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 autoCompressPictures="0">
  <p:sldMasterIdLst>
    <p:sldMasterId id="2147483660" r:id="rId1"/>
    <p:sldMasterId id="2147483672" r:id="rId2"/>
  </p:sldMasterIdLst>
  <p:notesMasterIdLst>
    <p:notesMasterId r:id="rId20"/>
  </p:notesMasterIdLst>
  <p:handoutMasterIdLst>
    <p:handoutMasterId r:id="rId21"/>
  </p:handoutMasterIdLst>
  <p:sldIdLst>
    <p:sldId id="304" r:id="rId3"/>
    <p:sldId id="328" r:id="rId4"/>
    <p:sldId id="329" r:id="rId5"/>
    <p:sldId id="330" r:id="rId6"/>
    <p:sldId id="317" r:id="rId7"/>
    <p:sldId id="314" r:id="rId8"/>
    <p:sldId id="325" r:id="rId9"/>
    <p:sldId id="318" r:id="rId10"/>
    <p:sldId id="319" r:id="rId11"/>
    <p:sldId id="320" r:id="rId12"/>
    <p:sldId id="326" r:id="rId13"/>
    <p:sldId id="321" r:id="rId14"/>
    <p:sldId id="322" r:id="rId15"/>
    <p:sldId id="323" r:id="rId16"/>
    <p:sldId id="327" r:id="rId17"/>
    <p:sldId id="324" r:id="rId18"/>
    <p:sldId id="331" r:id="rId19"/>
  </p:sldIdLst>
  <p:sldSz cx="12192000" cy="6858000"/>
  <p:notesSz cx="6858000" cy="9144000"/>
  <p:embeddedFontLst>
    <p:embeddedFont>
      <p:font typeface="Arial Narrow" panose="020B0606020202030204" pitchFamily="34" charset="0"/>
      <p:regular r:id="rId22"/>
      <p:bold r:id="rId23"/>
      <p:italic r:id="rId24"/>
      <p:boldItalic r:id="rId25"/>
    </p:embeddedFont>
    <p:embeddedFont>
      <p:font typeface="Calibri" panose="020F0502020204030204" pitchFamily="34" charset="0"/>
      <p:regular r:id="rId26"/>
      <p:bold r:id="rId27"/>
      <p:italic r:id="rId28"/>
      <p:boldItalic r:id="rId29"/>
    </p:embeddedFont>
    <p:embeddedFont>
      <p:font typeface="Calibri Light" panose="020F0302020204030204" pitchFamily="34" charset="0"/>
      <p:regular r:id="rId30"/>
      <p:italic r:id="rId31"/>
    </p:embeddedFont>
    <p:embeddedFont>
      <p:font typeface="Cambria Math" panose="02040503050406030204" pitchFamily="18" charset="0"/>
      <p:regular r:id="rId32"/>
    </p:embeddedFont>
    <p:embeddedFont>
      <p:font typeface="Montserrat" panose="00000500000000000000" pitchFamily="2" charset="0"/>
      <p:regular r:id="rId33"/>
      <p:bold r:id="rId34"/>
      <p:italic r:id="rId35"/>
      <p:boldItalic r:id="rId36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43B5"/>
    <a:srgbClr val="FD3545"/>
    <a:srgbClr val="FFFF00"/>
    <a:srgbClr val="FD3644"/>
    <a:srgbClr val="C83964"/>
    <a:srgbClr val="FFFFFF"/>
    <a:srgbClr val="C43B68"/>
    <a:srgbClr val="CD395F"/>
    <a:srgbClr val="BC3C69"/>
    <a:srgbClr val="C991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A7A4C7C-BA66-486B-98FA-24207BF304FF}" v="14" dt="2023-06-05T14:26:57.83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979" autoAdjust="0"/>
    <p:restoredTop sz="96684" autoAdjust="0"/>
  </p:normalViewPr>
  <p:slideViewPr>
    <p:cSldViewPr snapToGrid="0">
      <p:cViewPr varScale="1">
        <p:scale>
          <a:sx n="68" d="100"/>
          <a:sy n="68" d="100"/>
        </p:scale>
        <p:origin x="492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6" d="100"/>
          <a:sy n="96" d="100"/>
        </p:scale>
        <p:origin x="277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5.fntdata"/><Relationship Id="rId39" Type="http://schemas.openxmlformats.org/officeDocument/2006/relationships/theme" Target="theme/theme1.xml"/><Relationship Id="rId21" Type="http://schemas.openxmlformats.org/officeDocument/2006/relationships/handoutMaster" Target="handoutMasters/handoutMaster1.xml"/><Relationship Id="rId34" Type="http://schemas.openxmlformats.org/officeDocument/2006/relationships/font" Target="fonts/font13.fntdata"/><Relationship Id="rId42" Type="http://schemas.microsoft.com/office/2015/10/relationships/revisionInfo" Target="revisionInfo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29" Type="http://schemas.openxmlformats.org/officeDocument/2006/relationships/font" Target="fonts/font8.fntdata"/><Relationship Id="rId41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3.fntdata"/><Relationship Id="rId32" Type="http://schemas.openxmlformats.org/officeDocument/2006/relationships/font" Target="fonts/font11.fntdata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36" Type="http://schemas.openxmlformats.org/officeDocument/2006/relationships/font" Target="fonts/font15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10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font" Target="fonts/font9.fntdata"/><Relationship Id="rId35" Type="http://schemas.openxmlformats.org/officeDocument/2006/relationships/font" Target="fonts/font14.fntdata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4.fntdata"/><Relationship Id="rId33" Type="http://schemas.openxmlformats.org/officeDocument/2006/relationships/font" Target="fonts/font12.fntdata"/><Relationship Id="rId38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ucio" userId="5f3cad6b-d350-4291-a038-0a9554b355a4" providerId="ADAL" clId="{D1AFEF57-B18F-4151-AAF8-64F5DD003563}"/>
    <pc:docChg chg="modSld">
      <pc:chgData name="Lucio" userId="5f3cad6b-d350-4291-a038-0a9554b355a4" providerId="ADAL" clId="{D1AFEF57-B18F-4151-AAF8-64F5DD003563}" dt="2023-06-05T14:45:30.855" v="136" actId="20577"/>
      <pc:docMkLst>
        <pc:docMk/>
      </pc:docMkLst>
      <pc:sldChg chg="modSp mod">
        <pc:chgData name="Lucio" userId="5f3cad6b-d350-4291-a038-0a9554b355a4" providerId="ADAL" clId="{D1AFEF57-B18F-4151-AAF8-64F5DD003563}" dt="2023-06-05T14:42:10.102" v="59" actId="14100"/>
        <pc:sldMkLst>
          <pc:docMk/>
          <pc:sldMk cId="4286724803" sldId="317"/>
        </pc:sldMkLst>
        <pc:spChg chg="mod">
          <ac:chgData name="Lucio" userId="5f3cad6b-d350-4291-a038-0a9554b355a4" providerId="ADAL" clId="{D1AFEF57-B18F-4151-AAF8-64F5DD003563}" dt="2023-06-05T14:42:10.102" v="59" actId="14100"/>
          <ac:spMkLst>
            <pc:docMk/>
            <pc:sldMk cId="4286724803" sldId="317"/>
            <ac:spMk id="3" creationId="{15D52E34-941F-A98F-FCCB-DF51EEC13270}"/>
          </ac:spMkLst>
        </pc:spChg>
        <pc:spChg chg="mod">
          <ac:chgData name="Lucio" userId="5f3cad6b-d350-4291-a038-0a9554b355a4" providerId="ADAL" clId="{D1AFEF57-B18F-4151-AAF8-64F5DD003563}" dt="2023-06-05T14:38:40.590" v="9" actId="1076"/>
          <ac:spMkLst>
            <pc:docMk/>
            <pc:sldMk cId="4286724803" sldId="317"/>
            <ac:spMk id="15" creationId="{77B5CB8F-B9B9-7638-99AC-A2F9C7338DC1}"/>
          </ac:spMkLst>
        </pc:spChg>
        <pc:spChg chg="mod">
          <ac:chgData name="Lucio" userId="5f3cad6b-d350-4291-a038-0a9554b355a4" providerId="ADAL" clId="{D1AFEF57-B18F-4151-AAF8-64F5DD003563}" dt="2023-06-05T14:38:45.183" v="10" actId="1076"/>
          <ac:spMkLst>
            <pc:docMk/>
            <pc:sldMk cId="4286724803" sldId="317"/>
            <ac:spMk id="21" creationId="{78A25D4D-32B6-F206-D7EC-8BA13E5BC182}"/>
          </ac:spMkLst>
        </pc:spChg>
        <pc:cxnChg chg="mod">
          <ac:chgData name="Lucio" userId="5f3cad6b-d350-4291-a038-0a9554b355a4" providerId="ADAL" clId="{D1AFEF57-B18F-4151-AAF8-64F5DD003563}" dt="2023-06-05T14:38:52.085" v="12" actId="1076"/>
          <ac:cxnSpMkLst>
            <pc:docMk/>
            <pc:sldMk cId="4286724803" sldId="317"/>
            <ac:cxnSpMk id="8" creationId="{CD8666C7-6DFE-677C-EABA-245DB53CFCA4}"/>
          </ac:cxnSpMkLst>
        </pc:cxnChg>
        <pc:cxnChg chg="mod">
          <ac:chgData name="Lucio" userId="5f3cad6b-d350-4291-a038-0a9554b355a4" providerId="ADAL" clId="{D1AFEF57-B18F-4151-AAF8-64F5DD003563}" dt="2023-06-05T14:38:27.398" v="8" actId="1076"/>
          <ac:cxnSpMkLst>
            <pc:docMk/>
            <pc:sldMk cId="4286724803" sldId="317"/>
            <ac:cxnSpMk id="14" creationId="{CB464542-2E57-C464-7D28-BB7EEE8811DD}"/>
          </ac:cxnSpMkLst>
        </pc:cxnChg>
        <pc:cxnChg chg="mod">
          <ac:chgData name="Lucio" userId="5f3cad6b-d350-4291-a038-0a9554b355a4" providerId="ADAL" clId="{D1AFEF57-B18F-4151-AAF8-64F5DD003563}" dt="2023-06-05T14:38:47.790" v="11" actId="1076"/>
          <ac:cxnSpMkLst>
            <pc:docMk/>
            <pc:sldMk cId="4286724803" sldId="317"/>
            <ac:cxnSpMk id="20" creationId="{3E981D10-762F-3006-880E-1105B0451423}"/>
          </ac:cxnSpMkLst>
        </pc:cxnChg>
      </pc:sldChg>
      <pc:sldChg chg="modSp mod">
        <pc:chgData name="Lucio" userId="5f3cad6b-d350-4291-a038-0a9554b355a4" providerId="ADAL" clId="{D1AFEF57-B18F-4151-AAF8-64F5DD003563}" dt="2023-06-05T14:38:07.450" v="6" actId="20577"/>
        <pc:sldMkLst>
          <pc:docMk/>
          <pc:sldMk cId="3632295488" sldId="318"/>
        </pc:sldMkLst>
        <pc:spChg chg="mod">
          <ac:chgData name="Lucio" userId="5f3cad6b-d350-4291-a038-0a9554b355a4" providerId="ADAL" clId="{D1AFEF57-B18F-4151-AAF8-64F5DD003563}" dt="2023-06-05T14:38:07.450" v="6" actId="20577"/>
          <ac:spMkLst>
            <pc:docMk/>
            <pc:sldMk cId="3632295488" sldId="318"/>
            <ac:spMk id="8" creationId="{078FECF5-AA92-3185-318F-03B16CBFB197}"/>
          </ac:spMkLst>
        </pc:spChg>
      </pc:sldChg>
      <pc:sldChg chg="modSp mod">
        <pc:chgData name="Lucio" userId="5f3cad6b-d350-4291-a038-0a9554b355a4" providerId="ADAL" clId="{D1AFEF57-B18F-4151-AAF8-64F5DD003563}" dt="2023-06-05T14:39:41.524" v="33" actId="14100"/>
        <pc:sldMkLst>
          <pc:docMk/>
          <pc:sldMk cId="1729457557" sldId="319"/>
        </pc:sldMkLst>
        <pc:spChg chg="mod">
          <ac:chgData name="Lucio" userId="5f3cad6b-d350-4291-a038-0a9554b355a4" providerId="ADAL" clId="{D1AFEF57-B18F-4151-AAF8-64F5DD003563}" dt="2023-06-05T14:39:29.776" v="30" actId="1076"/>
          <ac:spMkLst>
            <pc:docMk/>
            <pc:sldMk cId="1729457557" sldId="319"/>
            <ac:spMk id="15" creationId="{77B5CB8F-B9B9-7638-99AC-A2F9C7338DC1}"/>
          </ac:spMkLst>
        </pc:spChg>
        <pc:spChg chg="mod">
          <ac:chgData name="Lucio" userId="5f3cad6b-d350-4291-a038-0a9554b355a4" providerId="ADAL" clId="{D1AFEF57-B18F-4151-AAF8-64F5DD003563}" dt="2023-06-05T14:39:19.251" v="20" actId="1076"/>
          <ac:spMkLst>
            <pc:docMk/>
            <pc:sldMk cId="1729457557" sldId="319"/>
            <ac:spMk id="21" creationId="{78A25D4D-32B6-F206-D7EC-8BA13E5BC182}"/>
          </ac:spMkLst>
        </pc:spChg>
        <pc:cxnChg chg="mod">
          <ac:chgData name="Lucio" userId="5f3cad6b-d350-4291-a038-0a9554b355a4" providerId="ADAL" clId="{D1AFEF57-B18F-4151-AAF8-64F5DD003563}" dt="2023-06-05T14:39:41.524" v="33" actId="14100"/>
          <ac:cxnSpMkLst>
            <pc:docMk/>
            <pc:sldMk cId="1729457557" sldId="319"/>
            <ac:cxnSpMk id="8" creationId="{CD8666C7-6DFE-677C-EABA-245DB53CFCA4}"/>
          </ac:cxnSpMkLst>
        </pc:cxnChg>
        <pc:cxnChg chg="mod">
          <ac:chgData name="Lucio" userId="5f3cad6b-d350-4291-a038-0a9554b355a4" providerId="ADAL" clId="{D1AFEF57-B18F-4151-AAF8-64F5DD003563}" dt="2023-06-05T14:39:25.385" v="29" actId="1037"/>
          <ac:cxnSpMkLst>
            <pc:docMk/>
            <pc:sldMk cId="1729457557" sldId="319"/>
            <ac:cxnSpMk id="14" creationId="{CB464542-2E57-C464-7D28-BB7EEE8811DD}"/>
          </ac:cxnSpMkLst>
        </pc:cxnChg>
        <pc:cxnChg chg="mod">
          <ac:chgData name="Lucio" userId="5f3cad6b-d350-4291-a038-0a9554b355a4" providerId="ADAL" clId="{D1AFEF57-B18F-4151-AAF8-64F5DD003563}" dt="2023-06-05T14:39:14.393" v="19" actId="1037"/>
          <ac:cxnSpMkLst>
            <pc:docMk/>
            <pc:sldMk cId="1729457557" sldId="319"/>
            <ac:cxnSpMk id="20" creationId="{3E981D10-762F-3006-880E-1105B0451423}"/>
          </ac:cxnSpMkLst>
        </pc:cxnChg>
      </pc:sldChg>
      <pc:sldChg chg="modSp mod">
        <pc:chgData name="Lucio" userId="5f3cad6b-d350-4291-a038-0a9554b355a4" providerId="ADAL" clId="{D1AFEF57-B18F-4151-AAF8-64F5DD003563}" dt="2023-06-05T14:43:50.585" v="75" actId="20577"/>
        <pc:sldMkLst>
          <pc:docMk/>
          <pc:sldMk cId="686741916" sldId="320"/>
        </pc:sldMkLst>
        <pc:spChg chg="mod">
          <ac:chgData name="Lucio" userId="5f3cad6b-d350-4291-a038-0a9554b355a4" providerId="ADAL" clId="{D1AFEF57-B18F-4151-AAF8-64F5DD003563}" dt="2023-06-05T14:43:50.585" v="75" actId="20577"/>
          <ac:spMkLst>
            <pc:docMk/>
            <pc:sldMk cId="686741916" sldId="320"/>
            <ac:spMk id="3" creationId="{15D52E34-941F-A98F-FCCB-DF51EEC13270}"/>
          </ac:spMkLst>
        </pc:spChg>
      </pc:sldChg>
      <pc:sldChg chg="modSp mod">
        <pc:chgData name="Lucio" userId="5f3cad6b-d350-4291-a038-0a9554b355a4" providerId="ADAL" clId="{D1AFEF57-B18F-4151-AAF8-64F5DD003563}" dt="2023-06-05T14:44:56.673" v="135" actId="1076"/>
        <pc:sldMkLst>
          <pc:docMk/>
          <pc:sldMk cId="2463180480" sldId="322"/>
        </pc:sldMkLst>
        <pc:spChg chg="mod">
          <ac:chgData name="Lucio" userId="5f3cad6b-d350-4291-a038-0a9554b355a4" providerId="ADAL" clId="{D1AFEF57-B18F-4151-AAF8-64F5DD003563}" dt="2023-06-05T14:44:36.845" v="120" actId="14100"/>
          <ac:spMkLst>
            <pc:docMk/>
            <pc:sldMk cId="2463180480" sldId="322"/>
            <ac:spMk id="3" creationId="{15D52E34-941F-A98F-FCCB-DF51EEC13270}"/>
          </ac:spMkLst>
        </pc:spChg>
        <pc:spChg chg="mod">
          <ac:chgData name="Lucio" userId="5f3cad6b-d350-4291-a038-0a9554b355a4" providerId="ADAL" clId="{D1AFEF57-B18F-4151-AAF8-64F5DD003563}" dt="2023-06-05T14:44:56.673" v="135" actId="1076"/>
          <ac:spMkLst>
            <pc:docMk/>
            <pc:sldMk cId="2463180480" sldId="322"/>
            <ac:spMk id="15" creationId="{77B5CB8F-B9B9-7638-99AC-A2F9C7338DC1}"/>
          </ac:spMkLst>
        </pc:spChg>
        <pc:spChg chg="mod">
          <ac:chgData name="Lucio" userId="5f3cad6b-d350-4291-a038-0a9554b355a4" providerId="ADAL" clId="{D1AFEF57-B18F-4151-AAF8-64F5DD003563}" dt="2023-06-05T14:40:08.228" v="35" actId="1076"/>
          <ac:spMkLst>
            <pc:docMk/>
            <pc:sldMk cId="2463180480" sldId="322"/>
            <ac:spMk id="21" creationId="{78A25D4D-32B6-F206-D7EC-8BA13E5BC182}"/>
          </ac:spMkLst>
        </pc:spChg>
        <pc:cxnChg chg="mod">
          <ac:chgData name="Lucio" userId="5f3cad6b-d350-4291-a038-0a9554b355a4" providerId="ADAL" clId="{D1AFEF57-B18F-4151-AAF8-64F5DD003563}" dt="2023-06-05T14:40:26.075" v="38" actId="1076"/>
          <ac:cxnSpMkLst>
            <pc:docMk/>
            <pc:sldMk cId="2463180480" sldId="322"/>
            <ac:cxnSpMk id="8" creationId="{CD8666C7-6DFE-677C-EABA-245DB53CFCA4}"/>
          </ac:cxnSpMkLst>
        </pc:cxnChg>
        <pc:cxnChg chg="mod">
          <ac:chgData name="Lucio" userId="5f3cad6b-d350-4291-a038-0a9554b355a4" providerId="ADAL" clId="{D1AFEF57-B18F-4151-AAF8-64F5DD003563}" dt="2023-06-05T14:44:51.616" v="134" actId="1037"/>
          <ac:cxnSpMkLst>
            <pc:docMk/>
            <pc:sldMk cId="2463180480" sldId="322"/>
            <ac:cxnSpMk id="14" creationId="{CB464542-2E57-C464-7D28-BB7EEE8811DD}"/>
          </ac:cxnSpMkLst>
        </pc:cxnChg>
        <pc:cxnChg chg="mod">
          <ac:chgData name="Lucio" userId="5f3cad6b-d350-4291-a038-0a9554b355a4" providerId="ADAL" clId="{D1AFEF57-B18F-4151-AAF8-64F5DD003563}" dt="2023-06-05T14:44:43.225" v="121" actId="1076"/>
          <ac:cxnSpMkLst>
            <pc:docMk/>
            <pc:sldMk cId="2463180480" sldId="322"/>
            <ac:cxnSpMk id="17" creationId="{3A33EDDF-18D8-5EF2-8937-AC9F0CD563FE}"/>
          </ac:cxnSpMkLst>
        </pc:cxnChg>
        <pc:cxnChg chg="mod">
          <ac:chgData name="Lucio" userId="5f3cad6b-d350-4291-a038-0a9554b355a4" providerId="ADAL" clId="{D1AFEF57-B18F-4151-AAF8-64F5DD003563}" dt="2023-06-05T14:40:12.637" v="36" actId="14100"/>
          <ac:cxnSpMkLst>
            <pc:docMk/>
            <pc:sldMk cId="2463180480" sldId="322"/>
            <ac:cxnSpMk id="20" creationId="{3E981D10-762F-3006-880E-1105B0451423}"/>
          </ac:cxnSpMkLst>
        </pc:cxnChg>
      </pc:sldChg>
      <pc:sldChg chg="modSp mod">
        <pc:chgData name="Lucio" userId="5f3cad6b-d350-4291-a038-0a9554b355a4" providerId="ADAL" clId="{D1AFEF57-B18F-4151-AAF8-64F5DD003563}" dt="2023-06-05T14:45:30.855" v="136" actId="20577"/>
        <pc:sldMkLst>
          <pc:docMk/>
          <pc:sldMk cId="4182992352" sldId="331"/>
        </pc:sldMkLst>
        <pc:spChg chg="mod">
          <ac:chgData name="Lucio" userId="5f3cad6b-d350-4291-a038-0a9554b355a4" providerId="ADAL" clId="{D1AFEF57-B18F-4151-AAF8-64F5DD003563}" dt="2023-06-05T14:45:30.855" v="136" actId="20577"/>
          <ac:spMkLst>
            <pc:docMk/>
            <pc:sldMk cId="4182992352" sldId="331"/>
            <ac:spMk id="6" creationId="{C7DCFAE2-9A65-01D1-620F-E8E92A598AAA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BA28D8F-2A4D-48F5-A14F-A6790649BCB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CEA9F6E-0B82-625A-7C36-CA14C395C19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8356B5-F640-46CE-9DF6-2606373EF38D}" type="datetime1">
              <a:rPr lang="fr-FR" smtClean="0"/>
              <a:t>05/06/2023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62AD6E-41EF-170C-F5F1-DA39059C3B0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5A6289-A245-6CB2-9375-18DE09B9157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F5F498-7BDF-46CB-8FF2-4DFA26F2B7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2422448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922932-590A-42CD-9AF1-7743E5D7CE41}" type="datetime1">
              <a:rPr lang="fr-FR" smtClean="0"/>
              <a:t>05/06/2023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BCB3EB-0315-48AA-BAC1-33E2B76D039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7867876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Modifier le style des sous-titres du masque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June 2023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WP8 Cooling Cell Integr. - L. Rossi et al. UMIL&amp;INFN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BE942-81F3-4A22-A997-6897B074146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6376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BC79FDB-0E19-3932-1966-0FCDE004015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1239" y="6486095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en-US"/>
              <a:t>5 June 2023</a:t>
            </a:r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B1FFBEA-53D9-048A-4E32-BAFB84A7B0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13255" y="6492875"/>
            <a:ext cx="4229100" cy="365125"/>
          </a:xfr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en-GB"/>
              <a:t>WP8 Cooling Cell Integr. - L. Rossi et al. UMIL&amp;INFN</a:t>
            </a:r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352E9D1-19A9-D0F5-7F17-EC620AE05D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07761" y="6479315"/>
            <a:ext cx="609600" cy="371905"/>
          </a:xfrm>
        </p:spPr>
        <p:txBody>
          <a:bodyPr/>
          <a:lstStyle/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5623CC84-E0D5-8A58-2CEC-B0952D7C9D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9858" y="314325"/>
            <a:ext cx="9358185" cy="838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C43B68"/>
                </a:solidFill>
                <a:latin typeface="Montserrat" panose="000005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5438970-08AC-6581-B5D3-14B986EF26CE}"/>
              </a:ext>
            </a:extLst>
          </p:cNvPr>
          <p:cNvSpPr/>
          <p:nvPr userDrawn="1"/>
        </p:nvSpPr>
        <p:spPr>
          <a:xfrm>
            <a:off x="0" y="1202724"/>
            <a:ext cx="12192000" cy="457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6241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yp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609600" y="1701801"/>
            <a:ext cx="11074400" cy="471487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8C759D-E35F-02C4-F9B7-C467CE5F8DBE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en-US"/>
              <a:t>5 June 2023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4E3031-5366-534C-291B-4EED5FE250A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/>
              <a:t>WP8 Cooling Cell Integr. - L. Rossi et al. UMIL&amp;INFN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8591FC-B8D6-067C-01FB-4638482F687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" name="Title 10">
            <a:extLst>
              <a:ext uri="{FF2B5EF4-FFF2-40B4-BE49-F238E27FC236}">
                <a16:creationId xmlns:a16="http://schemas.microsoft.com/office/drawing/2014/main" id="{71693B2D-13D6-F56E-871E-6AAA613552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9858" y="314325"/>
            <a:ext cx="9358185" cy="838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C43B68"/>
                </a:solidFill>
                <a:latin typeface="Montserrat" panose="000005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A9B6633-B174-C84F-E6FC-4963698014D9}"/>
              </a:ext>
            </a:extLst>
          </p:cNvPr>
          <p:cNvSpPr/>
          <p:nvPr userDrawn="1"/>
        </p:nvSpPr>
        <p:spPr>
          <a:xfrm>
            <a:off x="0" y="1202724"/>
            <a:ext cx="12192000" cy="457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11785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ype 2 -Montserr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609600" y="1701801"/>
            <a:ext cx="11074400" cy="471487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  <a:latin typeface="Montserrat" panose="00000500000000000000" pitchFamily="2" charset="0"/>
                <a:cs typeface="Calibri Light" panose="020F0302020204030204" pitchFamily="34" charset="0"/>
              </a:defRPr>
            </a:lvl1pPr>
            <a:lvl2pPr>
              <a:defRPr>
                <a:solidFill>
                  <a:schemeClr val="bg2">
                    <a:lumMod val="25000"/>
                  </a:schemeClr>
                </a:solidFill>
                <a:latin typeface="Montserrat" panose="00000500000000000000" pitchFamily="2" charset="0"/>
                <a:cs typeface="Calibri Light" panose="020F0302020204030204" pitchFamily="34" charset="0"/>
              </a:defRPr>
            </a:lvl2pPr>
            <a:lvl3pPr>
              <a:defRPr>
                <a:solidFill>
                  <a:schemeClr val="bg2">
                    <a:lumMod val="25000"/>
                  </a:schemeClr>
                </a:solidFill>
                <a:latin typeface="Montserrat" panose="00000500000000000000" pitchFamily="2" charset="0"/>
                <a:cs typeface="Calibri Light" panose="020F0302020204030204" pitchFamily="34" charset="0"/>
              </a:defRPr>
            </a:lvl3pPr>
            <a:lvl4pPr>
              <a:defRPr>
                <a:solidFill>
                  <a:schemeClr val="bg2">
                    <a:lumMod val="25000"/>
                  </a:schemeClr>
                </a:solidFill>
                <a:latin typeface="Montserrat" panose="00000500000000000000" pitchFamily="2" charset="0"/>
                <a:cs typeface="Calibri Light" panose="020F0302020204030204" pitchFamily="34" charset="0"/>
              </a:defRPr>
            </a:lvl4pPr>
            <a:lvl5pPr>
              <a:defRPr>
                <a:solidFill>
                  <a:schemeClr val="bg2">
                    <a:lumMod val="25000"/>
                  </a:schemeClr>
                </a:solidFill>
                <a:latin typeface="Montserrat" panose="00000500000000000000" pitchFamily="2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8C759D-E35F-02C4-F9B7-C467CE5F8DBE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en-US"/>
              <a:t>5 June 2023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4E3031-5366-534C-291B-4EED5FE250A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/>
              <a:t>WP8 Cooling Cell Integr. - L. Rossi et al. UMIL&amp;INFN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8591FC-B8D6-067C-01FB-4638482F687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" name="Title 10">
            <a:extLst>
              <a:ext uri="{FF2B5EF4-FFF2-40B4-BE49-F238E27FC236}">
                <a16:creationId xmlns:a16="http://schemas.microsoft.com/office/drawing/2014/main" id="{71693B2D-13D6-F56E-871E-6AAA613552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9858" y="314325"/>
            <a:ext cx="9358185" cy="838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C43B68"/>
                </a:solidFill>
                <a:latin typeface="Montserrat" panose="000005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A9B6633-B174-C84F-E6FC-4963698014D9}"/>
              </a:ext>
            </a:extLst>
          </p:cNvPr>
          <p:cNvSpPr/>
          <p:nvPr userDrawn="1"/>
        </p:nvSpPr>
        <p:spPr>
          <a:xfrm>
            <a:off x="0" y="1202724"/>
            <a:ext cx="12192000" cy="457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87472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yp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609600" y="1701800"/>
            <a:ext cx="10972800" cy="4673600"/>
          </a:xfrm>
          <a:prstGeom prst="rect">
            <a:avLst/>
          </a:prstGeom>
        </p:spPr>
        <p:txBody>
          <a:bodyPr vert="horz"/>
          <a:lstStyle>
            <a:lvl1pPr>
              <a:defRPr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fr-FR" dirty="0"/>
              <a:t>Cliquez sur l'icône pour ajouter une image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D82C19-4A99-61D9-0882-09647D2F8740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5 June 2023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379C54B-BAA8-AA7A-3440-AE3F4888166B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/>
              <a:t>WP8 Cooling Cell Integr. - L. Rossi et al. UMIL&amp;INFN</a:t>
            </a:r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D78606-59D1-070B-DF37-FE1953CC6127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" name="Title 10">
            <a:extLst>
              <a:ext uri="{FF2B5EF4-FFF2-40B4-BE49-F238E27FC236}">
                <a16:creationId xmlns:a16="http://schemas.microsoft.com/office/drawing/2014/main" id="{42D93B7E-FC36-2A14-6F21-EEADB07E2D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9858" y="314325"/>
            <a:ext cx="9358185" cy="838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C43B68"/>
                </a:solidFill>
                <a:latin typeface="Montserrat" panose="000005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0807BD5-C5D5-BC76-DBAD-9831F0EEAF20}"/>
              </a:ext>
            </a:extLst>
          </p:cNvPr>
          <p:cNvSpPr/>
          <p:nvPr userDrawn="1"/>
        </p:nvSpPr>
        <p:spPr>
          <a:xfrm>
            <a:off x="0" y="1202724"/>
            <a:ext cx="12192000" cy="457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3814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yp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609600" y="1701801"/>
            <a:ext cx="4978400" cy="4368801"/>
          </a:xfrm>
          <a:prstGeom prst="rect">
            <a:avLst/>
          </a:prstGeom>
        </p:spPr>
        <p:txBody>
          <a:bodyPr vert="horz"/>
          <a:lstStyle/>
          <a:p>
            <a:r>
              <a:rPr lang="fr-FR"/>
              <a:t>Cliquez sur l'icône pour ajouter une image</a:t>
            </a:r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5791200" y="1701800"/>
            <a:ext cx="5892800" cy="43688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ACB40C7A-A26B-2BBC-BF54-D01D6DD2DEFA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/>
              <a:t>5 June 2023</a:t>
            </a:r>
            <a:endParaRPr lang="en-GB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E3C04AA9-D0EF-8FA7-82F4-E972E3593337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/>
              <a:t>WP8 Cooling Cell Integr. - L. Rossi et al. UMIL&amp;INFN</a:t>
            </a:r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138E0465-C320-7339-774A-A0F2EC01AF6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" name="Title 10">
            <a:extLst>
              <a:ext uri="{FF2B5EF4-FFF2-40B4-BE49-F238E27FC236}">
                <a16:creationId xmlns:a16="http://schemas.microsoft.com/office/drawing/2014/main" id="{81B85079-9BE7-6619-BE18-FF9544DAB83B}"/>
              </a:ext>
            </a:extLst>
          </p:cNvPr>
          <p:cNvSpPr txBox="1">
            <a:spLocks/>
          </p:cNvSpPr>
          <p:nvPr userDrawn="1"/>
        </p:nvSpPr>
        <p:spPr>
          <a:xfrm>
            <a:off x="1449858" y="314325"/>
            <a:ext cx="9358185" cy="8382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C43B68"/>
                </a:solidFill>
                <a:latin typeface="Montserrat" panose="00000500000000000000" pitchFamily="2" charset="0"/>
                <a:ea typeface="+mj-ea"/>
                <a:cs typeface="Arial Narrow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ED8C37C-7E5F-7DBA-DCDF-ED4EABB0E1B0}"/>
              </a:ext>
            </a:extLst>
          </p:cNvPr>
          <p:cNvSpPr/>
          <p:nvPr userDrawn="1"/>
        </p:nvSpPr>
        <p:spPr>
          <a:xfrm>
            <a:off x="0" y="1202724"/>
            <a:ext cx="12192000" cy="457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4495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yp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D82C19-4A99-61D9-0882-09647D2F8740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5 June 2023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379C54B-BAA8-AA7A-3440-AE3F4888166B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/>
              <a:t>WP8 Cooling Cell Integr. - L. Rossi et al. UMIL&amp;INFN</a:t>
            </a:r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D78606-59D1-070B-DF37-FE1953CC6127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37731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yp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D82C19-4A99-61D9-0882-09647D2F8740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5 June 2023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379C54B-BAA8-AA7A-3440-AE3F4888166B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/>
              <a:t>WP8 Cooling Cell Integr. - L. Rossi et al. UMIL&amp;INFN</a:t>
            </a:r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D78606-59D1-070B-DF37-FE1953CC6127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" name="Title 10">
            <a:extLst>
              <a:ext uri="{FF2B5EF4-FFF2-40B4-BE49-F238E27FC236}">
                <a16:creationId xmlns:a16="http://schemas.microsoft.com/office/drawing/2014/main" id="{42D93B7E-FC36-2A14-6F21-EEADB07E2D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9858" y="314325"/>
            <a:ext cx="9358185" cy="838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C43B68"/>
                </a:solidFill>
                <a:latin typeface="Montserrat" panose="000005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0807BD5-C5D5-BC76-DBAD-9831F0EEAF20}"/>
              </a:ext>
            </a:extLst>
          </p:cNvPr>
          <p:cNvSpPr/>
          <p:nvPr userDrawn="1"/>
        </p:nvSpPr>
        <p:spPr>
          <a:xfrm>
            <a:off x="0" y="1202724"/>
            <a:ext cx="12192000" cy="457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7265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7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4.png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6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642101"/>
            <a:ext cx="1879600" cy="26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5 June 2023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13467" y="6651626"/>
            <a:ext cx="6197600" cy="25717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/>
              <a:t>WP8 Cooling Cell Integr. - L. Rossi et al. UMIL&amp;INFN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40533" y="6642101"/>
            <a:ext cx="541867" cy="257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DEBE942-81F3-4A22-A997-6897B074146A}" type="slidenum">
              <a:rPr lang="fr-FR" smtClean="0"/>
              <a:t>‹#›</a:t>
            </a:fld>
            <a:endParaRPr lang="fr-FR"/>
          </a:p>
        </p:txBody>
      </p:sp>
      <p:pic>
        <p:nvPicPr>
          <p:cNvPr id="7" name="Image 9" descr="MUON-SlideGraph-gradient.png">
            <a:extLst>
              <a:ext uri="{FF2B5EF4-FFF2-40B4-BE49-F238E27FC236}">
                <a16:creationId xmlns:a16="http://schemas.microsoft.com/office/drawing/2014/main" id="{2ED431F6-7288-5E1E-7656-73E5678091A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75000"/>
          </a:blip>
          <a:stretch>
            <a:fillRect/>
          </a:stretch>
        </p:blipFill>
        <p:spPr>
          <a:xfrm>
            <a:off x="0" y="4110674"/>
            <a:ext cx="12192000" cy="2810933"/>
          </a:xfrm>
          <a:prstGeom prst="rect">
            <a:avLst/>
          </a:prstGeom>
        </p:spPr>
      </p:pic>
      <p:pic>
        <p:nvPicPr>
          <p:cNvPr id="10" name="Image 82" descr="MUON-SlideGraph-LogoBkgnd2.png">
            <a:extLst>
              <a:ext uri="{FF2B5EF4-FFF2-40B4-BE49-F238E27FC236}">
                <a16:creationId xmlns:a16="http://schemas.microsoft.com/office/drawing/2014/main" id="{B6B3E6BA-D3CD-7FDF-C487-4F53A99B31A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66994"/>
            <a:ext cx="12192000" cy="6854613"/>
          </a:xfrm>
          <a:prstGeom prst="rect">
            <a:avLst/>
          </a:prstGeom>
        </p:spPr>
      </p:pic>
      <p:pic>
        <p:nvPicPr>
          <p:cNvPr id="11" name="Image 85" descr="MCC-inernational-finalV01.png">
            <a:extLst>
              <a:ext uri="{FF2B5EF4-FFF2-40B4-BE49-F238E27FC236}">
                <a16:creationId xmlns:a16="http://schemas.microsoft.com/office/drawing/2014/main" id="{886B7572-63A0-5B0D-5676-74EEB72FB242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0"/>
            <a:ext cx="1682803" cy="1682803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BED41C34-DAD5-AED0-4EFF-0059B16A4F91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0509196" y="15816"/>
            <a:ext cx="1682804" cy="826860"/>
          </a:xfrm>
          <a:prstGeom prst="rect">
            <a:avLst/>
          </a:prstGeom>
        </p:spPr>
      </p:pic>
      <p:pic>
        <p:nvPicPr>
          <p:cNvPr id="8" name="Picture 7" descr="A black and white logo&#10;&#10;Description automatically generated with low confidence">
            <a:extLst>
              <a:ext uri="{FF2B5EF4-FFF2-40B4-BE49-F238E27FC236}">
                <a16:creationId xmlns:a16="http://schemas.microsoft.com/office/drawing/2014/main" id="{DA4E5C6F-513F-7781-3114-CEEA782FFEC9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9416955" y="66994"/>
            <a:ext cx="887103" cy="923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4732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0" y="6180667"/>
            <a:ext cx="12192000" cy="677333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0" y="1"/>
            <a:ext cx="1202724" cy="1202724"/>
          </a:xfrm>
          <a:prstGeom prst="rect">
            <a:avLst/>
          </a:prstGeom>
        </p:spPr>
      </p:pic>
      <p:sp>
        <p:nvSpPr>
          <p:cNvPr id="11" name="Espace réservé du numéro de diapositive 5">
            <a:extLst>
              <a:ext uri="{FF2B5EF4-FFF2-40B4-BE49-F238E27FC236}">
                <a16:creationId xmlns:a16="http://schemas.microsoft.com/office/drawing/2014/main" id="{905BF839-3FEB-CA89-7FE1-8C5D9B4917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82398" y="6346076"/>
            <a:ext cx="609600" cy="385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5" name="Espace réservé du pied de page 4">
            <a:extLst>
              <a:ext uri="{FF2B5EF4-FFF2-40B4-BE49-F238E27FC236}">
                <a16:creationId xmlns:a16="http://schemas.microsoft.com/office/drawing/2014/main" id="{7A044CC3-4BDF-3655-B5B7-D2DCF4C2B1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16200000">
            <a:off x="-1921701" y="3183355"/>
            <a:ext cx="42291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60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r>
              <a:rPr lang="en-GB"/>
              <a:t>WP8 Cooling Cell Integr. - L. Rossi et al. UMIL&amp;INFN</a:t>
            </a:r>
            <a:endParaRPr lang="en-GB" dirty="0"/>
          </a:p>
        </p:txBody>
      </p:sp>
      <p:sp>
        <p:nvSpPr>
          <p:cNvPr id="19" name="Date Placeholder 18">
            <a:extLst>
              <a:ext uri="{FF2B5EF4-FFF2-40B4-BE49-F238E27FC236}">
                <a16:creationId xmlns:a16="http://schemas.microsoft.com/office/drawing/2014/main" id="{EB531240-BDF7-F2D3-20FC-8ECCD9B95E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16200000">
            <a:off x="-418798" y="5947910"/>
            <a:ext cx="12027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5 June 2023</a:t>
            </a:r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491D4B1-C2FE-7E85-DB95-201E36247018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10281924" y="-10483"/>
            <a:ext cx="1910076" cy="93853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2018317-B354-1D82-EA0D-29C391F7C852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9298565" y="0"/>
            <a:ext cx="983359" cy="1024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729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87" r:id="rId3"/>
    <p:sldLayoutId id="2147483675" r:id="rId4"/>
    <p:sldLayoutId id="2147483676" r:id="rId5"/>
    <p:sldLayoutId id="2147483686" r:id="rId6"/>
    <p:sldLayoutId id="2147483688" r:id="rId7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160.png"/><Relationship Id="rId7" Type="http://schemas.openxmlformats.org/officeDocument/2006/relationships/image" Target="../media/image2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6.png"/><Relationship Id="rId5" Type="http://schemas.openxmlformats.org/officeDocument/2006/relationships/image" Target="../media/image18.png"/><Relationship Id="rId4" Type="http://schemas.openxmlformats.org/officeDocument/2006/relationships/image" Target="../media/image17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34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0.png"/><Relationship Id="rId5" Type="http://schemas.openxmlformats.org/officeDocument/2006/relationships/image" Target="../media/image12.png"/><Relationship Id="rId4" Type="http://schemas.openxmlformats.org/officeDocument/2006/relationships/image" Target="../media/image8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5.png"/><Relationship Id="rId7" Type="http://schemas.openxmlformats.org/officeDocument/2006/relationships/image" Target="../media/image17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0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24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MUON-SlideGraph-gradient.png"/>
          <p:cNvPicPr>
            <a:picLocks noChangeAspect="1"/>
          </p:cNvPicPr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>
            <a:off x="0" y="4825969"/>
            <a:ext cx="12192000" cy="203203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A3417D9-A391-8BB1-5156-718B6C8FED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7346" y="2000093"/>
            <a:ext cx="11325053" cy="2696222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Initial Evaluations of the </a:t>
            </a:r>
            <a:br>
              <a:rPr lang="en-US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Spilt Coil for the </a:t>
            </a:r>
            <a:br>
              <a:rPr lang="en-US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Radio Frequency Magnetic Field (RFMF) Test Station</a:t>
            </a:r>
            <a:br>
              <a:rPr lang="en-US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US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GB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6765A81-58EE-3F5D-8D67-18B92BE24D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34190" y="5240740"/>
            <a:ext cx="9160933" cy="1487606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dirty="0">
                <a:solidFill>
                  <a:schemeClr val="bg1"/>
                </a:solidFill>
              </a:rPr>
              <a:t>Jonathan Pavan, Lucio Rossi, Marco </a:t>
            </a:r>
            <a:r>
              <a:rPr lang="en-US" dirty="0" err="1">
                <a:solidFill>
                  <a:schemeClr val="bg1"/>
                </a:solidFill>
              </a:rPr>
              <a:t>Statera</a:t>
            </a:r>
            <a:endParaRPr lang="en-US" dirty="0">
              <a:solidFill>
                <a:schemeClr val="bg1"/>
              </a:solidFill>
            </a:endParaRPr>
          </a:p>
          <a:p>
            <a:pPr>
              <a:spcBef>
                <a:spcPts val="0"/>
              </a:spcBef>
            </a:pPr>
            <a:r>
              <a:rPr lang="en-US" dirty="0">
                <a:solidFill>
                  <a:schemeClr val="bg1"/>
                </a:solidFill>
              </a:rPr>
              <a:t>UMIL &amp; INFN, LASA Milano, </a:t>
            </a:r>
            <a:r>
              <a:rPr lang="en-US" dirty="0" err="1">
                <a:solidFill>
                  <a:schemeClr val="bg1"/>
                </a:solidFill>
              </a:rPr>
              <a:t>Polimi</a:t>
            </a:r>
            <a:endParaRPr lang="en-US" dirty="0">
              <a:solidFill>
                <a:schemeClr val="bg1"/>
              </a:solidFill>
            </a:endParaRPr>
          </a:p>
          <a:p>
            <a:pPr>
              <a:spcBef>
                <a:spcPts val="0"/>
              </a:spcBef>
            </a:pPr>
            <a:r>
              <a:rPr lang="en-US" dirty="0" err="1">
                <a:solidFill>
                  <a:schemeClr val="bg1"/>
                </a:solidFill>
              </a:rPr>
              <a:t>MuCol</a:t>
            </a:r>
            <a:r>
              <a:rPr lang="en-US" dirty="0">
                <a:solidFill>
                  <a:schemeClr val="bg1"/>
                </a:solidFill>
              </a:rPr>
              <a:t> WP8 Meeting #4 – 5 June 2023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C9737377-7798-1EC8-5AAA-2C212A4FA81B}"/>
              </a:ext>
            </a:extLst>
          </p:cNvPr>
          <p:cNvSpPr/>
          <p:nvPr/>
        </p:nvSpPr>
        <p:spPr>
          <a:xfrm>
            <a:off x="10499834" y="0"/>
            <a:ext cx="1692166" cy="175555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9" name="Immagine 8" descr="Immagine che contiene Elementi grafici, Carattere, logo, grafica&#10;&#10;Descrizione generata automaticamente">
            <a:extLst>
              <a:ext uri="{FF2B5EF4-FFF2-40B4-BE49-F238E27FC236}">
                <a16:creationId xmlns:a16="http://schemas.microsoft.com/office/drawing/2014/main" id="{16169300-DD66-AC5F-4271-C406C1B710C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39" r="14753" b="10715"/>
          <a:stretch/>
        </p:blipFill>
        <p:spPr>
          <a:xfrm>
            <a:off x="10273136" y="1"/>
            <a:ext cx="1918864" cy="982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72412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5D53EE66-2B02-6EEF-4A6B-4D881990CE57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en-US"/>
              <a:t>5 June 2023</a:t>
            </a:r>
            <a:endParaRPr lang="en-GB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197E0D-7B15-F01C-0A7D-5924DB52877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15D52E34-941F-A98F-FCCB-DF51EEC132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9995" y="176549"/>
            <a:ext cx="9358185" cy="1027943"/>
          </a:xfrm>
        </p:spPr>
        <p:txBody>
          <a:bodyPr/>
          <a:lstStyle/>
          <a:p>
            <a:r>
              <a:rPr lang="it-IT" sz="3600" dirty="0"/>
              <a:t>2° </a:t>
            </a:r>
            <a:r>
              <a:rPr lang="it-IT" sz="3600" dirty="0" err="1"/>
              <a:t>Configuration</a:t>
            </a:r>
            <a:r>
              <a:rPr lang="it-IT" sz="3600" dirty="0"/>
              <a:t>: 10 T Max field</a:t>
            </a:r>
            <a:br>
              <a:rPr lang="it-IT" sz="3600" dirty="0"/>
            </a:br>
            <a:r>
              <a:rPr lang="it-IT" sz="3600" dirty="0" err="1"/>
              <a:t>Same</a:t>
            </a:r>
            <a:r>
              <a:rPr lang="it-IT" sz="3600" dirty="0"/>
              <a:t> </a:t>
            </a:r>
            <a:r>
              <a:rPr lang="it-IT" sz="3600" dirty="0" err="1"/>
              <a:t>Polarity</a:t>
            </a:r>
            <a:endParaRPr lang="it-IT" sz="3600" dirty="0"/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111146EE-69D0-8E91-C142-A50C76D7DE5A}"/>
              </a:ext>
            </a:extLst>
          </p:cNvPr>
          <p:cNvSpPr/>
          <p:nvPr/>
        </p:nvSpPr>
        <p:spPr>
          <a:xfrm>
            <a:off x="10903557" y="0"/>
            <a:ext cx="1288443" cy="120449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4" name="Immagine 3" descr="Immagine che contiene Elementi grafici, Carattere, logo, grafica&#10;&#10;Descrizione generata automaticamente">
            <a:extLst>
              <a:ext uri="{FF2B5EF4-FFF2-40B4-BE49-F238E27FC236}">
                <a16:creationId xmlns:a16="http://schemas.microsoft.com/office/drawing/2014/main" id="{B94138B8-BDC2-5012-7556-D07EDC98CEB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7" r="13164" b="11438"/>
          <a:stretch/>
        </p:blipFill>
        <p:spPr>
          <a:xfrm>
            <a:off x="10284963" y="-7603"/>
            <a:ext cx="1907037" cy="935651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078FECF5-AA92-3185-318F-03B16CBFB197}"/>
              </a:ext>
            </a:extLst>
          </p:cNvPr>
          <p:cNvSpPr txBox="1"/>
          <p:nvPr/>
        </p:nvSpPr>
        <p:spPr>
          <a:xfrm>
            <a:off x="7323220" y="1578387"/>
            <a:ext cx="479659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it-IT" dirty="0" err="1">
                <a:solidFill>
                  <a:srgbClr val="C83964"/>
                </a:solidFill>
                <a:latin typeface="Montserrat" panose="00000500000000000000" pitchFamily="2" charset="0"/>
              </a:rPr>
              <a:t>Properties</a:t>
            </a:r>
            <a:endParaRPr lang="it-IT" dirty="0">
              <a:solidFill>
                <a:srgbClr val="C83964"/>
              </a:solidFill>
              <a:latin typeface="Montserrat" panose="00000500000000000000" pitchFamily="2" charset="0"/>
            </a:endParaRPr>
          </a:p>
          <a:p>
            <a:pPr algn="l"/>
            <a:endParaRPr lang="it-IT" dirty="0">
              <a:solidFill>
                <a:srgbClr val="C83964"/>
              </a:solidFill>
              <a:latin typeface="Montserrat" panose="00000500000000000000" pitchFamily="2" charset="0"/>
            </a:endParaRPr>
          </a:p>
          <a:p>
            <a:pPr marL="285750" indent="-28575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it-IT" dirty="0">
                <a:latin typeface="Montserrat" panose="00000500000000000000" pitchFamily="2" charset="0"/>
              </a:rPr>
              <a:t>Maximum </a:t>
            </a:r>
            <a:r>
              <a:rPr lang="it-IT" dirty="0" err="1">
                <a:latin typeface="Montserrat" panose="00000500000000000000" pitchFamily="2" charset="0"/>
              </a:rPr>
              <a:t>Bz</a:t>
            </a:r>
            <a:r>
              <a:rPr lang="it-IT" dirty="0">
                <a:latin typeface="Montserrat" panose="00000500000000000000" pitchFamily="2" charset="0"/>
              </a:rPr>
              <a:t>: 10,0 T</a:t>
            </a:r>
          </a:p>
          <a:p>
            <a:pPr marL="285750" indent="-28575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it-IT" dirty="0" err="1">
                <a:latin typeface="Montserrat" panose="00000500000000000000" pitchFamily="2" charset="0"/>
              </a:rPr>
              <a:t>Bz</a:t>
            </a:r>
            <a:r>
              <a:rPr lang="it-IT" dirty="0">
                <a:latin typeface="Montserrat" panose="00000500000000000000" pitchFamily="2" charset="0"/>
              </a:rPr>
              <a:t> </a:t>
            </a:r>
            <a:r>
              <a:rPr lang="it-IT" dirty="0" err="1">
                <a:latin typeface="Montserrat" panose="00000500000000000000" pitchFamily="2" charset="0"/>
              </a:rPr>
              <a:t>at</a:t>
            </a:r>
            <a:r>
              <a:rPr lang="it-IT" dirty="0">
                <a:latin typeface="Montserrat" panose="00000500000000000000" pitchFamily="2" charset="0"/>
              </a:rPr>
              <a:t> Center: 8,3 T</a:t>
            </a:r>
          </a:p>
          <a:p>
            <a:pPr marL="285750" indent="-28575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it-IT" dirty="0" err="1">
                <a:latin typeface="Montserrat" panose="00000500000000000000" pitchFamily="2" charset="0"/>
              </a:rPr>
              <a:t>Homogeneity</a:t>
            </a:r>
            <a:r>
              <a:rPr lang="it-IT" dirty="0">
                <a:latin typeface="Montserrat" panose="00000500000000000000" pitchFamily="2" charset="0"/>
              </a:rPr>
              <a:t>: 20 %</a:t>
            </a:r>
          </a:p>
          <a:p>
            <a:pPr marL="285750" indent="-28575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it-IT" dirty="0">
              <a:latin typeface="Montserrat" panose="00000500000000000000" pitchFamily="2" charset="0"/>
            </a:endParaRPr>
          </a:p>
          <a:p>
            <a:pPr marL="285750" indent="-28575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it-IT" dirty="0" err="1">
                <a:latin typeface="Montserrat" panose="00000500000000000000" pitchFamily="2" charset="0"/>
              </a:rPr>
              <a:t>Inductance</a:t>
            </a:r>
            <a:r>
              <a:rPr lang="it-IT" dirty="0">
                <a:latin typeface="Montserrat" panose="00000500000000000000" pitchFamily="2" charset="0"/>
              </a:rPr>
              <a:t> of 1 </a:t>
            </a:r>
            <a:r>
              <a:rPr lang="it-IT" dirty="0" err="1">
                <a:latin typeface="Montserrat" panose="00000500000000000000" pitchFamily="2" charset="0"/>
              </a:rPr>
              <a:t>solenoid</a:t>
            </a:r>
            <a:r>
              <a:rPr lang="it-IT" dirty="0">
                <a:latin typeface="Montserrat" panose="00000500000000000000" pitchFamily="2" charset="0"/>
              </a:rPr>
              <a:t>: 113 H</a:t>
            </a:r>
          </a:p>
          <a:p>
            <a:pPr marL="285750" indent="-28575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it-IT" dirty="0" err="1">
                <a:latin typeface="Montserrat" panose="00000500000000000000" pitchFamily="2" charset="0"/>
              </a:rPr>
              <a:t>Mutual</a:t>
            </a:r>
            <a:r>
              <a:rPr lang="it-IT" dirty="0">
                <a:latin typeface="Montserrat" panose="00000500000000000000" pitchFamily="2" charset="0"/>
              </a:rPr>
              <a:t> </a:t>
            </a:r>
            <a:r>
              <a:rPr lang="it-IT" dirty="0" err="1">
                <a:latin typeface="Montserrat" panose="00000500000000000000" pitchFamily="2" charset="0"/>
              </a:rPr>
              <a:t>Inductance</a:t>
            </a:r>
            <a:r>
              <a:rPr lang="it-IT" dirty="0">
                <a:latin typeface="Montserrat" panose="00000500000000000000" pitchFamily="2" charset="0"/>
              </a:rPr>
              <a:t>: 9 H</a:t>
            </a:r>
          </a:p>
          <a:p>
            <a:pPr marL="285750" indent="-28575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it-IT" dirty="0" err="1">
                <a:latin typeface="Montserrat" panose="00000500000000000000" pitchFamily="2" charset="0"/>
              </a:rPr>
              <a:t>Magnetic</a:t>
            </a:r>
            <a:r>
              <a:rPr lang="it-IT" dirty="0">
                <a:latin typeface="Montserrat" panose="00000500000000000000" pitchFamily="2" charset="0"/>
              </a:rPr>
              <a:t> Energy of 1 </a:t>
            </a:r>
            <a:r>
              <a:rPr lang="it-IT" dirty="0" err="1">
                <a:latin typeface="Montserrat" panose="00000500000000000000" pitchFamily="2" charset="0"/>
              </a:rPr>
              <a:t>solenoid</a:t>
            </a:r>
            <a:r>
              <a:rPr lang="it-IT" dirty="0">
                <a:latin typeface="Montserrat" panose="00000500000000000000" pitchFamily="2" charset="0"/>
              </a:rPr>
              <a:t>: 14 MJ</a:t>
            </a:r>
          </a:p>
          <a:p>
            <a:pPr marL="285750" indent="-28575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it-IT" dirty="0" err="1">
                <a:latin typeface="Montserrat" panose="00000500000000000000" pitchFamily="2" charset="0"/>
              </a:rPr>
              <a:t>Magnetic</a:t>
            </a:r>
            <a:r>
              <a:rPr lang="it-IT" dirty="0">
                <a:latin typeface="Montserrat" panose="00000500000000000000" pitchFamily="2" charset="0"/>
              </a:rPr>
              <a:t> Energy of system: 30 MJ</a:t>
            </a:r>
          </a:p>
          <a:p>
            <a:pPr algn="l">
              <a:buClr>
                <a:srgbClr val="C00000"/>
              </a:buClr>
            </a:pPr>
            <a:endParaRPr lang="it-IT" dirty="0">
              <a:latin typeface="Montserrat" panose="00000500000000000000" pitchFamily="2" charset="0"/>
            </a:endParaRPr>
          </a:p>
          <a:p>
            <a:pPr marL="285750" indent="-28575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it-IT" dirty="0"/>
          </a:p>
        </p:txBody>
      </p:sp>
      <p:pic>
        <p:nvPicPr>
          <p:cNvPr id="7" name="Immagine 6" descr="Immagine che contiene linea, Diagramma, diagramma, pendio&#10;&#10;Descrizione generata automaticamente">
            <a:extLst>
              <a:ext uri="{FF2B5EF4-FFF2-40B4-BE49-F238E27FC236}">
                <a16:creationId xmlns:a16="http://schemas.microsoft.com/office/drawing/2014/main" id="{CE124BA8-3DC8-ADC7-2298-BAC04EEBF7D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402" r="7479"/>
          <a:stretch/>
        </p:blipFill>
        <p:spPr>
          <a:xfrm>
            <a:off x="321520" y="1578387"/>
            <a:ext cx="7001699" cy="4818158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282F29-3637-A60D-B4E9-E9CF586F136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/>
              <a:t>WP8 Cooling Cell Integr. - L. Rossi et al. UMIL&amp;INFN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67419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5D53EE66-2B02-6EEF-4A6B-4D881990CE57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en-US"/>
              <a:t>5 June 2023</a:t>
            </a:r>
            <a:endParaRPr lang="en-GB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197E0D-7B15-F01C-0A7D-5924DB52877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15D52E34-941F-A98F-FCCB-DF51EEC132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9995" y="366292"/>
            <a:ext cx="9358185" cy="838200"/>
          </a:xfrm>
        </p:spPr>
        <p:txBody>
          <a:bodyPr/>
          <a:lstStyle/>
          <a:p>
            <a:r>
              <a:rPr lang="it-IT" sz="3600" dirty="0"/>
              <a:t>2° </a:t>
            </a:r>
            <a:r>
              <a:rPr lang="it-IT" sz="3600" dirty="0" err="1"/>
              <a:t>Configuration</a:t>
            </a:r>
            <a:r>
              <a:rPr lang="it-IT" sz="3600" dirty="0"/>
              <a:t>: </a:t>
            </a:r>
            <a:r>
              <a:rPr lang="it-IT" sz="3600" dirty="0" err="1"/>
              <a:t>Same</a:t>
            </a:r>
            <a:r>
              <a:rPr lang="it-IT" sz="3600" dirty="0"/>
              <a:t> </a:t>
            </a:r>
            <a:r>
              <a:rPr lang="it-IT" sz="3600" dirty="0" err="1"/>
              <a:t>Polarity</a:t>
            </a:r>
            <a:endParaRPr lang="it-IT" sz="3600" dirty="0"/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111146EE-69D0-8E91-C142-A50C76D7DE5A}"/>
              </a:ext>
            </a:extLst>
          </p:cNvPr>
          <p:cNvSpPr/>
          <p:nvPr/>
        </p:nvSpPr>
        <p:spPr>
          <a:xfrm>
            <a:off x="10903557" y="0"/>
            <a:ext cx="1288443" cy="120449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4" name="Immagine 3" descr="Immagine che contiene Elementi grafici, Carattere, logo, grafica&#10;&#10;Descrizione generata automaticamente">
            <a:extLst>
              <a:ext uri="{FF2B5EF4-FFF2-40B4-BE49-F238E27FC236}">
                <a16:creationId xmlns:a16="http://schemas.microsoft.com/office/drawing/2014/main" id="{B94138B8-BDC2-5012-7556-D07EDC98CEB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7" r="13164" b="11438"/>
          <a:stretch/>
        </p:blipFill>
        <p:spPr>
          <a:xfrm>
            <a:off x="10284963" y="-7603"/>
            <a:ext cx="1907037" cy="93565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5" name="CasellaDiTesto 34">
                <a:extLst>
                  <a:ext uri="{FF2B5EF4-FFF2-40B4-BE49-F238E27FC236}">
                    <a16:creationId xmlns:a16="http://schemas.microsoft.com/office/drawing/2014/main" id="{7C76850B-37B8-7B91-88A4-6D2CA985653F}"/>
                  </a:ext>
                </a:extLst>
              </p:cNvPr>
              <p:cNvSpPr txBox="1"/>
              <p:nvPr/>
            </p:nvSpPr>
            <p:spPr>
              <a:xfrm>
                <a:off x="1310185" y="1297021"/>
                <a:ext cx="135112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36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36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it-IT" sz="36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𝜃</m:t>
                          </m:r>
                        </m:sub>
                      </m:sSub>
                    </m:oMath>
                  </m:oMathPara>
                </a14:m>
                <a:endParaRPr lang="it-IT" sz="3600" dirty="0">
                  <a:solidFill>
                    <a:srgbClr val="002060"/>
                  </a:solidFill>
                  <a:latin typeface="Montserrat" panose="00000500000000000000" pitchFamily="2" charset="0"/>
                </a:endParaRPr>
              </a:p>
            </p:txBody>
          </p:sp>
        </mc:Choice>
        <mc:Fallback xmlns="">
          <p:sp>
            <p:nvSpPr>
              <p:cNvPr id="35" name="CasellaDiTesto 34">
                <a:extLst>
                  <a:ext uri="{FF2B5EF4-FFF2-40B4-BE49-F238E27FC236}">
                    <a16:creationId xmlns:a16="http://schemas.microsoft.com/office/drawing/2014/main" id="{7C76850B-37B8-7B91-88A4-6D2CA98565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0185" y="1297021"/>
                <a:ext cx="1351128" cy="64633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CasellaDiTesto 35">
                <a:extLst>
                  <a:ext uri="{FF2B5EF4-FFF2-40B4-BE49-F238E27FC236}">
                    <a16:creationId xmlns:a16="http://schemas.microsoft.com/office/drawing/2014/main" id="{3F2407E2-1557-5FD1-9B07-816459849008}"/>
                  </a:ext>
                </a:extLst>
              </p:cNvPr>
              <p:cNvSpPr txBox="1"/>
              <p:nvPr/>
            </p:nvSpPr>
            <p:spPr>
              <a:xfrm>
                <a:off x="5420436" y="1329264"/>
                <a:ext cx="135112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36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36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it-IT" sz="36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</m:oMath>
                  </m:oMathPara>
                </a14:m>
                <a:endParaRPr lang="it-IT" sz="3600" dirty="0">
                  <a:solidFill>
                    <a:srgbClr val="002060"/>
                  </a:solidFill>
                  <a:latin typeface="Montserrat" panose="00000500000000000000" pitchFamily="2" charset="0"/>
                </a:endParaRPr>
              </a:p>
            </p:txBody>
          </p:sp>
        </mc:Choice>
        <mc:Fallback xmlns="">
          <p:sp>
            <p:nvSpPr>
              <p:cNvPr id="36" name="CasellaDiTesto 35">
                <a:extLst>
                  <a:ext uri="{FF2B5EF4-FFF2-40B4-BE49-F238E27FC236}">
                    <a16:creationId xmlns:a16="http://schemas.microsoft.com/office/drawing/2014/main" id="{3F2407E2-1557-5FD1-9B07-8164598490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20436" y="1329264"/>
                <a:ext cx="1351128" cy="64633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CasellaDiTesto 36">
                <a:extLst>
                  <a:ext uri="{FF2B5EF4-FFF2-40B4-BE49-F238E27FC236}">
                    <a16:creationId xmlns:a16="http://schemas.microsoft.com/office/drawing/2014/main" id="{FCFCBEA0-16F5-F9C1-C07D-D54D69B29E62}"/>
                  </a:ext>
                </a:extLst>
              </p:cNvPr>
              <p:cNvSpPr txBox="1"/>
              <p:nvPr/>
            </p:nvSpPr>
            <p:spPr>
              <a:xfrm>
                <a:off x="9295837" y="1326810"/>
                <a:ext cx="135112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36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36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it-IT" sz="36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</m:oMath>
                  </m:oMathPara>
                </a14:m>
                <a:endParaRPr lang="it-IT" sz="3600" dirty="0">
                  <a:solidFill>
                    <a:srgbClr val="002060"/>
                  </a:solidFill>
                  <a:latin typeface="Montserrat" panose="00000500000000000000" pitchFamily="2" charset="0"/>
                </a:endParaRPr>
              </a:p>
            </p:txBody>
          </p:sp>
        </mc:Choice>
        <mc:Fallback xmlns="">
          <p:sp>
            <p:nvSpPr>
              <p:cNvPr id="37" name="CasellaDiTesto 36">
                <a:extLst>
                  <a:ext uri="{FF2B5EF4-FFF2-40B4-BE49-F238E27FC236}">
                    <a16:creationId xmlns:a16="http://schemas.microsoft.com/office/drawing/2014/main" id="{FCFCBEA0-16F5-F9C1-C07D-D54D69B29E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95837" y="1326810"/>
                <a:ext cx="1351128" cy="64633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Immagine 5">
            <a:extLst>
              <a:ext uri="{FF2B5EF4-FFF2-40B4-BE49-F238E27FC236}">
                <a16:creationId xmlns:a16="http://schemas.microsoft.com/office/drawing/2014/main" id="{920325DE-0C46-61A4-05E5-6E31667B070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4428"/>
          <a:stretch/>
        </p:blipFill>
        <p:spPr>
          <a:xfrm>
            <a:off x="689922" y="1614562"/>
            <a:ext cx="3117682" cy="4857679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837F4CE6-5D84-5347-BA79-4996F4892EAF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51615"/>
          <a:stretch/>
        </p:blipFill>
        <p:spPr>
          <a:xfrm>
            <a:off x="5050821" y="1649975"/>
            <a:ext cx="2694737" cy="4822266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CC444D32-9A67-D3BA-60C8-D3CD6BCCCBE7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51608"/>
          <a:stretch/>
        </p:blipFill>
        <p:spPr>
          <a:xfrm>
            <a:off x="8988774" y="1649975"/>
            <a:ext cx="2705979" cy="4841733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7DA879-5572-0024-431E-8BF59272056B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/>
              <a:t>WP8 Cooling Cell Integr. - L. Rossi et al. UMIL&amp;INFN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0733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5D53EE66-2B02-6EEF-4A6B-4D881990CE57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en-US"/>
              <a:t>5 June 2023</a:t>
            </a:r>
            <a:endParaRPr lang="en-GB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197E0D-7B15-F01C-0A7D-5924DB52877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15D52E34-941F-A98F-FCCB-DF51EEC132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9995" y="366292"/>
            <a:ext cx="9358185" cy="838200"/>
          </a:xfrm>
        </p:spPr>
        <p:txBody>
          <a:bodyPr/>
          <a:lstStyle/>
          <a:p>
            <a:r>
              <a:rPr lang="it-IT" sz="3600" dirty="0"/>
              <a:t>2</a:t>
            </a:r>
            <a:r>
              <a:rPr lang="it-IT" sz="3600"/>
              <a:t>° </a:t>
            </a:r>
            <a:r>
              <a:rPr lang="it-IT" sz="3600" dirty="0" err="1"/>
              <a:t>Configuration</a:t>
            </a:r>
            <a:r>
              <a:rPr lang="it-IT" sz="3600" dirty="0"/>
              <a:t>: Opposite </a:t>
            </a:r>
            <a:r>
              <a:rPr lang="it-IT" sz="3600" dirty="0" err="1"/>
              <a:t>Polarity</a:t>
            </a:r>
            <a:endParaRPr lang="it-IT" sz="3600" dirty="0"/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111146EE-69D0-8E91-C142-A50C76D7DE5A}"/>
              </a:ext>
            </a:extLst>
          </p:cNvPr>
          <p:cNvSpPr/>
          <p:nvPr/>
        </p:nvSpPr>
        <p:spPr>
          <a:xfrm>
            <a:off x="10903557" y="0"/>
            <a:ext cx="1288443" cy="120449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4" name="Immagine 3" descr="Immagine che contiene Elementi grafici, Carattere, logo, grafica&#10;&#10;Descrizione generata automaticamente">
            <a:extLst>
              <a:ext uri="{FF2B5EF4-FFF2-40B4-BE49-F238E27FC236}">
                <a16:creationId xmlns:a16="http://schemas.microsoft.com/office/drawing/2014/main" id="{B94138B8-BDC2-5012-7556-D07EDC98CEB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7" r="13164" b="11438"/>
          <a:stretch/>
        </p:blipFill>
        <p:spPr>
          <a:xfrm>
            <a:off x="10290412" y="-7603"/>
            <a:ext cx="1901588" cy="932978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078FECF5-AA92-3185-318F-03B16CBFB197}"/>
              </a:ext>
            </a:extLst>
          </p:cNvPr>
          <p:cNvSpPr txBox="1"/>
          <p:nvPr/>
        </p:nvSpPr>
        <p:spPr>
          <a:xfrm>
            <a:off x="7323220" y="1578387"/>
            <a:ext cx="479659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it-IT" dirty="0" err="1">
                <a:solidFill>
                  <a:srgbClr val="C83964"/>
                </a:solidFill>
                <a:latin typeface="Montserrat" panose="00000500000000000000" pitchFamily="2" charset="0"/>
              </a:rPr>
              <a:t>Properties</a:t>
            </a:r>
            <a:endParaRPr lang="it-IT" dirty="0">
              <a:solidFill>
                <a:srgbClr val="C83964"/>
              </a:solidFill>
              <a:latin typeface="Montserrat" panose="00000500000000000000" pitchFamily="2" charset="0"/>
            </a:endParaRPr>
          </a:p>
          <a:p>
            <a:pPr algn="l"/>
            <a:endParaRPr lang="it-IT" dirty="0">
              <a:solidFill>
                <a:srgbClr val="C83964"/>
              </a:solidFill>
              <a:latin typeface="Montserrat" panose="00000500000000000000" pitchFamily="2" charset="0"/>
            </a:endParaRPr>
          </a:p>
          <a:p>
            <a:pPr marL="285750" indent="-28575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it-IT" dirty="0">
                <a:latin typeface="Montserrat" panose="00000500000000000000" pitchFamily="2" charset="0"/>
              </a:rPr>
              <a:t>Maximum </a:t>
            </a:r>
            <a:r>
              <a:rPr lang="it-IT" dirty="0" err="1">
                <a:latin typeface="Montserrat" panose="00000500000000000000" pitchFamily="2" charset="0"/>
              </a:rPr>
              <a:t>Bz</a:t>
            </a:r>
            <a:r>
              <a:rPr lang="it-IT" dirty="0">
                <a:latin typeface="Montserrat" panose="00000500000000000000" pitchFamily="2" charset="0"/>
              </a:rPr>
              <a:t>: 7,5 T</a:t>
            </a:r>
          </a:p>
          <a:p>
            <a:pPr marL="285750" indent="-28575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it-IT" dirty="0" err="1">
                <a:latin typeface="Montserrat" panose="00000500000000000000" pitchFamily="2" charset="0"/>
              </a:rPr>
              <a:t>Bz</a:t>
            </a:r>
            <a:r>
              <a:rPr lang="it-IT" dirty="0">
                <a:latin typeface="Montserrat" panose="00000500000000000000" pitchFamily="2" charset="0"/>
              </a:rPr>
              <a:t> </a:t>
            </a:r>
            <a:r>
              <a:rPr lang="it-IT" dirty="0" err="1">
                <a:latin typeface="Montserrat" panose="00000500000000000000" pitchFamily="2" charset="0"/>
              </a:rPr>
              <a:t>at</a:t>
            </a:r>
            <a:r>
              <a:rPr lang="it-IT" dirty="0">
                <a:latin typeface="Montserrat" panose="00000500000000000000" pitchFamily="2" charset="0"/>
              </a:rPr>
              <a:t> Center: 0 T</a:t>
            </a:r>
          </a:p>
          <a:p>
            <a:pPr marL="285750" indent="-28575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it-IT" dirty="0" err="1">
                <a:latin typeface="Montserrat" panose="00000500000000000000" pitchFamily="2" charset="0"/>
              </a:rPr>
              <a:t>Homogeneity</a:t>
            </a:r>
            <a:r>
              <a:rPr lang="it-IT" dirty="0">
                <a:latin typeface="Montserrat" panose="00000500000000000000" pitchFamily="2" charset="0"/>
              </a:rPr>
              <a:t>: -</a:t>
            </a:r>
          </a:p>
          <a:p>
            <a:pPr marL="285750" indent="-28575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it-IT" dirty="0">
              <a:latin typeface="Montserrat" panose="00000500000000000000" pitchFamily="2" charset="0"/>
            </a:endParaRPr>
          </a:p>
          <a:p>
            <a:pPr marL="285750" indent="-28575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it-IT" dirty="0" err="1">
                <a:latin typeface="Montserrat" panose="00000500000000000000" pitchFamily="2" charset="0"/>
              </a:rPr>
              <a:t>Inductance</a:t>
            </a:r>
            <a:r>
              <a:rPr lang="it-IT" dirty="0">
                <a:latin typeface="Montserrat" panose="00000500000000000000" pitchFamily="2" charset="0"/>
              </a:rPr>
              <a:t> of 1 </a:t>
            </a:r>
            <a:r>
              <a:rPr lang="it-IT" dirty="0" err="1">
                <a:latin typeface="Montserrat" panose="00000500000000000000" pitchFamily="2" charset="0"/>
              </a:rPr>
              <a:t>solenoid</a:t>
            </a:r>
            <a:r>
              <a:rPr lang="it-IT" dirty="0">
                <a:latin typeface="Montserrat" panose="00000500000000000000" pitchFamily="2" charset="0"/>
              </a:rPr>
              <a:t>: 113 H</a:t>
            </a:r>
          </a:p>
          <a:p>
            <a:pPr marL="285750" indent="-28575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it-IT" dirty="0" err="1">
                <a:latin typeface="Montserrat" panose="00000500000000000000" pitchFamily="2" charset="0"/>
              </a:rPr>
              <a:t>Mutual</a:t>
            </a:r>
            <a:r>
              <a:rPr lang="it-IT" dirty="0">
                <a:latin typeface="Montserrat" panose="00000500000000000000" pitchFamily="2" charset="0"/>
              </a:rPr>
              <a:t> </a:t>
            </a:r>
            <a:r>
              <a:rPr lang="it-IT" dirty="0" err="1">
                <a:latin typeface="Montserrat" panose="00000500000000000000" pitchFamily="2" charset="0"/>
              </a:rPr>
              <a:t>Inductance</a:t>
            </a:r>
            <a:r>
              <a:rPr lang="it-IT" dirty="0">
                <a:latin typeface="Montserrat" panose="00000500000000000000" pitchFamily="2" charset="0"/>
              </a:rPr>
              <a:t>: 9 H</a:t>
            </a:r>
          </a:p>
          <a:p>
            <a:pPr marL="285750" indent="-28575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it-IT" dirty="0" err="1">
                <a:latin typeface="Montserrat" panose="00000500000000000000" pitchFamily="2" charset="0"/>
              </a:rPr>
              <a:t>Magnetic</a:t>
            </a:r>
            <a:r>
              <a:rPr lang="it-IT" dirty="0">
                <a:latin typeface="Montserrat" panose="00000500000000000000" pitchFamily="2" charset="0"/>
              </a:rPr>
              <a:t> Energy of 1 </a:t>
            </a:r>
            <a:r>
              <a:rPr lang="it-IT" dirty="0" err="1">
                <a:latin typeface="Montserrat" panose="00000500000000000000" pitchFamily="2" charset="0"/>
              </a:rPr>
              <a:t>solenoid</a:t>
            </a:r>
            <a:r>
              <a:rPr lang="it-IT" dirty="0">
                <a:latin typeface="Montserrat" panose="00000500000000000000" pitchFamily="2" charset="0"/>
              </a:rPr>
              <a:t>: 14 MJ</a:t>
            </a:r>
          </a:p>
          <a:p>
            <a:pPr marL="285750" indent="-28575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it-IT" dirty="0" err="1">
                <a:latin typeface="Montserrat" panose="00000500000000000000" pitchFamily="2" charset="0"/>
              </a:rPr>
              <a:t>Magnetic</a:t>
            </a:r>
            <a:r>
              <a:rPr lang="it-IT" dirty="0">
                <a:latin typeface="Montserrat" panose="00000500000000000000" pitchFamily="2" charset="0"/>
              </a:rPr>
              <a:t> Energy of system: 26 MJ</a:t>
            </a:r>
          </a:p>
          <a:p>
            <a:pPr algn="l">
              <a:buClr>
                <a:srgbClr val="C00000"/>
              </a:buClr>
            </a:pPr>
            <a:endParaRPr lang="it-IT" dirty="0">
              <a:latin typeface="Montserrat" panose="00000500000000000000" pitchFamily="2" charset="0"/>
            </a:endParaRPr>
          </a:p>
          <a:p>
            <a:pPr algn="l">
              <a:buClr>
                <a:srgbClr val="C00000"/>
              </a:buClr>
            </a:pPr>
            <a:endParaRPr lang="it-IT" dirty="0">
              <a:latin typeface="Montserrat" panose="00000500000000000000" pitchFamily="2" charset="0"/>
            </a:endParaRPr>
          </a:p>
          <a:p>
            <a:pPr marL="285750" indent="-28575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it-IT" dirty="0"/>
          </a:p>
        </p:txBody>
      </p:sp>
      <p:pic>
        <p:nvPicPr>
          <p:cNvPr id="6" name="Immagine 5" descr="Immagine che contiene linea, diagramma, Diagramma&#10;&#10;Descrizione generata automaticamente">
            <a:extLst>
              <a:ext uri="{FF2B5EF4-FFF2-40B4-BE49-F238E27FC236}">
                <a16:creationId xmlns:a16="http://schemas.microsoft.com/office/drawing/2014/main" id="{FEAE56E0-C3AD-3FD9-F933-0C103286609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402" r="7479"/>
          <a:stretch/>
        </p:blipFill>
        <p:spPr>
          <a:xfrm>
            <a:off x="426217" y="1828800"/>
            <a:ext cx="6897003" cy="4612575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A9B668-D695-09F9-54A9-AD3F22CF23D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/>
              <a:t>WP8 Cooling Cell Integr. - L. Rossi et al. UMIL&amp;INFN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93461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 descr="Immagine che contiene testo, schermata, diagramma, linea&#10;&#10;Descrizione generata automaticamente">
            <a:extLst>
              <a:ext uri="{FF2B5EF4-FFF2-40B4-BE49-F238E27FC236}">
                <a16:creationId xmlns:a16="http://schemas.microsoft.com/office/drawing/2014/main" id="{AFA2F7ED-4828-1D5E-0FCE-3E80DEC89BA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733" r="19291"/>
          <a:stretch/>
        </p:blipFill>
        <p:spPr>
          <a:xfrm>
            <a:off x="348932" y="1842447"/>
            <a:ext cx="6026161" cy="4560397"/>
          </a:xfrm>
          <a:prstGeom prst="rect">
            <a:avLst/>
          </a:prstGeom>
        </p:spPr>
      </p:pic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5D53EE66-2B02-6EEF-4A6B-4D881990CE57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en-US"/>
              <a:t>5 June 2023</a:t>
            </a:r>
            <a:endParaRPr lang="en-GB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197E0D-7B15-F01C-0A7D-5924DB52877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15D52E34-941F-A98F-FCCB-DF51EEC132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6942" y="85469"/>
            <a:ext cx="8342142" cy="1119023"/>
          </a:xfrm>
        </p:spPr>
        <p:txBody>
          <a:bodyPr/>
          <a:lstStyle/>
          <a:p>
            <a:r>
              <a:rPr lang="it-IT" sz="3600" dirty="0"/>
              <a:t>3° </a:t>
            </a:r>
            <a:r>
              <a:rPr lang="it-IT" sz="3600" dirty="0" err="1"/>
              <a:t>Configuration</a:t>
            </a:r>
            <a:r>
              <a:rPr lang="it-IT" sz="3600" dirty="0"/>
              <a:t>: high </a:t>
            </a:r>
            <a:r>
              <a:rPr lang="it-IT" sz="3600" dirty="0" err="1"/>
              <a:t>uniformity</a:t>
            </a:r>
            <a:br>
              <a:rPr lang="it-IT" sz="3600" dirty="0"/>
            </a:br>
            <a:r>
              <a:rPr lang="it-IT" sz="3600" dirty="0" err="1"/>
              <a:t>Same</a:t>
            </a:r>
            <a:r>
              <a:rPr lang="it-IT" sz="3600" dirty="0"/>
              <a:t> </a:t>
            </a:r>
            <a:r>
              <a:rPr lang="it-IT" sz="3600" dirty="0" err="1"/>
              <a:t>Polarity</a:t>
            </a:r>
            <a:endParaRPr lang="it-IT" sz="3600" dirty="0"/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111146EE-69D0-8E91-C142-A50C76D7DE5A}"/>
              </a:ext>
            </a:extLst>
          </p:cNvPr>
          <p:cNvSpPr/>
          <p:nvPr/>
        </p:nvSpPr>
        <p:spPr>
          <a:xfrm>
            <a:off x="10903557" y="0"/>
            <a:ext cx="1288443" cy="120449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4" name="Immagine 3" descr="Immagine che contiene Elementi grafici, Carattere, logo, grafica&#10;&#10;Descrizione generata automaticamente">
            <a:extLst>
              <a:ext uri="{FF2B5EF4-FFF2-40B4-BE49-F238E27FC236}">
                <a16:creationId xmlns:a16="http://schemas.microsoft.com/office/drawing/2014/main" id="{B94138B8-BDC2-5012-7556-D07EDC98CEB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7" r="13164" b="11438"/>
          <a:stretch/>
        </p:blipFill>
        <p:spPr>
          <a:xfrm>
            <a:off x="10276764" y="-7603"/>
            <a:ext cx="1915236" cy="939674"/>
          </a:xfrm>
          <a:prstGeom prst="rect">
            <a:avLst/>
          </a:prstGeom>
        </p:spPr>
      </p:pic>
      <p:cxnSp>
        <p:nvCxnSpPr>
          <p:cNvPr id="8" name="Connettore 2 7">
            <a:extLst>
              <a:ext uri="{FF2B5EF4-FFF2-40B4-BE49-F238E27FC236}">
                <a16:creationId xmlns:a16="http://schemas.microsoft.com/office/drawing/2014/main" id="{CD8666C7-6DFE-677C-EABA-245DB53CFCA4}"/>
              </a:ext>
            </a:extLst>
          </p:cNvPr>
          <p:cNvCxnSpPr>
            <a:cxnSpLocks/>
          </p:cNvCxnSpPr>
          <p:nvPr/>
        </p:nvCxnSpPr>
        <p:spPr>
          <a:xfrm>
            <a:off x="2050039" y="3177474"/>
            <a:ext cx="0" cy="230787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asellaDiTesto 8">
                <a:extLst>
                  <a:ext uri="{FF2B5EF4-FFF2-40B4-BE49-F238E27FC236}">
                    <a16:creationId xmlns:a16="http://schemas.microsoft.com/office/drawing/2014/main" id="{31921D2F-C5BE-C48D-80CD-298F25408D06}"/>
                  </a:ext>
                </a:extLst>
              </p:cNvPr>
              <p:cNvSpPr txBox="1"/>
              <p:nvPr/>
            </p:nvSpPr>
            <p:spPr>
              <a:xfrm>
                <a:off x="2162123" y="3717572"/>
                <a:ext cx="134440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solidFill>
                            <a:srgbClr val="C83964"/>
                          </a:solidFill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it-IT" b="0" i="1" smtClean="0">
                          <a:solidFill>
                            <a:srgbClr val="C83964"/>
                          </a:solidFill>
                          <a:latin typeface="Cambria Math" panose="02040503050406030204" pitchFamily="18" charset="0"/>
                        </a:rPr>
                        <m:t>=500 </m:t>
                      </m:r>
                      <m:r>
                        <a:rPr lang="it-IT" b="0" i="1" smtClean="0">
                          <a:solidFill>
                            <a:srgbClr val="C83964"/>
                          </a:solidFill>
                          <a:latin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endParaRPr lang="it-IT" dirty="0">
                  <a:solidFill>
                    <a:srgbClr val="C83964"/>
                  </a:solidFill>
                  <a:latin typeface="Montserrat" panose="00000500000000000000" pitchFamily="2" charset="0"/>
                </a:endParaRPr>
              </a:p>
            </p:txBody>
          </p:sp>
        </mc:Choice>
        <mc:Fallback xmlns="">
          <p:sp>
            <p:nvSpPr>
              <p:cNvPr id="9" name="CasellaDiTesto 8">
                <a:extLst>
                  <a:ext uri="{FF2B5EF4-FFF2-40B4-BE49-F238E27FC236}">
                    <a16:creationId xmlns:a16="http://schemas.microsoft.com/office/drawing/2014/main" id="{31921D2F-C5BE-C48D-80CD-298F25408D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62123" y="3717572"/>
                <a:ext cx="1344407" cy="276999"/>
              </a:xfrm>
              <a:prstGeom prst="rect">
                <a:avLst/>
              </a:prstGeom>
              <a:blipFill>
                <a:blip r:embed="rId4"/>
                <a:stretch>
                  <a:fillRect l="-3636" r="-2273" b="-1111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Connettore 2 13">
            <a:extLst>
              <a:ext uri="{FF2B5EF4-FFF2-40B4-BE49-F238E27FC236}">
                <a16:creationId xmlns:a16="http://schemas.microsoft.com/office/drawing/2014/main" id="{CB464542-2E57-C464-7D28-BB7EEE8811DD}"/>
              </a:ext>
            </a:extLst>
          </p:cNvPr>
          <p:cNvCxnSpPr>
            <a:cxnSpLocks/>
          </p:cNvCxnSpPr>
          <p:nvPr/>
        </p:nvCxnSpPr>
        <p:spPr>
          <a:xfrm>
            <a:off x="4863196" y="2639745"/>
            <a:ext cx="842689" cy="0"/>
          </a:xfrm>
          <a:prstGeom prst="straightConnector1">
            <a:avLst/>
          </a:prstGeom>
          <a:ln>
            <a:solidFill>
              <a:srgbClr val="00B05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CasellaDiTesto 14">
                <a:extLst>
                  <a:ext uri="{FF2B5EF4-FFF2-40B4-BE49-F238E27FC236}">
                    <a16:creationId xmlns:a16="http://schemas.microsoft.com/office/drawing/2014/main" id="{77B5CB8F-B9B9-7638-99AC-A2F9C7338DC1}"/>
                  </a:ext>
                </a:extLst>
              </p:cNvPr>
              <p:cNvSpPr txBox="1"/>
              <p:nvPr/>
            </p:nvSpPr>
            <p:spPr>
              <a:xfrm>
                <a:off x="4582325" y="2275608"/>
                <a:ext cx="1318374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it-IT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=156 </m:t>
                      </m:r>
                      <m:r>
                        <a:rPr lang="it-IT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endParaRPr lang="it-IT" dirty="0">
                  <a:solidFill>
                    <a:srgbClr val="00B050"/>
                  </a:solidFill>
                  <a:latin typeface="Montserrat" panose="00000500000000000000" pitchFamily="2" charset="0"/>
                </a:endParaRPr>
              </a:p>
            </p:txBody>
          </p:sp>
        </mc:Choice>
        <mc:Fallback>
          <p:sp>
            <p:nvSpPr>
              <p:cNvPr id="15" name="CasellaDiTesto 14">
                <a:extLst>
                  <a:ext uri="{FF2B5EF4-FFF2-40B4-BE49-F238E27FC236}">
                    <a16:creationId xmlns:a16="http://schemas.microsoft.com/office/drawing/2014/main" id="{77B5CB8F-B9B9-7638-99AC-A2F9C7338D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325" y="2275608"/>
                <a:ext cx="1318374" cy="276999"/>
              </a:xfrm>
              <a:prstGeom prst="rect">
                <a:avLst/>
              </a:prstGeom>
              <a:blipFill>
                <a:blip r:embed="rId5"/>
                <a:stretch>
                  <a:fillRect l="-3704" r="-2315" b="-869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Connettore 2 16">
            <a:extLst>
              <a:ext uri="{FF2B5EF4-FFF2-40B4-BE49-F238E27FC236}">
                <a16:creationId xmlns:a16="http://schemas.microsoft.com/office/drawing/2014/main" id="{3A33EDDF-18D8-5EF2-8937-AC9F0CD563FE}"/>
              </a:ext>
            </a:extLst>
          </p:cNvPr>
          <p:cNvCxnSpPr>
            <a:cxnSpLocks/>
          </p:cNvCxnSpPr>
          <p:nvPr/>
        </p:nvCxnSpPr>
        <p:spPr>
          <a:xfrm>
            <a:off x="5776225" y="2713407"/>
            <a:ext cx="0" cy="415686"/>
          </a:xfrm>
          <a:prstGeom prst="straightConnector1">
            <a:avLst/>
          </a:prstGeom>
          <a:ln>
            <a:solidFill>
              <a:srgbClr val="0070C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asellaDiTesto 17">
                <a:extLst>
                  <a:ext uri="{FF2B5EF4-FFF2-40B4-BE49-F238E27FC236}">
                    <a16:creationId xmlns:a16="http://schemas.microsoft.com/office/drawing/2014/main" id="{2733CF64-1B45-5155-7DB8-8C8E2C55D466}"/>
                  </a:ext>
                </a:extLst>
              </p:cNvPr>
              <p:cNvSpPr txBox="1"/>
              <p:nvPr/>
            </p:nvSpPr>
            <p:spPr>
              <a:xfrm>
                <a:off x="4519487" y="3129093"/>
                <a:ext cx="138121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it-IT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=60,3 </m:t>
                      </m:r>
                      <m:r>
                        <a:rPr lang="it-IT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endParaRPr lang="it-IT" dirty="0">
                  <a:solidFill>
                    <a:srgbClr val="C83964"/>
                  </a:solidFill>
                  <a:latin typeface="Montserrat" panose="00000500000000000000" pitchFamily="2" charset="0"/>
                </a:endParaRPr>
              </a:p>
            </p:txBody>
          </p:sp>
        </mc:Choice>
        <mc:Fallback xmlns="">
          <p:sp>
            <p:nvSpPr>
              <p:cNvPr id="18" name="CasellaDiTesto 17">
                <a:extLst>
                  <a:ext uri="{FF2B5EF4-FFF2-40B4-BE49-F238E27FC236}">
                    <a16:creationId xmlns:a16="http://schemas.microsoft.com/office/drawing/2014/main" id="{2733CF64-1B45-5155-7DB8-8C8E2C55D4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9487" y="3129093"/>
                <a:ext cx="1381212" cy="276999"/>
              </a:xfrm>
              <a:prstGeom prst="rect">
                <a:avLst/>
              </a:prstGeom>
              <a:blipFill>
                <a:blip r:embed="rId6"/>
                <a:stretch>
                  <a:fillRect l="-3084" r="-1762" b="-869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Connettore 2 19">
            <a:extLst>
              <a:ext uri="{FF2B5EF4-FFF2-40B4-BE49-F238E27FC236}">
                <a16:creationId xmlns:a16="http://schemas.microsoft.com/office/drawing/2014/main" id="{3E981D10-762F-3006-880E-1105B0451423}"/>
              </a:ext>
            </a:extLst>
          </p:cNvPr>
          <p:cNvCxnSpPr>
            <a:cxnSpLocks/>
          </p:cNvCxnSpPr>
          <p:nvPr/>
        </p:nvCxnSpPr>
        <p:spPr>
          <a:xfrm>
            <a:off x="2680942" y="2971800"/>
            <a:ext cx="2128016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CasellaDiTesto 20">
                <a:extLst>
                  <a:ext uri="{FF2B5EF4-FFF2-40B4-BE49-F238E27FC236}">
                    <a16:creationId xmlns:a16="http://schemas.microsoft.com/office/drawing/2014/main" id="{78A25D4D-32B6-F206-D7EC-8BA13E5BC182}"/>
                  </a:ext>
                </a:extLst>
              </p:cNvPr>
              <p:cNvSpPr txBox="1"/>
              <p:nvPr/>
            </p:nvSpPr>
            <p:spPr>
              <a:xfrm>
                <a:off x="3012114" y="2537509"/>
                <a:ext cx="134620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solidFill>
                            <a:srgbClr val="C83964"/>
                          </a:solidFill>
                          <a:latin typeface="Cambria Math" panose="02040503050406030204" pitchFamily="18" charset="0"/>
                        </a:rPr>
                        <m:t>𝐺</m:t>
                      </m:r>
                      <m:r>
                        <a:rPr lang="it-IT" b="0" i="1" smtClean="0">
                          <a:solidFill>
                            <a:srgbClr val="C83964"/>
                          </a:solidFill>
                          <a:latin typeface="Cambria Math" panose="02040503050406030204" pitchFamily="18" charset="0"/>
                        </a:rPr>
                        <m:t>=450 </m:t>
                      </m:r>
                      <m:r>
                        <a:rPr lang="it-IT" b="0" i="1" smtClean="0">
                          <a:solidFill>
                            <a:srgbClr val="C83964"/>
                          </a:solidFill>
                          <a:latin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endParaRPr lang="it-IT" dirty="0">
                  <a:solidFill>
                    <a:srgbClr val="C83964"/>
                  </a:solidFill>
                  <a:latin typeface="Montserrat" panose="00000500000000000000" pitchFamily="2" charset="0"/>
                </a:endParaRPr>
              </a:p>
            </p:txBody>
          </p:sp>
        </mc:Choice>
        <mc:Fallback>
          <p:sp>
            <p:nvSpPr>
              <p:cNvPr id="21" name="CasellaDiTesto 20">
                <a:extLst>
                  <a:ext uri="{FF2B5EF4-FFF2-40B4-BE49-F238E27FC236}">
                    <a16:creationId xmlns:a16="http://schemas.microsoft.com/office/drawing/2014/main" id="{78A25D4D-32B6-F206-D7EC-8BA13E5BC1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2114" y="2537509"/>
                <a:ext cx="1346202" cy="276999"/>
              </a:xfrm>
              <a:prstGeom prst="rect">
                <a:avLst/>
              </a:prstGeom>
              <a:blipFill>
                <a:blip r:embed="rId7"/>
                <a:stretch>
                  <a:fillRect l="-3167" r="-1810"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087304F1-47EE-0AD5-B0A3-A3ED504EE433}"/>
              </a:ext>
            </a:extLst>
          </p:cNvPr>
          <p:cNvSpPr txBox="1"/>
          <p:nvPr/>
        </p:nvSpPr>
        <p:spPr>
          <a:xfrm>
            <a:off x="6593305" y="1684421"/>
            <a:ext cx="526983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it-IT" dirty="0" err="1">
                <a:solidFill>
                  <a:srgbClr val="C83964"/>
                </a:solidFill>
                <a:latin typeface="Montserrat" panose="00000500000000000000" pitchFamily="2" charset="0"/>
              </a:rPr>
              <a:t>Properties</a:t>
            </a:r>
            <a:endParaRPr lang="it-IT" dirty="0">
              <a:solidFill>
                <a:srgbClr val="C83964"/>
              </a:solidFill>
              <a:latin typeface="Montserrat" panose="00000500000000000000" pitchFamily="2" charset="0"/>
            </a:endParaRPr>
          </a:p>
          <a:p>
            <a:pPr algn="l"/>
            <a:endParaRPr lang="it-IT" dirty="0">
              <a:solidFill>
                <a:srgbClr val="C83964"/>
              </a:solidFill>
              <a:latin typeface="Montserrat" panose="00000500000000000000" pitchFamily="2" charset="0"/>
            </a:endParaRPr>
          </a:p>
          <a:p>
            <a:pPr marL="285750" indent="-28575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it-IT" dirty="0">
                <a:latin typeface="Montserrat" panose="00000500000000000000" pitchFamily="2" charset="0"/>
              </a:rPr>
              <a:t>Tape </a:t>
            </a:r>
            <a:r>
              <a:rPr lang="it-IT" dirty="0" err="1">
                <a:latin typeface="Montserrat" panose="00000500000000000000" pitchFamily="2" charset="0"/>
              </a:rPr>
              <a:t>Thickness</a:t>
            </a:r>
            <a:r>
              <a:rPr lang="it-IT" dirty="0">
                <a:latin typeface="Montserrat" panose="00000500000000000000" pitchFamily="2" charset="0"/>
              </a:rPr>
              <a:t>: 0,067 mm</a:t>
            </a:r>
          </a:p>
          <a:p>
            <a:pPr marL="285750" indent="-28575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it-IT" dirty="0">
                <a:latin typeface="Montserrat" panose="00000500000000000000" pitchFamily="2" charset="0"/>
              </a:rPr>
              <a:t>Tape </a:t>
            </a:r>
            <a:r>
              <a:rPr lang="it-IT" dirty="0" err="1">
                <a:latin typeface="Montserrat" panose="00000500000000000000" pitchFamily="2" charset="0"/>
              </a:rPr>
              <a:t>Width</a:t>
            </a:r>
            <a:r>
              <a:rPr lang="it-IT" dirty="0">
                <a:latin typeface="Montserrat" panose="00000500000000000000" pitchFamily="2" charset="0"/>
              </a:rPr>
              <a:t>: 12 mm</a:t>
            </a:r>
          </a:p>
          <a:p>
            <a:pPr marL="285750" indent="-28575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it-IT" dirty="0" err="1">
                <a:latin typeface="Montserrat" panose="00000500000000000000" pitchFamily="2" charset="0"/>
              </a:rPr>
              <a:t>Current</a:t>
            </a:r>
            <a:r>
              <a:rPr lang="it-IT" dirty="0">
                <a:latin typeface="Montserrat" panose="00000500000000000000" pitchFamily="2" charset="0"/>
              </a:rPr>
              <a:t> </a:t>
            </a:r>
            <a:r>
              <a:rPr lang="it-IT" dirty="0" err="1">
                <a:latin typeface="Montserrat" panose="00000500000000000000" pitchFamily="2" charset="0"/>
              </a:rPr>
              <a:t>Density</a:t>
            </a:r>
            <a:r>
              <a:rPr lang="it-IT" dirty="0">
                <a:latin typeface="Montserrat" panose="00000500000000000000" pitchFamily="2" charset="0"/>
              </a:rPr>
              <a:t>: 621,8 A/mm²</a:t>
            </a:r>
          </a:p>
          <a:p>
            <a:pPr marL="285750" indent="-28575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it-IT" dirty="0" err="1">
                <a:latin typeface="Montserrat" panose="00000500000000000000" pitchFamily="2" charset="0"/>
              </a:rPr>
              <a:t>Thickness</a:t>
            </a:r>
            <a:r>
              <a:rPr lang="it-IT" dirty="0">
                <a:latin typeface="Montserrat" panose="00000500000000000000" pitchFamily="2" charset="0"/>
              </a:rPr>
              <a:t> to </a:t>
            </a:r>
            <a:r>
              <a:rPr lang="it-IT" dirty="0" err="1">
                <a:latin typeface="Montserrat" panose="00000500000000000000" pitchFamily="2" charset="0"/>
              </a:rPr>
              <a:t>Length</a:t>
            </a:r>
            <a:r>
              <a:rPr lang="it-IT" dirty="0">
                <a:latin typeface="Montserrat" panose="00000500000000000000" pitchFamily="2" charset="0"/>
              </a:rPr>
              <a:t> Ratio: 0,38</a:t>
            </a:r>
          </a:p>
          <a:p>
            <a:pPr marL="285750" indent="-28575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it-IT" dirty="0">
              <a:latin typeface="Montserrat" panose="00000500000000000000" pitchFamily="2" charset="0"/>
            </a:endParaRPr>
          </a:p>
          <a:p>
            <a:pPr marL="285750" indent="-28575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it-IT" dirty="0">
              <a:latin typeface="Montserrat" panose="00000500000000000000" pitchFamily="2" charset="0"/>
            </a:endParaRPr>
          </a:p>
          <a:p>
            <a:pPr marL="285750" indent="-28575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it-IT" dirty="0">
              <a:latin typeface="Montserrat" panose="00000500000000000000" pitchFamily="2" charset="0"/>
            </a:endParaRPr>
          </a:p>
          <a:p>
            <a:pPr marL="285750" indent="-28575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it-IT" dirty="0"/>
              <a:t>LENGTH OF TAPE REQUIRED: 77,9 km</a:t>
            </a:r>
          </a:p>
        </p:txBody>
      </p:sp>
      <p:sp>
        <p:nvSpPr>
          <p:cNvPr id="26" name="Rettangolo con angoli arrotondati 25">
            <a:extLst>
              <a:ext uri="{FF2B5EF4-FFF2-40B4-BE49-F238E27FC236}">
                <a16:creationId xmlns:a16="http://schemas.microsoft.com/office/drawing/2014/main" id="{013107C9-4BBC-01EC-637E-D8825CB7FCBB}"/>
              </a:ext>
            </a:extLst>
          </p:cNvPr>
          <p:cNvSpPr/>
          <p:nvPr/>
        </p:nvSpPr>
        <p:spPr>
          <a:xfrm>
            <a:off x="6485021" y="3994571"/>
            <a:ext cx="4981074" cy="673682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66F133-E7D6-C932-6B65-4D89938CD21B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/>
              <a:t>WP8 Cooling Cell Integr. - L. Rossi et al. UMIL&amp;INFN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31804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5D53EE66-2B02-6EEF-4A6B-4D881990CE57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en-US"/>
              <a:t>5 June 2023</a:t>
            </a:r>
            <a:endParaRPr lang="en-GB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197E0D-7B15-F01C-0A7D-5924DB52877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15D52E34-941F-A98F-FCCB-DF51EEC132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9995" y="366292"/>
            <a:ext cx="9358185" cy="838200"/>
          </a:xfrm>
        </p:spPr>
        <p:txBody>
          <a:bodyPr/>
          <a:lstStyle/>
          <a:p>
            <a:r>
              <a:rPr lang="it-IT" sz="3600" dirty="0"/>
              <a:t>3° </a:t>
            </a:r>
            <a:r>
              <a:rPr lang="it-IT" sz="3600" dirty="0" err="1"/>
              <a:t>Configuration</a:t>
            </a:r>
            <a:r>
              <a:rPr lang="it-IT" sz="3600" dirty="0"/>
              <a:t>: </a:t>
            </a:r>
            <a:r>
              <a:rPr lang="it-IT" sz="3600" dirty="0" err="1"/>
              <a:t>Same</a:t>
            </a:r>
            <a:r>
              <a:rPr lang="it-IT" sz="3600" dirty="0"/>
              <a:t> </a:t>
            </a:r>
            <a:r>
              <a:rPr lang="it-IT" sz="3600" dirty="0" err="1"/>
              <a:t>Polarity</a:t>
            </a:r>
            <a:endParaRPr lang="it-IT" sz="3600" dirty="0"/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111146EE-69D0-8E91-C142-A50C76D7DE5A}"/>
              </a:ext>
            </a:extLst>
          </p:cNvPr>
          <p:cNvSpPr/>
          <p:nvPr/>
        </p:nvSpPr>
        <p:spPr>
          <a:xfrm>
            <a:off x="10903557" y="0"/>
            <a:ext cx="1288443" cy="120449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4" name="Immagine 3" descr="Immagine che contiene Elementi grafici, Carattere, logo, grafica&#10;&#10;Descrizione generata automaticamente">
            <a:extLst>
              <a:ext uri="{FF2B5EF4-FFF2-40B4-BE49-F238E27FC236}">
                <a16:creationId xmlns:a16="http://schemas.microsoft.com/office/drawing/2014/main" id="{B94138B8-BDC2-5012-7556-D07EDC98CEB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7" r="13164" b="11438"/>
          <a:stretch/>
        </p:blipFill>
        <p:spPr>
          <a:xfrm>
            <a:off x="10290412" y="-7603"/>
            <a:ext cx="1901588" cy="932978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078FECF5-AA92-3185-318F-03B16CBFB197}"/>
              </a:ext>
            </a:extLst>
          </p:cNvPr>
          <p:cNvSpPr txBox="1"/>
          <p:nvPr/>
        </p:nvSpPr>
        <p:spPr>
          <a:xfrm>
            <a:off x="7323220" y="1578387"/>
            <a:ext cx="479659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it-IT" dirty="0" err="1">
                <a:solidFill>
                  <a:srgbClr val="C83964"/>
                </a:solidFill>
                <a:latin typeface="Montserrat" panose="00000500000000000000" pitchFamily="2" charset="0"/>
              </a:rPr>
              <a:t>Properties</a:t>
            </a:r>
            <a:endParaRPr lang="it-IT" dirty="0">
              <a:solidFill>
                <a:srgbClr val="C83964"/>
              </a:solidFill>
              <a:latin typeface="Montserrat" panose="00000500000000000000" pitchFamily="2" charset="0"/>
            </a:endParaRPr>
          </a:p>
          <a:p>
            <a:pPr algn="l"/>
            <a:endParaRPr lang="it-IT" dirty="0">
              <a:solidFill>
                <a:srgbClr val="C83964"/>
              </a:solidFill>
              <a:latin typeface="Montserrat" panose="00000500000000000000" pitchFamily="2" charset="0"/>
            </a:endParaRPr>
          </a:p>
          <a:p>
            <a:pPr marL="285750" indent="-28575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it-IT" dirty="0">
                <a:latin typeface="Montserrat" panose="00000500000000000000" pitchFamily="2" charset="0"/>
              </a:rPr>
              <a:t>Maximum </a:t>
            </a:r>
            <a:r>
              <a:rPr lang="it-IT" dirty="0" err="1">
                <a:latin typeface="Montserrat" panose="00000500000000000000" pitchFamily="2" charset="0"/>
              </a:rPr>
              <a:t>Bz</a:t>
            </a:r>
            <a:r>
              <a:rPr lang="it-IT" dirty="0">
                <a:latin typeface="Montserrat" panose="00000500000000000000" pitchFamily="2" charset="0"/>
              </a:rPr>
              <a:t>: 9,18 T</a:t>
            </a:r>
          </a:p>
          <a:p>
            <a:pPr marL="285750" indent="-28575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it-IT" dirty="0" err="1">
                <a:latin typeface="Montserrat" panose="00000500000000000000" pitchFamily="2" charset="0"/>
              </a:rPr>
              <a:t>Bz</a:t>
            </a:r>
            <a:r>
              <a:rPr lang="it-IT" dirty="0">
                <a:latin typeface="Montserrat" panose="00000500000000000000" pitchFamily="2" charset="0"/>
              </a:rPr>
              <a:t> </a:t>
            </a:r>
            <a:r>
              <a:rPr lang="it-IT" dirty="0" err="1">
                <a:latin typeface="Montserrat" panose="00000500000000000000" pitchFamily="2" charset="0"/>
              </a:rPr>
              <a:t>at</a:t>
            </a:r>
            <a:r>
              <a:rPr lang="it-IT" dirty="0">
                <a:latin typeface="Montserrat" panose="00000500000000000000" pitchFamily="2" charset="0"/>
              </a:rPr>
              <a:t> Center: 9,08 T</a:t>
            </a:r>
          </a:p>
          <a:p>
            <a:pPr marL="285750" indent="-28575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it-IT" dirty="0" err="1">
                <a:latin typeface="Montserrat" panose="00000500000000000000" pitchFamily="2" charset="0"/>
              </a:rPr>
              <a:t>Homogeneity</a:t>
            </a:r>
            <a:r>
              <a:rPr lang="it-IT" dirty="0">
                <a:latin typeface="Montserrat" panose="00000500000000000000" pitchFamily="2" charset="0"/>
              </a:rPr>
              <a:t>: 1 %</a:t>
            </a:r>
          </a:p>
          <a:p>
            <a:pPr marL="285750" indent="-28575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it-IT" dirty="0">
              <a:latin typeface="Montserrat" panose="00000500000000000000" pitchFamily="2" charset="0"/>
            </a:endParaRPr>
          </a:p>
          <a:p>
            <a:pPr marL="285750" indent="-28575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it-IT" dirty="0" err="1">
                <a:latin typeface="Montserrat" panose="00000500000000000000" pitchFamily="2" charset="0"/>
              </a:rPr>
              <a:t>Inductance</a:t>
            </a:r>
            <a:r>
              <a:rPr lang="it-IT" dirty="0">
                <a:latin typeface="Montserrat" panose="00000500000000000000" pitchFamily="2" charset="0"/>
              </a:rPr>
              <a:t> of 1 </a:t>
            </a:r>
            <a:r>
              <a:rPr lang="it-IT" dirty="0" err="1">
                <a:latin typeface="Montserrat" panose="00000500000000000000" pitchFamily="2" charset="0"/>
              </a:rPr>
              <a:t>solenoid</a:t>
            </a:r>
            <a:r>
              <a:rPr lang="it-IT" dirty="0">
                <a:latin typeface="Montserrat" panose="00000500000000000000" pitchFamily="2" charset="0"/>
              </a:rPr>
              <a:t>: 226 H</a:t>
            </a:r>
          </a:p>
          <a:p>
            <a:pPr marL="285750" indent="-28575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it-IT" dirty="0" err="1">
                <a:latin typeface="Montserrat" panose="00000500000000000000" pitchFamily="2" charset="0"/>
              </a:rPr>
              <a:t>Mutual</a:t>
            </a:r>
            <a:r>
              <a:rPr lang="it-IT" dirty="0">
                <a:latin typeface="Montserrat" panose="00000500000000000000" pitchFamily="2" charset="0"/>
              </a:rPr>
              <a:t> </a:t>
            </a:r>
            <a:r>
              <a:rPr lang="it-IT" dirty="0" err="1">
                <a:latin typeface="Montserrat" panose="00000500000000000000" pitchFamily="2" charset="0"/>
              </a:rPr>
              <a:t>Inductance</a:t>
            </a:r>
            <a:r>
              <a:rPr lang="it-IT" dirty="0">
                <a:latin typeface="Montserrat" panose="00000500000000000000" pitchFamily="2" charset="0"/>
              </a:rPr>
              <a:t>: 30 H</a:t>
            </a:r>
          </a:p>
          <a:p>
            <a:pPr marL="285750" indent="-28575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it-IT" dirty="0" err="1">
                <a:latin typeface="Montserrat" panose="00000500000000000000" pitchFamily="2" charset="0"/>
              </a:rPr>
              <a:t>Magnetic</a:t>
            </a:r>
            <a:r>
              <a:rPr lang="it-IT" dirty="0">
                <a:latin typeface="Montserrat" panose="00000500000000000000" pitchFamily="2" charset="0"/>
              </a:rPr>
              <a:t> Energy of 1 </a:t>
            </a:r>
            <a:r>
              <a:rPr lang="it-IT" dirty="0" err="1">
                <a:latin typeface="Montserrat" panose="00000500000000000000" pitchFamily="2" charset="0"/>
              </a:rPr>
              <a:t>solenoid</a:t>
            </a:r>
            <a:r>
              <a:rPr lang="it-IT" dirty="0">
                <a:latin typeface="Montserrat" panose="00000500000000000000" pitchFamily="2" charset="0"/>
              </a:rPr>
              <a:t>: 28 MJ</a:t>
            </a:r>
          </a:p>
          <a:p>
            <a:pPr marL="285750" indent="-28575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it-IT" dirty="0" err="1">
                <a:latin typeface="Montserrat" panose="00000500000000000000" pitchFamily="2" charset="0"/>
              </a:rPr>
              <a:t>Magnetic</a:t>
            </a:r>
            <a:r>
              <a:rPr lang="it-IT" dirty="0">
                <a:latin typeface="Montserrat" panose="00000500000000000000" pitchFamily="2" charset="0"/>
              </a:rPr>
              <a:t> Energy of system: 64 MJ</a:t>
            </a:r>
          </a:p>
          <a:p>
            <a:pPr algn="l">
              <a:buClr>
                <a:srgbClr val="C00000"/>
              </a:buClr>
            </a:pPr>
            <a:endParaRPr lang="it-IT" dirty="0">
              <a:latin typeface="Montserrat" panose="00000500000000000000" pitchFamily="2" charset="0"/>
            </a:endParaRPr>
          </a:p>
          <a:p>
            <a:pPr marL="285750" indent="-28575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it-IT" dirty="0"/>
          </a:p>
        </p:txBody>
      </p:sp>
      <p:pic>
        <p:nvPicPr>
          <p:cNvPr id="7" name="Immagine 6" descr="Immagine che contiene linea, Diagramma, diagramma, testo&#10;&#10;Descrizione generata automaticamente">
            <a:extLst>
              <a:ext uri="{FF2B5EF4-FFF2-40B4-BE49-F238E27FC236}">
                <a16:creationId xmlns:a16="http://schemas.microsoft.com/office/drawing/2014/main" id="{76221566-819A-2D1A-22EF-2B751034A38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402" r="7479"/>
          <a:stretch/>
        </p:blipFill>
        <p:spPr>
          <a:xfrm>
            <a:off x="1" y="1578388"/>
            <a:ext cx="7323220" cy="5008110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27D2AD-C87E-ECCC-3DEA-90914317E101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/>
              <a:t>WP8 Cooling Cell Integr. - L. Rossi et al. UMIL&amp;INFN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47929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5D53EE66-2B02-6EEF-4A6B-4D881990CE57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en-US"/>
              <a:t>5 June 2023</a:t>
            </a:r>
            <a:endParaRPr lang="en-GB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197E0D-7B15-F01C-0A7D-5924DB52877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15D52E34-941F-A98F-FCCB-DF51EEC132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9995" y="366292"/>
            <a:ext cx="9358185" cy="838200"/>
          </a:xfrm>
        </p:spPr>
        <p:txBody>
          <a:bodyPr/>
          <a:lstStyle/>
          <a:p>
            <a:r>
              <a:rPr lang="it-IT" sz="3600" dirty="0"/>
              <a:t>3° </a:t>
            </a:r>
            <a:r>
              <a:rPr lang="it-IT" sz="3600" dirty="0" err="1"/>
              <a:t>Configuration</a:t>
            </a:r>
            <a:r>
              <a:rPr lang="it-IT" sz="3600" dirty="0"/>
              <a:t>: </a:t>
            </a:r>
            <a:r>
              <a:rPr lang="it-IT" sz="3600" dirty="0" err="1"/>
              <a:t>Same</a:t>
            </a:r>
            <a:r>
              <a:rPr lang="it-IT" sz="3600" dirty="0"/>
              <a:t> </a:t>
            </a:r>
            <a:r>
              <a:rPr lang="it-IT" sz="3600" dirty="0" err="1"/>
              <a:t>Polarity</a:t>
            </a:r>
            <a:endParaRPr lang="it-IT" sz="3600" dirty="0"/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111146EE-69D0-8E91-C142-A50C76D7DE5A}"/>
              </a:ext>
            </a:extLst>
          </p:cNvPr>
          <p:cNvSpPr/>
          <p:nvPr/>
        </p:nvSpPr>
        <p:spPr>
          <a:xfrm>
            <a:off x="10903557" y="0"/>
            <a:ext cx="1288443" cy="120449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4" name="Immagine 3" descr="Immagine che contiene Elementi grafici, Carattere, logo, grafica&#10;&#10;Descrizione generata automaticamente">
            <a:extLst>
              <a:ext uri="{FF2B5EF4-FFF2-40B4-BE49-F238E27FC236}">
                <a16:creationId xmlns:a16="http://schemas.microsoft.com/office/drawing/2014/main" id="{B94138B8-BDC2-5012-7556-D07EDC98CEB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7" r="13164" b="11438"/>
          <a:stretch/>
        </p:blipFill>
        <p:spPr>
          <a:xfrm>
            <a:off x="10304060" y="-7603"/>
            <a:ext cx="1887940" cy="92628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5" name="CasellaDiTesto 34">
                <a:extLst>
                  <a:ext uri="{FF2B5EF4-FFF2-40B4-BE49-F238E27FC236}">
                    <a16:creationId xmlns:a16="http://schemas.microsoft.com/office/drawing/2014/main" id="{7C76850B-37B8-7B91-88A4-6D2CA985653F}"/>
                  </a:ext>
                </a:extLst>
              </p:cNvPr>
              <p:cNvSpPr txBox="1"/>
              <p:nvPr/>
            </p:nvSpPr>
            <p:spPr>
              <a:xfrm>
                <a:off x="800478" y="1326808"/>
                <a:ext cx="135112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36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36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it-IT" sz="36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𝜃</m:t>
                          </m:r>
                        </m:sub>
                      </m:sSub>
                    </m:oMath>
                  </m:oMathPara>
                </a14:m>
                <a:endParaRPr lang="it-IT" sz="3600" dirty="0">
                  <a:solidFill>
                    <a:srgbClr val="002060"/>
                  </a:solidFill>
                  <a:latin typeface="Montserrat" panose="00000500000000000000" pitchFamily="2" charset="0"/>
                </a:endParaRPr>
              </a:p>
            </p:txBody>
          </p:sp>
        </mc:Choice>
        <mc:Fallback xmlns="">
          <p:sp>
            <p:nvSpPr>
              <p:cNvPr id="35" name="CasellaDiTesto 34">
                <a:extLst>
                  <a:ext uri="{FF2B5EF4-FFF2-40B4-BE49-F238E27FC236}">
                    <a16:creationId xmlns:a16="http://schemas.microsoft.com/office/drawing/2014/main" id="{7C76850B-37B8-7B91-88A4-6D2CA98565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0478" y="1326808"/>
                <a:ext cx="1351128" cy="64633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CasellaDiTesto 35">
                <a:extLst>
                  <a:ext uri="{FF2B5EF4-FFF2-40B4-BE49-F238E27FC236}">
                    <a16:creationId xmlns:a16="http://schemas.microsoft.com/office/drawing/2014/main" id="{3F2407E2-1557-5FD1-9B07-816459849008}"/>
                  </a:ext>
                </a:extLst>
              </p:cNvPr>
              <p:cNvSpPr txBox="1"/>
              <p:nvPr/>
            </p:nvSpPr>
            <p:spPr>
              <a:xfrm>
                <a:off x="5082654" y="1326809"/>
                <a:ext cx="135112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36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36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it-IT" sz="36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</m:oMath>
                  </m:oMathPara>
                </a14:m>
                <a:endParaRPr lang="it-IT" sz="3600" dirty="0">
                  <a:solidFill>
                    <a:srgbClr val="002060"/>
                  </a:solidFill>
                  <a:latin typeface="Montserrat" panose="00000500000000000000" pitchFamily="2" charset="0"/>
                </a:endParaRPr>
              </a:p>
            </p:txBody>
          </p:sp>
        </mc:Choice>
        <mc:Fallback xmlns="">
          <p:sp>
            <p:nvSpPr>
              <p:cNvPr id="36" name="CasellaDiTesto 35">
                <a:extLst>
                  <a:ext uri="{FF2B5EF4-FFF2-40B4-BE49-F238E27FC236}">
                    <a16:creationId xmlns:a16="http://schemas.microsoft.com/office/drawing/2014/main" id="{3F2407E2-1557-5FD1-9B07-8164598490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82654" y="1326809"/>
                <a:ext cx="1351128" cy="64633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CasellaDiTesto 36">
                <a:extLst>
                  <a:ext uri="{FF2B5EF4-FFF2-40B4-BE49-F238E27FC236}">
                    <a16:creationId xmlns:a16="http://schemas.microsoft.com/office/drawing/2014/main" id="{FCFCBEA0-16F5-F9C1-C07D-D54D69B29E62}"/>
                  </a:ext>
                </a:extLst>
              </p:cNvPr>
              <p:cNvSpPr txBox="1"/>
              <p:nvPr/>
            </p:nvSpPr>
            <p:spPr>
              <a:xfrm>
                <a:off x="8855123" y="1319859"/>
                <a:ext cx="135112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36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36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it-IT" sz="36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</m:oMath>
                  </m:oMathPara>
                </a14:m>
                <a:endParaRPr lang="it-IT" sz="3600" dirty="0">
                  <a:solidFill>
                    <a:srgbClr val="002060"/>
                  </a:solidFill>
                  <a:latin typeface="Montserrat" panose="00000500000000000000" pitchFamily="2" charset="0"/>
                </a:endParaRPr>
              </a:p>
            </p:txBody>
          </p:sp>
        </mc:Choice>
        <mc:Fallback xmlns="">
          <p:sp>
            <p:nvSpPr>
              <p:cNvPr id="37" name="CasellaDiTesto 36">
                <a:extLst>
                  <a:ext uri="{FF2B5EF4-FFF2-40B4-BE49-F238E27FC236}">
                    <a16:creationId xmlns:a16="http://schemas.microsoft.com/office/drawing/2014/main" id="{FCFCBEA0-16F5-F9C1-C07D-D54D69B29E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55123" y="1319859"/>
                <a:ext cx="1351128" cy="64633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Immagine 6">
            <a:extLst>
              <a:ext uri="{FF2B5EF4-FFF2-40B4-BE49-F238E27FC236}">
                <a16:creationId xmlns:a16="http://schemas.microsoft.com/office/drawing/2014/main" id="{235F2DD3-652F-D22B-F8AB-39689BD1287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4629"/>
          <a:stretch/>
        </p:blipFill>
        <p:spPr>
          <a:xfrm>
            <a:off x="238442" y="1649975"/>
            <a:ext cx="3826329" cy="5068073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279E27C4-3257-18AD-F84D-EB4E4A10BAAD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4629"/>
          <a:stretch/>
        </p:blipFill>
        <p:spPr>
          <a:xfrm>
            <a:off x="4474052" y="1649975"/>
            <a:ext cx="3826329" cy="5068074"/>
          </a:xfrm>
          <a:prstGeom prst="rect">
            <a:avLst/>
          </a:prstGeom>
        </p:spPr>
      </p:pic>
      <p:pic>
        <p:nvPicPr>
          <p:cNvPr id="15" name="Immagine 14">
            <a:extLst>
              <a:ext uri="{FF2B5EF4-FFF2-40B4-BE49-F238E27FC236}">
                <a16:creationId xmlns:a16="http://schemas.microsoft.com/office/drawing/2014/main" id="{47F1F72C-AC8F-BAAD-71F8-4AB639CBE65F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36707"/>
          <a:stretch/>
        </p:blipFill>
        <p:spPr>
          <a:xfrm>
            <a:off x="8437478" y="1682991"/>
            <a:ext cx="3712958" cy="5079401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E94218-5017-3AD4-AB2C-27CD60936A8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/>
              <a:t>WP8 Cooling Cell Integr. - L. Rossi et al. UMIL&amp;INFN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86508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5D53EE66-2B02-6EEF-4A6B-4D881990CE57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en-US"/>
              <a:t>5 June 2023</a:t>
            </a:r>
            <a:endParaRPr lang="en-GB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197E0D-7B15-F01C-0A7D-5924DB52877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15D52E34-941F-A98F-FCCB-DF51EEC132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9995" y="366292"/>
            <a:ext cx="9358185" cy="838200"/>
          </a:xfrm>
        </p:spPr>
        <p:txBody>
          <a:bodyPr/>
          <a:lstStyle/>
          <a:p>
            <a:r>
              <a:rPr lang="it-IT" sz="3600" dirty="0"/>
              <a:t>3° </a:t>
            </a:r>
            <a:r>
              <a:rPr lang="it-IT" sz="3600" dirty="0" err="1"/>
              <a:t>Configuration</a:t>
            </a:r>
            <a:r>
              <a:rPr lang="it-IT" sz="3600" dirty="0"/>
              <a:t>: Opposite </a:t>
            </a:r>
            <a:r>
              <a:rPr lang="it-IT" sz="3600" dirty="0" err="1"/>
              <a:t>Polarity</a:t>
            </a:r>
            <a:endParaRPr lang="it-IT" sz="3600" dirty="0"/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111146EE-69D0-8E91-C142-A50C76D7DE5A}"/>
              </a:ext>
            </a:extLst>
          </p:cNvPr>
          <p:cNvSpPr/>
          <p:nvPr/>
        </p:nvSpPr>
        <p:spPr>
          <a:xfrm>
            <a:off x="10903557" y="0"/>
            <a:ext cx="1288443" cy="120449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4" name="Immagine 3" descr="Immagine che contiene Elementi grafici, Carattere, logo, grafica&#10;&#10;Descrizione generata automaticamente">
            <a:extLst>
              <a:ext uri="{FF2B5EF4-FFF2-40B4-BE49-F238E27FC236}">
                <a16:creationId xmlns:a16="http://schemas.microsoft.com/office/drawing/2014/main" id="{B94138B8-BDC2-5012-7556-D07EDC98CEB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7" r="13164" b="11438"/>
          <a:stretch/>
        </p:blipFill>
        <p:spPr>
          <a:xfrm>
            <a:off x="10304060" y="-7603"/>
            <a:ext cx="1887940" cy="926281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078FECF5-AA92-3185-318F-03B16CBFB197}"/>
              </a:ext>
            </a:extLst>
          </p:cNvPr>
          <p:cNvSpPr txBox="1"/>
          <p:nvPr/>
        </p:nvSpPr>
        <p:spPr>
          <a:xfrm>
            <a:off x="7323220" y="1578387"/>
            <a:ext cx="479659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it-IT" dirty="0" err="1">
                <a:solidFill>
                  <a:srgbClr val="C83964"/>
                </a:solidFill>
                <a:latin typeface="Montserrat" panose="00000500000000000000" pitchFamily="2" charset="0"/>
              </a:rPr>
              <a:t>Properties</a:t>
            </a:r>
            <a:endParaRPr lang="it-IT" dirty="0">
              <a:solidFill>
                <a:srgbClr val="C83964"/>
              </a:solidFill>
              <a:latin typeface="Montserrat" panose="00000500000000000000" pitchFamily="2" charset="0"/>
            </a:endParaRPr>
          </a:p>
          <a:p>
            <a:pPr algn="l"/>
            <a:endParaRPr lang="it-IT" dirty="0">
              <a:solidFill>
                <a:srgbClr val="C83964"/>
              </a:solidFill>
              <a:latin typeface="Montserrat" panose="00000500000000000000" pitchFamily="2" charset="0"/>
            </a:endParaRPr>
          </a:p>
          <a:p>
            <a:pPr marL="285750" indent="-28575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it-IT" dirty="0">
                <a:latin typeface="Montserrat" panose="00000500000000000000" pitchFamily="2" charset="0"/>
              </a:rPr>
              <a:t>Maximum </a:t>
            </a:r>
            <a:r>
              <a:rPr lang="it-IT" dirty="0" err="1">
                <a:latin typeface="Montserrat" panose="00000500000000000000" pitchFamily="2" charset="0"/>
              </a:rPr>
              <a:t>Bz</a:t>
            </a:r>
            <a:r>
              <a:rPr lang="it-IT" dirty="0">
                <a:latin typeface="Montserrat" panose="00000500000000000000" pitchFamily="2" charset="0"/>
              </a:rPr>
              <a:t>: 5,04 T</a:t>
            </a:r>
          </a:p>
          <a:p>
            <a:pPr marL="285750" indent="-28575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it-IT" dirty="0" err="1">
                <a:latin typeface="Montserrat" panose="00000500000000000000" pitchFamily="2" charset="0"/>
              </a:rPr>
              <a:t>Bz</a:t>
            </a:r>
            <a:r>
              <a:rPr lang="it-IT" dirty="0">
                <a:latin typeface="Montserrat" panose="00000500000000000000" pitchFamily="2" charset="0"/>
              </a:rPr>
              <a:t> </a:t>
            </a:r>
            <a:r>
              <a:rPr lang="it-IT" dirty="0" err="1">
                <a:latin typeface="Montserrat" panose="00000500000000000000" pitchFamily="2" charset="0"/>
              </a:rPr>
              <a:t>at</a:t>
            </a:r>
            <a:r>
              <a:rPr lang="it-IT" dirty="0">
                <a:latin typeface="Montserrat" panose="00000500000000000000" pitchFamily="2" charset="0"/>
              </a:rPr>
              <a:t> Center: 0 T</a:t>
            </a:r>
          </a:p>
          <a:p>
            <a:pPr marL="285750" indent="-28575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it-IT" dirty="0" err="1">
                <a:latin typeface="Montserrat" panose="00000500000000000000" pitchFamily="2" charset="0"/>
              </a:rPr>
              <a:t>Homogeneity</a:t>
            </a:r>
            <a:r>
              <a:rPr lang="it-IT" dirty="0">
                <a:latin typeface="Montserrat" panose="00000500000000000000" pitchFamily="2" charset="0"/>
              </a:rPr>
              <a:t>: -</a:t>
            </a:r>
          </a:p>
          <a:p>
            <a:pPr marL="285750" indent="-28575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it-IT" dirty="0">
              <a:latin typeface="Montserrat" panose="00000500000000000000" pitchFamily="2" charset="0"/>
            </a:endParaRPr>
          </a:p>
          <a:p>
            <a:pPr marL="285750" indent="-28575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it-IT" dirty="0" err="1">
                <a:latin typeface="Montserrat" panose="00000500000000000000" pitchFamily="2" charset="0"/>
              </a:rPr>
              <a:t>Inductance</a:t>
            </a:r>
            <a:r>
              <a:rPr lang="it-IT" dirty="0">
                <a:latin typeface="Montserrat" panose="00000500000000000000" pitchFamily="2" charset="0"/>
              </a:rPr>
              <a:t> of 1 </a:t>
            </a:r>
            <a:r>
              <a:rPr lang="it-IT" dirty="0" err="1">
                <a:latin typeface="Montserrat" panose="00000500000000000000" pitchFamily="2" charset="0"/>
              </a:rPr>
              <a:t>solenoid</a:t>
            </a:r>
            <a:r>
              <a:rPr lang="it-IT" dirty="0">
                <a:latin typeface="Montserrat" panose="00000500000000000000" pitchFamily="2" charset="0"/>
              </a:rPr>
              <a:t>: 226 H</a:t>
            </a:r>
          </a:p>
          <a:p>
            <a:pPr marL="285750" indent="-28575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it-IT" dirty="0" err="1">
                <a:latin typeface="Montserrat" panose="00000500000000000000" pitchFamily="2" charset="0"/>
              </a:rPr>
              <a:t>Mutual</a:t>
            </a:r>
            <a:r>
              <a:rPr lang="it-IT" dirty="0">
                <a:latin typeface="Montserrat" panose="00000500000000000000" pitchFamily="2" charset="0"/>
              </a:rPr>
              <a:t> </a:t>
            </a:r>
            <a:r>
              <a:rPr lang="it-IT" dirty="0" err="1">
                <a:latin typeface="Montserrat" panose="00000500000000000000" pitchFamily="2" charset="0"/>
              </a:rPr>
              <a:t>Inductance</a:t>
            </a:r>
            <a:r>
              <a:rPr lang="it-IT" dirty="0">
                <a:latin typeface="Montserrat" panose="00000500000000000000" pitchFamily="2" charset="0"/>
              </a:rPr>
              <a:t>: 30 H</a:t>
            </a:r>
          </a:p>
          <a:p>
            <a:pPr marL="285750" indent="-28575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it-IT" dirty="0" err="1">
                <a:latin typeface="Montserrat" panose="00000500000000000000" pitchFamily="2" charset="0"/>
              </a:rPr>
              <a:t>Magnetic</a:t>
            </a:r>
            <a:r>
              <a:rPr lang="it-IT" dirty="0">
                <a:latin typeface="Montserrat" panose="00000500000000000000" pitchFamily="2" charset="0"/>
              </a:rPr>
              <a:t> Energy of 1 </a:t>
            </a:r>
            <a:r>
              <a:rPr lang="it-IT" dirty="0" err="1">
                <a:latin typeface="Montserrat" panose="00000500000000000000" pitchFamily="2" charset="0"/>
              </a:rPr>
              <a:t>solenoid</a:t>
            </a:r>
            <a:r>
              <a:rPr lang="it-IT" dirty="0">
                <a:latin typeface="Montserrat" panose="00000500000000000000" pitchFamily="2" charset="0"/>
              </a:rPr>
              <a:t>: 28 MJ</a:t>
            </a:r>
          </a:p>
          <a:p>
            <a:pPr marL="285750" indent="-28575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it-IT" dirty="0" err="1">
                <a:latin typeface="Montserrat" panose="00000500000000000000" pitchFamily="2" charset="0"/>
              </a:rPr>
              <a:t>Magnetic</a:t>
            </a:r>
            <a:r>
              <a:rPr lang="it-IT" dirty="0">
                <a:latin typeface="Montserrat" panose="00000500000000000000" pitchFamily="2" charset="0"/>
              </a:rPr>
              <a:t> Energy of system: 64 MJ</a:t>
            </a:r>
          </a:p>
          <a:p>
            <a:pPr algn="l">
              <a:buClr>
                <a:srgbClr val="C00000"/>
              </a:buClr>
            </a:pPr>
            <a:endParaRPr lang="it-IT" dirty="0">
              <a:latin typeface="Montserrat" panose="00000500000000000000" pitchFamily="2" charset="0"/>
            </a:endParaRPr>
          </a:p>
          <a:p>
            <a:pPr algn="l">
              <a:buClr>
                <a:srgbClr val="C00000"/>
              </a:buClr>
            </a:pPr>
            <a:endParaRPr lang="it-IT" dirty="0">
              <a:latin typeface="Montserrat" panose="00000500000000000000" pitchFamily="2" charset="0"/>
            </a:endParaRPr>
          </a:p>
          <a:p>
            <a:pPr marL="285750" indent="-28575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it-IT" dirty="0"/>
          </a:p>
        </p:txBody>
      </p:sp>
      <p:pic>
        <p:nvPicPr>
          <p:cNvPr id="6" name="Immagine 5" descr="Immagine che contiene linea, diagramma, Diagramma&#10;&#10;Descrizione generata automaticamente">
            <a:extLst>
              <a:ext uri="{FF2B5EF4-FFF2-40B4-BE49-F238E27FC236}">
                <a16:creationId xmlns:a16="http://schemas.microsoft.com/office/drawing/2014/main" id="{33275866-49FA-FC29-8C1B-BB14EF5E4E9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515" r="7478"/>
          <a:stretch/>
        </p:blipFill>
        <p:spPr>
          <a:xfrm>
            <a:off x="334361" y="1692322"/>
            <a:ext cx="6988860" cy="4741030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F1AF73-F62C-A1DF-9229-C70BB75FFA4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/>
              <a:t>WP8 Cooling Cell Integr. - L. Rossi et al. UMIL&amp;INFN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12287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EF784AF-451A-6676-CBB8-D4B58F9CE2AE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/>
              <a:t>The work on magnet design just started…</a:t>
            </a:r>
          </a:p>
          <a:p>
            <a:r>
              <a:rPr lang="en-US" dirty="0"/>
              <a:t>Many assumptions can be refined (space for thermal insulation </a:t>
            </a:r>
            <a:r>
              <a:rPr lang="en-US" dirty="0" err="1"/>
              <a:t>etc</a:t>
            </a:r>
            <a:r>
              <a:rPr lang="en-US" dirty="0"/>
              <a:t>…)</a:t>
            </a:r>
          </a:p>
          <a:p>
            <a:r>
              <a:rPr lang="en-US" dirty="0"/>
              <a:t>Forced are still to be checked (I am more worried about forces rather than internal stresses)</a:t>
            </a:r>
          </a:p>
          <a:p>
            <a:r>
              <a:rPr lang="en-US" dirty="0"/>
              <a:t>The bottom line that the </a:t>
            </a:r>
            <a:r>
              <a:rPr lang="en-US" b="1" dirty="0"/>
              <a:t>Magnetic Facility is expensive:</a:t>
            </a:r>
          </a:p>
          <a:p>
            <a:pPr lvl="1"/>
            <a:r>
              <a:rPr lang="en-US" dirty="0"/>
              <a:t>45 km of REBCO tapes 12 mm cost about 3 MCHF (plus taxes)!!!</a:t>
            </a:r>
          </a:p>
          <a:p>
            <a:pPr lvl="1"/>
            <a:r>
              <a:rPr lang="en-US" dirty="0"/>
              <a:t>The coil manufacturing 1 MCHF;  the cryostat and services about 1 MCHF </a:t>
            </a:r>
          </a:p>
          <a:p>
            <a:pPr lvl="1"/>
            <a:r>
              <a:rPr lang="en-US" dirty="0"/>
              <a:t>5 MCHF total cost (crude evaluation)</a:t>
            </a:r>
          </a:p>
          <a:p>
            <a:pPr lvl="1"/>
            <a:r>
              <a:rPr lang="en-US" dirty="0"/>
              <a:t>A costing with LTS coil is probably useful (but we would miss the objective of having HTS tested for the Cooling Cell technology…).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AD34FB5-210E-19B4-709E-C27BAB592A98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en-US"/>
              <a:t>5 June 2023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F048B2-8F67-0F78-91B4-FA2163B54DBC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/>
              <a:t>WP8 Cooling Cell Integr. - L. Rossi et al. UMIL&amp;INFN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1DBE89-4600-ABAB-BEBC-24453F8398F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7DCFAE2-9A65-01D1-620F-E8E92A598A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</a:t>
            </a:r>
            <a:r>
              <a:rPr lang="en-US"/>
              <a:t>few considerations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2992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C5D6A32-8041-82B4-6954-E6DFDE624EC5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/>
              <a:t>To allow to fit the 700 MHz system</a:t>
            </a:r>
          </a:p>
          <a:p>
            <a:r>
              <a:rPr lang="en-US" dirty="0"/>
              <a:t>Minimum free (room temperature) bore of the split coil</a:t>
            </a:r>
          </a:p>
          <a:p>
            <a:pPr lvl="1"/>
            <a:r>
              <a:rPr lang="en-US" dirty="0"/>
              <a:t>500 mm </a:t>
            </a:r>
            <a:r>
              <a:rPr lang="en-US" dirty="0">
                <a:sym typeface="Wingdings" panose="05000000000000000000" pitchFamily="2" charset="2"/>
              </a:rPr>
              <a:t> 550 min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To allow to test cavities also at LN cooling (80K)  50 mm would be beneficial: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 600 mm design goal for the RT free bore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50 mm space for thermal insulation between 300 K - 20 K </a:t>
            </a:r>
          </a:p>
          <a:p>
            <a:pPr lvl="1"/>
            <a:r>
              <a:rPr lang="en-US" b="1" dirty="0">
                <a:sym typeface="Wingdings" panose="05000000000000000000" pitchFamily="2" charset="2"/>
              </a:rPr>
              <a:t> 700 mm minimum coil bore </a:t>
            </a:r>
            <a:endParaRPr lang="en-US" b="1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0A800B-0947-C444-784D-E97172D1F7C7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en-US"/>
              <a:t>5 June 2023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44B8C2-CA7D-C6B6-5038-EACDF0B99F1B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/>
              <a:t>WP8 Cooling Cell Integr. - L. Rossi et al. UMIL&amp;INFN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5A4018-E568-34B8-7FEB-EF5FF111B7BF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363CF85-CD82-2742-B72D-CAFDFE9F21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From the last meeting</a:t>
            </a:r>
          </a:p>
        </p:txBody>
      </p:sp>
    </p:spTree>
    <p:extLst>
      <p:ext uri="{BB962C8B-B14F-4D97-AF65-F5344CB8AC3E}">
        <p14:creationId xmlns:p14="http://schemas.microsoft.com/office/powerpoint/2010/main" val="1598856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55BC8C9-32B3-E43B-8AE0-E7A7CF02F5AB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5 June 2023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82B6349-4866-79F8-8D44-02BB59E8AE3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/>
              <a:t>WP8 Cooling Cell Integr. - L. Rossi et al. UMIL&amp;INFN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F1133F-A93A-EB39-BA11-F329891CA3F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2CE7A13-467C-99B7-14F0-4D83334C16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Split Coil in Single Cryostat</a:t>
            </a:r>
          </a:p>
        </p:txBody>
      </p:sp>
      <p:pic>
        <p:nvPicPr>
          <p:cNvPr id="7" name="Picture 6" descr="A picture containing text, screenshot, font, graphic design&#10;&#10;Description automatically generated">
            <a:extLst>
              <a:ext uri="{FF2B5EF4-FFF2-40B4-BE49-F238E27FC236}">
                <a16:creationId xmlns:a16="http://schemas.microsoft.com/office/drawing/2014/main" id="{CD2CEFD6-1FC4-DF07-A82A-13B2EC8962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1499" y="1572856"/>
            <a:ext cx="6364366" cy="426772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69B00CA-C763-2268-9690-30980F0DAEB1}"/>
              </a:ext>
            </a:extLst>
          </p:cNvPr>
          <p:cNvSpPr txBox="1"/>
          <p:nvPr/>
        </p:nvSpPr>
        <p:spPr>
          <a:xfrm>
            <a:off x="8819835" y="2879678"/>
            <a:ext cx="31083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rgbClr val="C83964"/>
                </a:solidFill>
                <a:latin typeface="Montserrat" panose="00000500000000000000" pitchFamily="2" charset="0"/>
              </a:rPr>
              <a:t>all RF services from side</a:t>
            </a:r>
          </a:p>
          <a:p>
            <a:pPr algn="l"/>
            <a:r>
              <a:rPr lang="en-US" dirty="0">
                <a:solidFill>
                  <a:srgbClr val="C83964"/>
                </a:solidFill>
                <a:latin typeface="Montserrat" panose="00000500000000000000" pitchFamily="2" charset="0"/>
              </a:rPr>
              <a:t>Easier for magnets</a:t>
            </a:r>
          </a:p>
          <a:p>
            <a:pPr algn="l"/>
            <a:r>
              <a:rPr lang="en-US" dirty="0">
                <a:solidFill>
                  <a:srgbClr val="C83964"/>
                </a:solidFill>
                <a:latin typeface="Montserrat" panose="00000500000000000000" pitchFamily="2" charset="0"/>
              </a:rPr>
              <a:t>Inter-coil forces reacted at cold</a:t>
            </a:r>
          </a:p>
        </p:txBody>
      </p:sp>
    </p:spTree>
    <p:extLst>
      <p:ext uri="{BB962C8B-B14F-4D97-AF65-F5344CB8AC3E}">
        <p14:creationId xmlns:p14="http://schemas.microsoft.com/office/powerpoint/2010/main" val="37367844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A362F40-3AF6-739F-52E9-C8769E25488E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5 June 2023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B4B163A-8F47-C80C-6F40-3B81F592EE8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/>
              <a:t>WP8 Cooling Cell Integr. - L. Rossi et al. UMIL&amp;INFN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5BB9D9-FE76-4D12-486B-9AC5F57550F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EE306D4-3EED-D9E1-992C-3A8802D3E0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Split Coil in Split Cryostat</a:t>
            </a:r>
          </a:p>
        </p:txBody>
      </p:sp>
      <p:pic>
        <p:nvPicPr>
          <p:cNvPr id="7" name="Picture 6" descr="A picture containing text, screenshot, font, diagram&#10;&#10;Description automatically generated">
            <a:extLst>
              <a:ext uri="{FF2B5EF4-FFF2-40B4-BE49-F238E27FC236}">
                <a16:creationId xmlns:a16="http://schemas.microsoft.com/office/drawing/2014/main" id="{F463BF41-6587-1730-5C04-9FB593EB0C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6631" y="1341272"/>
            <a:ext cx="6544756" cy="515160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E56D636-E3C5-514A-83D8-50630482CAA3}"/>
              </a:ext>
            </a:extLst>
          </p:cNvPr>
          <p:cNvSpPr txBox="1"/>
          <p:nvPr/>
        </p:nvSpPr>
        <p:spPr>
          <a:xfrm>
            <a:off x="8362738" y="1835791"/>
            <a:ext cx="341192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rgbClr val="C83964"/>
                </a:solidFill>
                <a:latin typeface="Montserrat" panose="00000500000000000000" pitchFamily="2" charset="0"/>
              </a:rPr>
              <a:t>Split cryostat </a:t>
            </a:r>
            <a:r>
              <a:rPr lang="en-US" dirty="0" err="1">
                <a:solidFill>
                  <a:srgbClr val="C83964"/>
                </a:solidFill>
                <a:latin typeface="Montserrat" panose="00000500000000000000" pitchFamily="2" charset="0"/>
              </a:rPr>
              <a:t>omplies</a:t>
            </a:r>
            <a:r>
              <a:rPr lang="en-US" dirty="0">
                <a:solidFill>
                  <a:srgbClr val="C83964"/>
                </a:solidFill>
                <a:latin typeface="Montserrat" panose="00000500000000000000" pitchFamily="2" charset="0"/>
              </a:rPr>
              <a:t> to support  inter-coil forces with two interfaces cold-warm </a:t>
            </a:r>
            <a:r>
              <a:rPr lang="en-US" dirty="0">
                <a:solidFill>
                  <a:srgbClr val="C83964"/>
                </a:solidFill>
                <a:latin typeface="Montserrat" panose="00000500000000000000" pitchFamily="2" charset="0"/>
                <a:sym typeface="Wingdings" panose="05000000000000000000" pitchFamily="2" charset="2"/>
              </a:rPr>
              <a:t> more thermal losses (difficult to manage for a cryogen-free system).</a:t>
            </a:r>
          </a:p>
          <a:p>
            <a:pPr algn="l"/>
            <a:endParaRPr lang="en-US" dirty="0">
              <a:solidFill>
                <a:srgbClr val="C83964"/>
              </a:solidFill>
              <a:latin typeface="Montserrat" panose="00000500000000000000" pitchFamily="2" charset="0"/>
            </a:endParaRPr>
          </a:p>
          <a:p>
            <a:pPr algn="l"/>
            <a:r>
              <a:rPr lang="en-US" dirty="0">
                <a:solidFill>
                  <a:srgbClr val="C83964"/>
                </a:solidFill>
                <a:latin typeface="Montserrat" panose="00000500000000000000" pitchFamily="2" charset="0"/>
              </a:rPr>
              <a:t>RF services can come through the midplane: is this a key feature for RF?</a:t>
            </a:r>
          </a:p>
          <a:p>
            <a:pPr algn="l"/>
            <a:r>
              <a:rPr lang="en-US" dirty="0">
                <a:solidFill>
                  <a:srgbClr val="C83964"/>
                </a:solidFill>
                <a:latin typeface="Montserrat" panose="00000500000000000000" pitchFamily="2" charset="0"/>
              </a:rPr>
              <a:t>If not, the single cryostat has no advantages. Except it could be more similar to the Cooling Cell itself.</a:t>
            </a:r>
          </a:p>
        </p:txBody>
      </p:sp>
    </p:spTree>
    <p:extLst>
      <p:ext uri="{BB962C8B-B14F-4D97-AF65-F5344CB8AC3E}">
        <p14:creationId xmlns:p14="http://schemas.microsoft.com/office/powerpoint/2010/main" val="4596400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B9AE7A39-7E2E-B9DC-DAD5-3A90C873491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734" r="20263"/>
          <a:stretch/>
        </p:blipFill>
        <p:spPr>
          <a:xfrm>
            <a:off x="483696" y="1514692"/>
            <a:ext cx="6136106" cy="4716405"/>
          </a:xfrm>
          <a:prstGeom prst="rect">
            <a:avLst/>
          </a:prstGeom>
        </p:spPr>
      </p:pic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5D53EE66-2B02-6EEF-4A6B-4D881990CE57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en-US"/>
              <a:t>5 June 2023</a:t>
            </a:r>
            <a:endParaRPr lang="en-GB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197E0D-7B15-F01C-0A7D-5924DB52877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15D52E34-941F-A98F-FCCB-DF51EEC132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9995" y="128155"/>
            <a:ext cx="8938578" cy="1033243"/>
          </a:xfrm>
        </p:spPr>
        <p:txBody>
          <a:bodyPr/>
          <a:lstStyle/>
          <a:p>
            <a:r>
              <a:rPr lang="it-IT" sz="3600" dirty="0"/>
              <a:t>1° </a:t>
            </a:r>
            <a:r>
              <a:rPr lang="it-IT" sz="3600" dirty="0" err="1"/>
              <a:t>Configuration</a:t>
            </a:r>
            <a:r>
              <a:rPr lang="it-IT" sz="3600" dirty="0"/>
              <a:t>: 7 T </a:t>
            </a:r>
            <a:r>
              <a:rPr lang="it-IT" sz="3600" dirty="0" err="1"/>
              <a:t>central</a:t>
            </a:r>
            <a:r>
              <a:rPr lang="it-IT" sz="3600" dirty="0"/>
              <a:t> field</a:t>
            </a:r>
            <a:br>
              <a:rPr lang="it-IT" sz="3600" dirty="0"/>
            </a:br>
            <a:r>
              <a:rPr lang="it-IT" sz="3600" dirty="0" err="1"/>
              <a:t>Same</a:t>
            </a:r>
            <a:r>
              <a:rPr lang="it-IT" sz="3600" dirty="0"/>
              <a:t> </a:t>
            </a:r>
            <a:r>
              <a:rPr lang="it-IT" sz="3600" dirty="0" err="1"/>
              <a:t>Polarity</a:t>
            </a:r>
            <a:endParaRPr lang="it-IT" sz="3600" dirty="0"/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111146EE-69D0-8E91-C142-A50C76D7DE5A}"/>
              </a:ext>
            </a:extLst>
          </p:cNvPr>
          <p:cNvSpPr/>
          <p:nvPr/>
        </p:nvSpPr>
        <p:spPr>
          <a:xfrm>
            <a:off x="10903557" y="0"/>
            <a:ext cx="1288443" cy="120449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4" name="Immagine 3" descr="Immagine che contiene Elementi grafici, Carattere, logo, grafica&#10;&#10;Descrizione generata automaticamente">
            <a:extLst>
              <a:ext uri="{FF2B5EF4-FFF2-40B4-BE49-F238E27FC236}">
                <a16:creationId xmlns:a16="http://schemas.microsoft.com/office/drawing/2014/main" id="{B94138B8-BDC2-5012-7556-D07EDC98CEB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7" r="13164" b="11438"/>
          <a:stretch/>
        </p:blipFill>
        <p:spPr>
          <a:xfrm>
            <a:off x="10290412" y="-7604"/>
            <a:ext cx="1901588" cy="932978"/>
          </a:xfrm>
          <a:prstGeom prst="rect">
            <a:avLst/>
          </a:prstGeom>
        </p:spPr>
      </p:pic>
      <p:cxnSp>
        <p:nvCxnSpPr>
          <p:cNvPr id="8" name="Connettore 2 7">
            <a:extLst>
              <a:ext uri="{FF2B5EF4-FFF2-40B4-BE49-F238E27FC236}">
                <a16:creationId xmlns:a16="http://schemas.microsoft.com/office/drawing/2014/main" id="{CD8666C7-6DFE-677C-EABA-245DB53CFCA4}"/>
              </a:ext>
            </a:extLst>
          </p:cNvPr>
          <p:cNvCxnSpPr>
            <a:cxnSpLocks/>
          </p:cNvCxnSpPr>
          <p:nvPr/>
        </p:nvCxnSpPr>
        <p:spPr>
          <a:xfrm>
            <a:off x="2543106" y="3429000"/>
            <a:ext cx="0" cy="133550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asellaDiTesto 8">
                <a:extLst>
                  <a:ext uri="{FF2B5EF4-FFF2-40B4-BE49-F238E27FC236}">
                    <a16:creationId xmlns:a16="http://schemas.microsoft.com/office/drawing/2014/main" id="{31921D2F-C5BE-C48D-80CD-298F25408D06}"/>
                  </a:ext>
                </a:extLst>
              </p:cNvPr>
              <p:cNvSpPr txBox="1"/>
              <p:nvPr/>
            </p:nvSpPr>
            <p:spPr>
              <a:xfrm>
                <a:off x="2667002" y="4024609"/>
                <a:ext cx="134440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solidFill>
                            <a:srgbClr val="C83964"/>
                          </a:solidFill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it-IT" b="0" i="1" smtClean="0">
                          <a:solidFill>
                            <a:srgbClr val="C83964"/>
                          </a:solidFill>
                          <a:latin typeface="Cambria Math" panose="02040503050406030204" pitchFamily="18" charset="0"/>
                        </a:rPr>
                        <m:t>=350 </m:t>
                      </m:r>
                      <m:r>
                        <a:rPr lang="it-IT" b="0" i="1" smtClean="0">
                          <a:solidFill>
                            <a:srgbClr val="C83964"/>
                          </a:solidFill>
                          <a:latin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endParaRPr lang="it-IT" dirty="0">
                  <a:solidFill>
                    <a:srgbClr val="C83964"/>
                  </a:solidFill>
                  <a:latin typeface="Montserrat" panose="00000500000000000000" pitchFamily="2" charset="0"/>
                </a:endParaRPr>
              </a:p>
            </p:txBody>
          </p:sp>
        </mc:Choice>
        <mc:Fallback xmlns="">
          <p:sp>
            <p:nvSpPr>
              <p:cNvPr id="9" name="CasellaDiTesto 8">
                <a:extLst>
                  <a:ext uri="{FF2B5EF4-FFF2-40B4-BE49-F238E27FC236}">
                    <a16:creationId xmlns:a16="http://schemas.microsoft.com/office/drawing/2014/main" id="{31921D2F-C5BE-C48D-80CD-298F25408D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7002" y="4024609"/>
                <a:ext cx="1344407" cy="276999"/>
              </a:xfrm>
              <a:prstGeom prst="rect">
                <a:avLst/>
              </a:prstGeom>
              <a:blipFill>
                <a:blip r:embed="rId4"/>
                <a:stretch>
                  <a:fillRect l="-3636" r="-1818" b="-869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Connettore 2 13">
            <a:extLst>
              <a:ext uri="{FF2B5EF4-FFF2-40B4-BE49-F238E27FC236}">
                <a16:creationId xmlns:a16="http://schemas.microsoft.com/office/drawing/2014/main" id="{CB464542-2E57-C464-7D28-BB7EEE8811DD}"/>
              </a:ext>
            </a:extLst>
          </p:cNvPr>
          <p:cNvCxnSpPr>
            <a:cxnSpLocks/>
          </p:cNvCxnSpPr>
          <p:nvPr/>
        </p:nvCxnSpPr>
        <p:spPr>
          <a:xfrm>
            <a:off x="4730146" y="3115582"/>
            <a:ext cx="688941" cy="0"/>
          </a:xfrm>
          <a:prstGeom prst="straightConnector1">
            <a:avLst/>
          </a:prstGeom>
          <a:ln>
            <a:solidFill>
              <a:srgbClr val="00B05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CasellaDiTesto 14">
                <a:extLst>
                  <a:ext uri="{FF2B5EF4-FFF2-40B4-BE49-F238E27FC236}">
                    <a16:creationId xmlns:a16="http://schemas.microsoft.com/office/drawing/2014/main" id="{77B5CB8F-B9B9-7638-99AC-A2F9C7338DC1}"/>
                  </a:ext>
                </a:extLst>
              </p:cNvPr>
              <p:cNvSpPr txBox="1"/>
              <p:nvPr/>
            </p:nvSpPr>
            <p:spPr>
              <a:xfrm>
                <a:off x="4577988" y="2795875"/>
                <a:ext cx="1318374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it-IT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=156 </m:t>
                      </m:r>
                      <m:r>
                        <a:rPr lang="it-IT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endParaRPr lang="it-IT" dirty="0">
                  <a:solidFill>
                    <a:srgbClr val="00B050"/>
                  </a:solidFill>
                  <a:latin typeface="Montserrat" panose="00000500000000000000" pitchFamily="2" charset="0"/>
                </a:endParaRPr>
              </a:p>
            </p:txBody>
          </p:sp>
        </mc:Choice>
        <mc:Fallback>
          <p:sp>
            <p:nvSpPr>
              <p:cNvPr id="15" name="CasellaDiTesto 14">
                <a:extLst>
                  <a:ext uri="{FF2B5EF4-FFF2-40B4-BE49-F238E27FC236}">
                    <a16:creationId xmlns:a16="http://schemas.microsoft.com/office/drawing/2014/main" id="{77B5CB8F-B9B9-7638-99AC-A2F9C7338D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7988" y="2795875"/>
                <a:ext cx="1318374" cy="276999"/>
              </a:xfrm>
              <a:prstGeom prst="rect">
                <a:avLst/>
              </a:prstGeom>
              <a:blipFill>
                <a:blip r:embed="rId5"/>
                <a:stretch>
                  <a:fillRect l="-3704" r="-2315" b="-1111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Connettore 2 16">
            <a:extLst>
              <a:ext uri="{FF2B5EF4-FFF2-40B4-BE49-F238E27FC236}">
                <a16:creationId xmlns:a16="http://schemas.microsoft.com/office/drawing/2014/main" id="{3A33EDDF-18D8-5EF2-8937-AC9F0CD563FE}"/>
              </a:ext>
            </a:extLst>
          </p:cNvPr>
          <p:cNvCxnSpPr>
            <a:cxnSpLocks/>
          </p:cNvCxnSpPr>
          <p:nvPr/>
        </p:nvCxnSpPr>
        <p:spPr>
          <a:xfrm>
            <a:off x="5125453" y="3158291"/>
            <a:ext cx="0" cy="270709"/>
          </a:xfrm>
          <a:prstGeom prst="straightConnector1">
            <a:avLst/>
          </a:prstGeom>
          <a:ln>
            <a:solidFill>
              <a:srgbClr val="0070C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asellaDiTesto 17">
                <a:extLst>
                  <a:ext uri="{FF2B5EF4-FFF2-40B4-BE49-F238E27FC236}">
                    <a16:creationId xmlns:a16="http://schemas.microsoft.com/office/drawing/2014/main" id="{2733CF64-1B45-5155-7DB8-8C8E2C55D466}"/>
                  </a:ext>
                </a:extLst>
              </p:cNvPr>
              <p:cNvSpPr txBox="1"/>
              <p:nvPr/>
            </p:nvSpPr>
            <p:spPr>
              <a:xfrm>
                <a:off x="4291271" y="3595896"/>
                <a:ext cx="150945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it-IT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=45,56 </m:t>
                      </m:r>
                      <m:r>
                        <a:rPr lang="it-IT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endParaRPr lang="it-IT" dirty="0">
                  <a:solidFill>
                    <a:srgbClr val="C83964"/>
                  </a:solidFill>
                  <a:latin typeface="Montserrat" panose="00000500000000000000" pitchFamily="2" charset="0"/>
                </a:endParaRPr>
              </a:p>
            </p:txBody>
          </p:sp>
        </mc:Choice>
        <mc:Fallback xmlns="">
          <p:sp>
            <p:nvSpPr>
              <p:cNvPr id="18" name="CasellaDiTesto 17">
                <a:extLst>
                  <a:ext uri="{FF2B5EF4-FFF2-40B4-BE49-F238E27FC236}">
                    <a16:creationId xmlns:a16="http://schemas.microsoft.com/office/drawing/2014/main" id="{2733CF64-1B45-5155-7DB8-8C8E2C55D4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91271" y="3595896"/>
                <a:ext cx="1509452" cy="276999"/>
              </a:xfrm>
              <a:prstGeom prst="rect">
                <a:avLst/>
              </a:prstGeom>
              <a:blipFill>
                <a:blip r:embed="rId6"/>
                <a:stretch>
                  <a:fillRect l="-3226" r="-1613" b="-1111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Connettore 2 19">
            <a:extLst>
              <a:ext uri="{FF2B5EF4-FFF2-40B4-BE49-F238E27FC236}">
                <a16:creationId xmlns:a16="http://schemas.microsoft.com/office/drawing/2014/main" id="{3E981D10-762F-3006-880E-1105B0451423}"/>
              </a:ext>
            </a:extLst>
          </p:cNvPr>
          <p:cNvCxnSpPr>
            <a:cxnSpLocks/>
          </p:cNvCxnSpPr>
          <p:nvPr/>
        </p:nvCxnSpPr>
        <p:spPr>
          <a:xfrm>
            <a:off x="3071476" y="3324558"/>
            <a:ext cx="1684421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CasellaDiTesto 20">
                <a:extLst>
                  <a:ext uri="{FF2B5EF4-FFF2-40B4-BE49-F238E27FC236}">
                    <a16:creationId xmlns:a16="http://schemas.microsoft.com/office/drawing/2014/main" id="{78A25D4D-32B6-F206-D7EC-8BA13E5BC182}"/>
                  </a:ext>
                </a:extLst>
              </p:cNvPr>
              <p:cNvSpPr txBox="1"/>
              <p:nvPr/>
            </p:nvSpPr>
            <p:spPr>
              <a:xfrm>
                <a:off x="3071476" y="2859985"/>
                <a:ext cx="134620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solidFill>
                            <a:srgbClr val="C83964"/>
                          </a:solidFill>
                          <a:latin typeface="Cambria Math" panose="02040503050406030204" pitchFamily="18" charset="0"/>
                        </a:rPr>
                        <m:t>𝐺</m:t>
                      </m:r>
                      <m:r>
                        <a:rPr lang="it-IT" b="0" i="1" smtClean="0">
                          <a:solidFill>
                            <a:srgbClr val="C83964"/>
                          </a:solidFill>
                          <a:latin typeface="Cambria Math" panose="02040503050406030204" pitchFamily="18" charset="0"/>
                        </a:rPr>
                        <m:t>=450 </m:t>
                      </m:r>
                      <m:r>
                        <a:rPr lang="it-IT" b="0" i="1" smtClean="0">
                          <a:solidFill>
                            <a:srgbClr val="C83964"/>
                          </a:solidFill>
                          <a:latin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endParaRPr lang="it-IT" dirty="0">
                  <a:solidFill>
                    <a:srgbClr val="C83964"/>
                  </a:solidFill>
                  <a:latin typeface="Montserrat" panose="00000500000000000000" pitchFamily="2" charset="0"/>
                </a:endParaRPr>
              </a:p>
            </p:txBody>
          </p:sp>
        </mc:Choice>
        <mc:Fallback>
          <p:sp>
            <p:nvSpPr>
              <p:cNvPr id="21" name="CasellaDiTesto 20">
                <a:extLst>
                  <a:ext uri="{FF2B5EF4-FFF2-40B4-BE49-F238E27FC236}">
                    <a16:creationId xmlns:a16="http://schemas.microsoft.com/office/drawing/2014/main" id="{78A25D4D-32B6-F206-D7EC-8BA13E5BC1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71476" y="2859985"/>
                <a:ext cx="1346202" cy="276999"/>
              </a:xfrm>
              <a:prstGeom prst="rect">
                <a:avLst/>
              </a:prstGeom>
              <a:blipFill>
                <a:blip r:embed="rId7"/>
                <a:stretch>
                  <a:fillRect l="-3620" r="-1810"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087304F1-47EE-0AD5-B0A3-A3ED504EE433}"/>
              </a:ext>
            </a:extLst>
          </p:cNvPr>
          <p:cNvSpPr txBox="1"/>
          <p:nvPr/>
        </p:nvSpPr>
        <p:spPr>
          <a:xfrm>
            <a:off x="6593305" y="1684421"/>
            <a:ext cx="526983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it-IT" dirty="0" err="1">
                <a:solidFill>
                  <a:srgbClr val="C83964"/>
                </a:solidFill>
                <a:latin typeface="Montserrat" panose="00000500000000000000" pitchFamily="2" charset="0"/>
              </a:rPr>
              <a:t>Properties</a:t>
            </a:r>
            <a:endParaRPr lang="it-IT" dirty="0">
              <a:solidFill>
                <a:srgbClr val="C83964"/>
              </a:solidFill>
              <a:latin typeface="Montserrat" panose="00000500000000000000" pitchFamily="2" charset="0"/>
            </a:endParaRPr>
          </a:p>
          <a:p>
            <a:pPr algn="l"/>
            <a:endParaRPr lang="it-IT" dirty="0">
              <a:solidFill>
                <a:srgbClr val="C83964"/>
              </a:solidFill>
              <a:latin typeface="Montserrat" panose="00000500000000000000" pitchFamily="2" charset="0"/>
            </a:endParaRPr>
          </a:p>
          <a:p>
            <a:pPr marL="285750" indent="-28575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it-IT" dirty="0">
                <a:latin typeface="Montserrat" panose="00000500000000000000" pitchFamily="2" charset="0"/>
              </a:rPr>
              <a:t>Tape </a:t>
            </a:r>
            <a:r>
              <a:rPr lang="it-IT" dirty="0" err="1">
                <a:latin typeface="Montserrat" panose="00000500000000000000" pitchFamily="2" charset="0"/>
              </a:rPr>
              <a:t>Thickness</a:t>
            </a:r>
            <a:r>
              <a:rPr lang="it-IT" dirty="0">
                <a:latin typeface="Montserrat" panose="00000500000000000000" pitchFamily="2" charset="0"/>
              </a:rPr>
              <a:t>: 0,067 mm</a:t>
            </a:r>
          </a:p>
          <a:p>
            <a:pPr marL="285750" indent="-28575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it-IT" dirty="0">
                <a:latin typeface="Montserrat" panose="00000500000000000000" pitchFamily="2" charset="0"/>
              </a:rPr>
              <a:t>Tape </a:t>
            </a:r>
            <a:r>
              <a:rPr lang="it-IT" dirty="0" err="1">
                <a:latin typeface="Montserrat" panose="00000500000000000000" pitchFamily="2" charset="0"/>
              </a:rPr>
              <a:t>Width</a:t>
            </a:r>
            <a:r>
              <a:rPr lang="it-IT" dirty="0">
                <a:latin typeface="Montserrat" panose="00000500000000000000" pitchFamily="2" charset="0"/>
              </a:rPr>
              <a:t>: 12 mm</a:t>
            </a:r>
          </a:p>
          <a:p>
            <a:pPr marL="285750" indent="-28575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it-IT" dirty="0" err="1">
                <a:latin typeface="Montserrat" panose="00000500000000000000" pitchFamily="2" charset="0"/>
              </a:rPr>
              <a:t>Current</a:t>
            </a:r>
            <a:r>
              <a:rPr lang="it-IT" dirty="0">
                <a:latin typeface="Montserrat" panose="00000500000000000000" pitchFamily="2" charset="0"/>
              </a:rPr>
              <a:t> </a:t>
            </a:r>
            <a:r>
              <a:rPr lang="it-IT" dirty="0" err="1">
                <a:latin typeface="Montserrat" panose="00000500000000000000" pitchFamily="2" charset="0"/>
              </a:rPr>
              <a:t>Density</a:t>
            </a:r>
            <a:r>
              <a:rPr lang="it-IT" dirty="0">
                <a:latin typeface="Montserrat" panose="00000500000000000000" pitchFamily="2" charset="0"/>
              </a:rPr>
              <a:t>: 621.8 A/mm²</a:t>
            </a:r>
          </a:p>
          <a:p>
            <a:pPr marL="285750" indent="-28575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it-IT" dirty="0" err="1">
                <a:latin typeface="Montserrat" panose="00000500000000000000" pitchFamily="2" charset="0"/>
              </a:rPr>
              <a:t>Thickness</a:t>
            </a:r>
            <a:r>
              <a:rPr lang="it-IT" dirty="0">
                <a:latin typeface="Montserrat" panose="00000500000000000000" pitchFamily="2" charset="0"/>
              </a:rPr>
              <a:t> to </a:t>
            </a:r>
            <a:r>
              <a:rPr lang="it-IT" dirty="0" err="1">
                <a:latin typeface="Montserrat" panose="00000500000000000000" pitchFamily="2" charset="0"/>
              </a:rPr>
              <a:t>Length</a:t>
            </a:r>
            <a:r>
              <a:rPr lang="it-IT" dirty="0">
                <a:latin typeface="Montserrat" panose="00000500000000000000" pitchFamily="2" charset="0"/>
              </a:rPr>
              <a:t> Ratio: 0,29 (</a:t>
            </a:r>
            <a:r>
              <a:rPr lang="it-IT" dirty="0" err="1">
                <a:latin typeface="Montserrat" panose="00000500000000000000" pitchFamily="2" charset="0"/>
              </a:rPr>
              <a:t>similar</a:t>
            </a:r>
            <a:r>
              <a:rPr lang="it-IT" dirty="0">
                <a:latin typeface="Montserrat" panose="00000500000000000000" pitchFamily="2" charset="0"/>
              </a:rPr>
              <a:t> to </a:t>
            </a:r>
            <a:r>
              <a:rPr lang="it-IT" dirty="0" err="1">
                <a:latin typeface="Montserrat" panose="00000500000000000000" pitchFamily="2" charset="0"/>
              </a:rPr>
              <a:t>cell</a:t>
            </a:r>
            <a:r>
              <a:rPr lang="it-IT" dirty="0">
                <a:latin typeface="Montserrat" panose="00000500000000000000" pitchFamily="2" charset="0"/>
              </a:rPr>
              <a:t> B1-Demonstrator 0,3)</a:t>
            </a:r>
          </a:p>
          <a:p>
            <a:pPr marL="285750" indent="-28575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it-IT" dirty="0">
              <a:latin typeface="Montserrat" panose="00000500000000000000" pitchFamily="2" charset="0"/>
            </a:endParaRPr>
          </a:p>
          <a:p>
            <a:pPr marL="285750" indent="-28575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it-IT" dirty="0">
              <a:latin typeface="Montserrat" panose="00000500000000000000" pitchFamily="2" charset="0"/>
            </a:endParaRPr>
          </a:p>
          <a:p>
            <a:pPr marL="285750" indent="-28575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it-IT" dirty="0"/>
              <a:t>LENGTH OF TAPE REQUIRED: 41,4 km</a:t>
            </a:r>
          </a:p>
        </p:txBody>
      </p:sp>
      <p:sp>
        <p:nvSpPr>
          <p:cNvPr id="26" name="Rettangolo con angoli arrotondati 25">
            <a:extLst>
              <a:ext uri="{FF2B5EF4-FFF2-40B4-BE49-F238E27FC236}">
                <a16:creationId xmlns:a16="http://schemas.microsoft.com/office/drawing/2014/main" id="{013107C9-4BBC-01EC-637E-D8825CB7FCBB}"/>
              </a:ext>
            </a:extLst>
          </p:cNvPr>
          <p:cNvSpPr/>
          <p:nvPr/>
        </p:nvSpPr>
        <p:spPr>
          <a:xfrm>
            <a:off x="6485021" y="3994571"/>
            <a:ext cx="4981074" cy="673682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DD3C30-A40C-7E9C-7DF9-25B29F1D827E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/>
              <a:t>WP8 Cooling Cell Integr. - L. Rossi et al. UMIL&amp;INFN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67248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5D53EE66-2B02-6EEF-4A6B-4D881990CE57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en-US"/>
              <a:t>5 June 2023</a:t>
            </a:r>
            <a:endParaRPr lang="en-GB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197E0D-7B15-F01C-0A7D-5924DB52877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15D52E34-941F-A98F-FCCB-DF51EEC132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9995" y="366292"/>
            <a:ext cx="9358185" cy="838200"/>
          </a:xfrm>
        </p:spPr>
        <p:txBody>
          <a:bodyPr/>
          <a:lstStyle/>
          <a:p>
            <a:r>
              <a:rPr lang="it-IT" sz="3600" dirty="0"/>
              <a:t>1° </a:t>
            </a:r>
            <a:r>
              <a:rPr lang="it-IT" sz="3600" dirty="0" err="1"/>
              <a:t>Configuration</a:t>
            </a:r>
            <a:r>
              <a:rPr lang="it-IT" sz="3600" dirty="0"/>
              <a:t>: </a:t>
            </a:r>
            <a:r>
              <a:rPr lang="it-IT" sz="3600" dirty="0" err="1"/>
              <a:t>Same</a:t>
            </a:r>
            <a:r>
              <a:rPr lang="it-IT" sz="3600" dirty="0"/>
              <a:t> </a:t>
            </a:r>
            <a:r>
              <a:rPr lang="it-IT" sz="3600" dirty="0" err="1"/>
              <a:t>Polarity</a:t>
            </a:r>
            <a:endParaRPr lang="it-IT" sz="3600" dirty="0"/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111146EE-69D0-8E91-C142-A50C76D7DE5A}"/>
              </a:ext>
            </a:extLst>
          </p:cNvPr>
          <p:cNvSpPr/>
          <p:nvPr/>
        </p:nvSpPr>
        <p:spPr>
          <a:xfrm>
            <a:off x="10903557" y="0"/>
            <a:ext cx="1288443" cy="120449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4" name="Immagine 3" descr="Immagine che contiene Elementi grafici, Carattere, logo, grafica&#10;&#10;Descrizione generata automaticamente">
            <a:extLst>
              <a:ext uri="{FF2B5EF4-FFF2-40B4-BE49-F238E27FC236}">
                <a16:creationId xmlns:a16="http://schemas.microsoft.com/office/drawing/2014/main" id="{B94138B8-BDC2-5012-7556-D07EDC98CEB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7" r="13164" b="11438"/>
          <a:stretch/>
        </p:blipFill>
        <p:spPr>
          <a:xfrm>
            <a:off x="10249469" y="-7603"/>
            <a:ext cx="1942531" cy="953066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078FECF5-AA92-3185-318F-03B16CBFB197}"/>
              </a:ext>
            </a:extLst>
          </p:cNvPr>
          <p:cNvSpPr txBox="1"/>
          <p:nvPr/>
        </p:nvSpPr>
        <p:spPr>
          <a:xfrm>
            <a:off x="7556971" y="1720840"/>
            <a:ext cx="479659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it-IT" dirty="0" err="1">
                <a:solidFill>
                  <a:srgbClr val="C83964"/>
                </a:solidFill>
                <a:latin typeface="Montserrat" panose="00000500000000000000" pitchFamily="2" charset="0"/>
              </a:rPr>
              <a:t>Properties</a:t>
            </a:r>
            <a:endParaRPr lang="it-IT" dirty="0">
              <a:solidFill>
                <a:srgbClr val="C83964"/>
              </a:solidFill>
              <a:latin typeface="Montserrat" panose="00000500000000000000" pitchFamily="2" charset="0"/>
            </a:endParaRPr>
          </a:p>
          <a:p>
            <a:pPr algn="l"/>
            <a:endParaRPr lang="it-IT" dirty="0">
              <a:solidFill>
                <a:srgbClr val="C83964"/>
              </a:solidFill>
              <a:latin typeface="Montserrat" panose="00000500000000000000" pitchFamily="2" charset="0"/>
            </a:endParaRPr>
          </a:p>
          <a:p>
            <a:pPr marL="285750" indent="-28575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it-IT" dirty="0">
                <a:latin typeface="Montserrat" panose="00000500000000000000" pitchFamily="2" charset="0"/>
              </a:rPr>
              <a:t>Maximum </a:t>
            </a:r>
            <a:r>
              <a:rPr lang="it-IT" dirty="0" err="1">
                <a:latin typeface="Montserrat" panose="00000500000000000000" pitchFamily="2" charset="0"/>
              </a:rPr>
              <a:t>Bz</a:t>
            </a:r>
            <a:r>
              <a:rPr lang="it-IT" dirty="0">
                <a:latin typeface="Montserrat" panose="00000500000000000000" pitchFamily="2" charset="0"/>
              </a:rPr>
              <a:t>: 8,4 T</a:t>
            </a:r>
          </a:p>
          <a:p>
            <a:pPr marL="285750" indent="-28575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it-IT" dirty="0" err="1">
                <a:latin typeface="Montserrat" panose="00000500000000000000" pitchFamily="2" charset="0"/>
              </a:rPr>
              <a:t>Bz</a:t>
            </a:r>
            <a:r>
              <a:rPr lang="it-IT" dirty="0">
                <a:latin typeface="Montserrat" panose="00000500000000000000" pitchFamily="2" charset="0"/>
              </a:rPr>
              <a:t> </a:t>
            </a:r>
            <a:r>
              <a:rPr lang="it-IT" dirty="0" err="1">
                <a:latin typeface="Montserrat" panose="00000500000000000000" pitchFamily="2" charset="0"/>
              </a:rPr>
              <a:t>at</a:t>
            </a:r>
            <a:r>
              <a:rPr lang="it-IT" dirty="0">
                <a:latin typeface="Montserrat" panose="00000500000000000000" pitchFamily="2" charset="0"/>
              </a:rPr>
              <a:t> Center: 7,0 T</a:t>
            </a:r>
          </a:p>
          <a:p>
            <a:pPr marL="285750" indent="-28575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it-IT" dirty="0" err="1">
                <a:latin typeface="Montserrat" panose="00000500000000000000" pitchFamily="2" charset="0"/>
              </a:rPr>
              <a:t>Homogeneity</a:t>
            </a:r>
            <a:r>
              <a:rPr lang="it-IT" dirty="0">
                <a:latin typeface="Montserrat" panose="00000500000000000000" pitchFamily="2" charset="0"/>
              </a:rPr>
              <a:t>: 20%</a:t>
            </a:r>
          </a:p>
          <a:p>
            <a:pPr marL="285750" indent="-28575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it-IT" dirty="0">
              <a:latin typeface="Montserrat" panose="00000500000000000000" pitchFamily="2" charset="0"/>
            </a:endParaRPr>
          </a:p>
          <a:p>
            <a:pPr marL="285750" indent="-28575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it-IT" dirty="0" err="1">
                <a:latin typeface="Montserrat" panose="00000500000000000000" pitchFamily="2" charset="0"/>
              </a:rPr>
              <a:t>Inductance</a:t>
            </a:r>
            <a:r>
              <a:rPr lang="it-IT" dirty="0">
                <a:latin typeface="Montserrat" panose="00000500000000000000" pitchFamily="2" charset="0"/>
              </a:rPr>
              <a:t> of 1 </a:t>
            </a:r>
            <a:r>
              <a:rPr lang="it-IT" dirty="0" err="1">
                <a:latin typeface="Montserrat" panose="00000500000000000000" pitchFamily="2" charset="0"/>
              </a:rPr>
              <a:t>solenoid</a:t>
            </a:r>
            <a:r>
              <a:rPr lang="it-IT" dirty="0">
                <a:latin typeface="Montserrat" panose="00000500000000000000" pitchFamily="2" charset="0"/>
              </a:rPr>
              <a:t>: 80,6 H</a:t>
            </a:r>
          </a:p>
          <a:p>
            <a:pPr marL="285750" indent="-28575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it-IT" dirty="0" err="1">
                <a:latin typeface="Montserrat" panose="00000500000000000000" pitchFamily="2" charset="0"/>
              </a:rPr>
              <a:t>Mutual</a:t>
            </a:r>
            <a:r>
              <a:rPr lang="it-IT" dirty="0">
                <a:latin typeface="Montserrat" panose="00000500000000000000" pitchFamily="2" charset="0"/>
              </a:rPr>
              <a:t> </a:t>
            </a:r>
            <a:r>
              <a:rPr lang="it-IT" dirty="0" err="1">
                <a:latin typeface="Montserrat" panose="00000500000000000000" pitchFamily="2" charset="0"/>
              </a:rPr>
              <a:t>Inductance</a:t>
            </a:r>
            <a:r>
              <a:rPr lang="it-IT" dirty="0">
                <a:latin typeface="Montserrat" panose="00000500000000000000" pitchFamily="2" charset="0"/>
              </a:rPr>
              <a:t>: 6,5 H</a:t>
            </a:r>
          </a:p>
          <a:p>
            <a:pPr marL="285750" indent="-28575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it-IT" dirty="0" err="1">
                <a:latin typeface="Montserrat" panose="00000500000000000000" pitchFamily="2" charset="0"/>
              </a:rPr>
              <a:t>Magnetic</a:t>
            </a:r>
            <a:r>
              <a:rPr lang="it-IT" dirty="0">
                <a:latin typeface="Montserrat" panose="00000500000000000000" pitchFamily="2" charset="0"/>
              </a:rPr>
              <a:t> Energy of 1 </a:t>
            </a:r>
            <a:r>
              <a:rPr lang="it-IT" dirty="0" err="1">
                <a:latin typeface="Montserrat" panose="00000500000000000000" pitchFamily="2" charset="0"/>
              </a:rPr>
              <a:t>solenoid</a:t>
            </a:r>
            <a:r>
              <a:rPr lang="it-IT" dirty="0">
                <a:latin typeface="Montserrat" panose="00000500000000000000" pitchFamily="2" charset="0"/>
              </a:rPr>
              <a:t>: 10 MJ</a:t>
            </a:r>
          </a:p>
          <a:p>
            <a:pPr marL="285750" indent="-28575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it-IT" dirty="0" err="1">
                <a:latin typeface="Montserrat" panose="00000500000000000000" pitchFamily="2" charset="0"/>
              </a:rPr>
              <a:t>Magnetic</a:t>
            </a:r>
            <a:r>
              <a:rPr lang="it-IT" dirty="0">
                <a:latin typeface="Montserrat" panose="00000500000000000000" pitchFamily="2" charset="0"/>
              </a:rPr>
              <a:t> Energy of system: 22 MJ</a:t>
            </a:r>
          </a:p>
          <a:p>
            <a:pPr algn="l">
              <a:buClr>
                <a:srgbClr val="C00000"/>
              </a:buClr>
            </a:pPr>
            <a:endParaRPr lang="it-IT" dirty="0">
              <a:latin typeface="Montserrat" panose="00000500000000000000" pitchFamily="2" charset="0"/>
            </a:endParaRPr>
          </a:p>
          <a:p>
            <a:pPr marL="285750" indent="-28575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it-IT" dirty="0"/>
          </a:p>
        </p:txBody>
      </p:sp>
      <p:pic>
        <p:nvPicPr>
          <p:cNvPr id="6" name="Immagine 5" descr="Immagine che contiene linea, Diagramma, diagramma&#10;&#10;Descrizione generata automaticamente">
            <a:extLst>
              <a:ext uri="{FF2B5EF4-FFF2-40B4-BE49-F238E27FC236}">
                <a16:creationId xmlns:a16="http://schemas.microsoft.com/office/drawing/2014/main" id="{4EEA05FD-1049-D9C6-9A29-5551B6C76EC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460" r="8167"/>
          <a:stretch/>
        </p:blipFill>
        <p:spPr>
          <a:xfrm>
            <a:off x="375412" y="1641930"/>
            <a:ext cx="7043801" cy="4494143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B5F6AD-EE43-BFC7-EFE2-CA3CD76246F7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/>
              <a:t>WP8 Cooling Cell Integr. - L. Rossi et al. UMIL&amp;INFN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73495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5D53EE66-2B02-6EEF-4A6B-4D881990CE57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en-US"/>
              <a:t>5 June 2023</a:t>
            </a:r>
            <a:endParaRPr lang="en-GB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197E0D-7B15-F01C-0A7D-5924DB52877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15D52E34-941F-A98F-FCCB-DF51EEC132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9995" y="366292"/>
            <a:ext cx="9358185" cy="838200"/>
          </a:xfrm>
        </p:spPr>
        <p:txBody>
          <a:bodyPr/>
          <a:lstStyle/>
          <a:p>
            <a:r>
              <a:rPr lang="it-IT" sz="3600" dirty="0"/>
              <a:t>1° </a:t>
            </a:r>
            <a:r>
              <a:rPr lang="it-IT" sz="3600" dirty="0" err="1"/>
              <a:t>Configuration</a:t>
            </a:r>
            <a:r>
              <a:rPr lang="it-IT" sz="3600" dirty="0"/>
              <a:t>: </a:t>
            </a:r>
            <a:r>
              <a:rPr lang="it-IT" sz="3600" dirty="0" err="1"/>
              <a:t>Same</a:t>
            </a:r>
            <a:r>
              <a:rPr lang="it-IT" sz="3600" dirty="0"/>
              <a:t> </a:t>
            </a:r>
            <a:r>
              <a:rPr lang="it-IT" sz="3600" dirty="0" err="1"/>
              <a:t>Polarity</a:t>
            </a:r>
            <a:endParaRPr lang="it-IT" sz="3600" dirty="0"/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111146EE-69D0-8E91-C142-A50C76D7DE5A}"/>
              </a:ext>
            </a:extLst>
          </p:cNvPr>
          <p:cNvSpPr/>
          <p:nvPr/>
        </p:nvSpPr>
        <p:spPr>
          <a:xfrm>
            <a:off x="10903557" y="0"/>
            <a:ext cx="1288443" cy="120449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4" name="Immagine 3" descr="Immagine che contiene Elementi grafici, Carattere, logo, grafica&#10;&#10;Descrizione generata automaticamente">
            <a:extLst>
              <a:ext uri="{FF2B5EF4-FFF2-40B4-BE49-F238E27FC236}">
                <a16:creationId xmlns:a16="http://schemas.microsoft.com/office/drawing/2014/main" id="{B94138B8-BDC2-5012-7556-D07EDC98CEB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7" r="13164" b="11438"/>
          <a:stretch/>
        </p:blipFill>
        <p:spPr>
          <a:xfrm>
            <a:off x="10276764" y="-7604"/>
            <a:ext cx="1915236" cy="939674"/>
          </a:xfrm>
          <a:prstGeom prst="rect">
            <a:avLst/>
          </a:prstGeom>
        </p:spPr>
      </p:pic>
      <p:pic>
        <p:nvPicPr>
          <p:cNvPr id="30" name="Immagine 29">
            <a:extLst>
              <a:ext uri="{FF2B5EF4-FFF2-40B4-BE49-F238E27FC236}">
                <a16:creationId xmlns:a16="http://schemas.microsoft.com/office/drawing/2014/main" id="{07518437-2B71-FD90-7E68-4787255F40B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2470"/>
          <a:stretch/>
        </p:blipFill>
        <p:spPr>
          <a:xfrm>
            <a:off x="1061611" y="1652430"/>
            <a:ext cx="2696481" cy="4912193"/>
          </a:xfrm>
          <a:prstGeom prst="rect">
            <a:avLst/>
          </a:prstGeom>
        </p:spPr>
      </p:pic>
      <p:pic>
        <p:nvPicPr>
          <p:cNvPr id="32" name="Immagine 31">
            <a:extLst>
              <a:ext uri="{FF2B5EF4-FFF2-40B4-BE49-F238E27FC236}">
                <a16:creationId xmlns:a16="http://schemas.microsoft.com/office/drawing/2014/main" id="{733C63F3-18E3-020E-298F-939B2E9349B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4538"/>
          <a:stretch/>
        </p:blipFill>
        <p:spPr>
          <a:xfrm>
            <a:off x="5305192" y="1595461"/>
            <a:ext cx="2579175" cy="4912193"/>
          </a:xfrm>
          <a:prstGeom prst="rect">
            <a:avLst/>
          </a:prstGeom>
        </p:spPr>
      </p:pic>
      <p:pic>
        <p:nvPicPr>
          <p:cNvPr id="34" name="Immagine 33">
            <a:extLst>
              <a:ext uri="{FF2B5EF4-FFF2-40B4-BE49-F238E27FC236}">
                <a16:creationId xmlns:a16="http://schemas.microsoft.com/office/drawing/2014/main" id="{75E1D41D-8F2B-4C68-601B-8DE33D85F28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4193"/>
          <a:stretch/>
        </p:blipFill>
        <p:spPr>
          <a:xfrm>
            <a:off x="9187854" y="1620187"/>
            <a:ext cx="2615783" cy="494443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5" name="CasellaDiTesto 34">
                <a:extLst>
                  <a:ext uri="{FF2B5EF4-FFF2-40B4-BE49-F238E27FC236}">
                    <a16:creationId xmlns:a16="http://schemas.microsoft.com/office/drawing/2014/main" id="{7C76850B-37B8-7B91-88A4-6D2CA985653F}"/>
                  </a:ext>
                </a:extLst>
              </p:cNvPr>
              <p:cNvSpPr txBox="1"/>
              <p:nvPr/>
            </p:nvSpPr>
            <p:spPr>
              <a:xfrm>
                <a:off x="1310185" y="1297021"/>
                <a:ext cx="135112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36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36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it-IT" sz="36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𝜃</m:t>
                          </m:r>
                        </m:sub>
                      </m:sSub>
                    </m:oMath>
                  </m:oMathPara>
                </a14:m>
                <a:endParaRPr lang="it-IT" sz="3600" dirty="0">
                  <a:solidFill>
                    <a:srgbClr val="002060"/>
                  </a:solidFill>
                  <a:latin typeface="Montserrat" panose="00000500000000000000" pitchFamily="2" charset="0"/>
                </a:endParaRPr>
              </a:p>
            </p:txBody>
          </p:sp>
        </mc:Choice>
        <mc:Fallback xmlns="">
          <p:sp>
            <p:nvSpPr>
              <p:cNvPr id="35" name="CasellaDiTesto 34">
                <a:extLst>
                  <a:ext uri="{FF2B5EF4-FFF2-40B4-BE49-F238E27FC236}">
                    <a16:creationId xmlns:a16="http://schemas.microsoft.com/office/drawing/2014/main" id="{7C76850B-37B8-7B91-88A4-6D2CA98565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0185" y="1297021"/>
                <a:ext cx="1351128" cy="64633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CasellaDiTesto 35">
                <a:extLst>
                  <a:ext uri="{FF2B5EF4-FFF2-40B4-BE49-F238E27FC236}">
                    <a16:creationId xmlns:a16="http://schemas.microsoft.com/office/drawing/2014/main" id="{3F2407E2-1557-5FD1-9B07-816459849008}"/>
                  </a:ext>
                </a:extLst>
              </p:cNvPr>
              <p:cNvSpPr txBox="1"/>
              <p:nvPr/>
            </p:nvSpPr>
            <p:spPr>
              <a:xfrm>
                <a:off x="5420436" y="1329264"/>
                <a:ext cx="135112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36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36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it-IT" sz="36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</m:oMath>
                  </m:oMathPara>
                </a14:m>
                <a:endParaRPr lang="it-IT" sz="3600" dirty="0">
                  <a:solidFill>
                    <a:srgbClr val="002060"/>
                  </a:solidFill>
                  <a:latin typeface="Montserrat" panose="00000500000000000000" pitchFamily="2" charset="0"/>
                </a:endParaRPr>
              </a:p>
            </p:txBody>
          </p:sp>
        </mc:Choice>
        <mc:Fallback xmlns="">
          <p:sp>
            <p:nvSpPr>
              <p:cNvPr id="36" name="CasellaDiTesto 35">
                <a:extLst>
                  <a:ext uri="{FF2B5EF4-FFF2-40B4-BE49-F238E27FC236}">
                    <a16:creationId xmlns:a16="http://schemas.microsoft.com/office/drawing/2014/main" id="{3F2407E2-1557-5FD1-9B07-8164598490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20436" y="1329264"/>
                <a:ext cx="1351128" cy="64633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CasellaDiTesto 36">
                <a:extLst>
                  <a:ext uri="{FF2B5EF4-FFF2-40B4-BE49-F238E27FC236}">
                    <a16:creationId xmlns:a16="http://schemas.microsoft.com/office/drawing/2014/main" id="{FCFCBEA0-16F5-F9C1-C07D-D54D69B29E62}"/>
                  </a:ext>
                </a:extLst>
              </p:cNvPr>
              <p:cNvSpPr txBox="1"/>
              <p:nvPr/>
            </p:nvSpPr>
            <p:spPr>
              <a:xfrm>
                <a:off x="9295837" y="1326810"/>
                <a:ext cx="135112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36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36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it-IT" sz="36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</m:oMath>
                  </m:oMathPara>
                </a14:m>
                <a:endParaRPr lang="it-IT" sz="3600" dirty="0">
                  <a:solidFill>
                    <a:srgbClr val="002060"/>
                  </a:solidFill>
                  <a:latin typeface="Montserrat" panose="00000500000000000000" pitchFamily="2" charset="0"/>
                </a:endParaRPr>
              </a:p>
            </p:txBody>
          </p:sp>
        </mc:Choice>
        <mc:Fallback xmlns="">
          <p:sp>
            <p:nvSpPr>
              <p:cNvPr id="37" name="CasellaDiTesto 36">
                <a:extLst>
                  <a:ext uri="{FF2B5EF4-FFF2-40B4-BE49-F238E27FC236}">
                    <a16:creationId xmlns:a16="http://schemas.microsoft.com/office/drawing/2014/main" id="{FCFCBEA0-16F5-F9C1-C07D-D54D69B29E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95837" y="1326810"/>
                <a:ext cx="1351128" cy="646331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868841-473F-9182-BF06-4D713FE1B2F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/>
              <a:t>WP8 Cooling Cell Integr. - L. Rossi et al. UMIL&amp;INFN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09360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5D53EE66-2B02-6EEF-4A6B-4D881990CE57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en-US"/>
              <a:t>5 June 2023</a:t>
            </a:r>
            <a:endParaRPr lang="en-GB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197E0D-7B15-F01C-0A7D-5924DB52877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15D52E34-941F-A98F-FCCB-DF51EEC132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9995" y="366292"/>
            <a:ext cx="9358185" cy="838200"/>
          </a:xfrm>
        </p:spPr>
        <p:txBody>
          <a:bodyPr/>
          <a:lstStyle/>
          <a:p>
            <a:r>
              <a:rPr lang="it-IT" sz="3600" dirty="0"/>
              <a:t>1° </a:t>
            </a:r>
            <a:r>
              <a:rPr lang="it-IT" sz="3600" dirty="0" err="1"/>
              <a:t>Configuration</a:t>
            </a:r>
            <a:r>
              <a:rPr lang="it-IT" sz="3600" dirty="0"/>
              <a:t>: Opposite </a:t>
            </a:r>
            <a:r>
              <a:rPr lang="it-IT" sz="3600" dirty="0" err="1"/>
              <a:t>Polarity</a:t>
            </a:r>
            <a:endParaRPr lang="it-IT" sz="3600" dirty="0"/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111146EE-69D0-8E91-C142-A50C76D7DE5A}"/>
              </a:ext>
            </a:extLst>
          </p:cNvPr>
          <p:cNvSpPr/>
          <p:nvPr/>
        </p:nvSpPr>
        <p:spPr>
          <a:xfrm>
            <a:off x="10903557" y="0"/>
            <a:ext cx="1288443" cy="120449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4" name="Immagine 3" descr="Immagine che contiene Elementi grafici, Carattere, logo, grafica&#10;&#10;Descrizione generata automaticamente">
            <a:extLst>
              <a:ext uri="{FF2B5EF4-FFF2-40B4-BE49-F238E27FC236}">
                <a16:creationId xmlns:a16="http://schemas.microsoft.com/office/drawing/2014/main" id="{B94138B8-BDC2-5012-7556-D07EDC98CEB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7" r="13164" b="11438"/>
          <a:stretch/>
        </p:blipFill>
        <p:spPr>
          <a:xfrm>
            <a:off x="10263116" y="-7603"/>
            <a:ext cx="1928884" cy="946370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078FECF5-AA92-3185-318F-03B16CBFB197}"/>
              </a:ext>
            </a:extLst>
          </p:cNvPr>
          <p:cNvSpPr txBox="1"/>
          <p:nvPr/>
        </p:nvSpPr>
        <p:spPr>
          <a:xfrm>
            <a:off x="7323220" y="1720840"/>
            <a:ext cx="479659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it-IT" dirty="0" err="1">
                <a:solidFill>
                  <a:srgbClr val="C83964"/>
                </a:solidFill>
                <a:latin typeface="Montserrat" panose="00000500000000000000" pitchFamily="2" charset="0"/>
              </a:rPr>
              <a:t>Properties</a:t>
            </a:r>
            <a:endParaRPr lang="it-IT" dirty="0">
              <a:solidFill>
                <a:srgbClr val="C83964"/>
              </a:solidFill>
              <a:latin typeface="Montserrat" panose="00000500000000000000" pitchFamily="2" charset="0"/>
            </a:endParaRPr>
          </a:p>
          <a:p>
            <a:pPr algn="l"/>
            <a:endParaRPr lang="it-IT" dirty="0">
              <a:solidFill>
                <a:srgbClr val="C83964"/>
              </a:solidFill>
              <a:latin typeface="Montserrat" panose="00000500000000000000" pitchFamily="2" charset="0"/>
            </a:endParaRPr>
          </a:p>
          <a:p>
            <a:pPr marL="285750" indent="-28575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it-IT" dirty="0">
                <a:latin typeface="Montserrat" panose="00000500000000000000" pitchFamily="2" charset="0"/>
              </a:rPr>
              <a:t>Maximum </a:t>
            </a:r>
            <a:r>
              <a:rPr lang="it-IT" dirty="0" err="1">
                <a:latin typeface="Montserrat" panose="00000500000000000000" pitchFamily="2" charset="0"/>
              </a:rPr>
              <a:t>Bz</a:t>
            </a:r>
            <a:r>
              <a:rPr lang="it-IT" dirty="0">
                <a:latin typeface="Montserrat" panose="00000500000000000000" pitchFamily="2" charset="0"/>
              </a:rPr>
              <a:t>: 6,2 T</a:t>
            </a:r>
          </a:p>
          <a:p>
            <a:pPr marL="285750" indent="-28575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it-IT" dirty="0" err="1">
                <a:latin typeface="Montserrat" panose="00000500000000000000" pitchFamily="2" charset="0"/>
              </a:rPr>
              <a:t>Bz</a:t>
            </a:r>
            <a:r>
              <a:rPr lang="it-IT" dirty="0">
                <a:latin typeface="Montserrat" panose="00000500000000000000" pitchFamily="2" charset="0"/>
              </a:rPr>
              <a:t> </a:t>
            </a:r>
            <a:r>
              <a:rPr lang="it-IT" dirty="0" err="1">
                <a:latin typeface="Montserrat" panose="00000500000000000000" pitchFamily="2" charset="0"/>
              </a:rPr>
              <a:t>at</a:t>
            </a:r>
            <a:r>
              <a:rPr lang="it-IT" dirty="0">
                <a:latin typeface="Montserrat" panose="00000500000000000000" pitchFamily="2" charset="0"/>
              </a:rPr>
              <a:t> Center: 0 T</a:t>
            </a:r>
          </a:p>
          <a:p>
            <a:pPr marL="285750" indent="-28575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it-IT" dirty="0" err="1">
                <a:latin typeface="Montserrat" panose="00000500000000000000" pitchFamily="2" charset="0"/>
              </a:rPr>
              <a:t>Homogeneity</a:t>
            </a:r>
            <a:r>
              <a:rPr lang="it-IT" dirty="0">
                <a:latin typeface="Montserrat" panose="00000500000000000000" pitchFamily="2" charset="0"/>
              </a:rPr>
              <a:t>: -</a:t>
            </a:r>
          </a:p>
          <a:p>
            <a:pPr marL="285750" indent="-28575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it-IT" dirty="0">
              <a:latin typeface="Montserrat" panose="00000500000000000000" pitchFamily="2" charset="0"/>
            </a:endParaRPr>
          </a:p>
          <a:p>
            <a:pPr marL="285750" indent="-28575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it-IT" dirty="0" err="1">
                <a:latin typeface="Montserrat" panose="00000500000000000000" pitchFamily="2" charset="0"/>
              </a:rPr>
              <a:t>Inductance</a:t>
            </a:r>
            <a:r>
              <a:rPr lang="it-IT" dirty="0">
                <a:latin typeface="Montserrat" panose="00000500000000000000" pitchFamily="2" charset="0"/>
              </a:rPr>
              <a:t> of 1 </a:t>
            </a:r>
            <a:r>
              <a:rPr lang="it-IT" dirty="0" err="1">
                <a:latin typeface="Montserrat" panose="00000500000000000000" pitchFamily="2" charset="0"/>
              </a:rPr>
              <a:t>solenoid</a:t>
            </a:r>
            <a:r>
              <a:rPr lang="it-IT" dirty="0">
                <a:latin typeface="Montserrat" panose="00000500000000000000" pitchFamily="2" charset="0"/>
              </a:rPr>
              <a:t>: 80.6 H</a:t>
            </a:r>
          </a:p>
          <a:p>
            <a:pPr marL="285750" indent="-28575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it-IT" dirty="0" err="1">
                <a:latin typeface="Montserrat" panose="00000500000000000000" pitchFamily="2" charset="0"/>
              </a:rPr>
              <a:t>Mutual</a:t>
            </a:r>
            <a:r>
              <a:rPr lang="it-IT" dirty="0">
                <a:latin typeface="Montserrat" panose="00000500000000000000" pitchFamily="2" charset="0"/>
              </a:rPr>
              <a:t> </a:t>
            </a:r>
            <a:r>
              <a:rPr lang="it-IT" dirty="0" err="1">
                <a:latin typeface="Montserrat" panose="00000500000000000000" pitchFamily="2" charset="0"/>
              </a:rPr>
              <a:t>Inductance</a:t>
            </a:r>
            <a:r>
              <a:rPr lang="it-IT" dirty="0">
                <a:latin typeface="Montserrat" panose="00000500000000000000" pitchFamily="2" charset="0"/>
              </a:rPr>
              <a:t>: 6,5 H</a:t>
            </a:r>
          </a:p>
          <a:p>
            <a:pPr marL="285750" indent="-28575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it-IT" dirty="0" err="1">
                <a:latin typeface="Montserrat" panose="00000500000000000000" pitchFamily="2" charset="0"/>
              </a:rPr>
              <a:t>Magnetic</a:t>
            </a:r>
            <a:r>
              <a:rPr lang="it-IT" dirty="0">
                <a:latin typeface="Montserrat" panose="00000500000000000000" pitchFamily="2" charset="0"/>
              </a:rPr>
              <a:t> Energy of 1 </a:t>
            </a:r>
            <a:r>
              <a:rPr lang="it-IT" dirty="0" err="1">
                <a:latin typeface="Montserrat" panose="00000500000000000000" pitchFamily="2" charset="0"/>
              </a:rPr>
              <a:t>solenoid</a:t>
            </a:r>
            <a:r>
              <a:rPr lang="it-IT" dirty="0">
                <a:latin typeface="Montserrat" panose="00000500000000000000" pitchFamily="2" charset="0"/>
              </a:rPr>
              <a:t>: 10 MJ</a:t>
            </a:r>
          </a:p>
          <a:p>
            <a:pPr marL="285750" indent="-28575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it-IT" dirty="0" err="1">
                <a:latin typeface="Montserrat" panose="00000500000000000000" pitchFamily="2" charset="0"/>
              </a:rPr>
              <a:t>Magnetic</a:t>
            </a:r>
            <a:r>
              <a:rPr lang="it-IT" dirty="0">
                <a:latin typeface="Montserrat" panose="00000500000000000000" pitchFamily="2" charset="0"/>
              </a:rPr>
              <a:t> Energy of system: 18,5 MJ</a:t>
            </a:r>
          </a:p>
          <a:p>
            <a:pPr algn="l">
              <a:buClr>
                <a:srgbClr val="C00000"/>
              </a:buClr>
            </a:pPr>
            <a:endParaRPr lang="it-IT" dirty="0">
              <a:latin typeface="Montserrat" panose="00000500000000000000" pitchFamily="2" charset="0"/>
            </a:endParaRPr>
          </a:p>
          <a:p>
            <a:pPr marL="285750" indent="-28575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it-IT" dirty="0"/>
          </a:p>
        </p:txBody>
      </p:sp>
      <p:pic>
        <p:nvPicPr>
          <p:cNvPr id="6" name="Immagine 5" descr="Immagine che contiene linea, diagramma, Diagramma&#10;&#10;Descrizione generata automaticamente">
            <a:extLst>
              <a:ext uri="{FF2B5EF4-FFF2-40B4-BE49-F238E27FC236}">
                <a16:creationId xmlns:a16="http://schemas.microsoft.com/office/drawing/2014/main" id="{9B9931A3-7B23-054D-478C-EDD351844C0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75" r="7478"/>
          <a:stretch/>
        </p:blipFill>
        <p:spPr>
          <a:xfrm>
            <a:off x="524744" y="1720840"/>
            <a:ext cx="6718263" cy="4707916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D09491-B7BF-4FA8-3C81-F7FAA192C3A2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/>
              <a:t>WP8 Cooling Cell Integr. - L. Rossi et al. UMIL&amp;INFN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22954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 descr="Immagine che contiene testo, schermata, diagramma, numero&#10;&#10;Descrizione generata automaticamente">
            <a:extLst>
              <a:ext uri="{FF2B5EF4-FFF2-40B4-BE49-F238E27FC236}">
                <a16:creationId xmlns:a16="http://schemas.microsoft.com/office/drawing/2014/main" id="{BE928CCF-DDC4-A7C1-CAD5-3D3B4E29F36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174" r="16285"/>
          <a:stretch/>
        </p:blipFill>
        <p:spPr>
          <a:xfrm>
            <a:off x="270276" y="1684421"/>
            <a:ext cx="6160603" cy="4412311"/>
          </a:xfrm>
          <a:prstGeom prst="rect">
            <a:avLst/>
          </a:prstGeom>
        </p:spPr>
      </p:pic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5D53EE66-2B02-6EEF-4A6B-4D881990CE57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en-US"/>
              <a:t>5 June 2023</a:t>
            </a:r>
            <a:endParaRPr lang="en-GB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197E0D-7B15-F01C-0A7D-5924DB52877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15D52E34-941F-A98F-FCCB-DF51EEC132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9995" y="366292"/>
            <a:ext cx="9358185" cy="838200"/>
          </a:xfrm>
        </p:spPr>
        <p:txBody>
          <a:bodyPr/>
          <a:lstStyle/>
          <a:p>
            <a:r>
              <a:rPr lang="it-IT" sz="3600" dirty="0"/>
              <a:t>2° </a:t>
            </a:r>
            <a:r>
              <a:rPr lang="it-IT" sz="3600" dirty="0" err="1"/>
              <a:t>Configuration</a:t>
            </a:r>
            <a:r>
              <a:rPr lang="it-IT" sz="3600" dirty="0"/>
              <a:t>: </a:t>
            </a:r>
            <a:r>
              <a:rPr lang="it-IT" sz="3600" dirty="0" err="1"/>
              <a:t>Same</a:t>
            </a:r>
            <a:r>
              <a:rPr lang="it-IT" sz="3600" dirty="0"/>
              <a:t> </a:t>
            </a:r>
            <a:r>
              <a:rPr lang="it-IT" sz="3600" dirty="0" err="1"/>
              <a:t>Polarity</a:t>
            </a:r>
            <a:endParaRPr lang="it-IT" sz="3600" dirty="0"/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111146EE-69D0-8E91-C142-A50C76D7DE5A}"/>
              </a:ext>
            </a:extLst>
          </p:cNvPr>
          <p:cNvSpPr/>
          <p:nvPr/>
        </p:nvSpPr>
        <p:spPr>
          <a:xfrm>
            <a:off x="10903557" y="0"/>
            <a:ext cx="1288443" cy="120449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4" name="Immagine 3" descr="Immagine che contiene Elementi grafici, Carattere, logo, grafica&#10;&#10;Descrizione generata automaticamente">
            <a:extLst>
              <a:ext uri="{FF2B5EF4-FFF2-40B4-BE49-F238E27FC236}">
                <a16:creationId xmlns:a16="http://schemas.microsoft.com/office/drawing/2014/main" id="{B94138B8-BDC2-5012-7556-D07EDC98CEB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7" r="13164" b="11438"/>
          <a:stretch/>
        </p:blipFill>
        <p:spPr>
          <a:xfrm>
            <a:off x="10263116" y="-7603"/>
            <a:ext cx="1928884" cy="946370"/>
          </a:xfrm>
          <a:prstGeom prst="rect">
            <a:avLst/>
          </a:prstGeom>
        </p:spPr>
      </p:pic>
      <p:cxnSp>
        <p:nvCxnSpPr>
          <p:cNvPr id="8" name="Connettore 2 7">
            <a:extLst>
              <a:ext uri="{FF2B5EF4-FFF2-40B4-BE49-F238E27FC236}">
                <a16:creationId xmlns:a16="http://schemas.microsoft.com/office/drawing/2014/main" id="{CD8666C7-6DFE-677C-EABA-245DB53CFCA4}"/>
              </a:ext>
            </a:extLst>
          </p:cNvPr>
          <p:cNvCxnSpPr>
            <a:cxnSpLocks/>
          </p:cNvCxnSpPr>
          <p:nvPr/>
        </p:nvCxnSpPr>
        <p:spPr>
          <a:xfrm>
            <a:off x="2173289" y="3290500"/>
            <a:ext cx="0" cy="137775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asellaDiTesto 8">
                <a:extLst>
                  <a:ext uri="{FF2B5EF4-FFF2-40B4-BE49-F238E27FC236}">
                    <a16:creationId xmlns:a16="http://schemas.microsoft.com/office/drawing/2014/main" id="{31921D2F-C5BE-C48D-80CD-298F25408D06}"/>
                  </a:ext>
                </a:extLst>
              </p:cNvPr>
              <p:cNvSpPr txBox="1"/>
              <p:nvPr/>
            </p:nvSpPr>
            <p:spPr>
              <a:xfrm>
                <a:off x="2446158" y="3717572"/>
                <a:ext cx="134440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solidFill>
                            <a:srgbClr val="C83964"/>
                          </a:solidFill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it-IT" b="0" i="1" smtClean="0">
                          <a:solidFill>
                            <a:srgbClr val="C83964"/>
                          </a:solidFill>
                          <a:latin typeface="Cambria Math" panose="02040503050406030204" pitchFamily="18" charset="0"/>
                        </a:rPr>
                        <m:t>=350 </m:t>
                      </m:r>
                      <m:r>
                        <a:rPr lang="it-IT" b="0" i="1" smtClean="0">
                          <a:solidFill>
                            <a:srgbClr val="C83964"/>
                          </a:solidFill>
                          <a:latin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endParaRPr lang="it-IT" dirty="0">
                  <a:solidFill>
                    <a:srgbClr val="C83964"/>
                  </a:solidFill>
                  <a:latin typeface="Montserrat" panose="00000500000000000000" pitchFamily="2" charset="0"/>
                </a:endParaRPr>
              </a:p>
            </p:txBody>
          </p:sp>
        </mc:Choice>
        <mc:Fallback xmlns="">
          <p:sp>
            <p:nvSpPr>
              <p:cNvPr id="9" name="CasellaDiTesto 8">
                <a:extLst>
                  <a:ext uri="{FF2B5EF4-FFF2-40B4-BE49-F238E27FC236}">
                    <a16:creationId xmlns:a16="http://schemas.microsoft.com/office/drawing/2014/main" id="{31921D2F-C5BE-C48D-80CD-298F25408D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6158" y="3717572"/>
                <a:ext cx="1344407" cy="276999"/>
              </a:xfrm>
              <a:prstGeom prst="rect">
                <a:avLst/>
              </a:prstGeom>
              <a:blipFill>
                <a:blip r:embed="rId4"/>
                <a:stretch>
                  <a:fillRect l="-3167" r="-1810" b="-1111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Connettore 2 13">
            <a:extLst>
              <a:ext uri="{FF2B5EF4-FFF2-40B4-BE49-F238E27FC236}">
                <a16:creationId xmlns:a16="http://schemas.microsoft.com/office/drawing/2014/main" id="{CB464542-2E57-C464-7D28-BB7EEE8811DD}"/>
              </a:ext>
            </a:extLst>
          </p:cNvPr>
          <p:cNvCxnSpPr>
            <a:cxnSpLocks/>
          </p:cNvCxnSpPr>
          <p:nvPr/>
        </p:nvCxnSpPr>
        <p:spPr>
          <a:xfrm>
            <a:off x="4534611" y="2821916"/>
            <a:ext cx="663388" cy="0"/>
          </a:xfrm>
          <a:prstGeom prst="straightConnector1">
            <a:avLst/>
          </a:prstGeom>
          <a:ln>
            <a:solidFill>
              <a:srgbClr val="00B05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CasellaDiTesto 14">
                <a:extLst>
                  <a:ext uri="{FF2B5EF4-FFF2-40B4-BE49-F238E27FC236}">
                    <a16:creationId xmlns:a16="http://schemas.microsoft.com/office/drawing/2014/main" id="{77B5CB8F-B9B9-7638-99AC-A2F9C7338DC1}"/>
                  </a:ext>
                </a:extLst>
              </p:cNvPr>
              <p:cNvSpPr txBox="1"/>
              <p:nvPr/>
            </p:nvSpPr>
            <p:spPr>
              <a:xfrm>
                <a:off x="4310020" y="2493878"/>
                <a:ext cx="1318374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it-IT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=168 </m:t>
                      </m:r>
                      <m:r>
                        <a:rPr lang="it-IT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endParaRPr lang="it-IT" dirty="0">
                  <a:solidFill>
                    <a:srgbClr val="00B050"/>
                  </a:solidFill>
                  <a:latin typeface="Montserrat" panose="00000500000000000000" pitchFamily="2" charset="0"/>
                </a:endParaRPr>
              </a:p>
            </p:txBody>
          </p:sp>
        </mc:Choice>
        <mc:Fallback>
          <p:sp>
            <p:nvSpPr>
              <p:cNvPr id="15" name="CasellaDiTesto 14">
                <a:extLst>
                  <a:ext uri="{FF2B5EF4-FFF2-40B4-BE49-F238E27FC236}">
                    <a16:creationId xmlns:a16="http://schemas.microsoft.com/office/drawing/2014/main" id="{77B5CB8F-B9B9-7638-99AC-A2F9C7338D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0020" y="2493878"/>
                <a:ext cx="1318374" cy="276999"/>
              </a:xfrm>
              <a:prstGeom prst="rect">
                <a:avLst/>
              </a:prstGeom>
              <a:blipFill>
                <a:blip r:embed="rId5"/>
                <a:stretch>
                  <a:fillRect l="-3241" r="-2315" b="-869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Connettore 2 16">
            <a:extLst>
              <a:ext uri="{FF2B5EF4-FFF2-40B4-BE49-F238E27FC236}">
                <a16:creationId xmlns:a16="http://schemas.microsoft.com/office/drawing/2014/main" id="{3A33EDDF-18D8-5EF2-8937-AC9F0CD563FE}"/>
              </a:ext>
            </a:extLst>
          </p:cNvPr>
          <p:cNvCxnSpPr>
            <a:cxnSpLocks/>
          </p:cNvCxnSpPr>
          <p:nvPr/>
        </p:nvCxnSpPr>
        <p:spPr>
          <a:xfrm>
            <a:off x="5316307" y="2869531"/>
            <a:ext cx="0" cy="246051"/>
          </a:xfrm>
          <a:prstGeom prst="straightConnector1">
            <a:avLst/>
          </a:prstGeom>
          <a:ln>
            <a:solidFill>
              <a:srgbClr val="0070C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asellaDiTesto 17">
                <a:extLst>
                  <a:ext uri="{FF2B5EF4-FFF2-40B4-BE49-F238E27FC236}">
                    <a16:creationId xmlns:a16="http://schemas.microsoft.com/office/drawing/2014/main" id="{2733CF64-1B45-5155-7DB8-8C8E2C55D466}"/>
                  </a:ext>
                </a:extLst>
              </p:cNvPr>
              <p:cNvSpPr txBox="1"/>
              <p:nvPr/>
            </p:nvSpPr>
            <p:spPr>
              <a:xfrm>
                <a:off x="4353636" y="3290500"/>
                <a:ext cx="138121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it-IT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=50,8 </m:t>
                      </m:r>
                      <m:r>
                        <a:rPr lang="it-IT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endParaRPr lang="it-IT" dirty="0">
                  <a:solidFill>
                    <a:srgbClr val="C83964"/>
                  </a:solidFill>
                  <a:latin typeface="Montserrat" panose="00000500000000000000" pitchFamily="2" charset="0"/>
                </a:endParaRPr>
              </a:p>
            </p:txBody>
          </p:sp>
        </mc:Choice>
        <mc:Fallback xmlns="">
          <p:sp>
            <p:nvSpPr>
              <p:cNvPr id="18" name="CasellaDiTesto 17">
                <a:extLst>
                  <a:ext uri="{FF2B5EF4-FFF2-40B4-BE49-F238E27FC236}">
                    <a16:creationId xmlns:a16="http://schemas.microsoft.com/office/drawing/2014/main" id="{2733CF64-1B45-5155-7DB8-8C8E2C55D4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3636" y="3290500"/>
                <a:ext cx="1381212" cy="276999"/>
              </a:xfrm>
              <a:prstGeom prst="rect">
                <a:avLst/>
              </a:prstGeom>
              <a:blipFill>
                <a:blip r:embed="rId6"/>
                <a:stretch>
                  <a:fillRect l="-3084" r="-1762" b="-1111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Connettore 2 19">
            <a:extLst>
              <a:ext uri="{FF2B5EF4-FFF2-40B4-BE49-F238E27FC236}">
                <a16:creationId xmlns:a16="http://schemas.microsoft.com/office/drawing/2014/main" id="{3E981D10-762F-3006-880E-1105B0451423}"/>
              </a:ext>
            </a:extLst>
          </p:cNvPr>
          <p:cNvCxnSpPr>
            <a:cxnSpLocks/>
          </p:cNvCxnSpPr>
          <p:nvPr/>
        </p:nvCxnSpPr>
        <p:spPr>
          <a:xfrm>
            <a:off x="2625771" y="3056208"/>
            <a:ext cx="1833779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CasellaDiTesto 20">
                <a:extLst>
                  <a:ext uri="{FF2B5EF4-FFF2-40B4-BE49-F238E27FC236}">
                    <a16:creationId xmlns:a16="http://schemas.microsoft.com/office/drawing/2014/main" id="{78A25D4D-32B6-F206-D7EC-8BA13E5BC182}"/>
                  </a:ext>
                </a:extLst>
              </p:cNvPr>
              <p:cNvSpPr txBox="1"/>
              <p:nvPr/>
            </p:nvSpPr>
            <p:spPr>
              <a:xfrm>
                <a:off x="2855534" y="2683417"/>
                <a:ext cx="134620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solidFill>
                            <a:srgbClr val="C83964"/>
                          </a:solidFill>
                          <a:latin typeface="Cambria Math" panose="02040503050406030204" pitchFamily="18" charset="0"/>
                        </a:rPr>
                        <m:t>𝐺</m:t>
                      </m:r>
                      <m:r>
                        <a:rPr lang="it-IT" b="0" i="1" smtClean="0">
                          <a:solidFill>
                            <a:srgbClr val="C83964"/>
                          </a:solidFill>
                          <a:latin typeface="Cambria Math" panose="02040503050406030204" pitchFamily="18" charset="0"/>
                        </a:rPr>
                        <m:t>=450 </m:t>
                      </m:r>
                      <m:r>
                        <a:rPr lang="it-IT" b="0" i="1" smtClean="0">
                          <a:solidFill>
                            <a:srgbClr val="C83964"/>
                          </a:solidFill>
                          <a:latin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endParaRPr lang="it-IT" dirty="0">
                  <a:solidFill>
                    <a:srgbClr val="C83964"/>
                  </a:solidFill>
                  <a:latin typeface="Montserrat" panose="00000500000000000000" pitchFamily="2" charset="0"/>
                </a:endParaRPr>
              </a:p>
            </p:txBody>
          </p:sp>
        </mc:Choice>
        <mc:Fallback>
          <p:sp>
            <p:nvSpPr>
              <p:cNvPr id="21" name="CasellaDiTesto 20">
                <a:extLst>
                  <a:ext uri="{FF2B5EF4-FFF2-40B4-BE49-F238E27FC236}">
                    <a16:creationId xmlns:a16="http://schemas.microsoft.com/office/drawing/2014/main" id="{78A25D4D-32B6-F206-D7EC-8BA13E5BC1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55534" y="2683417"/>
                <a:ext cx="1346202" cy="276999"/>
              </a:xfrm>
              <a:prstGeom prst="rect">
                <a:avLst/>
              </a:prstGeom>
              <a:blipFill>
                <a:blip r:embed="rId7"/>
                <a:stretch>
                  <a:fillRect l="-3167" r="-1810"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087304F1-47EE-0AD5-B0A3-A3ED504EE433}"/>
              </a:ext>
            </a:extLst>
          </p:cNvPr>
          <p:cNvSpPr txBox="1"/>
          <p:nvPr/>
        </p:nvSpPr>
        <p:spPr>
          <a:xfrm>
            <a:off x="6593305" y="1684421"/>
            <a:ext cx="526983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it-IT" dirty="0" err="1">
                <a:solidFill>
                  <a:srgbClr val="C83964"/>
                </a:solidFill>
                <a:latin typeface="Montserrat" panose="00000500000000000000" pitchFamily="2" charset="0"/>
              </a:rPr>
              <a:t>Properties</a:t>
            </a:r>
            <a:endParaRPr lang="it-IT" dirty="0">
              <a:solidFill>
                <a:srgbClr val="C83964"/>
              </a:solidFill>
              <a:latin typeface="Montserrat" panose="00000500000000000000" pitchFamily="2" charset="0"/>
            </a:endParaRPr>
          </a:p>
          <a:p>
            <a:pPr algn="l"/>
            <a:endParaRPr lang="it-IT" dirty="0">
              <a:solidFill>
                <a:srgbClr val="C83964"/>
              </a:solidFill>
              <a:latin typeface="Montserrat" panose="00000500000000000000" pitchFamily="2" charset="0"/>
            </a:endParaRPr>
          </a:p>
          <a:p>
            <a:pPr marL="285750" indent="-28575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it-IT" dirty="0">
                <a:latin typeface="Montserrat" panose="00000500000000000000" pitchFamily="2" charset="0"/>
              </a:rPr>
              <a:t>Tape </a:t>
            </a:r>
            <a:r>
              <a:rPr lang="it-IT" dirty="0" err="1">
                <a:latin typeface="Montserrat" panose="00000500000000000000" pitchFamily="2" charset="0"/>
              </a:rPr>
              <a:t>Thickness</a:t>
            </a:r>
            <a:r>
              <a:rPr lang="it-IT" dirty="0">
                <a:latin typeface="Montserrat" panose="00000500000000000000" pitchFamily="2" charset="0"/>
              </a:rPr>
              <a:t>: 0,067 mm</a:t>
            </a:r>
          </a:p>
          <a:p>
            <a:pPr marL="285750" indent="-28575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it-IT" dirty="0">
                <a:latin typeface="Montserrat" panose="00000500000000000000" pitchFamily="2" charset="0"/>
              </a:rPr>
              <a:t>Tape </a:t>
            </a:r>
            <a:r>
              <a:rPr lang="it-IT" dirty="0" err="1">
                <a:latin typeface="Montserrat" panose="00000500000000000000" pitchFamily="2" charset="0"/>
              </a:rPr>
              <a:t>Width</a:t>
            </a:r>
            <a:r>
              <a:rPr lang="it-IT" dirty="0">
                <a:latin typeface="Montserrat" panose="00000500000000000000" pitchFamily="2" charset="0"/>
              </a:rPr>
              <a:t>: 12 mm</a:t>
            </a:r>
          </a:p>
          <a:p>
            <a:pPr marL="285750" indent="-28575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it-IT" dirty="0" err="1">
                <a:latin typeface="Montserrat" panose="00000500000000000000" pitchFamily="2" charset="0"/>
              </a:rPr>
              <a:t>Current</a:t>
            </a:r>
            <a:r>
              <a:rPr lang="it-IT" dirty="0">
                <a:latin typeface="Montserrat" panose="00000500000000000000" pitchFamily="2" charset="0"/>
              </a:rPr>
              <a:t> </a:t>
            </a:r>
            <a:r>
              <a:rPr lang="it-IT" dirty="0" err="1">
                <a:latin typeface="Montserrat" panose="00000500000000000000" pitchFamily="2" charset="0"/>
              </a:rPr>
              <a:t>Density</a:t>
            </a:r>
            <a:r>
              <a:rPr lang="it-IT" dirty="0">
                <a:latin typeface="Montserrat" panose="00000500000000000000" pitchFamily="2" charset="0"/>
              </a:rPr>
              <a:t>: 621.8 A/mm²</a:t>
            </a:r>
          </a:p>
          <a:p>
            <a:pPr marL="285750" indent="-28575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it-IT" dirty="0" err="1">
                <a:latin typeface="Montserrat" panose="00000500000000000000" pitchFamily="2" charset="0"/>
              </a:rPr>
              <a:t>Thickness</a:t>
            </a:r>
            <a:r>
              <a:rPr lang="it-IT" dirty="0">
                <a:latin typeface="Montserrat" panose="00000500000000000000" pitchFamily="2" charset="0"/>
              </a:rPr>
              <a:t> to </a:t>
            </a:r>
            <a:r>
              <a:rPr lang="it-IT" dirty="0" err="1">
                <a:latin typeface="Montserrat" panose="00000500000000000000" pitchFamily="2" charset="0"/>
              </a:rPr>
              <a:t>Length</a:t>
            </a:r>
            <a:r>
              <a:rPr lang="it-IT" dirty="0">
                <a:latin typeface="Montserrat" panose="00000500000000000000" pitchFamily="2" charset="0"/>
              </a:rPr>
              <a:t> Ratio: 0,3</a:t>
            </a:r>
          </a:p>
          <a:p>
            <a:pPr marL="285750" indent="-28575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it-IT" dirty="0">
              <a:latin typeface="Montserrat" panose="00000500000000000000" pitchFamily="2" charset="0"/>
            </a:endParaRPr>
          </a:p>
          <a:p>
            <a:pPr marL="285750" indent="-28575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it-IT" dirty="0">
              <a:latin typeface="Montserrat" panose="00000500000000000000" pitchFamily="2" charset="0"/>
            </a:endParaRPr>
          </a:p>
          <a:p>
            <a:pPr marL="285750" indent="-28575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it-IT" dirty="0">
              <a:latin typeface="Montserrat" panose="00000500000000000000" pitchFamily="2" charset="0"/>
            </a:endParaRPr>
          </a:p>
          <a:p>
            <a:pPr marL="285750" indent="-28575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it-IT" dirty="0"/>
              <a:t>LENGTH OF TAPE REQUIRED: 50,1 km</a:t>
            </a:r>
          </a:p>
        </p:txBody>
      </p:sp>
      <p:sp>
        <p:nvSpPr>
          <p:cNvPr id="26" name="Rettangolo con angoli arrotondati 25">
            <a:extLst>
              <a:ext uri="{FF2B5EF4-FFF2-40B4-BE49-F238E27FC236}">
                <a16:creationId xmlns:a16="http://schemas.microsoft.com/office/drawing/2014/main" id="{013107C9-4BBC-01EC-637E-D8825CB7FCBB}"/>
              </a:ext>
            </a:extLst>
          </p:cNvPr>
          <p:cNvSpPr/>
          <p:nvPr/>
        </p:nvSpPr>
        <p:spPr>
          <a:xfrm>
            <a:off x="6485021" y="3994571"/>
            <a:ext cx="4981074" cy="673682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AC145B-74CA-C917-F707-4DE351B24E9B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/>
              <a:t>WP8 Cooling Cell Integr. - L. Rossi et al. UMIL&amp;INFN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9457557"/>
      </p:ext>
    </p:extLst>
  </p:cSld>
  <p:clrMapOvr>
    <a:masterClrMapping/>
  </p:clrMapOvr>
</p:sld>
</file>

<file path=ppt/theme/theme1.xml><?xml version="1.0" encoding="utf-8"?>
<a:theme xmlns:a="http://schemas.openxmlformats.org/drawingml/2006/main" name="WP_HE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ontserrat">
      <a:majorFont>
        <a:latin typeface="Montserrat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dirty="0" smtClean="0">
            <a:solidFill>
              <a:srgbClr val="C83964"/>
            </a:solidFill>
            <a:latin typeface="Montserrat" panose="00000500000000000000" pitchFamily="2" charset="0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WP_HEP</Template>
  <TotalTime>0</TotalTime>
  <Words>1118</Words>
  <Application>Microsoft Office PowerPoint</Application>
  <PresentationFormat>Widescreen</PresentationFormat>
  <Paragraphs>202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6" baseType="lpstr">
      <vt:lpstr>Wingdings</vt:lpstr>
      <vt:lpstr>Arial Narrow</vt:lpstr>
      <vt:lpstr>Calibri Light</vt:lpstr>
      <vt:lpstr>Montserrat</vt:lpstr>
      <vt:lpstr>Arial</vt:lpstr>
      <vt:lpstr>Cambria Math</vt:lpstr>
      <vt:lpstr>Calibri</vt:lpstr>
      <vt:lpstr>WP_HEP</vt:lpstr>
      <vt:lpstr>IMCC - 1</vt:lpstr>
      <vt:lpstr>Initial Evaluations of the  Spilt Coil for the  Radio Frequency Magnetic Field (RFMF) Test Station  </vt:lpstr>
      <vt:lpstr>From the last meeting</vt:lpstr>
      <vt:lpstr>Split Coil in Single Cryostat</vt:lpstr>
      <vt:lpstr>Split Coil in Split Cryostat</vt:lpstr>
      <vt:lpstr>1° Configuration: 7 T central field Same Polarity</vt:lpstr>
      <vt:lpstr>1° Configuration: Same Polarity</vt:lpstr>
      <vt:lpstr>1° Configuration: Same Polarity</vt:lpstr>
      <vt:lpstr>1° Configuration: Opposite Polarity</vt:lpstr>
      <vt:lpstr>2° Configuration: Same Polarity</vt:lpstr>
      <vt:lpstr>2° Configuration: 10 T Max field Same Polarity</vt:lpstr>
      <vt:lpstr>2° Configuration: Same Polarity</vt:lpstr>
      <vt:lpstr>2° Configuration: Opposite Polarity</vt:lpstr>
      <vt:lpstr>3° Configuration: high uniformity Same Polarity</vt:lpstr>
      <vt:lpstr>3° Configuration: Same Polarity</vt:lpstr>
      <vt:lpstr>3° Configuration: Same Polarity</vt:lpstr>
      <vt:lpstr>3° Configuration: Opposite Polarity</vt:lpstr>
      <vt:lpstr>A few considerations</vt:lpstr>
    </vt:vector>
  </TitlesOfParts>
  <Company>CEA Saclay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HORIZON-INFRA-2022-TECH-01-01</dc:title>
  <dc:creator>CHANCE Antoine</dc:creator>
  <cp:lastModifiedBy>Lucio</cp:lastModifiedBy>
  <cp:revision>713</cp:revision>
  <dcterms:created xsi:type="dcterms:W3CDTF">2021-12-07T14:11:58Z</dcterms:created>
  <dcterms:modified xsi:type="dcterms:W3CDTF">2023-06-05T14:45:36Z</dcterms:modified>
</cp:coreProperties>
</file>