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71" r:id="rId4"/>
    <p:sldId id="257" r:id="rId5"/>
    <p:sldId id="258" r:id="rId6"/>
    <p:sldId id="259" r:id="rId7"/>
    <p:sldId id="260" r:id="rId8"/>
    <p:sldId id="261" r:id="rId9"/>
    <p:sldId id="266" r:id="rId10"/>
    <p:sldId id="265" r:id="rId11"/>
    <p:sldId id="268" r:id="rId12"/>
    <p:sldId id="273" r:id="rId13"/>
    <p:sldId id="267" r:id="rId14"/>
    <p:sldId id="263" r:id="rId15"/>
    <p:sldId id="27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bg>
      <p:bgPr>
        <a:solidFill>
          <a:schemeClr val="bg1"/>
        </a:solidFill>
        <a:effectLst/>
      </p:bgPr>
    </p:bg>
    <p:spTree>
      <p:nvGrpSpPr>
        <p:cNvPr id="1" name=""/>
        <p:cNvGrpSpPr/>
        <p:nvPr/>
      </p:nvGrpSpPr>
      <p:grpSpPr>
        <a:xfrm>
          <a:off x="0" y="0"/>
          <a:ext cx="0" cy="0"/>
          <a:chOff x="0" y="0"/>
          <a:chExt cx="0" cy="0"/>
        </a:xfrm>
      </p:grpSpPr>
      <p:pic>
        <p:nvPicPr>
          <p:cNvPr id="2050" name="Picture 3"/>
          <p:cNvPicPr>
            <a:picLocks noChangeAspect="1"/>
          </p:cNvPicPr>
          <p:nvPr/>
        </p:nvPicPr>
        <p:blipFill>
          <a:blip r:embed="rId2"/>
          <a:stretch>
            <a:fillRect/>
          </a:stretch>
        </p:blipFill>
        <p:spPr>
          <a:xfrm>
            <a:off x="0" y="19050"/>
            <a:ext cx="12206817" cy="6867525"/>
          </a:xfrm>
          <a:prstGeom prst="rect">
            <a:avLst/>
          </a:prstGeom>
          <a:noFill/>
          <a:ln w="9525">
            <a:noFill/>
          </a:ln>
        </p:spPr>
      </p:pic>
      <p:sp>
        <p:nvSpPr>
          <p:cNvPr id="2051" name="Rectangle 3"/>
          <p:cNvSpPr>
            <a:spLocks noGrp="1" noChangeArrowheads="1"/>
          </p:cNvSpPr>
          <p:nvPr>
            <p:ph type="ctrTitle"/>
          </p:nvPr>
        </p:nvSpPr>
        <p:spPr>
          <a:xfrm>
            <a:off x="2063751" y="1701800"/>
            <a:ext cx="9211733" cy="1082675"/>
          </a:xfrm>
        </p:spPr>
        <p:txBody>
          <a:bodyPr/>
          <a:lstStyle>
            <a:lvl1pPr>
              <a:defRPr/>
            </a:lvl1pPr>
          </a:lstStyle>
          <a:p>
            <a:pPr lvl="0"/>
            <a:r>
              <a:rPr lang="en-US" altLang="zh-CN" noProof="0" smtClean="0"/>
              <a:t>Click to edit Master title style</a:t>
            </a:r>
            <a:endParaRPr lang="en-US" altLang="zh-CN" noProof="0" smtClean="0"/>
          </a:p>
        </p:txBody>
      </p:sp>
      <p:sp>
        <p:nvSpPr>
          <p:cNvPr id="2052" name="Rectangle 4"/>
          <p:cNvSpPr>
            <a:spLocks noGrp="1" noChangeArrowheads="1"/>
          </p:cNvSpPr>
          <p:nvPr>
            <p:ph type="subTitle" idx="1"/>
          </p:nvPr>
        </p:nvSpPr>
        <p:spPr>
          <a:xfrm>
            <a:off x="2063751" y="2927350"/>
            <a:ext cx="9218083" cy="1752600"/>
          </a:xfrm>
        </p:spPr>
        <p:txBody>
          <a:bodyPr/>
          <a:lstStyle>
            <a:lvl1pPr marL="0" indent="0" algn="r">
              <a:buFontTx/>
              <a:buNone/>
              <a:defRPr>
                <a:solidFill>
                  <a:schemeClr val="bg1"/>
                </a:solidFill>
              </a:defRPr>
            </a:lvl1pPr>
          </a:lstStyle>
          <a:p>
            <a:pPr lvl="0"/>
            <a:r>
              <a:rPr lang="en-US" altLang="zh-CN" noProof="0" smtClean="0"/>
              <a:t>Click to edit Master subtitle style</a:t>
            </a:r>
            <a:endParaRPr lang="en-US" altLang="zh-CN" noProof="0" smtClean="0"/>
          </a:p>
        </p:txBody>
      </p:sp>
      <p:sp>
        <p:nvSpPr>
          <p:cNvPr id="9" name="Rectangle 5"/>
          <p:cNvSpPr>
            <a:spLocks noGrp="1" noChangeArrowheads="1"/>
          </p:cNvSpPr>
          <p:nvPr>
            <p:ph type="dt" sz="half" idx="2"/>
          </p:nvPr>
        </p:nvSpPr>
        <p:spPr bwMode="auto">
          <a:xfrm>
            <a:off x="609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63A1C593-65D0-4073-BCC9-577B9352EA97}" type="datetimeFigureOut">
              <a:rPr lang="en-US" smtClean="0"/>
            </a:fld>
            <a:endParaRPr lang="en-US"/>
          </a:p>
        </p:txBody>
      </p:sp>
      <p:sp>
        <p:nvSpPr>
          <p:cNvPr id="10" name="Rectangle 6"/>
          <p:cNvSpPr>
            <a:spLocks noGrp="1" noChangeArrowheads="1"/>
          </p:cNvSpPr>
          <p:nvPr>
            <p:ph type="ftr" sz="quarter" idx="3"/>
          </p:nvPr>
        </p:nvSpPr>
        <p:spPr bwMode="auto">
          <a:xfrm>
            <a:off x="4165600" y="6245225"/>
            <a:ext cx="3860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endParaRPr lang="en-US"/>
          </a:p>
        </p:txBody>
      </p:sp>
      <p:sp>
        <p:nvSpPr>
          <p:cNvPr id="11" name="Rectangle 7"/>
          <p:cNvSpPr>
            <a:spLocks noGrp="1" noChangeArrowheads="1"/>
          </p:cNvSpPr>
          <p:nvPr>
            <p:ph type="sldNum" sz="quarter" idx="4"/>
          </p:nvPr>
        </p:nvSpPr>
        <p:spPr bwMode="auto">
          <a:xfrm>
            <a:off x="8737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9B618960-8005-486C-9A75-10CB2AAC16F9}" type="slidenum">
              <a:rPr lang="en-US" smtClean="0"/>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90500"/>
            <a:ext cx="2743200" cy="5937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90500"/>
            <a:ext cx="8026400" cy="5937250"/>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174750"/>
            <a:ext cx="5384800" cy="4953000"/>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97600" y="1174750"/>
            <a:ext cx="5384800" cy="4953000"/>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40317" y="2505075"/>
            <a:ext cx="5158316"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p>
            <a:endParaRPr lang="en-US"/>
          </a:p>
        </p:txBody>
      </p:sp>
      <p:sp>
        <p:nvSpPr>
          <p:cNvPr id="9" name="Slide Number Placeholder 8"/>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p>
            <a:endParaRPr lang="en-US"/>
          </a:p>
        </p:txBody>
      </p:sp>
      <p:sp>
        <p:nvSpPr>
          <p:cNvPr id="5" name="Slide Number Placeholder 4"/>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p>
            <a:endParaRPr lang="en-US"/>
          </a:p>
        </p:txBody>
      </p:sp>
      <p:sp>
        <p:nvSpPr>
          <p:cNvPr id="4" name="Slide Number Placeholder 3"/>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8"/>
          <p:cNvPicPr>
            <a:picLocks noChangeAspect="1"/>
          </p:cNvPicPr>
          <p:nvPr/>
        </p:nvPicPr>
        <p:blipFill>
          <a:blip r:embed="rId12"/>
          <a:stretch>
            <a:fillRect/>
          </a:stretch>
        </p:blipFill>
        <p:spPr>
          <a:xfrm>
            <a:off x="0" y="0"/>
            <a:ext cx="12192000" cy="6858000"/>
          </a:xfrm>
          <a:prstGeom prst="rect">
            <a:avLst/>
          </a:prstGeom>
          <a:noFill/>
          <a:ln w="9525">
            <a:noFill/>
          </a:ln>
        </p:spPr>
      </p:pic>
      <p:sp>
        <p:nvSpPr>
          <p:cNvPr id="1027" name="Rectangle 3"/>
          <p:cNvSpPr>
            <a:spLocks noGrp="1"/>
          </p:cNvSpPr>
          <p:nvPr>
            <p:ph type="title"/>
          </p:nvPr>
        </p:nvSpPr>
        <p:spPr>
          <a:xfrm>
            <a:off x="609600" y="190500"/>
            <a:ext cx="10972800" cy="582613"/>
          </a:xfrm>
          <a:prstGeom prst="rect">
            <a:avLst/>
          </a:prstGeom>
          <a:noFill/>
          <a:ln w="9525">
            <a:noFill/>
          </a:ln>
        </p:spPr>
        <p:txBody>
          <a:bodyPr anchor="ctr" anchorCtr="0"/>
          <a:p>
            <a:pPr lvl="0"/>
            <a:r>
              <a:rPr lang="en-US" altLang="zh-CN" dirty="0"/>
              <a:t>Click to edit Master title style</a:t>
            </a:r>
            <a:endParaRPr lang="en-US" altLang="zh-CN" dirty="0"/>
          </a:p>
        </p:txBody>
      </p:sp>
      <p:sp>
        <p:nvSpPr>
          <p:cNvPr id="1028" name="Rectangle 4"/>
          <p:cNvSpPr>
            <a:spLocks noGrp="1"/>
          </p:cNvSpPr>
          <p:nvPr>
            <p:ph type="body" idx="1"/>
          </p:nvPr>
        </p:nvSpPr>
        <p:spPr>
          <a:xfrm>
            <a:off x="609600" y="1174750"/>
            <a:ext cx="10972800" cy="4953000"/>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1029" name="Rectangle 5"/>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fld id="{63A1C593-65D0-4073-BCC9-577B9352EA97}" type="datetimeFigureOut">
              <a:rPr lang="en-US" smtClean="0"/>
            </a:fld>
            <a:endParaRPr lang="en-US"/>
          </a:p>
        </p:txBody>
      </p:sp>
      <p:sp>
        <p:nvSpPr>
          <p:cNvPr id="1030" name="Rectangle 6"/>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endParaRPr lang="en-US"/>
          </a:p>
        </p:txBody>
      </p:sp>
      <p:sp>
        <p:nvSpPr>
          <p:cNvPr id="1031" name="Rectangle 7"/>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rtl="0" fontAlgn="base">
        <a:spcBef>
          <a:spcPct val="0"/>
        </a:spcBef>
        <a:spcAft>
          <a:spcPct val="0"/>
        </a:spcAft>
        <a:defRPr sz="3600" kern="1200">
          <a:solidFill>
            <a:schemeClr val="bg1"/>
          </a:solidFill>
          <a:latin typeface="+mj-lt"/>
          <a:ea typeface="+mj-ea"/>
          <a:cs typeface="+mj-cs"/>
        </a:defRPr>
      </a:lvl1pPr>
      <a:lvl2pPr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2pPr>
      <a:lvl3pPr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3pPr>
      <a:lvl4pPr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4pPr>
      <a:lvl5pPr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5pPr>
      <a:lvl6pPr marL="457200"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6pPr>
      <a:lvl7pPr marL="914400"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7pPr>
      <a:lvl8pPr marL="1371600"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8pPr>
      <a:lvl9pPr marL="1828800" algn="r" rtl="0" fontAlgn="base">
        <a:spcBef>
          <a:spcPct val="0"/>
        </a:spcBef>
        <a:spcAft>
          <a:spcPct val="0"/>
        </a:spcAft>
        <a:defRPr sz="3600">
          <a:solidFill>
            <a:schemeClr val="bg1"/>
          </a:solidFill>
          <a:latin typeface="Arial" panose="020B0604020202020204" pitchFamily="34" charset="0"/>
          <a:ea typeface="SimSun"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5.jpe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8.png"/><Relationship Id="rId2" Type="http://schemas.openxmlformats.org/officeDocument/2006/relationships/image" Target="file:///C:\Users\Tekla\AppData\Local\Temp\wps\INetCache\e1a862db9ee715ed159a0ea70e098919" TargetMode="Externa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5030" y="762000"/>
            <a:ext cx="10527030" cy="3811905"/>
          </a:xfrm>
        </p:spPr>
        <p:txBody>
          <a:bodyPr/>
          <a:lstStyle/>
          <a:p>
            <a:pPr algn="ctr"/>
            <a:r>
              <a:rPr lang="en-US" sz="6000" dirty="0">
                <a:latin typeface="Sylfaen" panose="010A0502050306030303" charset="0"/>
                <a:cs typeface="Sylfaen" panose="010A0502050306030303" charset="0"/>
              </a:rPr>
              <a:t>Antimatter</a:t>
            </a:r>
            <a:endParaRPr lang="en-US" sz="6000" dirty="0">
              <a:latin typeface="Sylfaen" panose="010A0502050306030303" charset="0"/>
              <a:cs typeface="Sylfaen" panose="010A0502050306030303" charset="0"/>
            </a:endParaRPr>
          </a:p>
        </p:txBody>
      </p:sp>
      <p:sp>
        <p:nvSpPr>
          <p:cNvPr id="3" name="Subtitle 2"/>
          <p:cNvSpPr>
            <a:spLocks noGrp="1"/>
          </p:cNvSpPr>
          <p:nvPr>
            <p:ph type="subTitle" idx="1"/>
          </p:nvPr>
        </p:nvSpPr>
        <p:spPr>
          <a:xfrm>
            <a:off x="3048000" y="6057900"/>
            <a:ext cx="8823325" cy="891540"/>
          </a:xfrm>
          <a:solidFill>
            <a:schemeClr val="bg1"/>
          </a:solidFill>
          <a:ln>
            <a:solidFill>
              <a:schemeClr val="bg1"/>
            </a:solidFill>
          </a:ln>
        </p:spPr>
        <p:style>
          <a:lnRef idx="1">
            <a:schemeClr val="accent4"/>
          </a:lnRef>
          <a:fillRef idx="2">
            <a:schemeClr val="accent4"/>
          </a:fillRef>
          <a:effectRef idx="1">
            <a:schemeClr val="accent4"/>
          </a:effectRef>
          <a:fontRef idx="minor">
            <a:schemeClr val="dk1"/>
          </a:fontRef>
        </p:style>
        <p:txBody>
          <a:bodyPr/>
          <a:lstStyle/>
          <a:p>
            <a:r>
              <a:rPr lang="en-US" sz="2400">
                <a:solidFill>
                  <a:schemeClr val="tx1"/>
                </a:solidFill>
                <a:latin typeface="Sylfaen" panose="010A0502050306030303" charset="0"/>
                <a:cs typeface="Sylfaen" panose="010A0502050306030303" charset="0"/>
              </a:rPr>
              <a:t>April</a:t>
            </a:r>
            <a:r>
              <a:rPr lang="" altLang="en-US" sz="2400">
                <a:solidFill>
                  <a:schemeClr val="tx1"/>
                </a:solidFill>
                <a:latin typeface="Sylfaen" panose="010A0502050306030303" charset="0"/>
                <a:cs typeface="Sylfaen" panose="010A0502050306030303" charset="0"/>
              </a:rPr>
              <a:t> </a:t>
            </a:r>
            <a:r>
              <a:rPr lang="en-US" altLang="" sz="2400">
                <a:solidFill>
                  <a:schemeClr val="tx1"/>
                </a:solidFill>
                <a:latin typeface="Sylfaen" panose="010A0502050306030303" charset="0"/>
                <a:cs typeface="Sylfaen" panose="010A0502050306030303" charset="0"/>
              </a:rPr>
              <a:t>Butler        Azad Kirtay</a:t>
            </a:r>
            <a:r>
              <a:rPr lang="" altLang="en-US" sz="2400">
                <a:solidFill>
                  <a:schemeClr val="tx1"/>
                </a:solidFill>
                <a:latin typeface="Sylfaen" panose="010A0502050306030303" charset="0"/>
                <a:cs typeface="Sylfaen" panose="010A0502050306030303" charset="0"/>
              </a:rPr>
              <a:t> </a:t>
            </a:r>
            <a:r>
              <a:rPr lang="en-US" sz="2400">
                <a:solidFill>
                  <a:schemeClr val="tx1"/>
                </a:solidFill>
                <a:latin typeface="Sylfaen" panose="010A0502050306030303" charset="0"/>
                <a:cs typeface="Sylfaen" panose="010A0502050306030303" charset="0"/>
              </a:rPr>
              <a:t> </a:t>
            </a:r>
            <a:r>
              <a:rPr lang="" altLang="en-US" sz="2400">
                <a:solidFill>
                  <a:schemeClr val="tx1"/>
                </a:solidFill>
                <a:latin typeface="Sylfaen" panose="010A0502050306030303" charset="0"/>
                <a:cs typeface="Sylfaen" panose="010A0502050306030303" charset="0"/>
              </a:rPr>
              <a:t>  </a:t>
            </a:r>
            <a:endParaRPr lang="" altLang="en-US" sz="2400">
              <a:solidFill>
                <a:schemeClr val="tx1"/>
              </a:solidFill>
              <a:latin typeface="Sylfaen" panose="010A0502050306030303" charset="0"/>
              <a:cs typeface="Sylfaen" panose="010A0502050306030303" charset="0"/>
            </a:endParaRPr>
          </a:p>
          <a:p>
            <a:r>
              <a:rPr lang="en-US" sz="2400">
                <a:solidFill>
                  <a:schemeClr val="tx1"/>
                </a:solidFill>
                <a:latin typeface="Sylfaen" panose="010A0502050306030303" charset="0"/>
                <a:cs typeface="Sylfaen" panose="010A0502050306030303" charset="0"/>
              </a:rPr>
              <a:t>Allen Lim</a:t>
            </a:r>
            <a:r>
              <a:rPr lang="" altLang="en-US" sz="2400">
                <a:solidFill>
                  <a:schemeClr val="tx1"/>
                </a:solidFill>
                <a:latin typeface="Sylfaen" panose="010A0502050306030303" charset="0"/>
                <a:cs typeface="Sylfaen" panose="010A0502050306030303" charset="0"/>
              </a:rPr>
              <a:t>    </a:t>
            </a:r>
            <a:r>
              <a:rPr lang="en-US" sz="2400">
                <a:solidFill>
                  <a:schemeClr val="tx1"/>
                </a:solidFill>
                <a:latin typeface="Sylfaen" panose="010A0502050306030303" charset="0"/>
                <a:cs typeface="Sylfaen" panose="010A0502050306030303" charset="0"/>
              </a:rPr>
              <a:t>Ia Khukhiashvili</a:t>
            </a:r>
            <a:endParaRPr lang="en-US" sz="2400">
              <a:solidFill>
                <a:schemeClr val="tx1"/>
              </a:solidFill>
              <a:latin typeface="Sylfaen" panose="010A0502050306030303" charset="0"/>
              <a:cs typeface="Sylfaen" panose="010A0502050306030303" charset="0"/>
            </a:endParaRPr>
          </a:p>
          <a:p>
            <a:endParaRPr lang="en-US" sz="2400">
              <a:solidFill>
                <a:schemeClr val="tx1"/>
              </a:solidFill>
              <a:latin typeface="Sylfaen" panose="010A0502050306030303" charset="0"/>
              <a:cs typeface="Sylfaen" panose="010A0502050306030303" charset="0"/>
            </a:endParaRPr>
          </a:p>
        </p:txBody>
      </p:sp>
      <p:sp>
        <p:nvSpPr>
          <p:cNvPr id="4" name="Text Box 3"/>
          <p:cNvSpPr txBox="1"/>
          <p:nvPr/>
        </p:nvSpPr>
        <p:spPr>
          <a:xfrm>
            <a:off x="7807960" y="2740660"/>
            <a:ext cx="309880" cy="368300"/>
          </a:xfrm>
          <a:prstGeom prst="rect">
            <a:avLst/>
          </a:prstGeom>
          <a:noFill/>
        </p:spPr>
        <p:txBody>
          <a:bodyPr wrap="none" rtlCol="0">
            <a:spAutoFit/>
          </a:bodyPr>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latin typeface="Sylfaen" panose="010A0502050306030303" charset="0"/>
                <a:cs typeface="Sylfaen" panose="010A0502050306030303" charset="0"/>
              </a:rPr>
              <a:t>Concept Map- This is what we expect...</a:t>
            </a:r>
            <a:endParaRPr lang="en-US">
              <a:latin typeface="Sylfaen" panose="010A0502050306030303" charset="0"/>
              <a:cs typeface="Sylfaen" panose="010A0502050306030303" charset="0"/>
            </a:endParaRPr>
          </a:p>
        </p:txBody>
      </p:sp>
      <p:pic>
        <p:nvPicPr>
          <p:cNvPr id="4" name="Content Placeholder 3" descr="ingrid-koenig-antimatter-process-design-2017-2-1024x665"/>
          <p:cNvPicPr>
            <a:picLocks noChangeAspect="1"/>
          </p:cNvPicPr>
          <p:nvPr>
            <p:ph idx="1"/>
          </p:nvPr>
        </p:nvPicPr>
        <p:blipFill>
          <a:blip r:embed="rId1"/>
          <a:stretch>
            <a:fillRect/>
          </a:stretch>
        </p:blipFill>
        <p:spPr>
          <a:xfrm>
            <a:off x="1561465" y="859790"/>
            <a:ext cx="9510395" cy="590677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Content Placeholder 2"/>
          <p:cNvSpPr>
            <a:spLocks noGrp="1"/>
          </p:cNvSpPr>
          <p:nvPr>
            <p:ph idx="1"/>
          </p:nvPr>
        </p:nvSpPr>
        <p:spPr/>
        <p:txBody>
          <a:bodyPr/>
          <a:p>
            <a:r>
              <a:rPr lang="en-US">
                <a:latin typeface="Sylfaen" panose="010A0502050306030303" charset="0"/>
                <a:cs typeface="Sylfaen" panose="010A0502050306030303" charset="0"/>
              </a:rPr>
              <a:t>YEAH RIGHT!!!</a:t>
            </a:r>
            <a:endParaRPr lang="en-US">
              <a:latin typeface="Sylfaen" panose="010A0502050306030303" charset="0"/>
              <a:cs typeface="Sylfaen" panose="010A0502050306030303" charset="0"/>
            </a:endParaRPr>
          </a:p>
          <a:p>
            <a:r>
              <a:rPr lang="en-US">
                <a:latin typeface="Sylfaen" panose="010A0502050306030303" charset="0"/>
                <a:cs typeface="Sylfaen" panose="010A0502050306030303" charset="0"/>
              </a:rPr>
              <a:t>Our apologies to Milena!!</a:t>
            </a:r>
            <a:endParaRPr lang="en-US">
              <a:latin typeface="Sylfaen" panose="010A0502050306030303" charset="0"/>
              <a:cs typeface="Sylfaen" panose="010A0502050306030303"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609600" y="351790"/>
            <a:ext cx="10972800" cy="421640"/>
          </a:xfrm>
        </p:spPr>
        <p:txBody>
          <a:bodyPr/>
          <a:p>
            <a:pPr algn="ctr"/>
            <a:r>
              <a:rPr lang="en-US">
                <a:latin typeface="Sylfaen" panose="010A0502050306030303" charset="0"/>
                <a:cs typeface="Sylfaen" panose="010A0502050306030303" charset="0"/>
                <a:sym typeface="+mn-ea"/>
              </a:rPr>
              <a:t>Helpful Material And Resources</a:t>
            </a:r>
            <a:br>
              <a:rPr lang="en-US">
                <a:latin typeface="Sylfaen" panose="010A0502050306030303" charset="0"/>
                <a:cs typeface="Sylfaen" panose="010A0502050306030303" charset="0"/>
              </a:rPr>
            </a:br>
            <a:endParaRPr lang="en-US">
              <a:latin typeface="Sylfaen" panose="010A0502050306030303" charset="0"/>
              <a:cs typeface="Sylfaen" panose="010A0502050306030303" charset="0"/>
            </a:endParaRPr>
          </a:p>
        </p:txBody>
      </p:sp>
      <p:pic>
        <p:nvPicPr>
          <p:cNvPr id="6" name="Picture 2" descr="IMG_256"/>
          <p:cNvPicPr>
            <a:picLocks noChangeAspect="1"/>
          </p:cNvPicPr>
          <p:nvPr>
            <p:ph idx="1"/>
          </p:nvPr>
        </p:nvPicPr>
        <p:blipFill>
          <a:blip r:embed="rId1"/>
          <a:stretch>
            <a:fillRect/>
          </a:stretch>
        </p:blipFill>
        <p:spPr>
          <a:xfrm>
            <a:off x="1389380" y="963295"/>
            <a:ext cx="8722995" cy="5815330"/>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latin typeface="Sylfaen" panose="010A0502050306030303" charset="0"/>
                <a:cs typeface="Sylfaen" panose="010A0502050306030303" charset="0"/>
              </a:rPr>
              <a:t>Helpful Material And Resources</a:t>
            </a:r>
            <a:endParaRPr lang="en-US">
              <a:latin typeface="Sylfaen" panose="010A0502050306030303" charset="0"/>
              <a:cs typeface="Sylfaen" panose="010A0502050306030303" charset="0"/>
            </a:endParaRPr>
          </a:p>
        </p:txBody>
      </p:sp>
      <p:sp>
        <p:nvSpPr>
          <p:cNvPr id="3" name="Content Placeholder 2"/>
          <p:cNvSpPr>
            <a:spLocks noGrp="1"/>
          </p:cNvSpPr>
          <p:nvPr>
            <p:ph idx="1"/>
          </p:nvPr>
        </p:nvSpPr>
        <p:spPr/>
        <p:txBody>
          <a:bodyPr/>
          <a:p>
            <a:r>
              <a:rPr lang="en-US" sz="2400">
                <a:latin typeface="Sylfaen" panose="010A0502050306030303" charset="0"/>
                <a:cs typeface="Sylfaen" panose="010A0502050306030303" charset="0"/>
              </a:rPr>
              <a:t>https://sciencenotes.org/what-is-matter-definition-and-examples/</a:t>
            </a:r>
            <a:endParaRPr lang="en-US" sz="2400">
              <a:latin typeface="Sylfaen" panose="010A0502050306030303" charset="0"/>
              <a:cs typeface="Sylfaen" panose="010A0502050306030303" charset="0"/>
            </a:endParaRPr>
          </a:p>
          <a:p>
            <a:r>
              <a:rPr lang="en-US" sz="2400">
                <a:latin typeface="Sylfaen" panose="010A0502050306030303" charset="0"/>
                <a:cs typeface="Sylfaen" panose="010A0502050306030303" charset="0"/>
              </a:rPr>
              <a:t>https://sciencenotes.org/what-is-matter-definition-and-examples/</a:t>
            </a:r>
            <a:endParaRPr lang="en-US" sz="2400">
              <a:latin typeface="Sylfaen" panose="010A0502050306030303" charset="0"/>
              <a:cs typeface="Sylfaen" panose="010A0502050306030303" charset="0"/>
            </a:endParaRPr>
          </a:p>
          <a:p>
            <a:r>
              <a:rPr lang="en-US" sz="2400">
                <a:latin typeface="Sylfaen" panose="010A0502050306030303" charset="0"/>
                <a:cs typeface="Sylfaen" panose="010A0502050306030303" charset="0"/>
              </a:rPr>
              <a:t>https://cds.cern.ch/record/2865978http://cds.cern.ch/record/1561098</a:t>
            </a:r>
            <a:endParaRPr lang="en-US" sz="2400">
              <a:latin typeface="Sylfaen" panose="010A0502050306030303" charset="0"/>
              <a:cs typeface="Sylfaen" panose="010A0502050306030303" charset="0"/>
            </a:endParaRPr>
          </a:p>
          <a:p>
            <a:r>
              <a:rPr lang="en-US" sz="2400">
                <a:latin typeface="Sylfaen" panose="010A0502050306030303" charset="0"/>
                <a:cs typeface="Sylfaen" panose="010A0502050306030303" charset="0"/>
              </a:rPr>
              <a:t>https://www.britannica.com/science/antimatter</a:t>
            </a:r>
            <a:endParaRPr lang="en-US" sz="2400">
              <a:latin typeface="Sylfaen" panose="010A0502050306030303" charset="0"/>
              <a:cs typeface="Sylfaen" panose="010A0502050306030303" charset="0"/>
            </a:endParaRPr>
          </a:p>
          <a:p>
            <a:r>
              <a:rPr lang="en-US" sz="2400" b="1">
                <a:solidFill>
                  <a:schemeClr val="tx1"/>
                </a:solidFill>
                <a:latin typeface="Sylfaen" panose="010A0502050306030303" charset="0"/>
                <a:cs typeface="Sylfaen" panose="010A0502050306030303" charset="0"/>
              </a:rPr>
              <a:t>https://www.symmetrymagazine.org/article/april-2015/ten-things-you-might-not-know-about-antimatter?language_content_entity=und</a:t>
            </a:r>
            <a:endParaRPr lang="en-US" sz="2400" b="1">
              <a:solidFill>
                <a:schemeClr val="tx1"/>
              </a:solidFill>
              <a:latin typeface="Sylfaen" panose="010A0502050306030303" charset="0"/>
              <a:cs typeface="Sylfaen" panose="010A0502050306030303" charset="0"/>
            </a:endParaRPr>
          </a:p>
          <a:p>
            <a:r>
              <a:rPr lang="en-US" sz="2400" b="1">
                <a:solidFill>
                  <a:schemeClr val="tx1"/>
                </a:solidFill>
                <a:latin typeface="Sylfaen" panose="010A0502050306030303" charset="0"/>
                <a:cs typeface="Sylfaen" panose="010A0502050306030303" charset="0"/>
              </a:rPr>
              <a:t>https://science.nasa.gov/science-news/science-at-nasa/2011/11jan_antimatter</a:t>
            </a:r>
            <a:endParaRPr lang="en-US" sz="2400" b="1">
              <a:solidFill>
                <a:schemeClr val="tx1"/>
              </a:solidFill>
              <a:latin typeface="Sylfaen" panose="010A0502050306030303" charset="0"/>
              <a:cs typeface="Sylfaen" panose="010A0502050306030303" charset="0"/>
            </a:endParaRPr>
          </a:p>
          <a:p>
            <a:r>
              <a:rPr lang="en-US" sz="2400" b="1">
                <a:solidFill>
                  <a:schemeClr val="tx1"/>
                </a:solidFill>
                <a:latin typeface="Sylfaen" panose="010A0502050306030303" charset="0"/>
                <a:cs typeface="Sylfaen" panose="010A0502050306030303" charset="0"/>
                <a:sym typeface="+mn-ea"/>
              </a:rPr>
              <a:t>http://cern.ch/PER  - go look for items</a:t>
            </a:r>
            <a:endParaRPr lang="en-US" sz="2400" b="1">
              <a:solidFill>
                <a:schemeClr val="tx1"/>
              </a:solidFill>
              <a:latin typeface="Sylfaen" panose="010A0502050306030303" charset="0"/>
              <a:cs typeface="Sylfaen" panose="010A0502050306030303" charset="0"/>
            </a:endParaRPr>
          </a:p>
          <a:p>
            <a:endParaRPr lang="en-US">
              <a:latin typeface="Sylfaen" panose="010A0502050306030303" charset="0"/>
              <a:cs typeface="Sylfaen" panose="010A0502050306030303" charset="0"/>
            </a:endParaRPr>
          </a:p>
          <a:p>
            <a:endParaRPr lang="en-US">
              <a:latin typeface="Sylfaen" panose="010A0502050306030303" charset="0"/>
              <a:cs typeface="Sylfaen" panose="010A0502050306030303" charset="0"/>
            </a:endParaRPr>
          </a:p>
          <a:p>
            <a:endParaRPr lang="en-US">
              <a:latin typeface="Sylfaen" panose="010A0502050306030303" charset="0"/>
              <a:cs typeface="Sylfaen" panose="010A0502050306030303"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noChangeArrowheads="1"/>
          </p:cNvSpPr>
          <p:nvPr>
            <p:ph type="ctrTitle"/>
          </p:nvPr>
        </p:nvSpPr>
        <p:spPr/>
        <p:txBody>
          <a:bodyPr/>
          <a:p>
            <a:pPr algn="ctr"/>
            <a:r>
              <a:rPr lang="en-US" sz="4400">
                <a:latin typeface="Sylfaen" panose="010A0502050306030303" charset="0"/>
                <a:cs typeface="Sylfaen" panose="010A0502050306030303" charset="0"/>
              </a:rPr>
              <a:t>Thank you for your attention!!!</a:t>
            </a:r>
            <a:endParaRPr lang="en-US" sz="4400">
              <a:latin typeface="Sylfaen" panose="010A0502050306030303" charset="0"/>
              <a:cs typeface="Sylfaen" panose="010A0502050306030303"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ltLang="en-US" sz="4000">
                <a:latin typeface="Sylfaen" panose="010A0502050306030303" charset="0"/>
                <a:cs typeface="Sylfaen" panose="010A0502050306030303" charset="0"/>
              </a:rPr>
              <a:t>Find Jeff</a:t>
            </a:r>
            <a:endParaRPr lang="en-US" altLang="en-US" sz="4000">
              <a:latin typeface="Sylfaen" panose="010A0502050306030303" charset="0"/>
              <a:cs typeface="Sylfaen" panose="010A0502050306030303" charset="0"/>
            </a:endParaRPr>
          </a:p>
        </p:txBody>
      </p:sp>
      <p:pic>
        <p:nvPicPr>
          <p:cNvPr id="4" name="Content Placeholder 3" descr="Screenshot_20230817_152453_Samsung Notes (1)"/>
          <p:cNvPicPr>
            <a:picLocks noChangeAspect="1"/>
          </p:cNvPicPr>
          <p:nvPr>
            <p:ph sz="half" idx="2"/>
          </p:nvPr>
        </p:nvPicPr>
        <p:blipFill>
          <a:blip r:embed="rId1"/>
          <a:stretch>
            <a:fillRect/>
          </a:stretch>
        </p:blipFill>
        <p:spPr>
          <a:xfrm>
            <a:off x="3162300" y="1075690"/>
            <a:ext cx="4578350" cy="54927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latin typeface="Sylfaen" panose="010A0502050306030303" charset="0"/>
                <a:cs typeface="Sylfaen" panose="010A0502050306030303" charset="0"/>
              </a:rPr>
              <a:t>Curriculum And Classroom Connections</a:t>
            </a:r>
            <a:endParaRPr lang="en-US">
              <a:latin typeface="Sylfaen" panose="010A0502050306030303" charset="0"/>
              <a:cs typeface="Sylfaen" panose="010A0502050306030303" charset="0"/>
            </a:endParaRPr>
          </a:p>
        </p:txBody>
      </p:sp>
      <p:sp>
        <p:nvSpPr>
          <p:cNvPr id="3" name="Content Placeholder 2"/>
          <p:cNvSpPr>
            <a:spLocks noGrp="1"/>
          </p:cNvSpPr>
          <p:nvPr>
            <p:ph idx="1"/>
          </p:nvPr>
        </p:nvSpPr>
        <p:spPr/>
        <p:txBody>
          <a:bodyPr/>
          <a:p>
            <a:endParaRPr lang="en-US">
              <a:latin typeface="Sylfaen" panose="010A0502050306030303" charset="0"/>
              <a:cs typeface="Sylfaen" panose="010A0502050306030303" charset="0"/>
            </a:endParaRPr>
          </a:p>
          <a:p>
            <a:pPr marL="0" indent="0">
              <a:buNone/>
            </a:pPr>
            <a:r>
              <a:rPr lang="en-US">
                <a:latin typeface="Sylfaen" panose="010A0502050306030303" charset="0"/>
                <a:cs typeface="Sylfaen" panose="010A0502050306030303" charset="0"/>
                <a:sym typeface="+mn-ea"/>
              </a:rPr>
              <a:t>The only curriculum where antimatter is included from our group is in Turkey’s Grade 12 Physics Curriculum. Turkish students are asked to explain the concepts of matter and antimatter. No formulas are utilized.</a:t>
            </a:r>
            <a:r>
              <a:rPr lang="en-US">
                <a:latin typeface="Sylfaen" panose="010A0502050306030303" charset="0"/>
                <a:cs typeface="Sylfaen" panose="010A0502050306030303" charset="0"/>
              </a:rPr>
              <a:t> </a:t>
            </a:r>
            <a:endParaRPr lang="en-US">
              <a:latin typeface="Sylfaen" panose="010A0502050306030303" charset="0"/>
              <a:cs typeface="Sylfaen" panose="010A0502050306030303" charset="0"/>
            </a:endParaRPr>
          </a:p>
          <a:p>
            <a:pPr marL="0" indent="0">
              <a:buNone/>
            </a:pPr>
            <a:endParaRPr lang="en-US">
              <a:latin typeface="Sylfaen" panose="010A0502050306030303" charset="0"/>
              <a:cs typeface="Sylfaen" panose="010A0502050306030303" charset="0"/>
            </a:endParaRPr>
          </a:p>
          <a:p>
            <a:pPr marL="0" indent="0">
              <a:buNone/>
            </a:pPr>
            <a:endParaRPr lang="en-US">
              <a:latin typeface="Sylfaen" panose="010A0502050306030303" charset="0"/>
              <a:cs typeface="Sylfaen" panose="010A0502050306030303"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l"/>
            <a:br>
              <a:rPr lang="en-US" sz="4000">
                <a:latin typeface="Sylfaen" panose="010A0502050306030303" charset="0"/>
                <a:cs typeface="Sylfaen" panose="010A0502050306030303" charset="0"/>
                <a:sym typeface="+mn-ea"/>
              </a:rPr>
            </a:br>
            <a:r>
              <a:rPr lang="en-US" sz="4000">
                <a:latin typeface="Sylfaen" panose="010A0502050306030303" charset="0"/>
                <a:cs typeface="Sylfaen" panose="010A0502050306030303" charset="0"/>
                <a:sym typeface="+mn-ea"/>
              </a:rPr>
              <a:t>               Curriculum And Classroom Connections</a:t>
            </a:r>
            <a:br>
              <a:rPr lang="en-US" sz="4000">
                <a:latin typeface="Sylfaen" panose="010A0502050306030303" charset="0"/>
                <a:cs typeface="Sylfaen" panose="010A0502050306030303" charset="0"/>
              </a:rPr>
            </a:br>
            <a:endParaRPr lang="en-US" sz="4000">
              <a:latin typeface="Sylfaen" panose="010A0502050306030303" charset="0"/>
              <a:cs typeface="Sylfaen" panose="010A0502050306030303" charset="0"/>
            </a:endParaRPr>
          </a:p>
        </p:txBody>
      </p:sp>
      <p:sp>
        <p:nvSpPr>
          <p:cNvPr id="3" name="Content Placeholder 2"/>
          <p:cNvSpPr>
            <a:spLocks noGrp="1"/>
          </p:cNvSpPr>
          <p:nvPr>
            <p:ph sz="half" idx="1"/>
          </p:nvPr>
        </p:nvSpPr>
        <p:spPr>
          <a:xfrm>
            <a:off x="609600" y="1174750"/>
            <a:ext cx="9900920" cy="4953000"/>
          </a:xfrm>
        </p:spPr>
        <p:txBody>
          <a:bodyPr/>
          <a:p>
            <a:endParaRPr lang="en-US">
              <a:latin typeface="Sylfaen" panose="010A0502050306030303" charset="0"/>
              <a:cs typeface="Sylfaen" panose="010A0502050306030303" charset="0"/>
              <a:sym typeface="+mn-ea"/>
            </a:endParaRPr>
          </a:p>
          <a:p>
            <a:pPr marL="0" indent="0">
              <a:buNone/>
            </a:pPr>
            <a:r>
              <a:rPr lang="en-US">
                <a:latin typeface="Sylfaen" panose="010A0502050306030303" charset="0"/>
                <a:cs typeface="Sylfaen" panose="010A0502050306030303" charset="0"/>
                <a:sym typeface="+mn-ea"/>
              </a:rPr>
              <a:t>Despite this, due to the importance of our topic in our understanding of the universe and the Big Bang, we still want to include it in our lessons and discuss it whenever possible. This way, students may become interested in further researching it.</a:t>
            </a:r>
            <a:endParaRPr lang="en-US">
              <a:latin typeface="Sylfaen" panose="010A0502050306030303" charset="0"/>
              <a:cs typeface="Sylfaen" panose="010A0502050306030303" charset="0"/>
            </a:endParaRPr>
          </a:p>
          <a:p>
            <a:pPr marL="0" indent="0">
              <a:buNone/>
            </a:pPr>
            <a:endParaRPr lang="en-US">
              <a:latin typeface="Sylfaen" panose="010A0502050306030303" charset="0"/>
              <a:cs typeface="Sylfaen" panose="010A0502050306030303"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sz="4400">
                <a:latin typeface="Sylfaen" panose="010A0502050306030303" charset="0"/>
                <a:cs typeface="Sylfaen" panose="010A0502050306030303" charset="0"/>
              </a:rPr>
              <a:t>Key Ideas</a:t>
            </a:r>
            <a:endParaRPr lang="en-US" sz="4400">
              <a:latin typeface="Sylfaen" panose="010A0502050306030303" charset="0"/>
              <a:cs typeface="Sylfaen" panose="010A0502050306030303" charset="0"/>
            </a:endParaRPr>
          </a:p>
        </p:txBody>
      </p:sp>
      <p:sp>
        <p:nvSpPr>
          <p:cNvPr id="3" name="Content Placeholder 2"/>
          <p:cNvSpPr>
            <a:spLocks noGrp="1"/>
          </p:cNvSpPr>
          <p:nvPr>
            <p:ph sz="half" idx="1"/>
          </p:nvPr>
        </p:nvSpPr>
        <p:spPr/>
        <p:txBody>
          <a:bodyPr/>
          <a:p>
            <a:pPr marL="0" indent="0">
              <a:buNone/>
            </a:pPr>
            <a:endParaRPr lang="en-US">
              <a:latin typeface="Sylfaen" panose="010A0502050306030303" charset="0"/>
              <a:cs typeface="Sylfaen" panose="010A0502050306030303" charset="0"/>
            </a:endParaRPr>
          </a:p>
          <a:p>
            <a:r>
              <a:rPr lang="en-US">
                <a:latin typeface="Sylfaen" panose="010A0502050306030303" charset="0"/>
                <a:cs typeface="Sylfaen" panose="010A0502050306030303" charset="0"/>
              </a:rPr>
              <a:t> Identify particles classified as antiparticles</a:t>
            </a:r>
            <a:endParaRPr lang="en-US">
              <a:latin typeface="Sylfaen" panose="010A0502050306030303" charset="0"/>
              <a:cs typeface="Sylfaen" panose="010A0502050306030303" charset="0"/>
            </a:endParaRPr>
          </a:p>
          <a:p>
            <a:endParaRPr lang="en-US">
              <a:latin typeface="Sylfaen" panose="010A0502050306030303" charset="0"/>
              <a:cs typeface="Sylfaen" panose="010A0502050306030303" charset="0"/>
            </a:endParaRPr>
          </a:p>
          <a:p>
            <a:r>
              <a:rPr lang="en-US">
                <a:latin typeface="Sylfaen" panose="010A0502050306030303" charset="0"/>
                <a:cs typeface="Sylfaen" panose="010A0502050306030303" charset="0"/>
              </a:rPr>
              <a:t> Discuss current antimatter (antihydrogen)</a:t>
            </a:r>
            <a:endParaRPr lang="en-US">
              <a:latin typeface="Sylfaen" panose="010A0502050306030303" charset="0"/>
              <a:cs typeface="Sylfaen" panose="010A0502050306030303" charset="0"/>
            </a:endParaRPr>
          </a:p>
          <a:p>
            <a:endParaRPr lang="en-US">
              <a:latin typeface="Sylfaen" panose="010A0502050306030303" charset="0"/>
              <a:cs typeface="Sylfaen" panose="010A0502050306030303" charset="0"/>
            </a:endParaRPr>
          </a:p>
          <a:p>
            <a:r>
              <a:rPr lang="en-US">
                <a:latin typeface="Sylfaen" panose="010A0502050306030303" charset="0"/>
                <a:cs typeface="Sylfaen" panose="010A0502050306030303" charset="0"/>
              </a:rPr>
              <a:t>Highlight practical applications of antiparticles/antimatter.</a:t>
            </a:r>
            <a:endParaRPr lang="en-US">
              <a:latin typeface="Sylfaen" panose="010A0502050306030303" charset="0"/>
              <a:cs typeface="Sylfaen" panose="010A0502050306030303" charset="0"/>
            </a:endParaRPr>
          </a:p>
          <a:p>
            <a:endParaRPr lang="en-US">
              <a:latin typeface="Sylfaen" panose="010A0502050306030303" charset="0"/>
              <a:cs typeface="Sylfaen" panose="010A0502050306030303" charset="0"/>
            </a:endParaRPr>
          </a:p>
        </p:txBody>
      </p:sp>
      <p:pic>
        <p:nvPicPr>
          <p:cNvPr id="8" name="Content Placeholder 7" descr="download"/>
          <p:cNvPicPr>
            <a:picLocks noChangeAspect="1"/>
          </p:cNvPicPr>
          <p:nvPr>
            <p:ph sz="half" idx="2"/>
          </p:nvPr>
        </p:nvPicPr>
        <p:blipFill>
          <a:blip r:embed="rId1"/>
          <a:stretch>
            <a:fillRect/>
          </a:stretch>
        </p:blipFill>
        <p:spPr>
          <a:xfrm>
            <a:off x="6143625" y="1453515"/>
            <a:ext cx="2574290" cy="2314575"/>
          </a:xfrm>
          <a:prstGeom prst="rect">
            <a:avLst/>
          </a:prstGeom>
        </p:spPr>
      </p:pic>
      <p:pic>
        <p:nvPicPr>
          <p:cNvPr id="100" name="Picture 99"/>
          <p:cNvPicPr/>
          <p:nvPr/>
        </p:nvPicPr>
        <p:blipFill>
          <a:blip r:embed="rId2"/>
          <a:stretch>
            <a:fillRect/>
          </a:stretch>
        </p:blipFill>
        <p:spPr>
          <a:xfrm>
            <a:off x="8786495" y="2612390"/>
            <a:ext cx="2944495" cy="4084320"/>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br>
              <a:rPr lang="en-US">
                <a:latin typeface="Sylfaen" panose="010A0502050306030303" charset="0"/>
                <a:cs typeface="Sylfaen" panose="010A0502050306030303" charset="0"/>
                <a:sym typeface="+mn-ea"/>
              </a:rPr>
            </a:br>
            <a:r>
              <a:rPr lang="en-US" sz="4000">
                <a:latin typeface="Sylfaen" panose="010A0502050306030303" charset="0"/>
                <a:cs typeface="Sylfaen" panose="010A0502050306030303" charset="0"/>
                <a:sym typeface="+mn-ea"/>
              </a:rPr>
              <a:t>Key Ideas</a:t>
            </a:r>
            <a:br>
              <a:rPr lang="en-US"/>
            </a:br>
            <a:endParaRPr lang="en-US"/>
          </a:p>
        </p:txBody>
      </p:sp>
      <p:sp>
        <p:nvSpPr>
          <p:cNvPr id="3" name="Content Placeholder 2"/>
          <p:cNvSpPr>
            <a:spLocks noGrp="1"/>
          </p:cNvSpPr>
          <p:nvPr>
            <p:ph sz="half" idx="1"/>
          </p:nvPr>
        </p:nvSpPr>
        <p:spPr/>
        <p:txBody>
          <a:bodyPr/>
          <a:p>
            <a:r>
              <a:rPr lang="en-US">
                <a:latin typeface="Sylfaen" panose="010A0502050306030303" charset="0"/>
                <a:cs typeface="Sylfaen" panose="010A0502050306030303" charset="0"/>
                <a:sym typeface="+mn-ea"/>
              </a:rPr>
              <a:t>Describe the problem with making and storing antiparticles/antimatter (antimatter trap)</a:t>
            </a:r>
            <a:endParaRPr lang="en-US">
              <a:latin typeface="Sylfaen" panose="010A0502050306030303" charset="0"/>
              <a:cs typeface="Sylfaen" panose="010A0502050306030303" charset="0"/>
              <a:sym typeface="+mn-ea"/>
            </a:endParaRPr>
          </a:p>
          <a:p>
            <a:pPr marL="0" indent="0">
              <a:buNone/>
            </a:pPr>
            <a:endParaRPr lang="en-US">
              <a:latin typeface="Sylfaen" panose="010A0502050306030303" charset="0"/>
              <a:cs typeface="Sylfaen" panose="010A0502050306030303" charset="0"/>
            </a:endParaRPr>
          </a:p>
          <a:p>
            <a:r>
              <a:rPr lang="en-US">
                <a:latin typeface="Sylfaen" panose="010A0502050306030303" charset="0"/>
                <a:cs typeface="Sylfaen" panose="010A0502050306030303" charset="0"/>
                <a:sym typeface="+mn-ea"/>
              </a:rPr>
              <a:t>Discuss the benefits of continuing research on antiparticles and antimatter.</a:t>
            </a:r>
            <a:endParaRPr lang="en-US">
              <a:latin typeface="Sylfaen" panose="010A0502050306030303" charset="0"/>
              <a:cs typeface="Sylfaen" panose="010A0502050306030303" charset="0"/>
            </a:endParaRPr>
          </a:p>
        </p:txBody>
      </p:sp>
      <p:pic>
        <p:nvPicPr>
          <p:cNvPr id="101" name="Content Placeholder 100"/>
          <p:cNvPicPr/>
          <p:nvPr>
            <p:ph sz="half" idx="2"/>
          </p:nvPr>
        </p:nvPicPr>
        <p:blipFill>
          <a:blip r:embed="rId1"/>
          <a:stretch>
            <a:fillRect/>
          </a:stretch>
        </p:blipFill>
        <p:spPr>
          <a:xfrm>
            <a:off x="5994400" y="1174750"/>
            <a:ext cx="5782310" cy="4953000"/>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609600" y="222885"/>
            <a:ext cx="10972800" cy="550545"/>
          </a:xfrm>
        </p:spPr>
        <p:txBody>
          <a:bodyPr/>
          <a:p>
            <a:br>
              <a:rPr lang="en-US">
                <a:latin typeface="Sylfaen" panose="010A0502050306030303" charset="0"/>
                <a:cs typeface="Sylfaen" panose="010A0502050306030303" charset="0"/>
                <a:sym typeface="+mn-ea"/>
              </a:rPr>
            </a:br>
            <a:r>
              <a:rPr lang="en-US">
                <a:latin typeface="Sylfaen" panose="010A0502050306030303" charset="0"/>
                <a:cs typeface="Sylfaen" panose="010A0502050306030303" charset="0"/>
                <a:sym typeface="+mn-ea"/>
              </a:rPr>
              <a:t>Potential Students’ Conceptions And Challenges</a:t>
            </a:r>
            <a:br>
              <a:rPr lang="en-US">
                <a:latin typeface="Sylfaen" panose="010A0502050306030303" charset="0"/>
                <a:cs typeface="Sylfaen" panose="010A0502050306030303" charset="0"/>
              </a:rPr>
            </a:br>
            <a:endParaRPr lang="en-US">
              <a:latin typeface="Sylfaen" panose="010A0502050306030303" charset="0"/>
              <a:cs typeface="Sylfaen" panose="010A0502050306030303" charset="0"/>
            </a:endParaRPr>
          </a:p>
        </p:txBody>
      </p:sp>
      <p:sp>
        <p:nvSpPr>
          <p:cNvPr id="3" name="Content Placeholder 2"/>
          <p:cNvSpPr>
            <a:spLocks noGrp="1"/>
          </p:cNvSpPr>
          <p:nvPr>
            <p:ph sz="half" idx="1"/>
          </p:nvPr>
        </p:nvSpPr>
        <p:spPr>
          <a:xfrm>
            <a:off x="243205" y="1496695"/>
            <a:ext cx="3790950" cy="4857115"/>
          </a:xfrm>
        </p:spPr>
        <p:txBody>
          <a:bodyPr/>
          <a:p>
            <a:r>
              <a:rPr lang="en-US">
                <a:latin typeface="Sylfaen" panose="010A0502050306030303" charset="0"/>
                <a:cs typeface="Sylfaen" panose="010A0502050306030303" charset="0"/>
              </a:rPr>
              <a:t>Particle</a:t>
            </a:r>
            <a:endParaRPr lang="en-US">
              <a:latin typeface="Sylfaen" panose="010A0502050306030303" charset="0"/>
              <a:cs typeface="Sylfaen" panose="010A0502050306030303" charset="0"/>
            </a:endParaRPr>
          </a:p>
          <a:p>
            <a:r>
              <a:rPr lang="en-US">
                <a:latin typeface="Sylfaen" panose="010A0502050306030303" charset="0"/>
                <a:cs typeface="Sylfaen" panose="010A0502050306030303" charset="0"/>
              </a:rPr>
              <a:t>Antiparticle</a:t>
            </a:r>
            <a:endParaRPr lang="en-US">
              <a:latin typeface="Sylfaen" panose="010A0502050306030303" charset="0"/>
              <a:cs typeface="Sylfaen" panose="010A0502050306030303" charset="0"/>
            </a:endParaRPr>
          </a:p>
          <a:p>
            <a:endParaRPr lang="en-US">
              <a:latin typeface="Sylfaen" panose="010A0502050306030303" charset="0"/>
              <a:cs typeface="Sylfaen" panose="010A0502050306030303" charset="0"/>
            </a:endParaRPr>
          </a:p>
          <a:p>
            <a:endParaRPr lang="en-US">
              <a:latin typeface="Sylfaen" panose="010A0502050306030303" charset="0"/>
              <a:cs typeface="Sylfaen" panose="010A0502050306030303" charset="0"/>
            </a:endParaRPr>
          </a:p>
        </p:txBody>
      </p:sp>
      <p:pic>
        <p:nvPicPr>
          <p:cNvPr id="102" name="Content Placeholder 101"/>
          <p:cNvPicPr/>
          <p:nvPr>
            <p:ph sz="half" idx="2"/>
          </p:nvPr>
        </p:nvPicPr>
        <p:blipFill>
          <a:blip r:embed="rId1" r:link="rId2"/>
          <a:stretch>
            <a:fillRect/>
          </a:stretch>
        </p:blipFill>
        <p:spPr>
          <a:xfrm>
            <a:off x="4332605" y="1174750"/>
            <a:ext cx="7249795" cy="4953000"/>
          </a:xfrm>
          <a:prstGeom prst="rect">
            <a:avLst/>
          </a:prstGeom>
          <a:noFill/>
          <a:ln w="9525">
            <a:noFill/>
          </a:ln>
        </p:spPr>
      </p:pic>
      <p:pic>
        <p:nvPicPr>
          <p:cNvPr id="103" name="Picture 102"/>
          <p:cNvPicPr/>
          <p:nvPr/>
        </p:nvPicPr>
        <p:blipFill>
          <a:blip r:embed="rId1" r:link="rId2"/>
          <a:stretch>
            <a:fillRect/>
          </a:stretch>
        </p:blipFill>
        <p:spPr>
          <a:xfrm>
            <a:off x="6096000" y="3429000"/>
            <a:ext cx="0" cy="0"/>
          </a:xfrm>
          <a:prstGeom prst="rect">
            <a:avLst/>
          </a:prstGeom>
          <a:noFill/>
          <a:ln w="9525">
            <a:noFill/>
          </a:ln>
        </p:spPr>
      </p:pic>
      <p:pic>
        <p:nvPicPr>
          <p:cNvPr id="105" name="Picture 104"/>
          <p:cNvPicPr/>
          <p:nvPr/>
        </p:nvPicPr>
        <p:blipFill>
          <a:blip r:embed="rId1" r:link="rId2"/>
          <a:stretch>
            <a:fillRect/>
          </a:stretch>
        </p:blipFill>
        <p:spPr>
          <a:xfrm>
            <a:off x="6096000" y="3429000"/>
            <a:ext cx="0" cy="0"/>
          </a:xfrm>
          <a:prstGeom prst="rect">
            <a:avLst/>
          </a:prstGeom>
          <a:noFill/>
          <a:ln w="9525">
            <a:noFill/>
          </a:ln>
        </p:spPr>
      </p:pic>
      <p:pic>
        <p:nvPicPr>
          <p:cNvPr id="106" name="Picture 105"/>
          <p:cNvPicPr/>
          <p:nvPr/>
        </p:nvPicPr>
        <p:blipFill>
          <a:blip r:embed="rId1" r:link="rId2"/>
          <a:stretch>
            <a:fillRect/>
          </a:stretch>
        </p:blipFill>
        <p:spPr>
          <a:xfrm>
            <a:off x="6096000" y="3429000"/>
            <a:ext cx="0" cy="0"/>
          </a:xfrm>
          <a:prstGeom prst="rect">
            <a:avLst/>
          </a:prstGeom>
          <a:noFill/>
          <a:ln w="9525">
            <a:noFill/>
          </a:ln>
        </p:spPr>
      </p:pic>
      <p:sp>
        <p:nvSpPr>
          <p:cNvPr id="8" name="Text Box 7"/>
          <p:cNvSpPr txBox="1"/>
          <p:nvPr/>
        </p:nvSpPr>
        <p:spPr>
          <a:xfrm>
            <a:off x="7319645" y="1496695"/>
            <a:ext cx="4639945" cy="1568450"/>
          </a:xfrm>
          <a:prstGeom prst="rect">
            <a:avLst/>
          </a:prstGeom>
          <a:noFill/>
        </p:spPr>
        <p:txBody>
          <a:bodyPr wrap="square" rtlCol="0">
            <a:spAutoFit/>
          </a:bodyPr>
          <a:p>
            <a:pPr marL="457200" indent="-457200">
              <a:buFont typeface="Arial" panose="020B0604020202020204" pitchFamily="34" charset="0"/>
              <a:buChar char="•"/>
            </a:pPr>
            <a:r>
              <a:rPr lang="en-US" sz="3200">
                <a:latin typeface="Sylfaen" panose="010A0502050306030303" charset="0"/>
                <a:cs typeface="Sylfaen" panose="010A0502050306030303" charset="0"/>
                <a:sym typeface="+mn-ea"/>
              </a:rPr>
              <a:t>Annihilation</a:t>
            </a:r>
            <a:endParaRPr lang="en-US" sz="3200">
              <a:latin typeface="Sylfaen" panose="010A0502050306030303" charset="0"/>
              <a:cs typeface="Sylfaen" panose="010A0502050306030303" charset="0"/>
              <a:sym typeface="+mn-ea"/>
            </a:endParaRPr>
          </a:p>
          <a:p>
            <a:pPr marL="457200" indent="-457200">
              <a:buFont typeface="Arial" panose="020B0604020202020204" pitchFamily="34" charset="0"/>
              <a:buChar char="•"/>
            </a:pPr>
            <a:r>
              <a:rPr lang="en-US" sz="3200">
                <a:latin typeface="Sylfaen" panose="010A0502050306030303" charset="0"/>
                <a:cs typeface="Sylfaen" panose="010A0502050306030303" charset="0"/>
                <a:sym typeface="+mn-ea"/>
              </a:rPr>
              <a:t>Creation from energy</a:t>
            </a:r>
            <a:endParaRPr lang="en-US" sz="3200">
              <a:latin typeface="Sylfaen" panose="010A0502050306030303" charset="0"/>
              <a:cs typeface="Sylfaen" panose="010A0502050306030303" charset="0"/>
            </a:endParaRPr>
          </a:p>
          <a:p>
            <a:endParaRPr lang="en-US" sz="3200"/>
          </a:p>
        </p:txBody>
      </p:sp>
      <p:pic>
        <p:nvPicPr>
          <p:cNvPr id="10" name="Picture 9" descr="an"/>
          <p:cNvPicPr>
            <a:picLocks noChangeAspect="1"/>
          </p:cNvPicPr>
          <p:nvPr/>
        </p:nvPicPr>
        <p:blipFill>
          <a:blip r:embed="rId3"/>
          <a:stretch>
            <a:fillRect/>
          </a:stretch>
        </p:blipFill>
        <p:spPr>
          <a:xfrm>
            <a:off x="3947795" y="1599565"/>
            <a:ext cx="3371850" cy="39433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632585" y="394970"/>
            <a:ext cx="9949815" cy="378460"/>
          </a:xfrm>
        </p:spPr>
        <p:txBody>
          <a:bodyPr/>
          <a:p>
            <a:pPr algn="ctr"/>
            <a:r>
              <a:rPr lang="en-US">
                <a:latin typeface="Sylfaen" panose="010A0502050306030303" charset="0"/>
                <a:cs typeface="Sylfaen" panose="010A0502050306030303" charset="0"/>
                <a:sym typeface="+mn-ea"/>
              </a:rPr>
              <a:t>    Potential Students’ Conceptions and Challenges</a:t>
            </a:r>
            <a:br>
              <a:rPr lang="en-US">
                <a:latin typeface="Sylfaen" panose="010A0502050306030303" charset="0"/>
                <a:cs typeface="Sylfaen" panose="010A0502050306030303" charset="0"/>
                <a:sym typeface="+mn-ea"/>
              </a:rPr>
            </a:br>
            <a:endParaRPr lang="en-US"/>
          </a:p>
        </p:txBody>
      </p:sp>
      <p:sp>
        <p:nvSpPr>
          <p:cNvPr id="3" name="Content Placeholder 2"/>
          <p:cNvSpPr>
            <a:spLocks noGrp="1"/>
          </p:cNvSpPr>
          <p:nvPr>
            <p:ph sz="half" idx="1"/>
          </p:nvPr>
        </p:nvSpPr>
        <p:spPr/>
        <p:txBody>
          <a:bodyPr/>
          <a:p>
            <a:endParaRPr lang="en-US">
              <a:latin typeface="Sylfaen" panose="010A0502050306030303" charset="0"/>
              <a:cs typeface="Sylfaen" panose="010A0502050306030303" charset="0"/>
              <a:sym typeface="+mn-ea"/>
            </a:endParaRPr>
          </a:p>
          <a:p>
            <a:r>
              <a:rPr lang="en-US">
                <a:latin typeface="Sylfaen" panose="010A0502050306030303" charset="0"/>
                <a:cs typeface="Sylfaen" panose="010A0502050306030303" charset="0"/>
                <a:sym typeface="+mn-ea"/>
              </a:rPr>
              <a:t>They may confuse dark matter and antimatter.</a:t>
            </a:r>
            <a:endParaRPr lang="en-US">
              <a:latin typeface="Sylfaen" panose="010A0502050306030303" charset="0"/>
              <a:cs typeface="Sylfaen" panose="010A0502050306030303" charset="0"/>
            </a:endParaRPr>
          </a:p>
          <a:p>
            <a:r>
              <a:rPr lang="en-US">
                <a:latin typeface="Sylfaen" panose="010A0502050306030303" charset="0"/>
                <a:cs typeface="Sylfaen" panose="010A0502050306030303" charset="0"/>
                <a:sym typeface="+mn-ea"/>
              </a:rPr>
              <a:t>Misconceptions from movies and books.</a:t>
            </a:r>
            <a:endParaRPr lang="en-US">
              <a:latin typeface="Sylfaen" panose="010A0502050306030303" charset="0"/>
              <a:cs typeface="Sylfaen" panose="010A0502050306030303" charset="0"/>
            </a:endParaRPr>
          </a:p>
          <a:p>
            <a:endParaRPr lang="en-US"/>
          </a:p>
        </p:txBody>
      </p:sp>
      <p:pic>
        <p:nvPicPr>
          <p:cNvPr id="4" name="Picture 1" descr="IMG_256"/>
          <p:cNvPicPr>
            <a:picLocks noChangeAspect="1"/>
          </p:cNvPicPr>
          <p:nvPr>
            <p:ph sz="half" idx="2"/>
          </p:nvPr>
        </p:nvPicPr>
        <p:blipFill>
          <a:blip r:embed="rId1"/>
          <a:stretch>
            <a:fillRect/>
          </a:stretch>
        </p:blipFill>
        <p:spPr>
          <a:xfrm>
            <a:off x="6197600" y="1448435"/>
            <a:ext cx="5384800" cy="4404360"/>
          </a:xfrm>
          <a:prstGeom prst="rect">
            <a:avLst/>
          </a:prstGeom>
          <a:no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2" name="Title 1"/>
          <p:cNvSpPr>
            <a:spLocks noGrp="1"/>
          </p:cNvSpPr>
          <p:nvPr>
            <p:ph type="title"/>
          </p:nvPr>
        </p:nvSpPr>
        <p:spPr/>
        <p:txBody>
          <a:bodyPr/>
          <a:p>
            <a:pPr algn="ctr"/>
            <a:r>
              <a:rPr lang="en-US">
                <a:latin typeface="Sylfaen" panose="010A0502050306030303" charset="0"/>
                <a:cs typeface="Sylfaen" panose="010A0502050306030303" charset="0"/>
              </a:rPr>
              <a:t>Best Practices</a:t>
            </a:r>
            <a:endParaRPr lang="en-US">
              <a:latin typeface="Sylfaen" panose="010A0502050306030303" charset="0"/>
              <a:cs typeface="Sylfaen" panose="010A0502050306030303" charset="0"/>
            </a:endParaRPr>
          </a:p>
        </p:txBody>
      </p:sp>
      <p:sp>
        <p:nvSpPr>
          <p:cNvPr id="3" name="Content Placeholder 2"/>
          <p:cNvSpPr>
            <a:spLocks noGrp="1"/>
          </p:cNvSpPr>
          <p:nvPr>
            <p:ph idx="1"/>
          </p:nvPr>
        </p:nvSpPr>
        <p:spPr/>
        <p:txBody>
          <a:bodyPr/>
          <a:p>
            <a:pPr marL="0" indent="0">
              <a:buNone/>
            </a:pPr>
            <a:r>
              <a:rPr lang="en-US">
                <a:latin typeface="Sylfaen" panose="010A0502050306030303" charset="0"/>
                <a:cs typeface="Sylfaen" panose="010A0502050306030303" charset="0"/>
              </a:rPr>
              <a:t>In our classes we should take every </a:t>
            </a:r>
            <a:endParaRPr lang="en-US">
              <a:latin typeface="Sylfaen" panose="010A0502050306030303" charset="0"/>
              <a:cs typeface="Sylfaen" panose="010A0502050306030303" charset="0"/>
            </a:endParaRPr>
          </a:p>
          <a:p>
            <a:pPr marL="0" indent="0">
              <a:buNone/>
            </a:pPr>
            <a:r>
              <a:rPr lang="en-US">
                <a:latin typeface="Sylfaen" panose="010A0502050306030303" charset="0"/>
                <a:cs typeface="Sylfaen" panose="010A0502050306030303" charset="0"/>
              </a:rPr>
              <a:t>opportunity to include particle physics and</a:t>
            </a:r>
            <a:endParaRPr lang="en-US">
              <a:latin typeface="Sylfaen" panose="010A0502050306030303" charset="0"/>
              <a:cs typeface="Sylfaen" panose="010A0502050306030303" charset="0"/>
            </a:endParaRPr>
          </a:p>
          <a:p>
            <a:pPr marL="0" indent="0">
              <a:buNone/>
            </a:pPr>
            <a:r>
              <a:rPr lang="en-US">
                <a:latin typeface="Sylfaen" panose="010A0502050306030303" charset="0"/>
                <a:cs typeface="Sylfaen" panose="010A0502050306030303" charset="0"/>
              </a:rPr>
              <a:t>antimatter examples.</a:t>
            </a:r>
            <a:endParaRPr lang="en-US">
              <a:latin typeface="Sylfaen" panose="010A0502050306030303" charset="0"/>
              <a:cs typeface="Sylfaen" panose="010A0502050306030303" charset="0"/>
            </a:endParaRPr>
          </a:p>
          <a:p>
            <a:pPr marL="0" indent="0">
              <a:buNone/>
            </a:pPr>
            <a:endParaRPr lang="en-US">
              <a:latin typeface="Sylfaen" panose="010A0502050306030303" charset="0"/>
              <a:cs typeface="Sylfaen" panose="010A0502050306030303" charset="0"/>
            </a:endParaRPr>
          </a:p>
          <a:p>
            <a:pPr marL="0" indent="0">
              <a:buNone/>
            </a:pPr>
            <a:r>
              <a:rPr lang="en-US">
                <a:latin typeface="Sylfaen" panose="010A0502050306030303" charset="0"/>
                <a:cs typeface="Sylfaen" panose="010A0502050306030303" charset="0"/>
              </a:rPr>
              <a:t>Some areas where this could occur are in:</a:t>
            </a:r>
            <a:endParaRPr lang="en-US">
              <a:latin typeface="Sylfaen" panose="010A0502050306030303" charset="0"/>
              <a:cs typeface="Sylfaen" panose="010A0502050306030303" charset="0"/>
            </a:endParaRPr>
          </a:p>
          <a:p>
            <a:r>
              <a:rPr lang="en-US">
                <a:latin typeface="Sylfaen" panose="010A0502050306030303" charset="0"/>
                <a:cs typeface="Sylfaen" panose="010A0502050306030303" charset="0"/>
              </a:rPr>
              <a:t>Gravity/freefall</a:t>
            </a:r>
            <a:endParaRPr lang="en-US">
              <a:latin typeface="Sylfaen" panose="010A0502050306030303" charset="0"/>
              <a:cs typeface="Sylfaen" panose="010A0502050306030303" charset="0"/>
            </a:endParaRPr>
          </a:p>
          <a:p>
            <a:r>
              <a:rPr lang="en-US">
                <a:latin typeface="Sylfaen" panose="010A0502050306030303" charset="0"/>
                <a:cs typeface="Sylfaen" panose="010A0502050306030303" charset="0"/>
              </a:rPr>
              <a:t>Conservation laws - radioactive decay</a:t>
            </a:r>
            <a:endParaRPr lang="en-US">
              <a:latin typeface="Sylfaen" panose="010A0502050306030303" charset="0"/>
              <a:cs typeface="Sylfaen" panose="010A0502050306030303" charset="0"/>
            </a:endParaRPr>
          </a:p>
          <a:p>
            <a:r>
              <a:rPr lang="en-US">
                <a:latin typeface="Sylfaen" panose="010A0502050306030303" charset="0"/>
                <a:cs typeface="Sylfaen" panose="010A0502050306030303" charset="0"/>
              </a:rPr>
              <a:t>Biology class - cross curricular connections</a:t>
            </a:r>
            <a:endParaRPr lang="en-US">
              <a:latin typeface="Sylfaen" panose="010A0502050306030303" charset="0"/>
              <a:cs typeface="Sylfaen" panose="010A0502050306030303" charset="0"/>
            </a:endParaRPr>
          </a:p>
          <a:p>
            <a:pPr marL="0" indent="0">
              <a:buNone/>
            </a:pPr>
            <a:endParaRPr lang="en-US">
              <a:latin typeface="Sylfaen" panose="010A0502050306030303" charset="0"/>
              <a:cs typeface="Sylfaen" panose="010A0502050306030303" charset="0"/>
            </a:endParaRPr>
          </a:p>
        </p:txBody>
      </p:sp>
      <p:pic>
        <p:nvPicPr>
          <p:cNvPr id="6" name="Content Placeholder 3" descr="71C8178A-6C2C-4475-A395-5A621A20D6FF"/>
          <p:cNvPicPr>
            <a:picLocks noChangeAspect="1"/>
          </p:cNvPicPr>
          <p:nvPr>
            <p:ph sz="half" idx="2"/>
          </p:nvPr>
        </p:nvPicPr>
        <p:blipFill>
          <a:blip r:embed="rId2"/>
          <a:stretch>
            <a:fillRect/>
          </a:stretch>
        </p:blipFill>
        <p:spPr>
          <a:xfrm>
            <a:off x="8477250" y="1174750"/>
            <a:ext cx="3625215" cy="5372100"/>
          </a:xfrm>
          <a:prstGeom prst="rect">
            <a:avLst/>
          </a:prstGeom>
          <a:noFill/>
          <a:ln w="9525">
            <a:noFill/>
          </a:ln>
        </p:spPr>
      </p:pic>
      <p:pic>
        <p:nvPicPr>
          <p:cNvPr id="5" name="Content Placeholder 3" descr="Screenshot_20230817_152453_Samsung Notes (1)"/>
          <p:cNvPicPr>
            <a:picLocks noChangeAspect="1"/>
          </p:cNvPicPr>
          <p:nvPr/>
        </p:nvPicPr>
        <p:blipFill>
          <a:blip r:embed="rId1"/>
          <a:stretch>
            <a:fillRect/>
          </a:stretch>
        </p:blipFill>
        <p:spPr>
          <a:xfrm flipH="1">
            <a:off x="8968740" y="4138930"/>
            <a:ext cx="546100" cy="656590"/>
          </a:xfrm>
          <a:prstGeom prst="rect">
            <a:avLst/>
          </a:prstGeom>
          <a:noFill/>
          <a:ln w="9525">
            <a:noFill/>
          </a:ln>
        </p:spPr>
      </p:pic>
    </p:spTree>
  </p:cSld>
  <p:clrMapOvr>
    <a:masterClrMapping/>
  </p:clrMapOvr>
</p:sld>
</file>

<file path=ppt/theme/theme1.xml><?xml version="1.0" encoding="utf-8"?>
<a:theme xmlns:a="http://schemas.openxmlformats.org/drawingml/2006/main" name="Communications and Dialogues">
  <a:themeElements>
    <a:clrScheme name="Communications and Dialogues 13">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8E2"/>
      </a:accent5>
      <a:accent6>
        <a:srgbClr val="2D8AE7"/>
      </a:accent6>
      <a:hlink>
        <a:srgbClr val="CC3300"/>
      </a:hlink>
      <a:folHlink>
        <a:srgbClr val="996600"/>
      </a:folHlink>
    </a:clrScheme>
    <a:fontScheme name="Communications and Dialogues">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Communications and Dialogu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mmunications and Dialogu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mmunications and Dialogu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mmunications and Dialogu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mmunications and Dialogu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mmunications and Dialogu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mmunications and Dialogu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mmunications and Dialogu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mmunications and Dialogu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mmunications and Dialogu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mmunications and Dialogu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mmunications and Dialogu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mmunications and Dialogues 13">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8E2"/>
        </a:accent5>
        <a:accent6>
          <a:srgbClr val="2D8AE7"/>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2099</Words>
  <Application>WPS Presentation</Application>
  <PresentationFormat>Widescreen</PresentationFormat>
  <Paragraphs>85</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Arial</vt:lpstr>
      <vt:lpstr>SimSun</vt:lpstr>
      <vt:lpstr>Wingdings</vt:lpstr>
      <vt:lpstr>Sylfaen</vt:lpstr>
      <vt:lpstr>Microsoft YaHei</vt:lpstr>
      <vt:lpstr>Arial Unicode MS</vt:lpstr>
      <vt:lpstr>Calibri</vt:lpstr>
      <vt:lpstr>Communications and Dialogues</vt:lpstr>
      <vt:lpstr>antimatter</vt:lpstr>
      <vt:lpstr>PowerPoint 演示文稿</vt:lpstr>
      <vt:lpstr>Curriculum and Classroom connections</vt:lpstr>
      <vt:lpstr>Curriculum and Classroom connections </vt:lpstr>
      <vt:lpstr>Key Ideas</vt:lpstr>
      <vt:lpstr>Key Ideas </vt:lpstr>
      <vt:lpstr>Potential students’ conceptions and challenges </vt:lpstr>
      <vt:lpstr>Potential students’ conceptions and challenges </vt:lpstr>
      <vt:lpstr>also For Best Practices</vt:lpstr>
      <vt:lpstr>PowerPoint 演示文稿</vt:lpstr>
      <vt:lpstr>PowerPoint 演示文稿</vt:lpstr>
      <vt:lpstr>Helpful Material And resources </vt:lpstr>
      <vt:lpstr>Helpful Material AnD resources</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antimatter</dc:title>
  <dc:creator/>
  <cp:lastModifiedBy>Tekla</cp:lastModifiedBy>
  <cp:revision>2</cp:revision>
  <dcterms:created xsi:type="dcterms:W3CDTF">2023-08-17T13:29:00Z</dcterms:created>
  <dcterms:modified xsi:type="dcterms:W3CDTF">2023-08-17T15:51:13Z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D99B42FBC96D48759C855F2D135FD204</vt:lpwstr>
  </property>
  <property fmtid="{D5CDD505-2E9C-101B-9397-08002B2CF9AE}" pid="3" name="KSOProductBuildVer">
    <vt:lpwstr>1033-11.2.0.11219</vt:lpwstr>
  </property>
</Properties>
</file>