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  <p:embeddedFont>
      <p:font typeface="Amatic SC"/>
      <p:regular r:id="rId30"/>
      <p:bold r:id="rId31"/>
    </p:embeddedFont>
    <p:embeddedFont>
      <p:font typeface="Comfortaa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regular.fntdata"/><Relationship Id="rId25" Type="http://schemas.openxmlformats.org/officeDocument/2006/relationships/slide" Target="slides/slide20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maticSC-bold.fntdata"/><Relationship Id="rId30" Type="http://schemas.openxmlformats.org/officeDocument/2006/relationships/font" Target="fonts/AmaticSC-regular.fntdata"/><Relationship Id="rId11" Type="http://schemas.openxmlformats.org/officeDocument/2006/relationships/slide" Target="slides/slide6.xml"/><Relationship Id="rId33" Type="http://schemas.openxmlformats.org/officeDocument/2006/relationships/font" Target="fonts/Comfortaa-bold.fntdata"/><Relationship Id="rId10" Type="http://schemas.openxmlformats.org/officeDocument/2006/relationships/slide" Target="slides/slide5.xml"/><Relationship Id="rId32" Type="http://schemas.openxmlformats.org/officeDocument/2006/relationships/font" Target="fonts/Comfortaa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data.cern.ch/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747f687efe_6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747f687efe_6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747f687efe_6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747f687efe_6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747f687efe_6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747f687efe_6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747f687e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747f687e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747f687efe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747f687ef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747f687ef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747f687ef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747f687ef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747f687ef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6debf4001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6debf4001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5) Best practice example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Summarise your findings through a brief outline of an instructional strategy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Including: 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Peer review: examples: comparing each other’s data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Noise reduction could include: averaging across one data set (such as a “rough” plot of digital data), or averaging multiple results from different lab groups or classes.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t/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67b14e8e08_1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67b14e8e08_1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67b14e8e08_1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67b14e8e08_1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debf4001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6debf400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2) Key ideas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Showcase the most important aspects of the topic that you consider to be key for a meaningful instruction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Good experimental design is needed in order to collect relevant data.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Relevant equipment to measure and record data. E.g for large data 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volumes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 the 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computers or cellphones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 can be used for 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collection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 and analysis. 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Keeping track of uncertainties. Difficult in high school (time constraints) to properly use uncertainties and error bars.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Appropriate visual representation of data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Analysing the data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Need lots of data needed to draw conclusions.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67b14e8e08_1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67b14e8e08_1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747f687ef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747f687ef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2) Key ideas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Showcase the most important aspects of the topic that you consider to be key for a meaningful instruction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Need to collect lots of data establish some relationship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Keeping track of uncertainties. Difficult in high school (time constraints) to properly use uncertainties and error bars.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Good experimental design is needed in order to collect relevant data.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Appropriate visual representation of data or results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6debf4001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6debf4001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Identifying appropriate data analysis techniques (for example: graphing, finding slopes and equations, statistics, etc)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Using software like Excel to help create data tables, graphs, slopes, etc. (time for teaching these skills must be accounted for during the first few labs)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Noise reduction (Improper procedures to subtract out the noise in data can lead to a false sense of accuracy or false conclusions.) We are using “noise” in the broader 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sense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 here, and could refer to unwanted data. Compare the 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hardware</a:t>
            </a: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 and software trimming that is done at CERN to the much simpler “trimming” we may do in class such as ignoring not linear parts of a graph, or an outlying data point.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47f687efe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47f687efe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Here the student should have applied a “trigger system” here, and discarded the end ranges here, and the one outlier. This would have brought g to 975 </a:t>
            </a:r>
            <a:r>
              <a:rPr lang="ca"/>
              <a:t>instead</a:t>
            </a:r>
            <a:r>
              <a:rPr lang="ca"/>
              <a:t> of 766 cm/s^2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6debf4001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6debf4001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4) Helpful material and resources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Reference any material that you find useful for your students and/or your colleagues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Apps: Phyphox, Physics toolbox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lang="ca" sz="1200" u="sng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https://opendata.cern.ch/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</a:pPr>
            <a:r>
              <a:rPr lang="ca" sz="12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Software: Excel, Google sheets, Tracker, TopCat</a:t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200"/>
              <a:buFont typeface="Roboto"/>
              <a:buChar char="●"/>
            </a:pPr>
            <a:r>
              <a:t/>
            </a:r>
            <a:endParaRPr sz="12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747f687efe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747f687efe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747f687efe_6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747f687efe_6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747f687efe_6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747f687efe_6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0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Relationship Id="rId11" Type="http://schemas.openxmlformats.org/officeDocument/2006/relationships/image" Target="../media/image43.png"/><Relationship Id="rId10" Type="http://schemas.openxmlformats.org/officeDocument/2006/relationships/image" Target="../media/image7.png"/><Relationship Id="rId9" Type="http://schemas.openxmlformats.org/officeDocument/2006/relationships/image" Target="../media/image53.png"/><Relationship Id="rId5" Type="http://schemas.openxmlformats.org/officeDocument/2006/relationships/image" Target="../media/image25.png"/><Relationship Id="rId6" Type="http://schemas.openxmlformats.org/officeDocument/2006/relationships/image" Target="../media/image29.png"/><Relationship Id="rId7" Type="http://schemas.openxmlformats.org/officeDocument/2006/relationships/image" Target="../media/image27.png"/><Relationship Id="rId8" Type="http://schemas.openxmlformats.org/officeDocument/2006/relationships/image" Target="../media/image3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23.png"/><Relationship Id="rId5" Type="http://schemas.openxmlformats.org/officeDocument/2006/relationships/image" Target="../media/image3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png"/><Relationship Id="rId4" Type="http://schemas.openxmlformats.org/officeDocument/2006/relationships/image" Target="../media/image3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Relationship Id="rId4" Type="http://schemas.openxmlformats.org/officeDocument/2006/relationships/image" Target="../media/image5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Relationship Id="rId4" Type="http://schemas.openxmlformats.org/officeDocument/2006/relationships/image" Target="../media/image4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3.jpg"/><Relationship Id="rId4" Type="http://schemas.openxmlformats.org/officeDocument/2006/relationships/image" Target="../media/image41.jpg"/><Relationship Id="rId5" Type="http://schemas.openxmlformats.org/officeDocument/2006/relationships/image" Target="../media/image37.png"/><Relationship Id="rId6" Type="http://schemas.openxmlformats.org/officeDocument/2006/relationships/image" Target="../media/image4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jpg"/><Relationship Id="rId4" Type="http://schemas.openxmlformats.org/officeDocument/2006/relationships/image" Target="../media/image49.jpg"/><Relationship Id="rId5" Type="http://schemas.openxmlformats.org/officeDocument/2006/relationships/image" Target="../media/image4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3.jpg"/><Relationship Id="rId4" Type="http://schemas.openxmlformats.org/officeDocument/2006/relationships/image" Target="../media/image44.jpg"/><Relationship Id="rId5" Type="http://schemas.openxmlformats.org/officeDocument/2006/relationships/image" Target="../media/image46.jpg"/><Relationship Id="rId6" Type="http://schemas.openxmlformats.org/officeDocument/2006/relationships/image" Target="../media/image4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1.jpg"/><Relationship Id="rId5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jpg"/><Relationship Id="rId4" Type="http://schemas.openxmlformats.org/officeDocument/2006/relationships/image" Target="../media/image5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15.png"/><Relationship Id="rId7" Type="http://schemas.openxmlformats.org/officeDocument/2006/relationships/image" Target="../media/image51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19.png"/><Relationship Id="rId5" Type="http://schemas.openxmlformats.org/officeDocument/2006/relationships/image" Target="../media/image34.png"/><Relationship Id="rId6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51.png"/><Relationship Id="rId5" Type="http://schemas.openxmlformats.org/officeDocument/2006/relationships/image" Target="../media/image5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image" Target="../media/image57.png"/><Relationship Id="rId7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10700"/>
            <a:ext cx="9144000" cy="33513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Computing &amp; Data Analysis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83500"/>
            <a:ext cx="9144003" cy="175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200" y="152400"/>
            <a:ext cx="4231502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/>
        </p:nvSpPr>
        <p:spPr>
          <a:xfrm>
            <a:off x="139213" y="2668100"/>
            <a:ext cx="39618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T</a:t>
            </a:r>
            <a:r>
              <a:rPr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ool for </a:t>
            </a:r>
            <a:r>
              <a:rPr b="1"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OP</a:t>
            </a:r>
            <a:r>
              <a:rPr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erations on </a:t>
            </a:r>
            <a:r>
              <a:rPr b="1"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C</a:t>
            </a:r>
            <a:r>
              <a:rPr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atalogues </a:t>
            </a:r>
            <a:r>
              <a:rPr b="1"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A</a:t>
            </a:r>
            <a:r>
              <a:rPr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nd </a:t>
            </a:r>
            <a:r>
              <a:rPr b="1"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T</a:t>
            </a:r>
            <a:r>
              <a:rPr i="1" lang="ca" sz="1350">
                <a:solidFill>
                  <a:srgbClr val="202122"/>
                </a:solidFill>
                <a:highlight>
                  <a:srgbClr val="FFFFFF"/>
                </a:highlight>
              </a:rPr>
              <a:t>ables</a:t>
            </a:r>
            <a:endParaRPr sz="1700"/>
          </a:p>
        </p:txBody>
      </p:sp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613" y="1469275"/>
            <a:ext cx="2886975" cy="102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6637" y="564300"/>
            <a:ext cx="1853226" cy="9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 rotWithShape="1">
          <a:blip r:embed="rId4">
            <a:alphaModFix/>
          </a:blip>
          <a:srcRect b="0" l="7088" r="7088" t="0"/>
          <a:stretch/>
        </p:blipFill>
        <p:spPr>
          <a:xfrm>
            <a:off x="5653400" y="320749"/>
            <a:ext cx="2389692" cy="150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25" y="1751423"/>
            <a:ext cx="4066251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6500" y="2073212"/>
            <a:ext cx="4395101" cy="236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1662" y="69750"/>
            <a:ext cx="1624074" cy="143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3150" y="1618850"/>
            <a:ext cx="1727000" cy="137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97174" y="3093375"/>
            <a:ext cx="1727000" cy="138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7174" y="1610716"/>
            <a:ext cx="1727000" cy="1378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59750" y="69750"/>
            <a:ext cx="1801858" cy="143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16375" y="3106875"/>
            <a:ext cx="1727024" cy="135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64675" y="2423550"/>
            <a:ext cx="3030400" cy="262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7700" y="89900"/>
            <a:ext cx="4276749" cy="240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42513" y="539600"/>
            <a:ext cx="8458975" cy="406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7850" y="100512"/>
            <a:ext cx="2268025" cy="664927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2196900" y="0"/>
            <a:ext cx="889200" cy="6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 sz="3200">
                <a:latin typeface="Amatic SC"/>
                <a:ea typeface="Amatic SC"/>
                <a:cs typeface="Amatic SC"/>
                <a:sym typeface="Amatic SC"/>
              </a:rPr>
              <a:t>Using</a:t>
            </a:r>
            <a:endParaRPr sz="32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57" name="Google Shape;157;p25"/>
          <p:cNvSpPr txBox="1"/>
          <p:nvPr/>
        </p:nvSpPr>
        <p:spPr>
          <a:xfrm>
            <a:off x="5577625" y="100500"/>
            <a:ext cx="22680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 sz="2900">
                <a:latin typeface="Amatic SC"/>
                <a:ea typeface="Amatic SC"/>
                <a:cs typeface="Amatic SC"/>
                <a:sym typeface="Amatic SC"/>
              </a:rPr>
              <a:t>at class</a:t>
            </a:r>
            <a:endParaRPr sz="29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58" name="Google Shape;158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775" y="1291588"/>
            <a:ext cx="3928776" cy="2956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terfaz de usuario gráfica, Aplicación, PowerPoint&#10;&#10;Descripción generada automáticamente" id="159" name="Google Shape;159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58238" y="1283388"/>
            <a:ext cx="3928774" cy="29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/>
          <p:nvPr/>
        </p:nvSpPr>
        <p:spPr>
          <a:xfrm>
            <a:off x="4223550" y="2550750"/>
            <a:ext cx="824100" cy="49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617D5"/>
          </a:solidFill>
          <a:ln cap="flat" cmpd="sng" w="12700">
            <a:solidFill>
              <a:srgbClr val="6110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5"/>
          <p:cNvSpPr txBox="1"/>
          <p:nvPr/>
        </p:nvSpPr>
        <p:spPr>
          <a:xfrm>
            <a:off x="108600" y="723600"/>
            <a:ext cx="57237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ca"/>
              <a:t>Open and upload a video you want to track. Define frames.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a captura de pantalla de una computadora&#10;&#10;Descripción generada automáticamente" id="166" name="Google Shape;166;p26"/>
          <p:cNvPicPr preferRelativeResize="0"/>
          <p:nvPr/>
        </p:nvPicPr>
        <p:blipFill rotWithShape="1">
          <a:blip r:embed="rId3">
            <a:alphaModFix/>
          </a:blip>
          <a:srcRect b="3865" l="0" r="0" t="11724"/>
          <a:stretch/>
        </p:blipFill>
        <p:spPr>
          <a:xfrm>
            <a:off x="126150" y="976425"/>
            <a:ext cx="4551024" cy="291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 rotWithShape="1">
          <a:blip r:embed="rId4">
            <a:alphaModFix/>
          </a:blip>
          <a:srcRect b="0" l="0" r="28612" t="0"/>
          <a:stretch/>
        </p:blipFill>
        <p:spPr>
          <a:xfrm>
            <a:off x="5028650" y="257200"/>
            <a:ext cx="3885449" cy="4092974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6"/>
          <p:cNvSpPr txBox="1"/>
          <p:nvPr/>
        </p:nvSpPr>
        <p:spPr>
          <a:xfrm>
            <a:off x="126150" y="505650"/>
            <a:ext cx="446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2. Add calibration bar. Define x and y axis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a captura de pantalla de una computadora&#10;&#10;Descripción generada automáticamente" id="173" name="Google Shape;17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150" y="152600"/>
            <a:ext cx="4526024" cy="3427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0150" y="1172375"/>
            <a:ext cx="3624000" cy="386366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/>
          <p:nvPr/>
        </p:nvSpPr>
        <p:spPr>
          <a:xfrm>
            <a:off x="4419925" y="3644025"/>
            <a:ext cx="645000" cy="4098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7"/>
          <p:cNvSpPr txBox="1"/>
          <p:nvPr/>
        </p:nvSpPr>
        <p:spPr>
          <a:xfrm>
            <a:off x="108600" y="3687675"/>
            <a:ext cx="3779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3</a:t>
            </a:r>
            <a:r>
              <a:rPr lang="ca"/>
              <a:t>. Track</a:t>
            </a: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5272450" y="727825"/>
            <a:ext cx="3779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4</a:t>
            </a:r>
            <a:r>
              <a:rPr lang="ca"/>
              <a:t>. Data processing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áfico, Gráfico de líneas&#10;&#10;Descripción generada automáticamente" id="182" name="Google Shape;18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98" y="62201"/>
            <a:ext cx="3789599" cy="281827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/>
          <p:nvPr/>
        </p:nvSpPr>
        <p:spPr>
          <a:xfrm>
            <a:off x="3331676" y="2730206"/>
            <a:ext cx="734700" cy="47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617D5"/>
          </a:solidFill>
          <a:ln cap="flat" cmpd="sng" w="12700">
            <a:solidFill>
              <a:srgbClr val="6110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ráfico, Gráfico de líneas&#10;&#10;Descripción generada automáticamente" id="184" name="Google Shape;18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94500" y="793325"/>
            <a:ext cx="4949500" cy="367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8"/>
          <p:cNvSpPr/>
          <p:nvPr/>
        </p:nvSpPr>
        <p:spPr>
          <a:xfrm>
            <a:off x="4106075" y="3661475"/>
            <a:ext cx="3975300" cy="653700"/>
          </a:xfrm>
          <a:prstGeom prst="ellipse">
            <a:avLst/>
          </a:prstGeom>
          <a:noFill/>
          <a:ln cap="flat" cmpd="sng" w="19050">
            <a:solidFill>
              <a:srgbClr val="6110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8"/>
          <p:cNvSpPr txBox="1"/>
          <p:nvPr/>
        </p:nvSpPr>
        <p:spPr>
          <a:xfrm>
            <a:off x="113275" y="3487125"/>
            <a:ext cx="3953100" cy="11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a">
                <a:solidFill>
                  <a:srgbClr val="61109B"/>
                </a:solidFill>
              </a:rPr>
              <a:t>Moon’s gravity (experimental value):</a:t>
            </a:r>
            <a:r>
              <a:rPr lang="ca">
                <a:solidFill>
                  <a:srgbClr val="61109B"/>
                </a:solidFill>
              </a:rPr>
              <a:t> 0,08387 *2 = 1.677 m/s</a:t>
            </a:r>
            <a:r>
              <a:rPr baseline="30000" lang="ca">
                <a:solidFill>
                  <a:srgbClr val="61109B"/>
                </a:solidFill>
              </a:rPr>
              <a:t>2</a:t>
            </a:r>
            <a:endParaRPr>
              <a:solidFill>
                <a:srgbClr val="61109B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a"/>
              <a:t>Moon’s gravity (</a:t>
            </a:r>
            <a:r>
              <a:rPr b="1" lang="ca"/>
              <a:t>theoretical</a:t>
            </a:r>
            <a:r>
              <a:rPr b="1" lang="ca"/>
              <a:t> value):</a:t>
            </a:r>
            <a:r>
              <a:rPr lang="ca"/>
              <a:t> 1.625 m/s</a:t>
            </a:r>
            <a:r>
              <a:rPr baseline="30000" lang="ca"/>
              <a:t>2</a:t>
            </a:r>
            <a:endParaRPr baseline="30000"/>
          </a:p>
        </p:txBody>
      </p:sp>
      <p:sp>
        <p:nvSpPr>
          <p:cNvPr id="187" name="Google Shape;187;p28"/>
          <p:cNvSpPr txBox="1"/>
          <p:nvPr/>
        </p:nvSpPr>
        <p:spPr>
          <a:xfrm>
            <a:off x="4204025" y="357475"/>
            <a:ext cx="3779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5</a:t>
            </a:r>
            <a:r>
              <a:rPr lang="ca"/>
              <a:t>. Analyse</a:t>
            </a:r>
            <a:endParaRPr/>
          </a:p>
        </p:txBody>
      </p:sp>
      <p:sp>
        <p:nvSpPr>
          <p:cNvPr id="188" name="Google Shape;188;p28"/>
          <p:cNvSpPr txBox="1"/>
          <p:nvPr/>
        </p:nvSpPr>
        <p:spPr>
          <a:xfrm>
            <a:off x="217950" y="3077375"/>
            <a:ext cx="18657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y = y</a:t>
            </a:r>
            <a:r>
              <a:rPr baseline="-25000" lang="ca"/>
              <a:t>0</a:t>
            </a:r>
            <a:r>
              <a:rPr lang="ca"/>
              <a:t> + v</a:t>
            </a:r>
            <a:r>
              <a:rPr baseline="-25000" lang="ca"/>
              <a:t>0</a:t>
            </a:r>
            <a:r>
              <a:rPr lang="ca"/>
              <a:t>t + ½ g t</a:t>
            </a:r>
            <a:r>
              <a:rPr baseline="30000" lang="ca"/>
              <a:t>2</a:t>
            </a:r>
            <a:r>
              <a:rPr lang="ca"/>
              <a:t>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title"/>
          </p:nvPr>
        </p:nvSpPr>
        <p:spPr>
          <a:xfrm>
            <a:off x="485000" y="172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>
                <a:solidFill>
                  <a:srgbClr val="FF99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Best practice example - Law of Radioactive decay</a:t>
            </a:r>
            <a:endParaRPr>
              <a:solidFill>
                <a:srgbClr val="FF99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94" name="Google Shape;19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30848">
            <a:off x="6313963" y="904192"/>
            <a:ext cx="2336322" cy="350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9"/>
          <p:cNvPicPr preferRelativeResize="0"/>
          <p:nvPr/>
        </p:nvPicPr>
        <p:blipFill rotWithShape="1">
          <a:blip r:embed="rId5">
            <a:alphaModFix/>
          </a:blip>
          <a:srcRect b="0" l="28579" r="27377" t="0"/>
          <a:stretch/>
        </p:blipFill>
        <p:spPr>
          <a:xfrm rot="270391">
            <a:off x="817563" y="1019281"/>
            <a:ext cx="1504670" cy="3416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471166">
            <a:off x="2904734" y="1152140"/>
            <a:ext cx="2702956" cy="3417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>
            <p:ph type="title"/>
          </p:nvPr>
        </p:nvSpPr>
        <p:spPr>
          <a:xfrm>
            <a:off x="1733050" y="65400"/>
            <a:ext cx="6686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>
                <a:solidFill>
                  <a:srgbClr val="FF9900"/>
                </a:solidFill>
                <a:latin typeface="Comic Sans MS"/>
                <a:ea typeface="Comic Sans MS"/>
                <a:cs typeface="Comic Sans MS"/>
                <a:sym typeface="Comic Sans MS"/>
              </a:rPr>
              <a:t>Data collection and analysis</a:t>
            </a:r>
            <a:endParaRPr>
              <a:solidFill>
                <a:srgbClr val="FF99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3" name="Google Shape;203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4" name="Google Shape;20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68518">
            <a:off x="395103" y="637407"/>
            <a:ext cx="2099298" cy="4038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20511">
            <a:off x="2302575" y="505761"/>
            <a:ext cx="6616327" cy="4131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/>
          <p:nvPr>
            <p:ph type="title"/>
          </p:nvPr>
        </p:nvSpPr>
        <p:spPr>
          <a:xfrm>
            <a:off x="2244750" y="123175"/>
            <a:ext cx="396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>
                <a:solidFill>
                  <a:srgbClr val="FF99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Advanced data analysis</a:t>
            </a:r>
            <a:endParaRPr>
              <a:solidFill>
                <a:srgbClr val="FF99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1" name="Google Shape;211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2" name="Google Shape;21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21562"/>
            <a:ext cx="8995451" cy="390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252714">
            <a:off x="92140" y="732799"/>
            <a:ext cx="2154543" cy="258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290701">
            <a:off x="5191931" y="1388059"/>
            <a:ext cx="3704915" cy="2491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8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Key ideas for data analysis in the classroom</a:t>
            </a:r>
            <a:r>
              <a:rPr lang="ca"/>
              <a:t> 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0" y="1353025"/>
            <a:ext cx="4505325" cy="337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7625" y="1689348"/>
            <a:ext cx="4627075" cy="2602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2450" y="1130850"/>
            <a:ext cx="8696050" cy="426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6057475" y="3690825"/>
            <a:ext cx="238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ca" sz="2400">
                <a:solidFill>
                  <a:schemeClr val="accent6"/>
                </a:solidFill>
                <a:latin typeface="Comfortaa"/>
                <a:ea typeface="Comfortaa"/>
                <a:cs typeface="Comfortaa"/>
                <a:sym typeface="Comfortaa"/>
              </a:rPr>
              <a:t>Thank you!</a:t>
            </a:r>
            <a:endParaRPr b="1" sz="2400">
              <a:solidFill>
                <a:schemeClr val="accent6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21" name="Google Shape;22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900" y="151825"/>
            <a:ext cx="3945974" cy="295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28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Key ideas for data analysis in the classroom  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00" y="775575"/>
            <a:ext cx="8717051" cy="435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426600"/>
            <a:ext cx="3518825" cy="3250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0524" y="1590300"/>
            <a:ext cx="5313475" cy="29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The not so easy side of computing and data analysis</a:t>
            </a:r>
            <a:r>
              <a:rPr lang="ca"/>
              <a:t> 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86525"/>
            <a:ext cx="4578900" cy="33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ca" sz="4018"/>
              <a:t>Here are a few challenges for our students:</a:t>
            </a:r>
            <a:endParaRPr b="1" i="1" sz="401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1549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ca" sz="3659"/>
              <a:t>Identifying appropriate data analysis techniques</a:t>
            </a:r>
            <a:endParaRPr sz="3659"/>
          </a:p>
          <a:p>
            <a:pPr indent="-321549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ca" sz="3659"/>
              <a:t>Using software like Excel to help create data tables, graphs, slopes, etc.</a:t>
            </a:r>
            <a:endParaRPr sz="3659"/>
          </a:p>
          <a:p>
            <a:pPr indent="-321549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ca" sz="3659"/>
              <a:t>Noise reduction </a:t>
            </a:r>
            <a:endParaRPr sz="365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9450" y="2164877"/>
            <a:ext cx="3524874" cy="248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Example from a past student of Eric’s:</a:t>
            </a:r>
            <a:endParaRPr/>
          </a:p>
        </p:txBody>
      </p:sp>
      <p:pic>
        <p:nvPicPr>
          <p:cNvPr id="85" name="Google Shape;85;p1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4600" y="1017725"/>
            <a:ext cx="5675000" cy="35177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391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ca" sz="2120"/>
              <a:t>(Don’t worry, the student was severely punished!)</a:t>
            </a:r>
            <a:endParaRPr sz="212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329750"/>
            <a:ext cx="8520600" cy="60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ca" sz="2420">
                <a:latin typeface="Comic Sans MS"/>
                <a:ea typeface="Comic Sans MS"/>
                <a:cs typeface="Comic Sans MS"/>
                <a:sym typeface="Comic Sans MS"/>
              </a:rPr>
              <a:t>U</a:t>
            </a:r>
            <a:r>
              <a:rPr lang="ca" sz="2420">
                <a:latin typeface="Comic Sans MS"/>
                <a:ea typeface="Comic Sans MS"/>
                <a:cs typeface="Comic Sans MS"/>
                <a:sym typeface="Comic Sans MS"/>
              </a:rPr>
              <a:t>seful resources to address some data analysis challenges</a:t>
            </a:r>
            <a:r>
              <a:rPr lang="ca" sz="242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42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50" y="1733700"/>
            <a:ext cx="2642750" cy="706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4125" y="1653513"/>
            <a:ext cx="1853226" cy="9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4500" y="1294012"/>
            <a:ext cx="2268025" cy="664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91775" y="2355500"/>
            <a:ext cx="2268025" cy="806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8750" y="3196950"/>
            <a:ext cx="2642751" cy="109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 rotWithShape="1">
          <a:blip r:embed="rId8">
            <a:alphaModFix/>
          </a:blip>
          <a:srcRect b="0" l="7088" r="7088" t="0"/>
          <a:stretch/>
        </p:blipFill>
        <p:spPr>
          <a:xfrm>
            <a:off x="6874125" y="3008025"/>
            <a:ext cx="2121626" cy="133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03900" y="3131201"/>
            <a:ext cx="3417825" cy="1922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100" y="525463"/>
            <a:ext cx="2104574" cy="4349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8163" y="158025"/>
            <a:ext cx="1855275" cy="49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09725" y="820975"/>
            <a:ext cx="2374424" cy="392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42125" y="820975"/>
            <a:ext cx="2297475" cy="3926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649" y="582850"/>
            <a:ext cx="2010824" cy="4348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5238" y="59845"/>
            <a:ext cx="1653525" cy="688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8873" y="900387"/>
            <a:ext cx="6332727" cy="3886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3975" y="204025"/>
            <a:ext cx="4772925" cy="325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100" y="1969825"/>
            <a:ext cx="2268025" cy="664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6424" y="931750"/>
            <a:ext cx="5247575" cy="274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11050" y="2155424"/>
            <a:ext cx="5080249" cy="260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36625" y="1550150"/>
            <a:ext cx="4862000" cy="3090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