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6da71ca8a5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6da71ca8a5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7460419312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7460419312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7460419312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7460419312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7460419312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7460419312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7460419312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7460419312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6da71ca8a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6da71ca8a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6da71ca8a5_1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6da71ca8a5_1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41550214190d374b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41550214190d374b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747f7f4290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747f7f4290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7460419312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7460419312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7460419312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7460419312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7460419312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7460419312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7460419312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7460419312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no"/>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23.png"/><Relationship Id="rId5" Type="http://schemas.openxmlformats.org/officeDocument/2006/relationships/image" Target="../media/image3.png"/><Relationship Id="rId6" Type="http://schemas.openxmlformats.org/officeDocument/2006/relationships/image" Target="../media/image9.png"/><Relationship Id="rId7" Type="http://schemas.openxmlformats.org/officeDocument/2006/relationships/image" Target="../media/image11.png"/><Relationship Id="rId8" Type="http://schemas.openxmlformats.org/officeDocument/2006/relationships/image" Target="../media/image2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scoollab.web.cern.ch/linac3D" TargetMode="External"/><Relationship Id="rId4" Type="http://schemas.openxmlformats.org/officeDocument/2006/relationships/hyperlink" Target="https://cds.cern.ch/record/260280/files/P00021907.pdf" TargetMode="External"/><Relationship Id="rId11" Type="http://schemas.openxmlformats.org/officeDocument/2006/relationships/image" Target="../media/image20.png"/><Relationship Id="rId10" Type="http://schemas.openxmlformats.org/officeDocument/2006/relationships/image" Target="../media/image27.png"/><Relationship Id="rId9" Type="http://schemas.openxmlformats.org/officeDocument/2006/relationships/hyperlink" Target="https://thephysicsaviary.com/Physics/Curriculum/index.html?TopicID=95" TargetMode="External"/><Relationship Id="rId5" Type="http://schemas.openxmlformats.org/officeDocument/2006/relationships/hyperlink" Target="https://quarknet.org/data-portfolio" TargetMode="External"/><Relationship Id="rId6" Type="http://schemas.openxmlformats.org/officeDocument/2006/relationships/hyperlink" Target="https://phet.colorado.edu/en/simulations/electric-hockey" TargetMode="External"/><Relationship Id="rId7" Type="http://schemas.openxmlformats.org/officeDocument/2006/relationships/hyperlink" Target="http://physics.bu.edu/~duffy/sims.html" TargetMode="External"/><Relationship Id="rId8" Type="http://schemas.openxmlformats.org/officeDocument/2006/relationships/hyperlink" Target="https://ophysics.com/em.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cern.ch/per" TargetMode="External"/><Relationship Id="rId4" Type="http://schemas.openxmlformats.org/officeDocument/2006/relationships/hyperlink" Target="http://physics.bu.edu/~duffy/sims.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cds.cern.ch/images/OPEN-PHO-ACCEL-2017-006-6/file?size=large" TargetMode="External"/><Relationship Id="rId4" Type="http://schemas.openxmlformats.org/officeDocument/2006/relationships/hyperlink" Target="https://cds.cern.ch/record/2800984/files/CCC-v2022.png?subformat=icon-1440" TargetMode="External"/><Relationship Id="rId11" Type="http://schemas.openxmlformats.org/officeDocument/2006/relationships/hyperlink" Target="https://cms.cern/sites/default/files/field/image/LHC_and_mountains-0503019-1-nice.jpg" TargetMode="External"/><Relationship Id="rId10" Type="http://schemas.openxmlformats.org/officeDocument/2006/relationships/hyperlink" Target="https://scoollab.web.cern.ch/linac3D" TargetMode="External"/><Relationship Id="rId9" Type="http://schemas.openxmlformats.org/officeDocument/2006/relationships/hyperlink" Target="https://www.youtube.com/watch?v=Tv4KreXY_RU" TargetMode="External"/><Relationship Id="rId5" Type="http://schemas.openxmlformats.org/officeDocument/2006/relationships/hyperlink" Target="https://www.youtube.com/watch?v=pQhbhpU9Wrg" TargetMode="External"/><Relationship Id="rId6" Type="http://schemas.openxmlformats.org/officeDocument/2006/relationships/hyperlink" Target="https://www.youtube.com/watch?v=mlEABZVTge0" TargetMode="External"/><Relationship Id="rId7" Type="http://schemas.openxmlformats.org/officeDocument/2006/relationships/hyperlink" Target="https://www.youtube.com/watch?v=gZEBE6cCOjM" TargetMode="External"/><Relationship Id="rId8" Type="http://schemas.openxmlformats.org/officeDocument/2006/relationships/hyperlink" Target="https://www.youtube.com/watch?v=vIeRLeQq7V4"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16.jpg"/><Relationship Id="rId5" Type="http://schemas.openxmlformats.org/officeDocument/2006/relationships/image" Target="../media/image14.jpg"/><Relationship Id="rId6" Type="http://schemas.openxmlformats.org/officeDocument/2006/relationships/image" Target="../media/image21.jpg"/><Relationship Id="rId7"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youtube.com/watch?v=pQhbhpU9Wrg" TargetMode="External"/><Relationship Id="rId4" Type="http://schemas.openxmlformats.org/officeDocument/2006/relationships/hyperlink" Target="http://www.youtube.com/watch?v=pQhbhpU9Wrg" TargetMode="External"/><Relationship Id="rId5" Type="http://schemas.openxmlformats.org/officeDocument/2006/relationships/image" Target="../media/image5.jpg"/><Relationship Id="rId6" Type="http://schemas.openxmlformats.org/officeDocument/2006/relationships/hyperlink" Target="http://drive.google.com/file/d/1tQjFqWzDicQSjs3DHjJmKN8nzUXUi3oE/view" TargetMode="External"/><Relationship Id="rId7"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mu4m7wSnpD0" TargetMode="External"/><Relationship Id="rId4" Type="http://schemas.openxmlformats.org/officeDocument/2006/relationships/image" Target="../media/image24.jpg"/><Relationship Id="rId5" Type="http://schemas.openxmlformats.org/officeDocument/2006/relationships/image" Target="../media/image7.png"/><Relationship Id="rId6"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www.scienceinschool.org/article/2021/build-your-own-virtual-accelerator/" TargetMode="External"/><Relationship Id="rId4" Type="http://schemas.openxmlformats.org/officeDocument/2006/relationships/hyperlink" Target="https://youtu.be/mlEABZVTge0" TargetMode="External"/><Relationship Id="rId5" Type="http://schemas.openxmlformats.org/officeDocument/2006/relationships/hyperlink" Target="https://youtu.be/mlEABZVTge0" TargetMode="External"/><Relationship Id="rId6" Type="http://schemas.openxmlformats.org/officeDocument/2006/relationships/hyperlink" Target="http://www.youtube.com/watch?v=mlEABZVTge0" TargetMode="External"/><Relationship Id="rId7" Type="http://schemas.openxmlformats.org/officeDocument/2006/relationships/image" Target="../media/image13.jpg"/><Relationship Id="rId8"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ww.youtube.com/watch?v=gZEBE6cCOjM" TargetMode="External"/><Relationship Id="rId4" Type="http://schemas.openxmlformats.org/officeDocument/2006/relationships/hyperlink" Target="https://www.youtube.com/watch?v=vIeRLeQq7V4" TargetMode="External"/><Relationship Id="rId11" Type="http://schemas.openxmlformats.org/officeDocument/2006/relationships/image" Target="../media/image12.jpg"/><Relationship Id="rId10" Type="http://schemas.openxmlformats.org/officeDocument/2006/relationships/hyperlink" Target="http://www.youtube.com/watch?v=Tv4KreXY_RU" TargetMode="External"/><Relationship Id="rId9" Type="http://schemas.openxmlformats.org/officeDocument/2006/relationships/image" Target="../media/image17.jpg"/><Relationship Id="rId5" Type="http://schemas.openxmlformats.org/officeDocument/2006/relationships/hyperlink" Target="https://www.youtube.com/watch?v=Tv4KreXY_RU" TargetMode="External"/><Relationship Id="rId6" Type="http://schemas.openxmlformats.org/officeDocument/2006/relationships/hyperlink" Target="http://www.youtube.com/watch?v=vIeRLeQq7V4" TargetMode="External"/><Relationship Id="rId7" Type="http://schemas.openxmlformats.org/officeDocument/2006/relationships/image" Target="../media/image18.jpg"/><Relationship Id="rId8" Type="http://schemas.openxmlformats.org/officeDocument/2006/relationships/hyperlink" Target="http://www.youtube.com/watch?v=gZEBE6cCOj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012875" y="0"/>
            <a:ext cx="8131200" cy="1012800"/>
          </a:xfrm>
          <a:prstGeom prst="rect">
            <a:avLst/>
          </a:prstGeom>
          <a:solidFill>
            <a:schemeClr val="lt1"/>
          </a:solidFill>
        </p:spPr>
        <p:txBody>
          <a:bodyPr anchorCtr="0" anchor="b" bIns="91425" lIns="91425" spcFirstLastPara="1" rIns="91425" wrap="square" tIns="91425">
            <a:normAutofit/>
          </a:bodyPr>
          <a:lstStyle/>
          <a:p>
            <a:pPr indent="0" lvl="0" marL="0" rtl="0" algn="ctr">
              <a:spcBef>
                <a:spcPts val="0"/>
              </a:spcBef>
              <a:spcAft>
                <a:spcPts val="0"/>
              </a:spcAft>
              <a:buNone/>
            </a:pPr>
            <a:r>
              <a:rPr lang="no"/>
              <a:t>Particle Accelerators</a:t>
            </a:r>
            <a:endParaRPr/>
          </a:p>
        </p:txBody>
      </p:sp>
      <p:sp>
        <p:nvSpPr>
          <p:cNvPr id="55" name="Google Shape;55;p13"/>
          <p:cNvSpPr txBox="1"/>
          <p:nvPr>
            <p:ph idx="1" type="subTitle"/>
          </p:nvPr>
        </p:nvSpPr>
        <p:spPr>
          <a:xfrm>
            <a:off x="-97975" y="3913425"/>
            <a:ext cx="9242100" cy="1229400"/>
          </a:xfrm>
          <a:prstGeom prst="rect">
            <a:avLst/>
          </a:prstGeom>
          <a:solidFill>
            <a:schemeClr val="lt1"/>
          </a:solidFill>
        </p:spPr>
        <p:txBody>
          <a:bodyPr anchorCtr="0" anchor="t" bIns="91425" lIns="91425" spcFirstLastPara="1" rIns="91425" wrap="square" tIns="91425">
            <a:normAutofit/>
          </a:bodyPr>
          <a:lstStyle/>
          <a:p>
            <a:pPr indent="0" lvl="0" marL="0" rtl="0" algn="ctr">
              <a:spcBef>
                <a:spcPts val="0"/>
              </a:spcBef>
              <a:spcAft>
                <a:spcPts val="0"/>
              </a:spcAft>
              <a:buNone/>
            </a:pPr>
            <a:r>
              <a:rPr lang="no">
                <a:solidFill>
                  <a:schemeClr val="dk1"/>
                </a:solidFill>
              </a:rPr>
              <a:t>Hellen	</a:t>
            </a:r>
            <a:r>
              <a:rPr lang="no">
                <a:solidFill>
                  <a:schemeClr val="dk1"/>
                </a:solidFill>
              </a:rPr>
              <a:t>Federico	Ragnhild	Salman	  </a:t>
            </a:r>
            <a:r>
              <a:rPr lang="no">
                <a:solidFill>
                  <a:schemeClr val="dk1"/>
                </a:solidFill>
              </a:rPr>
              <a:t>Greg</a:t>
            </a:r>
            <a:endParaRPr>
              <a:solidFill>
                <a:schemeClr val="dk1"/>
              </a:solidFill>
            </a:endParaRPr>
          </a:p>
        </p:txBody>
      </p:sp>
      <p:pic>
        <p:nvPicPr>
          <p:cNvPr id="56" name="Google Shape;56;p13"/>
          <p:cNvPicPr preferRelativeResize="0"/>
          <p:nvPr/>
        </p:nvPicPr>
        <p:blipFill rotWithShape="1">
          <a:blip r:embed="rId3">
            <a:alphaModFix/>
          </a:blip>
          <a:srcRect b="0" l="20133" r="20139" t="0"/>
          <a:stretch/>
        </p:blipFill>
        <p:spPr>
          <a:xfrm>
            <a:off x="4335813" y="4418838"/>
            <a:ext cx="822234" cy="723900"/>
          </a:xfrm>
          <a:prstGeom prst="rect">
            <a:avLst/>
          </a:prstGeom>
          <a:noFill/>
          <a:ln>
            <a:noFill/>
          </a:ln>
        </p:spPr>
      </p:pic>
      <p:pic>
        <p:nvPicPr>
          <p:cNvPr id="57" name="Google Shape;57;p13"/>
          <p:cNvPicPr preferRelativeResize="0"/>
          <p:nvPr/>
        </p:nvPicPr>
        <p:blipFill rotWithShape="1">
          <a:blip r:embed="rId4">
            <a:alphaModFix/>
          </a:blip>
          <a:srcRect b="0" l="19354" r="18710" t="0"/>
          <a:stretch/>
        </p:blipFill>
        <p:spPr>
          <a:xfrm>
            <a:off x="2496638" y="4388438"/>
            <a:ext cx="864808" cy="734400"/>
          </a:xfrm>
          <a:prstGeom prst="rect">
            <a:avLst/>
          </a:prstGeom>
          <a:noFill/>
          <a:ln>
            <a:noFill/>
          </a:ln>
        </p:spPr>
      </p:pic>
      <p:pic>
        <p:nvPicPr>
          <p:cNvPr id="58" name="Google Shape;58;p13"/>
          <p:cNvPicPr preferRelativeResize="0"/>
          <p:nvPr/>
        </p:nvPicPr>
        <p:blipFill rotWithShape="1">
          <a:blip r:embed="rId5">
            <a:alphaModFix/>
          </a:blip>
          <a:srcRect b="0" l="21472" r="20462" t="0"/>
          <a:stretch/>
        </p:blipFill>
        <p:spPr>
          <a:xfrm>
            <a:off x="936675" y="4408525"/>
            <a:ext cx="822225" cy="744563"/>
          </a:xfrm>
          <a:prstGeom prst="rect">
            <a:avLst/>
          </a:prstGeom>
          <a:noFill/>
          <a:ln>
            <a:noFill/>
          </a:ln>
        </p:spPr>
      </p:pic>
      <p:pic>
        <p:nvPicPr>
          <p:cNvPr id="59" name="Google Shape;59;p13"/>
          <p:cNvPicPr preferRelativeResize="0"/>
          <p:nvPr/>
        </p:nvPicPr>
        <p:blipFill rotWithShape="1">
          <a:blip r:embed="rId6">
            <a:alphaModFix/>
          </a:blip>
          <a:srcRect b="0" l="22686" r="20921" t="0"/>
          <a:stretch/>
        </p:blipFill>
        <p:spPr>
          <a:xfrm>
            <a:off x="7519500" y="4467814"/>
            <a:ext cx="723900" cy="674949"/>
          </a:xfrm>
          <a:prstGeom prst="rect">
            <a:avLst/>
          </a:prstGeom>
          <a:noFill/>
          <a:ln>
            <a:noFill/>
          </a:ln>
        </p:spPr>
      </p:pic>
      <p:pic>
        <p:nvPicPr>
          <p:cNvPr id="60" name="Google Shape;60;p13"/>
          <p:cNvPicPr preferRelativeResize="0"/>
          <p:nvPr/>
        </p:nvPicPr>
        <p:blipFill rotWithShape="1">
          <a:blip r:embed="rId7">
            <a:alphaModFix/>
          </a:blip>
          <a:srcRect b="0" l="22681" r="21480" t="0"/>
          <a:stretch/>
        </p:blipFill>
        <p:spPr>
          <a:xfrm>
            <a:off x="6056223" y="4368514"/>
            <a:ext cx="822225" cy="774236"/>
          </a:xfrm>
          <a:prstGeom prst="rect">
            <a:avLst/>
          </a:prstGeom>
          <a:noFill/>
          <a:ln>
            <a:noFill/>
          </a:ln>
        </p:spPr>
      </p:pic>
      <p:pic>
        <p:nvPicPr>
          <p:cNvPr id="61" name="Google Shape;61;p13"/>
          <p:cNvPicPr preferRelativeResize="0"/>
          <p:nvPr/>
        </p:nvPicPr>
        <p:blipFill>
          <a:blip r:embed="rId8">
            <a:alphaModFix/>
          </a:blip>
          <a:stretch>
            <a:fillRect/>
          </a:stretch>
        </p:blipFill>
        <p:spPr>
          <a:xfrm>
            <a:off x="0" y="0"/>
            <a:ext cx="1012875" cy="10128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t>Helpful Material and Resources</a:t>
            </a:r>
            <a:endParaRPr/>
          </a:p>
        </p:txBody>
      </p:sp>
      <p:sp>
        <p:nvSpPr>
          <p:cNvPr id="139" name="Google Shape;139;p22"/>
          <p:cNvSpPr txBox="1"/>
          <p:nvPr>
            <p:ph idx="1" type="body"/>
          </p:nvPr>
        </p:nvSpPr>
        <p:spPr>
          <a:xfrm>
            <a:off x="311700" y="881000"/>
            <a:ext cx="8520600" cy="4262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no"/>
              <a:t>CERN</a:t>
            </a:r>
            <a:endParaRPr/>
          </a:p>
          <a:p>
            <a:pPr indent="-317500" lvl="1" marL="914400" rtl="0" algn="l">
              <a:spcBef>
                <a:spcPts val="0"/>
              </a:spcBef>
              <a:spcAft>
                <a:spcPts val="0"/>
              </a:spcAft>
              <a:buSzPts val="1400"/>
              <a:buChar char="○"/>
            </a:pPr>
            <a:r>
              <a:rPr lang="no" u="sng">
                <a:solidFill>
                  <a:schemeClr val="hlink"/>
                </a:solidFill>
                <a:hlinkClick r:id="rId3"/>
              </a:rPr>
              <a:t>3D Printed Linac</a:t>
            </a:r>
            <a:r>
              <a:rPr lang="no"/>
              <a:t> and other fun from cern.ch/per</a:t>
            </a:r>
            <a:endParaRPr/>
          </a:p>
          <a:p>
            <a:pPr indent="-317500" lvl="1" marL="914400" rtl="0" algn="l">
              <a:spcBef>
                <a:spcPts val="0"/>
              </a:spcBef>
              <a:spcAft>
                <a:spcPts val="0"/>
              </a:spcAft>
              <a:buSzPts val="1400"/>
              <a:buChar char="○"/>
            </a:pPr>
            <a:r>
              <a:rPr lang="no" u="sng">
                <a:solidFill>
                  <a:schemeClr val="accent5"/>
                </a:solidFill>
                <a:hlinkClick r:id="rId4">
                  <a:extLst>
                    <a:ext uri="{A12FA001-AC4F-418D-AE19-62706E023703}">
                      <ahyp:hlinkClr val="tx"/>
                    </a:ext>
                  </a:extLst>
                </a:hlinkClick>
              </a:rPr>
              <a:t>Applications of Particle Physics - CERN- 1994</a:t>
            </a:r>
            <a:endParaRPr/>
          </a:p>
          <a:p>
            <a:pPr indent="-342900" lvl="0" marL="457200" rtl="0" algn="l">
              <a:spcBef>
                <a:spcPts val="0"/>
              </a:spcBef>
              <a:spcAft>
                <a:spcPts val="0"/>
              </a:spcAft>
              <a:buSzPts val="1800"/>
              <a:buChar char="●"/>
            </a:pPr>
            <a:r>
              <a:rPr lang="no" u="sng">
                <a:solidFill>
                  <a:schemeClr val="hlink"/>
                </a:solidFill>
                <a:hlinkClick r:id="rId5"/>
              </a:rPr>
              <a:t>QuarkNet</a:t>
            </a:r>
            <a:r>
              <a:rPr lang="no"/>
              <a:t>: Making It ‘Round the Bend (Qualitative and </a:t>
            </a:r>
            <a:r>
              <a:rPr lang="no"/>
              <a:t>Quantitative</a:t>
            </a:r>
            <a:r>
              <a:rPr lang="no"/>
              <a:t>)</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342900" lvl="0" marL="457200" rtl="0" algn="l">
              <a:spcBef>
                <a:spcPts val="1200"/>
              </a:spcBef>
              <a:spcAft>
                <a:spcPts val="0"/>
              </a:spcAft>
              <a:buSzPts val="1800"/>
              <a:buChar char="●"/>
            </a:pPr>
            <a:r>
              <a:rPr lang="no"/>
              <a:t>Great E&amp;M Simulations like the Cyclotron</a:t>
            </a:r>
            <a:endParaRPr/>
          </a:p>
          <a:p>
            <a:pPr indent="-317500" lvl="1" marL="914400" rtl="0" algn="l">
              <a:spcBef>
                <a:spcPts val="0"/>
              </a:spcBef>
              <a:spcAft>
                <a:spcPts val="0"/>
              </a:spcAft>
              <a:buSzPts val="1400"/>
              <a:buChar char="○"/>
            </a:pPr>
            <a:r>
              <a:rPr lang="no" u="sng">
                <a:solidFill>
                  <a:schemeClr val="accent5"/>
                </a:solidFill>
                <a:hlinkClick r:id="rId6">
                  <a:extLst>
                    <a:ext uri="{A12FA001-AC4F-418D-AE19-62706E023703}">
                      <ahyp:hlinkClr val="tx"/>
                    </a:ext>
                  </a:extLst>
                </a:hlinkClick>
              </a:rPr>
              <a:t>PhET: Electric Field Hockey</a:t>
            </a:r>
            <a:endParaRPr/>
          </a:p>
          <a:p>
            <a:pPr indent="-317500" lvl="1" marL="914400" rtl="0" algn="l">
              <a:spcBef>
                <a:spcPts val="0"/>
              </a:spcBef>
              <a:spcAft>
                <a:spcPts val="0"/>
              </a:spcAft>
              <a:buSzPts val="1400"/>
              <a:buChar char="○"/>
            </a:pPr>
            <a:r>
              <a:rPr lang="no" u="sng">
                <a:solidFill>
                  <a:schemeClr val="hlink"/>
                </a:solidFill>
                <a:hlinkClick r:id="rId7"/>
              </a:rPr>
              <a:t>HTML5 Simulations for Physics</a:t>
            </a:r>
            <a:r>
              <a:rPr lang="no"/>
              <a:t> </a:t>
            </a:r>
            <a:endParaRPr/>
          </a:p>
          <a:p>
            <a:pPr indent="-317500" lvl="1" marL="914400" rtl="0" algn="l">
              <a:spcBef>
                <a:spcPts val="0"/>
              </a:spcBef>
              <a:spcAft>
                <a:spcPts val="0"/>
              </a:spcAft>
              <a:buSzPts val="1400"/>
              <a:buChar char="○"/>
            </a:pPr>
            <a:r>
              <a:rPr lang="no" u="sng">
                <a:solidFill>
                  <a:schemeClr val="hlink"/>
                </a:solidFill>
                <a:hlinkClick r:id="rId8"/>
              </a:rPr>
              <a:t>Physics: E&amp;M Simulations</a:t>
            </a:r>
            <a:r>
              <a:rPr lang="no"/>
              <a:t> </a:t>
            </a:r>
            <a:endParaRPr/>
          </a:p>
          <a:p>
            <a:pPr indent="-317500" lvl="1" marL="914400" rtl="0" algn="l">
              <a:spcBef>
                <a:spcPts val="0"/>
              </a:spcBef>
              <a:spcAft>
                <a:spcPts val="0"/>
              </a:spcAft>
              <a:buSzPts val="1400"/>
              <a:buChar char="○"/>
            </a:pPr>
            <a:r>
              <a:rPr lang="no" u="sng">
                <a:solidFill>
                  <a:schemeClr val="hlink"/>
                </a:solidFill>
                <a:hlinkClick r:id="rId9"/>
              </a:rPr>
              <a:t>Physics Aviary</a:t>
            </a:r>
            <a:endParaRPr/>
          </a:p>
        </p:txBody>
      </p:sp>
      <p:pic>
        <p:nvPicPr>
          <p:cNvPr id="140" name="Google Shape;140;p22"/>
          <p:cNvPicPr preferRelativeResize="0"/>
          <p:nvPr/>
        </p:nvPicPr>
        <p:blipFill rotWithShape="1">
          <a:blip r:embed="rId10">
            <a:alphaModFix/>
          </a:blip>
          <a:srcRect b="6840" l="2310" r="-2310" t="-6840"/>
          <a:stretch/>
        </p:blipFill>
        <p:spPr>
          <a:xfrm>
            <a:off x="1033975" y="2016725"/>
            <a:ext cx="7418924" cy="1620450"/>
          </a:xfrm>
          <a:prstGeom prst="rect">
            <a:avLst/>
          </a:prstGeom>
          <a:noFill/>
          <a:ln>
            <a:noFill/>
          </a:ln>
        </p:spPr>
      </p:pic>
      <p:pic>
        <p:nvPicPr>
          <p:cNvPr id="141" name="Google Shape;141;p22"/>
          <p:cNvPicPr preferRelativeResize="0"/>
          <p:nvPr/>
        </p:nvPicPr>
        <p:blipFill>
          <a:blip r:embed="rId11">
            <a:alphaModFix/>
          </a:blip>
          <a:stretch>
            <a:fillRect/>
          </a:stretch>
        </p:blipFill>
        <p:spPr>
          <a:xfrm>
            <a:off x="6058500" y="0"/>
            <a:ext cx="3085499" cy="17355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145" name="Shape 145"/>
        <p:cNvGrpSpPr/>
        <p:nvPr/>
      </p:nvGrpSpPr>
      <p:grpSpPr>
        <a:xfrm>
          <a:off x="0" y="0"/>
          <a:ext cx="0" cy="0"/>
          <a:chOff x="0" y="0"/>
          <a:chExt cx="0" cy="0"/>
        </a:xfrm>
      </p:grpSpPr>
      <p:pic>
        <p:nvPicPr>
          <p:cNvPr id="146" name="Google Shape;146;p23"/>
          <p:cNvPicPr preferRelativeResize="0"/>
          <p:nvPr/>
        </p:nvPicPr>
        <p:blipFill rotWithShape="1">
          <a:blip r:embed="rId3">
            <a:alphaModFix/>
          </a:blip>
          <a:srcRect b="0" l="9236" r="6261" t="0"/>
          <a:stretch/>
        </p:blipFill>
        <p:spPr>
          <a:xfrm>
            <a:off x="3803650" y="0"/>
            <a:ext cx="5340352" cy="5143501"/>
          </a:xfrm>
          <a:prstGeom prst="rect">
            <a:avLst/>
          </a:prstGeom>
          <a:noFill/>
          <a:ln>
            <a:noFill/>
          </a:ln>
        </p:spPr>
      </p:pic>
      <p:sp>
        <p:nvSpPr>
          <p:cNvPr id="147" name="Google Shape;147;p23"/>
          <p:cNvSpPr txBox="1"/>
          <p:nvPr>
            <p:ph type="title"/>
          </p:nvPr>
        </p:nvSpPr>
        <p:spPr>
          <a:xfrm>
            <a:off x="311700" y="445025"/>
            <a:ext cx="3096300" cy="572700"/>
          </a:xfrm>
          <a:prstGeom prst="rect">
            <a:avLst/>
          </a:prstGeom>
          <a:solidFill>
            <a:srgbClr val="1E59AE"/>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solidFill>
                  <a:srgbClr val="F7F9FC"/>
                </a:solidFill>
              </a:rPr>
              <a:t>Agenda</a:t>
            </a:r>
            <a:endParaRPr>
              <a:solidFill>
                <a:srgbClr val="F7F9FC"/>
              </a:solidFill>
            </a:endParaRPr>
          </a:p>
        </p:txBody>
      </p:sp>
      <p:sp>
        <p:nvSpPr>
          <p:cNvPr id="148" name="Google Shape;148;p23"/>
          <p:cNvSpPr txBox="1"/>
          <p:nvPr>
            <p:ph idx="1" type="body"/>
          </p:nvPr>
        </p:nvSpPr>
        <p:spPr>
          <a:xfrm>
            <a:off x="311700" y="1152475"/>
            <a:ext cx="3096300" cy="3875100"/>
          </a:xfrm>
          <a:prstGeom prst="rect">
            <a:avLst/>
          </a:prstGeom>
          <a:solidFill>
            <a:srgbClr val="1E59AE"/>
          </a:solidFill>
        </p:spPr>
        <p:txBody>
          <a:bodyPr anchorCtr="0" anchor="t" bIns="91425" lIns="91425" spcFirstLastPara="1" rIns="91425" wrap="square" tIns="91425">
            <a:normAutofit lnSpcReduction="10000"/>
          </a:bodyPr>
          <a:lstStyle/>
          <a:p>
            <a:pPr indent="-342900" lvl="0" marL="457200" rtl="0" algn="l">
              <a:spcBef>
                <a:spcPts val="0"/>
              </a:spcBef>
              <a:spcAft>
                <a:spcPts val="0"/>
              </a:spcAft>
              <a:buClr>
                <a:srgbClr val="F7F9FC"/>
              </a:buClr>
              <a:buSzPts val="1800"/>
              <a:buChar char="●"/>
            </a:pPr>
            <a:r>
              <a:rPr lang="no">
                <a:solidFill>
                  <a:srgbClr val="F7F9FC"/>
                </a:solidFill>
              </a:rPr>
              <a:t>Review our k</a:t>
            </a:r>
            <a:r>
              <a:rPr lang="no">
                <a:solidFill>
                  <a:srgbClr val="F7F9FC"/>
                </a:solidFill>
              </a:rPr>
              <a:t>ey takeaways </a:t>
            </a:r>
            <a:r>
              <a:rPr lang="no">
                <a:solidFill>
                  <a:srgbClr val="F7F9FC"/>
                </a:solidFill>
              </a:rPr>
              <a:t>about Particle Accelerators</a:t>
            </a:r>
            <a:endParaRPr>
              <a:solidFill>
                <a:srgbClr val="F7F9FC"/>
              </a:solidFill>
            </a:endParaRPr>
          </a:p>
          <a:p>
            <a:pPr indent="0" lvl="0" marL="457200" rtl="0" algn="l">
              <a:spcBef>
                <a:spcPts val="1200"/>
              </a:spcBef>
              <a:spcAft>
                <a:spcPts val="0"/>
              </a:spcAft>
              <a:buNone/>
            </a:pPr>
            <a:r>
              <a:t/>
            </a:r>
            <a:endParaRPr>
              <a:solidFill>
                <a:srgbClr val="F7F9FC"/>
              </a:solidFill>
            </a:endParaRPr>
          </a:p>
          <a:p>
            <a:pPr indent="-342900" lvl="0" marL="457200" rtl="0" algn="l">
              <a:spcBef>
                <a:spcPts val="1200"/>
              </a:spcBef>
              <a:spcAft>
                <a:spcPts val="0"/>
              </a:spcAft>
              <a:buClr>
                <a:srgbClr val="F7F9FC"/>
              </a:buClr>
              <a:buSzPts val="1800"/>
              <a:buChar char="●"/>
            </a:pPr>
            <a:r>
              <a:rPr lang="no">
                <a:solidFill>
                  <a:srgbClr val="F7F9FC"/>
                </a:solidFill>
              </a:rPr>
              <a:t>Provide Appropriate Resources</a:t>
            </a:r>
            <a:endParaRPr>
              <a:solidFill>
                <a:srgbClr val="F7F9FC"/>
              </a:solidFill>
            </a:endParaRPr>
          </a:p>
          <a:p>
            <a:pPr indent="0" lvl="0" marL="457200" rtl="0" algn="l">
              <a:spcBef>
                <a:spcPts val="1200"/>
              </a:spcBef>
              <a:spcAft>
                <a:spcPts val="0"/>
              </a:spcAft>
              <a:buNone/>
            </a:pPr>
            <a:r>
              <a:t/>
            </a:r>
            <a:endParaRPr>
              <a:solidFill>
                <a:srgbClr val="F7F9FC"/>
              </a:solidFill>
            </a:endParaRPr>
          </a:p>
          <a:p>
            <a:pPr indent="-342900" lvl="0" marL="457200" rtl="0" algn="l">
              <a:spcBef>
                <a:spcPts val="1200"/>
              </a:spcBef>
              <a:spcAft>
                <a:spcPts val="0"/>
              </a:spcAft>
              <a:buClr>
                <a:srgbClr val="F7F9FC"/>
              </a:buClr>
              <a:buSzPts val="1800"/>
              <a:buChar char="●"/>
            </a:pPr>
            <a:r>
              <a:rPr b="1" lang="no">
                <a:solidFill>
                  <a:srgbClr val="F7F9FC"/>
                </a:solidFill>
              </a:rPr>
              <a:t>Explain all components of th</a:t>
            </a:r>
            <a:r>
              <a:rPr b="1" lang="no">
                <a:solidFill>
                  <a:srgbClr val="F7F9FC"/>
                </a:solidFill>
              </a:rPr>
              <a:t>e Accelerator Complex</a:t>
            </a:r>
            <a:endParaRPr b="1">
              <a:solidFill>
                <a:srgbClr val="F7F9FC"/>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no"/>
              <a:t>References</a:t>
            </a:r>
            <a:endParaRPr/>
          </a:p>
        </p:txBody>
      </p:sp>
      <p:sp>
        <p:nvSpPr>
          <p:cNvPr id="154" name="Google Shape;154;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50000" lvl="0" marL="540000" rtl="0" algn="l">
              <a:lnSpc>
                <a:spcPct val="105000"/>
              </a:lnSpc>
              <a:spcBef>
                <a:spcPts val="0"/>
              </a:spcBef>
              <a:spcAft>
                <a:spcPts val="0"/>
              </a:spcAft>
              <a:buNone/>
            </a:pPr>
            <a:r>
              <a:rPr lang="no"/>
              <a:t>CERN (2023). Physics Education Research. </a:t>
            </a:r>
            <a:r>
              <a:rPr lang="no" u="sng">
                <a:solidFill>
                  <a:schemeClr val="hlink"/>
                </a:solidFill>
                <a:hlinkClick r:id="rId3"/>
              </a:rPr>
              <a:t>https://cern.ch/per</a:t>
            </a:r>
            <a:endParaRPr/>
          </a:p>
          <a:p>
            <a:pPr indent="-450000" lvl="0" marL="540000" rtl="0" algn="l">
              <a:lnSpc>
                <a:spcPct val="105000"/>
              </a:lnSpc>
              <a:spcBef>
                <a:spcPts val="0"/>
              </a:spcBef>
              <a:spcAft>
                <a:spcPts val="0"/>
              </a:spcAft>
              <a:buClr>
                <a:schemeClr val="dk1"/>
              </a:buClr>
              <a:buSzPts val="1100"/>
              <a:buFont typeface="Arial"/>
              <a:buNone/>
            </a:pPr>
            <a:r>
              <a:rPr lang="no"/>
              <a:t>Duffy, Andrew. (2023). HTML5 Simulations for Physics</a:t>
            </a:r>
            <a:r>
              <a:rPr i="1" lang="no"/>
              <a:t>.</a:t>
            </a:r>
            <a:r>
              <a:rPr lang="no"/>
              <a:t> </a:t>
            </a:r>
            <a:r>
              <a:rPr lang="no" u="sng">
                <a:solidFill>
                  <a:schemeClr val="accent5"/>
                </a:solidFill>
                <a:hlinkClick r:id="rId4">
                  <a:extLst>
                    <a:ext uri="{A12FA001-AC4F-418D-AE19-62706E023703}">
                      <ahyp:hlinkClr val="tx"/>
                    </a:ext>
                  </a:extLst>
                </a:hlinkClick>
              </a:rPr>
              <a:t>http://physics.bu.edu/~duffy/sims.html</a:t>
            </a:r>
            <a:endParaRPr/>
          </a:p>
          <a:p>
            <a:pPr indent="-450000" lvl="0" marL="540000" rtl="0" algn="l">
              <a:lnSpc>
                <a:spcPct val="105000"/>
              </a:lnSpc>
              <a:spcBef>
                <a:spcPts val="0"/>
              </a:spcBef>
              <a:spcAft>
                <a:spcPts val="0"/>
              </a:spcAft>
              <a:buNone/>
            </a:pPr>
            <a:r>
              <a:rPr lang="no"/>
              <a:t>Gilardoni, Simone. </a:t>
            </a:r>
            <a:r>
              <a:rPr lang="no"/>
              <a:t>(2023). </a:t>
            </a:r>
            <a:r>
              <a:rPr lang="no"/>
              <a:t>Intro to Particle Accelerators</a:t>
            </a:r>
            <a:r>
              <a:rPr lang="no"/>
              <a:t>. </a:t>
            </a:r>
            <a:r>
              <a:rPr i="1" lang="no"/>
              <a:t>ITW 2023</a:t>
            </a:r>
            <a:r>
              <a:rPr lang="no"/>
              <a:t>.</a:t>
            </a:r>
            <a:endParaRPr/>
          </a:p>
          <a:p>
            <a:pPr indent="-450000" lvl="0" marL="540000" rtl="0" algn="l">
              <a:lnSpc>
                <a:spcPct val="105000"/>
              </a:lnSpc>
              <a:spcBef>
                <a:spcPts val="0"/>
              </a:spcBef>
              <a:spcAft>
                <a:spcPts val="0"/>
              </a:spcAft>
              <a:buNone/>
            </a:pPr>
            <a:r>
              <a:rPr lang="no"/>
              <a:t>Johnston, Karl. </a:t>
            </a:r>
            <a:r>
              <a:rPr lang="no"/>
              <a:t>(2023). </a:t>
            </a:r>
            <a:r>
              <a:rPr lang="no"/>
              <a:t>ISOLDE Physics. </a:t>
            </a:r>
            <a:r>
              <a:rPr i="1" lang="no"/>
              <a:t>ITW 2023</a:t>
            </a:r>
            <a:r>
              <a:rPr lang="no"/>
              <a:t>.</a:t>
            </a:r>
            <a:endParaRPr/>
          </a:p>
          <a:p>
            <a:pPr indent="-450000" lvl="0" marL="540000" rtl="0" algn="l">
              <a:lnSpc>
                <a:spcPct val="105000"/>
              </a:lnSpc>
              <a:spcBef>
                <a:spcPts val="0"/>
              </a:spcBef>
              <a:spcAft>
                <a:spcPts val="0"/>
              </a:spcAft>
              <a:buNone/>
            </a:pPr>
            <a:r>
              <a:rPr lang="no"/>
              <a:t>Muhammed, Sameed. (2023). Antimatter Research. </a:t>
            </a:r>
            <a:r>
              <a:rPr i="1" lang="no"/>
              <a:t>ITW 2023</a:t>
            </a:r>
            <a:r>
              <a:rPr lang="no"/>
              <a:t>.</a:t>
            </a:r>
            <a:endParaRPr/>
          </a:p>
          <a:p>
            <a:pPr indent="-450000" lvl="0" marL="540000" rtl="0" algn="l">
              <a:lnSpc>
                <a:spcPct val="105000"/>
              </a:lnSpc>
              <a:spcBef>
                <a:spcPts val="0"/>
              </a:spcBef>
              <a:spcAft>
                <a:spcPts val="0"/>
              </a:spcAft>
              <a:buNone/>
            </a:pPr>
            <a:r>
              <a:rPr lang="no"/>
              <a:t>Van Der Veken, Frederik. </a:t>
            </a:r>
            <a:r>
              <a:rPr lang="no"/>
              <a:t>(2023). </a:t>
            </a:r>
            <a:r>
              <a:rPr lang="no"/>
              <a:t>Feynman Diagrams, Lagrangians and Stuff. </a:t>
            </a:r>
            <a:r>
              <a:rPr i="1" lang="no"/>
              <a:t>ITW 2023</a:t>
            </a:r>
            <a:r>
              <a:rPr lang="no"/>
              <a:t>.</a:t>
            </a:r>
            <a:endParaRPr/>
          </a:p>
          <a:p>
            <a:pPr indent="-450000" lvl="0" marL="540000" rtl="0" algn="l">
              <a:lnSpc>
                <a:spcPct val="105000"/>
              </a:lnSpc>
              <a:spcBef>
                <a:spcPts val="0"/>
              </a:spcBef>
              <a:spcAft>
                <a:spcPts val="0"/>
              </a:spcAft>
              <a:buNone/>
            </a:pPr>
            <a:r>
              <a:rPr lang="no"/>
              <a:t>Vujanovic, Milena. </a:t>
            </a:r>
            <a:r>
              <a:rPr lang="no"/>
              <a:t>(2023). </a:t>
            </a:r>
            <a:r>
              <a:rPr lang="no"/>
              <a:t>Concept Maps. </a:t>
            </a:r>
            <a:r>
              <a:rPr i="1" lang="no"/>
              <a:t>ITW 2023</a:t>
            </a:r>
            <a:r>
              <a:rPr lang="no"/>
              <a:t>.</a:t>
            </a:r>
            <a:endParaRPr/>
          </a:p>
          <a:p>
            <a:pPr indent="-450000" lvl="0" marL="540000" rtl="0" algn="l">
              <a:lnSpc>
                <a:spcPct val="105000"/>
              </a:lnSpc>
              <a:spcBef>
                <a:spcPts val="0"/>
              </a:spcBef>
              <a:spcAft>
                <a:spcPts val="0"/>
              </a:spcAft>
              <a:buNone/>
            </a:pPr>
            <a:r>
              <a:rPr lang="no"/>
              <a:t>Wiener, Jeff. (2023). Particle Physics in the Classroom. </a:t>
            </a:r>
            <a:r>
              <a:rPr i="1" lang="no"/>
              <a:t>ITW 2023</a:t>
            </a:r>
            <a:r>
              <a:rPr lang="no"/>
              <a:t>.</a:t>
            </a:r>
            <a:endParaRPr/>
          </a:p>
          <a:p>
            <a:pPr indent="0" lvl="0" marL="0" rtl="0" algn="l">
              <a:spcBef>
                <a:spcPts val="0"/>
              </a:spcBef>
              <a:spcAft>
                <a:spcPts val="12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t>Media Citations</a:t>
            </a:r>
            <a:endParaRPr/>
          </a:p>
        </p:txBody>
      </p:sp>
      <p:sp>
        <p:nvSpPr>
          <p:cNvPr id="160" name="Google Shape;160;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SzPct val="100000"/>
              <a:buChar char="●"/>
            </a:pPr>
            <a:r>
              <a:rPr lang="no" u="sng">
                <a:solidFill>
                  <a:schemeClr val="hlink"/>
                </a:solidFill>
                <a:hlinkClick r:id="rId3"/>
              </a:rPr>
              <a:t>https://cds.cern.ch/images/OPEN-PHO-ACCEL-2017-006-6/file?size=large</a:t>
            </a:r>
            <a:endParaRPr/>
          </a:p>
          <a:p>
            <a:pPr indent="-334327" lvl="0" marL="457200" rtl="0" algn="l">
              <a:spcBef>
                <a:spcPts val="0"/>
              </a:spcBef>
              <a:spcAft>
                <a:spcPts val="0"/>
              </a:spcAft>
              <a:buSzPct val="100000"/>
              <a:buChar char="●"/>
            </a:pPr>
            <a:r>
              <a:rPr lang="no" u="sng">
                <a:solidFill>
                  <a:schemeClr val="hlink"/>
                </a:solidFill>
                <a:hlinkClick r:id="rId4"/>
              </a:rPr>
              <a:t>https://cds.cern.ch/record/2800984/files/CCC-v2022.png?subformat=icon-1440</a:t>
            </a:r>
            <a:endParaRPr/>
          </a:p>
          <a:p>
            <a:pPr indent="-334327" lvl="0" marL="457200" rtl="0" algn="l">
              <a:spcBef>
                <a:spcPts val="0"/>
              </a:spcBef>
              <a:spcAft>
                <a:spcPts val="0"/>
              </a:spcAft>
              <a:buSzPct val="100000"/>
              <a:buChar char="●"/>
            </a:pPr>
            <a:r>
              <a:rPr lang="no" u="sng">
                <a:solidFill>
                  <a:schemeClr val="hlink"/>
                </a:solidFill>
                <a:hlinkClick r:id="rId5"/>
              </a:rPr>
              <a:t>https://www.youtube.com/watch?v=pQhbhpU9Wrg</a:t>
            </a:r>
            <a:endParaRPr/>
          </a:p>
          <a:p>
            <a:pPr indent="-334327" lvl="0" marL="457200" rtl="0" algn="l">
              <a:spcBef>
                <a:spcPts val="0"/>
              </a:spcBef>
              <a:spcAft>
                <a:spcPts val="0"/>
              </a:spcAft>
              <a:buSzPct val="100000"/>
              <a:buChar char="●"/>
            </a:pPr>
            <a:r>
              <a:rPr lang="no" u="sng">
                <a:solidFill>
                  <a:schemeClr val="hlink"/>
                </a:solidFill>
                <a:hlinkClick r:id="rId6"/>
              </a:rPr>
              <a:t>https://www.youtube.com/watch?v=mlEABZVTge0</a:t>
            </a:r>
            <a:endParaRPr/>
          </a:p>
          <a:p>
            <a:pPr indent="-334327" lvl="0" marL="457200" rtl="0" algn="l">
              <a:spcBef>
                <a:spcPts val="0"/>
              </a:spcBef>
              <a:spcAft>
                <a:spcPts val="0"/>
              </a:spcAft>
              <a:buSzPct val="100000"/>
              <a:buChar char="●"/>
            </a:pPr>
            <a:r>
              <a:rPr lang="no" u="sng">
                <a:solidFill>
                  <a:schemeClr val="hlink"/>
                </a:solidFill>
                <a:hlinkClick r:id="rId7"/>
              </a:rPr>
              <a:t>https://www.youtube.com/watch?v=gZEBE6cCOjM</a:t>
            </a:r>
            <a:endParaRPr/>
          </a:p>
          <a:p>
            <a:pPr indent="-334327" lvl="0" marL="457200" rtl="0" algn="l">
              <a:spcBef>
                <a:spcPts val="0"/>
              </a:spcBef>
              <a:spcAft>
                <a:spcPts val="0"/>
              </a:spcAft>
              <a:buSzPct val="100000"/>
              <a:buChar char="●"/>
            </a:pPr>
            <a:r>
              <a:rPr lang="no" u="sng">
                <a:solidFill>
                  <a:schemeClr val="hlink"/>
                </a:solidFill>
                <a:hlinkClick r:id="rId8"/>
              </a:rPr>
              <a:t>https://www.youtube.com/watch?v=vIeRLeQq7V4</a:t>
            </a:r>
            <a:endParaRPr/>
          </a:p>
          <a:p>
            <a:pPr indent="-334327" lvl="0" marL="457200" rtl="0" algn="l">
              <a:spcBef>
                <a:spcPts val="0"/>
              </a:spcBef>
              <a:spcAft>
                <a:spcPts val="0"/>
              </a:spcAft>
              <a:buSzPct val="100000"/>
              <a:buChar char="●"/>
            </a:pPr>
            <a:r>
              <a:rPr lang="no" u="sng">
                <a:solidFill>
                  <a:schemeClr val="hlink"/>
                </a:solidFill>
                <a:hlinkClick r:id="rId9"/>
              </a:rPr>
              <a:t>https://www.youtube.com/watch?v=Tv4KreXY_RU</a:t>
            </a:r>
            <a:endParaRPr/>
          </a:p>
          <a:p>
            <a:pPr indent="-334327" lvl="0" marL="457200" rtl="0" algn="l">
              <a:spcBef>
                <a:spcPts val="0"/>
              </a:spcBef>
              <a:spcAft>
                <a:spcPts val="0"/>
              </a:spcAft>
              <a:buSzPct val="100000"/>
              <a:buChar char="●"/>
            </a:pPr>
            <a:r>
              <a:rPr lang="no" u="sng">
                <a:solidFill>
                  <a:schemeClr val="hlink"/>
                </a:solidFill>
                <a:hlinkClick r:id="rId10"/>
              </a:rPr>
              <a:t>https://scoollab.web.cern.ch/linac3D</a:t>
            </a:r>
            <a:endParaRPr/>
          </a:p>
          <a:p>
            <a:pPr indent="-334327" lvl="0" marL="457200" rtl="0" algn="l">
              <a:spcBef>
                <a:spcPts val="0"/>
              </a:spcBef>
              <a:spcAft>
                <a:spcPts val="0"/>
              </a:spcAft>
              <a:buSzPct val="100000"/>
              <a:buChar char="●"/>
            </a:pPr>
            <a:r>
              <a:rPr lang="no" u="sng">
                <a:solidFill>
                  <a:schemeClr val="hlink"/>
                </a:solidFill>
                <a:hlinkClick r:id="rId11"/>
              </a:rPr>
              <a:t>https://cms.cern/sites/default/files/field/image/LHC_and_mountains-0503019-1-nice.jpg</a:t>
            </a:r>
            <a:endParaRPr/>
          </a:p>
          <a:p>
            <a:pPr indent="0" lvl="0" marL="0" rtl="0" algn="l">
              <a:spcBef>
                <a:spcPts val="1200"/>
              </a:spcBef>
              <a:spcAft>
                <a:spcPts val="12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4" name="Shape 164"/>
        <p:cNvGrpSpPr/>
        <p:nvPr/>
      </p:nvGrpSpPr>
      <p:grpSpPr>
        <a:xfrm>
          <a:off x="0" y="0"/>
          <a:ext cx="0" cy="0"/>
          <a:chOff x="0" y="0"/>
          <a:chExt cx="0" cy="0"/>
        </a:xfrm>
      </p:grpSpPr>
      <p:sp>
        <p:nvSpPr>
          <p:cNvPr id="165" name="Google Shape;165;p26"/>
          <p:cNvSpPr txBox="1"/>
          <p:nvPr>
            <p:ph type="title"/>
          </p:nvPr>
        </p:nvSpPr>
        <p:spPr>
          <a:xfrm>
            <a:off x="1499025" y="1645925"/>
            <a:ext cx="6430800" cy="1007700"/>
          </a:xfrm>
          <a:prstGeom prst="rect">
            <a:avLst/>
          </a:prstGeom>
          <a:solidFill>
            <a:schemeClr val="lt1"/>
          </a:solidFill>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no"/>
              <a:t>Thank You!</a:t>
            </a:r>
            <a:endParaRPr/>
          </a:p>
          <a:p>
            <a:pPr indent="0" lvl="0" marL="0" rtl="0" algn="ctr">
              <a:spcBef>
                <a:spcPts val="0"/>
              </a:spcBef>
              <a:spcAft>
                <a:spcPts val="0"/>
              </a:spcAft>
              <a:buNone/>
            </a:pPr>
            <a:r>
              <a:rPr lang="no"/>
              <a:t>We look forward to your questions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rotWithShape="1">
          <a:blip r:embed="rId3">
            <a:alphaModFix/>
          </a:blip>
          <a:srcRect b="0" l="9236" r="6261" t="0"/>
          <a:stretch/>
        </p:blipFill>
        <p:spPr>
          <a:xfrm>
            <a:off x="3803650" y="0"/>
            <a:ext cx="5340352" cy="5143501"/>
          </a:xfrm>
          <a:prstGeom prst="rect">
            <a:avLst/>
          </a:prstGeom>
          <a:noFill/>
          <a:ln>
            <a:noFill/>
          </a:ln>
        </p:spPr>
      </p:pic>
      <p:sp>
        <p:nvSpPr>
          <p:cNvPr id="67" name="Google Shape;67;p14"/>
          <p:cNvSpPr txBox="1"/>
          <p:nvPr>
            <p:ph type="title"/>
          </p:nvPr>
        </p:nvSpPr>
        <p:spPr>
          <a:xfrm>
            <a:off x="311700" y="445025"/>
            <a:ext cx="3096300" cy="572700"/>
          </a:xfrm>
          <a:prstGeom prst="rect">
            <a:avLst/>
          </a:prstGeom>
          <a:solidFill>
            <a:srgbClr val="1E59AE"/>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solidFill>
                  <a:srgbClr val="F7F9FC"/>
                </a:solidFill>
              </a:rPr>
              <a:t>Agenda</a:t>
            </a:r>
            <a:endParaRPr>
              <a:solidFill>
                <a:srgbClr val="F7F9FC"/>
              </a:solidFill>
            </a:endParaRPr>
          </a:p>
        </p:txBody>
      </p:sp>
      <p:sp>
        <p:nvSpPr>
          <p:cNvPr id="68" name="Google Shape;68;p14"/>
          <p:cNvSpPr txBox="1"/>
          <p:nvPr>
            <p:ph idx="1" type="body"/>
          </p:nvPr>
        </p:nvSpPr>
        <p:spPr>
          <a:xfrm>
            <a:off x="311700" y="1152475"/>
            <a:ext cx="3096300" cy="3875100"/>
          </a:xfrm>
          <a:prstGeom prst="rect">
            <a:avLst/>
          </a:prstGeom>
          <a:solidFill>
            <a:srgbClr val="1E59AE"/>
          </a:solidFill>
        </p:spPr>
        <p:txBody>
          <a:bodyPr anchorCtr="0" anchor="t" bIns="91425" lIns="91425" spcFirstLastPara="1" rIns="91425" wrap="square" tIns="91425">
            <a:normAutofit lnSpcReduction="10000"/>
          </a:bodyPr>
          <a:lstStyle/>
          <a:p>
            <a:pPr indent="-342900" lvl="0" marL="457200" rtl="0" algn="l">
              <a:spcBef>
                <a:spcPts val="0"/>
              </a:spcBef>
              <a:spcAft>
                <a:spcPts val="0"/>
              </a:spcAft>
              <a:buClr>
                <a:srgbClr val="F7F9FC"/>
              </a:buClr>
              <a:buSzPts val="1800"/>
              <a:buChar char="●"/>
            </a:pPr>
            <a:r>
              <a:rPr lang="no">
                <a:solidFill>
                  <a:srgbClr val="F7F9FC"/>
                </a:solidFill>
              </a:rPr>
              <a:t>Review our key takeaways about Particle Accelerators</a:t>
            </a:r>
            <a:endParaRPr>
              <a:solidFill>
                <a:srgbClr val="F7F9FC"/>
              </a:solidFill>
            </a:endParaRPr>
          </a:p>
          <a:p>
            <a:pPr indent="0" lvl="0" marL="457200" rtl="0" algn="l">
              <a:spcBef>
                <a:spcPts val="1200"/>
              </a:spcBef>
              <a:spcAft>
                <a:spcPts val="0"/>
              </a:spcAft>
              <a:buNone/>
            </a:pPr>
            <a:r>
              <a:t/>
            </a:r>
            <a:endParaRPr>
              <a:solidFill>
                <a:srgbClr val="F7F9FC"/>
              </a:solidFill>
            </a:endParaRPr>
          </a:p>
          <a:p>
            <a:pPr indent="-342900" lvl="0" marL="457200" rtl="0" algn="l">
              <a:spcBef>
                <a:spcPts val="1200"/>
              </a:spcBef>
              <a:spcAft>
                <a:spcPts val="0"/>
              </a:spcAft>
              <a:buClr>
                <a:srgbClr val="F7F9FC"/>
              </a:buClr>
              <a:buSzPts val="1800"/>
              <a:buChar char="●"/>
            </a:pPr>
            <a:r>
              <a:rPr lang="no">
                <a:solidFill>
                  <a:srgbClr val="F7F9FC"/>
                </a:solidFill>
              </a:rPr>
              <a:t>Provide Appropriate Resources</a:t>
            </a:r>
            <a:endParaRPr>
              <a:solidFill>
                <a:srgbClr val="F7F9FC"/>
              </a:solidFill>
            </a:endParaRPr>
          </a:p>
          <a:p>
            <a:pPr indent="0" lvl="0" marL="457200" rtl="0" algn="l">
              <a:spcBef>
                <a:spcPts val="1200"/>
              </a:spcBef>
              <a:spcAft>
                <a:spcPts val="0"/>
              </a:spcAft>
              <a:buNone/>
            </a:pPr>
            <a:r>
              <a:t/>
            </a:r>
            <a:endParaRPr>
              <a:solidFill>
                <a:srgbClr val="F7F9FC"/>
              </a:solidFill>
            </a:endParaRPr>
          </a:p>
          <a:p>
            <a:pPr indent="-342900" lvl="0" marL="457200" rtl="0" algn="l">
              <a:spcBef>
                <a:spcPts val="1200"/>
              </a:spcBef>
              <a:spcAft>
                <a:spcPts val="0"/>
              </a:spcAft>
              <a:buClr>
                <a:srgbClr val="F7F9FC"/>
              </a:buClr>
              <a:buSzPts val="1800"/>
              <a:buChar char="●"/>
            </a:pPr>
            <a:r>
              <a:rPr b="1" lang="no">
                <a:solidFill>
                  <a:srgbClr val="F7F9FC"/>
                </a:solidFill>
              </a:rPr>
              <a:t>Explain all components of the Accelerator Complex</a:t>
            </a:r>
            <a:endParaRPr>
              <a:solidFill>
                <a:srgbClr val="F7F9FC"/>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15"/>
          <p:cNvPicPr preferRelativeResize="0"/>
          <p:nvPr/>
        </p:nvPicPr>
        <p:blipFill rotWithShape="1">
          <a:blip r:embed="rId3">
            <a:alphaModFix/>
          </a:blip>
          <a:srcRect b="21408" l="7501" r="0" t="0"/>
          <a:stretch/>
        </p:blipFill>
        <p:spPr>
          <a:xfrm>
            <a:off x="2682325" y="2806277"/>
            <a:ext cx="3667701" cy="2337223"/>
          </a:xfrm>
          <a:prstGeom prst="rect">
            <a:avLst/>
          </a:prstGeom>
          <a:noFill/>
          <a:ln>
            <a:noFill/>
          </a:ln>
        </p:spPr>
      </p:pic>
      <p:pic>
        <p:nvPicPr>
          <p:cNvPr id="74" name="Google Shape;74;p15"/>
          <p:cNvPicPr preferRelativeResize="0"/>
          <p:nvPr/>
        </p:nvPicPr>
        <p:blipFill rotWithShape="1">
          <a:blip r:embed="rId4">
            <a:alphaModFix/>
          </a:blip>
          <a:srcRect b="32805" l="0" r="7842" t="5553"/>
          <a:stretch/>
        </p:blipFill>
        <p:spPr>
          <a:xfrm>
            <a:off x="0" y="2751350"/>
            <a:ext cx="2682325" cy="2392150"/>
          </a:xfrm>
          <a:prstGeom prst="rect">
            <a:avLst/>
          </a:prstGeom>
          <a:noFill/>
          <a:ln>
            <a:noFill/>
          </a:ln>
        </p:spPr>
      </p:pic>
      <p:pic>
        <p:nvPicPr>
          <p:cNvPr id="75" name="Google Shape;75;p15"/>
          <p:cNvPicPr preferRelativeResize="0"/>
          <p:nvPr/>
        </p:nvPicPr>
        <p:blipFill rotWithShape="1">
          <a:blip r:embed="rId5">
            <a:alphaModFix/>
          </a:blip>
          <a:srcRect b="0" l="12020" r="13268" t="0"/>
          <a:stretch/>
        </p:blipFill>
        <p:spPr>
          <a:xfrm rot="-5400000">
            <a:off x="897550" y="-899873"/>
            <a:ext cx="2287925" cy="4083026"/>
          </a:xfrm>
          <a:prstGeom prst="rect">
            <a:avLst/>
          </a:prstGeom>
          <a:noFill/>
          <a:ln>
            <a:noFill/>
          </a:ln>
        </p:spPr>
      </p:pic>
      <p:pic>
        <p:nvPicPr>
          <p:cNvPr id="76" name="Google Shape;76;p15"/>
          <p:cNvPicPr preferRelativeResize="0"/>
          <p:nvPr/>
        </p:nvPicPr>
        <p:blipFill rotWithShape="1">
          <a:blip r:embed="rId6">
            <a:alphaModFix/>
          </a:blip>
          <a:srcRect b="0" l="5568" r="7421" t="0"/>
          <a:stretch/>
        </p:blipFill>
        <p:spPr>
          <a:xfrm rot="-5400000">
            <a:off x="6190837" y="-645389"/>
            <a:ext cx="2332276" cy="3574050"/>
          </a:xfrm>
          <a:prstGeom prst="rect">
            <a:avLst/>
          </a:prstGeom>
          <a:noFill/>
          <a:ln>
            <a:noFill/>
          </a:ln>
        </p:spPr>
      </p:pic>
      <p:pic>
        <p:nvPicPr>
          <p:cNvPr id="77" name="Google Shape;77;p15"/>
          <p:cNvPicPr preferRelativeResize="0"/>
          <p:nvPr/>
        </p:nvPicPr>
        <p:blipFill rotWithShape="1">
          <a:blip r:embed="rId7">
            <a:alphaModFix/>
          </a:blip>
          <a:srcRect b="19477" l="0" r="0" t="6239"/>
          <a:stretch/>
        </p:blipFill>
        <p:spPr>
          <a:xfrm>
            <a:off x="6350025" y="2376124"/>
            <a:ext cx="2793976" cy="2767376"/>
          </a:xfrm>
          <a:prstGeom prst="rect">
            <a:avLst/>
          </a:prstGeom>
          <a:noFill/>
          <a:ln>
            <a:noFill/>
          </a:ln>
        </p:spPr>
      </p:pic>
      <p:grpSp>
        <p:nvGrpSpPr>
          <p:cNvPr id="78" name="Google Shape;78;p15"/>
          <p:cNvGrpSpPr/>
          <p:nvPr/>
        </p:nvGrpSpPr>
        <p:grpSpPr>
          <a:xfrm>
            <a:off x="1466650" y="201425"/>
            <a:ext cx="7093125" cy="4000325"/>
            <a:chOff x="1466650" y="201425"/>
            <a:chExt cx="7093125" cy="4000325"/>
          </a:xfrm>
        </p:grpSpPr>
        <p:sp>
          <p:nvSpPr>
            <p:cNvPr id="79" name="Google Shape;79;p15"/>
            <p:cNvSpPr/>
            <p:nvPr/>
          </p:nvSpPr>
          <p:spPr>
            <a:xfrm>
              <a:off x="5393875" y="3385450"/>
              <a:ext cx="956100" cy="816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15"/>
            <p:cNvSpPr/>
            <p:nvPr/>
          </p:nvSpPr>
          <p:spPr>
            <a:xfrm>
              <a:off x="1466650" y="1112675"/>
              <a:ext cx="956100" cy="816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 name="Google Shape;81;p15"/>
            <p:cNvSpPr/>
            <p:nvPr/>
          </p:nvSpPr>
          <p:spPr>
            <a:xfrm>
              <a:off x="1726225" y="3102425"/>
              <a:ext cx="956100" cy="816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 name="Google Shape;82;p15"/>
            <p:cNvSpPr/>
            <p:nvPr/>
          </p:nvSpPr>
          <p:spPr>
            <a:xfrm>
              <a:off x="7603675" y="201425"/>
              <a:ext cx="956100" cy="816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5"/>
            <p:cNvSpPr/>
            <p:nvPr/>
          </p:nvSpPr>
          <p:spPr>
            <a:xfrm>
              <a:off x="6647575" y="2751350"/>
              <a:ext cx="956100" cy="8163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4" name="Google Shape;84;p15"/>
          <p:cNvSpPr txBox="1"/>
          <p:nvPr>
            <p:ph type="title"/>
          </p:nvPr>
        </p:nvSpPr>
        <p:spPr>
          <a:xfrm>
            <a:off x="2855225" y="1737150"/>
            <a:ext cx="3321900" cy="1270200"/>
          </a:xfrm>
          <a:prstGeom prst="rect">
            <a:avLst/>
          </a:prstGeom>
          <a:solidFill>
            <a:srgbClr val="1E59AE"/>
          </a:solidFill>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no">
                <a:solidFill>
                  <a:srgbClr val="F7F9FC"/>
                </a:solidFill>
              </a:rPr>
              <a:t>Particle Accelerators Through Concept Maps</a:t>
            </a:r>
            <a:endParaRPr>
              <a:solidFill>
                <a:srgbClr val="F7F9FC"/>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1037425" y="0"/>
            <a:ext cx="6895801" cy="5153027"/>
          </a:xfrm>
          <a:prstGeom prst="rect">
            <a:avLst/>
          </a:prstGeom>
          <a:noFill/>
          <a:ln>
            <a:noFill/>
          </a:ln>
        </p:spPr>
      </p:pic>
      <p:sp>
        <p:nvSpPr>
          <p:cNvPr id="90" name="Google Shape;90;p16"/>
          <p:cNvSpPr txBox="1"/>
          <p:nvPr/>
        </p:nvSpPr>
        <p:spPr>
          <a:xfrm>
            <a:off x="3247475" y="484100"/>
            <a:ext cx="2410500" cy="10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6"/>
          <p:cNvSpPr/>
          <p:nvPr/>
        </p:nvSpPr>
        <p:spPr>
          <a:xfrm>
            <a:off x="1037425" y="1260825"/>
            <a:ext cx="6813300" cy="38826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 name="Google Shape;92;p16"/>
          <p:cNvSpPr/>
          <p:nvPr/>
        </p:nvSpPr>
        <p:spPr>
          <a:xfrm>
            <a:off x="4420775" y="1260825"/>
            <a:ext cx="3479700" cy="38826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3" name="Google Shape;93;p16"/>
          <p:cNvSpPr/>
          <p:nvPr/>
        </p:nvSpPr>
        <p:spPr>
          <a:xfrm>
            <a:off x="6240775" y="1260825"/>
            <a:ext cx="1659900" cy="3882600"/>
          </a:xfrm>
          <a:prstGeom prst="rect">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9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9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9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1037425" y="0"/>
            <a:ext cx="6895801" cy="5153027"/>
          </a:xfrm>
          <a:prstGeom prst="rect">
            <a:avLst/>
          </a:prstGeom>
          <a:noFill/>
          <a:ln>
            <a:noFill/>
          </a:ln>
        </p:spPr>
      </p:pic>
      <p:sp>
        <p:nvSpPr>
          <p:cNvPr id="99" name="Google Shape;99;p17"/>
          <p:cNvSpPr txBox="1"/>
          <p:nvPr/>
        </p:nvSpPr>
        <p:spPr>
          <a:xfrm>
            <a:off x="3247475" y="484100"/>
            <a:ext cx="2410500" cy="10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103" name="Shape 103"/>
        <p:cNvGrpSpPr/>
        <p:nvPr/>
      </p:nvGrpSpPr>
      <p:grpSpPr>
        <a:xfrm>
          <a:off x="0" y="0"/>
          <a:ext cx="0" cy="0"/>
          <a:chOff x="0" y="0"/>
          <a:chExt cx="0" cy="0"/>
        </a:xfrm>
      </p:grpSpPr>
      <p:sp>
        <p:nvSpPr>
          <p:cNvPr id="104" name="Google Shape;104;p18"/>
          <p:cNvSpPr txBox="1"/>
          <p:nvPr>
            <p:ph type="title"/>
          </p:nvPr>
        </p:nvSpPr>
        <p:spPr>
          <a:xfrm>
            <a:off x="311700" y="112675"/>
            <a:ext cx="8520600" cy="946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solidFill>
                  <a:srgbClr val="F7F9FC"/>
                </a:solidFill>
              </a:rPr>
              <a:t>Best Practice: Use Particle Accelerators as a Example in Each Topic of the Curriculum</a:t>
            </a:r>
            <a:endParaRPr>
              <a:solidFill>
                <a:srgbClr val="F7F9FC"/>
              </a:solidFill>
            </a:endParaRPr>
          </a:p>
        </p:txBody>
      </p:sp>
      <p:sp>
        <p:nvSpPr>
          <p:cNvPr id="105" name="Google Shape;105;p18"/>
          <p:cNvSpPr txBox="1"/>
          <p:nvPr>
            <p:ph idx="1" type="body"/>
          </p:nvPr>
        </p:nvSpPr>
        <p:spPr>
          <a:xfrm>
            <a:off x="311700" y="1059475"/>
            <a:ext cx="5389200" cy="40839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no">
                <a:solidFill>
                  <a:srgbClr val="F7F9FC"/>
                </a:solidFill>
              </a:rPr>
              <a:t>Kinematics: </a:t>
            </a:r>
            <a:endParaRPr>
              <a:solidFill>
                <a:srgbClr val="F7F9FC"/>
              </a:solidFill>
            </a:endParaRPr>
          </a:p>
          <a:p>
            <a:pPr indent="-342900" lvl="0" marL="457200" rtl="0" algn="l">
              <a:lnSpc>
                <a:spcPct val="150000"/>
              </a:lnSpc>
              <a:spcBef>
                <a:spcPts val="1200"/>
              </a:spcBef>
              <a:spcAft>
                <a:spcPts val="0"/>
              </a:spcAft>
              <a:buClr>
                <a:srgbClr val="F7F9FC"/>
              </a:buClr>
              <a:buSzPts val="1800"/>
              <a:buChar char="●"/>
            </a:pPr>
            <a:r>
              <a:rPr lang="no">
                <a:solidFill>
                  <a:srgbClr val="F7F9FC"/>
                </a:solidFill>
              </a:rPr>
              <a:t>Have students </a:t>
            </a:r>
            <a:r>
              <a:rPr b="1" lang="no">
                <a:solidFill>
                  <a:srgbClr val="F7F9FC"/>
                </a:solidFill>
              </a:rPr>
              <a:t>Ask Questions</a:t>
            </a:r>
            <a:r>
              <a:rPr lang="no">
                <a:solidFill>
                  <a:srgbClr val="F7F9FC"/>
                </a:solidFill>
              </a:rPr>
              <a:t> about </a:t>
            </a:r>
            <a:r>
              <a:rPr lang="no" u="sng">
                <a:solidFill>
                  <a:srgbClr val="F7F9FC"/>
                </a:solidFill>
                <a:hlinkClick r:id="rId3">
                  <a:extLst>
                    <a:ext uri="{A12FA001-AC4F-418D-AE19-62706E023703}">
                      <ahyp:hlinkClr val="tx"/>
                    </a:ext>
                  </a:extLst>
                </a:hlinkClick>
              </a:rPr>
              <a:t>LHC animation</a:t>
            </a:r>
            <a:endParaRPr>
              <a:solidFill>
                <a:srgbClr val="F7F9FC"/>
              </a:solidFill>
            </a:endParaRPr>
          </a:p>
          <a:p>
            <a:pPr indent="-317500" lvl="1" marL="914400" rtl="0" algn="l">
              <a:lnSpc>
                <a:spcPct val="150000"/>
              </a:lnSpc>
              <a:spcBef>
                <a:spcPts val="0"/>
              </a:spcBef>
              <a:spcAft>
                <a:spcPts val="0"/>
              </a:spcAft>
              <a:buClr>
                <a:srgbClr val="F7F9FC"/>
              </a:buClr>
              <a:buSzPts val="1400"/>
              <a:buChar char="○"/>
            </a:pPr>
            <a:r>
              <a:rPr lang="no">
                <a:solidFill>
                  <a:srgbClr val="F7F9FC"/>
                </a:solidFill>
              </a:rPr>
              <a:t>Velocity, Acceleration, Deceleration</a:t>
            </a:r>
            <a:endParaRPr>
              <a:solidFill>
                <a:srgbClr val="F7F9FC"/>
              </a:solidFill>
            </a:endParaRPr>
          </a:p>
          <a:p>
            <a:pPr indent="0" lvl="0" marL="0" rtl="0" algn="l">
              <a:lnSpc>
                <a:spcPct val="150000"/>
              </a:lnSpc>
              <a:spcBef>
                <a:spcPts val="1200"/>
              </a:spcBef>
              <a:spcAft>
                <a:spcPts val="0"/>
              </a:spcAft>
              <a:buNone/>
            </a:pPr>
            <a:r>
              <a:rPr lang="no">
                <a:solidFill>
                  <a:srgbClr val="F7F9FC"/>
                </a:solidFill>
              </a:rPr>
              <a:t>Circular Motion: </a:t>
            </a:r>
            <a:endParaRPr>
              <a:solidFill>
                <a:srgbClr val="F7F9FC"/>
              </a:solidFill>
            </a:endParaRPr>
          </a:p>
          <a:p>
            <a:pPr indent="-342900" lvl="0" marL="457200" rtl="0" algn="l">
              <a:lnSpc>
                <a:spcPct val="150000"/>
              </a:lnSpc>
              <a:spcBef>
                <a:spcPts val="1200"/>
              </a:spcBef>
              <a:spcAft>
                <a:spcPts val="0"/>
              </a:spcAft>
              <a:buClr>
                <a:srgbClr val="F7F9FC"/>
              </a:buClr>
              <a:buSzPts val="1800"/>
              <a:buChar char="●"/>
            </a:pPr>
            <a:r>
              <a:rPr b="1" lang="no">
                <a:solidFill>
                  <a:srgbClr val="F7F9FC"/>
                </a:solidFill>
              </a:rPr>
              <a:t>Model </a:t>
            </a:r>
            <a:r>
              <a:rPr lang="no">
                <a:solidFill>
                  <a:srgbClr val="F7F9FC"/>
                </a:solidFill>
              </a:rPr>
              <a:t>a cyclotron with force probe and lengths of string</a:t>
            </a:r>
            <a:endParaRPr>
              <a:solidFill>
                <a:srgbClr val="F7F9FC"/>
              </a:solidFill>
            </a:endParaRPr>
          </a:p>
        </p:txBody>
      </p:sp>
      <p:pic>
        <p:nvPicPr>
          <p:cNvPr descr="This animation shows how the Large Hadron Collider (LHC) works. &#10;&#10;The film begins with an aerial view of CERN near Geneva, with outlines of the accelerator complex, including the underground Large Hadron Collider (LHC), 27-km in circumference. The positions of the four largest LHC experiments, ALICE, ATLAS, CMS and LHCb are revealed before we see protons travelling around the LHC ring.&#10;&#10;The proton source is a simple bottle of hydrogen gas. An electric field is used to strip hydrogen atoms of their electrons to yield protons. Linac 2, the first accelerator in the chain, accelerates the protons to the energy of 50 MeV. The beam is then injected into the Proton Synchrotron Booster (PSB), which accelerates the protons to 1.4 GeV, followed by the Proton Synchrotron (PS), which pushes the beam to 25 GeV. Protons are then sent to the Super Proton Synchrotron (SPS) where they are accelerated to 450 GeV.&#10;&#10;The protons are finally transferred to the two beam pipes of the LHC. The beam in one pipe circulates clockwise while the beam in the other pipe circulates anticlockwise, increasing in energy until they reach 6.5 TeV. Beams circulate for many hours inside the LHC beam pipes under normal operating conditions. The two beams are brought into collision inside four detectors – ALICE, ATLAS, CMS and LHCb – where the total energy at the collision point is equal to 13 TeV. &#10;&#10;Collisions occur once every 25 nanoseconds, the trigger level 1 performs ultrafast event selection before data move to trigger levels 2 and 3 at the PC farm. Selected event data are then sent to the CERN data centre that performs initial data reconstruction and makes a copy of the data for long-term storage, while raw and reconstituted data are sent to the Computing Grid. The Worldwide LHC Computing Grid infrastructure includes two &quot;Tier 0&quot; sites, one at CERN and one in Budapest, Hungary, as well as further smaller computing sites located around the world.&#10;&#10;As collision data increases, physicists build up enough statistics to test theoretical predictions, such as the prediction of a Higgs Boson, discovered in the data from the LHC's first physics run (shown as a bump in the graphs in the animation). The LHC allows physicists to probe the nature of matter. The new higher collision energy of 13 TeV opens up new frontiers in particle physics.&#10;&#10;Directors: Daniel Dominguez, Arzur Catel Torres&#10;Music: F_Fact_-_State_of_Mind_(_psystep_vers._of_the_beach) by &quot;Platinum Butterfly&quot; CC BY 3.0&#10;&#10;You can follow us on:&#10;&#10;cern.ch&#10;youtube.com/cerntv&#10;facebook.com/cern&#10;twitter.com/cern/&#10;linkedin.com/company/cern&#10;instagram.com/cern&#10;&#10;Copyright © 2015 CERN. Terms of use: http://copyright.web.cern.ch/&#10;View the video on CDS: http://cds.cern.ch/record/2020780" id="106" name="Google Shape;106;p18" title="LHC animation: The path of the protons">
            <a:hlinkClick r:id="rId4"/>
          </p:cNvPr>
          <p:cNvPicPr preferRelativeResize="0"/>
          <p:nvPr/>
        </p:nvPicPr>
        <p:blipFill>
          <a:blip r:embed="rId5">
            <a:alphaModFix/>
          </a:blip>
          <a:stretch>
            <a:fillRect/>
          </a:stretch>
        </p:blipFill>
        <p:spPr>
          <a:xfrm>
            <a:off x="5700900" y="606250"/>
            <a:ext cx="3443100" cy="1936736"/>
          </a:xfrm>
          <a:prstGeom prst="rect">
            <a:avLst/>
          </a:prstGeom>
          <a:noFill/>
          <a:ln>
            <a:noFill/>
          </a:ln>
        </p:spPr>
      </p:pic>
      <p:pic>
        <p:nvPicPr>
          <p:cNvPr id="107" name="Google Shape;107;p18" title="HTML5 Simulations for Physics.webm">
            <a:hlinkClick r:id="rId6"/>
          </p:cNvPr>
          <p:cNvPicPr preferRelativeResize="0"/>
          <p:nvPr/>
        </p:nvPicPr>
        <p:blipFill>
          <a:blip r:embed="rId7">
            <a:alphaModFix/>
          </a:blip>
          <a:stretch>
            <a:fillRect/>
          </a:stretch>
        </p:blipFill>
        <p:spPr>
          <a:xfrm>
            <a:off x="5700900" y="2571750"/>
            <a:ext cx="3443100" cy="258233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1000"/>
                                        <p:tgtEl>
                                          <p:spTgt spid="10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111" name="Shape 111"/>
        <p:cNvGrpSpPr/>
        <p:nvPr/>
      </p:nvGrpSpPr>
      <p:grpSpPr>
        <a:xfrm>
          <a:off x="0" y="0"/>
          <a:ext cx="0" cy="0"/>
          <a:chOff x="0" y="0"/>
          <a:chExt cx="0" cy="0"/>
        </a:xfrm>
      </p:grpSpPr>
      <p:sp>
        <p:nvSpPr>
          <p:cNvPr id="112" name="Google Shape;112;p19"/>
          <p:cNvSpPr txBox="1"/>
          <p:nvPr>
            <p:ph type="title"/>
          </p:nvPr>
        </p:nvSpPr>
        <p:spPr>
          <a:xfrm>
            <a:off x="311700" y="112675"/>
            <a:ext cx="8520600" cy="946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no">
                <a:solidFill>
                  <a:srgbClr val="F7F9FC"/>
                </a:solidFill>
              </a:rPr>
              <a:t>Best Practice: </a:t>
            </a:r>
            <a:r>
              <a:rPr lang="no">
                <a:solidFill>
                  <a:srgbClr val="F7F9FC"/>
                </a:solidFill>
              </a:rPr>
              <a:t>Use Particle Accelerators as a Example in Each Topic of the Curriculum</a:t>
            </a:r>
            <a:endParaRPr>
              <a:solidFill>
                <a:srgbClr val="F7F9FC"/>
              </a:solidFill>
            </a:endParaRPr>
          </a:p>
        </p:txBody>
      </p:sp>
      <p:sp>
        <p:nvSpPr>
          <p:cNvPr id="113" name="Google Shape;113;p19"/>
          <p:cNvSpPr txBox="1"/>
          <p:nvPr>
            <p:ph idx="1" type="body"/>
          </p:nvPr>
        </p:nvSpPr>
        <p:spPr>
          <a:xfrm>
            <a:off x="311700" y="1059475"/>
            <a:ext cx="5389200" cy="4083900"/>
          </a:xfrm>
          <a:prstGeom prst="rect">
            <a:avLst/>
          </a:prstGeom>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no">
                <a:solidFill>
                  <a:srgbClr val="F7F9FC"/>
                </a:solidFill>
              </a:rPr>
              <a:t>Electric Field: </a:t>
            </a:r>
            <a:endParaRPr>
              <a:solidFill>
                <a:srgbClr val="F7F9FC"/>
              </a:solidFill>
            </a:endParaRPr>
          </a:p>
          <a:p>
            <a:pPr indent="-342900" lvl="0" marL="457200" rtl="0" algn="l">
              <a:lnSpc>
                <a:spcPct val="150000"/>
              </a:lnSpc>
              <a:spcBef>
                <a:spcPts val="1200"/>
              </a:spcBef>
              <a:spcAft>
                <a:spcPts val="0"/>
              </a:spcAft>
              <a:buClr>
                <a:srgbClr val="F7F9FC"/>
              </a:buClr>
              <a:buSzPts val="1800"/>
              <a:buChar char="●"/>
            </a:pPr>
            <a:r>
              <a:rPr lang="no">
                <a:solidFill>
                  <a:srgbClr val="F7F9FC"/>
                </a:solidFill>
              </a:rPr>
              <a:t>Focus on Accelerating charges, not static</a:t>
            </a:r>
            <a:endParaRPr>
              <a:solidFill>
                <a:srgbClr val="F7F9FC"/>
              </a:solidFill>
            </a:endParaRPr>
          </a:p>
          <a:p>
            <a:pPr indent="0" lvl="0" marL="0" rtl="0" algn="l">
              <a:lnSpc>
                <a:spcPct val="150000"/>
              </a:lnSpc>
              <a:spcBef>
                <a:spcPts val="1200"/>
              </a:spcBef>
              <a:spcAft>
                <a:spcPts val="0"/>
              </a:spcAft>
              <a:buNone/>
            </a:pPr>
            <a:r>
              <a:rPr lang="no">
                <a:solidFill>
                  <a:srgbClr val="F7F9FC"/>
                </a:solidFill>
              </a:rPr>
              <a:t>Magnetic Field: </a:t>
            </a:r>
            <a:endParaRPr>
              <a:solidFill>
                <a:srgbClr val="F7F9FC"/>
              </a:solidFill>
            </a:endParaRPr>
          </a:p>
          <a:p>
            <a:pPr indent="-342900" lvl="0" marL="457200" rtl="0" algn="l">
              <a:lnSpc>
                <a:spcPct val="150000"/>
              </a:lnSpc>
              <a:spcBef>
                <a:spcPts val="1200"/>
              </a:spcBef>
              <a:spcAft>
                <a:spcPts val="0"/>
              </a:spcAft>
              <a:buClr>
                <a:srgbClr val="F7F9FC"/>
              </a:buClr>
              <a:buSzPts val="1800"/>
              <a:buChar char="●"/>
            </a:pPr>
            <a:r>
              <a:rPr lang="no">
                <a:solidFill>
                  <a:srgbClr val="F7F9FC"/>
                </a:solidFill>
              </a:rPr>
              <a:t>Identify particles by their tracks to fill the LHC with the right particles</a:t>
            </a:r>
            <a:endParaRPr>
              <a:solidFill>
                <a:srgbClr val="F7F9FC"/>
              </a:solidFill>
            </a:endParaRPr>
          </a:p>
          <a:p>
            <a:pPr indent="0" lvl="0" marL="0" rtl="0" algn="l">
              <a:lnSpc>
                <a:spcPct val="150000"/>
              </a:lnSpc>
              <a:spcBef>
                <a:spcPts val="1200"/>
              </a:spcBef>
              <a:spcAft>
                <a:spcPts val="0"/>
              </a:spcAft>
              <a:buNone/>
            </a:pPr>
            <a:r>
              <a:rPr lang="no">
                <a:solidFill>
                  <a:srgbClr val="F7F9FC"/>
                </a:solidFill>
              </a:rPr>
              <a:t>Waves: </a:t>
            </a:r>
            <a:endParaRPr>
              <a:solidFill>
                <a:srgbClr val="F7F9FC"/>
              </a:solidFill>
            </a:endParaRPr>
          </a:p>
          <a:p>
            <a:pPr indent="-342900" lvl="0" marL="457200" rtl="0" algn="l">
              <a:lnSpc>
                <a:spcPct val="150000"/>
              </a:lnSpc>
              <a:spcBef>
                <a:spcPts val="1200"/>
              </a:spcBef>
              <a:spcAft>
                <a:spcPts val="0"/>
              </a:spcAft>
              <a:buClr>
                <a:srgbClr val="F7F9FC"/>
              </a:buClr>
              <a:buSzPts val="1800"/>
              <a:buChar char="●"/>
            </a:pPr>
            <a:r>
              <a:rPr lang="no">
                <a:solidFill>
                  <a:srgbClr val="F7F9FC"/>
                </a:solidFill>
              </a:rPr>
              <a:t>Discuss </a:t>
            </a:r>
            <a:r>
              <a:rPr lang="no" u="sng">
                <a:solidFill>
                  <a:srgbClr val="F7F9FC"/>
                </a:solidFill>
                <a:hlinkClick r:id="rId3">
                  <a:extLst>
                    <a:ext uri="{A12FA001-AC4F-418D-AE19-62706E023703}">
                      <ahyp:hlinkClr val="tx"/>
                    </a:ext>
                  </a:extLst>
                </a:hlinkClick>
              </a:rPr>
              <a:t>radiofrequency cavity</a:t>
            </a:r>
            <a:r>
              <a:rPr lang="no">
                <a:solidFill>
                  <a:srgbClr val="F7F9FC"/>
                </a:solidFill>
              </a:rPr>
              <a:t> properties</a:t>
            </a:r>
            <a:endParaRPr>
              <a:solidFill>
                <a:srgbClr val="F7F9FC"/>
              </a:solidFill>
            </a:endParaRPr>
          </a:p>
        </p:txBody>
      </p:sp>
      <p:pic>
        <p:nvPicPr>
          <p:cNvPr id="114" name="Google Shape;114;p19"/>
          <p:cNvPicPr preferRelativeResize="0"/>
          <p:nvPr/>
        </p:nvPicPr>
        <p:blipFill rotWithShape="1">
          <a:blip r:embed="rId4">
            <a:alphaModFix/>
          </a:blip>
          <a:srcRect b="51445" l="40797" r="36871" t="29657"/>
          <a:stretch/>
        </p:blipFill>
        <p:spPr>
          <a:xfrm>
            <a:off x="6863137" y="3696000"/>
            <a:ext cx="2280862" cy="1447502"/>
          </a:xfrm>
          <a:prstGeom prst="rect">
            <a:avLst/>
          </a:prstGeom>
          <a:noFill/>
          <a:ln>
            <a:noFill/>
          </a:ln>
        </p:spPr>
      </p:pic>
      <p:pic>
        <p:nvPicPr>
          <p:cNvPr id="115" name="Google Shape;115;p19"/>
          <p:cNvPicPr preferRelativeResize="0"/>
          <p:nvPr/>
        </p:nvPicPr>
        <p:blipFill rotWithShape="1">
          <a:blip r:embed="rId5">
            <a:alphaModFix/>
          </a:blip>
          <a:srcRect b="0" l="0" r="0" t="0"/>
          <a:stretch/>
        </p:blipFill>
        <p:spPr>
          <a:xfrm>
            <a:off x="5621750" y="596075"/>
            <a:ext cx="3285051" cy="1357448"/>
          </a:xfrm>
          <a:prstGeom prst="rect">
            <a:avLst/>
          </a:prstGeom>
          <a:noFill/>
          <a:ln>
            <a:noFill/>
          </a:ln>
        </p:spPr>
      </p:pic>
      <p:pic>
        <p:nvPicPr>
          <p:cNvPr id="116" name="Google Shape;116;p19"/>
          <p:cNvPicPr preferRelativeResize="0"/>
          <p:nvPr/>
        </p:nvPicPr>
        <p:blipFill>
          <a:blip r:embed="rId6">
            <a:alphaModFix/>
          </a:blip>
          <a:stretch>
            <a:fillRect/>
          </a:stretch>
        </p:blipFill>
        <p:spPr>
          <a:xfrm>
            <a:off x="5621750" y="1933821"/>
            <a:ext cx="1876326" cy="176216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120" name="Shape 120"/>
        <p:cNvGrpSpPr/>
        <p:nvPr/>
      </p:nvGrpSpPr>
      <p:grpSpPr>
        <a:xfrm>
          <a:off x="0" y="0"/>
          <a:ext cx="0" cy="0"/>
          <a:chOff x="0" y="0"/>
          <a:chExt cx="0" cy="0"/>
        </a:xfrm>
      </p:grpSpPr>
      <p:sp>
        <p:nvSpPr>
          <p:cNvPr id="121" name="Google Shape;121;p20"/>
          <p:cNvSpPr txBox="1"/>
          <p:nvPr>
            <p:ph type="title"/>
          </p:nvPr>
        </p:nvSpPr>
        <p:spPr>
          <a:xfrm>
            <a:off x="311700" y="112675"/>
            <a:ext cx="8520600" cy="946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no">
                <a:solidFill>
                  <a:srgbClr val="F7F9FC"/>
                </a:solidFill>
              </a:rPr>
              <a:t>Best Practice: </a:t>
            </a:r>
            <a:r>
              <a:rPr lang="no" u="sng">
                <a:solidFill>
                  <a:schemeClr val="hlink"/>
                </a:solidFill>
                <a:hlinkClick r:id="rId3"/>
              </a:rPr>
              <a:t>Augmented Reality</a:t>
            </a:r>
            <a:endParaRPr>
              <a:solidFill>
                <a:srgbClr val="F7F9FC"/>
              </a:solidFill>
            </a:endParaRPr>
          </a:p>
        </p:txBody>
      </p:sp>
      <p:sp>
        <p:nvSpPr>
          <p:cNvPr id="122" name="Google Shape;122;p20"/>
          <p:cNvSpPr txBox="1"/>
          <p:nvPr>
            <p:ph idx="1" type="body"/>
          </p:nvPr>
        </p:nvSpPr>
        <p:spPr>
          <a:xfrm>
            <a:off x="311700" y="1059475"/>
            <a:ext cx="5389200" cy="40839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no" u="sng">
                <a:solidFill>
                  <a:schemeClr val="hlink"/>
                </a:solidFill>
                <a:hlinkClick r:id="rId4"/>
              </a:rPr>
              <a:t>a</a:t>
            </a:r>
            <a:r>
              <a:rPr lang="no" u="sng">
                <a:solidFill>
                  <a:schemeClr val="hlink"/>
                </a:solidFill>
                <a:hlinkClick r:id="rId5"/>
              </a:rPr>
              <a:t>cceleratAR</a:t>
            </a:r>
            <a:r>
              <a:rPr lang="no">
                <a:solidFill>
                  <a:srgbClr val="F7F9FC"/>
                </a:solidFill>
              </a:rPr>
              <a:t> can simulate particle accelerators</a:t>
            </a:r>
            <a:endParaRPr>
              <a:solidFill>
                <a:srgbClr val="F7F9FC"/>
              </a:solidFill>
            </a:endParaRPr>
          </a:p>
          <a:p>
            <a:pPr indent="-342900" lvl="0" marL="457200" rtl="0" algn="l">
              <a:lnSpc>
                <a:spcPct val="115000"/>
              </a:lnSpc>
              <a:spcBef>
                <a:spcPts val="1200"/>
              </a:spcBef>
              <a:spcAft>
                <a:spcPts val="0"/>
              </a:spcAft>
              <a:buClr>
                <a:srgbClr val="F7F9FC"/>
              </a:buClr>
              <a:buSzPts val="1800"/>
              <a:buChar char="●"/>
            </a:pPr>
            <a:r>
              <a:rPr lang="no">
                <a:solidFill>
                  <a:srgbClr val="F7F9FC"/>
                </a:solidFill>
              </a:rPr>
              <a:t>A Particle Source</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Dipole</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Dispersion</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RF Cavity</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Focusing Quadropole</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FODO Cell</a:t>
            </a:r>
            <a:endParaRPr>
              <a:solidFill>
                <a:srgbClr val="F7F9FC"/>
              </a:solidFill>
            </a:endParaRPr>
          </a:p>
          <a:p>
            <a:pPr indent="0" lvl="0" marL="0" rtl="0" algn="l">
              <a:lnSpc>
                <a:spcPct val="115000"/>
              </a:lnSpc>
              <a:spcBef>
                <a:spcPts val="1200"/>
              </a:spcBef>
              <a:spcAft>
                <a:spcPts val="0"/>
              </a:spcAft>
              <a:buNone/>
            </a:pPr>
            <a:r>
              <a:rPr lang="no">
                <a:solidFill>
                  <a:srgbClr val="F7F9FC"/>
                </a:solidFill>
              </a:rPr>
              <a:t>Materials:</a:t>
            </a:r>
            <a:endParaRPr>
              <a:solidFill>
                <a:srgbClr val="F7F9FC"/>
              </a:solidFill>
            </a:endParaRPr>
          </a:p>
          <a:p>
            <a:pPr indent="-342900" lvl="0" marL="457200" rtl="0" algn="l">
              <a:lnSpc>
                <a:spcPct val="115000"/>
              </a:lnSpc>
              <a:spcBef>
                <a:spcPts val="1200"/>
              </a:spcBef>
              <a:spcAft>
                <a:spcPts val="0"/>
              </a:spcAft>
              <a:buClr>
                <a:srgbClr val="F7F9FC"/>
              </a:buClr>
              <a:buSzPts val="1800"/>
              <a:buChar char="●"/>
            </a:pPr>
            <a:r>
              <a:rPr lang="no">
                <a:solidFill>
                  <a:srgbClr val="F7F9FC"/>
                </a:solidFill>
              </a:rPr>
              <a:t>Phone with AR app</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printable cutouts</a:t>
            </a:r>
            <a:endParaRPr>
              <a:solidFill>
                <a:srgbClr val="F7F9FC"/>
              </a:solidFill>
            </a:endParaRPr>
          </a:p>
        </p:txBody>
      </p:sp>
      <p:pic>
        <p:nvPicPr>
          <p:cNvPr id="123" name="Google Shape;123;p20" title="acceleratAR">
            <a:hlinkClick r:id="rId6"/>
          </p:cNvPr>
          <p:cNvPicPr preferRelativeResize="0"/>
          <p:nvPr/>
        </p:nvPicPr>
        <p:blipFill>
          <a:blip r:embed="rId7">
            <a:alphaModFix/>
          </a:blip>
          <a:stretch>
            <a:fillRect/>
          </a:stretch>
        </p:blipFill>
        <p:spPr>
          <a:xfrm>
            <a:off x="3241975" y="1575875"/>
            <a:ext cx="4532400" cy="2549475"/>
          </a:xfrm>
          <a:prstGeom prst="rect">
            <a:avLst/>
          </a:prstGeom>
          <a:noFill/>
          <a:ln>
            <a:noFill/>
          </a:ln>
        </p:spPr>
      </p:pic>
      <p:pic>
        <p:nvPicPr>
          <p:cNvPr id="124" name="Google Shape;124;p20"/>
          <p:cNvPicPr preferRelativeResize="0"/>
          <p:nvPr/>
        </p:nvPicPr>
        <p:blipFill>
          <a:blip r:embed="rId8">
            <a:alphaModFix/>
          </a:blip>
          <a:stretch>
            <a:fillRect/>
          </a:stretch>
        </p:blipFill>
        <p:spPr>
          <a:xfrm>
            <a:off x="7862191" y="0"/>
            <a:ext cx="1281818" cy="51434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59AE"/>
        </a:solidFill>
      </p:bgPr>
    </p:bg>
    <p:spTree>
      <p:nvGrpSpPr>
        <p:cNvPr id="128" name="Shape 128"/>
        <p:cNvGrpSpPr/>
        <p:nvPr/>
      </p:nvGrpSpPr>
      <p:grpSpPr>
        <a:xfrm>
          <a:off x="0" y="0"/>
          <a:ext cx="0" cy="0"/>
          <a:chOff x="0" y="0"/>
          <a:chExt cx="0" cy="0"/>
        </a:xfrm>
      </p:grpSpPr>
      <p:sp>
        <p:nvSpPr>
          <p:cNvPr id="129" name="Google Shape;129;p21"/>
          <p:cNvSpPr txBox="1"/>
          <p:nvPr>
            <p:ph type="title"/>
          </p:nvPr>
        </p:nvSpPr>
        <p:spPr>
          <a:xfrm>
            <a:off x="311700" y="112675"/>
            <a:ext cx="8520600" cy="946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no">
                <a:solidFill>
                  <a:srgbClr val="F7F9FC"/>
                </a:solidFill>
              </a:rPr>
              <a:t>Best Practice: Visits to Facilities</a:t>
            </a:r>
            <a:endParaRPr>
              <a:solidFill>
                <a:srgbClr val="F7F9FC"/>
              </a:solidFill>
            </a:endParaRPr>
          </a:p>
        </p:txBody>
      </p:sp>
      <p:sp>
        <p:nvSpPr>
          <p:cNvPr id="130" name="Google Shape;130;p21"/>
          <p:cNvSpPr txBox="1"/>
          <p:nvPr>
            <p:ph idx="1" type="body"/>
          </p:nvPr>
        </p:nvSpPr>
        <p:spPr>
          <a:xfrm>
            <a:off x="575831" y="779400"/>
            <a:ext cx="5259900" cy="4364100"/>
          </a:xfrm>
          <a:prstGeom prst="rect">
            <a:avLst/>
          </a:prstGeom>
          <a:effectLst>
            <a:outerShdw blurRad="57150" rotWithShape="0" algn="bl" dir="5400000" dist="19050">
              <a:srgbClr val="000000">
                <a:alpha val="50000"/>
              </a:srgbClr>
            </a:outerShdw>
            <a:reflection blurRad="0" dir="5400000" dist="38100" endA="0" fadeDir="5400012" kx="0" rotWithShape="0" algn="bl" stPos="0" sy="-100000" ky="0"/>
          </a:effectLst>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no">
                <a:solidFill>
                  <a:srgbClr val="F7F9FC"/>
                </a:solidFill>
              </a:rPr>
              <a:t>H</a:t>
            </a:r>
            <a:r>
              <a:rPr lang="no">
                <a:solidFill>
                  <a:srgbClr val="F7F9FC"/>
                </a:solidFill>
              </a:rPr>
              <a:t>ospital - Department of nuclear medicine</a:t>
            </a:r>
            <a:endParaRPr>
              <a:solidFill>
                <a:srgbClr val="F7F9FC"/>
              </a:solidFill>
            </a:endParaRPr>
          </a:p>
          <a:p>
            <a:pPr indent="-342900" lvl="0" marL="457200" rtl="0" algn="l">
              <a:lnSpc>
                <a:spcPct val="115000"/>
              </a:lnSpc>
              <a:spcBef>
                <a:spcPts val="1200"/>
              </a:spcBef>
              <a:spcAft>
                <a:spcPts val="0"/>
              </a:spcAft>
              <a:buClr>
                <a:srgbClr val="F7F9FC"/>
              </a:buClr>
              <a:buSzPts val="1800"/>
              <a:buChar char="●"/>
            </a:pPr>
            <a:r>
              <a:rPr lang="no">
                <a:solidFill>
                  <a:srgbClr val="F7F9FC"/>
                </a:solidFill>
              </a:rPr>
              <a:t>Therapy via Bragg Peak </a:t>
            </a:r>
            <a:r>
              <a:rPr lang="no" u="sng">
                <a:solidFill>
                  <a:schemeClr val="hlink"/>
                </a:solidFill>
                <a:hlinkClick r:id="rId3"/>
              </a:rPr>
              <a:t>L'adroterapia | Fisica e medicina</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Diagnostic Technology </a:t>
            </a:r>
            <a:r>
              <a:rPr lang="no" u="sng">
                <a:solidFill>
                  <a:schemeClr val="hlink"/>
                </a:solidFill>
                <a:hlinkClick r:id="rId4"/>
              </a:rPr>
              <a:t>Particle accelerators: why are they important</a:t>
            </a:r>
            <a:r>
              <a:rPr lang="no">
                <a:solidFill>
                  <a:srgbClr val="F7F9FC"/>
                </a:solidFill>
              </a:rPr>
              <a:t> </a:t>
            </a:r>
            <a:endParaRPr>
              <a:solidFill>
                <a:srgbClr val="F7F9FC"/>
              </a:solidFill>
            </a:endParaRPr>
          </a:p>
          <a:p>
            <a:pPr indent="0" lvl="0" marL="0" rtl="0" algn="l">
              <a:lnSpc>
                <a:spcPct val="115000"/>
              </a:lnSpc>
              <a:spcBef>
                <a:spcPts val="1200"/>
              </a:spcBef>
              <a:spcAft>
                <a:spcPts val="0"/>
              </a:spcAft>
              <a:buNone/>
            </a:pPr>
            <a:r>
              <a:rPr lang="no">
                <a:solidFill>
                  <a:srgbClr val="F7F9FC"/>
                </a:solidFill>
              </a:rPr>
              <a:t>Factories </a:t>
            </a:r>
            <a:endParaRPr>
              <a:solidFill>
                <a:srgbClr val="F7F9FC"/>
              </a:solidFill>
            </a:endParaRPr>
          </a:p>
          <a:p>
            <a:pPr indent="-342900" lvl="0" marL="457200" rtl="0" algn="l">
              <a:lnSpc>
                <a:spcPct val="115000"/>
              </a:lnSpc>
              <a:spcBef>
                <a:spcPts val="1200"/>
              </a:spcBef>
              <a:spcAft>
                <a:spcPts val="0"/>
              </a:spcAft>
              <a:buClr>
                <a:srgbClr val="F7F9FC"/>
              </a:buClr>
              <a:buSzPts val="1800"/>
              <a:buChar char="●"/>
            </a:pPr>
            <a:r>
              <a:rPr lang="no">
                <a:solidFill>
                  <a:srgbClr val="F7F9FC"/>
                </a:solidFill>
              </a:rPr>
              <a:t>Material processing (semiconductors, …)</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u="sng">
                <a:solidFill>
                  <a:schemeClr val="hlink"/>
                </a:solidFill>
                <a:hlinkClick r:id="rId5"/>
              </a:rPr>
              <a:t>Preservation and Sterilization</a:t>
            </a:r>
            <a:endParaRPr>
              <a:solidFill>
                <a:srgbClr val="F7F9FC"/>
              </a:solidFill>
            </a:endParaRPr>
          </a:p>
          <a:p>
            <a:pPr indent="-342900" lvl="0" marL="457200" rtl="0" algn="l">
              <a:lnSpc>
                <a:spcPct val="115000"/>
              </a:lnSpc>
              <a:spcBef>
                <a:spcPts val="0"/>
              </a:spcBef>
              <a:spcAft>
                <a:spcPts val="0"/>
              </a:spcAft>
              <a:buClr>
                <a:srgbClr val="F7F9FC"/>
              </a:buClr>
              <a:buSzPts val="1800"/>
              <a:buChar char="●"/>
            </a:pPr>
            <a:r>
              <a:rPr lang="no">
                <a:solidFill>
                  <a:srgbClr val="F7F9FC"/>
                </a:solidFill>
              </a:rPr>
              <a:t>Element analysis (geology, …)</a:t>
            </a:r>
            <a:endParaRPr>
              <a:solidFill>
                <a:srgbClr val="F7F9FC"/>
              </a:solidFill>
            </a:endParaRPr>
          </a:p>
        </p:txBody>
      </p:sp>
      <p:pic>
        <p:nvPicPr>
          <p:cNvPr descr="A particle accelerator is a machine that accelerates particles. More specifically, it accelerates elementary particles, like protons and electrons, at extremely high speeds—almost 99.99% of the speed of light. These particles are then smashed against a stationary target or against other particles traveling in the opposite direction. These collisions produce massive particles, such as the top quark or the Higgs boson, which last for only a fraction of a second. Then, almost immediately, these particles convert into smaller, lighter particles, which, in turn, decay almost instantly. These collisions not only help us understand the composition of the elementary particles in question but also supplement our knowledge of our universe’s origin immediately following the Big Bang.&#10;&#10;Particle accelerators can be broadly classified into two categories—linear accelerators (also called LINACs) and circular accelerators. In this video, we discuss linear and circular accelerators and their respective applications.&#10;&#10;#particleaccelerator #particle #physics&#10;&#10;References:&#10;http://energy.gov/articles/how-particle-accelerators-work&#10;https://home.cern/science/accelerators/how-accelerator-works&#10;&#10;Original Article Link: https://www.scienceabc.com/pure-sciences/what-does-a-particle-accelerator-actually-do.html&#10;&#10;If you wish to buy/license this video, please write to us at admin@scienceabc.com.&#10;&#10;Voice Over Artist: John Staughton ( https://www.fiverr.com/jswildwood )&#10;&#10;SUBSCRIBE to get more such science videos! &#10;https://www.youtube.com/channel/UCcN3IuIAR6Fn74FWMQf6lFA?sub_confirmation=1&#10;&#10;Follow us on Twitter! &#10;https://twitter.com/abc_science&#10;&#10;Follow us on Facebook!&#10;https://facebook.com/sciabc&#10;&#10;Follow our Website!&#10;https://www.scienceabc.com" id="131" name="Google Shape;131;p21" title="Particle accelerators: What are they, how do they work and why are they important to us?">
            <a:hlinkClick r:id="rId6"/>
          </p:cNvPr>
          <p:cNvPicPr preferRelativeResize="0"/>
          <p:nvPr/>
        </p:nvPicPr>
        <p:blipFill>
          <a:blip r:embed="rId7">
            <a:alphaModFix/>
          </a:blip>
          <a:stretch>
            <a:fillRect/>
          </a:stretch>
        </p:blipFill>
        <p:spPr>
          <a:xfrm>
            <a:off x="6031825" y="1714500"/>
            <a:ext cx="3048000" cy="1714500"/>
          </a:xfrm>
          <a:prstGeom prst="rect">
            <a:avLst/>
          </a:prstGeom>
          <a:noFill/>
          <a:ln>
            <a:noFill/>
          </a:ln>
        </p:spPr>
      </p:pic>
      <p:pic>
        <p:nvPicPr>
          <p:cNvPr descr="Le tecnologie sviluppate per la fisica delle particelle sono spesso utilizzate in medicina per la diagnosi e la terapia. Esempi sono la radioterapia e l'adroterapia, che utilizzano fasci di particelle per trattare i tumori. L'adroterapia è particolarmente adatta al trattamento di tumori radioassistenti o non operabili, garantendo efficienza e precisione che massimizzano l'efficacia del trattamento. &#10;&#10;__________&#10;Per saperne di più sulla ricerca dell'INFN Istituto Nazionale di Fisica Nucleare: http://www.infn.it.  &#10;Per scoprire le nostre attività per il pubblico e per le scuole: http://collisioni.infn.it. &#10;__________&#10;Seguiteci su&#10;Instagram: https://www.instagram.com/infn_insights/&#10;Facebook: https://www.facebook.com/IstitutoFisi... &#10;Twitter: https://twitter.com/INFN_" id="132" name="Google Shape;132;p21" title="L'adroterapia | Fisica e medicina">
            <a:hlinkClick r:id="rId8"/>
          </p:cNvPr>
          <p:cNvPicPr preferRelativeResize="0"/>
          <p:nvPr/>
        </p:nvPicPr>
        <p:blipFill>
          <a:blip r:embed="rId9">
            <a:alphaModFix/>
          </a:blip>
          <a:stretch>
            <a:fillRect/>
          </a:stretch>
        </p:blipFill>
        <p:spPr>
          <a:xfrm>
            <a:off x="6031825" y="0"/>
            <a:ext cx="3048000" cy="1714500"/>
          </a:xfrm>
          <a:prstGeom prst="rect">
            <a:avLst/>
          </a:prstGeom>
          <a:noFill/>
          <a:ln>
            <a:noFill/>
          </a:ln>
        </p:spPr>
      </p:pic>
      <p:pic>
        <p:nvPicPr>
          <p:cNvPr descr="Watch as the E-BEAM Services team explains the inner workings of the electron beam sterilization process. Information on electron beam technology, materials, properties, and application technology! E-Beam Services Inc has been helping customers to make great products for over 30 years. ISO Certified. Be it wire, cable, sheet or tubing, E-Beam Services has you covered!&#10;Visit us at www.ebeamservices.com for more information!" id="133" name="Google Shape;133;p21" title="How Does The Electron Beam Sterilization Process Work?">
            <a:hlinkClick r:id="rId10"/>
          </p:cNvPr>
          <p:cNvPicPr preferRelativeResize="0"/>
          <p:nvPr/>
        </p:nvPicPr>
        <p:blipFill>
          <a:blip r:embed="rId11">
            <a:alphaModFix/>
          </a:blip>
          <a:stretch>
            <a:fillRect/>
          </a:stretch>
        </p:blipFill>
        <p:spPr>
          <a:xfrm>
            <a:off x="6031824" y="3328675"/>
            <a:ext cx="3047986"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