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4"/>
    <p:sldMasterId id="2147483686" r:id="rId5"/>
  </p:sldMasterIdLst>
  <p:notesMasterIdLst>
    <p:notesMasterId r:id="rId15"/>
  </p:notesMasterIdLst>
  <p:sldIdLst>
    <p:sldId id="260" r:id="rId6"/>
    <p:sldId id="262" r:id="rId7"/>
    <p:sldId id="394" r:id="rId8"/>
    <p:sldId id="393" r:id="rId9"/>
    <p:sldId id="395" r:id="rId10"/>
    <p:sldId id="396" r:id="rId11"/>
    <p:sldId id="397" r:id="rId12"/>
    <p:sldId id="279" r:id="rId13"/>
    <p:sldId id="266" r:id="rId14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9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19C"/>
    <a:srgbClr val="FFFFFF"/>
    <a:srgbClr val="000000"/>
    <a:srgbClr val="EDEBE5"/>
    <a:srgbClr val="0055A6"/>
    <a:srgbClr val="AEBDE1"/>
    <a:srgbClr val="94A7D5"/>
    <a:srgbClr val="185DAB"/>
    <a:srgbClr val="5E7DBE"/>
    <a:srgbClr val="D3EDF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696" autoAdjust="0"/>
    <p:restoredTop sz="82524" autoAdjust="0"/>
  </p:normalViewPr>
  <p:slideViewPr>
    <p:cSldViewPr snapToGrid="0" snapToObjects="1">
      <p:cViewPr varScale="1">
        <p:scale>
          <a:sx n="92" d="100"/>
          <a:sy n="92" d="100"/>
        </p:scale>
        <p:origin x="1080" y="72"/>
      </p:cViewPr>
      <p:guideLst>
        <p:guide orient="horz" pos="1620"/>
        <p:guide pos="2896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5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67EA63-B463-4F0E-BDB8-950D0D9E6C4B}" type="datetimeFigureOut">
              <a:rPr lang="en-GB" smtClean="0"/>
              <a:t>09/07/2023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B9E83D-9F90-495C-B504-02EA190B18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92656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Name &amp; </a:t>
            </a:r>
            <a:r>
              <a:rPr lang="de-DE" dirty="0" err="1"/>
              <a:t>Nationality</a:t>
            </a:r>
            <a:endParaRPr lang="de-DE" dirty="0"/>
          </a:p>
          <a:p>
            <a:r>
              <a:rPr lang="de-DE" dirty="0"/>
              <a:t>My </a:t>
            </a:r>
            <a:r>
              <a:rPr lang="de-DE" dirty="0" err="1"/>
              <a:t>first</a:t>
            </a:r>
            <a:r>
              <a:rPr lang="de-DE" dirty="0"/>
              <a:t> </a:t>
            </a:r>
            <a:r>
              <a:rPr lang="de-DE" dirty="0" err="1"/>
              <a:t>science</a:t>
            </a:r>
            <a:r>
              <a:rPr lang="de-DE" dirty="0"/>
              <a:t> </a:t>
            </a:r>
            <a:r>
              <a:rPr lang="de-DE" dirty="0" err="1"/>
              <a:t>memory</a:t>
            </a:r>
            <a:endParaRPr lang="de-DE" dirty="0"/>
          </a:p>
          <a:p>
            <a:r>
              <a:rPr lang="de-DE" dirty="0" err="1"/>
              <a:t>What</a:t>
            </a:r>
            <a:r>
              <a:rPr lang="de-DE" dirty="0"/>
              <a:t> I </a:t>
            </a:r>
            <a:r>
              <a:rPr lang="de-DE" dirty="0" err="1"/>
              <a:t>never</a:t>
            </a:r>
            <a:r>
              <a:rPr lang="de-DE" dirty="0"/>
              <a:t> </a:t>
            </a:r>
            <a:r>
              <a:rPr lang="de-DE" dirty="0" err="1"/>
              <a:t>liked</a:t>
            </a:r>
            <a:r>
              <a:rPr lang="de-DE" dirty="0"/>
              <a:t> </a:t>
            </a:r>
            <a:r>
              <a:rPr lang="de-DE" dirty="0" err="1"/>
              <a:t>about</a:t>
            </a:r>
            <a:r>
              <a:rPr lang="de-DE" dirty="0"/>
              <a:t> school</a:t>
            </a:r>
          </a:p>
          <a:p>
            <a:r>
              <a:rPr lang="de-DE" dirty="0" err="1"/>
              <a:t>How</a:t>
            </a:r>
            <a:r>
              <a:rPr lang="de-DE" dirty="0"/>
              <a:t> a </a:t>
            </a:r>
            <a:r>
              <a:rPr lang="de-DE" dirty="0" err="1"/>
              <a:t>typical</a:t>
            </a:r>
            <a:r>
              <a:rPr lang="de-DE" dirty="0"/>
              <a:t> </a:t>
            </a:r>
            <a:r>
              <a:rPr lang="de-DE" dirty="0" err="1"/>
              <a:t>day</a:t>
            </a:r>
            <a:r>
              <a:rPr lang="de-DE" dirty="0"/>
              <a:t> </a:t>
            </a:r>
            <a:r>
              <a:rPr lang="de-DE" dirty="0" err="1"/>
              <a:t>looks</a:t>
            </a:r>
            <a:r>
              <a:rPr lang="de-DE" dirty="0"/>
              <a:t> like for </a:t>
            </a:r>
            <a:r>
              <a:rPr lang="de-DE" dirty="0" err="1"/>
              <a:t>me</a:t>
            </a:r>
            <a:r>
              <a:rPr lang="de-DE" dirty="0"/>
              <a:t> at CERN</a:t>
            </a:r>
          </a:p>
          <a:p>
            <a:r>
              <a:rPr lang="de-DE" err="1"/>
              <a:t>What</a:t>
            </a:r>
            <a:r>
              <a:rPr lang="de-DE"/>
              <a:t>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E8E8F26-025C-40C3-99C1-E50A9C39779A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952592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90209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Final Fermi questions: </a:t>
            </a:r>
            <a:r>
              <a:rPr lang="de-DE" dirty="0" err="1"/>
              <a:t>How</a:t>
            </a:r>
            <a:r>
              <a:rPr lang="de-DE" dirty="0"/>
              <a:t> </a:t>
            </a:r>
            <a:r>
              <a:rPr lang="de-DE" dirty="0" err="1"/>
              <a:t>many</a:t>
            </a:r>
            <a:r>
              <a:rPr lang="de-DE" dirty="0"/>
              <a:t> </a:t>
            </a:r>
            <a:r>
              <a:rPr lang="de-DE" dirty="0" err="1"/>
              <a:t>electron</a:t>
            </a:r>
            <a:r>
              <a:rPr lang="de-DE" dirty="0"/>
              <a:t> </a:t>
            </a:r>
            <a:r>
              <a:rPr lang="de-DE" dirty="0" err="1"/>
              <a:t>accelerators</a:t>
            </a:r>
            <a:r>
              <a:rPr lang="de-DE" dirty="0"/>
              <a:t> do </a:t>
            </a:r>
            <a:r>
              <a:rPr lang="de-DE" dirty="0" err="1"/>
              <a:t>you</a:t>
            </a:r>
            <a:r>
              <a:rPr lang="de-DE" dirty="0"/>
              <a:t> </a:t>
            </a:r>
            <a:r>
              <a:rPr lang="de-DE" dirty="0" err="1"/>
              <a:t>think</a:t>
            </a:r>
            <a:r>
              <a:rPr lang="de-DE" dirty="0"/>
              <a:t> </a:t>
            </a:r>
            <a:r>
              <a:rPr lang="de-DE" dirty="0" err="1"/>
              <a:t>there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on Earth? </a:t>
            </a:r>
          </a:p>
          <a:p>
            <a:r>
              <a:rPr lang="de-DE" dirty="0"/>
              <a:t>Magic </a:t>
            </a:r>
            <a:r>
              <a:rPr lang="de-DE" dirty="0" err="1"/>
              <a:t>trick</a:t>
            </a:r>
            <a:r>
              <a:rPr lang="de-DE" dirty="0"/>
              <a:t>: </a:t>
            </a:r>
          </a:p>
          <a:p>
            <a:r>
              <a:rPr lang="de-DE" dirty="0"/>
              <a:t>UV </a:t>
            </a:r>
            <a:r>
              <a:rPr lang="de-DE" dirty="0" err="1"/>
              <a:t>lamp</a:t>
            </a:r>
            <a:r>
              <a:rPr lang="de-DE" dirty="0"/>
              <a:t>, </a:t>
            </a:r>
            <a:r>
              <a:rPr lang="de-DE" dirty="0" err="1"/>
              <a:t>fluorescent</a:t>
            </a:r>
            <a:r>
              <a:rPr lang="de-DE" dirty="0"/>
              <a:t> screen? Link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luminescence</a:t>
            </a:r>
            <a:r>
              <a:rPr lang="de-DE" dirty="0"/>
              <a:t> </a:t>
            </a:r>
            <a:r>
              <a:rPr lang="de-DE" dirty="0" err="1"/>
              <a:t>video</a:t>
            </a:r>
            <a:r>
              <a:rPr lang="de-DE" dirty="0"/>
              <a:t> Guillaume</a:t>
            </a:r>
          </a:p>
          <a:p>
            <a:r>
              <a:rPr lang="de-DE" dirty="0"/>
              <a:t>Something </a:t>
            </a:r>
            <a:r>
              <a:rPr lang="de-DE" dirty="0" err="1"/>
              <a:t>with</a:t>
            </a:r>
            <a:r>
              <a:rPr lang="de-DE" dirty="0"/>
              <a:t> van der </a:t>
            </a:r>
            <a:r>
              <a:rPr lang="de-DE" dirty="0" err="1"/>
              <a:t>graaf</a:t>
            </a:r>
            <a:r>
              <a:rPr lang="de-DE" dirty="0"/>
              <a:t>, </a:t>
            </a:r>
            <a:r>
              <a:rPr lang="de-DE" dirty="0" err="1"/>
              <a:t>paper</a:t>
            </a:r>
            <a:r>
              <a:rPr lang="de-DE" dirty="0"/>
              <a:t> </a:t>
            </a:r>
            <a:r>
              <a:rPr lang="de-DE" dirty="0" err="1"/>
              <a:t>clip</a:t>
            </a:r>
            <a:r>
              <a:rPr lang="de-DE" dirty="0"/>
              <a:t> </a:t>
            </a:r>
            <a:r>
              <a:rPr lang="de-DE" dirty="0" err="1"/>
              <a:t>discharge</a:t>
            </a:r>
            <a:endParaRPr lang="de-DE" dirty="0"/>
          </a:p>
          <a:p>
            <a:r>
              <a:rPr lang="de-DE" dirty="0" err="1"/>
              <a:t>Balloon</a:t>
            </a:r>
            <a:r>
              <a:rPr lang="de-DE" dirty="0"/>
              <a:t> </a:t>
            </a:r>
            <a:r>
              <a:rPr lang="de-DE" dirty="0" err="1"/>
              <a:t>deflect</a:t>
            </a:r>
            <a:r>
              <a:rPr lang="de-DE" dirty="0"/>
              <a:t> </a:t>
            </a:r>
            <a:r>
              <a:rPr lang="de-DE" dirty="0" err="1"/>
              <a:t>water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E8E8F26-025C-40C3-99C1-E50A9C39779A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8798671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err="1"/>
              <a:t>What</a:t>
            </a:r>
            <a:r>
              <a:rPr lang="de-DE" dirty="0"/>
              <a:t> </a:t>
            </a:r>
            <a:r>
              <a:rPr lang="de-DE" dirty="0" err="1"/>
              <a:t>applications</a:t>
            </a:r>
            <a:r>
              <a:rPr lang="de-DE" dirty="0"/>
              <a:t>, </a:t>
            </a:r>
            <a:r>
              <a:rPr lang="de-DE" dirty="0" err="1"/>
              <a:t>food</a:t>
            </a:r>
            <a:r>
              <a:rPr lang="de-DE" dirty="0"/>
              <a:t> </a:t>
            </a:r>
            <a:r>
              <a:rPr lang="de-DE" dirty="0" err="1"/>
              <a:t>sterialisation</a:t>
            </a:r>
            <a:endParaRPr lang="de-DE" dirty="0"/>
          </a:p>
          <a:p>
            <a:endParaRPr lang="de-DE" dirty="0"/>
          </a:p>
          <a:p>
            <a:r>
              <a:rPr lang="de-DE" dirty="0"/>
              <a:t>Quiz </a:t>
            </a:r>
            <a:r>
              <a:rPr lang="de-DE" dirty="0" err="1"/>
              <a:t>slide</a:t>
            </a:r>
            <a:r>
              <a:rPr lang="de-DE" dirty="0"/>
              <a:t>: </a:t>
            </a:r>
            <a:r>
              <a:rPr lang="de-DE" dirty="0" err="1"/>
              <a:t>what</a:t>
            </a:r>
            <a:r>
              <a:rPr lang="de-DE" dirty="0"/>
              <a:t> </a:t>
            </a:r>
            <a:r>
              <a:rPr lang="de-DE" dirty="0" err="1"/>
              <a:t>else</a:t>
            </a:r>
            <a:r>
              <a:rPr lang="de-DE" dirty="0"/>
              <a:t> </a:t>
            </a:r>
            <a:r>
              <a:rPr lang="de-DE" dirty="0" err="1"/>
              <a:t>can</a:t>
            </a:r>
            <a:r>
              <a:rPr lang="de-DE" dirty="0"/>
              <a:t> </a:t>
            </a:r>
            <a:r>
              <a:rPr lang="de-DE" dirty="0" err="1"/>
              <a:t>you</a:t>
            </a:r>
            <a:r>
              <a:rPr lang="de-DE" dirty="0"/>
              <a:t> do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electron</a:t>
            </a:r>
            <a:r>
              <a:rPr lang="de-DE" dirty="0"/>
              <a:t> </a:t>
            </a:r>
            <a:r>
              <a:rPr lang="de-DE" dirty="0" err="1"/>
              <a:t>accelerators</a:t>
            </a:r>
            <a:r>
              <a:rPr lang="de-DE" dirty="0"/>
              <a:t>? Cut </a:t>
            </a:r>
            <a:r>
              <a:rPr lang="de-DE" dirty="0" err="1"/>
              <a:t>things</a:t>
            </a:r>
            <a:r>
              <a:rPr lang="de-DE" dirty="0"/>
              <a:t>, </a:t>
            </a:r>
            <a:r>
              <a:rPr lang="de-DE" dirty="0" err="1"/>
              <a:t>produce</a:t>
            </a:r>
            <a:r>
              <a:rPr lang="de-DE" dirty="0"/>
              <a:t> solar </a:t>
            </a:r>
            <a:r>
              <a:rPr lang="de-DE" dirty="0" err="1"/>
              <a:t>cells</a:t>
            </a:r>
            <a:r>
              <a:rPr lang="de-DE" dirty="0"/>
              <a:t>, </a:t>
            </a:r>
            <a:r>
              <a:rPr lang="de-DE" dirty="0" err="1"/>
              <a:t>start</a:t>
            </a:r>
            <a:r>
              <a:rPr lang="de-DE" dirty="0"/>
              <a:t> </a:t>
            </a:r>
            <a:r>
              <a:rPr lang="de-DE" dirty="0" err="1"/>
              <a:t>chemical</a:t>
            </a:r>
            <a:r>
              <a:rPr lang="de-DE" dirty="0"/>
              <a:t>, </a:t>
            </a:r>
            <a:r>
              <a:rPr lang="de-DE" dirty="0" err="1"/>
              <a:t>sterialise</a:t>
            </a:r>
            <a:r>
              <a:rPr lang="de-DE" dirty="0"/>
              <a:t> </a:t>
            </a:r>
            <a:r>
              <a:rPr lang="de-DE" dirty="0" err="1"/>
              <a:t>food</a:t>
            </a:r>
            <a:r>
              <a:rPr lang="de-DE" dirty="0"/>
              <a:t>, </a:t>
            </a:r>
            <a:r>
              <a:rPr lang="de-DE" dirty="0" err="1"/>
              <a:t>generate</a:t>
            </a:r>
            <a:r>
              <a:rPr lang="de-DE" dirty="0"/>
              <a:t> light, </a:t>
            </a:r>
            <a:r>
              <a:rPr lang="de-DE" dirty="0" err="1"/>
              <a:t>generate</a:t>
            </a:r>
            <a:r>
              <a:rPr lang="de-DE" dirty="0"/>
              <a:t> X-</a:t>
            </a:r>
            <a:r>
              <a:rPr lang="de-DE" dirty="0" err="1"/>
              <a:t>ray</a:t>
            </a:r>
            <a:r>
              <a:rPr lang="de-DE" dirty="0"/>
              <a:t> – all </a:t>
            </a:r>
            <a:r>
              <a:rPr lang="de-DE" dirty="0" err="1"/>
              <a:t>correct</a:t>
            </a:r>
            <a:endParaRPr lang="de-DE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E8E8F26-025C-40C3-99C1-E50A9C39779A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853820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7/9/2023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60818"/>
            <a:ext cx="2743200" cy="6858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7/9/2023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7/9/2023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userDrawn="1">
  <p:cSld name="Text and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305992" y="280195"/>
            <a:ext cx="4212431" cy="799307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305991" y="1198994"/>
            <a:ext cx="4212431" cy="3456384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625578" y="0"/>
            <a:ext cx="4518422" cy="4738490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sciencegateway.education@cern.ch</a:t>
            </a:r>
            <a:endParaRPr lang="en-US"/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97589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DA981E-73F3-4849-A405-AB42841D91C5}" type="datetimeFigureOut">
              <a:rPr lang="en-CH" smtClean="0"/>
              <a:t>07/10/2023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01024-A9F5-0041-8320-C19410CC40AF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11835122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  <a:lvl2pPr>
              <a:defRPr>
                <a:latin typeface="Source Sans Pro" panose="020B0503030403020204" pitchFamily="34" charset="0"/>
                <a:ea typeface="Source Sans Pro" panose="020B0503030403020204" pitchFamily="34" charset="0"/>
              </a:defRPr>
            </a:lvl2pPr>
            <a:lvl3pPr>
              <a:defRPr>
                <a:latin typeface="Source Sans Pro" panose="020B0503030403020204" pitchFamily="34" charset="0"/>
                <a:ea typeface="Source Sans Pro" panose="020B0503030403020204" pitchFamily="34" charset="0"/>
              </a:defRPr>
            </a:lvl3pPr>
            <a:lvl4pPr>
              <a:defRPr>
                <a:latin typeface="Source Sans Pro" panose="020B0503030403020204" pitchFamily="34" charset="0"/>
                <a:ea typeface="Source Sans Pro" panose="020B0503030403020204" pitchFamily="34" charset="0"/>
              </a:defRPr>
            </a:lvl4pPr>
            <a:lvl5pPr>
              <a:defRPr>
                <a:latin typeface="Source Sans Pro" panose="020B0503030403020204" pitchFamily="34" charset="0"/>
                <a:ea typeface="Source Sans Pro" panose="020B0503030403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</a:lstStyle>
          <a:p>
            <a:fld id="{EEDA981E-73F3-4849-A405-AB42841D91C5}" type="datetimeFigureOut">
              <a:rPr lang="en-CH" smtClean="0"/>
              <a:pPr/>
              <a:t>07/10/2023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</a:lstStyle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Source Sans Pro" panose="020B0503030403020204" pitchFamily="34" charset="0"/>
                <a:ea typeface="Source Sans Pro" panose="020B0503030403020204" pitchFamily="34" charset="0"/>
              </a:defRPr>
            </a:lvl1pPr>
          </a:lstStyle>
          <a:p>
            <a:fld id="{3CC01024-A9F5-0041-8320-C19410CC40AF}" type="slidenum">
              <a:rPr lang="en-CH" smtClean="0"/>
              <a:pPr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36955303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DA981E-73F3-4849-A405-AB42841D91C5}" type="datetimeFigureOut">
              <a:rPr lang="en-CH" smtClean="0"/>
              <a:t>07/10/2023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01024-A9F5-0041-8320-C19410CC40AF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246335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DA981E-73F3-4849-A405-AB42841D91C5}" type="datetimeFigureOut">
              <a:rPr lang="en-CH" smtClean="0"/>
              <a:t>07/10/2023</a:t>
            </a:fld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01024-A9F5-0041-8320-C19410CC40AF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12958680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DA981E-73F3-4849-A405-AB42841D91C5}" type="datetimeFigureOut">
              <a:rPr lang="en-CH" smtClean="0"/>
              <a:t>07/10/2023</a:t>
            </a:fld>
            <a:endParaRPr lang="en-C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01024-A9F5-0041-8320-C19410CC40AF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5162911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DA981E-73F3-4849-A405-AB42841D91C5}" type="datetimeFigureOut">
              <a:rPr lang="en-CH" smtClean="0"/>
              <a:t>07/10/2023</a:t>
            </a:fld>
            <a:endParaRPr lang="en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01024-A9F5-0041-8320-C19410CC40AF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91600083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DA981E-73F3-4849-A405-AB42841D91C5}" type="datetimeFigureOut">
              <a:rPr lang="en-CH" smtClean="0"/>
              <a:t>07/10/2023</a:t>
            </a:fld>
            <a:endParaRPr lang="en-C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01024-A9F5-0041-8320-C19410CC40AF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35760385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DA981E-73F3-4849-A405-AB42841D91C5}" type="datetimeFigureOut">
              <a:rPr lang="en-CH" smtClean="0"/>
              <a:t>07/10/2023</a:t>
            </a:fld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01024-A9F5-0041-8320-C19410CC40AF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07973942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DA981E-73F3-4849-A405-AB42841D91C5}" type="datetimeFigureOut">
              <a:rPr lang="en-CH" smtClean="0"/>
              <a:t>07/10/2023</a:t>
            </a:fld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01024-A9F5-0041-8320-C19410CC40AF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18841289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DA981E-73F3-4849-A405-AB42841D91C5}" type="datetimeFigureOut">
              <a:rPr lang="en-CH" smtClean="0"/>
              <a:t>07/10/2023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01024-A9F5-0041-8320-C19410CC40AF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89444873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DA981E-73F3-4849-A405-AB42841D91C5}" type="datetimeFigureOut">
              <a:rPr lang="en-CH" smtClean="0"/>
              <a:t>07/10/2023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01024-A9F5-0041-8320-C19410CC40AF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2323950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9440" y="180511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7/9/2023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7/9/2023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7/9/2023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7/9/2023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-01.eps"/>
          <p:cNvPicPr>
            <a:picLocks noChangeAspect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42648"/>
            <a:ext cx="9144000" cy="707202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7/9/2023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  <p:sldLayoutId id="2147483685" r:id="rId1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DA981E-73F3-4849-A405-AB42841D91C5}" type="datetimeFigureOut">
              <a:rPr lang="en-CH" smtClean="0"/>
              <a:t>07/10/2023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C01024-A9F5-0041-8320-C19410CC40AF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73099968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2.xml"/><Relationship Id="rId5" Type="http://schemas.openxmlformats.org/officeDocument/2006/relationships/image" Target="../media/image8.png"/><Relationship Id="rId4" Type="http://schemas.openxmlformats.org/officeDocument/2006/relationships/hyperlink" Target="https://build-your-own-particle-detector.org/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sv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12" Type="http://schemas.openxmlformats.org/officeDocument/2006/relationships/image" Target="../media/image18.sv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12.svg"/><Relationship Id="rId11" Type="http://schemas.openxmlformats.org/officeDocument/2006/relationships/image" Target="../media/image17.png"/><Relationship Id="rId5" Type="http://schemas.openxmlformats.org/officeDocument/2006/relationships/image" Target="../media/image11.png"/><Relationship Id="rId10" Type="http://schemas.openxmlformats.org/officeDocument/2006/relationships/image" Target="../media/image16.svg"/><Relationship Id="rId4" Type="http://schemas.openxmlformats.org/officeDocument/2006/relationships/image" Target="../media/image10.svg"/><Relationship Id="rId9" Type="http://schemas.openxmlformats.org/officeDocument/2006/relationships/image" Target="../media/image1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6.xml"/><Relationship Id="rId7" Type="http://schemas.openxmlformats.org/officeDocument/2006/relationships/image" Target="../media/image24.png"/><Relationship Id="rId2" Type="http://schemas.microsoft.com/office/2007/relationships/media" Target="../media/media1.mp4"/><Relationship Id="rId1" Type="http://schemas.openxmlformats.org/officeDocument/2006/relationships/video" Target="NULL" TargetMode="Externa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7.png"/><Relationship Id="rId5" Type="http://schemas.openxmlformats.org/officeDocument/2006/relationships/image" Target="../media/image8.png"/><Relationship Id="rId4" Type="http://schemas.openxmlformats.org/officeDocument/2006/relationships/hyperlink" Target="https://build-your-own-particle-detector.org/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B5CAA3-68AB-E4A8-6F78-1E8AF3189A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71468" y="1586164"/>
            <a:ext cx="2949178" cy="906359"/>
          </a:xfrm>
        </p:spPr>
        <p:txBody>
          <a:bodyPr>
            <a:normAutofit/>
          </a:bodyPr>
          <a:lstStyle/>
          <a:p>
            <a:r>
              <a:rPr lang="de-DE" dirty="0">
                <a:latin typeface="Source Sans Pro" panose="020B0503030403020204" pitchFamily="34" charset="0"/>
                <a:ea typeface="Source Sans Pro" panose="020B0503030403020204" pitchFamily="34" charset="0"/>
              </a:rPr>
              <a:t>Lab </a:t>
            </a:r>
            <a:r>
              <a:rPr lang="de-DE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workshop</a:t>
            </a:r>
            <a:r>
              <a:rPr lang="de-DE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br>
              <a:rPr lang="de-DE" dirty="0">
                <a:latin typeface="Source Sans Pro" panose="020B0503030403020204" pitchFamily="34" charset="0"/>
                <a:ea typeface="Source Sans Pro" panose="020B0503030403020204" pitchFamily="34" charset="0"/>
              </a:rPr>
            </a:br>
            <a:r>
              <a:rPr lang="de-DE" b="1" dirty="0">
                <a:solidFill>
                  <a:srgbClr val="F00142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LEGO </a:t>
            </a:r>
            <a:r>
              <a:rPr lang="de-DE" b="1" dirty="0" err="1">
                <a:solidFill>
                  <a:srgbClr val="F00142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detectors</a:t>
            </a:r>
            <a:endParaRPr lang="en-CH" b="1" dirty="0">
              <a:solidFill>
                <a:srgbClr val="F00142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1404E99-D062-2C14-C7B0-5D048AF1B16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071467" y="2674192"/>
            <a:ext cx="2949178" cy="1077569"/>
          </a:xfrm>
        </p:spPr>
        <p:txBody>
          <a:bodyPr>
            <a:normAutofit/>
          </a:bodyPr>
          <a:lstStyle/>
          <a:p>
            <a:r>
              <a:rPr lang="en-GB" sz="1800" dirty="0">
                <a:latin typeface="Source Sans Pro" panose="020B0503030403020204" pitchFamily="34" charset="0"/>
                <a:ea typeface="Source Sans Pro" panose="020B0503030403020204" pitchFamily="34" charset="0"/>
                <a:cs typeface="Arial" panose="020B0604020202020204" pitchFamily="34" charset="0"/>
              </a:rPr>
              <a:t>Learn more about the different components of particle detectors</a:t>
            </a:r>
            <a:r>
              <a:rPr lang="de-DE" sz="1500" dirty="0">
                <a:latin typeface="Source Sans Pro" panose="020B0503030403020204" pitchFamily="34" charset="0"/>
                <a:ea typeface="Source Sans Pro" panose="020B0503030403020204" pitchFamily="34" charset="0"/>
                <a:cs typeface="Arial" panose="020B0604020202020204" pitchFamily="34" charset="0"/>
              </a:rPr>
              <a:t>.</a:t>
            </a:r>
            <a:endParaRPr lang="en-GB" sz="1800" dirty="0">
              <a:latin typeface="Source Sans Pro" panose="020B0503030403020204" pitchFamily="34" charset="0"/>
              <a:ea typeface="Source Sans Pro" panose="020B0503030403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Picture 6" descr="A picture containing text, font, graphics, graphic design&#10;&#10;Description automatically generated">
            <a:extLst>
              <a:ext uri="{FF2B5EF4-FFF2-40B4-BE49-F238E27FC236}">
                <a16:creationId xmlns:a16="http://schemas.microsoft.com/office/drawing/2014/main" id="{6455FE5E-ED2D-E250-A111-0C8BEAA1BD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74461" y="52972"/>
            <a:ext cx="4607424" cy="1454207"/>
          </a:xfrm>
          <a:prstGeom prst="rect">
            <a:avLst/>
          </a:prstGeom>
        </p:spPr>
      </p:pic>
      <p:pic>
        <p:nvPicPr>
          <p:cNvPr id="3" name="Picture 2" descr="A group of lego pieces&#10;&#10;Description automatically generated">
            <a:extLst>
              <a:ext uri="{FF2B5EF4-FFF2-40B4-BE49-F238E27FC236}">
                <a16:creationId xmlns:a16="http://schemas.microsoft.com/office/drawing/2014/main" id="{D2B268F4-7127-1226-B0D9-19453064A0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324466"/>
            <a:ext cx="4545201" cy="249453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7F33C734-2B36-C553-5A9D-C41243154428}"/>
              </a:ext>
            </a:extLst>
          </p:cNvPr>
          <p:cNvSpPr txBox="1"/>
          <p:nvPr/>
        </p:nvSpPr>
        <p:spPr>
          <a:xfrm>
            <a:off x="4472196" y="4567400"/>
            <a:ext cx="467180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GB" sz="1200" dirty="0">
                <a:effectLst/>
              </a:rPr>
              <a:t>Idea, models and Images by Nathan </a:t>
            </a:r>
            <a:r>
              <a:rPr lang="en-GB" sz="1200" dirty="0" err="1">
                <a:effectLst/>
              </a:rPr>
              <a:t>Readioff</a:t>
            </a:r>
            <a:r>
              <a:rPr lang="en-GB" sz="1200" dirty="0">
                <a:effectLst/>
              </a:rPr>
              <a:t> &amp; Sascha Mehlhase</a:t>
            </a:r>
          </a:p>
          <a:p>
            <a:pPr algn="r"/>
            <a:r>
              <a:rPr lang="en-GB" sz="1200" dirty="0"/>
              <a:t>More information &amp; files: </a:t>
            </a:r>
            <a:r>
              <a:rPr lang="en-GB" sz="1200" dirty="0"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https://build-your-own-particle-detector.org</a:t>
            </a:r>
            <a:r>
              <a:rPr lang="en-GB" sz="1200" dirty="0"/>
              <a:t> 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047C6A9-092E-469D-B7CA-0E50B5A0B9B8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b="57165"/>
          <a:stretch/>
        </p:blipFill>
        <p:spPr>
          <a:xfrm>
            <a:off x="6733308" y="3798288"/>
            <a:ext cx="2261113" cy="769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0109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7F9E1C-0A14-5F30-0E7C-96BE945530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pPr algn="ctr"/>
            <a:r>
              <a:rPr lang="de-DE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We</a:t>
            </a:r>
            <a:r>
              <a:rPr lang="de-DE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de-DE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are</a:t>
            </a:r>
            <a:r>
              <a:rPr lang="de-DE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de-DE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your</a:t>
            </a:r>
            <a:r>
              <a:rPr lang="de-DE" dirty="0">
                <a:latin typeface="Source Sans Pro" panose="020B0503030403020204" pitchFamily="34" charset="0"/>
                <a:ea typeface="Source Sans Pro" panose="020B0503030403020204" pitchFamily="34" charset="0"/>
              </a:rPr>
              <a:t> guides for </a:t>
            </a:r>
            <a:r>
              <a:rPr lang="de-DE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this</a:t>
            </a:r>
            <a:r>
              <a:rPr lang="de-DE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de-DE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workshop</a:t>
            </a:r>
            <a:endParaRPr lang="en-CH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pic>
        <p:nvPicPr>
          <p:cNvPr id="14" name="Graphic 13">
            <a:extLst>
              <a:ext uri="{FF2B5EF4-FFF2-40B4-BE49-F238E27FC236}">
                <a16:creationId xmlns:a16="http://schemas.microsoft.com/office/drawing/2014/main" id="{E45DFCAA-F463-5CF0-C144-AE3062E1646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705942" y="775079"/>
            <a:ext cx="999000" cy="999000"/>
          </a:xfrm>
          <a:prstGeom prst="rect">
            <a:avLst/>
          </a:prstGeom>
        </p:spPr>
      </p:pic>
      <p:pic>
        <p:nvPicPr>
          <p:cNvPr id="15" name="Graphic 14">
            <a:extLst>
              <a:ext uri="{FF2B5EF4-FFF2-40B4-BE49-F238E27FC236}">
                <a16:creationId xmlns:a16="http://schemas.microsoft.com/office/drawing/2014/main" id="{F7885E72-06E6-635C-2C7F-6941AA9078A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349070" y="1158596"/>
            <a:ext cx="917511" cy="917511"/>
          </a:xfrm>
          <a:prstGeom prst="rect">
            <a:avLst/>
          </a:prstGeom>
        </p:spPr>
      </p:pic>
      <p:pic>
        <p:nvPicPr>
          <p:cNvPr id="18" name="Graphic 17">
            <a:extLst>
              <a:ext uri="{FF2B5EF4-FFF2-40B4-BE49-F238E27FC236}">
                <a16:creationId xmlns:a16="http://schemas.microsoft.com/office/drawing/2014/main" id="{3C8616CD-3067-852F-822D-8C944E446B9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509612" y="1660524"/>
            <a:ext cx="999000" cy="999000"/>
          </a:xfrm>
          <a:prstGeom prst="rect">
            <a:avLst/>
          </a:prstGeom>
        </p:spPr>
      </p:pic>
      <p:sp>
        <p:nvSpPr>
          <p:cNvPr id="21" name="Oval 20">
            <a:extLst>
              <a:ext uri="{FF2B5EF4-FFF2-40B4-BE49-F238E27FC236}">
                <a16:creationId xmlns:a16="http://schemas.microsoft.com/office/drawing/2014/main" id="{FF83D57E-8FA0-557F-F783-40FB3CC06714}"/>
              </a:ext>
            </a:extLst>
          </p:cNvPr>
          <p:cNvSpPr>
            <a:spLocks noChangeAspect="1"/>
          </p:cNvSpPr>
          <p:nvPr/>
        </p:nvSpPr>
        <p:spPr>
          <a:xfrm>
            <a:off x="1580937" y="2009859"/>
            <a:ext cx="242720" cy="243000"/>
          </a:xfrm>
          <a:prstGeom prst="ellipse">
            <a:avLst/>
          </a:prstGeom>
          <a:solidFill>
            <a:srgbClr val="F0014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/>
            <a:endParaRPr lang="en-GB" sz="135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B64587E-D3D9-8D10-C0E6-72A78B5F5309}"/>
              </a:ext>
            </a:extLst>
          </p:cNvPr>
          <p:cNvSpPr txBox="1"/>
          <p:nvPr/>
        </p:nvSpPr>
        <p:spPr>
          <a:xfrm>
            <a:off x="5340564" y="4092661"/>
            <a:ext cx="1171773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342900"/>
            <a:r>
              <a:rPr lang="de-DE" sz="1350" dirty="0" err="1">
                <a:solidFill>
                  <a:srgbClr val="F00142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What</a:t>
            </a:r>
            <a:r>
              <a:rPr lang="de-DE" sz="1350" dirty="0">
                <a:solidFill>
                  <a:srgbClr val="F00142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 I like </a:t>
            </a:r>
            <a:r>
              <a:rPr lang="de-DE" sz="1350" dirty="0" err="1">
                <a:solidFill>
                  <a:srgbClr val="F00142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about</a:t>
            </a:r>
            <a:r>
              <a:rPr lang="de-DE" sz="1350" dirty="0">
                <a:solidFill>
                  <a:srgbClr val="F00142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 CERN</a:t>
            </a:r>
            <a:endParaRPr lang="en-GB" sz="1350" dirty="0">
              <a:solidFill>
                <a:srgbClr val="F00142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3EA4A55-22ED-1211-972A-04CC44FC7C57}"/>
              </a:ext>
            </a:extLst>
          </p:cNvPr>
          <p:cNvSpPr txBox="1"/>
          <p:nvPr/>
        </p:nvSpPr>
        <p:spPr>
          <a:xfrm>
            <a:off x="499819" y="1383525"/>
            <a:ext cx="1171773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342900"/>
            <a:r>
              <a:rPr lang="de-DE" sz="1350" dirty="0">
                <a:solidFill>
                  <a:srgbClr val="F00142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Who </a:t>
            </a:r>
            <a:r>
              <a:rPr lang="de-DE" sz="1350" dirty="0" err="1">
                <a:solidFill>
                  <a:srgbClr val="F00142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we</a:t>
            </a:r>
            <a:r>
              <a:rPr lang="de-DE" sz="1350" dirty="0">
                <a:solidFill>
                  <a:srgbClr val="F00142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de-DE" sz="1350" dirty="0" err="1">
                <a:solidFill>
                  <a:srgbClr val="F00142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are</a:t>
            </a:r>
            <a:endParaRPr lang="en-GB" sz="1350" dirty="0">
              <a:solidFill>
                <a:srgbClr val="F00142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F75C5827-2501-7B9F-8EDC-CB348DF046AD}"/>
              </a:ext>
            </a:extLst>
          </p:cNvPr>
          <p:cNvSpPr>
            <a:spLocks noChangeAspect="1"/>
          </p:cNvSpPr>
          <p:nvPr/>
        </p:nvSpPr>
        <p:spPr>
          <a:xfrm>
            <a:off x="3699791" y="2659524"/>
            <a:ext cx="242720" cy="243000"/>
          </a:xfrm>
          <a:prstGeom prst="ellipse">
            <a:avLst/>
          </a:prstGeom>
          <a:solidFill>
            <a:srgbClr val="F0014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/>
            <a:endParaRPr lang="en-GB" sz="135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3CBBB590-CF94-A659-AB31-E198DC92E191}"/>
              </a:ext>
            </a:extLst>
          </p:cNvPr>
          <p:cNvSpPr txBox="1"/>
          <p:nvPr/>
        </p:nvSpPr>
        <p:spPr>
          <a:xfrm>
            <a:off x="3052789" y="2104233"/>
            <a:ext cx="153672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342900"/>
            <a:r>
              <a:rPr lang="de-DE" sz="1350" dirty="0">
                <a:solidFill>
                  <a:srgbClr val="F00142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Science </a:t>
            </a:r>
            <a:br>
              <a:rPr lang="de-DE" sz="1350" dirty="0">
                <a:solidFill>
                  <a:srgbClr val="F00142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</a:br>
            <a:r>
              <a:rPr lang="de-DE" sz="1350" dirty="0" err="1">
                <a:solidFill>
                  <a:srgbClr val="F00142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memory</a:t>
            </a:r>
            <a:endParaRPr lang="en-GB" sz="1350" dirty="0">
              <a:solidFill>
                <a:srgbClr val="F00142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77C0821C-BB9F-F4C7-4460-A7644EA58503}"/>
              </a:ext>
            </a:extLst>
          </p:cNvPr>
          <p:cNvSpPr>
            <a:spLocks noChangeAspect="1"/>
          </p:cNvSpPr>
          <p:nvPr/>
        </p:nvSpPr>
        <p:spPr>
          <a:xfrm>
            <a:off x="7372604" y="1761307"/>
            <a:ext cx="242720" cy="243000"/>
          </a:xfrm>
          <a:prstGeom prst="ellipse">
            <a:avLst/>
          </a:prstGeom>
          <a:solidFill>
            <a:srgbClr val="F0014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/>
            <a:endParaRPr lang="en-GB" sz="135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D552CCC-8EF7-599C-5BDE-70F2D47BE220}"/>
              </a:ext>
            </a:extLst>
          </p:cNvPr>
          <p:cNvSpPr txBox="1"/>
          <p:nvPr/>
        </p:nvSpPr>
        <p:spPr>
          <a:xfrm>
            <a:off x="7869029" y="1756035"/>
            <a:ext cx="79123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342900"/>
            <a:r>
              <a:rPr lang="de-DE" sz="1350" dirty="0">
                <a:solidFill>
                  <a:srgbClr val="F00142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School</a:t>
            </a:r>
            <a:endParaRPr lang="en-GB" sz="1350" dirty="0">
              <a:solidFill>
                <a:srgbClr val="F00142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05363BB2-CAAC-BAA2-AD32-4C3E6C5363C0}"/>
              </a:ext>
            </a:extLst>
          </p:cNvPr>
          <p:cNvSpPr>
            <a:spLocks noChangeAspect="1"/>
          </p:cNvSpPr>
          <p:nvPr/>
        </p:nvSpPr>
        <p:spPr>
          <a:xfrm>
            <a:off x="5029215" y="4213535"/>
            <a:ext cx="242720" cy="243000"/>
          </a:xfrm>
          <a:prstGeom prst="ellipse">
            <a:avLst/>
          </a:prstGeom>
          <a:solidFill>
            <a:srgbClr val="F0014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/>
            <a:endParaRPr lang="en-GB" sz="1350">
              <a:solidFill>
                <a:prstClr val="white"/>
              </a:solidFill>
              <a:latin typeface="Calibri" panose="020F0502020204030204"/>
            </a:endParaRPr>
          </a:p>
        </p:txBody>
      </p:sp>
      <p:pic>
        <p:nvPicPr>
          <p:cNvPr id="35" name="Graphic 34">
            <a:extLst>
              <a:ext uri="{FF2B5EF4-FFF2-40B4-BE49-F238E27FC236}">
                <a16:creationId xmlns:a16="http://schemas.microsoft.com/office/drawing/2014/main" id="{C2D5E429-A36D-2922-EAF7-0835BE8B667D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7892032" y="3949692"/>
            <a:ext cx="999000" cy="999000"/>
          </a:xfrm>
          <a:prstGeom prst="rect">
            <a:avLst/>
          </a:prstGeom>
        </p:spPr>
      </p:pic>
      <p:sp>
        <p:nvSpPr>
          <p:cNvPr id="36" name="TextBox 35">
            <a:extLst>
              <a:ext uri="{FF2B5EF4-FFF2-40B4-BE49-F238E27FC236}">
                <a16:creationId xmlns:a16="http://schemas.microsoft.com/office/drawing/2014/main" id="{C814FEC5-21BC-8327-8FC7-0575CDFC7DD6}"/>
              </a:ext>
            </a:extLst>
          </p:cNvPr>
          <p:cNvSpPr txBox="1"/>
          <p:nvPr/>
        </p:nvSpPr>
        <p:spPr>
          <a:xfrm>
            <a:off x="8002632" y="3470473"/>
            <a:ext cx="77780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342900"/>
            <a:r>
              <a:rPr lang="de-DE" sz="1350" dirty="0">
                <a:solidFill>
                  <a:srgbClr val="F00142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My </a:t>
            </a:r>
            <a:r>
              <a:rPr lang="de-DE" sz="1350" dirty="0" err="1">
                <a:solidFill>
                  <a:srgbClr val="F00142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day</a:t>
            </a:r>
            <a:r>
              <a:rPr lang="de-DE" sz="1350" dirty="0">
                <a:solidFill>
                  <a:srgbClr val="F00142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 at CERN</a:t>
            </a:r>
            <a:endParaRPr lang="en-GB" sz="1350" dirty="0">
              <a:solidFill>
                <a:srgbClr val="F00142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E87F048B-0C90-A3B6-DAA8-AB7E074EAD34}"/>
              </a:ext>
            </a:extLst>
          </p:cNvPr>
          <p:cNvSpPr>
            <a:spLocks noChangeAspect="1"/>
          </p:cNvSpPr>
          <p:nvPr/>
        </p:nvSpPr>
        <p:spPr>
          <a:xfrm>
            <a:off x="7626309" y="3706692"/>
            <a:ext cx="242720" cy="243000"/>
          </a:xfrm>
          <a:prstGeom prst="ellipse">
            <a:avLst/>
          </a:prstGeom>
          <a:solidFill>
            <a:srgbClr val="F0014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/>
            <a:endParaRPr lang="en-GB" sz="1350">
              <a:solidFill>
                <a:prstClr val="white"/>
              </a:solidFill>
              <a:latin typeface="Calibri" panose="020F0502020204030204"/>
            </a:endParaRPr>
          </a:p>
        </p:txBody>
      </p:sp>
      <p:pic>
        <p:nvPicPr>
          <p:cNvPr id="38" name="Graphic 37">
            <a:extLst>
              <a:ext uri="{FF2B5EF4-FFF2-40B4-BE49-F238E27FC236}">
                <a16:creationId xmlns:a16="http://schemas.microsoft.com/office/drawing/2014/main" id="{AD67CE5D-FEBF-B693-0AF9-F39343C4EA95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5318277" y="3034014"/>
            <a:ext cx="999000" cy="999000"/>
          </a:xfrm>
          <a:prstGeom prst="rect">
            <a:avLst/>
          </a:prstGeom>
        </p:spPr>
      </p:pic>
      <p:sp>
        <p:nvSpPr>
          <p:cNvPr id="39" name="Freeform: Shape 38">
            <a:extLst>
              <a:ext uri="{FF2B5EF4-FFF2-40B4-BE49-F238E27FC236}">
                <a16:creationId xmlns:a16="http://schemas.microsoft.com/office/drawing/2014/main" id="{7148C1BA-9D1E-1D40-9408-E6DAC127F664}"/>
              </a:ext>
            </a:extLst>
          </p:cNvPr>
          <p:cNvSpPr/>
          <p:nvPr/>
        </p:nvSpPr>
        <p:spPr>
          <a:xfrm>
            <a:off x="1762246" y="1241385"/>
            <a:ext cx="6189562" cy="3585258"/>
          </a:xfrm>
          <a:custGeom>
            <a:avLst/>
            <a:gdLst>
              <a:gd name="connsiteX0" fmla="*/ 0 w 8252749"/>
              <a:gd name="connsiteY0" fmla="*/ 1203767 h 4780344"/>
              <a:gd name="connsiteX1" fmla="*/ 104172 w 8252749"/>
              <a:gd name="connsiteY1" fmla="*/ 1377387 h 4780344"/>
              <a:gd name="connsiteX2" fmla="*/ 138896 w 8252749"/>
              <a:gd name="connsiteY2" fmla="*/ 1423686 h 4780344"/>
              <a:gd name="connsiteX3" fmla="*/ 196769 w 8252749"/>
              <a:gd name="connsiteY3" fmla="*/ 1481559 h 4780344"/>
              <a:gd name="connsiteX4" fmla="*/ 312516 w 8252749"/>
              <a:gd name="connsiteY4" fmla="*/ 1655179 h 4780344"/>
              <a:gd name="connsiteX5" fmla="*/ 578734 w 8252749"/>
              <a:gd name="connsiteY5" fmla="*/ 1932972 h 4780344"/>
              <a:gd name="connsiteX6" fmla="*/ 682906 w 8252749"/>
              <a:gd name="connsiteY6" fmla="*/ 1990845 h 4780344"/>
              <a:gd name="connsiteX7" fmla="*/ 856526 w 8252749"/>
              <a:gd name="connsiteY7" fmla="*/ 2106592 h 4780344"/>
              <a:gd name="connsiteX8" fmla="*/ 1192192 w 8252749"/>
              <a:gd name="connsiteY8" fmla="*/ 2222339 h 4780344"/>
              <a:gd name="connsiteX9" fmla="*/ 1331088 w 8252749"/>
              <a:gd name="connsiteY9" fmla="*/ 2245488 h 4780344"/>
              <a:gd name="connsiteX10" fmla="*/ 1458410 w 8252749"/>
              <a:gd name="connsiteY10" fmla="*/ 2280212 h 4780344"/>
              <a:gd name="connsiteX11" fmla="*/ 2060293 w 8252749"/>
              <a:gd name="connsiteY11" fmla="*/ 2257063 h 4780344"/>
              <a:gd name="connsiteX12" fmla="*/ 2199190 w 8252749"/>
              <a:gd name="connsiteY12" fmla="*/ 2210764 h 4780344"/>
              <a:gd name="connsiteX13" fmla="*/ 2314936 w 8252749"/>
              <a:gd name="connsiteY13" fmla="*/ 2199190 h 4780344"/>
              <a:gd name="connsiteX14" fmla="*/ 2476982 w 8252749"/>
              <a:gd name="connsiteY14" fmla="*/ 2141316 h 4780344"/>
              <a:gd name="connsiteX15" fmla="*/ 2558005 w 8252749"/>
              <a:gd name="connsiteY15" fmla="*/ 2095017 h 4780344"/>
              <a:gd name="connsiteX16" fmla="*/ 2639028 w 8252749"/>
              <a:gd name="connsiteY16" fmla="*/ 2060293 h 4780344"/>
              <a:gd name="connsiteX17" fmla="*/ 2743200 w 8252749"/>
              <a:gd name="connsiteY17" fmla="*/ 2002420 h 4780344"/>
              <a:gd name="connsiteX18" fmla="*/ 2974693 w 8252749"/>
              <a:gd name="connsiteY18" fmla="*/ 1886673 h 4780344"/>
              <a:gd name="connsiteX19" fmla="*/ 3067291 w 8252749"/>
              <a:gd name="connsiteY19" fmla="*/ 1805650 h 4780344"/>
              <a:gd name="connsiteX20" fmla="*/ 3321934 w 8252749"/>
              <a:gd name="connsiteY20" fmla="*/ 1562582 h 4780344"/>
              <a:gd name="connsiteX21" fmla="*/ 3553428 w 8252749"/>
              <a:gd name="connsiteY21" fmla="*/ 1354238 h 4780344"/>
              <a:gd name="connsiteX22" fmla="*/ 3750197 w 8252749"/>
              <a:gd name="connsiteY22" fmla="*/ 1134319 h 4780344"/>
              <a:gd name="connsiteX23" fmla="*/ 4155311 w 8252749"/>
              <a:gd name="connsiteY23" fmla="*/ 810228 h 4780344"/>
              <a:gd name="connsiteX24" fmla="*/ 4294207 w 8252749"/>
              <a:gd name="connsiteY24" fmla="*/ 694481 h 4780344"/>
              <a:gd name="connsiteX25" fmla="*/ 4560425 w 8252749"/>
              <a:gd name="connsiteY25" fmla="*/ 486136 h 4780344"/>
              <a:gd name="connsiteX26" fmla="*/ 4803493 w 8252749"/>
              <a:gd name="connsiteY26" fmla="*/ 358815 h 4780344"/>
              <a:gd name="connsiteX27" fmla="*/ 4872942 w 8252749"/>
              <a:gd name="connsiteY27" fmla="*/ 312516 h 4780344"/>
              <a:gd name="connsiteX28" fmla="*/ 4977114 w 8252749"/>
              <a:gd name="connsiteY28" fmla="*/ 277792 h 4780344"/>
              <a:gd name="connsiteX29" fmla="*/ 5104435 w 8252749"/>
              <a:gd name="connsiteY29" fmla="*/ 219919 h 4780344"/>
              <a:gd name="connsiteX30" fmla="*/ 5243331 w 8252749"/>
              <a:gd name="connsiteY30" fmla="*/ 185195 h 4780344"/>
              <a:gd name="connsiteX31" fmla="*/ 5648445 w 8252749"/>
              <a:gd name="connsiteY31" fmla="*/ 11574 h 4780344"/>
              <a:gd name="connsiteX32" fmla="*/ 5741043 w 8252749"/>
              <a:gd name="connsiteY32" fmla="*/ 0 h 4780344"/>
              <a:gd name="connsiteX33" fmla="*/ 6065134 w 8252749"/>
              <a:gd name="connsiteY33" fmla="*/ 23149 h 4780344"/>
              <a:gd name="connsiteX34" fmla="*/ 6134582 w 8252749"/>
              <a:gd name="connsiteY34" fmla="*/ 57873 h 4780344"/>
              <a:gd name="connsiteX35" fmla="*/ 6204030 w 8252749"/>
              <a:gd name="connsiteY35" fmla="*/ 81023 h 4780344"/>
              <a:gd name="connsiteX36" fmla="*/ 6261904 w 8252749"/>
              <a:gd name="connsiteY36" fmla="*/ 127321 h 4780344"/>
              <a:gd name="connsiteX37" fmla="*/ 6412374 w 8252749"/>
              <a:gd name="connsiteY37" fmla="*/ 173620 h 4780344"/>
              <a:gd name="connsiteX38" fmla="*/ 6493397 w 8252749"/>
              <a:gd name="connsiteY38" fmla="*/ 219919 h 4780344"/>
              <a:gd name="connsiteX39" fmla="*/ 6574420 w 8252749"/>
              <a:gd name="connsiteY39" fmla="*/ 277792 h 4780344"/>
              <a:gd name="connsiteX40" fmla="*/ 6701742 w 8252749"/>
              <a:gd name="connsiteY40" fmla="*/ 370390 h 4780344"/>
              <a:gd name="connsiteX41" fmla="*/ 7072131 w 8252749"/>
              <a:gd name="connsiteY41" fmla="*/ 324091 h 4780344"/>
              <a:gd name="connsiteX42" fmla="*/ 7222602 w 8252749"/>
              <a:gd name="connsiteY42" fmla="*/ 439838 h 4780344"/>
              <a:gd name="connsiteX43" fmla="*/ 7326774 w 8252749"/>
              <a:gd name="connsiteY43" fmla="*/ 509286 h 4780344"/>
              <a:gd name="connsiteX44" fmla="*/ 7407797 w 8252749"/>
              <a:gd name="connsiteY44" fmla="*/ 578734 h 4780344"/>
              <a:gd name="connsiteX45" fmla="*/ 7604567 w 8252749"/>
              <a:gd name="connsiteY45" fmla="*/ 740779 h 4780344"/>
              <a:gd name="connsiteX46" fmla="*/ 7766612 w 8252749"/>
              <a:gd name="connsiteY46" fmla="*/ 1030147 h 4780344"/>
              <a:gd name="connsiteX47" fmla="*/ 7824486 w 8252749"/>
              <a:gd name="connsiteY47" fmla="*/ 1145893 h 4780344"/>
              <a:gd name="connsiteX48" fmla="*/ 7847635 w 8252749"/>
              <a:gd name="connsiteY48" fmla="*/ 1238491 h 4780344"/>
              <a:gd name="connsiteX49" fmla="*/ 7905509 w 8252749"/>
              <a:gd name="connsiteY49" fmla="*/ 1412111 h 4780344"/>
              <a:gd name="connsiteX50" fmla="*/ 7928658 w 8252749"/>
              <a:gd name="connsiteY50" fmla="*/ 1551007 h 4780344"/>
              <a:gd name="connsiteX51" fmla="*/ 7940233 w 8252749"/>
              <a:gd name="connsiteY51" fmla="*/ 1608881 h 4780344"/>
              <a:gd name="connsiteX52" fmla="*/ 8090704 w 8252749"/>
              <a:gd name="connsiteY52" fmla="*/ 1875098 h 4780344"/>
              <a:gd name="connsiteX53" fmla="*/ 8183301 w 8252749"/>
              <a:gd name="connsiteY53" fmla="*/ 2164466 h 4780344"/>
              <a:gd name="connsiteX54" fmla="*/ 8252749 w 8252749"/>
              <a:gd name="connsiteY54" fmla="*/ 2419109 h 4780344"/>
              <a:gd name="connsiteX55" fmla="*/ 8241174 w 8252749"/>
              <a:gd name="connsiteY55" fmla="*/ 2777924 h 4780344"/>
              <a:gd name="connsiteX56" fmla="*/ 8125428 w 8252749"/>
              <a:gd name="connsiteY56" fmla="*/ 3102015 h 4780344"/>
              <a:gd name="connsiteX57" fmla="*/ 8079129 w 8252749"/>
              <a:gd name="connsiteY57" fmla="*/ 3298785 h 4780344"/>
              <a:gd name="connsiteX58" fmla="*/ 7951807 w 8252749"/>
              <a:gd name="connsiteY58" fmla="*/ 3518704 h 4780344"/>
              <a:gd name="connsiteX59" fmla="*/ 7731888 w 8252749"/>
              <a:gd name="connsiteY59" fmla="*/ 3842795 h 4780344"/>
              <a:gd name="connsiteX60" fmla="*/ 7303625 w 8252749"/>
              <a:gd name="connsiteY60" fmla="*/ 4166886 h 4780344"/>
              <a:gd name="connsiteX61" fmla="*/ 6829063 w 8252749"/>
              <a:gd name="connsiteY61" fmla="*/ 4456253 h 4780344"/>
              <a:gd name="connsiteX62" fmla="*/ 6065134 w 8252749"/>
              <a:gd name="connsiteY62" fmla="*/ 4664597 h 4780344"/>
              <a:gd name="connsiteX63" fmla="*/ 5625296 w 8252749"/>
              <a:gd name="connsiteY63" fmla="*/ 4757195 h 4780344"/>
              <a:gd name="connsiteX64" fmla="*/ 5000263 w 8252749"/>
              <a:gd name="connsiteY64" fmla="*/ 4780344 h 4780344"/>
              <a:gd name="connsiteX65" fmla="*/ 4676172 w 8252749"/>
              <a:gd name="connsiteY65" fmla="*/ 4734045 h 4780344"/>
              <a:gd name="connsiteX66" fmla="*/ 4433104 w 8252749"/>
              <a:gd name="connsiteY66" fmla="*/ 4236334 h 4780344"/>
              <a:gd name="connsiteX67" fmla="*/ 4456253 w 8252749"/>
              <a:gd name="connsiteY67" fmla="*/ 4039564 h 4780344"/>
              <a:gd name="connsiteX68" fmla="*/ 4467828 w 8252749"/>
              <a:gd name="connsiteY68" fmla="*/ 3912243 h 4780344"/>
              <a:gd name="connsiteX69" fmla="*/ 4444678 w 8252749"/>
              <a:gd name="connsiteY69" fmla="*/ 3715473 h 4780344"/>
              <a:gd name="connsiteX70" fmla="*/ 4409954 w 8252749"/>
              <a:gd name="connsiteY70" fmla="*/ 3622876 h 4780344"/>
              <a:gd name="connsiteX71" fmla="*/ 4386805 w 8252749"/>
              <a:gd name="connsiteY71" fmla="*/ 3576577 h 4780344"/>
              <a:gd name="connsiteX72" fmla="*/ 3796496 w 8252749"/>
              <a:gd name="connsiteY72" fmla="*/ 3321934 h 4780344"/>
              <a:gd name="connsiteX73" fmla="*/ 3553428 w 8252749"/>
              <a:gd name="connsiteY73" fmla="*/ 3264061 h 4780344"/>
              <a:gd name="connsiteX74" fmla="*/ 3310359 w 8252749"/>
              <a:gd name="connsiteY74" fmla="*/ 3240911 h 4780344"/>
              <a:gd name="connsiteX75" fmla="*/ 2511706 w 8252749"/>
              <a:gd name="connsiteY75" fmla="*/ 3402957 h 4780344"/>
              <a:gd name="connsiteX76" fmla="*/ 2048719 w 8252749"/>
              <a:gd name="connsiteY76" fmla="*/ 3634450 h 4780344"/>
              <a:gd name="connsiteX77" fmla="*/ 1875098 w 8252749"/>
              <a:gd name="connsiteY77" fmla="*/ 3703898 h 4780344"/>
              <a:gd name="connsiteX78" fmla="*/ 1828800 w 8252749"/>
              <a:gd name="connsiteY78" fmla="*/ 3750197 h 4780344"/>
              <a:gd name="connsiteX79" fmla="*/ 1782501 w 8252749"/>
              <a:gd name="connsiteY79" fmla="*/ 3808071 h 4780344"/>
              <a:gd name="connsiteX80" fmla="*/ 1747777 w 8252749"/>
              <a:gd name="connsiteY80" fmla="*/ 3831220 h 4780344"/>
              <a:gd name="connsiteX81" fmla="*/ 1713053 w 8252749"/>
              <a:gd name="connsiteY81" fmla="*/ 3865944 h 4780344"/>
              <a:gd name="connsiteX82" fmla="*/ 1377387 w 8252749"/>
              <a:gd name="connsiteY82" fmla="*/ 4039564 h 4780344"/>
              <a:gd name="connsiteX83" fmla="*/ 1180617 w 8252749"/>
              <a:gd name="connsiteY83" fmla="*/ 4097438 h 4780344"/>
              <a:gd name="connsiteX84" fmla="*/ 983848 w 8252749"/>
              <a:gd name="connsiteY84" fmla="*/ 4120587 h 4780344"/>
              <a:gd name="connsiteX85" fmla="*/ 752354 w 8252749"/>
              <a:gd name="connsiteY85" fmla="*/ 4155311 h 4780344"/>
              <a:gd name="connsiteX86" fmla="*/ 659757 w 8252749"/>
              <a:gd name="connsiteY86" fmla="*/ 4178461 h 47803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8252749" h="4780344">
                <a:moveTo>
                  <a:pt x="0" y="1203767"/>
                </a:moveTo>
                <a:cubicBezTo>
                  <a:pt x="48191" y="1300148"/>
                  <a:pt x="28747" y="1268440"/>
                  <a:pt x="104172" y="1377387"/>
                </a:cubicBezTo>
                <a:cubicBezTo>
                  <a:pt x="115153" y="1393248"/>
                  <a:pt x="126080" y="1409268"/>
                  <a:pt x="138896" y="1423686"/>
                </a:cubicBezTo>
                <a:cubicBezTo>
                  <a:pt x="157021" y="1444077"/>
                  <a:pt x="180400" y="1459734"/>
                  <a:pt x="196769" y="1481559"/>
                </a:cubicBezTo>
                <a:cubicBezTo>
                  <a:pt x="395670" y="1746760"/>
                  <a:pt x="58869" y="1350804"/>
                  <a:pt x="312516" y="1655179"/>
                </a:cubicBezTo>
                <a:cubicBezTo>
                  <a:pt x="380193" y="1736392"/>
                  <a:pt x="484032" y="1864576"/>
                  <a:pt x="578734" y="1932972"/>
                </a:cubicBezTo>
                <a:cubicBezTo>
                  <a:pt x="610936" y="1956229"/>
                  <a:pt x="649855" y="1968811"/>
                  <a:pt x="682906" y="1990845"/>
                </a:cubicBezTo>
                <a:cubicBezTo>
                  <a:pt x="829089" y="2088301"/>
                  <a:pt x="665085" y="2015430"/>
                  <a:pt x="856526" y="2106592"/>
                </a:cubicBezTo>
                <a:cubicBezTo>
                  <a:pt x="966975" y="2159187"/>
                  <a:pt x="1072102" y="2193352"/>
                  <a:pt x="1192192" y="2222339"/>
                </a:cubicBezTo>
                <a:cubicBezTo>
                  <a:pt x="1237819" y="2233352"/>
                  <a:pt x="1285222" y="2235517"/>
                  <a:pt x="1331088" y="2245488"/>
                </a:cubicBezTo>
                <a:cubicBezTo>
                  <a:pt x="1374075" y="2254833"/>
                  <a:pt x="1415969" y="2268637"/>
                  <a:pt x="1458410" y="2280212"/>
                </a:cubicBezTo>
                <a:cubicBezTo>
                  <a:pt x="1659038" y="2272496"/>
                  <a:pt x="1860394" y="2275804"/>
                  <a:pt x="2060293" y="2257063"/>
                </a:cubicBezTo>
                <a:cubicBezTo>
                  <a:pt x="2108883" y="2252508"/>
                  <a:pt x="2151600" y="2221580"/>
                  <a:pt x="2199190" y="2210764"/>
                </a:cubicBezTo>
                <a:cubicBezTo>
                  <a:pt x="2237000" y="2202171"/>
                  <a:pt x="2276354" y="2203048"/>
                  <a:pt x="2314936" y="2199190"/>
                </a:cubicBezTo>
                <a:cubicBezTo>
                  <a:pt x="2341738" y="2190256"/>
                  <a:pt x="2440232" y="2159691"/>
                  <a:pt x="2476982" y="2141316"/>
                </a:cubicBezTo>
                <a:cubicBezTo>
                  <a:pt x="2504804" y="2127405"/>
                  <a:pt x="2530183" y="2108928"/>
                  <a:pt x="2558005" y="2095017"/>
                </a:cubicBezTo>
                <a:cubicBezTo>
                  <a:pt x="2584286" y="2081876"/>
                  <a:pt x="2612747" y="2073434"/>
                  <a:pt x="2639028" y="2060293"/>
                </a:cubicBezTo>
                <a:cubicBezTo>
                  <a:pt x="2674557" y="2042529"/>
                  <a:pt x="2707336" y="2019498"/>
                  <a:pt x="2743200" y="2002420"/>
                </a:cubicBezTo>
                <a:cubicBezTo>
                  <a:pt x="2868190" y="1942901"/>
                  <a:pt x="2874037" y="1962165"/>
                  <a:pt x="2974693" y="1886673"/>
                </a:cubicBezTo>
                <a:cubicBezTo>
                  <a:pt x="3007504" y="1862065"/>
                  <a:pt x="3037308" y="1833634"/>
                  <a:pt x="3067291" y="1805650"/>
                </a:cubicBezTo>
                <a:cubicBezTo>
                  <a:pt x="3153076" y="1725585"/>
                  <a:pt x="3230304" y="1635886"/>
                  <a:pt x="3321934" y="1562582"/>
                </a:cubicBezTo>
                <a:cubicBezTo>
                  <a:pt x="3443410" y="1465402"/>
                  <a:pt x="3443469" y="1472342"/>
                  <a:pt x="3553428" y="1354238"/>
                </a:cubicBezTo>
                <a:cubicBezTo>
                  <a:pt x="3620456" y="1282245"/>
                  <a:pt x="3672230" y="1194294"/>
                  <a:pt x="3750197" y="1134319"/>
                </a:cubicBezTo>
                <a:cubicBezTo>
                  <a:pt x="3849570" y="1057879"/>
                  <a:pt x="4090909" y="874630"/>
                  <a:pt x="4155311" y="810228"/>
                </a:cubicBezTo>
                <a:cubicBezTo>
                  <a:pt x="4281098" y="684441"/>
                  <a:pt x="4136917" y="822280"/>
                  <a:pt x="4294207" y="694481"/>
                </a:cubicBezTo>
                <a:cubicBezTo>
                  <a:pt x="4468745" y="552669"/>
                  <a:pt x="4330924" y="636194"/>
                  <a:pt x="4560425" y="486136"/>
                </a:cubicBezTo>
                <a:cubicBezTo>
                  <a:pt x="4791002" y="335375"/>
                  <a:pt x="4608614" y="462750"/>
                  <a:pt x="4803493" y="358815"/>
                </a:cubicBezTo>
                <a:cubicBezTo>
                  <a:pt x="4828042" y="345722"/>
                  <a:pt x="4847730" y="324282"/>
                  <a:pt x="4872942" y="312516"/>
                </a:cubicBezTo>
                <a:cubicBezTo>
                  <a:pt x="4906110" y="297037"/>
                  <a:pt x="4943130" y="291386"/>
                  <a:pt x="4977114" y="277792"/>
                </a:cubicBezTo>
                <a:cubicBezTo>
                  <a:pt x="5020399" y="260478"/>
                  <a:pt x="5060404" y="235234"/>
                  <a:pt x="5104435" y="219919"/>
                </a:cubicBezTo>
                <a:cubicBezTo>
                  <a:pt x="5149510" y="204241"/>
                  <a:pt x="5199528" y="204137"/>
                  <a:pt x="5243331" y="185195"/>
                </a:cubicBezTo>
                <a:cubicBezTo>
                  <a:pt x="5597382" y="32092"/>
                  <a:pt x="5415316" y="50429"/>
                  <a:pt x="5648445" y="11574"/>
                </a:cubicBezTo>
                <a:cubicBezTo>
                  <a:pt x="5679128" y="6460"/>
                  <a:pt x="5710177" y="3858"/>
                  <a:pt x="5741043" y="0"/>
                </a:cubicBezTo>
                <a:cubicBezTo>
                  <a:pt x="5849073" y="7716"/>
                  <a:pt x="5957981" y="7391"/>
                  <a:pt x="6065134" y="23149"/>
                </a:cubicBezTo>
                <a:cubicBezTo>
                  <a:pt x="6090740" y="26915"/>
                  <a:pt x="6110691" y="47918"/>
                  <a:pt x="6134582" y="57873"/>
                </a:cubicBezTo>
                <a:cubicBezTo>
                  <a:pt x="6157107" y="67258"/>
                  <a:pt x="6180881" y="73306"/>
                  <a:pt x="6204030" y="81023"/>
                </a:cubicBezTo>
                <a:cubicBezTo>
                  <a:pt x="6223321" y="96456"/>
                  <a:pt x="6240216" y="115491"/>
                  <a:pt x="6261904" y="127321"/>
                </a:cubicBezTo>
                <a:cubicBezTo>
                  <a:pt x="6279526" y="136933"/>
                  <a:pt x="6398217" y="169575"/>
                  <a:pt x="6412374" y="173620"/>
                </a:cubicBezTo>
                <a:cubicBezTo>
                  <a:pt x="6496973" y="230019"/>
                  <a:pt x="6390600" y="161178"/>
                  <a:pt x="6493397" y="219919"/>
                </a:cubicBezTo>
                <a:cubicBezTo>
                  <a:pt x="6529635" y="240627"/>
                  <a:pt x="6537151" y="252946"/>
                  <a:pt x="6574420" y="277792"/>
                </a:cubicBezTo>
                <a:cubicBezTo>
                  <a:pt x="6691617" y="355923"/>
                  <a:pt x="6570160" y="260738"/>
                  <a:pt x="6701742" y="370390"/>
                </a:cubicBezTo>
                <a:cubicBezTo>
                  <a:pt x="6819333" y="344258"/>
                  <a:pt x="6954613" y="309401"/>
                  <a:pt x="7072131" y="324091"/>
                </a:cubicBezTo>
                <a:cubicBezTo>
                  <a:pt x="7143537" y="333017"/>
                  <a:pt x="7173428" y="402011"/>
                  <a:pt x="7222602" y="439838"/>
                </a:cubicBezTo>
                <a:cubicBezTo>
                  <a:pt x="7255681" y="465283"/>
                  <a:pt x="7293388" y="484246"/>
                  <a:pt x="7326774" y="509286"/>
                </a:cubicBezTo>
                <a:cubicBezTo>
                  <a:pt x="7355231" y="530629"/>
                  <a:pt x="7379340" y="557391"/>
                  <a:pt x="7407797" y="578734"/>
                </a:cubicBezTo>
                <a:cubicBezTo>
                  <a:pt x="7504871" y="651539"/>
                  <a:pt x="7490006" y="582156"/>
                  <a:pt x="7604567" y="740779"/>
                </a:cubicBezTo>
                <a:cubicBezTo>
                  <a:pt x="7669293" y="830400"/>
                  <a:pt x="7713869" y="932989"/>
                  <a:pt x="7766612" y="1030147"/>
                </a:cubicBezTo>
                <a:cubicBezTo>
                  <a:pt x="7787192" y="1068057"/>
                  <a:pt x="7824486" y="1145893"/>
                  <a:pt x="7824486" y="1145893"/>
                </a:cubicBezTo>
                <a:cubicBezTo>
                  <a:pt x="7832202" y="1176759"/>
                  <a:pt x="7838371" y="1208054"/>
                  <a:pt x="7847635" y="1238491"/>
                </a:cubicBezTo>
                <a:cubicBezTo>
                  <a:pt x="7865397" y="1296852"/>
                  <a:pt x="7890199" y="1353059"/>
                  <a:pt x="7905509" y="1412111"/>
                </a:cubicBezTo>
                <a:cubicBezTo>
                  <a:pt x="7917289" y="1457546"/>
                  <a:pt x="7920501" y="1504784"/>
                  <a:pt x="7928658" y="1551007"/>
                </a:cubicBezTo>
                <a:cubicBezTo>
                  <a:pt x="7932077" y="1570381"/>
                  <a:pt x="7931435" y="1591285"/>
                  <a:pt x="7940233" y="1608881"/>
                </a:cubicBezTo>
                <a:cubicBezTo>
                  <a:pt x="7985819" y="1700053"/>
                  <a:pt x="8059638" y="1778014"/>
                  <a:pt x="8090704" y="1875098"/>
                </a:cubicBezTo>
                <a:cubicBezTo>
                  <a:pt x="8121570" y="1971554"/>
                  <a:pt x="8161332" y="2065603"/>
                  <a:pt x="8183301" y="2164466"/>
                </a:cubicBezTo>
                <a:cubicBezTo>
                  <a:pt x="8217834" y="2319866"/>
                  <a:pt x="8195989" y="2234640"/>
                  <a:pt x="8252749" y="2419109"/>
                </a:cubicBezTo>
                <a:cubicBezTo>
                  <a:pt x="8248891" y="2538714"/>
                  <a:pt x="8254389" y="2658989"/>
                  <a:pt x="8241174" y="2777924"/>
                </a:cubicBezTo>
                <a:cubicBezTo>
                  <a:pt x="8225565" y="2918404"/>
                  <a:pt x="8168012" y="2970005"/>
                  <a:pt x="8125428" y="3102015"/>
                </a:cubicBezTo>
                <a:cubicBezTo>
                  <a:pt x="8104742" y="3166142"/>
                  <a:pt x="8105045" y="3236587"/>
                  <a:pt x="8079129" y="3298785"/>
                </a:cubicBezTo>
                <a:cubicBezTo>
                  <a:pt x="8046550" y="3376975"/>
                  <a:pt x="7993568" y="3445008"/>
                  <a:pt x="7951807" y="3518704"/>
                </a:cubicBezTo>
                <a:cubicBezTo>
                  <a:pt x="7883813" y="3638692"/>
                  <a:pt x="7841709" y="3743955"/>
                  <a:pt x="7731888" y="3842795"/>
                </a:cubicBezTo>
                <a:cubicBezTo>
                  <a:pt x="7513220" y="4039597"/>
                  <a:pt x="7678817" y="3898893"/>
                  <a:pt x="7303625" y="4166886"/>
                </a:cubicBezTo>
                <a:cubicBezTo>
                  <a:pt x="7143651" y="4281153"/>
                  <a:pt x="7025675" y="4387866"/>
                  <a:pt x="6829063" y="4456253"/>
                </a:cubicBezTo>
                <a:cubicBezTo>
                  <a:pt x="6579769" y="4542964"/>
                  <a:pt x="6323416" y="4610222"/>
                  <a:pt x="6065134" y="4664597"/>
                </a:cubicBezTo>
                <a:cubicBezTo>
                  <a:pt x="5918521" y="4695463"/>
                  <a:pt x="5774245" y="4741005"/>
                  <a:pt x="5625296" y="4757195"/>
                </a:cubicBezTo>
                <a:cubicBezTo>
                  <a:pt x="5418030" y="4779724"/>
                  <a:pt x="5208607" y="4772628"/>
                  <a:pt x="5000263" y="4780344"/>
                </a:cubicBezTo>
                <a:cubicBezTo>
                  <a:pt x="4892233" y="4764911"/>
                  <a:pt x="4771053" y="4787955"/>
                  <a:pt x="4676172" y="4734045"/>
                </a:cubicBezTo>
                <a:cubicBezTo>
                  <a:pt x="4484444" y="4625109"/>
                  <a:pt x="4474053" y="4416512"/>
                  <a:pt x="4433104" y="4236334"/>
                </a:cubicBezTo>
                <a:cubicBezTo>
                  <a:pt x="4440820" y="4170744"/>
                  <a:pt x="4449217" y="4105230"/>
                  <a:pt x="4456253" y="4039564"/>
                </a:cubicBezTo>
                <a:cubicBezTo>
                  <a:pt x="4460793" y="3997191"/>
                  <a:pt x="4469349" y="3954831"/>
                  <a:pt x="4467828" y="3912243"/>
                </a:cubicBezTo>
                <a:cubicBezTo>
                  <a:pt x="4465471" y="3846243"/>
                  <a:pt x="4457630" y="3780233"/>
                  <a:pt x="4444678" y="3715473"/>
                </a:cubicBezTo>
                <a:cubicBezTo>
                  <a:pt x="4438213" y="3683149"/>
                  <a:pt x="4422633" y="3653305"/>
                  <a:pt x="4409954" y="3622876"/>
                </a:cubicBezTo>
                <a:cubicBezTo>
                  <a:pt x="4403318" y="3606949"/>
                  <a:pt x="4400696" y="3586812"/>
                  <a:pt x="4386805" y="3576577"/>
                </a:cubicBezTo>
                <a:cubicBezTo>
                  <a:pt x="4206242" y="3443530"/>
                  <a:pt x="4012972" y="3388845"/>
                  <a:pt x="3796496" y="3321934"/>
                </a:cubicBezTo>
                <a:cubicBezTo>
                  <a:pt x="3716923" y="3297339"/>
                  <a:pt x="3635582" y="3277753"/>
                  <a:pt x="3553428" y="3264061"/>
                </a:cubicBezTo>
                <a:cubicBezTo>
                  <a:pt x="3473146" y="3250681"/>
                  <a:pt x="3391382" y="3248628"/>
                  <a:pt x="3310359" y="3240911"/>
                </a:cubicBezTo>
                <a:cubicBezTo>
                  <a:pt x="2943652" y="3280555"/>
                  <a:pt x="2847839" y="3262902"/>
                  <a:pt x="2511706" y="3402957"/>
                </a:cubicBezTo>
                <a:cubicBezTo>
                  <a:pt x="2352434" y="3469320"/>
                  <a:pt x="2203651" y="3558503"/>
                  <a:pt x="2048719" y="3634450"/>
                </a:cubicBezTo>
                <a:cubicBezTo>
                  <a:pt x="1927959" y="3693646"/>
                  <a:pt x="1959444" y="3682813"/>
                  <a:pt x="1875098" y="3703898"/>
                </a:cubicBezTo>
                <a:cubicBezTo>
                  <a:pt x="1859665" y="3719331"/>
                  <a:pt x="1843300" y="3733884"/>
                  <a:pt x="1828800" y="3750197"/>
                </a:cubicBezTo>
                <a:cubicBezTo>
                  <a:pt x="1812387" y="3768662"/>
                  <a:pt x="1799970" y="3790602"/>
                  <a:pt x="1782501" y="3808071"/>
                </a:cubicBezTo>
                <a:cubicBezTo>
                  <a:pt x="1772664" y="3817908"/>
                  <a:pt x="1758464" y="3822314"/>
                  <a:pt x="1747777" y="3831220"/>
                </a:cubicBezTo>
                <a:cubicBezTo>
                  <a:pt x="1735202" y="3841699"/>
                  <a:pt x="1725835" y="3855718"/>
                  <a:pt x="1713053" y="3865944"/>
                </a:cubicBezTo>
                <a:cubicBezTo>
                  <a:pt x="1605606" y="3951901"/>
                  <a:pt x="1523336" y="3983430"/>
                  <a:pt x="1377387" y="4039564"/>
                </a:cubicBezTo>
                <a:cubicBezTo>
                  <a:pt x="1313576" y="4064107"/>
                  <a:pt x="1247581" y="4083651"/>
                  <a:pt x="1180617" y="4097438"/>
                </a:cubicBezTo>
                <a:cubicBezTo>
                  <a:pt x="1115932" y="4110756"/>
                  <a:pt x="1049295" y="4111743"/>
                  <a:pt x="983848" y="4120587"/>
                </a:cubicBezTo>
                <a:cubicBezTo>
                  <a:pt x="906523" y="4131036"/>
                  <a:pt x="829167" y="4141594"/>
                  <a:pt x="752354" y="4155311"/>
                </a:cubicBezTo>
                <a:cubicBezTo>
                  <a:pt x="721034" y="4160904"/>
                  <a:pt x="659757" y="4178461"/>
                  <a:pt x="659757" y="4178461"/>
                </a:cubicBezTo>
              </a:path>
            </a:pathLst>
          </a:custGeom>
          <a:noFill/>
          <a:ln w="38100">
            <a:solidFill>
              <a:srgbClr val="F00142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/>
            <a:endParaRPr lang="en-GB" sz="135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917868EA-1300-7F6B-5C2B-78893075907F}"/>
              </a:ext>
            </a:extLst>
          </p:cNvPr>
          <p:cNvSpPr>
            <a:spLocks noChangeAspect="1"/>
          </p:cNvSpPr>
          <p:nvPr/>
        </p:nvSpPr>
        <p:spPr>
          <a:xfrm>
            <a:off x="2153697" y="4216056"/>
            <a:ext cx="242720" cy="243000"/>
          </a:xfrm>
          <a:prstGeom prst="ellipse">
            <a:avLst/>
          </a:prstGeom>
          <a:solidFill>
            <a:srgbClr val="F0014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/>
            <a:endParaRPr lang="en-GB" sz="135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FE87A22-9D0D-F702-1F62-E36369DB5DC7}"/>
              </a:ext>
            </a:extLst>
          </p:cNvPr>
          <p:cNvSpPr txBox="1"/>
          <p:nvPr/>
        </p:nvSpPr>
        <p:spPr>
          <a:xfrm>
            <a:off x="1339079" y="4121709"/>
            <a:ext cx="846334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342900"/>
            <a:r>
              <a:rPr lang="de-DE" sz="1350" dirty="0" err="1">
                <a:solidFill>
                  <a:srgbClr val="F00142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Let‘s</a:t>
            </a:r>
            <a:r>
              <a:rPr lang="de-DE" sz="1350" dirty="0">
                <a:solidFill>
                  <a:srgbClr val="F00142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de-DE" sz="1350" dirty="0" err="1">
                <a:solidFill>
                  <a:srgbClr val="F00142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get</a:t>
            </a:r>
            <a:r>
              <a:rPr lang="de-DE" sz="1350" dirty="0">
                <a:solidFill>
                  <a:srgbClr val="F00142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de-DE" sz="1350" dirty="0" err="1">
                <a:solidFill>
                  <a:srgbClr val="F00142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started</a:t>
            </a:r>
            <a:r>
              <a:rPr lang="de-DE" sz="1350" dirty="0">
                <a:solidFill>
                  <a:srgbClr val="F00142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!</a:t>
            </a:r>
            <a:endParaRPr lang="en-GB" sz="1350" dirty="0">
              <a:solidFill>
                <a:srgbClr val="F00142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43833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Image 6">
            <a:extLst>
              <a:ext uri="{FF2B5EF4-FFF2-40B4-BE49-F238E27FC236}">
                <a16:creationId xmlns:a16="http://schemas.microsoft.com/office/drawing/2014/main" id="{A9F26D1B-2615-ECDB-CCCB-D6D318EAEC7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2587"/>
          <a:stretch/>
        </p:blipFill>
        <p:spPr>
          <a:xfrm>
            <a:off x="0" y="324199"/>
            <a:ext cx="9144000" cy="4617720"/>
          </a:xfrm>
          <a:prstGeom prst="rect">
            <a:avLst/>
          </a:prstGeom>
        </p:spPr>
      </p:pic>
      <p:sp>
        <p:nvSpPr>
          <p:cNvPr id="25" name="Title 2">
            <a:extLst>
              <a:ext uri="{FF2B5EF4-FFF2-40B4-BE49-F238E27FC236}">
                <a16:creationId xmlns:a16="http://schemas.microsoft.com/office/drawing/2014/main" id="{530D708F-7690-E775-754F-C704888B9097}"/>
              </a:ext>
            </a:extLst>
          </p:cNvPr>
          <p:cNvSpPr txBox="1">
            <a:spLocks/>
          </p:cNvSpPr>
          <p:nvPr/>
        </p:nvSpPr>
        <p:spPr bwMode="auto">
          <a:xfrm>
            <a:off x="457200" y="499318"/>
            <a:ext cx="8226854" cy="1453692"/>
          </a:xfrm>
          <a:prstGeom prst="rect">
            <a:avLst/>
          </a:prstGeom>
        </p:spPr>
        <p:txBody>
          <a:bodyPr vert="horz" lIns="45720" rIns="45720" anchor="ctr">
            <a:normAutofit fontScale="97500"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6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Science</a:t>
            </a:r>
            <a:br>
              <a:rPr kumimoji="0" lang="en-US" sz="46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</a:br>
            <a:r>
              <a:rPr kumimoji="0" lang="en-US" sz="46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Gateway</a:t>
            </a:r>
            <a:endParaRPr kumimoji="0" lang="en-US" sz="4600" b="0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sp>
        <p:nvSpPr>
          <p:cNvPr id="26" name="ZoneTexte 3">
            <a:extLst>
              <a:ext uri="{FF2B5EF4-FFF2-40B4-BE49-F238E27FC236}">
                <a16:creationId xmlns:a16="http://schemas.microsoft.com/office/drawing/2014/main" id="{67B98E65-16E8-4D5C-6DD5-A599A16E9BF9}"/>
              </a:ext>
            </a:extLst>
          </p:cNvPr>
          <p:cNvSpPr txBox="1"/>
          <p:nvPr/>
        </p:nvSpPr>
        <p:spPr>
          <a:xfrm>
            <a:off x="8056271" y="1259449"/>
            <a:ext cx="827150" cy="20774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fr-CH" sz="1350" dirty="0">
                <a:solidFill>
                  <a:prstClr val="white"/>
                </a:solidFill>
                <a:latin typeface="Arial"/>
              </a:rPr>
              <a:t>Auditorium</a:t>
            </a:r>
          </a:p>
        </p:txBody>
      </p:sp>
      <p:sp>
        <p:nvSpPr>
          <p:cNvPr id="27" name="ZoneTexte 10">
            <a:extLst>
              <a:ext uri="{FF2B5EF4-FFF2-40B4-BE49-F238E27FC236}">
                <a16:creationId xmlns:a16="http://schemas.microsoft.com/office/drawing/2014/main" id="{E63E1622-21F9-E766-95E9-038627659081}"/>
              </a:ext>
            </a:extLst>
          </p:cNvPr>
          <p:cNvSpPr txBox="1"/>
          <p:nvPr/>
        </p:nvSpPr>
        <p:spPr>
          <a:xfrm>
            <a:off x="8056271" y="1955887"/>
            <a:ext cx="846386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fr-CH" sz="1350" dirty="0">
                <a:solidFill>
                  <a:prstClr val="white"/>
                </a:solidFill>
                <a:latin typeface="Arial"/>
              </a:rPr>
              <a:t>Reception</a:t>
            </a:r>
            <a:br>
              <a:rPr lang="fr-CH" sz="1350" dirty="0">
                <a:solidFill>
                  <a:prstClr val="white"/>
                </a:solidFill>
                <a:latin typeface="Arial"/>
              </a:rPr>
            </a:br>
            <a:r>
              <a:rPr lang="fr-CH" sz="1350" dirty="0">
                <a:solidFill>
                  <a:prstClr val="white"/>
                </a:solidFill>
                <a:latin typeface="Arial"/>
              </a:rPr>
              <a:t>Shop</a:t>
            </a:r>
            <a:br>
              <a:rPr lang="fr-CH" sz="1350" dirty="0">
                <a:solidFill>
                  <a:prstClr val="white"/>
                </a:solidFill>
                <a:latin typeface="Arial"/>
              </a:rPr>
            </a:br>
            <a:r>
              <a:rPr lang="fr-CH" sz="1350" dirty="0">
                <a:solidFill>
                  <a:prstClr val="white"/>
                </a:solidFill>
                <a:latin typeface="Arial"/>
              </a:rPr>
              <a:t>Restaurant</a:t>
            </a:r>
            <a:br>
              <a:rPr lang="fr-CH" sz="1350" dirty="0">
                <a:solidFill>
                  <a:prstClr val="white"/>
                </a:solidFill>
                <a:latin typeface="Arial"/>
              </a:rPr>
            </a:br>
            <a:r>
              <a:rPr lang="fr-CH" sz="1350" dirty="0" err="1">
                <a:solidFill>
                  <a:prstClr val="white"/>
                </a:solidFill>
                <a:latin typeface="Arial"/>
              </a:rPr>
              <a:t>Labs</a:t>
            </a:r>
            <a:endParaRPr lang="fr-CH" sz="1350" dirty="0">
              <a:solidFill>
                <a:prstClr val="white"/>
              </a:solidFill>
              <a:latin typeface="Arial"/>
            </a:endParaRPr>
          </a:p>
        </p:txBody>
      </p:sp>
      <p:sp>
        <p:nvSpPr>
          <p:cNvPr id="28" name="ZoneTexte 11">
            <a:extLst>
              <a:ext uri="{FF2B5EF4-FFF2-40B4-BE49-F238E27FC236}">
                <a16:creationId xmlns:a16="http://schemas.microsoft.com/office/drawing/2014/main" id="{1D1C6C67-340E-6663-06A5-357CB6DAB0BD}"/>
              </a:ext>
            </a:extLst>
          </p:cNvPr>
          <p:cNvSpPr txBox="1"/>
          <p:nvPr/>
        </p:nvSpPr>
        <p:spPr>
          <a:xfrm>
            <a:off x="8056271" y="3079648"/>
            <a:ext cx="836768" cy="20774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fr-CH" sz="1350" dirty="0">
                <a:solidFill>
                  <a:prstClr val="white"/>
                </a:solidFill>
                <a:latin typeface="Arial"/>
              </a:rPr>
              <a:t>Exhibitions</a:t>
            </a:r>
          </a:p>
        </p:txBody>
      </p:sp>
      <p:sp>
        <p:nvSpPr>
          <p:cNvPr id="29" name="Forme libre : forme 4">
            <a:extLst>
              <a:ext uri="{FF2B5EF4-FFF2-40B4-BE49-F238E27FC236}">
                <a16:creationId xmlns:a16="http://schemas.microsoft.com/office/drawing/2014/main" id="{0B3EB6E1-511D-097A-87D8-D239200DFF8A}"/>
              </a:ext>
            </a:extLst>
          </p:cNvPr>
          <p:cNvSpPr/>
          <p:nvPr/>
        </p:nvSpPr>
        <p:spPr>
          <a:xfrm>
            <a:off x="6177915" y="849978"/>
            <a:ext cx="1088351" cy="945833"/>
          </a:xfrm>
          <a:custGeom>
            <a:avLst/>
            <a:gdLst>
              <a:gd name="connsiteX0" fmla="*/ 548640 w 1501140"/>
              <a:gd name="connsiteY0" fmla="*/ 0 h 1242060"/>
              <a:gd name="connsiteX1" fmla="*/ 1501140 w 1501140"/>
              <a:gd name="connsiteY1" fmla="*/ 388620 h 1242060"/>
              <a:gd name="connsiteX2" fmla="*/ 1097280 w 1501140"/>
              <a:gd name="connsiteY2" fmla="*/ 1242060 h 1242060"/>
              <a:gd name="connsiteX3" fmla="*/ 167640 w 1501140"/>
              <a:gd name="connsiteY3" fmla="*/ 883920 h 1242060"/>
              <a:gd name="connsiteX4" fmla="*/ 251460 w 1501140"/>
              <a:gd name="connsiteY4" fmla="*/ 685800 h 1242060"/>
              <a:gd name="connsiteX5" fmla="*/ 0 w 1501140"/>
              <a:gd name="connsiteY5" fmla="*/ 586740 h 1242060"/>
              <a:gd name="connsiteX6" fmla="*/ 220980 w 1501140"/>
              <a:gd name="connsiteY6" fmla="*/ 76200 h 1242060"/>
              <a:gd name="connsiteX7" fmla="*/ 495300 w 1501140"/>
              <a:gd name="connsiteY7" fmla="*/ 175260 h 1242060"/>
              <a:gd name="connsiteX8" fmla="*/ 548640 w 1501140"/>
              <a:gd name="connsiteY8" fmla="*/ 0 h 1242060"/>
              <a:gd name="connsiteX0" fmla="*/ 548640 w 1501140"/>
              <a:gd name="connsiteY0" fmla="*/ 0 h 1242060"/>
              <a:gd name="connsiteX1" fmla="*/ 1501140 w 1501140"/>
              <a:gd name="connsiteY1" fmla="*/ 388620 h 1242060"/>
              <a:gd name="connsiteX2" fmla="*/ 1097280 w 1501140"/>
              <a:gd name="connsiteY2" fmla="*/ 1242060 h 1242060"/>
              <a:gd name="connsiteX3" fmla="*/ 167640 w 1501140"/>
              <a:gd name="connsiteY3" fmla="*/ 883920 h 1242060"/>
              <a:gd name="connsiteX4" fmla="*/ 251460 w 1501140"/>
              <a:gd name="connsiteY4" fmla="*/ 685800 h 1242060"/>
              <a:gd name="connsiteX5" fmla="*/ 0 w 1501140"/>
              <a:gd name="connsiteY5" fmla="*/ 586740 h 1242060"/>
              <a:gd name="connsiteX6" fmla="*/ 220980 w 1501140"/>
              <a:gd name="connsiteY6" fmla="*/ 76200 h 1242060"/>
              <a:gd name="connsiteX7" fmla="*/ 481013 w 1501140"/>
              <a:gd name="connsiteY7" fmla="*/ 172879 h 1242060"/>
              <a:gd name="connsiteX8" fmla="*/ 548640 w 1501140"/>
              <a:gd name="connsiteY8" fmla="*/ 0 h 1242060"/>
              <a:gd name="connsiteX0" fmla="*/ 548640 w 1501140"/>
              <a:gd name="connsiteY0" fmla="*/ 0 h 1242060"/>
              <a:gd name="connsiteX1" fmla="*/ 1501140 w 1501140"/>
              <a:gd name="connsiteY1" fmla="*/ 388620 h 1242060"/>
              <a:gd name="connsiteX2" fmla="*/ 1097280 w 1501140"/>
              <a:gd name="connsiteY2" fmla="*/ 1242060 h 1242060"/>
              <a:gd name="connsiteX3" fmla="*/ 167640 w 1501140"/>
              <a:gd name="connsiteY3" fmla="*/ 883920 h 1242060"/>
              <a:gd name="connsiteX4" fmla="*/ 251460 w 1501140"/>
              <a:gd name="connsiteY4" fmla="*/ 685800 h 1242060"/>
              <a:gd name="connsiteX5" fmla="*/ 0 w 1501140"/>
              <a:gd name="connsiteY5" fmla="*/ 586740 h 1242060"/>
              <a:gd name="connsiteX6" fmla="*/ 220980 w 1501140"/>
              <a:gd name="connsiteY6" fmla="*/ 69057 h 1242060"/>
              <a:gd name="connsiteX7" fmla="*/ 481013 w 1501140"/>
              <a:gd name="connsiteY7" fmla="*/ 172879 h 1242060"/>
              <a:gd name="connsiteX8" fmla="*/ 548640 w 1501140"/>
              <a:gd name="connsiteY8" fmla="*/ 0 h 1242060"/>
              <a:gd name="connsiteX0" fmla="*/ 548640 w 1501140"/>
              <a:gd name="connsiteY0" fmla="*/ 0 h 1242060"/>
              <a:gd name="connsiteX1" fmla="*/ 1501140 w 1501140"/>
              <a:gd name="connsiteY1" fmla="*/ 388620 h 1242060"/>
              <a:gd name="connsiteX2" fmla="*/ 1097280 w 1501140"/>
              <a:gd name="connsiteY2" fmla="*/ 1242060 h 1242060"/>
              <a:gd name="connsiteX3" fmla="*/ 167640 w 1501140"/>
              <a:gd name="connsiteY3" fmla="*/ 883920 h 1242060"/>
              <a:gd name="connsiteX4" fmla="*/ 246698 w 1501140"/>
              <a:gd name="connsiteY4" fmla="*/ 690562 h 1242060"/>
              <a:gd name="connsiteX5" fmla="*/ 0 w 1501140"/>
              <a:gd name="connsiteY5" fmla="*/ 586740 h 1242060"/>
              <a:gd name="connsiteX6" fmla="*/ 220980 w 1501140"/>
              <a:gd name="connsiteY6" fmla="*/ 69057 h 1242060"/>
              <a:gd name="connsiteX7" fmla="*/ 481013 w 1501140"/>
              <a:gd name="connsiteY7" fmla="*/ 172879 h 1242060"/>
              <a:gd name="connsiteX8" fmla="*/ 548640 w 1501140"/>
              <a:gd name="connsiteY8" fmla="*/ 0 h 1242060"/>
              <a:gd name="connsiteX0" fmla="*/ 548640 w 1451134"/>
              <a:gd name="connsiteY0" fmla="*/ 0 h 1242060"/>
              <a:gd name="connsiteX1" fmla="*/ 1451134 w 1451134"/>
              <a:gd name="connsiteY1" fmla="*/ 364807 h 1242060"/>
              <a:gd name="connsiteX2" fmla="*/ 1097280 w 1451134"/>
              <a:gd name="connsiteY2" fmla="*/ 1242060 h 1242060"/>
              <a:gd name="connsiteX3" fmla="*/ 167640 w 1451134"/>
              <a:gd name="connsiteY3" fmla="*/ 883920 h 1242060"/>
              <a:gd name="connsiteX4" fmla="*/ 246698 w 1451134"/>
              <a:gd name="connsiteY4" fmla="*/ 690562 h 1242060"/>
              <a:gd name="connsiteX5" fmla="*/ 0 w 1451134"/>
              <a:gd name="connsiteY5" fmla="*/ 586740 h 1242060"/>
              <a:gd name="connsiteX6" fmla="*/ 220980 w 1451134"/>
              <a:gd name="connsiteY6" fmla="*/ 69057 h 1242060"/>
              <a:gd name="connsiteX7" fmla="*/ 481013 w 1451134"/>
              <a:gd name="connsiteY7" fmla="*/ 172879 h 1242060"/>
              <a:gd name="connsiteX8" fmla="*/ 548640 w 1451134"/>
              <a:gd name="connsiteY8" fmla="*/ 0 h 1242060"/>
              <a:gd name="connsiteX0" fmla="*/ 548640 w 1451134"/>
              <a:gd name="connsiteY0" fmla="*/ 0 h 1280160"/>
              <a:gd name="connsiteX1" fmla="*/ 1451134 w 1451134"/>
              <a:gd name="connsiteY1" fmla="*/ 364807 h 1280160"/>
              <a:gd name="connsiteX2" fmla="*/ 1073467 w 1451134"/>
              <a:gd name="connsiteY2" fmla="*/ 1280160 h 1280160"/>
              <a:gd name="connsiteX3" fmla="*/ 167640 w 1451134"/>
              <a:gd name="connsiteY3" fmla="*/ 883920 h 1280160"/>
              <a:gd name="connsiteX4" fmla="*/ 246698 w 1451134"/>
              <a:gd name="connsiteY4" fmla="*/ 690562 h 1280160"/>
              <a:gd name="connsiteX5" fmla="*/ 0 w 1451134"/>
              <a:gd name="connsiteY5" fmla="*/ 586740 h 1280160"/>
              <a:gd name="connsiteX6" fmla="*/ 220980 w 1451134"/>
              <a:gd name="connsiteY6" fmla="*/ 69057 h 1280160"/>
              <a:gd name="connsiteX7" fmla="*/ 481013 w 1451134"/>
              <a:gd name="connsiteY7" fmla="*/ 172879 h 1280160"/>
              <a:gd name="connsiteX8" fmla="*/ 548640 w 1451134"/>
              <a:gd name="connsiteY8" fmla="*/ 0 h 1280160"/>
              <a:gd name="connsiteX0" fmla="*/ 548640 w 1451134"/>
              <a:gd name="connsiteY0" fmla="*/ 0 h 1261110"/>
              <a:gd name="connsiteX1" fmla="*/ 1451134 w 1451134"/>
              <a:gd name="connsiteY1" fmla="*/ 364807 h 1261110"/>
              <a:gd name="connsiteX2" fmla="*/ 1073467 w 1451134"/>
              <a:gd name="connsiteY2" fmla="*/ 1261110 h 1261110"/>
              <a:gd name="connsiteX3" fmla="*/ 167640 w 1451134"/>
              <a:gd name="connsiteY3" fmla="*/ 883920 h 1261110"/>
              <a:gd name="connsiteX4" fmla="*/ 246698 w 1451134"/>
              <a:gd name="connsiteY4" fmla="*/ 690562 h 1261110"/>
              <a:gd name="connsiteX5" fmla="*/ 0 w 1451134"/>
              <a:gd name="connsiteY5" fmla="*/ 586740 h 1261110"/>
              <a:gd name="connsiteX6" fmla="*/ 220980 w 1451134"/>
              <a:gd name="connsiteY6" fmla="*/ 69057 h 1261110"/>
              <a:gd name="connsiteX7" fmla="*/ 481013 w 1451134"/>
              <a:gd name="connsiteY7" fmla="*/ 172879 h 1261110"/>
              <a:gd name="connsiteX8" fmla="*/ 548640 w 1451134"/>
              <a:gd name="connsiteY8" fmla="*/ 0 h 12611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51134" h="1261110">
                <a:moveTo>
                  <a:pt x="548640" y="0"/>
                </a:moveTo>
                <a:lnTo>
                  <a:pt x="1451134" y="364807"/>
                </a:lnTo>
                <a:lnTo>
                  <a:pt x="1073467" y="1261110"/>
                </a:lnTo>
                <a:lnTo>
                  <a:pt x="167640" y="883920"/>
                </a:lnTo>
                <a:lnTo>
                  <a:pt x="246698" y="690562"/>
                </a:lnTo>
                <a:lnTo>
                  <a:pt x="0" y="586740"/>
                </a:lnTo>
                <a:lnTo>
                  <a:pt x="220980" y="69057"/>
                </a:lnTo>
                <a:lnTo>
                  <a:pt x="481013" y="172879"/>
                </a:lnTo>
                <a:lnTo>
                  <a:pt x="548640" y="0"/>
                </a:lnTo>
                <a:close/>
              </a:path>
            </a:pathLst>
          </a:custGeom>
          <a:noFill/>
          <a:ln w="57150" cap="flat" cmpd="sng" algn="ctr">
            <a:solidFill>
              <a:srgbClr val="FF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CH" sz="135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30" name="Connecteur droit 13">
            <a:extLst>
              <a:ext uri="{FF2B5EF4-FFF2-40B4-BE49-F238E27FC236}">
                <a16:creationId xmlns:a16="http://schemas.microsoft.com/office/drawing/2014/main" id="{C273DC63-A7D7-51B3-A42F-1E0F73F3AEA6}"/>
              </a:ext>
            </a:extLst>
          </p:cNvPr>
          <p:cNvCxnSpPr/>
          <p:nvPr/>
        </p:nvCxnSpPr>
        <p:spPr>
          <a:xfrm>
            <a:off x="7172327" y="1372540"/>
            <a:ext cx="784026" cy="0"/>
          </a:xfrm>
          <a:prstGeom prst="line">
            <a:avLst/>
          </a:prstGeom>
          <a:noFill/>
          <a:ln w="57150" cap="flat" cmpd="sng" algn="ctr">
            <a:solidFill>
              <a:srgbClr val="FF0000"/>
            </a:solidFill>
            <a:prstDash val="solid"/>
          </a:ln>
          <a:effectLst/>
        </p:spPr>
      </p:cxnSp>
      <p:cxnSp>
        <p:nvCxnSpPr>
          <p:cNvPr id="31" name="Connecteur droit 14">
            <a:extLst>
              <a:ext uri="{FF2B5EF4-FFF2-40B4-BE49-F238E27FC236}">
                <a16:creationId xmlns:a16="http://schemas.microsoft.com/office/drawing/2014/main" id="{1398BCA5-AC79-EB50-A2FB-6EB94A0F207E}"/>
              </a:ext>
            </a:extLst>
          </p:cNvPr>
          <p:cNvCxnSpPr>
            <a:cxnSpLocks/>
          </p:cNvCxnSpPr>
          <p:nvPr/>
        </p:nvCxnSpPr>
        <p:spPr>
          <a:xfrm>
            <a:off x="6716911" y="2351234"/>
            <a:ext cx="1257302" cy="0"/>
          </a:xfrm>
          <a:prstGeom prst="line">
            <a:avLst/>
          </a:prstGeom>
          <a:noFill/>
          <a:ln w="57150" cap="flat" cmpd="sng" algn="ctr">
            <a:solidFill>
              <a:srgbClr val="FFFF00"/>
            </a:solidFill>
            <a:prstDash val="solid"/>
          </a:ln>
          <a:effectLst/>
        </p:spPr>
      </p:cxnSp>
      <p:sp>
        <p:nvSpPr>
          <p:cNvPr id="32" name="Rectangle 31">
            <a:extLst>
              <a:ext uri="{FF2B5EF4-FFF2-40B4-BE49-F238E27FC236}">
                <a16:creationId xmlns:a16="http://schemas.microsoft.com/office/drawing/2014/main" id="{5139384E-CB39-F506-A2AB-37119206E26A}"/>
              </a:ext>
            </a:extLst>
          </p:cNvPr>
          <p:cNvSpPr/>
          <p:nvPr/>
        </p:nvSpPr>
        <p:spPr>
          <a:xfrm rot="1387100">
            <a:off x="6062235" y="1849977"/>
            <a:ext cx="704588" cy="683267"/>
          </a:xfrm>
          <a:prstGeom prst="rect">
            <a:avLst/>
          </a:prstGeom>
          <a:noFill/>
          <a:ln w="57150" cap="flat" cmpd="sng" algn="ctr">
            <a:solidFill>
              <a:srgbClr val="FFFF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CH" sz="135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4103E97C-9B14-0180-04F0-AEF4BA641C26}"/>
              </a:ext>
            </a:extLst>
          </p:cNvPr>
          <p:cNvSpPr/>
          <p:nvPr/>
        </p:nvSpPr>
        <p:spPr>
          <a:xfrm rot="1412890">
            <a:off x="5483679" y="2806781"/>
            <a:ext cx="1484864" cy="187524"/>
          </a:xfrm>
          <a:prstGeom prst="rect">
            <a:avLst/>
          </a:prstGeom>
          <a:noFill/>
          <a:ln w="57150" cap="flat" cmpd="sng" algn="ctr">
            <a:solidFill>
              <a:srgbClr val="00B05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CH" sz="135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87CDFFC0-32CC-5EA5-BE19-A5835805F088}"/>
              </a:ext>
            </a:extLst>
          </p:cNvPr>
          <p:cNvSpPr/>
          <p:nvPr/>
        </p:nvSpPr>
        <p:spPr>
          <a:xfrm rot="1412890">
            <a:off x="5373784" y="3433931"/>
            <a:ext cx="1164620" cy="187524"/>
          </a:xfrm>
          <a:prstGeom prst="rect">
            <a:avLst/>
          </a:prstGeom>
          <a:noFill/>
          <a:ln w="57150" cap="flat" cmpd="sng" algn="ctr">
            <a:solidFill>
              <a:srgbClr val="00B05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CH" sz="135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80EA35B6-A103-6501-10E9-20593DC61537}"/>
              </a:ext>
            </a:extLst>
          </p:cNvPr>
          <p:cNvSpPr/>
          <p:nvPr/>
        </p:nvSpPr>
        <p:spPr>
          <a:xfrm rot="1412890">
            <a:off x="5232199" y="3830482"/>
            <a:ext cx="683551" cy="665784"/>
          </a:xfrm>
          <a:prstGeom prst="rect">
            <a:avLst/>
          </a:prstGeom>
          <a:noFill/>
          <a:ln w="57150" cap="flat" cmpd="sng" algn="ctr">
            <a:solidFill>
              <a:srgbClr val="00B05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CH" sz="135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36" name="Connecteur droit 21">
            <a:extLst>
              <a:ext uri="{FF2B5EF4-FFF2-40B4-BE49-F238E27FC236}">
                <a16:creationId xmlns:a16="http://schemas.microsoft.com/office/drawing/2014/main" id="{8D8E98F3-5E7B-7AC8-8090-4775C8A25417}"/>
              </a:ext>
            </a:extLst>
          </p:cNvPr>
          <p:cNvCxnSpPr>
            <a:cxnSpLocks/>
          </p:cNvCxnSpPr>
          <p:nvPr/>
        </p:nvCxnSpPr>
        <p:spPr>
          <a:xfrm flipV="1">
            <a:off x="6915151" y="3179564"/>
            <a:ext cx="1059062" cy="349"/>
          </a:xfrm>
          <a:prstGeom prst="line">
            <a:avLst/>
          </a:prstGeom>
          <a:noFill/>
          <a:ln w="57150" cap="flat" cmpd="sng" algn="ctr">
            <a:solidFill>
              <a:srgbClr val="00B050"/>
            </a:solidFill>
            <a:prstDash val="solid"/>
          </a:ln>
          <a:effectLst/>
        </p:spPr>
      </p:cxnSp>
      <p:cxnSp>
        <p:nvCxnSpPr>
          <p:cNvPr id="37" name="Connecteur droit 24">
            <a:extLst>
              <a:ext uri="{FF2B5EF4-FFF2-40B4-BE49-F238E27FC236}">
                <a16:creationId xmlns:a16="http://schemas.microsoft.com/office/drawing/2014/main" id="{7731695D-E486-3424-F0EA-0E886E9A6FBD}"/>
              </a:ext>
            </a:extLst>
          </p:cNvPr>
          <p:cNvCxnSpPr>
            <a:cxnSpLocks/>
          </p:cNvCxnSpPr>
          <p:nvPr/>
        </p:nvCxnSpPr>
        <p:spPr>
          <a:xfrm flipV="1">
            <a:off x="7461647" y="3179914"/>
            <a:ext cx="0" cy="1239443"/>
          </a:xfrm>
          <a:prstGeom prst="line">
            <a:avLst/>
          </a:prstGeom>
          <a:noFill/>
          <a:ln w="57150" cap="flat" cmpd="sng" algn="ctr">
            <a:solidFill>
              <a:srgbClr val="00B050"/>
            </a:solidFill>
            <a:prstDash val="solid"/>
          </a:ln>
          <a:effectLst/>
        </p:spPr>
      </p:cxnSp>
      <p:cxnSp>
        <p:nvCxnSpPr>
          <p:cNvPr id="38" name="Connecteur droit 27">
            <a:extLst>
              <a:ext uri="{FF2B5EF4-FFF2-40B4-BE49-F238E27FC236}">
                <a16:creationId xmlns:a16="http://schemas.microsoft.com/office/drawing/2014/main" id="{19CF713E-9C96-6A52-7C3F-BBC78F84EBA4}"/>
              </a:ext>
            </a:extLst>
          </p:cNvPr>
          <p:cNvCxnSpPr>
            <a:cxnSpLocks/>
            <a:stCxn id="34" idx="3"/>
          </p:cNvCxnSpPr>
          <p:nvPr/>
        </p:nvCxnSpPr>
        <p:spPr>
          <a:xfrm>
            <a:off x="6489913" y="3760337"/>
            <a:ext cx="971735" cy="0"/>
          </a:xfrm>
          <a:prstGeom prst="line">
            <a:avLst/>
          </a:prstGeom>
          <a:noFill/>
          <a:ln w="57150" cap="flat" cmpd="sng" algn="ctr">
            <a:solidFill>
              <a:srgbClr val="00B050"/>
            </a:solidFill>
            <a:prstDash val="solid"/>
          </a:ln>
          <a:effectLst/>
        </p:spPr>
      </p:cxnSp>
      <p:cxnSp>
        <p:nvCxnSpPr>
          <p:cNvPr id="39" name="Connecteur droit 31">
            <a:extLst>
              <a:ext uri="{FF2B5EF4-FFF2-40B4-BE49-F238E27FC236}">
                <a16:creationId xmlns:a16="http://schemas.microsoft.com/office/drawing/2014/main" id="{4D1F9D20-14C6-5287-47C4-3EDD83E24EF2}"/>
              </a:ext>
            </a:extLst>
          </p:cNvPr>
          <p:cNvCxnSpPr>
            <a:cxnSpLocks/>
          </p:cNvCxnSpPr>
          <p:nvPr/>
        </p:nvCxnSpPr>
        <p:spPr>
          <a:xfrm>
            <a:off x="5850732" y="4397917"/>
            <a:ext cx="1626991" cy="0"/>
          </a:xfrm>
          <a:prstGeom prst="line">
            <a:avLst/>
          </a:prstGeom>
          <a:noFill/>
          <a:ln w="57150" cap="flat" cmpd="sng" algn="ctr">
            <a:solidFill>
              <a:srgbClr val="00B050"/>
            </a:solidFill>
            <a:prstDash val="solid"/>
          </a:ln>
          <a:effectLst/>
        </p:spPr>
      </p:cxnSp>
      <p:sp>
        <p:nvSpPr>
          <p:cNvPr id="40" name="Rectangle 39">
            <a:extLst>
              <a:ext uri="{FF2B5EF4-FFF2-40B4-BE49-F238E27FC236}">
                <a16:creationId xmlns:a16="http://schemas.microsoft.com/office/drawing/2014/main" id="{793AFAED-93FE-4FC8-36F6-DB917E8AA173}"/>
              </a:ext>
            </a:extLst>
          </p:cNvPr>
          <p:cNvSpPr/>
          <p:nvPr/>
        </p:nvSpPr>
        <p:spPr>
          <a:xfrm rot="1401636">
            <a:off x="3600508" y="91994"/>
            <a:ext cx="359399" cy="616025"/>
          </a:xfrm>
          <a:prstGeom prst="rect">
            <a:avLst/>
          </a:prstGeom>
          <a:noFill/>
          <a:ln w="57150" cap="flat" cmpd="sng" algn="ctr">
            <a:solidFill>
              <a:srgbClr val="FF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35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B5693FED-B7B5-E6EE-11A3-2D41E5CC2809}"/>
              </a:ext>
            </a:extLst>
          </p:cNvPr>
          <p:cNvSpPr/>
          <p:nvPr/>
        </p:nvSpPr>
        <p:spPr>
          <a:xfrm>
            <a:off x="4606171" y="1237656"/>
            <a:ext cx="792149" cy="792149"/>
          </a:xfrm>
          <a:prstGeom prst="ellipse">
            <a:avLst/>
          </a:prstGeom>
          <a:noFill/>
          <a:ln w="57150" cap="flat" cmpd="sng" algn="ctr">
            <a:solidFill>
              <a:srgbClr val="FF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35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2" name="ZoneTexte 3">
            <a:extLst>
              <a:ext uri="{FF2B5EF4-FFF2-40B4-BE49-F238E27FC236}">
                <a16:creationId xmlns:a16="http://schemas.microsoft.com/office/drawing/2014/main" id="{22D75C9A-2E37-87E8-7B2D-26F4B9DC86A5}"/>
              </a:ext>
            </a:extLst>
          </p:cNvPr>
          <p:cNvSpPr txBox="1"/>
          <p:nvPr/>
        </p:nvSpPr>
        <p:spPr>
          <a:xfrm>
            <a:off x="3834636" y="1478697"/>
            <a:ext cx="461665" cy="20774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fr-CH" sz="1350" dirty="0">
                <a:solidFill>
                  <a:prstClr val="white"/>
                </a:solidFill>
                <a:latin typeface="Arial"/>
              </a:rPr>
              <a:t>Globe</a:t>
            </a:r>
          </a:p>
        </p:txBody>
      </p:sp>
      <p:cxnSp>
        <p:nvCxnSpPr>
          <p:cNvPr id="43" name="Connecteur droit 13">
            <a:extLst>
              <a:ext uri="{FF2B5EF4-FFF2-40B4-BE49-F238E27FC236}">
                <a16:creationId xmlns:a16="http://schemas.microsoft.com/office/drawing/2014/main" id="{AB337B69-4FF6-844D-5C6F-4FBD78A571F4}"/>
              </a:ext>
            </a:extLst>
          </p:cNvPr>
          <p:cNvCxnSpPr>
            <a:cxnSpLocks/>
          </p:cNvCxnSpPr>
          <p:nvPr/>
        </p:nvCxnSpPr>
        <p:spPr>
          <a:xfrm>
            <a:off x="4355976" y="1599804"/>
            <a:ext cx="250195" cy="0"/>
          </a:xfrm>
          <a:prstGeom prst="line">
            <a:avLst/>
          </a:prstGeom>
          <a:noFill/>
          <a:ln w="57150" cap="flat" cmpd="sng" algn="ctr">
            <a:solidFill>
              <a:srgbClr val="FF0000"/>
            </a:solidFill>
            <a:prstDash val="solid"/>
          </a:ln>
          <a:effectLst/>
        </p:spPr>
      </p:cxnSp>
      <p:cxnSp>
        <p:nvCxnSpPr>
          <p:cNvPr id="44" name="Connecteur droit 13">
            <a:extLst>
              <a:ext uri="{FF2B5EF4-FFF2-40B4-BE49-F238E27FC236}">
                <a16:creationId xmlns:a16="http://schemas.microsoft.com/office/drawing/2014/main" id="{CFBD44E6-9D76-0ED9-D1D6-611B7643EC12}"/>
              </a:ext>
            </a:extLst>
          </p:cNvPr>
          <p:cNvCxnSpPr/>
          <p:nvPr/>
        </p:nvCxnSpPr>
        <p:spPr>
          <a:xfrm>
            <a:off x="3869922" y="604393"/>
            <a:ext cx="862429" cy="0"/>
          </a:xfrm>
          <a:prstGeom prst="line">
            <a:avLst/>
          </a:prstGeom>
          <a:noFill/>
          <a:ln w="57150" cap="flat" cmpd="sng" algn="ctr">
            <a:solidFill>
              <a:srgbClr val="FF0000"/>
            </a:solidFill>
            <a:prstDash val="solid"/>
          </a:ln>
          <a:effectLst/>
        </p:spPr>
      </p:cxnSp>
      <p:sp>
        <p:nvSpPr>
          <p:cNvPr id="45" name="ZoneTexte 3">
            <a:extLst>
              <a:ext uri="{FF2B5EF4-FFF2-40B4-BE49-F238E27FC236}">
                <a16:creationId xmlns:a16="http://schemas.microsoft.com/office/drawing/2014/main" id="{2AF90BE2-51DC-1A9C-ABEB-BDB22A3BF653}"/>
              </a:ext>
            </a:extLst>
          </p:cNvPr>
          <p:cNvSpPr txBox="1"/>
          <p:nvPr/>
        </p:nvSpPr>
        <p:spPr>
          <a:xfrm>
            <a:off x="4782788" y="484409"/>
            <a:ext cx="894476" cy="20774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fr-CH" sz="1350" dirty="0" err="1">
                <a:solidFill>
                  <a:prstClr val="white"/>
                </a:solidFill>
                <a:latin typeface="Arial"/>
              </a:rPr>
              <a:t>IdeaSquare</a:t>
            </a:r>
            <a:endParaRPr lang="fr-CH" sz="1350" dirty="0">
              <a:solidFill>
                <a:prstClr val="white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9362098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C542D423-61CF-4FD9-BF03-673CE38EFD8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874" r="3874"/>
          <a:stretch/>
        </p:blipFill>
        <p:spPr>
          <a:xfrm>
            <a:off x="-1" y="0"/>
            <a:ext cx="9144001" cy="5143500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DB5D612E-0729-5B4F-AF9B-CC3FAFF61F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565" y="888309"/>
            <a:ext cx="4212431" cy="799307"/>
          </a:xfrm>
        </p:spPr>
        <p:txBody>
          <a:bodyPr/>
          <a:lstStyle/>
          <a:p>
            <a:r>
              <a:rPr lang="de-DE" dirty="0"/>
              <a:t>Labs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127683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4A6665-2300-5093-6547-70D6FC87C9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At CERN, </a:t>
            </a:r>
            <a:r>
              <a:rPr lang="de-DE" dirty="0" err="1"/>
              <a:t>scientists</a:t>
            </a:r>
            <a:r>
              <a:rPr lang="de-DE" dirty="0"/>
              <a:t> </a:t>
            </a:r>
            <a:r>
              <a:rPr lang="de-DE" dirty="0" err="1"/>
              <a:t>love</a:t>
            </a:r>
            <a:r>
              <a:rPr lang="de-DE" dirty="0"/>
              <a:t> </a:t>
            </a:r>
            <a:r>
              <a:rPr lang="de-DE" dirty="0" err="1"/>
              <a:t>collisions</a:t>
            </a:r>
            <a:endParaRPr lang="en-GB" dirty="0"/>
          </a:p>
        </p:txBody>
      </p:sp>
      <p:pic>
        <p:nvPicPr>
          <p:cNvPr id="5" name="Picture 4" descr="A pineapple with green leaves&#10;&#10;Description automatically generated">
            <a:extLst>
              <a:ext uri="{FF2B5EF4-FFF2-40B4-BE49-F238E27FC236}">
                <a16:creationId xmlns:a16="http://schemas.microsoft.com/office/drawing/2014/main" id="{00E7D1E4-14EF-4DAB-FF00-33E0FBE5B42C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398509" y="4197304"/>
            <a:ext cx="921855" cy="92185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28085E4-4ACE-35C1-30DE-52116F9264F1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 rot="21243250">
            <a:off x="291749" y="1277563"/>
            <a:ext cx="2204562" cy="1653422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F57D5ED-387C-C8DF-B70E-2FC186C83D7D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/>
          <a:stretch/>
        </p:blipFill>
        <p:spPr>
          <a:xfrm rot="258154">
            <a:off x="596329" y="3043274"/>
            <a:ext cx="2972260" cy="171730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0" name="CERN-FOOTAGE-2014-043-002-720p">
            <a:hlinkClick r:id="" action="ppaction://media"/>
            <a:extLst>
              <a:ext uri="{FF2B5EF4-FFF2-40B4-BE49-F238E27FC236}">
                <a16:creationId xmlns:a16="http://schemas.microsoft.com/office/drawing/2014/main" id="{C35870FD-B783-88AC-786E-73601426D398}"/>
              </a:ext>
            </a:extLst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r:embed="rId2">
                  <p14:trim st="14070" end="16514"/>
                </p14:media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5041435" y="1970915"/>
            <a:ext cx="3916388" cy="2202968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3" name="Text Placeholder 3">
            <a:extLst>
              <a:ext uri="{FF2B5EF4-FFF2-40B4-BE49-F238E27FC236}">
                <a16:creationId xmlns:a16="http://schemas.microsoft.com/office/drawing/2014/main" id="{90481A96-3A74-F105-6F67-47BBDD1482B6}"/>
              </a:ext>
            </a:extLst>
          </p:cNvPr>
          <p:cNvSpPr txBox="1">
            <a:spLocks/>
          </p:cNvSpPr>
          <p:nvPr/>
        </p:nvSpPr>
        <p:spPr>
          <a:xfrm>
            <a:off x="2470960" y="1182419"/>
            <a:ext cx="1915961" cy="1178396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DE" sz="1800" dirty="0">
                <a:latin typeface="Source Sans Pro" panose="020B0503030403020204" pitchFamily="34" charset="0"/>
                <a:ea typeface="Source Sans Pro" panose="020B0503030403020204" pitchFamily="34" charset="0"/>
                <a:cs typeface="Arial" panose="020B0604020202020204" pitchFamily="34" charset="0"/>
              </a:rPr>
              <a:t>1</a:t>
            </a:r>
          </a:p>
          <a:p>
            <a:pPr marL="0" indent="0">
              <a:buNone/>
            </a:pPr>
            <a:r>
              <a:rPr lang="de-DE" sz="1800" dirty="0">
                <a:latin typeface="Source Sans Pro" panose="020B0503030403020204" pitchFamily="34" charset="0"/>
                <a:ea typeface="Source Sans Pro" panose="020B0503030403020204" pitchFamily="34" charset="0"/>
                <a:cs typeface="Arial" panose="020B0604020202020204" pitchFamily="34" charset="0"/>
              </a:rPr>
              <a:t>Table </a:t>
            </a:r>
            <a:r>
              <a:rPr lang="de-DE" sz="1800" dirty="0" err="1">
                <a:latin typeface="Source Sans Pro" panose="020B0503030403020204" pitchFamily="34" charset="0"/>
                <a:ea typeface="Source Sans Pro" panose="020B0503030403020204" pitchFamily="34" charset="0"/>
                <a:cs typeface="Arial" panose="020B0604020202020204" pitchFamily="34" charset="0"/>
              </a:rPr>
              <a:t>tennis</a:t>
            </a:r>
            <a:r>
              <a:rPr lang="de-DE" sz="1800" dirty="0">
                <a:latin typeface="Source Sans Pro" panose="020B0503030403020204" pitchFamily="34" charset="0"/>
                <a:ea typeface="Source Sans Pro" panose="020B0503030403020204" pitchFamily="34" charset="0"/>
                <a:cs typeface="Arial" panose="020B0604020202020204" pitchFamily="34" charset="0"/>
              </a:rPr>
              <a:t> </a:t>
            </a:r>
            <a:r>
              <a:rPr lang="de-DE" sz="1800" dirty="0" err="1">
                <a:latin typeface="Source Sans Pro" panose="020B0503030403020204" pitchFamily="34" charset="0"/>
                <a:ea typeface="Source Sans Pro" panose="020B0503030403020204" pitchFamily="34" charset="0"/>
                <a:cs typeface="Arial" panose="020B0604020202020204" pitchFamily="34" charset="0"/>
              </a:rPr>
              <a:t>club</a:t>
            </a:r>
            <a:br>
              <a:rPr lang="de-DE" sz="1800" dirty="0">
                <a:latin typeface="Source Sans Pro" panose="020B0503030403020204" pitchFamily="34" charset="0"/>
                <a:ea typeface="Source Sans Pro" panose="020B0503030403020204" pitchFamily="34" charset="0"/>
                <a:cs typeface="Arial" panose="020B0604020202020204" pitchFamily="34" charset="0"/>
              </a:rPr>
            </a:br>
            <a:r>
              <a:rPr lang="de-DE" sz="1800" dirty="0" err="1">
                <a:latin typeface="Source Sans Pro" panose="020B0503030403020204" pitchFamily="34" charset="0"/>
                <a:ea typeface="Source Sans Pro" panose="020B0503030403020204" pitchFamily="34" charset="0"/>
                <a:cs typeface="Arial" panose="020B0604020202020204" pitchFamily="34" charset="0"/>
              </a:rPr>
              <a:t>studying</a:t>
            </a:r>
            <a:r>
              <a:rPr lang="de-DE" sz="1800" dirty="0">
                <a:latin typeface="Source Sans Pro" panose="020B0503030403020204" pitchFamily="34" charset="0"/>
                <a:ea typeface="Source Sans Pro" panose="020B0503030403020204" pitchFamily="34" charset="0"/>
                <a:cs typeface="Arial" panose="020B0604020202020204" pitchFamily="34" charset="0"/>
              </a:rPr>
              <a:t> </a:t>
            </a:r>
            <a:r>
              <a:rPr lang="de-DE" sz="1800" dirty="0" err="1">
                <a:latin typeface="Source Sans Pro" panose="020B0503030403020204" pitchFamily="34" charset="0"/>
                <a:ea typeface="Source Sans Pro" panose="020B0503030403020204" pitchFamily="34" charset="0"/>
                <a:cs typeface="Arial" panose="020B0604020202020204" pitchFamily="34" charset="0"/>
              </a:rPr>
              <a:t>elastic</a:t>
            </a:r>
            <a:r>
              <a:rPr lang="de-DE" sz="1800" dirty="0">
                <a:latin typeface="Source Sans Pro" panose="020B0503030403020204" pitchFamily="34" charset="0"/>
                <a:ea typeface="Source Sans Pro" panose="020B0503030403020204" pitchFamily="34" charset="0"/>
                <a:cs typeface="Arial" panose="020B0604020202020204" pitchFamily="34" charset="0"/>
              </a:rPr>
              <a:t> </a:t>
            </a:r>
            <a:r>
              <a:rPr lang="de-DE" sz="1800" dirty="0" err="1">
                <a:latin typeface="Source Sans Pro" panose="020B0503030403020204" pitchFamily="34" charset="0"/>
                <a:ea typeface="Source Sans Pro" panose="020B0503030403020204" pitchFamily="34" charset="0"/>
                <a:cs typeface="Arial" panose="020B0604020202020204" pitchFamily="34" charset="0"/>
              </a:rPr>
              <a:t>collisions</a:t>
            </a:r>
            <a:endParaRPr lang="en-CH" sz="15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4" name="Text Placeholder 3">
            <a:extLst>
              <a:ext uri="{FF2B5EF4-FFF2-40B4-BE49-F238E27FC236}">
                <a16:creationId xmlns:a16="http://schemas.microsoft.com/office/drawing/2014/main" id="{CB4CCAC6-A16C-C91F-15F9-6F0180119BF4}"/>
              </a:ext>
            </a:extLst>
          </p:cNvPr>
          <p:cNvSpPr txBox="1">
            <a:spLocks/>
          </p:cNvSpPr>
          <p:nvPr/>
        </p:nvSpPr>
        <p:spPr>
          <a:xfrm>
            <a:off x="3607304" y="3994255"/>
            <a:ext cx="1980192" cy="1148326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DE" sz="1800" dirty="0">
                <a:latin typeface="Source Sans Pro" panose="020B0503030403020204" pitchFamily="34" charset="0"/>
                <a:ea typeface="Source Sans Pro" panose="020B0503030403020204" pitchFamily="34" charset="0"/>
                <a:cs typeface="Arial" panose="020B0604020202020204" pitchFamily="34" charset="0"/>
              </a:rPr>
              <a:t>2</a:t>
            </a:r>
          </a:p>
          <a:p>
            <a:pPr marL="0" indent="0">
              <a:buNone/>
            </a:pPr>
            <a:r>
              <a:rPr lang="de-DE" sz="1800" dirty="0">
                <a:latin typeface="Source Sans Pro" panose="020B0503030403020204" pitchFamily="34" charset="0"/>
                <a:ea typeface="Source Sans Pro" panose="020B0503030403020204" pitchFamily="34" charset="0"/>
                <a:cs typeface="Arial" panose="020B0604020202020204" pitchFamily="34" charset="0"/>
              </a:rPr>
              <a:t>CERN </a:t>
            </a:r>
            <a:r>
              <a:rPr lang="de-DE" sz="1800" dirty="0" err="1">
                <a:latin typeface="Source Sans Pro" panose="020B0503030403020204" pitchFamily="34" charset="0"/>
                <a:ea typeface="Source Sans Pro" panose="020B0503030403020204" pitchFamily="34" charset="0"/>
                <a:cs typeface="Arial" panose="020B0604020202020204" pitchFamily="34" charset="0"/>
              </a:rPr>
              <a:t>firebrigade</a:t>
            </a:r>
            <a:r>
              <a:rPr lang="de-DE" sz="1800" dirty="0">
                <a:latin typeface="Source Sans Pro" panose="020B0503030403020204" pitchFamily="34" charset="0"/>
                <a:ea typeface="Source Sans Pro" panose="020B0503030403020204" pitchFamily="34" charset="0"/>
                <a:cs typeface="Arial" panose="020B0604020202020204" pitchFamily="34" charset="0"/>
              </a:rPr>
              <a:t> </a:t>
            </a:r>
            <a:r>
              <a:rPr lang="de-DE" sz="1800" dirty="0" err="1">
                <a:latin typeface="Source Sans Pro" panose="020B0503030403020204" pitchFamily="34" charset="0"/>
                <a:ea typeface="Source Sans Pro" panose="020B0503030403020204" pitchFamily="34" charset="0"/>
                <a:cs typeface="Arial" panose="020B0604020202020204" pitchFamily="34" charset="0"/>
              </a:rPr>
              <a:t>practising</a:t>
            </a:r>
            <a:r>
              <a:rPr lang="de-DE" sz="1800" dirty="0">
                <a:latin typeface="Source Sans Pro" panose="020B0503030403020204" pitchFamily="34" charset="0"/>
                <a:ea typeface="Source Sans Pro" panose="020B0503030403020204" pitchFamily="34" charset="0"/>
                <a:cs typeface="Arial" panose="020B0604020202020204" pitchFamily="34" charset="0"/>
              </a:rPr>
              <a:t> </a:t>
            </a:r>
            <a:r>
              <a:rPr lang="de-DE" sz="1800" dirty="0" err="1">
                <a:latin typeface="Source Sans Pro" panose="020B0503030403020204" pitchFamily="34" charset="0"/>
                <a:ea typeface="Source Sans Pro" panose="020B0503030403020204" pitchFamily="34" charset="0"/>
                <a:cs typeface="Arial" panose="020B0604020202020204" pitchFamily="34" charset="0"/>
              </a:rPr>
              <a:t>with</a:t>
            </a:r>
            <a:r>
              <a:rPr lang="de-DE" sz="1800" dirty="0">
                <a:latin typeface="Source Sans Pro" panose="020B0503030403020204" pitchFamily="34" charset="0"/>
                <a:ea typeface="Source Sans Pro" panose="020B0503030403020204" pitchFamily="34" charset="0"/>
                <a:cs typeface="Arial" panose="020B0604020202020204" pitchFamily="34" charset="0"/>
              </a:rPr>
              <a:t> </a:t>
            </a:r>
            <a:r>
              <a:rPr lang="de-DE" sz="1800" dirty="0" err="1">
                <a:latin typeface="Source Sans Pro" panose="020B0503030403020204" pitchFamily="34" charset="0"/>
                <a:ea typeface="Source Sans Pro" panose="020B0503030403020204" pitchFamily="34" charset="0"/>
                <a:cs typeface="Arial" panose="020B0604020202020204" pitchFamily="34" charset="0"/>
              </a:rPr>
              <a:t>inelastic</a:t>
            </a:r>
            <a:r>
              <a:rPr lang="de-DE" sz="1800" dirty="0">
                <a:latin typeface="Source Sans Pro" panose="020B0503030403020204" pitchFamily="34" charset="0"/>
                <a:ea typeface="Source Sans Pro" panose="020B0503030403020204" pitchFamily="34" charset="0"/>
                <a:cs typeface="Arial" panose="020B0604020202020204" pitchFamily="34" charset="0"/>
              </a:rPr>
              <a:t> </a:t>
            </a:r>
            <a:r>
              <a:rPr lang="de-DE" sz="1800" dirty="0" err="1">
                <a:latin typeface="Source Sans Pro" panose="020B0503030403020204" pitchFamily="34" charset="0"/>
                <a:ea typeface="Source Sans Pro" panose="020B0503030403020204" pitchFamily="34" charset="0"/>
                <a:cs typeface="Arial" panose="020B0604020202020204" pitchFamily="34" charset="0"/>
              </a:rPr>
              <a:t>collision</a:t>
            </a:r>
            <a:endParaRPr lang="en-CH" sz="15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5" name="Text Placeholder 3">
            <a:extLst>
              <a:ext uri="{FF2B5EF4-FFF2-40B4-BE49-F238E27FC236}">
                <a16:creationId xmlns:a16="http://schemas.microsoft.com/office/drawing/2014/main" id="{8906843B-DC8B-437F-60AA-8B072741ACC6}"/>
              </a:ext>
            </a:extLst>
          </p:cNvPr>
          <p:cNvSpPr txBox="1">
            <a:spLocks/>
          </p:cNvSpPr>
          <p:nvPr/>
        </p:nvSpPr>
        <p:spPr>
          <a:xfrm>
            <a:off x="5015570" y="1149246"/>
            <a:ext cx="4128429" cy="921855"/>
          </a:xfrm>
          <a:prstGeom prst="rect">
            <a:avLst/>
          </a:prstGeom>
        </p:spPr>
        <p:txBody>
          <a:bodyPr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DE" sz="1800" dirty="0">
                <a:latin typeface="Source Sans Pro" panose="020B0503030403020204" pitchFamily="34" charset="0"/>
                <a:ea typeface="Source Sans Pro" panose="020B0503030403020204" pitchFamily="34" charset="0"/>
                <a:cs typeface="Arial" panose="020B0604020202020204" pitchFamily="34" charset="0"/>
              </a:rPr>
              <a:t>3 </a:t>
            </a:r>
          </a:p>
          <a:p>
            <a:pPr marL="0" indent="0">
              <a:buNone/>
            </a:pPr>
            <a:r>
              <a:rPr lang="de-DE" sz="1800" dirty="0" err="1">
                <a:latin typeface="Source Sans Pro" panose="020B0503030403020204" pitchFamily="34" charset="0"/>
                <a:ea typeface="Source Sans Pro" panose="020B0503030403020204" pitchFamily="34" charset="0"/>
                <a:cs typeface="Arial" panose="020B0604020202020204" pitchFamily="34" charset="0"/>
              </a:rPr>
              <a:t>That‘s</a:t>
            </a:r>
            <a:r>
              <a:rPr lang="de-DE" sz="1800" dirty="0">
                <a:latin typeface="Source Sans Pro" panose="020B0503030403020204" pitchFamily="34" charset="0"/>
                <a:ea typeface="Source Sans Pro" panose="020B0503030403020204" pitchFamily="34" charset="0"/>
                <a:cs typeface="Arial" panose="020B0604020202020204" pitchFamily="34" charset="0"/>
              </a:rPr>
              <a:t> </a:t>
            </a:r>
            <a:r>
              <a:rPr lang="de-DE" sz="1800" dirty="0" err="1">
                <a:latin typeface="Source Sans Pro" panose="020B0503030403020204" pitchFamily="34" charset="0"/>
                <a:ea typeface="Source Sans Pro" panose="020B0503030403020204" pitchFamily="34" charset="0"/>
                <a:cs typeface="Arial" panose="020B0604020202020204" pitchFamily="34" charset="0"/>
              </a:rPr>
              <a:t>what</a:t>
            </a:r>
            <a:r>
              <a:rPr lang="de-DE" sz="1800" dirty="0">
                <a:latin typeface="Source Sans Pro" panose="020B0503030403020204" pitchFamily="34" charset="0"/>
                <a:ea typeface="Source Sans Pro" panose="020B0503030403020204" pitchFamily="34" charset="0"/>
                <a:cs typeface="Arial" panose="020B0604020202020204" pitchFamily="34" charset="0"/>
              </a:rPr>
              <a:t> </a:t>
            </a:r>
            <a:r>
              <a:rPr lang="de-DE" sz="1800" dirty="0" err="1">
                <a:latin typeface="Source Sans Pro" panose="020B0503030403020204" pitchFamily="34" charset="0"/>
                <a:ea typeface="Source Sans Pro" panose="020B0503030403020204" pitchFamily="34" charset="0"/>
                <a:cs typeface="Arial" panose="020B0604020202020204" pitchFamily="34" charset="0"/>
              </a:rPr>
              <a:t>we</a:t>
            </a:r>
            <a:r>
              <a:rPr lang="de-DE" sz="1800" dirty="0">
                <a:latin typeface="Source Sans Pro" panose="020B0503030403020204" pitchFamily="34" charset="0"/>
                <a:ea typeface="Source Sans Pro" panose="020B0503030403020204" pitchFamily="34" charset="0"/>
                <a:cs typeface="Arial" panose="020B0604020202020204" pitchFamily="34" charset="0"/>
              </a:rPr>
              <a:t> </a:t>
            </a:r>
            <a:r>
              <a:rPr lang="de-DE" sz="1800" dirty="0" err="1">
                <a:latin typeface="Source Sans Pro" panose="020B0503030403020204" pitchFamily="34" charset="0"/>
                <a:ea typeface="Source Sans Pro" panose="020B0503030403020204" pitchFamily="34" charset="0"/>
                <a:cs typeface="Arial" panose="020B0604020202020204" pitchFamily="34" charset="0"/>
              </a:rPr>
              <a:t>need</a:t>
            </a:r>
            <a:r>
              <a:rPr lang="de-DE" sz="1800" dirty="0">
                <a:latin typeface="Source Sans Pro" panose="020B0503030403020204" pitchFamily="34" charset="0"/>
                <a:ea typeface="Source Sans Pro" panose="020B0503030403020204" pitchFamily="34" charset="0"/>
                <a:cs typeface="Arial" panose="020B0604020202020204" pitchFamily="34" charset="0"/>
              </a:rPr>
              <a:t>: E=mc</a:t>
            </a:r>
            <a:r>
              <a:rPr lang="de-DE" sz="1800" baseline="30000" dirty="0">
                <a:latin typeface="Source Sans Pro" panose="020B0503030403020204" pitchFamily="34" charset="0"/>
                <a:ea typeface="Source Sans Pro" panose="020B0503030403020204" pitchFamily="34" charset="0"/>
                <a:cs typeface="Arial" panose="020B0604020202020204" pitchFamily="34" charset="0"/>
              </a:rPr>
              <a:t>2</a:t>
            </a:r>
            <a:r>
              <a:rPr lang="de-DE" sz="1800" dirty="0">
                <a:latin typeface="Source Sans Pro" panose="020B0503030403020204" pitchFamily="34" charset="0"/>
                <a:ea typeface="Source Sans Pro" panose="020B0503030403020204" pitchFamily="34" charset="0"/>
                <a:cs typeface="Arial" panose="020B0604020202020204" pitchFamily="34" charset="0"/>
              </a:rPr>
              <a:t> </a:t>
            </a:r>
            <a:r>
              <a:rPr lang="de-DE" sz="1800" dirty="0" err="1">
                <a:latin typeface="Source Sans Pro" panose="020B0503030403020204" pitchFamily="34" charset="0"/>
                <a:ea typeface="Source Sans Pro" panose="020B0503030403020204" pitchFamily="34" charset="0"/>
                <a:cs typeface="Arial" panose="020B0604020202020204" pitchFamily="34" charset="0"/>
              </a:rPr>
              <a:t>collision</a:t>
            </a:r>
            <a:r>
              <a:rPr lang="de-DE" sz="1800" dirty="0">
                <a:latin typeface="Source Sans Pro" panose="020B0503030403020204" pitchFamily="34" charset="0"/>
                <a:ea typeface="Source Sans Pro" panose="020B0503030403020204" pitchFamily="34" charset="0"/>
                <a:cs typeface="Arial" panose="020B0604020202020204" pitchFamily="34" charset="0"/>
              </a:rPr>
              <a:t>!</a:t>
            </a:r>
            <a:endParaRPr lang="en-CH" sz="15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57570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25" fill="hold" display="0">
                  <p:stCondLst>
                    <p:cond delay="indefinite"/>
                  </p:stCondLst>
                </p:cTn>
                <p:tgtEl>
                  <p:spTgt spid="10"/>
                </p:tgtEl>
              </p:cMediaNode>
            </p:video>
          </p:childTnLst>
        </p:cTn>
      </p:par>
    </p:tnLst>
    <p:bldLst>
      <p:bldP spid="13" grpId="0"/>
      <p:bldP spid="14" grpId="0"/>
      <p:bldP spid="1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black drawstring bag with white chalk on it&#10;&#10;Description automatically generated">
            <a:extLst>
              <a:ext uri="{FF2B5EF4-FFF2-40B4-BE49-F238E27FC236}">
                <a16:creationId xmlns:a16="http://schemas.microsoft.com/office/drawing/2014/main" id="{7896FCE1-7140-8021-AF27-4AD35B6B31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1088903">
            <a:off x="2164716" y="1108534"/>
            <a:ext cx="4814568" cy="344041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6" name="Picture 5" descr="A pineapple with green leaves&#10;&#10;Description automatically generated">
            <a:extLst>
              <a:ext uri="{FF2B5EF4-FFF2-40B4-BE49-F238E27FC236}">
                <a16:creationId xmlns:a16="http://schemas.microsoft.com/office/drawing/2014/main" id="{F4978B98-2A74-B47A-37CD-ED36B8F7E556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398509" y="4197304"/>
            <a:ext cx="921855" cy="921855"/>
          </a:xfrm>
          <a:prstGeom prst="rect">
            <a:avLst/>
          </a:prstGeom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id="{E9C01016-BAB0-1000-5F34-010CF69CA2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>
                <a:latin typeface="Source Sans Pro" panose="020B0503030403020204" pitchFamily="34" charset="0"/>
                <a:ea typeface="Source Sans Pro" panose="020B0503030403020204" pitchFamily="34" charset="0"/>
              </a:rPr>
              <a:t>The </a:t>
            </a:r>
            <a:r>
              <a:rPr lang="de-DE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mystery</a:t>
            </a:r>
            <a:r>
              <a:rPr lang="de-DE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de-DE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bag</a:t>
            </a:r>
            <a:endParaRPr lang="en-GB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46668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7AB526-E65F-345C-E1CC-D6C559CE61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Build</a:t>
            </a:r>
            <a:r>
              <a:rPr lang="de-DE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de-DE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your</a:t>
            </a:r>
            <a:r>
              <a:rPr lang="de-DE" dirty="0">
                <a:latin typeface="Source Sans Pro" panose="020B0503030403020204" pitchFamily="34" charset="0"/>
                <a:ea typeface="Source Sans Pro" panose="020B0503030403020204" pitchFamily="34" charset="0"/>
              </a:rPr>
              <a:t> own </a:t>
            </a:r>
            <a:r>
              <a:rPr lang="de-DE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detector</a:t>
            </a:r>
            <a:endParaRPr lang="en-GB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pic>
        <p:nvPicPr>
          <p:cNvPr id="3" name="Picture 2" descr="A group of lego pieces&#10;&#10;Description automatically generated">
            <a:extLst>
              <a:ext uri="{FF2B5EF4-FFF2-40B4-BE49-F238E27FC236}">
                <a16:creationId xmlns:a16="http://schemas.microsoft.com/office/drawing/2014/main" id="{3EAA1EEB-FDAC-2D53-A812-3A74483D8D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61557" y="1765040"/>
            <a:ext cx="4545201" cy="24945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55210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B5CAA3-68AB-E4A8-6F78-1E8AF3189A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71468" y="1586164"/>
            <a:ext cx="2949178" cy="906359"/>
          </a:xfrm>
        </p:spPr>
        <p:txBody>
          <a:bodyPr>
            <a:normAutofit/>
          </a:bodyPr>
          <a:lstStyle/>
          <a:p>
            <a:r>
              <a:rPr lang="de-DE" dirty="0">
                <a:latin typeface="Source Sans Pro" panose="020B0503030403020204" pitchFamily="34" charset="0"/>
                <a:ea typeface="Source Sans Pro" panose="020B0503030403020204" pitchFamily="34" charset="0"/>
              </a:rPr>
              <a:t>Lab </a:t>
            </a:r>
            <a:r>
              <a:rPr lang="de-DE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workshop</a:t>
            </a:r>
            <a:r>
              <a:rPr lang="de-DE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br>
              <a:rPr lang="de-DE" dirty="0">
                <a:latin typeface="Source Sans Pro" panose="020B0503030403020204" pitchFamily="34" charset="0"/>
                <a:ea typeface="Source Sans Pro" panose="020B0503030403020204" pitchFamily="34" charset="0"/>
              </a:rPr>
            </a:br>
            <a:r>
              <a:rPr lang="de-DE" b="1" dirty="0">
                <a:solidFill>
                  <a:srgbClr val="F00142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LEGO </a:t>
            </a:r>
            <a:r>
              <a:rPr lang="de-DE" b="1" dirty="0" err="1">
                <a:solidFill>
                  <a:srgbClr val="F00142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detectors</a:t>
            </a:r>
            <a:endParaRPr lang="en-CH" b="1" dirty="0">
              <a:solidFill>
                <a:srgbClr val="F00142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1404E99-D062-2C14-C7B0-5D048AF1B16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071467" y="2674192"/>
            <a:ext cx="2949178" cy="1077569"/>
          </a:xfrm>
        </p:spPr>
        <p:txBody>
          <a:bodyPr>
            <a:normAutofit/>
          </a:bodyPr>
          <a:lstStyle/>
          <a:p>
            <a:r>
              <a:rPr lang="de-DE" sz="1800" dirty="0" err="1">
                <a:latin typeface="Source Sans Pro" panose="020B0503030403020204" pitchFamily="34" charset="0"/>
                <a:ea typeface="Source Sans Pro" panose="020B0503030403020204" pitchFamily="34" charset="0"/>
                <a:cs typeface="Arial" panose="020B0604020202020204" pitchFamily="34" charset="0"/>
              </a:rPr>
              <a:t>Thanks</a:t>
            </a:r>
            <a:r>
              <a:rPr lang="de-DE" sz="1800" dirty="0">
                <a:latin typeface="Source Sans Pro" panose="020B0503030403020204" pitchFamily="34" charset="0"/>
                <a:ea typeface="Source Sans Pro" panose="020B0503030403020204" pitchFamily="34" charset="0"/>
                <a:cs typeface="Arial" panose="020B0604020202020204" pitchFamily="34" charset="0"/>
              </a:rPr>
              <a:t> for </a:t>
            </a:r>
            <a:r>
              <a:rPr lang="de-DE" sz="1800" dirty="0" err="1">
                <a:latin typeface="Source Sans Pro" panose="020B0503030403020204" pitchFamily="34" charset="0"/>
                <a:ea typeface="Source Sans Pro" panose="020B0503030403020204" pitchFamily="34" charset="0"/>
                <a:cs typeface="Arial" panose="020B0604020202020204" pitchFamily="34" charset="0"/>
              </a:rPr>
              <a:t>exploring</a:t>
            </a:r>
            <a:r>
              <a:rPr lang="de-DE" sz="1800" dirty="0">
                <a:latin typeface="Source Sans Pro" panose="020B0503030403020204" pitchFamily="34" charset="0"/>
                <a:ea typeface="Source Sans Pro" panose="020B0503030403020204" pitchFamily="34" charset="0"/>
                <a:cs typeface="Arial" panose="020B0604020202020204" pitchFamily="34" charset="0"/>
              </a:rPr>
              <a:t> </a:t>
            </a:r>
            <a:r>
              <a:rPr lang="de-DE" sz="1800" dirty="0" err="1">
                <a:latin typeface="Source Sans Pro" panose="020B0503030403020204" pitchFamily="34" charset="0"/>
                <a:ea typeface="Source Sans Pro" panose="020B0503030403020204" pitchFamily="34" charset="0"/>
                <a:cs typeface="Arial" panose="020B0604020202020204" pitchFamily="34" charset="0"/>
              </a:rPr>
              <a:t>with</a:t>
            </a:r>
            <a:r>
              <a:rPr lang="de-DE" sz="1800" dirty="0">
                <a:latin typeface="Source Sans Pro" panose="020B0503030403020204" pitchFamily="34" charset="0"/>
                <a:ea typeface="Source Sans Pro" panose="020B0503030403020204" pitchFamily="34" charset="0"/>
                <a:cs typeface="Arial" panose="020B0604020202020204" pitchFamily="34" charset="0"/>
              </a:rPr>
              <a:t> </a:t>
            </a:r>
            <a:r>
              <a:rPr lang="de-DE" sz="1800" dirty="0" err="1">
                <a:latin typeface="Source Sans Pro" panose="020B0503030403020204" pitchFamily="34" charset="0"/>
                <a:ea typeface="Source Sans Pro" panose="020B0503030403020204" pitchFamily="34" charset="0"/>
                <a:cs typeface="Arial" panose="020B0604020202020204" pitchFamily="34" charset="0"/>
              </a:rPr>
              <a:t>us</a:t>
            </a:r>
            <a:r>
              <a:rPr lang="de-DE" sz="1800" dirty="0">
                <a:latin typeface="Source Sans Pro" panose="020B0503030403020204" pitchFamily="34" charset="0"/>
                <a:ea typeface="Source Sans Pro" panose="020B0503030403020204" pitchFamily="34" charset="0"/>
                <a:cs typeface="Arial" panose="020B0604020202020204" pitchFamily="34" charset="0"/>
              </a:rPr>
              <a:t>!</a:t>
            </a:r>
          </a:p>
          <a:p>
            <a:endParaRPr lang="en-CH" sz="18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  <a:p>
            <a:endParaRPr lang="en-CH" sz="15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pic>
        <p:nvPicPr>
          <p:cNvPr id="7" name="Picture 6" descr="A picture containing text, font, graphics, graphic design&#10;&#10;Description automatically generated">
            <a:extLst>
              <a:ext uri="{FF2B5EF4-FFF2-40B4-BE49-F238E27FC236}">
                <a16:creationId xmlns:a16="http://schemas.microsoft.com/office/drawing/2014/main" id="{6455FE5E-ED2D-E250-A111-0C8BEAA1BD4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74461" y="52972"/>
            <a:ext cx="4607424" cy="145420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C970D1D-4DFE-04E1-0170-2D7EA38BFA76}"/>
              </a:ext>
            </a:extLst>
          </p:cNvPr>
          <p:cNvSpPr txBox="1"/>
          <p:nvPr/>
        </p:nvSpPr>
        <p:spPr>
          <a:xfrm>
            <a:off x="4472196" y="4567400"/>
            <a:ext cx="467180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GB" sz="1200" dirty="0">
                <a:effectLst/>
              </a:rPr>
              <a:t>Idea, models and Images by Nathan </a:t>
            </a:r>
            <a:r>
              <a:rPr lang="en-GB" sz="1200" dirty="0" err="1">
                <a:effectLst/>
              </a:rPr>
              <a:t>Readioff</a:t>
            </a:r>
            <a:r>
              <a:rPr lang="en-GB" sz="1200" dirty="0">
                <a:effectLst/>
              </a:rPr>
              <a:t> &amp; Sascha Mehlhase</a:t>
            </a:r>
          </a:p>
          <a:p>
            <a:pPr algn="r"/>
            <a:r>
              <a:rPr lang="en-GB" sz="1200" dirty="0"/>
              <a:t>More information &amp; files: </a:t>
            </a:r>
            <a:r>
              <a:rPr lang="en-GB" sz="1200" dirty="0"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https://build-your-own-particle-detector.org</a:t>
            </a:r>
            <a:r>
              <a:rPr lang="en-GB" sz="1200" dirty="0"/>
              <a:t> 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38B69F0-4A19-E89D-0CC6-D9F46C27DAB5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b="57165"/>
          <a:stretch/>
        </p:blipFill>
        <p:spPr>
          <a:xfrm>
            <a:off x="6733308" y="3798288"/>
            <a:ext cx="2261113" cy="769112"/>
          </a:xfrm>
          <a:prstGeom prst="rect">
            <a:avLst/>
          </a:prstGeom>
        </p:spPr>
      </p:pic>
      <p:pic>
        <p:nvPicPr>
          <p:cNvPr id="12" name="Picture 11" descr="A group of lego pieces&#10;&#10;Description automatically generated">
            <a:extLst>
              <a:ext uri="{FF2B5EF4-FFF2-40B4-BE49-F238E27FC236}">
                <a16:creationId xmlns:a16="http://schemas.microsoft.com/office/drawing/2014/main" id="{828C7E78-CEA1-E975-81A6-83163AF4D8C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1324466"/>
            <a:ext cx="4545201" cy="24945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00041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93A4BC-9F7F-90EC-20D8-50075118036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CH" dirty="0">
                <a:latin typeface="Source Sans Pro" panose="020B0503030403020204" pitchFamily="34" charset="0"/>
                <a:ea typeface="Source Sans Pro" panose="020B0503030403020204" pitchFamily="34" charset="0"/>
              </a:rPr>
              <a:t>Quiz</a:t>
            </a:r>
          </a:p>
        </p:txBody>
      </p:sp>
    </p:spTree>
    <p:extLst>
      <p:ext uri="{BB962C8B-B14F-4D97-AF65-F5344CB8AC3E}">
        <p14:creationId xmlns:p14="http://schemas.microsoft.com/office/powerpoint/2010/main" val="1712631731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9AF8C"/>
      </a:accent1>
      <a:accent2>
        <a:srgbClr val="97BE49"/>
      </a:accent2>
      <a:accent3>
        <a:srgbClr val="3D9CCC"/>
      </a:accent3>
      <a:accent4>
        <a:srgbClr val="7C60C6"/>
      </a:accent4>
      <a:accent5>
        <a:srgbClr val="C9492C"/>
      </a:accent5>
      <a:accent6>
        <a:srgbClr val="D58C2E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3E4F19A7-A959-40BB-972C-4880BAF8EB09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FF3AE180FC1A14A87506E7BD35F0A2D" ma:contentTypeVersion="0" ma:contentTypeDescription="Create a new document." ma:contentTypeScope="" ma:versionID="373b3254eb1493b59944211d6e4626d7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7A7C35B-DCFD-453B-93FF-DEC0546E650A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81828A57-B3BC-4191-B8CC-774CA66ED4A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41736BD7-E7BC-466E-8FAB-9462C5024F4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CERNCorporate16-9</Template>
  <TotalTime>37276</TotalTime>
  <Words>262</Words>
  <Application>Microsoft Office PowerPoint</Application>
  <PresentationFormat>On-screen Show (16:9)</PresentationFormat>
  <Paragraphs>49</Paragraphs>
  <Slides>9</Slides>
  <Notes>4</Notes>
  <HiddenSlides>0</HiddenSlides>
  <MMClips>1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Arial</vt:lpstr>
      <vt:lpstr>Calibri</vt:lpstr>
      <vt:lpstr>Calibri Light</vt:lpstr>
      <vt:lpstr>Source Sans Pro</vt:lpstr>
      <vt:lpstr>CERNCorporate16-9</vt:lpstr>
      <vt:lpstr>Office Theme</vt:lpstr>
      <vt:lpstr>Lab workshop  LEGO detectors</vt:lpstr>
      <vt:lpstr>We are your guides for this workshop</vt:lpstr>
      <vt:lpstr>PowerPoint Presentation</vt:lpstr>
      <vt:lpstr>Labs</vt:lpstr>
      <vt:lpstr>At CERN, scientists love collisions</vt:lpstr>
      <vt:lpstr>The mystery bag</vt:lpstr>
      <vt:lpstr>Build your own detector</vt:lpstr>
      <vt:lpstr>Lab workshop  LEGO detectors</vt:lpstr>
      <vt:lpstr>Quiz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Francois Briard</dc:creator>
  <cp:lastModifiedBy>Julia Woithe</cp:lastModifiedBy>
  <cp:revision>356</cp:revision>
  <dcterms:created xsi:type="dcterms:W3CDTF">2015-01-27T20:34:59Z</dcterms:created>
  <dcterms:modified xsi:type="dcterms:W3CDTF">2023-07-10T06:42:21Z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0x0101003FF3AE180FC1A14A87506E7BD35F0A2D</vt:lpwstr>
  </property>
</Properties>
</file>