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294" r:id="rId3"/>
    <p:sldId id="432" r:id="rId4"/>
    <p:sldId id="433" r:id="rId5"/>
    <p:sldId id="392" r:id="rId6"/>
    <p:sldId id="359" r:id="rId7"/>
    <p:sldId id="360" r:id="rId8"/>
    <p:sldId id="370" r:id="rId9"/>
    <p:sldId id="380" r:id="rId10"/>
    <p:sldId id="404" r:id="rId11"/>
    <p:sldId id="426" r:id="rId12"/>
    <p:sldId id="338" r:id="rId13"/>
    <p:sldId id="394" r:id="rId14"/>
    <p:sldId id="431" r:id="rId15"/>
    <p:sldId id="417" r:id="rId16"/>
    <p:sldId id="401" r:id="rId17"/>
    <p:sldId id="344" r:id="rId18"/>
    <p:sldId id="42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5E31"/>
    <a:srgbClr val="0033A0"/>
    <a:srgbClr val="1D446A"/>
    <a:srgbClr val="61C4D3"/>
    <a:srgbClr val="BEBECB"/>
    <a:srgbClr val="6D2466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65"/>
    <p:restoredTop sz="94686"/>
  </p:normalViewPr>
  <p:slideViewPr>
    <p:cSldViewPr snapToObjects="1">
      <p:cViewPr varScale="1">
        <p:scale>
          <a:sx n="128" d="100"/>
          <a:sy n="128" d="100"/>
        </p:scale>
        <p:origin x="208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EC0D9-9D90-DC4D-82B3-859C90377B1E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73711CD-4636-FD48-A2E0-C77C54DCDBA1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32E09DE-5CEA-1D48-B54A-4E66554EC79A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519284C-5689-5847-8E90-07CFC27676A4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A5159CB-7918-4146-A65B-6C6DF8CD9CDA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7BFA475-C5B1-4F44-9DED-C9C8EA3AC346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227A357-31D0-1C41-9D46-16F501402468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1541282-6FF9-3549-8A57-41283474F664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F82E8A7-661F-9040-86BB-1756E33E6997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6AC17-F2A4-F844-B2AE-B44A67F5FA28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BD112-63D2-CD4E-A70F-9200C7903C11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1178E-E2D1-2A48-923A-450988F83190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DD80-72AE-444C-94F3-E99285F3DC06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91A8-0060-054D-82E2-2F2B8D990537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965EB-ED7D-D542-8D5B-B462166A0980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740D3-7C34-B44B-B224-D5FB4E057090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3ADB012-38BB-A74A-B5F7-DEA9EEF6C22C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Milena Vujanović | Concept Maps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8400F-8ABD-834D-9CA5-6C8AFC9451CF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91672-25C0-FF44-855B-3D63B67D912B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AAF78EA-D6D8-F449-A89B-A76D4DD7C4BA}" type="datetime1">
              <a:rPr lang="de-CH" noProof="0" smtClean="0"/>
              <a:t>06.08.23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Milena Vujanović | Concept Maps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Concept Maps </a:t>
            </a:r>
            <a:br>
              <a:rPr lang="en-US" dirty="0"/>
            </a:br>
            <a:r>
              <a:rPr lang="en-US" sz="3600" dirty="0"/>
              <a:t>International Teacher Weeks </a:t>
            </a:r>
            <a:r>
              <a:rPr lang="en-US" sz="3600" dirty="0" err="1"/>
              <a:t>Programme</a:t>
            </a:r>
            <a:r>
              <a:rPr lang="en-US" sz="3600" dirty="0"/>
              <a:t> 2023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Milena </a:t>
            </a:r>
            <a:r>
              <a:rPr lang="en-US" sz="1800" dirty="0" err="1"/>
              <a:t>Vujanović</a:t>
            </a:r>
            <a:endParaRPr lang="en-US" sz="1800" dirty="0"/>
          </a:p>
          <a:p>
            <a:pPr algn="l"/>
            <a:r>
              <a:rPr lang="en-US" sz="1800" dirty="0"/>
              <a:t>07/08/2023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600" dirty="0">
                <a:solidFill>
                  <a:srgbClr val="1D446A"/>
                </a:solidFill>
              </a:rPr>
              <a:t>Now, it is </a:t>
            </a:r>
            <a:r>
              <a:rPr lang="en-US" sz="4600" u="sng" dirty="0">
                <a:solidFill>
                  <a:srgbClr val="1D446A"/>
                </a:solidFill>
              </a:rPr>
              <a:t>your turn</a:t>
            </a:r>
            <a:r>
              <a:rPr lang="en-US" sz="4600" dirty="0">
                <a:solidFill>
                  <a:srgbClr val="1D446A"/>
                </a:solidFill>
              </a:rPr>
              <a:t>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9138E-5F5C-E844-8D91-7BD9B45DA00B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4FD83A3-E796-0041-4B74-D5E1CFD47D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694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9138E-5F5C-E844-8D91-7BD9B45DA00B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4FD83A3-E796-0041-4B74-D5E1CFD47D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F40D910-E07E-3D2A-9D7B-AD6305199F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903" t="2579" r="12258"/>
          <a:stretch/>
        </p:blipFill>
        <p:spPr>
          <a:xfrm>
            <a:off x="1847528" y="49006"/>
            <a:ext cx="8352928" cy="6116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243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7E024A2-1256-B5E6-0D26-D057E9F2CF14}"/>
              </a:ext>
            </a:extLst>
          </p:cNvPr>
          <p:cNvSpPr/>
          <p:nvPr/>
        </p:nvSpPr>
        <p:spPr>
          <a:xfrm>
            <a:off x="-1" y="2403057"/>
            <a:ext cx="12192000" cy="1691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C1853-EF85-6BF7-815B-8D708BA7A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91A8-0060-054D-82E2-2F2B8D990537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53810-3236-5D05-AF08-B0DE6B35A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81A610-119D-3C46-8EB6-2E939A4AB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3D2BDAF-AF39-8C9E-A95D-A94BCB2DB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716108"/>
            <a:ext cx="11376025" cy="1065742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What would you like your students to know about PARTICLE PHYSICS and CERN?</a:t>
            </a:r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A5C1341D-262C-A273-C1FD-FBFECD4EC2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213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C1853-EF85-6BF7-815B-8D708BA7A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91A8-0060-054D-82E2-2F2B8D990537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53810-3236-5D05-AF08-B0DE6B35A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81A610-119D-3C46-8EB6-2E939A4AB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A5C1341D-262C-A273-C1FD-FBFECD4EC2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A13010C-8362-F80A-CF44-50A400518F52}"/>
              </a:ext>
            </a:extLst>
          </p:cNvPr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 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88A2F52-37C0-8686-C474-60D635FAC4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722" t="10471" r="17573" b="5530"/>
          <a:stretch/>
        </p:blipFill>
        <p:spPr>
          <a:xfrm>
            <a:off x="1712872" y="-27384"/>
            <a:ext cx="8847623" cy="626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213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9138E-5F5C-E844-8D91-7BD9B45DA00B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4451F3-6A35-7F63-88D0-EF0A1B37BEED}"/>
              </a:ext>
            </a:extLst>
          </p:cNvPr>
          <p:cNvSpPr txBox="1"/>
          <p:nvPr/>
        </p:nvSpPr>
        <p:spPr>
          <a:xfrm>
            <a:off x="191344" y="2420888"/>
            <a:ext cx="11592669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CH" sz="3500" dirty="0"/>
              <a:t> Stop and think about the focus question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10095D5-9825-F59C-608E-85B91625904E}"/>
              </a:ext>
            </a:extLst>
          </p:cNvPr>
          <p:cNvSpPr/>
          <p:nvPr/>
        </p:nvSpPr>
        <p:spPr>
          <a:xfrm>
            <a:off x="0" y="0"/>
            <a:ext cx="12192000" cy="1691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" name="Picture 2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BC756C14-684A-DD0D-238D-86867B7FF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EB825711-7EA2-835F-9DE9-34A145BB4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F4561053-557F-50E3-5322-0CA04D47CAA7}"/>
              </a:ext>
            </a:extLst>
          </p:cNvPr>
          <p:cNvSpPr txBox="1">
            <a:spLocks/>
          </p:cNvSpPr>
          <p:nvPr/>
        </p:nvSpPr>
        <p:spPr>
          <a:xfrm>
            <a:off x="412775" y="247297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>
                <a:solidFill>
                  <a:schemeClr val="bg1"/>
                </a:solidFill>
              </a:rPr>
              <a:t>What would you like your students to know about PARTICLE PHYSICS and CERN?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87A884-5678-8063-0DB8-CDB2B4A70DE3}"/>
              </a:ext>
            </a:extLst>
          </p:cNvPr>
          <p:cNvSpPr txBox="1"/>
          <p:nvPr/>
        </p:nvSpPr>
        <p:spPr>
          <a:xfrm>
            <a:off x="199051" y="3068960"/>
            <a:ext cx="5669822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dirty="0"/>
              <a:t>2. Chose your starting concept</a:t>
            </a:r>
          </a:p>
          <a:p>
            <a:pPr algn="l"/>
            <a:endParaRPr lang="en-CH" sz="3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92C692-508A-1F05-8CCE-83AC55CB1EB9}"/>
              </a:ext>
            </a:extLst>
          </p:cNvPr>
          <p:cNvSpPr txBox="1"/>
          <p:nvPr/>
        </p:nvSpPr>
        <p:spPr>
          <a:xfrm>
            <a:off x="199051" y="3717032"/>
            <a:ext cx="9304407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dirty="0"/>
              <a:t>3. Then chose 2 – 5 key concepts to start your map</a:t>
            </a:r>
          </a:p>
          <a:p>
            <a:pPr algn="l"/>
            <a:endParaRPr lang="en-CH" sz="3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2C55DB-38B9-BA57-B610-68B9210CACE3}"/>
              </a:ext>
            </a:extLst>
          </p:cNvPr>
          <p:cNvSpPr txBox="1"/>
          <p:nvPr/>
        </p:nvSpPr>
        <p:spPr>
          <a:xfrm>
            <a:off x="199051" y="4293096"/>
            <a:ext cx="10408299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dirty="0"/>
              <a:t>4. Connect concepts with </a:t>
            </a:r>
            <a:r>
              <a:rPr lang="en-CH" sz="3200" u="sng" dirty="0"/>
              <a:t>arrowed lines </a:t>
            </a:r>
            <a:r>
              <a:rPr lang="en-CH" sz="3200" dirty="0"/>
              <a:t>and </a:t>
            </a:r>
            <a:r>
              <a:rPr lang="en-CH" sz="3200" u="sng" dirty="0"/>
              <a:t>linking words</a:t>
            </a:r>
          </a:p>
          <a:p>
            <a:pPr algn="l"/>
            <a:endParaRPr lang="en-CH" sz="3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C8082D-6835-6281-A8E1-C0BE8B27CA9D}"/>
              </a:ext>
            </a:extLst>
          </p:cNvPr>
          <p:cNvSpPr txBox="1"/>
          <p:nvPr/>
        </p:nvSpPr>
        <p:spPr>
          <a:xfrm>
            <a:off x="212439" y="4941168"/>
            <a:ext cx="1845057" cy="14773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dirty="0"/>
              <a:t>5. Expand</a:t>
            </a:r>
          </a:p>
          <a:p>
            <a:pPr algn="l"/>
            <a:endParaRPr lang="en-CH" sz="3200" dirty="0"/>
          </a:p>
          <a:p>
            <a:pPr algn="l"/>
            <a:endParaRPr lang="en-CH" sz="3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83F21D-F1C2-7932-BE70-7D168E0B8E31}"/>
              </a:ext>
            </a:extLst>
          </p:cNvPr>
          <p:cNvSpPr txBox="1"/>
          <p:nvPr/>
        </p:nvSpPr>
        <p:spPr>
          <a:xfrm>
            <a:off x="3023243" y="5567521"/>
            <a:ext cx="2329164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CH" sz="3200" dirty="0"/>
              <a:t>15 minutes</a:t>
            </a:r>
          </a:p>
          <a:p>
            <a:pPr marL="285750" indent="-285750" algn="l">
              <a:buFont typeface="Wingdings" pitchFamily="2" charset="2"/>
              <a:buChar char="Ø"/>
            </a:pPr>
            <a:endParaRPr lang="en-CH" sz="3200" dirty="0"/>
          </a:p>
        </p:txBody>
      </p:sp>
      <p:sp>
        <p:nvSpPr>
          <p:cNvPr id="14" name="Curved Up Arrow 13">
            <a:extLst>
              <a:ext uri="{FF2B5EF4-FFF2-40B4-BE49-F238E27FC236}">
                <a16:creationId xmlns:a16="http://schemas.microsoft.com/office/drawing/2014/main" id="{70BDAB3F-4452-2C60-5F9C-2B88A43ADC41}"/>
              </a:ext>
            </a:extLst>
          </p:cNvPr>
          <p:cNvSpPr/>
          <p:nvPr/>
        </p:nvSpPr>
        <p:spPr>
          <a:xfrm rot="19616984">
            <a:off x="8494851" y="2391402"/>
            <a:ext cx="2287211" cy="1872208"/>
          </a:xfrm>
          <a:prstGeom prst="curvedUpArrow">
            <a:avLst/>
          </a:prstGeom>
          <a:solidFill>
            <a:srgbClr val="E15E31"/>
          </a:solidFill>
          <a:ln>
            <a:solidFill>
              <a:srgbClr val="E15E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0DE7496-2816-E274-B08D-9B1004892CE9}"/>
              </a:ext>
            </a:extLst>
          </p:cNvPr>
          <p:cNvSpPr/>
          <p:nvPr/>
        </p:nvSpPr>
        <p:spPr>
          <a:xfrm>
            <a:off x="5519936" y="2060848"/>
            <a:ext cx="3168352" cy="1224136"/>
          </a:xfrm>
          <a:prstGeom prst="ellipse">
            <a:avLst/>
          </a:prstGeom>
          <a:noFill/>
          <a:ln w="57150">
            <a:solidFill>
              <a:srgbClr val="E15E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Terminator 15">
            <a:extLst>
              <a:ext uri="{FF2B5EF4-FFF2-40B4-BE49-F238E27FC236}">
                <a16:creationId xmlns:a16="http://schemas.microsoft.com/office/drawing/2014/main" id="{BF40D361-0376-5156-B093-3CA27E11AEC3}"/>
              </a:ext>
            </a:extLst>
          </p:cNvPr>
          <p:cNvSpPr/>
          <p:nvPr/>
        </p:nvSpPr>
        <p:spPr>
          <a:xfrm>
            <a:off x="6600057" y="5167883"/>
            <a:ext cx="4020682" cy="997421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3AB774-D84D-6B05-FAE5-2613D41CCC3D}"/>
              </a:ext>
            </a:extLst>
          </p:cNvPr>
          <p:cNvSpPr txBox="1"/>
          <p:nvPr/>
        </p:nvSpPr>
        <p:spPr>
          <a:xfrm>
            <a:off x="7008765" y="5320006"/>
            <a:ext cx="376775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4000" b="1" dirty="0">
                <a:solidFill>
                  <a:schemeClr val="bg1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84677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0" grpId="0"/>
      <p:bldP spid="11" grpId="0"/>
      <p:bldP spid="12" grpId="0"/>
      <p:bldP spid="13" grpId="0"/>
      <p:bldP spid="14" grpId="0" animBg="1"/>
      <p:bldP spid="14" grpId="1" animBg="1"/>
      <p:bldP spid="15" grpId="0" animBg="1"/>
      <p:bldP spid="15" grpId="1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36912"/>
            <a:ext cx="11376025" cy="1065742"/>
          </a:xfrm>
        </p:spPr>
        <p:txBody>
          <a:bodyPr/>
          <a:lstStyle/>
          <a:p>
            <a:pPr algn="ctr"/>
            <a:r>
              <a:rPr lang="en-US" sz="4600" dirty="0">
                <a:solidFill>
                  <a:srgbClr val="1D446A"/>
                </a:solidFill>
              </a:rPr>
              <a:t>Time to write the code and sign the consent form!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9138E-5F5C-E844-8D91-7BD9B45DA00B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4FD83A3-E796-0041-4B74-D5E1CFD47D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665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line, diagram, font&#10;&#10;Description automatically generated">
            <a:extLst>
              <a:ext uri="{FF2B5EF4-FFF2-40B4-BE49-F238E27FC236}">
                <a16:creationId xmlns:a16="http://schemas.microsoft.com/office/drawing/2014/main" id="{EB991F8F-25F1-81D1-DB19-1B6AF9008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311" y="2197556"/>
            <a:ext cx="8587258" cy="396774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9138E-5F5C-E844-8D91-7BD9B45DA00B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4451F3-6A35-7F63-88D0-EF0A1B37BEED}"/>
              </a:ext>
            </a:extLst>
          </p:cNvPr>
          <p:cNvSpPr txBox="1"/>
          <p:nvPr/>
        </p:nvSpPr>
        <p:spPr>
          <a:xfrm>
            <a:off x="191344" y="692696"/>
            <a:ext cx="12791192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CH" sz="2800" dirty="0"/>
              <a:t> Stop and think about the focus question</a:t>
            </a:r>
          </a:p>
          <a:p>
            <a:pPr algn="l"/>
            <a:r>
              <a:rPr lang="en-CH" sz="2800" dirty="0"/>
              <a:t>2. Chose your starting concept</a:t>
            </a:r>
          </a:p>
          <a:p>
            <a:pPr algn="l"/>
            <a:r>
              <a:rPr lang="en-CH" sz="2800" dirty="0"/>
              <a:t>3. Then chose 2 – 5 key concepts to start your map</a:t>
            </a:r>
          </a:p>
          <a:p>
            <a:pPr algn="l"/>
            <a:r>
              <a:rPr lang="en-CH" sz="2800" dirty="0"/>
              <a:t>4. Connect concepts with </a:t>
            </a:r>
            <a:r>
              <a:rPr lang="en-CH" sz="2800" u="sng" dirty="0"/>
              <a:t>arrowed lines </a:t>
            </a:r>
            <a:r>
              <a:rPr lang="en-CH" sz="2800" dirty="0"/>
              <a:t>and </a:t>
            </a:r>
            <a:r>
              <a:rPr lang="en-CH" sz="2800" u="sng" dirty="0"/>
              <a:t>linking words</a:t>
            </a:r>
          </a:p>
          <a:p>
            <a:pPr algn="l"/>
            <a:r>
              <a:rPr lang="en-CH" sz="2800" dirty="0"/>
              <a:t>5. Expand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10095D5-9825-F59C-608E-85B91625904E}"/>
              </a:ext>
            </a:extLst>
          </p:cNvPr>
          <p:cNvSpPr/>
          <p:nvPr/>
        </p:nvSpPr>
        <p:spPr>
          <a:xfrm>
            <a:off x="0" y="1"/>
            <a:ext cx="12192000" cy="620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id="{CC7BEE58-2910-D6AE-A65F-CF90E7EA0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52640"/>
            <a:ext cx="11376025" cy="1065742"/>
          </a:xfrm>
        </p:spPr>
        <p:txBody>
          <a:bodyPr/>
          <a:lstStyle/>
          <a:p>
            <a:pPr algn="ctr"/>
            <a:r>
              <a:rPr lang="en-US" sz="2200" dirty="0">
                <a:solidFill>
                  <a:schemeClr val="bg1"/>
                </a:solidFill>
              </a:rPr>
              <a:t>What would you like your students to know about PARTICLE PHYSICS and CERN?</a:t>
            </a:r>
          </a:p>
        </p:txBody>
      </p:sp>
      <p:pic>
        <p:nvPicPr>
          <p:cNvPr id="3" name="Picture 2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BC756C14-684A-DD0D-238D-86867B7FF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1704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6F367AD-93B8-0B91-8EA0-560D5620617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91A31A6-2FF2-8340-CD52-D9BED615FB4E}"/>
              </a:ext>
            </a:extLst>
          </p:cNvPr>
          <p:cNvSpPr txBox="1">
            <a:spLocks/>
          </p:cNvSpPr>
          <p:nvPr/>
        </p:nvSpPr>
        <p:spPr>
          <a:xfrm>
            <a:off x="407987" y="2708920"/>
            <a:ext cx="11376025" cy="215326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Pens down!</a:t>
            </a:r>
            <a:br>
              <a:rPr lang="en-US" dirty="0"/>
            </a:br>
            <a:r>
              <a:rPr lang="en-US" dirty="0"/>
              <a:t>Let’s talk! </a:t>
            </a:r>
            <a:r>
              <a:rPr lang="en-US" dirty="0">
                <a:sym typeface="Wingdings" pitchFamily="2" charset="2"/>
              </a:rPr>
              <a:t>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416672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6F367AD-93B8-0B91-8EA0-560D56206174}"/>
              </a:ext>
            </a:extLst>
          </p:cNvPr>
          <p:cNvSpPr/>
          <p:nvPr/>
        </p:nvSpPr>
        <p:spPr>
          <a:xfrm>
            <a:off x="0" y="260648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9" name="Picture 8" descr="Logo, icon, company name&#10;&#10;Description automatically generated">
            <a:extLst>
              <a:ext uri="{FF2B5EF4-FFF2-40B4-BE49-F238E27FC236}">
                <a16:creationId xmlns:a16="http://schemas.microsoft.com/office/drawing/2014/main" id="{8E1C430D-9616-450D-2CA4-43982B1740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7500" y="790370"/>
            <a:ext cx="2959100" cy="2400300"/>
          </a:xfrm>
          <a:prstGeom prst="rect">
            <a:avLst/>
          </a:prstGeom>
        </p:spPr>
      </p:pic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FA2818B7-D509-25D5-6531-5104B5699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0056" y="692696"/>
            <a:ext cx="1619058" cy="22801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9376" y="3507983"/>
            <a:ext cx="11376025" cy="2153265"/>
          </a:xfrm>
        </p:spPr>
        <p:txBody>
          <a:bodyPr/>
          <a:lstStyle/>
          <a:p>
            <a:pPr algn="ctr"/>
            <a:r>
              <a:rPr lang="en-US" dirty="0"/>
              <a:t>Thank you for your participation!</a:t>
            </a: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57078" y="6456106"/>
            <a:ext cx="11376026" cy="803787"/>
          </a:xfrm>
        </p:spPr>
        <p:txBody>
          <a:bodyPr/>
          <a:lstStyle/>
          <a:p>
            <a:pPr algn="l"/>
            <a:r>
              <a:rPr lang="en-US" sz="1800" dirty="0"/>
              <a:t> </a:t>
            </a:r>
            <a:r>
              <a:rPr lang="en-US" sz="1800" dirty="0" err="1"/>
              <a:t>milena.vujanovic@cern.ch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14172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9138E-5F5C-E844-8D91-7BD9B45DA00B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9694129E-7DD7-1D38-CE72-36584E4F26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pic>
        <p:nvPicPr>
          <p:cNvPr id="10" name="Picture 9" descr="A picture containing diagram, text, sketch, pattern&#10;&#10;Description automatically generated">
            <a:extLst>
              <a:ext uri="{FF2B5EF4-FFF2-40B4-BE49-F238E27FC236}">
                <a16:creationId xmlns:a16="http://schemas.microsoft.com/office/drawing/2014/main" id="{0762798C-16F5-3CDB-2832-E1634ABD3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0047" y="0"/>
            <a:ext cx="4502178" cy="621007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1314072-45AA-C9F5-8867-45EA413C582C}"/>
              </a:ext>
            </a:extLst>
          </p:cNvPr>
          <p:cNvSpPr/>
          <p:nvPr/>
        </p:nvSpPr>
        <p:spPr>
          <a:xfrm>
            <a:off x="6816080" y="5852879"/>
            <a:ext cx="1711147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F884420-2185-8689-025B-78A002A93E31}"/>
              </a:ext>
            </a:extLst>
          </p:cNvPr>
          <p:cNvCxnSpPr>
            <a:cxnSpLocks/>
          </p:cNvCxnSpPr>
          <p:nvPr/>
        </p:nvCxnSpPr>
        <p:spPr>
          <a:xfrm>
            <a:off x="5591944" y="3954993"/>
            <a:ext cx="1475556" cy="362380"/>
          </a:xfrm>
          <a:prstGeom prst="straightConnector1">
            <a:avLst/>
          </a:prstGeom>
          <a:ln w="31750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600" dirty="0">
                <a:solidFill>
                  <a:srgbClr val="1D446A"/>
                </a:solidFill>
              </a:rPr>
              <a:t>What do you know about concept maps?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9138E-5F5C-E844-8D91-7BD9B45DA00B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9111C5-B367-45CA-902C-C74B400C92B2}"/>
              </a:ext>
            </a:extLst>
          </p:cNvPr>
          <p:cNvSpPr txBox="1"/>
          <p:nvPr/>
        </p:nvSpPr>
        <p:spPr>
          <a:xfrm>
            <a:off x="2495600" y="1020009"/>
            <a:ext cx="648072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3200" dirty="0">
                <a:solidFill>
                  <a:srgbClr val="0033A0"/>
                </a:solidFill>
              </a:rPr>
              <a:t>Concept Map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C7F87C-2FA3-9F69-E4F6-EB62B332D6DF}"/>
              </a:ext>
            </a:extLst>
          </p:cNvPr>
          <p:cNvSpPr txBox="1"/>
          <p:nvPr/>
        </p:nvSpPr>
        <p:spPr>
          <a:xfrm>
            <a:off x="65634" y="1901085"/>
            <a:ext cx="64807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400" dirty="0">
                <a:solidFill>
                  <a:srgbClr val="0033A0"/>
                </a:solidFill>
              </a:rPr>
              <a:t>Graphic Organiser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BD72FEE-AFC4-7452-62E7-045115DAD151}"/>
              </a:ext>
            </a:extLst>
          </p:cNvPr>
          <p:cNvCxnSpPr>
            <a:cxnSpLocks/>
          </p:cNvCxnSpPr>
          <p:nvPr/>
        </p:nvCxnSpPr>
        <p:spPr>
          <a:xfrm flipH="1">
            <a:off x="3863752" y="1526886"/>
            <a:ext cx="1296144" cy="374199"/>
          </a:xfrm>
          <a:prstGeom prst="straightConnector1">
            <a:avLst/>
          </a:prstGeom>
          <a:ln w="31750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EDF874B-1801-EFC7-8AC1-1D81ED04DF86}"/>
              </a:ext>
            </a:extLst>
          </p:cNvPr>
          <p:cNvSpPr txBox="1"/>
          <p:nvPr/>
        </p:nvSpPr>
        <p:spPr>
          <a:xfrm>
            <a:off x="4256084" y="1567441"/>
            <a:ext cx="48731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is a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D3F25E-09E9-B3C0-E3CF-F7366D8A2E3C}"/>
              </a:ext>
            </a:extLst>
          </p:cNvPr>
          <p:cNvSpPr txBox="1"/>
          <p:nvPr/>
        </p:nvSpPr>
        <p:spPr>
          <a:xfrm>
            <a:off x="2495600" y="2924944"/>
            <a:ext cx="64807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400" dirty="0">
                <a:solidFill>
                  <a:srgbClr val="0033A0"/>
                </a:solidFill>
              </a:rPr>
              <a:t>Organised Knowledge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6BBFC7D-B47F-40B4-AF22-3D53665DB175}"/>
              </a:ext>
            </a:extLst>
          </p:cNvPr>
          <p:cNvCxnSpPr>
            <a:cxnSpLocks/>
          </p:cNvCxnSpPr>
          <p:nvPr/>
        </p:nvCxnSpPr>
        <p:spPr>
          <a:xfrm>
            <a:off x="3863752" y="2276872"/>
            <a:ext cx="1253752" cy="662431"/>
          </a:xfrm>
          <a:prstGeom prst="straightConnector1">
            <a:avLst/>
          </a:prstGeom>
          <a:ln w="31750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9C325B9-4EDD-30A0-8156-04A246704B01}"/>
              </a:ext>
            </a:extLst>
          </p:cNvPr>
          <p:cNvSpPr txBox="1"/>
          <p:nvPr/>
        </p:nvSpPr>
        <p:spPr>
          <a:xfrm>
            <a:off x="3899222" y="2431471"/>
            <a:ext cx="1218282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represents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D60226-F417-F8F6-257D-E14DB2BB4ED9}"/>
              </a:ext>
            </a:extLst>
          </p:cNvPr>
          <p:cNvSpPr txBox="1"/>
          <p:nvPr/>
        </p:nvSpPr>
        <p:spPr>
          <a:xfrm>
            <a:off x="2032963" y="4211796"/>
            <a:ext cx="22322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H" sz="2400" dirty="0">
                <a:solidFill>
                  <a:srgbClr val="0033A0"/>
                </a:solidFill>
              </a:rPr>
              <a:t>Key Concepts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DE09950-3575-B41D-53D4-22D9CB17997F}"/>
              </a:ext>
            </a:extLst>
          </p:cNvPr>
          <p:cNvCxnSpPr>
            <a:cxnSpLocks/>
          </p:cNvCxnSpPr>
          <p:nvPr/>
        </p:nvCxnSpPr>
        <p:spPr>
          <a:xfrm flipH="1">
            <a:off x="4116388" y="3948803"/>
            <a:ext cx="1475556" cy="342099"/>
          </a:xfrm>
          <a:prstGeom prst="straightConnector1">
            <a:avLst/>
          </a:prstGeom>
          <a:ln w="31750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08ACD0D-5859-608C-F09C-A6019A2CB05B}"/>
              </a:ext>
            </a:extLst>
          </p:cNvPr>
          <p:cNvCxnSpPr>
            <a:cxnSpLocks/>
          </p:cNvCxnSpPr>
          <p:nvPr/>
        </p:nvCxnSpPr>
        <p:spPr>
          <a:xfrm>
            <a:off x="5591944" y="3294276"/>
            <a:ext cx="0" cy="654527"/>
          </a:xfrm>
          <a:prstGeom prst="line">
            <a:avLst/>
          </a:prstGeom>
          <a:ln w="31750">
            <a:solidFill>
              <a:srgbClr val="BEBE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A4739CC-C355-A5D4-71BA-C34A24C5CF0F}"/>
              </a:ext>
            </a:extLst>
          </p:cNvPr>
          <p:cNvSpPr txBox="1"/>
          <p:nvPr/>
        </p:nvSpPr>
        <p:spPr>
          <a:xfrm>
            <a:off x="4890467" y="3772659"/>
            <a:ext cx="155170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1">
                    <a:alpha val="48525"/>
                  </a:schemeClr>
                </a:solidFill>
              </a:rPr>
              <a:t>i</a:t>
            </a:r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s comprised of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75A8AC-7E81-7541-F962-DBE8E1B0D64A}"/>
              </a:ext>
            </a:extLst>
          </p:cNvPr>
          <p:cNvSpPr txBox="1"/>
          <p:nvPr/>
        </p:nvSpPr>
        <p:spPr>
          <a:xfrm>
            <a:off x="7278109" y="4217033"/>
            <a:ext cx="22322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H" sz="2400" dirty="0">
                <a:solidFill>
                  <a:srgbClr val="0033A0"/>
                </a:solidFill>
              </a:rPr>
              <a:t>Linking words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8C4DC5-37A9-929C-2721-C5E5F7C2AABB}"/>
              </a:ext>
            </a:extLst>
          </p:cNvPr>
          <p:cNvSpPr txBox="1"/>
          <p:nvPr/>
        </p:nvSpPr>
        <p:spPr>
          <a:xfrm>
            <a:off x="1433489" y="5387222"/>
            <a:ext cx="300632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H" sz="2400" dirty="0">
                <a:solidFill>
                  <a:srgbClr val="0033A0"/>
                </a:solidFill>
              </a:rPr>
              <a:t>Hierarchical Structure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D0B21E9-FCD8-060C-721C-00093BFCC206}"/>
              </a:ext>
            </a:extLst>
          </p:cNvPr>
          <p:cNvCxnSpPr>
            <a:cxnSpLocks/>
          </p:cNvCxnSpPr>
          <p:nvPr/>
        </p:nvCxnSpPr>
        <p:spPr>
          <a:xfrm>
            <a:off x="2944575" y="4581128"/>
            <a:ext cx="0" cy="806094"/>
          </a:xfrm>
          <a:prstGeom prst="straightConnector1">
            <a:avLst/>
          </a:prstGeom>
          <a:ln w="31750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BA5BBCE-E6F9-772E-6B94-43782C7169A5}"/>
              </a:ext>
            </a:extLst>
          </p:cNvPr>
          <p:cNvSpPr txBox="1"/>
          <p:nvPr/>
        </p:nvSpPr>
        <p:spPr>
          <a:xfrm>
            <a:off x="2638599" y="4787058"/>
            <a:ext cx="57708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1">
                    <a:alpha val="48525"/>
                  </a:schemeClr>
                </a:solidFill>
              </a:rPr>
              <a:t>a</a:t>
            </a:r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re in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2AAA1EF-4F77-E7A2-8A53-5A638B2B8BE7}"/>
              </a:ext>
            </a:extLst>
          </p:cNvPr>
          <p:cNvCxnSpPr>
            <a:cxnSpLocks/>
          </p:cNvCxnSpPr>
          <p:nvPr/>
        </p:nvCxnSpPr>
        <p:spPr>
          <a:xfrm>
            <a:off x="4116388" y="4456959"/>
            <a:ext cx="2951112" cy="0"/>
          </a:xfrm>
          <a:prstGeom prst="straightConnector1">
            <a:avLst/>
          </a:prstGeom>
          <a:ln w="31750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62AB772-036E-4B9E-5D60-2D912F5B4125}"/>
              </a:ext>
            </a:extLst>
          </p:cNvPr>
          <p:cNvSpPr txBox="1"/>
          <p:nvPr/>
        </p:nvSpPr>
        <p:spPr>
          <a:xfrm>
            <a:off x="4845149" y="4304129"/>
            <a:ext cx="153888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 err="1">
                <a:solidFill>
                  <a:schemeClr val="tx1">
                    <a:alpha val="48525"/>
                  </a:schemeClr>
                </a:solidFill>
              </a:rPr>
              <a:t>connected</a:t>
            </a:r>
            <a:r>
              <a:rPr lang="fr-CH" dirty="0">
                <a:solidFill>
                  <a:schemeClr val="tx1">
                    <a:alpha val="48525"/>
                  </a:schemeClr>
                </a:solidFill>
              </a:rPr>
              <a:t> </a:t>
            </a:r>
            <a:r>
              <a:rPr lang="fr-CH" dirty="0" err="1">
                <a:solidFill>
                  <a:schemeClr val="tx1">
                    <a:alpha val="48525"/>
                  </a:schemeClr>
                </a:solidFill>
              </a:rPr>
              <a:t>with</a:t>
            </a:r>
            <a:endParaRPr lang="en-CH" dirty="0">
              <a:solidFill>
                <a:schemeClr val="tx1">
                  <a:alpha val="48525"/>
                </a:schemeClr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7894E6D-DDB2-BC21-9701-EBED9CA92951}"/>
              </a:ext>
            </a:extLst>
          </p:cNvPr>
          <p:cNvCxnSpPr>
            <a:cxnSpLocks/>
          </p:cNvCxnSpPr>
          <p:nvPr/>
        </p:nvCxnSpPr>
        <p:spPr>
          <a:xfrm>
            <a:off x="8256240" y="4581128"/>
            <a:ext cx="0" cy="654527"/>
          </a:xfrm>
          <a:prstGeom prst="line">
            <a:avLst/>
          </a:prstGeom>
          <a:ln w="31750">
            <a:solidFill>
              <a:srgbClr val="BEBE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C10A966-F3BF-87D8-1186-121BACAFE18D}"/>
              </a:ext>
            </a:extLst>
          </p:cNvPr>
          <p:cNvCxnSpPr>
            <a:cxnSpLocks/>
          </p:cNvCxnSpPr>
          <p:nvPr/>
        </p:nvCxnSpPr>
        <p:spPr>
          <a:xfrm flipV="1">
            <a:off x="8256240" y="4706768"/>
            <a:ext cx="1440160" cy="528887"/>
          </a:xfrm>
          <a:prstGeom prst="straightConnector1">
            <a:avLst/>
          </a:prstGeom>
          <a:ln w="31750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B4F59E8-0D42-71E2-A205-20073706AC1B}"/>
              </a:ext>
            </a:extLst>
          </p:cNvPr>
          <p:cNvCxnSpPr>
            <a:cxnSpLocks/>
          </p:cNvCxnSpPr>
          <p:nvPr/>
        </p:nvCxnSpPr>
        <p:spPr>
          <a:xfrm flipV="1">
            <a:off x="8256239" y="5162367"/>
            <a:ext cx="1440161" cy="73288"/>
          </a:xfrm>
          <a:prstGeom prst="straightConnector1">
            <a:avLst/>
          </a:prstGeom>
          <a:ln w="31750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484EF6E-2D53-F911-B992-1CBB2B62EC48}"/>
              </a:ext>
            </a:extLst>
          </p:cNvPr>
          <p:cNvCxnSpPr>
            <a:cxnSpLocks/>
          </p:cNvCxnSpPr>
          <p:nvPr/>
        </p:nvCxnSpPr>
        <p:spPr>
          <a:xfrm>
            <a:off x="8256239" y="5235655"/>
            <a:ext cx="1440161" cy="383948"/>
          </a:xfrm>
          <a:prstGeom prst="straightConnector1">
            <a:avLst/>
          </a:prstGeom>
          <a:ln w="31750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2A01BF65-A123-BC0D-FDD5-9AF0AE0C208E}"/>
              </a:ext>
            </a:extLst>
          </p:cNvPr>
          <p:cNvSpPr txBox="1"/>
          <p:nvPr/>
        </p:nvSpPr>
        <p:spPr>
          <a:xfrm>
            <a:off x="8128645" y="5073611"/>
            <a:ext cx="384721" cy="276999"/>
          </a:xfrm>
          <a:prstGeom prst="rect">
            <a:avLst/>
          </a:prstGeom>
          <a:solidFill>
            <a:schemeClr val="bg1"/>
          </a:solidFill>
          <a:effectLst>
            <a:softEdge rad="0"/>
          </a:effectLst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e.g.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98C96C8-97DA-06A7-EBDA-CF7EE202ABC2}"/>
              </a:ext>
            </a:extLst>
          </p:cNvPr>
          <p:cNvSpPr txBox="1"/>
          <p:nvPr/>
        </p:nvSpPr>
        <p:spPr>
          <a:xfrm>
            <a:off x="9794152" y="4509120"/>
            <a:ext cx="22322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H" sz="2400" dirty="0">
                <a:solidFill>
                  <a:srgbClr val="0033A0"/>
                </a:solidFill>
              </a:rPr>
              <a:t>is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4B24067-3869-5EC1-14F8-F76B2A02BC7C}"/>
              </a:ext>
            </a:extLst>
          </p:cNvPr>
          <p:cNvSpPr txBox="1"/>
          <p:nvPr/>
        </p:nvSpPr>
        <p:spPr>
          <a:xfrm>
            <a:off x="9794152" y="4941168"/>
            <a:ext cx="22322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dirty="0">
                <a:solidFill>
                  <a:srgbClr val="0033A0"/>
                </a:solidFill>
              </a:rPr>
              <a:t>c</a:t>
            </a:r>
            <a:r>
              <a:rPr lang="en-CH" sz="2400" dirty="0">
                <a:solidFill>
                  <a:srgbClr val="0033A0"/>
                </a:solidFill>
              </a:rPr>
              <a:t>onsist of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8241E6D-653F-3D5D-4830-FAA27D6B5472}"/>
              </a:ext>
            </a:extLst>
          </p:cNvPr>
          <p:cNvSpPr txBox="1"/>
          <p:nvPr/>
        </p:nvSpPr>
        <p:spPr>
          <a:xfrm>
            <a:off x="9786462" y="5391550"/>
            <a:ext cx="22322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H" sz="2400" dirty="0">
                <a:solidFill>
                  <a:srgbClr val="0033A0"/>
                </a:solidFill>
              </a:rPr>
              <a:t>contribute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87C978-5280-7091-D7E0-AE8DFFAE9A7B}"/>
              </a:ext>
            </a:extLst>
          </p:cNvPr>
          <p:cNvSpPr txBox="1"/>
          <p:nvPr/>
        </p:nvSpPr>
        <p:spPr>
          <a:xfrm>
            <a:off x="7278109" y="1907365"/>
            <a:ext cx="22322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H" sz="2400" dirty="0">
                <a:solidFill>
                  <a:srgbClr val="0033A0"/>
                </a:solidFill>
              </a:rPr>
              <a:t>Focus Question</a:t>
            </a:r>
          </a:p>
        </p:txBody>
      </p:sp>
      <p:pic>
        <p:nvPicPr>
          <p:cNvPr id="33" name="Picture 32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416CDB43-8E8D-019E-302B-393844D0F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7274337-F78B-D467-C46D-048978DDC9B8}"/>
              </a:ext>
            </a:extLst>
          </p:cNvPr>
          <p:cNvCxnSpPr>
            <a:cxnSpLocks/>
            <a:endCxn id="27" idx="0"/>
          </p:cNvCxnSpPr>
          <p:nvPr/>
        </p:nvCxnSpPr>
        <p:spPr>
          <a:xfrm>
            <a:off x="6938686" y="1423320"/>
            <a:ext cx="1455547" cy="484045"/>
          </a:xfrm>
          <a:prstGeom prst="straightConnector1">
            <a:avLst/>
          </a:prstGeom>
          <a:ln w="31750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B5EF962-A612-ABE2-63CC-A352339FF4B3}"/>
              </a:ext>
            </a:extLst>
          </p:cNvPr>
          <p:cNvSpPr txBox="1"/>
          <p:nvPr/>
        </p:nvSpPr>
        <p:spPr>
          <a:xfrm>
            <a:off x="6782445" y="1484784"/>
            <a:ext cx="169277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1">
                    <a:alpha val="48525"/>
                  </a:schemeClr>
                </a:solidFill>
              </a:rPr>
              <a:t>n</a:t>
            </a:r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eeds to answer</a:t>
            </a:r>
          </a:p>
        </p:txBody>
      </p:sp>
      <p:sp>
        <p:nvSpPr>
          <p:cNvPr id="28" name="Curved Up Arrow 27">
            <a:extLst>
              <a:ext uri="{FF2B5EF4-FFF2-40B4-BE49-F238E27FC236}">
                <a16:creationId xmlns:a16="http://schemas.microsoft.com/office/drawing/2014/main" id="{99627344-A687-7063-28B6-486B76A167B7}"/>
              </a:ext>
            </a:extLst>
          </p:cNvPr>
          <p:cNvSpPr/>
          <p:nvPr/>
        </p:nvSpPr>
        <p:spPr>
          <a:xfrm rot="19918161">
            <a:off x="9694136" y="1728382"/>
            <a:ext cx="2287211" cy="1872208"/>
          </a:xfrm>
          <a:prstGeom prst="curvedUpArrow">
            <a:avLst/>
          </a:prstGeom>
          <a:solidFill>
            <a:srgbClr val="E15E31"/>
          </a:solidFill>
          <a:ln>
            <a:solidFill>
              <a:srgbClr val="E15E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A5A1D53-A13C-0D36-4232-DA51820CAFD1}"/>
              </a:ext>
            </a:extLst>
          </p:cNvPr>
          <p:cNvSpPr/>
          <p:nvPr/>
        </p:nvSpPr>
        <p:spPr>
          <a:xfrm>
            <a:off x="6782445" y="1772816"/>
            <a:ext cx="3030359" cy="685664"/>
          </a:xfrm>
          <a:prstGeom prst="ellipse">
            <a:avLst/>
          </a:prstGeom>
          <a:noFill/>
          <a:ln w="57150">
            <a:solidFill>
              <a:srgbClr val="E15E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9160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1" grpId="0" animBg="1"/>
      <p:bldP spid="10" grpId="0"/>
      <p:bldP spid="16" grpId="0" animBg="1"/>
      <p:bldP spid="13" grpId="0"/>
      <p:bldP spid="22" grpId="0" animBg="1"/>
      <p:bldP spid="23" grpId="0"/>
      <p:bldP spid="17" grpId="0"/>
      <p:bldP spid="24" grpId="0" animBg="1"/>
      <p:bldP spid="25" grpId="0" animBg="1"/>
      <p:bldP spid="37" grpId="0" animBg="1"/>
      <p:bldP spid="38" grpId="0"/>
      <p:bldP spid="39" grpId="0"/>
      <p:bldP spid="40" grpId="0"/>
      <p:bldP spid="27" grpId="0"/>
      <p:bldP spid="35" grpId="0" animBg="1"/>
      <p:bldP spid="28" grpId="0" animBg="1"/>
      <p:bldP spid="28" grpId="1" animBg="1"/>
      <p:bldP spid="29" grpId="0" animBg="1"/>
      <p:bldP spid="2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600" dirty="0">
                <a:solidFill>
                  <a:srgbClr val="1D446A"/>
                </a:solidFill>
              </a:rPr>
              <a:t>Why do we do this?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9138E-5F5C-E844-8D91-7BD9B45DA00B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05424185-8B05-5B29-0FCC-D5F734793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5D48C18-11A0-B6F5-2ABF-8E14267309A0}"/>
              </a:ext>
            </a:extLst>
          </p:cNvPr>
          <p:cNvSpPr txBox="1"/>
          <p:nvPr/>
        </p:nvSpPr>
        <p:spPr>
          <a:xfrm>
            <a:off x="178717" y="1711841"/>
            <a:ext cx="6421339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H" sz="3200" dirty="0"/>
              <a:t>It is benefitial to </a:t>
            </a:r>
            <a:r>
              <a:rPr lang="en-CH" sz="3200" b="1" u="sng" dirty="0"/>
              <a:t>you</a:t>
            </a:r>
            <a:r>
              <a:rPr lang="en-CH" sz="3200" dirty="0"/>
              <a:t> because: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H" sz="3200" dirty="0"/>
          </a:p>
          <a:p>
            <a:pPr lvl="8"/>
            <a:endParaRPr lang="fr-CH" sz="3200" dirty="0"/>
          </a:p>
          <a:p>
            <a:pPr marL="4114800" lvl="8" indent="-457200">
              <a:buFont typeface="Arial" panose="020B0604020202020204" pitchFamily="34" charset="0"/>
              <a:buChar char="•"/>
            </a:pPr>
            <a:endParaRPr lang="en-CH" sz="3200" dirty="0"/>
          </a:p>
          <a:p>
            <a:pPr marL="4114800" lvl="8" indent="-457200">
              <a:buFont typeface="Arial" panose="020B0604020202020204" pitchFamily="34" charset="0"/>
              <a:buChar char="•"/>
            </a:pPr>
            <a:endParaRPr lang="en-CH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B64F26-6CB0-817B-1ED4-AE92634C8288}"/>
              </a:ext>
            </a:extLst>
          </p:cNvPr>
          <p:cNvSpPr txBox="1"/>
          <p:nvPr/>
        </p:nvSpPr>
        <p:spPr>
          <a:xfrm>
            <a:off x="3863752" y="2712866"/>
            <a:ext cx="7772962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de-CH" sz="3200" dirty="0"/>
              <a:t> </a:t>
            </a:r>
            <a:r>
              <a:rPr lang="de-CH" sz="3200" dirty="0" err="1"/>
              <a:t>it</a:t>
            </a:r>
            <a:r>
              <a:rPr lang="de-CH" sz="3200" dirty="0"/>
              <a:t> will </a:t>
            </a:r>
            <a:r>
              <a:rPr lang="de-CH" sz="3200" dirty="0" err="1"/>
              <a:t>help</a:t>
            </a:r>
            <a:r>
              <a:rPr lang="de-CH" sz="3200" dirty="0"/>
              <a:t> </a:t>
            </a:r>
            <a:r>
              <a:rPr lang="de-CH" sz="3200" dirty="0" err="1"/>
              <a:t>you</a:t>
            </a:r>
            <a:r>
              <a:rPr lang="de-CH" sz="3200" dirty="0"/>
              <a:t> </a:t>
            </a:r>
            <a:r>
              <a:rPr lang="de-CH" sz="3200" dirty="0" err="1"/>
              <a:t>organise</a:t>
            </a:r>
            <a:r>
              <a:rPr lang="de-CH" sz="3200" dirty="0"/>
              <a:t> </a:t>
            </a:r>
            <a:r>
              <a:rPr lang="de-CH" sz="3200" dirty="0" err="1"/>
              <a:t>your</a:t>
            </a:r>
            <a:r>
              <a:rPr lang="de-CH" sz="3200" dirty="0"/>
              <a:t> </a:t>
            </a:r>
            <a:r>
              <a:rPr lang="de-CH" sz="3200" dirty="0" err="1"/>
              <a:t>knoweldge</a:t>
            </a:r>
            <a:r>
              <a:rPr lang="de-CH" sz="3200" dirty="0"/>
              <a:t>!</a:t>
            </a:r>
            <a:endParaRPr lang="fr-CH" sz="3200" dirty="0"/>
          </a:p>
          <a:p>
            <a:pPr marL="285750" indent="-285750" algn="l">
              <a:buFont typeface="Wingdings" pitchFamily="2" charset="2"/>
              <a:buChar char="Ø"/>
            </a:pPr>
            <a:endParaRPr lang="en-CH" sz="3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F78F93-B18F-B41D-A274-971094D73075}"/>
              </a:ext>
            </a:extLst>
          </p:cNvPr>
          <p:cNvSpPr txBox="1"/>
          <p:nvPr/>
        </p:nvSpPr>
        <p:spPr>
          <a:xfrm>
            <a:off x="178717" y="3814828"/>
            <a:ext cx="6061300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H" sz="3200" dirty="0"/>
              <a:t>It is benefitial to </a:t>
            </a:r>
            <a:r>
              <a:rPr lang="en-CH" sz="3200" b="1" u="sng" dirty="0"/>
              <a:t>me</a:t>
            </a:r>
            <a:r>
              <a:rPr lang="en-CH" sz="3200" dirty="0"/>
              <a:t> because: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H" sz="3200" dirty="0"/>
          </a:p>
          <a:p>
            <a:pPr lvl="8"/>
            <a:endParaRPr lang="en-CH" sz="3200" dirty="0"/>
          </a:p>
          <a:p>
            <a:pPr marL="4114800" lvl="8" indent="-457200">
              <a:buFont typeface="Arial" panose="020B0604020202020204" pitchFamily="34" charset="0"/>
              <a:buChar char="•"/>
            </a:pPr>
            <a:endParaRPr lang="en-CH" sz="3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B922E1-6A1F-5318-5BB3-15EFE1DCBB3D}"/>
              </a:ext>
            </a:extLst>
          </p:cNvPr>
          <p:cNvSpPr txBox="1"/>
          <p:nvPr/>
        </p:nvSpPr>
        <p:spPr>
          <a:xfrm>
            <a:off x="3872204" y="4698776"/>
            <a:ext cx="3177152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fr-CH" sz="3200" dirty="0"/>
              <a:t> I </a:t>
            </a:r>
            <a:r>
              <a:rPr lang="fr-CH" sz="3200" dirty="0" err="1"/>
              <a:t>get</a:t>
            </a:r>
            <a:r>
              <a:rPr lang="fr-CH" sz="3200" dirty="0"/>
              <a:t> a PhD! </a:t>
            </a:r>
            <a:r>
              <a:rPr lang="fr-CH" sz="3200" dirty="0">
                <a:sym typeface="Wingdings" pitchFamily="2" charset="2"/>
              </a:rPr>
              <a:t> </a:t>
            </a:r>
            <a:endParaRPr lang="fr-CH" sz="3200" dirty="0"/>
          </a:p>
          <a:p>
            <a:pPr marL="285750" indent="-285750" algn="l">
              <a:buFont typeface="Wingdings" pitchFamily="2" charset="2"/>
              <a:buChar char="Ø"/>
            </a:pPr>
            <a:endParaRPr lang="en-CH" sz="3200" dirty="0"/>
          </a:p>
        </p:txBody>
      </p:sp>
    </p:spTree>
    <p:extLst>
      <p:ext uri="{BB962C8B-B14F-4D97-AF65-F5344CB8AC3E}">
        <p14:creationId xmlns:p14="http://schemas.microsoft.com/office/powerpoint/2010/main" val="94252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600" dirty="0">
                <a:solidFill>
                  <a:srgbClr val="1D446A"/>
                </a:solidFill>
              </a:rPr>
              <a:t>Constructing Concept Maps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9138E-5F5C-E844-8D91-7BD9B45DA00B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4451F3-6A35-7F63-88D0-EF0A1B37BEED}"/>
              </a:ext>
            </a:extLst>
          </p:cNvPr>
          <p:cNvSpPr txBox="1"/>
          <p:nvPr/>
        </p:nvSpPr>
        <p:spPr>
          <a:xfrm>
            <a:off x="178718" y="1711841"/>
            <a:ext cx="393767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H" sz="3200" dirty="0"/>
              <a:t>1. Focus question</a:t>
            </a:r>
          </a:p>
        </p:txBody>
      </p:sp>
      <p:pic>
        <p:nvPicPr>
          <p:cNvPr id="8" name="Picture 7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EB5057C6-4240-FB32-D7C0-B34EA9D54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D4EC5F2-0232-292F-1D4F-E28E1F69474C}"/>
              </a:ext>
            </a:extLst>
          </p:cNvPr>
          <p:cNvSpPr txBox="1"/>
          <p:nvPr/>
        </p:nvSpPr>
        <p:spPr>
          <a:xfrm>
            <a:off x="5447928" y="1742618"/>
            <a:ext cx="856992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H" sz="3200" dirty="0"/>
              <a:t>What do you know about Hogwarts?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31305CF-9DD9-434F-4ABF-B291313EAE3E}"/>
              </a:ext>
            </a:extLst>
          </p:cNvPr>
          <p:cNvCxnSpPr>
            <a:cxnSpLocks/>
          </p:cNvCxnSpPr>
          <p:nvPr/>
        </p:nvCxnSpPr>
        <p:spPr>
          <a:xfrm>
            <a:off x="3543509" y="1988840"/>
            <a:ext cx="1728192" cy="0"/>
          </a:xfrm>
          <a:prstGeom prst="straightConnector1">
            <a:avLst/>
          </a:prstGeom>
          <a:ln w="111125">
            <a:solidFill>
              <a:srgbClr val="0033A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9BA4556-129A-CD1D-B52F-9F5ECBBAD2E3}"/>
              </a:ext>
            </a:extLst>
          </p:cNvPr>
          <p:cNvSpPr txBox="1"/>
          <p:nvPr/>
        </p:nvSpPr>
        <p:spPr>
          <a:xfrm>
            <a:off x="178718" y="2999409"/>
            <a:ext cx="393767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H" sz="3200" dirty="0"/>
              <a:t>2. Stop and think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8734654-4C5A-28E6-F8E0-A86CA26B2E95}"/>
              </a:ext>
            </a:extLst>
          </p:cNvPr>
          <p:cNvCxnSpPr>
            <a:cxnSpLocks/>
          </p:cNvCxnSpPr>
          <p:nvPr/>
        </p:nvCxnSpPr>
        <p:spPr>
          <a:xfrm>
            <a:off x="3543509" y="3284984"/>
            <a:ext cx="1728192" cy="0"/>
          </a:xfrm>
          <a:prstGeom prst="straightConnector1">
            <a:avLst/>
          </a:prstGeom>
          <a:ln w="111125">
            <a:solidFill>
              <a:srgbClr val="0033A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C3856C5-FB4F-E3D5-3E82-25FC76DADE3E}"/>
              </a:ext>
            </a:extLst>
          </p:cNvPr>
          <p:cNvSpPr txBox="1"/>
          <p:nvPr/>
        </p:nvSpPr>
        <p:spPr>
          <a:xfrm>
            <a:off x="6023992" y="2792541"/>
            <a:ext cx="8569922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H" sz="3200" dirty="0"/>
              <a:t>Chose a starting concept and  </a:t>
            </a:r>
          </a:p>
          <a:p>
            <a:r>
              <a:rPr lang="en-CH" sz="3200" dirty="0"/>
              <a:t>       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1B8D00-9B6A-B148-4B3E-2A5C900CB240}"/>
              </a:ext>
            </a:extLst>
          </p:cNvPr>
          <p:cNvSpPr txBox="1"/>
          <p:nvPr/>
        </p:nvSpPr>
        <p:spPr>
          <a:xfrm>
            <a:off x="7176120" y="3429000"/>
            <a:ext cx="3316614" cy="4770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100" dirty="0"/>
              <a:t>2 – 5 key concepts</a:t>
            </a:r>
          </a:p>
        </p:txBody>
      </p:sp>
    </p:spTree>
    <p:extLst>
      <p:ext uri="{BB962C8B-B14F-4D97-AF65-F5344CB8AC3E}">
        <p14:creationId xmlns:p14="http://schemas.microsoft.com/office/powerpoint/2010/main" val="371741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7" grpId="0"/>
      <p:bldP spid="13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9138E-5F5C-E844-8D91-7BD9B45DA00B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05424185-8B05-5B29-0FCC-D5F734793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B7CE0B6F-0C50-5995-45FF-140943B424AE}"/>
              </a:ext>
            </a:extLst>
          </p:cNvPr>
          <p:cNvSpPr txBox="1">
            <a:spLocks/>
          </p:cNvSpPr>
          <p:nvPr/>
        </p:nvSpPr>
        <p:spPr>
          <a:xfrm>
            <a:off x="11127270" y="719382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7AFCF2-B786-A8FC-6468-5DC5625C1DE7}"/>
              </a:ext>
            </a:extLst>
          </p:cNvPr>
          <p:cNvSpPr txBox="1"/>
          <p:nvPr/>
        </p:nvSpPr>
        <p:spPr>
          <a:xfrm>
            <a:off x="4784849" y="1799175"/>
            <a:ext cx="186749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b="1" dirty="0">
                <a:solidFill>
                  <a:srgbClr val="E15E31"/>
                </a:solidFill>
              </a:rPr>
              <a:t>Hogwarts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CA62C7-47A8-9170-0099-3992F80B7992}"/>
              </a:ext>
            </a:extLst>
          </p:cNvPr>
          <p:cNvSpPr txBox="1"/>
          <p:nvPr/>
        </p:nvSpPr>
        <p:spPr>
          <a:xfrm>
            <a:off x="542204" y="1225405"/>
            <a:ext cx="286136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School for magic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B74F05-6287-5ADE-6F88-4165364B87CC}"/>
              </a:ext>
            </a:extLst>
          </p:cNvPr>
          <p:cNvSpPr txBox="1"/>
          <p:nvPr/>
        </p:nvSpPr>
        <p:spPr>
          <a:xfrm>
            <a:off x="8788437" y="1172292"/>
            <a:ext cx="151644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Students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A928904-1FEB-7F5C-41F5-7305B392A040}"/>
              </a:ext>
            </a:extLst>
          </p:cNvPr>
          <p:cNvCxnSpPr>
            <a:cxnSpLocks/>
          </p:cNvCxnSpPr>
          <p:nvPr/>
        </p:nvCxnSpPr>
        <p:spPr>
          <a:xfrm flipH="1" flipV="1">
            <a:off x="3474097" y="1721583"/>
            <a:ext cx="1135749" cy="391826"/>
          </a:xfrm>
          <a:prstGeom prst="straightConnector1">
            <a:avLst/>
          </a:prstGeom>
          <a:ln w="31750"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B13610E-9C90-8F1D-E5E4-8D81332425A1}"/>
              </a:ext>
            </a:extLst>
          </p:cNvPr>
          <p:cNvCxnSpPr>
            <a:cxnSpLocks/>
          </p:cNvCxnSpPr>
          <p:nvPr/>
        </p:nvCxnSpPr>
        <p:spPr>
          <a:xfrm flipV="1">
            <a:off x="6722880" y="1687071"/>
            <a:ext cx="1705547" cy="359143"/>
          </a:xfrm>
          <a:prstGeom prst="straightConnector1">
            <a:avLst/>
          </a:prstGeom>
          <a:ln w="31750"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2E5ACB9-F284-ED80-77DC-F57DF47228CF}"/>
              </a:ext>
            </a:extLst>
          </p:cNvPr>
          <p:cNvSpPr txBox="1"/>
          <p:nvPr/>
        </p:nvSpPr>
        <p:spPr>
          <a:xfrm>
            <a:off x="-13868" y="-14178"/>
            <a:ext cx="5258200" cy="830997"/>
          </a:xfrm>
          <a:prstGeom prst="rect">
            <a:avLst/>
          </a:prstGeom>
          <a:solidFill>
            <a:srgbClr val="0033A0"/>
          </a:solidFill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What do you know about Hogwarts?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2-5 key concepts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Link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0E219DF-156B-B4F7-D7AB-551F38CE84EF}"/>
              </a:ext>
            </a:extLst>
          </p:cNvPr>
          <p:cNvSpPr/>
          <p:nvPr/>
        </p:nvSpPr>
        <p:spPr>
          <a:xfrm>
            <a:off x="-13868" y="525937"/>
            <a:ext cx="590465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6E4B4A-3FCC-DEA5-B3FD-EC3E8DB3EBE0}"/>
              </a:ext>
            </a:extLst>
          </p:cNvPr>
          <p:cNvSpPr/>
          <p:nvPr/>
        </p:nvSpPr>
        <p:spPr>
          <a:xfrm>
            <a:off x="-13868" y="291203"/>
            <a:ext cx="590465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73420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3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9138E-5F5C-E844-8D91-7BD9B45DA00B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05424185-8B05-5B29-0FCC-D5F734793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B7CE0B6F-0C50-5995-45FF-140943B424AE}"/>
              </a:ext>
            </a:extLst>
          </p:cNvPr>
          <p:cNvSpPr txBox="1">
            <a:spLocks/>
          </p:cNvSpPr>
          <p:nvPr/>
        </p:nvSpPr>
        <p:spPr>
          <a:xfrm>
            <a:off x="11127270" y="719382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7AFCF2-B786-A8FC-6468-5DC5625C1DE7}"/>
              </a:ext>
            </a:extLst>
          </p:cNvPr>
          <p:cNvSpPr txBox="1"/>
          <p:nvPr/>
        </p:nvSpPr>
        <p:spPr>
          <a:xfrm>
            <a:off x="4784849" y="1799175"/>
            <a:ext cx="186749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b="1" dirty="0">
                <a:solidFill>
                  <a:srgbClr val="E15E31"/>
                </a:solidFill>
              </a:rPr>
              <a:t>Hogwarts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CA62C7-47A8-9170-0099-3992F80B7992}"/>
              </a:ext>
            </a:extLst>
          </p:cNvPr>
          <p:cNvSpPr txBox="1"/>
          <p:nvPr/>
        </p:nvSpPr>
        <p:spPr>
          <a:xfrm>
            <a:off x="542204" y="1225405"/>
            <a:ext cx="286136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School for magic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B74F05-6287-5ADE-6F88-4165364B87CC}"/>
              </a:ext>
            </a:extLst>
          </p:cNvPr>
          <p:cNvSpPr txBox="1"/>
          <p:nvPr/>
        </p:nvSpPr>
        <p:spPr>
          <a:xfrm>
            <a:off x="8788437" y="1172292"/>
            <a:ext cx="151644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Students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A928904-1FEB-7F5C-41F5-7305B392A040}"/>
              </a:ext>
            </a:extLst>
          </p:cNvPr>
          <p:cNvCxnSpPr>
            <a:cxnSpLocks/>
          </p:cNvCxnSpPr>
          <p:nvPr/>
        </p:nvCxnSpPr>
        <p:spPr>
          <a:xfrm flipH="1" flipV="1">
            <a:off x="3474097" y="1721583"/>
            <a:ext cx="1135749" cy="391826"/>
          </a:xfrm>
          <a:prstGeom prst="straightConnector1">
            <a:avLst/>
          </a:prstGeom>
          <a:ln w="31750">
            <a:solidFill>
              <a:srgbClr val="61C4D3"/>
            </a:solidFill>
            <a:headEnd w="med" len="med"/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B13610E-9C90-8F1D-E5E4-8D81332425A1}"/>
              </a:ext>
            </a:extLst>
          </p:cNvPr>
          <p:cNvCxnSpPr>
            <a:cxnSpLocks/>
          </p:cNvCxnSpPr>
          <p:nvPr/>
        </p:nvCxnSpPr>
        <p:spPr>
          <a:xfrm flipV="1">
            <a:off x="6722880" y="1687071"/>
            <a:ext cx="1705547" cy="359143"/>
          </a:xfrm>
          <a:prstGeom prst="straightConnector1">
            <a:avLst/>
          </a:prstGeom>
          <a:ln w="31750">
            <a:solidFill>
              <a:srgbClr val="61C4D3"/>
            </a:solidFill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A4EF12D-84B7-EFAA-AB4D-4E24880394CC}"/>
              </a:ext>
            </a:extLst>
          </p:cNvPr>
          <p:cNvSpPr txBox="1"/>
          <p:nvPr/>
        </p:nvSpPr>
        <p:spPr>
          <a:xfrm>
            <a:off x="-13868" y="-14178"/>
            <a:ext cx="5258200" cy="830997"/>
          </a:xfrm>
          <a:prstGeom prst="rect">
            <a:avLst/>
          </a:prstGeom>
          <a:solidFill>
            <a:srgbClr val="0033A0"/>
          </a:solidFill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What do you know about Hogwarts?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2-5 key concepts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Link and use ARROWS</a:t>
            </a:r>
          </a:p>
        </p:txBody>
      </p:sp>
    </p:spTree>
    <p:extLst>
      <p:ext uri="{BB962C8B-B14F-4D97-AF65-F5344CB8AC3E}">
        <p14:creationId xmlns:p14="http://schemas.microsoft.com/office/powerpoint/2010/main" val="3375810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9138E-5F5C-E844-8D91-7BD9B45DA00B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Milena Vujanović | Concept Maps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05424185-8B05-5B29-0FCC-D5F734793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B7CE0B6F-0C50-5995-45FF-140943B424AE}"/>
              </a:ext>
            </a:extLst>
          </p:cNvPr>
          <p:cNvSpPr txBox="1">
            <a:spLocks/>
          </p:cNvSpPr>
          <p:nvPr/>
        </p:nvSpPr>
        <p:spPr>
          <a:xfrm>
            <a:off x="11127270" y="719382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7AFCF2-B786-A8FC-6468-5DC5625C1DE7}"/>
              </a:ext>
            </a:extLst>
          </p:cNvPr>
          <p:cNvSpPr txBox="1"/>
          <p:nvPr/>
        </p:nvSpPr>
        <p:spPr>
          <a:xfrm>
            <a:off x="4784849" y="1799175"/>
            <a:ext cx="186749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b="1" dirty="0">
                <a:solidFill>
                  <a:srgbClr val="E15E31"/>
                </a:solidFill>
              </a:rPr>
              <a:t>Hogwarts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CA62C7-47A8-9170-0099-3992F80B7992}"/>
              </a:ext>
            </a:extLst>
          </p:cNvPr>
          <p:cNvSpPr txBox="1"/>
          <p:nvPr/>
        </p:nvSpPr>
        <p:spPr>
          <a:xfrm>
            <a:off x="542204" y="1225405"/>
            <a:ext cx="286136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School for magic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B74F05-6287-5ADE-6F88-4165364B87CC}"/>
              </a:ext>
            </a:extLst>
          </p:cNvPr>
          <p:cNvSpPr txBox="1"/>
          <p:nvPr/>
        </p:nvSpPr>
        <p:spPr>
          <a:xfrm>
            <a:off x="8788437" y="1172292"/>
            <a:ext cx="151644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Students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A928904-1FEB-7F5C-41F5-7305B392A040}"/>
              </a:ext>
            </a:extLst>
          </p:cNvPr>
          <p:cNvCxnSpPr>
            <a:cxnSpLocks/>
          </p:cNvCxnSpPr>
          <p:nvPr/>
        </p:nvCxnSpPr>
        <p:spPr>
          <a:xfrm flipH="1" flipV="1">
            <a:off x="3474097" y="1721583"/>
            <a:ext cx="1135749" cy="391826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B13610E-9C90-8F1D-E5E4-8D81332425A1}"/>
              </a:ext>
            </a:extLst>
          </p:cNvPr>
          <p:cNvCxnSpPr>
            <a:cxnSpLocks/>
          </p:cNvCxnSpPr>
          <p:nvPr/>
        </p:nvCxnSpPr>
        <p:spPr>
          <a:xfrm flipV="1">
            <a:off x="6722880" y="1687071"/>
            <a:ext cx="1705547" cy="359143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1887A5F-B02F-435A-D1D2-68CC7219F1F1}"/>
              </a:ext>
            </a:extLst>
          </p:cNvPr>
          <p:cNvSpPr txBox="1"/>
          <p:nvPr/>
        </p:nvSpPr>
        <p:spPr>
          <a:xfrm>
            <a:off x="3828211" y="1742612"/>
            <a:ext cx="48731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is a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3EAB841-F2BD-9502-080D-8D3CA64253D5}"/>
              </a:ext>
            </a:extLst>
          </p:cNvPr>
          <p:cNvSpPr txBox="1"/>
          <p:nvPr/>
        </p:nvSpPr>
        <p:spPr>
          <a:xfrm>
            <a:off x="7218850" y="1780213"/>
            <a:ext cx="50013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has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BFC7D4-6272-CD83-5F19-0935D65AAE5D}"/>
              </a:ext>
            </a:extLst>
          </p:cNvPr>
          <p:cNvSpPr txBox="1"/>
          <p:nvPr/>
        </p:nvSpPr>
        <p:spPr>
          <a:xfrm>
            <a:off x="3197982" y="3753396"/>
            <a:ext cx="579603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4800" b="1" dirty="0"/>
              <a:t>VERY</a:t>
            </a:r>
            <a:r>
              <a:rPr lang="en-CH" sz="4800" dirty="0"/>
              <a:t> </a:t>
            </a:r>
            <a:r>
              <a:rPr lang="en-CH" sz="4800" b="1" dirty="0"/>
              <a:t>IMPORTANT</a:t>
            </a:r>
            <a:r>
              <a:rPr lang="en-CH" sz="4800" dirty="0"/>
              <a:t>!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B949329-A147-3E3C-24A9-03E73FBDCB02}"/>
              </a:ext>
            </a:extLst>
          </p:cNvPr>
          <p:cNvSpPr/>
          <p:nvPr/>
        </p:nvSpPr>
        <p:spPr>
          <a:xfrm>
            <a:off x="3314691" y="1450903"/>
            <a:ext cx="1399626" cy="1146443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FEF93B7-8FA0-44E3-EA82-07830AD9CE16}"/>
              </a:ext>
            </a:extLst>
          </p:cNvPr>
          <p:cNvSpPr/>
          <p:nvPr/>
        </p:nvSpPr>
        <p:spPr>
          <a:xfrm>
            <a:off x="6652348" y="1307889"/>
            <a:ext cx="2031618" cy="1146443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FE04190-A5B8-0640-ADD4-40280FD8E3B2}"/>
              </a:ext>
            </a:extLst>
          </p:cNvPr>
          <p:cNvCxnSpPr/>
          <p:nvPr/>
        </p:nvCxnSpPr>
        <p:spPr>
          <a:xfrm flipV="1">
            <a:off x="6652348" y="2597346"/>
            <a:ext cx="566502" cy="1156050"/>
          </a:xfrm>
          <a:prstGeom prst="straightConnector1">
            <a:avLst/>
          </a:prstGeom>
          <a:ln w="57150">
            <a:solidFill>
              <a:schemeClr val="accent1">
                <a:alpha val="99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AD618A9-CB92-793F-27AE-D073EB5E7087}"/>
              </a:ext>
            </a:extLst>
          </p:cNvPr>
          <p:cNvCxnSpPr>
            <a:cxnSpLocks/>
          </p:cNvCxnSpPr>
          <p:nvPr/>
        </p:nvCxnSpPr>
        <p:spPr>
          <a:xfrm flipH="1" flipV="1">
            <a:off x="4466332" y="2782904"/>
            <a:ext cx="650498" cy="970492"/>
          </a:xfrm>
          <a:prstGeom prst="straightConnector1">
            <a:avLst/>
          </a:prstGeom>
          <a:ln w="57150">
            <a:solidFill>
              <a:schemeClr val="accent1">
                <a:alpha val="99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5BA7FB5-5BAB-29B8-BAF2-49F0517A85E1}"/>
              </a:ext>
            </a:extLst>
          </p:cNvPr>
          <p:cNvSpPr txBox="1"/>
          <p:nvPr/>
        </p:nvSpPr>
        <p:spPr>
          <a:xfrm>
            <a:off x="-13868" y="-14178"/>
            <a:ext cx="5258200" cy="830997"/>
          </a:xfrm>
          <a:prstGeom prst="rect">
            <a:avLst/>
          </a:prstGeom>
          <a:solidFill>
            <a:srgbClr val="0033A0"/>
          </a:solidFill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What do you know about Hogwarts?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2-5 key concepts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Link and use ARROWS and LINKING WORDS !!!</a:t>
            </a:r>
          </a:p>
        </p:txBody>
      </p:sp>
    </p:spTree>
    <p:extLst>
      <p:ext uri="{BB962C8B-B14F-4D97-AF65-F5344CB8AC3E}">
        <p14:creationId xmlns:p14="http://schemas.microsoft.com/office/powerpoint/2010/main" val="330377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9138E-5F5C-E844-8D91-7BD9B45DA00B}" type="datetime1">
              <a:rPr lang="de-CH" smtClean="0"/>
              <a:t>06.08.23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Milena </a:t>
            </a:r>
            <a:r>
              <a:rPr lang="en-US" dirty="0" err="1"/>
              <a:t>Vujanović</a:t>
            </a:r>
            <a:r>
              <a:rPr lang="en-US" dirty="0"/>
              <a:t> | Concept Maps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05424185-8B05-5B29-0FCC-D5F734793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6CEB29D-5226-99FF-2774-5051BC122F2D}"/>
              </a:ext>
            </a:extLst>
          </p:cNvPr>
          <p:cNvCxnSpPr>
            <a:cxnSpLocks/>
          </p:cNvCxnSpPr>
          <p:nvPr/>
        </p:nvCxnSpPr>
        <p:spPr>
          <a:xfrm>
            <a:off x="10364196" y="3594938"/>
            <a:ext cx="42658" cy="1427476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28DFED3-B50C-2F26-FC19-2D1B1DEB5146}"/>
              </a:ext>
            </a:extLst>
          </p:cNvPr>
          <p:cNvCxnSpPr>
            <a:cxnSpLocks/>
          </p:cNvCxnSpPr>
          <p:nvPr/>
        </p:nvCxnSpPr>
        <p:spPr>
          <a:xfrm>
            <a:off x="9654793" y="1631496"/>
            <a:ext cx="637338" cy="1482440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5A74FFE-3B6B-CCEA-B923-C6DAA5CDDD9D}"/>
              </a:ext>
            </a:extLst>
          </p:cNvPr>
          <p:cNvCxnSpPr>
            <a:cxnSpLocks/>
          </p:cNvCxnSpPr>
          <p:nvPr/>
        </p:nvCxnSpPr>
        <p:spPr>
          <a:xfrm flipV="1">
            <a:off x="2316903" y="5353012"/>
            <a:ext cx="1725068" cy="516093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CE3D41C-0899-A37B-E596-C752D862FD1D}"/>
              </a:ext>
            </a:extLst>
          </p:cNvPr>
          <p:cNvCxnSpPr>
            <a:cxnSpLocks/>
          </p:cNvCxnSpPr>
          <p:nvPr/>
        </p:nvCxnSpPr>
        <p:spPr>
          <a:xfrm>
            <a:off x="1122108" y="3145461"/>
            <a:ext cx="0" cy="725472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B7CE0B6F-0C50-5995-45FF-140943B424AE}"/>
              </a:ext>
            </a:extLst>
          </p:cNvPr>
          <p:cNvSpPr txBox="1">
            <a:spLocks/>
          </p:cNvSpPr>
          <p:nvPr/>
        </p:nvSpPr>
        <p:spPr>
          <a:xfrm>
            <a:off x="11127270" y="719382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7AFCF2-B786-A8FC-6468-5DC5625C1DE7}"/>
              </a:ext>
            </a:extLst>
          </p:cNvPr>
          <p:cNvSpPr txBox="1"/>
          <p:nvPr/>
        </p:nvSpPr>
        <p:spPr>
          <a:xfrm>
            <a:off x="4784849" y="1799175"/>
            <a:ext cx="186749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b="1" dirty="0">
                <a:solidFill>
                  <a:srgbClr val="E15E31"/>
                </a:solidFill>
              </a:rPr>
              <a:t>Hogwarts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CA62C7-47A8-9170-0099-3992F80B7992}"/>
              </a:ext>
            </a:extLst>
          </p:cNvPr>
          <p:cNvSpPr txBox="1"/>
          <p:nvPr/>
        </p:nvSpPr>
        <p:spPr>
          <a:xfrm>
            <a:off x="542204" y="1225405"/>
            <a:ext cx="286136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School for magic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B42885-EF78-C601-7AE3-BC8152A4856C}"/>
              </a:ext>
            </a:extLst>
          </p:cNvPr>
          <p:cNvSpPr txBox="1"/>
          <p:nvPr/>
        </p:nvSpPr>
        <p:spPr>
          <a:xfrm>
            <a:off x="4389988" y="3158852"/>
            <a:ext cx="2135200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Four houses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0CC79F-268F-251F-3BBC-217D11C22646}"/>
              </a:ext>
            </a:extLst>
          </p:cNvPr>
          <p:cNvSpPr txBox="1"/>
          <p:nvPr/>
        </p:nvSpPr>
        <p:spPr>
          <a:xfrm>
            <a:off x="5591801" y="4581128"/>
            <a:ext cx="1877117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Ravenclaw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B74F05-6287-5ADE-6F88-4165364B87CC}"/>
              </a:ext>
            </a:extLst>
          </p:cNvPr>
          <p:cNvSpPr txBox="1"/>
          <p:nvPr/>
        </p:nvSpPr>
        <p:spPr>
          <a:xfrm>
            <a:off x="8788437" y="1172292"/>
            <a:ext cx="151644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Students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E4886E-4796-A337-B4A8-B7381BD8C256}"/>
              </a:ext>
            </a:extLst>
          </p:cNvPr>
          <p:cNvSpPr txBox="1"/>
          <p:nvPr/>
        </p:nvSpPr>
        <p:spPr>
          <a:xfrm>
            <a:off x="6979383" y="3336551"/>
            <a:ext cx="1681038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Gryffindor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685D0C-EFE2-E1E3-56E8-03C2A6CE1A25}"/>
              </a:ext>
            </a:extLst>
          </p:cNvPr>
          <p:cNvSpPr txBox="1"/>
          <p:nvPr/>
        </p:nvSpPr>
        <p:spPr>
          <a:xfrm>
            <a:off x="6722490" y="4025304"/>
            <a:ext cx="163083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Hufflepuff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16290C9-594F-24A5-222D-E3719D3D5ED9}"/>
              </a:ext>
            </a:extLst>
          </p:cNvPr>
          <p:cNvSpPr txBox="1"/>
          <p:nvPr/>
        </p:nvSpPr>
        <p:spPr>
          <a:xfrm>
            <a:off x="4088799" y="4934224"/>
            <a:ext cx="1493999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Slytherin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A928904-1FEB-7F5C-41F5-7305B392A040}"/>
              </a:ext>
            </a:extLst>
          </p:cNvPr>
          <p:cNvCxnSpPr>
            <a:cxnSpLocks/>
          </p:cNvCxnSpPr>
          <p:nvPr/>
        </p:nvCxnSpPr>
        <p:spPr>
          <a:xfrm flipH="1" flipV="1">
            <a:off x="3474097" y="1721583"/>
            <a:ext cx="1135749" cy="391826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8DF49B4-00FF-59D0-F7D9-E3B12BE24F10}"/>
              </a:ext>
            </a:extLst>
          </p:cNvPr>
          <p:cNvCxnSpPr>
            <a:cxnSpLocks/>
          </p:cNvCxnSpPr>
          <p:nvPr/>
        </p:nvCxnSpPr>
        <p:spPr>
          <a:xfrm>
            <a:off x="5555721" y="2348305"/>
            <a:ext cx="0" cy="894126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17E4C97-49D6-FD72-A585-566358AE4D0D}"/>
              </a:ext>
            </a:extLst>
          </p:cNvPr>
          <p:cNvCxnSpPr>
            <a:cxnSpLocks/>
          </p:cNvCxnSpPr>
          <p:nvPr/>
        </p:nvCxnSpPr>
        <p:spPr>
          <a:xfrm>
            <a:off x="1106864" y="1759473"/>
            <a:ext cx="15244" cy="925738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B13610E-9C90-8F1D-E5E4-8D81332425A1}"/>
              </a:ext>
            </a:extLst>
          </p:cNvPr>
          <p:cNvCxnSpPr>
            <a:cxnSpLocks/>
          </p:cNvCxnSpPr>
          <p:nvPr/>
        </p:nvCxnSpPr>
        <p:spPr>
          <a:xfrm flipV="1">
            <a:off x="6722880" y="1687071"/>
            <a:ext cx="1705547" cy="359143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EB38E34-2D0F-52CC-154F-FB092F491625}"/>
              </a:ext>
            </a:extLst>
          </p:cNvPr>
          <p:cNvCxnSpPr>
            <a:cxnSpLocks/>
          </p:cNvCxnSpPr>
          <p:nvPr/>
        </p:nvCxnSpPr>
        <p:spPr>
          <a:xfrm>
            <a:off x="3421813" y="1482073"/>
            <a:ext cx="5108266" cy="46214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89179F7-6800-F23B-F362-9D3AB4E6C45D}"/>
              </a:ext>
            </a:extLst>
          </p:cNvPr>
          <p:cNvCxnSpPr>
            <a:cxnSpLocks/>
          </p:cNvCxnSpPr>
          <p:nvPr/>
        </p:nvCxnSpPr>
        <p:spPr>
          <a:xfrm flipH="1" flipV="1">
            <a:off x="3083514" y="4352485"/>
            <a:ext cx="1005285" cy="581739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71D854B-1D48-C609-60A4-46892BFDC3C5}"/>
              </a:ext>
            </a:extLst>
          </p:cNvPr>
          <p:cNvCxnSpPr>
            <a:cxnSpLocks/>
          </p:cNvCxnSpPr>
          <p:nvPr/>
        </p:nvCxnSpPr>
        <p:spPr>
          <a:xfrm flipH="1">
            <a:off x="6519576" y="1675898"/>
            <a:ext cx="2404821" cy="1634211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1887A5F-B02F-435A-D1D2-68CC7219F1F1}"/>
              </a:ext>
            </a:extLst>
          </p:cNvPr>
          <p:cNvSpPr txBox="1"/>
          <p:nvPr/>
        </p:nvSpPr>
        <p:spPr>
          <a:xfrm>
            <a:off x="3828211" y="1742612"/>
            <a:ext cx="48731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is a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F8E387B-68B2-7EDD-9494-A27E17C08DCE}"/>
              </a:ext>
            </a:extLst>
          </p:cNvPr>
          <p:cNvSpPr txBox="1"/>
          <p:nvPr/>
        </p:nvSpPr>
        <p:spPr>
          <a:xfrm>
            <a:off x="5296761" y="2627067"/>
            <a:ext cx="50013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has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3EAB841-F2BD-9502-080D-8D3CA64253D5}"/>
              </a:ext>
            </a:extLst>
          </p:cNvPr>
          <p:cNvSpPr txBox="1"/>
          <p:nvPr/>
        </p:nvSpPr>
        <p:spPr>
          <a:xfrm>
            <a:off x="7218850" y="1780213"/>
            <a:ext cx="50013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has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CE903C-2400-A57B-FBD9-C41DB9DF7512}"/>
              </a:ext>
            </a:extLst>
          </p:cNvPr>
          <p:cNvSpPr txBox="1"/>
          <p:nvPr/>
        </p:nvSpPr>
        <p:spPr>
          <a:xfrm>
            <a:off x="7294777" y="2304139"/>
            <a:ext cx="1282402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1">
                    <a:alpha val="48525"/>
                  </a:schemeClr>
                </a:solidFill>
              </a:rPr>
              <a:t>a</a:t>
            </a:r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re sorted in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10B1FF7-D8A6-6E18-FD0F-E02E98CCC369}"/>
              </a:ext>
            </a:extLst>
          </p:cNvPr>
          <p:cNvSpPr txBox="1"/>
          <p:nvPr/>
        </p:nvSpPr>
        <p:spPr>
          <a:xfrm>
            <a:off x="3230040" y="4552838"/>
            <a:ext cx="897682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created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0C8080-5565-622F-0216-621AFF8C6C51}"/>
              </a:ext>
            </a:extLst>
          </p:cNvPr>
          <p:cNvSpPr txBox="1"/>
          <p:nvPr/>
        </p:nvSpPr>
        <p:spPr>
          <a:xfrm>
            <a:off x="2729903" y="5455332"/>
            <a:ext cx="100027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is heir of 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B5D6C0A-873B-F5B5-92B6-CEFE9D43626B}"/>
              </a:ext>
            </a:extLst>
          </p:cNvPr>
          <p:cNvCxnSpPr>
            <a:cxnSpLocks/>
          </p:cNvCxnSpPr>
          <p:nvPr/>
        </p:nvCxnSpPr>
        <p:spPr>
          <a:xfrm>
            <a:off x="1128189" y="4397294"/>
            <a:ext cx="0" cy="1202476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8A58FEF-4C5A-EC8D-4787-539F69595D2A}"/>
              </a:ext>
            </a:extLst>
          </p:cNvPr>
          <p:cNvSpPr txBox="1"/>
          <p:nvPr/>
        </p:nvSpPr>
        <p:spPr>
          <a:xfrm>
            <a:off x="452839" y="4745415"/>
            <a:ext cx="161582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was opened by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0686D39-F6A6-71E2-3D1F-6ED7826021B7}"/>
              </a:ext>
            </a:extLst>
          </p:cNvPr>
          <p:cNvSpPr txBox="1"/>
          <p:nvPr/>
        </p:nvSpPr>
        <p:spPr>
          <a:xfrm>
            <a:off x="5315996" y="3878932"/>
            <a:ext cx="461665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are 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8E2DEDD-0B3E-C008-AE1B-BB9E51AB55A1}"/>
              </a:ext>
            </a:extLst>
          </p:cNvPr>
          <p:cNvCxnSpPr>
            <a:cxnSpLocks/>
          </p:cNvCxnSpPr>
          <p:nvPr/>
        </p:nvCxnSpPr>
        <p:spPr>
          <a:xfrm flipH="1">
            <a:off x="4809023" y="4162485"/>
            <a:ext cx="589941" cy="838955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12F7752A-7BDB-CD39-FFAA-04A3E62DE228}"/>
              </a:ext>
            </a:extLst>
          </p:cNvPr>
          <p:cNvSpPr txBox="1"/>
          <p:nvPr/>
        </p:nvSpPr>
        <p:spPr>
          <a:xfrm>
            <a:off x="9634736" y="2182017"/>
            <a:ext cx="76944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attend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E55D163-A8FB-2CBE-1437-C76D048530C6}"/>
              </a:ext>
            </a:extLst>
          </p:cNvPr>
          <p:cNvSpPr txBox="1"/>
          <p:nvPr/>
        </p:nvSpPr>
        <p:spPr>
          <a:xfrm>
            <a:off x="5558450" y="1354497"/>
            <a:ext cx="50013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has 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943E471-6E29-541F-3CB5-92B9D53C5338}"/>
              </a:ext>
            </a:extLst>
          </p:cNvPr>
          <p:cNvCxnSpPr>
            <a:cxnSpLocks/>
          </p:cNvCxnSpPr>
          <p:nvPr/>
        </p:nvCxnSpPr>
        <p:spPr>
          <a:xfrm>
            <a:off x="5556136" y="4162297"/>
            <a:ext cx="316096" cy="469064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24FB70F-1B66-ABB4-A029-0C602215C412}"/>
              </a:ext>
            </a:extLst>
          </p:cNvPr>
          <p:cNvCxnSpPr>
            <a:cxnSpLocks/>
          </p:cNvCxnSpPr>
          <p:nvPr/>
        </p:nvCxnSpPr>
        <p:spPr>
          <a:xfrm>
            <a:off x="5695021" y="4122976"/>
            <a:ext cx="899968" cy="147107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EBB978B-562F-95F8-D037-3A99E10185AC}"/>
              </a:ext>
            </a:extLst>
          </p:cNvPr>
          <p:cNvCxnSpPr>
            <a:cxnSpLocks/>
          </p:cNvCxnSpPr>
          <p:nvPr/>
        </p:nvCxnSpPr>
        <p:spPr>
          <a:xfrm flipV="1">
            <a:off x="5811660" y="3684723"/>
            <a:ext cx="1078392" cy="326945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5C3C9E5-1BCD-C61F-7855-E941FD2F91F7}"/>
              </a:ext>
            </a:extLst>
          </p:cNvPr>
          <p:cNvSpPr txBox="1"/>
          <p:nvPr/>
        </p:nvSpPr>
        <p:spPr>
          <a:xfrm>
            <a:off x="542607" y="2019611"/>
            <a:ext cx="112851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has many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7098FF1-0BB3-A58F-6E0F-1C55F1899E7E}"/>
              </a:ext>
            </a:extLst>
          </p:cNvPr>
          <p:cNvSpPr txBox="1"/>
          <p:nvPr/>
        </p:nvSpPr>
        <p:spPr>
          <a:xfrm>
            <a:off x="196765" y="2559656"/>
            <a:ext cx="2434962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Secret Rooms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CA2215B-F134-9878-1B28-0E9EFDBD34AD}"/>
              </a:ext>
            </a:extLst>
          </p:cNvPr>
          <p:cNvSpPr txBox="1"/>
          <p:nvPr/>
        </p:nvSpPr>
        <p:spPr>
          <a:xfrm>
            <a:off x="156930" y="3809181"/>
            <a:ext cx="3417602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Chamber of Secrets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84CEED3-CCFB-91F9-5EDE-3624205AC2BE}"/>
              </a:ext>
            </a:extLst>
          </p:cNvPr>
          <p:cNvCxnSpPr>
            <a:cxnSpLocks/>
          </p:cNvCxnSpPr>
          <p:nvPr/>
        </p:nvCxnSpPr>
        <p:spPr>
          <a:xfrm>
            <a:off x="5555721" y="3590900"/>
            <a:ext cx="0" cy="308960"/>
          </a:xfrm>
          <a:prstGeom prst="straightConnector1">
            <a:avLst/>
          </a:prstGeom>
          <a:ln w="31750"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F588583-E9A3-43C4-ED6B-842C805A34F6}"/>
              </a:ext>
            </a:extLst>
          </p:cNvPr>
          <p:cNvSpPr txBox="1"/>
          <p:nvPr/>
        </p:nvSpPr>
        <p:spPr>
          <a:xfrm>
            <a:off x="9580198" y="3108932"/>
            <a:ext cx="1365758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Classes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5ECAC7D-BD97-EFEB-89B5-47B8DB880176}"/>
              </a:ext>
            </a:extLst>
          </p:cNvPr>
          <p:cNvCxnSpPr>
            <a:cxnSpLocks/>
          </p:cNvCxnSpPr>
          <p:nvPr/>
        </p:nvCxnSpPr>
        <p:spPr>
          <a:xfrm>
            <a:off x="10851207" y="3573899"/>
            <a:ext cx="310773" cy="580469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0FF0499C-41FA-A6AF-E35A-D8EB249B3F86}"/>
              </a:ext>
            </a:extLst>
          </p:cNvPr>
          <p:cNvSpPr txBox="1"/>
          <p:nvPr/>
        </p:nvSpPr>
        <p:spPr>
          <a:xfrm>
            <a:off x="10776520" y="3673941"/>
            <a:ext cx="51296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e.g.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471585F-C5BE-B3DB-312B-A9FEFEA5FB64}"/>
              </a:ext>
            </a:extLst>
          </p:cNvPr>
          <p:cNvSpPr txBox="1"/>
          <p:nvPr/>
        </p:nvSpPr>
        <p:spPr>
          <a:xfrm>
            <a:off x="8602811" y="4400529"/>
            <a:ext cx="1280800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Potions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88CEC8A-6508-44A9-2202-5F43125F60E3}"/>
              </a:ext>
            </a:extLst>
          </p:cNvPr>
          <p:cNvSpPr txBox="1"/>
          <p:nvPr/>
        </p:nvSpPr>
        <p:spPr>
          <a:xfrm>
            <a:off x="9259275" y="5005221"/>
            <a:ext cx="2547300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Transfiguration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FC5C856-BD41-D1C7-4655-3D5742774F53}"/>
              </a:ext>
            </a:extLst>
          </p:cNvPr>
          <p:cNvSpPr txBox="1"/>
          <p:nvPr/>
        </p:nvSpPr>
        <p:spPr>
          <a:xfrm>
            <a:off x="10833048" y="4139856"/>
            <a:ext cx="1024319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Flying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054DEA1-A3D2-B155-5E99-CDC5E4D2EFFC}"/>
              </a:ext>
            </a:extLst>
          </p:cNvPr>
          <p:cNvSpPr txBox="1"/>
          <p:nvPr/>
        </p:nvSpPr>
        <p:spPr>
          <a:xfrm>
            <a:off x="10148172" y="4166964"/>
            <a:ext cx="51296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e.g.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60D0410-4C7D-E786-500E-CE54E8706641}"/>
              </a:ext>
            </a:extLst>
          </p:cNvPr>
          <p:cNvSpPr txBox="1"/>
          <p:nvPr/>
        </p:nvSpPr>
        <p:spPr>
          <a:xfrm>
            <a:off x="887628" y="3296596"/>
            <a:ext cx="51296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e.g. 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C48516F-8B0B-2557-EC06-D06E99B72651}"/>
              </a:ext>
            </a:extLst>
          </p:cNvPr>
          <p:cNvCxnSpPr>
            <a:cxnSpLocks/>
            <a:endCxn id="52" idx="0"/>
          </p:cNvCxnSpPr>
          <p:nvPr/>
        </p:nvCxnSpPr>
        <p:spPr>
          <a:xfrm flipH="1">
            <a:off x="9243211" y="3508197"/>
            <a:ext cx="581786" cy="892332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407D581C-2DA8-FE0C-3780-5929B96E3922}"/>
              </a:ext>
            </a:extLst>
          </p:cNvPr>
          <p:cNvSpPr txBox="1"/>
          <p:nvPr/>
        </p:nvSpPr>
        <p:spPr>
          <a:xfrm>
            <a:off x="9243211" y="3839032"/>
            <a:ext cx="51296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e.g. </a:t>
            </a:r>
          </a:p>
        </p:txBody>
      </p:sp>
      <p:sp>
        <p:nvSpPr>
          <p:cNvPr id="59" name="Freeform 58">
            <a:extLst>
              <a:ext uri="{FF2B5EF4-FFF2-40B4-BE49-F238E27FC236}">
                <a16:creationId xmlns:a16="http://schemas.microsoft.com/office/drawing/2014/main" id="{BD32FB4F-4CC1-FBEA-451B-235BE8AC8BD3}"/>
              </a:ext>
            </a:extLst>
          </p:cNvPr>
          <p:cNvSpPr/>
          <p:nvPr/>
        </p:nvSpPr>
        <p:spPr>
          <a:xfrm>
            <a:off x="3366053" y="1124744"/>
            <a:ext cx="5108266" cy="279512"/>
          </a:xfrm>
          <a:custGeom>
            <a:avLst/>
            <a:gdLst>
              <a:gd name="connsiteX0" fmla="*/ 5367131 w 5367131"/>
              <a:gd name="connsiteY0" fmla="*/ 822173 h 928191"/>
              <a:gd name="connsiteX1" fmla="*/ 2888974 w 5367131"/>
              <a:gd name="connsiteY1" fmla="*/ 539 h 928191"/>
              <a:gd name="connsiteX2" fmla="*/ 0 w 5367131"/>
              <a:gd name="connsiteY2" fmla="*/ 928191 h 928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67131" h="928191">
                <a:moveTo>
                  <a:pt x="5367131" y="822173"/>
                </a:moveTo>
                <a:cubicBezTo>
                  <a:pt x="4575313" y="402521"/>
                  <a:pt x="3783496" y="-17131"/>
                  <a:pt x="2888974" y="539"/>
                </a:cubicBezTo>
                <a:cubicBezTo>
                  <a:pt x="1994452" y="18209"/>
                  <a:pt x="997226" y="473200"/>
                  <a:pt x="0" y="928191"/>
                </a:cubicBezTo>
              </a:path>
            </a:pathLst>
          </a:custGeom>
          <a:noFill/>
          <a:ln w="31750">
            <a:solidFill>
              <a:srgbClr val="BEBECB"/>
            </a:solidFill>
            <a:headEnd type="none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8B7C708-BE29-C27C-D58F-7F1A2899978A}"/>
              </a:ext>
            </a:extLst>
          </p:cNvPr>
          <p:cNvSpPr txBox="1"/>
          <p:nvPr/>
        </p:nvSpPr>
        <p:spPr>
          <a:xfrm>
            <a:off x="5664959" y="952716"/>
            <a:ext cx="76944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attend </a:t>
            </a:r>
          </a:p>
        </p:txBody>
      </p:sp>
      <p:cxnSp>
        <p:nvCxnSpPr>
          <p:cNvPr id="61" name="Curved Connector 60">
            <a:extLst>
              <a:ext uri="{FF2B5EF4-FFF2-40B4-BE49-F238E27FC236}">
                <a16:creationId xmlns:a16="http://schemas.microsoft.com/office/drawing/2014/main" id="{D0CE671C-FE2E-BD72-22EA-7A3987C82AA0}"/>
              </a:ext>
            </a:extLst>
          </p:cNvPr>
          <p:cNvCxnSpPr>
            <a:cxnSpLocks/>
          </p:cNvCxnSpPr>
          <p:nvPr/>
        </p:nvCxnSpPr>
        <p:spPr>
          <a:xfrm flipV="1">
            <a:off x="2135560" y="1612169"/>
            <a:ext cx="7302166" cy="4409119"/>
          </a:xfrm>
          <a:prstGeom prst="curvedConnector3">
            <a:avLst>
              <a:gd name="adj1" fmla="val 92467"/>
            </a:avLst>
          </a:prstGeom>
          <a:ln w="31750">
            <a:solidFill>
              <a:srgbClr val="BEBECB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0C5426A5-5093-4820-5C86-66D4A695D548}"/>
              </a:ext>
            </a:extLst>
          </p:cNvPr>
          <p:cNvSpPr txBox="1"/>
          <p:nvPr/>
        </p:nvSpPr>
        <p:spPr>
          <a:xfrm>
            <a:off x="4964066" y="5615345"/>
            <a:ext cx="730969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was a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7F909B-A39E-6EBB-6480-B02DC20D327E}"/>
              </a:ext>
            </a:extLst>
          </p:cNvPr>
          <p:cNvSpPr txBox="1"/>
          <p:nvPr/>
        </p:nvSpPr>
        <p:spPr>
          <a:xfrm>
            <a:off x="-13868" y="-14178"/>
            <a:ext cx="5258200" cy="1077218"/>
          </a:xfrm>
          <a:prstGeom prst="rect">
            <a:avLst/>
          </a:prstGeom>
          <a:solidFill>
            <a:srgbClr val="0033A0"/>
          </a:solidFill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What do you know about Hogwarts?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2-5 key concepts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Link and use ARROWS and LINKING WORDS !!!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Expand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1B4CFCD-B33F-3E06-1E67-D9E8B6667672}"/>
              </a:ext>
            </a:extLst>
          </p:cNvPr>
          <p:cNvSpPr txBox="1"/>
          <p:nvPr/>
        </p:nvSpPr>
        <p:spPr>
          <a:xfrm>
            <a:off x="6587631" y="152752"/>
            <a:ext cx="5796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3600" b="1" dirty="0">
                <a:highlight>
                  <a:srgbClr val="61C4D3"/>
                </a:highlight>
              </a:rPr>
              <a:t>  SECRET TIP !!!   </a:t>
            </a:r>
            <a:endParaRPr lang="en-CH" sz="3600" dirty="0">
              <a:highlight>
                <a:srgbClr val="61C4D3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2736A7-0F42-5E3A-0668-2932D7E53F8F}"/>
              </a:ext>
            </a:extLst>
          </p:cNvPr>
          <p:cNvSpPr txBox="1"/>
          <p:nvPr/>
        </p:nvSpPr>
        <p:spPr>
          <a:xfrm>
            <a:off x="183588" y="5683652"/>
            <a:ext cx="1729256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Voldemort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F2F050-54D6-D463-9E7B-CA0575527E67}"/>
              </a:ext>
            </a:extLst>
          </p:cNvPr>
          <p:cNvSpPr txBox="1"/>
          <p:nvPr/>
        </p:nvSpPr>
        <p:spPr>
          <a:xfrm>
            <a:off x="5442369" y="5591725"/>
            <a:ext cx="5796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3600" b="1" dirty="0">
                <a:highlight>
                  <a:srgbClr val="61C4D3"/>
                </a:highlight>
              </a:rPr>
              <a:t>  USE EXAMPLES !!! </a:t>
            </a:r>
            <a:endParaRPr lang="en-CH" sz="3600" dirty="0">
              <a:highlight>
                <a:srgbClr val="61C4D3"/>
              </a:highlight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6183A32-C18E-1ADB-D018-F586549A984A}"/>
              </a:ext>
            </a:extLst>
          </p:cNvPr>
          <p:cNvSpPr txBox="1"/>
          <p:nvPr/>
        </p:nvSpPr>
        <p:spPr>
          <a:xfrm>
            <a:off x="1122108" y="738181"/>
            <a:ext cx="27186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800" dirty="0">
                <a:solidFill>
                  <a:schemeClr val="bg1"/>
                </a:solidFill>
              </a:rPr>
              <a:t>… and expand some more</a:t>
            </a:r>
            <a:endParaRPr lang="en-CH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374EE8B4-1FBA-7092-039C-D8BC16442C1A}"/>
              </a:ext>
            </a:extLst>
          </p:cNvPr>
          <p:cNvSpPr/>
          <p:nvPr/>
        </p:nvSpPr>
        <p:spPr>
          <a:xfrm>
            <a:off x="-38611" y="788634"/>
            <a:ext cx="5340676" cy="2941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8778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0" grpId="0"/>
      <p:bldP spid="21" grpId="0"/>
      <p:bldP spid="30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9" grpId="0" animBg="1"/>
      <p:bldP spid="40" grpId="0" animBg="1"/>
      <p:bldP spid="44" grpId="0" animBg="1"/>
      <p:bldP spid="45" grpId="0"/>
      <p:bldP spid="46" grpId="0"/>
      <p:bldP spid="49" grpId="0"/>
      <p:bldP spid="51" grpId="0" animBg="1"/>
      <p:bldP spid="52" grpId="0"/>
      <p:bldP spid="53" grpId="0"/>
      <p:bldP spid="54" grpId="0"/>
      <p:bldP spid="55" grpId="0" animBg="1"/>
      <p:bldP spid="56" grpId="0" animBg="1"/>
      <p:bldP spid="58" grpId="0" animBg="1"/>
      <p:bldP spid="59" grpId="0" animBg="1"/>
      <p:bldP spid="60" grpId="0" animBg="1"/>
      <p:bldP spid="62" grpId="0" animBg="1"/>
      <p:bldP spid="65" grpId="0"/>
      <p:bldP spid="7" grpId="0"/>
      <p:bldP spid="8" grpId="0"/>
      <p:bldP spid="48" grpId="0"/>
      <p:bldP spid="6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5212</TotalTime>
  <Words>576</Words>
  <Application>Microsoft Macintosh PowerPoint</Application>
  <PresentationFormat>Widescreen</PresentationFormat>
  <Paragraphs>166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Helvetica Neue</vt:lpstr>
      <vt:lpstr>Wingdings</vt:lpstr>
      <vt:lpstr>Office Theme</vt:lpstr>
      <vt:lpstr>Concept Maps  International Teacher Weeks Programme 2023</vt:lpstr>
      <vt:lpstr>PowerPoint Presentation</vt:lpstr>
      <vt:lpstr>What do you know about concept maps?</vt:lpstr>
      <vt:lpstr>Why do we do this?</vt:lpstr>
      <vt:lpstr>Constructing Concept Maps</vt:lpstr>
      <vt:lpstr>PowerPoint Presentation</vt:lpstr>
      <vt:lpstr>PowerPoint Presentation</vt:lpstr>
      <vt:lpstr>PowerPoint Presentation</vt:lpstr>
      <vt:lpstr>PowerPoint Presentation</vt:lpstr>
      <vt:lpstr>Now, it is your turn!</vt:lpstr>
      <vt:lpstr>PowerPoint Presentation</vt:lpstr>
      <vt:lpstr>What would you like your students to know about PARTICLE PHYSICS and CERN?</vt:lpstr>
      <vt:lpstr>PowerPoint Presentation</vt:lpstr>
      <vt:lpstr>PowerPoint Presentation</vt:lpstr>
      <vt:lpstr>Time to write the code and sign the consent form!</vt:lpstr>
      <vt:lpstr>What would you like your students to know about PARTICLE PHYSICS and CERN?</vt:lpstr>
      <vt:lpstr>PowerPoint Presentation</vt:lpstr>
      <vt:lpstr>Thank you for your participation!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 Maps  The Baltic Teachers Programme 2023</dc:title>
  <dc:creator>Milena Vujanovic</dc:creator>
  <cp:lastModifiedBy>Milena Vujanovic</cp:lastModifiedBy>
  <cp:revision>25</cp:revision>
  <cp:lastPrinted>2020-01-30T13:49:18Z</cp:lastPrinted>
  <dcterms:created xsi:type="dcterms:W3CDTF">2023-04-14T11:58:52Z</dcterms:created>
  <dcterms:modified xsi:type="dcterms:W3CDTF">2023-08-06T13:58:52Z</dcterms:modified>
</cp:coreProperties>
</file>