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9" r:id="rId3"/>
    <p:sldId id="258" r:id="rId4"/>
    <p:sldId id="257" r:id="rId5"/>
    <p:sldId id="262" r:id="rId6"/>
    <p:sldId id="263" r:id="rId7"/>
    <p:sldId id="264" r:id="rId8"/>
    <p:sldId id="265" r:id="rId9"/>
    <p:sldId id="26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96" y="-8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0" d="100"/>
        <a:sy n="180" d="100"/>
      </p:scale>
      <p:origin x="0" y="21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C93A59-745F-47D9-8636-37A0103361D0}" type="datetimeFigureOut">
              <a:rPr lang="en-GB" smtClean="0"/>
              <a:t>08/06/2011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38466E-2930-4777-9B46-B2F28E0411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8305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8466E-2930-4777-9B46-B2F28E0411B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5624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79DA6B-C73A-4F7C-9428-3FC8654FD41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73245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6FC97E-D4CA-4D5D-8F3D-BA3B2C59812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5299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8466E-2930-4777-9B46-B2F28E0411B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4247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8466E-2930-4777-9B46-B2F28E0411B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54334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8466E-2930-4777-9B46-B2F28E0411B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3271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8466E-2930-4777-9B46-B2F28E0411B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31848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8466E-2930-4777-9B46-B2F28E0411B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4405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8466E-2930-4777-9B46-B2F28E0411B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81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1447800" cy="579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0" y="0"/>
            <a:ext cx="9215438" cy="1081088"/>
            <a:chOff x="-1" y="0"/>
            <a:chExt cx="9215439" cy="1081088"/>
          </a:xfrm>
        </p:grpSpPr>
        <p:sp>
          <p:nvSpPr>
            <p:cNvPr id="7" name="Rectangle 4"/>
            <p:cNvSpPr>
              <a:spLocks noChangeArrowheads="1"/>
            </p:cNvSpPr>
            <p:nvPr userDrawn="1"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pic>
          <p:nvPicPr>
            <p:cNvPr id="8" name="Picture 5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0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/>
              <a:ahLst/>
              <a:cxnLst>
                <a:cxn ang="0">
                  <a:pos x="5000" y="0"/>
                </a:cxn>
                <a:cxn ang="0">
                  <a:pos x="5000" y="2720"/>
                </a:cxn>
                <a:cxn ang="0">
                  <a:pos x="0" y="2720"/>
                </a:cxn>
                <a:cxn ang="0">
                  <a:pos x="2000" y="0"/>
                </a:cxn>
                <a:cxn ang="0">
                  <a:pos x="5000" y="0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1" name="Text Box 12"/>
            <p:cNvSpPr txBox="1">
              <a:spLocks noChangeArrowheads="1"/>
            </p:cNvSpPr>
            <p:nvPr userDrawn="1"/>
          </p:nvSpPr>
          <p:spPr bwMode="auto">
            <a:xfrm>
              <a:off x="6551613" y="503238"/>
              <a:ext cx="2663825" cy="5778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5000" rIns="90000" bIns="4500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n-GB" sz="3200" b="1" dirty="0">
                  <a:solidFill>
                    <a:srgbClr val="FFFFFF"/>
                  </a:solidFill>
                  <a:ea typeface="SimSun" charset="0"/>
                  <a:cs typeface="Arial" pitchFamily="34" charset="0"/>
                </a:rPr>
                <a:t>EGI-</a:t>
              </a:r>
              <a:r>
                <a:rPr lang="en-GB" sz="3200" b="1" dirty="0" err="1">
                  <a:solidFill>
                    <a:srgbClr val="FFFFFF"/>
                  </a:solidFill>
                  <a:ea typeface="SimSun" charset="0"/>
                  <a:cs typeface="Arial" pitchFamily="34" charset="0"/>
                </a:rPr>
                <a:t>InSPIRE</a:t>
              </a:r>
              <a:endParaRPr lang="en-GB" sz="3200" b="1" dirty="0">
                <a:solidFill>
                  <a:srgbClr val="FFFFFF"/>
                </a:solidFill>
                <a:ea typeface="SimSun" charset="0"/>
                <a:cs typeface="Arial" pitchFamily="34" charset="0"/>
              </a:endParaRPr>
            </a:p>
          </p:txBody>
        </p:sp>
      </p:grp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5713413"/>
            <a:ext cx="781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5640388"/>
            <a:ext cx="1447800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4" name="Rectangle 17"/>
          <p:cNvSpPr>
            <a:spLocks noChangeArrowheads="1"/>
          </p:cNvSpPr>
          <p:nvPr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www.egi.eu</a:t>
            </a:r>
          </a:p>
        </p:txBody>
      </p:sp>
      <p:sp>
        <p:nvSpPr>
          <p:cNvPr id="15" name="Rectangle 18"/>
          <p:cNvSpPr>
            <a:spLocks noChangeArrowheads="1"/>
          </p:cNvSpPr>
          <p:nvPr/>
        </p:nvSpPr>
        <p:spPr bwMode="auto">
          <a:xfrm>
            <a:off x="53752" y="6605588"/>
            <a:ext cx="22860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EGI-</a:t>
            </a:r>
            <a:r>
              <a:rPr lang="en-US" sz="1200" dirty="0" err="1">
                <a:solidFill>
                  <a:srgbClr val="FFFFFF"/>
                </a:solidFill>
                <a:ea typeface="SimSun" charset="0"/>
                <a:cs typeface="Arial" pitchFamily="34" charset="0"/>
              </a:rPr>
              <a:t>InSPIRE</a:t>
            </a: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 RI-261323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672" y="2130425"/>
            <a:ext cx="72008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7744" y="3886200"/>
            <a:ext cx="5832648" cy="1343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>
          <a:xfrm>
            <a:off x="62136" y="6376670"/>
            <a:ext cx="2133600" cy="365125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B30AD5C-3143-4B9E-A643-98F33A158EBD}" type="datetime1">
              <a:rPr lang="en-GB" smtClean="0"/>
              <a:t>09/06/2011</a:t>
            </a:fld>
            <a:endParaRPr lang="en-GB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smtClean="0"/>
              <a:t>Federated Identity Workshop</a:t>
            </a:r>
            <a:endParaRPr lang="en-GB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5475" y="6356350"/>
            <a:ext cx="2133600" cy="365125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CCD4D54-066C-4DEE-B79D-2047E26E5A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6410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1412776"/>
            <a:ext cx="8075612" cy="4525963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7F48FF-D4ED-45FC-BC15-F32E6756C7C7}" type="datetime1">
              <a:rPr lang="en-GB" smtClean="0"/>
              <a:t>09/06/2011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Federated Identity Workshop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CD4D54-066C-4DEE-B79D-2047E26E5A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8490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5C959-551E-4D67-B971-F6BC6A502415}" type="datetime1">
              <a:rPr lang="en-GB" smtClean="0"/>
              <a:t>09/06/2011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Federated Identity Workshop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D4D54-066C-4DEE-B79D-2047E26E5A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7632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1027" name="Group 12"/>
          <p:cNvGrpSpPr>
            <a:grpSpLocks/>
          </p:cNvGrpSpPr>
          <p:nvPr/>
        </p:nvGrpSpPr>
        <p:grpSpPr bwMode="auto">
          <a:xfrm>
            <a:off x="0" y="0"/>
            <a:ext cx="9144000" cy="1044575"/>
            <a:chOff x="-1" y="0"/>
            <a:chExt cx="9144001" cy="1044575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pic>
          <p:nvPicPr>
            <p:cNvPr id="1036" name="Picture 5"/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1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/>
              <a:ahLst/>
              <a:cxnLst>
                <a:cxn ang="0">
                  <a:pos x="5000" y="0"/>
                </a:cxn>
                <a:cxn ang="0">
                  <a:pos x="5000" y="2720"/>
                </a:cxn>
                <a:cxn ang="0">
                  <a:pos x="0" y="2720"/>
                </a:cxn>
                <a:cxn ang="0">
                  <a:pos x="2000" y="0"/>
                </a:cxn>
                <a:cxn ang="0">
                  <a:pos x="5000" y="0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2124075" y="115888"/>
            <a:ext cx="6840538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11188" y="1600200"/>
            <a:ext cx="807561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913" y="63769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32A2239-D617-4FB7-A030-937B7917C498}" type="datetime1">
              <a:rPr lang="en-GB" smtClean="0"/>
              <a:t>09/06/2011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smtClean="0"/>
              <a:t>Federated Identity Workshop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992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CCD4D54-066C-4DEE-B79D-2047E26E5ACA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www.egi.eu</a:t>
            </a:r>
          </a:p>
        </p:txBody>
      </p:sp>
      <p:sp>
        <p:nvSpPr>
          <p:cNvPr id="16" name="Rectangle 18"/>
          <p:cNvSpPr>
            <a:spLocks noChangeArrowheads="1"/>
          </p:cNvSpPr>
          <p:nvPr/>
        </p:nvSpPr>
        <p:spPr bwMode="auto">
          <a:xfrm>
            <a:off x="53975" y="6605588"/>
            <a:ext cx="22860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EGI-</a:t>
            </a:r>
            <a:r>
              <a:rPr lang="en-US" sz="1200" dirty="0" err="1">
                <a:solidFill>
                  <a:srgbClr val="FFFFFF"/>
                </a:solidFill>
                <a:ea typeface="SimSun" charset="0"/>
                <a:cs typeface="Arial" pitchFamily="34" charset="0"/>
              </a:rPr>
              <a:t>InSPIRE</a:t>
            </a: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 RI-261323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EGI - Identity Management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Steven Newhouse</a:t>
            </a:r>
          </a:p>
          <a:p>
            <a:r>
              <a:rPr lang="en-GB" dirty="0" smtClean="0"/>
              <a:t>Director, EGI.eu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Federated Identity Workshop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D4D54-066C-4DEE-B79D-2047E26E5AC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495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C21: Digital Research</a:t>
            </a:r>
          </a:p>
        </p:txBody>
      </p:sp>
      <p:pic>
        <p:nvPicPr>
          <p:cNvPr id="6147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835" y="1157287"/>
            <a:ext cx="3094037" cy="227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181" y="1081212"/>
            <a:ext cx="4105275" cy="256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02"/>
          <a:stretch/>
        </p:blipFill>
        <p:spPr bwMode="auto">
          <a:xfrm>
            <a:off x="2778026" y="3672775"/>
            <a:ext cx="2226022" cy="259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>
                <a:solidFill>
                  <a:prstClr val="white"/>
                </a:solidFill>
              </a:rPr>
              <a:t>Federated Identity Workshop</a:t>
            </a:r>
            <a:endParaRPr lang="en-US">
              <a:solidFill>
                <a:prstClr val="white"/>
              </a:solidFill>
            </a:endParaRPr>
          </a:p>
        </p:txBody>
      </p:sp>
      <p:pic>
        <p:nvPicPr>
          <p:cNvPr id="9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1" y="3823240"/>
            <a:ext cx="2448272" cy="2448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593252"/>
            <a:ext cx="4032448" cy="2702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ounded Rectangle 4"/>
          <p:cNvSpPr/>
          <p:nvPr/>
        </p:nvSpPr>
        <p:spPr>
          <a:xfrm>
            <a:off x="2483768" y="2873172"/>
            <a:ext cx="4499992" cy="1440160"/>
          </a:xfrm>
          <a:prstGeom prst="round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>
                <a:solidFill>
                  <a:prstClr val="white"/>
                </a:solidFill>
              </a:rPr>
              <a:t>Extracting Knowledge from the Data Deluge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8625B-2D50-4F49-9BE7-AEEB59BBC970}" type="slidenum">
              <a:rPr lang="en-GB">
                <a:solidFill>
                  <a:prstClr val="white"/>
                </a:solidFill>
              </a:rPr>
              <a:pPr/>
              <a:t>2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108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smtClean="0"/>
              <a:t>European Grid Infrastructure</a:t>
            </a:r>
            <a:br>
              <a:rPr lang="en-GB" sz="4000" smtClean="0"/>
            </a:br>
            <a:r>
              <a:rPr lang="en-GB" sz="2400" smtClean="0"/>
              <a:t>(April 2011 and yearly increase)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Federated Identity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53C9E4-42E2-402A-B0B1-17451789FE1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24744"/>
            <a:ext cx="8767016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824989" y="1073056"/>
            <a:ext cx="4203395" cy="37240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Logical CPUs (</a:t>
            </a:r>
            <a:r>
              <a:rPr lang="en-GB" sz="2400" b="1" dirty="0" smtClean="0"/>
              <a:t>cores</a:t>
            </a:r>
            <a:r>
              <a:rPr lang="en-GB" sz="2000" b="1" dirty="0" smtClean="0"/>
              <a:t>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000" b="1" dirty="0" smtClean="0"/>
              <a:t>239,840 </a:t>
            </a:r>
            <a:r>
              <a:rPr lang="en-GB" sz="2000" b="1" dirty="0"/>
              <a:t>EGI (+24.9</a:t>
            </a:r>
            <a:r>
              <a:rPr lang="en-GB" sz="2000" b="1" dirty="0" smtClean="0"/>
              <a:t>%)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000" b="1" dirty="0" smtClean="0"/>
              <a:t>338,895 </a:t>
            </a:r>
            <a:r>
              <a:rPr lang="en-GB" sz="2000" b="1" dirty="0"/>
              <a:t>All</a:t>
            </a:r>
          </a:p>
          <a:p>
            <a:r>
              <a:rPr lang="en-GB" sz="2400" b="1" dirty="0" smtClean="0"/>
              <a:t>102 </a:t>
            </a:r>
            <a:r>
              <a:rPr lang="en-GB" sz="2400" b="1" dirty="0"/>
              <a:t>PB </a:t>
            </a:r>
            <a:r>
              <a:rPr lang="en-GB" sz="2400" b="1" dirty="0" smtClean="0"/>
              <a:t>disk and 89 </a:t>
            </a:r>
            <a:r>
              <a:rPr lang="en-GB" sz="2400" b="1" dirty="0"/>
              <a:t>PB </a:t>
            </a:r>
            <a:r>
              <a:rPr lang="en-GB" sz="2400" b="1" dirty="0" smtClean="0"/>
              <a:t>tape</a:t>
            </a:r>
          </a:p>
          <a:p>
            <a:r>
              <a:rPr lang="en-GB" sz="2400" b="1" dirty="0" smtClean="0"/>
              <a:t>Resource </a:t>
            </a:r>
            <a:r>
              <a:rPr lang="en-GB" sz="2400" b="1" dirty="0"/>
              <a:t>Centres </a:t>
            </a:r>
            <a:endParaRPr lang="en-GB" sz="2400" b="1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GB" sz="2000" b="1" dirty="0" smtClean="0"/>
              <a:t>338 </a:t>
            </a:r>
            <a:r>
              <a:rPr lang="en-GB" sz="2000" b="1" dirty="0"/>
              <a:t>EGI </a:t>
            </a:r>
            <a:endParaRPr lang="en-GB" sz="2000" b="1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GB" sz="2000" b="1" dirty="0" smtClean="0"/>
              <a:t>345 </a:t>
            </a:r>
            <a:r>
              <a:rPr lang="en-GB" sz="2000" b="1" dirty="0"/>
              <a:t>All (+6.8 </a:t>
            </a:r>
            <a:r>
              <a:rPr lang="en-GB" sz="2000" b="1" dirty="0" smtClean="0"/>
              <a:t>%)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000" b="1" dirty="0" smtClean="0"/>
              <a:t>96 supporting MPI (+6.8%)</a:t>
            </a:r>
            <a:endParaRPr lang="en-GB" sz="2000" b="1" dirty="0"/>
          </a:p>
          <a:p>
            <a:r>
              <a:rPr lang="en-GB" sz="2400" b="1" dirty="0" smtClean="0"/>
              <a:t>Countries </a:t>
            </a:r>
            <a:r>
              <a:rPr lang="en-GB" sz="2400" b="1" dirty="0"/>
              <a:t>(+11.5</a:t>
            </a:r>
            <a:r>
              <a:rPr lang="en-GB" sz="2400" b="1" dirty="0" smtClean="0"/>
              <a:t>%)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000" b="1" dirty="0" smtClean="0"/>
              <a:t>51 EGI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000" b="1" dirty="0" smtClean="0"/>
              <a:t>57 </a:t>
            </a:r>
            <a:r>
              <a:rPr lang="en-GB" sz="2000" b="1" dirty="0"/>
              <a:t>All (+18.75</a:t>
            </a:r>
            <a:r>
              <a:rPr lang="en-GB" sz="2000" b="1" dirty="0" smtClean="0"/>
              <a:t>)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-324544" y="4149080"/>
            <a:ext cx="8928992" cy="496855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323528" y="4581128"/>
            <a:ext cx="6466835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38 NGIs providing resources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b="1" dirty="0"/>
              <a:t> 22 National Operations Centres</a:t>
            </a:r>
            <a:endParaRPr lang="en-GB" dirty="0"/>
          </a:p>
          <a:p>
            <a:pPr marL="342900" indent="-342900">
              <a:buFont typeface="Arial" pitchFamily="34" charset="0"/>
              <a:buChar char="•"/>
            </a:pPr>
            <a:r>
              <a:rPr lang="en-GB" b="1" dirty="0"/>
              <a:t>16 NGIs in 5 Federated Operations Centres</a:t>
            </a:r>
          </a:p>
          <a:p>
            <a:r>
              <a:rPr lang="en-GB" sz="2000" b="1" dirty="0"/>
              <a:t>1 EIRO providing resources</a:t>
            </a:r>
            <a:endParaRPr lang="en-GB" sz="2000" dirty="0"/>
          </a:p>
          <a:p>
            <a:r>
              <a:rPr lang="en-GB" sz="2000" b="1" dirty="0"/>
              <a:t>18 countries in 4 non-European Operations Centres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3792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Conflicting 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640960" cy="4525963"/>
          </a:xfrm>
        </p:spPr>
        <p:txBody>
          <a:bodyPr>
            <a:normAutofit/>
          </a:bodyPr>
          <a:lstStyle/>
          <a:p>
            <a:r>
              <a:rPr lang="en-GB" dirty="0" smtClean="0"/>
              <a:t>Federated Pan-European Infrastructure</a:t>
            </a:r>
          </a:p>
          <a:p>
            <a:pPr lvl="1"/>
            <a:r>
              <a:rPr lang="en-GB" dirty="0" smtClean="0"/>
              <a:t>Need to deal with local laws &amp; processes</a:t>
            </a:r>
          </a:p>
          <a:p>
            <a:pPr lvl="1"/>
            <a:r>
              <a:rPr lang="en-GB" dirty="0" smtClean="0"/>
              <a:t>Complex as part of a global collaboration</a:t>
            </a:r>
          </a:p>
          <a:p>
            <a:pPr marL="457200" lvl="1" indent="0">
              <a:buNone/>
            </a:pPr>
            <a:r>
              <a:rPr lang="en-GB" b="1" dirty="0" smtClean="0">
                <a:sym typeface="Wingdings" pitchFamily="2" charset="2"/>
              </a:rPr>
              <a:t></a:t>
            </a:r>
            <a:r>
              <a:rPr lang="en-GB" b="1" dirty="0" smtClean="0"/>
              <a:t>Resource access needs to managed</a:t>
            </a:r>
          </a:p>
          <a:p>
            <a:r>
              <a:rPr lang="en-GB" dirty="0" smtClean="0"/>
              <a:t>Support multi-disciplinary user communities</a:t>
            </a:r>
          </a:p>
          <a:p>
            <a:pPr lvl="1"/>
            <a:r>
              <a:rPr lang="en-GB" dirty="0" smtClean="0"/>
              <a:t>Each community has different operating models</a:t>
            </a:r>
          </a:p>
          <a:p>
            <a:pPr lvl="1"/>
            <a:r>
              <a:rPr lang="en-GB" dirty="0" smtClean="0"/>
              <a:t>Different levels of technology expertise &amp; use</a:t>
            </a:r>
          </a:p>
          <a:p>
            <a:pPr marL="457200" lvl="1" indent="0">
              <a:buNone/>
            </a:pPr>
            <a:r>
              <a:rPr lang="en-GB" b="1" dirty="0" smtClean="0">
                <a:sym typeface="Wingdings" pitchFamily="2" charset="2"/>
              </a:rPr>
              <a:t></a:t>
            </a:r>
            <a:r>
              <a:rPr lang="en-GB" b="1" dirty="0" smtClean="0"/>
              <a:t>Resource access tuned to the community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Federated Identity Workshop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D4D54-066C-4DEE-B79D-2047E26E5AC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6668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 Points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12776"/>
            <a:ext cx="9001000" cy="4525963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Authentication token needs to be trusted</a:t>
            </a:r>
          </a:p>
          <a:p>
            <a:pPr lvl="1"/>
            <a:r>
              <a:rPr lang="en-GB" dirty="0" smtClean="0"/>
              <a:t>Requires auditable procedures to give value</a:t>
            </a:r>
          </a:p>
          <a:p>
            <a:pPr lvl="2"/>
            <a:r>
              <a:rPr lang="en-GB" dirty="0"/>
              <a:t>e</a:t>
            </a:r>
            <a:r>
              <a:rPr lang="en-GB" dirty="0" smtClean="0"/>
              <a:t>.g. </a:t>
            </a:r>
            <a:r>
              <a:rPr lang="en-GB" dirty="0" err="1" smtClean="0"/>
              <a:t>EUGridPMA</a:t>
            </a:r>
            <a:r>
              <a:rPr lang="en-GB" dirty="0" smtClean="0"/>
              <a:t> &amp; IGTF (e.g. national X.509 CAs)</a:t>
            </a:r>
          </a:p>
          <a:p>
            <a:r>
              <a:rPr lang="en-GB" dirty="0" smtClean="0"/>
              <a:t>Attribute declarations need to be trusted &amp; traced</a:t>
            </a:r>
          </a:p>
          <a:p>
            <a:pPr lvl="1"/>
            <a:r>
              <a:rPr lang="en-GB" dirty="0" smtClean="0"/>
              <a:t>Based on the individual, e.g. staff/student</a:t>
            </a:r>
          </a:p>
          <a:p>
            <a:pPr lvl="1"/>
            <a:r>
              <a:rPr lang="en-GB" dirty="0" smtClean="0"/>
              <a:t>Based on their community e.g. VO membership VOMS</a:t>
            </a:r>
          </a:p>
          <a:p>
            <a:r>
              <a:rPr lang="en-GB" dirty="0"/>
              <a:t>Authorisation separated from authentication</a:t>
            </a:r>
          </a:p>
          <a:p>
            <a:pPr lvl="1"/>
            <a:r>
              <a:rPr lang="en-GB" dirty="0"/>
              <a:t>Performed locally for each </a:t>
            </a:r>
            <a:r>
              <a:rPr lang="en-GB" dirty="0" smtClean="0"/>
              <a:t>service, e.g. ARGUS</a:t>
            </a:r>
          </a:p>
          <a:p>
            <a:r>
              <a:rPr lang="en-GB" dirty="0"/>
              <a:t>C</a:t>
            </a:r>
            <a:r>
              <a:rPr lang="en-GB" dirty="0" smtClean="0"/>
              <a:t>ommon policies underpinned by technology</a:t>
            </a:r>
            <a:endParaRPr lang="en-GB" dirty="0"/>
          </a:p>
          <a:p>
            <a:pPr marL="457200" lvl="1" indent="0">
              <a:buNone/>
            </a:pPr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Federated Identity Workshop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D4D54-066C-4DEE-B79D-2047E26E5AC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6636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Non-Proliferation Issue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Major concern for the EGI Council</a:t>
            </a:r>
          </a:p>
          <a:p>
            <a:pPr lvl="1"/>
            <a:r>
              <a:rPr lang="en-GB" dirty="0"/>
              <a:t>L</a:t>
            </a:r>
            <a:r>
              <a:rPr lang="en-GB" dirty="0" smtClean="0"/>
              <a:t>ocal interpretation of international laws</a:t>
            </a:r>
          </a:p>
          <a:p>
            <a:pPr lvl="1"/>
            <a:r>
              <a:rPr lang="en-GB" dirty="0" smtClean="0"/>
              <a:t>Compliance needs to be demonstrated</a:t>
            </a:r>
          </a:p>
          <a:p>
            <a:pPr lvl="1"/>
            <a:endParaRPr lang="en-GB" dirty="0"/>
          </a:p>
          <a:p>
            <a:r>
              <a:rPr lang="en-GB" b="1" dirty="0" smtClean="0"/>
              <a:t>Need</a:t>
            </a:r>
            <a:r>
              <a:rPr lang="en-GB" dirty="0" smtClean="0"/>
              <a:t>: Nationality Attribute</a:t>
            </a:r>
          </a:p>
          <a:p>
            <a:pPr lvl="1"/>
            <a:r>
              <a:rPr lang="en-GB" dirty="0" smtClean="0"/>
              <a:t>No attribute </a:t>
            </a:r>
            <a:r>
              <a:rPr lang="en-GB" dirty="0" smtClean="0">
                <a:sym typeface="Wingdings" pitchFamily="2" charset="2"/>
              </a:rPr>
              <a:t> may mean </a:t>
            </a:r>
            <a:r>
              <a:rPr lang="en-GB" dirty="0" smtClean="0"/>
              <a:t>no access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Federated Identity Workshop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D4D54-066C-4DEE-B79D-2047E26E5AC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308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Future Challenges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1412776"/>
            <a:ext cx="8075612" cy="4608511"/>
          </a:xfrm>
        </p:spPr>
        <p:txBody>
          <a:bodyPr/>
          <a:lstStyle/>
          <a:p>
            <a:r>
              <a:rPr lang="en-GB" dirty="0" smtClean="0"/>
              <a:t>Virtualisation changes the relationships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Multiple trust relationships</a:t>
            </a:r>
          </a:p>
          <a:p>
            <a:r>
              <a:rPr lang="en-GB" dirty="0" smtClean="0"/>
              <a:t>Multiple trust levels</a:t>
            </a:r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1923729" y="3999370"/>
            <a:ext cx="5384575" cy="648072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Site Virtual Machine Management </a:t>
            </a:r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>
            <a:off x="1923728" y="2163166"/>
            <a:ext cx="1312777" cy="1836204"/>
            <a:chOff x="683567" y="3609020"/>
            <a:chExt cx="1312777" cy="1836204"/>
          </a:xfrm>
        </p:grpSpPr>
        <p:sp>
          <p:nvSpPr>
            <p:cNvPr id="5" name="Rounded Rectangle 4"/>
            <p:cNvSpPr/>
            <p:nvPr/>
          </p:nvSpPr>
          <p:spPr>
            <a:xfrm>
              <a:off x="683567" y="4581128"/>
              <a:ext cx="1312777" cy="864096"/>
            </a:xfrm>
            <a:prstGeom prst="round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Virtual </a:t>
              </a:r>
            </a:p>
            <a:p>
              <a:pPr algn="ctr"/>
              <a:r>
                <a:rPr lang="en-GB" dirty="0"/>
                <a:t>M</a:t>
              </a:r>
              <a:r>
                <a:rPr lang="en-GB" dirty="0" smtClean="0"/>
                <a:t>achine</a:t>
              </a:r>
              <a:endParaRPr lang="en-GB" dirty="0"/>
            </a:p>
          </p:txBody>
        </p:sp>
        <p:sp>
          <p:nvSpPr>
            <p:cNvPr id="6" name="Rounded Rectangle 5"/>
            <p:cNvSpPr/>
            <p:nvPr/>
          </p:nvSpPr>
          <p:spPr>
            <a:xfrm rot="16200000">
              <a:off x="424660" y="3879050"/>
              <a:ext cx="972108" cy="432048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Service</a:t>
              </a:r>
              <a:endParaRPr lang="en-GB" dirty="0"/>
            </a:p>
          </p:txBody>
        </p:sp>
        <p:sp>
          <p:nvSpPr>
            <p:cNvPr id="7" name="Rounded Rectangle 6"/>
            <p:cNvSpPr/>
            <p:nvPr/>
          </p:nvSpPr>
          <p:spPr>
            <a:xfrm rot="16200000">
              <a:off x="1294266" y="3879050"/>
              <a:ext cx="972108" cy="432048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Service</a:t>
              </a:r>
              <a:endParaRPr lang="en-GB" dirty="0"/>
            </a:p>
          </p:txBody>
        </p:sp>
        <p:sp>
          <p:nvSpPr>
            <p:cNvPr id="8" name="Rounded Rectangle 7"/>
            <p:cNvSpPr/>
            <p:nvPr/>
          </p:nvSpPr>
          <p:spPr>
            <a:xfrm rot="16200000">
              <a:off x="862217" y="3879050"/>
              <a:ext cx="972108" cy="432048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Service</a:t>
              </a:r>
              <a:endParaRPr lang="en-GB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638057" y="2158028"/>
            <a:ext cx="1312777" cy="1836204"/>
            <a:chOff x="683567" y="3609020"/>
            <a:chExt cx="1312777" cy="1836204"/>
          </a:xfrm>
        </p:grpSpPr>
        <p:sp>
          <p:nvSpPr>
            <p:cNvPr id="11" name="Rounded Rectangle 10"/>
            <p:cNvSpPr/>
            <p:nvPr/>
          </p:nvSpPr>
          <p:spPr>
            <a:xfrm>
              <a:off x="683567" y="4581128"/>
              <a:ext cx="1312777" cy="864096"/>
            </a:xfrm>
            <a:prstGeom prst="round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Virtual </a:t>
              </a:r>
            </a:p>
            <a:p>
              <a:pPr algn="ctr"/>
              <a:r>
                <a:rPr lang="en-GB" dirty="0"/>
                <a:t>M</a:t>
              </a:r>
              <a:r>
                <a:rPr lang="en-GB" dirty="0" smtClean="0"/>
                <a:t>achine</a:t>
              </a:r>
              <a:endParaRPr lang="en-GB" dirty="0"/>
            </a:p>
          </p:txBody>
        </p:sp>
        <p:sp>
          <p:nvSpPr>
            <p:cNvPr id="12" name="Rounded Rectangle 11"/>
            <p:cNvSpPr/>
            <p:nvPr/>
          </p:nvSpPr>
          <p:spPr>
            <a:xfrm rot="16200000">
              <a:off x="424660" y="3879050"/>
              <a:ext cx="972108" cy="432048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Service</a:t>
              </a:r>
              <a:endParaRPr lang="en-GB" dirty="0"/>
            </a:p>
          </p:txBody>
        </p:sp>
        <p:sp>
          <p:nvSpPr>
            <p:cNvPr id="13" name="Rounded Rectangle 12"/>
            <p:cNvSpPr/>
            <p:nvPr/>
          </p:nvSpPr>
          <p:spPr>
            <a:xfrm rot="16200000">
              <a:off x="1294266" y="3879050"/>
              <a:ext cx="972108" cy="432048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Service</a:t>
              </a:r>
              <a:endParaRPr lang="en-GB" dirty="0"/>
            </a:p>
          </p:txBody>
        </p:sp>
        <p:sp>
          <p:nvSpPr>
            <p:cNvPr id="14" name="Rounded Rectangle 13"/>
            <p:cNvSpPr/>
            <p:nvPr/>
          </p:nvSpPr>
          <p:spPr>
            <a:xfrm rot="16200000">
              <a:off x="862217" y="3879050"/>
              <a:ext cx="972108" cy="432048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Service</a:t>
              </a:r>
              <a:endParaRPr lang="en-GB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270109" y="2152280"/>
            <a:ext cx="1312777" cy="1836204"/>
            <a:chOff x="683567" y="3609020"/>
            <a:chExt cx="1312777" cy="1836204"/>
          </a:xfrm>
        </p:grpSpPr>
        <p:sp>
          <p:nvSpPr>
            <p:cNvPr id="16" name="Rounded Rectangle 15"/>
            <p:cNvSpPr/>
            <p:nvPr/>
          </p:nvSpPr>
          <p:spPr>
            <a:xfrm>
              <a:off x="683567" y="4581128"/>
              <a:ext cx="1312777" cy="864096"/>
            </a:xfrm>
            <a:prstGeom prst="round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Virtual </a:t>
              </a:r>
            </a:p>
            <a:p>
              <a:pPr algn="ctr"/>
              <a:r>
                <a:rPr lang="en-GB" dirty="0"/>
                <a:t>M</a:t>
              </a:r>
              <a:r>
                <a:rPr lang="en-GB" dirty="0" smtClean="0"/>
                <a:t>achine</a:t>
              </a:r>
              <a:endParaRPr lang="en-GB" dirty="0"/>
            </a:p>
          </p:txBody>
        </p:sp>
        <p:sp>
          <p:nvSpPr>
            <p:cNvPr id="17" name="Rounded Rectangle 16"/>
            <p:cNvSpPr/>
            <p:nvPr/>
          </p:nvSpPr>
          <p:spPr>
            <a:xfrm rot="16200000">
              <a:off x="424660" y="3879050"/>
              <a:ext cx="972108" cy="432048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Service</a:t>
              </a:r>
              <a:endParaRPr lang="en-GB" dirty="0"/>
            </a:p>
          </p:txBody>
        </p:sp>
        <p:sp>
          <p:nvSpPr>
            <p:cNvPr id="18" name="Rounded Rectangle 17"/>
            <p:cNvSpPr/>
            <p:nvPr/>
          </p:nvSpPr>
          <p:spPr>
            <a:xfrm rot="16200000">
              <a:off x="1294266" y="3879050"/>
              <a:ext cx="972108" cy="432048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Service</a:t>
              </a:r>
              <a:endParaRPr lang="en-GB" dirty="0"/>
            </a:p>
          </p:txBody>
        </p:sp>
        <p:sp>
          <p:nvSpPr>
            <p:cNvPr id="19" name="Rounded Rectangle 18"/>
            <p:cNvSpPr/>
            <p:nvPr/>
          </p:nvSpPr>
          <p:spPr>
            <a:xfrm rot="16200000">
              <a:off x="862217" y="3879050"/>
              <a:ext cx="972108" cy="432048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Service</a:t>
              </a:r>
              <a:endParaRPr lang="en-GB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995527" y="2152280"/>
            <a:ext cx="1312777" cy="1836204"/>
            <a:chOff x="683567" y="3609020"/>
            <a:chExt cx="1312777" cy="1836204"/>
          </a:xfrm>
        </p:grpSpPr>
        <p:sp>
          <p:nvSpPr>
            <p:cNvPr id="21" name="Rounded Rectangle 20"/>
            <p:cNvSpPr/>
            <p:nvPr/>
          </p:nvSpPr>
          <p:spPr>
            <a:xfrm>
              <a:off x="683567" y="4581128"/>
              <a:ext cx="1312777" cy="864096"/>
            </a:xfrm>
            <a:prstGeom prst="round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Virtual </a:t>
              </a:r>
            </a:p>
            <a:p>
              <a:pPr algn="ctr"/>
              <a:r>
                <a:rPr lang="en-GB" dirty="0"/>
                <a:t>M</a:t>
              </a:r>
              <a:r>
                <a:rPr lang="en-GB" dirty="0" smtClean="0"/>
                <a:t>achine</a:t>
              </a:r>
              <a:endParaRPr lang="en-GB" dirty="0"/>
            </a:p>
          </p:txBody>
        </p:sp>
        <p:sp>
          <p:nvSpPr>
            <p:cNvPr id="22" name="Rounded Rectangle 21"/>
            <p:cNvSpPr/>
            <p:nvPr/>
          </p:nvSpPr>
          <p:spPr>
            <a:xfrm rot="16200000">
              <a:off x="424660" y="3879050"/>
              <a:ext cx="972108" cy="432048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Service</a:t>
              </a:r>
              <a:endParaRPr lang="en-GB" dirty="0"/>
            </a:p>
          </p:txBody>
        </p:sp>
        <p:sp>
          <p:nvSpPr>
            <p:cNvPr id="23" name="Rounded Rectangle 22"/>
            <p:cNvSpPr/>
            <p:nvPr/>
          </p:nvSpPr>
          <p:spPr>
            <a:xfrm rot="16200000">
              <a:off x="1294266" y="3879050"/>
              <a:ext cx="972108" cy="432048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Service</a:t>
              </a:r>
              <a:endParaRPr lang="en-GB" dirty="0"/>
            </a:p>
          </p:txBody>
        </p:sp>
        <p:sp>
          <p:nvSpPr>
            <p:cNvPr id="24" name="Rounded Rectangle 23"/>
            <p:cNvSpPr/>
            <p:nvPr/>
          </p:nvSpPr>
          <p:spPr>
            <a:xfrm rot="16200000">
              <a:off x="862217" y="3879050"/>
              <a:ext cx="972108" cy="432048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Service</a:t>
              </a:r>
              <a:endParaRPr lang="en-GB" dirty="0"/>
            </a:p>
          </p:txBody>
        </p:sp>
      </p:grpSp>
      <p:sp>
        <p:nvSpPr>
          <p:cNvPr id="25" name="Right Arrow 24"/>
          <p:cNvSpPr/>
          <p:nvPr/>
        </p:nvSpPr>
        <p:spPr>
          <a:xfrm>
            <a:off x="-36512" y="4024488"/>
            <a:ext cx="2043371" cy="628648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Trust Relationship</a:t>
            </a:r>
            <a:endParaRPr lang="en-GB" dirty="0"/>
          </a:p>
        </p:txBody>
      </p:sp>
      <p:sp>
        <p:nvSpPr>
          <p:cNvPr id="26" name="Right Arrow 25"/>
          <p:cNvSpPr/>
          <p:nvPr/>
        </p:nvSpPr>
        <p:spPr>
          <a:xfrm>
            <a:off x="-36512" y="3179816"/>
            <a:ext cx="2043371" cy="628648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Trust Relationship</a:t>
            </a:r>
            <a:endParaRPr lang="en-GB" dirty="0"/>
          </a:p>
        </p:txBody>
      </p:sp>
      <p:sp>
        <p:nvSpPr>
          <p:cNvPr id="27" name="Right Arrow 26"/>
          <p:cNvSpPr/>
          <p:nvPr/>
        </p:nvSpPr>
        <p:spPr>
          <a:xfrm>
            <a:off x="-36512" y="2315720"/>
            <a:ext cx="2043371" cy="628648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Trust Relationship</a:t>
            </a:r>
            <a:endParaRPr lang="en-GB" dirty="0"/>
          </a:p>
        </p:txBody>
      </p:sp>
      <p:sp>
        <p:nvSpPr>
          <p:cNvPr id="28" name="Rectangle 27"/>
          <p:cNvSpPr/>
          <p:nvPr/>
        </p:nvSpPr>
        <p:spPr>
          <a:xfrm>
            <a:off x="7596336" y="3988484"/>
            <a:ext cx="1446312" cy="6646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</a:t>
            </a:r>
            <a:r>
              <a:rPr lang="en-GB" dirty="0" smtClean="0"/>
              <a:t>andboxed site access</a:t>
            </a:r>
            <a:endParaRPr lang="en-GB" dirty="0"/>
          </a:p>
        </p:txBody>
      </p:sp>
      <p:sp>
        <p:nvSpPr>
          <p:cNvPr id="29" name="Rectangle 28"/>
          <p:cNvSpPr/>
          <p:nvPr/>
        </p:nvSpPr>
        <p:spPr>
          <a:xfrm>
            <a:off x="7590184" y="3179816"/>
            <a:ext cx="1446312" cy="8020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Multiple sources</a:t>
            </a:r>
            <a:endParaRPr lang="en-GB" dirty="0"/>
          </a:p>
        </p:txBody>
      </p:sp>
      <p:sp>
        <p:nvSpPr>
          <p:cNvPr id="30" name="Rectangle 29"/>
          <p:cNvSpPr/>
          <p:nvPr/>
        </p:nvSpPr>
        <p:spPr>
          <a:xfrm>
            <a:off x="7596336" y="2410881"/>
            <a:ext cx="1446312" cy="8020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Multiple communities</a:t>
            </a:r>
            <a:endParaRPr lang="en-GB" dirty="0"/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Federated Identity Workshop</a:t>
            </a:r>
            <a:endParaRPr lang="en-GB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D4D54-066C-4DEE-B79D-2047E26E5AC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66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Implementation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412776"/>
            <a:ext cx="8281292" cy="4525963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Global interoperability is essential</a:t>
            </a:r>
          </a:p>
          <a:p>
            <a:pPr lvl="1"/>
            <a:r>
              <a:rPr lang="en-GB" dirty="0" smtClean="0"/>
              <a:t>e.g. X.509, Kerberos, SAML, …</a:t>
            </a:r>
          </a:p>
          <a:p>
            <a:r>
              <a:rPr lang="en-GB" dirty="0"/>
              <a:t>Q</a:t>
            </a:r>
            <a:r>
              <a:rPr lang="en-GB" dirty="0" smtClean="0"/>
              <a:t>uality of attribute is very important</a:t>
            </a:r>
          </a:p>
          <a:p>
            <a:pPr lvl="1"/>
            <a:r>
              <a:rPr lang="en-GB" dirty="0" smtClean="0"/>
              <a:t>e.g. photo ID linked to IGTF X.509 certificate</a:t>
            </a:r>
          </a:p>
          <a:p>
            <a:pPr lvl="1"/>
            <a:r>
              <a:rPr lang="en-GB" dirty="0"/>
              <a:t>e</a:t>
            </a:r>
            <a:r>
              <a:rPr lang="en-GB" dirty="0" smtClean="0"/>
              <a:t>.g. verified email address linked to login</a:t>
            </a:r>
          </a:p>
          <a:p>
            <a:r>
              <a:rPr lang="en-GB" dirty="0" smtClean="0"/>
              <a:t>Authorisation = Authentication + attributes</a:t>
            </a:r>
          </a:p>
          <a:p>
            <a:r>
              <a:rPr lang="en-GB" dirty="0" smtClean="0"/>
              <a:t>Ease of use critical to wider adoption</a:t>
            </a:r>
          </a:p>
          <a:p>
            <a:pPr lvl="1"/>
            <a:r>
              <a:rPr lang="en-GB" dirty="0"/>
              <a:t>e</a:t>
            </a:r>
            <a:r>
              <a:rPr lang="en-GB" dirty="0" smtClean="0"/>
              <a:t>.g. short-lived certificate &amp; security token servers</a:t>
            </a:r>
          </a:p>
          <a:p>
            <a:pPr marL="914400" lvl="2" indent="0">
              <a:buNone/>
            </a:pPr>
            <a:r>
              <a:rPr lang="en-GB" dirty="0" smtClean="0">
                <a:sym typeface="Wingdings" pitchFamily="2" charset="2"/>
              </a:rPr>
              <a:t> Convert ‘normal’ ID tokens to ‘Grid’ tokens</a:t>
            </a:r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Federated Identity Workshop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D4D54-066C-4DEE-B79D-2047E26E5ACA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093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Virtualisation changes the game</a:t>
            </a:r>
          </a:p>
          <a:p>
            <a:pPr lvl="1"/>
            <a:r>
              <a:rPr lang="en-GB" dirty="0" smtClean="0"/>
              <a:t>Can separate management from use</a:t>
            </a:r>
          </a:p>
          <a:p>
            <a:r>
              <a:rPr lang="en-GB" dirty="0" smtClean="0"/>
              <a:t>Security of the whole infrastructure critical</a:t>
            </a:r>
          </a:p>
          <a:p>
            <a:pPr lvl="1"/>
            <a:r>
              <a:rPr lang="en-GB" dirty="0" smtClean="0"/>
              <a:t>Traceability across different tokens key</a:t>
            </a:r>
          </a:p>
          <a:p>
            <a:r>
              <a:rPr lang="en-GB" dirty="0" smtClean="0"/>
              <a:t>Need solutions with global scope</a:t>
            </a:r>
          </a:p>
          <a:p>
            <a:pPr lvl="1"/>
            <a:r>
              <a:rPr lang="en-GB" dirty="0" smtClean="0"/>
              <a:t>Either deployment or interoperability</a:t>
            </a:r>
          </a:p>
          <a:p>
            <a:pPr lvl="1"/>
            <a:endParaRPr lang="en-GB" dirty="0"/>
          </a:p>
          <a:p>
            <a:r>
              <a:rPr lang="en-GB" dirty="0" smtClean="0"/>
              <a:t>Contact: director@egi.eu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Federated Identity Workshop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D4D54-066C-4DEE-B79D-2047E26E5AC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98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G-InSPIR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EG-InSPIRE</Template>
  <TotalTime>1059</TotalTime>
  <Words>438</Words>
  <Application>Microsoft Office PowerPoint</Application>
  <PresentationFormat>On-screen Show (4:3)</PresentationFormat>
  <Paragraphs>130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EG-InSPIRE</vt:lpstr>
      <vt:lpstr>EGI - Identity Management</vt:lpstr>
      <vt:lpstr>C21: Digital Research</vt:lpstr>
      <vt:lpstr>European Grid Infrastructure (April 2011 and yearly increase)</vt:lpstr>
      <vt:lpstr>Conflicting Issues</vt:lpstr>
      <vt:lpstr>Key Points</vt:lpstr>
      <vt:lpstr>Non-Proliferation Issue</vt:lpstr>
      <vt:lpstr>Future Challenges</vt:lpstr>
      <vt:lpstr>Implementation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EGI - Identity Management</dc:title>
  <dc:creator>StevenNewhouse</dc:creator>
  <cp:lastModifiedBy>StevenNewhouse</cp:lastModifiedBy>
  <cp:revision>17</cp:revision>
  <dcterms:created xsi:type="dcterms:W3CDTF">2011-06-08T20:12:53Z</dcterms:created>
  <dcterms:modified xsi:type="dcterms:W3CDTF">2011-06-09T13:52:14Z</dcterms:modified>
</cp:coreProperties>
</file>