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1" r:id="rId2"/>
  </p:sldMasterIdLst>
  <p:notesMasterIdLst>
    <p:notesMasterId r:id="rId16"/>
  </p:notesMasterIdLst>
  <p:sldIdLst>
    <p:sldId id="256" r:id="rId3"/>
    <p:sldId id="258" r:id="rId4"/>
    <p:sldId id="259" r:id="rId5"/>
    <p:sldId id="271" r:id="rId6"/>
    <p:sldId id="274" r:id="rId7"/>
    <p:sldId id="261" r:id="rId8"/>
    <p:sldId id="262" r:id="rId9"/>
    <p:sldId id="263" r:id="rId10"/>
    <p:sldId id="272" r:id="rId11"/>
    <p:sldId id="264" r:id="rId12"/>
    <p:sldId id="267" r:id="rId13"/>
    <p:sldId id="275" r:id="rId14"/>
    <p:sldId id="270" r:id="rId15"/>
  </p:sldIdLst>
  <p:sldSz cx="9907588" cy="6858000"/>
  <p:notesSz cx="7315200" cy="96012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es Wolfrat" initials="J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53" autoAdjust="0"/>
  </p:normalViewPr>
  <p:slideViewPr>
    <p:cSldViewPr>
      <p:cViewPr>
        <p:scale>
          <a:sx n="90" d="100"/>
          <a:sy n="90" d="100"/>
        </p:scale>
        <p:origin x="-372" y="7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C881D0-E163-454C-A70B-44E4F8F0E06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0201A35E-67CF-49B5-A97A-20B5EA7BA1E2}">
      <dgm:prSet phldrT="[Texte]" custT="1"/>
      <dgm:spPr/>
      <dgm:t>
        <a:bodyPr/>
        <a:lstStyle/>
        <a:p>
          <a:r>
            <a:rPr lang="fr-FR" sz="4000" baseline="0" dirty="0" smtClean="0"/>
            <a:t>T0</a:t>
          </a:r>
          <a:endParaRPr lang="fr-FR" sz="4000" baseline="0" dirty="0"/>
        </a:p>
      </dgm:t>
    </dgm:pt>
    <dgm:pt modelId="{28EC58BE-FA94-4303-B16C-871DBF837CA5}" type="parTrans" cxnId="{7BF3F66D-AC83-4711-A91F-858C60D3B4D8}">
      <dgm:prSet/>
      <dgm:spPr/>
      <dgm:t>
        <a:bodyPr/>
        <a:lstStyle/>
        <a:p>
          <a:endParaRPr lang="fr-FR"/>
        </a:p>
      </dgm:t>
    </dgm:pt>
    <dgm:pt modelId="{DAD8E2E4-6BBA-46A1-B1F1-E3800892C200}" type="sibTrans" cxnId="{7BF3F66D-AC83-4711-A91F-858C60D3B4D8}">
      <dgm:prSet/>
      <dgm:spPr/>
      <dgm:t>
        <a:bodyPr/>
        <a:lstStyle/>
        <a:p>
          <a:endParaRPr lang="fr-FR"/>
        </a:p>
      </dgm:t>
    </dgm:pt>
    <dgm:pt modelId="{094FF24E-C412-462E-A89A-227891D88EF8}">
      <dgm:prSet phldrT="[Texte]" custT="1"/>
      <dgm:spPr/>
      <dgm:t>
        <a:bodyPr/>
        <a:lstStyle/>
        <a:p>
          <a:r>
            <a:rPr lang="fr-FR" sz="4000" baseline="0" dirty="0" smtClean="0"/>
            <a:t>T1</a:t>
          </a:r>
          <a:endParaRPr lang="fr-FR" sz="4000" baseline="0" dirty="0"/>
        </a:p>
      </dgm:t>
    </dgm:pt>
    <dgm:pt modelId="{D17FFF9C-1636-45BE-AA72-50EA4E3D435A}" type="parTrans" cxnId="{6C6547BE-7300-4400-B66B-34ACF094C6AC}">
      <dgm:prSet/>
      <dgm:spPr/>
      <dgm:t>
        <a:bodyPr/>
        <a:lstStyle/>
        <a:p>
          <a:endParaRPr lang="fr-FR"/>
        </a:p>
      </dgm:t>
    </dgm:pt>
    <dgm:pt modelId="{588881FD-00EE-4621-89B6-2C2574736861}" type="sibTrans" cxnId="{6C6547BE-7300-4400-B66B-34ACF094C6AC}">
      <dgm:prSet/>
      <dgm:spPr/>
      <dgm:t>
        <a:bodyPr/>
        <a:lstStyle/>
        <a:p>
          <a:endParaRPr lang="fr-FR"/>
        </a:p>
      </dgm:t>
    </dgm:pt>
    <dgm:pt modelId="{E4333114-0B9D-4C9F-B263-8647BF565DC8}">
      <dgm:prSet phldrT="[Texte]" custT="1"/>
      <dgm:spPr/>
      <dgm:t>
        <a:bodyPr/>
        <a:lstStyle/>
        <a:p>
          <a:r>
            <a:rPr lang="fr-FR" sz="4000" baseline="0" dirty="0" smtClean="0"/>
            <a:t>T2</a:t>
          </a:r>
          <a:endParaRPr lang="fr-FR" sz="4000" baseline="0" dirty="0"/>
        </a:p>
      </dgm:t>
    </dgm:pt>
    <dgm:pt modelId="{00613950-D36E-4F11-B5C4-185A139D45F0}" type="parTrans" cxnId="{8B1C5299-3742-4D08-AD00-93C0B688FA66}">
      <dgm:prSet/>
      <dgm:spPr/>
      <dgm:t>
        <a:bodyPr/>
        <a:lstStyle/>
        <a:p>
          <a:endParaRPr lang="fr-FR"/>
        </a:p>
      </dgm:t>
    </dgm:pt>
    <dgm:pt modelId="{F9D91C03-048A-40FD-9A53-1B4FCB1A608C}" type="sibTrans" cxnId="{8B1C5299-3742-4D08-AD00-93C0B688FA66}">
      <dgm:prSet/>
      <dgm:spPr/>
      <dgm:t>
        <a:bodyPr/>
        <a:lstStyle/>
        <a:p>
          <a:endParaRPr lang="fr-FR"/>
        </a:p>
      </dgm:t>
    </dgm:pt>
    <dgm:pt modelId="{1637AA5C-46D7-4CF7-A663-4D884FFE3942}" type="pres">
      <dgm:prSet presAssocID="{3BC881D0-E163-454C-A70B-44E4F8F0E061}" presName="Name0" presStyleCnt="0">
        <dgm:presLayoutVars>
          <dgm:dir/>
          <dgm:animLvl val="lvl"/>
          <dgm:resizeHandles val="exact"/>
        </dgm:presLayoutVars>
      </dgm:prSet>
      <dgm:spPr/>
    </dgm:pt>
    <dgm:pt modelId="{35F5963B-5E51-466A-8517-850BA6288506}" type="pres">
      <dgm:prSet presAssocID="{0201A35E-67CF-49B5-A97A-20B5EA7BA1E2}" presName="Name8" presStyleCnt="0"/>
      <dgm:spPr/>
    </dgm:pt>
    <dgm:pt modelId="{BAC555EF-AFAF-4798-AB38-5E028429058D}" type="pres">
      <dgm:prSet presAssocID="{0201A35E-67CF-49B5-A97A-20B5EA7BA1E2}" presName="level" presStyleLbl="node1" presStyleIdx="0" presStyleCnt="3" custLinFactNeighborY="216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A1EA996-49D6-48D8-912D-801B2BE3819F}" type="pres">
      <dgm:prSet presAssocID="{0201A35E-67CF-49B5-A97A-20B5EA7BA1E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28B1D30-7F96-470E-90FE-4CB2D49A0415}" type="pres">
      <dgm:prSet presAssocID="{094FF24E-C412-462E-A89A-227891D88EF8}" presName="Name8" presStyleCnt="0"/>
      <dgm:spPr/>
    </dgm:pt>
    <dgm:pt modelId="{0DD245CB-474A-44AF-9477-85212A73250C}" type="pres">
      <dgm:prSet presAssocID="{094FF24E-C412-462E-A89A-227891D88EF8}" presName="level" presStyleLbl="node1" presStyleIdx="1" presStyleCnt="3" custLinFactNeighborX="23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77A4F8B-4E2A-4A32-896C-C57849C853CF}" type="pres">
      <dgm:prSet presAssocID="{094FF24E-C412-462E-A89A-227891D88EF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656FEE-9463-45AF-ABF5-429C76DD571B}" type="pres">
      <dgm:prSet presAssocID="{E4333114-0B9D-4C9F-B263-8647BF565DC8}" presName="Name8" presStyleCnt="0"/>
      <dgm:spPr/>
    </dgm:pt>
    <dgm:pt modelId="{845F1B87-2B3F-4996-9E2F-E24F45DF38BF}" type="pres">
      <dgm:prSet presAssocID="{E4333114-0B9D-4C9F-B263-8647BF565DC8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7CE875-A77D-404A-A50B-4528DD5FA8E9}" type="pres">
      <dgm:prSet presAssocID="{E4333114-0B9D-4C9F-B263-8647BF565D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106D-26D8-44B3-9FFB-BF5D8EBE779D}" type="presOf" srcId="{0201A35E-67CF-49B5-A97A-20B5EA7BA1E2}" destId="{0A1EA996-49D6-48D8-912D-801B2BE3819F}" srcOrd="1" destOrd="0" presId="urn:microsoft.com/office/officeart/2005/8/layout/pyramid1"/>
    <dgm:cxn modelId="{1404D5D7-55A3-4F84-B6DA-7E6A0F0F7981}" type="presOf" srcId="{3BC881D0-E163-454C-A70B-44E4F8F0E061}" destId="{1637AA5C-46D7-4CF7-A663-4D884FFE3942}" srcOrd="0" destOrd="0" presId="urn:microsoft.com/office/officeart/2005/8/layout/pyramid1"/>
    <dgm:cxn modelId="{7BF3F66D-AC83-4711-A91F-858C60D3B4D8}" srcId="{3BC881D0-E163-454C-A70B-44E4F8F0E061}" destId="{0201A35E-67CF-49B5-A97A-20B5EA7BA1E2}" srcOrd="0" destOrd="0" parTransId="{28EC58BE-FA94-4303-B16C-871DBF837CA5}" sibTransId="{DAD8E2E4-6BBA-46A1-B1F1-E3800892C200}"/>
    <dgm:cxn modelId="{8B1C5299-3742-4D08-AD00-93C0B688FA66}" srcId="{3BC881D0-E163-454C-A70B-44E4F8F0E061}" destId="{E4333114-0B9D-4C9F-B263-8647BF565DC8}" srcOrd="2" destOrd="0" parTransId="{00613950-D36E-4F11-B5C4-185A139D45F0}" sibTransId="{F9D91C03-048A-40FD-9A53-1B4FCB1A608C}"/>
    <dgm:cxn modelId="{66865FA1-0582-4AE5-A016-915761E29B8B}" type="presOf" srcId="{094FF24E-C412-462E-A89A-227891D88EF8}" destId="{0DD245CB-474A-44AF-9477-85212A73250C}" srcOrd="0" destOrd="0" presId="urn:microsoft.com/office/officeart/2005/8/layout/pyramid1"/>
    <dgm:cxn modelId="{0D87889B-3F27-451B-B305-66FBACCF8F8B}" type="presOf" srcId="{094FF24E-C412-462E-A89A-227891D88EF8}" destId="{777A4F8B-4E2A-4A32-896C-C57849C853CF}" srcOrd="1" destOrd="0" presId="urn:microsoft.com/office/officeart/2005/8/layout/pyramid1"/>
    <dgm:cxn modelId="{205B5CD9-DABF-452B-9939-A590B516C96A}" type="presOf" srcId="{E4333114-0B9D-4C9F-B263-8647BF565DC8}" destId="{845F1B87-2B3F-4996-9E2F-E24F45DF38BF}" srcOrd="0" destOrd="0" presId="urn:microsoft.com/office/officeart/2005/8/layout/pyramid1"/>
    <dgm:cxn modelId="{11794800-9A77-46B6-8972-8CD626FD79B6}" type="presOf" srcId="{0201A35E-67CF-49B5-A97A-20B5EA7BA1E2}" destId="{BAC555EF-AFAF-4798-AB38-5E028429058D}" srcOrd="0" destOrd="0" presId="urn:microsoft.com/office/officeart/2005/8/layout/pyramid1"/>
    <dgm:cxn modelId="{C1A2FB5E-6A1F-4C75-8329-E56531E88D11}" type="presOf" srcId="{E4333114-0B9D-4C9F-B263-8647BF565DC8}" destId="{0D7CE875-A77D-404A-A50B-4528DD5FA8E9}" srcOrd="1" destOrd="0" presId="urn:microsoft.com/office/officeart/2005/8/layout/pyramid1"/>
    <dgm:cxn modelId="{6C6547BE-7300-4400-B66B-34ACF094C6AC}" srcId="{3BC881D0-E163-454C-A70B-44E4F8F0E061}" destId="{094FF24E-C412-462E-A89A-227891D88EF8}" srcOrd="1" destOrd="0" parTransId="{D17FFF9C-1636-45BE-AA72-50EA4E3D435A}" sibTransId="{588881FD-00EE-4621-89B6-2C2574736861}"/>
    <dgm:cxn modelId="{1BDF5EE2-C64D-419A-8916-35AD16C201C9}" type="presParOf" srcId="{1637AA5C-46D7-4CF7-A663-4D884FFE3942}" destId="{35F5963B-5E51-466A-8517-850BA6288506}" srcOrd="0" destOrd="0" presId="urn:microsoft.com/office/officeart/2005/8/layout/pyramid1"/>
    <dgm:cxn modelId="{4EFBFEF8-DDE4-452D-A14F-252F4CAC2D65}" type="presParOf" srcId="{35F5963B-5E51-466A-8517-850BA6288506}" destId="{BAC555EF-AFAF-4798-AB38-5E028429058D}" srcOrd="0" destOrd="0" presId="urn:microsoft.com/office/officeart/2005/8/layout/pyramid1"/>
    <dgm:cxn modelId="{A41EDB52-9209-435F-B6D1-42F6C060B7A5}" type="presParOf" srcId="{35F5963B-5E51-466A-8517-850BA6288506}" destId="{0A1EA996-49D6-48D8-912D-801B2BE3819F}" srcOrd="1" destOrd="0" presId="urn:microsoft.com/office/officeart/2005/8/layout/pyramid1"/>
    <dgm:cxn modelId="{5FE40789-AF1B-4142-86FC-336CDCB6ECAA}" type="presParOf" srcId="{1637AA5C-46D7-4CF7-A663-4D884FFE3942}" destId="{228B1D30-7F96-470E-90FE-4CB2D49A0415}" srcOrd="1" destOrd="0" presId="urn:microsoft.com/office/officeart/2005/8/layout/pyramid1"/>
    <dgm:cxn modelId="{A022C293-1030-44F5-B402-4B00683B8BF7}" type="presParOf" srcId="{228B1D30-7F96-470E-90FE-4CB2D49A0415}" destId="{0DD245CB-474A-44AF-9477-85212A73250C}" srcOrd="0" destOrd="0" presId="urn:microsoft.com/office/officeart/2005/8/layout/pyramid1"/>
    <dgm:cxn modelId="{B457C002-6944-4D56-B860-7F822142209A}" type="presParOf" srcId="{228B1D30-7F96-470E-90FE-4CB2D49A0415}" destId="{777A4F8B-4E2A-4A32-896C-C57849C853CF}" srcOrd="1" destOrd="0" presId="urn:microsoft.com/office/officeart/2005/8/layout/pyramid1"/>
    <dgm:cxn modelId="{70289473-E59B-46DE-B45D-83B878D6335A}" type="presParOf" srcId="{1637AA5C-46D7-4CF7-A663-4D884FFE3942}" destId="{85656FEE-9463-45AF-ABF5-429C76DD571B}" srcOrd="2" destOrd="0" presId="urn:microsoft.com/office/officeart/2005/8/layout/pyramid1"/>
    <dgm:cxn modelId="{0198864E-161B-4408-BAEB-2E06A7CB448E}" type="presParOf" srcId="{85656FEE-9463-45AF-ABF5-429C76DD571B}" destId="{845F1B87-2B3F-4996-9E2F-E24F45DF38BF}" srcOrd="0" destOrd="0" presId="urn:microsoft.com/office/officeart/2005/8/layout/pyramid1"/>
    <dgm:cxn modelId="{68CB4447-C22A-40F0-AC6D-B8FA3F596F18}" type="presParOf" srcId="{85656FEE-9463-45AF-ABF5-429C76DD571B}" destId="{0D7CE875-A77D-404A-A50B-4528DD5FA8E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C555EF-AFAF-4798-AB38-5E028429058D}">
      <dsp:nvSpPr>
        <dsp:cNvPr id="0" name=""/>
        <dsp:cNvSpPr/>
      </dsp:nvSpPr>
      <dsp:spPr>
        <a:xfrm>
          <a:off x="1712077" y="29260"/>
          <a:ext cx="1712077" cy="1354666"/>
        </a:xfrm>
        <a:prstGeom prst="trapezoid">
          <a:avLst>
            <a:gd name="adj" fmla="val 6319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000" kern="1200" baseline="0" dirty="0" smtClean="0"/>
            <a:t>T0</a:t>
          </a:r>
          <a:endParaRPr lang="fr-FR" sz="4000" kern="1200" baseline="0" dirty="0"/>
        </a:p>
      </dsp:txBody>
      <dsp:txXfrm>
        <a:off x="1712077" y="29260"/>
        <a:ext cx="1712077" cy="1354666"/>
      </dsp:txXfrm>
    </dsp:sp>
    <dsp:sp modelId="{0DD245CB-474A-44AF-9477-85212A73250C}">
      <dsp:nvSpPr>
        <dsp:cNvPr id="0" name=""/>
        <dsp:cNvSpPr/>
      </dsp:nvSpPr>
      <dsp:spPr>
        <a:xfrm>
          <a:off x="864085" y="1354666"/>
          <a:ext cx="3424154" cy="1354666"/>
        </a:xfrm>
        <a:prstGeom prst="trapezoid">
          <a:avLst>
            <a:gd name="adj" fmla="val 6319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000" kern="1200" baseline="0" dirty="0" smtClean="0"/>
            <a:t>T1</a:t>
          </a:r>
          <a:endParaRPr lang="fr-FR" sz="4000" kern="1200" baseline="0" dirty="0"/>
        </a:p>
      </dsp:txBody>
      <dsp:txXfrm>
        <a:off x="1463312" y="1354666"/>
        <a:ext cx="2225700" cy="1354666"/>
      </dsp:txXfrm>
    </dsp:sp>
    <dsp:sp modelId="{845F1B87-2B3F-4996-9E2F-E24F45DF38BF}">
      <dsp:nvSpPr>
        <dsp:cNvPr id="0" name=""/>
        <dsp:cNvSpPr/>
      </dsp:nvSpPr>
      <dsp:spPr>
        <a:xfrm>
          <a:off x="0" y="2709333"/>
          <a:ext cx="5136232" cy="1354666"/>
        </a:xfrm>
        <a:prstGeom prst="trapezoid">
          <a:avLst>
            <a:gd name="adj" fmla="val 6319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000" kern="1200" baseline="0" dirty="0" smtClean="0"/>
            <a:t>T2</a:t>
          </a:r>
          <a:endParaRPr lang="fr-FR" sz="4000" kern="1200" baseline="0" dirty="0"/>
        </a:p>
      </dsp:txBody>
      <dsp:txXfrm>
        <a:off x="898840" y="2709333"/>
        <a:ext cx="3338550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0" y="0"/>
            <a:ext cx="3165475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143375" y="0"/>
            <a:ext cx="3165475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15369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8863" y="720725"/>
            <a:ext cx="5189537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5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435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040" tIns="49320" rIns="95040" bIns="493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0" y="9120188"/>
            <a:ext cx="3165475" cy="474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6230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040" tIns="49320" rIns="95040" bIns="493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3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92D2D352-FD91-4B4E-B522-0A3BCDBDC358}" type="slidenum">
              <a:rPr lang="fi-FI"/>
              <a:pPr>
                <a:defRPr/>
              </a:pPr>
              <a:t>‹N°›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D30FC5-95D6-49EE-8718-DC51FB90095F}" type="slidenum">
              <a:rPr lang="fi-FI" smtClean="0">
                <a:latin typeface="Times New Roman" pitchFamily="18" charset="0"/>
              </a:rPr>
              <a:pPr/>
              <a:t>1</a:t>
            </a:fld>
            <a:endParaRPr lang="fi-FI" smtClean="0"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4143375" y="9120188"/>
            <a:ext cx="3165475" cy="474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040" tIns="49320" rIns="95040" bIns="4932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2535F2A-74BE-4198-B81A-5636BBF00A25}" type="slidenum">
              <a:rPr lang="fi-FI" sz="1300">
                <a:solidFill>
                  <a:srgbClr val="000000"/>
                </a:solidFill>
                <a:latin typeface="Times New Roman" pitchFamily="18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fi-FI" sz="1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1016000" y="720725"/>
            <a:ext cx="52832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/>
          </p:nvPr>
        </p:nvSpPr>
        <p:spPr>
          <a:xfrm>
            <a:off x="731838" y="4560888"/>
            <a:ext cx="5845175" cy="4313237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0450" y="720725"/>
            <a:ext cx="5186363" cy="35909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2D2D352-FD91-4B4E-B522-0A3BCDBDC358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1688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57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E65F6-0B3A-404D-806D-9AF60EFD6DDF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F7664-9589-4E21-8C82-7E5A589E8DF8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3238" y="1295400"/>
            <a:ext cx="1979612" cy="49339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1295400"/>
            <a:ext cx="5786438" cy="49339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D1D6D-DF87-49F0-A4EA-E7CE610874AC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1688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57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1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1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4963"/>
            <a:ext cx="43767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4438" y="1604963"/>
            <a:ext cx="43783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69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99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99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878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C8A92-FB5C-4C4A-84D6-64C4666E89C4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518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518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518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77088" y="1604963"/>
            <a:ext cx="2225675" cy="45180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4963"/>
            <a:ext cx="6529388" cy="45180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1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1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76BDF-63D4-4A86-A22D-171B8EC5F511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33450" y="2133600"/>
            <a:ext cx="3873500" cy="409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9350" y="2133600"/>
            <a:ext cx="3873500" cy="4095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7EEF4-402D-4240-AFD1-F8ADB977FC29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69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99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99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CF6FC-B0C8-48B7-9302-45B769DD91CB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F3391-8008-446B-9A4A-47B6735A58E1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D584B-77AD-43D4-9F1C-F32A2F1FAD9E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878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F25A8-642F-47D5-AAC9-719FB025FF3D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518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518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518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236DE-5B9B-4B1C-91DD-AB97324F8197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295400"/>
            <a:ext cx="7916863" cy="769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3450" y="2133600"/>
            <a:ext cx="7899400" cy="409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7466013" y="6524625"/>
            <a:ext cx="2303462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90E0212-0448-4473-801D-A83C8C463D05}" type="slidenum">
              <a:rPr lang="it-CH"/>
              <a:pPr>
                <a:defRPr/>
              </a:pPr>
              <a:t>‹N°›</a:t>
            </a:fld>
            <a:endParaRPr lang="it-CH"/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906000" cy="120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9525"/>
            <a:ext cx="9906000" cy="687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4648200"/>
            <a:ext cx="8412163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038850"/>
            <a:ext cx="9906000" cy="89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4963"/>
            <a:ext cx="89074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367CBB"/>
          </a:solidFill>
          <a:latin typeface="Arial" charset="0"/>
          <a:cs typeface="Arial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67CBB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isa.eu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ace-ri.e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ace-ri.eu/hpc-acces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10.wmf"/><Relationship Id="rId7" Type="http://schemas.openxmlformats.org/officeDocument/2006/relationships/image" Target="../media/image13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19.jpeg"/><Relationship Id="rId10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5.jpeg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762000" y="4648200"/>
            <a:ext cx="8420100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FFFF"/>
                </a:solidFill>
              </a:rPr>
              <a:t>Identity Management in DEISA/PRACE</a:t>
            </a:r>
            <a:endParaRPr lang="it-IT" sz="2400" dirty="0">
              <a:solidFill>
                <a:srgbClr val="FFFFFF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023938" y="5543550"/>
            <a:ext cx="8431212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FFFFFF"/>
                </a:solidFill>
              </a:rPr>
              <a:t>Vincent RIBAILLIER, </a:t>
            </a:r>
            <a:r>
              <a:rPr lang="it-IT" dirty="0" smtClean="0">
                <a:solidFill>
                  <a:srgbClr val="FFFFFF"/>
                </a:solidFill>
              </a:rPr>
              <a:t>Federated Identity Workshop, CERN, June 9</a:t>
            </a:r>
            <a:r>
              <a:rPr lang="it-IT" baseline="33000" dirty="0" smtClean="0">
                <a:solidFill>
                  <a:srgbClr val="FFFFFF"/>
                </a:solidFill>
              </a:rPr>
              <a:t>th</a:t>
            </a:r>
            <a:r>
              <a:rPr lang="it-IT" dirty="0" smtClean="0">
                <a:solidFill>
                  <a:srgbClr val="FFFFFF"/>
                </a:solidFill>
              </a:rPr>
              <a:t>, </a:t>
            </a:r>
            <a:r>
              <a:rPr lang="it-IT" dirty="0">
                <a:solidFill>
                  <a:srgbClr val="FFFFFF"/>
                </a:solidFill>
              </a:rPr>
              <a:t>2011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activities (based also on user survey)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dirty="0" smtClean="0"/>
              <a:t>Federation facilities for AA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dirty="0" smtClean="0"/>
              <a:t>Security Token Service (STS): </a:t>
            </a:r>
            <a:r>
              <a:rPr lang="en-GB" dirty="0" smtClean="0"/>
              <a:t>On EMI roadmap is a study on ‘native integration’ of multiple security mechanisms, based around the Security Token Service (STS)</a:t>
            </a:r>
            <a:endParaRPr lang="en-US" dirty="0" smtClean="0"/>
          </a:p>
          <a:p>
            <a:pPr lvl="1" eaLnBrk="1" hangingPunct="1">
              <a:buFont typeface="Arial" charset="0"/>
              <a:buChar char="•"/>
            </a:pPr>
            <a:r>
              <a:rPr lang="en-US" dirty="0" smtClean="0"/>
              <a:t>Redesign of LDAP schema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What can STS do for PRACE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LDAP attributes could be </a:t>
            </a:r>
            <a:r>
              <a:rPr lang="en-US" i="1" dirty="0" smtClean="0"/>
              <a:t>translated</a:t>
            </a:r>
            <a:r>
              <a:rPr lang="en-US" dirty="0" smtClean="0"/>
              <a:t> into SAML  assertions (similar to what was tested a year ago in DEISA based on Shibboleth v3)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No need to import attribute data locally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Middleware must support this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Enables collaboration (trust model needed)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Interoperability with VOMS communities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Use cases must be defined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X509 certificate model is currently acceptable for PRACE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It is part of PRACE technology evaluation program to follow what is going on in the identity federation field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Interoperability is the key word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PRACE is interested in open standards for the exchange of authentication and authorization information (SAML, XACML)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But interoperability is not always easy to achieve: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There must be a common understanding of the meaning of credential attributes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Progress in general is slow: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Middleware products have often their own methods for validation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Endpoints must also support open standards</a:t>
            </a:r>
          </a:p>
          <a:p>
            <a:pPr lvl="1">
              <a:buFont typeface="Wingdings" pitchFamily="2" charset="2"/>
              <a:buChar char="Ø"/>
            </a:pPr>
            <a:endParaRPr lang="fr-FR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Image 3" descr="PRACE_pays_membres-2011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5642" y="1235985"/>
            <a:ext cx="6321946" cy="5622016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 smtClean="0">
                <a:hlinkClick r:id="rId3"/>
              </a:rPr>
              <a:t>http://www.deisa.eu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hlinkClick r:id="rId4"/>
              </a:rPr>
              <a:t>http://www.prace-ri.eu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European HPC projects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3450" y="2069554"/>
            <a:ext cx="8663814" cy="40957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b="1" dirty="0" smtClean="0"/>
              <a:t>DEISA</a:t>
            </a:r>
            <a:r>
              <a:rPr lang="en-US" sz="1800" dirty="0" smtClean="0"/>
              <a:t> (Distributed European Infrastructure for Supercomputing Applications): May 2004 – April 2008</a:t>
            </a:r>
          </a:p>
          <a:p>
            <a:pPr>
              <a:buFont typeface="Arial" pitchFamily="34" charset="0"/>
              <a:buChar char="•"/>
            </a:pPr>
            <a:r>
              <a:rPr lang="en-US" sz="1800" b="1" dirty="0" smtClean="0"/>
              <a:t>DEISA2 </a:t>
            </a:r>
            <a:r>
              <a:rPr lang="en-US" sz="1800" dirty="0" smtClean="0"/>
              <a:t>: May 2008 – April2011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10 countries, 15 centers</a:t>
            </a:r>
          </a:p>
          <a:p>
            <a:pPr>
              <a:buFont typeface="Arial" pitchFamily="34" charset="0"/>
              <a:buChar char="•"/>
            </a:pPr>
            <a:r>
              <a:rPr lang="en-US" sz="1800" b="1" dirty="0" smtClean="0"/>
              <a:t>PRACE  </a:t>
            </a:r>
            <a:r>
              <a:rPr lang="en-US" sz="1800" dirty="0" smtClean="0"/>
              <a:t>(Partnership for Advanced Computing in Europe, Preparatory Phase): started in January 2008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PRACE(-PP) </a:t>
            </a:r>
            <a:r>
              <a:rPr lang="en-US" sz="1600" dirty="0" smtClean="0"/>
              <a:t>(preparatory phase): January 2008 – June 2010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14 countries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PRACE 1-IP </a:t>
            </a:r>
            <a:r>
              <a:rPr lang="en-US" sz="1600" dirty="0" smtClean="0"/>
              <a:t>(first implementation phase): July 2010 – June 2012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Focuses on “Tier-0” integration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20 countries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PRACE-2IP</a:t>
            </a:r>
            <a:r>
              <a:rPr lang="en-US" sz="1600" dirty="0" smtClean="0"/>
              <a:t> (second implementation phase): September 2011 – July 2013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Focuses on “Tier-1” integration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21 countries 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HPC ecosystem</a:t>
            </a:r>
            <a:endParaRPr lang="en-US" dirty="0"/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165770" y="5197648"/>
            <a:ext cx="3707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Regional resources</a:t>
            </a: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5" name="Diagramme 4"/>
          <p:cNvGraphicFramePr/>
          <p:nvPr/>
        </p:nvGraphicFramePr>
        <p:xfrm>
          <a:off x="2481858" y="2173312"/>
          <a:ext cx="51362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490273" y="2607295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European resources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5378" y="3903439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National resources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673874" y="263691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Addressed by PRACE-RI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 (PRACE-1IP)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537970" y="3933056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Addressed by PRACE-RI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 (PRACE-2IP)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124744"/>
            <a:ext cx="7916863" cy="769938"/>
          </a:xfrm>
        </p:spPr>
        <p:txBody>
          <a:bodyPr/>
          <a:lstStyle/>
          <a:p>
            <a:r>
              <a:rPr lang="fr-FR" dirty="0" smtClean="0"/>
              <a:t>PRACE-RI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5522" y="2276872"/>
            <a:ext cx="7899400" cy="324036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PRACE - RI</a:t>
            </a:r>
            <a:endParaRPr lang="fr-FR" i="1" dirty="0" smtClean="0"/>
          </a:p>
          <a:p>
            <a:pPr lvl="1">
              <a:buFont typeface="Arial" pitchFamily="34" charset="0"/>
              <a:buChar char="•"/>
            </a:pPr>
            <a:r>
              <a:rPr lang="en-US" i="1" dirty="0" smtClean="0"/>
              <a:t>Association </a:t>
            </a:r>
            <a:r>
              <a:rPr lang="en-US" i="1" dirty="0" err="1" smtClean="0"/>
              <a:t>Internationale</a:t>
            </a:r>
            <a:r>
              <a:rPr lang="en-US" i="1" dirty="0" smtClean="0"/>
              <a:t> Sans But </a:t>
            </a:r>
            <a:r>
              <a:rPr lang="en-US" i="1" dirty="0" err="1" smtClean="0"/>
              <a:t>Lucratif</a:t>
            </a:r>
            <a:r>
              <a:rPr lang="en-US" dirty="0" smtClean="0"/>
              <a:t> (created in 2010)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Head office installed in Brussels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21 countries members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PRACE operates Tier-0 resources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JUGENE, FZJ, IBM Blue Gene/P, 1PF, July 2010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CURIE, CEA, BULL, 1.6 PF, end of 2011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HERMIT, HLRS, Cray XE6, 1 PF, November 2011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Funding secured until 2015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&gt; 400 M€ national funding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48 + 20 M€ EC-funding</a:t>
            </a:r>
          </a:p>
          <a:p>
            <a:endParaRPr lang="fr-FR" dirty="0"/>
          </a:p>
        </p:txBody>
      </p:sp>
      <p:pic>
        <p:nvPicPr>
          <p:cNvPr id="7" name="Image 6" descr="drapeaux-pra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50" y="1772816"/>
            <a:ext cx="9403532" cy="423795"/>
          </a:xfrm>
          <a:prstGeom prst="rect">
            <a:avLst/>
          </a:prstGeom>
        </p:spPr>
      </p:pic>
      <p:pic>
        <p:nvPicPr>
          <p:cNvPr id="8" name="Image 7" descr="JUGE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282" y="2462036"/>
            <a:ext cx="2236247" cy="1327004"/>
          </a:xfrm>
          <a:prstGeom prst="rect">
            <a:avLst/>
          </a:prstGeom>
        </p:spPr>
      </p:pic>
      <p:pic>
        <p:nvPicPr>
          <p:cNvPr id="9" name="Image 8" descr="CURI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5282" y="4221088"/>
            <a:ext cx="2202598" cy="1152128"/>
          </a:xfrm>
          <a:prstGeom prst="rect">
            <a:avLst/>
          </a:prstGeom>
        </p:spPr>
      </p:pic>
      <p:pic>
        <p:nvPicPr>
          <p:cNvPr id="10" name="Image 9" descr="hermi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34434" y="5705872"/>
            <a:ext cx="2773154" cy="1152128"/>
          </a:xfrm>
          <a:prstGeom prst="rect">
            <a:avLst/>
          </a:prstGeom>
        </p:spPr>
      </p:pic>
      <p:pic>
        <p:nvPicPr>
          <p:cNvPr id="11" name="Image 10" descr="hungary_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418290" y="1820820"/>
            <a:ext cx="468050" cy="3120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11B9B01-6E31-4740-918C-474C95606B0E}" type="slidenum">
              <a:rPr lang="fi-FI" smtClean="0"/>
              <a:pPr/>
              <a:t>5</a:t>
            </a:fld>
            <a:endParaRPr lang="fi-FI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Accessing the PRACE RI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599" y="2133600"/>
            <a:ext cx="7908606" cy="431958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GB" sz="2000" dirty="0" smtClean="0"/>
              <a:t>Access Model for Tier-0 systems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sz="2000" dirty="0" smtClean="0"/>
              <a:t>Based on peer-review: “the best systems for the best science”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sz="2000" dirty="0" smtClean="0"/>
              <a:t>Three types of resource allocations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GB" sz="1800" dirty="0" smtClean="0"/>
              <a:t>T</a:t>
            </a:r>
            <a:r>
              <a:rPr lang="en-GB" sz="1700" dirty="0" smtClean="0"/>
              <a:t>est / evaluation access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GB" sz="1400" dirty="0" smtClean="0"/>
              <a:t>Only technical peer review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GB" sz="1500" dirty="0" smtClean="0"/>
              <a:t>Project access – for a specific project, grant period </a:t>
            </a:r>
            <a:r>
              <a:rPr lang="de-DE" sz="1500" dirty="0" smtClean="0"/>
              <a:t>~ 1 </a:t>
            </a:r>
            <a:r>
              <a:rPr lang="en-GB" sz="1500" dirty="0" smtClean="0"/>
              <a:t>year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GB" sz="1400" dirty="0" smtClean="0"/>
              <a:t>Both technical and scientific peer review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GB" sz="1500" dirty="0" smtClean="0"/>
              <a:t>Program access – resources managed by a community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GB" sz="1400" dirty="0" smtClean="0"/>
              <a:t>Both technical and scientific peer review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000" dirty="0" smtClean="0"/>
              <a:t>Access Model for Tier-1 systems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sz="1800" dirty="0" smtClean="0"/>
              <a:t>Based on DEISA model – review by national committees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2000" dirty="0" smtClean="0"/>
              <a:t>C</a:t>
            </a:r>
            <a:r>
              <a:rPr lang="en-GB" sz="2000" dirty="0" smtClean="0">
                <a:solidFill>
                  <a:schemeClr val="tx1"/>
                </a:solidFill>
              </a:rPr>
              <a:t>urrent calls: </a:t>
            </a:r>
            <a:r>
              <a:rPr lang="en-GB" sz="2000" dirty="0" smtClean="0">
                <a:solidFill>
                  <a:schemeClr val="tx1"/>
                </a:solidFill>
                <a:hlinkClick r:id="rId2"/>
              </a:rPr>
              <a:t>http://www.prace-ri.eu/hpc-access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</a:p>
          <a:p>
            <a:pPr eaLnBrk="1" hangingPunct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DEISA Model</a:t>
            </a:r>
            <a:endParaRPr lang="en-US" dirty="0"/>
          </a:p>
        </p:txBody>
      </p:sp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1065239" y="5715009"/>
            <a:ext cx="7878208" cy="522303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solidFill>
                  <a:srgbClr val="5F5F5F"/>
                </a:solidFill>
              </a:rPr>
              <a:t>DEISA highly performant continental global file system</a:t>
            </a:r>
            <a:r>
              <a:rPr lang="de-DE"/>
              <a:t> </a:t>
            </a: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1133823" y="4149454"/>
            <a:ext cx="7876717" cy="368048"/>
            <a:chOff x="159" y="2455"/>
            <a:chExt cx="5283" cy="272"/>
          </a:xfrm>
        </p:grpSpPr>
        <p:sp>
          <p:nvSpPr>
            <p:cNvPr id="66" name="Rectangle 4"/>
            <p:cNvSpPr>
              <a:spLocks noChangeArrowheads="1"/>
            </p:cNvSpPr>
            <p:nvPr/>
          </p:nvSpPr>
          <p:spPr bwMode="auto">
            <a:xfrm>
              <a:off x="159" y="2455"/>
              <a:ext cx="544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dirty="0"/>
                <a:t>S1</a:t>
              </a:r>
            </a:p>
          </p:txBody>
        </p:sp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839" y="2455"/>
              <a:ext cx="544" cy="272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/>
                <a:t>S2</a:t>
              </a:r>
            </a:p>
          </p:txBody>
        </p:sp>
        <p:sp>
          <p:nvSpPr>
            <p:cNvPr id="68" name="Rectangle 6"/>
            <p:cNvSpPr>
              <a:spLocks noChangeArrowheads="1"/>
            </p:cNvSpPr>
            <p:nvPr/>
          </p:nvSpPr>
          <p:spPr bwMode="auto">
            <a:xfrm>
              <a:off x="1519" y="2455"/>
              <a:ext cx="544" cy="27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/>
                <a:t>S3</a:t>
              </a:r>
            </a:p>
          </p:txBody>
        </p:sp>
        <p:sp>
          <p:nvSpPr>
            <p:cNvPr id="69" name="Rectangle 7"/>
            <p:cNvSpPr>
              <a:spLocks noChangeArrowheads="1"/>
            </p:cNvSpPr>
            <p:nvPr/>
          </p:nvSpPr>
          <p:spPr bwMode="auto">
            <a:xfrm>
              <a:off x="2199" y="2455"/>
              <a:ext cx="544" cy="272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>
                  <a:solidFill>
                    <a:schemeClr val="bg1"/>
                  </a:solidFill>
                </a:rPr>
                <a:t>S4</a:t>
              </a:r>
            </a:p>
          </p:txBody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3559" y="2455"/>
              <a:ext cx="544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/>
                <a:t>S14</a:t>
              </a:r>
            </a:p>
          </p:txBody>
        </p:sp>
        <p:sp>
          <p:nvSpPr>
            <p:cNvPr id="71" name="Rectangle 9"/>
            <p:cNvSpPr>
              <a:spLocks noChangeArrowheads="1"/>
            </p:cNvSpPr>
            <p:nvPr/>
          </p:nvSpPr>
          <p:spPr bwMode="auto">
            <a:xfrm>
              <a:off x="4239" y="2455"/>
              <a:ext cx="544" cy="272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/>
                <a:t>S15</a:t>
              </a:r>
            </a:p>
          </p:txBody>
        </p:sp>
        <p:sp>
          <p:nvSpPr>
            <p:cNvPr id="72" name="Rectangle 10"/>
            <p:cNvSpPr>
              <a:spLocks noChangeArrowheads="1"/>
            </p:cNvSpPr>
            <p:nvPr/>
          </p:nvSpPr>
          <p:spPr bwMode="auto">
            <a:xfrm>
              <a:off x="4898" y="2455"/>
              <a:ext cx="544" cy="272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/>
                <a:t>S16</a:t>
              </a:r>
            </a:p>
          </p:txBody>
        </p:sp>
        <p:sp>
          <p:nvSpPr>
            <p:cNvPr id="73" name="Line 11"/>
            <p:cNvSpPr>
              <a:spLocks noChangeShapeType="1"/>
            </p:cNvSpPr>
            <p:nvPr/>
          </p:nvSpPr>
          <p:spPr bwMode="auto">
            <a:xfrm>
              <a:off x="2880" y="2591"/>
              <a:ext cx="59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" name="Rectangle 23"/>
          <p:cNvSpPr>
            <a:spLocks noChangeArrowheads="1"/>
          </p:cNvSpPr>
          <p:nvPr/>
        </p:nvSpPr>
        <p:spPr bwMode="auto">
          <a:xfrm>
            <a:off x="1178552" y="3340593"/>
            <a:ext cx="7879698" cy="430291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DEISA Common Production Environment</a:t>
            </a: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3060137" y="4517502"/>
            <a:ext cx="4058380" cy="32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i="1" dirty="0"/>
              <a:t>Different </a:t>
            </a:r>
            <a:r>
              <a:rPr lang="de-DE" sz="1600" b="1" i="1" dirty="0"/>
              <a:t>Supercomputers</a:t>
            </a:r>
            <a:endParaRPr lang="de-DE" sz="1600" i="1" dirty="0"/>
          </a:p>
        </p:txBody>
      </p:sp>
      <p:grpSp>
        <p:nvGrpSpPr>
          <p:cNvPr id="12" name="Group 25"/>
          <p:cNvGrpSpPr>
            <a:grpSpLocks/>
          </p:cNvGrpSpPr>
          <p:nvPr/>
        </p:nvGrpSpPr>
        <p:grpSpPr bwMode="auto">
          <a:xfrm>
            <a:off x="1166624" y="4486392"/>
            <a:ext cx="7769371" cy="1412656"/>
            <a:chOff x="181" y="2704"/>
            <a:chExt cx="5211" cy="539"/>
          </a:xfrm>
        </p:grpSpPr>
        <p:grpSp>
          <p:nvGrpSpPr>
            <p:cNvPr id="21" name="Group 26"/>
            <p:cNvGrpSpPr>
              <a:grpSpLocks/>
            </p:cNvGrpSpPr>
            <p:nvPr/>
          </p:nvGrpSpPr>
          <p:grpSpPr bwMode="auto">
            <a:xfrm>
              <a:off x="181" y="3022"/>
              <a:ext cx="448" cy="198"/>
              <a:chOff x="641" y="3339"/>
              <a:chExt cx="448" cy="198"/>
            </a:xfrm>
          </p:grpSpPr>
          <p:sp>
            <p:nvSpPr>
              <p:cNvPr id="53" name="AutoShape 27"/>
              <p:cNvSpPr>
                <a:spLocks noChangeArrowheads="1"/>
              </p:cNvSpPr>
              <p:nvPr/>
            </p:nvSpPr>
            <p:spPr bwMode="auto">
              <a:xfrm rot="-298185">
                <a:off x="641" y="3431"/>
                <a:ext cx="198" cy="106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4" name="AutoShape 28"/>
              <p:cNvSpPr>
                <a:spLocks noChangeArrowheads="1"/>
              </p:cNvSpPr>
              <p:nvPr/>
            </p:nvSpPr>
            <p:spPr bwMode="auto">
              <a:xfrm rot="-298185">
                <a:off x="783" y="3384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5" name="AutoShape 29"/>
              <p:cNvSpPr>
                <a:spLocks noChangeArrowheads="1"/>
              </p:cNvSpPr>
              <p:nvPr/>
            </p:nvSpPr>
            <p:spPr bwMode="auto">
              <a:xfrm rot="-298185">
                <a:off x="907" y="3339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2" name="Group 30"/>
            <p:cNvGrpSpPr>
              <a:grpSpLocks/>
            </p:cNvGrpSpPr>
            <p:nvPr/>
          </p:nvGrpSpPr>
          <p:grpSpPr bwMode="auto">
            <a:xfrm>
              <a:off x="816" y="3022"/>
              <a:ext cx="448" cy="198"/>
              <a:chOff x="641" y="3339"/>
              <a:chExt cx="448" cy="198"/>
            </a:xfrm>
          </p:grpSpPr>
          <p:sp>
            <p:nvSpPr>
              <p:cNvPr id="50" name="AutoShape 31"/>
              <p:cNvSpPr>
                <a:spLocks noChangeArrowheads="1"/>
              </p:cNvSpPr>
              <p:nvPr/>
            </p:nvSpPr>
            <p:spPr bwMode="auto">
              <a:xfrm rot="-298185">
                <a:off x="641" y="3431"/>
                <a:ext cx="198" cy="106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1" name="AutoShape 32"/>
              <p:cNvSpPr>
                <a:spLocks noChangeArrowheads="1"/>
              </p:cNvSpPr>
              <p:nvPr/>
            </p:nvSpPr>
            <p:spPr bwMode="auto">
              <a:xfrm rot="-298185">
                <a:off x="783" y="3384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" name="AutoShape 33"/>
              <p:cNvSpPr>
                <a:spLocks noChangeArrowheads="1"/>
              </p:cNvSpPr>
              <p:nvPr/>
            </p:nvSpPr>
            <p:spPr bwMode="auto">
              <a:xfrm rot="-298185">
                <a:off x="907" y="3339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3" name="Group 34"/>
            <p:cNvGrpSpPr>
              <a:grpSpLocks/>
            </p:cNvGrpSpPr>
            <p:nvPr/>
          </p:nvGrpSpPr>
          <p:grpSpPr bwMode="auto">
            <a:xfrm>
              <a:off x="1519" y="3045"/>
              <a:ext cx="448" cy="198"/>
              <a:chOff x="641" y="3339"/>
              <a:chExt cx="448" cy="198"/>
            </a:xfrm>
          </p:grpSpPr>
          <p:sp>
            <p:nvSpPr>
              <p:cNvPr id="47" name="AutoShape 35"/>
              <p:cNvSpPr>
                <a:spLocks noChangeArrowheads="1"/>
              </p:cNvSpPr>
              <p:nvPr/>
            </p:nvSpPr>
            <p:spPr bwMode="auto">
              <a:xfrm rot="-298185">
                <a:off x="641" y="3431"/>
                <a:ext cx="198" cy="106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8" name="AutoShape 36"/>
              <p:cNvSpPr>
                <a:spLocks noChangeArrowheads="1"/>
              </p:cNvSpPr>
              <p:nvPr/>
            </p:nvSpPr>
            <p:spPr bwMode="auto">
              <a:xfrm rot="-298185">
                <a:off x="783" y="3384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9" name="AutoShape 37"/>
              <p:cNvSpPr>
                <a:spLocks noChangeArrowheads="1"/>
              </p:cNvSpPr>
              <p:nvPr/>
            </p:nvSpPr>
            <p:spPr bwMode="auto">
              <a:xfrm rot="-298185">
                <a:off x="907" y="3339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4" name="Group 38"/>
            <p:cNvGrpSpPr>
              <a:grpSpLocks/>
            </p:cNvGrpSpPr>
            <p:nvPr/>
          </p:nvGrpSpPr>
          <p:grpSpPr bwMode="auto">
            <a:xfrm>
              <a:off x="2222" y="3022"/>
              <a:ext cx="448" cy="198"/>
              <a:chOff x="641" y="3339"/>
              <a:chExt cx="448" cy="198"/>
            </a:xfrm>
          </p:grpSpPr>
          <p:sp>
            <p:nvSpPr>
              <p:cNvPr id="44" name="AutoShape 39"/>
              <p:cNvSpPr>
                <a:spLocks noChangeArrowheads="1"/>
              </p:cNvSpPr>
              <p:nvPr/>
            </p:nvSpPr>
            <p:spPr bwMode="auto">
              <a:xfrm rot="-298185">
                <a:off x="641" y="3431"/>
                <a:ext cx="198" cy="106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5" name="AutoShape 40"/>
              <p:cNvSpPr>
                <a:spLocks noChangeArrowheads="1"/>
              </p:cNvSpPr>
              <p:nvPr/>
            </p:nvSpPr>
            <p:spPr bwMode="auto">
              <a:xfrm rot="-298185">
                <a:off x="783" y="3384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6" name="AutoShape 41"/>
              <p:cNvSpPr>
                <a:spLocks noChangeArrowheads="1"/>
              </p:cNvSpPr>
              <p:nvPr/>
            </p:nvSpPr>
            <p:spPr bwMode="auto">
              <a:xfrm rot="-298185">
                <a:off x="907" y="3339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5" name="Group 42"/>
            <p:cNvGrpSpPr>
              <a:grpSpLocks/>
            </p:cNvGrpSpPr>
            <p:nvPr/>
          </p:nvGrpSpPr>
          <p:grpSpPr bwMode="auto">
            <a:xfrm>
              <a:off x="3583" y="2976"/>
              <a:ext cx="448" cy="198"/>
              <a:chOff x="641" y="3339"/>
              <a:chExt cx="448" cy="198"/>
            </a:xfrm>
          </p:grpSpPr>
          <p:sp>
            <p:nvSpPr>
              <p:cNvPr id="41" name="AutoShape 43"/>
              <p:cNvSpPr>
                <a:spLocks noChangeArrowheads="1"/>
              </p:cNvSpPr>
              <p:nvPr/>
            </p:nvSpPr>
            <p:spPr bwMode="auto">
              <a:xfrm rot="-298185">
                <a:off x="641" y="3431"/>
                <a:ext cx="198" cy="106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2" name="AutoShape 44"/>
              <p:cNvSpPr>
                <a:spLocks noChangeArrowheads="1"/>
              </p:cNvSpPr>
              <p:nvPr/>
            </p:nvSpPr>
            <p:spPr bwMode="auto">
              <a:xfrm rot="-298185">
                <a:off x="783" y="3384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3" name="AutoShape 45"/>
              <p:cNvSpPr>
                <a:spLocks noChangeArrowheads="1"/>
              </p:cNvSpPr>
              <p:nvPr/>
            </p:nvSpPr>
            <p:spPr bwMode="auto">
              <a:xfrm rot="-298185">
                <a:off x="907" y="3339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6" name="Group 46"/>
            <p:cNvGrpSpPr>
              <a:grpSpLocks/>
            </p:cNvGrpSpPr>
            <p:nvPr/>
          </p:nvGrpSpPr>
          <p:grpSpPr bwMode="auto">
            <a:xfrm>
              <a:off x="4286" y="2954"/>
              <a:ext cx="448" cy="198"/>
              <a:chOff x="641" y="3339"/>
              <a:chExt cx="448" cy="198"/>
            </a:xfrm>
          </p:grpSpPr>
          <p:sp>
            <p:nvSpPr>
              <p:cNvPr id="38" name="AutoShape 47"/>
              <p:cNvSpPr>
                <a:spLocks noChangeArrowheads="1"/>
              </p:cNvSpPr>
              <p:nvPr/>
            </p:nvSpPr>
            <p:spPr bwMode="auto">
              <a:xfrm rot="-298185">
                <a:off x="641" y="3431"/>
                <a:ext cx="198" cy="106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9" name="AutoShape 48"/>
              <p:cNvSpPr>
                <a:spLocks noChangeArrowheads="1"/>
              </p:cNvSpPr>
              <p:nvPr/>
            </p:nvSpPr>
            <p:spPr bwMode="auto">
              <a:xfrm rot="-298185">
                <a:off x="783" y="3384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0" name="AutoShape 49"/>
              <p:cNvSpPr>
                <a:spLocks noChangeArrowheads="1"/>
              </p:cNvSpPr>
              <p:nvPr/>
            </p:nvSpPr>
            <p:spPr bwMode="auto">
              <a:xfrm rot="-298185">
                <a:off x="907" y="3339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7" name="Group 50"/>
            <p:cNvGrpSpPr>
              <a:grpSpLocks/>
            </p:cNvGrpSpPr>
            <p:nvPr/>
          </p:nvGrpSpPr>
          <p:grpSpPr bwMode="auto">
            <a:xfrm>
              <a:off x="4944" y="2931"/>
              <a:ext cx="448" cy="198"/>
              <a:chOff x="641" y="3339"/>
              <a:chExt cx="448" cy="198"/>
            </a:xfrm>
          </p:grpSpPr>
          <p:sp>
            <p:nvSpPr>
              <p:cNvPr id="35" name="AutoShape 51"/>
              <p:cNvSpPr>
                <a:spLocks noChangeArrowheads="1"/>
              </p:cNvSpPr>
              <p:nvPr/>
            </p:nvSpPr>
            <p:spPr bwMode="auto">
              <a:xfrm rot="-298185">
                <a:off x="641" y="3431"/>
                <a:ext cx="198" cy="106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" name="AutoShape 52"/>
              <p:cNvSpPr>
                <a:spLocks noChangeArrowheads="1"/>
              </p:cNvSpPr>
              <p:nvPr/>
            </p:nvSpPr>
            <p:spPr bwMode="auto">
              <a:xfrm rot="-298185">
                <a:off x="783" y="3384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" name="AutoShape 53"/>
              <p:cNvSpPr>
                <a:spLocks noChangeArrowheads="1"/>
              </p:cNvSpPr>
              <p:nvPr/>
            </p:nvSpPr>
            <p:spPr bwMode="auto">
              <a:xfrm rot="-298185">
                <a:off x="907" y="3339"/>
                <a:ext cx="182" cy="92"/>
              </a:xfrm>
              <a:prstGeom prst="can">
                <a:avLst>
                  <a:gd name="adj" fmla="val 50000"/>
                </a:avLst>
              </a:prstGeom>
              <a:solidFill>
                <a:srgbClr val="B2B2B2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28" name="Line 54"/>
            <p:cNvSpPr>
              <a:spLocks noChangeShapeType="1"/>
            </p:cNvSpPr>
            <p:nvPr/>
          </p:nvSpPr>
          <p:spPr bwMode="auto">
            <a:xfrm>
              <a:off x="408" y="2727"/>
              <a:ext cx="0" cy="34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Line 55"/>
            <p:cNvSpPr>
              <a:spLocks noChangeShapeType="1"/>
            </p:cNvSpPr>
            <p:nvPr/>
          </p:nvSpPr>
          <p:spPr bwMode="auto">
            <a:xfrm>
              <a:off x="1043" y="2704"/>
              <a:ext cx="0" cy="34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Line 56"/>
            <p:cNvSpPr>
              <a:spLocks noChangeShapeType="1"/>
            </p:cNvSpPr>
            <p:nvPr/>
          </p:nvSpPr>
          <p:spPr bwMode="auto">
            <a:xfrm>
              <a:off x="1723" y="2750"/>
              <a:ext cx="0" cy="34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Line 57"/>
            <p:cNvSpPr>
              <a:spLocks noChangeShapeType="1"/>
            </p:cNvSpPr>
            <p:nvPr/>
          </p:nvSpPr>
          <p:spPr bwMode="auto">
            <a:xfrm>
              <a:off x="2426" y="2750"/>
              <a:ext cx="0" cy="34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Line 58"/>
            <p:cNvSpPr>
              <a:spLocks noChangeShapeType="1"/>
            </p:cNvSpPr>
            <p:nvPr/>
          </p:nvSpPr>
          <p:spPr bwMode="auto">
            <a:xfrm>
              <a:off x="3742" y="2727"/>
              <a:ext cx="0" cy="31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Line 59"/>
            <p:cNvSpPr>
              <a:spLocks noChangeShapeType="1"/>
            </p:cNvSpPr>
            <p:nvPr/>
          </p:nvSpPr>
          <p:spPr bwMode="auto">
            <a:xfrm>
              <a:off x="4354" y="2704"/>
              <a:ext cx="0" cy="34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Line 60"/>
            <p:cNvSpPr>
              <a:spLocks noChangeShapeType="1"/>
            </p:cNvSpPr>
            <p:nvPr/>
          </p:nvSpPr>
          <p:spPr bwMode="auto">
            <a:xfrm>
              <a:off x="5103" y="2727"/>
              <a:ext cx="0" cy="27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64"/>
          <p:cNvGrpSpPr>
            <a:grpSpLocks/>
          </p:cNvGrpSpPr>
          <p:nvPr/>
        </p:nvGrpSpPr>
        <p:grpSpPr bwMode="auto">
          <a:xfrm>
            <a:off x="1437978" y="4732647"/>
            <a:ext cx="7305681" cy="612962"/>
            <a:chOff x="363" y="2886"/>
            <a:chExt cx="4900" cy="453"/>
          </a:xfrm>
        </p:grpSpPr>
        <p:sp>
          <p:nvSpPr>
            <p:cNvPr id="19" name="Freeform 65"/>
            <p:cNvSpPr>
              <a:spLocks/>
            </p:cNvSpPr>
            <p:nvPr/>
          </p:nvSpPr>
          <p:spPr bwMode="auto">
            <a:xfrm>
              <a:off x="363" y="2886"/>
              <a:ext cx="4900" cy="453"/>
            </a:xfrm>
            <a:custGeom>
              <a:avLst/>
              <a:gdLst>
                <a:gd name="T0" fmla="*/ 313 w 4900"/>
                <a:gd name="T1" fmla="*/ 1 h 889"/>
                <a:gd name="T2" fmla="*/ 465 w 4900"/>
                <a:gd name="T3" fmla="*/ 1 h 889"/>
                <a:gd name="T4" fmla="*/ 625 w 4900"/>
                <a:gd name="T5" fmla="*/ 1 h 889"/>
                <a:gd name="T6" fmla="*/ 769 w 4900"/>
                <a:gd name="T7" fmla="*/ 1 h 889"/>
                <a:gd name="T8" fmla="*/ 913 w 4900"/>
                <a:gd name="T9" fmla="*/ 1 h 889"/>
                <a:gd name="T10" fmla="*/ 1105 w 4900"/>
                <a:gd name="T11" fmla="*/ 1 h 889"/>
                <a:gd name="T12" fmla="*/ 1161 w 4900"/>
                <a:gd name="T13" fmla="*/ 1 h 889"/>
                <a:gd name="T14" fmla="*/ 1177 w 4900"/>
                <a:gd name="T15" fmla="*/ 1 h 889"/>
                <a:gd name="T16" fmla="*/ 1249 w 4900"/>
                <a:gd name="T17" fmla="*/ 1 h 889"/>
                <a:gd name="T18" fmla="*/ 1345 w 4900"/>
                <a:gd name="T19" fmla="*/ 1 h 889"/>
                <a:gd name="T20" fmla="*/ 1537 w 4900"/>
                <a:gd name="T21" fmla="*/ 1 h 889"/>
                <a:gd name="T22" fmla="*/ 1609 w 4900"/>
                <a:gd name="T23" fmla="*/ 1 h 889"/>
                <a:gd name="T24" fmla="*/ 1649 w 4900"/>
                <a:gd name="T25" fmla="*/ 1 h 889"/>
                <a:gd name="T26" fmla="*/ 1697 w 4900"/>
                <a:gd name="T27" fmla="*/ 1 h 889"/>
                <a:gd name="T28" fmla="*/ 1801 w 4900"/>
                <a:gd name="T29" fmla="*/ 1 h 889"/>
                <a:gd name="T30" fmla="*/ 1913 w 4900"/>
                <a:gd name="T31" fmla="*/ 1 h 889"/>
                <a:gd name="T32" fmla="*/ 2129 w 4900"/>
                <a:gd name="T33" fmla="*/ 1 h 889"/>
                <a:gd name="T34" fmla="*/ 2145 w 4900"/>
                <a:gd name="T35" fmla="*/ 1 h 889"/>
                <a:gd name="T36" fmla="*/ 2353 w 4900"/>
                <a:gd name="T37" fmla="*/ 1 h 889"/>
                <a:gd name="T38" fmla="*/ 2609 w 4900"/>
                <a:gd name="T39" fmla="*/ 1 h 889"/>
                <a:gd name="T40" fmla="*/ 2809 w 4900"/>
                <a:gd name="T41" fmla="*/ 1 h 889"/>
                <a:gd name="T42" fmla="*/ 3097 w 4900"/>
                <a:gd name="T43" fmla="*/ 1 h 889"/>
                <a:gd name="T44" fmla="*/ 3281 w 4900"/>
                <a:gd name="T45" fmla="*/ 1 h 889"/>
                <a:gd name="T46" fmla="*/ 3473 w 4900"/>
                <a:gd name="T47" fmla="*/ 1 h 889"/>
                <a:gd name="T48" fmla="*/ 3641 w 4900"/>
                <a:gd name="T49" fmla="*/ 1 h 889"/>
                <a:gd name="T50" fmla="*/ 3753 w 4900"/>
                <a:gd name="T51" fmla="*/ 1 h 889"/>
                <a:gd name="T52" fmla="*/ 4193 w 4900"/>
                <a:gd name="T53" fmla="*/ 1 h 889"/>
                <a:gd name="T54" fmla="*/ 4305 w 4900"/>
                <a:gd name="T55" fmla="*/ 1 h 889"/>
                <a:gd name="T56" fmla="*/ 4425 w 4900"/>
                <a:gd name="T57" fmla="*/ 1 h 889"/>
                <a:gd name="T58" fmla="*/ 4593 w 4900"/>
                <a:gd name="T59" fmla="*/ 1 h 889"/>
                <a:gd name="T60" fmla="*/ 4881 w 4900"/>
                <a:gd name="T61" fmla="*/ 1 h 889"/>
                <a:gd name="T62" fmla="*/ 4785 w 4900"/>
                <a:gd name="T63" fmla="*/ 1 h 889"/>
                <a:gd name="T64" fmla="*/ 4889 w 4900"/>
                <a:gd name="T65" fmla="*/ 1 h 889"/>
                <a:gd name="T66" fmla="*/ 4705 w 4900"/>
                <a:gd name="T67" fmla="*/ 1 h 889"/>
                <a:gd name="T68" fmla="*/ 4633 w 4900"/>
                <a:gd name="T69" fmla="*/ 1 h 889"/>
                <a:gd name="T70" fmla="*/ 4401 w 4900"/>
                <a:gd name="T71" fmla="*/ 1 h 889"/>
                <a:gd name="T72" fmla="*/ 4345 w 4900"/>
                <a:gd name="T73" fmla="*/ 1 h 889"/>
                <a:gd name="T74" fmla="*/ 4201 w 4900"/>
                <a:gd name="T75" fmla="*/ 1 h 889"/>
                <a:gd name="T76" fmla="*/ 4073 w 4900"/>
                <a:gd name="T77" fmla="*/ 1 h 889"/>
                <a:gd name="T78" fmla="*/ 3929 w 4900"/>
                <a:gd name="T79" fmla="*/ 1 h 889"/>
                <a:gd name="T80" fmla="*/ 3665 w 4900"/>
                <a:gd name="T81" fmla="*/ 1 h 889"/>
                <a:gd name="T82" fmla="*/ 3601 w 4900"/>
                <a:gd name="T83" fmla="*/ 1 h 889"/>
                <a:gd name="T84" fmla="*/ 3401 w 4900"/>
                <a:gd name="T85" fmla="*/ 1 h 889"/>
                <a:gd name="T86" fmla="*/ 3249 w 4900"/>
                <a:gd name="T87" fmla="*/ 1 h 889"/>
                <a:gd name="T88" fmla="*/ 3097 w 4900"/>
                <a:gd name="T89" fmla="*/ 1 h 889"/>
                <a:gd name="T90" fmla="*/ 2825 w 4900"/>
                <a:gd name="T91" fmla="*/ 1 h 889"/>
                <a:gd name="T92" fmla="*/ 2305 w 4900"/>
                <a:gd name="T93" fmla="*/ 1 h 889"/>
                <a:gd name="T94" fmla="*/ 2105 w 4900"/>
                <a:gd name="T95" fmla="*/ 1 h 889"/>
                <a:gd name="T96" fmla="*/ 1937 w 4900"/>
                <a:gd name="T97" fmla="*/ 1 h 889"/>
                <a:gd name="T98" fmla="*/ 1825 w 4900"/>
                <a:gd name="T99" fmla="*/ 1 h 889"/>
                <a:gd name="T100" fmla="*/ 1665 w 4900"/>
                <a:gd name="T101" fmla="*/ 1 h 889"/>
                <a:gd name="T102" fmla="*/ 1345 w 4900"/>
                <a:gd name="T103" fmla="*/ 1 h 889"/>
                <a:gd name="T104" fmla="*/ 1217 w 4900"/>
                <a:gd name="T105" fmla="*/ 1 h 889"/>
                <a:gd name="T106" fmla="*/ 1065 w 4900"/>
                <a:gd name="T107" fmla="*/ 1 h 889"/>
                <a:gd name="T108" fmla="*/ 905 w 4900"/>
                <a:gd name="T109" fmla="*/ 1 h 889"/>
                <a:gd name="T110" fmla="*/ 481 w 4900"/>
                <a:gd name="T111" fmla="*/ 1 h 889"/>
                <a:gd name="T112" fmla="*/ 225 w 4900"/>
                <a:gd name="T113" fmla="*/ 1 h 889"/>
                <a:gd name="T114" fmla="*/ 177 w 4900"/>
                <a:gd name="T115" fmla="*/ 1 h 889"/>
                <a:gd name="T116" fmla="*/ 113 w 4900"/>
                <a:gd name="T117" fmla="*/ 1 h 889"/>
                <a:gd name="T118" fmla="*/ 41 w 4900"/>
                <a:gd name="T119" fmla="*/ 1 h 889"/>
                <a:gd name="T120" fmla="*/ 257 w 4900"/>
                <a:gd name="T121" fmla="*/ 1 h 8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900"/>
                <a:gd name="T184" fmla="*/ 0 h 889"/>
                <a:gd name="T185" fmla="*/ 4900 w 4900"/>
                <a:gd name="T186" fmla="*/ 889 h 88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900" h="889">
                  <a:moveTo>
                    <a:pt x="265" y="201"/>
                  </a:moveTo>
                  <a:cubicBezTo>
                    <a:pt x="273" y="153"/>
                    <a:pt x="274" y="139"/>
                    <a:pt x="313" y="113"/>
                  </a:cubicBezTo>
                  <a:cubicBezTo>
                    <a:pt x="340" y="116"/>
                    <a:pt x="369" y="109"/>
                    <a:pt x="393" y="121"/>
                  </a:cubicBezTo>
                  <a:cubicBezTo>
                    <a:pt x="427" y="138"/>
                    <a:pt x="441" y="230"/>
                    <a:pt x="465" y="265"/>
                  </a:cubicBezTo>
                  <a:cubicBezTo>
                    <a:pt x="480" y="205"/>
                    <a:pt x="504" y="157"/>
                    <a:pt x="561" y="129"/>
                  </a:cubicBezTo>
                  <a:cubicBezTo>
                    <a:pt x="582" y="132"/>
                    <a:pt x="605" y="129"/>
                    <a:pt x="625" y="137"/>
                  </a:cubicBezTo>
                  <a:cubicBezTo>
                    <a:pt x="667" y="154"/>
                    <a:pt x="715" y="284"/>
                    <a:pt x="737" y="321"/>
                  </a:cubicBezTo>
                  <a:cubicBezTo>
                    <a:pt x="745" y="355"/>
                    <a:pt x="761" y="383"/>
                    <a:pt x="769" y="417"/>
                  </a:cubicBezTo>
                  <a:cubicBezTo>
                    <a:pt x="789" y="357"/>
                    <a:pt x="803" y="308"/>
                    <a:pt x="841" y="257"/>
                  </a:cubicBezTo>
                  <a:cubicBezTo>
                    <a:pt x="853" y="220"/>
                    <a:pt x="876" y="181"/>
                    <a:pt x="913" y="169"/>
                  </a:cubicBezTo>
                  <a:cubicBezTo>
                    <a:pt x="931" y="173"/>
                    <a:pt x="981" y="185"/>
                    <a:pt x="993" y="193"/>
                  </a:cubicBezTo>
                  <a:cubicBezTo>
                    <a:pt x="1030" y="218"/>
                    <a:pt x="1062" y="246"/>
                    <a:pt x="1105" y="257"/>
                  </a:cubicBezTo>
                  <a:cubicBezTo>
                    <a:pt x="1113" y="265"/>
                    <a:pt x="1122" y="272"/>
                    <a:pt x="1129" y="281"/>
                  </a:cubicBezTo>
                  <a:cubicBezTo>
                    <a:pt x="1141" y="296"/>
                    <a:pt x="1161" y="329"/>
                    <a:pt x="1161" y="329"/>
                  </a:cubicBezTo>
                  <a:cubicBezTo>
                    <a:pt x="1164" y="345"/>
                    <a:pt x="1160" y="364"/>
                    <a:pt x="1169" y="377"/>
                  </a:cubicBezTo>
                  <a:cubicBezTo>
                    <a:pt x="1174" y="384"/>
                    <a:pt x="1173" y="361"/>
                    <a:pt x="1177" y="353"/>
                  </a:cubicBezTo>
                  <a:cubicBezTo>
                    <a:pt x="1189" y="329"/>
                    <a:pt x="1202" y="304"/>
                    <a:pt x="1217" y="281"/>
                  </a:cubicBezTo>
                  <a:cubicBezTo>
                    <a:pt x="1237" y="183"/>
                    <a:pt x="1208" y="289"/>
                    <a:pt x="1249" y="217"/>
                  </a:cubicBezTo>
                  <a:cubicBezTo>
                    <a:pt x="1254" y="207"/>
                    <a:pt x="1252" y="195"/>
                    <a:pt x="1257" y="185"/>
                  </a:cubicBezTo>
                  <a:cubicBezTo>
                    <a:pt x="1278" y="142"/>
                    <a:pt x="1300" y="116"/>
                    <a:pt x="1345" y="105"/>
                  </a:cubicBezTo>
                  <a:cubicBezTo>
                    <a:pt x="1390" y="116"/>
                    <a:pt x="1429" y="138"/>
                    <a:pt x="1473" y="153"/>
                  </a:cubicBezTo>
                  <a:cubicBezTo>
                    <a:pt x="1494" y="169"/>
                    <a:pt x="1516" y="185"/>
                    <a:pt x="1537" y="201"/>
                  </a:cubicBezTo>
                  <a:cubicBezTo>
                    <a:pt x="1548" y="209"/>
                    <a:pt x="1562" y="214"/>
                    <a:pt x="1569" y="225"/>
                  </a:cubicBezTo>
                  <a:cubicBezTo>
                    <a:pt x="1590" y="257"/>
                    <a:pt x="1577" y="244"/>
                    <a:pt x="1609" y="265"/>
                  </a:cubicBezTo>
                  <a:cubicBezTo>
                    <a:pt x="1633" y="312"/>
                    <a:pt x="1621" y="286"/>
                    <a:pt x="1641" y="345"/>
                  </a:cubicBezTo>
                  <a:cubicBezTo>
                    <a:pt x="1644" y="353"/>
                    <a:pt x="1649" y="369"/>
                    <a:pt x="1649" y="369"/>
                  </a:cubicBezTo>
                  <a:cubicBezTo>
                    <a:pt x="1694" y="257"/>
                    <a:pt x="1636" y="379"/>
                    <a:pt x="1689" y="313"/>
                  </a:cubicBezTo>
                  <a:cubicBezTo>
                    <a:pt x="1694" y="306"/>
                    <a:pt x="1691" y="295"/>
                    <a:pt x="1697" y="289"/>
                  </a:cubicBezTo>
                  <a:cubicBezTo>
                    <a:pt x="1721" y="265"/>
                    <a:pt x="1750" y="246"/>
                    <a:pt x="1777" y="225"/>
                  </a:cubicBezTo>
                  <a:cubicBezTo>
                    <a:pt x="1786" y="218"/>
                    <a:pt x="1792" y="208"/>
                    <a:pt x="1801" y="201"/>
                  </a:cubicBezTo>
                  <a:cubicBezTo>
                    <a:pt x="1816" y="189"/>
                    <a:pt x="1849" y="169"/>
                    <a:pt x="1849" y="169"/>
                  </a:cubicBezTo>
                  <a:cubicBezTo>
                    <a:pt x="1870" y="172"/>
                    <a:pt x="1892" y="172"/>
                    <a:pt x="1913" y="177"/>
                  </a:cubicBezTo>
                  <a:cubicBezTo>
                    <a:pt x="1976" y="193"/>
                    <a:pt x="2017" y="261"/>
                    <a:pt x="2065" y="297"/>
                  </a:cubicBezTo>
                  <a:cubicBezTo>
                    <a:pt x="2084" y="335"/>
                    <a:pt x="2105" y="373"/>
                    <a:pt x="2129" y="409"/>
                  </a:cubicBezTo>
                  <a:cubicBezTo>
                    <a:pt x="2132" y="430"/>
                    <a:pt x="2129" y="453"/>
                    <a:pt x="2137" y="473"/>
                  </a:cubicBezTo>
                  <a:cubicBezTo>
                    <a:pt x="2140" y="481"/>
                    <a:pt x="2143" y="457"/>
                    <a:pt x="2145" y="449"/>
                  </a:cubicBezTo>
                  <a:cubicBezTo>
                    <a:pt x="2154" y="419"/>
                    <a:pt x="2158" y="387"/>
                    <a:pt x="2177" y="361"/>
                  </a:cubicBezTo>
                  <a:cubicBezTo>
                    <a:pt x="2221" y="299"/>
                    <a:pt x="2278" y="228"/>
                    <a:pt x="2353" y="209"/>
                  </a:cubicBezTo>
                  <a:cubicBezTo>
                    <a:pt x="2457" y="232"/>
                    <a:pt x="2435" y="238"/>
                    <a:pt x="2513" y="297"/>
                  </a:cubicBezTo>
                  <a:cubicBezTo>
                    <a:pt x="2535" y="342"/>
                    <a:pt x="2578" y="368"/>
                    <a:pt x="2609" y="409"/>
                  </a:cubicBezTo>
                  <a:cubicBezTo>
                    <a:pt x="2631" y="322"/>
                    <a:pt x="2665" y="236"/>
                    <a:pt x="2713" y="161"/>
                  </a:cubicBezTo>
                  <a:cubicBezTo>
                    <a:pt x="2730" y="134"/>
                    <a:pt x="2775" y="66"/>
                    <a:pt x="2809" y="49"/>
                  </a:cubicBezTo>
                  <a:cubicBezTo>
                    <a:pt x="2826" y="40"/>
                    <a:pt x="2847" y="39"/>
                    <a:pt x="2865" y="33"/>
                  </a:cubicBezTo>
                  <a:cubicBezTo>
                    <a:pt x="2985" y="46"/>
                    <a:pt x="2987" y="61"/>
                    <a:pt x="3097" y="137"/>
                  </a:cubicBezTo>
                  <a:cubicBezTo>
                    <a:pt x="3131" y="161"/>
                    <a:pt x="3165" y="185"/>
                    <a:pt x="3193" y="217"/>
                  </a:cubicBezTo>
                  <a:cubicBezTo>
                    <a:pt x="3278" y="314"/>
                    <a:pt x="3157" y="189"/>
                    <a:pt x="3281" y="313"/>
                  </a:cubicBezTo>
                  <a:cubicBezTo>
                    <a:pt x="3295" y="327"/>
                    <a:pt x="3313" y="361"/>
                    <a:pt x="3313" y="361"/>
                  </a:cubicBezTo>
                  <a:cubicBezTo>
                    <a:pt x="3351" y="304"/>
                    <a:pt x="3418" y="222"/>
                    <a:pt x="3473" y="185"/>
                  </a:cubicBezTo>
                  <a:cubicBezTo>
                    <a:pt x="3489" y="174"/>
                    <a:pt x="3521" y="153"/>
                    <a:pt x="3521" y="153"/>
                  </a:cubicBezTo>
                  <a:cubicBezTo>
                    <a:pt x="3625" y="170"/>
                    <a:pt x="3586" y="159"/>
                    <a:pt x="3641" y="177"/>
                  </a:cubicBezTo>
                  <a:cubicBezTo>
                    <a:pt x="3661" y="192"/>
                    <a:pt x="3687" y="199"/>
                    <a:pt x="3705" y="217"/>
                  </a:cubicBezTo>
                  <a:cubicBezTo>
                    <a:pt x="3724" y="236"/>
                    <a:pt x="3753" y="281"/>
                    <a:pt x="3753" y="281"/>
                  </a:cubicBezTo>
                  <a:cubicBezTo>
                    <a:pt x="3816" y="265"/>
                    <a:pt x="3830" y="226"/>
                    <a:pt x="3881" y="209"/>
                  </a:cubicBezTo>
                  <a:cubicBezTo>
                    <a:pt x="3959" y="112"/>
                    <a:pt x="4084" y="56"/>
                    <a:pt x="4193" y="1"/>
                  </a:cubicBezTo>
                  <a:cubicBezTo>
                    <a:pt x="4217" y="4"/>
                    <a:pt x="4243" y="0"/>
                    <a:pt x="4265" y="9"/>
                  </a:cubicBezTo>
                  <a:cubicBezTo>
                    <a:pt x="4269" y="11"/>
                    <a:pt x="4300" y="57"/>
                    <a:pt x="4305" y="65"/>
                  </a:cubicBezTo>
                  <a:cubicBezTo>
                    <a:pt x="4336" y="114"/>
                    <a:pt x="4369" y="144"/>
                    <a:pt x="4385" y="201"/>
                  </a:cubicBezTo>
                  <a:cubicBezTo>
                    <a:pt x="4390" y="218"/>
                    <a:pt x="4412" y="313"/>
                    <a:pt x="4425" y="329"/>
                  </a:cubicBezTo>
                  <a:cubicBezTo>
                    <a:pt x="4430" y="336"/>
                    <a:pt x="4441" y="334"/>
                    <a:pt x="4449" y="337"/>
                  </a:cubicBezTo>
                  <a:cubicBezTo>
                    <a:pt x="4498" y="313"/>
                    <a:pt x="4542" y="276"/>
                    <a:pt x="4593" y="257"/>
                  </a:cubicBezTo>
                  <a:cubicBezTo>
                    <a:pt x="4652" y="235"/>
                    <a:pt x="4715" y="219"/>
                    <a:pt x="4777" y="209"/>
                  </a:cubicBezTo>
                  <a:cubicBezTo>
                    <a:pt x="4854" y="217"/>
                    <a:pt x="4860" y="203"/>
                    <a:pt x="4881" y="265"/>
                  </a:cubicBezTo>
                  <a:cubicBezTo>
                    <a:pt x="4874" y="298"/>
                    <a:pt x="4866" y="334"/>
                    <a:pt x="4833" y="353"/>
                  </a:cubicBezTo>
                  <a:cubicBezTo>
                    <a:pt x="4818" y="361"/>
                    <a:pt x="4785" y="369"/>
                    <a:pt x="4785" y="369"/>
                  </a:cubicBezTo>
                  <a:cubicBezTo>
                    <a:pt x="4823" y="394"/>
                    <a:pt x="4794" y="379"/>
                    <a:pt x="4841" y="393"/>
                  </a:cubicBezTo>
                  <a:cubicBezTo>
                    <a:pt x="4857" y="398"/>
                    <a:pt x="4889" y="409"/>
                    <a:pt x="4889" y="409"/>
                  </a:cubicBezTo>
                  <a:cubicBezTo>
                    <a:pt x="4879" y="562"/>
                    <a:pt x="4900" y="548"/>
                    <a:pt x="4753" y="537"/>
                  </a:cubicBezTo>
                  <a:cubicBezTo>
                    <a:pt x="4771" y="592"/>
                    <a:pt x="4743" y="598"/>
                    <a:pt x="4705" y="625"/>
                  </a:cubicBezTo>
                  <a:cubicBezTo>
                    <a:pt x="4696" y="632"/>
                    <a:pt x="4690" y="642"/>
                    <a:pt x="4681" y="649"/>
                  </a:cubicBezTo>
                  <a:cubicBezTo>
                    <a:pt x="4666" y="661"/>
                    <a:pt x="4633" y="681"/>
                    <a:pt x="4633" y="681"/>
                  </a:cubicBezTo>
                  <a:cubicBezTo>
                    <a:pt x="4576" y="667"/>
                    <a:pt x="4533" y="623"/>
                    <a:pt x="4489" y="585"/>
                  </a:cubicBezTo>
                  <a:cubicBezTo>
                    <a:pt x="4460" y="560"/>
                    <a:pt x="4428" y="548"/>
                    <a:pt x="4401" y="521"/>
                  </a:cubicBezTo>
                  <a:cubicBezTo>
                    <a:pt x="4398" y="537"/>
                    <a:pt x="4404" y="557"/>
                    <a:pt x="4393" y="569"/>
                  </a:cubicBezTo>
                  <a:cubicBezTo>
                    <a:pt x="4382" y="582"/>
                    <a:pt x="4345" y="585"/>
                    <a:pt x="4345" y="585"/>
                  </a:cubicBezTo>
                  <a:cubicBezTo>
                    <a:pt x="4289" y="571"/>
                    <a:pt x="4262" y="535"/>
                    <a:pt x="4217" y="505"/>
                  </a:cubicBezTo>
                  <a:cubicBezTo>
                    <a:pt x="4212" y="497"/>
                    <a:pt x="4210" y="478"/>
                    <a:pt x="4201" y="481"/>
                  </a:cubicBezTo>
                  <a:cubicBezTo>
                    <a:pt x="4162" y="494"/>
                    <a:pt x="4171" y="534"/>
                    <a:pt x="4161" y="561"/>
                  </a:cubicBezTo>
                  <a:cubicBezTo>
                    <a:pt x="4142" y="611"/>
                    <a:pt x="4102" y="661"/>
                    <a:pt x="4073" y="705"/>
                  </a:cubicBezTo>
                  <a:cubicBezTo>
                    <a:pt x="4055" y="732"/>
                    <a:pt x="4009" y="777"/>
                    <a:pt x="4009" y="777"/>
                  </a:cubicBezTo>
                  <a:cubicBezTo>
                    <a:pt x="3982" y="772"/>
                    <a:pt x="3954" y="772"/>
                    <a:pt x="3929" y="761"/>
                  </a:cubicBezTo>
                  <a:cubicBezTo>
                    <a:pt x="3857" y="730"/>
                    <a:pt x="3799" y="668"/>
                    <a:pt x="3729" y="633"/>
                  </a:cubicBezTo>
                  <a:cubicBezTo>
                    <a:pt x="3710" y="605"/>
                    <a:pt x="3697" y="588"/>
                    <a:pt x="3665" y="577"/>
                  </a:cubicBezTo>
                  <a:cubicBezTo>
                    <a:pt x="3649" y="626"/>
                    <a:pt x="3627" y="673"/>
                    <a:pt x="3609" y="721"/>
                  </a:cubicBezTo>
                  <a:cubicBezTo>
                    <a:pt x="3605" y="731"/>
                    <a:pt x="3607" y="744"/>
                    <a:pt x="3601" y="753"/>
                  </a:cubicBezTo>
                  <a:cubicBezTo>
                    <a:pt x="3577" y="787"/>
                    <a:pt x="3528" y="807"/>
                    <a:pt x="3489" y="817"/>
                  </a:cubicBezTo>
                  <a:cubicBezTo>
                    <a:pt x="3460" y="814"/>
                    <a:pt x="3430" y="815"/>
                    <a:pt x="3401" y="809"/>
                  </a:cubicBezTo>
                  <a:cubicBezTo>
                    <a:pt x="3392" y="807"/>
                    <a:pt x="3386" y="797"/>
                    <a:pt x="3377" y="793"/>
                  </a:cubicBezTo>
                  <a:cubicBezTo>
                    <a:pt x="3333" y="771"/>
                    <a:pt x="3289" y="751"/>
                    <a:pt x="3249" y="721"/>
                  </a:cubicBezTo>
                  <a:cubicBezTo>
                    <a:pt x="3242" y="716"/>
                    <a:pt x="3205" y="687"/>
                    <a:pt x="3193" y="681"/>
                  </a:cubicBezTo>
                  <a:cubicBezTo>
                    <a:pt x="3162" y="665"/>
                    <a:pt x="3128" y="657"/>
                    <a:pt x="3097" y="641"/>
                  </a:cubicBezTo>
                  <a:cubicBezTo>
                    <a:pt x="3054" y="644"/>
                    <a:pt x="3011" y="643"/>
                    <a:pt x="2969" y="649"/>
                  </a:cubicBezTo>
                  <a:cubicBezTo>
                    <a:pt x="2917" y="657"/>
                    <a:pt x="2863" y="714"/>
                    <a:pt x="2825" y="745"/>
                  </a:cubicBezTo>
                  <a:cubicBezTo>
                    <a:pt x="2772" y="788"/>
                    <a:pt x="2718" y="834"/>
                    <a:pt x="2657" y="865"/>
                  </a:cubicBezTo>
                  <a:cubicBezTo>
                    <a:pt x="2529" y="847"/>
                    <a:pt x="2411" y="768"/>
                    <a:pt x="2305" y="697"/>
                  </a:cubicBezTo>
                  <a:cubicBezTo>
                    <a:pt x="2257" y="665"/>
                    <a:pt x="2218" y="631"/>
                    <a:pt x="2161" y="617"/>
                  </a:cubicBezTo>
                  <a:cubicBezTo>
                    <a:pt x="2157" y="618"/>
                    <a:pt x="2112" y="628"/>
                    <a:pt x="2105" y="633"/>
                  </a:cubicBezTo>
                  <a:cubicBezTo>
                    <a:pt x="2074" y="654"/>
                    <a:pt x="2052" y="679"/>
                    <a:pt x="2017" y="697"/>
                  </a:cubicBezTo>
                  <a:cubicBezTo>
                    <a:pt x="1990" y="694"/>
                    <a:pt x="1963" y="696"/>
                    <a:pt x="1937" y="689"/>
                  </a:cubicBezTo>
                  <a:cubicBezTo>
                    <a:pt x="1924" y="685"/>
                    <a:pt x="1917" y="672"/>
                    <a:pt x="1905" y="665"/>
                  </a:cubicBezTo>
                  <a:cubicBezTo>
                    <a:pt x="1881" y="651"/>
                    <a:pt x="1852" y="640"/>
                    <a:pt x="1825" y="633"/>
                  </a:cubicBezTo>
                  <a:cubicBezTo>
                    <a:pt x="1774" y="642"/>
                    <a:pt x="1755" y="652"/>
                    <a:pt x="1713" y="681"/>
                  </a:cubicBezTo>
                  <a:cubicBezTo>
                    <a:pt x="1697" y="692"/>
                    <a:pt x="1665" y="713"/>
                    <a:pt x="1665" y="713"/>
                  </a:cubicBezTo>
                  <a:cubicBezTo>
                    <a:pt x="1625" y="700"/>
                    <a:pt x="1624" y="673"/>
                    <a:pt x="1577" y="657"/>
                  </a:cubicBezTo>
                  <a:cubicBezTo>
                    <a:pt x="1471" y="678"/>
                    <a:pt x="1429" y="769"/>
                    <a:pt x="1345" y="825"/>
                  </a:cubicBezTo>
                  <a:cubicBezTo>
                    <a:pt x="1332" y="820"/>
                    <a:pt x="1316" y="819"/>
                    <a:pt x="1305" y="809"/>
                  </a:cubicBezTo>
                  <a:cubicBezTo>
                    <a:pt x="1267" y="775"/>
                    <a:pt x="1260" y="726"/>
                    <a:pt x="1217" y="697"/>
                  </a:cubicBezTo>
                  <a:cubicBezTo>
                    <a:pt x="1178" y="716"/>
                    <a:pt x="1150" y="745"/>
                    <a:pt x="1113" y="769"/>
                  </a:cubicBezTo>
                  <a:cubicBezTo>
                    <a:pt x="1097" y="780"/>
                    <a:pt x="1081" y="790"/>
                    <a:pt x="1065" y="801"/>
                  </a:cubicBezTo>
                  <a:cubicBezTo>
                    <a:pt x="1057" y="806"/>
                    <a:pt x="1041" y="817"/>
                    <a:pt x="1041" y="817"/>
                  </a:cubicBezTo>
                  <a:cubicBezTo>
                    <a:pt x="956" y="796"/>
                    <a:pt x="925" y="696"/>
                    <a:pt x="905" y="617"/>
                  </a:cubicBezTo>
                  <a:cubicBezTo>
                    <a:pt x="892" y="566"/>
                    <a:pt x="878" y="534"/>
                    <a:pt x="825" y="521"/>
                  </a:cubicBezTo>
                  <a:cubicBezTo>
                    <a:pt x="668" y="573"/>
                    <a:pt x="631" y="814"/>
                    <a:pt x="481" y="889"/>
                  </a:cubicBezTo>
                  <a:cubicBezTo>
                    <a:pt x="480" y="889"/>
                    <a:pt x="420" y="881"/>
                    <a:pt x="409" y="873"/>
                  </a:cubicBezTo>
                  <a:cubicBezTo>
                    <a:pt x="338" y="817"/>
                    <a:pt x="278" y="720"/>
                    <a:pt x="225" y="649"/>
                  </a:cubicBezTo>
                  <a:cubicBezTo>
                    <a:pt x="220" y="633"/>
                    <a:pt x="217" y="586"/>
                    <a:pt x="209" y="601"/>
                  </a:cubicBezTo>
                  <a:cubicBezTo>
                    <a:pt x="199" y="620"/>
                    <a:pt x="186" y="637"/>
                    <a:pt x="177" y="657"/>
                  </a:cubicBezTo>
                  <a:cubicBezTo>
                    <a:pt x="170" y="672"/>
                    <a:pt x="161" y="705"/>
                    <a:pt x="161" y="705"/>
                  </a:cubicBezTo>
                  <a:cubicBezTo>
                    <a:pt x="145" y="702"/>
                    <a:pt x="128" y="703"/>
                    <a:pt x="113" y="697"/>
                  </a:cubicBezTo>
                  <a:cubicBezTo>
                    <a:pt x="60" y="676"/>
                    <a:pt x="45" y="619"/>
                    <a:pt x="17" y="577"/>
                  </a:cubicBezTo>
                  <a:cubicBezTo>
                    <a:pt x="0" y="510"/>
                    <a:pt x="18" y="447"/>
                    <a:pt x="41" y="385"/>
                  </a:cubicBezTo>
                  <a:cubicBezTo>
                    <a:pt x="50" y="360"/>
                    <a:pt x="44" y="347"/>
                    <a:pt x="65" y="329"/>
                  </a:cubicBezTo>
                  <a:cubicBezTo>
                    <a:pt x="116" y="284"/>
                    <a:pt x="193" y="241"/>
                    <a:pt x="257" y="225"/>
                  </a:cubicBezTo>
                  <a:cubicBezTo>
                    <a:pt x="260" y="217"/>
                    <a:pt x="265" y="201"/>
                    <a:pt x="265" y="20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Text Box 66"/>
            <p:cNvSpPr txBox="1">
              <a:spLocks noChangeArrowheads="1"/>
            </p:cNvSpPr>
            <p:nvPr/>
          </p:nvSpPr>
          <p:spPr bwMode="auto">
            <a:xfrm>
              <a:off x="1451" y="3022"/>
              <a:ext cx="28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/>
                <a:t>Dedicated 10 Gb/s network – via GEANT2 </a:t>
              </a:r>
            </a:p>
          </p:txBody>
        </p:sp>
      </p:grpSp>
      <p:grpSp>
        <p:nvGrpSpPr>
          <p:cNvPr id="14" name="Gruppieren 75"/>
          <p:cNvGrpSpPr>
            <a:grpSpLocks/>
          </p:cNvGrpSpPr>
          <p:nvPr/>
        </p:nvGrpSpPr>
        <p:grpSpPr bwMode="auto">
          <a:xfrm>
            <a:off x="2653106" y="2095726"/>
            <a:ext cx="4663708" cy="1182624"/>
            <a:chOff x="1870038" y="727038"/>
            <a:chExt cx="4965768" cy="1387494"/>
          </a:xfrm>
        </p:grpSpPr>
        <p:grpSp>
          <p:nvGrpSpPr>
            <p:cNvPr id="15" name="Gruppieren 73"/>
            <p:cNvGrpSpPr>
              <a:grpSpLocks/>
            </p:cNvGrpSpPr>
            <p:nvPr/>
          </p:nvGrpSpPr>
          <p:grpSpPr bwMode="auto">
            <a:xfrm>
              <a:off x="1870038" y="727038"/>
              <a:ext cx="4965768" cy="657234"/>
              <a:chOff x="1797012" y="727038"/>
              <a:chExt cx="4965768" cy="657234"/>
            </a:xfrm>
          </p:grpSpPr>
          <p:sp>
            <p:nvSpPr>
              <p:cNvPr id="17" name="Ellipse 16"/>
              <p:cNvSpPr/>
              <p:nvPr/>
            </p:nvSpPr>
            <p:spPr>
              <a:xfrm>
                <a:off x="1797012" y="727038"/>
                <a:ext cx="4965768" cy="657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8" name="Text Box 67"/>
              <p:cNvSpPr txBox="1">
                <a:spLocks noChangeArrowheads="1"/>
              </p:cNvSpPr>
              <p:nvPr/>
            </p:nvSpPr>
            <p:spPr bwMode="auto">
              <a:xfrm>
                <a:off x="2600298" y="836577"/>
                <a:ext cx="332268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/>
                  <a:t>Single Sign-on, Secure login</a:t>
                </a:r>
              </a:p>
            </p:txBody>
          </p:sp>
        </p:grpSp>
        <p:sp>
          <p:nvSpPr>
            <p:cNvPr id="16" name="Pfeil nach unten 74"/>
            <p:cNvSpPr/>
            <p:nvPr/>
          </p:nvSpPr>
          <p:spPr>
            <a:xfrm>
              <a:off x="3586150" y="1530324"/>
              <a:ext cx="1168416" cy="5842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DEISA/PRACE security model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3450" y="2133600"/>
            <a:ext cx="7899400" cy="439174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Authentication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X.509 certificates (EUGridPMA, IGTF)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Services using X.509 authentication : GSI-SSH, UNICORE, GridFTP, GRAM, web services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SSO (</a:t>
            </a:r>
            <a:r>
              <a:rPr lang="en-US" sz="1800" dirty="0" err="1" smtClean="0"/>
              <a:t>MyProxy</a:t>
            </a:r>
            <a:r>
              <a:rPr lang="en-US" sz="1800" dirty="0" smtClean="0"/>
              <a:t> server)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Authorization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LDAP used as an authorization database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Fine grained management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Attributes associated to projects (groups of persons)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Attributes associated to accounts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Accounting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Distributed database (DART for access)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Accounting records compliant to OGF Usage Record format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AutoShape 73"/>
          <p:cNvSpPr>
            <a:spLocks noChangeArrowheads="1"/>
          </p:cNvSpPr>
          <p:nvPr/>
        </p:nvSpPr>
        <p:spPr bwMode="auto">
          <a:xfrm>
            <a:off x="2362200" y="4005263"/>
            <a:ext cx="792163" cy="223837"/>
          </a:xfrm>
          <a:prstGeom prst="rightArrow">
            <a:avLst>
              <a:gd name="adj1" fmla="val 50000"/>
              <a:gd name="adj2" fmla="val 559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AutoShape 74"/>
          <p:cNvSpPr>
            <a:spLocks noChangeArrowheads="1"/>
          </p:cNvSpPr>
          <p:nvPr/>
        </p:nvSpPr>
        <p:spPr bwMode="auto">
          <a:xfrm>
            <a:off x="5168900" y="4005263"/>
            <a:ext cx="1008063" cy="215900"/>
          </a:xfrm>
          <a:prstGeom prst="rightArrow">
            <a:avLst>
              <a:gd name="adj1" fmla="val 50000"/>
              <a:gd name="adj2" fmla="val 5892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Rectangle 92"/>
          <p:cNvSpPr>
            <a:spLocks noChangeArrowheads="1"/>
          </p:cNvSpPr>
          <p:nvPr/>
        </p:nvSpPr>
        <p:spPr bwMode="auto">
          <a:xfrm>
            <a:off x="3081338" y="5854700"/>
            <a:ext cx="2886075" cy="36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de-DE" sz="1400" dirty="0">
                <a:solidFill>
                  <a:srgbClr val="000000"/>
                </a:solidFill>
                <a:latin typeface="Helvetica" pitchFamily="34" charset="0"/>
                <a:ea typeface="宋体" charset="-122"/>
              </a:rPr>
              <a:t>b) </a:t>
            </a:r>
            <a:r>
              <a:rPr lang="en-GB" sz="1400" dirty="0" smtClean="0">
                <a:solidFill>
                  <a:srgbClr val="000000"/>
                </a:solidFill>
                <a:latin typeface="Helvetica" pitchFamily="34" charset="0"/>
                <a:ea typeface="宋体" charset="-122"/>
              </a:rPr>
              <a:t>Federated User Administration</a:t>
            </a:r>
            <a:endParaRPr lang="en-GB" sz="1400" dirty="0">
              <a:solidFill>
                <a:srgbClr val="000000"/>
              </a:solidFill>
              <a:latin typeface="Helvetica" pitchFamily="34" charset="0"/>
              <a:ea typeface="宋体" charset="-122"/>
            </a:endParaRPr>
          </a:p>
        </p:txBody>
      </p:sp>
      <p:sp>
        <p:nvSpPr>
          <p:cNvPr id="61" name="Rectangle 112"/>
          <p:cNvSpPr>
            <a:spLocks noChangeArrowheads="1"/>
          </p:cNvSpPr>
          <p:nvPr/>
        </p:nvSpPr>
        <p:spPr bwMode="auto">
          <a:xfrm>
            <a:off x="6278563" y="5854700"/>
            <a:ext cx="3589337" cy="382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de-DE" sz="1400" dirty="0">
                <a:solidFill>
                  <a:srgbClr val="000000"/>
                </a:solidFill>
                <a:latin typeface="Helvetica" pitchFamily="34" charset="0"/>
                <a:ea typeface="宋体" charset="-122"/>
              </a:rPr>
              <a:t>c) </a:t>
            </a:r>
            <a:r>
              <a:rPr lang="en-GB" sz="1400" dirty="0" smtClean="0">
                <a:solidFill>
                  <a:srgbClr val="000000"/>
                </a:solidFill>
                <a:latin typeface="Helvetica" pitchFamily="34" charset="0"/>
                <a:ea typeface="宋体" charset="-122"/>
              </a:rPr>
              <a:t>Authorized Access to Resources</a:t>
            </a:r>
            <a:endParaRPr lang="en-GB" sz="1400" dirty="0">
              <a:solidFill>
                <a:srgbClr val="000000"/>
              </a:solidFill>
              <a:latin typeface="Helvetica" pitchFamily="34" charset="0"/>
              <a:ea typeface="宋体" charset="-122"/>
            </a:endParaRPr>
          </a:p>
        </p:txBody>
      </p:sp>
      <p:sp>
        <p:nvSpPr>
          <p:cNvPr id="62" name="Rectangle 119"/>
          <p:cNvSpPr>
            <a:spLocks noChangeArrowheads="1"/>
          </p:cNvSpPr>
          <p:nvPr/>
        </p:nvSpPr>
        <p:spPr bwMode="auto">
          <a:xfrm>
            <a:off x="117475" y="5854700"/>
            <a:ext cx="2808288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de-DE" sz="1400" dirty="0">
                <a:solidFill>
                  <a:srgbClr val="000000"/>
                </a:solidFill>
                <a:latin typeface="Helvetica" pitchFamily="34" charset="0"/>
                <a:ea typeface="宋体" charset="-122"/>
              </a:rPr>
              <a:t>a) </a:t>
            </a:r>
            <a:r>
              <a:rPr lang="en-GB" sz="1400" dirty="0" smtClean="0">
                <a:solidFill>
                  <a:srgbClr val="000000"/>
                </a:solidFill>
                <a:latin typeface="Helvetica" pitchFamily="34" charset="0"/>
                <a:ea typeface="宋体" charset="-122"/>
              </a:rPr>
              <a:t>PRACE Project Administration</a:t>
            </a:r>
            <a:endParaRPr lang="en-GB" sz="1400" dirty="0">
              <a:solidFill>
                <a:srgbClr val="000000"/>
              </a:solidFill>
              <a:latin typeface="Helvetica" pitchFamily="34" charset="0"/>
              <a:ea typeface="宋体" charset="-122"/>
            </a:endParaRPr>
          </a:p>
        </p:txBody>
      </p:sp>
      <p:sp>
        <p:nvSpPr>
          <p:cNvPr id="63" name="Rectangle 6"/>
          <p:cNvSpPr>
            <a:spLocks noChangeAspect="1" noChangeArrowheads="1"/>
          </p:cNvSpPr>
          <p:nvPr/>
        </p:nvSpPr>
        <p:spPr bwMode="auto">
          <a:xfrm>
            <a:off x="2616200" y="2425700"/>
            <a:ext cx="1079500" cy="928688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64" name="Rectangle 7"/>
          <p:cNvSpPr>
            <a:spLocks noChangeAspect="1" noChangeArrowheads="1"/>
          </p:cNvSpPr>
          <p:nvPr/>
        </p:nvSpPr>
        <p:spPr bwMode="auto">
          <a:xfrm>
            <a:off x="4537075" y="2371725"/>
            <a:ext cx="1117600" cy="968375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65" name="Rectangle 8"/>
          <p:cNvSpPr>
            <a:spLocks noChangeAspect="1" noChangeArrowheads="1"/>
          </p:cNvSpPr>
          <p:nvPr/>
        </p:nvSpPr>
        <p:spPr bwMode="auto">
          <a:xfrm>
            <a:off x="3514725" y="4581525"/>
            <a:ext cx="1028700" cy="1001713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Text Box 16"/>
          <p:cNvSpPr txBox="1">
            <a:spLocks noChangeAspect="1" noChangeArrowheads="1"/>
          </p:cNvSpPr>
          <p:nvPr/>
        </p:nvSpPr>
        <p:spPr bwMode="auto">
          <a:xfrm>
            <a:off x="5011738" y="3200400"/>
            <a:ext cx="519112" cy="3190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DFF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16466" tIns="3650" rIns="16466" bIns="3650"/>
          <a:lstStyle/>
          <a:p>
            <a:pPr algn="ctr"/>
            <a:r>
              <a:rPr lang="de-DE" sz="1200" b="1" dirty="0">
                <a:solidFill>
                  <a:schemeClr val="tx2"/>
                </a:solidFill>
              </a:rPr>
              <a:t> </a:t>
            </a:r>
            <a:r>
              <a:rPr lang="de-DE" sz="1000" b="1" dirty="0" err="1">
                <a:solidFill>
                  <a:schemeClr val="tx2"/>
                </a:solidFill>
              </a:rPr>
              <a:t>site</a:t>
            </a:r>
            <a:r>
              <a:rPr lang="de-DE" sz="1000" b="1" dirty="0">
                <a:solidFill>
                  <a:schemeClr val="tx2"/>
                </a:solidFill>
              </a:rPr>
              <a:t> B </a:t>
            </a:r>
          </a:p>
        </p:txBody>
      </p:sp>
      <p:sp>
        <p:nvSpPr>
          <p:cNvPr id="67" name="Text Box 22"/>
          <p:cNvSpPr txBox="1">
            <a:spLocks noChangeAspect="1" noChangeArrowheads="1"/>
          </p:cNvSpPr>
          <p:nvPr/>
        </p:nvSpPr>
        <p:spPr bwMode="auto">
          <a:xfrm>
            <a:off x="3970338" y="5476875"/>
            <a:ext cx="515937" cy="2222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DFF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16466" tIns="3650" rIns="16466" bIns="3650"/>
          <a:lstStyle/>
          <a:p>
            <a:pPr algn="ctr"/>
            <a:r>
              <a:rPr lang="de-DE" sz="1000" b="1" dirty="0" err="1">
                <a:solidFill>
                  <a:schemeClr val="tx2"/>
                </a:solidFill>
              </a:rPr>
              <a:t>site</a:t>
            </a:r>
            <a:r>
              <a:rPr lang="de-DE" sz="1000" b="1" dirty="0">
                <a:solidFill>
                  <a:schemeClr val="tx2"/>
                </a:solidFill>
              </a:rPr>
              <a:t> C</a:t>
            </a:r>
          </a:p>
        </p:txBody>
      </p:sp>
      <p:pic>
        <p:nvPicPr>
          <p:cNvPr id="68" name="Picture 26" descr="j0195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49538" y="2060575"/>
            <a:ext cx="4524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7" descr="j0195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55963" y="5183188"/>
            <a:ext cx="4095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8" descr="j0195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6050" y="1989138"/>
            <a:ext cx="3952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Text Box 43"/>
          <p:cNvSpPr txBox="1">
            <a:spLocks noChangeAspect="1" noChangeArrowheads="1"/>
          </p:cNvSpPr>
          <p:nvPr/>
        </p:nvSpPr>
        <p:spPr bwMode="auto">
          <a:xfrm>
            <a:off x="2651125" y="3240088"/>
            <a:ext cx="434975" cy="2301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DFFB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de-DE" sz="1000" b="1" dirty="0" err="1">
                <a:solidFill>
                  <a:schemeClr val="tx2"/>
                </a:solidFill>
              </a:rPr>
              <a:t>site</a:t>
            </a:r>
            <a:r>
              <a:rPr lang="de-DE" sz="1000" b="1" dirty="0">
                <a:solidFill>
                  <a:schemeClr val="tx2"/>
                </a:solidFill>
              </a:rPr>
              <a:t> A</a:t>
            </a:r>
            <a:endParaRPr lang="de-DE" sz="1000" dirty="0">
              <a:solidFill>
                <a:schemeClr val="tx2"/>
              </a:solidFill>
            </a:endParaRPr>
          </a:p>
        </p:txBody>
      </p:sp>
      <p:grpSp>
        <p:nvGrpSpPr>
          <p:cNvPr id="72" name="Group 109"/>
          <p:cNvGrpSpPr>
            <a:grpSpLocks/>
          </p:cNvGrpSpPr>
          <p:nvPr/>
        </p:nvGrpSpPr>
        <p:grpSpPr bwMode="auto">
          <a:xfrm>
            <a:off x="3729038" y="3644900"/>
            <a:ext cx="793750" cy="719138"/>
            <a:chOff x="1821" y="1247"/>
            <a:chExt cx="461" cy="346"/>
          </a:xfrm>
        </p:grpSpPr>
        <p:sp>
          <p:nvSpPr>
            <p:cNvPr id="73" name="AutoShape 110"/>
            <p:cNvSpPr>
              <a:spLocks noChangeArrowheads="1"/>
            </p:cNvSpPr>
            <p:nvPr/>
          </p:nvSpPr>
          <p:spPr bwMode="auto">
            <a:xfrm>
              <a:off x="1821" y="1247"/>
              <a:ext cx="460" cy="346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FC845E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4" name="Text Box 111"/>
            <p:cNvSpPr txBox="1">
              <a:spLocks noChangeAspect="1" noChangeArrowheads="1"/>
            </p:cNvSpPr>
            <p:nvPr/>
          </p:nvSpPr>
          <p:spPr bwMode="auto">
            <a:xfrm>
              <a:off x="1863" y="1281"/>
              <a:ext cx="419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696" tIns="26347" rIns="52696" bIns="26347"/>
            <a:lstStyle/>
            <a:p>
              <a:pPr algn="ctr"/>
              <a:r>
                <a:rPr lang="de-DE" sz="1400" b="1">
                  <a:solidFill>
                    <a:srgbClr val="000000"/>
                  </a:solidFill>
                </a:rPr>
                <a:t>LDAP</a:t>
              </a:r>
              <a:endParaRPr lang="de-DE" sz="1400" b="1"/>
            </a:p>
          </p:txBody>
        </p:sp>
      </p:grpSp>
      <p:grpSp>
        <p:nvGrpSpPr>
          <p:cNvPr id="75" name="Group 120"/>
          <p:cNvGrpSpPr>
            <a:grpSpLocks/>
          </p:cNvGrpSpPr>
          <p:nvPr/>
        </p:nvGrpSpPr>
        <p:grpSpPr bwMode="auto">
          <a:xfrm>
            <a:off x="2720975" y="2619375"/>
            <a:ext cx="512763" cy="376238"/>
            <a:chOff x="2721546" y="2618941"/>
            <a:chExt cx="512580" cy="376184"/>
          </a:xfrm>
        </p:grpSpPr>
        <p:graphicFrame>
          <p:nvGraphicFramePr>
            <p:cNvPr id="76" name="Object 17"/>
            <p:cNvGraphicFramePr>
              <a:graphicFrameLocks noChangeAspect="1"/>
            </p:cNvGraphicFramePr>
            <p:nvPr/>
          </p:nvGraphicFramePr>
          <p:xfrm>
            <a:off x="2721546" y="2618941"/>
            <a:ext cx="512580" cy="376184"/>
          </p:xfrm>
          <a:graphic>
            <a:graphicData uri="http://schemas.openxmlformats.org/presentationml/2006/ole">
              <p:oleObj spid="_x0000_s112645" r:id="rId4" imgW="818640" imgH="818640" progId="">
                <p:embed/>
              </p:oleObj>
            </a:graphicData>
          </a:graphic>
        </p:graphicFrame>
        <p:sp>
          <p:nvSpPr>
            <p:cNvPr id="77" name="Text Box 18"/>
            <p:cNvSpPr txBox="1">
              <a:spLocks noChangeAspect="1" noChangeArrowheads="1"/>
            </p:cNvSpPr>
            <p:nvPr/>
          </p:nvSpPr>
          <p:spPr bwMode="auto">
            <a:xfrm>
              <a:off x="2721546" y="2636912"/>
              <a:ext cx="483339" cy="328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696" tIns="26347" rIns="52696" bIns="26347"/>
            <a:lstStyle/>
            <a:p>
              <a:pPr algn="ctr"/>
              <a:r>
                <a:rPr lang="de-DE" sz="1000" b="1">
                  <a:solidFill>
                    <a:srgbClr val="000000"/>
                  </a:solidFill>
                </a:rPr>
                <a:t>user</a:t>
              </a:r>
            </a:p>
            <a:p>
              <a:pPr algn="ctr"/>
              <a:r>
                <a:rPr lang="de-DE" sz="1000" b="1">
                  <a:solidFill>
                    <a:srgbClr val="000000"/>
                  </a:solidFill>
                </a:rPr>
                <a:t>DB</a:t>
              </a:r>
              <a:endParaRPr lang="de-DE" sz="1000" b="1"/>
            </a:p>
          </p:txBody>
        </p:sp>
      </p:grpSp>
      <p:sp>
        <p:nvSpPr>
          <p:cNvPr id="78" name="AutoShape 144"/>
          <p:cNvSpPr>
            <a:spLocks noChangeArrowheads="1"/>
          </p:cNvSpPr>
          <p:nvPr/>
        </p:nvSpPr>
        <p:spPr bwMode="auto">
          <a:xfrm rot="13395858">
            <a:off x="3322638" y="3257550"/>
            <a:ext cx="739775" cy="1587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52471810 h 21600"/>
              <a:gd name="T4" fmla="*/ 2147483647 w 21600"/>
              <a:gd name="T5" fmla="*/ 106233374 h 21600"/>
              <a:gd name="T6" fmla="*/ 2147483647 w 21600"/>
              <a:gd name="T7" fmla="*/ 5247181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37 w 21600"/>
              <a:gd name="T13" fmla="*/ 5459 h 21600"/>
              <a:gd name="T14" fmla="*/ 18878 w 21600"/>
              <a:gd name="T15" fmla="*/ 1614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79" name="Picture 50" descr="logo_juelich_4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1788" y="2060575"/>
            <a:ext cx="78263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54" descr="cineca"/>
          <p:cNvPicPr>
            <a:picLocks noChangeAspect="1" noChangeArrowheads="1"/>
          </p:cNvPicPr>
          <p:nvPr/>
        </p:nvPicPr>
        <p:blipFill>
          <a:blip r:embed="rId6" cstate="print">
            <a:lum bright="64000" contrast="-70000"/>
            <a:grayscl/>
          </a:blip>
          <a:srcRect/>
          <a:stretch>
            <a:fillRect/>
          </a:stretch>
        </p:blipFill>
        <p:spPr bwMode="auto">
          <a:xfrm>
            <a:off x="6059488" y="4595813"/>
            <a:ext cx="579437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60" descr="hlrs_big"/>
          <p:cNvPicPr preferRelativeResize="0">
            <a:picLocks noChangeAspect="1" noChangeArrowheads="1"/>
          </p:cNvPicPr>
          <p:nvPr/>
        </p:nvPicPr>
        <p:blipFill>
          <a:blip r:embed="rId7" cstate="print">
            <a:lum bright="64000" contrast="-70000"/>
            <a:grayscl/>
          </a:blip>
          <a:srcRect/>
          <a:stretch>
            <a:fillRect/>
          </a:stretch>
        </p:blipFill>
        <p:spPr bwMode="auto">
          <a:xfrm>
            <a:off x="8447088" y="2289175"/>
            <a:ext cx="498475" cy="266700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CC0000"/>
            </a:solidFill>
            <a:prstDash val="sysDot"/>
            <a:miter lim="800000"/>
            <a:headEnd/>
            <a:tailEnd/>
          </a:ln>
        </p:spPr>
      </p:pic>
      <p:pic>
        <p:nvPicPr>
          <p:cNvPr id="82" name="Picture 63" descr="logo_bsc_short"/>
          <p:cNvPicPr preferRelativeResize="0">
            <a:picLocks noChangeAspect="1" noChangeArrowheads="1"/>
          </p:cNvPicPr>
          <p:nvPr/>
        </p:nvPicPr>
        <p:blipFill>
          <a:blip r:embed="rId8" cstate="print">
            <a:lum bright="64000" contrast="-70000"/>
            <a:grayscl/>
          </a:blip>
          <a:srcRect/>
          <a:stretch>
            <a:fillRect/>
          </a:stretch>
        </p:blipFill>
        <p:spPr bwMode="auto">
          <a:xfrm>
            <a:off x="7329488" y="4941888"/>
            <a:ext cx="325437" cy="396875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</p:spPr>
      </p:pic>
      <p:pic>
        <p:nvPicPr>
          <p:cNvPr id="83" name="Picture 64" descr="jugene_72rack_0805"/>
          <p:cNvPicPr preferRelativeResize="0">
            <a:picLocks noChangeAspect="1" noChangeArrowheads="1"/>
          </p:cNvPicPr>
          <p:nvPr/>
        </p:nvPicPr>
        <p:blipFill>
          <a:blip r:embed="rId9" cstate="print"/>
          <a:srcRect t="16475"/>
          <a:stretch>
            <a:fillRect/>
          </a:stretch>
        </p:blipFill>
        <p:spPr bwMode="auto">
          <a:xfrm>
            <a:off x="6681788" y="2420938"/>
            <a:ext cx="827087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71" descr="logo-lrz-kl"/>
          <p:cNvPicPr preferRelativeResize="0">
            <a:picLocks noChangeAspect="1" noChangeArrowheads="1"/>
          </p:cNvPicPr>
          <p:nvPr/>
        </p:nvPicPr>
        <p:blipFill>
          <a:blip r:embed="rId10" cstate="print">
            <a:lum bright="64000" contrast="-70000"/>
            <a:grayscl/>
          </a:blip>
          <a:srcRect/>
          <a:stretch>
            <a:fillRect/>
          </a:stretch>
        </p:blipFill>
        <p:spPr bwMode="auto">
          <a:xfrm>
            <a:off x="9417050" y="3716338"/>
            <a:ext cx="325438" cy="465137"/>
          </a:xfrm>
          <a:prstGeom prst="rect">
            <a:avLst/>
          </a:prstGeom>
          <a:solidFill>
            <a:schemeClr val="bg1"/>
          </a:solidFill>
          <a:ln w="9525" cap="rnd">
            <a:solidFill>
              <a:srgbClr val="CC0000"/>
            </a:solidFill>
            <a:prstDash val="sysDot"/>
            <a:miter lim="800000"/>
            <a:headEnd/>
            <a:tailEnd/>
          </a:ln>
        </p:spPr>
      </p:pic>
      <p:sp>
        <p:nvSpPr>
          <p:cNvPr id="85" name="Line 78"/>
          <p:cNvSpPr>
            <a:spLocks noChangeShapeType="1"/>
          </p:cNvSpPr>
          <p:nvPr/>
        </p:nvSpPr>
        <p:spPr bwMode="auto">
          <a:xfrm flipH="1" flipV="1">
            <a:off x="7040563" y="2852738"/>
            <a:ext cx="504825" cy="863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57607" tIns="28804" rIns="57607" bIns="28804" anchor="ctr"/>
          <a:lstStyle/>
          <a:p>
            <a:endParaRPr lang="fr-FR"/>
          </a:p>
        </p:txBody>
      </p:sp>
      <p:sp>
        <p:nvSpPr>
          <p:cNvPr id="86" name="Line 79"/>
          <p:cNvSpPr>
            <a:spLocks noChangeShapeType="1"/>
          </p:cNvSpPr>
          <p:nvPr/>
        </p:nvSpPr>
        <p:spPr bwMode="auto">
          <a:xfrm flipH="1" flipV="1">
            <a:off x="6608763" y="3357563"/>
            <a:ext cx="1077912" cy="538162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 lIns="57607" tIns="28804" rIns="57607" bIns="28804" anchor="ctr"/>
          <a:lstStyle/>
          <a:p>
            <a:endParaRPr lang="fr-FR"/>
          </a:p>
        </p:txBody>
      </p:sp>
      <p:sp>
        <p:nvSpPr>
          <p:cNvPr id="87" name="Line 81"/>
          <p:cNvSpPr>
            <a:spLocks noChangeShapeType="1"/>
          </p:cNvSpPr>
          <p:nvPr/>
        </p:nvSpPr>
        <p:spPr bwMode="auto">
          <a:xfrm flipH="1">
            <a:off x="6934200" y="3829050"/>
            <a:ext cx="752475" cy="581025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 lIns="57607" tIns="28804" rIns="57607" bIns="28804" anchor="ctr"/>
          <a:lstStyle/>
          <a:p>
            <a:endParaRPr lang="fr-FR"/>
          </a:p>
        </p:txBody>
      </p:sp>
      <p:sp>
        <p:nvSpPr>
          <p:cNvPr id="88" name="Line 82"/>
          <p:cNvSpPr>
            <a:spLocks noChangeShapeType="1"/>
          </p:cNvSpPr>
          <p:nvPr/>
        </p:nvSpPr>
        <p:spPr bwMode="auto">
          <a:xfrm flipH="1">
            <a:off x="7467600" y="3829050"/>
            <a:ext cx="266700" cy="90805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 lIns="57607" tIns="28804" rIns="57607" bIns="28804" anchor="ctr"/>
          <a:lstStyle/>
          <a:p>
            <a:endParaRPr lang="fr-FR"/>
          </a:p>
        </p:txBody>
      </p:sp>
      <p:sp>
        <p:nvSpPr>
          <p:cNvPr id="89" name="Line 86"/>
          <p:cNvSpPr>
            <a:spLocks noChangeShapeType="1"/>
          </p:cNvSpPr>
          <p:nvPr/>
        </p:nvSpPr>
        <p:spPr bwMode="auto">
          <a:xfrm>
            <a:off x="7821613" y="3829050"/>
            <a:ext cx="1111250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57607" tIns="28804" rIns="57607" bIns="28804" anchor="ctr"/>
          <a:lstStyle/>
          <a:p>
            <a:endParaRPr lang="fr-FR"/>
          </a:p>
        </p:txBody>
      </p:sp>
      <p:sp>
        <p:nvSpPr>
          <p:cNvPr id="90" name="Line 89"/>
          <p:cNvSpPr>
            <a:spLocks noChangeShapeType="1"/>
          </p:cNvSpPr>
          <p:nvPr/>
        </p:nvSpPr>
        <p:spPr bwMode="auto">
          <a:xfrm flipV="1">
            <a:off x="7910513" y="2924175"/>
            <a:ext cx="622300" cy="83820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wrap="none" lIns="57607" tIns="28804" rIns="57607" bIns="28804" anchor="ctr"/>
          <a:lstStyle/>
          <a:p>
            <a:endParaRPr lang="fr-FR"/>
          </a:p>
        </p:txBody>
      </p:sp>
      <p:sp>
        <p:nvSpPr>
          <p:cNvPr id="91" name="Text Box 172"/>
          <p:cNvSpPr txBox="1">
            <a:spLocks noChangeArrowheads="1"/>
          </p:cNvSpPr>
          <p:nvPr/>
        </p:nvSpPr>
        <p:spPr bwMode="auto">
          <a:xfrm rot="2572734">
            <a:off x="7037388" y="3214688"/>
            <a:ext cx="404812" cy="1539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800" tIns="0" rIns="108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 b="1">
                <a:latin typeface="Arial Narrow" pitchFamily="34" charset="0"/>
              </a:rPr>
              <a:t>allowed</a:t>
            </a:r>
          </a:p>
        </p:txBody>
      </p:sp>
      <p:grpSp>
        <p:nvGrpSpPr>
          <p:cNvPr id="92" name="Group 176"/>
          <p:cNvGrpSpPr>
            <a:grpSpLocks/>
          </p:cNvGrpSpPr>
          <p:nvPr/>
        </p:nvGrpSpPr>
        <p:grpSpPr bwMode="auto">
          <a:xfrm>
            <a:off x="7473950" y="3306763"/>
            <a:ext cx="665163" cy="860425"/>
            <a:chOff x="4458" y="2284"/>
            <a:chExt cx="340" cy="302"/>
          </a:xfrm>
        </p:grpSpPr>
        <p:pic>
          <p:nvPicPr>
            <p:cNvPr id="93" name="Picture 90" descr="notebook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458" y="2302"/>
              <a:ext cx="340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" name="Rectangle 91"/>
            <p:cNvSpPr>
              <a:spLocks noChangeArrowheads="1"/>
            </p:cNvSpPr>
            <p:nvPr/>
          </p:nvSpPr>
          <p:spPr bwMode="auto">
            <a:xfrm>
              <a:off x="4477" y="2284"/>
              <a:ext cx="194" cy="91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de-DE" sz="1200" b="1">
                  <a:solidFill>
                    <a:srgbClr val="000000"/>
                  </a:solidFill>
                  <a:latin typeface="Arial Narrow" pitchFamily="34" charset="0"/>
                  <a:ea typeface="宋体" charset="-122"/>
                </a:rPr>
                <a:t>User</a:t>
              </a:r>
            </a:p>
          </p:txBody>
        </p:sp>
      </p:grpSp>
      <p:sp>
        <p:nvSpPr>
          <p:cNvPr id="95" name="Text Box 190"/>
          <p:cNvSpPr txBox="1">
            <a:spLocks noChangeArrowheads="1"/>
          </p:cNvSpPr>
          <p:nvPr/>
        </p:nvSpPr>
        <p:spPr bwMode="auto">
          <a:xfrm>
            <a:off x="5097463" y="3716338"/>
            <a:ext cx="698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/>
              <a:t>authz</a:t>
            </a:r>
          </a:p>
        </p:txBody>
      </p:sp>
      <p:sp>
        <p:nvSpPr>
          <p:cNvPr id="96" name="AutoShape 144"/>
          <p:cNvSpPr>
            <a:spLocks noChangeArrowheads="1"/>
          </p:cNvSpPr>
          <p:nvPr/>
        </p:nvSpPr>
        <p:spPr bwMode="auto">
          <a:xfrm rot="18600000">
            <a:off x="4306887" y="3252788"/>
            <a:ext cx="739775" cy="1587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52471810 h 21600"/>
              <a:gd name="T4" fmla="*/ 2147483647 w 21600"/>
              <a:gd name="T5" fmla="*/ 106209973 h 21600"/>
              <a:gd name="T6" fmla="*/ 2147483647 w 21600"/>
              <a:gd name="T7" fmla="*/ 5247181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37 w 21600"/>
              <a:gd name="T13" fmla="*/ 5459 h 21600"/>
              <a:gd name="T14" fmla="*/ 18878 w 21600"/>
              <a:gd name="T15" fmla="*/ 1614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98" name="Picture 4" descr="j0195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46075" y="3699902"/>
            <a:ext cx="801231" cy="98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" name="AutoShape 3"/>
          <p:cNvSpPr>
            <a:spLocks noChangeArrowheads="1"/>
          </p:cNvSpPr>
          <p:nvPr/>
        </p:nvSpPr>
        <p:spPr bwMode="auto">
          <a:xfrm>
            <a:off x="1222958" y="3743560"/>
            <a:ext cx="778880" cy="752574"/>
          </a:xfrm>
          <a:prstGeom prst="can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800" b="1" dirty="0">
                <a:solidFill>
                  <a:schemeClr val="tx2"/>
                </a:solidFill>
              </a:rPr>
              <a:t/>
            </a:r>
            <a:br>
              <a:rPr lang="de-DE" sz="800" b="1" dirty="0">
                <a:solidFill>
                  <a:schemeClr val="tx2"/>
                </a:solidFill>
              </a:rPr>
            </a:br>
            <a:r>
              <a:rPr lang="de-DE" sz="1200" b="1" dirty="0">
                <a:solidFill>
                  <a:schemeClr val="tx2"/>
                </a:solidFill>
              </a:rPr>
              <a:t>Review DB</a:t>
            </a:r>
          </a:p>
        </p:txBody>
      </p:sp>
      <p:sp>
        <p:nvSpPr>
          <p:cNvPr id="100" name="Text Box 149"/>
          <p:cNvSpPr txBox="1">
            <a:spLocks noChangeArrowheads="1"/>
          </p:cNvSpPr>
          <p:nvPr/>
        </p:nvSpPr>
        <p:spPr bwMode="auto">
          <a:xfrm>
            <a:off x="2145482" y="3717032"/>
            <a:ext cx="1300393" cy="18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b="1" dirty="0" smtClean="0">
                <a:solidFill>
                  <a:sysClr val="windowText" lastClr="000000"/>
                </a:solidFill>
                <a:latin typeface="Helvetica" pitchFamily="34" charset="0"/>
              </a:rPr>
              <a:t>Project  </a:t>
            </a:r>
            <a:r>
              <a:rPr lang="de-DE" sz="1200" b="1" dirty="0" err="1">
                <a:solidFill>
                  <a:sysClr val="windowText" lastClr="000000"/>
                </a:solidFill>
                <a:latin typeface="Helvetica" pitchFamily="34" charset="0"/>
              </a:rPr>
              <a:t>attributes</a:t>
            </a:r>
            <a:endParaRPr lang="de-DE" sz="1200" b="1" dirty="0">
              <a:solidFill>
                <a:sysClr val="windowText" lastClr="000000"/>
              </a:solidFill>
              <a:latin typeface="Helvetica" pitchFamily="34" charset="0"/>
            </a:endParaRPr>
          </a:p>
        </p:txBody>
      </p:sp>
      <p:grpSp>
        <p:nvGrpSpPr>
          <p:cNvPr id="101" name="Group 124"/>
          <p:cNvGrpSpPr>
            <a:grpSpLocks/>
          </p:cNvGrpSpPr>
          <p:nvPr/>
        </p:nvGrpSpPr>
        <p:grpSpPr bwMode="auto">
          <a:xfrm>
            <a:off x="3729038" y="5013325"/>
            <a:ext cx="512762" cy="376238"/>
            <a:chOff x="2721546" y="2618941"/>
            <a:chExt cx="512580" cy="376184"/>
          </a:xfrm>
        </p:grpSpPr>
        <p:graphicFrame>
          <p:nvGraphicFramePr>
            <p:cNvPr id="102" name="Object 17"/>
            <p:cNvGraphicFramePr>
              <a:graphicFrameLocks noChangeAspect="1"/>
            </p:cNvGraphicFramePr>
            <p:nvPr/>
          </p:nvGraphicFramePr>
          <p:xfrm>
            <a:off x="2721546" y="2618941"/>
            <a:ext cx="512580" cy="376184"/>
          </p:xfrm>
          <a:graphic>
            <a:graphicData uri="http://schemas.openxmlformats.org/presentationml/2006/ole">
              <p:oleObj spid="_x0000_s112646" r:id="rId12" imgW="818640" imgH="818640" progId="">
                <p:embed/>
              </p:oleObj>
            </a:graphicData>
          </a:graphic>
        </p:graphicFrame>
        <p:sp>
          <p:nvSpPr>
            <p:cNvPr id="103" name="Text Box 18"/>
            <p:cNvSpPr txBox="1">
              <a:spLocks noChangeAspect="1" noChangeArrowheads="1"/>
            </p:cNvSpPr>
            <p:nvPr/>
          </p:nvSpPr>
          <p:spPr bwMode="auto">
            <a:xfrm>
              <a:off x="2721546" y="2636912"/>
              <a:ext cx="483339" cy="328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696" tIns="26347" rIns="52696" bIns="26347"/>
            <a:lstStyle/>
            <a:p>
              <a:pPr algn="ctr"/>
              <a:r>
                <a:rPr lang="de-DE" sz="1000" b="1">
                  <a:solidFill>
                    <a:srgbClr val="000000"/>
                  </a:solidFill>
                </a:rPr>
                <a:t>user</a:t>
              </a:r>
            </a:p>
            <a:p>
              <a:pPr algn="ctr"/>
              <a:r>
                <a:rPr lang="de-DE" sz="1000" b="1">
                  <a:solidFill>
                    <a:srgbClr val="000000"/>
                  </a:solidFill>
                </a:rPr>
                <a:t>DB</a:t>
              </a:r>
              <a:endParaRPr lang="de-DE" sz="1000" b="1"/>
            </a:p>
          </p:txBody>
        </p:sp>
      </p:grpSp>
      <p:grpSp>
        <p:nvGrpSpPr>
          <p:cNvPr id="104" name="Group 130"/>
          <p:cNvGrpSpPr>
            <a:grpSpLocks/>
          </p:cNvGrpSpPr>
          <p:nvPr/>
        </p:nvGrpSpPr>
        <p:grpSpPr bwMode="auto">
          <a:xfrm>
            <a:off x="5024438" y="2565400"/>
            <a:ext cx="512762" cy="376238"/>
            <a:chOff x="2721546" y="2618941"/>
            <a:chExt cx="512580" cy="376184"/>
          </a:xfrm>
        </p:grpSpPr>
        <p:graphicFrame>
          <p:nvGraphicFramePr>
            <p:cNvPr id="105" name="Object 17"/>
            <p:cNvGraphicFramePr>
              <a:graphicFrameLocks noChangeAspect="1"/>
            </p:cNvGraphicFramePr>
            <p:nvPr/>
          </p:nvGraphicFramePr>
          <p:xfrm>
            <a:off x="2721546" y="2618941"/>
            <a:ext cx="512580" cy="376184"/>
          </p:xfrm>
          <a:graphic>
            <a:graphicData uri="http://schemas.openxmlformats.org/presentationml/2006/ole">
              <p:oleObj spid="_x0000_s112647" r:id="rId13" imgW="818640" imgH="818640" progId="">
                <p:embed/>
              </p:oleObj>
            </a:graphicData>
          </a:graphic>
        </p:graphicFrame>
        <p:sp>
          <p:nvSpPr>
            <p:cNvPr id="106" name="Text Box 18"/>
            <p:cNvSpPr txBox="1">
              <a:spLocks noChangeAspect="1" noChangeArrowheads="1"/>
            </p:cNvSpPr>
            <p:nvPr/>
          </p:nvSpPr>
          <p:spPr bwMode="auto">
            <a:xfrm>
              <a:off x="2721546" y="2636912"/>
              <a:ext cx="483339" cy="328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696" tIns="26347" rIns="52696" bIns="26347"/>
            <a:lstStyle/>
            <a:p>
              <a:pPr algn="ctr"/>
              <a:r>
                <a:rPr lang="de-DE" sz="1000" b="1">
                  <a:solidFill>
                    <a:srgbClr val="000000"/>
                  </a:solidFill>
                </a:rPr>
                <a:t>user</a:t>
              </a:r>
            </a:p>
            <a:p>
              <a:pPr algn="ctr"/>
              <a:r>
                <a:rPr lang="de-DE" sz="1000" b="1">
                  <a:solidFill>
                    <a:srgbClr val="000000"/>
                  </a:solidFill>
                </a:rPr>
                <a:t>DB</a:t>
              </a:r>
              <a:endParaRPr lang="de-DE" sz="1000" b="1"/>
            </a:p>
          </p:txBody>
        </p:sp>
      </p:grpSp>
      <p:sp>
        <p:nvSpPr>
          <p:cNvPr id="107" name="AutoShape 144"/>
          <p:cNvSpPr>
            <a:spLocks noChangeArrowheads="1"/>
          </p:cNvSpPr>
          <p:nvPr/>
        </p:nvSpPr>
        <p:spPr bwMode="auto">
          <a:xfrm rot="6000000">
            <a:off x="3718719" y="4518819"/>
            <a:ext cx="739775" cy="1603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55688687 h 21600"/>
              <a:gd name="T4" fmla="*/ 2147483647 w 21600"/>
              <a:gd name="T5" fmla="*/ 112731211 h 21600"/>
              <a:gd name="T6" fmla="*/ 2147483647 w 21600"/>
              <a:gd name="T7" fmla="*/ 5568868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37 w 21600"/>
              <a:gd name="T13" fmla="*/ 5459 h 21600"/>
              <a:gd name="T14" fmla="*/ 18878 w 21600"/>
              <a:gd name="T15" fmla="*/ 1614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108" name="Straight Arrow Connector 135"/>
          <p:cNvCxnSpPr/>
          <p:nvPr/>
        </p:nvCxnSpPr>
        <p:spPr bwMode="auto">
          <a:xfrm rot="16200000" flipH="1">
            <a:off x="3154363" y="3141663"/>
            <a:ext cx="574675" cy="574675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Straight Arrow Connector 136"/>
          <p:cNvCxnSpPr/>
          <p:nvPr/>
        </p:nvCxnSpPr>
        <p:spPr bwMode="auto">
          <a:xfrm rot="5400000" flipH="1" flipV="1">
            <a:off x="3981450" y="4545013"/>
            <a:ext cx="649288" cy="14446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0" name="Straight Arrow Connector 139"/>
          <p:cNvCxnSpPr/>
          <p:nvPr/>
        </p:nvCxnSpPr>
        <p:spPr bwMode="auto">
          <a:xfrm rot="5400000">
            <a:off x="4162425" y="2852738"/>
            <a:ext cx="719138" cy="57626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11" name="Picture 94" descr="logo-tgcc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889625" y="2852738"/>
            <a:ext cx="8636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95" descr="CurieFat-small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61063" y="3213100"/>
            <a:ext cx="7794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itre 1"/>
          <p:cNvSpPr>
            <a:spLocks noGrp="1"/>
          </p:cNvSpPr>
          <p:nvPr>
            <p:ph type="title"/>
          </p:nvPr>
        </p:nvSpPr>
        <p:spPr>
          <a:xfrm>
            <a:off x="914400" y="1295400"/>
            <a:ext cx="7916863" cy="769938"/>
          </a:xfrm>
        </p:spPr>
        <p:txBody>
          <a:bodyPr/>
          <a:lstStyle/>
          <a:p>
            <a:r>
              <a:rPr lang="en-US" dirty="0" smtClean="0"/>
              <a:t>User registration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1346" y="1268760"/>
            <a:ext cx="7916863" cy="769938"/>
          </a:xfrm>
        </p:spPr>
        <p:txBody>
          <a:bodyPr/>
          <a:lstStyle/>
          <a:p>
            <a:r>
              <a:rPr lang="en-US" dirty="0" smtClean="0"/>
              <a:t>Federation services in DEISA/PRACE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3450" y="2133600"/>
            <a:ext cx="8196808" cy="40957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Evaluation of Shibboleth started in 2009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Two scenarios tested: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Authorization tokens issued as extensions in certificates by an </a:t>
            </a:r>
            <a:r>
              <a:rPr lang="en-US" dirty="0" err="1" smtClean="0"/>
              <a:t>IdP</a:t>
            </a:r>
            <a:r>
              <a:rPr lang="en-US" dirty="0" smtClean="0"/>
              <a:t> (Identity Provider) set up by DEISA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sz="1600" kern="1200" dirty="0" smtClean="0"/>
              <a:t>Additional certificate attributes obtained from the user administration service (DUAS)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sz="1600" kern="1200" dirty="0" smtClean="0"/>
              <a:t>Linking authorization information to </a:t>
            </a:r>
            <a:r>
              <a:rPr lang="en-US" sz="1600" kern="1200" dirty="0" err="1" smtClean="0"/>
              <a:t>IdP</a:t>
            </a:r>
            <a:r>
              <a:rPr lang="en-US" sz="1600" kern="1200" dirty="0" smtClean="0"/>
              <a:t> services not easy to implement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kern="1200" dirty="0" smtClean="0">
                <a:latin typeface="+mj-lt"/>
              </a:rPr>
              <a:t>X.509 certificates obtained through a federated service</a:t>
            </a:r>
            <a:endParaRPr lang="en-US" dirty="0" smtClean="0">
              <a:latin typeface="+mj-lt"/>
            </a:endParaRP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    External </a:t>
            </a:r>
            <a:r>
              <a:rPr lang="en-US" sz="1600" dirty="0" err="1" smtClean="0"/>
              <a:t>IdPs</a:t>
            </a:r>
            <a:r>
              <a:rPr lang="en-US" sz="1600" dirty="0" smtClean="0"/>
              <a:t> for validating the user</a:t>
            </a: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    Service successfully tested in Germany</a:t>
            </a: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    To be successful such a service must be offered in more countries</a:t>
            </a:r>
          </a:p>
          <a:p>
            <a:pPr lvl="2">
              <a:buFont typeface="Wingdings" pitchFamily="2" charset="2"/>
              <a:buChar char="Ø"/>
            </a:pPr>
            <a:r>
              <a:rPr lang="nl-NL" sz="1600" dirty="0" smtClean="0"/>
              <a:t>    TERENA Certificate Service is very welcome</a:t>
            </a:r>
            <a:endParaRPr lang="en-US" sz="1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5548</TotalTime>
  <Words>763</Words>
  <Application>Microsoft Office PowerPoint</Application>
  <PresentationFormat>Personnalisé</PresentationFormat>
  <Paragraphs>142</Paragraphs>
  <Slides>13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Thème Office</vt:lpstr>
      <vt:lpstr>3_Thème Office</vt:lpstr>
      <vt:lpstr>Diapositive 1</vt:lpstr>
      <vt:lpstr>History of European HPC projects</vt:lpstr>
      <vt:lpstr>The HPC ecosystem</vt:lpstr>
      <vt:lpstr>PRACE-RI</vt:lpstr>
      <vt:lpstr>Accessing the PRACE RI</vt:lpstr>
      <vt:lpstr>DEISA Model</vt:lpstr>
      <vt:lpstr>The DEISA/PRACE security model</vt:lpstr>
      <vt:lpstr>User registration</vt:lpstr>
      <vt:lpstr>Federation services in DEISA/PRACE</vt:lpstr>
      <vt:lpstr>Planned activities (based also on user survey)</vt:lpstr>
      <vt:lpstr>What can STS do for PRACE</vt:lpstr>
      <vt:lpstr>Conclusion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 overview</dc:title>
  <dc:subject>Kick off meeting Garching</dc:subject>
  <dc:creator>Axel Berg</dc:creator>
  <cp:lastModifiedBy>RIBAILLIER</cp:lastModifiedBy>
  <cp:revision>514</cp:revision>
  <cp:lastPrinted>1601-01-01T00:00:00Z</cp:lastPrinted>
  <dcterms:created xsi:type="dcterms:W3CDTF">1601-01-01T00:00:00Z</dcterms:created>
  <dcterms:modified xsi:type="dcterms:W3CDTF">2011-06-03T13:41:58Z</dcterms:modified>
</cp:coreProperties>
</file>