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2" r:id="rId1"/>
  </p:sldMasterIdLst>
  <p:notesMasterIdLst>
    <p:notesMasterId r:id="rId10"/>
  </p:notesMasterIdLst>
  <p:handoutMasterIdLst>
    <p:handoutMasterId r:id="rId11"/>
  </p:handoutMasterIdLst>
  <p:sldIdLst>
    <p:sldId id="380" r:id="rId2"/>
    <p:sldId id="453" r:id="rId3"/>
    <p:sldId id="454" r:id="rId4"/>
    <p:sldId id="458" r:id="rId5"/>
    <p:sldId id="455" r:id="rId6"/>
    <p:sldId id="456" r:id="rId7"/>
    <p:sldId id="459" r:id="rId8"/>
    <p:sldId id="457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8E8E8"/>
    <a:srgbClr val="C5DAF9"/>
    <a:srgbClr val="FFFFFF"/>
    <a:srgbClr val="FBF271"/>
    <a:srgbClr val="FBF376"/>
    <a:srgbClr val="E5C425"/>
    <a:srgbClr val="E3BF24"/>
    <a:srgbClr val="D9C641"/>
    <a:srgbClr val="99CCFF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6852" autoAdjust="0"/>
    <p:restoredTop sz="94580" autoAdjust="0"/>
  </p:normalViewPr>
  <p:slideViewPr>
    <p:cSldViewPr snapToGrid="0">
      <p:cViewPr varScale="1">
        <p:scale>
          <a:sx n="96" d="100"/>
          <a:sy n="96" d="100"/>
        </p:scale>
        <p:origin x="-656" y="-96"/>
      </p:cViewPr>
      <p:guideLst>
        <p:guide orient="horz" pos="1152"/>
        <p:guide pos="2024"/>
      </p:guideLst>
    </p:cSldViewPr>
  </p:slideViewPr>
  <p:outlineViewPr>
    <p:cViewPr>
      <p:scale>
        <a:sx n="30" d="100"/>
        <a:sy n="3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08"/>
    </p:cViewPr>
  </p:sorterViewPr>
  <p:notesViewPr>
    <p:cSldViewPr snapToGrid="0">
      <p:cViewPr varScale="1">
        <p:scale>
          <a:sx n="84" d="100"/>
          <a:sy n="84" d="100"/>
        </p:scale>
        <p:origin x="-2080" y="-10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4D37D535-ACD0-4727-A679-FD89C3E01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7E2D4CFE-CDDC-48F8-AFF6-838A61CC8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34F515-6E61-4BC4-8410-ED0758C76DE5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D923D-DEA9-3D4B-B129-74FD24340AF9}" type="slidenum">
              <a:rPr lang="en-US"/>
              <a:pPr/>
              <a:t>2</a:t>
            </a:fld>
            <a:endParaRPr lang="en-US"/>
          </a:p>
        </p:txBody>
      </p:sp>
      <p:sp>
        <p:nvSpPr>
          <p:cNvPr id="453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osg_logo_4c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29692" cy="134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886200"/>
            <a:ext cx="8128000" cy="1752600"/>
          </a:xfrm>
        </p:spPr>
        <p:txBody>
          <a:bodyPr/>
          <a:lstStyle>
            <a:lvl1pPr marL="0" indent="0" algn="ctr">
              <a:buFont typeface="Times" pitchFamily="18" charset="0"/>
              <a:buNone/>
              <a:defRPr sz="2400"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94576-33B9-4DBA-93A5-89D6E94AE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0"/>
            <a:ext cx="1965325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43575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88CA0-94CB-4E9C-8EB4-76BBC3DD8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9469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74700" y="1333500"/>
            <a:ext cx="7772400" cy="46863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D3462-3CE2-4C67-91BE-7FDAC72D4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6876D-3D33-4182-882D-D3DA3ED67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7641E-3713-4BBA-A2FC-5B21F0FB5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7360C-D785-4A9B-A23E-BB2E96AAA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0ADF-05CC-4501-9F1F-4A3DF9336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B5B00-6AF8-4A45-BF48-8171D8F00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1AECB-C278-4AA7-A019-17ADFE2FD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3EE30-6268-42F8-8655-09AD705D0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5934-5B5E-41D5-8237-84D14253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03434" y="256430"/>
            <a:ext cx="6973513" cy="119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6912" y="1782805"/>
            <a:ext cx="7772400" cy="47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51914" name="Rectangle 10"/>
          <p:cNvSpPr>
            <a:spLocks noChangeArrowheads="1"/>
          </p:cNvSpPr>
          <p:nvPr/>
        </p:nvSpPr>
        <p:spPr bwMode="auto">
          <a:xfrm>
            <a:off x="-1266825" y="60086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endParaRPr lang="en-US">
              <a:ea typeface="+mn-ea"/>
              <a:cs typeface="Arial" charset="0"/>
            </a:endParaRPr>
          </a:p>
        </p:txBody>
      </p:sp>
      <p:sp>
        <p:nvSpPr>
          <p:cNvPr id="25191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4900" y="6400800"/>
            <a:ext cx="41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400" smtClean="0">
                <a:solidFill>
                  <a:srgbClr val="FF8000"/>
                </a:solidFill>
                <a:ea typeface="+mn-ea"/>
              </a:defRPr>
            </a:lvl1pPr>
          </a:lstStyle>
          <a:p>
            <a:pPr>
              <a:defRPr/>
            </a:pPr>
            <a:fld id="{152572D3-2F48-4699-9F6E-3B7A73F69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6" descr="osg_logo_4c_whit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902964" cy="126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921" name="Rectangle 17"/>
          <p:cNvSpPr>
            <a:spLocks noGrp="1" noChangeArrowheads="1"/>
          </p:cNvSpPr>
          <p:nvPr userDrawn="1"/>
        </p:nvSpPr>
        <p:spPr bwMode="auto">
          <a:xfrm>
            <a:off x="155505" y="6473825"/>
            <a:ext cx="22653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sz="1400" baseline="0" dirty="0" smtClean="0">
                <a:solidFill>
                  <a:srgbClr val="FF8000"/>
                </a:solidFill>
              </a:rPr>
              <a:t>June, 2011</a:t>
            </a:r>
            <a:endParaRPr lang="en-US" sz="1400" dirty="0">
              <a:solidFill>
                <a:srgbClr val="FF8000"/>
              </a:solidFill>
            </a:endParaRPr>
          </a:p>
        </p:txBody>
      </p:sp>
      <p:sp>
        <p:nvSpPr>
          <p:cNvPr id="251922" name="Line 18"/>
          <p:cNvSpPr>
            <a:spLocks noChangeShapeType="1"/>
          </p:cNvSpPr>
          <p:nvPr userDrawn="1"/>
        </p:nvSpPr>
        <p:spPr bwMode="auto">
          <a:xfrm flipV="1">
            <a:off x="327330" y="1434806"/>
            <a:ext cx="8816669" cy="45719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17"/>
          <p:cNvSpPr>
            <a:spLocks noGrp="1" noChangeArrowheads="1"/>
          </p:cNvSpPr>
          <p:nvPr userDrawn="1"/>
        </p:nvSpPr>
        <p:spPr bwMode="auto">
          <a:xfrm>
            <a:off x="2593903" y="6473825"/>
            <a:ext cx="379560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sz="1400" baseline="0" dirty="0" smtClean="0">
                <a:solidFill>
                  <a:srgbClr val="FF8000"/>
                </a:solidFill>
              </a:rPr>
              <a:t>CERN ID Management Workshop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endParaRPr lang="en-US" sz="1400" dirty="0">
              <a:solidFill>
                <a:srgbClr val="FF8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80"/>
          </a:solidFill>
          <a:latin typeface="+mn-lt"/>
          <a:ea typeface="+mj-ea"/>
          <a:cs typeface="Verdana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pitchFamily="16" charset="0"/>
          <a:ea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80"/>
        </a:buClr>
        <a:buFont typeface="Times" pitchFamily="18" charset="0"/>
        <a:buChar char="•"/>
        <a:defRPr kumimoji="1"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Symbol" pitchFamily="18" charset="2"/>
        <a:buChar char=""/>
        <a:defRPr kumimoji="1" sz="24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§"/>
        <a:defRPr kumimoji="1"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hyperlink" Target="mailto:maltunay@fnal.go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276725"/>
            <a:ext cx="8128000" cy="1412875"/>
          </a:xfrm>
        </p:spPr>
        <p:txBody>
          <a:bodyPr/>
          <a:lstStyle/>
          <a:p>
            <a:pPr eaLnBrk="1" hangingPunct="1">
              <a:buFont typeface="Times"/>
              <a:buNone/>
            </a:pPr>
            <a:endParaRPr lang="en-US" dirty="0" smtClean="0"/>
          </a:p>
          <a:p>
            <a:pPr eaLnBrk="1" hangingPunct="1">
              <a:buFont typeface="Times"/>
              <a:buNone/>
            </a:pPr>
            <a:endParaRPr lang="en-US" sz="1800" dirty="0" smtClean="0"/>
          </a:p>
        </p:txBody>
      </p:sp>
      <p:sp>
        <p:nvSpPr>
          <p:cNvPr id="4966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57213" y="1427239"/>
            <a:ext cx="7772400" cy="208038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Identity Management in Open Science Grid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dirty="0" smtClean="0"/>
              <a:t>Challenges, Needs, and Future Directions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800" b="1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/>
            </a:r>
            <a:br>
              <a:rPr lang="en-US" sz="2800" b="1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</a:br>
            <a:endParaRPr lang="en-US" sz="2000" dirty="0">
              <a:cs typeface="+mj-cs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264" y="5897216"/>
            <a:ext cx="1042735" cy="960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7819" dir="2700000" algn="ctr" rotWithShape="0">
              <a:srgbClr val="808080"/>
            </a:outerShdw>
          </a:effectLst>
        </p:spPr>
      </p:pic>
      <p:pic>
        <p:nvPicPr>
          <p:cNvPr id="7" name="Picture 6" descr="DOE 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5866730"/>
            <a:ext cx="993913" cy="991270"/>
          </a:xfrm>
          <a:prstGeom prst="rect">
            <a:avLst/>
          </a:prstGeom>
        </p:spPr>
      </p:pic>
      <p:sp>
        <p:nvSpPr>
          <p:cNvPr id="8" name="Subtitle 5"/>
          <p:cNvSpPr txBox="1">
            <a:spLocks/>
          </p:cNvSpPr>
          <p:nvPr/>
        </p:nvSpPr>
        <p:spPr bwMode="auto">
          <a:xfrm>
            <a:off x="323725" y="3886200"/>
            <a:ext cx="812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SzTx/>
              <a:buFont typeface="Times" pitchFamily="18" charset="0"/>
              <a:buNone/>
              <a:tabLst/>
              <a:defRPr/>
            </a:pPr>
            <a:r>
              <a:rPr kumimoji="1" lang="en-US" b="1" kern="0" dirty="0" smtClean="0">
                <a:solidFill>
                  <a:schemeClr val="hlink"/>
                </a:solidFill>
                <a:latin typeface="+mn-lt"/>
                <a:ea typeface="+mn-ea"/>
              </a:rPr>
              <a:t>Mine Altunay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SzTx/>
              <a:buFont typeface="Times" pitchFamily="18" charset="0"/>
              <a:buNone/>
              <a:tabLst/>
              <a:defRPr/>
            </a:pP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OSG Security Officer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SzTx/>
              <a:buFont typeface="Times" pitchFamily="18" charset="0"/>
              <a:buNone/>
              <a:tabLst/>
              <a:defRPr/>
            </a:pPr>
            <a:r>
              <a:rPr kumimoji="1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endParaRPr kumimoji="1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SzTx/>
              <a:buFont typeface="Times" pitchFamily="18" charset="0"/>
              <a:buNone/>
              <a:tabLst/>
              <a:defRPr/>
            </a:pPr>
            <a:r>
              <a:rPr kumimoji="1" lang="en-US" b="1" kern="0" dirty="0" smtClean="0">
                <a:solidFill>
                  <a:schemeClr val="hlink"/>
                </a:solidFill>
                <a:latin typeface="+mn-lt"/>
                <a:ea typeface="+mn-ea"/>
                <a:hlinkClick r:id="rId5"/>
              </a:rPr>
              <a:t>maltunay@fnal.gov</a:t>
            </a:r>
            <a:endParaRPr kumimoji="1" lang="en-US" b="1" kern="0" dirty="0" smtClean="0">
              <a:solidFill>
                <a:schemeClr val="hlink"/>
              </a:solidFill>
              <a:latin typeface="+mn-lt"/>
              <a:ea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SzTx/>
              <a:buFont typeface="Times" pitchFamily="18" charset="0"/>
              <a:buNone/>
              <a:tabLst/>
              <a:defRPr/>
            </a:pPr>
            <a:endParaRPr kumimoji="1" lang="en-US" sz="2400" b="1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49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3591" y="256431"/>
            <a:ext cx="6946900" cy="1143000"/>
          </a:xfrm>
        </p:spPr>
        <p:txBody>
          <a:bodyPr/>
          <a:lstStyle/>
          <a:p>
            <a:r>
              <a:rPr lang="en-GB" dirty="0" smtClean="0"/>
              <a:t>Current Status of Identity Management in OSG</a:t>
            </a:r>
            <a:endParaRPr lang="en-US" dirty="0"/>
          </a:p>
        </p:txBody>
      </p:sp>
      <p:sp>
        <p:nvSpPr>
          <p:cNvPr id="443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176" y="2037972"/>
            <a:ext cx="7772400" cy="2050190"/>
          </a:xfrm>
        </p:spPr>
        <p:txBody>
          <a:bodyPr/>
          <a:lstStyle/>
          <a:p>
            <a:r>
              <a:rPr lang="en-GB" dirty="0" smtClean="0"/>
              <a:t>OSG uses IGTF accredited </a:t>
            </a:r>
            <a:r>
              <a:rPr lang="en-GB" dirty="0" err="1" smtClean="0"/>
              <a:t>CAs</a:t>
            </a:r>
            <a:r>
              <a:rPr lang="en-GB" dirty="0" smtClean="0"/>
              <a:t> + 2 </a:t>
            </a:r>
            <a:r>
              <a:rPr lang="en-GB" dirty="0" err="1" smtClean="0"/>
              <a:t>TeraGrid</a:t>
            </a:r>
            <a:r>
              <a:rPr lang="en-GB" dirty="0" smtClean="0"/>
              <a:t> C</a:t>
            </a:r>
            <a:r>
              <a:rPr lang="en-US" dirty="0" smtClean="0"/>
              <a:t>A</a:t>
            </a:r>
            <a:r>
              <a:rPr lang="en-GB" dirty="0" err="1" smtClean="0"/>
              <a:t>s</a:t>
            </a:r>
            <a:endParaRPr lang="en-GB" dirty="0" smtClean="0"/>
          </a:p>
          <a:p>
            <a:r>
              <a:rPr lang="en-US" dirty="0" smtClean="0"/>
              <a:t>Mainly uses </a:t>
            </a:r>
            <a:r>
              <a:rPr lang="en-US" dirty="0" err="1" smtClean="0"/>
              <a:t>DOEGrids</a:t>
            </a:r>
            <a:r>
              <a:rPr lang="en-US" dirty="0" smtClean="0"/>
              <a:t> CA for issuing personal and service certificates</a:t>
            </a:r>
          </a:p>
          <a:p>
            <a:r>
              <a:rPr lang="en-US" dirty="0" smtClean="0"/>
              <a:t>OSG does not run its own CA. </a:t>
            </a:r>
          </a:p>
          <a:p>
            <a:pPr lvl="1"/>
            <a:r>
              <a:rPr lang="en-US" dirty="0" smtClean="0"/>
              <a:t>Runs a Registration Authority for handling requests. </a:t>
            </a:r>
          </a:p>
          <a:p>
            <a:pPr lvl="1"/>
            <a:r>
              <a:rPr lang="en-US" dirty="0" smtClean="0"/>
              <a:t>Certificates are issued by </a:t>
            </a:r>
            <a:r>
              <a:rPr lang="en-US" dirty="0" err="1" smtClean="0"/>
              <a:t>DOEGrids</a:t>
            </a:r>
            <a:r>
              <a:rPr lang="en-US" dirty="0" smtClean="0"/>
              <a:t> CA</a:t>
            </a:r>
          </a:p>
          <a:p>
            <a:r>
              <a:rPr lang="en-US" dirty="0" smtClean="0"/>
              <a:t>3-5 day approval period per certificate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258" y="256430"/>
            <a:ext cx="6973513" cy="1197007"/>
          </a:xfrm>
        </p:spPr>
        <p:txBody>
          <a:bodyPr/>
          <a:lstStyle/>
          <a:p>
            <a:r>
              <a:rPr lang="en-US" dirty="0" smtClean="0"/>
              <a:t>Challenges,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912" y="1597585"/>
            <a:ext cx="7772400" cy="4762288"/>
          </a:xfrm>
        </p:spPr>
        <p:txBody>
          <a:bodyPr/>
          <a:lstStyle/>
          <a:p>
            <a:r>
              <a:rPr lang="en-US" dirty="0" smtClean="0"/>
              <a:t>Desires:</a:t>
            </a:r>
          </a:p>
          <a:p>
            <a:pPr lvl="1"/>
            <a:r>
              <a:rPr lang="en-US" dirty="0" smtClean="0"/>
              <a:t>Accelerating the approval/renewal period</a:t>
            </a:r>
          </a:p>
          <a:p>
            <a:pPr lvl="1"/>
            <a:r>
              <a:rPr lang="en-US" dirty="0" smtClean="0"/>
              <a:t>Strong desire to use Federation-enabled </a:t>
            </a:r>
            <a:r>
              <a:rPr lang="en-US" dirty="0" err="1" smtClean="0"/>
              <a:t>CAs</a:t>
            </a:r>
            <a:r>
              <a:rPr lang="en-US" dirty="0" smtClean="0"/>
              <a:t> (</a:t>
            </a:r>
            <a:r>
              <a:rPr lang="en-US" dirty="0" err="1" smtClean="0"/>
              <a:t>CILogon</a:t>
            </a:r>
            <a:r>
              <a:rPr lang="en-US" dirty="0" smtClean="0"/>
              <a:t>); leveraging existing university identities</a:t>
            </a:r>
          </a:p>
          <a:p>
            <a:pPr lvl="1"/>
            <a:r>
              <a:rPr lang="en-US" dirty="0" smtClean="0"/>
              <a:t>Easing user experience, enabling SAML tokens when appropriate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998" y="269660"/>
            <a:ext cx="6973513" cy="1197007"/>
          </a:xfrm>
        </p:spPr>
        <p:txBody>
          <a:bodyPr/>
          <a:lstStyle/>
          <a:p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 smtClean="0"/>
              <a:t>and Educational Identity Providers in the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InCommon</a:t>
            </a:r>
            <a:r>
              <a:rPr lang="en-US" dirty="0" smtClean="0"/>
              <a:t> is the largest identity federation for educational institutions in the USA. (see Jim </a:t>
            </a:r>
            <a:r>
              <a:rPr lang="en-US" dirty="0" err="1" smtClean="0"/>
              <a:t>Basney’s</a:t>
            </a:r>
            <a:r>
              <a:rPr lang="en-US" dirty="0" smtClean="0"/>
              <a:t> talk) </a:t>
            </a:r>
          </a:p>
          <a:p>
            <a:pPr lvl="1"/>
            <a:r>
              <a:rPr lang="en-US" dirty="0" smtClean="0"/>
              <a:t>Spans DOE National Labs, over 200 major universities, NSF, NIH, and so on</a:t>
            </a:r>
          </a:p>
          <a:p>
            <a:r>
              <a:rPr lang="en-US" dirty="0" err="1" smtClean="0"/>
              <a:t>InCommon</a:t>
            </a:r>
            <a:r>
              <a:rPr lang="en-US" dirty="0" smtClean="0"/>
              <a:t> has different levels of assurances for Identity Providers: </a:t>
            </a:r>
            <a:r>
              <a:rPr lang="en-US" dirty="0" smtClean="0"/>
              <a:t>Bronze</a:t>
            </a:r>
            <a:r>
              <a:rPr lang="en-US" dirty="0" smtClean="0"/>
              <a:t>, </a:t>
            </a:r>
            <a:r>
              <a:rPr lang="en-US" dirty="0" smtClean="0"/>
              <a:t>Silver, and Basic </a:t>
            </a:r>
            <a:r>
              <a:rPr lang="en-US" dirty="0" smtClean="0"/>
              <a:t>(http://</a:t>
            </a:r>
            <a:r>
              <a:rPr lang="en-US" dirty="0" err="1" smtClean="0"/>
              <a:t>www.incommon.org</a:t>
            </a:r>
            <a:r>
              <a:rPr lang="en-US" dirty="0" smtClean="0"/>
              <a:t>/assurance/)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912" y="1690195"/>
            <a:ext cx="7772400" cy="4762288"/>
          </a:xfrm>
        </p:spPr>
        <p:txBody>
          <a:bodyPr/>
          <a:lstStyle/>
          <a:p>
            <a:r>
              <a:rPr lang="en-US" dirty="0" smtClean="0"/>
              <a:t>Challenges:</a:t>
            </a:r>
          </a:p>
          <a:p>
            <a:pPr lvl="1"/>
            <a:r>
              <a:rPr lang="en-US" dirty="0" smtClean="0"/>
              <a:t>There are no </a:t>
            </a:r>
            <a:r>
              <a:rPr lang="en-US" dirty="0" err="1" smtClean="0"/>
              <a:t>InCommon</a:t>
            </a:r>
            <a:r>
              <a:rPr lang="en-US" dirty="0" smtClean="0"/>
              <a:t> Identity Providers who are accredited at </a:t>
            </a:r>
            <a:r>
              <a:rPr lang="en-US" dirty="0" smtClean="0"/>
              <a:t>Silver or Bronze level</a:t>
            </a:r>
            <a:r>
              <a:rPr lang="en-US" dirty="0" smtClean="0"/>
              <a:t>; equiv to IGTF levels.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IdPs</a:t>
            </a:r>
            <a:r>
              <a:rPr lang="en-US" dirty="0" smtClean="0"/>
              <a:t> operate at </a:t>
            </a:r>
            <a:r>
              <a:rPr lang="en-US" dirty="0" smtClean="0"/>
              <a:t>Basic </a:t>
            </a:r>
            <a:r>
              <a:rPr lang="en-US" dirty="0" smtClean="0"/>
              <a:t>level.</a:t>
            </a:r>
          </a:p>
          <a:p>
            <a:pPr lvl="1"/>
            <a:r>
              <a:rPr lang="en-US" dirty="0" err="1" smtClean="0"/>
              <a:t>CILogon</a:t>
            </a:r>
            <a:r>
              <a:rPr lang="en-US" dirty="0" smtClean="0"/>
              <a:t> CA serves </a:t>
            </a:r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 err="1" smtClean="0"/>
              <a:t>IdPs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Two flavors of </a:t>
            </a:r>
            <a:r>
              <a:rPr lang="en-US" dirty="0" err="1" smtClean="0"/>
              <a:t>CILogon</a:t>
            </a:r>
            <a:r>
              <a:rPr lang="en-US" dirty="0" smtClean="0"/>
              <a:t> CA: </a:t>
            </a:r>
            <a:r>
              <a:rPr lang="en-US" dirty="0" err="1" smtClean="0"/>
              <a:t>CILogon</a:t>
            </a:r>
            <a:r>
              <a:rPr lang="en-US" dirty="0" smtClean="0"/>
              <a:t> Silver CA </a:t>
            </a:r>
            <a:r>
              <a:rPr lang="en-US" dirty="0" smtClean="0"/>
              <a:t>serves </a:t>
            </a:r>
            <a:r>
              <a:rPr lang="en-US" dirty="0" err="1" smtClean="0"/>
              <a:t>InCommon</a:t>
            </a:r>
            <a:r>
              <a:rPr lang="en-US" dirty="0" smtClean="0"/>
              <a:t> Silver </a:t>
            </a:r>
            <a:r>
              <a:rPr lang="en-US" dirty="0" err="1" smtClean="0"/>
              <a:t>IdPs</a:t>
            </a:r>
            <a:r>
              <a:rPr lang="en-US" dirty="0" smtClean="0"/>
              <a:t>; </a:t>
            </a:r>
            <a:r>
              <a:rPr lang="en-US" dirty="0" err="1" smtClean="0"/>
              <a:t>CILogon</a:t>
            </a:r>
            <a:r>
              <a:rPr lang="en-US" dirty="0" smtClean="0"/>
              <a:t> Basic </a:t>
            </a:r>
            <a:r>
              <a:rPr lang="en-US" dirty="0" smtClean="0"/>
              <a:t>serves all </a:t>
            </a:r>
            <a:r>
              <a:rPr lang="en-US" dirty="0" err="1" smtClean="0"/>
              <a:t>IdPs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Expectation is </a:t>
            </a:r>
            <a:r>
              <a:rPr lang="en-US" dirty="0" err="1" smtClean="0"/>
              <a:t>InCommon</a:t>
            </a:r>
            <a:r>
              <a:rPr lang="en-US" dirty="0" smtClean="0"/>
              <a:t> members will get their accreditations </a:t>
            </a:r>
            <a:r>
              <a:rPr lang="en-US" dirty="0" smtClean="0"/>
              <a:t>individually, </a:t>
            </a:r>
            <a:r>
              <a:rPr lang="en-US" dirty="0" smtClean="0"/>
              <a:t>but requirements are heavy</a:t>
            </a:r>
            <a:r>
              <a:rPr lang="en-US" dirty="0" smtClean="0"/>
              <a:t> </a:t>
            </a:r>
            <a:r>
              <a:rPr lang="en-US" dirty="0" smtClean="0"/>
              <a:t>and adoption is slow</a:t>
            </a:r>
            <a:r>
              <a:rPr lang="en-US" dirty="0" smtClean="0"/>
              <a:t>. 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912" y="1359445"/>
            <a:ext cx="7772400" cy="4762288"/>
          </a:xfrm>
        </p:spPr>
        <p:txBody>
          <a:bodyPr/>
          <a:lstStyle/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How can we find a common ground between </a:t>
            </a:r>
            <a:r>
              <a:rPr lang="en-US" dirty="0" err="1" smtClean="0"/>
              <a:t>InCommon</a:t>
            </a:r>
            <a:r>
              <a:rPr lang="en-US" dirty="0" smtClean="0"/>
              <a:t> Basic </a:t>
            </a:r>
            <a:r>
              <a:rPr lang="en-US" dirty="0" err="1" smtClean="0"/>
              <a:t>IdP</a:t>
            </a:r>
            <a:r>
              <a:rPr lang="en-US" dirty="0" smtClean="0"/>
              <a:t> and IGTF identity vetting requirements? </a:t>
            </a:r>
          </a:p>
          <a:p>
            <a:pPr lvl="2"/>
            <a:r>
              <a:rPr lang="en-US" dirty="0" smtClean="0"/>
              <a:t>Normally </a:t>
            </a:r>
            <a:r>
              <a:rPr lang="en-US" dirty="0" smtClean="0"/>
              <a:t>f</a:t>
            </a:r>
            <a:r>
              <a:rPr lang="en-US" dirty="0" smtClean="0"/>
              <a:t>alls under IGTF SLCS profile with requirements for identity vetting</a:t>
            </a:r>
          </a:p>
          <a:p>
            <a:pPr lvl="1"/>
            <a:r>
              <a:rPr lang="en-US" dirty="0" smtClean="0"/>
              <a:t>Can we create a new TAGPMA profile that</a:t>
            </a:r>
            <a:r>
              <a:rPr lang="en-US" dirty="0" smtClean="0"/>
              <a:t> does not </a:t>
            </a:r>
            <a:r>
              <a:rPr lang="en-US" dirty="0" smtClean="0"/>
              <a:t>require stringent</a:t>
            </a:r>
            <a:r>
              <a:rPr lang="en-US" dirty="0" smtClean="0"/>
              <a:t> identity vetting at the certificate issuance from Basic </a:t>
            </a:r>
            <a:r>
              <a:rPr lang="en-US" dirty="0" err="1" smtClean="0"/>
              <a:t>IdPs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Equivalent to NIST LoA1. </a:t>
            </a:r>
          </a:p>
          <a:p>
            <a:pPr lvl="2"/>
            <a:r>
              <a:rPr lang="en-US" dirty="0" smtClean="0"/>
              <a:t>Certificates does not have to match user’s legal name</a:t>
            </a:r>
            <a:r>
              <a:rPr lang="en-US" dirty="0" smtClean="0"/>
              <a:t> </a:t>
            </a:r>
          </a:p>
          <a:p>
            <a:pPr lvl="2"/>
            <a:r>
              <a:rPr lang="en-US" b="1" i="1" u="sng" dirty="0" smtClean="0">
                <a:solidFill>
                  <a:schemeClr val="tx1"/>
                </a:solidFill>
              </a:rPr>
              <a:t>User vetting and authorization happens at VO registration</a:t>
            </a:r>
            <a:endParaRPr lang="en-US" b="1" i="1" u="sng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912" y="1174225"/>
            <a:ext cx="7772400" cy="4762288"/>
          </a:xfrm>
        </p:spPr>
        <p:txBody>
          <a:bodyPr/>
          <a:lstStyle/>
          <a:p>
            <a:pPr lvl="2"/>
            <a:endParaRPr lang="en-US" dirty="0" smtClean="0"/>
          </a:p>
          <a:p>
            <a:r>
              <a:rPr lang="en-US" dirty="0" smtClean="0"/>
              <a:t>Not all the </a:t>
            </a:r>
            <a:r>
              <a:rPr lang="en-US" dirty="0" err="1" smtClean="0"/>
              <a:t>VOs</a:t>
            </a:r>
            <a:r>
              <a:rPr lang="en-US" dirty="0" smtClean="0"/>
              <a:t> can comply, but LHC </a:t>
            </a:r>
            <a:r>
              <a:rPr lang="en-US" dirty="0" err="1" smtClean="0"/>
              <a:t>VOs</a:t>
            </a:r>
            <a:r>
              <a:rPr lang="en-US" dirty="0" smtClean="0"/>
              <a:t> already applies stringent identity checks at VO registration step. (Double identity vetting) For example, CMS VO checks </a:t>
            </a:r>
          </a:p>
          <a:p>
            <a:pPr lvl="2"/>
            <a:r>
              <a:rPr lang="en-US" dirty="0" smtClean="0"/>
              <a:t>CERN id number</a:t>
            </a:r>
          </a:p>
          <a:p>
            <a:pPr lvl="2"/>
            <a:r>
              <a:rPr lang="en-US" dirty="0" err="1" smtClean="0"/>
              <a:t>Birthdate</a:t>
            </a:r>
            <a:endParaRPr lang="en-US" dirty="0" smtClean="0"/>
          </a:p>
          <a:p>
            <a:pPr lvl="2"/>
            <a:r>
              <a:rPr lang="en-US" dirty="0" smtClean="0"/>
              <a:t>Supervisor approval</a:t>
            </a:r>
          </a:p>
          <a:p>
            <a:pPr lvl="2"/>
            <a:r>
              <a:rPr lang="en-US" dirty="0" smtClean="0"/>
              <a:t>And then adds the certificate into VOMS</a:t>
            </a:r>
          </a:p>
          <a:p>
            <a:pPr marL="342900" lvl="1" indent="-342900">
              <a:buClr>
                <a:srgbClr val="000080"/>
              </a:buClr>
              <a:buFont typeface="Times" pitchFamily="18" charset="0"/>
              <a:buChar char="•"/>
            </a:pPr>
            <a:r>
              <a:rPr lang="en-US" dirty="0" smtClean="0"/>
              <a:t>There is existing work in IGTF for VO registration guidelines</a:t>
            </a:r>
          </a:p>
          <a:p>
            <a:pPr marL="342900" lvl="1" indent="-342900">
              <a:buClr>
                <a:srgbClr val="000080"/>
              </a:buClr>
              <a:buFont typeface="Times" pitchFamily="18" charset="0"/>
              <a:buChar char="•"/>
            </a:pPr>
            <a:r>
              <a:rPr lang="en-US" dirty="0" smtClean="0"/>
              <a:t>What about allowing </a:t>
            </a:r>
            <a:r>
              <a:rPr lang="en-US" dirty="0" err="1" smtClean="0"/>
              <a:t>CILogon</a:t>
            </a:r>
            <a:r>
              <a:rPr lang="en-US" dirty="0" smtClean="0"/>
              <a:t> Basic CA for </a:t>
            </a:r>
            <a:r>
              <a:rPr lang="en-US" dirty="0" err="1" smtClean="0"/>
              <a:t>VOs</a:t>
            </a:r>
            <a:r>
              <a:rPr lang="en-US" dirty="0" smtClean="0"/>
              <a:t> who operate and comply with IGTF VO requirements?</a:t>
            </a:r>
          </a:p>
          <a:p>
            <a:pPr marL="342900" lvl="1" indent="-342900">
              <a:buClr>
                <a:srgbClr val="000080"/>
              </a:buClr>
              <a:buFont typeface="Times" pitchFamily="18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912" y="1544665"/>
            <a:ext cx="7772400" cy="4762288"/>
          </a:xfrm>
        </p:spPr>
        <p:txBody>
          <a:bodyPr/>
          <a:lstStyle/>
          <a:p>
            <a:r>
              <a:rPr lang="en-US" dirty="0" smtClean="0"/>
              <a:t>OSG is joining </a:t>
            </a:r>
            <a:r>
              <a:rPr lang="en-US" dirty="0" err="1" smtClean="0"/>
              <a:t>InCommon</a:t>
            </a:r>
            <a:r>
              <a:rPr lang="en-US" dirty="0" smtClean="0"/>
              <a:t> as a member entity. </a:t>
            </a:r>
          </a:p>
          <a:p>
            <a:r>
              <a:rPr lang="en-US" dirty="0" smtClean="0"/>
              <a:t>While waiting to leverage existing University </a:t>
            </a:r>
            <a:r>
              <a:rPr lang="en-US" dirty="0" err="1" smtClean="0"/>
              <a:t>IdPs</a:t>
            </a:r>
            <a:r>
              <a:rPr lang="en-US" dirty="0" smtClean="0"/>
              <a:t>, OSG may</a:t>
            </a:r>
          </a:p>
          <a:p>
            <a:pPr lvl="1"/>
            <a:r>
              <a:rPr lang="en-US" dirty="0" smtClean="0"/>
              <a:t>Run its own </a:t>
            </a:r>
            <a:r>
              <a:rPr lang="en-US" dirty="0" err="1" smtClean="0"/>
              <a:t>IdP</a:t>
            </a:r>
            <a:r>
              <a:rPr lang="en-US" dirty="0" smtClean="0"/>
              <a:t> as an </a:t>
            </a:r>
            <a:r>
              <a:rPr lang="en-US" dirty="0" err="1" smtClean="0"/>
              <a:t>InCommon</a:t>
            </a:r>
            <a:r>
              <a:rPr lang="en-US" dirty="0" smtClean="0"/>
              <a:t> member, OR</a:t>
            </a:r>
          </a:p>
          <a:p>
            <a:pPr lvl="1"/>
            <a:r>
              <a:rPr lang="en-US" dirty="0" smtClean="0"/>
              <a:t>Leverage Identities given out by major US institutions </a:t>
            </a:r>
            <a:r>
              <a:rPr lang="en-US" dirty="0" err="1" smtClean="0"/>
              <a:t>Fermilab</a:t>
            </a:r>
            <a:r>
              <a:rPr lang="en-US" dirty="0" smtClean="0"/>
              <a:t> and BNL. </a:t>
            </a:r>
          </a:p>
          <a:p>
            <a:pPr lvl="1"/>
            <a:r>
              <a:rPr lang="en-US" dirty="0" smtClean="0"/>
              <a:t>Fermi and BNL plan on running a Shibboleth </a:t>
            </a:r>
            <a:r>
              <a:rPr lang="en-US" dirty="0" err="1" smtClean="0"/>
              <a:t>IdP</a:t>
            </a:r>
            <a:endParaRPr lang="en-US" dirty="0" smtClean="0"/>
          </a:p>
          <a:p>
            <a:pPr lvl="1"/>
            <a:r>
              <a:rPr lang="en-US" dirty="0" smtClean="0"/>
              <a:t>We can integrate these </a:t>
            </a:r>
            <a:r>
              <a:rPr lang="en-US" dirty="0" err="1" smtClean="0"/>
              <a:t>IdPs</a:t>
            </a:r>
            <a:r>
              <a:rPr lang="en-US" dirty="0" smtClean="0"/>
              <a:t> with a Federation-CA such as </a:t>
            </a:r>
            <a:r>
              <a:rPr lang="en-US" dirty="0" err="1" smtClean="0"/>
              <a:t>CILogon</a:t>
            </a:r>
            <a:endParaRPr lang="en-US" dirty="0" smtClean="0"/>
          </a:p>
          <a:p>
            <a:pPr lvl="1"/>
            <a:r>
              <a:rPr lang="en-US" dirty="0" smtClean="0"/>
              <a:t>Will need </a:t>
            </a:r>
            <a:r>
              <a:rPr lang="en-US" dirty="0" err="1" smtClean="0"/>
              <a:t>IdP</a:t>
            </a:r>
            <a:r>
              <a:rPr lang="en-US" dirty="0" smtClean="0"/>
              <a:t> accreditation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6876D-3D33-4182-882D-D3DA3ED67F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apanese Art">
  <a:themeElements>
    <a:clrScheme name="">
      <a:dk1>
        <a:srgbClr val="000000"/>
      </a:dk1>
      <a:lt1>
        <a:srgbClr val="FFFFFF"/>
      </a:lt1>
      <a:dk2>
        <a:srgbClr val="23005F"/>
      </a:dk2>
      <a:lt2>
        <a:srgbClr val="808080"/>
      </a:lt2>
      <a:accent1>
        <a:srgbClr val="C70000"/>
      </a:accent1>
      <a:accent2>
        <a:srgbClr val="5554FF"/>
      </a:accent2>
      <a:accent3>
        <a:srgbClr val="FFFFFF"/>
      </a:accent3>
      <a:accent4>
        <a:srgbClr val="000000"/>
      </a:accent4>
      <a:accent5>
        <a:srgbClr val="E0AAAA"/>
      </a:accent5>
      <a:accent6>
        <a:srgbClr val="4C4BE7"/>
      </a:accent6>
      <a:hlink>
        <a:srgbClr val="111A99"/>
      </a:hlink>
      <a:folHlink>
        <a:srgbClr val="99CC00"/>
      </a:folHlink>
    </a:clrScheme>
    <a:fontScheme name="Japanese Art">
      <a:majorFont>
        <a:latin typeface="Futura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apanese Art 1">
        <a:dk1>
          <a:srgbClr val="000000"/>
        </a:dk1>
        <a:lt1>
          <a:srgbClr val="D9C641"/>
        </a:lt1>
        <a:dk2>
          <a:srgbClr val="23005F"/>
        </a:dk2>
        <a:lt2>
          <a:srgbClr val="808080"/>
        </a:lt2>
        <a:accent1>
          <a:srgbClr val="C70000"/>
        </a:accent1>
        <a:accent2>
          <a:srgbClr val="5554FF"/>
        </a:accent2>
        <a:accent3>
          <a:srgbClr val="E9DFB0"/>
        </a:accent3>
        <a:accent4>
          <a:srgbClr val="000000"/>
        </a:accent4>
        <a:accent5>
          <a:srgbClr val="E0AAAA"/>
        </a:accent5>
        <a:accent6>
          <a:srgbClr val="4C4B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12183</TotalTime>
  <Words>485</Words>
  <Application>Microsoft Macintosh PowerPoint</Application>
  <PresentationFormat>On-screen Show (4:3)</PresentationFormat>
  <Paragraphs>61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Japanese Art</vt:lpstr>
      <vt:lpstr>Identity Management in Open Science Grid  Challenges, Needs, and Future Directions   </vt:lpstr>
      <vt:lpstr>Current Status of Identity Management in OSG</vt:lpstr>
      <vt:lpstr>Challenges, Needs</vt:lpstr>
      <vt:lpstr>InCommon and Educational Identity Providers in the US</vt:lpstr>
      <vt:lpstr>Challenges</vt:lpstr>
      <vt:lpstr>Future Directions</vt:lpstr>
      <vt:lpstr>Slide 7</vt:lpstr>
      <vt:lpstr>Future Directions</vt:lpstr>
    </vt:vector>
  </TitlesOfParts>
  <Manager>OSG Resource Managers</Manager>
  <Company>Fermilab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OSG Finance Board Review 09 May 2008</dc:title>
  <dc:creator>Chander Sehgal</dc:creator>
  <cp:keywords/>
  <cp:lastModifiedBy>Mine Altunay</cp:lastModifiedBy>
  <cp:revision>548</cp:revision>
  <cp:lastPrinted>2007-02-13T22:42:37Z</cp:lastPrinted>
  <dcterms:created xsi:type="dcterms:W3CDTF">2011-06-07T20:56:05Z</dcterms:created>
  <dcterms:modified xsi:type="dcterms:W3CDTF">2011-06-08T15:57:44Z</dcterms:modified>
</cp:coreProperties>
</file>