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3"/>
  </p:notesMasterIdLst>
  <p:handoutMasterIdLst>
    <p:handoutMasterId r:id="rId54"/>
  </p:handoutMasterIdLst>
  <p:sldIdLst>
    <p:sldId id="4569" r:id="rId2"/>
    <p:sldId id="4558" r:id="rId3"/>
    <p:sldId id="5129" r:id="rId4"/>
    <p:sldId id="1293" r:id="rId5"/>
    <p:sldId id="5132" r:id="rId6"/>
    <p:sldId id="1298" r:id="rId7"/>
    <p:sldId id="5140" r:id="rId8"/>
    <p:sldId id="5141" r:id="rId9"/>
    <p:sldId id="5144" r:id="rId10"/>
    <p:sldId id="4534" r:id="rId11"/>
    <p:sldId id="3347" r:id="rId12"/>
    <p:sldId id="4544" r:id="rId13"/>
    <p:sldId id="4547" r:id="rId14"/>
    <p:sldId id="4542" r:id="rId15"/>
    <p:sldId id="4548" r:id="rId16"/>
    <p:sldId id="5149" r:id="rId17"/>
    <p:sldId id="4549" r:id="rId18"/>
    <p:sldId id="1724" r:id="rId19"/>
    <p:sldId id="1720" r:id="rId20"/>
    <p:sldId id="4528" r:id="rId21"/>
    <p:sldId id="4306" r:id="rId22"/>
    <p:sldId id="4529" r:id="rId23"/>
    <p:sldId id="4521" r:id="rId24"/>
    <p:sldId id="4531" r:id="rId25"/>
    <p:sldId id="5146" r:id="rId26"/>
    <p:sldId id="4479" r:id="rId27"/>
    <p:sldId id="4568" r:id="rId28"/>
    <p:sldId id="4560" r:id="rId29"/>
    <p:sldId id="4526" r:id="rId30"/>
    <p:sldId id="4537" r:id="rId31"/>
    <p:sldId id="4525" r:id="rId32"/>
    <p:sldId id="4510" r:id="rId33"/>
    <p:sldId id="4550" r:id="rId34"/>
    <p:sldId id="4546" r:id="rId35"/>
    <p:sldId id="4554" r:id="rId36"/>
    <p:sldId id="4551" r:id="rId37"/>
    <p:sldId id="4555" r:id="rId38"/>
    <p:sldId id="907" r:id="rId39"/>
    <p:sldId id="306" r:id="rId40"/>
    <p:sldId id="4516" r:id="rId41"/>
    <p:sldId id="297" r:id="rId42"/>
    <p:sldId id="326" r:id="rId43"/>
    <p:sldId id="257" r:id="rId44"/>
    <p:sldId id="4567" r:id="rId45"/>
    <p:sldId id="4565" r:id="rId46"/>
    <p:sldId id="5151" r:id="rId47"/>
    <p:sldId id="671" r:id="rId48"/>
    <p:sldId id="5147" r:id="rId49"/>
    <p:sldId id="5148" r:id="rId50"/>
    <p:sldId id="333" r:id="rId51"/>
    <p:sldId id="5152"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9462585-15BA-DE4B-B1D3-9EBA4598513D}">
          <p14:sldIdLst>
            <p14:sldId id="4569"/>
          </p14:sldIdLst>
        </p14:section>
        <p14:section name="Council week" id="{A56FA7DE-C707-7F4E-A724-83AF5E2AD85F}">
          <p14:sldIdLst>
            <p14:sldId id="4558"/>
            <p14:sldId id="5129"/>
            <p14:sldId id="1293"/>
            <p14:sldId id="5132"/>
            <p14:sldId id="1298"/>
            <p14:sldId id="5140"/>
            <p14:sldId id="5141"/>
            <p14:sldId id="5144"/>
            <p14:sldId id="4534"/>
            <p14:sldId id="3347"/>
            <p14:sldId id="4544"/>
            <p14:sldId id="4547"/>
            <p14:sldId id="4542"/>
            <p14:sldId id="4548"/>
            <p14:sldId id="5149"/>
            <p14:sldId id="4549"/>
          </p14:sldIdLst>
        </p14:section>
        <p14:section name="CW -ATS" id="{96530C26-B07C-5E44-AA71-243BD0F709B7}">
          <p14:sldIdLst>
            <p14:sldId id="1724"/>
            <p14:sldId id="1720"/>
            <p14:sldId id="4528"/>
            <p14:sldId id="4306"/>
            <p14:sldId id="4529"/>
            <p14:sldId id="4521"/>
            <p14:sldId id="4531"/>
          </p14:sldIdLst>
        </p14:section>
        <p14:section name="Sci stratgy" id="{3E4F54C0-236D-B943-B296-1BB3E24B5111}">
          <p14:sldIdLst>
            <p14:sldId id="5146"/>
            <p14:sldId id="4479"/>
            <p14:sldId id="4568"/>
            <p14:sldId id="4560"/>
            <p14:sldId id="4526"/>
            <p14:sldId id="4537"/>
            <p14:sldId id="4525"/>
            <p14:sldId id="4510"/>
          </p14:sldIdLst>
        </p14:section>
        <p14:section name="Electricity" id="{35EAB832-1C3D-1246-BC04-290691C87447}">
          <p14:sldIdLst>
            <p14:sldId id="4550"/>
            <p14:sldId id="4546"/>
            <p14:sldId id="4554"/>
            <p14:sldId id="4551"/>
            <p14:sldId id="4555"/>
            <p14:sldId id="907"/>
            <p14:sldId id="306"/>
          </p14:sldIdLst>
        </p14:section>
        <p14:section name="Staff Survey" id="{2A6E3D3D-2FA5-DC47-B76B-E72A78FD5BF1}">
          <p14:sldIdLst>
            <p14:sldId id="4516"/>
            <p14:sldId id="297"/>
            <p14:sldId id="326"/>
            <p14:sldId id="257"/>
            <p14:sldId id="4567"/>
          </p14:sldIdLst>
        </p14:section>
        <p14:section name="Communications" id="{E1079F45-28D7-5346-8C8D-0DA3B5C8BC1D}">
          <p14:sldIdLst>
            <p14:sldId id="4565"/>
            <p14:sldId id="5151"/>
            <p14:sldId id="671"/>
            <p14:sldId id="5147"/>
            <p14:sldId id="5148"/>
            <p14:sldId id="333"/>
            <p14:sldId id="5152"/>
          </p14:sldIdLst>
        </p14:section>
        <p14:section name="NEWS" id="{2806CAE9-E004-5244-9230-38208C0C0EB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300"/>
    <a:srgbClr val="00FA00"/>
    <a:srgbClr val="2F2F2F"/>
    <a:srgbClr val="0432FF"/>
    <a:srgbClr val="73FDD6"/>
    <a:srgbClr val="FF2600"/>
    <a:srgbClr val="76D6FF"/>
    <a:srgbClr val="303030"/>
    <a:srgbClr val="945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10"/>
    <p:restoredTop sz="94686"/>
  </p:normalViewPr>
  <p:slideViewPr>
    <p:cSldViewPr snapToGrid="0" snapToObjects="1">
      <p:cViewPr varScale="1">
        <p:scale>
          <a:sx n="167" d="100"/>
          <a:sy n="167" d="100"/>
        </p:scale>
        <p:origin x="184" y="45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7AC448-296F-45D3-BC77-DE03E52EE97D}" type="doc">
      <dgm:prSet loTypeId="urn:microsoft.com/office/officeart/2005/8/layout/pyramid1" loCatId="pyramid" qsTypeId="urn:microsoft.com/office/officeart/2005/8/quickstyle/simple1" qsCatId="simple" csTypeId="urn:microsoft.com/office/officeart/2005/8/colors/colorful2" csCatId="colorful" phldr="1"/>
      <dgm:spPr/>
    </dgm:pt>
    <dgm:pt modelId="{E53A8E71-E275-4BF1-B823-15FF8D679E18}">
      <dgm:prSet phldrT="[Text]" custT="1"/>
      <dgm:spPr/>
      <dgm:t>
        <a:bodyPr/>
        <a:lstStyle/>
        <a:p>
          <a:r>
            <a:rPr lang="en-US" sz="900" dirty="0"/>
            <a:t>Action</a:t>
          </a:r>
        </a:p>
      </dgm:t>
    </dgm:pt>
    <dgm:pt modelId="{BC05DE9E-C117-4E25-A831-693261D01966}" type="parTrans" cxnId="{84FD8D8B-89B1-45EA-99A4-648912C4E1ED}">
      <dgm:prSet/>
      <dgm:spPr/>
      <dgm:t>
        <a:bodyPr/>
        <a:lstStyle/>
        <a:p>
          <a:endParaRPr lang="en-US"/>
        </a:p>
      </dgm:t>
    </dgm:pt>
    <dgm:pt modelId="{49F0809D-2CDF-4D20-B834-0689E5B21D25}" type="sibTrans" cxnId="{84FD8D8B-89B1-45EA-99A4-648912C4E1ED}">
      <dgm:prSet/>
      <dgm:spPr/>
      <dgm:t>
        <a:bodyPr/>
        <a:lstStyle/>
        <a:p>
          <a:endParaRPr lang="en-US"/>
        </a:p>
      </dgm:t>
    </dgm:pt>
    <dgm:pt modelId="{7297EE9D-9CC5-419F-AB8D-878BD6CD527D}">
      <dgm:prSet phldrT="[Text]"/>
      <dgm:spPr/>
      <dgm:t>
        <a:bodyPr/>
        <a:lstStyle/>
        <a:p>
          <a:r>
            <a:rPr lang="en-US" dirty="0"/>
            <a:t>Creativity</a:t>
          </a:r>
        </a:p>
      </dgm:t>
    </dgm:pt>
    <dgm:pt modelId="{5D84BA39-5AB1-4F48-B6D0-F18A1F4985D5}" type="parTrans" cxnId="{56604359-7F1E-4D24-AEE8-A870E296FDBC}">
      <dgm:prSet/>
      <dgm:spPr/>
      <dgm:t>
        <a:bodyPr/>
        <a:lstStyle/>
        <a:p>
          <a:endParaRPr lang="en-US"/>
        </a:p>
      </dgm:t>
    </dgm:pt>
    <dgm:pt modelId="{9B1081DF-E309-47C7-B9BD-423D034B2FA6}" type="sibTrans" cxnId="{56604359-7F1E-4D24-AEE8-A870E296FDBC}">
      <dgm:prSet/>
      <dgm:spPr/>
      <dgm:t>
        <a:bodyPr/>
        <a:lstStyle/>
        <a:p>
          <a:endParaRPr lang="en-US"/>
        </a:p>
      </dgm:t>
    </dgm:pt>
    <dgm:pt modelId="{660B3289-55AE-4935-9955-104164CDFCD0}">
      <dgm:prSet phldrT="[Text]"/>
      <dgm:spPr/>
      <dgm:t>
        <a:bodyPr/>
        <a:lstStyle/>
        <a:p>
          <a:r>
            <a:rPr lang="en-US" dirty="0"/>
            <a:t>Discussions</a:t>
          </a:r>
        </a:p>
      </dgm:t>
    </dgm:pt>
    <dgm:pt modelId="{CD71762A-A188-460B-9A47-BA1389D37928}" type="parTrans" cxnId="{E1FD6554-5DDA-4EAE-8B0A-591F44DBF28B}">
      <dgm:prSet/>
      <dgm:spPr/>
      <dgm:t>
        <a:bodyPr/>
        <a:lstStyle/>
        <a:p>
          <a:endParaRPr lang="en-US"/>
        </a:p>
      </dgm:t>
    </dgm:pt>
    <dgm:pt modelId="{52FE1A6D-2FCF-4DA5-8C9E-93223ACE441C}" type="sibTrans" cxnId="{E1FD6554-5DDA-4EAE-8B0A-591F44DBF28B}">
      <dgm:prSet/>
      <dgm:spPr/>
      <dgm:t>
        <a:bodyPr/>
        <a:lstStyle/>
        <a:p>
          <a:endParaRPr lang="en-US"/>
        </a:p>
      </dgm:t>
    </dgm:pt>
    <dgm:pt modelId="{031B6418-443D-4D97-9CEC-7A13FEEC3278}">
      <dgm:prSet phldrT="[Text]"/>
      <dgm:spPr/>
      <dgm:t>
        <a:bodyPr/>
        <a:lstStyle/>
        <a:p>
          <a:r>
            <a:rPr lang="en-US" dirty="0"/>
            <a:t>Preparation</a:t>
          </a:r>
        </a:p>
      </dgm:t>
    </dgm:pt>
    <dgm:pt modelId="{7213F9D2-A03F-447C-B858-244B895D41AB}" type="parTrans" cxnId="{9A9491DB-D561-40AA-B85F-1D1D322795D9}">
      <dgm:prSet/>
      <dgm:spPr/>
      <dgm:t>
        <a:bodyPr/>
        <a:lstStyle/>
        <a:p>
          <a:endParaRPr lang="en-US"/>
        </a:p>
      </dgm:t>
    </dgm:pt>
    <dgm:pt modelId="{521F326C-94DA-47C4-A938-B033EE634356}" type="sibTrans" cxnId="{9A9491DB-D561-40AA-B85F-1D1D322795D9}">
      <dgm:prSet/>
      <dgm:spPr/>
      <dgm:t>
        <a:bodyPr/>
        <a:lstStyle/>
        <a:p>
          <a:endParaRPr lang="en-US"/>
        </a:p>
      </dgm:t>
    </dgm:pt>
    <dgm:pt modelId="{429D1586-BDA1-493C-AEE5-8ED58833F57C}" type="pres">
      <dgm:prSet presAssocID="{037AC448-296F-45D3-BC77-DE03E52EE97D}" presName="Name0" presStyleCnt="0">
        <dgm:presLayoutVars>
          <dgm:dir/>
          <dgm:animLvl val="lvl"/>
          <dgm:resizeHandles val="exact"/>
        </dgm:presLayoutVars>
      </dgm:prSet>
      <dgm:spPr/>
    </dgm:pt>
    <dgm:pt modelId="{904292DB-2883-4DA1-835F-08B5A566CDAE}" type="pres">
      <dgm:prSet presAssocID="{E53A8E71-E275-4BF1-B823-15FF8D679E18}" presName="Name8" presStyleCnt="0"/>
      <dgm:spPr/>
    </dgm:pt>
    <dgm:pt modelId="{8DF2D679-44C8-42B1-B5F4-FE4A29904537}" type="pres">
      <dgm:prSet presAssocID="{E53A8E71-E275-4BF1-B823-15FF8D679E18}" presName="level" presStyleLbl="node1" presStyleIdx="0" presStyleCnt="4">
        <dgm:presLayoutVars>
          <dgm:chMax val="1"/>
          <dgm:bulletEnabled val="1"/>
        </dgm:presLayoutVars>
      </dgm:prSet>
      <dgm:spPr/>
    </dgm:pt>
    <dgm:pt modelId="{178DC1C9-CEFC-4E38-899B-8469C154F8DB}" type="pres">
      <dgm:prSet presAssocID="{E53A8E71-E275-4BF1-B823-15FF8D679E18}" presName="levelTx" presStyleLbl="revTx" presStyleIdx="0" presStyleCnt="0">
        <dgm:presLayoutVars>
          <dgm:chMax val="1"/>
          <dgm:bulletEnabled val="1"/>
        </dgm:presLayoutVars>
      </dgm:prSet>
      <dgm:spPr/>
    </dgm:pt>
    <dgm:pt modelId="{202C7E17-2FA7-4AEA-B765-4FE05E89D346}" type="pres">
      <dgm:prSet presAssocID="{7297EE9D-9CC5-419F-AB8D-878BD6CD527D}" presName="Name8" presStyleCnt="0"/>
      <dgm:spPr/>
    </dgm:pt>
    <dgm:pt modelId="{C9C49A56-A025-4FCA-BE24-9BF02FAB9730}" type="pres">
      <dgm:prSet presAssocID="{7297EE9D-9CC5-419F-AB8D-878BD6CD527D}" presName="level" presStyleLbl="node1" presStyleIdx="1" presStyleCnt="4">
        <dgm:presLayoutVars>
          <dgm:chMax val="1"/>
          <dgm:bulletEnabled val="1"/>
        </dgm:presLayoutVars>
      </dgm:prSet>
      <dgm:spPr/>
    </dgm:pt>
    <dgm:pt modelId="{C32B805C-398A-4027-91BE-51EEB441DBB3}" type="pres">
      <dgm:prSet presAssocID="{7297EE9D-9CC5-419F-AB8D-878BD6CD527D}" presName="levelTx" presStyleLbl="revTx" presStyleIdx="0" presStyleCnt="0">
        <dgm:presLayoutVars>
          <dgm:chMax val="1"/>
          <dgm:bulletEnabled val="1"/>
        </dgm:presLayoutVars>
      </dgm:prSet>
      <dgm:spPr/>
    </dgm:pt>
    <dgm:pt modelId="{D30F9582-0043-401E-92C6-4C0DA3FFDD85}" type="pres">
      <dgm:prSet presAssocID="{660B3289-55AE-4935-9955-104164CDFCD0}" presName="Name8" presStyleCnt="0"/>
      <dgm:spPr/>
    </dgm:pt>
    <dgm:pt modelId="{139D0B4E-CCB9-4C5B-845D-250CA165D837}" type="pres">
      <dgm:prSet presAssocID="{660B3289-55AE-4935-9955-104164CDFCD0}" presName="level" presStyleLbl="node1" presStyleIdx="2" presStyleCnt="4">
        <dgm:presLayoutVars>
          <dgm:chMax val="1"/>
          <dgm:bulletEnabled val="1"/>
        </dgm:presLayoutVars>
      </dgm:prSet>
      <dgm:spPr/>
    </dgm:pt>
    <dgm:pt modelId="{1CC9379E-E6B6-4EDD-9FDE-A8A305361ACD}" type="pres">
      <dgm:prSet presAssocID="{660B3289-55AE-4935-9955-104164CDFCD0}" presName="levelTx" presStyleLbl="revTx" presStyleIdx="0" presStyleCnt="0">
        <dgm:presLayoutVars>
          <dgm:chMax val="1"/>
          <dgm:bulletEnabled val="1"/>
        </dgm:presLayoutVars>
      </dgm:prSet>
      <dgm:spPr/>
    </dgm:pt>
    <dgm:pt modelId="{3C3CDBB3-EF37-4D5C-B307-C23DA2C051A2}" type="pres">
      <dgm:prSet presAssocID="{031B6418-443D-4D97-9CEC-7A13FEEC3278}" presName="Name8" presStyleCnt="0"/>
      <dgm:spPr/>
    </dgm:pt>
    <dgm:pt modelId="{C830E875-4466-4A38-B8EA-5B4E4D3BDE99}" type="pres">
      <dgm:prSet presAssocID="{031B6418-443D-4D97-9CEC-7A13FEEC3278}" presName="level" presStyleLbl="node1" presStyleIdx="3" presStyleCnt="4">
        <dgm:presLayoutVars>
          <dgm:chMax val="1"/>
          <dgm:bulletEnabled val="1"/>
        </dgm:presLayoutVars>
      </dgm:prSet>
      <dgm:spPr/>
    </dgm:pt>
    <dgm:pt modelId="{99D89C28-860E-4BD1-9DD9-3D6B556E1C38}" type="pres">
      <dgm:prSet presAssocID="{031B6418-443D-4D97-9CEC-7A13FEEC3278}" presName="levelTx" presStyleLbl="revTx" presStyleIdx="0" presStyleCnt="0">
        <dgm:presLayoutVars>
          <dgm:chMax val="1"/>
          <dgm:bulletEnabled val="1"/>
        </dgm:presLayoutVars>
      </dgm:prSet>
      <dgm:spPr/>
    </dgm:pt>
  </dgm:ptLst>
  <dgm:cxnLst>
    <dgm:cxn modelId="{C7839219-8498-4B81-A117-45101F539942}" type="presOf" srcId="{E53A8E71-E275-4BF1-B823-15FF8D679E18}" destId="{8DF2D679-44C8-42B1-B5F4-FE4A29904537}" srcOrd="0" destOrd="0" presId="urn:microsoft.com/office/officeart/2005/8/layout/pyramid1"/>
    <dgm:cxn modelId="{E90D4D1F-46DF-45CB-8DAD-C0107BB8F92C}" type="presOf" srcId="{660B3289-55AE-4935-9955-104164CDFCD0}" destId="{1CC9379E-E6B6-4EDD-9FDE-A8A305361ACD}" srcOrd="1" destOrd="0" presId="urn:microsoft.com/office/officeart/2005/8/layout/pyramid1"/>
    <dgm:cxn modelId="{F5463754-E9A8-4F5C-B248-46AD04A14967}" type="presOf" srcId="{7297EE9D-9CC5-419F-AB8D-878BD6CD527D}" destId="{C32B805C-398A-4027-91BE-51EEB441DBB3}" srcOrd="1" destOrd="0" presId="urn:microsoft.com/office/officeart/2005/8/layout/pyramid1"/>
    <dgm:cxn modelId="{E1FD6554-5DDA-4EAE-8B0A-591F44DBF28B}" srcId="{037AC448-296F-45D3-BC77-DE03E52EE97D}" destId="{660B3289-55AE-4935-9955-104164CDFCD0}" srcOrd="2" destOrd="0" parTransId="{CD71762A-A188-460B-9A47-BA1389D37928}" sibTransId="{52FE1A6D-2FCF-4DA5-8C9E-93223ACE441C}"/>
    <dgm:cxn modelId="{56604359-7F1E-4D24-AEE8-A870E296FDBC}" srcId="{037AC448-296F-45D3-BC77-DE03E52EE97D}" destId="{7297EE9D-9CC5-419F-AB8D-878BD6CD527D}" srcOrd="1" destOrd="0" parTransId="{5D84BA39-5AB1-4F48-B6D0-F18A1F4985D5}" sibTransId="{9B1081DF-E309-47C7-B9BD-423D034B2FA6}"/>
    <dgm:cxn modelId="{B579EF6A-73CA-434B-8432-B36DD7C3E32C}" type="presOf" srcId="{031B6418-443D-4D97-9CEC-7A13FEEC3278}" destId="{99D89C28-860E-4BD1-9DD9-3D6B556E1C38}" srcOrd="1" destOrd="0" presId="urn:microsoft.com/office/officeart/2005/8/layout/pyramid1"/>
    <dgm:cxn modelId="{66051884-427D-43AB-BA78-A0F9BC0F0C97}" type="presOf" srcId="{E53A8E71-E275-4BF1-B823-15FF8D679E18}" destId="{178DC1C9-CEFC-4E38-899B-8469C154F8DB}" srcOrd="1" destOrd="0" presId="urn:microsoft.com/office/officeart/2005/8/layout/pyramid1"/>
    <dgm:cxn modelId="{C01A798A-3F66-441C-83F2-DC6F2F3BFFB0}" type="presOf" srcId="{031B6418-443D-4D97-9CEC-7A13FEEC3278}" destId="{C830E875-4466-4A38-B8EA-5B4E4D3BDE99}" srcOrd="0" destOrd="0" presId="urn:microsoft.com/office/officeart/2005/8/layout/pyramid1"/>
    <dgm:cxn modelId="{84FD8D8B-89B1-45EA-99A4-648912C4E1ED}" srcId="{037AC448-296F-45D3-BC77-DE03E52EE97D}" destId="{E53A8E71-E275-4BF1-B823-15FF8D679E18}" srcOrd="0" destOrd="0" parTransId="{BC05DE9E-C117-4E25-A831-693261D01966}" sibTransId="{49F0809D-2CDF-4D20-B834-0689E5B21D25}"/>
    <dgm:cxn modelId="{9F9E2ABD-8718-4DEA-973D-DE0EC13B1FFA}" type="presOf" srcId="{037AC448-296F-45D3-BC77-DE03E52EE97D}" destId="{429D1586-BDA1-493C-AEE5-8ED58833F57C}" srcOrd="0" destOrd="0" presId="urn:microsoft.com/office/officeart/2005/8/layout/pyramid1"/>
    <dgm:cxn modelId="{9A9491DB-D561-40AA-B85F-1D1D322795D9}" srcId="{037AC448-296F-45D3-BC77-DE03E52EE97D}" destId="{031B6418-443D-4D97-9CEC-7A13FEEC3278}" srcOrd="3" destOrd="0" parTransId="{7213F9D2-A03F-447C-B858-244B895D41AB}" sibTransId="{521F326C-94DA-47C4-A938-B033EE634356}"/>
    <dgm:cxn modelId="{D9BAA8F0-E6F1-4FA1-81EE-3A459E5B4B22}" type="presOf" srcId="{7297EE9D-9CC5-419F-AB8D-878BD6CD527D}" destId="{C9C49A56-A025-4FCA-BE24-9BF02FAB9730}" srcOrd="0" destOrd="0" presId="urn:microsoft.com/office/officeart/2005/8/layout/pyramid1"/>
    <dgm:cxn modelId="{30DAC1F8-9A46-495D-8287-99E47E66028D}" type="presOf" srcId="{660B3289-55AE-4935-9955-104164CDFCD0}" destId="{139D0B4E-CCB9-4C5B-845D-250CA165D837}" srcOrd="0" destOrd="0" presId="urn:microsoft.com/office/officeart/2005/8/layout/pyramid1"/>
    <dgm:cxn modelId="{47D613FD-C167-4C87-AF95-14F08E3336A9}" type="presParOf" srcId="{429D1586-BDA1-493C-AEE5-8ED58833F57C}" destId="{904292DB-2883-4DA1-835F-08B5A566CDAE}" srcOrd="0" destOrd="0" presId="urn:microsoft.com/office/officeart/2005/8/layout/pyramid1"/>
    <dgm:cxn modelId="{8C6E722C-04C9-4B7E-834F-9917641CADC6}" type="presParOf" srcId="{904292DB-2883-4DA1-835F-08B5A566CDAE}" destId="{8DF2D679-44C8-42B1-B5F4-FE4A29904537}" srcOrd="0" destOrd="0" presId="urn:microsoft.com/office/officeart/2005/8/layout/pyramid1"/>
    <dgm:cxn modelId="{EC7CDEAD-2269-440F-BBBD-D97034A1D6B6}" type="presParOf" srcId="{904292DB-2883-4DA1-835F-08B5A566CDAE}" destId="{178DC1C9-CEFC-4E38-899B-8469C154F8DB}" srcOrd="1" destOrd="0" presId="urn:microsoft.com/office/officeart/2005/8/layout/pyramid1"/>
    <dgm:cxn modelId="{2BF1F5CF-4C05-45C6-8747-A719D892B10D}" type="presParOf" srcId="{429D1586-BDA1-493C-AEE5-8ED58833F57C}" destId="{202C7E17-2FA7-4AEA-B765-4FE05E89D346}" srcOrd="1" destOrd="0" presId="urn:microsoft.com/office/officeart/2005/8/layout/pyramid1"/>
    <dgm:cxn modelId="{E7819FCD-5EDA-4071-B65C-B024479FFA9D}" type="presParOf" srcId="{202C7E17-2FA7-4AEA-B765-4FE05E89D346}" destId="{C9C49A56-A025-4FCA-BE24-9BF02FAB9730}" srcOrd="0" destOrd="0" presId="urn:microsoft.com/office/officeart/2005/8/layout/pyramid1"/>
    <dgm:cxn modelId="{B0EBCC87-2B5D-422D-91DD-15F41F9E0062}" type="presParOf" srcId="{202C7E17-2FA7-4AEA-B765-4FE05E89D346}" destId="{C32B805C-398A-4027-91BE-51EEB441DBB3}" srcOrd="1" destOrd="0" presId="urn:microsoft.com/office/officeart/2005/8/layout/pyramid1"/>
    <dgm:cxn modelId="{6E189C99-C1AE-4FA4-BBB4-7E4C2D28A4D3}" type="presParOf" srcId="{429D1586-BDA1-493C-AEE5-8ED58833F57C}" destId="{D30F9582-0043-401E-92C6-4C0DA3FFDD85}" srcOrd="2" destOrd="0" presId="urn:microsoft.com/office/officeart/2005/8/layout/pyramid1"/>
    <dgm:cxn modelId="{C6AC87FB-C560-43A4-97BB-472123CDDCC7}" type="presParOf" srcId="{D30F9582-0043-401E-92C6-4C0DA3FFDD85}" destId="{139D0B4E-CCB9-4C5B-845D-250CA165D837}" srcOrd="0" destOrd="0" presId="urn:microsoft.com/office/officeart/2005/8/layout/pyramid1"/>
    <dgm:cxn modelId="{6C274105-D29F-41D2-9827-3B281B51EBAF}" type="presParOf" srcId="{D30F9582-0043-401E-92C6-4C0DA3FFDD85}" destId="{1CC9379E-E6B6-4EDD-9FDE-A8A305361ACD}" srcOrd="1" destOrd="0" presId="urn:microsoft.com/office/officeart/2005/8/layout/pyramid1"/>
    <dgm:cxn modelId="{E1E51ADA-B192-4898-843A-4A1054AC7CF7}" type="presParOf" srcId="{429D1586-BDA1-493C-AEE5-8ED58833F57C}" destId="{3C3CDBB3-EF37-4D5C-B307-C23DA2C051A2}" srcOrd="3" destOrd="0" presId="urn:microsoft.com/office/officeart/2005/8/layout/pyramid1"/>
    <dgm:cxn modelId="{DE4A5EA7-8ACE-41BC-84BC-0071A94DAE18}" type="presParOf" srcId="{3C3CDBB3-EF37-4D5C-B307-C23DA2C051A2}" destId="{C830E875-4466-4A38-B8EA-5B4E4D3BDE99}" srcOrd="0" destOrd="0" presId="urn:microsoft.com/office/officeart/2005/8/layout/pyramid1"/>
    <dgm:cxn modelId="{318A7682-0F5A-48B3-BFA1-A5F02F5D9B82}" type="presParOf" srcId="{3C3CDBB3-EF37-4D5C-B307-C23DA2C051A2}" destId="{99D89C28-860E-4BD1-9DD9-3D6B556E1C3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F2D679-44C8-42B1-B5F4-FE4A29904537}">
      <dsp:nvSpPr>
        <dsp:cNvPr id="0" name=""/>
        <dsp:cNvSpPr/>
      </dsp:nvSpPr>
      <dsp:spPr>
        <a:xfrm>
          <a:off x="649906" y="0"/>
          <a:ext cx="433271" cy="316672"/>
        </a:xfrm>
        <a:prstGeom prst="trapezoid">
          <a:avLst>
            <a:gd name="adj" fmla="val 6841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dirty="0"/>
            <a:t>Action</a:t>
          </a:r>
        </a:p>
      </dsp:txBody>
      <dsp:txXfrm>
        <a:off x="649906" y="0"/>
        <a:ext cx="433271" cy="316672"/>
      </dsp:txXfrm>
    </dsp:sp>
    <dsp:sp modelId="{C9C49A56-A025-4FCA-BE24-9BF02FAB9730}">
      <dsp:nvSpPr>
        <dsp:cNvPr id="0" name=""/>
        <dsp:cNvSpPr/>
      </dsp:nvSpPr>
      <dsp:spPr>
        <a:xfrm>
          <a:off x="433271" y="316671"/>
          <a:ext cx="866542" cy="316672"/>
        </a:xfrm>
        <a:prstGeom prst="trapezoid">
          <a:avLst>
            <a:gd name="adj" fmla="val 68410"/>
          </a:avLst>
        </a:prstGeom>
        <a:solidFill>
          <a:schemeClr val="accent2">
            <a:hueOff val="-3456213"/>
            <a:satOff val="6011"/>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t>Creativity</a:t>
          </a:r>
        </a:p>
      </dsp:txBody>
      <dsp:txXfrm>
        <a:off x="584916" y="316671"/>
        <a:ext cx="563252" cy="316672"/>
      </dsp:txXfrm>
    </dsp:sp>
    <dsp:sp modelId="{139D0B4E-CCB9-4C5B-845D-250CA165D837}">
      <dsp:nvSpPr>
        <dsp:cNvPr id="0" name=""/>
        <dsp:cNvSpPr/>
      </dsp:nvSpPr>
      <dsp:spPr>
        <a:xfrm>
          <a:off x="216635" y="633343"/>
          <a:ext cx="1299813" cy="316672"/>
        </a:xfrm>
        <a:prstGeom prst="trapezoid">
          <a:avLst>
            <a:gd name="adj" fmla="val 68410"/>
          </a:avLst>
        </a:prstGeom>
        <a:solidFill>
          <a:schemeClr val="accent2">
            <a:hueOff val="-6912425"/>
            <a:satOff val="12021"/>
            <a:lumOff val="-431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t>Discussions</a:t>
          </a:r>
        </a:p>
      </dsp:txBody>
      <dsp:txXfrm>
        <a:off x="444103" y="633343"/>
        <a:ext cx="844878" cy="316672"/>
      </dsp:txXfrm>
    </dsp:sp>
    <dsp:sp modelId="{C830E875-4466-4A38-B8EA-5B4E4D3BDE99}">
      <dsp:nvSpPr>
        <dsp:cNvPr id="0" name=""/>
        <dsp:cNvSpPr/>
      </dsp:nvSpPr>
      <dsp:spPr>
        <a:xfrm>
          <a:off x="0" y="950016"/>
          <a:ext cx="1733085" cy="316672"/>
        </a:xfrm>
        <a:prstGeom prst="trapezoid">
          <a:avLst>
            <a:gd name="adj" fmla="val 68410"/>
          </a:avLst>
        </a:prstGeom>
        <a:solidFill>
          <a:schemeClr val="accent2">
            <a:hueOff val="-10368637"/>
            <a:satOff val="18032"/>
            <a:lumOff val="-647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t>Preparation</a:t>
          </a:r>
        </a:p>
      </dsp:txBody>
      <dsp:txXfrm>
        <a:off x="303289" y="950016"/>
        <a:ext cx="1126505" cy="316672"/>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6/27/23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6/27/23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752150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828C62-F0C2-9645-A5FA-46E4D2B4013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70033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41</a:t>
            </a:fld>
            <a:endParaRPr lang="en-US"/>
          </a:p>
        </p:txBody>
      </p:sp>
    </p:spTree>
    <p:extLst>
      <p:ext uri="{BB962C8B-B14F-4D97-AF65-F5344CB8AC3E}">
        <p14:creationId xmlns:p14="http://schemas.microsoft.com/office/powerpoint/2010/main" val="549784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42</a:t>
            </a:fld>
            <a:endParaRPr lang="en-US"/>
          </a:p>
        </p:txBody>
      </p:sp>
    </p:spTree>
    <p:extLst>
      <p:ext uri="{BB962C8B-B14F-4D97-AF65-F5344CB8AC3E}">
        <p14:creationId xmlns:p14="http://schemas.microsoft.com/office/powerpoint/2010/main" val="3688539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50</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30056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1"/>
            <a:ext cx="63116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HL-LHC</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HL-LHC</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HL-LHC</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HL-LHC</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dirty="0"/>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tx1">
                    <a:lumMod val="40000"/>
                    <a:lumOff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1_Title and Content">
    <p:spTree>
      <p:nvGrpSpPr>
        <p:cNvPr id="1" name=""/>
        <p:cNvGrpSpPr/>
        <p:nvPr/>
      </p:nvGrpSpPr>
      <p:grpSpPr>
        <a:xfrm>
          <a:off x="0" y="0"/>
          <a:ext cx="0" cy="0"/>
          <a:chOff x="0" y="0"/>
          <a:chExt cx="0" cy="0"/>
        </a:xfrm>
      </p:grpSpPr>
      <p:sp>
        <p:nvSpPr>
          <p:cNvPr id="16" name="Title Text"/>
          <p:cNvSpPr txBox="1">
            <a:spLocks noGrp="1"/>
          </p:cNvSpPr>
          <p:nvPr>
            <p:ph type="title"/>
          </p:nvPr>
        </p:nvSpPr>
        <p:spPr>
          <a:prstGeom prst="rect">
            <a:avLst/>
          </a:prstGeom>
        </p:spPr>
        <p:txBody>
          <a:bodyPr/>
          <a:lstStyle/>
          <a:p>
            <a:r>
              <a:t>Title Text</a:t>
            </a:r>
          </a:p>
        </p:txBody>
      </p:sp>
      <p:sp>
        <p:nvSpPr>
          <p:cNvPr id="17" name="Body Level One…"/>
          <p:cNvSpPr txBox="1">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extLst>
      <p:ext uri="{BB962C8B-B14F-4D97-AF65-F5344CB8AC3E}">
        <p14:creationId xmlns:p14="http://schemas.microsoft.com/office/powerpoint/2010/main" val="405199472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64638"/>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932723"/>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Rectangle 3"/>
          <p:cNvSpPr/>
          <p:nvPr userDrawn="1"/>
        </p:nvSpPr>
        <p:spPr>
          <a:xfrm>
            <a:off x="0" y="6618000"/>
            <a:ext cx="12192000" cy="24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5" name="Rectangle 4"/>
          <p:cNvSpPr/>
          <p:nvPr userDrawn="1"/>
        </p:nvSpPr>
        <p:spPr>
          <a:xfrm>
            <a:off x="0" y="0"/>
            <a:ext cx="12192000" cy="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Tree>
    <p:extLst>
      <p:ext uri="{BB962C8B-B14F-4D97-AF65-F5344CB8AC3E}">
        <p14:creationId xmlns:p14="http://schemas.microsoft.com/office/powerpoint/2010/main" val="17297622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A48806ED-BFD0-4874-85A1-08113E9FD4BE}" type="datetime1">
              <a:rPr lang="en-US" smtClean="0"/>
              <a:t>6/27/23</a:t>
            </a:fld>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92449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316736"/>
            <a:ext cx="11376024" cy="4884039"/>
          </a:xfrm>
        </p:spPr>
        <p:txBody>
          <a:bodyPr/>
          <a:lstStyle>
            <a:lvl1pPr>
              <a:defRPr>
                <a:solidFill>
                  <a:schemeClr val="tx1"/>
                </a:solidFill>
              </a:defRPr>
            </a:lvl1pPr>
            <a:lvl2pPr marL="324000" indent="-324000">
              <a:buFont typeface="Arial" charset="0"/>
              <a:buChar char="•"/>
              <a:tabLst/>
              <a:defRPr sz="1800">
                <a:solidFill>
                  <a:schemeClr val="tx1"/>
                </a:solidFill>
              </a:defRPr>
            </a:lvl2pPr>
            <a:lvl3pPr marL="648000" indent="-324000">
              <a:buSzPct val="100000"/>
              <a:buFont typeface="Arial" panose="020B0604020202020204" pitchFamily="34" charset="0"/>
              <a:buChar char="•"/>
              <a:tabLst/>
              <a:defRPr>
                <a:solidFill>
                  <a:schemeClr val="tx1"/>
                </a:solidFill>
              </a:defRPr>
            </a:lvl3pPr>
            <a:lvl4pPr marL="972000" indent="-324000">
              <a:buSzPct val="100000"/>
              <a:buFont typeface="Arial" charset="0"/>
              <a:buChar char="•"/>
              <a:tabLst/>
              <a:defRPr>
                <a:solidFill>
                  <a:schemeClr val="tx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531663"/>
          </a:xfrm>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1"/>
            <a:ext cx="631160" cy="365125"/>
          </a:xfrm>
          <a:prstGeom prst="rect">
            <a:avLst/>
          </a:prstGeom>
        </p:spPr>
        <p:txBody>
          <a:bodyPr/>
          <a:lstStyle/>
          <a:p>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356350"/>
            <a:ext cx="6572221" cy="365125"/>
          </a:xfrm>
          <a:prstGeom prst="rect">
            <a:avLst/>
          </a:prstGeom>
        </p:spPr>
        <p:txBody>
          <a:bodyPr/>
          <a:lstStyle/>
          <a:p>
            <a:r>
              <a:rPr lang="en-US"/>
              <a:t>HL-LHC</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485228" y="6350851"/>
            <a:ext cx="631160" cy="365125"/>
          </a:xfrm>
          <a:prstGeom prst="rect">
            <a:avLst/>
          </a:prstGeom>
        </p:spPr>
        <p:txBody>
          <a:bodyPr/>
          <a:lstStyle/>
          <a:p>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485228" y="6350851"/>
            <a:ext cx="631160" cy="365125"/>
          </a:xfrm>
          <a:prstGeom prst="rect">
            <a:avLst/>
          </a:prstGeom>
        </p:spPr>
        <p:txBody>
          <a:bodyPr/>
          <a:lstStyle/>
          <a:p>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2" y="6356350"/>
            <a:ext cx="6572221" cy="365125"/>
          </a:xfrm>
          <a:prstGeom prst="rect">
            <a:avLst/>
          </a:prstGeom>
        </p:spPr>
        <p:txBody>
          <a:bodyPr/>
          <a:lstStyle/>
          <a:p>
            <a:r>
              <a:rPr lang="en-US"/>
              <a:t>HL-LHC</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531663"/>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216152"/>
            <a:ext cx="11376024" cy="49846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4">
            <a:extLst>
              <a:ext uri="{FF2B5EF4-FFF2-40B4-BE49-F238E27FC236}">
                <a16:creationId xmlns:a16="http://schemas.microsoft.com/office/drawing/2014/main" id="{A45F2FE8-93CE-924C-A3D1-FA02A63AFA1F}"/>
              </a:ext>
            </a:extLst>
          </p:cNvPr>
          <p:cNvSpPr>
            <a:spLocks noGrp="1"/>
          </p:cNvSpPr>
          <p:nvPr>
            <p:ph type="sldNum" sz="quarter" idx="4"/>
          </p:nvPr>
        </p:nvSpPr>
        <p:spPr>
          <a:xfrm>
            <a:off x="9201866" y="635737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7BDC2-B36A-8E46-98EE-BD5D8FCA95A0}" type="slidenum">
              <a:rPr lang="en-GB" smtClean="0"/>
              <a:t>‹#›</a:t>
            </a:fld>
            <a:endParaRPr lang="en-GB"/>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711" r:id="rId22"/>
    <p:sldLayoutId id="2147483713" r:id="rId23"/>
    <p:sldLayoutId id="2147483733" r:id="rId24"/>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G"/><Relationship Id="rId7" Type="http://schemas.openxmlformats.org/officeDocument/2006/relationships/image" Target="../media/image37.jpeg"/><Relationship Id="rId2" Type="http://schemas.openxmlformats.org/officeDocument/2006/relationships/image" Target="../media/image32.png"/><Relationship Id="rId1" Type="http://schemas.openxmlformats.org/officeDocument/2006/relationships/slideLayout" Target="../slideLayouts/slideLayout20.xml"/><Relationship Id="rId6" Type="http://schemas.openxmlformats.org/officeDocument/2006/relationships/image" Target="../media/image36.jpeg"/><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jpeg"/><Relationship Id="rId2" Type="http://schemas.openxmlformats.org/officeDocument/2006/relationships/image" Target="../media/image45.png"/><Relationship Id="rId1" Type="http://schemas.openxmlformats.org/officeDocument/2006/relationships/slideLayout" Target="../slideLayouts/slideLayout20.xml"/><Relationship Id="rId6" Type="http://schemas.openxmlformats.org/officeDocument/2006/relationships/image" Target="../media/image49.png"/><Relationship Id="rId5" Type="http://schemas.openxmlformats.org/officeDocument/2006/relationships/image" Target="../media/image48.jpeg"/><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0.xml"/><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2.png"/><Relationship Id="rId1" Type="http://schemas.openxmlformats.org/officeDocument/2006/relationships/slideLayout" Target="../slideLayouts/slideLayout4.xml"/><Relationship Id="rId6" Type="http://schemas.openxmlformats.org/officeDocument/2006/relationships/image" Target="../media/image58.jpg"/><Relationship Id="rId5" Type="http://schemas.openxmlformats.org/officeDocument/2006/relationships/image" Target="../media/image57.jpg"/><Relationship Id="rId4" Type="http://schemas.openxmlformats.org/officeDocument/2006/relationships/image" Target="../media/image56.jp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2.png"/><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8" Type="http://schemas.openxmlformats.org/officeDocument/2006/relationships/image" Target="../media/image66.jpe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2.xml"/><Relationship Id="rId1" Type="http://schemas.openxmlformats.org/officeDocument/2006/relationships/slideLayout" Target="../slideLayouts/slideLayout20.xml"/><Relationship Id="rId6" Type="http://schemas.openxmlformats.org/officeDocument/2006/relationships/image" Target="../media/image64.jpeg"/><Relationship Id="rId11" Type="http://schemas.openxmlformats.org/officeDocument/2006/relationships/image" Target="../media/image69.png"/><Relationship Id="rId5" Type="http://schemas.openxmlformats.org/officeDocument/2006/relationships/image" Target="../media/image63.jpeg"/><Relationship Id="rId10" Type="http://schemas.openxmlformats.org/officeDocument/2006/relationships/image" Target="../media/image68.jpeg"/><Relationship Id="rId4" Type="http://schemas.openxmlformats.org/officeDocument/2006/relationships/image" Target="../media/image62.jpeg"/><Relationship Id="rId9" Type="http://schemas.openxmlformats.org/officeDocument/2006/relationships/image" Target="../media/image67.jpeg"/></Relationships>
</file>

<file path=ppt/slides/_rels/slide3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image" Target="../media/image81.png"/><Relationship Id="rId5" Type="http://schemas.openxmlformats.org/officeDocument/2006/relationships/image" Target="../media/image80.png"/><Relationship Id="rId10" Type="http://schemas.openxmlformats.org/officeDocument/2006/relationships/image" Target="../media/image85.png"/><Relationship Id="rId4" Type="http://schemas.openxmlformats.org/officeDocument/2006/relationships/image" Target="../media/image79.png"/><Relationship Id="rId9" Type="http://schemas.openxmlformats.org/officeDocument/2006/relationships/image" Target="../media/image84.png"/></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image" Target="../media/image86.png"/><Relationship Id="rId1" Type="http://schemas.openxmlformats.org/officeDocument/2006/relationships/slideLayout" Target="../slideLayouts/slideLayout20.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 Id="rId9" Type="http://schemas.openxmlformats.org/officeDocument/2006/relationships/image" Target="../media/image93.png"/></Relationships>
</file>

<file path=ppt/slides/_rels/slide46.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png"/><Relationship Id="rId1" Type="http://schemas.openxmlformats.org/officeDocument/2006/relationships/slideLayout" Target="../slideLayouts/slideLayout4.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48.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slideLayout" Target="../slideLayouts/slideLayout20.xml"/><Relationship Id="rId1" Type="http://schemas.openxmlformats.org/officeDocument/2006/relationships/video" Target="https://www.youtube.com/embed/7CyiNPHG4t8?feature=oembed"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hyperlink" Target="http://www.iconarchive.com/show/flag-icons-by-gosquared/Italy-icon.html" TargetMode="External"/><Relationship Id="rId13" Type="http://schemas.openxmlformats.org/officeDocument/2006/relationships/image" Target="../media/image18.png"/><Relationship Id="rId3" Type="http://schemas.openxmlformats.org/officeDocument/2006/relationships/hyperlink" Target="http://www.iconarchive.com/show/flag-icons-by-gosquared/United-States-icon.html" TargetMode="External"/><Relationship Id="rId7" Type="http://schemas.openxmlformats.org/officeDocument/2006/relationships/image" Target="../media/image15.png"/><Relationship Id="rId12" Type="http://schemas.openxmlformats.org/officeDocument/2006/relationships/hyperlink" Target="http://www.iconarchive.com/show/flag-icons-by-gosquared/United-Kingdom-icon.html" TargetMode="External"/><Relationship Id="rId2" Type="http://schemas.openxmlformats.org/officeDocument/2006/relationships/image" Target="../media/image12.emf"/><Relationship Id="rId1" Type="http://schemas.openxmlformats.org/officeDocument/2006/relationships/slideLayout" Target="../slideLayouts/slideLayout19.xml"/><Relationship Id="rId6" Type="http://schemas.openxmlformats.org/officeDocument/2006/relationships/hyperlink" Target="http://www.iconarchive.com/show/flag-icons-by-gosquared/Spain-icon.html" TargetMode="External"/><Relationship Id="rId11" Type="http://schemas.openxmlformats.org/officeDocument/2006/relationships/image" Target="../media/image17.png"/><Relationship Id="rId5" Type="http://schemas.openxmlformats.org/officeDocument/2006/relationships/image" Target="../media/image14.png"/><Relationship Id="rId15" Type="http://schemas.openxmlformats.org/officeDocument/2006/relationships/image" Target="../media/image20.tiff"/><Relationship Id="rId10" Type="http://schemas.openxmlformats.org/officeDocument/2006/relationships/hyperlink" Target="http://www.iconarchive.com/show/flag-icons-by-gosquared/Japan-icon.html" TargetMode="External"/><Relationship Id="rId4" Type="http://schemas.openxmlformats.org/officeDocument/2006/relationships/image" Target="../media/image13.png"/><Relationship Id="rId9" Type="http://schemas.openxmlformats.org/officeDocument/2006/relationships/image" Target="../media/image16.png"/><Relationship Id="rId14" Type="http://schemas.openxmlformats.org/officeDocument/2006/relationships/image" Target="../media/image19.tiff"/></Relationships>
</file>

<file path=ppt/slides/_rels/slide50.xml.rels><?xml version="1.0" encoding="UTF-8" standalone="yes"?>
<Relationships xmlns="http://schemas.openxmlformats.org/package/2006/relationships"><Relationship Id="rId8" Type="http://schemas.openxmlformats.org/officeDocument/2006/relationships/package" Target="../embeddings/Microsoft_Excel_Worksheet.xlsx"/><Relationship Id="rId3" Type="http://schemas.openxmlformats.org/officeDocument/2006/relationships/image" Target="../media/image102.jpg"/><Relationship Id="rId7" Type="http://schemas.openxmlformats.org/officeDocument/2006/relationships/image" Target="../media/image106.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 Id="rId9" Type="http://schemas.openxmlformats.org/officeDocument/2006/relationships/image" Target="../media/image107.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769AB-39D6-1142-A961-E6D7DD215468}"/>
              </a:ext>
            </a:extLst>
          </p:cNvPr>
          <p:cNvSpPr>
            <a:spLocks noGrp="1"/>
          </p:cNvSpPr>
          <p:nvPr>
            <p:ph type="ctrTitle"/>
          </p:nvPr>
        </p:nvSpPr>
        <p:spPr>
          <a:xfrm>
            <a:off x="269915" y="3638030"/>
            <a:ext cx="10764301" cy="842225"/>
          </a:xfrm>
        </p:spPr>
        <p:txBody>
          <a:bodyPr/>
          <a:lstStyle/>
          <a:p>
            <a:r>
              <a:rPr lang="en-GB" sz="4000" dirty="0"/>
              <a:t>ATS update</a:t>
            </a:r>
            <a:br>
              <a:rPr lang="en-GB" sz="4800" dirty="0"/>
            </a:br>
            <a:br>
              <a:rPr lang="en-GB" sz="4800" dirty="0"/>
            </a:br>
            <a:br>
              <a:rPr lang="en-GB" sz="4800" dirty="0"/>
            </a:br>
            <a:endParaRPr lang="en-GB" sz="4800" dirty="0"/>
          </a:p>
        </p:txBody>
      </p:sp>
      <p:sp>
        <p:nvSpPr>
          <p:cNvPr id="5" name="Subtitle 4">
            <a:extLst>
              <a:ext uri="{FF2B5EF4-FFF2-40B4-BE49-F238E27FC236}">
                <a16:creationId xmlns:a16="http://schemas.microsoft.com/office/drawing/2014/main" id="{174A0921-CC20-4AAB-A237-BA8E0CCD84A8}"/>
              </a:ext>
            </a:extLst>
          </p:cNvPr>
          <p:cNvSpPr>
            <a:spLocks noGrp="1"/>
          </p:cNvSpPr>
          <p:nvPr>
            <p:ph type="subTitle" idx="1"/>
          </p:nvPr>
        </p:nvSpPr>
        <p:spPr>
          <a:xfrm>
            <a:off x="318922" y="5491383"/>
            <a:ext cx="11376026" cy="928758"/>
          </a:xfrm>
        </p:spPr>
        <p:txBody>
          <a:bodyPr/>
          <a:lstStyle/>
          <a:p>
            <a:r>
              <a:rPr lang="en-GB" dirty="0"/>
              <a:t>Mike, Malika, Katy, Bren, Miguel, Rhodri </a:t>
            </a:r>
            <a:br>
              <a:rPr lang="en-GB" b="1" dirty="0"/>
            </a:br>
            <a:r>
              <a:rPr lang="en-GB" dirty="0"/>
              <a:t>29</a:t>
            </a:r>
            <a:r>
              <a:rPr lang="en-GB" baseline="30000" dirty="0"/>
              <a:t>th</a:t>
            </a:r>
            <a:r>
              <a:rPr lang="en-GB" dirty="0"/>
              <a:t> June 2023</a:t>
            </a:r>
          </a:p>
          <a:p>
            <a:endParaRPr lang="en-GB" dirty="0"/>
          </a:p>
          <a:p>
            <a:endParaRPr lang="en-GB" dirty="0"/>
          </a:p>
        </p:txBody>
      </p:sp>
      <p:pic>
        <p:nvPicPr>
          <p:cNvPr id="4" name="Picture 3">
            <a:extLst>
              <a:ext uri="{FF2B5EF4-FFF2-40B4-BE49-F238E27FC236}">
                <a16:creationId xmlns:a16="http://schemas.microsoft.com/office/drawing/2014/main" id="{2BCDD9B7-0C03-B040-39BA-311BB3FC1E6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32045" b="30494"/>
          <a:stretch/>
        </p:blipFill>
        <p:spPr>
          <a:xfrm>
            <a:off x="0" y="274101"/>
            <a:ext cx="12176146" cy="2945870"/>
          </a:xfrm>
          <a:prstGeom prst="rect">
            <a:avLst/>
          </a:prstGeom>
          <a:noFill/>
        </p:spPr>
      </p:pic>
    </p:spTree>
    <p:extLst>
      <p:ext uri="{BB962C8B-B14F-4D97-AF65-F5344CB8AC3E}">
        <p14:creationId xmlns:p14="http://schemas.microsoft.com/office/powerpoint/2010/main" val="1207694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87AC594-3DA7-3FD8-C302-1A834FBBCC46}"/>
              </a:ext>
            </a:extLst>
          </p:cNvPr>
          <p:cNvSpPr>
            <a:spLocks noGrp="1"/>
          </p:cNvSpPr>
          <p:nvPr>
            <p:ph type="sldNum" sz="quarter" idx="12"/>
          </p:nvPr>
        </p:nvSpPr>
        <p:spPr/>
        <p:txBody>
          <a:bodyPr/>
          <a:lstStyle/>
          <a:p>
            <a:fld id="{36B5EA5A-BC32-A742-B11B-8E7414D5B535}" type="slidenum">
              <a:rPr lang="en-US" smtClean="0"/>
              <a:pPr/>
              <a:t>10</a:t>
            </a:fld>
            <a:endParaRPr lang="en-US"/>
          </a:p>
        </p:txBody>
      </p:sp>
      <p:pic>
        <p:nvPicPr>
          <p:cNvPr id="5" name="Picture 4">
            <a:extLst>
              <a:ext uri="{FF2B5EF4-FFF2-40B4-BE49-F238E27FC236}">
                <a16:creationId xmlns:a16="http://schemas.microsoft.com/office/drawing/2014/main" id="{54A7693E-632F-421A-C4FD-CA4DAD8DE812}"/>
              </a:ext>
            </a:extLst>
          </p:cNvPr>
          <p:cNvPicPr>
            <a:picLocks noChangeAspect="1"/>
          </p:cNvPicPr>
          <p:nvPr/>
        </p:nvPicPr>
        <p:blipFill>
          <a:blip r:embed="rId2"/>
          <a:stretch>
            <a:fillRect/>
          </a:stretch>
        </p:blipFill>
        <p:spPr>
          <a:xfrm>
            <a:off x="1354885" y="98184"/>
            <a:ext cx="8918513" cy="4582873"/>
          </a:xfrm>
          <a:prstGeom prst="rect">
            <a:avLst/>
          </a:prstGeom>
        </p:spPr>
      </p:pic>
      <p:pic>
        <p:nvPicPr>
          <p:cNvPr id="6" name="Picture 5">
            <a:extLst>
              <a:ext uri="{FF2B5EF4-FFF2-40B4-BE49-F238E27FC236}">
                <a16:creationId xmlns:a16="http://schemas.microsoft.com/office/drawing/2014/main" id="{E4B900EC-0906-8B28-2022-0023B0DE6413}"/>
              </a:ext>
            </a:extLst>
          </p:cNvPr>
          <p:cNvPicPr>
            <a:picLocks noChangeAspect="1"/>
          </p:cNvPicPr>
          <p:nvPr/>
        </p:nvPicPr>
        <p:blipFill>
          <a:blip r:embed="rId3"/>
          <a:stretch>
            <a:fillRect/>
          </a:stretch>
        </p:blipFill>
        <p:spPr>
          <a:xfrm>
            <a:off x="1820412" y="4798428"/>
            <a:ext cx="7029973" cy="1740484"/>
          </a:xfrm>
          <a:prstGeom prst="rect">
            <a:avLst/>
          </a:prstGeom>
        </p:spPr>
      </p:pic>
      <p:sp>
        <p:nvSpPr>
          <p:cNvPr id="7" name="Rectangle 6">
            <a:extLst>
              <a:ext uri="{FF2B5EF4-FFF2-40B4-BE49-F238E27FC236}">
                <a16:creationId xmlns:a16="http://schemas.microsoft.com/office/drawing/2014/main" id="{E343FCD8-F466-7A84-E3E7-0CFCB6B79BA7}"/>
              </a:ext>
            </a:extLst>
          </p:cNvPr>
          <p:cNvSpPr/>
          <p:nvPr/>
        </p:nvSpPr>
        <p:spPr>
          <a:xfrm>
            <a:off x="1692000" y="4744800"/>
            <a:ext cx="7358400" cy="1915200"/>
          </a:xfrm>
          <a:prstGeom prst="rect">
            <a:avLst/>
          </a:prstGeom>
          <a:noFill/>
          <a:ln w="222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47674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91ED399-3EED-E042-896C-AC661E6EA6EE}"/>
              </a:ext>
            </a:extLst>
          </p:cNvPr>
          <p:cNvSpPr>
            <a:spLocks noGrp="1"/>
          </p:cNvSpPr>
          <p:nvPr>
            <p:ph type="sldNum" sz="quarter" idx="12"/>
          </p:nvPr>
        </p:nvSpPr>
        <p:spPr>
          <a:xfrm>
            <a:off x="11391410" y="6520259"/>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87A23F-BAF2-40F7-981E-A4E481A32A38}" type="slidenum">
              <a:rPr lang="en-US" smtClean="0"/>
              <a:pPr/>
              <a:t>11</a:t>
            </a:fld>
            <a:endParaRPr lang="en-US"/>
          </a:p>
        </p:txBody>
      </p:sp>
      <p:sp>
        <p:nvSpPr>
          <p:cNvPr id="2" name="TextBox 1">
            <a:extLst>
              <a:ext uri="{FF2B5EF4-FFF2-40B4-BE49-F238E27FC236}">
                <a16:creationId xmlns:a16="http://schemas.microsoft.com/office/drawing/2014/main" id="{71B6FE25-E1EB-6147-9DC0-DC1908BEBC36}"/>
              </a:ext>
            </a:extLst>
          </p:cNvPr>
          <p:cNvSpPr txBox="1"/>
          <p:nvPr/>
        </p:nvSpPr>
        <p:spPr>
          <a:xfrm>
            <a:off x="3504553" y="53479"/>
            <a:ext cx="4602607" cy="400110"/>
          </a:xfrm>
          <a:prstGeom prst="rect">
            <a:avLst/>
          </a:prstGeom>
          <a:noFill/>
        </p:spPr>
        <p:txBody>
          <a:bodyPr wrap="none" lIns="0" tIns="0" rIns="0" bIns="0" rtlCol="0">
            <a:spAutoFit/>
          </a:bodyPr>
          <a:lstStyle/>
          <a:p>
            <a:pPr algn="l"/>
            <a:r>
              <a:rPr lang="en-CH" sz="2600" b="1" dirty="0"/>
              <a:t>2024 Budget (M+P expenses)</a:t>
            </a:r>
          </a:p>
        </p:txBody>
      </p:sp>
      <p:grpSp>
        <p:nvGrpSpPr>
          <p:cNvPr id="5" name="Group 4">
            <a:extLst>
              <a:ext uri="{FF2B5EF4-FFF2-40B4-BE49-F238E27FC236}">
                <a16:creationId xmlns:a16="http://schemas.microsoft.com/office/drawing/2014/main" id="{DFBB6D52-352C-B048-AF36-B1FA7E7A3F12}"/>
              </a:ext>
            </a:extLst>
          </p:cNvPr>
          <p:cNvGrpSpPr/>
          <p:nvPr/>
        </p:nvGrpSpPr>
        <p:grpSpPr>
          <a:xfrm>
            <a:off x="105611" y="782704"/>
            <a:ext cx="11454484" cy="6030672"/>
            <a:chOff x="105611" y="566680"/>
            <a:chExt cx="11454484" cy="6030672"/>
          </a:xfrm>
        </p:grpSpPr>
        <p:pic>
          <p:nvPicPr>
            <p:cNvPr id="4" name="Picture 3">
              <a:extLst>
                <a:ext uri="{FF2B5EF4-FFF2-40B4-BE49-F238E27FC236}">
                  <a16:creationId xmlns:a16="http://schemas.microsoft.com/office/drawing/2014/main" id="{C54D3B96-DA09-634B-A754-8554223C0EC7}"/>
                </a:ext>
              </a:extLst>
            </p:cNvPr>
            <p:cNvPicPr preferRelativeResize="0">
              <a:picLocks noChangeAspect="1"/>
            </p:cNvPicPr>
            <p:nvPr/>
          </p:nvPicPr>
          <p:blipFill>
            <a:blip r:embed="rId2"/>
            <a:stretch>
              <a:fillRect/>
            </a:stretch>
          </p:blipFill>
          <p:spPr>
            <a:xfrm>
              <a:off x="2683233" y="1765992"/>
              <a:ext cx="5717023" cy="3391200"/>
            </a:xfrm>
            <a:prstGeom prst="rect">
              <a:avLst/>
            </a:prstGeom>
          </p:spPr>
        </p:pic>
        <p:sp>
          <p:nvSpPr>
            <p:cNvPr id="8" name="TextBox 7">
              <a:extLst>
                <a:ext uri="{FF2B5EF4-FFF2-40B4-BE49-F238E27FC236}">
                  <a16:creationId xmlns:a16="http://schemas.microsoft.com/office/drawing/2014/main" id="{2FFD8905-CDB3-FD4A-B24F-0A47B3D4410A}"/>
                </a:ext>
              </a:extLst>
            </p:cNvPr>
            <p:cNvSpPr txBox="1"/>
            <p:nvPr/>
          </p:nvSpPr>
          <p:spPr>
            <a:xfrm>
              <a:off x="7134000" y="1362834"/>
              <a:ext cx="3055645" cy="553998"/>
            </a:xfrm>
            <a:prstGeom prst="rect">
              <a:avLst/>
            </a:prstGeom>
            <a:solidFill>
              <a:schemeClr val="accent5">
                <a:lumMod val="20000"/>
                <a:lumOff val="80000"/>
              </a:schemeClr>
            </a:solidFill>
          </p:spPr>
          <p:txBody>
            <a:bodyPr wrap="square" rtlCol="0">
              <a:spAutoFit/>
            </a:bodyPr>
            <a:lstStyle/>
            <a:p>
              <a:pPr defTabSz="457200" eaLnBrk="0" fontAlgn="base" hangingPunct="0">
                <a:spcBef>
                  <a:spcPct val="0"/>
                </a:spcBef>
                <a:spcAft>
                  <a:spcPct val="0"/>
                </a:spcAft>
              </a:pPr>
              <a:r>
                <a:rPr lang="en-US" sz="1500" dirty="0">
                  <a:solidFill>
                    <a:prstClr val="black"/>
                  </a:solidFill>
                  <a:latin typeface="Arial" panose="020B0604020202020204" pitchFamily="34" charset="0"/>
                </a:rPr>
                <a:t>R</a:t>
              </a:r>
              <a:r>
                <a:rPr lang="en-CH" sz="1500" dirty="0">
                  <a:solidFill>
                    <a:prstClr val="black"/>
                  </a:solidFill>
                  <a:latin typeface="Arial" panose="020B0604020202020204" pitchFamily="34" charset="0"/>
                </a:rPr>
                <a:t>ecapitalisation of Pension Fund:</a:t>
              </a:r>
            </a:p>
            <a:p>
              <a:pPr defTabSz="457200" eaLnBrk="0" fontAlgn="base" hangingPunct="0">
                <a:spcBef>
                  <a:spcPct val="0"/>
                </a:spcBef>
                <a:spcAft>
                  <a:spcPct val="0"/>
                </a:spcAft>
              </a:pPr>
              <a:r>
                <a:rPr lang="en-CH" sz="1500" dirty="0">
                  <a:solidFill>
                    <a:prstClr val="black"/>
                  </a:solidFill>
                  <a:latin typeface="Arial" panose="020B0604020202020204" pitchFamily="34" charset="0"/>
                </a:rPr>
                <a:t> 60 M (4.1%)</a:t>
              </a:r>
            </a:p>
          </p:txBody>
        </p:sp>
        <p:sp>
          <p:nvSpPr>
            <p:cNvPr id="9" name="TextBox 8">
              <a:extLst>
                <a:ext uri="{FF2B5EF4-FFF2-40B4-BE49-F238E27FC236}">
                  <a16:creationId xmlns:a16="http://schemas.microsoft.com/office/drawing/2014/main" id="{06C4E6FC-1B5C-B746-AA63-2A774AD8CDA9}"/>
                </a:ext>
              </a:extLst>
            </p:cNvPr>
            <p:cNvSpPr txBox="1"/>
            <p:nvPr/>
          </p:nvSpPr>
          <p:spPr bwMode="auto">
            <a:xfrm>
              <a:off x="8400256" y="2920781"/>
              <a:ext cx="3159839" cy="800219"/>
            </a:xfrm>
            <a:prstGeom prst="rect">
              <a:avLst/>
            </a:prstGeom>
            <a:solidFill>
              <a:srgbClr val="0432FF"/>
            </a:solidFill>
            <a:ln>
              <a:solidFill>
                <a:schemeClr val="tx1"/>
              </a:solidFill>
            </a:ln>
          </p:spPr>
          <p:txBody>
            <a:bodyPr wrap="none">
              <a:spAutoFit/>
            </a:bodyPr>
            <a:lstStyle/>
            <a:p>
              <a:pPr defTabSz="457200" eaLnBrk="0" fontAlgn="base" hangingPunct="0">
                <a:spcBef>
                  <a:spcPct val="0"/>
                </a:spcBef>
                <a:spcAft>
                  <a:spcPct val="0"/>
                </a:spcAft>
                <a:defRPr/>
              </a:pPr>
              <a:r>
                <a:rPr lang="en-US" sz="1500" dirty="0">
                  <a:solidFill>
                    <a:prstClr val="white"/>
                  </a:solidFill>
                  <a:latin typeface="Arial" charset="0"/>
                </a:rPr>
                <a:t>Accelerator </a:t>
              </a:r>
              <a:r>
                <a:rPr lang="en-US" sz="1500" dirty="0" err="1">
                  <a:solidFill>
                    <a:prstClr val="white"/>
                  </a:solidFill>
                  <a:latin typeface="Arial" charset="0"/>
                </a:rPr>
                <a:t>programme</a:t>
              </a:r>
              <a:r>
                <a:rPr lang="en-US" sz="1500" dirty="0">
                  <a:solidFill>
                    <a:prstClr val="white"/>
                  </a:solidFill>
                  <a:latin typeface="Arial" charset="0"/>
                </a:rPr>
                <a:t>:</a:t>
              </a:r>
            </a:p>
            <a:p>
              <a:pPr defTabSz="457200" eaLnBrk="0" fontAlgn="base" hangingPunct="0">
                <a:spcBef>
                  <a:spcPct val="0"/>
                </a:spcBef>
                <a:spcAft>
                  <a:spcPct val="0"/>
                </a:spcAft>
                <a:defRPr/>
              </a:pPr>
              <a:r>
                <a:rPr lang="en-US" sz="1500" dirty="0">
                  <a:solidFill>
                    <a:prstClr val="white"/>
                  </a:solidFill>
                  <a:latin typeface="Arial" charset="0"/>
                </a:rPr>
                <a:t>~ 300 M (20.4%) </a:t>
              </a:r>
            </a:p>
            <a:p>
              <a:pPr defTabSz="457200" eaLnBrk="0" fontAlgn="base" hangingPunct="0">
                <a:spcBef>
                  <a:spcPct val="0"/>
                </a:spcBef>
                <a:spcAft>
                  <a:spcPct val="0"/>
                </a:spcAft>
                <a:defRPr/>
              </a:pPr>
              <a:r>
                <a:rPr lang="en-US" sz="1500" dirty="0">
                  <a:solidFill>
                    <a:prstClr val="white"/>
                  </a:solidFill>
                  <a:latin typeface="Arial" charset="0"/>
                </a:rPr>
                <a:t>Injectors, LHC, accelerator support</a:t>
              </a:r>
            </a:p>
          </p:txBody>
        </p:sp>
        <p:sp>
          <p:nvSpPr>
            <p:cNvPr id="10" name="TextBox 9">
              <a:extLst>
                <a:ext uri="{FF2B5EF4-FFF2-40B4-BE49-F238E27FC236}">
                  <a16:creationId xmlns:a16="http://schemas.microsoft.com/office/drawing/2014/main" id="{93ADE356-BD6C-D34B-A593-39A63F617568}"/>
                </a:ext>
              </a:extLst>
            </p:cNvPr>
            <p:cNvSpPr txBox="1"/>
            <p:nvPr/>
          </p:nvSpPr>
          <p:spPr bwMode="auto">
            <a:xfrm>
              <a:off x="7752184" y="4717593"/>
              <a:ext cx="3607206" cy="1015663"/>
            </a:xfrm>
            <a:prstGeom prst="rect">
              <a:avLst/>
            </a:prstGeom>
            <a:solidFill>
              <a:schemeClr val="accent1">
                <a:lumMod val="75000"/>
              </a:schemeClr>
            </a:solidFill>
            <a:ln>
              <a:solidFill>
                <a:schemeClr val="tx1"/>
              </a:solidFill>
            </a:ln>
          </p:spPr>
          <p:txBody>
            <a:bodyPr wrap="none">
              <a:spAutoFit/>
            </a:bodyPr>
            <a:lstStyle/>
            <a:p>
              <a:pPr defTabSz="457200" eaLnBrk="0" fontAlgn="base" hangingPunct="0">
                <a:spcBef>
                  <a:spcPct val="0"/>
                </a:spcBef>
                <a:spcAft>
                  <a:spcPct val="0"/>
                </a:spcAft>
                <a:defRPr/>
              </a:pPr>
              <a:r>
                <a:rPr lang="en-US" sz="1500" dirty="0">
                  <a:solidFill>
                    <a:prstClr val="white"/>
                  </a:solidFill>
                  <a:latin typeface="Arial" charset="0"/>
                </a:rPr>
                <a:t>Experiments and research </a:t>
              </a:r>
              <a:r>
                <a:rPr lang="en-US" sz="1500" dirty="0" err="1">
                  <a:solidFill>
                    <a:prstClr val="white"/>
                  </a:solidFill>
                  <a:latin typeface="Arial" charset="0"/>
                </a:rPr>
                <a:t>programme</a:t>
              </a:r>
              <a:endParaRPr lang="en-US" sz="1500" dirty="0">
                <a:solidFill>
                  <a:prstClr val="white"/>
                </a:solidFill>
                <a:latin typeface="Arial" charset="0"/>
              </a:endParaRPr>
            </a:p>
            <a:p>
              <a:pPr defTabSz="457200" eaLnBrk="0" fontAlgn="base" hangingPunct="0">
                <a:spcBef>
                  <a:spcPct val="0"/>
                </a:spcBef>
                <a:spcAft>
                  <a:spcPct val="0"/>
                </a:spcAft>
                <a:defRPr/>
              </a:pPr>
              <a:r>
                <a:rPr lang="en-US" sz="1500" dirty="0">
                  <a:solidFill>
                    <a:prstClr val="white"/>
                  </a:solidFill>
                  <a:latin typeface="Arial" charset="0"/>
                </a:rPr>
                <a:t>~ 193 M (13.1%) </a:t>
              </a:r>
            </a:p>
            <a:p>
              <a:pPr defTabSz="457200" eaLnBrk="0" fontAlgn="base" hangingPunct="0">
                <a:spcBef>
                  <a:spcPct val="0"/>
                </a:spcBef>
                <a:spcAft>
                  <a:spcPct val="0"/>
                </a:spcAft>
                <a:defRPr/>
              </a:pPr>
              <a:r>
                <a:rPr lang="en-US" sz="1500" dirty="0">
                  <a:solidFill>
                    <a:prstClr val="white"/>
                  </a:solidFill>
                  <a:latin typeface="Arial" charset="0"/>
                </a:rPr>
                <a:t>LHC and non-LHC experiments, theory, </a:t>
              </a:r>
            </a:p>
            <a:p>
              <a:pPr defTabSz="457200" eaLnBrk="0" fontAlgn="base" hangingPunct="0">
                <a:spcBef>
                  <a:spcPct val="0"/>
                </a:spcBef>
                <a:spcAft>
                  <a:spcPct val="0"/>
                </a:spcAft>
                <a:defRPr/>
              </a:pPr>
              <a:r>
                <a:rPr lang="en-US" sz="1500" dirty="0">
                  <a:solidFill>
                    <a:prstClr val="white"/>
                  </a:solidFill>
                  <a:latin typeface="Arial" charset="0"/>
                </a:rPr>
                <a:t>computing, scientific support</a:t>
              </a:r>
            </a:p>
          </p:txBody>
        </p:sp>
        <p:sp>
          <p:nvSpPr>
            <p:cNvPr id="11" name="TextBox 10">
              <a:extLst>
                <a:ext uri="{FF2B5EF4-FFF2-40B4-BE49-F238E27FC236}">
                  <a16:creationId xmlns:a16="http://schemas.microsoft.com/office/drawing/2014/main" id="{318AE292-3462-BF42-BF10-97A7119DC52E}"/>
                </a:ext>
              </a:extLst>
            </p:cNvPr>
            <p:cNvSpPr txBox="1"/>
            <p:nvPr/>
          </p:nvSpPr>
          <p:spPr bwMode="auto">
            <a:xfrm>
              <a:off x="105611" y="4889192"/>
              <a:ext cx="4229043" cy="1708160"/>
            </a:xfrm>
            <a:prstGeom prst="rect">
              <a:avLst/>
            </a:prstGeom>
            <a:solidFill>
              <a:schemeClr val="accent6">
                <a:lumMod val="20000"/>
                <a:lumOff val="80000"/>
              </a:schemeClr>
            </a:solidFill>
            <a:ln>
              <a:solidFill>
                <a:schemeClr val="tx2"/>
              </a:solidFill>
            </a:ln>
          </p:spPr>
          <p:txBody>
            <a:bodyPr wrap="none">
              <a:spAutoFit/>
            </a:bodyPr>
            <a:lstStyle/>
            <a:p>
              <a:pPr defTabSz="457200" eaLnBrk="0" fontAlgn="base" hangingPunct="0">
                <a:spcBef>
                  <a:spcPct val="0"/>
                </a:spcBef>
                <a:spcAft>
                  <a:spcPct val="0"/>
                </a:spcAft>
                <a:defRPr/>
              </a:pPr>
              <a:r>
                <a:rPr lang="en-US" sz="1500" dirty="0">
                  <a:solidFill>
                    <a:schemeClr val="tx2"/>
                  </a:solidFill>
                  <a:latin typeface="Arial" charset="0"/>
                </a:rPr>
                <a:t>Scientific projects</a:t>
              </a:r>
            </a:p>
            <a:p>
              <a:pPr defTabSz="457200" eaLnBrk="0" fontAlgn="base" hangingPunct="0">
                <a:spcBef>
                  <a:spcPct val="0"/>
                </a:spcBef>
                <a:spcAft>
                  <a:spcPct val="0"/>
                </a:spcAft>
                <a:defRPr/>
              </a:pPr>
              <a:r>
                <a:rPr lang="en-US" sz="1500" dirty="0">
                  <a:solidFill>
                    <a:schemeClr val="tx2"/>
                  </a:solidFill>
                  <a:latin typeface="Arial" charset="0"/>
                </a:rPr>
                <a:t>~ 345 M (23.5%)</a:t>
              </a:r>
            </a:p>
            <a:p>
              <a:pPr defTabSz="457200" eaLnBrk="0" fontAlgn="base" hangingPunct="0">
                <a:spcBef>
                  <a:spcPct val="0"/>
                </a:spcBef>
                <a:spcAft>
                  <a:spcPct val="0"/>
                </a:spcAft>
                <a:defRPr/>
              </a:pPr>
              <a:r>
                <a:rPr lang="en-US" sz="1500" b="1" dirty="0">
                  <a:solidFill>
                    <a:srgbClr val="0432FF"/>
                  </a:solidFill>
                  <a:latin typeface="Arial" charset="0"/>
                </a:rPr>
                <a:t>HL-LHC</a:t>
              </a:r>
              <a:r>
                <a:rPr lang="en-US" sz="1500" b="1" dirty="0">
                  <a:latin typeface="Arial" charset="0"/>
                </a:rPr>
                <a:t>,</a:t>
              </a:r>
              <a:r>
                <a:rPr lang="en-US" sz="1500" dirty="0">
                  <a:solidFill>
                    <a:schemeClr val="tx2"/>
                  </a:solidFill>
                  <a:latin typeface="Arial" charset="0"/>
                </a:rPr>
                <a:t> detectors upgrades</a:t>
              </a:r>
            </a:p>
            <a:p>
              <a:pPr defTabSz="457200" eaLnBrk="0" fontAlgn="base" hangingPunct="0">
                <a:spcBef>
                  <a:spcPct val="0"/>
                </a:spcBef>
                <a:spcAft>
                  <a:spcPct val="0"/>
                </a:spcAft>
                <a:defRPr/>
              </a:pPr>
              <a:r>
                <a:rPr lang="en-US" sz="1500" dirty="0">
                  <a:solidFill>
                    <a:schemeClr val="tx2"/>
                  </a:solidFill>
                  <a:latin typeface="Arial" charset="0"/>
                </a:rPr>
                <a:t>Neutrino Platform</a:t>
              </a:r>
            </a:p>
            <a:p>
              <a:pPr defTabSz="457200" eaLnBrk="0" fontAlgn="base" hangingPunct="0">
                <a:spcBef>
                  <a:spcPct val="0"/>
                </a:spcBef>
                <a:spcAft>
                  <a:spcPct val="0"/>
                </a:spcAft>
                <a:defRPr/>
              </a:pPr>
              <a:r>
                <a:rPr lang="en-US" sz="1500" b="1" dirty="0">
                  <a:solidFill>
                    <a:srgbClr val="0432FF"/>
                  </a:solidFill>
                  <a:latin typeface="Arial" charset="0"/>
                </a:rPr>
                <a:t>Accelerator R&amp;D</a:t>
              </a:r>
              <a:r>
                <a:rPr lang="en-US" sz="1500" dirty="0">
                  <a:solidFill>
                    <a:srgbClr val="0432FF"/>
                  </a:solidFill>
                  <a:latin typeface="Arial" charset="0"/>
                </a:rPr>
                <a:t>,</a:t>
              </a:r>
              <a:r>
                <a:rPr lang="en-US" sz="1500" dirty="0">
                  <a:solidFill>
                    <a:schemeClr val="tx2"/>
                  </a:solidFill>
                  <a:latin typeface="Arial" charset="0"/>
                </a:rPr>
                <a:t> Detector R&amp;D</a:t>
              </a:r>
            </a:p>
            <a:p>
              <a:pPr defTabSz="457200" eaLnBrk="0" fontAlgn="base" hangingPunct="0">
                <a:spcBef>
                  <a:spcPct val="0"/>
                </a:spcBef>
                <a:spcAft>
                  <a:spcPct val="0"/>
                </a:spcAft>
                <a:defRPr/>
              </a:pPr>
              <a:r>
                <a:rPr lang="en-US" sz="1500" b="1" dirty="0">
                  <a:solidFill>
                    <a:srgbClr val="0432FF"/>
                  </a:solidFill>
                  <a:latin typeface="Arial" charset="0"/>
                </a:rPr>
                <a:t>Future colliders (FCC, CLIC, muon colliders)</a:t>
              </a:r>
            </a:p>
            <a:p>
              <a:pPr defTabSz="457200" eaLnBrk="0" fontAlgn="base" hangingPunct="0">
                <a:spcBef>
                  <a:spcPct val="0"/>
                </a:spcBef>
                <a:spcAft>
                  <a:spcPct val="0"/>
                </a:spcAft>
                <a:defRPr/>
              </a:pPr>
              <a:r>
                <a:rPr lang="en-US" sz="1500" b="1" dirty="0">
                  <a:solidFill>
                    <a:srgbClr val="0432FF"/>
                  </a:solidFill>
                  <a:latin typeface="Arial" charset="0"/>
                </a:rPr>
                <a:t>Physics Beyond Colliders</a:t>
              </a:r>
            </a:p>
          </p:txBody>
        </p:sp>
        <p:sp>
          <p:nvSpPr>
            <p:cNvPr id="12" name="TextBox 11">
              <a:extLst>
                <a:ext uri="{FF2B5EF4-FFF2-40B4-BE49-F238E27FC236}">
                  <a16:creationId xmlns:a16="http://schemas.microsoft.com/office/drawing/2014/main" id="{842FE157-B29B-254E-AAD8-8D918DA26B33}"/>
                </a:ext>
              </a:extLst>
            </p:cNvPr>
            <p:cNvSpPr txBox="1">
              <a:spLocks noChangeArrowheads="1"/>
            </p:cNvSpPr>
            <p:nvPr/>
          </p:nvSpPr>
          <p:spPr bwMode="auto">
            <a:xfrm>
              <a:off x="105611" y="566680"/>
              <a:ext cx="4713406" cy="1246495"/>
            </a:xfrm>
            <a:prstGeom prst="rect">
              <a:avLst/>
            </a:prstGeom>
            <a:solidFill>
              <a:srgbClr val="FF9300"/>
            </a:solidFill>
            <a:ln w="9525">
              <a:solidFill>
                <a:schemeClr val="tx1"/>
              </a:solidFill>
              <a:miter lim="800000"/>
              <a:headEnd/>
              <a:tailEnd/>
            </a:ln>
          </p:spPr>
          <p:txBody>
            <a:bodyPr wrap="none">
              <a:spAutoFit/>
            </a:bodyPr>
            <a:lstStyle/>
            <a:p>
              <a:pPr defTabSz="457200" eaLnBrk="0" fontAlgn="base" hangingPunct="0">
                <a:spcBef>
                  <a:spcPct val="0"/>
                </a:spcBef>
                <a:spcAft>
                  <a:spcPct val="0"/>
                </a:spcAft>
              </a:pPr>
              <a:r>
                <a:rPr lang="en-US" altLang="en-US" sz="1500" dirty="0">
                  <a:solidFill>
                    <a:prstClr val="white"/>
                  </a:solidFill>
                  <a:latin typeface="Arial" panose="020B0604020202020204" pitchFamily="34" charset="0"/>
                </a:rPr>
                <a:t>Infrastructure, services and </a:t>
              </a:r>
              <a:r>
                <a:rPr lang="en-US" altLang="en-US" sz="1500" dirty="0" err="1">
                  <a:solidFill>
                    <a:prstClr val="white"/>
                  </a:solidFill>
                  <a:latin typeface="Arial" panose="020B0604020202020204" pitchFamily="34" charset="0"/>
                </a:rPr>
                <a:t>centralised</a:t>
              </a:r>
              <a:r>
                <a:rPr lang="en-US" altLang="en-US" sz="1500" dirty="0">
                  <a:solidFill>
                    <a:prstClr val="white"/>
                  </a:solidFill>
                  <a:latin typeface="Arial" panose="020B0604020202020204" pitchFamily="34" charset="0"/>
                </a:rPr>
                <a:t> expenses</a:t>
              </a:r>
            </a:p>
            <a:p>
              <a:pPr defTabSz="457200" eaLnBrk="0" fontAlgn="base" hangingPunct="0">
                <a:spcBef>
                  <a:spcPct val="0"/>
                </a:spcBef>
                <a:spcAft>
                  <a:spcPct val="0"/>
                </a:spcAft>
              </a:pPr>
              <a:r>
                <a:rPr lang="en-US" altLang="en-US" sz="1500" dirty="0">
                  <a:solidFill>
                    <a:prstClr val="white"/>
                  </a:solidFill>
                  <a:latin typeface="Arial" panose="020B0604020202020204" pitchFamily="34" charset="0"/>
                </a:rPr>
                <a:t>~ 570 M (38.8%) </a:t>
              </a:r>
            </a:p>
            <a:p>
              <a:pPr defTabSz="457200" eaLnBrk="0" fontAlgn="base" hangingPunct="0">
                <a:spcBef>
                  <a:spcPct val="0"/>
                </a:spcBef>
                <a:spcAft>
                  <a:spcPct val="0"/>
                </a:spcAft>
              </a:pPr>
              <a:r>
                <a:rPr lang="en-US" altLang="en-US" sz="1500" dirty="0">
                  <a:solidFill>
                    <a:prstClr val="white"/>
                  </a:solidFill>
                  <a:latin typeface="Arial" panose="020B0604020202020204" pitchFamily="34" charset="0"/>
                </a:rPr>
                <a:t>Safety, environment, energy, technical infrastructure, </a:t>
              </a:r>
            </a:p>
            <a:p>
              <a:pPr defTabSz="457200" eaLnBrk="0" fontAlgn="base" hangingPunct="0">
                <a:spcBef>
                  <a:spcPct val="0"/>
                </a:spcBef>
                <a:spcAft>
                  <a:spcPct val="0"/>
                </a:spcAft>
              </a:pPr>
              <a:r>
                <a:rPr lang="en-US" altLang="en-US" sz="1500" dirty="0">
                  <a:solidFill>
                    <a:prstClr val="white"/>
                  </a:solidFill>
                  <a:latin typeface="Arial" panose="020B0604020202020204" pitchFamily="34" charset="0"/>
                </a:rPr>
                <a:t>computing support, buildings and site facilities, </a:t>
              </a:r>
            </a:p>
            <a:p>
              <a:pPr defTabSz="457200" eaLnBrk="0" fontAlgn="base" hangingPunct="0">
                <a:spcBef>
                  <a:spcPct val="0"/>
                </a:spcBef>
                <a:spcAft>
                  <a:spcPct val="0"/>
                </a:spcAft>
              </a:pPr>
              <a:r>
                <a:rPr lang="en-US" altLang="en-US" sz="1500" dirty="0">
                  <a:solidFill>
                    <a:prstClr val="white"/>
                  </a:solidFill>
                  <a:latin typeface="Arial" panose="020B0604020202020204" pitchFamily="34" charset="0"/>
                </a:rPr>
                <a:t>international relations, etc. </a:t>
              </a:r>
            </a:p>
          </p:txBody>
        </p:sp>
      </p:grpSp>
      <p:sp>
        <p:nvSpPr>
          <p:cNvPr id="14" name="TextBox 13">
            <a:extLst>
              <a:ext uri="{FF2B5EF4-FFF2-40B4-BE49-F238E27FC236}">
                <a16:creationId xmlns:a16="http://schemas.microsoft.com/office/drawing/2014/main" id="{AB807C45-90D6-BF4A-9784-66DBA051DF01}"/>
              </a:ext>
            </a:extLst>
          </p:cNvPr>
          <p:cNvSpPr txBox="1"/>
          <p:nvPr/>
        </p:nvSpPr>
        <p:spPr>
          <a:xfrm>
            <a:off x="4349100" y="6021288"/>
            <a:ext cx="7795572" cy="784830"/>
          </a:xfrm>
          <a:prstGeom prst="rect">
            <a:avLst/>
          </a:prstGeom>
          <a:solidFill>
            <a:schemeClr val="bg1"/>
          </a:solidFill>
          <a:ln>
            <a:solidFill>
              <a:schemeClr val="tx2"/>
            </a:solidFill>
          </a:ln>
        </p:spPr>
        <p:txBody>
          <a:bodyPr wrap="square" rtlCol="0">
            <a:spAutoFit/>
          </a:bodyPr>
          <a:lstStyle/>
          <a:p>
            <a:pPr defTabSz="457200" eaLnBrk="0" fontAlgn="base" hangingPunct="0">
              <a:spcBef>
                <a:spcPct val="0"/>
              </a:spcBef>
              <a:spcAft>
                <a:spcPct val="0"/>
              </a:spcAft>
            </a:pPr>
            <a:r>
              <a:rPr lang="en-CH" sz="1500" dirty="0">
                <a:solidFill>
                  <a:prstClr val="black"/>
                </a:solidFill>
                <a:latin typeface="Arial" panose="020B0604020202020204" pitchFamily="34" charset="0"/>
              </a:rPr>
              <a:t>~  </a:t>
            </a:r>
            <a:r>
              <a:rPr lang="en-CH" sz="1500" b="1" dirty="0">
                <a:solidFill>
                  <a:srgbClr val="0052FF"/>
                </a:solidFill>
                <a:latin typeface="Arial" panose="020B0604020202020204" pitchFamily="34" charset="0"/>
              </a:rPr>
              <a:t>60%</a:t>
            </a:r>
            <a:r>
              <a:rPr lang="en-CH" sz="1500" b="1" dirty="0">
                <a:solidFill>
                  <a:prstClr val="black"/>
                </a:solidFill>
                <a:latin typeface="Arial" panose="020B0604020202020204" pitchFamily="34" charset="0"/>
              </a:rPr>
              <a:t> of Budget invested </a:t>
            </a:r>
            <a:r>
              <a:rPr lang="en-CH" sz="1500" b="1" u="sng" dirty="0">
                <a:solidFill>
                  <a:prstClr val="black"/>
                </a:solidFill>
                <a:latin typeface="Arial" panose="020B0604020202020204" pitchFamily="34" charset="0"/>
              </a:rPr>
              <a:t>directly</a:t>
            </a:r>
            <a:r>
              <a:rPr lang="en-CH" sz="1500" b="1" dirty="0">
                <a:solidFill>
                  <a:prstClr val="black"/>
                </a:solidFill>
                <a:latin typeface="Arial" panose="020B0604020202020204" pitchFamily="34" charset="0"/>
              </a:rPr>
              <a:t> in the </a:t>
            </a:r>
            <a:r>
              <a:rPr lang="en-CH" sz="1500" b="1" dirty="0">
                <a:solidFill>
                  <a:srgbClr val="0432FF"/>
                </a:solidFill>
                <a:latin typeface="Arial" panose="020B0604020202020204" pitchFamily="34" charset="0"/>
              </a:rPr>
              <a:t>scientific programme</a:t>
            </a:r>
          </a:p>
          <a:p>
            <a:pPr defTabSz="457200" eaLnBrk="0" fontAlgn="base" hangingPunct="0">
              <a:spcBef>
                <a:spcPct val="0"/>
              </a:spcBef>
              <a:spcAft>
                <a:spcPct val="0"/>
              </a:spcAft>
            </a:pPr>
            <a:r>
              <a:rPr lang="en-US" altLang="en-US" sz="1500" dirty="0">
                <a:solidFill>
                  <a:prstClr val="black"/>
                </a:solidFill>
                <a:latin typeface="Arial" panose="020B0604020202020204" pitchFamily="34" charset="0"/>
              </a:rPr>
              <a:t>~ </a:t>
            </a:r>
            <a:r>
              <a:rPr lang="en-US" altLang="en-US" sz="1500" b="1" dirty="0">
                <a:solidFill>
                  <a:srgbClr val="FF9300"/>
                </a:solidFill>
                <a:latin typeface="Arial" panose="020B0604020202020204" pitchFamily="34" charset="0"/>
              </a:rPr>
              <a:t>40%</a:t>
            </a:r>
            <a:r>
              <a:rPr lang="en-US" altLang="en-US" sz="1500" dirty="0">
                <a:solidFill>
                  <a:prstClr val="black"/>
                </a:solidFill>
                <a:latin typeface="Arial" panose="020B0604020202020204" pitchFamily="34" charset="0"/>
              </a:rPr>
              <a:t> for safety, environment and maintenance and renovation of </a:t>
            </a:r>
            <a:r>
              <a:rPr lang="en-US" altLang="en-US" sz="1500" b="1" dirty="0">
                <a:solidFill>
                  <a:srgbClr val="FF9300"/>
                </a:solidFill>
                <a:latin typeface="Arial" panose="020B0604020202020204" pitchFamily="34" charset="0"/>
              </a:rPr>
              <a:t>scientific and general</a:t>
            </a:r>
          </a:p>
          <a:p>
            <a:pPr defTabSz="457200" eaLnBrk="0" fontAlgn="base" hangingPunct="0">
              <a:spcBef>
                <a:spcPct val="0"/>
              </a:spcBef>
              <a:spcAft>
                <a:spcPct val="0"/>
              </a:spcAft>
            </a:pPr>
            <a:r>
              <a:rPr lang="en-US" altLang="en-US" sz="1500" b="1" dirty="0">
                <a:solidFill>
                  <a:srgbClr val="FF9300"/>
                </a:solidFill>
                <a:latin typeface="Arial" panose="020B0604020202020204" pitchFamily="34" charset="0"/>
              </a:rPr>
              <a:t>   infrastructure</a:t>
            </a:r>
            <a:r>
              <a:rPr lang="en-US" altLang="en-US" sz="1500" b="1" dirty="0">
                <a:solidFill>
                  <a:srgbClr val="FFC000"/>
                </a:solidFill>
                <a:latin typeface="Arial" panose="020B0604020202020204" pitchFamily="34" charset="0"/>
              </a:rPr>
              <a:t> </a:t>
            </a:r>
            <a:r>
              <a:rPr lang="en-US" altLang="en-US" sz="1500" dirty="0">
                <a:solidFill>
                  <a:prstClr val="black"/>
                </a:solidFill>
                <a:latin typeface="Arial" panose="020B0604020202020204" pitchFamily="34" charset="0"/>
                <a:sym typeface="Wingdings" pitchFamily="2" charset="2"/>
              </a:rPr>
              <a:t> attractive lab and efficient </a:t>
            </a:r>
            <a:r>
              <a:rPr lang="en-US" altLang="en-US" sz="1500" dirty="0">
                <a:solidFill>
                  <a:prstClr val="black"/>
                </a:solidFill>
                <a:latin typeface="Arial" panose="020B0604020202020204" pitchFamily="34" charset="0"/>
              </a:rPr>
              <a:t>services </a:t>
            </a:r>
            <a:r>
              <a:rPr lang="en-US" altLang="en-US" sz="1500" dirty="0">
                <a:solidFill>
                  <a:schemeClr val="tx2"/>
                </a:solidFill>
                <a:latin typeface="Arial" panose="020B0604020202020204" pitchFamily="34" charset="0"/>
              </a:rPr>
              <a:t>for worldwide CERN community</a:t>
            </a:r>
            <a:endParaRPr lang="en-CH" sz="1500" dirty="0">
              <a:solidFill>
                <a:schemeClr val="tx2"/>
              </a:solidFill>
              <a:latin typeface="Arial" panose="020B0604020202020204" pitchFamily="34" charset="0"/>
            </a:endParaRPr>
          </a:p>
        </p:txBody>
      </p:sp>
    </p:spTree>
    <p:extLst>
      <p:ext uri="{BB962C8B-B14F-4D97-AF65-F5344CB8AC3E}">
        <p14:creationId xmlns:p14="http://schemas.microsoft.com/office/powerpoint/2010/main" val="1929055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774C6D-F867-9F97-16BF-D74F0FC9EF46}"/>
              </a:ext>
            </a:extLst>
          </p:cNvPr>
          <p:cNvSpPr>
            <a:spLocks noGrp="1"/>
          </p:cNvSpPr>
          <p:nvPr>
            <p:ph idx="1"/>
          </p:nvPr>
        </p:nvSpPr>
        <p:spPr/>
        <p:txBody>
          <a:bodyPr/>
          <a:lstStyle/>
          <a:p>
            <a:r>
              <a:rPr lang="en-GB" dirty="0"/>
              <a:t>Cost </a:t>
            </a:r>
            <a:r>
              <a:rPr lang="en-GB" dirty="0">
                <a:solidFill>
                  <a:srgbClr val="FF0000"/>
                </a:solidFill>
              </a:rPr>
              <a:t>reductions and savings</a:t>
            </a:r>
            <a:r>
              <a:rPr lang="en-GB" dirty="0"/>
              <a:t>: 316 M (2024-2028), 776 M (2024-2033) needed to offset additional expenses and reduce the Cumulative Budget Deficit (CBD)</a:t>
            </a:r>
          </a:p>
          <a:p>
            <a:pPr lvl="2"/>
            <a:r>
              <a:rPr lang="en-GB" dirty="0"/>
              <a:t>Cost saving measures for 74 M implemented in 2022-2023 prior to this MTP + 15 M of other savings in 2023</a:t>
            </a:r>
          </a:p>
          <a:p>
            <a:pPr lvl="2"/>
            <a:r>
              <a:rPr lang="en-GB" dirty="0"/>
              <a:t>Including staff contribution of 2.5% salary reduction in 2023</a:t>
            </a:r>
          </a:p>
          <a:p>
            <a:pPr lvl="2"/>
            <a:r>
              <a:rPr lang="en-GB" dirty="0"/>
              <a:t>Cost saving measures from the “440 M package” for 190 M implemented over 2024-2028 in this MTP</a:t>
            </a:r>
          </a:p>
          <a:p>
            <a:pPr lvl="2"/>
            <a:r>
              <a:rPr lang="en-GB" dirty="0"/>
              <a:t>125 M cost reductions over 2024-2028 linked to decrease of electricity costs (mainly from reduced tariffs)</a:t>
            </a:r>
          </a:p>
          <a:p>
            <a:r>
              <a:rPr lang="en-GB" dirty="0"/>
              <a:t>Additional </a:t>
            </a:r>
            <a:r>
              <a:rPr lang="en-GB" dirty="0">
                <a:solidFill>
                  <a:srgbClr val="FF0000"/>
                </a:solidFill>
              </a:rPr>
              <a:t>expenses</a:t>
            </a:r>
            <a:r>
              <a:rPr lang="en-GB" dirty="0"/>
              <a:t>: 187 M (2024-2028), 330 M (2024-2033)</a:t>
            </a:r>
          </a:p>
          <a:p>
            <a:pPr lvl="2"/>
            <a:r>
              <a:rPr lang="en-GB" dirty="0"/>
              <a:t>high-priority scientific projects requiring additional resources (mainly because of cost overrun due to inflation);</a:t>
            </a:r>
          </a:p>
          <a:p>
            <a:pPr lvl="2"/>
            <a:r>
              <a:rPr lang="en-GB" dirty="0"/>
              <a:t>consolidation of technical and site infrastructure</a:t>
            </a:r>
          </a:p>
          <a:p>
            <a:pPr lvl="2"/>
            <a:r>
              <a:rPr lang="en-GB" dirty="0"/>
              <a:t>safety, environment and sustainability</a:t>
            </a:r>
          </a:p>
          <a:p>
            <a:r>
              <a:rPr lang="en-GB" dirty="0"/>
              <a:t>Additional </a:t>
            </a:r>
            <a:r>
              <a:rPr lang="en-GB" dirty="0">
                <a:solidFill>
                  <a:srgbClr val="FF0000"/>
                </a:solidFill>
              </a:rPr>
              <a:t>revenues</a:t>
            </a:r>
            <a:r>
              <a:rPr lang="en-GB" dirty="0"/>
              <a:t>: 73.8 M in 2023 - additional contribution from MS &amp; AMS</a:t>
            </a:r>
          </a:p>
          <a:p>
            <a:endParaRPr lang="en-GB" dirty="0"/>
          </a:p>
          <a:p>
            <a:endParaRPr lang="en-GB" dirty="0"/>
          </a:p>
        </p:txBody>
      </p:sp>
      <p:sp>
        <p:nvSpPr>
          <p:cNvPr id="3" name="Title 2">
            <a:extLst>
              <a:ext uri="{FF2B5EF4-FFF2-40B4-BE49-F238E27FC236}">
                <a16:creationId xmlns:a16="http://schemas.microsoft.com/office/drawing/2014/main" id="{D778D65F-FF07-0546-AEA7-4B603525900B}"/>
              </a:ext>
            </a:extLst>
          </p:cNvPr>
          <p:cNvSpPr>
            <a:spLocks noGrp="1"/>
          </p:cNvSpPr>
          <p:nvPr>
            <p:ph type="title"/>
          </p:nvPr>
        </p:nvSpPr>
        <p:spPr/>
        <p:txBody>
          <a:bodyPr/>
          <a:lstStyle/>
          <a:p>
            <a:r>
              <a:rPr lang="en-GB" dirty="0"/>
              <a:t>Medium Term Plan 2023 - a balancing act</a:t>
            </a:r>
          </a:p>
        </p:txBody>
      </p:sp>
      <p:sp>
        <p:nvSpPr>
          <p:cNvPr id="4" name="Slide Number Placeholder 3">
            <a:extLst>
              <a:ext uri="{FF2B5EF4-FFF2-40B4-BE49-F238E27FC236}">
                <a16:creationId xmlns:a16="http://schemas.microsoft.com/office/drawing/2014/main" id="{43579F2A-950E-7FBD-F624-63D0129CB5FD}"/>
              </a:ext>
            </a:extLst>
          </p:cNvPr>
          <p:cNvSpPr>
            <a:spLocks noGrp="1"/>
          </p:cNvSpPr>
          <p:nvPr>
            <p:ph type="sldNum" sz="quarter" idx="12"/>
          </p:nvPr>
        </p:nvSpPr>
        <p:spPr/>
        <p:txBody>
          <a:bodyPr/>
          <a:lstStyle/>
          <a:p>
            <a:fld id="{36B5EA5A-BC32-A742-B11B-8E7414D5B535}" type="slidenum">
              <a:rPr lang="en-US" smtClean="0"/>
              <a:pPr/>
              <a:t>12</a:t>
            </a:fld>
            <a:endParaRPr lang="en-US"/>
          </a:p>
        </p:txBody>
      </p:sp>
      <p:sp>
        <p:nvSpPr>
          <p:cNvPr id="5" name="TextBox 4">
            <a:extLst>
              <a:ext uri="{FF2B5EF4-FFF2-40B4-BE49-F238E27FC236}">
                <a16:creationId xmlns:a16="http://schemas.microsoft.com/office/drawing/2014/main" id="{8CFD97E5-88C7-C174-8ADD-448BB235A459}"/>
              </a:ext>
            </a:extLst>
          </p:cNvPr>
          <p:cNvSpPr txBox="1"/>
          <p:nvPr/>
        </p:nvSpPr>
        <p:spPr>
          <a:xfrm>
            <a:off x="2438400" y="5724565"/>
            <a:ext cx="6530340" cy="553998"/>
          </a:xfrm>
          <a:prstGeom prst="rect">
            <a:avLst/>
          </a:prstGeom>
          <a:noFill/>
        </p:spPr>
        <p:txBody>
          <a:bodyPr wrap="square" lIns="0" tIns="0" rIns="0" bIns="0" rtlCol="0">
            <a:spAutoFit/>
          </a:bodyPr>
          <a:lstStyle/>
          <a:p>
            <a:pPr algn="ctr"/>
            <a:r>
              <a:rPr lang="en-GB" dirty="0"/>
              <a:t>Reduction and savings have an impact: descoping, delaying, stopping activities; reliability, availability.</a:t>
            </a:r>
          </a:p>
        </p:txBody>
      </p:sp>
    </p:spTree>
    <p:extLst>
      <p:ext uri="{BB962C8B-B14F-4D97-AF65-F5344CB8AC3E}">
        <p14:creationId xmlns:p14="http://schemas.microsoft.com/office/powerpoint/2010/main" val="102499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 calcmode="lin" valueType="num">
                                      <p:cBhvr additive="base">
                                        <p:cTn id="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anim calcmode="lin" valueType="num">
                                      <p:cBhvr additive="base">
                                        <p:cTn id="11"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6" end="6"/>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anim calcmode="lin" valueType="num">
                                      <p:cBhvr additive="base">
                                        <p:cTn id="15"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7" end="7"/>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anim calcmode="lin" valueType="num">
                                      <p:cBhvr additive="base">
                                        <p:cTn id="1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 calcmode="lin" valueType="num">
                                      <p:cBhvr additive="base">
                                        <p:cTn id="25"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03DF8-43CD-BB6C-6EDD-F000731A60BB}"/>
              </a:ext>
            </a:extLst>
          </p:cNvPr>
          <p:cNvSpPr>
            <a:spLocks noGrp="1"/>
          </p:cNvSpPr>
          <p:nvPr>
            <p:ph type="title"/>
          </p:nvPr>
        </p:nvSpPr>
        <p:spPr/>
        <p:txBody>
          <a:bodyPr/>
          <a:lstStyle/>
          <a:p>
            <a:r>
              <a:rPr lang="en-GB" dirty="0"/>
              <a:t>Cost savings measures from “440 M package”</a:t>
            </a:r>
          </a:p>
        </p:txBody>
      </p:sp>
      <p:sp>
        <p:nvSpPr>
          <p:cNvPr id="3" name="Slide Number Placeholder 2">
            <a:extLst>
              <a:ext uri="{FF2B5EF4-FFF2-40B4-BE49-F238E27FC236}">
                <a16:creationId xmlns:a16="http://schemas.microsoft.com/office/drawing/2014/main" id="{C8B33CEE-A250-AE32-5C22-EC581DA40027}"/>
              </a:ext>
            </a:extLst>
          </p:cNvPr>
          <p:cNvSpPr>
            <a:spLocks noGrp="1"/>
          </p:cNvSpPr>
          <p:nvPr>
            <p:ph type="sldNum" sz="quarter" idx="12"/>
          </p:nvPr>
        </p:nvSpPr>
        <p:spPr/>
        <p:txBody>
          <a:bodyPr/>
          <a:lstStyle/>
          <a:p>
            <a:fld id="{36B5EA5A-BC32-A742-B11B-8E7414D5B535}" type="slidenum">
              <a:rPr lang="en-US" smtClean="0"/>
              <a:pPr/>
              <a:t>13</a:t>
            </a:fld>
            <a:endParaRPr lang="en-US"/>
          </a:p>
        </p:txBody>
      </p:sp>
      <p:pic>
        <p:nvPicPr>
          <p:cNvPr id="4" name="Picture 3">
            <a:extLst>
              <a:ext uri="{FF2B5EF4-FFF2-40B4-BE49-F238E27FC236}">
                <a16:creationId xmlns:a16="http://schemas.microsoft.com/office/drawing/2014/main" id="{014BC5FE-A548-AD94-C2B5-A84F651DD00E}"/>
              </a:ext>
            </a:extLst>
          </p:cNvPr>
          <p:cNvPicPr>
            <a:picLocks noChangeAspect="1"/>
          </p:cNvPicPr>
          <p:nvPr/>
        </p:nvPicPr>
        <p:blipFill>
          <a:blip r:embed="rId2"/>
          <a:stretch>
            <a:fillRect/>
          </a:stretch>
        </p:blipFill>
        <p:spPr>
          <a:xfrm>
            <a:off x="66896" y="1638351"/>
            <a:ext cx="7772400" cy="5219649"/>
          </a:xfrm>
          <a:prstGeom prst="rect">
            <a:avLst/>
          </a:prstGeom>
        </p:spPr>
      </p:pic>
      <p:pic>
        <p:nvPicPr>
          <p:cNvPr id="1026" name="Picture 2">
            <a:extLst>
              <a:ext uri="{FF2B5EF4-FFF2-40B4-BE49-F238E27FC236}">
                <a16:creationId xmlns:a16="http://schemas.microsoft.com/office/drawing/2014/main" id="{145A0BEE-06EA-EC42-940D-05BE0BA33F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8361" y="3890635"/>
            <a:ext cx="4242945" cy="283084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36FDDBD-0A3D-B29B-A92B-C75FF2A16AEF}"/>
              </a:ext>
            </a:extLst>
          </p:cNvPr>
          <p:cNvSpPr txBox="1"/>
          <p:nvPr/>
        </p:nvSpPr>
        <p:spPr>
          <a:xfrm>
            <a:off x="407988" y="960120"/>
            <a:ext cx="11067732" cy="276999"/>
          </a:xfrm>
          <a:prstGeom prst="rect">
            <a:avLst/>
          </a:prstGeom>
          <a:noFill/>
        </p:spPr>
        <p:txBody>
          <a:bodyPr wrap="square" lIns="0" tIns="0" rIns="0" bIns="0" rtlCol="0">
            <a:spAutoFit/>
          </a:bodyPr>
          <a:lstStyle/>
          <a:p>
            <a:pPr algn="l"/>
            <a:r>
              <a:rPr lang="en-GB" dirty="0"/>
              <a:t>NB To be revisited annually (i.e. update numbers, removing or adding items – </a:t>
            </a:r>
            <a:r>
              <a:rPr lang="en-GB" b="1" dirty="0"/>
              <a:t>not approved, not final</a:t>
            </a:r>
            <a:r>
              <a:rPr lang="en-GB" dirty="0"/>
              <a:t>.</a:t>
            </a:r>
          </a:p>
        </p:txBody>
      </p:sp>
      <p:sp>
        <p:nvSpPr>
          <p:cNvPr id="8" name="Rectangle 7">
            <a:extLst>
              <a:ext uri="{FF2B5EF4-FFF2-40B4-BE49-F238E27FC236}">
                <a16:creationId xmlns:a16="http://schemas.microsoft.com/office/drawing/2014/main" id="{B077336D-A050-B240-94D4-366EE474740D}"/>
              </a:ext>
            </a:extLst>
          </p:cNvPr>
          <p:cNvSpPr/>
          <p:nvPr/>
        </p:nvSpPr>
        <p:spPr>
          <a:xfrm>
            <a:off x="152760" y="1568982"/>
            <a:ext cx="7337700" cy="2218158"/>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73913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FADF201-EB5C-6232-E1BB-DCD541B163B8}"/>
              </a:ext>
            </a:extLst>
          </p:cNvPr>
          <p:cNvPicPr>
            <a:picLocks noChangeAspect="1"/>
          </p:cNvPicPr>
          <p:nvPr/>
        </p:nvPicPr>
        <p:blipFill>
          <a:blip r:embed="rId2"/>
          <a:stretch>
            <a:fillRect/>
          </a:stretch>
        </p:blipFill>
        <p:spPr>
          <a:xfrm>
            <a:off x="281354" y="1295400"/>
            <a:ext cx="7424791" cy="4956048"/>
          </a:xfrm>
          <a:prstGeom prst="rect">
            <a:avLst/>
          </a:prstGeom>
          <a:noFill/>
        </p:spPr>
      </p:pic>
      <p:sp>
        <p:nvSpPr>
          <p:cNvPr id="11" name="Title 2">
            <a:extLst>
              <a:ext uri="{FF2B5EF4-FFF2-40B4-BE49-F238E27FC236}">
                <a16:creationId xmlns:a16="http://schemas.microsoft.com/office/drawing/2014/main" id="{5744EFEE-1659-CD51-A6AA-6736A7291DE6}"/>
              </a:ext>
            </a:extLst>
          </p:cNvPr>
          <p:cNvSpPr>
            <a:spLocks noGrp="1"/>
          </p:cNvSpPr>
          <p:nvPr>
            <p:ph type="title"/>
          </p:nvPr>
        </p:nvSpPr>
        <p:spPr>
          <a:xfrm>
            <a:off x="407988" y="373593"/>
            <a:ext cx="11376025" cy="531663"/>
          </a:xfrm>
        </p:spPr>
        <p:txBody>
          <a:bodyPr/>
          <a:lstStyle/>
          <a:p>
            <a:r>
              <a:rPr lang="en-US" dirty="0"/>
              <a:t>Revenues and expenses (</a:t>
            </a:r>
            <a:r>
              <a:rPr lang="en-US" dirty="0" err="1"/>
              <a:t>M+P</a:t>
            </a:r>
            <a:r>
              <a:rPr lang="en-US" dirty="0"/>
              <a:t>) versus time</a:t>
            </a:r>
          </a:p>
        </p:txBody>
      </p:sp>
      <p:sp>
        <p:nvSpPr>
          <p:cNvPr id="3" name="Slide Number Placeholder 2">
            <a:extLst>
              <a:ext uri="{FF2B5EF4-FFF2-40B4-BE49-F238E27FC236}">
                <a16:creationId xmlns:a16="http://schemas.microsoft.com/office/drawing/2014/main" id="{8DC98F43-0678-80A8-B349-187226F91E16}"/>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14</a:t>
            </a:fld>
            <a:endParaRPr lang="en-US"/>
          </a:p>
        </p:txBody>
      </p:sp>
      <p:sp>
        <p:nvSpPr>
          <p:cNvPr id="5" name="TextBox 4">
            <a:extLst>
              <a:ext uri="{FF2B5EF4-FFF2-40B4-BE49-F238E27FC236}">
                <a16:creationId xmlns:a16="http://schemas.microsoft.com/office/drawing/2014/main" id="{D3A6F62E-F68D-4115-78AC-405B3205E1D6}"/>
              </a:ext>
            </a:extLst>
          </p:cNvPr>
          <p:cNvSpPr txBox="1"/>
          <p:nvPr/>
        </p:nvSpPr>
        <p:spPr>
          <a:xfrm>
            <a:off x="7816412" y="2667000"/>
            <a:ext cx="4157608" cy="3046988"/>
          </a:xfrm>
          <a:prstGeom prst="rect">
            <a:avLst/>
          </a:prstGeom>
          <a:noFill/>
        </p:spPr>
        <p:txBody>
          <a:bodyPr wrap="square" lIns="0" tIns="0" rIns="0" bIns="0" rtlCol="0">
            <a:spAutoFit/>
          </a:bodyPr>
          <a:lstStyle/>
          <a:p>
            <a:pPr algn="l"/>
            <a:r>
              <a:rPr lang="en-GB" b="1" dirty="0"/>
              <a:t>Revenues</a:t>
            </a:r>
            <a:r>
              <a:rPr lang="en-GB" dirty="0"/>
              <a:t> are ~ constant</a:t>
            </a:r>
          </a:p>
          <a:p>
            <a:pPr algn="l"/>
            <a:endParaRPr lang="en-GB" dirty="0"/>
          </a:p>
          <a:p>
            <a:pPr algn="l"/>
            <a:r>
              <a:rPr lang="en-GB" b="1" dirty="0"/>
              <a:t>Expenses</a:t>
            </a:r>
            <a:r>
              <a:rPr lang="en-GB" dirty="0"/>
              <a:t>:</a:t>
            </a:r>
          </a:p>
          <a:p>
            <a:pPr marL="285750" indent="-285750" algn="l">
              <a:buFont typeface="Arial" panose="020B0604020202020204" pitchFamily="34" charset="0"/>
              <a:buChar char="•"/>
            </a:pPr>
            <a:r>
              <a:rPr lang="en-GB" dirty="0"/>
              <a:t>higher than revenues until 2026 (HL-LHC construction) ➤ CBD increases until 2026</a:t>
            </a:r>
          </a:p>
          <a:p>
            <a:pPr marL="285750" indent="-285750" algn="l">
              <a:buFont typeface="Arial" panose="020B0604020202020204" pitchFamily="34" charset="0"/>
              <a:buChar char="•"/>
            </a:pPr>
            <a:r>
              <a:rPr lang="en-GB" dirty="0"/>
              <a:t>kept lower than revenues at the end of HL-LHC construction ➤ reduce CBD to allow eventual investment in new projects</a:t>
            </a:r>
          </a:p>
          <a:p>
            <a:pPr algn="l"/>
            <a:endParaRPr lang="en-GB" dirty="0"/>
          </a:p>
        </p:txBody>
      </p:sp>
    </p:spTree>
    <p:extLst>
      <p:ext uri="{BB962C8B-B14F-4D97-AF65-F5344CB8AC3E}">
        <p14:creationId xmlns:p14="http://schemas.microsoft.com/office/powerpoint/2010/main" val="465786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B5991-51C3-C38A-C9D1-9C93A3C9E34A}"/>
              </a:ext>
            </a:extLst>
          </p:cNvPr>
          <p:cNvSpPr>
            <a:spLocks noGrp="1"/>
          </p:cNvSpPr>
          <p:nvPr>
            <p:ph type="title"/>
          </p:nvPr>
        </p:nvSpPr>
        <p:spPr>
          <a:xfrm>
            <a:off x="380537" y="176362"/>
            <a:ext cx="11376025" cy="531663"/>
          </a:xfrm>
        </p:spPr>
        <p:txBody>
          <a:bodyPr/>
          <a:lstStyle/>
          <a:p>
            <a:r>
              <a:rPr lang="en-GB" dirty="0"/>
              <a:t>Cumulative budget deficit</a:t>
            </a:r>
          </a:p>
        </p:txBody>
      </p:sp>
      <p:sp>
        <p:nvSpPr>
          <p:cNvPr id="3" name="Slide Number Placeholder 2">
            <a:extLst>
              <a:ext uri="{FF2B5EF4-FFF2-40B4-BE49-F238E27FC236}">
                <a16:creationId xmlns:a16="http://schemas.microsoft.com/office/drawing/2014/main" id="{A13D3EE7-5DC7-282E-971D-AEFC1DF046B9}"/>
              </a:ext>
            </a:extLst>
          </p:cNvPr>
          <p:cNvSpPr>
            <a:spLocks noGrp="1"/>
          </p:cNvSpPr>
          <p:nvPr>
            <p:ph type="sldNum" sz="quarter" idx="12"/>
          </p:nvPr>
        </p:nvSpPr>
        <p:spPr/>
        <p:txBody>
          <a:bodyPr/>
          <a:lstStyle/>
          <a:p>
            <a:fld id="{36B5EA5A-BC32-A742-B11B-8E7414D5B535}" type="slidenum">
              <a:rPr lang="en-US" smtClean="0"/>
              <a:pPr/>
              <a:t>15</a:t>
            </a:fld>
            <a:endParaRPr lang="en-US"/>
          </a:p>
        </p:txBody>
      </p:sp>
      <p:pic>
        <p:nvPicPr>
          <p:cNvPr id="4" name="Picture 3">
            <a:extLst>
              <a:ext uri="{FF2B5EF4-FFF2-40B4-BE49-F238E27FC236}">
                <a16:creationId xmlns:a16="http://schemas.microsoft.com/office/drawing/2014/main" id="{F26A0063-2C60-F132-F28F-2D9949668498}"/>
              </a:ext>
            </a:extLst>
          </p:cNvPr>
          <p:cNvPicPr>
            <a:picLocks noChangeAspect="1"/>
          </p:cNvPicPr>
          <p:nvPr/>
        </p:nvPicPr>
        <p:blipFill>
          <a:blip r:embed="rId2"/>
          <a:stretch>
            <a:fillRect/>
          </a:stretch>
        </p:blipFill>
        <p:spPr>
          <a:xfrm>
            <a:off x="2701715" y="824553"/>
            <a:ext cx="6788569" cy="4425403"/>
          </a:xfrm>
          <a:prstGeom prst="rect">
            <a:avLst/>
          </a:prstGeom>
        </p:spPr>
      </p:pic>
      <p:sp>
        <p:nvSpPr>
          <p:cNvPr id="5" name="TextBox 4">
            <a:extLst>
              <a:ext uri="{FF2B5EF4-FFF2-40B4-BE49-F238E27FC236}">
                <a16:creationId xmlns:a16="http://schemas.microsoft.com/office/drawing/2014/main" id="{8D67C404-A440-A645-0B87-746638C93650}"/>
              </a:ext>
            </a:extLst>
          </p:cNvPr>
          <p:cNvSpPr txBox="1"/>
          <p:nvPr/>
        </p:nvSpPr>
        <p:spPr>
          <a:xfrm>
            <a:off x="533399" y="5638800"/>
            <a:ext cx="11125200" cy="553998"/>
          </a:xfrm>
          <a:prstGeom prst="rect">
            <a:avLst/>
          </a:prstGeom>
          <a:noFill/>
        </p:spPr>
        <p:txBody>
          <a:bodyPr wrap="square" lIns="0" tIns="0" rIns="0" bIns="0" rtlCol="0">
            <a:spAutoFit/>
          </a:bodyPr>
          <a:lstStyle/>
          <a:p>
            <a:pPr algn="l"/>
            <a:r>
              <a:rPr lang="en-GB" dirty="0"/>
              <a:t>CBD in 2023 MTP is back to reasonable shape, despite additional expenses, thanks to reduction of electricity costs, additional 73.8 M contribution from MS/AMS, and significant savings from CERN’s Budget. </a:t>
            </a:r>
          </a:p>
        </p:txBody>
      </p:sp>
    </p:spTree>
    <p:extLst>
      <p:ext uri="{BB962C8B-B14F-4D97-AF65-F5344CB8AC3E}">
        <p14:creationId xmlns:p14="http://schemas.microsoft.com/office/powerpoint/2010/main" val="4183887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AA58415-6EFA-C5E7-63F4-88F82CEA90CA}"/>
              </a:ext>
            </a:extLst>
          </p:cNvPr>
          <p:cNvSpPr>
            <a:spLocks noGrp="1"/>
          </p:cNvSpPr>
          <p:nvPr>
            <p:ph idx="1"/>
          </p:nvPr>
        </p:nvSpPr>
        <p:spPr/>
        <p:txBody>
          <a:bodyPr/>
          <a:lstStyle/>
          <a:p>
            <a:r>
              <a:rPr lang="en-GB" dirty="0"/>
              <a:t>187 M (2024-2028), 330 M (2024-2033)</a:t>
            </a:r>
          </a:p>
          <a:p>
            <a:r>
              <a:rPr lang="en-GB" dirty="0"/>
              <a:t>To cover:</a:t>
            </a:r>
          </a:p>
          <a:p>
            <a:pPr lvl="2"/>
            <a:r>
              <a:rPr lang="en-GB" dirty="0"/>
              <a:t>high-priority scientific projects requiring additional resources (mainly because of cost overrun due to inflation);</a:t>
            </a:r>
          </a:p>
          <a:p>
            <a:pPr lvl="2"/>
            <a:r>
              <a:rPr lang="en-GB" dirty="0"/>
              <a:t>consolidation of technical and site infrastructure</a:t>
            </a:r>
          </a:p>
          <a:p>
            <a:pPr lvl="2"/>
            <a:r>
              <a:rPr lang="en-GB" dirty="0"/>
              <a:t>safety, environment and sustainability</a:t>
            </a:r>
          </a:p>
          <a:p>
            <a:r>
              <a:rPr lang="en-GB" dirty="0"/>
              <a:t>ATS activities supported include HL-LHC, FCC, Muon Collider, NA-CONS, ECN3 upgrade, ISOLDE consolidation, Superconducting RF</a:t>
            </a:r>
          </a:p>
          <a:p>
            <a:r>
              <a:rPr lang="en-GB" dirty="0">
                <a:solidFill>
                  <a:srgbClr val="FF0000"/>
                </a:solidFill>
              </a:rPr>
              <a:t>Shows strong support and trust in our operational and long-term programmes – really reflects the great work that it being done across the sector.</a:t>
            </a:r>
          </a:p>
        </p:txBody>
      </p:sp>
      <p:sp>
        <p:nvSpPr>
          <p:cNvPr id="2" name="Title 1">
            <a:extLst>
              <a:ext uri="{FF2B5EF4-FFF2-40B4-BE49-F238E27FC236}">
                <a16:creationId xmlns:a16="http://schemas.microsoft.com/office/drawing/2014/main" id="{918FBA49-E412-0848-A3CB-6C93C118A964}"/>
              </a:ext>
            </a:extLst>
          </p:cNvPr>
          <p:cNvSpPr>
            <a:spLocks noGrp="1"/>
          </p:cNvSpPr>
          <p:nvPr>
            <p:ph type="title"/>
          </p:nvPr>
        </p:nvSpPr>
        <p:spPr/>
        <p:txBody>
          <a:bodyPr/>
          <a:lstStyle/>
          <a:p>
            <a:r>
              <a:rPr lang="en-GB" dirty="0"/>
              <a:t>Additional expenses</a:t>
            </a:r>
          </a:p>
        </p:txBody>
      </p:sp>
      <p:sp>
        <p:nvSpPr>
          <p:cNvPr id="3" name="Slide Number Placeholder 2">
            <a:extLst>
              <a:ext uri="{FF2B5EF4-FFF2-40B4-BE49-F238E27FC236}">
                <a16:creationId xmlns:a16="http://schemas.microsoft.com/office/drawing/2014/main" id="{D305039B-317E-9296-A608-B01BE93CD21A}"/>
              </a:ext>
            </a:extLst>
          </p:cNvPr>
          <p:cNvSpPr>
            <a:spLocks noGrp="1"/>
          </p:cNvSpPr>
          <p:nvPr>
            <p:ph type="sldNum" sz="quarter" idx="12"/>
          </p:nvPr>
        </p:nvSpPr>
        <p:spPr/>
        <p:txBody>
          <a:bodyPr/>
          <a:lstStyle/>
          <a:p>
            <a:fld id="{36B5EA5A-BC32-A742-B11B-8E7414D5B535}" type="slidenum">
              <a:rPr lang="en-US" smtClean="0"/>
              <a:pPr/>
              <a:t>16</a:t>
            </a:fld>
            <a:endParaRPr lang="en-US"/>
          </a:p>
        </p:txBody>
      </p:sp>
    </p:spTree>
    <p:extLst>
      <p:ext uri="{BB962C8B-B14F-4D97-AF65-F5344CB8AC3E}">
        <p14:creationId xmlns:p14="http://schemas.microsoft.com/office/powerpoint/2010/main" val="151799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ACA95D3-D9D4-A0BF-505F-90FB1454AE18}"/>
              </a:ext>
            </a:extLst>
          </p:cNvPr>
          <p:cNvSpPr>
            <a:spLocks noGrp="1"/>
          </p:cNvSpPr>
          <p:nvPr>
            <p:ph idx="1"/>
          </p:nvPr>
        </p:nvSpPr>
        <p:spPr/>
        <p:txBody>
          <a:bodyPr/>
          <a:lstStyle/>
          <a:p>
            <a:r>
              <a:rPr lang="en-GB" dirty="0"/>
              <a:t>This year’s MTP follows the turmoil of last year - things are settling down.</a:t>
            </a:r>
          </a:p>
          <a:p>
            <a:r>
              <a:rPr lang="en-GB" dirty="0"/>
              <a:t>CERN’s scientific programme is supported: LHC programme and its upgrade; facilities and experiments at the injectors; accelerator, detector and computing R&amp;D, and design studies for future colliders.</a:t>
            </a:r>
          </a:p>
          <a:p>
            <a:r>
              <a:rPr lang="en-GB" dirty="0"/>
              <a:t>Additional resources are allocated to high-priority items: North Area consolidation, new SRF building, high-energy frontier, continuation of Detector R&amp;D activities, etc.</a:t>
            </a:r>
          </a:p>
          <a:p>
            <a:r>
              <a:rPr lang="en-GB" dirty="0"/>
              <a:t>These expenses are offset by the additional contribution, reduction in electricity costs and savings from the overall budget</a:t>
            </a:r>
          </a:p>
          <a:p>
            <a:r>
              <a:rPr lang="en-GB" dirty="0"/>
              <a:t>CBD looking better… not dipping to ~zero in early 30s but heading in the right direction to support a bright future for the lab. </a:t>
            </a:r>
          </a:p>
        </p:txBody>
      </p:sp>
      <p:sp>
        <p:nvSpPr>
          <p:cNvPr id="3" name="Title 2">
            <a:extLst>
              <a:ext uri="{FF2B5EF4-FFF2-40B4-BE49-F238E27FC236}">
                <a16:creationId xmlns:a16="http://schemas.microsoft.com/office/drawing/2014/main" id="{E0FDF568-1562-5102-8122-C6F221F1C3F3}"/>
              </a:ext>
            </a:extLst>
          </p:cNvPr>
          <p:cNvSpPr>
            <a:spLocks noGrp="1"/>
          </p:cNvSpPr>
          <p:nvPr>
            <p:ph type="title"/>
          </p:nvPr>
        </p:nvSpPr>
        <p:spPr/>
        <p:txBody>
          <a:bodyPr/>
          <a:lstStyle/>
          <a:p>
            <a:r>
              <a:rPr lang="en-GB" dirty="0"/>
              <a:t>MTP - summary</a:t>
            </a:r>
          </a:p>
        </p:txBody>
      </p:sp>
      <p:sp>
        <p:nvSpPr>
          <p:cNvPr id="4" name="Slide Number Placeholder 3">
            <a:extLst>
              <a:ext uri="{FF2B5EF4-FFF2-40B4-BE49-F238E27FC236}">
                <a16:creationId xmlns:a16="http://schemas.microsoft.com/office/drawing/2014/main" id="{51216C97-84AA-ECF7-CD98-06040B963661}"/>
              </a:ext>
            </a:extLst>
          </p:cNvPr>
          <p:cNvSpPr>
            <a:spLocks noGrp="1"/>
          </p:cNvSpPr>
          <p:nvPr>
            <p:ph type="sldNum" sz="quarter" idx="12"/>
          </p:nvPr>
        </p:nvSpPr>
        <p:spPr/>
        <p:txBody>
          <a:bodyPr/>
          <a:lstStyle/>
          <a:p>
            <a:fld id="{36B5EA5A-BC32-A742-B11B-8E7414D5B535}" type="slidenum">
              <a:rPr lang="en-US" smtClean="0"/>
              <a:pPr/>
              <a:t>17</a:t>
            </a:fld>
            <a:endParaRPr lang="en-US"/>
          </a:p>
        </p:txBody>
      </p:sp>
    </p:spTree>
    <p:extLst>
      <p:ext uri="{BB962C8B-B14F-4D97-AF65-F5344CB8AC3E}">
        <p14:creationId xmlns:p14="http://schemas.microsoft.com/office/powerpoint/2010/main" val="1727075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dissolv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ssolv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dissolv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dissolv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F2F2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29245-0F7D-BE46-AEBC-9897DD932C80}"/>
              </a:ext>
            </a:extLst>
          </p:cNvPr>
          <p:cNvSpPr>
            <a:spLocks noGrp="1"/>
          </p:cNvSpPr>
          <p:nvPr>
            <p:ph type="ctrTitle"/>
          </p:nvPr>
        </p:nvSpPr>
        <p:spPr>
          <a:xfrm>
            <a:off x="914400" y="1066800"/>
            <a:ext cx="10363200" cy="1470025"/>
          </a:xfrm>
        </p:spPr>
        <p:txBody>
          <a:bodyPr/>
          <a:lstStyle/>
          <a:p>
            <a:r>
              <a:rPr lang="en-GB" dirty="0">
                <a:gradFill flip="none" rotWithShape="1">
                  <a:gsLst>
                    <a:gs pos="0">
                      <a:srgbClr val="C00000"/>
                    </a:gs>
                    <a:gs pos="17000">
                      <a:srgbClr val="FF0000"/>
                    </a:gs>
                    <a:gs pos="98000">
                      <a:srgbClr val="7030A0"/>
                    </a:gs>
                    <a:gs pos="94000">
                      <a:srgbClr val="002060"/>
                    </a:gs>
                    <a:gs pos="85000">
                      <a:srgbClr val="0070C0"/>
                    </a:gs>
                    <a:gs pos="76000">
                      <a:srgbClr val="00B0F0"/>
                    </a:gs>
                    <a:gs pos="65000">
                      <a:srgbClr val="00B050"/>
                    </a:gs>
                    <a:gs pos="54000">
                      <a:srgbClr val="92D050"/>
                    </a:gs>
                    <a:gs pos="41000">
                      <a:srgbClr val="FFFF00"/>
                    </a:gs>
                    <a:gs pos="29000">
                      <a:srgbClr val="FFC000"/>
                    </a:gs>
                  </a:gsLst>
                  <a:lin ang="0" scaled="1"/>
                  <a:tileRect/>
                </a:gradFill>
              </a:rPr>
              <a:t>North Area: the future is colourful and dark</a:t>
            </a:r>
            <a:br>
              <a:rPr lang="en-GB" dirty="0">
                <a:gradFill flip="none" rotWithShape="1">
                  <a:gsLst>
                    <a:gs pos="0">
                      <a:srgbClr val="C00000"/>
                    </a:gs>
                    <a:gs pos="17000">
                      <a:srgbClr val="FF0000"/>
                    </a:gs>
                    <a:gs pos="98000">
                      <a:srgbClr val="7030A0"/>
                    </a:gs>
                    <a:gs pos="94000">
                      <a:srgbClr val="002060"/>
                    </a:gs>
                    <a:gs pos="85000">
                      <a:srgbClr val="0070C0"/>
                    </a:gs>
                    <a:gs pos="76000">
                      <a:srgbClr val="00B0F0"/>
                    </a:gs>
                    <a:gs pos="65000">
                      <a:srgbClr val="00B050"/>
                    </a:gs>
                    <a:gs pos="54000">
                      <a:srgbClr val="92D050"/>
                    </a:gs>
                    <a:gs pos="41000">
                      <a:srgbClr val="FFFF00"/>
                    </a:gs>
                    <a:gs pos="29000">
                      <a:srgbClr val="FFC000"/>
                    </a:gs>
                  </a:gsLst>
                  <a:lin ang="0" scaled="1"/>
                  <a:tileRect/>
                </a:gradFill>
              </a:rPr>
            </a:br>
            <a:r>
              <a:rPr lang="en-GB" dirty="0">
                <a:gradFill flip="none" rotWithShape="1">
                  <a:gsLst>
                    <a:gs pos="0">
                      <a:srgbClr val="C00000"/>
                    </a:gs>
                    <a:gs pos="17000">
                      <a:srgbClr val="FF0000"/>
                    </a:gs>
                    <a:gs pos="98000">
                      <a:srgbClr val="7030A0"/>
                    </a:gs>
                    <a:gs pos="94000">
                      <a:srgbClr val="002060"/>
                    </a:gs>
                    <a:gs pos="85000">
                      <a:srgbClr val="0070C0"/>
                    </a:gs>
                    <a:gs pos="76000">
                      <a:srgbClr val="00B0F0"/>
                    </a:gs>
                    <a:gs pos="65000">
                      <a:srgbClr val="00B050"/>
                    </a:gs>
                    <a:gs pos="54000">
                      <a:srgbClr val="92D050"/>
                    </a:gs>
                    <a:gs pos="41000">
                      <a:srgbClr val="FFFF00"/>
                    </a:gs>
                    <a:gs pos="29000">
                      <a:srgbClr val="FFC000"/>
                    </a:gs>
                  </a:gsLst>
                  <a:lin ang="0" scaled="1"/>
                  <a:tileRect/>
                </a:gradFill>
              </a:rPr>
              <a:t>and interesting!</a:t>
            </a:r>
          </a:p>
        </p:txBody>
      </p:sp>
      <p:sp>
        <p:nvSpPr>
          <p:cNvPr id="3" name="Subtitle 2">
            <a:extLst>
              <a:ext uri="{FF2B5EF4-FFF2-40B4-BE49-F238E27FC236}">
                <a16:creationId xmlns:a16="http://schemas.microsoft.com/office/drawing/2014/main" id="{F8B15511-C159-7C4E-B263-F0F462B5E886}"/>
              </a:ext>
            </a:extLst>
          </p:cNvPr>
          <p:cNvSpPr>
            <a:spLocks noGrp="1"/>
          </p:cNvSpPr>
          <p:nvPr>
            <p:ph type="subTitle" idx="1"/>
          </p:nvPr>
        </p:nvSpPr>
        <p:spPr>
          <a:xfrm>
            <a:off x="1371600" y="3124200"/>
            <a:ext cx="10017457" cy="3200400"/>
          </a:xfrm>
          <a:noFill/>
        </p:spPr>
        <p:txBody>
          <a:bodyPr>
            <a:normAutofit fontScale="92500" lnSpcReduction="10000"/>
          </a:bodyPr>
          <a:lstStyle/>
          <a:p>
            <a:pPr algn="l"/>
            <a:r>
              <a:rPr lang="en-US" dirty="0">
                <a:solidFill>
                  <a:srgbClr val="FFFF00"/>
                </a:solidFill>
              </a:rPr>
              <a:t>Physics motivation remains strong</a:t>
            </a:r>
          </a:p>
          <a:p>
            <a:pPr lvl="1" algn="l"/>
            <a:r>
              <a:rPr lang="en-US" dirty="0">
                <a:solidFill>
                  <a:srgbClr val="FFFF00"/>
                </a:solidFill>
              </a:rPr>
              <a:t>The North Area is an ideal place to Hidden Sector searches in &lt; O(10) GeV range</a:t>
            </a:r>
          </a:p>
          <a:p>
            <a:pPr lvl="1" algn="l"/>
            <a:r>
              <a:rPr lang="en-US" dirty="0">
                <a:solidFill>
                  <a:srgbClr val="FFFF00"/>
                </a:solidFill>
              </a:rPr>
              <a:t>Unique QCD possibilities</a:t>
            </a:r>
          </a:p>
          <a:p>
            <a:pPr lvl="1" algn="l"/>
            <a:endParaRPr lang="en-US" dirty="0">
              <a:solidFill>
                <a:srgbClr val="FFFF00"/>
              </a:solidFill>
            </a:endParaRPr>
          </a:p>
          <a:p>
            <a:pPr algn="l"/>
            <a:r>
              <a:rPr lang="en-US" dirty="0">
                <a:solidFill>
                  <a:srgbClr val="FFFF00"/>
                </a:solidFill>
              </a:rPr>
              <a:t>SPS is adapting well to the foreseen challenges</a:t>
            </a:r>
          </a:p>
          <a:p>
            <a:pPr algn="l"/>
            <a:endParaRPr lang="en-US" dirty="0">
              <a:solidFill>
                <a:srgbClr val="FFFF00"/>
              </a:solidFill>
            </a:endParaRPr>
          </a:p>
          <a:p>
            <a:pPr algn="l"/>
            <a:r>
              <a:rPr lang="en-US" dirty="0">
                <a:solidFill>
                  <a:srgbClr val="FFFF00"/>
                </a:solidFill>
              </a:rPr>
              <a:t>NA remains vitally important as a test facility</a:t>
            </a:r>
          </a:p>
          <a:p>
            <a:pPr algn="l"/>
            <a:endParaRPr lang="en-US" dirty="0">
              <a:solidFill>
                <a:srgbClr val="FFFF00"/>
              </a:solidFill>
            </a:endParaRPr>
          </a:p>
        </p:txBody>
      </p:sp>
    </p:spTree>
    <p:extLst>
      <p:ext uri="{BB962C8B-B14F-4D97-AF65-F5344CB8AC3E}">
        <p14:creationId xmlns:p14="http://schemas.microsoft.com/office/powerpoint/2010/main" val="985119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A21172-0E13-C143-BBF7-D375F9321A88}"/>
              </a:ext>
            </a:extLst>
          </p:cNvPr>
          <p:cNvPicPr/>
          <p:nvPr/>
        </p:nvPicPr>
        <p:blipFill>
          <a:blip r:embed="rId2"/>
          <a:stretch>
            <a:fillRect/>
          </a:stretch>
        </p:blipFill>
        <p:spPr>
          <a:xfrm>
            <a:off x="467691" y="159007"/>
            <a:ext cx="2276475" cy="4203065"/>
          </a:xfrm>
          <a:prstGeom prst="rect">
            <a:avLst/>
          </a:prstGeom>
        </p:spPr>
      </p:pic>
      <p:pic>
        <p:nvPicPr>
          <p:cNvPr id="4" name="Picture 3">
            <a:extLst>
              <a:ext uri="{FF2B5EF4-FFF2-40B4-BE49-F238E27FC236}">
                <a16:creationId xmlns:a16="http://schemas.microsoft.com/office/drawing/2014/main" id="{3F5FFBC8-9D8B-FE4C-A442-54E1597C1E09}"/>
              </a:ext>
            </a:extLst>
          </p:cNvPr>
          <p:cNvPicPr/>
          <p:nvPr/>
        </p:nvPicPr>
        <p:blipFill>
          <a:blip r:embed="rId3"/>
          <a:stretch>
            <a:fillRect/>
          </a:stretch>
        </p:blipFill>
        <p:spPr>
          <a:xfrm>
            <a:off x="5821458" y="2209800"/>
            <a:ext cx="2454423" cy="4495997"/>
          </a:xfrm>
          <a:prstGeom prst="rect">
            <a:avLst/>
          </a:prstGeom>
        </p:spPr>
      </p:pic>
      <p:pic>
        <p:nvPicPr>
          <p:cNvPr id="5" name="Picture 4">
            <a:extLst>
              <a:ext uri="{FF2B5EF4-FFF2-40B4-BE49-F238E27FC236}">
                <a16:creationId xmlns:a16="http://schemas.microsoft.com/office/drawing/2014/main" id="{4039A9E3-BB36-574D-A59E-46820A05C7C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835326" y="399475"/>
            <a:ext cx="5106035" cy="1688465"/>
          </a:xfrm>
          <a:prstGeom prst="rect">
            <a:avLst/>
          </a:prstGeom>
          <a:noFill/>
          <a:ln>
            <a:noFill/>
          </a:ln>
        </p:spPr>
      </p:pic>
      <p:pic>
        <p:nvPicPr>
          <p:cNvPr id="6" name="Picture 5">
            <a:extLst>
              <a:ext uri="{FF2B5EF4-FFF2-40B4-BE49-F238E27FC236}">
                <a16:creationId xmlns:a16="http://schemas.microsoft.com/office/drawing/2014/main" id="{136194E4-4919-A543-B967-54A7E9C7200A}"/>
              </a:ext>
            </a:extLst>
          </p:cNvPr>
          <p:cNvPicPr/>
          <p:nvPr/>
        </p:nvPicPr>
        <p:blipFill>
          <a:blip r:embed="rId5"/>
          <a:stretch>
            <a:fillRect/>
          </a:stretch>
        </p:blipFill>
        <p:spPr>
          <a:xfrm>
            <a:off x="8305165" y="3977837"/>
            <a:ext cx="3895255" cy="2727960"/>
          </a:xfrm>
          <a:prstGeom prst="rect">
            <a:avLst/>
          </a:prstGeom>
        </p:spPr>
      </p:pic>
      <p:pic>
        <p:nvPicPr>
          <p:cNvPr id="7" name="Picture 6" descr="C:\LOCAL\Câblage zone nord\IMG_0230.JPG">
            <a:extLst>
              <a:ext uri="{FF2B5EF4-FFF2-40B4-BE49-F238E27FC236}">
                <a16:creationId xmlns:a16="http://schemas.microsoft.com/office/drawing/2014/main" id="{11DB6CC0-3A32-EC4B-A11D-006C44E4F4A4}"/>
              </a:ext>
            </a:extLst>
          </p:cNvPr>
          <p:cNvPicPr/>
          <p:nvPr/>
        </p:nvPicPr>
        <p:blipFill rotWithShape="1">
          <a:blip r:embed="rId6" cstate="print"/>
          <a:srcRect l="14144" r="5806" b="19973"/>
          <a:stretch/>
        </p:blipFill>
        <p:spPr bwMode="auto">
          <a:xfrm>
            <a:off x="2969219" y="4457798"/>
            <a:ext cx="2832735" cy="2123440"/>
          </a:xfrm>
          <a:prstGeom prst="rect">
            <a:avLst/>
          </a:prstGeom>
          <a:noFill/>
        </p:spPr>
      </p:pic>
      <p:pic>
        <p:nvPicPr>
          <p:cNvPr id="8" name="Picture 7" descr="\\cern.ch\dfs\Users\d\dumasm\Desktop\New Folder\IMG_0215.JPG">
            <a:extLst>
              <a:ext uri="{FF2B5EF4-FFF2-40B4-BE49-F238E27FC236}">
                <a16:creationId xmlns:a16="http://schemas.microsoft.com/office/drawing/2014/main" id="{F895710F-8805-9F4A-8929-B26B208BC3B0}"/>
              </a:ext>
            </a:extLst>
          </p:cNvPr>
          <p:cNvPicPr/>
          <p:nvPr/>
        </p:nvPicPr>
        <p:blipFill>
          <a:blip r:embed="rId7" cstate="print"/>
          <a:srcRect/>
          <a:stretch>
            <a:fillRect/>
          </a:stretch>
        </p:blipFill>
        <p:spPr bwMode="auto">
          <a:xfrm>
            <a:off x="127974" y="4457798"/>
            <a:ext cx="2831465" cy="2123440"/>
          </a:xfrm>
          <a:prstGeom prst="rect">
            <a:avLst/>
          </a:prstGeom>
          <a:noFill/>
        </p:spPr>
      </p:pic>
      <p:pic>
        <p:nvPicPr>
          <p:cNvPr id="9" name="Picture 8" descr="G:\Workspaces\n\NORMA\USERS\Philip\pics\160901_MBPL_EHN1_ext\QPL45\P1100767.JPG">
            <a:extLst>
              <a:ext uri="{FF2B5EF4-FFF2-40B4-BE49-F238E27FC236}">
                <a16:creationId xmlns:a16="http://schemas.microsoft.com/office/drawing/2014/main" id="{5E4CF573-590C-674F-AA71-15DF17028F5F}"/>
              </a:ext>
            </a:extLst>
          </p:cNvPr>
          <p:cNvPicPr/>
          <p:nvPr/>
        </p:nvPicPr>
        <p:blipFill>
          <a:blip r:embed="rId8" cstate="print">
            <a:extLst>
              <a:ext uri="{28A0092B-C50C-407E-A947-70E740481C1C}">
                <a14:useLocalDpi xmlns:a14="http://schemas.microsoft.com/office/drawing/2010/main"/>
              </a:ext>
            </a:extLst>
          </a:blip>
          <a:srcRect/>
          <a:stretch>
            <a:fillRect/>
          </a:stretch>
        </p:blipFill>
        <p:spPr bwMode="auto">
          <a:xfrm>
            <a:off x="2835326" y="2209800"/>
            <a:ext cx="2956848" cy="2221865"/>
          </a:xfrm>
          <a:prstGeom prst="rect">
            <a:avLst/>
          </a:prstGeom>
          <a:noFill/>
          <a:ln>
            <a:noFill/>
          </a:ln>
        </p:spPr>
      </p:pic>
      <p:sp>
        <p:nvSpPr>
          <p:cNvPr id="10" name="TextBox 9">
            <a:extLst>
              <a:ext uri="{FF2B5EF4-FFF2-40B4-BE49-F238E27FC236}">
                <a16:creationId xmlns:a16="http://schemas.microsoft.com/office/drawing/2014/main" id="{42D5FF5F-BDD1-5742-AADD-0550F68C0A71}"/>
              </a:ext>
            </a:extLst>
          </p:cNvPr>
          <p:cNvSpPr txBox="1"/>
          <p:nvPr/>
        </p:nvSpPr>
        <p:spPr>
          <a:xfrm>
            <a:off x="8458200" y="762000"/>
            <a:ext cx="3429000" cy="25545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prstClr val="black"/>
                </a:solidFill>
                <a:effectLst/>
                <a:uLnTx/>
                <a:uFillTx/>
                <a:latin typeface="Calibri"/>
                <a:ea typeface="+mn-ea"/>
                <a:cs typeface="+mn-cs"/>
              </a:rPr>
              <a:t>Some loving care and attention required! </a:t>
            </a:r>
          </a:p>
        </p:txBody>
      </p:sp>
      <p:sp>
        <p:nvSpPr>
          <p:cNvPr id="11" name="TextBox 10">
            <a:extLst>
              <a:ext uri="{FF2B5EF4-FFF2-40B4-BE49-F238E27FC236}">
                <a16:creationId xmlns:a16="http://schemas.microsoft.com/office/drawing/2014/main" id="{47A3EE52-F2BC-CB43-8F6C-F8A9A12ADC8D}"/>
              </a:ext>
            </a:extLst>
          </p:cNvPr>
          <p:cNvSpPr txBox="1"/>
          <p:nvPr/>
        </p:nvSpPr>
        <p:spPr>
          <a:xfrm>
            <a:off x="-12793" y="6567552"/>
            <a:ext cx="153636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err="1">
                <a:ln>
                  <a:noFill/>
                </a:ln>
                <a:solidFill>
                  <a:prstClr val="black"/>
                </a:solidFill>
                <a:effectLst/>
                <a:uLnTx/>
                <a:uFillTx/>
                <a:latin typeface="Calibri"/>
                <a:ea typeface="+mn-ea"/>
                <a:cs typeface="+mn-cs"/>
              </a:rPr>
              <a:t>Yacine</a:t>
            </a:r>
            <a:r>
              <a:rPr kumimoji="0" lang="en-GB" sz="1400" b="0" i="0" u="none" strike="noStrike" kern="1200" cap="none" spc="0" normalizeH="0" baseline="0" noProof="0" dirty="0">
                <a:ln>
                  <a:noFill/>
                </a:ln>
                <a:solidFill>
                  <a:prstClr val="black"/>
                </a:solidFill>
                <a:effectLst/>
                <a:uLnTx/>
                <a:uFillTx/>
                <a:latin typeface="Calibri"/>
                <a:ea typeface="+mn-ea"/>
                <a:cs typeface="+mn-cs"/>
              </a:rPr>
              <a:t> </a:t>
            </a:r>
            <a:r>
              <a:rPr kumimoji="0" lang="en-GB" sz="1400" b="0" i="0" u="none" strike="noStrike" kern="1200" cap="none" spc="0" normalizeH="0" baseline="0" noProof="0" dirty="0" err="1">
                <a:ln>
                  <a:noFill/>
                </a:ln>
                <a:solidFill>
                  <a:prstClr val="black"/>
                </a:solidFill>
                <a:effectLst/>
                <a:uLnTx/>
                <a:uFillTx/>
                <a:latin typeface="Calibri"/>
                <a:ea typeface="+mn-ea"/>
                <a:cs typeface="+mn-cs"/>
              </a:rPr>
              <a:t>Kadi</a:t>
            </a: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74150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4A3AD6-3A48-A8F3-01F6-0CD97E33F4C4}"/>
              </a:ext>
            </a:extLst>
          </p:cNvPr>
          <p:cNvSpPr>
            <a:spLocks noGrp="1"/>
          </p:cNvSpPr>
          <p:nvPr>
            <p:ph idx="1"/>
          </p:nvPr>
        </p:nvSpPr>
        <p:spPr>
          <a:xfrm>
            <a:off x="407988" y="1060705"/>
            <a:ext cx="11376024" cy="2596896"/>
          </a:xfrm>
        </p:spPr>
        <p:txBody>
          <a:bodyPr/>
          <a:lstStyle/>
          <a:p>
            <a:r>
              <a:rPr lang="en-GB" dirty="0"/>
              <a:t>4 times a year, ATS gets to present:</a:t>
            </a:r>
          </a:p>
          <a:p>
            <a:r>
              <a:rPr lang="en-GB" dirty="0"/>
              <a:t>Status of the Accelerator Complex, and upgrades (HL-LHC), and FCC Feasibility Study to:</a:t>
            </a:r>
          </a:p>
          <a:p>
            <a:pPr lvl="2"/>
            <a:r>
              <a:rPr lang="en-GB" dirty="0"/>
              <a:t>Scientific Policy Committee (</a:t>
            </a:r>
            <a:r>
              <a:rPr lang="en-GB" dirty="0" err="1"/>
              <a:t>SPC</a:t>
            </a:r>
            <a:r>
              <a:rPr lang="en-GB" dirty="0"/>
              <a:t>) - Monday/Tuesday</a:t>
            </a:r>
          </a:p>
          <a:p>
            <a:pPr lvl="2"/>
            <a:r>
              <a:rPr lang="en-GB" dirty="0"/>
              <a:t>Finance Committee (FC) - Wednesday</a:t>
            </a:r>
          </a:p>
          <a:p>
            <a:pPr lvl="2"/>
            <a:r>
              <a:rPr lang="en-GB" dirty="0"/>
              <a:t>Council (Restricted, Closed, Open) – Thursday/Friday</a:t>
            </a:r>
          </a:p>
          <a:p>
            <a:r>
              <a:rPr lang="en-GB" dirty="0"/>
              <a:t>plus occasionally more targeted subjects (this time Medical Applications Strategy)</a:t>
            </a:r>
          </a:p>
        </p:txBody>
      </p:sp>
      <p:sp>
        <p:nvSpPr>
          <p:cNvPr id="3" name="Title 2">
            <a:extLst>
              <a:ext uri="{FF2B5EF4-FFF2-40B4-BE49-F238E27FC236}">
                <a16:creationId xmlns:a16="http://schemas.microsoft.com/office/drawing/2014/main" id="{78B14CEF-E6A7-86E2-CE44-66031EBC91AD}"/>
              </a:ext>
            </a:extLst>
          </p:cNvPr>
          <p:cNvSpPr>
            <a:spLocks noGrp="1"/>
          </p:cNvSpPr>
          <p:nvPr>
            <p:ph type="title"/>
          </p:nvPr>
        </p:nvSpPr>
        <p:spPr/>
        <p:txBody>
          <a:bodyPr/>
          <a:lstStyle/>
          <a:p>
            <a:r>
              <a:rPr lang="en-GB" dirty="0"/>
              <a:t>Council Week!</a:t>
            </a:r>
          </a:p>
        </p:txBody>
      </p:sp>
      <p:sp>
        <p:nvSpPr>
          <p:cNvPr id="4" name="Slide Number Placeholder 3">
            <a:extLst>
              <a:ext uri="{FF2B5EF4-FFF2-40B4-BE49-F238E27FC236}">
                <a16:creationId xmlns:a16="http://schemas.microsoft.com/office/drawing/2014/main" id="{8C8ECC17-E6A0-05E0-81BC-A685482860BE}"/>
              </a:ext>
            </a:extLst>
          </p:cNvPr>
          <p:cNvSpPr>
            <a:spLocks noGrp="1"/>
          </p:cNvSpPr>
          <p:nvPr>
            <p:ph type="sldNum" sz="quarter" idx="12"/>
          </p:nvPr>
        </p:nvSpPr>
        <p:spPr/>
        <p:txBody>
          <a:bodyPr/>
          <a:lstStyle/>
          <a:p>
            <a:fld id="{36B5EA5A-BC32-A742-B11B-8E7414D5B535}" type="slidenum">
              <a:rPr lang="en-US" smtClean="0"/>
              <a:pPr/>
              <a:t>2</a:t>
            </a:fld>
            <a:endParaRPr lang="en-US"/>
          </a:p>
        </p:txBody>
      </p:sp>
      <p:pic>
        <p:nvPicPr>
          <p:cNvPr id="6" name="Picture 5" descr="A group of people sitting at a table&#10;&#10;Description automatically generated with low confidence">
            <a:extLst>
              <a:ext uri="{FF2B5EF4-FFF2-40B4-BE49-F238E27FC236}">
                <a16:creationId xmlns:a16="http://schemas.microsoft.com/office/drawing/2014/main" id="{9333066F-13D8-A0BD-9BDB-9A9F8F32CC17}"/>
              </a:ext>
            </a:extLst>
          </p:cNvPr>
          <p:cNvPicPr>
            <a:picLocks noChangeAspect="1"/>
          </p:cNvPicPr>
          <p:nvPr/>
        </p:nvPicPr>
        <p:blipFill>
          <a:blip r:embed="rId2"/>
          <a:stretch>
            <a:fillRect/>
          </a:stretch>
        </p:blipFill>
        <p:spPr>
          <a:xfrm>
            <a:off x="2375086" y="3753552"/>
            <a:ext cx="7772400" cy="3059871"/>
          </a:xfrm>
          <a:prstGeom prst="rect">
            <a:avLst/>
          </a:prstGeom>
        </p:spPr>
      </p:pic>
    </p:spTree>
    <p:extLst>
      <p:ext uri="{BB962C8B-B14F-4D97-AF65-F5344CB8AC3E}">
        <p14:creationId xmlns:p14="http://schemas.microsoft.com/office/powerpoint/2010/main" val="35987628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5637285-6EE1-44AE-FDB8-AF153B53EC67}"/>
              </a:ext>
            </a:extLst>
          </p:cNvPr>
          <p:cNvSpPr>
            <a:spLocks noGrp="1"/>
          </p:cNvSpPr>
          <p:nvPr>
            <p:ph type="title"/>
          </p:nvPr>
        </p:nvSpPr>
        <p:spPr>
          <a:xfrm>
            <a:off x="407988" y="373593"/>
            <a:ext cx="11376025" cy="531663"/>
          </a:xfrm>
        </p:spPr>
        <p:txBody>
          <a:bodyPr/>
          <a:lstStyle/>
          <a:p>
            <a:r>
              <a:rPr lang="en-US" dirty="0"/>
              <a:t>North Area Consolidation</a:t>
            </a:r>
          </a:p>
        </p:txBody>
      </p:sp>
      <p:sp>
        <p:nvSpPr>
          <p:cNvPr id="3" name="Slide Number Placeholder 2">
            <a:extLst>
              <a:ext uri="{FF2B5EF4-FFF2-40B4-BE49-F238E27FC236}">
                <a16:creationId xmlns:a16="http://schemas.microsoft.com/office/drawing/2014/main" id="{35D118AE-3421-FBD2-7D43-821504CAF57B}"/>
              </a:ext>
            </a:extLst>
          </p:cNvPr>
          <p:cNvSpPr>
            <a:spLocks noGrp="1"/>
          </p:cNvSpPr>
          <p:nvPr>
            <p:ph type="sldNum" sz="quarter" idx="12"/>
          </p:nvPr>
        </p:nvSpPr>
        <p:spPr>
          <a:xfrm>
            <a:off x="11107546" y="6356350"/>
            <a:ext cx="681254"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20</a:t>
            </a:fld>
            <a:endParaRPr kumimoji="0" lang="en-US" sz="1200" b="0" i="0" u="none" strike="noStrike" kern="1200" cap="none" spc="0" normalizeH="0" baseline="0" noProof="0">
              <a:ln>
                <a:noFill/>
              </a:ln>
              <a:solidFill>
                <a:srgbClr val="0033A0">
                  <a:tint val="75000"/>
                </a:srgbClr>
              </a:solidFill>
              <a:effectLst/>
              <a:uLnTx/>
              <a:uFillTx/>
              <a:latin typeface="Arial"/>
              <a:ea typeface="+mn-ea"/>
              <a:cs typeface="+mn-cs"/>
            </a:endParaRPr>
          </a:p>
        </p:txBody>
      </p:sp>
      <p:pic>
        <p:nvPicPr>
          <p:cNvPr id="4" name="Picture 3">
            <a:extLst>
              <a:ext uri="{FF2B5EF4-FFF2-40B4-BE49-F238E27FC236}">
                <a16:creationId xmlns:a16="http://schemas.microsoft.com/office/drawing/2014/main" id="{3B028C91-013E-162C-3434-2298DD0832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586" y="2135472"/>
            <a:ext cx="9359189" cy="4586003"/>
          </a:xfrm>
          <a:prstGeom prst="rect">
            <a:avLst/>
          </a:prstGeom>
          <a:noFill/>
        </p:spPr>
      </p:pic>
      <p:sp>
        <p:nvSpPr>
          <p:cNvPr id="5" name="Down Arrow 4">
            <a:extLst>
              <a:ext uri="{FF2B5EF4-FFF2-40B4-BE49-F238E27FC236}">
                <a16:creationId xmlns:a16="http://schemas.microsoft.com/office/drawing/2014/main" id="{B532664A-BA5D-FC96-E736-1747197A19DD}"/>
              </a:ext>
            </a:extLst>
          </p:cNvPr>
          <p:cNvSpPr/>
          <p:nvPr/>
        </p:nvSpPr>
        <p:spPr>
          <a:xfrm>
            <a:off x="7615822" y="3974778"/>
            <a:ext cx="131806" cy="658594"/>
          </a:xfrm>
          <a:prstGeom prst="downArrow">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6" name="TextBox 5">
            <a:extLst>
              <a:ext uri="{FF2B5EF4-FFF2-40B4-BE49-F238E27FC236}">
                <a16:creationId xmlns:a16="http://schemas.microsoft.com/office/drawing/2014/main" id="{5DE89F6B-3BF2-E892-3D8E-B6C091D00D83}"/>
              </a:ext>
            </a:extLst>
          </p:cNvPr>
          <p:cNvSpPr txBox="1"/>
          <p:nvPr/>
        </p:nvSpPr>
        <p:spPr>
          <a:xfrm>
            <a:off x="7393825" y="3633640"/>
            <a:ext cx="57579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A0"/>
                </a:solidFill>
                <a:effectLst/>
                <a:uLnTx/>
                <a:uFillTx/>
                <a:latin typeface="Arial"/>
                <a:ea typeface="+mn-ea"/>
                <a:cs typeface="+mn-cs"/>
              </a:rPr>
              <a:t>NA62</a:t>
            </a:r>
            <a:endParaRPr kumimoji="0" lang="en-GB" sz="1200" b="1" i="0" u="none" strike="noStrike" kern="1200" cap="none" spc="0" normalizeH="0" baseline="0" noProof="0" dirty="0">
              <a:ln>
                <a:noFill/>
              </a:ln>
              <a:solidFill>
                <a:srgbClr val="0033A0"/>
              </a:solidFill>
              <a:effectLst/>
              <a:uLnTx/>
              <a:uFillTx/>
              <a:latin typeface="Arial"/>
              <a:ea typeface="+mn-ea"/>
              <a:cs typeface="+mn-cs"/>
            </a:endParaRPr>
          </a:p>
        </p:txBody>
      </p:sp>
      <p:sp>
        <p:nvSpPr>
          <p:cNvPr id="8" name="TextBox 7">
            <a:extLst>
              <a:ext uri="{FF2B5EF4-FFF2-40B4-BE49-F238E27FC236}">
                <a16:creationId xmlns:a16="http://schemas.microsoft.com/office/drawing/2014/main" id="{54F61603-F104-78A7-2FA6-D75AAA4CB9D8}"/>
              </a:ext>
            </a:extLst>
          </p:cNvPr>
          <p:cNvSpPr txBox="1"/>
          <p:nvPr/>
        </p:nvSpPr>
        <p:spPr>
          <a:xfrm>
            <a:off x="8647115" y="4887688"/>
            <a:ext cx="57579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A0"/>
                </a:solidFill>
                <a:effectLst/>
                <a:uLnTx/>
                <a:uFillTx/>
                <a:latin typeface="Arial"/>
                <a:ea typeface="+mn-ea"/>
                <a:cs typeface="+mn-cs"/>
              </a:rPr>
              <a:t>NA58</a:t>
            </a:r>
            <a:endParaRPr kumimoji="0" lang="en-GB" sz="1200" b="1" i="0" u="none" strike="noStrike" kern="1200" cap="none" spc="0" normalizeH="0" baseline="0" noProof="0" dirty="0">
              <a:ln>
                <a:noFill/>
              </a:ln>
              <a:solidFill>
                <a:srgbClr val="0033A0"/>
              </a:solidFill>
              <a:effectLst/>
              <a:uLnTx/>
              <a:uFillTx/>
              <a:latin typeface="Arial"/>
              <a:ea typeface="+mn-ea"/>
              <a:cs typeface="+mn-cs"/>
            </a:endParaRPr>
          </a:p>
        </p:txBody>
      </p:sp>
      <p:sp>
        <p:nvSpPr>
          <p:cNvPr id="10" name="Down Arrow 9">
            <a:extLst>
              <a:ext uri="{FF2B5EF4-FFF2-40B4-BE49-F238E27FC236}">
                <a16:creationId xmlns:a16="http://schemas.microsoft.com/office/drawing/2014/main" id="{B6F03FA7-317C-0E43-DD5D-3E2CCB80BBB1}"/>
              </a:ext>
            </a:extLst>
          </p:cNvPr>
          <p:cNvSpPr/>
          <p:nvPr/>
        </p:nvSpPr>
        <p:spPr>
          <a:xfrm>
            <a:off x="4242367" y="2370875"/>
            <a:ext cx="138513" cy="701835"/>
          </a:xfrm>
          <a:prstGeom prst="downArrow">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1" name="Down Arrow 10">
            <a:extLst>
              <a:ext uri="{FF2B5EF4-FFF2-40B4-BE49-F238E27FC236}">
                <a16:creationId xmlns:a16="http://schemas.microsoft.com/office/drawing/2014/main" id="{CE416A0A-3BAA-151A-2736-6A7370240B49}"/>
              </a:ext>
            </a:extLst>
          </p:cNvPr>
          <p:cNvSpPr/>
          <p:nvPr/>
        </p:nvSpPr>
        <p:spPr>
          <a:xfrm>
            <a:off x="5448578" y="2815014"/>
            <a:ext cx="131806" cy="408349"/>
          </a:xfrm>
          <a:prstGeom prst="downArrow">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Down Arrow 11">
            <a:extLst>
              <a:ext uri="{FF2B5EF4-FFF2-40B4-BE49-F238E27FC236}">
                <a16:creationId xmlns:a16="http://schemas.microsoft.com/office/drawing/2014/main" id="{E0FFC760-8DBD-8C3B-C6E8-62A32A5EF6CD}"/>
              </a:ext>
            </a:extLst>
          </p:cNvPr>
          <p:cNvSpPr/>
          <p:nvPr/>
        </p:nvSpPr>
        <p:spPr>
          <a:xfrm>
            <a:off x="5859054" y="2914627"/>
            <a:ext cx="131806" cy="358170"/>
          </a:xfrm>
          <a:prstGeom prst="downArrow">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3" name="TextBox 12">
            <a:extLst>
              <a:ext uri="{FF2B5EF4-FFF2-40B4-BE49-F238E27FC236}">
                <a16:creationId xmlns:a16="http://schemas.microsoft.com/office/drawing/2014/main" id="{94C64B36-DA96-61E3-BAF8-285C7FFCDCBB}"/>
              </a:ext>
            </a:extLst>
          </p:cNvPr>
          <p:cNvSpPr txBox="1"/>
          <p:nvPr/>
        </p:nvSpPr>
        <p:spPr>
          <a:xfrm>
            <a:off x="5243189" y="2583294"/>
            <a:ext cx="57579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A0"/>
                </a:solidFill>
                <a:effectLst/>
                <a:uLnTx/>
                <a:uFillTx/>
                <a:latin typeface="Arial"/>
                <a:ea typeface="+mn-ea"/>
                <a:cs typeface="+mn-cs"/>
              </a:rPr>
              <a:t>NA61</a:t>
            </a:r>
            <a:endParaRPr kumimoji="0" lang="en-GB" sz="1200" b="1" i="0" u="none" strike="noStrike" kern="1200" cap="none" spc="0" normalizeH="0" baseline="0" noProof="0" dirty="0">
              <a:ln>
                <a:noFill/>
              </a:ln>
              <a:solidFill>
                <a:srgbClr val="0033A0"/>
              </a:solidFill>
              <a:effectLst/>
              <a:uLnTx/>
              <a:uFillTx/>
              <a:latin typeface="Arial"/>
              <a:ea typeface="+mn-ea"/>
              <a:cs typeface="+mn-cs"/>
            </a:endParaRPr>
          </a:p>
        </p:txBody>
      </p:sp>
      <p:sp>
        <p:nvSpPr>
          <p:cNvPr id="14" name="TextBox 13">
            <a:extLst>
              <a:ext uri="{FF2B5EF4-FFF2-40B4-BE49-F238E27FC236}">
                <a16:creationId xmlns:a16="http://schemas.microsoft.com/office/drawing/2014/main" id="{E7010A2E-4AFA-854A-534E-D949EE7AC322}"/>
              </a:ext>
            </a:extLst>
          </p:cNvPr>
          <p:cNvSpPr txBox="1"/>
          <p:nvPr/>
        </p:nvSpPr>
        <p:spPr>
          <a:xfrm>
            <a:off x="3087610" y="1942129"/>
            <a:ext cx="151265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A0"/>
                </a:solidFill>
                <a:effectLst/>
                <a:uLnTx/>
                <a:uFillTx/>
                <a:latin typeface="Arial"/>
                <a:ea typeface="+mn-ea"/>
                <a:cs typeface="+mn-cs"/>
              </a:rPr>
              <a:t>R&amp;D ATLAS, CMS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A0"/>
                </a:solidFill>
                <a:effectLst/>
                <a:uLnTx/>
                <a:uFillTx/>
                <a:latin typeface="Arial"/>
                <a:ea typeface="+mn-ea"/>
                <a:cs typeface="+mn-cs"/>
              </a:rPr>
              <a:t>R&amp;D ALICE, </a:t>
            </a:r>
            <a:r>
              <a:rPr kumimoji="0" lang="en-US" sz="1200" b="1" i="0" u="none" strike="noStrike" kern="1200" cap="none" spc="0" normalizeH="0" baseline="0" noProof="0" dirty="0" err="1">
                <a:ln>
                  <a:noFill/>
                </a:ln>
                <a:solidFill>
                  <a:srgbClr val="0033A0"/>
                </a:solidFill>
                <a:effectLst/>
                <a:uLnTx/>
                <a:uFillTx/>
                <a:latin typeface="Arial"/>
                <a:ea typeface="+mn-ea"/>
                <a:cs typeface="+mn-cs"/>
              </a:rPr>
              <a:t>LHCb</a:t>
            </a:r>
            <a:endParaRPr kumimoji="0" lang="en-GB" sz="1200" b="1" i="0" u="none" strike="noStrike" kern="1200" cap="none" spc="0" normalizeH="0" baseline="0" noProof="0" dirty="0">
              <a:ln>
                <a:noFill/>
              </a:ln>
              <a:solidFill>
                <a:srgbClr val="0033A0"/>
              </a:solidFill>
              <a:effectLst/>
              <a:uLnTx/>
              <a:uFillTx/>
              <a:latin typeface="Arial"/>
              <a:ea typeface="+mn-ea"/>
              <a:cs typeface="+mn-cs"/>
            </a:endParaRPr>
          </a:p>
        </p:txBody>
      </p:sp>
      <p:sp>
        <p:nvSpPr>
          <p:cNvPr id="15" name="TextBox 14">
            <a:extLst>
              <a:ext uri="{FF2B5EF4-FFF2-40B4-BE49-F238E27FC236}">
                <a16:creationId xmlns:a16="http://schemas.microsoft.com/office/drawing/2014/main" id="{68EE646D-7871-F51F-1552-2E212494931A}"/>
              </a:ext>
            </a:extLst>
          </p:cNvPr>
          <p:cNvSpPr txBox="1"/>
          <p:nvPr/>
        </p:nvSpPr>
        <p:spPr>
          <a:xfrm>
            <a:off x="5661988" y="2688246"/>
            <a:ext cx="665567"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A0"/>
                </a:solidFill>
                <a:effectLst/>
                <a:uLnTx/>
                <a:uFillTx/>
                <a:latin typeface="Arial"/>
                <a:ea typeface="+mn-ea"/>
                <a:cs typeface="+mn-cs"/>
              </a:rPr>
              <a:t>GIF ++</a:t>
            </a:r>
            <a:endParaRPr kumimoji="0" lang="en-GB" sz="1200" b="1" i="0" u="none" strike="noStrike" kern="1200" cap="none" spc="0" normalizeH="0" baseline="0" noProof="0" dirty="0">
              <a:ln>
                <a:noFill/>
              </a:ln>
              <a:solidFill>
                <a:srgbClr val="0033A0"/>
              </a:solidFill>
              <a:effectLst/>
              <a:uLnTx/>
              <a:uFillTx/>
              <a:latin typeface="Arial"/>
              <a:ea typeface="+mn-ea"/>
              <a:cs typeface="+mn-cs"/>
            </a:endParaRPr>
          </a:p>
        </p:txBody>
      </p:sp>
      <p:sp>
        <p:nvSpPr>
          <p:cNvPr id="16" name="TextBox 15">
            <a:extLst>
              <a:ext uri="{FF2B5EF4-FFF2-40B4-BE49-F238E27FC236}">
                <a16:creationId xmlns:a16="http://schemas.microsoft.com/office/drawing/2014/main" id="{A39F66D5-9B53-39B2-DE04-D33B33DF1259}"/>
              </a:ext>
            </a:extLst>
          </p:cNvPr>
          <p:cNvSpPr txBox="1"/>
          <p:nvPr/>
        </p:nvSpPr>
        <p:spPr>
          <a:xfrm>
            <a:off x="4512450" y="2146864"/>
            <a:ext cx="103746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A0"/>
                </a:solidFill>
                <a:effectLst/>
                <a:uLnTx/>
                <a:uFillTx/>
                <a:latin typeface="Arial"/>
                <a:ea typeface="+mn-ea"/>
                <a:cs typeface="+mn-cs"/>
              </a:rPr>
              <a:t>R&amp;D “PBC”</a:t>
            </a:r>
            <a:endParaRPr kumimoji="0" lang="en-GB" sz="1200" b="1" i="0" u="none" strike="noStrike" kern="1200" cap="none" spc="0" normalizeH="0" baseline="0" noProof="0" dirty="0">
              <a:ln>
                <a:noFill/>
              </a:ln>
              <a:solidFill>
                <a:srgbClr val="0033A0"/>
              </a:solidFill>
              <a:effectLst/>
              <a:uLnTx/>
              <a:uFillTx/>
              <a:latin typeface="Arial"/>
              <a:ea typeface="+mn-ea"/>
              <a:cs typeface="+mn-cs"/>
            </a:endParaRPr>
          </a:p>
        </p:txBody>
      </p:sp>
      <p:sp>
        <p:nvSpPr>
          <p:cNvPr id="17" name="Down Arrow 16">
            <a:extLst>
              <a:ext uri="{FF2B5EF4-FFF2-40B4-BE49-F238E27FC236}">
                <a16:creationId xmlns:a16="http://schemas.microsoft.com/office/drawing/2014/main" id="{308A8DC4-DDD4-BB9C-7D7E-71DFCA745F04}"/>
              </a:ext>
            </a:extLst>
          </p:cNvPr>
          <p:cNvSpPr/>
          <p:nvPr/>
        </p:nvSpPr>
        <p:spPr>
          <a:xfrm>
            <a:off x="6590524" y="3161600"/>
            <a:ext cx="131806" cy="183528"/>
          </a:xfrm>
          <a:prstGeom prst="downArrow">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8" name="TextBox 17">
            <a:extLst>
              <a:ext uri="{FF2B5EF4-FFF2-40B4-BE49-F238E27FC236}">
                <a16:creationId xmlns:a16="http://schemas.microsoft.com/office/drawing/2014/main" id="{AE207B6C-3BB8-1C9C-9DC4-07D8B30D03C6}"/>
              </a:ext>
            </a:extLst>
          </p:cNvPr>
          <p:cNvSpPr txBox="1"/>
          <p:nvPr/>
        </p:nvSpPr>
        <p:spPr>
          <a:xfrm>
            <a:off x="6327555" y="2760355"/>
            <a:ext cx="712054"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33A0">
                    <a:lumMod val="40000"/>
                    <a:lumOff val="60000"/>
                  </a:srgbClr>
                </a:solidFill>
                <a:effectLst/>
                <a:uLnTx/>
                <a:uFillTx/>
                <a:latin typeface="Arial"/>
                <a:ea typeface="+mn-ea"/>
                <a:cs typeface="+mn-cs"/>
              </a:rPr>
              <a:t>Neutrino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33A0">
                    <a:lumMod val="40000"/>
                    <a:lumOff val="60000"/>
                  </a:srgbClr>
                </a:solidFill>
                <a:effectLst/>
                <a:uLnTx/>
                <a:uFillTx/>
                <a:latin typeface="Arial"/>
                <a:ea typeface="+mn-ea"/>
                <a:cs typeface="+mn-cs"/>
              </a:rPr>
              <a:t>Platform</a:t>
            </a:r>
            <a:endParaRPr kumimoji="0" lang="en-GB" sz="1000" b="1" i="0" u="none" strike="noStrike" kern="1200" cap="none" spc="0" normalizeH="0" baseline="0" noProof="0" dirty="0">
              <a:ln>
                <a:noFill/>
              </a:ln>
              <a:solidFill>
                <a:srgbClr val="0033A0">
                  <a:lumMod val="40000"/>
                  <a:lumOff val="60000"/>
                </a:srgbClr>
              </a:solidFill>
              <a:effectLst/>
              <a:uLnTx/>
              <a:uFillTx/>
              <a:latin typeface="Arial"/>
              <a:ea typeface="+mn-ea"/>
              <a:cs typeface="+mn-cs"/>
            </a:endParaRPr>
          </a:p>
        </p:txBody>
      </p:sp>
      <p:sp>
        <p:nvSpPr>
          <p:cNvPr id="19" name="Down Arrow 18">
            <a:extLst>
              <a:ext uri="{FF2B5EF4-FFF2-40B4-BE49-F238E27FC236}">
                <a16:creationId xmlns:a16="http://schemas.microsoft.com/office/drawing/2014/main" id="{3AB934D6-8736-485D-4335-7E888C102AB8}"/>
              </a:ext>
            </a:extLst>
          </p:cNvPr>
          <p:cNvSpPr/>
          <p:nvPr/>
        </p:nvSpPr>
        <p:spPr>
          <a:xfrm>
            <a:off x="5054648" y="2708854"/>
            <a:ext cx="131806" cy="408349"/>
          </a:xfrm>
          <a:prstGeom prst="downArrow">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20" name="TextBox 19">
            <a:extLst>
              <a:ext uri="{FF2B5EF4-FFF2-40B4-BE49-F238E27FC236}">
                <a16:creationId xmlns:a16="http://schemas.microsoft.com/office/drawing/2014/main" id="{D606AD1B-0DB7-9C37-EC05-CF66B20757A9}"/>
              </a:ext>
            </a:extLst>
          </p:cNvPr>
          <p:cNvSpPr txBox="1"/>
          <p:nvPr/>
        </p:nvSpPr>
        <p:spPr>
          <a:xfrm>
            <a:off x="4849259" y="2477134"/>
            <a:ext cx="57579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A0"/>
                </a:solidFill>
                <a:effectLst/>
                <a:uLnTx/>
                <a:uFillTx/>
                <a:latin typeface="Arial"/>
                <a:ea typeface="+mn-ea"/>
                <a:cs typeface="+mn-cs"/>
              </a:rPr>
              <a:t>NA64</a:t>
            </a:r>
            <a:endParaRPr kumimoji="0" lang="en-GB" sz="1200" b="1" i="0" u="none" strike="noStrike" kern="1200" cap="none" spc="0" normalizeH="0" baseline="0" noProof="0" dirty="0">
              <a:ln>
                <a:noFill/>
              </a:ln>
              <a:solidFill>
                <a:srgbClr val="0033A0"/>
              </a:solidFill>
              <a:effectLst/>
              <a:uLnTx/>
              <a:uFillTx/>
              <a:latin typeface="Arial"/>
              <a:ea typeface="+mn-ea"/>
              <a:cs typeface="+mn-cs"/>
            </a:endParaRPr>
          </a:p>
        </p:txBody>
      </p:sp>
      <p:sp>
        <p:nvSpPr>
          <p:cNvPr id="21" name="Down Arrow 20">
            <a:extLst>
              <a:ext uri="{FF2B5EF4-FFF2-40B4-BE49-F238E27FC236}">
                <a16:creationId xmlns:a16="http://schemas.microsoft.com/office/drawing/2014/main" id="{EA4AD28B-372D-E828-65B3-B3F349BA534A}"/>
              </a:ext>
            </a:extLst>
          </p:cNvPr>
          <p:cNvSpPr/>
          <p:nvPr/>
        </p:nvSpPr>
        <p:spPr>
          <a:xfrm>
            <a:off x="4764456" y="2393586"/>
            <a:ext cx="138513" cy="701835"/>
          </a:xfrm>
          <a:prstGeom prst="downArrow">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22" name="Down Arrow 21">
            <a:extLst>
              <a:ext uri="{FF2B5EF4-FFF2-40B4-BE49-F238E27FC236}">
                <a16:creationId xmlns:a16="http://schemas.microsoft.com/office/drawing/2014/main" id="{E644042C-FF2E-17A6-057E-A369BFEB12BD}"/>
              </a:ext>
            </a:extLst>
          </p:cNvPr>
          <p:cNvSpPr/>
          <p:nvPr/>
        </p:nvSpPr>
        <p:spPr>
          <a:xfrm>
            <a:off x="8826582" y="5164687"/>
            <a:ext cx="131806" cy="658594"/>
          </a:xfrm>
          <a:prstGeom prst="downArrow">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37DF219D-C4EB-19A9-D5F8-15CEB925DBA8}"/>
              </a:ext>
            </a:extLst>
          </p:cNvPr>
          <p:cNvSpPr txBox="1"/>
          <p:nvPr/>
        </p:nvSpPr>
        <p:spPr>
          <a:xfrm>
            <a:off x="342063" y="1001703"/>
            <a:ext cx="72566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432FF"/>
                </a:solidFill>
                <a:effectLst/>
                <a:uLnTx/>
                <a:uFillTx/>
                <a:latin typeface="Arial"/>
                <a:ea typeface="+mn-ea"/>
                <a:cs typeface="+mn-cs"/>
              </a:rPr>
              <a:t>Phase 1: 2019 - 2028 =&gt; priority to TT20 &amp; NA transfer tunnels    </a:t>
            </a:r>
          </a:p>
        </p:txBody>
      </p:sp>
      <p:sp>
        <p:nvSpPr>
          <p:cNvPr id="24" name="TextBox 23">
            <a:extLst>
              <a:ext uri="{FF2B5EF4-FFF2-40B4-BE49-F238E27FC236}">
                <a16:creationId xmlns:a16="http://schemas.microsoft.com/office/drawing/2014/main" id="{418371BF-580A-6994-F424-DB079C7CC1C7}"/>
              </a:ext>
            </a:extLst>
          </p:cNvPr>
          <p:cNvSpPr txBox="1"/>
          <p:nvPr/>
        </p:nvSpPr>
        <p:spPr>
          <a:xfrm>
            <a:off x="351586" y="1360862"/>
            <a:ext cx="709392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9300"/>
                </a:solidFill>
                <a:effectLst/>
                <a:uLnTx/>
                <a:uFillTx/>
                <a:latin typeface="Arial"/>
                <a:ea typeface="+mn-ea"/>
                <a:cs typeface="+mn-cs"/>
              </a:rPr>
              <a:t>Phase 2: 2029 - 2034 =&gt; H2, H4, H6, H8, M2 and K12  beam lines</a:t>
            </a:r>
          </a:p>
        </p:txBody>
      </p:sp>
      <p:sp>
        <p:nvSpPr>
          <p:cNvPr id="27" name="TextBox 26">
            <a:extLst>
              <a:ext uri="{FF2B5EF4-FFF2-40B4-BE49-F238E27FC236}">
                <a16:creationId xmlns:a16="http://schemas.microsoft.com/office/drawing/2014/main" id="{65CF25AF-1F25-9797-5D1C-90864DB6EDEA}"/>
              </a:ext>
            </a:extLst>
          </p:cNvPr>
          <p:cNvSpPr txBox="1"/>
          <p:nvPr/>
        </p:nvSpPr>
        <p:spPr>
          <a:xfrm>
            <a:off x="7502249" y="406214"/>
            <a:ext cx="4618459" cy="2915395"/>
          </a:xfrm>
          <a:prstGeom prst="rect">
            <a:avLst/>
          </a:prstGeom>
          <a:noFill/>
          <a:ln>
            <a:solidFill>
              <a:schemeClr val="tx1"/>
            </a:solidFill>
          </a:ln>
        </p:spPr>
        <p:txBody>
          <a:bodyPr wrap="square" lIns="72000" tIns="72000" rIns="72000" bIns="72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A </a:t>
            </a:r>
            <a:r>
              <a:rPr kumimoji="0" lang="en-GB" sz="1800" b="1" i="0" u="none" strike="noStrike" kern="1200" cap="none" spc="0" normalizeH="0" baseline="0" noProof="0" dirty="0">
                <a:ln>
                  <a:noFill/>
                </a:ln>
                <a:solidFill>
                  <a:srgbClr val="0033A0"/>
                </a:solidFill>
                <a:effectLst/>
                <a:uLnTx/>
                <a:uFillTx/>
                <a:latin typeface="Arial"/>
                <a:ea typeface="+mn-ea"/>
                <a:cs typeface="+mn-cs"/>
              </a:rPr>
              <a:t>phase 2</a:t>
            </a:r>
            <a:r>
              <a:rPr kumimoji="0" lang="en-GB" sz="1800" b="0" i="0" u="none" strike="noStrike" kern="1200" cap="none" spc="0" normalizeH="0" baseline="0" noProof="0" dirty="0">
                <a:ln>
                  <a:noFill/>
                </a:ln>
                <a:solidFill>
                  <a:srgbClr val="0033A0"/>
                </a:solidFill>
                <a:effectLst/>
                <a:uLnTx/>
                <a:uFillTx/>
                <a:latin typeface="Arial"/>
                <a:ea typeface="+mn-ea"/>
                <a:cs typeface="+mn-cs"/>
              </a:rPr>
              <a:t> extending up to LS4 will be mandatory to address all issues and reap the full benefits of the programme.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+20 </a:t>
            </a:r>
            <a:r>
              <a:rPr kumimoji="0" lang="en-GB" sz="1800" b="0" i="0" u="none" strike="noStrike" kern="1200" cap="none" spc="0" normalizeH="0" baseline="0" noProof="0" dirty="0" err="1">
                <a:ln>
                  <a:noFill/>
                </a:ln>
                <a:solidFill>
                  <a:srgbClr val="0033A0"/>
                </a:solidFill>
                <a:effectLst/>
                <a:uLnTx/>
                <a:uFillTx/>
                <a:latin typeface="Arial"/>
                <a:ea typeface="+mn-ea"/>
                <a:cs typeface="+mn-cs"/>
              </a:rPr>
              <a:t>MCHF</a:t>
            </a:r>
            <a:r>
              <a:rPr kumimoji="0" lang="en-GB" sz="1800" b="0" i="0" u="none" strike="noStrike" kern="1200" cap="none" spc="0" normalizeH="0" baseline="0" noProof="0" dirty="0">
                <a:ln>
                  <a:noFill/>
                </a:ln>
                <a:solidFill>
                  <a:srgbClr val="0033A0"/>
                </a:solidFill>
                <a:effectLst/>
                <a:uLnTx/>
                <a:uFillTx/>
                <a:latin typeface="Arial"/>
                <a:ea typeface="+mn-ea"/>
                <a:cs typeface="+mn-cs"/>
              </a:rPr>
              <a:t> assigned to Phase 1 – important additions including EL-CONS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65 </a:t>
            </a:r>
            <a:r>
              <a:rPr kumimoji="0" lang="en-GB" sz="1800" b="0" i="0" u="none" strike="noStrike" kern="1200" cap="none" spc="0" normalizeH="0" baseline="0" noProof="0" dirty="0" err="1">
                <a:ln>
                  <a:noFill/>
                </a:ln>
                <a:solidFill>
                  <a:srgbClr val="0033A0"/>
                </a:solidFill>
                <a:effectLst/>
                <a:uLnTx/>
                <a:uFillTx/>
                <a:latin typeface="Arial"/>
                <a:ea typeface="+mn-ea"/>
                <a:cs typeface="+mn-cs"/>
              </a:rPr>
              <a:t>MCHF</a:t>
            </a:r>
            <a:r>
              <a:rPr kumimoji="0" lang="en-GB" sz="1800" b="0" i="0" u="none" strike="noStrike" kern="1200" cap="none" spc="0" normalizeH="0" baseline="0" noProof="0" dirty="0">
                <a:ln>
                  <a:noFill/>
                </a:ln>
                <a:solidFill>
                  <a:srgbClr val="0033A0"/>
                </a:solidFill>
                <a:effectLst/>
                <a:uLnTx/>
                <a:uFillTx/>
                <a:latin typeface="Arial"/>
                <a:ea typeface="+mn-ea"/>
                <a:cs typeface="+mn-cs"/>
              </a:rPr>
              <a:t> (2028-2033) assigned to Phase 2 in the MTP23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4642838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26D407B-58B8-8E66-71E7-E76ACA06B866}"/>
              </a:ext>
            </a:extLst>
          </p:cNvPr>
          <p:cNvSpPr>
            <a:spLocks noGrp="1"/>
          </p:cNvSpPr>
          <p:nvPr>
            <p:ph idx="1"/>
          </p:nvPr>
        </p:nvSpPr>
        <p:spPr>
          <a:xfrm>
            <a:off x="407988" y="1111173"/>
            <a:ext cx="11376024" cy="4884039"/>
          </a:xfrm>
        </p:spPr>
        <p:txBody>
          <a:bodyPr/>
          <a:lstStyle/>
          <a:p>
            <a:r>
              <a:rPr lang="en-US" b="1" dirty="0"/>
              <a:t>A new high intensity facility in ECN3 is technically feasible and can be implemented in synergy with NA-CONS for operation in Run 4</a:t>
            </a:r>
            <a:endParaRPr lang="en-US" dirty="0"/>
          </a:p>
          <a:p>
            <a:r>
              <a:rPr lang="en-GB" b="1"/>
              <a:t>An experiment-specific decision needed from the Research Board before the end of 2023 t</a:t>
            </a:r>
            <a:r>
              <a:rPr lang="en-GB"/>
              <a:t>o start experiment specific detailed TDR phase in 2024</a:t>
            </a:r>
            <a:endParaRPr lang="en-GB" sz="2000"/>
          </a:p>
          <a:p>
            <a:r>
              <a:rPr lang="en-GB"/>
              <a:t>Facility </a:t>
            </a:r>
            <a:r>
              <a:rPr lang="en-GB" dirty="0"/>
              <a:t>and experiment approval at the end of 2023</a:t>
            </a:r>
          </a:p>
          <a:p>
            <a:r>
              <a:rPr lang="en-GB" dirty="0"/>
              <a:t>First funding envelope approved for essential studies required for the project to go ahead in LS3 if approved</a:t>
            </a:r>
          </a:p>
        </p:txBody>
      </p:sp>
      <p:sp>
        <p:nvSpPr>
          <p:cNvPr id="2" name="Title 1">
            <a:extLst>
              <a:ext uri="{FF2B5EF4-FFF2-40B4-BE49-F238E27FC236}">
                <a16:creationId xmlns:a16="http://schemas.microsoft.com/office/drawing/2014/main" id="{A54D8794-1321-BAE5-8170-A77CDD71BF6D}"/>
              </a:ext>
            </a:extLst>
          </p:cNvPr>
          <p:cNvSpPr>
            <a:spLocks noGrp="1"/>
          </p:cNvSpPr>
          <p:nvPr>
            <p:ph type="title"/>
          </p:nvPr>
        </p:nvSpPr>
        <p:spPr/>
        <p:txBody>
          <a:bodyPr/>
          <a:lstStyle/>
          <a:p>
            <a:r>
              <a:rPr lang="en-GB" dirty="0"/>
              <a:t>ECN3</a:t>
            </a:r>
          </a:p>
        </p:txBody>
      </p:sp>
      <p:sp>
        <p:nvSpPr>
          <p:cNvPr id="3" name="Slide Number Placeholder 2">
            <a:extLst>
              <a:ext uri="{FF2B5EF4-FFF2-40B4-BE49-F238E27FC236}">
                <a16:creationId xmlns:a16="http://schemas.microsoft.com/office/drawing/2014/main" id="{C3F61905-A148-A74F-F99E-72C8160180ED}"/>
              </a:ext>
            </a:extLst>
          </p:cNvPr>
          <p:cNvSpPr>
            <a:spLocks noGrp="1"/>
          </p:cNvSpPr>
          <p:nvPr>
            <p:ph type="sldNum" sz="quarter" idx="12"/>
          </p:nvPr>
        </p:nvSpPr>
        <p:spPr>
          <a:xfrm>
            <a:off x="11102758" y="6356350"/>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rgbClr val="0033A0">
                  <a:tint val="75000"/>
                </a:srgbClr>
              </a:solidFill>
              <a:effectLst/>
              <a:uLnTx/>
              <a:uFillTx/>
              <a:latin typeface="Arial"/>
              <a:ea typeface="+mn-ea"/>
              <a:cs typeface="+mn-cs"/>
            </a:endParaRPr>
          </a:p>
        </p:txBody>
      </p:sp>
      <p:pic>
        <p:nvPicPr>
          <p:cNvPr id="17" name="Picture 16">
            <a:extLst>
              <a:ext uri="{FF2B5EF4-FFF2-40B4-BE49-F238E27FC236}">
                <a16:creationId xmlns:a16="http://schemas.microsoft.com/office/drawing/2014/main" id="{BFA8FE19-B237-3CC0-0E23-A3EE131B184E}"/>
              </a:ext>
            </a:extLst>
          </p:cNvPr>
          <p:cNvPicPr>
            <a:picLocks noChangeAspect="1"/>
          </p:cNvPicPr>
          <p:nvPr/>
        </p:nvPicPr>
        <p:blipFill>
          <a:blip r:embed="rId2"/>
          <a:stretch>
            <a:fillRect/>
          </a:stretch>
        </p:blipFill>
        <p:spPr>
          <a:xfrm>
            <a:off x="407988" y="3921017"/>
            <a:ext cx="4593006" cy="2800458"/>
          </a:xfrm>
          <a:prstGeom prst="rect">
            <a:avLst/>
          </a:prstGeom>
        </p:spPr>
      </p:pic>
      <p:pic>
        <p:nvPicPr>
          <p:cNvPr id="18" name="Picture 17">
            <a:extLst>
              <a:ext uri="{FF2B5EF4-FFF2-40B4-BE49-F238E27FC236}">
                <a16:creationId xmlns:a16="http://schemas.microsoft.com/office/drawing/2014/main" id="{D0474274-0930-7425-0002-F904FB4BA6B3}"/>
              </a:ext>
            </a:extLst>
          </p:cNvPr>
          <p:cNvPicPr>
            <a:picLocks noChangeAspect="1"/>
          </p:cNvPicPr>
          <p:nvPr/>
        </p:nvPicPr>
        <p:blipFill>
          <a:blip r:embed="rId3"/>
          <a:stretch>
            <a:fillRect/>
          </a:stretch>
        </p:blipFill>
        <p:spPr>
          <a:xfrm>
            <a:off x="5528926" y="4403994"/>
            <a:ext cx="5919247" cy="1658665"/>
          </a:xfrm>
          <a:prstGeom prst="rect">
            <a:avLst/>
          </a:prstGeom>
        </p:spPr>
      </p:pic>
      <p:sp>
        <p:nvSpPr>
          <p:cNvPr id="20" name="TextBox 19">
            <a:extLst>
              <a:ext uri="{FF2B5EF4-FFF2-40B4-BE49-F238E27FC236}">
                <a16:creationId xmlns:a16="http://schemas.microsoft.com/office/drawing/2014/main" id="{CDC4156C-CFEC-ACA4-67EB-53D1C23271B0}"/>
              </a:ext>
            </a:extLst>
          </p:cNvPr>
          <p:cNvSpPr txBox="1"/>
          <p:nvPr/>
        </p:nvSpPr>
        <p:spPr>
          <a:xfrm>
            <a:off x="9516284" y="6011904"/>
            <a:ext cx="1586474" cy="276999"/>
          </a:xfrm>
          <a:prstGeom prst="rect">
            <a:avLst/>
          </a:prstGeom>
          <a:noFill/>
        </p:spPr>
        <p:txBody>
          <a:bodyPr wrap="square" lIns="0" tIns="0" rIns="0" bIns="0" rtlCol="0">
            <a:spAutoFit/>
          </a:bodyPr>
          <a:lstStyle/>
          <a:p>
            <a:pPr algn="l"/>
            <a:r>
              <a:rPr lang="en-GB" dirty="0"/>
              <a:t>+ SHADOWS</a:t>
            </a:r>
          </a:p>
        </p:txBody>
      </p:sp>
    </p:spTree>
    <p:extLst>
      <p:ext uri="{BB962C8B-B14F-4D97-AF65-F5344CB8AC3E}">
        <p14:creationId xmlns:p14="http://schemas.microsoft.com/office/powerpoint/2010/main" val="1719070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high angle view of a factory&#10;&#10;Description automatically generated with medium confidence">
            <a:extLst>
              <a:ext uri="{FF2B5EF4-FFF2-40B4-BE49-F238E27FC236}">
                <a16:creationId xmlns:a16="http://schemas.microsoft.com/office/drawing/2014/main" id="{07872EF9-F05C-5DF6-1C9C-C30AE684FC6A}"/>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16124" b="4929"/>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hidden="1">
            <a:extLst>
              <a:ext uri="{FF2B5EF4-FFF2-40B4-BE49-F238E27FC236}">
                <a16:creationId xmlns:a16="http://schemas.microsoft.com/office/drawing/2014/main" id="{CF9A8644-A321-5AE9-1F96-223F8A000C02}"/>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22</a:t>
            </a:fld>
            <a:endParaRPr lang="en-US"/>
          </a:p>
        </p:txBody>
      </p:sp>
    </p:spTree>
    <p:extLst>
      <p:ext uri="{BB962C8B-B14F-4D97-AF65-F5344CB8AC3E}">
        <p14:creationId xmlns:p14="http://schemas.microsoft.com/office/powerpoint/2010/main" val="729318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A6A60EF-F3F1-2CEB-B469-8C3B5E136F9F}"/>
              </a:ext>
            </a:extLst>
          </p:cNvPr>
          <p:cNvSpPr>
            <a:spLocks noGrp="1"/>
          </p:cNvSpPr>
          <p:nvPr>
            <p:ph type="title"/>
          </p:nvPr>
        </p:nvSpPr>
        <p:spPr/>
        <p:txBody>
          <a:bodyPr/>
          <a:lstStyle/>
          <a:p>
            <a:r>
              <a:rPr lang="en-GB" dirty="0"/>
              <a:t>ISOLDE Consolidation</a:t>
            </a:r>
          </a:p>
        </p:txBody>
      </p:sp>
      <p:sp>
        <p:nvSpPr>
          <p:cNvPr id="4" name="Slide Number Placeholder 3">
            <a:extLst>
              <a:ext uri="{FF2B5EF4-FFF2-40B4-BE49-F238E27FC236}">
                <a16:creationId xmlns:a16="http://schemas.microsoft.com/office/drawing/2014/main" id="{5645748D-692B-81EE-C82B-1A7D960067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srgbClr val="0033A0">
                  <a:tint val="75000"/>
                </a:srgbClr>
              </a:solidFill>
              <a:effectLst/>
              <a:uLnTx/>
              <a:uFillTx/>
              <a:latin typeface="Arial"/>
              <a:ea typeface="+mn-ea"/>
              <a:cs typeface="+mn-cs"/>
            </a:endParaRPr>
          </a:p>
        </p:txBody>
      </p:sp>
      <p:graphicFrame>
        <p:nvGraphicFramePr>
          <p:cNvPr id="6" name="Table 6">
            <a:extLst>
              <a:ext uri="{FF2B5EF4-FFF2-40B4-BE49-F238E27FC236}">
                <a16:creationId xmlns:a16="http://schemas.microsoft.com/office/drawing/2014/main" id="{6E2C2FBC-AF6C-78ED-F3DA-3402B5907628}"/>
              </a:ext>
            </a:extLst>
          </p:cNvPr>
          <p:cNvGraphicFramePr>
            <a:graphicFrameLocks noGrp="1"/>
          </p:cNvGraphicFramePr>
          <p:nvPr>
            <p:extLst>
              <p:ext uri="{D42A27DB-BD31-4B8C-83A1-F6EECF244321}">
                <p14:modId xmlns:p14="http://schemas.microsoft.com/office/powerpoint/2010/main" val="3203966677"/>
              </p:ext>
            </p:extLst>
          </p:nvPr>
        </p:nvGraphicFramePr>
        <p:xfrm>
          <a:off x="991264" y="2416719"/>
          <a:ext cx="9899374" cy="3108960"/>
        </p:xfrm>
        <a:graphic>
          <a:graphicData uri="http://schemas.openxmlformats.org/drawingml/2006/table">
            <a:tbl>
              <a:tblPr firstRow="1" bandRow="1">
                <a:tableStyleId>{ED083AE6-46FA-4A59-8FB0-9F97EB10719F}</a:tableStyleId>
              </a:tblPr>
              <a:tblGrid>
                <a:gridCol w="5591632">
                  <a:extLst>
                    <a:ext uri="{9D8B030D-6E8A-4147-A177-3AD203B41FA5}">
                      <a16:colId xmlns:a16="http://schemas.microsoft.com/office/drawing/2014/main" val="1359220234"/>
                    </a:ext>
                  </a:extLst>
                </a:gridCol>
                <a:gridCol w="4307742">
                  <a:extLst>
                    <a:ext uri="{9D8B030D-6E8A-4147-A177-3AD203B41FA5}">
                      <a16:colId xmlns:a16="http://schemas.microsoft.com/office/drawing/2014/main" val="4088895140"/>
                    </a:ext>
                  </a:extLst>
                </a:gridCol>
              </a:tblGrid>
              <a:tr h="351992">
                <a:tc>
                  <a:txBody>
                    <a:bodyPr/>
                    <a:lstStyle/>
                    <a:p>
                      <a:r>
                        <a:rPr lang="en-GB" dirty="0"/>
                        <a:t>Item</a:t>
                      </a:r>
                    </a:p>
                  </a:txBody>
                  <a:tcPr/>
                </a:tc>
                <a:tc>
                  <a:txBody>
                    <a:bodyPr/>
                    <a:lstStyle/>
                    <a:p>
                      <a:r>
                        <a:rPr lang="en-GB" dirty="0"/>
                        <a:t>Comment</a:t>
                      </a:r>
                    </a:p>
                  </a:txBody>
                  <a:tcPr/>
                </a:tc>
                <a:extLst>
                  <a:ext uri="{0D108BD9-81ED-4DB2-BD59-A6C34878D82A}">
                    <a16:rowId xmlns:a16="http://schemas.microsoft.com/office/drawing/2014/main" val="3576504378"/>
                  </a:ext>
                </a:extLst>
              </a:tr>
              <a:tr h="351992">
                <a:tc>
                  <a:txBody>
                    <a:bodyPr/>
                    <a:lstStyle/>
                    <a:p>
                      <a:r>
                        <a:rPr lang="en-GB" dirty="0"/>
                        <a:t>BTY line power converter consolidation</a:t>
                      </a:r>
                    </a:p>
                  </a:txBody>
                  <a:tcPr anchor="ctr"/>
                </a:tc>
                <a:tc>
                  <a:txBody>
                    <a:bodyPr/>
                    <a:lstStyle/>
                    <a:p>
                      <a:r>
                        <a:rPr lang="en-GB" dirty="0"/>
                        <a:t>Compatible with 2 GeV</a:t>
                      </a:r>
                    </a:p>
                  </a:txBody>
                  <a:tcPr anchor="ctr"/>
                </a:tc>
                <a:extLst>
                  <a:ext uri="{0D108BD9-81ED-4DB2-BD59-A6C34878D82A}">
                    <a16:rowId xmlns:a16="http://schemas.microsoft.com/office/drawing/2014/main" val="1283245208"/>
                  </a:ext>
                </a:extLst>
              </a:tr>
              <a:tr h="351992">
                <a:tc>
                  <a:txBody>
                    <a:bodyPr/>
                    <a:lstStyle/>
                    <a:p>
                      <a:r>
                        <a:rPr lang="en-GB" dirty="0"/>
                        <a:t>Beam dumps replacement in LS3</a:t>
                      </a:r>
                    </a:p>
                  </a:txBody>
                  <a:tcPr anchor="ctr"/>
                </a:tc>
                <a:tc>
                  <a:txBody>
                    <a:bodyPr/>
                    <a:lstStyle/>
                    <a:p>
                      <a:r>
                        <a:rPr lang="en-GB" dirty="0"/>
                        <a:t>Estimate ~12 </a:t>
                      </a:r>
                      <a:r>
                        <a:rPr lang="en-GB" dirty="0" err="1"/>
                        <a:t>MCHF</a:t>
                      </a:r>
                      <a:r>
                        <a:rPr lang="en-GB" dirty="0"/>
                        <a:t> (class 4)</a:t>
                      </a:r>
                      <a:br>
                        <a:rPr lang="en-GB" dirty="0"/>
                      </a:br>
                      <a:r>
                        <a:rPr lang="en-GB" dirty="0"/>
                        <a:t>Further study + Market Survey</a:t>
                      </a:r>
                    </a:p>
                  </a:txBody>
                  <a:tcPr anchor="ctr"/>
                </a:tc>
                <a:extLst>
                  <a:ext uri="{0D108BD9-81ED-4DB2-BD59-A6C34878D82A}">
                    <a16:rowId xmlns:a16="http://schemas.microsoft.com/office/drawing/2014/main" val="1791036873"/>
                  </a:ext>
                </a:extLst>
              </a:tr>
              <a:tr h="435957">
                <a:tc>
                  <a:txBody>
                    <a:bodyPr/>
                    <a:lstStyle/>
                    <a:p>
                      <a:r>
                        <a:rPr lang="en-GB" dirty="0"/>
                        <a:t>Fire Safety and Ventilation upgrade for ISOLDE primary areas (B197)</a:t>
                      </a:r>
                    </a:p>
                  </a:txBody>
                  <a:tcPr anchor="ctr"/>
                </a:tc>
                <a:tc>
                  <a:txBody>
                    <a:bodyPr/>
                    <a:lstStyle/>
                    <a:p>
                      <a:r>
                        <a:rPr lang="en-GB" dirty="0"/>
                        <a:t>HSE stipulation</a:t>
                      </a:r>
                    </a:p>
                  </a:txBody>
                  <a:tcPr anchor="ctr"/>
                </a:tc>
                <a:extLst>
                  <a:ext uri="{0D108BD9-81ED-4DB2-BD59-A6C34878D82A}">
                    <a16:rowId xmlns:a16="http://schemas.microsoft.com/office/drawing/2014/main" val="3570469053"/>
                  </a:ext>
                </a:extLst>
              </a:tr>
              <a:tr h="351992">
                <a:tc>
                  <a:txBody>
                    <a:bodyPr/>
                    <a:lstStyle/>
                    <a:p>
                      <a:r>
                        <a:rPr lang="en-GB" dirty="0" err="1"/>
                        <a:t>REXEBIS</a:t>
                      </a:r>
                      <a:r>
                        <a:rPr lang="en-GB" dirty="0"/>
                        <a:t> solenoid, long term spare</a:t>
                      </a:r>
                    </a:p>
                  </a:txBody>
                  <a:tcPr anchor="ctr"/>
                </a:tc>
                <a:tc>
                  <a:txBody>
                    <a:bodyPr/>
                    <a:lstStyle/>
                    <a:p>
                      <a:r>
                        <a:rPr lang="en-GB" dirty="0"/>
                        <a:t>2023 - 2026</a:t>
                      </a:r>
                    </a:p>
                  </a:txBody>
                  <a:tcPr anchor="ctr"/>
                </a:tc>
                <a:extLst>
                  <a:ext uri="{0D108BD9-81ED-4DB2-BD59-A6C34878D82A}">
                    <a16:rowId xmlns:a16="http://schemas.microsoft.com/office/drawing/2014/main" val="192811702"/>
                  </a:ext>
                </a:extLst>
              </a:tr>
              <a:tr h="3519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rPr>
                        <a:t>Replacement of REX-ISOLDE solid state amplifiers</a:t>
                      </a:r>
                      <a:endParaRPr lang="en-GB" sz="1800" kern="1200" dirty="0">
                        <a:solidFill>
                          <a:schemeClr val="dk1"/>
                        </a:solidFill>
                        <a:effectLst/>
                        <a:latin typeface="+mn-lt"/>
                        <a:ea typeface="+mn-ea"/>
                        <a:cs typeface="+mn-cs"/>
                      </a:endParaRPr>
                    </a:p>
                  </a:txBody>
                  <a:tcPr anchor="ctr"/>
                </a:tc>
                <a:tc>
                  <a:txBody>
                    <a:bodyPr/>
                    <a:lstStyle/>
                    <a:p>
                      <a:r>
                        <a:rPr lang="en-GB" dirty="0"/>
                        <a:t>2024+</a:t>
                      </a:r>
                    </a:p>
                  </a:txBody>
                  <a:tcPr anchor="ctr"/>
                </a:tc>
                <a:extLst>
                  <a:ext uri="{0D108BD9-81ED-4DB2-BD59-A6C34878D82A}">
                    <a16:rowId xmlns:a16="http://schemas.microsoft.com/office/drawing/2014/main" val="2881654769"/>
                  </a:ext>
                </a:extLst>
              </a:tr>
              <a:tr h="3519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rPr>
                        <a:t>Maintain HIE SC RF-cavities at ~100K during YETS</a:t>
                      </a:r>
                      <a:endParaRPr lang="en-GB" sz="1800" kern="1200" dirty="0">
                        <a:solidFill>
                          <a:schemeClr val="dk1"/>
                        </a:solidFill>
                        <a:effectLst/>
                        <a:latin typeface="+mn-lt"/>
                        <a:ea typeface="+mn-ea"/>
                        <a:cs typeface="+mn-cs"/>
                      </a:endParaRPr>
                    </a:p>
                  </a:txBody>
                  <a:tcPr anchor="ctr"/>
                </a:tc>
                <a:tc>
                  <a:txBody>
                    <a:bodyPr/>
                    <a:lstStyle/>
                    <a:p>
                      <a:r>
                        <a:rPr lang="en-GB" dirty="0"/>
                        <a:t>Study</a:t>
                      </a:r>
                    </a:p>
                  </a:txBody>
                  <a:tcPr anchor="ctr"/>
                </a:tc>
                <a:extLst>
                  <a:ext uri="{0D108BD9-81ED-4DB2-BD59-A6C34878D82A}">
                    <a16:rowId xmlns:a16="http://schemas.microsoft.com/office/drawing/2014/main" val="240531546"/>
                  </a:ext>
                </a:extLst>
              </a:tr>
            </a:tbl>
          </a:graphicData>
        </a:graphic>
      </p:graphicFrame>
      <p:sp>
        <p:nvSpPr>
          <p:cNvPr id="7" name="TextBox 6">
            <a:extLst>
              <a:ext uri="{FF2B5EF4-FFF2-40B4-BE49-F238E27FC236}">
                <a16:creationId xmlns:a16="http://schemas.microsoft.com/office/drawing/2014/main" id="{5E881BEC-6D55-556F-55DD-2FAA4FE1B8EB}"/>
              </a:ext>
            </a:extLst>
          </p:cNvPr>
          <p:cNvSpPr txBox="1"/>
          <p:nvPr/>
        </p:nvSpPr>
        <p:spPr>
          <a:xfrm>
            <a:off x="626648" y="1332321"/>
            <a:ext cx="10628607" cy="73866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33A0"/>
                </a:solidFill>
                <a:effectLst/>
                <a:uLnTx/>
                <a:uFillTx/>
                <a:latin typeface="Helvetica" pitchFamily="2" charset="0"/>
                <a:ea typeface="+mn-ea"/>
                <a:cs typeface="+mn-cs"/>
              </a:rPr>
              <a:t>MTP23: urgent items (3.8 </a:t>
            </a:r>
            <a:r>
              <a:rPr kumimoji="0" lang="en-GB" sz="2400" b="0" i="0" u="none" strike="noStrike" kern="1200" cap="none" spc="0" normalizeH="0" baseline="0" noProof="0" dirty="0" err="1">
                <a:ln>
                  <a:noFill/>
                </a:ln>
                <a:solidFill>
                  <a:srgbClr val="0033A0"/>
                </a:solidFill>
                <a:effectLst/>
                <a:uLnTx/>
                <a:uFillTx/>
                <a:latin typeface="Helvetica" pitchFamily="2" charset="0"/>
                <a:ea typeface="+mn-ea"/>
                <a:cs typeface="+mn-cs"/>
              </a:rPr>
              <a:t>MCHF</a:t>
            </a:r>
            <a:r>
              <a:rPr kumimoji="0" lang="en-GB" sz="2400" b="0" i="0" u="none" strike="noStrike" kern="1200" cap="none" spc="0" normalizeH="0" baseline="0" noProof="0" dirty="0">
                <a:ln>
                  <a:noFill/>
                </a:ln>
                <a:solidFill>
                  <a:srgbClr val="0033A0"/>
                </a:solidFill>
                <a:effectLst/>
                <a:uLnTx/>
                <a:uFillTx/>
                <a:latin typeface="Helvetica" pitchFamily="2" charset="0"/>
                <a:ea typeface="+mn-ea"/>
                <a:cs typeface="+mn-cs"/>
              </a:rPr>
              <a:t>) as part of a combined package with accelerator consolidation to address most immediate needs: </a:t>
            </a:r>
          </a:p>
        </p:txBody>
      </p:sp>
    </p:spTree>
    <p:extLst>
      <p:ext uri="{BB962C8B-B14F-4D97-AF65-F5344CB8AC3E}">
        <p14:creationId xmlns:p14="http://schemas.microsoft.com/office/powerpoint/2010/main" val="29972608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10;&#10;Description automatically generated">
            <a:extLst>
              <a:ext uri="{FF2B5EF4-FFF2-40B4-BE49-F238E27FC236}">
                <a16:creationId xmlns:a16="http://schemas.microsoft.com/office/drawing/2014/main" id="{983E78CD-EDAA-B20F-3440-6B77A4670813}"/>
              </a:ext>
            </a:extLst>
          </p:cNvPr>
          <p:cNvPicPr>
            <a:picLocks noChangeAspect="1"/>
          </p:cNvPicPr>
          <p:nvPr/>
        </p:nvPicPr>
        <p:blipFill>
          <a:blip r:embed="rId2"/>
          <a:stretch>
            <a:fillRect/>
          </a:stretch>
        </p:blipFill>
        <p:spPr>
          <a:xfrm>
            <a:off x="485775" y="1793240"/>
            <a:ext cx="6759575" cy="3086100"/>
          </a:xfrm>
          <a:prstGeom prst="rect">
            <a:avLst/>
          </a:prstGeom>
        </p:spPr>
      </p:pic>
      <p:pic>
        <p:nvPicPr>
          <p:cNvPr id="4" name="Picture 3">
            <a:extLst>
              <a:ext uri="{FF2B5EF4-FFF2-40B4-BE49-F238E27FC236}">
                <a16:creationId xmlns:a16="http://schemas.microsoft.com/office/drawing/2014/main" id="{AA20E507-68D7-6DCC-1367-E16FAAE887D6}"/>
              </a:ext>
            </a:extLst>
          </p:cNvPr>
          <p:cNvPicPr>
            <a:picLocks noChangeAspect="1"/>
          </p:cNvPicPr>
          <p:nvPr/>
        </p:nvPicPr>
        <p:blipFill>
          <a:blip r:embed="rId3"/>
          <a:stretch>
            <a:fillRect/>
          </a:stretch>
        </p:blipFill>
        <p:spPr>
          <a:xfrm>
            <a:off x="7243763" y="1747535"/>
            <a:ext cx="4540250" cy="3086100"/>
          </a:xfrm>
          <a:prstGeom prst="rect">
            <a:avLst/>
          </a:prstGeom>
        </p:spPr>
      </p:pic>
      <p:sp>
        <p:nvSpPr>
          <p:cNvPr id="2" name="Title 1">
            <a:extLst>
              <a:ext uri="{FF2B5EF4-FFF2-40B4-BE49-F238E27FC236}">
                <a16:creationId xmlns:a16="http://schemas.microsoft.com/office/drawing/2014/main" id="{DE915993-0895-FA40-2BE3-16A636426349}"/>
              </a:ext>
            </a:extLst>
          </p:cNvPr>
          <p:cNvSpPr>
            <a:spLocks noGrp="1"/>
          </p:cNvSpPr>
          <p:nvPr>
            <p:ph type="title"/>
          </p:nvPr>
        </p:nvSpPr>
        <p:spPr>
          <a:xfrm>
            <a:off x="407988" y="373593"/>
            <a:ext cx="11376025" cy="531663"/>
          </a:xfrm>
        </p:spPr>
        <p:txBody>
          <a:bodyPr anchor="t">
            <a:normAutofit/>
          </a:bodyPr>
          <a:lstStyle/>
          <a:p>
            <a:r>
              <a:rPr lang="en-GB" dirty="0"/>
              <a:t>New CERN SRF building</a:t>
            </a:r>
          </a:p>
        </p:txBody>
      </p:sp>
      <p:sp>
        <p:nvSpPr>
          <p:cNvPr id="3" name="Slide Number Placeholder 2">
            <a:extLst>
              <a:ext uri="{FF2B5EF4-FFF2-40B4-BE49-F238E27FC236}">
                <a16:creationId xmlns:a16="http://schemas.microsoft.com/office/drawing/2014/main" id="{75134280-AE96-BCF0-BD9E-E47862AF73E0}"/>
              </a:ext>
            </a:extLst>
          </p:cNvPr>
          <p:cNvSpPr>
            <a:spLocks noGrp="1"/>
          </p:cNvSpPr>
          <p:nvPr>
            <p:ph type="sldNum" sz="quarter" idx="4294967295"/>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24</a:t>
            </a:fld>
            <a:endParaRPr lang="en-US" dirty="0"/>
          </a:p>
        </p:txBody>
      </p:sp>
      <p:sp>
        <p:nvSpPr>
          <p:cNvPr id="5" name="TextBox 4">
            <a:extLst>
              <a:ext uri="{FF2B5EF4-FFF2-40B4-BE49-F238E27FC236}">
                <a16:creationId xmlns:a16="http://schemas.microsoft.com/office/drawing/2014/main" id="{8ACB085E-4BAA-26E6-359B-05E6B5F1DDC6}"/>
              </a:ext>
            </a:extLst>
          </p:cNvPr>
          <p:cNvSpPr txBox="1"/>
          <p:nvPr/>
        </p:nvSpPr>
        <p:spPr>
          <a:xfrm>
            <a:off x="1201425" y="5125244"/>
            <a:ext cx="9789150" cy="1231106"/>
          </a:xfrm>
          <a:prstGeom prst="rect">
            <a:avLst/>
          </a:prstGeom>
          <a:noFill/>
        </p:spPr>
        <p:txBody>
          <a:bodyPr wrap="square" lIns="0" tIns="0" rIns="0" bIns="0"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GB" sz="2000" b="1" i="0" u="none" strike="noStrike" kern="1200" cap="none" spc="0" normalizeH="0" baseline="0" noProof="0" dirty="0">
                <a:ln>
                  <a:noFill/>
                </a:ln>
                <a:solidFill>
                  <a:schemeClr val="tx1">
                    <a:lumMod val="60000"/>
                    <a:lumOff val="40000"/>
                  </a:schemeClr>
                </a:solidFill>
                <a:effectLst/>
                <a:uLnTx/>
                <a:uFillTx/>
                <a:latin typeface="Arial"/>
                <a:ea typeface="+mn-ea"/>
                <a:cs typeface="+mn-cs"/>
              </a:rPr>
              <a:t>(Thin </a:t>
            </a:r>
            <a:r>
              <a:rPr lang="en-GB" sz="2000" b="1" dirty="0">
                <a:solidFill>
                  <a:schemeClr val="tx1">
                    <a:lumMod val="60000"/>
                    <a:lumOff val="40000"/>
                  </a:schemeClr>
                </a:solidFill>
                <a:latin typeface="Arial"/>
              </a:rPr>
              <a:t>F</a:t>
            </a:r>
            <a:r>
              <a:rPr kumimoji="0" lang="en-GB" sz="2000" b="1" i="0" u="none" strike="noStrike" kern="1200" cap="none" spc="0" normalizeH="0" baseline="0" noProof="0" dirty="0" err="1">
                <a:ln>
                  <a:noFill/>
                </a:ln>
                <a:solidFill>
                  <a:schemeClr val="tx1">
                    <a:lumMod val="60000"/>
                    <a:lumOff val="40000"/>
                  </a:schemeClr>
                </a:solidFill>
                <a:effectLst/>
                <a:uLnTx/>
                <a:uFillTx/>
                <a:latin typeface="Arial"/>
                <a:ea typeface="+mn-ea"/>
                <a:cs typeface="+mn-cs"/>
              </a:rPr>
              <a:t>ilm</a:t>
            </a:r>
            <a:r>
              <a:rPr kumimoji="0" lang="en-GB" sz="2000" b="1" i="0" u="none" strike="noStrike" kern="1200" cap="none" spc="0" normalizeH="0" baseline="0" noProof="0" dirty="0">
                <a:ln>
                  <a:noFill/>
                </a:ln>
                <a:solidFill>
                  <a:schemeClr val="tx1">
                    <a:lumMod val="60000"/>
                    <a:lumOff val="40000"/>
                  </a:schemeClr>
                </a:solidFill>
                <a:effectLst/>
                <a:uLnTx/>
                <a:uFillTx/>
                <a:latin typeface="Arial"/>
                <a:ea typeface="+mn-ea"/>
                <a:cs typeface="+mn-cs"/>
              </a:rPr>
              <a:t>) SRF R&amp;D is key to:</a:t>
            </a:r>
          </a:p>
          <a:p>
            <a:pPr marL="0" marR="0" lvl="0" indent="0" algn="l" defTabSz="914400" rtl="0" eaLnBrk="1" fontAlgn="auto" latinLnBrk="0" hangingPunct="1">
              <a:spcBef>
                <a:spcPts val="0"/>
              </a:spcBef>
              <a:spcAft>
                <a:spcPts val="0"/>
              </a:spcAft>
              <a:buClrTx/>
              <a:buSzTx/>
              <a:buFontTx/>
              <a:buNone/>
              <a:tabLst/>
              <a:defRPr/>
            </a:pPr>
            <a:r>
              <a:rPr lang="en-GB" sz="2000" dirty="0">
                <a:solidFill>
                  <a:schemeClr val="tx1">
                    <a:lumMod val="60000"/>
                    <a:lumOff val="40000"/>
                  </a:schemeClr>
                </a:solidFill>
                <a:latin typeface="Arial"/>
              </a:rPr>
              <a:t>	</a:t>
            </a:r>
            <a:r>
              <a:rPr kumimoji="0" lang="en-GB" sz="2000" i="0" u="none" strike="noStrike" kern="1200" cap="none" spc="0" normalizeH="0" baseline="0" noProof="0" dirty="0" err="1">
                <a:ln>
                  <a:noFill/>
                </a:ln>
                <a:solidFill>
                  <a:schemeClr val="tx1">
                    <a:lumMod val="60000"/>
                    <a:lumOff val="40000"/>
                  </a:schemeClr>
                </a:solidFill>
                <a:effectLst/>
                <a:uLnTx/>
                <a:uFillTx/>
                <a:latin typeface="Arial"/>
                <a:ea typeface="+mn-ea"/>
                <a:cs typeface="+mn-cs"/>
              </a:rPr>
              <a:t>i</a:t>
            </a:r>
            <a:r>
              <a:rPr kumimoji="0" lang="en-GB" sz="2000" i="0" u="none" strike="noStrike" kern="1200" cap="none" spc="0" normalizeH="0" baseline="0" noProof="0" dirty="0">
                <a:ln>
                  <a:noFill/>
                </a:ln>
                <a:solidFill>
                  <a:schemeClr val="tx1">
                    <a:lumMod val="60000"/>
                    <a:lumOff val="40000"/>
                  </a:schemeClr>
                </a:solidFill>
                <a:effectLst/>
                <a:uLnTx/>
                <a:uFillTx/>
                <a:latin typeface="Arial"/>
                <a:ea typeface="+mn-ea"/>
                <a:cs typeface="+mn-cs"/>
              </a:rPr>
              <a:t>) limit the power consumption of all new big projects </a:t>
            </a:r>
          </a:p>
          <a:p>
            <a:pPr marL="0" marR="0" lvl="0" indent="0" algn="l" defTabSz="914400" rtl="0" eaLnBrk="1" fontAlgn="auto" latinLnBrk="0" hangingPunct="1">
              <a:spcBef>
                <a:spcPts val="0"/>
              </a:spcBef>
              <a:spcAft>
                <a:spcPts val="0"/>
              </a:spcAft>
              <a:buClrTx/>
              <a:buSzTx/>
              <a:buFontTx/>
              <a:buNone/>
              <a:tabLst/>
              <a:defRPr/>
            </a:pPr>
            <a:r>
              <a:rPr kumimoji="0" lang="en-GB" sz="2000" i="0" u="none" strike="noStrike" kern="1200" cap="none" spc="0" normalizeH="0" baseline="0" noProof="0" dirty="0">
                <a:ln>
                  <a:noFill/>
                </a:ln>
                <a:solidFill>
                  <a:schemeClr val="tx1">
                    <a:lumMod val="60000"/>
                    <a:lumOff val="40000"/>
                  </a:schemeClr>
                </a:solidFill>
                <a:effectLst/>
                <a:uLnTx/>
                <a:uFillTx/>
                <a:latin typeface="Arial"/>
                <a:ea typeface="+mn-ea"/>
                <a:cs typeface="+mn-cs"/>
              </a:rPr>
              <a:t>	ii) reduce capital investment in the SRF systems</a:t>
            </a:r>
          </a:p>
          <a:p>
            <a:pPr marL="0" marR="0" lvl="0" indent="0" algn="l" defTabSz="914400" rtl="0" eaLnBrk="1" fontAlgn="auto" latinLnBrk="0" hangingPunct="1">
              <a:spcBef>
                <a:spcPts val="0"/>
              </a:spcBef>
              <a:spcAft>
                <a:spcPts val="0"/>
              </a:spcAft>
              <a:buClrTx/>
              <a:buSzTx/>
              <a:buFontTx/>
              <a:buNone/>
              <a:tabLst/>
              <a:defRPr/>
            </a:pPr>
            <a:r>
              <a:rPr lang="en-GB" sz="2000" dirty="0">
                <a:solidFill>
                  <a:schemeClr val="tx1">
                    <a:lumMod val="60000"/>
                    <a:lumOff val="40000"/>
                  </a:schemeClr>
                </a:solidFill>
                <a:latin typeface="Arial"/>
              </a:rPr>
              <a:t>		</a:t>
            </a:r>
            <a:r>
              <a:rPr kumimoji="0" lang="en-GB" sz="2000" i="0" u="none" strike="noStrike" kern="1200" cap="none" spc="0" normalizeH="0" baseline="0" noProof="0" dirty="0">
                <a:ln>
                  <a:noFill/>
                </a:ln>
                <a:solidFill>
                  <a:schemeClr val="tx1">
                    <a:lumMod val="60000"/>
                    <a:lumOff val="40000"/>
                  </a:schemeClr>
                </a:solidFill>
                <a:effectLst/>
                <a:uLnTx/>
                <a:uFillTx/>
                <a:latin typeface="Arial"/>
                <a:ea typeface="+mn-ea"/>
                <a:cs typeface="+mn-cs"/>
              </a:rPr>
              <a:t> (</a:t>
            </a:r>
            <a:r>
              <a:rPr lang="en-GB" sz="2000" dirty="0">
                <a:solidFill>
                  <a:schemeClr val="tx1">
                    <a:lumMod val="60000"/>
                    <a:lumOff val="40000"/>
                  </a:schemeClr>
                </a:solidFill>
                <a:latin typeface="Arial"/>
              </a:rPr>
              <a:t>no. of </a:t>
            </a:r>
            <a:r>
              <a:rPr kumimoji="0" lang="en-GB" sz="2000" i="0" u="none" strike="noStrike" kern="1200" cap="none" spc="0" normalizeH="0" baseline="0" noProof="0" dirty="0">
                <a:ln>
                  <a:noFill/>
                </a:ln>
                <a:solidFill>
                  <a:schemeClr val="tx1">
                    <a:lumMod val="60000"/>
                    <a:lumOff val="40000"/>
                  </a:schemeClr>
                </a:solidFill>
                <a:effectLst/>
                <a:uLnTx/>
                <a:uFillTx/>
                <a:latin typeface="Arial"/>
                <a:ea typeface="+mn-ea"/>
                <a:cs typeface="+mn-cs"/>
              </a:rPr>
              <a:t>cavities, size of cryo-plants, electrical infrastructure, …)</a:t>
            </a:r>
            <a:endParaRPr kumimoji="0" lang="en-GB" sz="2000" b="1" i="0" u="none" strike="noStrike" kern="1200" cap="none" spc="0" normalizeH="0" baseline="0" noProof="0" dirty="0">
              <a:ln>
                <a:noFill/>
              </a:ln>
              <a:solidFill>
                <a:srgbClr val="FF0000"/>
              </a:solidFill>
              <a:effectLst/>
              <a:uLnTx/>
              <a:uFillTx/>
              <a:latin typeface="Arial"/>
              <a:ea typeface="+mn-ea"/>
              <a:cs typeface="+mn-cs"/>
            </a:endParaRPr>
          </a:p>
        </p:txBody>
      </p:sp>
      <p:sp>
        <p:nvSpPr>
          <p:cNvPr id="6" name="TextBox 5">
            <a:extLst>
              <a:ext uri="{FF2B5EF4-FFF2-40B4-BE49-F238E27FC236}">
                <a16:creationId xmlns:a16="http://schemas.microsoft.com/office/drawing/2014/main" id="{A03EC031-F371-32D5-7456-C2E5F2554E1D}"/>
              </a:ext>
            </a:extLst>
          </p:cNvPr>
          <p:cNvSpPr txBox="1"/>
          <p:nvPr/>
        </p:nvSpPr>
        <p:spPr>
          <a:xfrm>
            <a:off x="407988" y="992206"/>
            <a:ext cx="8328660" cy="553998"/>
          </a:xfrm>
          <a:prstGeom prst="rect">
            <a:avLst/>
          </a:prstGeom>
          <a:noFill/>
        </p:spPr>
        <p:txBody>
          <a:bodyPr wrap="square" lIns="0" tIns="0" rIns="0" bIns="0" rtlCol="0">
            <a:spAutoFit/>
          </a:bodyPr>
          <a:lstStyle/>
          <a:p>
            <a:pPr algn="l"/>
            <a:r>
              <a:rPr lang="en-GB" dirty="0"/>
              <a:t>Regrouping of the various scattered RF facilities vital for efficient R&amp;D essential for any future CERN project using Superconducting RF</a:t>
            </a:r>
          </a:p>
        </p:txBody>
      </p:sp>
    </p:spTree>
    <p:extLst>
      <p:ext uri="{BB962C8B-B14F-4D97-AF65-F5344CB8AC3E}">
        <p14:creationId xmlns:p14="http://schemas.microsoft.com/office/powerpoint/2010/main" val="8061235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Diagram&#10;&#10;Description automatically generated">
            <a:extLst>
              <a:ext uri="{FF2B5EF4-FFF2-40B4-BE49-F238E27FC236}">
                <a16:creationId xmlns:a16="http://schemas.microsoft.com/office/drawing/2014/main" id="{88C96A52-4692-7FC6-808E-313BD850E9D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9457" y="319687"/>
            <a:ext cx="5269040" cy="3121982"/>
          </a:xfrm>
          <a:prstGeom prst="rect">
            <a:avLst/>
          </a:prstGeom>
        </p:spPr>
      </p:pic>
      <p:sp>
        <p:nvSpPr>
          <p:cNvPr id="3" name="Slide Number Placeholder 2">
            <a:extLst>
              <a:ext uri="{FF2B5EF4-FFF2-40B4-BE49-F238E27FC236}">
                <a16:creationId xmlns:a16="http://schemas.microsoft.com/office/drawing/2014/main" id="{54BF68F9-04CE-A346-B9ED-DAFB6184A257}"/>
              </a:ext>
            </a:extLst>
          </p:cNvPr>
          <p:cNvSpPr>
            <a:spLocks noGrp="1"/>
          </p:cNvSpPr>
          <p:nvPr>
            <p:ph type="sldNum" sz="quarter" idx="12"/>
          </p:nvPr>
        </p:nvSpPr>
        <p:spPr/>
        <p:txBody>
          <a:bodyPr/>
          <a:lstStyle/>
          <a:p>
            <a:fld id="{1787A23F-BAF2-40F7-981E-A4E481A32A38}" type="slidenum">
              <a:rPr lang="en-US" smtClean="0"/>
              <a:t>25</a:t>
            </a:fld>
            <a:endParaRPr lang="en-US"/>
          </a:p>
        </p:txBody>
      </p:sp>
      <p:grpSp>
        <p:nvGrpSpPr>
          <p:cNvPr id="5" name="Group 4">
            <a:extLst>
              <a:ext uri="{FF2B5EF4-FFF2-40B4-BE49-F238E27FC236}">
                <a16:creationId xmlns:a16="http://schemas.microsoft.com/office/drawing/2014/main" id="{BCD4BEF3-F44F-9000-7626-CC76321B0957}"/>
              </a:ext>
            </a:extLst>
          </p:cNvPr>
          <p:cNvGrpSpPr/>
          <p:nvPr/>
        </p:nvGrpSpPr>
        <p:grpSpPr>
          <a:xfrm>
            <a:off x="153747" y="3649191"/>
            <a:ext cx="5303779" cy="3180745"/>
            <a:chOff x="139840" y="3649191"/>
            <a:chExt cx="5303779" cy="3180745"/>
          </a:xfrm>
        </p:grpSpPr>
        <p:pic>
          <p:nvPicPr>
            <p:cNvPr id="7" name="Picture 4" descr="CERN unveils its new European strategy - it does not rule out a new  particle accelerator - Heidi.news">
              <a:extLst>
                <a:ext uri="{FF2B5EF4-FFF2-40B4-BE49-F238E27FC236}">
                  <a16:creationId xmlns:a16="http://schemas.microsoft.com/office/drawing/2014/main" id="{0AE61B6A-5A57-0E40-B66B-2E420DA0465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8464" y="3722885"/>
              <a:ext cx="5015155" cy="3107051"/>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8BF19AA2-5759-1341-920F-208AEC0D1F76}"/>
                </a:ext>
              </a:extLst>
            </p:cNvPr>
            <p:cNvSpPr/>
            <p:nvPr/>
          </p:nvSpPr>
          <p:spPr>
            <a:xfrm>
              <a:off x="139840" y="3649191"/>
              <a:ext cx="2819400" cy="408959"/>
            </a:xfrm>
            <a:prstGeom prst="rect">
              <a:avLst/>
            </a:prstGeom>
            <a:solidFill>
              <a:srgbClr val="92D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400" dirty="0">
                  <a:solidFill>
                    <a:schemeClr val="bg1"/>
                  </a:solidFill>
                </a:rPr>
                <a:t>Future Options</a:t>
              </a:r>
            </a:p>
          </p:txBody>
        </p:sp>
      </p:grpSp>
      <p:sp>
        <p:nvSpPr>
          <p:cNvPr id="9" name="Rectangle 8">
            <a:extLst>
              <a:ext uri="{FF2B5EF4-FFF2-40B4-BE49-F238E27FC236}">
                <a16:creationId xmlns:a16="http://schemas.microsoft.com/office/drawing/2014/main" id="{E63588FF-5178-DF4C-84C5-826D76BEE0C9}"/>
              </a:ext>
            </a:extLst>
          </p:cNvPr>
          <p:cNvSpPr/>
          <p:nvPr/>
        </p:nvSpPr>
        <p:spPr>
          <a:xfrm>
            <a:off x="91189" y="28064"/>
            <a:ext cx="2442605" cy="408959"/>
          </a:xfrm>
          <a:prstGeom prst="rect">
            <a:avLst/>
          </a:prstGeom>
          <a:solidFill>
            <a:srgbClr val="92D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400" dirty="0">
                <a:solidFill>
                  <a:schemeClr val="bg1"/>
                </a:solidFill>
              </a:rPr>
              <a:t>Exploitation</a:t>
            </a:r>
          </a:p>
        </p:txBody>
      </p:sp>
      <p:grpSp>
        <p:nvGrpSpPr>
          <p:cNvPr id="4" name="Group 3">
            <a:extLst>
              <a:ext uri="{FF2B5EF4-FFF2-40B4-BE49-F238E27FC236}">
                <a16:creationId xmlns:a16="http://schemas.microsoft.com/office/drawing/2014/main" id="{995B498A-23E1-2837-60F3-40BAD310E704}"/>
              </a:ext>
            </a:extLst>
          </p:cNvPr>
          <p:cNvGrpSpPr/>
          <p:nvPr/>
        </p:nvGrpSpPr>
        <p:grpSpPr>
          <a:xfrm>
            <a:off x="6681254" y="51754"/>
            <a:ext cx="4941951" cy="3352536"/>
            <a:chOff x="6930221" y="21500"/>
            <a:chExt cx="5762727" cy="3742715"/>
          </a:xfrm>
        </p:grpSpPr>
        <p:pic>
          <p:nvPicPr>
            <p:cNvPr id="15" name="Picture 14">
              <a:extLst>
                <a:ext uri="{FF2B5EF4-FFF2-40B4-BE49-F238E27FC236}">
                  <a16:creationId xmlns:a16="http://schemas.microsoft.com/office/drawing/2014/main" id="{79E3625B-483A-8349-A738-CD945CBCE79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30221" y="21500"/>
              <a:ext cx="4347379" cy="3742715"/>
            </a:xfrm>
            <a:prstGeom prst="rect">
              <a:avLst/>
            </a:prstGeom>
          </p:spPr>
        </p:pic>
        <p:sp>
          <p:nvSpPr>
            <p:cNvPr id="10" name="Rectangle 9">
              <a:extLst>
                <a:ext uri="{FF2B5EF4-FFF2-40B4-BE49-F238E27FC236}">
                  <a16:creationId xmlns:a16="http://schemas.microsoft.com/office/drawing/2014/main" id="{E96D55FC-B301-244A-A6EB-76674550970C}"/>
                </a:ext>
              </a:extLst>
            </p:cNvPr>
            <p:cNvSpPr/>
            <p:nvPr/>
          </p:nvSpPr>
          <p:spPr>
            <a:xfrm>
              <a:off x="11277600" y="140385"/>
              <a:ext cx="1415348" cy="408959"/>
            </a:xfrm>
            <a:prstGeom prst="rect">
              <a:avLst/>
            </a:prstGeom>
            <a:solidFill>
              <a:srgbClr val="92D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400" dirty="0">
                  <a:solidFill>
                    <a:schemeClr val="bg1"/>
                  </a:solidFill>
                </a:rPr>
                <a:t>HL-LHC</a:t>
              </a:r>
            </a:p>
          </p:txBody>
        </p:sp>
      </p:grpSp>
      <p:sp>
        <p:nvSpPr>
          <p:cNvPr id="12" name="Rectangle 11">
            <a:extLst>
              <a:ext uri="{FF2B5EF4-FFF2-40B4-BE49-F238E27FC236}">
                <a16:creationId xmlns:a16="http://schemas.microsoft.com/office/drawing/2014/main" id="{87138E04-EC7B-2241-BDCA-881F3411C11E}"/>
              </a:ext>
            </a:extLst>
          </p:cNvPr>
          <p:cNvSpPr/>
          <p:nvPr/>
        </p:nvSpPr>
        <p:spPr>
          <a:xfrm>
            <a:off x="7939504" y="3541538"/>
            <a:ext cx="4098749" cy="408959"/>
          </a:xfrm>
          <a:prstGeom prst="rect">
            <a:avLst/>
          </a:prstGeom>
          <a:solidFill>
            <a:srgbClr val="92D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400" dirty="0">
                <a:solidFill>
                  <a:schemeClr val="bg1"/>
                </a:solidFill>
              </a:rPr>
              <a:t>Technology/Engineering/R&amp;D</a:t>
            </a:r>
          </a:p>
        </p:txBody>
      </p:sp>
      <p:grpSp>
        <p:nvGrpSpPr>
          <p:cNvPr id="2" name="Group 1">
            <a:extLst>
              <a:ext uri="{FF2B5EF4-FFF2-40B4-BE49-F238E27FC236}">
                <a16:creationId xmlns:a16="http://schemas.microsoft.com/office/drawing/2014/main" id="{8BD3754D-7E6E-FFBC-F08F-E783B7C3F7C6}"/>
              </a:ext>
            </a:extLst>
          </p:cNvPr>
          <p:cNvGrpSpPr/>
          <p:nvPr/>
        </p:nvGrpSpPr>
        <p:grpSpPr>
          <a:xfrm>
            <a:off x="7487520" y="3950497"/>
            <a:ext cx="4135686" cy="2840486"/>
            <a:chOff x="6966442" y="3939444"/>
            <a:chExt cx="4135686" cy="2840486"/>
          </a:xfrm>
        </p:grpSpPr>
        <p:pic>
          <p:nvPicPr>
            <p:cNvPr id="14" name="Picture 2" descr="Linac 4 : Un nouvel injecteur pour le Cern">
              <a:extLst>
                <a:ext uri="{FF2B5EF4-FFF2-40B4-BE49-F238E27FC236}">
                  <a16:creationId xmlns:a16="http://schemas.microsoft.com/office/drawing/2014/main" id="{FA29FBC3-8D7B-3EC2-545E-3CE12070F14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66442" y="3983076"/>
              <a:ext cx="2015848" cy="15118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498D2595-7CF6-1FD9-45BA-5311852448E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204025" y="3939444"/>
              <a:ext cx="1898102" cy="1511887"/>
            </a:xfrm>
            <a:prstGeom prst="rect">
              <a:avLst/>
            </a:prstGeom>
            <a:ln>
              <a:noFill/>
            </a:ln>
            <a:effectLst>
              <a:outerShdw blurRad="292100" dist="139700" dir="2700000" algn="tl" rotWithShape="0">
                <a:srgbClr val="333333">
                  <a:alpha val="65000"/>
                </a:srgbClr>
              </a:outerShdw>
            </a:effectLst>
          </p:spPr>
        </p:pic>
        <p:pic>
          <p:nvPicPr>
            <p:cNvPr id="17" name="Picture 2" descr="https://mediastream.cern.ch/MediaArchive/Photo/Public/2009/0904207/0904207_04/0904207_04-A4-at-144-dpi.jpg">
              <a:extLst>
                <a:ext uri="{FF2B5EF4-FFF2-40B4-BE49-F238E27FC236}">
                  <a16:creationId xmlns:a16="http://schemas.microsoft.com/office/drawing/2014/main" id="{42E95E43-7D17-A0C8-8F80-69606785AD68}"/>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204025" y="5516488"/>
              <a:ext cx="1898103" cy="12634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6" name="Picture 5">
              <a:extLst>
                <a:ext uri="{FF2B5EF4-FFF2-40B4-BE49-F238E27FC236}">
                  <a16:creationId xmlns:a16="http://schemas.microsoft.com/office/drawing/2014/main" id="{ECC770F0-781E-C131-7CCE-076867D59BD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966831" y="5605975"/>
              <a:ext cx="2144013" cy="1173955"/>
            </a:xfrm>
            <a:prstGeom prst="rect">
              <a:avLst/>
            </a:prstGeom>
            <a:effectLst>
              <a:outerShdw blurRad="50800" dist="38100" dir="2700000" algn="tl" rotWithShape="0">
                <a:prstClr val="black">
                  <a:alpha val="40000"/>
                </a:prstClr>
              </a:outerShdw>
              <a:softEdge rad="12700"/>
            </a:effectLst>
          </p:spPr>
        </p:pic>
      </p:grpSp>
      <p:sp>
        <p:nvSpPr>
          <p:cNvPr id="11" name="TextBox 10">
            <a:extLst>
              <a:ext uri="{FF2B5EF4-FFF2-40B4-BE49-F238E27FC236}">
                <a16:creationId xmlns:a16="http://schemas.microsoft.com/office/drawing/2014/main" id="{44695772-D83E-1ADD-69AF-9034D451B766}"/>
              </a:ext>
            </a:extLst>
          </p:cNvPr>
          <p:cNvSpPr txBox="1"/>
          <p:nvPr/>
        </p:nvSpPr>
        <p:spPr>
          <a:xfrm>
            <a:off x="3753228" y="5108200"/>
            <a:ext cx="5398392" cy="1550031"/>
          </a:xfrm>
          <a:prstGeom prst="rect">
            <a:avLst/>
          </a:prstGeom>
          <a:solidFill>
            <a:schemeClr val="bg1"/>
          </a:solidFill>
        </p:spPr>
        <p:txBody>
          <a:bodyPr wrap="square" lIns="72000" tIns="36000" rIns="0" bIns="36000" rtlCol="0">
            <a:spAutoFit/>
          </a:bodyPr>
          <a:lstStyle/>
          <a:p>
            <a:pPr marL="285750" indent="-285750" algn="l">
              <a:buFont typeface="Arial" panose="020B0604020202020204" pitchFamily="34" charset="0"/>
              <a:buChar char="•"/>
            </a:pPr>
            <a:r>
              <a:rPr lang="en-GB" sz="2400" dirty="0"/>
              <a:t>A unique complex</a:t>
            </a:r>
          </a:p>
          <a:p>
            <a:pPr marL="285750" indent="-285750" algn="l">
              <a:buFont typeface="Arial" panose="020B0604020202020204" pitchFamily="34" charset="0"/>
              <a:buChar char="•"/>
            </a:pPr>
            <a:r>
              <a:rPr lang="en-GB" sz="2400" dirty="0"/>
              <a:t>Unique expertise and capabilities</a:t>
            </a:r>
          </a:p>
          <a:p>
            <a:pPr marL="285750" indent="-285750" algn="l">
              <a:buFont typeface="Arial" panose="020B0604020202020204" pitchFamily="34" charset="0"/>
              <a:buChar char="•"/>
            </a:pPr>
            <a:r>
              <a:rPr lang="en-GB" sz="2400" dirty="0"/>
              <a:t>A rich and well-motivated programme</a:t>
            </a:r>
          </a:p>
          <a:p>
            <a:pPr marL="285750" indent="-285750" algn="l">
              <a:buFont typeface="Arial" panose="020B0604020202020204" pitchFamily="34" charset="0"/>
              <a:buChar char="•"/>
            </a:pPr>
            <a:r>
              <a:rPr lang="en-GB" sz="2400" dirty="0"/>
              <a:t>A great future in front of us</a:t>
            </a:r>
          </a:p>
        </p:txBody>
      </p:sp>
    </p:spTree>
    <p:extLst>
      <p:ext uri="{BB962C8B-B14F-4D97-AF65-F5344CB8AC3E}">
        <p14:creationId xmlns:p14="http://schemas.microsoft.com/office/powerpoint/2010/main" val="983943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44FF1F-7016-798B-AE9A-BAA61BDEDF60}"/>
              </a:ext>
            </a:extLst>
          </p:cNvPr>
          <p:cNvSpPr>
            <a:spLocks noGrp="1"/>
          </p:cNvSpPr>
          <p:nvPr>
            <p:ph idx="1"/>
          </p:nvPr>
        </p:nvSpPr>
        <p:spPr>
          <a:xfrm>
            <a:off x="690001" y="1129347"/>
            <a:ext cx="11000533" cy="5227003"/>
          </a:xfrm>
        </p:spPr>
        <p:txBody>
          <a:bodyPr/>
          <a:lstStyle/>
          <a:p>
            <a:pPr>
              <a:lnSpc>
                <a:spcPct val="100000"/>
              </a:lnSpc>
            </a:pPr>
            <a:r>
              <a:rPr lang="en-GB" b="1" dirty="0"/>
              <a:t>Full, safe, exploitation of the remarkable potential of the complex</a:t>
            </a:r>
          </a:p>
          <a:p>
            <a:pPr lvl="2"/>
            <a:r>
              <a:rPr lang="en-GB" dirty="0"/>
              <a:t>Due regard to longevity &amp; facility upgrades. </a:t>
            </a:r>
          </a:p>
          <a:p>
            <a:pPr lvl="2"/>
            <a:r>
              <a:rPr lang="en-GB" dirty="0"/>
              <a:t>Backed by a profound technology and engineering base and world-class support facilities. </a:t>
            </a:r>
          </a:p>
          <a:p>
            <a:pPr>
              <a:lnSpc>
                <a:spcPct val="100000"/>
              </a:lnSpc>
            </a:pPr>
            <a:r>
              <a:rPr lang="en-GB" b="1" dirty="0"/>
              <a:t>HL-LHC - flagship machine at the energy frontier out to end ~2041</a:t>
            </a:r>
          </a:p>
          <a:p>
            <a:pPr>
              <a:lnSpc>
                <a:spcPct val="100000"/>
              </a:lnSpc>
            </a:pPr>
            <a:r>
              <a:rPr lang="en-GB" dirty="0"/>
              <a:t>Future Colliders with FCC-FS as lead</a:t>
            </a:r>
            <a:endParaRPr lang="en-GB" b="1" dirty="0"/>
          </a:p>
          <a:p>
            <a:pPr>
              <a:lnSpc>
                <a:spcPct val="100000"/>
              </a:lnSpc>
            </a:pPr>
            <a:r>
              <a:rPr lang="en-GB" b="1" dirty="0"/>
              <a:t>Execution of a European Accelerator R&amp;D Roadmap </a:t>
            </a:r>
            <a:r>
              <a:rPr lang="en-GB" dirty="0"/>
              <a:t>(High Field Magnets, RF, Muon Collider, Plasma Wakefield Acceleration)</a:t>
            </a:r>
            <a:endParaRPr lang="en-GB" b="0" dirty="0"/>
          </a:p>
          <a:p>
            <a:pPr>
              <a:lnSpc>
                <a:spcPct val="100000"/>
              </a:lnSpc>
            </a:pPr>
            <a:r>
              <a:rPr lang="en-GB" dirty="0"/>
              <a:t>Scientific diversity programme exploiting complex and facilities via Physics Beyond Colliders. Enthusiastic and ambitious user communities.</a:t>
            </a:r>
            <a:endParaRPr lang="en-GB" b="0" dirty="0"/>
          </a:p>
          <a:p>
            <a:pPr>
              <a:lnSpc>
                <a:spcPct val="100000"/>
              </a:lnSpc>
            </a:pPr>
            <a:r>
              <a:rPr lang="en-GB" dirty="0"/>
              <a:t>Sustainability and Societal impact, Outreach and Education as part of our mission. Nexus of an impressive collaborative ecosystem.</a:t>
            </a:r>
          </a:p>
          <a:p>
            <a:pPr>
              <a:lnSpc>
                <a:spcPct val="100000"/>
              </a:lnSpc>
            </a:pPr>
            <a:endParaRPr lang="en-GB" dirty="0"/>
          </a:p>
          <a:p>
            <a:pPr>
              <a:lnSpc>
                <a:spcPct val="100000"/>
              </a:lnSpc>
            </a:pPr>
            <a:endParaRPr lang="en-GB" dirty="0"/>
          </a:p>
        </p:txBody>
      </p:sp>
      <p:sp>
        <p:nvSpPr>
          <p:cNvPr id="3" name="Title 2">
            <a:extLst>
              <a:ext uri="{FF2B5EF4-FFF2-40B4-BE49-F238E27FC236}">
                <a16:creationId xmlns:a16="http://schemas.microsoft.com/office/drawing/2014/main" id="{7B8D6D21-C0E4-D9AD-7E97-CA2B22A5C08F}"/>
              </a:ext>
            </a:extLst>
          </p:cNvPr>
          <p:cNvSpPr>
            <a:spLocks noGrp="1"/>
          </p:cNvSpPr>
          <p:nvPr>
            <p:ph type="title"/>
          </p:nvPr>
        </p:nvSpPr>
        <p:spPr/>
        <p:txBody>
          <a:bodyPr/>
          <a:lstStyle/>
          <a:p>
            <a:r>
              <a:rPr lang="en-GB" sz="3200" dirty="0"/>
              <a:t>Aligned, and continuing to align, with ESPPU-2020</a:t>
            </a:r>
          </a:p>
        </p:txBody>
      </p:sp>
      <p:sp>
        <p:nvSpPr>
          <p:cNvPr id="4" name="Slide Number Placeholder 3">
            <a:extLst>
              <a:ext uri="{FF2B5EF4-FFF2-40B4-BE49-F238E27FC236}">
                <a16:creationId xmlns:a16="http://schemas.microsoft.com/office/drawing/2014/main" id="{A9AB2297-C88F-473A-BCCB-C0DF6DFA4EB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0033A0">
                  <a:tint val="75000"/>
                </a:srgbClr>
              </a:solidFill>
              <a:effectLst/>
              <a:uLnTx/>
              <a:uFillTx/>
              <a:latin typeface="Arial"/>
              <a:ea typeface="+mn-ea"/>
              <a:cs typeface="+mn-cs"/>
            </a:endParaRPr>
          </a:p>
        </p:txBody>
      </p:sp>
    </p:spTree>
    <p:extLst>
      <p:ext uri="{BB962C8B-B14F-4D97-AF65-F5344CB8AC3E}">
        <p14:creationId xmlns:p14="http://schemas.microsoft.com/office/powerpoint/2010/main" val="269805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dissolve">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dissolve">
                                      <p:cBhvr>
                                        <p:cTn id="12" dur="5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dissolve">
                                      <p:cBhvr>
                                        <p:cTn id="17" dur="500"/>
                                        <p:tgtEl>
                                          <p:spTgt spid="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dissolve">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dissolve">
                                      <p:cBhvr>
                                        <p:cTn id="2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E7B31F-1B52-D5BD-6E43-3779EF24C399}"/>
              </a:ext>
            </a:extLst>
          </p:cNvPr>
          <p:cNvSpPr>
            <a:spLocks noGrp="1"/>
          </p:cNvSpPr>
          <p:nvPr>
            <p:ph idx="1"/>
          </p:nvPr>
        </p:nvSpPr>
        <p:spPr/>
        <p:txBody>
          <a:bodyPr/>
          <a:lstStyle/>
          <a:p>
            <a:r>
              <a:rPr lang="en-GB" dirty="0"/>
              <a:t>Injector complex facilities and HL-LHC and associated engineering and technology is going take us out until the early 2040s</a:t>
            </a:r>
          </a:p>
          <a:p>
            <a:r>
              <a:rPr lang="en-GB" dirty="0"/>
              <a:t>Our first choice next big machine is the FCC</a:t>
            </a:r>
          </a:p>
          <a:p>
            <a:pPr lvl="2"/>
            <a:r>
              <a:rPr lang="en-GB" dirty="0"/>
              <a:t>It is a credible option and a real possibility. </a:t>
            </a:r>
          </a:p>
          <a:p>
            <a:pPr lvl="2"/>
            <a:r>
              <a:rPr lang="en-GB" dirty="0"/>
              <a:t>There is strong physics motivation.</a:t>
            </a:r>
          </a:p>
          <a:p>
            <a:pPr lvl="2"/>
            <a:r>
              <a:rPr lang="en-GB" dirty="0"/>
              <a:t>If approved this will keep us busy for a long time. </a:t>
            </a:r>
          </a:p>
          <a:p>
            <a:pPr lvl="2"/>
            <a:r>
              <a:rPr lang="en-GB" dirty="0"/>
              <a:t>Hugely challenging infrastructure and technology.</a:t>
            </a:r>
          </a:p>
          <a:p>
            <a:pPr lvl="2"/>
            <a:r>
              <a:rPr lang="en-GB" dirty="0"/>
              <a:t>Sustainability will be key.</a:t>
            </a:r>
          </a:p>
          <a:p>
            <a:r>
              <a:rPr lang="en-GB" dirty="0"/>
              <a:t>There are plan Bs.</a:t>
            </a:r>
          </a:p>
          <a:p>
            <a:r>
              <a:rPr lang="en-GB" dirty="0"/>
              <a:t>An operating HL-LHC and preparation for the FCC should not prevent us from exploiting our remarkable capabilities to invest in R&amp;D, diversity, innovation, knowledge transfer, medical applications, plasma, sustainable energy etc. </a:t>
            </a:r>
          </a:p>
        </p:txBody>
      </p:sp>
      <p:sp>
        <p:nvSpPr>
          <p:cNvPr id="3" name="Title 2">
            <a:extLst>
              <a:ext uri="{FF2B5EF4-FFF2-40B4-BE49-F238E27FC236}">
                <a16:creationId xmlns:a16="http://schemas.microsoft.com/office/drawing/2014/main" id="{DFA58CD8-7FC1-0F97-E8B9-76CC043DBC31}"/>
              </a:ext>
            </a:extLst>
          </p:cNvPr>
          <p:cNvSpPr>
            <a:spLocks noGrp="1"/>
          </p:cNvSpPr>
          <p:nvPr>
            <p:ph type="title"/>
          </p:nvPr>
        </p:nvSpPr>
        <p:spPr/>
        <p:txBody>
          <a:bodyPr/>
          <a:lstStyle/>
          <a:p>
            <a:r>
              <a:rPr lang="en-GB" dirty="0"/>
              <a:t>CERN’s future</a:t>
            </a:r>
          </a:p>
        </p:txBody>
      </p:sp>
      <p:sp>
        <p:nvSpPr>
          <p:cNvPr id="4" name="Slide Number Placeholder 3">
            <a:extLst>
              <a:ext uri="{FF2B5EF4-FFF2-40B4-BE49-F238E27FC236}">
                <a16:creationId xmlns:a16="http://schemas.microsoft.com/office/drawing/2014/main" id="{539018AC-68B1-CBC6-AD80-1BE016AD75D3}"/>
              </a:ext>
            </a:extLst>
          </p:cNvPr>
          <p:cNvSpPr>
            <a:spLocks noGrp="1"/>
          </p:cNvSpPr>
          <p:nvPr>
            <p:ph type="sldNum" sz="quarter" idx="12"/>
          </p:nvPr>
        </p:nvSpPr>
        <p:spPr/>
        <p:txBody>
          <a:bodyPr/>
          <a:lstStyle/>
          <a:p>
            <a:fld id="{36B5EA5A-BC32-A742-B11B-8E7414D5B535}" type="slidenum">
              <a:rPr lang="en-US" smtClean="0"/>
              <a:pPr/>
              <a:t>27</a:t>
            </a:fld>
            <a:endParaRPr lang="en-US"/>
          </a:p>
        </p:txBody>
      </p:sp>
    </p:spTree>
    <p:extLst>
      <p:ext uri="{BB962C8B-B14F-4D97-AF65-F5344CB8AC3E}">
        <p14:creationId xmlns:p14="http://schemas.microsoft.com/office/powerpoint/2010/main" val="34058396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 Week 2023, 5 – 9 June, London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00159DDE-233E-E279-DC64-51C088BF2514}"/>
              </a:ext>
            </a:extLst>
          </p:cNvPr>
          <p:cNvSpPr txBox="1"/>
          <p:nvPr/>
        </p:nvSpPr>
        <p:spPr>
          <a:xfrm>
            <a:off x="1109905" y="865907"/>
            <a:ext cx="3648435" cy="1538883"/>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432FF"/>
                </a:solidFill>
                <a:effectLst/>
                <a:uLnTx/>
                <a:uFillTx/>
                <a:latin typeface="Arial"/>
                <a:ea typeface="+mn-ea"/>
                <a:cs typeface="+mn-cs"/>
              </a:rPr>
              <a:t>473 participants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srgbClr val="0432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432FF"/>
                </a:solidFill>
                <a:effectLst/>
                <a:uLnTx/>
                <a:uFillTx/>
                <a:latin typeface="Arial"/>
                <a:ea typeface="+mn-ea"/>
                <a:cs typeface="+mn-cs"/>
              </a:rPr>
              <a:t>362 on site incl. 62 1-day passes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432FF"/>
                </a:solidFill>
                <a:effectLst/>
                <a:uLnTx/>
                <a:uFillTx/>
                <a:latin typeface="Arial"/>
                <a:ea typeface="+mn-ea"/>
                <a:cs typeface="+mn-cs"/>
              </a:rPr>
              <a:t>111 remote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432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432FF"/>
                </a:solidFill>
                <a:effectLst/>
                <a:uLnTx/>
                <a:uFillTx/>
                <a:latin typeface="Arial"/>
                <a:ea typeface="+mn-ea"/>
                <a:cs typeface="+mn-cs"/>
              </a:rPr>
              <a:t>A very intense and productive week</a:t>
            </a:r>
          </a:p>
        </p:txBody>
      </p:sp>
      <p:pic>
        <p:nvPicPr>
          <p:cNvPr id="12" name="Picture 11">
            <a:extLst>
              <a:ext uri="{FF2B5EF4-FFF2-40B4-BE49-F238E27FC236}">
                <a16:creationId xmlns:a16="http://schemas.microsoft.com/office/drawing/2014/main" id="{BCB8035C-A8DB-42AE-3F54-87070547D8F0}"/>
              </a:ext>
            </a:extLst>
          </p:cNvPr>
          <p:cNvPicPr>
            <a:picLocks noChangeAspect="1"/>
          </p:cNvPicPr>
          <p:nvPr/>
        </p:nvPicPr>
        <p:blipFill>
          <a:blip r:embed="rId3"/>
          <a:stretch>
            <a:fillRect/>
          </a:stretch>
        </p:blipFill>
        <p:spPr>
          <a:xfrm>
            <a:off x="17761" y="2462403"/>
            <a:ext cx="6078239" cy="4395597"/>
          </a:xfrm>
          <a:prstGeom prst="rect">
            <a:avLst/>
          </a:prstGeom>
        </p:spPr>
      </p:pic>
      <p:pic>
        <p:nvPicPr>
          <p:cNvPr id="13" name="Picture 12">
            <a:extLst>
              <a:ext uri="{FF2B5EF4-FFF2-40B4-BE49-F238E27FC236}">
                <a16:creationId xmlns:a16="http://schemas.microsoft.com/office/drawing/2014/main" id="{B72C5873-4020-DFE5-C52D-7F2F04A83483}"/>
              </a:ext>
            </a:extLst>
          </p:cNvPr>
          <p:cNvPicPr>
            <a:picLocks noChangeAspect="1"/>
          </p:cNvPicPr>
          <p:nvPr/>
        </p:nvPicPr>
        <p:blipFill>
          <a:blip r:embed="rId4"/>
          <a:stretch>
            <a:fillRect/>
          </a:stretch>
        </p:blipFill>
        <p:spPr>
          <a:xfrm>
            <a:off x="6272542" y="2462403"/>
            <a:ext cx="5864683" cy="4395597"/>
          </a:xfrm>
          <a:prstGeom prst="rect">
            <a:avLst/>
          </a:prstGeom>
        </p:spPr>
      </p:pic>
    </p:spTree>
    <p:extLst>
      <p:ext uri="{BB962C8B-B14F-4D97-AF65-F5344CB8AC3E}">
        <p14:creationId xmlns:p14="http://schemas.microsoft.com/office/powerpoint/2010/main" val="187569392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2F2F2F"/>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C7FB323-76B0-8C72-2234-092A8EA40B01}"/>
              </a:ext>
            </a:extLst>
          </p:cNvPr>
          <p:cNvSpPr txBox="1">
            <a:spLocks/>
          </p:cNvSpPr>
          <p:nvPr/>
        </p:nvSpPr>
        <p:spPr>
          <a:xfrm>
            <a:off x="-96687" y="2230"/>
            <a:ext cx="12288687" cy="766621"/>
          </a:xfrm>
          <a:prstGeom prst="rect">
            <a:avLst/>
          </a:prstGeom>
          <a:solidFill>
            <a:schemeClr val="tx1"/>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a:defRPr/>
            </a:pPr>
            <a:endParaRPr lang="en-US" sz="3600" dirty="0">
              <a:latin typeface="Arial"/>
            </a:endParaRPr>
          </a:p>
        </p:txBody>
      </p:sp>
      <p:pic>
        <p:nvPicPr>
          <p:cNvPr id="5" name="Picture 4" descr="A picture containing icon&#10;&#10;Description automatically generated">
            <a:extLst>
              <a:ext uri="{FF2B5EF4-FFF2-40B4-BE49-F238E27FC236}">
                <a16:creationId xmlns:a16="http://schemas.microsoft.com/office/drawing/2014/main" id="{961F4255-3FE2-E4EF-F232-88828FD87C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69279"/>
            <a:ext cx="1935386" cy="654292"/>
          </a:xfrm>
          <a:prstGeom prst="rect">
            <a:avLst/>
          </a:prstGeom>
        </p:spPr>
      </p:pic>
      <p:sp>
        <p:nvSpPr>
          <p:cNvPr id="6" name="TextBox 5">
            <a:extLst>
              <a:ext uri="{FF2B5EF4-FFF2-40B4-BE49-F238E27FC236}">
                <a16:creationId xmlns:a16="http://schemas.microsoft.com/office/drawing/2014/main" id="{0D22C285-6008-89B2-9E1A-2AECD5E337D3}"/>
              </a:ext>
            </a:extLst>
          </p:cNvPr>
          <p:cNvSpPr txBox="1"/>
          <p:nvPr/>
        </p:nvSpPr>
        <p:spPr>
          <a:xfrm>
            <a:off x="3091471" y="62376"/>
            <a:ext cx="6310423" cy="646331"/>
          </a:xfrm>
          <a:prstGeom prst="rect">
            <a:avLst/>
          </a:prstGeom>
          <a:noFill/>
        </p:spPr>
        <p:txBody>
          <a:bodyPr wrap="square">
            <a:spAutoFit/>
          </a:bodyPr>
          <a:lstStyle/>
          <a:p>
            <a:pPr>
              <a:defRPr/>
            </a:pPr>
            <a:r>
              <a:rPr lang="en-US" sz="3600" dirty="0">
                <a:solidFill>
                  <a:srgbClr val="FFFF00"/>
                </a:solidFill>
                <a:latin typeface="Arial"/>
              </a:rPr>
              <a:t>          A good start!</a:t>
            </a:r>
          </a:p>
        </p:txBody>
      </p:sp>
      <p:pic>
        <p:nvPicPr>
          <p:cNvPr id="8" name="Picture 7" descr="A person standing at a podium&#10;&#10;Description automatically generated with medium confidence">
            <a:extLst>
              <a:ext uri="{FF2B5EF4-FFF2-40B4-BE49-F238E27FC236}">
                <a16:creationId xmlns:a16="http://schemas.microsoft.com/office/drawing/2014/main" id="{43140E33-C431-F340-02F1-B512D914C051}"/>
              </a:ext>
            </a:extLst>
          </p:cNvPr>
          <p:cNvPicPr>
            <a:picLocks noChangeAspect="1"/>
          </p:cNvPicPr>
          <p:nvPr/>
        </p:nvPicPr>
        <p:blipFill rotWithShape="1">
          <a:blip r:embed="rId3">
            <a:extLst>
              <a:ext uri="{28A0092B-C50C-407E-A947-70E740481C1C}">
                <a14:useLocalDpi xmlns:a14="http://schemas.microsoft.com/office/drawing/2010/main" val="0"/>
              </a:ext>
            </a:extLst>
          </a:blip>
          <a:srcRect l="673"/>
          <a:stretch/>
        </p:blipFill>
        <p:spPr>
          <a:xfrm rot="5400000">
            <a:off x="4635663" y="1946756"/>
            <a:ext cx="5718032" cy="3241935"/>
          </a:xfrm>
          <a:prstGeom prst="rect">
            <a:avLst/>
          </a:prstGeom>
        </p:spPr>
      </p:pic>
      <p:pic>
        <p:nvPicPr>
          <p:cNvPr id="10" name="Picture 9" descr="A person standing at a podium&#10;&#10;Description automatically generated">
            <a:extLst>
              <a:ext uri="{FF2B5EF4-FFF2-40B4-BE49-F238E27FC236}">
                <a16:creationId xmlns:a16="http://schemas.microsoft.com/office/drawing/2014/main" id="{D1555430-FDCB-166D-2791-0C6823790C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685648" y="1975011"/>
            <a:ext cx="5695849" cy="3207611"/>
          </a:xfrm>
          <a:prstGeom prst="rect">
            <a:avLst/>
          </a:prstGeom>
        </p:spPr>
      </p:pic>
      <p:pic>
        <p:nvPicPr>
          <p:cNvPr id="12" name="Picture 11" descr="A person standing at a podium&#10;&#10;Description automatically generated with medium confidence">
            <a:extLst>
              <a:ext uri="{FF2B5EF4-FFF2-40B4-BE49-F238E27FC236}">
                <a16:creationId xmlns:a16="http://schemas.microsoft.com/office/drawing/2014/main" id="{0B0A4097-093A-03C5-08A1-C64B5F856F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1263142" y="1930836"/>
            <a:ext cx="5718033" cy="3220103"/>
          </a:xfrm>
          <a:prstGeom prst="rect">
            <a:avLst/>
          </a:prstGeom>
        </p:spPr>
      </p:pic>
      <p:pic>
        <p:nvPicPr>
          <p:cNvPr id="14" name="Picture 13" descr="A person standing on a podium&#10;&#10;Description automatically generated with low confidence">
            <a:extLst>
              <a:ext uri="{FF2B5EF4-FFF2-40B4-BE49-F238E27FC236}">
                <a16:creationId xmlns:a16="http://schemas.microsoft.com/office/drawing/2014/main" id="{5635476B-4684-5729-1E84-8C267605D26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7880967" y="1985487"/>
            <a:ext cx="5600510" cy="3153920"/>
          </a:xfrm>
          <a:prstGeom prst="rect">
            <a:avLst/>
          </a:prstGeom>
        </p:spPr>
      </p:pic>
      <p:sp>
        <p:nvSpPr>
          <p:cNvPr id="15" name="TextBox 14">
            <a:extLst>
              <a:ext uri="{FF2B5EF4-FFF2-40B4-BE49-F238E27FC236}">
                <a16:creationId xmlns:a16="http://schemas.microsoft.com/office/drawing/2014/main" id="{8E560C5E-8452-17FA-31A4-84563CF56220}"/>
              </a:ext>
            </a:extLst>
          </p:cNvPr>
          <p:cNvSpPr txBox="1"/>
          <p:nvPr/>
        </p:nvSpPr>
        <p:spPr>
          <a:xfrm>
            <a:off x="342900" y="5295900"/>
            <a:ext cx="2120795" cy="923330"/>
          </a:xfrm>
          <a:prstGeom prst="rect">
            <a:avLst/>
          </a:prstGeom>
          <a:noFill/>
        </p:spPr>
        <p:txBody>
          <a:bodyPr wrap="square" rtlCol="0">
            <a:spAutoFit/>
          </a:bodyPr>
          <a:lstStyle/>
          <a:p>
            <a:pPr defTabSz="914303"/>
            <a:r>
              <a:rPr lang="en-US" dirty="0">
                <a:solidFill>
                  <a:srgbClr val="FFFFFF"/>
                </a:solidFill>
                <a:latin typeface="Arial"/>
              </a:rPr>
              <a:t>Ian </a:t>
            </a:r>
            <a:r>
              <a:rPr lang="en-US" dirty="0" err="1">
                <a:solidFill>
                  <a:srgbClr val="FFFFFF"/>
                </a:solidFill>
                <a:latin typeface="Arial"/>
              </a:rPr>
              <a:t>Shipsey</a:t>
            </a:r>
            <a:r>
              <a:rPr lang="en-US" dirty="0">
                <a:solidFill>
                  <a:srgbClr val="FFFFFF"/>
                </a:solidFill>
                <a:latin typeface="Arial"/>
              </a:rPr>
              <a:t>,</a:t>
            </a:r>
          </a:p>
          <a:p>
            <a:pPr defTabSz="914303"/>
            <a:r>
              <a:rPr lang="en-US" dirty="0">
                <a:solidFill>
                  <a:srgbClr val="FFFFFF"/>
                </a:solidFill>
                <a:latin typeface="Arial"/>
              </a:rPr>
              <a:t>Oxford, </a:t>
            </a:r>
          </a:p>
          <a:p>
            <a:pPr defTabSz="914303"/>
            <a:r>
              <a:rPr lang="en-US" dirty="0">
                <a:solidFill>
                  <a:srgbClr val="FFFFFF"/>
                </a:solidFill>
                <a:latin typeface="Arial"/>
              </a:rPr>
              <a:t>Opening Chair</a:t>
            </a:r>
            <a:endParaRPr lang="en-GB" dirty="0">
              <a:solidFill>
                <a:srgbClr val="FFFFFF"/>
              </a:solidFill>
              <a:latin typeface="Arial"/>
            </a:endParaRPr>
          </a:p>
        </p:txBody>
      </p:sp>
      <p:sp>
        <p:nvSpPr>
          <p:cNvPr id="16" name="TextBox 15">
            <a:extLst>
              <a:ext uri="{FF2B5EF4-FFF2-40B4-BE49-F238E27FC236}">
                <a16:creationId xmlns:a16="http://schemas.microsoft.com/office/drawing/2014/main" id="{4A778401-7A5C-A042-91BE-65E9FA917E77}"/>
              </a:ext>
            </a:extLst>
          </p:cNvPr>
          <p:cNvSpPr txBox="1"/>
          <p:nvPr/>
        </p:nvSpPr>
        <p:spPr>
          <a:xfrm>
            <a:off x="3338685" y="6119375"/>
            <a:ext cx="2467342" cy="646331"/>
          </a:xfrm>
          <a:prstGeom prst="rect">
            <a:avLst/>
          </a:prstGeom>
          <a:noFill/>
        </p:spPr>
        <p:txBody>
          <a:bodyPr wrap="none" rtlCol="0">
            <a:spAutoFit/>
          </a:bodyPr>
          <a:lstStyle/>
          <a:p>
            <a:pPr defTabSz="914303"/>
            <a:r>
              <a:rPr lang="en-US" dirty="0">
                <a:solidFill>
                  <a:srgbClr val="FFFFFF"/>
                </a:solidFill>
                <a:latin typeface="Arial"/>
              </a:rPr>
              <a:t>Mark Thomson,</a:t>
            </a:r>
          </a:p>
          <a:p>
            <a:pPr defTabSz="914303"/>
            <a:r>
              <a:rPr lang="en-US" dirty="0">
                <a:solidFill>
                  <a:srgbClr val="FFFFFF"/>
                </a:solidFill>
                <a:latin typeface="Arial"/>
              </a:rPr>
              <a:t>Executive Chair STFC</a:t>
            </a:r>
            <a:endParaRPr lang="en-GB" dirty="0">
              <a:solidFill>
                <a:srgbClr val="FFFFFF"/>
              </a:solidFill>
              <a:latin typeface="Arial"/>
            </a:endParaRPr>
          </a:p>
        </p:txBody>
      </p:sp>
      <p:sp>
        <p:nvSpPr>
          <p:cNvPr id="17" name="TextBox 16">
            <a:extLst>
              <a:ext uri="{FF2B5EF4-FFF2-40B4-BE49-F238E27FC236}">
                <a16:creationId xmlns:a16="http://schemas.microsoft.com/office/drawing/2014/main" id="{5F13402C-F094-F633-946B-394EF022B446}"/>
              </a:ext>
            </a:extLst>
          </p:cNvPr>
          <p:cNvSpPr txBox="1"/>
          <p:nvPr/>
        </p:nvSpPr>
        <p:spPr>
          <a:xfrm>
            <a:off x="6522838" y="5796210"/>
            <a:ext cx="1864613" cy="646331"/>
          </a:xfrm>
          <a:prstGeom prst="rect">
            <a:avLst/>
          </a:prstGeom>
          <a:noFill/>
        </p:spPr>
        <p:txBody>
          <a:bodyPr wrap="none" rtlCol="0">
            <a:spAutoFit/>
          </a:bodyPr>
          <a:lstStyle/>
          <a:p>
            <a:pPr defTabSz="914303"/>
            <a:r>
              <a:rPr lang="en-US" dirty="0">
                <a:solidFill>
                  <a:srgbClr val="FFFFFF"/>
                </a:solidFill>
                <a:latin typeface="Arial"/>
              </a:rPr>
              <a:t>Fabiola Gianotti,</a:t>
            </a:r>
          </a:p>
          <a:p>
            <a:pPr defTabSz="914303"/>
            <a:r>
              <a:rPr lang="en-US" dirty="0">
                <a:solidFill>
                  <a:srgbClr val="FFFFFF"/>
                </a:solidFill>
                <a:latin typeface="Arial"/>
              </a:rPr>
              <a:t>CERN DG</a:t>
            </a:r>
            <a:endParaRPr lang="en-GB" dirty="0">
              <a:solidFill>
                <a:srgbClr val="FFFFFF"/>
              </a:solidFill>
              <a:latin typeface="Arial"/>
            </a:endParaRPr>
          </a:p>
        </p:txBody>
      </p:sp>
      <p:sp>
        <p:nvSpPr>
          <p:cNvPr id="18" name="TextBox 17">
            <a:extLst>
              <a:ext uri="{FF2B5EF4-FFF2-40B4-BE49-F238E27FC236}">
                <a16:creationId xmlns:a16="http://schemas.microsoft.com/office/drawing/2014/main" id="{5DDB8241-5BE4-FD78-C32B-69AEC65218F1}"/>
              </a:ext>
            </a:extLst>
          </p:cNvPr>
          <p:cNvSpPr txBox="1"/>
          <p:nvPr/>
        </p:nvSpPr>
        <p:spPr>
          <a:xfrm>
            <a:off x="9709489" y="4876800"/>
            <a:ext cx="2082621" cy="923330"/>
          </a:xfrm>
          <a:prstGeom prst="rect">
            <a:avLst/>
          </a:prstGeom>
          <a:noFill/>
        </p:spPr>
        <p:txBody>
          <a:bodyPr wrap="none" rtlCol="0">
            <a:spAutoFit/>
          </a:bodyPr>
          <a:lstStyle/>
          <a:p>
            <a:pPr defTabSz="914303"/>
            <a:r>
              <a:rPr lang="en-US" dirty="0">
                <a:solidFill>
                  <a:srgbClr val="FFFFFF"/>
                </a:solidFill>
                <a:latin typeface="Arial"/>
              </a:rPr>
              <a:t>Eliezer </a:t>
            </a:r>
            <a:r>
              <a:rPr lang="en-US" dirty="0" err="1">
                <a:solidFill>
                  <a:srgbClr val="FFFFFF"/>
                </a:solidFill>
                <a:latin typeface="Arial"/>
              </a:rPr>
              <a:t>Rabinovici</a:t>
            </a:r>
            <a:r>
              <a:rPr lang="en-US" dirty="0">
                <a:solidFill>
                  <a:srgbClr val="FFFFFF"/>
                </a:solidFill>
                <a:latin typeface="Arial"/>
              </a:rPr>
              <a:t>,</a:t>
            </a:r>
          </a:p>
          <a:p>
            <a:pPr defTabSz="914303"/>
            <a:r>
              <a:rPr lang="en-US" dirty="0">
                <a:solidFill>
                  <a:srgbClr val="FFFFFF"/>
                </a:solidFill>
                <a:latin typeface="Arial"/>
              </a:rPr>
              <a:t>President of</a:t>
            </a:r>
          </a:p>
          <a:p>
            <a:pPr defTabSz="914303"/>
            <a:r>
              <a:rPr lang="en-US" dirty="0">
                <a:solidFill>
                  <a:srgbClr val="FFFFFF"/>
                </a:solidFill>
                <a:latin typeface="Arial"/>
              </a:rPr>
              <a:t>CERN Council</a:t>
            </a:r>
            <a:endParaRPr lang="en-GB" dirty="0">
              <a:solidFill>
                <a:srgbClr val="FFFFFF"/>
              </a:solidFill>
              <a:latin typeface="Arial"/>
            </a:endParaRPr>
          </a:p>
        </p:txBody>
      </p:sp>
      <p:sp>
        <p:nvSpPr>
          <p:cNvPr id="19" name="Speech Bubble: Oval 18">
            <a:extLst>
              <a:ext uri="{FF2B5EF4-FFF2-40B4-BE49-F238E27FC236}">
                <a16:creationId xmlns:a16="http://schemas.microsoft.com/office/drawing/2014/main" id="{6FDFEC5C-776F-CBA3-901E-7B1B824399CF}"/>
              </a:ext>
            </a:extLst>
          </p:cNvPr>
          <p:cNvSpPr/>
          <p:nvPr/>
        </p:nvSpPr>
        <p:spPr>
          <a:xfrm>
            <a:off x="990600" y="720259"/>
            <a:ext cx="11849100" cy="1030224"/>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303"/>
            <a:r>
              <a:rPr lang="en-US" sz="2400" dirty="0">
                <a:solidFill>
                  <a:srgbClr val="FFFFFF"/>
                </a:solidFill>
                <a:latin typeface="Arial"/>
              </a:rPr>
              <a:t>FCC-ee the best Higgs factory, and UK fully supportive !</a:t>
            </a:r>
            <a:endParaRPr lang="en-GB" sz="2400" dirty="0">
              <a:solidFill>
                <a:srgbClr val="FFFFFF"/>
              </a:solidFill>
              <a:latin typeface="Arial"/>
            </a:endParaRPr>
          </a:p>
        </p:txBody>
      </p:sp>
    </p:spTree>
    <p:extLst>
      <p:ext uri="{BB962C8B-B14F-4D97-AF65-F5344CB8AC3E}">
        <p14:creationId xmlns:p14="http://schemas.microsoft.com/office/powerpoint/2010/main" val="3424793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2059F9F-1057-3F44-8696-D8049FAF5831}"/>
              </a:ext>
            </a:extLst>
          </p:cNvPr>
          <p:cNvSpPr>
            <a:spLocks noGrp="1"/>
          </p:cNvSpPr>
          <p:nvPr>
            <p:ph idx="1"/>
          </p:nvPr>
        </p:nvSpPr>
        <p:spPr>
          <a:xfrm>
            <a:off x="407989" y="931968"/>
            <a:ext cx="8551656" cy="2415916"/>
          </a:xfrm>
        </p:spPr>
        <p:txBody>
          <a:bodyPr>
            <a:normAutofit/>
          </a:bodyPr>
          <a:lstStyle/>
          <a:p>
            <a:r>
              <a:rPr lang="en-GB" dirty="0"/>
              <a:t>Good availability at &gt; 96%</a:t>
            </a:r>
          </a:p>
          <a:p>
            <a:r>
              <a:rPr lang="en-GB" dirty="0"/>
              <a:t>In 50 years of the PSB there have been no water leaks on the main quadrupole magnets</a:t>
            </a:r>
          </a:p>
          <a:p>
            <a:pPr lvl="1"/>
            <a:r>
              <a:rPr lang="en-GB" dirty="0"/>
              <a:t>Since LS2 leaks have appeared with several magnets exchanged during the YETS</a:t>
            </a:r>
          </a:p>
          <a:p>
            <a:pPr lvl="1"/>
            <a:r>
              <a:rPr lang="en-GB" dirty="0"/>
              <a:t>One new small leak has appeared since and is being closely monitored</a:t>
            </a:r>
          </a:p>
          <a:p>
            <a:endParaRPr lang="en-GB" dirty="0"/>
          </a:p>
          <a:p>
            <a:endParaRPr lang="en-GB" dirty="0"/>
          </a:p>
          <a:p>
            <a:endParaRPr lang="en-GB" dirty="0"/>
          </a:p>
          <a:p>
            <a:endParaRPr lang="en-GB" dirty="0"/>
          </a:p>
          <a:p>
            <a:endParaRPr lang="en-GB" dirty="0"/>
          </a:p>
          <a:p>
            <a:endParaRPr lang="en-GB" dirty="0"/>
          </a:p>
          <a:p>
            <a:pPr marL="0" indent="0">
              <a:buNone/>
            </a:pPr>
            <a:endParaRPr lang="en-GB" dirty="0"/>
          </a:p>
        </p:txBody>
      </p:sp>
      <p:sp>
        <p:nvSpPr>
          <p:cNvPr id="3" name="Title 2">
            <a:extLst>
              <a:ext uri="{FF2B5EF4-FFF2-40B4-BE49-F238E27FC236}">
                <a16:creationId xmlns:a16="http://schemas.microsoft.com/office/drawing/2014/main" id="{51ED667D-D1FB-55AB-0ACA-2F36283F99DF}"/>
              </a:ext>
            </a:extLst>
          </p:cNvPr>
          <p:cNvSpPr>
            <a:spLocks noGrp="1"/>
          </p:cNvSpPr>
          <p:nvPr>
            <p:ph type="title"/>
          </p:nvPr>
        </p:nvSpPr>
        <p:spPr>
          <a:xfrm>
            <a:off x="407987" y="237437"/>
            <a:ext cx="11376025" cy="531663"/>
          </a:xfrm>
        </p:spPr>
        <p:txBody>
          <a:bodyPr/>
          <a:lstStyle/>
          <a:p>
            <a:r>
              <a:rPr lang="en-GB" dirty="0"/>
              <a:t>PS Booster</a:t>
            </a:r>
          </a:p>
        </p:txBody>
      </p:sp>
      <p:sp>
        <p:nvSpPr>
          <p:cNvPr id="6" name="Slide Number Placeholder 5">
            <a:extLst>
              <a:ext uri="{FF2B5EF4-FFF2-40B4-BE49-F238E27FC236}">
                <a16:creationId xmlns:a16="http://schemas.microsoft.com/office/drawing/2014/main" id="{A74D0278-ADE4-D4B0-BD7E-512DF3C1E429}"/>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Picture 6">
            <a:extLst>
              <a:ext uri="{FF2B5EF4-FFF2-40B4-BE49-F238E27FC236}">
                <a16:creationId xmlns:a16="http://schemas.microsoft.com/office/drawing/2014/main" id="{DAC48A5E-6AE1-7CFE-5331-672868BA3F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7555" y="3363718"/>
            <a:ext cx="1668741" cy="2216867"/>
          </a:xfrm>
          <a:prstGeom prst="rect">
            <a:avLst/>
          </a:prstGeom>
        </p:spPr>
      </p:pic>
      <p:pic>
        <p:nvPicPr>
          <p:cNvPr id="8" name="Picture 7" descr="A picture containing ground, orange&#10;&#10;Description automatically generated">
            <a:extLst>
              <a:ext uri="{FF2B5EF4-FFF2-40B4-BE49-F238E27FC236}">
                <a16:creationId xmlns:a16="http://schemas.microsoft.com/office/drawing/2014/main" id="{6AD1BC8D-9E51-FFF6-96CF-C971D9B85F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7355" y="3363717"/>
            <a:ext cx="1677480" cy="2229165"/>
          </a:xfrm>
          <a:prstGeom prst="rect">
            <a:avLst/>
          </a:prstGeom>
        </p:spPr>
      </p:pic>
      <p:pic>
        <p:nvPicPr>
          <p:cNvPr id="9" name="Picture 8">
            <a:extLst>
              <a:ext uri="{FF2B5EF4-FFF2-40B4-BE49-F238E27FC236}">
                <a16:creationId xmlns:a16="http://schemas.microsoft.com/office/drawing/2014/main" id="{6BCCA1D1-B08B-DCE1-443A-45D78A66361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65873" y="3363717"/>
            <a:ext cx="1662401" cy="2216867"/>
          </a:xfrm>
          <a:prstGeom prst="rect">
            <a:avLst/>
          </a:prstGeom>
        </p:spPr>
      </p:pic>
      <p:pic>
        <p:nvPicPr>
          <p:cNvPr id="10" name="Picture 9" descr="A picture containing orange, drum&#10;&#10;Description automatically generated">
            <a:extLst>
              <a:ext uri="{FF2B5EF4-FFF2-40B4-BE49-F238E27FC236}">
                <a16:creationId xmlns:a16="http://schemas.microsoft.com/office/drawing/2014/main" id="{3A303C91-A3A6-1FB9-DBDA-911AAD34D227}"/>
              </a:ext>
            </a:extLst>
          </p:cNvPr>
          <p:cNvPicPr>
            <a:picLocks noChangeAspect="1"/>
          </p:cNvPicPr>
          <p:nvPr/>
        </p:nvPicPr>
        <p:blipFill>
          <a:blip r:embed="rId5"/>
          <a:stretch>
            <a:fillRect/>
          </a:stretch>
        </p:blipFill>
        <p:spPr>
          <a:xfrm>
            <a:off x="9727146" y="3549260"/>
            <a:ext cx="1983167" cy="2644222"/>
          </a:xfrm>
          <a:prstGeom prst="rect">
            <a:avLst/>
          </a:prstGeom>
        </p:spPr>
      </p:pic>
      <p:pic>
        <p:nvPicPr>
          <p:cNvPr id="14" name="Picture 13">
            <a:extLst>
              <a:ext uri="{FF2B5EF4-FFF2-40B4-BE49-F238E27FC236}">
                <a16:creationId xmlns:a16="http://schemas.microsoft.com/office/drawing/2014/main" id="{E3799996-3C53-BC1D-3361-4258BD730C9D}"/>
              </a:ext>
            </a:extLst>
          </p:cNvPr>
          <p:cNvPicPr>
            <a:picLocks noChangeAspect="1"/>
          </p:cNvPicPr>
          <p:nvPr/>
        </p:nvPicPr>
        <p:blipFill>
          <a:blip r:embed="rId6"/>
          <a:stretch>
            <a:fillRect/>
          </a:stretch>
        </p:blipFill>
        <p:spPr>
          <a:xfrm>
            <a:off x="8885031" y="109027"/>
            <a:ext cx="3295097" cy="3333348"/>
          </a:xfrm>
          <a:prstGeom prst="rect">
            <a:avLst/>
          </a:prstGeom>
        </p:spPr>
      </p:pic>
      <p:sp>
        <p:nvSpPr>
          <p:cNvPr id="16" name="TextBox 15">
            <a:extLst>
              <a:ext uri="{FF2B5EF4-FFF2-40B4-BE49-F238E27FC236}">
                <a16:creationId xmlns:a16="http://schemas.microsoft.com/office/drawing/2014/main" id="{334B6CE0-3197-5876-A386-C900D4C05538}"/>
              </a:ext>
            </a:extLst>
          </p:cNvPr>
          <p:cNvSpPr txBox="1"/>
          <p:nvPr/>
        </p:nvSpPr>
        <p:spPr>
          <a:xfrm>
            <a:off x="259298" y="5699767"/>
            <a:ext cx="9467848" cy="646331"/>
          </a:xfrm>
          <a:prstGeom prst="rect">
            <a:avLst/>
          </a:prstGeom>
          <a:noFill/>
        </p:spPr>
        <p:txBody>
          <a:bodyPr wrap="square">
            <a:spAutoFit/>
          </a:bodyPr>
          <a:lstStyle/>
          <a:p>
            <a:pPr marL="0" indent="0">
              <a:buNone/>
            </a:pPr>
            <a:r>
              <a:rPr lang="en-GB" dirty="0"/>
              <a:t>A task force is in place to investigate the origin of these new leaks and propose mitigation measures and will report to LHC Injectors and Experimental Facilities Committee next week</a:t>
            </a:r>
          </a:p>
        </p:txBody>
      </p:sp>
    </p:spTree>
    <p:extLst>
      <p:ext uri="{BB962C8B-B14F-4D97-AF65-F5344CB8AC3E}">
        <p14:creationId xmlns:p14="http://schemas.microsoft.com/office/powerpoint/2010/main" val="25359087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7A66E78-368E-48C6-4772-383698239865}"/>
              </a:ext>
            </a:extLst>
          </p:cNvPr>
          <p:cNvSpPr txBox="1">
            <a:spLocks/>
          </p:cNvSpPr>
          <p:nvPr/>
        </p:nvSpPr>
        <p:spPr>
          <a:xfrm>
            <a:off x="11519" y="8531"/>
            <a:ext cx="12288687" cy="766621"/>
          </a:xfrm>
          <a:prstGeom prst="rect">
            <a:avLst/>
          </a:prstGeom>
          <a:solidFill>
            <a:schemeClr val="tx1"/>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a:defRPr/>
            </a:pPr>
            <a:endParaRPr lang="en-US" sz="3600" dirty="0">
              <a:latin typeface="Arial"/>
            </a:endParaRPr>
          </a:p>
        </p:txBody>
      </p:sp>
      <p:pic>
        <p:nvPicPr>
          <p:cNvPr id="5" name="Picture 4" descr="A picture containing icon&#10;&#10;Description automatically generated">
            <a:extLst>
              <a:ext uri="{FF2B5EF4-FFF2-40B4-BE49-F238E27FC236}">
                <a16:creationId xmlns:a16="http://schemas.microsoft.com/office/drawing/2014/main" id="{D4CA0878-A2F1-9C70-673F-BDB11D9D22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69279"/>
            <a:ext cx="1935386" cy="654292"/>
          </a:xfrm>
          <a:prstGeom prst="rect">
            <a:avLst/>
          </a:prstGeom>
        </p:spPr>
      </p:pic>
      <p:sp>
        <p:nvSpPr>
          <p:cNvPr id="6" name="TextBox 5">
            <a:extLst>
              <a:ext uri="{FF2B5EF4-FFF2-40B4-BE49-F238E27FC236}">
                <a16:creationId xmlns:a16="http://schemas.microsoft.com/office/drawing/2014/main" id="{9E29BFFB-7888-E82A-5B26-05210539D373}"/>
              </a:ext>
            </a:extLst>
          </p:cNvPr>
          <p:cNvSpPr txBox="1"/>
          <p:nvPr/>
        </p:nvSpPr>
        <p:spPr>
          <a:xfrm>
            <a:off x="3162300" y="113986"/>
            <a:ext cx="7277100" cy="646331"/>
          </a:xfrm>
          <a:prstGeom prst="rect">
            <a:avLst/>
          </a:prstGeom>
          <a:noFill/>
        </p:spPr>
        <p:txBody>
          <a:bodyPr wrap="square">
            <a:spAutoFit/>
          </a:bodyPr>
          <a:lstStyle/>
          <a:p>
            <a:pPr>
              <a:defRPr/>
            </a:pPr>
            <a:r>
              <a:rPr lang="en-US" sz="3600" dirty="0">
                <a:solidFill>
                  <a:srgbClr val="FFFF00"/>
                </a:solidFill>
                <a:latin typeface="Arial"/>
              </a:rPr>
              <a:t>   President of Council</a:t>
            </a:r>
          </a:p>
        </p:txBody>
      </p:sp>
      <p:pic>
        <p:nvPicPr>
          <p:cNvPr id="8" name="Picture 7">
            <a:extLst>
              <a:ext uri="{FF2B5EF4-FFF2-40B4-BE49-F238E27FC236}">
                <a16:creationId xmlns:a16="http://schemas.microsoft.com/office/drawing/2014/main" id="{932EF528-DC50-3D84-40D1-AE49686784CF}"/>
              </a:ext>
            </a:extLst>
          </p:cNvPr>
          <p:cNvPicPr>
            <a:picLocks noChangeAspect="1"/>
          </p:cNvPicPr>
          <p:nvPr/>
        </p:nvPicPr>
        <p:blipFill>
          <a:blip r:embed="rId3"/>
          <a:stretch>
            <a:fillRect/>
          </a:stretch>
        </p:blipFill>
        <p:spPr>
          <a:xfrm>
            <a:off x="1121088" y="914400"/>
            <a:ext cx="9949824" cy="5300674"/>
          </a:xfrm>
          <a:prstGeom prst="rect">
            <a:avLst/>
          </a:prstGeom>
        </p:spPr>
      </p:pic>
    </p:spTree>
    <p:extLst>
      <p:ext uri="{BB962C8B-B14F-4D97-AF65-F5344CB8AC3E}">
        <p14:creationId xmlns:p14="http://schemas.microsoft.com/office/powerpoint/2010/main" val="6578337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2F2F2F"/>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41EBBBB-F9EC-DD4A-DA90-809B5C8F4847}"/>
              </a:ext>
            </a:extLst>
          </p:cNvPr>
          <p:cNvSpPr txBox="1">
            <a:spLocks/>
          </p:cNvSpPr>
          <p:nvPr/>
        </p:nvSpPr>
        <p:spPr>
          <a:xfrm>
            <a:off x="11519" y="8531"/>
            <a:ext cx="12288687" cy="766621"/>
          </a:xfrm>
          <a:prstGeom prst="rect">
            <a:avLst/>
          </a:prstGeom>
          <a:solidFill>
            <a:schemeClr val="tx1"/>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a:defRPr/>
            </a:pPr>
            <a:endParaRPr lang="en-US" sz="3600" dirty="0">
              <a:latin typeface="Arial"/>
            </a:endParaRPr>
          </a:p>
        </p:txBody>
      </p:sp>
      <p:pic>
        <p:nvPicPr>
          <p:cNvPr id="6" name="Picture 5" descr="A picture containing icon&#10;&#10;Description automatically generated">
            <a:extLst>
              <a:ext uri="{FF2B5EF4-FFF2-40B4-BE49-F238E27FC236}">
                <a16:creationId xmlns:a16="http://schemas.microsoft.com/office/drawing/2014/main" id="{B6ECC079-0B08-AD60-BF4C-615ACF7861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69279"/>
            <a:ext cx="1935386" cy="654292"/>
          </a:xfrm>
          <a:prstGeom prst="rect">
            <a:avLst/>
          </a:prstGeom>
        </p:spPr>
      </p:pic>
      <p:sp>
        <p:nvSpPr>
          <p:cNvPr id="10" name="TextBox 9">
            <a:extLst>
              <a:ext uri="{FF2B5EF4-FFF2-40B4-BE49-F238E27FC236}">
                <a16:creationId xmlns:a16="http://schemas.microsoft.com/office/drawing/2014/main" id="{3BC1F2C4-A8C3-1DCD-81C9-CB23B0CB4434}"/>
              </a:ext>
            </a:extLst>
          </p:cNvPr>
          <p:cNvSpPr txBox="1"/>
          <p:nvPr/>
        </p:nvSpPr>
        <p:spPr>
          <a:xfrm>
            <a:off x="426806" y="982851"/>
            <a:ext cx="2223403" cy="2031325"/>
          </a:xfrm>
          <a:prstGeom prst="rect">
            <a:avLst/>
          </a:prstGeom>
          <a:noFill/>
        </p:spPr>
        <p:txBody>
          <a:bodyPr wrap="square" lIns="0" tIns="0" rIns="0" bIns="0" rtlCol="0">
            <a:spAutoFit/>
          </a:bodyPr>
          <a:lstStyle/>
          <a:p>
            <a:pPr algn="l"/>
            <a:r>
              <a:rPr lang="en-US" sz="2200" dirty="0">
                <a:solidFill>
                  <a:srgbClr val="FFFF00"/>
                </a:solidFill>
                <a:latin typeface="Arial"/>
              </a:rPr>
              <a:t>FCC Week 2023</a:t>
            </a:r>
          </a:p>
          <a:p>
            <a:pPr algn="l"/>
            <a:endParaRPr lang="en-US" sz="2200" dirty="0">
              <a:solidFill>
                <a:srgbClr val="FFFF00"/>
              </a:solidFill>
              <a:latin typeface="Arial"/>
            </a:endParaRPr>
          </a:p>
          <a:p>
            <a:pPr algn="l"/>
            <a:r>
              <a:rPr lang="en-US" sz="2200" dirty="0">
                <a:solidFill>
                  <a:srgbClr val="FFFF00"/>
                </a:solidFill>
                <a:latin typeface="Arial"/>
              </a:rPr>
              <a:t>473 participants</a:t>
            </a:r>
          </a:p>
          <a:p>
            <a:pPr algn="l"/>
            <a:endParaRPr lang="en-US" sz="2200" dirty="0">
              <a:solidFill>
                <a:schemeClr val="bg1"/>
              </a:solidFill>
            </a:endParaRPr>
          </a:p>
          <a:p>
            <a:pPr algn="l"/>
            <a:r>
              <a:rPr lang="en-CH" sz="2200" dirty="0">
                <a:solidFill>
                  <a:schemeClr val="bg1"/>
                </a:solidFill>
              </a:rPr>
              <a:t>362 in person and 111 remote</a:t>
            </a:r>
          </a:p>
        </p:txBody>
      </p:sp>
      <p:pic>
        <p:nvPicPr>
          <p:cNvPr id="11" name="Picture 10">
            <a:extLst>
              <a:ext uri="{FF2B5EF4-FFF2-40B4-BE49-F238E27FC236}">
                <a16:creationId xmlns:a16="http://schemas.microsoft.com/office/drawing/2014/main" id="{C0DDD379-431E-DC1E-5462-9B9B965D4213}"/>
              </a:ext>
            </a:extLst>
          </p:cNvPr>
          <p:cNvPicPr>
            <a:picLocks noChangeAspect="1"/>
          </p:cNvPicPr>
          <p:nvPr/>
        </p:nvPicPr>
        <p:blipFill>
          <a:blip r:embed="rId3"/>
          <a:stretch>
            <a:fillRect/>
          </a:stretch>
        </p:blipFill>
        <p:spPr>
          <a:xfrm>
            <a:off x="3143488" y="21231"/>
            <a:ext cx="9156718" cy="6858000"/>
          </a:xfrm>
          <a:prstGeom prst="rect">
            <a:avLst/>
          </a:prstGeom>
        </p:spPr>
      </p:pic>
      <p:sp>
        <p:nvSpPr>
          <p:cNvPr id="2" name="TextBox 1">
            <a:extLst>
              <a:ext uri="{FF2B5EF4-FFF2-40B4-BE49-F238E27FC236}">
                <a16:creationId xmlns:a16="http://schemas.microsoft.com/office/drawing/2014/main" id="{12275251-7AE2-1274-95EA-457289711CA3}"/>
              </a:ext>
            </a:extLst>
          </p:cNvPr>
          <p:cNvSpPr txBox="1"/>
          <p:nvPr/>
        </p:nvSpPr>
        <p:spPr>
          <a:xfrm>
            <a:off x="152399" y="3618854"/>
            <a:ext cx="2877519" cy="2492990"/>
          </a:xfrm>
          <a:prstGeom prst="rect">
            <a:avLst/>
          </a:prstGeom>
          <a:noFill/>
        </p:spPr>
        <p:txBody>
          <a:bodyPr wrap="square" lIns="0" tIns="0" rIns="0" bIns="0" rtlCol="0">
            <a:spAutoFit/>
          </a:bodyPr>
          <a:lstStyle/>
          <a:p>
            <a:r>
              <a:rPr lang="en-US" sz="1800" b="1" dirty="0">
                <a:solidFill>
                  <a:schemeClr val="bg1"/>
                </a:solidFill>
              </a:rPr>
              <a:t>Great progress everywhere!</a:t>
            </a:r>
          </a:p>
          <a:p>
            <a:endParaRPr lang="en-US" sz="1800" b="1" dirty="0">
              <a:solidFill>
                <a:schemeClr val="bg1"/>
              </a:solidFill>
            </a:endParaRPr>
          </a:p>
          <a:p>
            <a:r>
              <a:rPr lang="en-US" sz="1800" b="1" dirty="0">
                <a:solidFill>
                  <a:schemeClr val="bg1"/>
                </a:solidFill>
              </a:rPr>
              <a:t>A wonderful energetic &amp; competent team and getting younger </a:t>
            </a:r>
          </a:p>
          <a:p>
            <a:r>
              <a:rPr lang="en-US" sz="1800" dirty="0">
                <a:solidFill>
                  <a:schemeClr val="bg1"/>
                </a:solidFill>
              </a:rPr>
              <a:t> </a:t>
            </a:r>
          </a:p>
          <a:p>
            <a:endParaRPr lang="en-US" sz="1800" dirty="0">
              <a:solidFill>
                <a:schemeClr val="bg1"/>
              </a:solidFill>
            </a:endParaRPr>
          </a:p>
          <a:p>
            <a:pPr algn="l"/>
            <a:endParaRPr lang="en-GB" dirty="0"/>
          </a:p>
        </p:txBody>
      </p:sp>
    </p:spTree>
    <p:extLst>
      <p:ext uri="{BB962C8B-B14F-4D97-AF65-F5344CB8AC3E}">
        <p14:creationId xmlns:p14="http://schemas.microsoft.com/office/powerpoint/2010/main" val="5695462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C5F989-2111-D240-97F4-7052D84B466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7" name="Rectangle 16">
            <a:extLst>
              <a:ext uri="{FF2B5EF4-FFF2-40B4-BE49-F238E27FC236}">
                <a16:creationId xmlns:a16="http://schemas.microsoft.com/office/drawing/2014/main" id="{C5956674-1897-7D4F-8D10-668192E5BB07}"/>
              </a:ext>
            </a:extLst>
          </p:cNvPr>
          <p:cNvSpPr/>
          <p:nvPr/>
        </p:nvSpPr>
        <p:spPr>
          <a:xfrm>
            <a:off x="7666602" y="876089"/>
            <a:ext cx="2260819" cy="245331"/>
          </a:xfrm>
          <a:prstGeom prst="rect">
            <a:avLst/>
          </a:prstGeom>
          <a:solidFill>
            <a:srgbClr val="00B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prstClr val="white"/>
                </a:solidFill>
                <a:effectLst/>
                <a:uLnTx/>
                <a:uFillTx/>
                <a:latin typeface="Calibri"/>
                <a:ea typeface="+mn-ea"/>
                <a:cs typeface="+mn-cs"/>
              </a:rPr>
              <a:t>Medical Applications</a:t>
            </a:r>
          </a:p>
        </p:txBody>
      </p:sp>
      <p:sp>
        <p:nvSpPr>
          <p:cNvPr id="19" name="Rectangle 18">
            <a:extLst>
              <a:ext uri="{FF2B5EF4-FFF2-40B4-BE49-F238E27FC236}">
                <a16:creationId xmlns:a16="http://schemas.microsoft.com/office/drawing/2014/main" id="{C83D23E5-A56A-9B4F-B4E1-97FC001A4F3D}"/>
              </a:ext>
            </a:extLst>
          </p:cNvPr>
          <p:cNvSpPr/>
          <p:nvPr/>
        </p:nvSpPr>
        <p:spPr>
          <a:xfrm>
            <a:off x="1966001" y="4035205"/>
            <a:ext cx="1904218" cy="236794"/>
          </a:xfrm>
          <a:prstGeom prst="rect">
            <a:avLst/>
          </a:prstGeom>
          <a:solidFill>
            <a:srgbClr val="00B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solidFill>
                  <a:prstClr val="white"/>
                </a:solidFill>
                <a:latin typeface="Calibri"/>
              </a:rPr>
              <a:t>Sustainability</a:t>
            </a:r>
            <a:endParaRPr kumimoji="0" lang="en-GB" sz="20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24" name="Picture 23">
            <a:extLst>
              <a:ext uri="{FF2B5EF4-FFF2-40B4-BE49-F238E27FC236}">
                <a16:creationId xmlns:a16="http://schemas.microsoft.com/office/drawing/2014/main" id="{971CFEA3-7FFE-DB49-8B70-48F0B01282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65221" y="1153409"/>
            <a:ext cx="3164307" cy="2778159"/>
          </a:xfrm>
          <a:prstGeom prst="rect">
            <a:avLst/>
          </a:prstGeom>
        </p:spPr>
      </p:pic>
      <p:sp>
        <p:nvSpPr>
          <p:cNvPr id="20" name="Rectangle 19">
            <a:extLst>
              <a:ext uri="{FF2B5EF4-FFF2-40B4-BE49-F238E27FC236}">
                <a16:creationId xmlns:a16="http://schemas.microsoft.com/office/drawing/2014/main" id="{E5AC3C19-FEF0-ED4F-A26C-35D942B946E4}"/>
              </a:ext>
            </a:extLst>
          </p:cNvPr>
          <p:cNvSpPr/>
          <p:nvPr/>
        </p:nvSpPr>
        <p:spPr>
          <a:xfrm>
            <a:off x="1905930" y="825791"/>
            <a:ext cx="2131720" cy="301924"/>
          </a:xfrm>
          <a:prstGeom prst="rect">
            <a:avLst/>
          </a:prstGeom>
          <a:solidFill>
            <a:srgbClr val="00B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Knowledge Transfer</a:t>
            </a:r>
          </a:p>
        </p:txBody>
      </p:sp>
      <p:graphicFrame>
        <p:nvGraphicFramePr>
          <p:cNvPr id="25" name="Table 24">
            <a:extLst>
              <a:ext uri="{FF2B5EF4-FFF2-40B4-BE49-F238E27FC236}">
                <a16:creationId xmlns:a16="http://schemas.microsoft.com/office/drawing/2014/main" id="{C80EB03F-7623-6A48-A4D4-D51B5A5C7C06}"/>
              </a:ext>
            </a:extLst>
          </p:cNvPr>
          <p:cNvGraphicFramePr>
            <a:graphicFrameLocks noGrp="1"/>
          </p:cNvGraphicFramePr>
          <p:nvPr/>
        </p:nvGraphicFramePr>
        <p:xfrm>
          <a:off x="5853659" y="4914311"/>
          <a:ext cx="5491398" cy="1807164"/>
        </p:xfrm>
        <a:graphic>
          <a:graphicData uri="http://schemas.openxmlformats.org/drawingml/2006/table">
            <a:tbl>
              <a:tblPr bandRow="1">
                <a:tableStyleId>{7E9639D4-E3E2-4D34-9284-5A2195B3D0D7}</a:tableStyleId>
              </a:tblPr>
              <a:tblGrid>
                <a:gridCol w="1139253">
                  <a:extLst>
                    <a:ext uri="{9D8B030D-6E8A-4147-A177-3AD203B41FA5}">
                      <a16:colId xmlns:a16="http://schemas.microsoft.com/office/drawing/2014/main" val="1752098821"/>
                    </a:ext>
                  </a:extLst>
                </a:gridCol>
                <a:gridCol w="4352145">
                  <a:extLst>
                    <a:ext uri="{9D8B030D-6E8A-4147-A177-3AD203B41FA5}">
                      <a16:colId xmlns:a16="http://schemas.microsoft.com/office/drawing/2014/main" val="1922775633"/>
                    </a:ext>
                  </a:extLst>
                </a:gridCol>
              </a:tblGrid>
              <a:tr h="301194">
                <a:tc>
                  <a:txBody>
                    <a:bodyPr/>
                    <a:lstStyle/>
                    <a:p>
                      <a:r>
                        <a:rPr lang="en-US" sz="1200" b="1" kern="1200" dirty="0">
                          <a:effectLst/>
                        </a:rPr>
                        <a:t>I.FAST </a:t>
                      </a:r>
                      <a:endParaRPr lang="en-GB" sz="12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effectLst/>
                        </a:rPr>
                        <a:t>Fostering Innovation in Accelerator Science and Technology</a:t>
                      </a:r>
                      <a:endParaRPr lang="en-US" sz="1200" kern="1200" dirty="0">
                        <a:solidFill>
                          <a:schemeClr val="dk1"/>
                        </a:solidFill>
                        <a:effectLst/>
                        <a:latin typeface="+mn-lt"/>
                        <a:ea typeface="+mn-ea"/>
                        <a:cs typeface="+mn-cs"/>
                      </a:endParaRPr>
                    </a:p>
                  </a:txBody>
                  <a:tcPr/>
                </a:tc>
                <a:extLst>
                  <a:ext uri="{0D108BD9-81ED-4DB2-BD59-A6C34878D82A}">
                    <a16:rowId xmlns:a16="http://schemas.microsoft.com/office/drawing/2014/main" val="4101071825"/>
                  </a:ext>
                </a:extLst>
              </a:tr>
              <a:tr h="301194">
                <a:tc>
                  <a:txBody>
                    <a:bodyPr/>
                    <a:lstStyle/>
                    <a:p>
                      <a:r>
                        <a:rPr lang="en-US" sz="1200" b="1" dirty="0"/>
                        <a:t>RADNEXT</a:t>
                      </a:r>
                      <a:endParaRPr lang="en-GB" sz="12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Radiation facility network</a:t>
                      </a:r>
                      <a:endParaRPr lang="en-US" sz="1200" kern="1200" dirty="0">
                        <a:solidFill>
                          <a:schemeClr val="dk1"/>
                        </a:solidFill>
                        <a:effectLst/>
                        <a:latin typeface="+mn-lt"/>
                        <a:ea typeface="+mn-ea"/>
                        <a:cs typeface="+mn-cs"/>
                      </a:endParaRPr>
                    </a:p>
                  </a:txBody>
                  <a:tcPr/>
                </a:tc>
                <a:extLst>
                  <a:ext uri="{0D108BD9-81ED-4DB2-BD59-A6C34878D82A}">
                    <a16:rowId xmlns:a16="http://schemas.microsoft.com/office/drawing/2014/main" val="3106050747"/>
                  </a:ext>
                </a:extLst>
              </a:tr>
              <a:tr h="301194">
                <a:tc>
                  <a:txBody>
                    <a:bodyPr/>
                    <a:lstStyle/>
                    <a:p>
                      <a:r>
                        <a:rPr lang="en-US" sz="1200" b="1" dirty="0"/>
                        <a:t>PRISMAP</a:t>
                      </a:r>
                      <a:endParaRPr lang="en-GB" sz="12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European Medical Isotope programme</a:t>
                      </a:r>
                      <a:endParaRPr lang="en-US" sz="1200" kern="1200" dirty="0">
                        <a:solidFill>
                          <a:schemeClr val="dk1"/>
                        </a:solidFill>
                        <a:effectLst/>
                        <a:latin typeface="+mn-lt"/>
                        <a:ea typeface="+mn-ea"/>
                        <a:cs typeface="+mn-cs"/>
                      </a:endParaRPr>
                    </a:p>
                  </a:txBody>
                  <a:tcPr/>
                </a:tc>
                <a:extLst>
                  <a:ext uri="{0D108BD9-81ED-4DB2-BD59-A6C34878D82A}">
                    <a16:rowId xmlns:a16="http://schemas.microsoft.com/office/drawing/2014/main" val="2805013411"/>
                  </a:ext>
                </a:extLst>
              </a:tr>
              <a:tr h="301194">
                <a:tc>
                  <a:txBody>
                    <a:bodyPr/>
                    <a:lstStyle/>
                    <a:p>
                      <a:r>
                        <a:rPr lang="en-GB" sz="1200" b="1" dirty="0" err="1"/>
                        <a:t>HITRIplus</a:t>
                      </a:r>
                      <a:r>
                        <a:rPr lang="en-GB" sz="1200" b="1" dirty="0"/>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effectLst/>
                        </a:rPr>
                        <a:t>Heavy Ion Therapy Research Integration</a:t>
                      </a:r>
                      <a:endParaRPr lang="en-US" sz="1200" kern="1200" dirty="0">
                        <a:solidFill>
                          <a:schemeClr val="dk1"/>
                        </a:solidFill>
                        <a:effectLst/>
                        <a:latin typeface="+mn-lt"/>
                        <a:ea typeface="+mn-ea"/>
                        <a:cs typeface="+mn-cs"/>
                      </a:endParaRPr>
                    </a:p>
                  </a:txBody>
                  <a:tcPr/>
                </a:tc>
                <a:extLst>
                  <a:ext uri="{0D108BD9-81ED-4DB2-BD59-A6C34878D82A}">
                    <a16:rowId xmlns:a16="http://schemas.microsoft.com/office/drawing/2014/main" val="1300743309"/>
                  </a:ext>
                </a:extLst>
              </a:tr>
              <a:tr h="301194">
                <a:tc>
                  <a:txBody>
                    <a:bodyPr/>
                    <a:lstStyle/>
                    <a:p>
                      <a:r>
                        <a:rPr lang="en-GB" sz="1200" b="1" dirty="0"/>
                        <a:t>FCC-IS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effectLst/>
                        </a:rPr>
                        <a:t>FCC Innovation Study</a:t>
                      </a:r>
                      <a:endParaRPr lang="en-US" sz="1200" b="0" kern="1200" dirty="0">
                        <a:solidFill>
                          <a:schemeClr val="dk1"/>
                        </a:solidFill>
                        <a:effectLst/>
                        <a:latin typeface="+mn-lt"/>
                        <a:ea typeface="+mn-ea"/>
                        <a:cs typeface="+mn-cs"/>
                      </a:endParaRPr>
                    </a:p>
                  </a:txBody>
                  <a:tcPr/>
                </a:tc>
                <a:extLst>
                  <a:ext uri="{0D108BD9-81ED-4DB2-BD59-A6C34878D82A}">
                    <a16:rowId xmlns:a16="http://schemas.microsoft.com/office/drawing/2014/main" val="3056350090"/>
                  </a:ext>
                </a:extLst>
              </a:tr>
              <a:tr h="301194">
                <a:tc>
                  <a:txBody>
                    <a:bodyPr/>
                    <a:lstStyle/>
                    <a:p>
                      <a:r>
                        <a:rPr lang="en-GB" sz="1200" b="1" dirty="0"/>
                        <a:t>EURO-LABS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dk1"/>
                          </a:solidFill>
                          <a:effectLst/>
                          <a:latin typeface="+mn-lt"/>
                          <a:ea typeface="+mn-ea"/>
                          <a:cs typeface="+mn-cs"/>
                        </a:rPr>
                        <a:t>European Labs for Accelerator Based Sciences</a:t>
                      </a:r>
                    </a:p>
                  </a:txBody>
                  <a:tcPr/>
                </a:tc>
                <a:extLst>
                  <a:ext uri="{0D108BD9-81ED-4DB2-BD59-A6C34878D82A}">
                    <a16:rowId xmlns:a16="http://schemas.microsoft.com/office/drawing/2014/main" val="3508634984"/>
                  </a:ext>
                </a:extLst>
              </a:tr>
            </a:tbl>
          </a:graphicData>
        </a:graphic>
      </p:graphicFrame>
      <p:pic>
        <p:nvPicPr>
          <p:cNvPr id="8" name="Picture 7">
            <a:extLst>
              <a:ext uri="{FF2B5EF4-FFF2-40B4-BE49-F238E27FC236}">
                <a16:creationId xmlns:a16="http://schemas.microsoft.com/office/drawing/2014/main" id="{5B56655B-67DE-A008-908F-073B8C0E67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41889" y="4315511"/>
            <a:ext cx="1788372" cy="1197600"/>
          </a:xfrm>
          <a:prstGeom prst="rect">
            <a:avLst/>
          </a:prstGeom>
        </p:spPr>
      </p:pic>
      <p:pic>
        <p:nvPicPr>
          <p:cNvPr id="9" name="Picture 2">
            <a:extLst>
              <a:ext uri="{FF2B5EF4-FFF2-40B4-BE49-F238E27FC236}">
                <a16:creationId xmlns:a16="http://schemas.microsoft.com/office/drawing/2014/main" id="{F774C300-0974-9882-18D9-B55242C6AB1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032613" y="4323387"/>
            <a:ext cx="1735042" cy="120639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49149F70-DAF4-F971-35D8-0638FD66907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04357" y="5579143"/>
            <a:ext cx="1825904" cy="1227921"/>
          </a:xfrm>
          <a:prstGeom prst="rect">
            <a:avLst/>
          </a:prstGeom>
          <a:noFill/>
        </p:spPr>
      </p:pic>
      <p:pic>
        <p:nvPicPr>
          <p:cNvPr id="1028" name="Picture 4" descr="ISO 50001 – une maîtrise de l'énergie au profit de notre commune –  leperray.fr">
            <a:extLst>
              <a:ext uri="{FF2B5EF4-FFF2-40B4-BE49-F238E27FC236}">
                <a16:creationId xmlns:a16="http://schemas.microsoft.com/office/drawing/2014/main" id="{3A2C82DE-BA21-D58E-B3FF-4B2D33F20253}"/>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032613" y="5568380"/>
            <a:ext cx="1716232" cy="1248169"/>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DF9B7616-49CD-1319-7665-060DF435DFDA}"/>
              </a:ext>
            </a:extLst>
          </p:cNvPr>
          <p:cNvSpPr/>
          <p:nvPr/>
        </p:nvSpPr>
        <p:spPr>
          <a:xfrm>
            <a:off x="5842613" y="4568973"/>
            <a:ext cx="1096598" cy="289270"/>
          </a:xfrm>
          <a:prstGeom prst="rect">
            <a:avLst/>
          </a:prstGeom>
          <a:solidFill>
            <a:srgbClr val="00B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a:ea typeface="+mn-ea"/>
                <a:cs typeface="+mn-cs"/>
              </a:rPr>
              <a:t>Horizon</a:t>
            </a:r>
          </a:p>
        </p:txBody>
      </p:sp>
      <p:pic>
        <p:nvPicPr>
          <p:cNvPr id="2050" name="Picture 2" descr="Knowledge &amp; Technology Transfer,hadrontherapy,Industry and Technology">
            <a:extLst>
              <a:ext uri="{FF2B5EF4-FFF2-40B4-BE49-F238E27FC236}">
                <a16:creationId xmlns:a16="http://schemas.microsoft.com/office/drawing/2014/main" id="{721A70FE-FA94-9F9D-B647-7D07DFF7590E}"/>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9173466" y="2738924"/>
            <a:ext cx="1773981" cy="177398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B63B6444-7863-1BE9-4C2C-A6BD5CBF466C}"/>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234170" y="1147476"/>
            <a:ext cx="2314798" cy="154440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7094F82C-852D-36C3-EC4F-34EDCE58D402}"/>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6234170" y="2738924"/>
            <a:ext cx="2526796" cy="1685831"/>
          </a:xfrm>
          <a:prstGeom prst="rect">
            <a:avLst/>
          </a:prstGeom>
          <a:noFill/>
          <a:extLst>
            <a:ext uri="{909E8E84-426E-40DD-AFC4-6F175D3DCCD1}">
              <a14:hiddenFill xmlns:a14="http://schemas.microsoft.com/office/drawing/2010/main">
                <a:solidFill>
                  <a:srgbClr val="FFFFFF"/>
                </a:solidFill>
              </a14:hiddenFill>
            </a:ext>
          </a:extLst>
        </p:spPr>
      </p:pic>
      <p:pic>
        <p:nvPicPr>
          <p:cNvPr id="10" name="Content Placeholder 7" descr="A picture containing LEGO, indoor, toy, blue&#10;&#10;Description automatically generated">
            <a:extLst>
              <a:ext uri="{FF2B5EF4-FFF2-40B4-BE49-F238E27FC236}">
                <a16:creationId xmlns:a16="http://schemas.microsoft.com/office/drawing/2014/main" id="{65DA41A6-2930-CF5D-CDF8-C74A900972C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591481" y="1147476"/>
            <a:ext cx="2639318" cy="1544405"/>
          </a:xfrm>
          <a:prstGeom prst="rect">
            <a:avLst/>
          </a:prstGeom>
        </p:spPr>
      </p:pic>
      <p:sp>
        <p:nvSpPr>
          <p:cNvPr id="4" name="TextBox 3">
            <a:extLst>
              <a:ext uri="{FF2B5EF4-FFF2-40B4-BE49-F238E27FC236}">
                <a16:creationId xmlns:a16="http://schemas.microsoft.com/office/drawing/2014/main" id="{5ED3FCF8-854A-186A-A785-9FBB1CE3094D}"/>
              </a:ext>
            </a:extLst>
          </p:cNvPr>
          <p:cNvSpPr txBox="1"/>
          <p:nvPr/>
        </p:nvSpPr>
        <p:spPr>
          <a:xfrm>
            <a:off x="9268560" y="2416998"/>
            <a:ext cx="2314798" cy="277641"/>
          </a:xfrm>
          <a:prstGeom prst="rect">
            <a:avLst/>
          </a:prstGeom>
          <a:solidFill>
            <a:schemeClr val="tx1">
              <a:lumMod val="40000"/>
              <a:lumOff val="60000"/>
            </a:schemeClr>
          </a:solidFill>
          <a:ln>
            <a:noFill/>
            <a:headEnd/>
            <a:tailEnd/>
          </a:ln>
          <a:effectLst>
            <a:outerShdw blurRad="50800" dist="50800" dir="5400000" rotWithShape="0">
              <a:srgbClr val="000000">
                <a:alpha val="37000"/>
              </a:srgbClr>
            </a:outerShdw>
          </a:effectLst>
        </p:spPr>
        <p:style>
          <a:lnRef idx="1">
            <a:schemeClr val="accent1"/>
          </a:lnRef>
          <a:fillRef idx="3">
            <a:schemeClr val="accent1"/>
          </a:fillRef>
          <a:effectRef idx="2">
            <a:schemeClr val="accent1"/>
          </a:effectRef>
          <a:fontRef idx="minor">
            <a:schemeClr val="lt1"/>
          </a:fontRef>
        </p:style>
        <p:txBody>
          <a:bodyPr wrap="square" lIns="92075" tIns="46038" rIns="92075" bIns="46038">
            <a:spAutoFit/>
          </a:bodyPr>
          <a:lstStyle>
            <a:defPPr>
              <a:defRPr lang="en-US"/>
            </a:defPPr>
            <a:lvl1pPr>
              <a:lnSpc>
                <a:spcPct val="100000"/>
              </a:lnSpc>
              <a:spcBef>
                <a:spcPts val="300"/>
              </a:spcBef>
              <a:spcAft>
                <a:spcPts val="150"/>
              </a:spcAft>
              <a:defRPr sz="16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spcAft>
                <a:spcPts val="0"/>
              </a:spcAft>
            </a:pPr>
            <a:r>
              <a:rPr lang="de-CH" sz="1200" b="0" dirty="0"/>
              <a:t>Compact Helium Synchrotron</a:t>
            </a:r>
          </a:p>
        </p:txBody>
      </p:sp>
      <p:sp>
        <p:nvSpPr>
          <p:cNvPr id="5" name="TextBox 4">
            <a:extLst>
              <a:ext uri="{FF2B5EF4-FFF2-40B4-BE49-F238E27FC236}">
                <a16:creationId xmlns:a16="http://schemas.microsoft.com/office/drawing/2014/main" id="{D6F3E3B3-66D0-E30C-7FAC-AB6E8562629D}"/>
              </a:ext>
            </a:extLst>
          </p:cNvPr>
          <p:cNvSpPr txBox="1"/>
          <p:nvPr/>
        </p:nvSpPr>
        <p:spPr>
          <a:xfrm>
            <a:off x="8975770" y="4114799"/>
            <a:ext cx="3089105" cy="277641"/>
          </a:xfrm>
          <a:prstGeom prst="rect">
            <a:avLst/>
          </a:prstGeom>
          <a:solidFill>
            <a:schemeClr val="tx1">
              <a:lumMod val="40000"/>
              <a:lumOff val="60000"/>
            </a:schemeClr>
          </a:solidFill>
          <a:ln>
            <a:noFill/>
            <a:headEnd/>
            <a:tailEnd/>
          </a:ln>
          <a:effectLst>
            <a:outerShdw blurRad="50800" dist="50800" dir="5400000" rotWithShape="0">
              <a:srgbClr val="000000">
                <a:alpha val="37000"/>
              </a:srgbClr>
            </a:outerShdw>
          </a:effectLst>
        </p:spPr>
        <p:style>
          <a:lnRef idx="1">
            <a:schemeClr val="accent1"/>
          </a:lnRef>
          <a:fillRef idx="3">
            <a:schemeClr val="accent1"/>
          </a:fillRef>
          <a:effectRef idx="2">
            <a:schemeClr val="accent1"/>
          </a:effectRef>
          <a:fontRef idx="minor">
            <a:schemeClr val="lt1"/>
          </a:fontRef>
        </p:style>
        <p:txBody>
          <a:bodyPr wrap="square" lIns="92075" tIns="46038" rIns="92075" bIns="46038">
            <a:spAutoFit/>
          </a:bodyPr>
          <a:lstStyle>
            <a:defPPr>
              <a:defRPr lang="en-US"/>
            </a:defPPr>
            <a:lvl1pPr>
              <a:lnSpc>
                <a:spcPct val="100000"/>
              </a:lnSpc>
              <a:spcBef>
                <a:spcPts val="300"/>
              </a:spcBef>
              <a:spcAft>
                <a:spcPts val="150"/>
              </a:spcAft>
              <a:defRPr sz="16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spcBef>
                <a:spcPts val="300"/>
              </a:spcBef>
            </a:pPr>
            <a:r>
              <a:rPr lang="en-US" sz="1200" b="0" dirty="0"/>
              <a:t>Compact </a:t>
            </a:r>
            <a:r>
              <a:rPr lang="en-US" sz="1200" b="0" dirty="0">
                <a:solidFill>
                  <a:schemeClr val="bg1"/>
                </a:solidFill>
              </a:rPr>
              <a:t>Gantries (</a:t>
            </a:r>
            <a:r>
              <a:rPr lang="en-US" sz="1200" b="0" dirty="0" err="1">
                <a:solidFill>
                  <a:schemeClr val="bg1"/>
                </a:solidFill>
              </a:rPr>
              <a:t>GaToroid</a:t>
            </a:r>
            <a:r>
              <a:rPr lang="en-US" sz="1200" b="0" dirty="0">
                <a:solidFill>
                  <a:schemeClr val="bg1"/>
                </a:solidFill>
              </a:rPr>
              <a:t>, </a:t>
            </a:r>
            <a:r>
              <a:rPr lang="en-US" sz="1200" b="0" dirty="0" err="1">
                <a:solidFill>
                  <a:schemeClr val="bg1"/>
                </a:solidFill>
              </a:rPr>
              <a:t>SIGRUM</a:t>
            </a:r>
            <a:r>
              <a:rPr lang="en-US" sz="1200" b="0" dirty="0">
                <a:solidFill>
                  <a:schemeClr val="bg1"/>
                </a:solidFill>
              </a:rPr>
              <a:t>)</a:t>
            </a:r>
          </a:p>
        </p:txBody>
      </p:sp>
      <p:sp>
        <p:nvSpPr>
          <p:cNvPr id="6" name="TextBox 5">
            <a:extLst>
              <a:ext uri="{FF2B5EF4-FFF2-40B4-BE49-F238E27FC236}">
                <a16:creationId xmlns:a16="http://schemas.microsoft.com/office/drawing/2014/main" id="{79060D51-9118-B80D-21FD-89AFAA72FA02}"/>
              </a:ext>
            </a:extLst>
          </p:cNvPr>
          <p:cNvSpPr txBox="1"/>
          <p:nvPr/>
        </p:nvSpPr>
        <p:spPr>
          <a:xfrm>
            <a:off x="6234170" y="4114800"/>
            <a:ext cx="860270" cy="277641"/>
          </a:xfrm>
          <a:prstGeom prst="rect">
            <a:avLst/>
          </a:prstGeom>
          <a:solidFill>
            <a:schemeClr val="tx1">
              <a:lumMod val="40000"/>
              <a:lumOff val="60000"/>
            </a:schemeClr>
          </a:solidFill>
          <a:ln>
            <a:noFill/>
            <a:headEnd/>
            <a:tailEnd/>
          </a:ln>
          <a:effectLst>
            <a:outerShdw blurRad="50800" dist="50800" dir="5400000" rotWithShape="0">
              <a:srgbClr val="000000">
                <a:alpha val="37000"/>
              </a:srgbClr>
            </a:outerShdw>
          </a:effectLst>
        </p:spPr>
        <p:style>
          <a:lnRef idx="1">
            <a:schemeClr val="accent1"/>
          </a:lnRef>
          <a:fillRef idx="3">
            <a:schemeClr val="accent1"/>
          </a:fillRef>
          <a:effectRef idx="2">
            <a:schemeClr val="accent1"/>
          </a:effectRef>
          <a:fontRef idx="minor">
            <a:schemeClr val="lt1"/>
          </a:fontRef>
        </p:style>
        <p:txBody>
          <a:bodyPr wrap="square" lIns="92075" tIns="46038" rIns="92075" bIns="46038">
            <a:spAutoFit/>
          </a:bodyPr>
          <a:lstStyle>
            <a:defPPr>
              <a:defRPr lang="en-US"/>
            </a:defPPr>
            <a:lvl1pPr>
              <a:lnSpc>
                <a:spcPct val="100000"/>
              </a:lnSpc>
              <a:spcBef>
                <a:spcPts val="300"/>
              </a:spcBef>
              <a:spcAft>
                <a:spcPts val="150"/>
              </a:spcAft>
              <a:defRPr sz="16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spcBef>
                <a:spcPts val="300"/>
              </a:spcBef>
            </a:pPr>
            <a:r>
              <a:rPr lang="en-US" sz="1200" b="1" dirty="0" err="1">
                <a:solidFill>
                  <a:schemeClr val="bg1"/>
                </a:solidFill>
              </a:rPr>
              <a:t>MEDICIS</a:t>
            </a:r>
            <a:endParaRPr lang="en-US" sz="1200" b="1" dirty="0">
              <a:solidFill>
                <a:schemeClr val="bg1"/>
              </a:solidFill>
            </a:endParaRPr>
          </a:p>
        </p:txBody>
      </p:sp>
      <p:sp>
        <p:nvSpPr>
          <p:cNvPr id="13" name="TextBox 12">
            <a:extLst>
              <a:ext uri="{FF2B5EF4-FFF2-40B4-BE49-F238E27FC236}">
                <a16:creationId xmlns:a16="http://schemas.microsoft.com/office/drawing/2014/main" id="{2CC2F745-D653-C61B-82A1-4EBA953BD0BE}"/>
              </a:ext>
            </a:extLst>
          </p:cNvPr>
          <p:cNvSpPr txBox="1"/>
          <p:nvPr/>
        </p:nvSpPr>
        <p:spPr>
          <a:xfrm>
            <a:off x="6158473" y="2361729"/>
            <a:ext cx="2390495" cy="277641"/>
          </a:xfrm>
          <a:prstGeom prst="rect">
            <a:avLst/>
          </a:prstGeom>
          <a:solidFill>
            <a:schemeClr val="tx1">
              <a:lumMod val="40000"/>
              <a:lumOff val="60000"/>
            </a:schemeClr>
          </a:solidFill>
          <a:ln>
            <a:noFill/>
            <a:headEnd/>
            <a:tailEnd/>
          </a:ln>
          <a:effectLst>
            <a:outerShdw blurRad="50800" dist="50800" dir="5400000" rotWithShape="0">
              <a:srgbClr val="000000">
                <a:alpha val="37000"/>
              </a:srgbClr>
            </a:outerShdw>
          </a:effectLst>
        </p:spPr>
        <p:style>
          <a:lnRef idx="1">
            <a:schemeClr val="accent1"/>
          </a:lnRef>
          <a:fillRef idx="3">
            <a:schemeClr val="accent1"/>
          </a:fillRef>
          <a:effectRef idx="2">
            <a:schemeClr val="accent1"/>
          </a:effectRef>
          <a:fontRef idx="minor">
            <a:schemeClr val="lt1"/>
          </a:fontRef>
        </p:style>
        <p:txBody>
          <a:bodyPr wrap="square" lIns="92075" tIns="46038" rIns="92075" bIns="46038">
            <a:spAutoFit/>
          </a:bodyPr>
          <a:lstStyle>
            <a:defPPr>
              <a:defRPr lang="en-US"/>
            </a:defPPr>
            <a:lvl1pPr>
              <a:lnSpc>
                <a:spcPct val="100000"/>
              </a:lnSpc>
              <a:spcBef>
                <a:spcPts val="300"/>
              </a:spcBef>
              <a:spcAft>
                <a:spcPts val="150"/>
              </a:spcAft>
              <a:defRPr sz="16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spcAft>
                <a:spcPts val="0"/>
              </a:spcAft>
            </a:pPr>
            <a:r>
              <a:rPr lang="de-CH" sz="1200" b="0" dirty="0"/>
              <a:t>Compact high-</a:t>
            </a:r>
            <a:r>
              <a:rPr lang="de-CH" sz="1200" b="0" dirty="0" err="1"/>
              <a:t>frequency</a:t>
            </a:r>
            <a:r>
              <a:rPr lang="de-CH" sz="1200" b="0" dirty="0"/>
              <a:t> </a:t>
            </a:r>
            <a:r>
              <a:rPr lang="de-CH" sz="1200" b="0" dirty="0" err="1"/>
              <a:t>RFQ</a:t>
            </a:r>
            <a:endParaRPr lang="de-CH" sz="1200" b="0" dirty="0"/>
          </a:p>
        </p:txBody>
      </p:sp>
      <p:sp>
        <p:nvSpPr>
          <p:cNvPr id="15" name="TextBox 14">
            <a:extLst>
              <a:ext uri="{FF2B5EF4-FFF2-40B4-BE49-F238E27FC236}">
                <a16:creationId xmlns:a16="http://schemas.microsoft.com/office/drawing/2014/main" id="{6F6ABAAC-7CE6-9639-C27D-D3CB29941020}"/>
              </a:ext>
            </a:extLst>
          </p:cNvPr>
          <p:cNvSpPr txBox="1"/>
          <p:nvPr/>
        </p:nvSpPr>
        <p:spPr>
          <a:xfrm>
            <a:off x="319746" y="63367"/>
            <a:ext cx="11552507" cy="646331"/>
          </a:xfrm>
          <a:prstGeom prst="rect">
            <a:avLst/>
          </a:prstGeom>
          <a:noFill/>
        </p:spPr>
        <p:txBody>
          <a:bodyPr wrap="square" rtlCol="0">
            <a:spAutoFit/>
          </a:bodyPr>
          <a:lstStyle/>
          <a:p>
            <a:pPr rtl="0"/>
            <a:r>
              <a:rPr lang="en-GB" sz="1800" b="1" i="0" u="none" strike="noStrike" kern="1200" baseline="0" dirty="0">
                <a:solidFill>
                  <a:srgbClr val="0033A0"/>
                </a:solidFill>
                <a:latin typeface="Arial" panose="020B0604020202020204" pitchFamily="34" charset="0"/>
              </a:rPr>
              <a:t>Environmental and societal impact </a:t>
            </a:r>
          </a:p>
          <a:p>
            <a:pPr rtl="0"/>
            <a:r>
              <a:rPr lang="en-GB" sz="1800" b="0" i="1" u="none" strike="noStrike" kern="1200" baseline="0" dirty="0">
                <a:solidFill>
                  <a:srgbClr val="0033A0"/>
                </a:solidFill>
                <a:latin typeface="Arial" panose="020B0604020202020204" pitchFamily="34" charset="0"/>
              </a:rPr>
              <a:t>Awareness of knowledge and technology transfer and the associated societal impact is important at all phases…</a:t>
            </a:r>
            <a:endParaRPr lang="en-GB" i="1" dirty="0"/>
          </a:p>
        </p:txBody>
      </p:sp>
    </p:spTree>
    <p:extLst>
      <p:ext uri="{BB962C8B-B14F-4D97-AF65-F5344CB8AC3E}">
        <p14:creationId xmlns:p14="http://schemas.microsoft.com/office/powerpoint/2010/main" val="5480042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02A71-ECE9-6AB7-E7C7-70C2E0810511}"/>
              </a:ext>
            </a:extLst>
          </p:cNvPr>
          <p:cNvSpPr>
            <a:spLocks noGrp="1"/>
          </p:cNvSpPr>
          <p:nvPr>
            <p:ph type="title"/>
          </p:nvPr>
        </p:nvSpPr>
        <p:spPr/>
        <p:txBody>
          <a:bodyPr/>
          <a:lstStyle/>
          <a:p>
            <a:r>
              <a:rPr lang="en-GB" dirty="0"/>
              <a:t>Electricity </a:t>
            </a:r>
          </a:p>
        </p:txBody>
      </p:sp>
      <p:sp>
        <p:nvSpPr>
          <p:cNvPr id="3" name="Slide Number Placeholder 2">
            <a:extLst>
              <a:ext uri="{FF2B5EF4-FFF2-40B4-BE49-F238E27FC236}">
                <a16:creationId xmlns:a16="http://schemas.microsoft.com/office/drawing/2014/main" id="{21B33D70-B303-0FFD-AC9B-52C431F0D948}"/>
              </a:ext>
            </a:extLst>
          </p:cNvPr>
          <p:cNvSpPr>
            <a:spLocks noGrp="1"/>
          </p:cNvSpPr>
          <p:nvPr>
            <p:ph type="sldNum" sz="quarter" idx="12"/>
          </p:nvPr>
        </p:nvSpPr>
        <p:spPr/>
        <p:txBody>
          <a:bodyPr/>
          <a:lstStyle/>
          <a:p>
            <a:fld id="{36B5EA5A-BC32-A742-B11B-8E7414D5B535}" type="slidenum">
              <a:rPr lang="en-US" smtClean="0"/>
              <a:pPr/>
              <a:t>33</a:t>
            </a:fld>
            <a:endParaRPr lang="en-US"/>
          </a:p>
        </p:txBody>
      </p:sp>
      <p:pic>
        <p:nvPicPr>
          <p:cNvPr id="4" name="Picture 3">
            <a:extLst>
              <a:ext uri="{FF2B5EF4-FFF2-40B4-BE49-F238E27FC236}">
                <a16:creationId xmlns:a16="http://schemas.microsoft.com/office/drawing/2014/main" id="{F389BB85-AE08-E512-46AB-AEBF58D08A9D}"/>
              </a:ext>
            </a:extLst>
          </p:cNvPr>
          <p:cNvPicPr>
            <a:picLocks noChangeAspect="1"/>
          </p:cNvPicPr>
          <p:nvPr/>
        </p:nvPicPr>
        <p:blipFill>
          <a:blip r:embed="rId2"/>
          <a:stretch>
            <a:fillRect/>
          </a:stretch>
        </p:blipFill>
        <p:spPr>
          <a:xfrm>
            <a:off x="173251" y="1753370"/>
            <a:ext cx="7772400" cy="4384963"/>
          </a:xfrm>
          <a:prstGeom prst="rect">
            <a:avLst/>
          </a:prstGeom>
        </p:spPr>
      </p:pic>
      <p:sp>
        <p:nvSpPr>
          <p:cNvPr id="6" name="TextBox 5">
            <a:extLst>
              <a:ext uri="{FF2B5EF4-FFF2-40B4-BE49-F238E27FC236}">
                <a16:creationId xmlns:a16="http://schemas.microsoft.com/office/drawing/2014/main" id="{3F3A6F48-1572-CEC7-D6B7-A27207DC92B3}"/>
              </a:ext>
            </a:extLst>
          </p:cNvPr>
          <p:cNvSpPr txBox="1"/>
          <p:nvPr/>
        </p:nvSpPr>
        <p:spPr>
          <a:xfrm>
            <a:off x="9010353" y="2132260"/>
            <a:ext cx="1828800" cy="276999"/>
          </a:xfrm>
          <a:prstGeom prst="rect">
            <a:avLst/>
          </a:prstGeom>
          <a:noFill/>
        </p:spPr>
        <p:txBody>
          <a:bodyPr wrap="square" lIns="0" tIns="0" rIns="0" bIns="0" rtlCol="0">
            <a:spAutoFit/>
          </a:bodyPr>
          <a:lstStyle/>
          <a:p>
            <a:pPr algn="l"/>
            <a:r>
              <a:rPr lang="en-GB" b="1" dirty="0" err="1"/>
              <a:t>EEX</a:t>
            </a:r>
            <a:r>
              <a:rPr lang="en-GB" b="1" dirty="0"/>
              <a:t> yesterday</a:t>
            </a:r>
          </a:p>
        </p:txBody>
      </p:sp>
      <p:graphicFrame>
        <p:nvGraphicFramePr>
          <p:cNvPr id="7" name="Table 7">
            <a:extLst>
              <a:ext uri="{FF2B5EF4-FFF2-40B4-BE49-F238E27FC236}">
                <a16:creationId xmlns:a16="http://schemas.microsoft.com/office/drawing/2014/main" id="{B9DCC710-3AE9-7CA7-F07A-95CF7DFAFD00}"/>
              </a:ext>
            </a:extLst>
          </p:cNvPr>
          <p:cNvGraphicFramePr>
            <a:graphicFrameLocks noGrp="1"/>
          </p:cNvGraphicFramePr>
          <p:nvPr>
            <p:extLst>
              <p:ext uri="{D42A27DB-BD31-4B8C-83A1-F6EECF244321}">
                <p14:modId xmlns:p14="http://schemas.microsoft.com/office/powerpoint/2010/main" val="675228885"/>
              </p:ext>
            </p:extLst>
          </p:nvPr>
        </p:nvGraphicFramePr>
        <p:xfrm>
          <a:off x="8420100" y="2617046"/>
          <a:ext cx="2804160" cy="2225040"/>
        </p:xfrm>
        <a:graphic>
          <a:graphicData uri="http://schemas.openxmlformats.org/drawingml/2006/table">
            <a:tbl>
              <a:tblPr firstRow="1" bandRow="1">
                <a:tableStyleId>{8EC20E35-A176-4012-BC5E-935CFFF8708E}</a:tableStyleId>
              </a:tblPr>
              <a:tblGrid>
                <a:gridCol w="1402080">
                  <a:extLst>
                    <a:ext uri="{9D8B030D-6E8A-4147-A177-3AD203B41FA5}">
                      <a16:colId xmlns:a16="http://schemas.microsoft.com/office/drawing/2014/main" val="29159620"/>
                    </a:ext>
                  </a:extLst>
                </a:gridCol>
                <a:gridCol w="1402080">
                  <a:extLst>
                    <a:ext uri="{9D8B030D-6E8A-4147-A177-3AD203B41FA5}">
                      <a16:colId xmlns:a16="http://schemas.microsoft.com/office/drawing/2014/main" val="2714455337"/>
                    </a:ext>
                  </a:extLst>
                </a:gridCol>
              </a:tblGrid>
              <a:tr h="370840">
                <a:tc>
                  <a:txBody>
                    <a:bodyPr/>
                    <a:lstStyle/>
                    <a:p>
                      <a:pPr algn="ctr"/>
                      <a:r>
                        <a:rPr lang="en-GB" dirty="0"/>
                        <a:t>Year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Euro/MWh</a:t>
                      </a:r>
                    </a:p>
                  </a:txBody>
                  <a:tcPr anchor="ctr"/>
                </a:tc>
                <a:extLst>
                  <a:ext uri="{0D108BD9-81ED-4DB2-BD59-A6C34878D82A}">
                    <a16:rowId xmlns:a16="http://schemas.microsoft.com/office/drawing/2014/main" val="2260888527"/>
                  </a:ext>
                </a:extLst>
              </a:tr>
              <a:tr h="370840">
                <a:tc>
                  <a:txBody>
                    <a:bodyPr/>
                    <a:lstStyle/>
                    <a:p>
                      <a:pPr algn="ctr"/>
                      <a:r>
                        <a:rPr lang="en-GB" dirty="0"/>
                        <a:t>2024</a:t>
                      </a:r>
                    </a:p>
                  </a:txBody>
                  <a:tcPr anchor="ctr"/>
                </a:tc>
                <a:tc>
                  <a:txBody>
                    <a:bodyPr/>
                    <a:lstStyle/>
                    <a:p>
                      <a:pPr algn="ctr"/>
                      <a:r>
                        <a:rPr lang="en-GB" dirty="0"/>
                        <a:t>177</a:t>
                      </a:r>
                    </a:p>
                  </a:txBody>
                  <a:tcPr anchor="ctr"/>
                </a:tc>
                <a:extLst>
                  <a:ext uri="{0D108BD9-81ED-4DB2-BD59-A6C34878D82A}">
                    <a16:rowId xmlns:a16="http://schemas.microsoft.com/office/drawing/2014/main" val="1388322872"/>
                  </a:ext>
                </a:extLst>
              </a:tr>
              <a:tr h="370840">
                <a:tc>
                  <a:txBody>
                    <a:bodyPr/>
                    <a:lstStyle/>
                    <a:p>
                      <a:pPr algn="ctr"/>
                      <a:r>
                        <a:rPr lang="en-GB" dirty="0"/>
                        <a:t>2025</a:t>
                      </a:r>
                    </a:p>
                  </a:txBody>
                  <a:tcPr anchor="ctr"/>
                </a:tc>
                <a:tc>
                  <a:txBody>
                    <a:bodyPr/>
                    <a:lstStyle/>
                    <a:p>
                      <a:pPr algn="ctr"/>
                      <a:r>
                        <a:rPr lang="en-GB" dirty="0"/>
                        <a:t>144</a:t>
                      </a:r>
                    </a:p>
                  </a:txBody>
                  <a:tcPr anchor="ctr"/>
                </a:tc>
                <a:extLst>
                  <a:ext uri="{0D108BD9-81ED-4DB2-BD59-A6C34878D82A}">
                    <a16:rowId xmlns:a16="http://schemas.microsoft.com/office/drawing/2014/main" val="2728298755"/>
                  </a:ext>
                </a:extLst>
              </a:tr>
              <a:tr h="370840">
                <a:tc>
                  <a:txBody>
                    <a:bodyPr/>
                    <a:lstStyle/>
                    <a:p>
                      <a:pPr algn="ctr"/>
                      <a:r>
                        <a:rPr lang="en-GB" dirty="0"/>
                        <a:t>2026</a:t>
                      </a:r>
                    </a:p>
                  </a:txBody>
                  <a:tcPr anchor="ctr"/>
                </a:tc>
                <a:tc>
                  <a:txBody>
                    <a:bodyPr/>
                    <a:lstStyle/>
                    <a:p>
                      <a:pPr algn="ctr"/>
                      <a:r>
                        <a:rPr lang="en-GB" dirty="0"/>
                        <a:t>109</a:t>
                      </a:r>
                    </a:p>
                  </a:txBody>
                  <a:tcPr anchor="ctr"/>
                </a:tc>
                <a:extLst>
                  <a:ext uri="{0D108BD9-81ED-4DB2-BD59-A6C34878D82A}">
                    <a16:rowId xmlns:a16="http://schemas.microsoft.com/office/drawing/2014/main" val="1070865386"/>
                  </a:ext>
                </a:extLst>
              </a:tr>
              <a:tr h="370840">
                <a:tc>
                  <a:txBody>
                    <a:bodyPr/>
                    <a:lstStyle/>
                    <a:p>
                      <a:pPr algn="ctr"/>
                      <a:r>
                        <a:rPr lang="en-GB" dirty="0"/>
                        <a:t>2027</a:t>
                      </a:r>
                    </a:p>
                  </a:txBody>
                  <a:tcPr anchor="ctr"/>
                </a:tc>
                <a:tc>
                  <a:txBody>
                    <a:bodyPr/>
                    <a:lstStyle/>
                    <a:p>
                      <a:pPr algn="ctr"/>
                      <a:r>
                        <a:rPr lang="en-GB" dirty="0"/>
                        <a:t>96</a:t>
                      </a:r>
                    </a:p>
                  </a:txBody>
                  <a:tcPr anchor="ctr"/>
                </a:tc>
                <a:extLst>
                  <a:ext uri="{0D108BD9-81ED-4DB2-BD59-A6C34878D82A}">
                    <a16:rowId xmlns:a16="http://schemas.microsoft.com/office/drawing/2014/main" val="2236634951"/>
                  </a:ext>
                </a:extLst>
              </a:tr>
              <a:tr h="370840">
                <a:tc>
                  <a:txBody>
                    <a:bodyPr/>
                    <a:lstStyle/>
                    <a:p>
                      <a:pPr algn="ctr"/>
                      <a:r>
                        <a:rPr lang="en-GB" dirty="0"/>
                        <a:t>2028</a:t>
                      </a:r>
                    </a:p>
                  </a:txBody>
                  <a:tcPr anchor="ctr"/>
                </a:tc>
                <a:tc>
                  <a:txBody>
                    <a:bodyPr/>
                    <a:lstStyle/>
                    <a:p>
                      <a:pPr algn="ctr"/>
                      <a:r>
                        <a:rPr lang="en-GB" dirty="0"/>
                        <a:t>79</a:t>
                      </a:r>
                    </a:p>
                  </a:txBody>
                  <a:tcPr anchor="ctr"/>
                </a:tc>
                <a:extLst>
                  <a:ext uri="{0D108BD9-81ED-4DB2-BD59-A6C34878D82A}">
                    <a16:rowId xmlns:a16="http://schemas.microsoft.com/office/drawing/2014/main" val="1572375524"/>
                  </a:ext>
                </a:extLst>
              </a:tr>
            </a:tbl>
          </a:graphicData>
        </a:graphic>
      </p:graphicFrame>
    </p:spTree>
    <p:extLst>
      <p:ext uri="{BB962C8B-B14F-4D97-AF65-F5344CB8AC3E}">
        <p14:creationId xmlns:p14="http://schemas.microsoft.com/office/powerpoint/2010/main" val="25925507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CFEE42E-925E-4CC5-A911-7D8D3B07EEA2}"/>
              </a:ext>
            </a:extLst>
          </p:cNvPr>
          <p:cNvPicPr>
            <a:picLocks noChangeAspect="1"/>
          </p:cNvPicPr>
          <p:nvPr/>
        </p:nvPicPr>
        <p:blipFill>
          <a:blip r:embed="rId2"/>
          <a:stretch>
            <a:fillRect/>
          </a:stretch>
        </p:blipFill>
        <p:spPr>
          <a:xfrm>
            <a:off x="1291503" y="999992"/>
            <a:ext cx="9273716" cy="4984623"/>
          </a:xfrm>
          <a:prstGeom prst="rect">
            <a:avLst/>
          </a:prstGeom>
          <a:noFill/>
        </p:spPr>
      </p:pic>
      <p:sp>
        <p:nvSpPr>
          <p:cNvPr id="9" name="Title 2">
            <a:extLst>
              <a:ext uri="{FF2B5EF4-FFF2-40B4-BE49-F238E27FC236}">
                <a16:creationId xmlns:a16="http://schemas.microsoft.com/office/drawing/2014/main" id="{31C4B725-5C79-6476-009B-793EFBA56C97}"/>
              </a:ext>
            </a:extLst>
          </p:cNvPr>
          <p:cNvSpPr>
            <a:spLocks noGrp="1"/>
          </p:cNvSpPr>
          <p:nvPr>
            <p:ph type="title"/>
          </p:nvPr>
        </p:nvSpPr>
        <p:spPr>
          <a:xfrm>
            <a:off x="407988" y="373593"/>
            <a:ext cx="11376025" cy="531663"/>
          </a:xfrm>
        </p:spPr>
        <p:txBody>
          <a:bodyPr/>
          <a:lstStyle/>
          <a:p>
            <a:r>
              <a:rPr lang="en-US" dirty="0"/>
              <a:t>Cost reduction - electricity</a:t>
            </a:r>
          </a:p>
        </p:txBody>
      </p:sp>
      <p:sp>
        <p:nvSpPr>
          <p:cNvPr id="3" name="Slide Number Placeholder 2">
            <a:extLst>
              <a:ext uri="{FF2B5EF4-FFF2-40B4-BE49-F238E27FC236}">
                <a16:creationId xmlns:a16="http://schemas.microsoft.com/office/drawing/2014/main" id="{478577AC-F8A9-EC5C-E215-B233EC84C4E8}"/>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34</a:t>
            </a:fld>
            <a:endParaRPr lang="en-US"/>
          </a:p>
        </p:txBody>
      </p:sp>
      <p:sp>
        <p:nvSpPr>
          <p:cNvPr id="2" name="TextBox 1">
            <a:extLst>
              <a:ext uri="{FF2B5EF4-FFF2-40B4-BE49-F238E27FC236}">
                <a16:creationId xmlns:a16="http://schemas.microsoft.com/office/drawing/2014/main" id="{36B0A8F3-B458-C2D6-D9EF-822A59709C12}"/>
              </a:ext>
            </a:extLst>
          </p:cNvPr>
          <p:cNvSpPr txBox="1"/>
          <p:nvPr/>
        </p:nvSpPr>
        <p:spPr>
          <a:xfrm>
            <a:off x="1916431" y="6079351"/>
            <a:ext cx="8221980" cy="553998"/>
          </a:xfrm>
          <a:prstGeom prst="rect">
            <a:avLst/>
          </a:prstGeom>
          <a:noFill/>
        </p:spPr>
        <p:txBody>
          <a:bodyPr wrap="square" lIns="0" tIns="0" rIns="0" bIns="0" rtlCol="0">
            <a:spAutoFit/>
          </a:bodyPr>
          <a:lstStyle/>
          <a:p>
            <a:pPr algn="ctr"/>
            <a:r>
              <a:rPr lang="en-GB" dirty="0"/>
              <a:t>Adaption of accelerator schedule in 2024/2025 to minimize electricity costs while not impacting the overall number of days of physics production </a:t>
            </a:r>
          </a:p>
        </p:txBody>
      </p:sp>
    </p:spTree>
    <p:extLst>
      <p:ext uri="{BB962C8B-B14F-4D97-AF65-F5344CB8AC3E}">
        <p14:creationId xmlns:p14="http://schemas.microsoft.com/office/powerpoint/2010/main" val="35768829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5EDD67-6C0E-E165-DE25-FED6D8B15EFD}"/>
              </a:ext>
            </a:extLst>
          </p:cNvPr>
          <p:cNvPicPr>
            <a:picLocks noChangeAspect="1"/>
          </p:cNvPicPr>
          <p:nvPr/>
        </p:nvPicPr>
        <p:blipFill>
          <a:blip r:embed="rId2"/>
          <a:stretch>
            <a:fillRect/>
          </a:stretch>
        </p:blipFill>
        <p:spPr>
          <a:xfrm>
            <a:off x="67310" y="398701"/>
            <a:ext cx="11950700" cy="5527198"/>
          </a:xfrm>
          <a:prstGeom prst="rect">
            <a:avLst/>
          </a:prstGeom>
          <a:noFill/>
        </p:spPr>
      </p:pic>
      <p:sp>
        <p:nvSpPr>
          <p:cNvPr id="2" name="Slide Number Placeholder 1" hidden="1">
            <a:extLst>
              <a:ext uri="{FF2B5EF4-FFF2-40B4-BE49-F238E27FC236}">
                <a16:creationId xmlns:a16="http://schemas.microsoft.com/office/drawing/2014/main" id="{948C5617-1C85-9B65-4A40-257CA0B43A4D}"/>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35</a:t>
            </a:fld>
            <a:endParaRPr lang="en-US"/>
          </a:p>
        </p:txBody>
      </p:sp>
    </p:spTree>
    <p:extLst>
      <p:ext uri="{BB962C8B-B14F-4D97-AF65-F5344CB8AC3E}">
        <p14:creationId xmlns:p14="http://schemas.microsoft.com/office/powerpoint/2010/main" val="6938641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DD1AC7-9222-C2C8-D62F-4CEB1B577078}"/>
              </a:ext>
            </a:extLst>
          </p:cNvPr>
          <p:cNvSpPr>
            <a:spLocks noGrp="1"/>
          </p:cNvSpPr>
          <p:nvPr>
            <p:ph idx="1"/>
          </p:nvPr>
        </p:nvSpPr>
        <p:spPr>
          <a:xfrm>
            <a:off x="407989" y="1188783"/>
            <a:ext cx="11376024" cy="4884039"/>
          </a:xfrm>
        </p:spPr>
        <p:txBody>
          <a:bodyPr/>
          <a:lstStyle/>
          <a:p>
            <a:r>
              <a:rPr lang="en-GB" dirty="0"/>
              <a:t>The Commission presented a proposal on 14 March to revise the rules for electricity market design and for improving the EU protection against market manipulation in the wholesale energy </a:t>
            </a:r>
          </a:p>
          <a:p>
            <a:r>
              <a:rPr lang="en-GB" dirty="0"/>
              <a:t>This can be done by way of </a:t>
            </a:r>
          </a:p>
          <a:p>
            <a:pPr lvl="1"/>
            <a:r>
              <a:rPr lang="en-GB" dirty="0"/>
              <a:t>using more long-term contracts, such as power purchase agreements, and </a:t>
            </a:r>
          </a:p>
          <a:p>
            <a:pPr lvl="1"/>
            <a:r>
              <a:rPr lang="en-GB" dirty="0"/>
              <a:t>investment support should be structured as two-way contracts for difference</a:t>
            </a:r>
          </a:p>
        </p:txBody>
      </p:sp>
      <p:sp>
        <p:nvSpPr>
          <p:cNvPr id="3" name="Title 2">
            <a:extLst>
              <a:ext uri="{FF2B5EF4-FFF2-40B4-BE49-F238E27FC236}">
                <a16:creationId xmlns:a16="http://schemas.microsoft.com/office/drawing/2014/main" id="{72013D77-C059-E531-075F-D6DF10A6D4E1}"/>
              </a:ext>
            </a:extLst>
          </p:cNvPr>
          <p:cNvSpPr>
            <a:spLocks noGrp="1"/>
          </p:cNvSpPr>
          <p:nvPr>
            <p:ph type="title"/>
          </p:nvPr>
        </p:nvSpPr>
        <p:spPr/>
        <p:txBody>
          <a:bodyPr/>
          <a:lstStyle/>
          <a:p>
            <a:r>
              <a:rPr lang="en-GB" dirty="0"/>
              <a:t>European electricity market design</a:t>
            </a:r>
          </a:p>
        </p:txBody>
      </p:sp>
      <p:sp>
        <p:nvSpPr>
          <p:cNvPr id="4" name="Slide Number Placeholder 3">
            <a:extLst>
              <a:ext uri="{FF2B5EF4-FFF2-40B4-BE49-F238E27FC236}">
                <a16:creationId xmlns:a16="http://schemas.microsoft.com/office/drawing/2014/main" id="{FE1DF310-77A3-4450-EB40-A743A5EFBB6E}"/>
              </a:ext>
            </a:extLst>
          </p:cNvPr>
          <p:cNvSpPr>
            <a:spLocks noGrp="1"/>
          </p:cNvSpPr>
          <p:nvPr>
            <p:ph type="sldNum" sz="quarter" idx="12"/>
          </p:nvPr>
        </p:nvSpPr>
        <p:spPr/>
        <p:txBody>
          <a:bodyPr/>
          <a:lstStyle/>
          <a:p>
            <a:fld id="{36B5EA5A-BC32-A742-B11B-8E7414D5B535}" type="slidenum">
              <a:rPr lang="en-US" smtClean="0"/>
              <a:pPr/>
              <a:t>36</a:t>
            </a:fld>
            <a:endParaRPr lang="en-US"/>
          </a:p>
        </p:txBody>
      </p:sp>
      <p:pic>
        <p:nvPicPr>
          <p:cNvPr id="6" name="Picture 5" descr="A picture containing text, screenshot, font, information&#10;&#10;Description automatically generated">
            <a:extLst>
              <a:ext uri="{FF2B5EF4-FFF2-40B4-BE49-F238E27FC236}">
                <a16:creationId xmlns:a16="http://schemas.microsoft.com/office/drawing/2014/main" id="{77A27AE6-2700-8C5C-9D3D-D9982A083C50}"/>
              </a:ext>
            </a:extLst>
          </p:cNvPr>
          <p:cNvPicPr>
            <a:picLocks noChangeAspect="1"/>
          </p:cNvPicPr>
          <p:nvPr/>
        </p:nvPicPr>
        <p:blipFill>
          <a:blip r:embed="rId2"/>
          <a:stretch>
            <a:fillRect/>
          </a:stretch>
        </p:blipFill>
        <p:spPr>
          <a:xfrm>
            <a:off x="1882857" y="3896490"/>
            <a:ext cx="7772400" cy="2642422"/>
          </a:xfrm>
          <a:prstGeom prst="rect">
            <a:avLst/>
          </a:prstGeom>
          <a:ln w="50800">
            <a:solidFill>
              <a:srgbClr val="2F2F2F"/>
            </a:solidFill>
          </a:ln>
        </p:spPr>
      </p:pic>
    </p:spTree>
    <p:extLst>
      <p:ext uri="{BB962C8B-B14F-4D97-AF65-F5344CB8AC3E}">
        <p14:creationId xmlns:p14="http://schemas.microsoft.com/office/powerpoint/2010/main" val="38547932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74D719E-2656-BE83-CC68-0010AAC51B8E}"/>
              </a:ext>
            </a:extLst>
          </p:cNvPr>
          <p:cNvSpPr>
            <a:spLocks noGrp="1"/>
          </p:cNvSpPr>
          <p:nvPr>
            <p:ph idx="1"/>
          </p:nvPr>
        </p:nvSpPr>
        <p:spPr>
          <a:xfrm>
            <a:off x="407989" y="1713869"/>
            <a:ext cx="11376024" cy="2470953"/>
          </a:xfrm>
        </p:spPr>
        <p:txBody>
          <a:bodyPr/>
          <a:lstStyle/>
          <a:p>
            <a:r>
              <a:rPr lang="en-GB" dirty="0"/>
              <a:t>Two ongoing projects at CERN</a:t>
            </a:r>
          </a:p>
          <a:p>
            <a:r>
              <a:rPr lang="en-GB" dirty="0"/>
              <a:t>One PPA provider proposes ~45 GWh per year for a start in 2027. CERN has signed an NDA with the provider</a:t>
            </a:r>
          </a:p>
          <a:p>
            <a:pPr lvl="2"/>
            <a:r>
              <a:rPr lang="en-GB" dirty="0"/>
              <a:t>Management will come back to Finance Committee in Oct. 2023 for a decision</a:t>
            </a:r>
          </a:p>
          <a:p>
            <a:r>
              <a:rPr lang="en-GB" dirty="0"/>
              <a:t>Another PPA provider up to ~170 GWh per year (split in 4 tranches) for a start in 2027. CERN has signed an NDA with the provider.</a:t>
            </a:r>
          </a:p>
          <a:p>
            <a:endParaRPr lang="en-GB" dirty="0"/>
          </a:p>
        </p:txBody>
      </p:sp>
      <p:sp>
        <p:nvSpPr>
          <p:cNvPr id="3" name="Title 2">
            <a:extLst>
              <a:ext uri="{FF2B5EF4-FFF2-40B4-BE49-F238E27FC236}">
                <a16:creationId xmlns:a16="http://schemas.microsoft.com/office/drawing/2014/main" id="{10D638FA-06FD-40F9-6A40-979CDE41516D}"/>
              </a:ext>
            </a:extLst>
          </p:cNvPr>
          <p:cNvSpPr>
            <a:spLocks noGrp="1"/>
          </p:cNvSpPr>
          <p:nvPr>
            <p:ph type="title"/>
          </p:nvPr>
        </p:nvSpPr>
        <p:spPr/>
        <p:txBody>
          <a:bodyPr/>
          <a:lstStyle/>
          <a:p>
            <a:r>
              <a:rPr lang="en-GB" dirty="0"/>
              <a:t>Power Purchase Agreements</a:t>
            </a:r>
          </a:p>
        </p:txBody>
      </p:sp>
      <p:sp>
        <p:nvSpPr>
          <p:cNvPr id="4" name="Slide Number Placeholder 3">
            <a:extLst>
              <a:ext uri="{FF2B5EF4-FFF2-40B4-BE49-F238E27FC236}">
                <a16:creationId xmlns:a16="http://schemas.microsoft.com/office/drawing/2014/main" id="{B1A196E1-9998-6449-717A-8A9B759CF911}"/>
              </a:ext>
            </a:extLst>
          </p:cNvPr>
          <p:cNvSpPr>
            <a:spLocks noGrp="1"/>
          </p:cNvSpPr>
          <p:nvPr>
            <p:ph type="sldNum" sz="quarter" idx="12"/>
          </p:nvPr>
        </p:nvSpPr>
        <p:spPr/>
        <p:txBody>
          <a:bodyPr/>
          <a:lstStyle/>
          <a:p>
            <a:fld id="{36B5EA5A-BC32-A742-B11B-8E7414D5B535}" type="slidenum">
              <a:rPr lang="en-US" smtClean="0"/>
              <a:pPr/>
              <a:t>37</a:t>
            </a:fld>
            <a:endParaRPr lang="en-US"/>
          </a:p>
        </p:txBody>
      </p:sp>
      <p:sp>
        <p:nvSpPr>
          <p:cNvPr id="5" name="TextBox 4">
            <a:extLst>
              <a:ext uri="{FF2B5EF4-FFF2-40B4-BE49-F238E27FC236}">
                <a16:creationId xmlns:a16="http://schemas.microsoft.com/office/drawing/2014/main" id="{98DCC199-0D67-F3AB-EF32-60737BD57BCE}"/>
              </a:ext>
            </a:extLst>
          </p:cNvPr>
          <p:cNvSpPr txBox="1"/>
          <p:nvPr/>
        </p:nvSpPr>
        <p:spPr>
          <a:xfrm>
            <a:off x="1507958" y="1088536"/>
            <a:ext cx="9176084" cy="307777"/>
          </a:xfrm>
          <a:prstGeom prst="rect">
            <a:avLst/>
          </a:prstGeom>
          <a:noFill/>
        </p:spPr>
        <p:txBody>
          <a:bodyPr wrap="square" lIns="0" tIns="0" rIns="0" bIns="0" rtlCol="0">
            <a:spAutoFit/>
          </a:bodyPr>
          <a:lstStyle/>
          <a:p>
            <a:pPr algn="l"/>
            <a:r>
              <a:rPr lang="en-GB" sz="2000" b="1" dirty="0">
                <a:solidFill>
                  <a:srgbClr val="00B050"/>
                </a:solidFill>
              </a:rPr>
              <a:t>Long term agreements (~15 years) based on renewables  at agreed prices</a:t>
            </a:r>
          </a:p>
        </p:txBody>
      </p:sp>
      <p:pic>
        <p:nvPicPr>
          <p:cNvPr id="2050" name="Picture 2" descr="Solar start-up Carbon plans 5-GW PV factory in France">
            <a:extLst>
              <a:ext uri="{FF2B5EF4-FFF2-40B4-BE49-F238E27FC236}">
                <a16:creationId xmlns:a16="http://schemas.microsoft.com/office/drawing/2014/main" id="{FCF6A564-CF8A-5F18-6502-11B518B72B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3326" y="4418057"/>
            <a:ext cx="3557337" cy="2234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3504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FF24964-8F88-557B-1575-BDEC6886D794}"/>
              </a:ext>
            </a:extLst>
          </p:cNvPr>
          <p:cNvSpPr>
            <a:spLocks noGrp="1"/>
          </p:cNvSpPr>
          <p:nvPr>
            <p:ph type="title"/>
          </p:nvPr>
        </p:nvSpPr>
        <p:spPr/>
        <p:txBody>
          <a:bodyPr/>
          <a:lstStyle/>
          <a:p>
            <a:r>
              <a:rPr lang="en-GB" dirty="0"/>
              <a:t>ATS Fusion Technology Coordination Unit (</a:t>
            </a:r>
            <a:r>
              <a:rPr lang="en-GB" dirty="0" err="1"/>
              <a:t>FTCU</a:t>
            </a:r>
            <a:r>
              <a:rPr lang="en-GB" dirty="0"/>
              <a:t>)</a:t>
            </a:r>
            <a:endParaRPr lang="en-US" dirty="0"/>
          </a:p>
        </p:txBody>
      </p:sp>
      <p:sp>
        <p:nvSpPr>
          <p:cNvPr id="4" name="Slide Number Placeholder 3">
            <a:extLst>
              <a:ext uri="{FF2B5EF4-FFF2-40B4-BE49-F238E27FC236}">
                <a16:creationId xmlns:a16="http://schemas.microsoft.com/office/drawing/2014/main" id="{12C95045-90E5-D79C-F72A-861B0504CAAC}"/>
              </a:ext>
            </a:extLst>
          </p:cNvPr>
          <p:cNvSpPr>
            <a:spLocks noGrp="1"/>
          </p:cNvSpPr>
          <p:nvPr>
            <p:ph type="sldNum" sz="quarter" idx="4"/>
          </p:nvPr>
        </p:nvSpPr>
        <p:spPr/>
        <p:txBody>
          <a:bodyPr/>
          <a:lstStyle/>
          <a:p>
            <a:fld id="{17918391-D411-FE40-AAD7-861AE5233E0E}" type="slidenum">
              <a:rPr lang="en-US" smtClean="0"/>
              <a:pPr/>
              <a:t>38</a:t>
            </a:fld>
            <a:endParaRPr lang="en-US" dirty="0"/>
          </a:p>
        </p:txBody>
      </p:sp>
      <p:pic>
        <p:nvPicPr>
          <p:cNvPr id="10" name="Picture 9">
            <a:extLst>
              <a:ext uri="{FF2B5EF4-FFF2-40B4-BE49-F238E27FC236}">
                <a16:creationId xmlns:a16="http://schemas.microsoft.com/office/drawing/2014/main" id="{DBDD7D24-2C39-8B9C-A179-7CD0A5C11BE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16043" y="1050889"/>
            <a:ext cx="5297792" cy="5159829"/>
          </a:xfrm>
          <a:prstGeom prst="rect">
            <a:avLst/>
          </a:prstGeom>
        </p:spPr>
      </p:pic>
      <p:grpSp>
        <p:nvGrpSpPr>
          <p:cNvPr id="2" name="Group 1">
            <a:extLst>
              <a:ext uri="{FF2B5EF4-FFF2-40B4-BE49-F238E27FC236}">
                <a16:creationId xmlns:a16="http://schemas.microsoft.com/office/drawing/2014/main" id="{FF5A703E-5D4B-1041-D304-BC60C14C8103}"/>
              </a:ext>
            </a:extLst>
          </p:cNvPr>
          <p:cNvGrpSpPr/>
          <p:nvPr/>
        </p:nvGrpSpPr>
        <p:grpSpPr>
          <a:xfrm>
            <a:off x="8684101" y="3722295"/>
            <a:ext cx="3099912" cy="1116000"/>
            <a:chOff x="4917168" y="3627663"/>
            <a:chExt cx="3099912" cy="1116000"/>
          </a:xfrm>
        </p:grpSpPr>
        <p:sp>
          <p:nvSpPr>
            <p:cNvPr id="11" name="Oval 10">
              <a:extLst>
                <a:ext uri="{FF2B5EF4-FFF2-40B4-BE49-F238E27FC236}">
                  <a16:creationId xmlns:a16="http://schemas.microsoft.com/office/drawing/2014/main" id="{C2A0DE66-3970-C00B-6B27-78C7B6EEDEC2}"/>
                </a:ext>
              </a:extLst>
            </p:cNvPr>
            <p:cNvSpPr>
              <a:spLocks noChangeAspect="1"/>
            </p:cNvSpPr>
            <p:nvPr/>
          </p:nvSpPr>
          <p:spPr>
            <a:xfrm>
              <a:off x="6902904" y="3627663"/>
              <a:ext cx="1114176" cy="1116000"/>
            </a:xfrm>
            <a:prstGeom prst="ellipse">
              <a:avLst/>
            </a:prstGeom>
            <a:effectLst>
              <a:glow rad="70000">
                <a:schemeClr val="accent1">
                  <a:tint val="30000"/>
                  <a:shade val="95000"/>
                  <a:satMod val="300000"/>
                  <a:alpha val="50000"/>
                </a:schemeClr>
              </a:glow>
            </a:effectLst>
            <a:scene3d>
              <a:camera prst="orthographicFront"/>
              <a:lightRig rig="threePt" dir="t"/>
            </a:scene3d>
            <a:sp3d>
              <a:bevelT w="50800" h="50800"/>
            </a:sp3d>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CH" sz="1050" dirty="0"/>
                <a:t>Fusion Technology</a:t>
              </a:r>
            </a:p>
          </p:txBody>
        </p:sp>
        <p:cxnSp>
          <p:nvCxnSpPr>
            <p:cNvPr id="13" name="Straight Connector 12">
              <a:extLst>
                <a:ext uri="{FF2B5EF4-FFF2-40B4-BE49-F238E27FC236}">
                  <a16:creationId xmlns:a16="http://schemas.microsoft.com/office/drawing/2014/main" id="{F698DFAE-B72A-6961-F154-D980182ACD5D}"/>
                </a:ext>
              </a:extLst>
            </p:cNvPr>
            <p:cNvCxnSpPr>
              <a:cxnSpLocks/>
            </p:cNvCxnSpPr>
            <p:nvPr/>
          </p:nvCxnSpPr>
          <p:spPr>
            <a:xfrm>
              <a:off x="4917168" y="3687080"/>
              <a:ext cx="1992086" cy="360000"/>
            </a:xfrm>
            <a:prstGeom prst="line">
              <a:avLst/>
            </a:prstGeom>
            <a:ln>
              <a:solidFill>
                <a:srgbClr val="C14E4C"/>
              </a:solidFill>
            </a:ln>
            <a:effectLst/>
          </p:spPr>
          <p:style>
            <a:lnRef idx="2">
              <a:schemeClr val="accent1"/>
            </a:lnRef>
            <a:fillRef idx="0">
              <a:schemeClr val="accent1"/>
            </a:fillRef>
            <a:effectRef idx="1">
              <a:schemeClr val="accent1"/>
            </a:effectRef>
            <a:fontRef idx="minor">
              <a:schemeClr val="tx1"/>
            </a:fontRef>
          </p:style>
        </p:cxnSp>
      </p:grpSp>
      <p:sp>
        <p:nvSpPr>
          <p:cNvPr id="3" name="Content Placeholder 5">
            <a:extLst>
              <a:ext uri="{FF2B5EF4-FFF2-40B4-BE49-F238E27FC236}">
                <a16:creationId xmlns:a16="http://schemas.microsoft.com/office/drawing/2014/main" id="{C126B220-9BEF-FABB-8DEE-244DE51C7939}"/>
              </a:ext>
            </a:extLst>
          </p:cNvPr>
          <p:cNvSpPr>
            <a:spLocks noGrp="1"/>
          </p:cNvSpPr>
          <p:nvPr>
            <p:ph idx="1"/>
          </p:nvPr>
        </p:nvSpPr>
        <p:spPr>
          <a:xfrm>
            <a:off x="330118" y="1200954"/>
            <a:ext cx="5200650" cy="5161515"/>
          </a:xfrm>
        </p:spPr>
        <p:txBody>
          <a:bodyPr>
            <a:normAutofit fontScale="92500" lnSpcReduction="10000"/>
          </a:bodyPr>
          <a:lstStyle/>
          <a:p>
            <a:r>
              <a:rPr lang="en-US" dirty="0"/>
              <a:t>Coordinate efforts to support </a:t>
            </a:r>
            <a:r>
              <a:rPr lang="en-CH" dirty="0"/>
              <a:t>Fusion Technology </a:t>
            </a:r>
          </a:p>
          <a:p>
            <a:r>
              <a:rPr lang="en-US" b="1" dirty="0"/>
              <a:t>Technical experts </a:t>
            </a:r>
            <a:r>
              <a:rPr lang="en-US" dirty="0"/>
              <a:t>with prior direct experience of activities within the field of magnetically confined fusion </a:t>
            </a:r>
          </a:p>
          <a:p>
            <a:pPr lvl="1"/>
            <a:r>
              <a:rPr lang="en-US" dirty="0"/>
              <a:t>Provide in-person technical contributions to conceptual and engineering studies, analyses and reviews</a:t>
            </a:r>
          </a:p>
          <a:p>
            <a:pPr lvl="1"/>
            <a:r>
              <a:rPr lang="en-US" dirty="0"/>
              <a:t>Act as point of contact for specific contributions that could be undertaken by CERN within their domain of expertise</a:t>
            </a:r>
          </a:p>
          <a:p>
            <a:pPr lvl="1"/>
            <a:r>
              <a:rPr lang="en-CH" dirty="0"/>
              <a:t>Liaising with KT and LS on administrative, IP and legal matters</a:t>
            </a:r>
          </a:p>
          <a:p>
            <a:pPr lvl="1"/>
            <a:r>
              <a:rPr lang="en-CH" dirty="0"/>
              <a:t>Liaising with energy and sustainability initiatives</a:t>
            </a:r>
          </a:p>
          <a:p>
            <a:r>
              <a:rPr lang="en-CH" dirty="0"/>
              <a:t>Work compensated by the external contribution covering the full M+P engaged in the activity</a:t>
            </a:r>
          </a:p>
        </p:txBody>
      </p:sp>
      <p:sp>
        <p:nvSpPr>
          <p:cNvPr id="6" name="TextBox 5">
            <a:extLst>
              <a:ext uri="{FF2B5EF4-FFF2-40B4-BE49-F238E27FC236}">
                <a16:creationId xmlns:a16="http://schemas.microsoft.com/office/drawing/2014/main" id="{3D907A2C-EBC2-0793-8D74-5A23262EC226}"/>
              </a:ext>
            </a:extLst>
          </p:cNvPr>
          <p:cNvSpPr txBox="1"/>
          <p:nvPr/>
        </p:nvSpPr>
        <p:spPr>
          <a:xfrm>
            <a:off x="330118" y="6443797"/>
            <a:ext cx="2090058" cy="276999"/>
          </a:xfrm>
          <a:prstGeom prst="rect">
            <a:avLst/>
          </a:prstGeom>
          <a:noFill/>
        </p:spPr>
        <p:txBody>
          <a:bodyPr wrap="square" lIns="0" tIns="0" rIns="0" bIns="0" rtlCol="0">
            <a:spAutoFit/>
          </a:bodyPr>
          <a:lstStyle/>
          <a:p>
            <a:pPr algn="l"/>
            <a:r>
              <a:rPr lang="en-GB" dirty="0"/>
              <a:t>Luca </a:t>
            </a:r>
            <a:r>
              <a:rPr lang="en-GB" dirty="0" err="1"/>
              <a:t>Bottura</a:t>
            </a:r>
            <a:endParaRPr lang="en-GB" dirty="0"/>
          </a:p>
        </p:txBody>
      </p:sp>
    </p:spTree>
    <p:extLst>
      <p:ext uri="{BB962C8B-B14F-4D97-AF65-F5344CB8AC3E}">
        <p14:creationId xmlns:p14="http://schemas.microsoft.com/office/powerpoint/2010/main" val="25563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D72B-3EEF-3DB0-FBC4-67F2B9CC807A}"/>
              </a:ext>
            </a:extLst>
          </p:cNvPr>
          <p:cNvSpPr>
            <a:spLocks noGrp="1"/>
          </p:cNvSpPr>
          <p:nvPr>
            <p:ph type="title"/>
          </p:nvPr>
        </p:nvSpPr>
        <p:spPr/>
        <p:txBody>
          <a:bodyPr/>
          <a:lstStyle/>
          <a:p>
            <a:r>
              <a:rPr lang="en-GB" dirty="0"/>
              <a:t>Electrical Safety Project</a:t>
            </a:r>
          </a:p>
        </p:txBody>
      </p:sp>
      <p:sp>
        <p:nvSpPr>
          <p:cNvPr id="5" name="Slide Number Placeholder 4">
            <a:extLst>
              <a:ext uri="{FF2B5EF4-FFF2-40B4-BE49-F238E27FC236}">
                <a16:creationId xmlns:a16="http://schemas.microsoft.com/office/drawing/2014/main" id="{F55E4EBA-4E6D-B24E-9869-8AFAAD2DAF4C}"/>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
        <p:nvSpPr>
          <p:cNvPr id="7" name="TextBox 6">
            <a:extLst>
              <a:ext uri="{FF2B5EF4-FFF2-40B4-BE49-F238E27FC236}">
                <a16:creationId xmlns:a16="http://schemas.microsoft.com/office/drawing/2014/main" id="{D07A1742-AE13-1672-4ECB-C4E16FCF3CAB}"/>
              </a:ext>
            </a:extLst>
          </p:cNvPr>
          <p:cNvSpPr txBox="1"/>
          <p:nvPr/>
        </p:nvSpPr>
        <p:spPr>
          <a:xfrm>
            <a:off x="338381" y="1792169"/>
            <a:ext cx="3236841" cy="4555093"/>
          </a:xfrm>
          <a:prstGeom prst="rect">
            <a:avLst/>
          </a:prstGeom>
          <a:noFill/>
        </p:spPr>
        <p:txBody>
          <a:bodyPr wrap="square">
            <a:spAutoFit/>
          </a:bodyPr>
          <a:lstStyle/>
          <a:p>
            <a:pPr algn="ctr"/>
            <a:r>
              <a:rPr lang="en-GB" sz="1600" b="1" dirty="0">
                <a:solidFill>
                  <a:srgbClr val="FF0000"/>
                </a:solidFill>
              </a:rPr>
              <a:t>Electrical safety reported as one of the main concerns in ATS, especially in injectors complex, during LS1 and during LS2.</a:t>
            </a:r>
          </a:p>
          <a:p>
            <a:pPr marL="342900" indent="-342900">
              <a:buFont typeface="Arial" panose="020B0604020202020204" pitchFamily="34" charset="0"/>
              <a:buChar char="•"/>
            </a:pPr>
            <a:endParaRPr lang="en-GB" sz="1400" dirty="0"/>
          </a:p>
          <a:p>
            <a:r>
              <a:rPr lang="en-GB" sz="1400" dirty="0"/>
              <a:t>Electrical Safety Project launched in ATS in 2021 to set-up Electrical Safety Management.</a:t>
            </a:r>
          </a:p>
          <a:p>
            <a:endParaRPr lang="en-GB" sz="1400" dirty="0"/>
          </a:p>
          <a:p>
            <a:r>
              <a:rPr lang="en-GB" sz="1400" dirty="0"/>
              <a:t>Phase 1 (2021-2022) </a:t>
            </a:r>
          </a:p>
          <a:p>
            <a:pPr marL="285750" indent="-285750">
              <a:buFont typeface="Arial" panose="020B0604020202020204" pitchFamily="34" charset="0"/>
              <a:buChar char="•"/>
            </a:pPr>
            <a:r>
              <a:rPr lang="en-GB" sz="1400" dirty="0"/>
              <a:t>Report: EDMS 2691446;</a:t>
            </a:r>
          </a:p>
          <a:p>
            <a:pPr marL="285750" indent="-285750">
              <a:buFont typeface="Arial" panose="020B0604020202020204" pitchFamily="34" charset="0"/>
              <a:buChar char="•"/>
            </a:pPr>
            <a:r>
              <a:rPr lang="en-GB" sz="1400" dirty="0"/>
              <a:t>External and internal benchmarking;</a:t>
            </a:r>
          </a:p>
          <a:p>
            <a:pPr marL="285750" indent="-285750">
              <a:buFont typeface="Arial" panose="020B0604020202020204" pitchFamily="34" charset="0"/>
              <a:buChar char="•"/>
            </a:pPr>
            <a:r>
              <a:rPr lang="en-GB" sz="1400" dirty="0"/>
              <a:t>External expertise by E.S.T.I. with list of open points;</a:t>
            </a:r>
          </a:p>
          <a:p>
            <a:endParaRPr lang="en-GB" sz="1400" dirty="0"/>
          </a:p>
          <a:p>
            <a:r>
              <a:rPr lang="en-GB" sz="1400" dirty="0"/>
              <a:t>Phase 2: towards implementation (2023 - 2025)</a:t>
            </a:r>
          </a:p>
          <a:p>
            <a:pPr marL="285750" indent="-285750">
              <a:buFont typeface="Arial" panose="020B0604020202020204" pitchFamily="34" charset="0"/>
              <a:buChar char="•"/>
            </a:pPr>
            <a:r>
              <a:rPr lang="en-GB" sz="1400" dirty="0"/>
              <a:t>Mandate 8</a:t>
            </a:r>
            <a:r>
              <a:rPr lang="en-GB" sz="1400" baseline="30000" dirty="0"/>
              <a:t>th</a:t>
            </a:r>
            <a:r>
              <a:rPr lang="en-GB" sz="1400" dirty="0"/>
              <a:t> May 2023</a:t>
            </a:r>
          </a:p>
        </p:txBody>
      </p:sp>
      <p:sp>
        <p:nvSpPr>
          <p:cNvPr id="6" name="TextBox 5">
            <a:extLst>
              <a:ext uri="{FF2B5EF4-FFF2-40B4-BE49-F238E27FC236}">
                <a16:creationId xmlns:a16="http://schemas.microsoft.com/office/drawing/2014/main" id="{ABBDF8B9-2835-3E9B-35DF-EE26B2D0ECD3}"/>
              </a:ext>
            </a:extLst>
          </p:cNvPr>
          <p:cNvSpPr txBox="1"/>
          <p:nvPr/>
        </p:nvSpPr>
        <p:spPr>
          <a:xfrm flipH="1">
            <a:off x="839416" y="1266435"/>
            <a:ext cx="1655881" cy="430887"/>
          </a:xfrm>
          <a:prstGeom prst="rect">
            <a:avLst/>
          </a:prstGeom>
          <a:noFill/>
        </p:spPr>
        <p:txBody>
          <a:bodyPr wrap="square" lIns="0" tIns="0" rIns="0" bIns="0" rtlCol="0">
            <a:spAutoFit/>
          </a:bodyPr>
          <a:lstStyle/>
          <a:p>
            <a:pPr algn="ctr"/>
            <a:r>
              <a:rPr lang="en-US" sz="2800" b="1" dirty="0"/>
              <a:t>Context</a:t>
            </a:r>
          </a:p>
        </p:txBody>
      </p:sp>
      <p:sp>
        <p:nvSpPr>
          <p:cNvPr id="8" name="TextBox 7">
            <a:extLst>
              <a:ext uri="{FF2B5EF4-FFF2-40B4-BE49-F238E27FC236}">
                <a16:creationId xmlns:a16="http://schemas.microsoft.com/office/drawing/2014/main" id="{D678FE2D-E517-2B7F-A77C-6525AC0C839D}"/>
              </a:ext>
            </a:extLst>
          </p:cNvPr>
          <p:cNvSpPr txBox="1"/>
          <p:nvPr/>
        </p:nvSpPr>
        <p:spPr>
          <a:xfrm flipH="1">
            <a:off x="4871929" y="1204879"/>
            <a:ext cx="1224071" cy="430887"/>
          </a:xfrm>
          <a:prstGeom prst="rect">
            <a:avLst/>
          </a:prstGeom>
          <a:noFill/>
        </p:spPr>
        <p:txBody>
          <a:bodyPr wrap="square" lIns="0" tIns="0" rIns="0" bIns="0" rtlCol="0">
            <a:spAutoFit/>
          </a:bodyPr>
          <a:lstStyle/>
          <a:p>
            <a:pPr algn="ctr"/>
            <a:r>
              <a:rPr lang="en-US" sz="2800" b="1" dirty="0"/>
              <a:t>Scope</a:t>
            </a:r>
          </a:p>
        </p:txBody>
      </p:sp>
      <p:sp>
        <p:nvSpPr>
          <p:cNvPr id="9" name="TextBox 8">
            <a:extLst>
              <a:ext uri="{FF2B5EF4-FFF2-40B4-BE49-F238E27FC236}">
                <a16:creationId xmlns:a16="http://schemas.microsoft.com/office/drawing/2014/main" id="{7B0FB751-F118-858B-75A2-F1580E0CA2F4}"/>
              </a:ext>
            </a:extLst>
          </p:cNvPr>
          <p:cNvSpPr txBox="1"/>
          <p:nvPr/>
        </p:nvSpPr>
        <p:spPr>
          <a:xfrm flipH="1">
            <a:off x="9053383" y="1266435"/>
            <a:ext cx="1579055" cy="430887"/>
          </a:xfrm>
          <a:prstGeom prst="rect">
            <a:avLst/>
          </a:prstGeom>
          <a:noFill/>
        </p:spPr>
        <p:txBody>
          <a:bodyPr wrap="square" lIns="0" tIns="0" rIns="0" bIns="0" rtlCol="0">
            <a:spAutoFit/>
          </a:bodyPr>
          <a:lstStyle/>
          <a:p>
            <a:pPr algn="ctr"/>
            <a:r>
              <a:rPr lang="en-US" sz="2800" b="1" dirty="0"/>
              <a:t>Mandate</a:t>
            </a:r>
          </a:p>
        </p:txBody>
      </p:sp>
      <p:sp>
        <p:nvSpPr>
          <p:cNvPr id="11" name="TextBox 10">
            <a:extLst>
              <a:ext uri="{FF2B5EF4-FFF2-40B4-BE49-F238E27FC236}">
                <a16:creationId xmlns:a16="http://schemas.microsoft.com/office/drawing/2014/main" id="{3AC51008-2101-E90C-007D-636B02F5C78A}"/>
              </a:ext>
            </a:extLst>
          </p:cNvPr>
          <p:cNvSpPr txBox="1"/>
          <p:nvPr/>
        </p:nvSpPr>
        <p:spPr>
          <a:xfrm>
            <a:off x="4208816" y="1935389"/>
            <a:ext cx="3348906" cy="3754874"/>
          </a:xfrm>
          <a:prstGeom prst="rect">
            <a:avLst/>
          </a:prstGeom>
          <a:noFill/>
        </p:spPr>
        <p:txBody>
          <a:bodyPr wrap="square">
            <a:spAutoFit/>
          </a:bodyPr>
          <a:lstStyle/>
          <a:p>
            <a:r>
              <a:rPr lang="en-GB" sz="1400" b="1" dirty="0"/>
              <a:t>Electrical safety; </a:t>
            </a:r>
          </a:p>
          <a:p>
            <a:endParaRPr lang="en-GB" sz="1400" dirty="0"/>
          </a:p>
          <a:p>
            <a:r>
              <a:rPr lang="en-GB" sz="1400" b="1" dirty="0"/>
              <a:t>Accelerators complex: </a:t>
            </a:r>
            <a:r>
              <a:rPr lang="en-GB" sz="1400" dirty="0"/>
              <a:t>injectors, LHC and transfer lines.</a:t>
            </a:r>
          </a:p>
          <a:p>
            <a:endParaRPr lang="en-GB" sz="1400" dirty="0"/>
          </a:p>
          <a:p>
            <a:r>
              <a:rPr lang="en-US" sz="1400" b="1" dirty="0"/>
              <a:t>Experimental areas: </a:t>
            </a:r>
            <a:r>
              <a:rPr lang="en-US" sz="1400" dirty="0"/>
              <a:t>EA, NA, ISOLDE/HIE- ISOLDE, CLEAR, NTOF, AD, </a:t>
            </a:r>
            <a:r>
              <a:rPr lang="en-US" sz="1400" dirty="0" err="1"/>
              <a:t>HiRadMat</a:t>
            </a:r>
            <a:r>
              <a:rPr lang="en-US" sz="1400" dirty="0"/>
              <a:t>.</a:t>
            </a:r>
          </a:p>
          <a:p>
            <a:endParaRPr lang="en-US" sz="1400" dirty="0"/>
          </a:p>
          <a:p>
            <a:r>
              <a:rPr lang="en-US" sz="1400" b="1" dirty="0"/>
              <a:t>ATS projects: </a:t>
            </a:r>
            <a:r>
              <a:rPr lang="en-US" sz="1400" dirty="0"/>
              <a:t>HL-LHC, AWAKE, NA-CONS.</a:t>
            </a:r>
          </a:p>
          <a:p>
            <a:endParaRPr lang="en-US" sz="1400" dirty="0"/>
          </a:p>
          <a:p>
            <a:r>
              <a:rPr lang="en-US" sz="1400" b="1" dirty="0"/>
              <a:t>Machine buildings </a:t>
            </a:r>
            <a:r>
              <a:rPr lang="en-US" sz="1400" dirty="0"/>
              <a:t>linked to the accelerators complex.</a:t>
            </a:r>
          </a:p>
          <a:p>
            <a:endParaRPr lang="en-US" sz="1400" dirty="0"/>
          </a:p>
          <a:p>
            <a:r>
              <a:rPr lang="en-US" sz="1400" dirty="0">
                <a:solidFill>
                  <a:srgbClr val="0892D0"/>
                </a:solidFill>
              </a:rPr>
              <a:t>Excluded from the scope</a:t>
            </a:r>
            <a:r>
              <a:rPr lang="en-US" sz="1400" dirty="0"/>
              <a:t>: LHC experiments and CERN campus. </a:t>
            </a:r>
          </a:p>
        </p:txBody>
      </p:sp>
      <p:sp>
        <p:nvSpPr>
          <p:cNvPr id="14" name="TextBox 13">
            <a:extLst>
              <a:ext uri="{FF2B5EF4-FFF2-40B4-BE49-F238E27FC236}">
                <a16:creationId xmlns:a16="http://schemas.microsoft.com/office/drawing/2014/main" id="{A25B2E15-B033-A1E3-8257-95B629D6F6D6}"/>
              </a:ext>
            </a:extLst>
          </p:cNvPr>
          <p:cNvSpPr txBox="1"/>
          <p:nvPr/>
        </p:nvSpPr>
        <p:spPr>
          <a:xfrm>
            <a:off x="8076188" y="1833968"/>
            <a:ext cx="3888432" cy="4185761"/>
          </a:xfrm>
          <a:prstGeom prst="rect">
            <a:avLst/>
          </a:prstGeom>
          <a:noFill/>
        </p:spPr>
        <p:txBody>
          <a:bodyPr wrap="square">
            <a:spAutoFit/>
          </a:bodyPr>
          <a:lstStyle/>
          <a:p>
            <a:pPr algn="l"/>
            <a:r>
              <a:rPr lang="en-US" sz="1400" b="1" dirty="0"/>
              <a:t>Main objectives</a:t>
            </a:r>
          </a:p>
          <a:p>
            <a:pPr marL="285750" indent="-285750">
              <a:buFont typeface="Arial" panose="020B0604020202020204" pitchFamily="34" charset="0"/>
              <a:buChar char="•"/>
            </a:pPr>
            <a:r>
              <a:rPr lang="en-US" sz="1400" dirty="0"/>
              <a:t>Provide a </a:t>
            </a:r>
            <a:r>
              <a:rPr lang="en-US" sz="1400" b="1" dirty="0"/>
              <a:t>clear knowledge of the electrical risk </a:t>
            </a:r>
            <a:r>
              <a:rPr lang="en-US" sz="1400" dirty="0"/>
              <a:t>at a given point in time (operation / machines stop) in the ATS accelerators/ facilities.</a:t>
            </a:r>
          </a:p>
          <a:p>
            <a:pPr marL="285750" indent="-285750">
              <a:buFont typeface="Arial" panose="020B0604020202020204" pitchFamily="34" charset="0"/>
              <a:buChar char="•"/>
            </a:pPr>
            <a:r>
              <a:rPr lang="en-US" sz="1400" b="1" dirty="0"/>
              <a:t>Help make work / interventions safer </a:t>
            </a:r>
            <a:r>
              <a:rPr lang="en-US" sz="1400" dirty="0" err="1"/>
              <a:t>w.r.t.</a:t>
            </a:r>
            <a:r>
              <a:rPr lang="en-US" sz="1400" dirty="0"/>
              <a:t> to the electrical risk in the ATS accelerators/ facilities. </a:t>
            </a:r>
          </a:p>
          <a:p>
            <a:pPr lvl="1"/>
            <a:endParaRPr lang="en-US" sz="1400" dirty="0"/>
          </a:p>
          <a:p>
            <a:r>
              <a:rPr lang="en-US" sz="1400" dirty="0"/>
              <a:t>To achieve this, ESP will </a:t>
            </a:r>
          </a:p>
          <a:p>
            <a:pPr marL="285750" indent="-285750">
              <a:buFont typeface="Arial" panose="020B0604020202020204" pitchFamily="34" charset="0"/>
              <a:buChar char="•"/>
            </a:pPr>
            <a:r>
              <a:rPr lang="en-US" sz="1400" dirty="0"/>
              <a:t>Set-up processes (procedures/workflows).</a:t>
            </a:r>
          </a:p>
          <a:p>
            <a:pPr marL="285750" indent="-285750">
              <a:buFont typeface="Arial" panose="020B0604020202020204" pitchFamily="34" charset="0"/>
              <a:buChar char="•"/>
            </a:pPr>
            <a:r>
              <a:rPr lang="en-US" sz="1400" dirty="0"/>
              <a:t>Identify /define roles &amp; responsibilities throughout the processes.</a:t>
            </a:r>
          </a:p>
          <a:p>
            <a:pPr marL="285750" indent="-285750">
              <a:buFont typeface="Arial" panose="020B0604020202020204" pitchFamily="34" charset="0"/>
              <a:buChar char="•"/>
            </a:pPr>
            <a:r>
              <a:rPr lang="en-US" sz="1400" dirty="0"/>
              <a:t>Put in place the Electrical Safety Expert Team (ESET). </a:t>
            </a:r>
          </a:p>
          <a:p>
            <a:pPr marL="285750" indent="-285750">
              <a:buFont typeface="Arial" panose="020B0604020202020204" pitchFamily="34" charset="0"/>
              <a:buChar char="•"/>
            </a:pPr>
            <a:r>
              <a:rPr lang="en-US" sz="1400" dirty="0"/>
              <a:t>Organize /provide documents &amp; data, develop tools to support equipment groups and ESET in its future activity. </a:t>
            </a:r>
          </a:p>
          <a:p>
            <a:pPr marL="742950" lvl="1" indent="-285750">
              <a:buFont typeface="Arial" panose="020B0604020202020204" pitchFamily="34" charset="0"/>
              <a:buChar char="•"/>
            </a:pPr>
            <a:endParaRPr lang="en-US" sz="1400" dirty="0"/>
          </a:p>
        </p:txBody>
      </p:sp>
      <p:sp>
        <p:nvSpPr>
          <p:cNvPr id="16" name="TextBox 15">
            <a:extLst>
              <a:ext uri="{FF2B5EF4-FFF2-40B4-BE49-F238E27FC236}">
                <a16:creationId xmlns:a16="http://schemas.microsoft.com/office/drawing/2014/main" id="{849BF7E9-5EE2-249E-1D1C-DE01CCD0C79D}"/>
              </a:ext>
            </a:extLst>
          </p:cNvPr>
          <p:cNvSpPr txBox="1"/>
          <p:nvPr/>
        </p:nvSpPr>
        <p:spPr>
          <a:xfrm>
            <a:off x="6871776" y="212887"/>
            <a:ext cx="4015403" cy="738664"/>
          </a:xfrm>
          <a:prstGeom prst="rect">
            <a:avLst/>
          </a:prstGeom>
          <a:noFill/>
          <a:ln w="25400">
            <a:solidFill>
              <a:schemeClr val="accent5">
                <a:lumMod val="60000"/>
                <a:lumOff val="40000"/>
              </a:schemeClr>
            </a:solidFill>
          </a:ln>
        </p:spPr>
        <p:txBody>
          <a:bodyPr wrap="square">
            <a:spAutoFit/>
          </a:bodyPr>
          <a:lstStyle/>
          <a:p>
            <a:pPr algn="ctr"/>
            <a:r>
              <a:rPr lang="en-US" sz="1400" dirty="0"/>
              <a:t>Deadlines</a:t>
            </a:r>
          </a:p>
          <a:p>
            <a:r>
              <a:rPr lang="en-US" sz="1400" dirty="0"/>
              <a:t>Pilot deployment: YETS before LS3 (Nov. 2024). </a:t>
            </a:r>
          </a:p>
          <a:p>
            <a:r>
              <a:rPr lang="en-US" sz="1400" dirty="0"/>
              <a:t>Prioritized deployment start for LS3 (Nov. 2025)</a:t>
            </a:r>
          </a:p>
        </p:txBody>
      </p:sp>
      <p:sp>
        <p:nvSpPr>
          <p:cNvPr id="10" name="Rectangle 9">
            <a:extLst>
              <a:ext uri="{FF2B5EF4-FFF2-40B4-BE49-F238E27FC236}">
                <a16:creationId xmlns:a16="http://schemas.microsoft.com/office/drawing/2014/main" id="{918577AE-A970-114D-8477-84277FC8C4E7}"/>
              </a:ext>
            </a:extLst>
          </p:cNvPr>
          <p:cNvSpPr/>
          <p:nvPr/>
        </p:nvSpPr>
        <p:spPr>
          <a:xfrm>
            <a:off x="839416" y="6378349"/>
            <a:ext cx="1368152" cy="3940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8DFEBD6-C53E-A2C6-D90A-BBC74DA85261}"/>
              </a:ext>
            </a:extLst>
          </p:cNvPr>
          <p:cNvSpPr/>
          <p:nvPr/>
        </p:nvSpPr>
        <p:spPr>
          <a:xfrm>
            <a:off x="4279901" y="6188199"/>
            <a:ext cx="6555642" cy="451342"/>
          </a:xfrm>
          <a:prstGeom prst="rect">
            <a:avLst/>
          </a:prstGeom>
          <a:noFill/>
        </p:spPr>
        <p:txBody>
          <a:bodyPr wrap="none" lIns="121920" tIns="60960" rIns="121920" bIns="60960">
            <a:spAutoFit/>
          </a:bodyPr>
          <a:lstStyle/>
          <a:p>
            <a:pPr algn="ctr"/>
            <a:r>
              <a:rPr lang="en-US" sz="2133" dirty="0">
                <a:ln w="0"/>
                <a:effectLst>
                  <a:outerShdw blurRad="38100" dist="19050" dir="2700000" algn="tl" rotWithShape="0">
                    <a:schemeClr val="dk1">
                      <a:alpha val="40000"/>
                    </a:schemeClr>
                  </a:outerShdw>
                </a:effectLst>
              </a:rPr>
              <a:t>Anne Laure Perrot (PL) – Christophe </a:t>
            </a:r>
            <a:r>
              <a:rPr lang="en-US" sz="2133" dirty="0" err="1">
                <a:ln w="0"/>
                <a:effectLst>
                  <a:outerShdw blurRad="38100" dist="19050" dir="2700000" algn="tl" rotWithShape="0">
                    <a:schemeClr val="dk1">
                      <a:alpha val="40000"/>
                    </a:schemeClr>
                  </a:outerShdw>
                </a:effectLst>
              </a:rPr>
              <a:t>Mugnier</a:t>
            </a:r>
            <a:r>
              <a:rPr lang="en-US" sz="2133" dirty="0">
                <a:ln w="0"/>
                <a:effectLst>
                  <a:outerShdw blurRad="38100" dist="19050" dir="2700000" algn="tl" rotWithShape="0">
                    <a:schemeClr val="dk1">
                      <a:alpha val="40000"/>
                    </a:schemeClr>
                  </a:outerShdw>
                </a:effectLst>
              </a:rPr>
              <a:t> (DPL)</a:t>
            </a:r>
          </a:p>
        </p:txBody>
      </p:sp>
    </p:spTree>
    <p:extLst>
      <p:ext uri="{BB962C8B-B14F-4D97-AF65-F5344CB8AC3E}">
        <p14:creationId xmlns:p14="http://schemas.microsoft.com/office/powerpoint/2010/main" val="4156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1C993E-9843-469E-6A03-AF44308B48DF}"/>
              </a:ext>
            </a:extLst>
          </p:cNvPr>
          <p:cNvSpPr>
            <a:spLocks noGrp="1"/>
          </p:cNvSpPr>
          <p:nvPr>
            <p:ph idx="1"/>
          </p:nvPr>
        </p:nvSpPr>
        <p:spPr>
          <a:xfrm>
            <a:off x="407989" y="1120346"/>
            <a:ext cx="7047888" cy="5080429"/>
          </a:xfrm>
        </p:spPr>
        <p:txBody>
          <a:bodyPr/>
          <a:lstStyle/>
          <a:p>
            <a:r>
              <a:rPr lang="en-GB" dirty="0">
                <a:solidFill>
                  <a:srgbClr val="FF0000"/>
                </a:solidFill>
              </a:rPr>
              <a:t>New record: Integrated luminosity of 1.2 fb</a:t>
            </a:r>
            <a:r>
              <a:rPr lang="en-GB" baseline="30000" dirty="0">
                <a:solidFill>
                  <a:srgbClr val="FF0000"/>
                </a:solidFill>
              </a:rPr>
              <a:t>-1</a:t>
            </a:r>
            <a:r>
              <a:rPr lang="en-GB" dirty="0">
                <a:solidFill>
                  <a:srgbClr val="FF0000"/>
                </a:solidFill>
              </a:rPr>
              <a:t> in 24h!</a:t>
            </a:r>
          </a:p>
          <a:p>
            <a:r>
              <a:rPr lang="en-GB" dirty="0"/>
              <a:t>Peak levelling just above 2.0 x 10</a:t>
            </a:r>
            <a:r>
              <a:rPr lang="en-GB" baseline="30000" dirty="0"/>
              <a:t>34 </a:t>
            </a:r>
            <a:r>
              <a:rPr lang="en-GB" dirty="0"/>
              <a:t>cm</a:t>
            </a:r>
            <a:r>
              <a:rPr lang="en-GB" baseline="30000" dirty="0"/>
              <a:t>-2</a:t>
            </a:r>
            <a:r>
              <a:rPr lang="en-GB" dirty="0"/>
              <a:t>s</a:t>
            </a:r>
            <a:r>
              <a:rPr lang="en-GB" baseline="30000" dirty="0"/>
              <a:t>-1</a:t>
            </a:r>
            <a:endParaRPr lang="en-GB" dirty="0"/>
          </a:p>
          <a:p>
            <a:r>
              <a:rPr lang="en-GB" dirty="0"/>
              <a:t>Pileup targets ATLAS/CMS = 59 / 63</a:t>
            </a:r>
          </a:p>
          <a:p>
            <a:pPr lvl="1"/>
            <a:r>
              <a:rPr lang="en-GB" dirty="0"/>
              <a:t>Thanks to combined separation β* levelling and separation levelling we can deliver different pile up to ATLAS and CMS </a:t>
            </a:r>
          </a:p>
          <a:p>
            <a:endParaRPr lang="en-GB" dirty="0"/>
          </a:p>
        </p:txBody>
      </p:sp>
      <p:sp>
        <p:nvSpPr>
          <p:cNvPr id="3" name="Title 2">
            <a:extLst>
              <a:ext uri="{FF2B5EF4-FFF2-40B4-BE49-F238E27FC236}">
                <a16:creationId xmlns:a16="http://schemas.microsoft.com/office/drawing/2014/main" id="{834A5BEB-CE37-7413-6116-B126415A7D3F}"/>
              </a:ext>
            </a:extLst>
          </p:cNvPr>
          <p:cNvSpPr>
            <a:spLocks noGrp="1"/>
          </p:cNvSpPr>
          <p:nvPr>
            <p:ph type="title"/>
          </p:nvPr>
        </p:nvSpPr>
        <p:spPr/>
        <p:txBody>
          <a:bodyPr/>
          <a:lstStyle/>
          <a:p>
            <a:r>
              <a:rPr lang="en-US" dirty="0"/>
              <a:t>LHC Physics Performance to Date</a:t>
            </a:r>
            <a:endParaRPr lang="en-GB" dirty="0"/>
          </a:p>
        </p:txBody>
      </p:sp>
      <p:sp>
        <p:nvSpPr>
          <p:cNvPr id="6" name="Slide Number Placeholder 5">
            <a:extLst>
              <a:ext uri="{FF2B5EF4-FFF2-40B4-BE49-F238E27FC236}">
                <a16:creationId xmlns:a16="http://schemas.microsoft.com/office/drawing/2014/main" id="{BCF74392-52DB-097F-0F81-298BC45CB955}"/>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7" name="udp_..multicast-bevlhc1_1234 - VLC media player 23-05-25_01_20.png" descr="udp_..multicast-bevlhc1_1234 - VLC media player 23-05-25_01_20.png">
            <a:extLst>
              <a:ext uri="{FF2B5EF4-FFF2-40B4-BE49-F238E27FC236}">
                <a16:creationId xmlns:a16="http://schemas.microsoft.com/office/drawing/2014/main" id="{DDD2FF9B-C878-CAD8-9483-25E0605FEBDC}"/>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238486" y="3153820"/>
            <a:ext cx="3849806" cy="2979576"/>
          </a:xfrm>
          <a:prstGeom prst="rect">
            <a:avLst/>
          </a:prstGeom>
          <a:ln w="12700">
            <a:miter lim="400000"/>
          </a:ln>
        </p:spPr>
      </p:pic>
      <p:pic>
        <p:nvPicPr>
          <p:cNvPr id="8" name="Screenshot 2023-05-26 at 05.59.02.png" descr="Screenshot 2023-05-26 at 05.59.02.png">
            <a:extLst>
              <a:ext uri="{FF2B5EF4-FFF2-40B4-BE49-F238E27FC236}">
                <a16:creationId xmlns:a16="http://schemas.microsoft.com/office/drawing/2014/main" id="{1745CDFF-9496-465F-293B-2F5BD766A08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49285" y="3429000"/>
            <a:ext cx="7934205" cy="2453943"/>
          </a:xfrm>
          <a:prstGeom prst="rect">
            <a:avLst/>
          </a:prstGeom>
          <a:ln w="12700">
            <a:miter lim="400000"/>
          </a:ln>
        </p:spPr>
      </p:pic>
      <p:sp>
        <p:nvSpPr>
          <p:cNvPr id="9" name="TextBox 8">
            <a:extLst>
              <a:ext uri="{FF2B5EF4-FFF2-40B4-BE49-F238E27FC236}">
                <a16:creationId xmlns:a16="http://schemas.microsoft.com/office/drawing/2014/main" id="{A86A64A6-C3F0-4203-14EB-B0B71852024A}"/>
              </a:ext>
            </a:extLst>
          </p:cNvPr>
          <p:cNvSpPr txBox="1"/>
          <p:nvPr/>
        </p:nvSpPr>
        <p:spPr>
          <a:xfrm>
            <a:off x="2816046" y="5830199"/>
            <a:ext cx="2600682" cy="423321"/>
          </a:xfrm>
          <a:prstGeom prst="rect">
            <a:avLst/>
          </a:prstGeom>
          <a:noFill/>
        </p:spPr>
        <p:txBody>
          <a:bodyPr wrap="square">
            <a:spAutoFit/>
          </a:bodyPr>
          <a:lstStyle/>
          <a:p>
            <a:pPr>
              <a:lnSpc>
                <a:spcPct val="130000"/>
              </a:lnSpc>
              <a:defRPr sz="4500"/>
            </a:pPr>
            <a:r>
              <a:rPr lang="en-GB" sz="1800" dirty="0"/>
              <a:t>24</a:t>
            </a:r>
            <a:r>
              <a:rPr lang="en-GB" sz="1800" baseline="30000" dirty="0"/>
              <a:t>th</a:t>
            </a:r>
            <a:r>
              <a:rPr lang="en-GB" sz="1800" dirty="0"/>
              <a:t> to 25</a:t>
            </a:r>
            <a:r>
              <a:rPr lang="en-GB" sz="1800" baseline="30000" dirty="0"/>
              <a:t>th</a:t>
            </a:r>
            <a:r>
              <a:rPr lang="en-GB" sz="1800" dirty="0"/>
              <a:t> of May 2023</a:t>
            </a:r>
          </a:p>
        </p:txBody>
      </p:sp>
      <p:sp>
        <p:nvSpPr>
          <p:cNvPr id="10" name="Max at start of stable beams: 409 MJ…">
            <a:extLst>
              <a:ext uri="{FF2B5EF4-FFF2-40B4-BE49-F238E27FC236}">
                <a16:creationId xmlns:a16="http://schemas.microsoft.com/office/drawing/2014/main" id="{E8EAEA3D-C1A8-33A2-82A4-A972A0B5E295}"/>
              </a:ext>
            </a:extLst>
          </p:cNvPr>
          <p:cNvSpPr txBox="1"/>
          <p:nvPr/>
        </p:nvSpPr>
        <p:spPr>
          <a:xfrm>
            <a:off x="7799682" y="1432874"/>
            <a:ext cx="4152311" cy="995465"/>
          </a:xfrm>
          <a:prstGeom prst="rect">
            <a:avLst/>
          </a:prstGeom>
          <a:ln w="12700">
            <a:solidFill>
              <a:schemeClr val="tx1"/>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algn="ctr"/>
            <a:r>
              <a:rPr sz="2000" dirty="0"/>
              <a:t>Max </a:t>
            </a:r>
            <a:r>
              <a:rPr lang="en-US" sz="2000" dirty="0"/>
              <a:t>energy per beam </a:t>
            </a:r>
            <a:r>
              <a:rPr sz="2000" dirty="0"/>
              <a:t>at start of stable beams: </a:t>
            </a:r>
            <a:r>
              <a:rPr sz="2000" b="1" dirty="0">
                <a:solidFill>
                  <a:srgbClr val="0433FF"/>
                </a:solidFill>
              </a:rPr>
              <a:t>409 MJ</a:t>
            </a:r>
          </a:p>
          <a:p>
            <a:pPr algn="ctr"/>
            <a:r>
              <a:rPr sz="2000" dirty="0"/>
              <a:t>1.59 x 10</a:t>
            </a:r>
            <a:r>
              <a:rPr sz="2000" baseline="31999" dirty="0"/>
              <a:t>11</a:t>
            </a:r>
            <a:r>
              <a:rPr sz="2000" dirty="0"/>
              <a:t> p/b</a:t>
            </a:r>
            <a:r>
              <a:rPr lang="en-GB" sz="2000" dirty="0"/>
              <a:t> </a:t>
            </a:r>
            <a:r>
              <a:rPr sz="2000" dirty="0"/>
              <a:t>(Injected: 1.61)</a:t>
            </a:r>
          </a:p>
        </p:txBody>
      </p:sp>
    </p:spTree>
    <p:extLst>
      <p:ext uri="{BB962C8B-B14F-4D97-AF65-F5344CB8AC3E}">
        <p14:creationId xmlns:p14="http://schemas.microsoft.com/office/powerpoint/2010/main" val="35917831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71DA4C-0DEC-7CCC-4B7B-662626FF06BD}"/>
              </a:ext>
            </a:extLst>
          </p:cNvPr>
          <p:cNvSpPr>
            <a:spLocks noGrp="1"/>
          </p:cNvSpPr>
          <p:nvPr>
            <p:ph idx="1"/>
          </p:nvPr>
        </p:nvSpPr>
        <p:spPr>
          <a:xfrm>
            <a:off x="720972" y="1188783"/>
            <a:ext cx="11376024" cy="4884039"/>
          </a:xfrm>
        </p:spPr>
        <p:txBody>
          <a:bodyPr/>
          <a:lstStyle/>
          <a:p>
            <a:r>
              <a:rPr lang="en-GB" dirty="0"/>
              <a:t>Development Opportunities</a:t>
            </a:r>
          </a:p>
          <a:p>
            <a:pPr lvl="2"/>
            <a:r>
              <a:rPr lang="en-GB" dirty="0"/>
              <a:t>Career development</a:t>
            </a:r>
          </a:p>
          <a:p>
            <a:pPr lvl="2"/>
            <a:r>
              <a:rPr lang="en-GB" dirty="0"/>
              <a:t>Internal mobility</a:t>
            </a:r>
          </a:p>
          <a:p>
            <a:pPr lvl="2"/>
            <a:r>
              <a:rPr lang="en-GB" dirty="0"/>
              <a:t>Training</a:t>
            </a:r>
          </a:p>
          <a:p>
            <a:r>
              <a:rPr lang="en-GB" dirty="0"/>
              <a:t>Work Environment</a:t>
            </a:r>
          </a:p>
          <a:p>
            <a:pPr lvl="2"/>
            <a:r>
              <a:rPr lang="en-GB" dirty="0"/>
              <a:t>Resources, resources, resources</a:t>
            </a:r>
          </a:p>
          <a:p>
            <a:pPr lvl="2"/>
            <a:r>
              <a:rPr lang="en-GB" dirty="0"/>
              <a:t>Retention of expertise</a:t>
            </a:r>
          </a:p>
          <a:p>
            <a:pPr lvl="2"/>
            <a:r>
              <a:rPr lang="en-GB" dirty="0"/>
              <a:t>State of offices and catering facilities</a:t>
            </a:r>
          </a:p>
          <a:p>
            <a:r>
              <a:rPr lang="en-GB" dirty="0"/>
              <a:t>Vision</a:t>
            </a:r>
          </a:p>
          <a:p>
            <a:pPr lvl="2"/>
            <a:r>
              <a:rPr lang="en-GB" dirty="0"/>
              <a:t>Need to think about tailoring communications to reach all personnel</a:t>
            </a:r>
          </a:p>
          <a:p>
            <a:pPr lvl="2"/>
            <a:r>
              <a:rPr lang="en-GB" dirty="0"/>
              <a:t>Uncertainty about post HL-LHC era </a:t>
            </a:r>
          </a:p>
          <a:p>
            <a:pPr lvl="2"/>
            <a:r>
              <a:rPr lang="en-GB" dirty="0"/>
              <a:t>Resource prioritization</a:t>
            </a:r>
          </a:p>
          <a:p>
            <a:pPr lvl="2"/>
            <a:endParaRPr lang="en-GB" dirty="0"/>
          </a:p>
          <a:p>
            <a:pPr lvl="2"/>
            <a:endParaRPr lang="en-GB" dirty="0"/>
          </a:p>
          <a:p>
            <a:pPr lvl="2"/>
            <a:endParaRPr lang="en-GB" dirty="0"/>
          </a:p>
          <a:p>
            <a:endParaRPr lang="en-GB" dirty="0"/>
          </a:p>
        </p:txBody>
      </p:sp>
      <p:sp>
        <p:nvSpPr>
          <p:cNvPr id="3" name="Title 2">
            <a:extLst>
              <a:ext uri="{FF2B5EF4-FFF2-40B4-BE49-F238E27FC236}">
                <a16:creationId xmlns:a16="http://schemas.microsoft.com/office/drawing/2014/main" id="{8D4480FD-8725-A4BB-42BD-CB22D56B87EC}"/>
              </a:ext>
            </a:extLst>
          </p:cNvPr>
          <p:cNvSpPr>
            <a:spLocks noGrp="1"/>
          </p:cNvSpPr>
          <p:nvPr>
            <p:ph type="title"/>
          </p:nvPr>
        </p:nvSpPr>
        <p:spPr/>
        <p:txBody>
          <a:bodyPr/>
          <a:lstStyle/>
          <a:p>
            <a:r>
              <a:rPr lang="en-GB" dirty="0"/>
              <a:t>Staff Survey – ATS – January 23</a:t>
            </a:r>
          </a:p>
        </p:txBody>
      </p:sp>
      <p:sp>
        <p:nvSpPr>
          <p:cNvPr id="4" name="Slide Number Placeholder 3">
            <a:extLst>
              <a:ext uri="{FF2B5EF4-FFF2-40B4-BE49-F238E27FC236}">
                <a16:creationId xmlns:a16="http://schemas.microsoft.com/office/drawing/2014/main" id="{B7326208-CB1E-E0FD-94F4-185C71B4034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srgbClr val="0033A0">
                  <a:tint val="75000"/>
                </a:srgbClr>
              </a:solidFill>
              <a:effectLst/>
              <a:uLnTx/>
              <a:uFillTx/>
              <a:latin typeface="Arial"/>
              <a:ea typeface="+mn-ea"/>
              <a:cs typeface="+mn-cs"/>
            </a:endParaRPr>
          </a:p>
        </p:txBody>
      </p:sp>
      <p:pic>
        <p:nvPicPr>
          <p:cNvPr id="5" name="Picture Placeholder 5" descr="A picture containing grass, sky, outdoor, nature&#10;&#10;Description automatically generated">
            <a:extLst>
              <a:ext uri="{FF2B5EF4-FFF2-40B4-BE49-F238E27FC236}">
                <a16:creationId xmlns:a16="http://schemas.microsoft.com/office/drawing/2014/main" id="{B108C5F0-6083-DC91-A9BD-09A0F61C878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7033" t="-1" r="35155" b="-1"/>
          <a:stretch/>
        </p:blipFill>
        <p:spPr>
          <a:xfrm>
            <a:off x="8435317" y="1"/>
            <a:ext cx="3756683" cy="6857999"/>
          </a:xfrm>
          <a:custGeom>
            <a:avLst/>
            <a:gdLst>
              <a:gd name="connsiteX0" fmla="*/ 0 w 2564091"/>
              <a:gd name="connsiteY0" fmla="*/ 0 h 6858000"/>
              <a:gd name="connsiteX1" fmla="*/ 2564091 w 2564091"/>
              <a:gd name="connsiteY1" fmla="*/ 0 h 6858000"/>
              <a:gd name="connsiteX2" fmla="*/ 2564091 w 2564091"/>
              <a:gd name="connsiteY2" fmla="*/ 6858000 h 6858000"/>
              <a:gd name="connsiteX3" fmla="*/ 0 w 256409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64091" h="6858000">
                <a:moveTo>
                  <a:pt x="0" y="0"/>
                </a:moveTo>
                <a:lnTo>
                  <a:pt x="2564091" y="0"/>
                </a:lnTo>
                <a:lnTo>
                  <a:pt x="2564091" y="6858000"/>
                </a:lnTo>
                <a:lnTo>
                  <a:pt x="0" y="6858000"/>
                </a:lnTo>
                <a:close/>
              </a:path>
            </a:pathLst>
          </a:custGeom>
        </p:spPr>
      </p:pic>
    </p:spTree>
    <p:extLst>
      <p:ext uri="{BB962C8B-B14F-4D97-AF65-F5344CB8AC3E}">
        <p14:creationId xmlns:p14="http://schemas.microsoft.com/office/powerpoint/2010/main" val="31948091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73F65-5031-DEC6-A676-598311E6F623}"/>
              </a:ext>
            </a:extLst>
          </p:cNvPr>
          <p:cNvSpPr>
            <a:spLocks noGrp="1"/>
          </p:cNvSpPr>
          <p:nvPr>
            <p:ph type="title"/>
          </p:nvPr>
        </p:nvSpPr>
        <p:spPr/>
        <p:txBody>
          <a:bodyPr/>
          <a:lstStyle/>
          <a:p>
            <a:r>
              <a:rPr lang="en-GB" sz="3200" dirty="0"/>
              <a:t>Results of Staff Surveys</a:t>
            </a:r>
          </a:p>
        </p:txBody>
      </p:sp>
      <p:sp>
        <p:nvSpPr>
          <p:cNvPr id="4" name="Slide Number Placeholder 5"/>
          <p:cNvSpPr>
            <a:spLocks noGrp="1"/>
          </p:cNvSpPr>
          <p:nvPr>
            <p:ph type="sldNum" sz="quarter" idx="12"/>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A696CEF-0719-4C4E-A9ED-16EFE4CCA7BE}" type="slidenum">
              <a:rPr lang="en-GB" smtClean="0"/>
              <a:pPr/>
              <a:t>41</a:t>
            </a:fld>
            <a:endParaRPr lang="en-GB"/>
          </a:p>
        </p:txBody>
      </p:sp>
      <p:sp>
        <p:nvSpPr>
          <p:cNvPr id="12" name="TextBox 11">
            <a:extLst>
              <a:ext uri="{FF2B5EF4-FFF2-40B4-BE49-F238E27FC236}">
                <a16:creationId xmlns:a16="http://schemas.microsoft.com/office/drawing/2014/main" id="{A498653E-288E-1B4F-953B-D1A7D12CEB5A}"/>
              </a:ext>
            </a:extLst>
          </p:cNvPr>
          <p:cNvSpPr txBox="1"/>
          <p:nvPr/>
        </p:nvSpPr>
        <p:spPr>
          <a:xfrm>
            <a:off x="940608" y="5802352"/>
            <a:ext cx="10310784" cy="553998"/>
          </a:xfrm>
          <a:prstGeom prst="rect">
            <a:avLst/>
          </a:prstGeom>
          <a:noFill/>
        </p:spPr>
        <p:txBody>
          <a:bodyPr wrap="square" lIns="0" tIns="0" rIns="0" bIns="0" rtlCol="0">
            <a:spAutoFit/>
          </a:bodyPr>
          <a:lstStyle/>
          <a:p>
            <a:pPr algn="ctr"/>
            <a:r>
              <a:rPr lang="en-GB" dirty="0"/>
              <a:t>Warm thanks for your participation with a representative response rate and your overall commitment. The departments/units come back to you with the detailed answers and analysis. </a:t>
            </a:r>
          </a:p>
        </p:txBody>
      </p:sp>
      <p:pic>
        <p:nvPicPr>
          <p:cNvPr id="14" name="Picture 13">
            <a:extLst>
              <a:ext uri="{FF2B5EF4-FFF2-40B4-BE49-F238E27FC236}">
                <a16:creationId xmlns:a16="http://schemas.microsoft.com/office/drawing/2014/main" id="{A70842F3-C986-306A-E0A3-276631119A02}"/>
              </a:ext>
            </a:extLst>
          </p:cNvPr>
          <p:cNvPicPr>
            <a:picLocks noChangeAspect="1"/>
          </p:cNvPicPr>
          <p:nvPr/>
        </p:nvPicPr>
        <p:blipFill>
          <a:blip r:embed="rId3"/>
          <a:stretch>
            <a:fillRect/>
          </a:stretch>
        </p:blipFill>
        <p:spPr>
          <a:xfrm>
            <a:off x="4022666" y="1004951"/>
            <a:ext cx="2352675" cy="609600"/>
          </a:xfrm>
          <a:prstGeom prst="rect">
            <a:avLst/>
          </a:prstGeom>
        </p:spPr>
      </p:pic>
      <p:sp>
        <p:nvSpPr>
          <p:cNvPr id="16" name="TextBox 15">
            <a:extLst>
              <a:ext uri="{FF2B5EF4-FFF2-40B4-BE49-F238E27FC236}">
                <a16:creationId xmlns:a16="http://schemas.microsoft.com/office/drawing/2014/main" id="{9A1362D2-E9FC-989D-24E2-305F0DAD6E99}"/>
              </a:ext>
            </a:extLst>
          </p:cNvPr>
          <p:cNvSpPr txBox="1"/>
          <p:nvPr/>
        </p:nvSpPr>
        <p:spPr>
          <a:xfrm>
            <a:off x="1530626" y="1614551"/>
            <a:ext cx="7336756" cy="1384995"/>
          </a:xfrm>
          <a:prstGeom prst="rect">
            <a:avLst/>
          </a:prstGeom>
          <a:noFill/>
        </p:spPr>
        <p:txBody>
          <a:bodyPr wrap="square">
            <a:spAutoFit/>
          </a:bodyPr>
          <a:lstStyle/>
          <a:p>
            <a:pPr marL="0" marR="0" indent="0" algn="l" rtl="0">
              <a:spcBef>
                <a:spcPct val="0"/>
              </a:spcBef>
              <a:spcAft>
                <a:spcPct val="0"/>
              </a:spcAft>
              <a:buNone/>
            </a:pPr>
            <a:r>
              <a:rPr lang="en-GB" sz="1200" b="0" i="0" u="none" spc="-10" dirty="0">
                <a:solidFill>
                  <a:srgbClr val="002F4F"/>
                </a:solidFill>
                <a:latin typeface="Century Gothic"/>
              </a:rPr>
              <a:t>Engagement is the degree to which your employees are inspired and energised by their work. It also refers to their positive connection to your organisation. Engaged employees experience their work as meaningful and rewarding, are proud of their jobs, and feel that they fit in at the organisation. They can go the extra mile because they love what they do and where they work. Your engagement score will tell you how enthusiastic your employees are about their work and how connected they feel to your organisation.</a:t>
            </a:r>
          </a:p>
          <a:p>
            <a:pPr marL="0" marR="0" indent="0" algn="l" rtl="0">
              <a:spcBef>
                <a:spcPct val="0"/>
              </a:spcBef>
              <a:spcAft>
                <a:spcPct val="0"/>
              </a:spcAft>
              <a:buNone/>
            </a:pPr>
            <a:endParaRPr lang="en-GB" sz="1200" b="0" i="0" u="none" spc="-10" dirty="0">
              <a:solidFill>
                <a:srgbClr val="002F4F"/>
              </a:solidFill>
              <a:latin typeface="Century Gothic"/>
            </a:endParaRPr>
          </a:p>
        </p:txBody>
      </p:sp>
      <p:sp>
        <p:nvSpPr>
          <p:cNvPr id="17" name="TextBox 16">
            <a:extLst>
              <a:ext uri="{FF2B5EF4-FFF2-40B4-BE49-F238E27FC236}">
                <a16:creationId xmlns:a16="http://schemas.microsoft.com/office/drawing/2014/main" id="{448828DE-1508-A08E-81DC-B4134DD52E98}"/>
              </a:ext>
            </a:extLst>
          </p:cNvPr>
          <p:cNvSpPr txBox="1"/>
          <p:nvPr/>
        </p:nvSpPr>
        <p:spPr>
          <a:xfrm>
            <a:off x="3015331" y="3016920"/>
            <a:ext cx="4813305" cy="276999"/>
          </a:xfrm>
          <a:prstGeom prst="rect">
            <a:avLst/>
          </a:prstGeom>
          <a:noFill/>
        </p:spPr>
        <p:txBody>
          <a:bodyPr wrap="none" lIns="0" tIns="0" rIns="0" bIns="0" rtlCol="0">
            <a:spAutoFit/>
          </a:bodyPr>
          <a:lstStyle/>
          <a:p>
            <a:pPr algn="l"/>
            <a:r>
              <a:rPr lang="fr-CH" dirty="0">
                <a:solidFill>
                  <a:schemeClr val="accent2">
                    <a:lumMod val="75000"/>
                  </a:schemeClr>
                </a:solidFill>
              </a:rPr>
              <a:t>ATS </a:t>
            </a:r>
            <a:r>
              <a:rPr lang="fr-CH" dirty="0" err="1">
                <a:solidFill>
                  <a:schemeClr val="accent2">
                    <a:lumMod val="75000"/>
                  </a:schemeClr>
                </a:solidFill>
              </a:rPr>
              <a:t>lowest</a:t>
            </a:r>
            <a:r>
              <a:rPr lang="fr-CH" dirty="0">
                <a:solidFill>
                  <a:schemeClr val="accent2">
                    <a:lumMod val="75000"/>
                  </a:schemeClr>
                </a:solidFill>
              </a:rPr>
              <a:t> score </a:t>
            </a:r>
            <a:r>
              <a:rPr lang="fr-CH" dirty="0"/>
              <a:t>&lt; </a:t>
            </a:r>
            <a:r>
              <a:rPr lang="fr-CH" b="1" dirty="0"/>
              <a:t>CERN</a:t>
            </a:r>
            <a:r>
              <a:rPr lang="fr-CH" dirty="0"/>
              <a:t> &lt; </a:t>
            </a:r>
            <a:r>
              <a:rPr lang="fr-CH" dirty="0">
                <a:solidFill>
                  <a:schemeClr val="accent5">
                    <a:lumMod val="60000"/>
                    <a:lumOff val="40000"/>
                  </a:schemeClr>
                </a:solidFill>
              </a:rPr>
              <a:t>ATS </a:t>
            </a:r>
            <a:r>
              <a:rPr lang="fr-CH" dirty="0" err="1">
                <a:solidFill>
                  <a:schemeClr val="accent5">
                    <a:lumMod val="60000"/>
                    <a:lumOff val="40000"/>
                  </a:schemeClr>
                </a:solidFill>
              </a:rPr>
              <a:t>highest</a:t>
            </a:r>
            <a:r>
              <a:rPr lang="fr-CH" dirty="0">
                <a:solidFill>
                  <a:schemeClr val="accent5">
                    <a:lumMod val="60000"/>
                    <a:lumOff val="40000"/>
                  </a:schemeClr>
                </a:solidFill>
              </a:rPr>
              <a:t> score</a:t>
            </a:r>
          </a:p>
        </p:txBody>
      </p:sp>
      <p:sp>
        <p:nvSpPr>
          <p:cNvPr id="18" name="TextBox 17">
            <a:extLst>
              <a:ext uri="{FF2B5EF4-FFF2-40B4-BE49-F238E27FC236}">
                <a16:creationId xmlns:a16="http://schemas.microsoft.com/office/drawing/2014/main" id="{DED52066-4B0D-DE96-4AF5-AE8E87600B92}"/>
              </a:ext>
            </a:extLst>
          </p:cNvPr>
          <p:cNvSpPr txBox="1"/>
          <p:nvPr/>
        </p:nvSpPr>
        <p:spPr>
          <a:xfrm>
            <a:off x="4349940" y="3673789"/>
            <a:ext cx="2324354" cy="369332"/>
          </a:xfrm>
          <a:prstGeom prst="rect">
            <a:avLst/>
          </a:prstGeom>
          <a:noFill/>
        </p:spPr>
        <p:txBody>
          <a:bodyPr wrap="none" lIns="0" tIns="0" rIns="0" bIns="0" rtlCol="0">
            <a:spAutoFit/>
          </a:bodyPr>
          <a:lstStyle/>
          <a:p>
            <a:pPr algn="l"/>
            <a:r>
              <a:rPr lang="fr-CH" sz="2400" b="1" dirty="0">
                <a:solidFill>
                  <a:schemeClr val="accent2">
                    <a:lumMod val="75000"/>
                  </a:schemeClr>
                </a:solidFill>
              </a:rPr>
              <a:t>79,3</a:t>
            </a:r>
            <a:r>
              <a:rPr lang="fr-CH" dirty="0"/>
              <a:t> &lt; </a:t>
            </a:r>
            <a:r>
              <a:rPr lang="fr-CH" sz="2400" b="1" dirty="0"/>
              <a:t>83,2</a:t>
            </a:r>
            <a:r>
              <a:rPr lang="fr-CH" dirty="0"/>
              <a:t> &lt; </a:t>
            </a:r>
            <a:r>
              <a:rPr lang="fr-CH" sz="2400" b="1" dirty="0">
                <a:solidFill>
                  <a:schemeClr val="accent5">
                    <a:lumMod val="60000"/>
                    <a:lumOff val="40000"/>
                  </a:schemeClr>
                </a:solidFill>
              </a:rPr>
              <a:t>85,3</a:t>
            </a:r>
            <a:endParaRPr lang="fr-CH" b="1" dirty="0">
              <a:solidFill>
                <a:schemeClr val="accent5">
                  <a:lumMod val="60000"/>
                  <a:lumOff val="40000"/>
                </a:schemeClr>
              </a:solidFill>
            </a:endParaRPr>
          </a:p>
        </p:txBody>
      </p:sp>
      <p:sp>
        <p:nvSpPr>
          <p:cNvPr id="3" name="TextBox 2">
            <a:extLst>
              <a:ext uri="{FF2B5EF4-FFF2-40B4-BE49-F238E27FC236}">
                <a16:creationId xmlns:a16="http://schemas.microsoft.com/office/drawing/2014/main" id="{F9C8DB8B-29C7-7271-1DA6-58E53169ED55}"/>
              </a:ext>
            </a:extLst>
          </p:cNvPr>
          <p:cNvSpPr txBox="1"/>
          <p:nvPr/>
        </p:nvSpPr>
        <p:spPr>
          <a:xfrm>
            <a:off x="3507477" y="4267046"/>
            <a:ext cx="4009279" cy="1253402"/>
          </a:xfrm>
          <a:prstGeom prst="rect">
            <a:avLst/>
          </a:prstGeom>
          <a:solidFill>
            <a:schemeClr val="tx1">
              <a:lumMod val="60000"/>
              <a:lumOff val="40000"/>
            </a:schemeClr>
          </a:solidFill>
        </p:spPr>
        <p:txBody>
          <a:bodyPr wrap="square" lIns="72000" tIns="72000" rIns="72000" bIns="72000" rtlCol="0">
            <a:spAutoFit/>
          </a:bodyPr>
          <a:lstStyle/>
          <a:p>
            <a:pPr algn="l"/>
            <a:r>
              <a:rPr lang="en-GB" dirty="0">
                <a:solidFill>
                  <a:schemeClr val="bg1"/>
                </a:solidFill>
              </a:rPr>
              <a:t>86.2% enjoy their work</a:t>
            </a:r>
          </a:p>
          <a:p>
            <a:pPr algn="l"/>
            <a:r>
              <a:rPr lang="en-GB" dirty="0">
                <a:solidFill>
                  <a:schemeClr val="bg1"/>
                </a:solidFill>
              </a:rPr>
              <a:t>91.2% are proud to work at CERN</a:t>
            </a:r>
          </a:p>
          <a:p>
            <a:pPr algn="l"/>
            <a:r>
              <a:rPr lang="en-GB" dirty="0">
                <a:solidFill>
                  <a:schemeClr val="bg1"/>
                </a:solidFill>
              </a:rPr>
              <a:t>91.4% care about the future of CERN</a:t>
            </a:r>
          </a:p>
          <a:p>
            <a:pPr algn="l"/>
            <a:r>
              <a:rPr lang="en-GB" b="1" dirty="0">
                <a:solidFill>
                  <a:schemeClr val="bg1"/>
                </a:solidFill>
              </a:rPr>
              <a:t>but…!</a:t>
            </a:r>
          </a:p>
        </p:txBody>
      </p:sp>
    </p:spTree>
    <p:extLst>
      <p:ext uri="{BB962C8B-B14F-4D97-AF65-F5344CB8AC3E}">
        <p14:creationId xmlns:p14="http://schemas.microsoft.com/office/powerpoint/2010/main" val="3310912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Recent staff survey - qualitative analysis</a:t>
            </a:r>
          </a:p>
        </p:txBody>
      </p:sp>
      <p:sp>
        <p:nvSpPr>
          <p:cNvPr id="4" name="Slide Number Placeholder 5"/>
          <p:cNvSpPr>
            <a:spLocks noGrp="1"/>
          </p:cNvSpPr>
          <p:nvPr>
            <p:ph type="sldNum" sz="quarter" idx="12"/>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A696CEF-0719-4C4E-A9ED-16EFE4CCA7BE}" type="slidenum">
              <a:rPr lang="en-GB" smtClean="0"/>
              <a:pPr/>
              <a:t>42</a:t>
            </a:fld>
            <a:endParaRPr lang="en-GB"/>
          </a:p>
        </p:txBody>
      </p:sp>
      <p:sp>
        <p:nvSpPr>
          <p:cNvPr id="9" name="TextBox 8">
            <a:extLst>
              <a:ext uri="{FF2B5EF4-FFF2-40B4-BE49-F238E27FC236}">
                <a16:creationId xmlns:a16="http://schemas.microsoft.com/office/drawing/2014/main" id="{36A15DEB-2611-DFCD-1828-7739D8E7E91E}"/>
              </a:ext>
            </a:extLst>
          </p:cNvPr>
          <p:cNvSpPr txBox="1"/>
          <p:nvPr/>
        </p:nvSpPr>
        <p:spPr>
          <a:xfrm>
            <a:off x="729465" y="4090227"/>
            <a:ext cx="11054548" cy="1661993"/>
          </a:xfrm>
          <a:prstGeom prst="rect">
            <a:avLst/>
          </a:prstGeom>
          <a:noFill/>
        </p:spPr>
        <p:txBody>
          <a:bodyPr wrap="square" lIns="0" tIns="0" rIns="0" bIns="0" rtlCol="0">
            <a:spAutoFit/>
          </a:bodyPr>
          <a:lstStyle/>
          <a:p>
            <a:pPr algn="l"/>
            <a:r>
              <a:rPr lang="en-GB" b="1" dirty="0"/>
              <a:t>Conclusion : </a:t>
            </a:r>
          </a:p>
          <a:p>
            <a:pPr algn="l"/>
            <a:r>
              <a:rPr lang="en-GB" dirty="0"/>
              <a:t>- People happy in their daily and immediate work environment (content and colleagues) and having the feeling to contribute directly to CERN mission </a:t>
            </a:r>
          </a:p>
          <a:p>
            <a:r>
              <a:rPr lang="en-GB" dirty="0"/>
              <a:t>- </a:t>
            </a:r>
            <a:r>
              <a:rPr lang="en-GB" dirty="0">
                <a:solidFill>
                  <a:srgbClr val="FF0000"/>
                </a:solidFill>
              </a:rPr>
              <a:t>But if we compare with the ATS Survey results, we can find similar outcome on Development opportunities and the vision (prioritisation of activities and resources) and, in addition, a need for recognition.</a:t>
            </a:r>
          </a:p>
          <a:p>
            <a:pPr algn="l"/>
            <a:endParaRPr lang="fr-CH" dirty="0"/>
          </a:p>
        </p:txBody>
      </p:sp>
      <p:grpSp>
        <p:nvGrpSpPr>
          <p:cNvPr id="28" name="Group 27">
            <a:extLst>
              <a:ext uri="{FF2B5EF4-FFF2-40B4-BE49-F238E27FC236}">
                <a16:creationId xmlns:a16="http://schemas.microsoft.com/office/drawing/2014/main" id="{5C2735EE-A5D1-E108-C2D3-63F0CD445C02}"/>
              </a:ext>
            </a:extLst>
          </p:cNvPr>
          <p:cNvGrpSpPr/>
          <p:nvPr/>
        </p:nvGrpSpPr>
        <p:grpSpPr>
          <a:xfrm>
            <a:off x="4429910" y="1155720"/>
            <a:ext cx="3862523" cy="2673098"/>
            <a:chOff x="4563472" y="1155720"/>
            <a:chExt cx="3862523" cy="2673098"/>
          </a:xfrm>
        </p:grpSpPr>
        <p:pic>
          <p:nvPicPr>
            <p:cNvPr id="18" name="Picture 17">
              <a:extLst>
                <a:ext uri="{FF2B5EF4-FFF2-40B4-BE49-F238E27FC236}">
                  <a16:creationId xmlns:a16="http://schemas.microsoft.com/office/drawing/2014/main" id="{FDF56041-FAEC-00CB-7245-334B5B043DDD}"/>
                </a:ext>
              </a:extLst>
            </p:cNvPr>
            <p:cNvPicPr>
              <a:picLocks noChangeAspect="1"/>
            </p:cNvPicPr>
            <p:nvPr/>
          </p:nvPicPr>
          <p:blipFill>
            <a:blip r:embed="rId3"/>
            <a:stretch>
              <a:fillRect/>
            </a:stretch>
          </p:blipFill>
          <p:spPr>
            <a:xfrm>
              <a:off x="4563472" y="1155720"/>
              <a:ext cx="2844896" cy="516296"/>
            </a:xfrm>
            <a:prstGeom prst="rect">
              <a:avLst/>
            </a:prstGeom>
          </p:spPr>
        </p:pic>
        <p:pic>
          <p:nvPicPr>
            <p:cNvPr id="21" name="Picture 20">
              <a:extLst>
                <a:ext uri="{FF2B5EF4-FFF2-40B4-BE49-F238E27FC236}">
                  <a16:creationId xmlns:a16="http://schemas.microsoft.com/office/drawing/2014/main" id="{48929DAB-7711-0B66-4489-7A5F02E6E288}"/>
                </a:ext>
              </a:extLst>
            </p:cNvPr>
            <p:cNvPicPr>
              <a:picLocks noChangeAspect="1"/>
            </p:cNvPicPr>
            <p:nvPr/>
          </p:nvPicPr>
          <p:blipFill>
            <a:blip r:embed="rId4"/>
            <a:stretch>
              <a:fillRect/>
            </a:stretch>
          </p:blipFill>
          <p:spPr>
            <a:xfrm>
              <a:off x="4635786" y="1785937"/>
              <a:ext cx="3790209" cy="1095375"/>
            </a:xfrm>
            <a:prstGeom prst="rect">
              <a:avLst/>
            </a:prstGeom>
          </p:spPr>
        </p:pic>
        <p:pic>
          <p:nvPicPr>
            <p:cNvPr id="23" name="Picture 22">
              <a:extLst>
                <a:ext uri="{FF2B5EF4-FFF2-40B4-BE49-F238E27FC236}">
                  <a16:creationId xmlns:a16="http://schemas.microsoft.com/office/drawing/2014/main" id="{944B8E8C-53C4-591B-F330-125B6F7384E7}"/>
                </a:ext>
              </a:extLst>
            </p:cNvPr>
            <p:cNvPicPr>
              <a:picLocks noChangeAspect="1"/>
            </p:cNvPicPr>
            <p:nvPr/>
          </p:nvPicPr>
          <p:blipFill>
            <a:blip r:embed="rId5"/>
            <a:stretch>
              <a:fillRect/>
            </a:stretch>
          </p:blipFill>
          <p:spPr>
            <a:xfrm>
              <a:off x="4833583" y="2806917"/>
              <a:ext cx="3491005" cy="525032"/>
            </a:xfrm>
            <a:prstGeom prst="rect">
              <a:avLst/>
            </a:prstGeom>
          </p:spPr>
        </p:pic>
        <p:pic>
          <p:nvPicPr>
            <p:cNvPr id="25" name="Picture 24">
              <a:extLst>
                <a:ext uri="{FF2B5EF4-FFF2-40B4-BE49-F238E27FC236}">
                  <a16:creationId xmlns:a16="http://schemas.microsoft.com/office/drawing/2014/main" id="{BFDC3FDB-0F86-C4AC-8637-47B5EA179EBD}"/>
                </a:ext>
              </a:extLst>
            </p:cNvPr>
            <p:cNvPicPr>
              <a:picLocks noChangeAspect="1"/>
            </p:cNvPicPr>
            <p:nvPr/>
          </p:nvPicPr>
          <p:blipFill>
            <a:blip r:embed="rId6"/>
            <a:stretch>
              <a:fillRect/>
            </a:stretch>
          </p:blipFill>
          <p:spPr>
            <a:xfrm>
              <a:off x="4757384" y="3349841"/>
              <a:ext cx="3564694" cy="478977"/>
            </a:xfrm>
            <a:prstGeom prst="rect">
              <a:avLst/>
            </a:prstGeom>
          </p:spPr>
        </p:pic>
      </p:grpSp>
      <p:pic>
        <p:nvPicPr>
          <p:cNvPr id="30" name="Picture 29">
            <a:extLst>
              <a:ext uri="{FF2B5EF4-FFF2-40B4-BE49-F238E27FC236}">
                <a16:creationId xmlns:a16="http://schemas.microsoft.com/office/drawing/2014/main" id="{90CFEB7F-F798-FF39-DAB8-679C2BDF1C80}"/>
              </a:ext>
            </a:extLst>
          </p:cNvPr>
          <p:cNvPicPr>
            <a:picLocks noChangeAspect="1"/>
          </p:cNvPicPr>
          <p:nvPr/>
        </p:nvPicPr>
        <p:blipFill>
          <a:blip r:embed="rId7"/>
          <a:stretch>
            <a:fillRect/>
          </a:stretch>
        </p:blipFill>
        <p:spPr>
          <a:xfrm>
            <a:off x="8386313" y="1962426"/>
            <a:ext cx="3547652" cy="1523671"/>
          </a:xfrm>
          <a:prstGeom prst="rect">
            <a:avLst/>
          </a:prstGeom>
        </p:spPr>
      </p:pic>
      <p:sp>
        <p:nvSpPr>
          <p:cNvPr id="31" name="TextBox 30">
            <a:extLst>
              <a:ext uri="{FF2B5EF4-FFF2-40B4-BE49-F238E27FC236}">
                <a16:creationId xmlns:a16="http://schemas.microsoft.com/office/drawing/2014/main" id="{D505261B-F7DB-D0D4-FA9F-5BE3AED194F8}"/>
              </a:ext>
            </a:extLst>
          </p:cNvPr>
          <p:cNvSpPr txBox="1"/>
          <p:nvPr/>
        </p:nvSpPr>
        <p:spPr>
          <a:xfrm>
            <a:off x="9378824" y="1262832"/>
            <a:ext cx="2069349" cy="430887"/>
          </a:xfrm>
          <a:prstGeom prst="rect">
            <a:avLst/>
          </a:prstGeom>
          <a:noFill/>
        </p:spPr>
        <p:txBody>
          <a:bodyPr wrap="none" lIns="0" tIns="0" rIns="0" bIns="0" rtlCol="0">
            <a:spAutoFit/>
          </a:bodyPr>
          <a:lstStyle/>
          <a:p>
            <a:pPr algn="l"/>
            <a:r>
              <a:rPr lang="en-GB" sz="1400" b="1" dirty="0">
                <a:solidFill>
                  <a:schemeClr val="tx2"/>
                </a:solidFill>
                <a:latin typeface="Arial Black" panose="020B0A04020102020204" pitchFamily="34" charset="0"/>
              </a:rPr>
              <a:t>ATS Survey Oct 2022</a:t>
            </a:r>
          </a:p>
          <a:p>
            <a:pPr algn="l"/>
            <a:r>
              <a:rPr lang="en-GB" sz="1400" b="1" dirty="0">
                <a:solidFill>
                  <a:schemeClr val="tx2"/>
                </a:solidFill>
                <a:latin typeface="Arial Black" panose="020B0A04020102020204" pitchFamily="34" charset="0"/>
              </a:rPr>
              <a:t>Topics to address</a:t>
            </a:r>
          </a:p>
        </p:txBody>
      </p:sp>
      <p:pic>
        <p:nvPicPr>
          <p:cNvPr id="5" name="Picture 4">
            <a:extLst>
              <a:ext uri="{FF2B5EF4-FFF2-40B4-BE49-F238E27FC236}">
                <a16:creationId xmlns:a16="http://schemas.microsoft.com/office/drawing/2014/main" id="{8064ED06-3146-4FF9-91A8-64179E24DC0D}"/>
              </a:ext>
            </a:extLst>
          </p:cNvPr>
          <p:cNvPicPr>
            <a:picLocks noChangeAspect="1"/>
          </p:cNvPicPr>
          <p:nvPr/>
        </p:nvPicPr>
        <p:blipFill>
          <a:blip r:embed="rId8"/>
          <a:stretch>
            <a:fillRect/>
          </a:stretch>
        </p:blipFill>
        <p:spPr>
          <a:xfrm>
            <a:off x="407988" y="1852001"/>
            <a:ext cx="3561037" cy="1523671"/>
          </a:xfrm>
          <a:prstGeom prst="rect">
            <a:avLst/>
          </a:prstGeom>
        </p:spPr>
      </p:pic>
      <p:pic>
        <p:nvPicPr>
          <p:cNvPr id="7" name="Picture 6">
            <a:extLst>
              <a:ext uri="{FF2B5EF4-FFF2-40B4-BE49-F238E27FC236}">
                <a16:creationId xmlns:a16="http://schemas.microsoft.com/office/drawing/2014/main" id="{FC757932-C33B-CF16-CAEC-EA3E895018AC}"/>
              </a:ext>
            </a:extLst>
          </p:cNvPr>
          <p:cNvPicPr>
            <a:picLocks noChangeAspect="1"/>
          </p:cNvPicPr>
          <p:nvPr/>
        </p:nvPicPr>
        <p:blipFill>
          <a:blip r:embed="rId9"/>
          <a:stretch>
            <a:fillRect/>
          </a:stretch>
        </p:blipFill>
        <p:spPr>
          <a:xfrm>
            <a:off x="330382" y="1201276"/>
            <a:ext cx="1638300" cy="514350"/>
          </a:xfrm>
          <a:prstGeom prst="rect">
            <a:avLst/>
          </a:prstGeom>
        </p:spPr>
      </p:pic>
      <p:pic>
        <p:nvPicPr>
          <p:cNvPr id="13" name="Picture 12">
            <a:extLst>
              <a:ext uri="{FF2B5EF4-FFF2-40B4-BE49-F238E27FC236}">
                <a16:creationId xmlns:a16="http://schemas.microsoft.com/office/drawing/2014/main" id="{7D3B477D-904F-B489-7221-A0615C0786D3}"/>
              </a:ext>
            </a:extLst>
          </p:cNvPr>
          <p:cNvPicPr>
            <a:picLocks noChangeAspect="1"/>
          </p:cNvPicPr>
          <p:nvPr/>
        </p:nvPicPr>
        <p:blipFill>
          <a:blip r:embed="rId10"/>
          <a:stretch>
            <a:fillRect/>
          </a:stretch>
        </p:blipFill>
        <p:spPr>
          <a:xfrm>
            <a:off x="1982818" y="1330639"/>
            <a:ext cx="266700" cy="295275"/>
          </a:xfrm>
          <a:prstGeom prst="rect">
            <a:avLst/>
          </a:prstGeom>
        </p:spPr>
      </p:pic>
      <p:sp>
        <p:nvSpPr>
          <p:cNvPr id="3" name="TextBox 2">
            <a:extLst>
              <a:ext uri="{FF2B5EF4-FFF2-40B4-BE49-F238E27FC236}">
                <a16:creationId xmlns:a16="http://schemas.microsoft.com/office/drawing/2014/main" id="{80938711-69E8-5A0E-99DA-E323544E082F}"/>
              </a:ext>
            </a:extLst>
          </p:cNvPr>
          <p:cNvSpPr txBox="1"/>
          <p:nvPr/>
        </p:nvSpPr>
        <p:spPr>
          <a:xfrm>
            <a:off x="1527678" y="5802352"/>
            <a:ext cx="8649359" cy="626701"/>
          </a:xfrm>
          <a:prstGeom prst="rect">
            <a:avLst/>
          </a:prstGeom>
          <a:solidFill>
            <a:schemeClr val="tx1">
              <a:lumMod val="40000"/>
              <a:lumOff val="60000"/>
            </a:schemeClr>
          </a:solidFill>
        </p:spPr>
        <p:txBody>
          <a:bodyPr wrap="square" lIns="36000" tIns="36000" rIns="36000" bIns="36000" rtlCol="0">
            <a:spAutoFit/>
          </a:bodyPr>
          <a:lstStyle/>
          <a:p>
            <a:pPr algn="ctr"/>
            <a:r>
              <a:rPr lang="en-GB" b="1" dirty="0">
                <a:solidFill>
                  <a:schemeClr val="bg1"/>
                </a:solidFill>
              </a:rPr>
              <a:t>In addition to global ATS actions, each department is now working to towards implementing their own adapted actions following the surveys </a:t>
            </a:r>
          </a:p>
        </p:txBody>
      </p:sp>
    </p:spTree>
    <p:extLst>
      <p:ext uri="{BB962C8B-B14F-4D97-AF65-F5344CB8AC3E}">
        <p14:creationId xmlns:p14="http://schemas.microsoft.com/office/powerpoint/2010/main" val="985523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361878"/>
            <a:ext cx="12192000" cy="768085"/>
          </a:xfrm>
        </p:spPr>
        <p:txBody>
          <a:bodyPr/>
          <a:lstStyle/>
          <a:p>
            <a:r>
              <a:rPr lang="en-US" altLang="ko-KR" sz="3733" dirty="0">
                <a:solidFill>
                  <a:srgbClr val="002060"/>
                </a:solidFill>
              </a:rPr>
              <a:t>ATS Internal Mobility</a:t>
            </a:r>
          </a:p>
          <a:p>
            <a:endParaRPr lang="ko-KR" altLang="en-US" sz="3733" dirty="0">
              <a:solidFill>
                <a:srgbClr val="002060"/>
              </a:solidFill>
            </a:endParaRPr>
          </a:p>
        </p:txBody>
      </p:sp>
      <p:grpSp>
        <p:nvGrpSpPr>
          <p:cNvPr id="5" name="Group 4"/>
          <p:cNvGrpSpPr/>
          <p:nvPr/>
        </p:nvGrpSpPr>
        <p:grpSpPr>
          <a:xfrm>
            <a:off x="3565235" y="2921349"/>
            <a:ext cx="6797966" cy="3178800"/>
            <a:chOff x="1521716" y="1275606"/>
            <a:chExt cx="5642572" cy="2726588"/>
          </a:xfrm>
          <a:solidFill>
            <a:schemeClr val="accent1"/>
          </a:solidFill>
        </p:grpSpPr>
        <p:grpSp>
          <p:nvGrpSpPr>
            <p:cNvPr id="6" name="Group 5"/>
            <p:cNvGrpSpPr/>
            <p:nvPr/>
          </p:nvGrpSpPr>
          <p:grpSpPr>
            <a:xfrm>
              <a:off x="1521716" y="1596158"/>
              <a:ext cx="3168352" cy="2406036"/>
              <a:chOff x="1521716" y="1596158"/>
              <a:chExt cx="3168352" cy="2406036"/>
            </a:xfrm>
            <a:grpFill/>
          </p:grpSpPr>
          <p:grpSp>
            <p:nvGrpSpPr>
              <p:cNvPr id="12" name="Group 11"/>
              <p:cNvGrpSpPr/>
              <p:nvPr/>
            </p:nvGrpSpPr>
            <p:grpSpPr>
              <a:xfrm>
                <a:off x="1521716" y="1596158"/>
                <a:ext cx="3168352" cy="2406036"/>
                <a:chOff x="1691680" y="-1532706"/>
                <a:chExt cx="7101775" cy="5393065"/>
              </a:xfrm>
              <a:grpFill/>
            </p:grpSpPr>
            <p:sp>
              <p:nvSpPr>
                <p:cNvPr id="14" name="Donut 13"/>
                <p:cNvSpPr/>
                <p:nvPr/>
              </p:nvSpPr>
              <p:spPr>
                <a:xfrm>
                  <a:off x="1691680" y="-1532706"/>
                  <a:ext cx="4896544" cy="4896544"/>
                </a:xfrm>
                <a:prstGeom prst="donut">
                  <a:avLst>
                    <a:gd name="adj" fmla="val 1752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solidFill>
                  </a:endParaRPr>
                </a:p>
              </p:txBody>
            </p:sp>
            <p:sp>
              <p:nvSpPr>
                <p:cNvPr id="15" name="Right Arrow 14"/>
                <p:cNvSpPr/>
                <p:nvPr/>
              </p:nvSpPr>
              <p:spPr>
                <a:xfrm>
                  <a:off x="4355976" y="2009174"/>
                  <a:ext cx="4437479" cy="1851185"/>
                </a:xfrm>
                <a:prstGeom prst="rightArrow">
                  <a:avLst>
                    <a:gd name="adj1" fmla="val 45464"/>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solidFill>
                      <a:schemeClr val="tx1"/>
                    </a:solidFill>
                  </a:endParaRPr>
                </a:p>
              </p:txBody>
            </p:sp>
          </p:grpSp>
          <p:sp>
            <p:nvSpPr>
              <p:cNvPr id="13" name="Oval 12"/>
              <p:cNvSpPr/>
              <p:nvPr/>
            </p:nvSpPr>
            <p:spPr>
              <a:xfrm>
                <a:off x="2187368" y="2280952"/>
                <a:ext cx="864096" cy="84242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933" dirty="0">
                  <a:solidFill>
                    <a:schemeClr val="tx1"/>
                  </a:solidFill>
                </a:endParaRPr>
              </a:p>
            </p:txBody>
          </p:sp>
        </p:grpSp>
        <p:grpSp>
          <p:nvGrpSpPr>
            <p:cNvPr id="7" name="Group 6"/>
            <p:cNvGrpSpPr/>
            <p:nvPr/>
          </p:nvGrpSpPr>
          <p:grpSpPr>
            <a:xfrm>
              <a:off x="3995936" y="1275606"/>
              <a:ext cx="3168352" cy="2406036"/>
              <a:chOff x="3851920" y="1401130"/>
              <a:chExt cx="3168352" cy="2406036"/>
            </a:xfrm>
            <a:grpFill/>
          </p:grpSpPr>
          <p:grpSp>
            <p:nvGrpSpPr>
              <p:cNvPr id="8" name="Group 7"/>
              <p:cNvGrpSpPr/>
              <p:nvPr/>
            </p:nvGrpSpPr>
            <p:grpSpPr>
              <a:xfrm rot="10800000">
                <a:off x="3851920" y="1401130"/>
                <a:ext cx="3168352" cy="2406036"/>
                <a:chOff x="1691680" y="-1532706"/>
                <a:chExt cx="7101775" cy="5393065"/>
              </a:xfrm>
              <a:grpFill/>
            </p:grpSpPr>
            <p:sp>
              <p:nvSpPr>
                <p:cNvPr id="10" name="Donut 9"/>
                <p:cNvSpPr/>
                <p:nvPr/>
              </p:nvSpPr>
              <p:spPr>
                <a:xfrm>
                  <a:off x="1691680" y="-1532706"/>
                  <a:ext cx="4896544" cy="4896544"/>
                </a:xfrm>
                <a:prstGeom prst="donut">
                  <a:avLst>
                    <a:gd name="adj" fmla="val 1752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solidFill>
                  </a:endParaRPr>
                </a:p>
              </p:txBody>
            </p:sp>
            <p:sp>
              <p:nvSpPr>
                <p:cNvPr id="11" name="Right Arrow 10"/>
                <p:cNvSpPr/>
                <p:nvPr/>
              </p:nvSpPr>
              <p:spPr>
                <a:xfrm>
                  <a:off x="4355976" y="2009174"/>
                  <a:ext cx="4437479" cy="1851185"/>
                </a:xfrm>
                <a:prstGeom prst="rightArrow">
                  <a:avLst>
                    <a:gd name="adj1" fmla="val 45464"/>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solidFill>
                      <a:schemeClr val="tx1"/>
                    </a:solidFill>
                  </a:endParaRPr>
                </a:p>
              </p:txBody>
            </p:sp>
          </p:grpSp>
          <p:sp>
            <p:nvSpPr>
              <p:cNvPr id="9" name="Oval 8"/>
              <p:cNvSpPr/>
              <p:nvPr/>
            </p:nvSpPr>
            <p:spPr>
              <a:xfrm>
                <a:off x="5508104" y="2279934"/>
                <a:ext cx="864096" cy="8333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solidFill>
                    <a:schemeClr val="tx1"/>
                  </a:solidFill>
                </a:endParaRPr>
              </a:p>
            </p:txBody>
          </p:sp>
        </p:grpSp>
      </p:grpSp>
      <p:sp>
        <p:nvSpPr>
          <p:cNvPr id="25" name="TextBox 24"/>
          <p:cNvSpPr txBox="1"/>
          <p:nvPr/>
        </p:nvSpPr>
        <p:spPr>
          <a:xfrm>
            <a:off x="1219286" y="682722"/>
            <a:ext cx="10789834" cy="1077218"/>
          </a:xfrm>
          <a:prstGeom prst="rect">
            <a:avLst/>
          </a:prstGeom>
          <a:noFill/>
        </p:spPr>
        <p:txBody>
          <a:bodyPr wrap="square" rtlCol="0">
            <a:spAutoFit/>
          </a:bodyPr>
          <a:lstStyle/>
          <a:p>
            <a:pPr marL="171450" indent="-171450">
              <a:buFontTx/>
              <a:buChar char="-"/>
            </a:pPr>
            <a:r>
              <a:rPr lang="en-US" altLang="ko-KR" sz="1600" b="1" dirty="0">
                <a:solidFill>
                  <a:schemeClr val="tx1">
                    <a:lumMod val="75000"/>
                    <a:lumOff val="25000"/>
                  </a:schemeClr>
                </a:solidFill>
                <a:cs typeface="Arial" pitchFamily="34" charset="0"/>
              </a:rPr>
              <a:t>IM pool in place – a data base of available candidates who have raised their hands</a:t>
            </a:r>
          </a:p>
          <a:p>
            <a:pPr marL="171450" indent="-171450">
              <a:buFontTx/>
              <a:buChar char="-"/>
            </a:pPr>
            <a:r>
              <a:rPr lang="en-US" altLang="ko-KR" sz="1600" b="1" dirty="0">
                <a:solidFill>
                  <a:schemeClr val="tx1">
                    <a:lumMod val="75000"/>
                    <a:lumOff val="25000"/>
                  </a:schemeClr>
                </a:solidFill>
                <a:cs typeface="Arial" pitchFamily="34" charset="0"/>
              </a:rPr>
              <a:t>Concerted drive by ATS management to systematically cross-check vacancies against IM pool for matches</a:t>
            </a:r>
          </a:p>
          <a:p>
            <a:r>
              <a:rPr lang="en-US" altLang="ko-KR" sz="1600" dirty="0">
                <a:solidFill>
                  <a:schemeClr val="tx1">
                    <a:lumMod val="75000"/>
                    <a:lumOff val="25000"/>
                  </a:schemeClr>
                </a:solidFill>
                <a:cs typeface="Arial" pitchFamily="34" charset="0"/>
              </a:rPr>
              <a:t>- IM dedicated slots at ATS-MB (quarterly)</a:t>
            </a:r>
          </a:p>
          <a:p>
            <a:r>
              <a:rPr lang="en-US" altLang="ko-KR" sz="1600" dirty="0">
                <a:solidFill>
                  <a:schemeClr val="tx1">
                    <a:lumMod val="75000"/>
                    <a:lumOff val="25000"/>
                  </a:schemeClr>
                </a:solidFill>
                <a:cs typeface="Arial" pitchFamily="34" charset="0"/>
              </a:rPr>
              <a:t>- End of year review to reallocate resources if needed </a:t>
            </a:r>
          </a:p>
        </p:txBody>
      </p:sp>
      <p:sp>
        <p:nvSpPr>
          <p:cNvPr id="27" name="TextBox 26"/>
          <p:cNvSpPr txBox="1"/>
          <p:nvPr/>
        </p:nvSpPr>
        <p:spPr>
          <a:xfrm>
            <a:off x="3989291" y="5463191"/>
            <a:ext cx="3115955" cy="338554"/>
          </a:xfrm>
          <a:prstGeom prst="rect">
            <a:avLst/>
          </a:prstGeom>
          <a:noFill/>
        </p:spPr>
        <p:txBody>
          <a:bodyPr wrap="square" rtlCol="0">
            <a:spAutoFit/>
          </a:bodyPr>
          <a:lstStyle/>
          <a:p>
            <a:pPr algn="r"/>
            <a:r>
              <a:rPr lang="en-US" altLang="ko-KR" sz="1600" b="1" dirty="0">
                <a:solidFill>
                  <a:schemeClr val="bg1"/>
                </a:solidFill>
                <a:cs typeface="Arial" pitchFamily="34" charset="0"/>
              </a:rPr>
              <a:t>Anticipation</a:t>
            </a:r>
            <a:endParaRPr lang="ko-KR" altLang="en-US" sz="1600" b="1" dirty="0">
              <a:solidFill>
                <a:schemeClr val="bg1"/>
              </a:solidFill>
              <a:cs typeface="Arial" pitchFamily="34" charset="0"/>
            </a:endParaRPr>
          </a:p>
        </p:txBody>
      </p:sp>
      <p:sp>
        <p:nvSpPr>
          <p:cNvPr id="28" name="TextBox 27"/>
          <p:cNvSpPr txBox="1"/>
          <p:nvPr/>
        </p:nvSpPr>
        <p:spPr>
          <a:xfrm>
            <a:off x="7028162" y="3232861"/>
            <a:ext cx="3115955" cy="338554"/>
          </a:xfrm>
          <a:prstGeom prst="rect">
            <a:avLst/>
          </a:prstGeom>
          <a:noFill/>
        </p:spPr>
        <p:txBody>
          <a:bodyPr wrap="square" rtlCol="0">
            <a:spAutoFit/>
          </a:bodyPr>
          <a:lstStyle/>
          <a:p>
            <a:r>
              <a:rPr lang="en-US" altLang="ko-KR" sz="1600" b="1" dirty="0">
                <a:solidFill>
                  <a:schemeClr val="bg1"/>
                </a:solidFill>
                <a:cs typeface="Arial" pitchFamily="34" charset="0"/>
              </a:rPr>
              <a:t>Transparency</a:t>
            </a:r>
            <a:endParaRPr lang="ko-KR" altLang="en-US" sz="1600" b="1" dirty="0">
              <a:solidFill>
                <a:schemeClr val="bg1"/>
              </a:solidFill>
              <a:cs typeface="Arial" pitchFamily="34" charset="0"/>
            </a:endParaRPr>
          </a:p>
        </p:txBody>
      </p:sp>
      <p:sp>
        <p:nvSpPr>
          <p:cNvPr id="4" name="TextBox 3"/>
          <p:cNvSpPr txBox="1"/>
          <p:nvPr/>
        </p:nvSpPr>
        <p:spPr>
          <a:xfrm>
            <a:off x="4556484" y="4372633"/>
            <a:ext cx="1703472" cy="379656"/>
          </a:xfrm>
          <a:prstGeom prst="rect">
            <a:avLst/>
          </a:prstGeom>
          <a:noFill/>
        </p:spPr>
        <p:txBody>
          <a:bodyPr wrap="square" rtlCol="0">
            <a:spAutoFit/>
          </a:bodyPr>
          <a:lstStyle/>
          <a:p>
            <a:r>
              <a:rPr lang="fr-CH" sz="1867" b="1" dirty="0" err="1">
                <a:solidFill>
                  <a:schemeClr val="bg1"/>
                </a:solidFill>
              </a:rPr>
              <a:t>JOBs</a:t>
            </a:r>
            <a:endParaRPr lang="en-GB" sz="1867" b="1" dirty="0">
              <a:solidFill>
                <a:schemeClr val="bg1"/>
              </a:solidFill>
            </a:endParaRPr>
          </a:p>
        </p:txBody>
      </p:sp>
      <p:sp>
        <p:nvSpPr>
          <p:cNvPr id="30" name="TextBox 29"/>
          <p:cNvSpPr txBox="1"/>
          <p:nvPr/>
        </p:nvSpPr>
        <p:spPr>
          <a:xfrm>
            <a:off x="8741938" y="4235833"/>
            <a:ext cx="1703472" cy="379656"/>
          </a:xfrm>
          <a:prstGeom prst="rect">
            <a:avLst/>
          </a:prstGeom>
          <a:noFill/>
        </p:spPr>
        <p:txBody>
          <a:bodyPr wrap="square" rtlCol="0">
            <a:spAutoFit/>
          </a:bodyPr>
          <a:lstStyle/>
          <a:p>
            <a:r>
              <a:rPr lang="fr-CH" sz="1867" b="1" dirty="0" err="1">
                <a:solidFill>
                  <a:schemeClr val="bg1"/>
                </a:solidFill>
              </a:rPr>
              <a:t>MoP</a:t>
            </a:r>
            <a:endParaRPr lang="en-GB" sz="1867" b="1" dirty="0">
              <a:solidFill>
                <a:schemeClr val="bg1"/>
              </a:solidFill>
            </a:endParaRPr>
          </a:p>
        </p:txBody>
      </p:sp>
      <p:sp>
        <p:nvSpPr>
          <p:cNvPr id="43" name="Left Arrow 11"/>
          <p:cNvSpPr/>
          <p:nvPr/>
        </p:nvSpPr>
        <p:spPr>
          <a:xfrm rot="1241186" flipH="1">
            <a:off x="-191438" y="2840498"/>
            <a:ext cx="3488759" cy="566029"/>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GB" altLang="ko-KR" sz="1333" dirty="0"/>
              <a:t>Sharing and brainstorming at ATS and </a:t>
            </a:r>
            <a:r>
              <a:rPr lang="en-GB" altLang="ko-KR" sz="1333" dirty="0" err="1"/>
              <a:t>dpmt</a:t>
            </a:r>
            <a:r>
              <a:rPr lang="en-GB" altLang="ko-KR" sz="1333" dirty="0"/>
              <a:t> levels in the Organization interest</a:t>
            </a:r>
          </a:p>
        </p:txBody>
      </p:sp>
      <p:sp>
        <p:nvSpPr>
          <p:cNvPr id="44" name="Left Arrow 11"/>
          <p:cNvSpPr/>
          <p:nvPr/>
        </p:nvSpPr>
        <p:spPr>
          <a:xfrm rot="1241186" flipH="1">
            <a:off x="-184158" y="3519311"/>
            <a:ext cx="3488759" cy="566029"/>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GB" altLang="ko-KR" sz="1333" dirty="0"/>
              <a:t>Priority on IM when possible : temporary, short assignments…</a:t>
            </a:r>
          </a:p>
        </p:txBody>
      </p:sp>
      <p:sp>
        <p:nvSpPr>
          <p:cNvPr id="45" name="Left Arrow 11"/>
          <p:cNvSpPr/>
          <p:nvPr/>
        </p:nvSpPr>
        <p:spPr>
          <a:xfrm rot="1241186" flipH="1">
            <a:off x="-164580" y="2213304"/>
            <a:ext cx="3488759" cy="566029"/>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GB" altLang="ko-KR" sz="1333" dirty="0"/>
              <a:t>Well prepared : ATS wide consolidated data based* on APT/MPP </a:t>
            </a:r>
          </a:p>
        </p:txBody>
      </p:sp>
      <p:graphicFrame>
        <p:nvGraphicFramePr>
          <p:cNvPr id="3" name="Diagram 2"/>
          <p:cNvGraphicFramePr/>
          <p:nvPr>
            <p:extLst>
              <p:ext uri="{D42A27DB-BD31-4B8C-83A1-F6EECF244321}">
                <p14:modId xmlns:p14="http://schemas.microsoft.com/office/powerpoint/2010/main" val="4088439811"/>
              </p:ext>
            </p:extLst>
          </p:nvPr>
        </p:nvGraphicFramePr>
        <p:xfrm>
          <a:off x="6140551" y="3882927"/>
          <a:ext cx="1733085" cy="1266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 name="Left Arrow 11"/>
          <p:cNvSpPr/>
          <p:nvPr/>
        </p:nvSpPr>
        <p:spPr>
          <a:xfrm rot="1241186" flipH="1">
            <a:off x="-184158" y="4293296"/>
            <a:ext cx="3488759" cy="566029"/>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GB" altLang="ko-KR" sz="1333" dirty="0"/>
              <a:t>Co-funding : agreeing on taking risks, including financial ones </a:t>
            </a:r>
          </a:p>
        </p:txBody>
      </p:sp>
      <p:sp>
        <p:nvSpPr>
          <p:cNvPr id="17" name="Rectangle 16"/>
          <p:cNvSpPr/>
          <p:nvPr/>
        </p:nvSpPr>
        <p:spPr>
          <a:xfrm>
            <a:off x="8125499" y="5789027"/>
            <a:ext cx="2190343" cy="369332"/>
          </a:xfrm>
          <a:prstGeom prst="rect">
            <a:avLst/>
          </a:prstGeom>
        </p:spPr>
        <p:txBody>
          <a:bodyPr wrap="none">
            <a:spAutoFit/>
          </a:bodyPr>
          <a:lstStyle/>
          <a:p>
            <a:pPr algn="ctr"/>
            <a:r>
              <a:rPr lang="fr-CH" altLang="ko-KR" dirty="0"/>
              <a:t>Collective monitoring</a:t>
            </a:r>
            <a:endParaRPr lang="ko-KR" altLang="en-US" dirty="0"/>
          </a:p>
        </p:txBody>
      </p:sp>
      <p:sp>
        <p:nvSpPr>
          <p:cNvPr id="19" name="Rectangle 18">
            <a:extLst>
              <a:ext uri="{FF2B5EF4-FFF2-40B4-BE49-F238E27FC236}">
                <a16:creationId xmlns:a16="http://schemas.microsoft.com/office/drawing/2014/main" id="{77E244FD-90AD-3B00-F655-BEE04B6D8051}"/>
              </a:ext>
            </a:extLst>
          </p:cNvPr>
          <p:cNvSpPr/>
          <p:nvPr/>
        </p:nvSpPr>
        <p:spPr>
          <a:xfrm>
            <a:off x="9198599" y="2129491"/>
            <a:ext cx="1983783" cy="36421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Being deployed</a:t>
            </a:r>
          </a:p>
        </p:txBody>
      </p:sp>
    </p:spTree>
    <p:extLst>
      <p:ext uri="{BB962C8B-B14F-4D97-AF65-F5344CB8AC3E}">
        <p14:creationId xmlns:p14="http://schemas.microsoft.com/office/powerpoint/2010/main" val="20992887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80B2CF-E697-1C1F-C2C2-BD4D52533FA7}"/>
              </a:ext>
            </a:extLst>
          </p:cNvPr>
          <p:cNvSpPr>
            <a:spLocks noGrp="1"/>
          </p:cNvSpPr>
          <p:nvPr>
            <p:ph type="title"/>
          </p:nvPr>
        </p:nvSpPr>
        <p:spPr>
          <a:xfrm>
            <a:off x="407988" y="373593"/>
            <a:ext cx="11376025" cy="531663"/>
          </a:xfrm>
        </p:spPr>
        <p:txBody>
          <a:bodyPr anchor="t">
            <a:normAutofit/>
          </a:bodyPr>
          <a:lstStyle/>
          <a:p>
            <a:r>
              <a:rPr lang="en-GB" dirty="0"/>
              <a:t>Workload</a:t>
            </a:r>
          </a:p>
        </p:txBody>
      </p:sp>
      <p:sp>
        <p:nvSpPr>
          <p:cNvPr id="2" name="Content Placeholder 1">
            <a:extLst>
              <a:ext uri="{FF2B5EF4-FFF2-40B4-BE49-F238E27FC236}">
                <a16:creationId xmlns:a16="http://schemas.microsoft.com/office/drawing/2014/main" id="{48BC46B4-6732-05AE-7403-DA495B993AA2}"/>
              </a:ext>
            </a:extLst>
          </p:cNvPr>
          <p:cNvSpPr>
            <a:spLocks noGrp="1"/>
          </p:cNvSpPr>
          <p:nvPr>
            <p:ph sz="half" idx="1"/>
          </p:nvPr>
        </p:nvSpPr>
        <p:spPr>
          <a:xfrm>
            <a:off x="407987" y="1592264"/>
            <a:ext cx="5616575" cy="4608512"/>
          </a:xfrm>
        </p:spPr>
        <p:txBody>
          <a:bodyPr>
            <a:normAutofit/>
          </a:bodyPr>
          <a:lstStyle/>
          <a:p>
            <a:r>
              <a:rPr lang="en-GB" dirty="0"/>
              <a:t>Difficult one – there’s no doubt that the next 3 to 4 years are going to be (very) busy </a:t>
            </a:r>
          </a:p>
          <a:p>
            <a:r>
              <a:rPr lang="en-GB" dirty="0"/>
              <a:t>Completion of HL-LHC construction will allow re-allocation of resources to other areas.</a:t>
            </a:r>
          </a:p>
          <a:p>
            <a:r>
              <a:rPr lang="en-GB" dirty="0"/>
              <a:t>Nevertheless – we are aware of the issue</a:t>
            </a:r>
          </a:p>
          <a:p>
            <a:pPr lvl="1"/>
            <a:r>
              <a:rPr lang="en-GB" dirty="0"/>
              <a:t>Last year succeeded in getting </a:t>
            </a:r>
            <a:r>
              <a:rPr lang="en-GB" dirty="0">
                <a:solidFill>
                  <a:srgbClr val="00B050"/>
                </a:solidFill>
              </a:rPr>
              <a:t>replacement project posts</a:t>
            </a:r>
            <a:r>
              <a:rPr lang="en-GB" dirty="0"/>
              <a:t> (total 57 from various sources)</a:t>
            </a:r>
          </a:p>
          <a:p>
            <a:pPr lvl="1"/>
            <a:r>
              <a:rPr lang="en-GB" dirty="0"/>
              <a:t>All new activities must be resourced appropriately</a:t>
            </a:r>
          </a:p>
          <a:p>
            <a:pPr lvl="1"/>
            <a:r>
              <a:rPr lang="en-GB" dirty="0"/>
              <a:t>Looking for increased adaptability &amp; mobility </a:t>
            </a:r>
          </a:p>
        </p:txBody>
      </p:sp>
      <p:pic>
        <p:nvPicPr>
          <p:cNvPr id="5" name="Picture 4">
            <a:extLst>
              <a:ext uri="{FF2B5EF4-FFF2-40B4-BE49-F238E27FC236}">
                <a16:creationId xmlns:a16="http://schemas.microsoft.com/office/drawing/2014/main" id="{D774CBA4-972B-CAFF-5C08-B2827340823B}"/>
              </a:ext>
            </a:extLst>
          </p:cNvPr>
          <p:cNvPicPr>
            <a:picLocks noChangeAspect="1"/>
          </p:cNvPicPr>
          <p:nvPr/>
        </p:nvPicPr>
        <p:blipFill>
          <a:blip r:embed="rId2"/>
          <a:stretch>
            <a:fillRect/>
          </a:stretch>
        </p:blipFill>
        <p:spPr>
          <a:xfrm>
            <a:off x="6259664" y="1856600"/>
            <a:ext cx="5611813" cy="3745885"/>
          </a:xfrm>
          <a:prstGeom prst="rect">
            <a:avLst/>
          </a:prstGeom>
          <a:noFill/>
        </p:spPr>
      </p:pic>
      <p:sp>
        <p:nvSpPr>
          <p:cNvPr id="4" name="Slide Number Placeholder 3">
            <a:extLst>
              <a:ext uri="{FF2B5EF4-FFF2-40B4-BE49-F238E27FC236}">
                <a16:creationId xmlns:a16="http://schemas.microsoft.com/office/drawing/2014/main" id="{038F853E-6813-9C8A-9915-507BE8A0A847}"/>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44</a:t>
            </a:fld>
            <a:endParaRPr lang="en-US"/>
          </a:p>
        </p:txBody>
      </p:sp>
    </p:spTree>
    <p:extLst>
      <p:ext uri="{BB962C8B-B14F-4D97-AF65-F5344CB8AC3E}">
        <p14:creationId xmlns:p14="http://schemas.microsoft.com/office/powerpoint/2010/main" val="21999111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E0EC9103-427E-BDBE-2335-E1C52B1BBE40}"/>
              </a:ext>
            </a:extLst>
          </p:cNvPr>
          <p:cNvPicPr>
            <a:picLocks noChangeAspect="1"/>
          </p:cNvPicPr>
          <p:nvPr/>
        </p:nvPicPr>
        <p:blipFill>
          <a:blip r:embed="rId2"/>
          <a:stretch>
            <a:fillRect/>
          </a:stretch>
        </p:blipFill>
        <p:spPr>
          <a:xfrm>
            <a:off x="3756474" y="66670"/>
            <a:ext cx="5733535" cy="635637"/>
          </a:xfrm>
          <a:prstGeom prst="rect">
            <a:avLst/>
          </a:prstGeom>
        </p:spPr>
      </p:pic>
      <p:sp>
        <p:nvSpPr>
          <p:cNvPr id="2" name="Slide Number Placeholder 1">
            <a:extLst>
              <a:ext uri="{FF2B5EF4-FFF2-40B4-BE49-F238E27FC236}">
                <a16:creationId xmlns:a16="http://schemas.microsoft.com/office/drawing/2014/main" id="{0DB99FDA-C884-39F7-655D-E069F8FFD226}"/>
              </a:ext>
            </a:extLst>
          </p:cNvPr>
          <p:cNvSpPr>
            <a:spLocks noGrp="1"/>
          </p:cNvSpPr>
          <p:nvPr>
            <p:ph type="sldNum" sz="quarter" idx="12"/>
          </p:nvPr>
        </p:nvSpPr>
        <p:spPr/>
        <p:txBody>
          <a:bodyPr/>
          <a:lstStyle/>
          <a:p>
            <a:fld id="{36B5EA5A-BC32-A742-B11B-8E7414D5B535}" type="slidenum">
              <a:rPr lang="en-US" smtClean="0"/>
              <a:pPr/>
              <a:t>45</a:t>
            </a:fld>
            <a:endParaRPr lang="en-US"/>
          </a:p>
        </p:txBody>
      </p:sp>
      <p:pic>
        <p:nvPicPr>
          <p:cNvPr id="4" name="Picture 3">
            <a:extLst>
              <a:ext uri="{FF2B5EF4-FFF2-40B4-BE49-F238E27FC236}">
                <a16:creationId xmlns:a16="http://schemas.microsoft.com/office/drawing/2014/main" id="{5B753EBC-B48A-FE6B-C73D-BD0CCC2FB151}"/>
              </a:ext>
            </a:extLst>
          </p:cNvPr>
          <p:cNvPicPr>
            <a:picLocks noChangeAspect="1"/>
          </p:cNvPicPr>
          <p:nvPr/>
        </p:nvPicPr>
        <p:blipFill>
          <a:blip r:embed="rId3"/>
          <a:stretch>
            <a:fillRect/>
          </a:stretch>
        </p:blipFill>
        <p:spPr>
          <a:xfrm rot="1463831">
            <a:off x="585824" y="628285"/>
            <a:ext cx="3834506" cy="3665458"/>
          </a:xfrm>
          <a:prstGeom prst="rect">
            <a:avLst/>
          </a:prstGeom>
        </p:spPr>
      </p:pic>
      <p:grpSp>
        <p:nvGrpSpPr>
          <p:cNvPr id="13" name="Group 12">
            <a:extLst>
              <a:ext uri="{FF2B5EF4-FFF2-40B4-BE49-F238E27FC236}">
                <a16:creationId xmlns:a16="http://schemas.microsoft.com/office/drawing/2014/main" id="{73884DA8-6030-E5C4-00B3-93673DC0E5B1}"/>
              </a:ext>
            </a:extLst>
          </p:cNvPr>
          <p:cNvGrpSpPr/>
          <p:nvPr/>
        </p:nvGrpSpPr>
        <p:grpSpPr>
          <a:xfrm>
            <a:off x="4298494" y="4807269"/>
            <a:ext cx="7772400" cy="1914206"/>
            <a:chOff x="4298494" y="4807269"/>
            <a:chExt cx="7772400" cy="1914206"/>
          </a:xfrm>
        </p:grpSpPr>
        <p:pic>
          <p:nvPicPr>
            <p:cNvPr id="6" name="Picture 5" descr="A group of people in a field&#10;&#10;Description automatically generated with medium confidence">
              <a:extLst>
                <a:ext uri="{FF2B5EF4-FFF2-40B4-BE49-F238E27FC236}">
                  <a16:creationId xmlns:a16="http://schemas.microsoft.com/office/drawing/2014/main" id="{048FF253-9EE8-39D2-72FF-1C29B293B5FF}"/>
                </a:ext>
              </a:extLst>
            </p:cNvPr>
            <p:cNvPicPr>
              <a:picLocks noChangeAspect="1"/>
            </p:cNvPicPr>
            <p:nvPr/>
          </p:nvPicPr>
          <p:blipFill>
            <a:blip r:embed="rId4"/>
            <a:stretch>
              <a:fillRect/>
            </a:stretch>
          </p:blipFill>
          <p:spPr>
            <a:xfrm>
              <a:off x="4298494" y="4807269"/>
              <a:ext cx="7772400" cy="1914206"/>
            </a:xfrm>
            <a:prstGeom prst="rect">
              <a:avLst/>
            </a:prstGeom>
          </p:spPr>
        </p:pic>
        <p:pic>
          <p:nvPicPr>
            <p:cNvPr id="12" name="Picture 11" descr="A black letter on a white background&#10;&#10;Description automatically generated with medium confidence">
              <a:extLst>
                <a:ext uri="{FF2B5EF4-FFF2-40B4-BE49-F238E27FC236}">
                  <a16:creationId xmlns:a16="http://schemas.microsoft.com/office/drawing/2014/main" id="{1C5F9ACE-5B97-E780-A5DA-33DF340D1D97}"/>
                </a:ext>
              </a:extLst>
            </p:cNvPr>
            <p:cNvPicPr>
              <a:picLocks noChangeAspect="1"/>
            </p:cNvPicPr>
            <p:nvPr/>
          </p:nvPicPr>
          <p:blipFill>
            <a:blip r:embed="rId5"/>
            <a:stretch>
              <a:fillRect/>
            </a:stretch>
          </p:blipFill>
          <p:spPr>
            <a:xfrm>
              <a:off x="8371830" y="6197051"/>
              <a:ext cx="3699064" cy="524424"/>
            </a:xfrm>
            <a:prstGeom prst="rect">
              <a:avLst/>
            </a:prstGeom>
          </p:spPr>
        </p:pic>
      </p:grpSp>
      <p:pic>
        <p:nvPicPr>
          <p:cNvPr id="3" name="Picture 2">
            <a:extLst>
              <a:ext uri="{FF2B5EF4-FFF2-40B4-BE49-F238E27FC236}">
                <a16:creationId xmlns:a16="http://schemas.microsoft.com/office/drawing/2014/main" id="{CC8ECC15-06F1-F273-AEFF-91035F148FA6}"/>
              </a:ext>
            </a:extLst>
          </p:cNvPr>
          <p:cNvPicPr>
            <a:picLocks noChangeAspect="1"/>
          </p:cNvPicPr>
          <p:nvPr/>
        </p:nvPicPr>
        <p:blipFill>
          <a:blip r:embed="rId6"/>
          <a:stretch>
            <a:fillRect/>
          </a:stretch>
        </p:blipFill>
        <p:spPr>
          <a:xfrm rot="19720672">
            <a:off x="517798" y="2842362"/>
            <a:ext cx="4110832" cy="2678671"/>
          </a:xfrm>
          <a:prstGeom prst="rect">
            <a:avLst/>
          </a:prstGeom>
        </p:spPr>
      </p:pic>
      <p:pic>
        <p:nvPicPr>
          <p:cNvPr id="18" name="Picture 17" descr="A screenshot of a website&#10;&#10;Description automatically generated with medium confidence">
            <a:extLst>
              <a:ext uri="{FF2B5EF4-FFF2-40B4-BE49-F238E27FC236}">
                <a16:creationId xmlns:a16="http://schemas.microsoft.com/office/drawing/2014/main" id="{5E1AB833-10EA-576A-105D-2CB59163FFFE}"/>
              </a:ext>
            </a:extLst>
          </p:cNvPr>
          <p:cNvPicPr>
            <a:picLocks noChangeAspect="1"/>
          </p:cNvPicPr>
          <p:nvPr/>
        </p:nvPicPr>
        <p:blipFill>
          <a:blip r:embed="rId7"/>
          <a:stretch>
            <a:fillRect/>
          </a:stretch>
        </p:blipFill>
        <p:spPr>
          <a:xfrm>
            <a:off x="8240328" y="133772"/>
            <a:ext cx="3548472" cy="2663209"/>
          </a:xfrm>
          <a:prstGeom prst="rect">
            <a:avLst/>
          </a:prstGeom>
        </p:spPr>
      </p:pic>
      <p:grpSp>
        <p:nvGrpSpPr>
          <p:cNvPr id="16" name="Group 15">
            <a:extLst>
              <a:ext uri="{FF2B5EF4-FFF2-40B4-BE49-F238E27FC236}">
                <a16:creationId xmlns:a16="http://schemas.microsoft.com/office/drawing/2014/main" id="{0B62CB4E-3E9F-F0E5-B364-A9DF1ED75BA7}"/>
              </a:ext>
            </a:extLst>
          </p:cNvPr>
          <p:cNvGrpSpPr/>
          <p:nvPr/>
        </p:nvGrpSpPr>
        <p:grpSpPr>
          <a:xfrm rot="414807">
            <a:off x="4632031" y="2383986"/>
            <a:ext cx="7105326" cy="2276031"/>
            <a:chOff x="4837366" y="1620734"/>
            <a:chExt cx="7105326" cy="2276031"/>
          </a:xfrm>
        </p:grpSpPr>
        <p:pic>
          <p:nvPicPr>
            <p:cNvPr id="14" name="Picture 13">
              <a:extLst>
                <a:ext uri="{FF2B5EF4-FFF2-40B4-BE49-F238E27FC236}">
                  <a16:creationId xmlns:a16="http://schemas.microsoft.com/office/drawing/2014/main" id="{9059C667-A565-F8A3-9B61-7E4637099D32}"/>
                </a:ext>
              </a:extLst>
            </p:cNvPr>
            <p:cNvPicPr>
              <a:picLocks noChangeAspect="1"/>
            </p:cNvPicPr>
            <p:nvPr/>
          </p:nvPicPr>
          <p:blipFill>
            <a:blip r:embed="rId8"/>
            <a:stretch>
              <a:fillRect/>
            </a:stretch>
          </p:blipFill>
          <p:spPr>
            <a:xfrm>
              <a:off x="4837366" y="2180981"/>
              <a:ext cx="7105326" cy="1715784"/>
            </a:xfrm>
            <a:prstGeom prst="rect">
              <a:avLst/>
            </a:prstGeom>
          </p:spPr>
        </p:pic>
        <p:pic>
          <p:nvPicPr>
            <p:cNvPr id="15" name="Picture 14">
              <a:extLst>
                <a:ext uri="{FF2B5EF4-FFF2-40B4-BE49-F238E27FC236}">
                  <a16:creationId xmlns:a16="http://schemas.microsoft.com/office/drawing/2014/main" id="{A19CB5DE-B15D-7199-3546-0F5C7BAEB6DC}"/>
                </a:ext>
              </a:extLst>
            </p:cNvPr>
            <p:cNvPicPr>
              <a:picLocks noChangeAspect="1"/>
            </p:cNvPicPr>
            <p:nvPr/>
          </p:nvPicPr>
          <p:blipFill>
            <a:blip r:embed="rId9"/>
            <a:stretch>
              <a:fillRect/>
            </a:stretch>
          </p:blipFill>
          <p:spPr>
            <a:xfrm>
              <a:off x="4874148" y="1620734"/>
              <a:ext cx="5643721" cy="560247"/>
            </a:xfrm>
            <a:prstGeom prst="rect">
              <a:avLst/>
            </a:prstGeom>
          </p:spPr>
        </p:pic>
      </p:grpSp>
      <p:sp>
        <p:nvSpPr>
          <p:cNvPr id="21" name="TextBox 20">
            <a:extLst>
              <a:ext uri="{FF2B5EF4-FFF2-40B4-BE49-F238E27FC236}">
                <a16:creationId xmlns:a16="http://schemas.microsoft.com/office/drawing/2014/main" id="{C8447D5C-2962-4ADE-1AD2-3E1DB0E730E3}"/>
              </a:ext>
            </a:extLst>
          </p:cNvPr>
          <p:cNvSpPr txBox="1"/>
          <p:nvPr/>
        </p:nvSpPr>
        <p:spPr>
          <a:xfrm>
            <a:off x="8507255" y="584607"/>
            <a:ext cx="3108096" cy="276999"/>
          </a:xfrm>
          <a:prstGeom prst="rect">
            <a:avLst/>
          </a:prstGeom>
          <a:noFill/>
        </p:spPr>
        <p:txBody>
          <a:bodyPr wrap="square" lIns="0" tIns="0" rIns="0" bIns="0" rtlCol="0">
            <a:spAutoFit/>
          </a:bodyPr>
          <a:lstStyle/>
          <a:p>
            <a:pPr algn="l"/>
            <a:r>
              <a:rPr lang="en-GB" dirty="0">
                <a:solidFill>
                  <a:schemeClr val="bg1"/>
                </a:solidFill>
              </a:rPr>
              <a:t>New ATS Website incoming</a:t>
            </a:r>
          </a:p>
        </p:txBody>
      </p:sp>
      <p:sp>
        <p:nvSpPr>
          <p:cNvPr id="22" name="Rectangle 21">
            <a:extLst>
              <a:ext uri="{FF2B5EF4-FFF2-40B4-BE49-F238E27FC236}">
                <a16:creationId xmlns:a16="http://schemas.microsoft.com/office/drawing/2014/main" id="{54A14C1B-89EA-B812-761C-183DD1DE4885}"/>
              </a:ext>
            </a:extLst>
          </p:cNvPr>
          <p:cNvSpPr/>
          <p:nvPr/>
        </p:nvSpPr>
        <p:spPr>
          <a:xfrm rot="1256720">
            <a:off x="39111" y="5101221"/>
            <a:ext cx="4563762" cy="832022"/>
          </a:xfrm>
          <a:prstGeom prst="rect">
            <a:avLst/>
          </a:prstGeom>
          <a:solidFill>
            <a:schemeClr val="tx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t>ATS Common Hardware &amp; Software Technologies Technical Board (</a:t>
            </a:r>
            <a:r>
              <a:rPr lang="en-GB" sz="1400" dirty="0" err="1"/>
              <a:t>CTTB</a:t>
            </a:r>
            <a:r>
              <a:rPr lang="en-GB" sz="1400" dirty="0"/>
              <a:t>) set-up to improve cross-group and synergetic developments</a:t>
            </a:r>
          </a:p>
        </p:txBody>
      </p:sp>
    </p:spTree>
    <p:extLst>
      <p:ext uri="{BB962C8B-B14F-4D97-AF65-F5344CB8AC3E}">
        <p14:creationId xmlns:p14="http://schemas.microsoft.com/office/powerpoint/2010/main" val="11492945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DA673F73-4CFF-625B-3A51-E54B13909B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730"/>
          <a:stretch/>
        </p:blipFill>
        <p:spPr bwMode="auto">
          <a:xfrm>
            <a:off x="20" y="10"/>
            <a:ext cx="12191980" cy="6857990"/>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
        <p:nvSpPr>
          <p:cNvPr id="4" name="Slide Number Placeholder 3" hidden="1">
            <a:extLst>
              <a:ext uri="{FF2B5EF4-FFF2-40B4-BE49-F238E27FC236}">
                <a16:creationId xmlns:a16="http://schemas.microsoft.com/office/drawing/2014/main" id="{55A3916B-4916-2EC3-6C78-F827CF52A507}"/>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46</a:t>
            </a:fld>
            <a:endParaRPr lang="en-US"/>
          </a:p>
        </p:txBody>
      </p:sp>
    </p:spTree>
    <p:extLst>
      <p:ext uri="{BB962C8B-B14F-4D97-AF65-F5344CB8AC3E}">
        <p14:creationId xmlns:p14="http://schemas.microsoft.com/office/powerpoint/2010/main" val="31315301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4CA3FA71-D054-D055-666D-40911EB3A550}"/>
              </a:ext>
            </a:extLst>
          </p:cNvPr>
          <p:cNvPicPr>
            <a:picLocks noGrp="1" noChangeAspect="1"/>
          </p:cNvPicPr>
          <p:nvPr>
            <p:ph idx="1"/>
          </p:nvPr>
        </p:nvPicPr>
        <p:blipFill>
          <a:blip r:embed="rId2"/>
          <a:stretch>
            <a:fillRect/>
          </a:stretch>
        </p:blipFill>
        <p:spPr>
          <a:xfrm>
            <a:off x="1641670" y="2410539"/>
            <a:ext cx="3307950" cy="3456384"/>
          </a:xfrm>
        </p:spPr>
      </p:pic>
      <p:sp>
        <p:nvSpPr>
          <p:cNvPr id="3" name="Title 2">
            <a:extLst>
              <a:ext uri="{FF2B5EF4-FFF2-40B4-BE49-F238E27FC236}">
                <a16:creationId xmlns:a16="http://schemas.microsoft.com/office/drawing/2014/main" id="{55BA9C1B-0B7D-2F9B-A42B-9BCFD2DE43A2}"/>
              </a:ext>
            </a:extLst>
          </p:cNvPr>
          <p:cNvSpPr>
            <a:spLocks noGrp="1"/>
          </p:cNvSpPr>
          <p:nvPr>
            <p:ph type="title"/>
          </p:nvPr>
        </p:nvSpPr>
        <p:spPr/>
        <p:txBody>
          <a:bodyPr/>
          <a:lstStyle/>
          <a:p>
            <a:r>
              <a:rPr lang="en-GB" dirty="0"/>
              <a:t>777 Prévessin</a:t>
            </a:r>
          </a:p>
        </p:txBody>
      </p:sp>
      <p:sp>
        <p:nvSpPr>
          <p:cNvPr id="4" name="Slide Number Placeholder 3">
            <a:extLst>
              <a:ext uri="{FF2B5EF4-FFF2-40B4-BE49-F238E27FC236}">
                <a16:creationId xmlns:a16="http://schemas.microsoft.com/office/drawing/2014/main" id="{6C55EEDD-B6AF-AA9F-FF3F-C6F85EE21FA0}"/>
              </a:ext>
            </a:extLst>
          </p:cNvPr>
          <p:cNvSpPr>
            <a:spLocks noGrp="1"/>
          </p:cNvSpPr>
          <p:nvPr>
            <p:ph type="sldNum" sz="quarter" idx="12"/>
          </p:nvPr>
        </p:nvSpPr>
        <p:spPr/>
        <p:txBody>
          <a:bodyPr/>
          <a:lstStyle/>
          <a:p>
            <a:pPr>
              <a:defRPr/>
            </a:pPr>
            <a:fld id="{36B5EA5A-BC32-A742-B11B-8E7414D5B535}" type="slidenum">
              <a:rPr lang="en-US" smtClean="0"/>
              <a:t>47</a:t>
            </a:fld>
            <a:endParaRPr lang="en-US"/>
          </a:p>
        </p:txBody>
      </p:sp>
      <p:pic>
        <p:nvPicPr>
          <p:cNvPr id="8" name="Picture 7">
            <a:extLst>
              <a:ext uri="{FF2B5EF4-FFF2-40B4-BE49-F238E27FC236}">
                <a16:creationId xmlns:a16="http://schemas.microsoft.com/office/drawing/2014/main" id="{7A8C670A-B26A-ADD4-A9A2-711FEE99D4F1}"/>
              </a:ext>
            </a:extLst>
          </p:cNvPr>
          <p:cNvPicPr>
            <a:picLocks noChangeAspect="1"/>
          </p:cNvPicPr>
          <p:nvPr/>
        </p:nvPicPr>
        <p:blipFill>
          <a:blip r:embed="rId3"/>
          <a:stretch>
            <a:fillRect/>
          </a:stretch>
        </p:blipFill>
        <p:spPr>
          <a:xfrm>
            <a:off x="5068672" y="2420522"/>
            <a:ext cx="2565000" cy="1801094"/>
          </a:xfrm>
          <a:prstGeom prst="rect">
            <a:avLst/>
          </a:prstGeom>
        </p:spPr>
      </p:pic>
      <p:pic>
        <p:nvPicPr>
          <p:cNvPr id="10" name="Picture 9">
            <a:extLst>
              <a:ext uri="{FF2B5EF4-FFF2-40B4-BE49-F238E27FC236}">
                <a16:creationId xmlns:a16="http://schemas.microsoft.com/office/drawing/2014/main" id="{680751BE-91D2-4194-A65D-2F2AACD497AB}"/>
              </a:ext>
            </a:extLst>
          </p:cNvPr>
          <p:cNvPicPr>
            <a:picLocks noChangeAspect="1"/>
          </p:cNvPicPr>
          <p:nvPr/>
        </p:nvPicPr>
        <p:blipFill>
          <a:blip r:embed="rId4"/>
          <a:stretch>
            <a:fillRect/>
          </a:stretch>
        </p:blipFill>
        <p:spPr>
          <a:xfrm>
            <a:off x="7752724" y="2411028"/>
            <a:ext cx="2565000" cy="1810589"/>
          </a:xfrm>
          <a:prstGeom prst="rect">
            <a:avLst/>
          </a:prstGeom>
        </p:spPr>
      </p:pic>
      <p:pic>
        <p:nvPicPr>
          <p:cNvPr id="12" name="Picture 11">
            <a:extLst>
              <a:ext uri="{FF2B5EF4-FFF2-40B4-BE49-F238E27FC236}">
                <a16:creationId xmlns:a16="http://schemas.microsoft.com/office/drawing/2014/main" id="{A2D74238-3F06-6263-9E90-4150718FB1D5}"/>
              </a:ext>
            </a:extLst>
          </p:cNvPr>
          <p:cNvPicPr>
            <a:picLocks noChangeAspect="1"/>
          </p:cNvPicPr>
          <p:nvPr/>
        </p:nvPicPr>
        <p:blipFill>
          <a:blip r:embed="rId5"/>
          <a:stretch>
            <a:fillRect/>
          </a:stretch>
        </p:blipFill>
        <p:spPr>
          <a:xfrm>
            <a:off x="5068672" y="4317455"/>
            <a:ext cx="2565000" cy="1820114"/>
          </a:xfrm>
          <a:prstGeom prst="rect">
            <a:avLst/>
          </a:prstGeom>
        </p:spPr>
      </p:pic>
      <p:pic>
        <p:nvPicPr>
          <p:cNvPr id="14" name="Picture 13">
            <a:extLst>
              <a:ext uri="{FF2B5EF4-FFF2-40B4-BE49-F238E27FC236}">
                <a16:creationId xmlns:a16="http://schemas.microsoft.com/office/drawing/2014/main" id="{56479927-314B-9360-5A57-9C57B652CA7D}"/>
              </a:ext>
            </a:extLst>
          </p:cNvPr>
          <p:cNvPicPr>
            <a:picLocks noChangeAspect="1"/>
          </p:cNvPicPr>
          <p:nvPr/>
        </p:nvPicPr>
        <p:blipFill>
          <a:blip r:embed="rId6"/>
          <a:stretch>
            <a:fillRect/>
          </a:stretch>
        </p:blipFill>
        <p:spPr>
          <a:xfrm>
            <a:off x="7752724" y="4328569"/>
            <a:ext cx="2567058" cy="1809000"/>
          </a:xfrm>
          <a:prstGeom prst="rect">
            <a:avLst/>
          </a:prstGeom>
        </p:spPr>
      </p:pic>
      <p:pic>
        <p:nvPicPr>
          <p:cNvPr id="2" name="Picture 1">
            <a:extLst>
              <a:ext uri="{FF2B5EF4-FFF2-40B4-BE49-F238E27FC236}">
                <a16:creationId xmlns:a16="http://schemas.microsoft.com/office/drawing/2014/main" id="{1EA966E8-2C1D-AECA-1056-31D1D0C49D86}"/>
              </a:ext>
            </a:extLst>
          </p:cNvPr>
          <p:cNvPicPr>
            <a:picLocks noChangeAspect="1"/>
          </p:cNvPicPr>
          <p:nvPr/>
        </p:nvPicPr>
        <p:blipFill>
          <a:blip r:embed="rId7"/>
          <a:stretch>
            <a:fillRect/>
          </a:stretch>
        </p:blipFill>
        <p:spPr>
          <a:xfrm>
            <a:off x="6695900" y="373593"/>
            <a:ext cx="3621824" cy="1937950"/>
          </a:xfrm>
          <a:prstGeom prst="rect">
            <a:avLst/>
          </a:prstGeom>
        </p:spPr>
      </p:pic>
      <p:sp>
        <p:nvSpPr>
          <p:cNvPr id="5" name="TextBox 4">
            <a:extLst>
              <a:ext uri="{FF2B5EF4-FFF2-40B4-BE49-F238E27FC236}">
                <a16:creationId xmlns:a16="http://schemas.microsoft.com/office/drawing/2014/main" id="{1FF7BF18-CC7D-F935-F51F-5278291054E3}"/>
              </a:ext>
            </a:extLst>
          </p:cNvPr>
          <p:cNvSpPr txBox="1"/>
          <p:nvPr/>
        </p:nvSpPr>
        <p:spPr>
          <a:xfrm>
            <a:off x="407988" y="984142"/>
            <a:ext cx="3947036" cy="830997"/>
          </a:xfrm>
          <a:prstGeom prst="rect">
            <a:avLst/>
          </a:prstGeom>
          <a:noFill/>
        </p:spPr>
        <p:txBody>
          <a:bodyPr wrap="square" lIns="0" tIns="0" rIns="0" bIns="0" rtlCol="0">
            <a:spAutoFit/>
          </a:bodyPr>
          <a:lstStyle/>
          <a:p>
            <a:pPr algn="l"/>
            <a:r>
              <a:rPr lang="en-GB" dirty="0"/>
              <a:t>Passed adjudication last week</a:t>
            </a:r>
          </a:p>
          <a:p>
            <a:pPr algn="l"/>
            <a:r>
              <a:rPr lang="en-GB" dirty="0"/>
              <a:t>Should move in ~2027</a:t>
            </a:r>
          </a:p>
          <a:p>
            <a:pPr algn="l"/>
            <a:r>
              <a:rPr lang="en-GB" dirty="0"/>
              <a:t>~500 members of ATS </a:t>
            </a:r>
          </a:p>
        </p:txBody>
      </p:sp>
    </p:spTree>
    <p:extLst>
      <p:ext uri="{BB962C8B-B14F-4D97-AF65-F5344CB8AC3E}">
        <p14:creationId xmlns:p14="http://schemas.microsoft.com/office/powerpoint/2010/main" val="10337767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10E83EB-9A0E-29B1-C627-5C7CACABD49E}"/>
              </a:ext>
            </a:extLst>
          </p:cNvPr>
          <p:cNvSpPr>
            <a:spLocks noGrp="1"/>
          </p:cNvSpPr>
          <p:nvPr>
            <p:ph type="sldNum" sz="quarter" idx="12"/>
          </p:nvPr>
        </p:nvSpPr>
        <p:spPr/>
        <p:txBody>
          <a:bodyPr/>
          <a:lstStyle/>
          <a:p>
            <a:fld id="{36B5EA5A-BC32-A742-B11B-8E7414D5B535}" type="slidenum">
              <a:rPr lang="en-US" smtClean="0"/>
              <a:pPr/>
              <a:t>48</a:t>
            </a:fld>
            <a:endParaRPr lang="en-US"/>
          </a:p>
        </p:txBody>
      </p:sp>
      <p:pic>
        <p:nvPicPr>
          <p:cNvPr id="3" name="Online Media 6" descr="Henning Larsen x CERN (Dec 7, 2022)">
            <a:hlinkClick r:id="" action="ppaction://media"/>
            <a:extLst>
              <a:ext uri="{FF2B5EF4-FFF2-40B4-BE49-F238E27FC236}">
                <a16:creationId xmlns:a16="http://schemas.microsoft.com/office/drawing/2014/main" id="{6DD63DED-9527-8980-808A-7DAFCB1CC821}"/>
              </a:ext>
            </a:extLst>
          </p:cNvPr>
          <p:cNvPicPr>
            <a:picLocks noRot="1" noChangeAspect="1"/>
          </p:cNvPicPr>
          <p:nvPr>
            <a:videoFile r:link="rId1"/>
          </p:nvPr>
        </p:nvPicPr>
        <p:blipFill>
          <a:blip r:embed="rId3"/>
          <a:stretch>
            <a:fillRect/>
          </a:stretch>
        </p:blipFill>
        <p:spPr>
          <a:xfrm>
            <a:off x="533289" y="345545"/>
            <a:ext cx="10914884" cy="6166909"/>
          </a:xfrm>
          <a:prstGeom prst="rect">
            <a:avLst/>
          </a:prstGeom>
        </p:spPr>
      </p:pic>
    </p:spTree>
    <p:extLst>
      <p:ext uri="{BB962C8B-B14F-4D97-AF65-F5344CB8AC3E}">
        <p14:creationId xmlns:p14="http://schemas.microsoft.com/office/powerpoint/2010/main" val="202110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
                                        </p:tgtEl>
                                      </p:cBhvr>
                                    </p:cmd>
                                  </p:childTnLst>
                                </p:cTn>
                              </p:par>
                            </p:childTnLst>
                          </p:cTn>
                        </p:par>
                      </p:childTnLst>
                    </p:cTn>
                  </p:par>
                </p:childTnLst>
              </p:cTn>
              <p:nextCondLst>
                <p:cond evt="onClick" delay="0">
                  <p:tgtEl>
                    <p:spTgt spid="3"/>
                  </p:tgtEl>
                </p:cond>
              </p:nextCondLst>
            </p:seq>
            <p:video>
              <p:cMediaNode vol="80000">
                <p:cTn id="12" fill="hold" display="0">
                  <p:stCondLst>
                    <p:cond delay="indefinite"/>
                  </p:stCondLst>
                </p:cTn>
                <p:tgtEl>
                  <p:spTgt spid="3"/>
                </p:tgtEl>
              </p:cMediaNode>
            </p:vide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AEEA8A-B710-E189-3D43-4A49EC503C4E}"/>
              </a:ext>
            </a:extLst>
          </p:cNvPr>
          <p:cNvSpPr>
            <a:spLocks noGrp="1"/>
          </p:cNvSpPr>
          <p:nvPr>
            <p:ph idx="1"/>
          </p:nvPr>
        </p:nvSpPr>
        <p:spPr/>
        <p:txBody>
          <a:bodyPr/>
          <a:lstStyle/>
          <a:p>
            <a:pPr lvl="1"/>
            <a:r>
              <a:rPr lang="en-GB" sz="2000" dirty="0"/>
              <a:t>Conscious selection with diversity in mind for TECH/</a:t>
            </a:r>
            <a:r>
              <a:rPr lang="en-GB" sz="2000" dirty="0" err="1"/>
              <a:t>DOCT</a:t>
            </a:r>
            <a:r>
              <a:rPr lang="en-GB" sz="2000" dirty="0"/>
              <a:t>/FELLOW</a:t>
            </a:r>
          </a:p>
          <a:p>
            <a:pPr lvl="1"/>
            <a:r>
              <a:rPr lang="en-GB" sz="2000" dirty="0"/>
              <a:t>Supervisors asked to look for candidates from a diverse population &amp; to select most suitable candidate</a:t>
            </a:r>
          </a:p>
          <a:p>
            <a:pPr lvl="1"/>
            <a:r>
              <a:rPr lang="en-GB" sz="2000" dirty="0"/>
              <a:t>Has significantly increased the number of females and personnel from lowly represented MS in particular for TECH/</a:t>
            </a:r>
            <a:r>
              <a:rPr lang="en-GB" sz="2000" dirty="0" err="1"/>
              <a:t>DOCT</a:t>
            </a:r>
            <a:endParaRPr lang="en-GB" sz="2000" dirty="0"/>
          </a:p>
          <a:p>
            <a:pPr lvl="1"/>
            <a:r>
              <a:rPr lang="en-GB" sz="2000" dirty="0">
                <a:solidFill>
                  <a:srgbClr val="FF0000"/>
                </a:solidFill>
              </a:rPr>
              <a:t>Will result in more diverse talent pipeline in future for other statuses</a:t>
            </a:r>
          </a:p>
          <a:p>
            <a:pPr lvl="1"/>
            <a:r>
              <a:rPr lang="en-GB" sz="2000" dirty="0"/>
              <a:t>General initiative from HR with diversity followed-up at all stages of the staff recruitment process – still being improved  </a:t>
            </a:r>
          </a:p>
          <a:p>
            <a:pPr lvl="1"/>
            <a:r>
              <a:rPr lang="en-GB" sz="2000" dirty="0"/>
              <a:t>All Departments now have a departmental action plan with concrete actions to be put in place with regular follow-up with the Departmental Diversity &amp; Inclusion Officers</a:t>
            </a:r>
          </a:p>
          <a:p>
            <a:r>
              <a:rPr lang="en-GB" dirty="0"/>
              <a:t> </a:t>
            </a:r>
          </a:p>
        </p:txBody>
      </p:sp>
      <p:sp>
        <p:nvSpPr>
          <p:cNvPr id="3" name="Title 2">
            <a:extLst>
              <a:ext uri="{FF2B5EF4-FFF2-40B4-BE49-F238E27FC236}">
                <a16:creationId xmlns:a16="http://schemas.microsoft.com/office/drawing/2014/main" id="{311663C4-8C95-0250-2E81-75FE69FE3CD2}"/>
              </a:ext>
            </a:extLst>
          </p:cNvPr>
          <p:cNvSpPr>
            <a:spLocks noGrp="1"/>
          </p:cNvSpPr>
          <p:nvPr>
            <p:ph type="title"/>
          </p:nvPr>
        </p:nvSpPr>
        <p:spPr/>
        <p:txBody>
          <a:bodyPr/>
          <a:lstStyle/>
          <a:p>
            <a:r>
              <a:rPr lang="en-GB" dirty="0"/>
              <a:t>Diversity – actions within Departments</a:t>
            </a:r>
          </a:p>
        </p:txBody>
      </p:sp>
      <p:sp>
        <p:nvSpPr>
          <p:cNvPr id="4" name="Slide Number Placeholder 3">
            <a:extLst>
              <a:ext uri="{FF2B5EF4-FFF2-40B4-BE49-F238E27FC236}">
                <a16:creationId xmlns:a16="http://schemas.microsoft.com/office/drawing/2014/main" id="{6887FD4A-923E-674E-0039-33307B77D5BB}"/>
              </a:ext>
            </a:extLst>
          </p:cNvPr>
          <p:cNvSpPr>
            <a:spLocks noGrp="1"/>
          </p:cNvSpPr>
          <p:nvPr>
            <p:ph type="sldNum" sz="quarter" idx="12"/>
          </p:nvPr>
        </p:nvSpPr>
        <p:spPr/>
        <p:txBody>
          <a:bodyPr/>
          <a:lstStyle/>
          <a:p>
            <a:fld id="{36B5EA5A-BC32-A742-B11B-8E7414D5B535}" type="slidenum">
              <a:rPr lang="en-US" smtClean="0"/>
              <a:pPr/>
              <a:t>49</a:t>
            </a:fld>
            <a:endParaRPr lang="en-US"/>
          </a:p>
        </p:txBody>
      </p:sp>
    </p:spTree>
    <p:extLst>
      <p:ext uri="{BB962C8B-B14F-4D97-AF65-F5344CB8AC3E}">
        <p14:creationId xmlns:p14="http://schemas.microsoft.com/office/powerpoint/2010/main" val="3669980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itle 38">
            <a:extLst>
              <a:ext uri="{FF2B5EF4-FFF2-40B4-BE49-F238E27FC236}">
                <a16:creationId xmlns:a16="http://schemas.microsoft.com/office/drawing/2014/main" id="{84B07F4C-DCAD-A62B-A634-44BB8E3E94F9}"/>
              </a:ext>
            </a:extLst>
          </p:cNvPr>
          <p:cNvSpPr>
            <a:spLocks noGrp="1"/>
          </p:cNvSpPr>
          <p:nvPr>
            <p:ph type="title"/>
          </p:nvPr>
        </p:nvSpPr>
        <p:spPr/>
        <p:txBody>
          <a:bodyPr/>
          <a:lstStyle/>
          <a:p>
            <a:r>
              <a:rPr lang="en-GB" dirty="0"/>
              <a:t>High Luminosity LHC – Interaction Region</a:t>
            </a:r>
          </a:p>
        </p:txBody>
      </p:sp>
      <p:sp>
        <p:nvSpPr>
          <p:cNvPr id="2" name="Slide Number Placeholder 1">
            <a:extLst>
              <a:ext uri="{FF2B5EF4-FFF2-40B4-BE49-F238E27FC236}">
                <a16:creationId xmlns:a16="http://schemas.microsoft.com/office/drawing/2014/main" id="{E4A816F2-BE4E-A0F3-5A3C-1BB609EDA7D5}"/>
              </a:ext>
            </a:extLst>
          </p:cNvPr>
          <p:cNvSpPr>
            <a:spLocks noGrp="1"/>
          </p:cNvSpPr>
          <p:nvPr>
            <p:ph type="sldNum" sz="quarter" idx="12"/>
          </p:nvPr>
        </p:nvSpPr>
        <p:spPr/>
        <p:txBody>
          <a:bodyPr/>
          <a:lstStyle/>
          <a:p>
            <a:fld id="{36B5EA5A-BC32-A742-B11B-8E7414D5B535}" type="slidenum">
              <a:rPr lang="en-US" smtClean="0"/>
              <a:pPr/>
              <a:t>5</a:t>
            </a:fld>
            <a:endParaRPr lang="en-US"/>
          </a:p>
        </p:txBody>
      </p:sp>
      <p:grpSp>
        <p:nvGrpSpPr>
          <p:cNvPr id="3" name="Group 2">
            <a:extLst>
              <a:ext uri="{FF2B5EF4-FFF2-40B4-BE49-F238E27FC236}">
                <a16:creationId xmlns:a16="http://schemas.microsoft.com/office/drawing/2014/main" id="{28FE0E42-FF81-03FE-59AD-22AA46C1B585}"/>
              </a:ext>
            </a:extLst>
          </p:cNvPr>
          <p:cNvGrpSpPr/>
          <p:nvPr/>
        </p:nvGrpSpPr>
        <p:grpSpPr>
          <a:xfrm>
            <a:off x="943828" y="1010816"/>
            <a:ext cx="10304343" cy="5239973"/>
            <a:chOff x="1577161" y="1412776"/>
            <a:chExt cx="9487391" cy="4824536"/>
          </a:xfrm>
        </p:grpSpPr>
        <p:grpSp>
          <p:nvGrpSpPr>
            <p:cNvPr id="4" name="Group 3">
              <a:extLst>
                <a:ext uri="{FF2B5EF4-FFF2-40B4-BE49-F238E27FC236}">
                  <a16:creationId xmlns:a16="http://schemas.microsoft.com/office/drawing/2014/main" id="{D9C0A63E-0CE4-5FC3-0AA2-F43895872987}"/>
                </a:ext>
              </a:extLst>
            </p:cNvPr>
            <p:cNvGrpSpPr/>
            <p:nvPr/>
          </p:nvGrpSpPr>
          <p:grpSpPr>
            <a:xfrm>
              <a:off x="1577161" y="1412776"/>
              <a:ext cx="9487391" cy="4824536"/>
              <a:chOff x="1801688" y="1412776"/>
              <a:chExt cx="8597127" cy="4313982"/>
            </a:xfrm>
          </p:grpSpPr>
          <p:pic>
            <p:nvPicPr>
              <p:cNvPr id="8" name="Picture 7">
                <a:extLst>
                  <a:ext uri="{FF2B5EF4-FFF2-40B4-BE49-F238E27FC236}">
                    <a16:creationId xmlns:a16="http://schemas.microsoft.com/office/drawing/2014/main" id="{07599281-5DC5-9FD3-0897-1D783A6B2F86}"/>
                  </a:ext>
                </a:extLst>
              </p:cNvPr>
              <p:cNvPicPr>
                <a:picLocks noChangeAspect="1"/>
              </p:cNvPicPr>
              <p:nvPr/>
            </p:nvPicPr>
            <p:blipFill>
              <a:blip r:embed="rId2"/>
              <a:stretch>
                <a:fillRect/>
              </a:stretch>
            </p:blipFill>
            <p:spPr>
              <a:xfrm>
                <a:off x="1801688" y="1412776"/>
                <a:ext cx="8542784" cy="4313982"/>
              </a:xfrm>
              <a:prstGeom prst="rect">
                <a:avLst/>
              </a:prstGeom>
            </p:spPr>
          </p:pic>
          <p:sp>
            <p:nvSpPr>
              <p:cNvPr id="9" name="TextBox 8">
                <a:extLst>
                  <a:ext uri="{FF2B5EF4-FFF2-40B4-BE49-F238E27FC236}">
                    <a16:creationId xmlns:a16="http://schemas.microsoft.com/office/drawing/2014/main" id="{4EF13E9A-89B0-A0D9-B1CF-6C518A91D9B3}"/>
                  </a:ext>
                </a:extLst>
              </p:cNvPr>
              <p:cNvSpPr txBox="1"/>
              <p:nvPr/>
            </p:nvSpPr>
            <p:spPr>
              <a:xfrm>
                <a:off x="3215680" y="3584050"/>
                <a:ext cx="909676" cy="276999"/>
              </a:xfrm>
              <a:prstGeom prst="rect">
                <a:avLst/>
              </a:prstGeom>
              <a:noFill/>
            </p:spPr>
            <p:txBody>
              <a:bodyPr wrap="square" rtlCol="0">
                <a:spAutoFit/>
              </a:bodyPr>
              <a:lstStyle/>
              <a:p>
                <a:r>
                  <a:rPr lang="fr-CH" sz="1200" b="1">
                    <a:solidFill>
                      <a:srgbClr val="FFFF00"/>
                    </a:solidFill>
                  </a:rPr>
                  <a:t>SC Links</a:t>
                </a:r>
              </a:p>
            </p:txBody>
          </p:sp>
          <p:cxnSp>
            <p:nvCxnSpPr>
              <p:cNvPr id="10" name="Straight Arrow Connector 9">
                <a:extLst>
                  <a:ext uri="{FF2B5EF4-FFF2-40B4-BE49-F238E27FC236}">
                    <a16:creationId xmlns:a16="http://schemas.microsoft.com/office/drawing/2014/main" id="{1DECB59A-BAB5-6A3B-1CF8-14FF6935A5D5}"/>
                  </a:ext>
                </a:extLst>
              </p:cNvPr>
              <p:cNvCxnSpPr/>
              <p:nvPr/>
            </p:nvCxnSpPr>
            <p:spPr>
              <a:xfrm flipH="1" flipV="1">
                <a:off x="3071664" y="3275319"/>
                <a:ext cx="476280" cy="288032"/>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3853372B-2CC1-648E-B554-983AFB10AF74}"/>
                  </a:ext>
                </a:extLst>
              </p:cNvPr>
              <p:cNvCxnSpPr>
                <a:stCxn id="9" idx="2"/>
              </p:cNvCxnSpPr>
              <p:nvPr/>
            </p:nvCxnSpPr>
            <p:spPr>
              <a:xfrm flipH="1">
                <a:off x="3386864" y="3861048"/>
                <a:ext cx="283654" cy="648072"/>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08DAFA27-FB81-723E-E33C-BA2E2631B432}"/>
                  </a:ext>
                </a:extLst>
              </p:cNvPr>
              <p:cNvSpPr txBox="1"/>
              <p:nvPr/>
            </p:nvSpPr>
            <p:spPr>
              <a:xfrm>
                <a:off x="4370496" y="4581129"/>
                <a:ext cx="380232" cy="276999"/>
              </a:xfrm>
              <a:prstGeom prst="rect">
                <a:avLst/>
              </a:prstGeom>
              <a:noFill/>
            </p:spPr>
            <p:txBody>
              <a:bodyPr wrap="none" rtlCol="0">
                <a:spAutoFit/>
              </a:bodyPr>
              <a:lstStyle/>
              <a:p>
                <a:r>
                  <a:rPr lang="fr-CH" sz="1200" b="1">
                    <a:solidFill>
                      <a:srgbClr val="FFFF00"/>
                    </a:solidFill>
                  </a:rPr>
                  <a:t>D1</a:t>
                </a:r>
                <a:endParaRPr lang="en-GB" sz="1200" b="1">
                  <a:solidFill>
                    <a:srgbClr val="FFFF00"/>
                  </a:solidFill>
                </a:endParaRPr>
              </a:p>
            </p:txBody>
          </p:sp>
          <p:sp>
            <p:nvSpPr>
              <p:cNvPr id="13" name="TextBox 12">
                <a:extLst>
                  <a:ext uri="{FF2B5EF4-FFF2-40B4-BE49-F238E27FC236}">
                    <a16:creationId xmlns:a16="http://schemas.microsoft.com/office/drawing/2014/main" id="{7458C998-CB3D-9947-DB94-C9C48E2E0C9B}"/>
                  </a:ext>
                </a:extLst>
              </p:cNvPr>
              <p:cNvSpPr txBox="1"/>
              <p:nvPr/>
            </p:nvSpPr>
            <p:spPr>
              <a:xfrm>
                <a:off x="3632914" y="4653137"/>
                <a:ext cx="492443" cy="276999"/>
              </a:xfrm>
              <a:prstGeom prst="rect">
                <a:avLst/>
              </a:prstGeom>
              <a:noFill/>
            </p:spPr>
            <p:txBody>
              <a:bodyPr wrap="none" rtlCol="0">
                <a:spAutoFit/>
              </a:bodyPr>
              <a:lstStyle/>
              <a:p>
                <a:r>
                  <a:rPr lang="fr-CH" sz="1200" b="1">
                    <a:solidFill>
                      <a:srgbClr val="FFFF00"/>
                    </a:solidFill>
                  </a:rPr>
                  <a:t>DFX</a:t>
                </a:r>
                <a:endParaRPr lang="en-GB" sz="1200" b="1">
                  <a:solidFill>
                    <a:srgbClr val="FFFF00"/>
                  </a:solidFill>
                </a:endParaRPr>
              </a:p>
            </p:txBody>
          </p:sp>
          <p:sp>
            <p:nvSpPr>
              <p:cNvPr id="14" name="TextBox 13">
                <a:extLst>
                  <a:ext uri="{FF2B5EF4-FFF2-40B4-BE49-F238E27FC236}">
                    <a16:creationId xmlns:a16="http://schemas.microsoft.com/office/drawing/2014/main" id="{93D09671-B00F-23C4-BDC0-ED0B2A664DE6}"/>
                  </a:ext>
                </a:extLst>
              </p:cNvPr>
              <p:cNvSpPr txBox="1"/>
              <p:nvPr/>
            </p:nvSpPr>
            <p:spPr>
              <a:xfrm>
                <a:off x="5576349" y="4439196"/>
                <a:ext cx="397866" cy="276999"/>
              </a:xfrm>
              <a:prstGeom prst="rect">
                <a:avLst/>
              </a:prstGeom>
              <a:noFill/>
            </p:spPr>
            <p:txBody>
              <a:bodyPr wrap="none" rtlCol="0">
                <a:spAutoFit/>
              </a:bodyPr>
              <a:lstStyle/>
              <a:p>
                <a:r>
                  <a:rPr lang="fr-CH" sz="1200" b="1">
                    <a:solidFill>
                      <a:srgbClr val="FFFF00"/>
                    </a:solidFill>
                  </a:rPr>
                  <a:t>CP</a:t>
                </a:r>
                <a:endParaRPr lang="en-GB" sz="1200" b="1">
                  <a:solidFill>
                    <a:srgbClr val="FFFF00"/>
                  </a:solidFill>
                </a:endParaRPr>
              </a:p>
            </p:txBody>
          </p:sp>
          <p:sp>
            <p:nvSpPr>
              <p:cNvPr id="15" name="TextBox 14">
                <a:extLst>
                  <a:ext uri="{FF2B5EF4-FFF2-40B4-BE49-F238E27FC236}">
                    <a16:creationId xmlns:a16="http://schemas.microsoft.com/office/drawing/2014/main" id="{7B362FEC-D8F4-D89D-5724-5B63AEAF5FA4}"/>
                  </a:ext>
                </a:extLst>
              </p:cNvPr>
              <p:cNvSpPr txBox="1"/>
              <p:nvPr/>
            </p:nvSpPr>
            <p:spPr>
              <a:xfrm>
                <a:off x="6589880" y="4308766"/>
                <a:ext cx="389850" cy="276999"/>
              </a:xfrm>
              <a:prstGeom prst="rect">
                <a:avLst/>
              </a:prstGeom>
              <a:noFill/>
            </p:spPr>
            <p:txBody>
              <a:bodyPr wrap="none" rtlCol="0">
                <a:spAutoFit/>
              </a:bodyPr>
              <a:lstStyle/>
              <a:p>
                <a:r>
                  <a:rPr lang="fr-CH" sz="1200" b="1">
                    <a:solidFill>
                      <a:srgbClr val="FFFF00"/>
                    </a:solidFill>
                  </a:rPr>
                  <a:t>Q3</a:t>
                </a:r>
                <a:endParaRPr lang="en-GB" sz="1200" b="1">
                  <a:solidFill>
                    <a:srgbClr val="FFFF00"/>
                  </a:solidFill>
                </a:endParaRPr>
              </a:p>
            </p:txBody>
          </p:sp>
          <p:sp>
            <p:nvSpPr>
              <p:cNvPr id="16" name="TextBox 15">
                <a:extLst>
                  <a:ext uri="{FF2B5EF4-FFF2-40B4-BE49-F238E27FC236}">
                    <a16:creationId xmlns:a16="http://schemas.microsoft.com/office/drawing/2014/main" id="{D2E0CB22-E0F7-A3A4-58E2-9274DBCDBB38}"/>
                  </a:ext>
                </a:extLst>
              </p:cNvPr>
              <p:cNvSpPr txBox="1"/>
              <p:nvPr/>
            </p:nvSpPr>
            <p:spPr>
              <a:xfrm>
                <a:off x="7680176" y="4153101"/>
                <a:ext cx="484428" cy="276999"/>
              </a:xfrm>
              <a:prstGeom prst="rect">
                <a:avLst/>
              </a:prstGeom>
              <a:noFill/>
            </p:spPr>
            <p:txBody>
              <a:bodyPr wrap="none" rtlCol="0">
                <a:spAutoFit/>
              </a:bodyPr>
              <a:lstStyle/>
              <a:p>
                <a:r>
                  <a:rPr lang="fr-CH" sz="1200" b="1">
                    <a:solidFill>
                      <a:srgbClr val="FFFF00"/>
                    </a:solidFill>
                  </a:rPr>
                  <a:t>Q2b</a:t>
                </a:r>
                <a:endParaRPr lang="en-GB" sz="1200" b="1">
                  <a:solidFill>
                    <a:srgbClr val="FFFF00"/>
                  </a:solidFill>
                </a:endParaRPr>
              </a:p>
            </p:txBody>
          </p:sp>
          <p:sp>
            <p:nvSpPr>
              <p:cNvPr id="17" name="TextBox 16">
                <a:extLst>
                  <a:ext uri="{FF2B5EF4-FFF2-40B4-BE49-F238E27FC236}">
                    <a16:creationId xmlns:a16="http://schemas.microsoft.com/office/drawing/2014/main" id="{401CB270-37DA-C3B4-EF4A-AD4A043CCD30}"/>
                  </a:ext>
                </a:extLst>
              </p:cNvPr>
              <p:cNvSpPr txBox="1"/>
              <p:nvPr/>
            </p:nvSpPr>
            <p:spPr>
              <a:xfrm>
                <a:off x="8501000" y="4031767"/>
                <a:ext cx="474810" cy="276999"/>
              </a:xfrm>
              <a:prstGeom prst="rect">
                <a:avLst/>
              </a:prstGeom>
              <a:noFill/>
            </p:spPr>
            <p:txBody>
              <a:bodyPr wrap="none" rtlCol="0">
                <a:spAutoFit/>
              </a:bodyPr>
              <a:lstStyle/>
              <a:p>
                <a:r>
                  <a:rPr lang="fr-CH" sz="1200" b="1">
                    <a:solidFill>
                      <a:srgbClr val="FFFF00"/>
                    </a:solidFill>
                  </a:rPr>
                  <a:t>Q2a</a:t>
                </a:r>
                <a:endParaRPr lang="en-GB" sz="1200" b="1">
                  <a:solidFill>
                    <a:srgbClr val="FFFF00"/>
                  </a:solidFill>
                </a:endParaRPr>
              </a:p>
            </p:txBody>
          </p:sp>
          <p:sp>
            <p:nvSpPr>
              <p:cNvPr id="18" name="TextBox 17">
                <a:extLst>
                  <a:ext uri="{FF2B5EF4-FFF2-40B4-BE49-F238E27FC236}">
                    <a16:creationId xmlns:a16="http://schemas.microsoft.com/office/drawing/2014/main" id="{804C71B1-9506-B371-50F5-8A6278447F66}"/>
                  </a:ext>
                </a:extLst>
              </p:cNvPr>
              <p:cNvSpPr txBox="1"/>
              <p:nvPr/>
            </p:nvSpPr>
            <p:spPr>
              <a:xfrm>
                <a:off x="9321824" y="3933057"/>
                <a:ext cx="389850" cy="276999"/>
              </a:xfrm>
              <a:prstGeom prst="rect">
                <a:avLst/>
              </a:prstGeom>
              <a:noFill/>
            </p:spPr>
            <p:txBody>
              <a:bodyPr wrap="none" rtlCol="0">
                <a:spAutoFit/>
              </a:bodyPr>
              <a:lstStyle/>
              <a:p>
                <a:r>
                  <a:rPr lang="fr-CH" sz="1200" b="1">
                    <a:solidFill>
                      <a:srgbClr val="FFFF00"/>
                    </a:solidFill>
                  </a:rPr>
                  <a:t>Q1</a:t>
                </a:r>
                <a:endParaRPr lang="en-GB" sz="1200" b="1">
                  <a:solidFill>
                    <a:srgbClr val="FFFF00"/>
                  </a:solidFill>
                </a:endParaRPr>
              </a:p>
            </p:txBody>
          </p:sp>
          <p:sp>
            <p:nvSpPr>
              <p:cNvPr id="19" name="TextBox 18">
                <a:extLst>
                  <a:ext uri="{FF2B5EF4-FFF2-40B4-BE49-F238E27FC236}">
                    <a16:creationId xmlns:a16="http://schemas.microsoft.com/office/drawing/2014/main" id="{BDE26BAD-7867-CE97-7F03-44676A1E551A}"/>
                  </a:ext>
                </a:extLst>
              </p:cNvPr>
              <p:cNvSpPr txBox="1"/>
              <p:nvPr/>
            </p:nvSpPr>
            <p:spPr>
              <a:xfrm>
                <a:off x="4439816" y="2276873"/>
                <a:ext cx="1944216" cy="276999"/>
              </a:xfrm>
              <a:prstGeom prst="rect">
                <a:avLst/>
              </a:prstGeom>
              <a:noFill/>
            </p:spPr>
            <p:txBody>
              <a:bodyPr wrap="square" rtlCol="0">
                <a:spAutoFit/>
              </a:bodyPr>
              <a:lstStyle/>
              <a:p>
                <a:r>
                  <a:rPr lang="fr-CH" sz="1200" b="1">
                    <a:solidFill>
                      <a:srgbClr val="FFFF00"/>
                    </a:solidFill>
                  </a:rPr>
                  <a:t>Service </a:t>
                </a:r>
                <a:r>
                  <a:rPr lang="fr-CH" sz="1200" b="1" err="1">
                    <a:solidFill>
                      <a:srgbClr val="FFFF00"/>
                    </a:solidFill>
                  </a:rPr>
                  <a:t>gallery</a:t>
                </a:r>
                <a:r>
                  <a:rPr lang="fr-CH" sz="1200" b="1">
                    <a:solidFill>
                      <a:srgbClr val="FFFF00"/>
                    </a:solidFill>
                  </a:rPr>
                  <a:t> (UR)</a:t>
                </a:r>
              </a:p>
            </p:txBody>
          </p:sp>
          <p:sp>
            <p:nvSpPr>
              <p:cNvPr id="20" name="TextBox 19">
                <a:extLst>
                  <a:ext uri="{FF2B5EF4-FFF2-40B4-BE49-F238E27FC236}">
                    <a16:creationId xmlns:a16="http://schemas.microsoft.com/office/drawing/2014/main" id="{2A847B83-1848-AE0F-08CE-DABEA07B9638}"/>
                  </a:ext>
                </a:extLst>
              </p:cNvPr>
              <p:cNvSpPr txBox="1"/>
              <p:nvPr/>
            </p:nvSpPr>
            <p:spPr>
              <a:xfrm>
                <a:off x="1991545" y="2132857"/>
                <a:ext cx="2022753" cy="276999"/>
              </a:xfrm>
              <a:prstGeom prst="rect">
                <a:avLst/>
              </a:prstGeom>
              <a:noFill/>
            </p:spPr>
            <p:txBody>
              <a:bodyPr wrap="square" rtlCol="0">
                <a:spAutoFit/>
              </a:bodyPr>
              <a:lstStyle/>
              <a:p>
                <a:r>
                  <a:rPr lang="fr-CH" sz="1200" b="1">
                    <a:solidFill>
                      <a:srgbClr val="FFFF00"/>
                    </a:solidFill>
                  </a:rPr>
                  <a:t>Connection to LHC (UL)</a:t>
                </a:r>
              </a:p>
            </p:txBody>
          </p:sp>
          <p:cxnSp>
            <p:nvCxnSpPr>
              <p:cNvPr id="21" name="Straight Arrow Connector 20">
                <a:extLst>
                  <a:ext uri="{FF2B5EF4-FFF2-40B4-BE49-F238E27FC236}">
                    <a16:creationId xmlns:a16="http://schemas.microsoft.com/office/drawing/2014/main" id="{42475E18-811A-6370-D1D2-1169BB09ABA2}"/>
                  </a:ext>
                </a:extLst>
              </p:cNvPr>
              <p:cNvCxnSpPr/>
              <p:nvPr/>
            </p:nvCxnSpPr>
            <p:spPr>
              <a:xfrm>
                <a:off x="2351584" y="2409855"/>
                <a:ext cx="0" cy="413466"/>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9AA2B2C5-0C7D-0562-FA6F-9A6536A4CEF3}"/>
                  </a:ext>
                </a:extLst>
              </p:cNvPr>
              <p:cNvSpPr txBox="1"/>
              <p:nvPr/>
            </p:nvSpPr>
            <p:spPr>
              <a:xfrm>
                <a:off x="9815194" y="3933057"/>
                <a:ext cx="583621" cy="276999"/>
              </a:xfrm>
              <a:prstGeom prst="rect">
                <a:avLst/>
              </a:prstGeom>
              <a:noFill/>
            </p:spPr>
            <p:txBody>
              <a:bodyPr wrap="none" rtlCol="0">
                <a:spAutoFit/>
              </a:bodyPr>
              <a:lstStyle/>
              <a:p>
                <a:r>
                  <a:rPr lang="fr-CH" sz="1200" b="1">
                    <a:solidFill>
                      <a:srgbClr val="FFFF00"/>
                    </a:solidFill>
                  </a:rPr>
                  <a:t>TAXS</a:t>
                </a:r>
                <a:endParaRPr lang="en-GB" sz="1200" b="1">
                  <a:solidFill>
                    <a:srgbClr val="FFFF00"/>
                  </a:solidFill>
                </a:endParaRPr>
              </a:p>
            </p:txBody>
          </p:sp>
          <p:sp>
            <p:nvSpPr>
              <p:cNvPr id="23" name="TextBox 22">
                <a:extLst>
                  <a:ext uri="{FF2B5EF4-FFF2-40B4-BE49-F238E27FC236}">
                    <a16:creationId xmlns:a16="http://schemas.microsoft.com/office/drawing/2014/main" id="{EB6DB8FE-1291-1401-0F6E-4487271A1952}"/>
                  </a:ext>
                </a:extLst>
              </p:cNvPr>
              <p:cNvSpPr txBox="1"/>
              <p:nvPr/>
            </p:nvSpPr>
            <p:spPr>
              <a:xfrm>
                <a:off x="2035822" y="4944036"/>
                <a:ext cx="518091" cy="276999"/>
              </a:xfrm>
              <a:prstGeom prst="rect">
                <a:avLst/>
              </a:prstGeom>
              <a:noFill/>
            </p:spPr>
            <p:txBody>
              <a:bodyPr wrap="none" rtlCol="0">
                <a:spAutoFit/>
              </a:bodyPr>
              <a:lstStyle/>
              <a:p>
                <a:r>
                  <a:rPr lang="fr-CH" sz="1200" b="1">
                    <a:solidFill>
                      <a:srgbClr val="FFFF00"/>
                    </a:solidFill>
                  </a:rPr>
                  <a:t>DFM</a:t>
                </a:r>
                <a:endParaRPr lang="en-GB" sz="1200" b="1">
                  <a:solidFill>
                    <a:srgbClr val="FFFF00"/>
                  </a:solidFill>
                </a:endParaRPr>
              </a:p>
            </p:txBody>
          </p:sp>
          <p:pic>
            <p:nvPicPr>
              <p:cNvPr id="24" name="Picture 54" descr="United States icon">
                <a:hlinkClick r:id="rId3"/>
                <a:extLst>
                  <a:ext uri="{FF2B5EF4-FFF2-40B4-BE49-F238E27FC236}">
                    <a16:creationId xmlns:a16="http://schemas.microsoft.com/office/drawing/2014/main" id="{85FB24CE-3356-6037-1664-E64C65ECEDA8}"/>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321824" y="3485912"/>
                <a:ext cx="348738" cy="34873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8">
                <a:extLst>
                  <a:ext uri="{FF2B5EF4-FFF2-40B4-BE49-F238E27FC236}">
                    <a16:creationId xmlns:a16="http://schemas.microsoft.com/office/drawing/2014/main" id="{2CFE16BE-AFA9-EE50-424D-C84B18D45A95}"/>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376033" y="3601961"/>
                <a:ext cx="321414" cy="321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62" descr="Spain icon">
                <a:hlinkClick r:id="rId6"/>
                <a:extLst>
                  <a:ext uri="{FF2B5EF4-FFF2-40B4-BE49-F238E27FC236}">
                    <a16:creationId xmlns:a16="http://schemas.microsoft.com/office/drawing/2014/main" id="{3551D0C0-9241-4289-C8FC-D9D311AD23FB}"/>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772717" y="3537573"/>
                <a:ext cx="386328" cy="38632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8">
                <a:extLst>
                  <a:ext uri="{FF2B5EF4-FFF2-40B4-BE49-F238E27FC236}">
                    <a16:creationId xmlns:a16="http://schemas.microsoft.com/office/drawing/2014/main" id="{AEE8DEB3-4AFA-E37C-3A78-108B8F928C4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858866" y="3666874"/>
                <a:ext cx="321414" cy="321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54" descr="United States icon">
                <a:hlinkClick r:id="rId3"/>
                <a:extLst>
                  <a:ext uri="{FF2B5EF4-FFF2-40B4-BE49-F238E27FC236}">
                    <a16:creationId xmlns:a16="http://schemas.microsoft.com/office/drawing/2014/main" id="{CF05E410-B5EF-1725-77DA-B786C908AD58}"/>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18746" y="3813026"/>
                <a:ext cx="348738" cy="34873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4" descr="Italy icon">
                <a:hlinkClick r:id="rId8"/>
                <a:extLst>
                  <a:ext uri="{FF2B5EF4-FFF2-40B4-BE49-F238E27FC236}">
                    <a16:creationId xmlns:a16="http://schemas.microsoft.com/office/drawing/2014/main" id="{A8D724D2-2631-1025-0B68-C5A5FB2DB8DB}"/>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243985" y="3990352"/>
                <a:ext cx="384262" cy="38426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6" descr="Japan icon">
                <a:hlinkClick r:id="rId10"/>
                <a:extLst>
                  <a:ext uri="{FF2B5EF4-FFF2-40B4-BE49-F238E27FC236}">
                    <a16:creationId xmlns:a16="http://schemas.microsoft.com/office/drawing/2014/main" id="{FD0313EE-6056-16FC-38AC-19BA36A5AFA4}"/>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459488" y="4048242"/>
                <a:ext cx="380222" cy="38022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52" descr="United Kingdom icon">
                <a:hlinkClick r:id="rId12"/>
                <a:extLst>
                  <a:ext uri="{FF2B5EF4-FFF2-40B4-BE49-F238E27FC236}">
                    <a16:creationId xmlns:a16="http://schemas.microsoft.com/office/drawing/2014/main" id="{3C160604-D06B-7C8B-12B0-F531085928F2}"/>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3701018" y="4094615"/>
                <a:ext cx="360027" cy="36002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8">
                <a:extLst>
                  <a:ext uri="{FF2B5EF4-FFF2-40B4-BE49-F238E27FC236}">
                    <a16:creationId xmlns:a16="http://schemas.microsoft.com/office/drawing/2014/main" id="{58DA1621-8574-43F3-7A17-1E1A567B4B13}"/>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28550" y="4639550"/>
                <a:ext cx="321414" cy="321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52" descr="United Kingdom icon">
                <a:hlinkClick r:id="rId12"/>
                <a:extLst>
                  <a:ext uri="{FF2B5EF4-FFF2-40B4-BE49-F238E27FC236}">
                    <a16:creationId xmlns:a16="http://schemas.microsoft.com/office/drawing/2014/main" id="{59606288-5420-9A2B-C719-0774B72CB9EF}"/>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2069042" y="4361244"/>
                <a:ext cx="360027" cy="36002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a:extLst>
                  <a:ext uri="{FF2B5EF4-FFF2-40B4-BE49-F238E27FC236}">
                    <a16:creationId xmlns:a16="http://schemas.microsoft.com/office/drawing/2014/main" id="{D30263EB-31B1-741B-371C-2BFF13B08AF3}"/>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5248250" y="2568388"/>
                <a:ext cx="372405" cy="231828"/>
              </a:xfrm>
              <a:prstGeom prst="rect">
                <a:avLst/>
              </a:prstGeom>
            </p:spPr>
          </p:pic>
          <p:pic>
            <p:nvPicPr>
              <p:cNvPr id="35" name="Picture 34">
                <a:extLst>
                  <a:ext uri="{FF2B5EF4-FFF2-40B4-BE49-F238E27FC236}">
                    <a16:creationId xmlns:a16="http://schemas.microsoft.com/office/drawing/2014/main" id="{06998DFC-2C9A-6FBC-3FFD-FA960E12D5C6}"/>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4154886" y="2633966"/>
                <a:ext cx="372405" cy="231828"/>
              </a:xfrm>
              <a:prstGeom prst="rect">
                <a:avLst/>
              </a:prstGeom>
            </p:spPr>
          </p:pic>
          <p:sp>
            <p:nvSpPr>
              <p:cNvPr id="36" name="TextBox 35">
                <a:extLst>
                  <a:ext uri="{FF2B5EF4-FFF2-40B4-BE49-F238E27FC236}">
                    <a16:creationId xmlns:a16="http://schemas.microsoft.com/office/drawing/2014/main" id="{EC6D5E1D-E86E-E6A3-6F82-45182D379BCE}"/>
                  </a:ext>
                </a:extLst>
              </p:cNvPr>
              <p:cNvSpPr txBox="1"/>
              <p:nvPr/>
            </p:nvSpPr>
            <p:spPr>
              <a:xfrm>
                <a:off x="4008541" y="2886644"/>
                <a:ext cx="628698" cy="276999"/>
              </a:xfrm>
              <a:prstGeom prst="rect">
                <a:avLst/>
              </a:prstGeom>
              <a:noFill/>
            </p:spPr>
            <p:txBody>
              <a:bodyPr wrap="none" rtlCol="0">
                <a:spAutoFit/>
              </a:bodyPr>
              <a:lstStyle/>
              <a:p>
                <a:r>
                  <a:rPr lang="fr-CH" sz="1200" b="1">
                    <a:solidFill>
                      <a:srgbClr val="FFFF00"/>
                    </a:solidFill>
                  </a:rPr>
                  <a:t>DFHM</a:t>
                </a:r>
                <a:endParaRPr lang="en-GB" sz="1200" b="1">
                  <a:solidFill>
                    <a:srgbClr val="FFFF00"/>
                  </a:solidFill>
                </a:endParaRPr>
              </a:p>
            </p:txBody>
          </p:sp>
          <p:sp>
            <p:nvSpPr>
              <p:cNvPr id="37" name="TextBox 36">
                <a:extLst>
                  <a:ext uri="{FF2B5EF4-FFF2-40B4-BE49-F238E27FC236}">
                    <a16:creationId xmlns:a16="http://schemas.microsoft.com/office/drawing/2014/main" id="{3C7F9BE5-BDEB-6D9B-B811-BEE8996337E3}"/>
                  </a:ext>
                </a:extLst>
              </p:cNvPr>
              <p:cNvSpPr txBox="1"/>
              <p:nvPr/>
            </p:nvSpPr>
            <p:spPr>
              <a:xfrm>
                <a:off x="5235965" y="2874383"/>
                <a:ext cx="603050" cy="276999"/>
              </a:xfrm>
              <a:prstGeom prst="rect">
                <a:avLst/>
              </a:prstGeom>
              <a:noFill/>
            </p:spPr>
            <p:txBody>
              <a:bodyPr wrap="none" rtlCol="0">
                <a:spAutoFit/>
              </a:bodyPr>
              <a:lstStyle/>
              <a:p>
                <a:r>
                  <a:rPr lang="fr-CH" sz="1200" b="1">
                    <a:solidFill>
                      <a:srgbClr val="FFFF00"/>
                    </a:solidFill>
                  </a:rPr>
                  <a:t>DFHX</a:t>
                </a:r>
                <a:endParaRPr lang="en-GB" sz="1200" b="1">
                  <a:solidFill>
                    <a:srgbClr val="FFFF00"/>
                  </a:solidFill>
                </a:endParaRPr>
              </a:p>
            </p:txBody>
          </p:sp>
          <p:pic>
            <p:nvPicPr>
              <p:cNvPr id="38" name="Picture 28">
                <a:extLst>
                  <a:ext uri="{FF2B5EF4-FFF2-40B4-BE49-F238E27FC236}">
                    <a16:creationId xmlns:a16="http://schemas.microsoft.com/office/drawing/2014/main" id="{9A9E81E6-BC7D-6138-53A6-541D38096C1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55763" y="2801804"/>
                <a:ext cx="321414" cy="321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5" name="Picture 62" descr="Spain icon">
              <a:hlinkClick r:id="rId6"/>
              <a:extLst>
                <a:ext uri="{FF2B5EF4-FFF2-40B4-BE49-F238E27FC236}">
                  <a16:creationId xmlns:a16="http://schemas.microsoft.com/office/drawing/2014/main" id="{524012C9-520E-3A76-89A7-F96CAD626023}"/>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680176" y="4005064"/>
              <a:ext cx="426334" cy="4320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2" descr="Spain icon">
              <a:hlinkClick r:id="rId6"/>
              <a:extLst>
                <a:ext uri="{FF2B5EF4-FFF2-40B4-BE49-F238E27FC236}">
                  <a16:creationId xmlns:a16="http://schemas.microsoft.com/office/drawing/2014/main" id="{4A5BB778-9549-FBC0-1610-C0541B7AEF33}"/>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879976" y="4221088"/>
              <a:ext cx="426334" cy="43204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AD0AD7AC-0557-CC16-A821-FF9E001C54D9}"/>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6032568" y="5237580"/>
              <a:ext cx="382432" cy="254491"/>
            </a:xfrm>
            <a:prstGeom prst="rect">
              <a:avLst/>
            </a:prstGeom>
          </p:spPr>
        </p:pic>
      </p:grpSp>
    </p:spTree>
    <p:extLst>
      <p:ext uri="{BB962C8B-B14F-4D97-AF65-F5344CB8AC3E}">
        <p14:creationId xmlns:p14="http://schemas.microsoft.com/office/powerpoint/2010/main" val="10290272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922DCD46-B1CA-6A72-4CB2-FA9C82FAC557}"/>
              </a:ext>
            </a:extLst>
          </p:cNvPr>
          <p:cNvSpPr txBox="1"/>
          <p:nvPr/>
        </p:nvSpPr>
        <p:spPr bwMode="auto">
          <a:xfrm>
            <a:off x="9573479" y="2041110"/>
            <a:ext cx="2534456" cy="1785104"/>
          </a:xfrm>
          <a:prstGeom prst="rect">
            <a:avLst/>
          </a:prstGeom>
          <a:noFill/>
          <a:ln>
            <a:solidFill>
              <a:schemeClr val="tx1"/>
            </a:solidFill>
          </a:ln>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srgbClr val="0033A0"/>
                </a:solidFill>
                <a:effectLst/>
                <a:uLnTx/>
                <a:uFillTx/>
                <a:latin typeface="Arial"/>
                <a:cs typeface="Arial"/>
              </a:rPr>
              <a:t>* Departmental Review Exercise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100" b="0" i="1" u="none" strike="noStrike" kern="0" cap="none" spc="0" normalizeH="0" baseline="0" noProof="0" dirty="0">
                <a:ln>
                  <a:noFill/>
                </a:ln>
                <a:solidFill>
                  <a:srgbClr val="0033A0"/>
                </a:solidFill>
                <a:effectLst/>
                <a:uLnTx/>
                <a:uFillTx/>
                <a:latin typeface="Arial"/>
                <a:cs typeface="Arial"/>
              </a:rPr>
              <a:t>D&amp;I maturity assessment across 6 «GDEIB» benchmark categories</a:t>
            </a:r>
            <a:r>
              <a:rPr kumimoji="0" lang="en-GB" sz="1100" b="0" i="0" u="none" strike="noStrike" kern="0" cap="none" spc="0" normalizeH="0" baseline="0" noProof="0" dirty="0">
                <a:ln>
                  <a:noFill/>
                </a:ln>
                <a:solidFill>
                  <a:srgbClr val="0033A0"/>
                </a:solidFill>
                <a:effectLst/>
                <a:uLnTx/>
                <a:uFillTx/>
                <a:latin typeface="Arial"/>
                <a:cs typeface="Arial"/>
              </a:rPr>
              <a:t>:</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dirty="0">
              <a:ln>
                <a:noFill/>
              </a:ln>
              <a:solidFill>
                <a:srgbClr val="0033A0"/>
              </a:solidFill>
              <a:effectLst/>
              <a:uLnTx/>
              <a:uFillTx/>
              <a:latin typeface="Arial"/>
              <a:cs typeface="Arial"/>
            </a:endParaRP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Recruitment</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Career Evolution</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Benefits, Work-life integration</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Leadership</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Communications</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L&amp;D</a:t>
            </a:r>
          </a:p>
        </p:txBody>
      </p:sp>
      <p:sp>
        <p:nvSpPr>
          <p:cNvPr id="47" name="TextBox 46">
            <a:extLst>
              <a:ext uri="{FF2B5EF4-FFF2-40B4-BE49-F238E27FC236}">
                <a16:creationId xmlns:a16="http://schemas.microsoft.com/office/drawing/2014/main" id="{68B443D8-FB5E-77CB-382D-87EFFF8E7394}"/>
              </a:ext>
            </a:extLst>
          </p:cNvPr>
          <p:cNvSpPr txBox="1"/>
          <p:nvPr/>
        </p:nvSpPr>
        <p:spPr bwMode="auto">
          <a:xfrm>
            <a:off x="9535934" y="3975765"/>
            <a:ext cx="2609545" cy="1954381"/>
          </a:xfrm>
          <a:prstGeom prst="rect">
            <a:avLst/>
          </a:prstGeom>
          <a:noFill/>
          <a:ln>
            <a:solidFill>
              <a:schemeClr val="tx1"/>
            </a:solidFill>
          </a:ln>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srgbClr val="0033A0"/>
                </a:solidFill>
                <a:effectLst/>
                <a:uLnTx/>
                <a:uFillTx/>
                <a:latin typeface="Arial"/>
                <a:cs typeface="Arial"/>
              </a:rPr>
              <a:t>** </a:t>
            </a:r>
            <a:r>
              <a:rPr kumimoji="0" lang="en-GB" sz="1100" b="1" i="0" u="none" strike="noStrike" kern="0" cap="none" spc="0" normalizeH="0" baseline="0" noProof="0" dirty="0">
                <a:ln>
                  <a:noFill/>
                </a:ln>
                <a:solidFill>
                  <a:srgbClr val="0033A0"/>
                </a:solidFill>
                <a:effectLst/>
                <a:uLnTx/>
                <a:uFillTx/>
                <a:latin typeface="Arial"/>
                <a:cs typeface="Arial"/>
              </a:rPr>
              <a:t>Departmental Fitness Plans</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GB" sz="1100" b="0" i="1" u="none" strike="noStrike" kern="0" cap="none" spc="0" normalizeH="0" baseline="0" noProof="0" dirty="0">
                <a:ln>
                  <a:noFill/>
                </a:ln>
                <a:solidFill>
                  <a:srgbClr val="0033A0"/>
                </a:solidFill>
                <a:effectLst/>
                <a:uLnTx/>
                <a:uFillTx/>
                <a:latin typeface="Arial"/>
                <a:cs typeface="Arial"/>
              </a:rPr>
              <a:t>Selecting from &gt;40 </a:t>
            </a:r>
            <a:r>
              <a:rPr kumimoji="0" lang="en-GB" sz="1100" b="1" i="1" u="none" strike="noStrike" kern="0" cap="none" spc="0" normalizeH="0" baseline="0" noProof="0" dirty="0">
                <a:ln>
                  <a:noFill/>
                </a:ln>
                <a:solidFill>
                  <a:srgbClr val="0033A0"/>
                </a:solidFill>
                <a:effectLst/>
                <a:uLnTx/>
                <a:uFillTx/>
                <a:latin typeface="Arial"/>
                <a:cs typeface="Arial"/>
              </a:rPr>
              <a:t>Action Menu </a:t>
            </a:r>
            <a:r>
              <a:rPr kumimoji="0" lang="en-GB" sz="1100" b="0" i="1" u="none" strike="noStrike" kern="0" cap="none" spc="0" normalizeH="0" baseline="0" noProof="0" dirty="0">
                <a:ln>
                  <a:noFill/>
                </a:ln>
                <a:solidFill>
                  <a:srgbClr val="0033A0"/>
                </a:solidFill>
                <a:effectLst/>
                <a:uLnTx/>
                <a:uFillTx/>
                <a:latin typeface="Arial"/>
                <a:cs typeface="Arial"/>
              </a:rPr>
              <a:t>items toward greater Nat / Gen diversity</a:t>
            </a:r>
            <a:r>
              <a:rPr kumimoji="0" lang="en-GB" sz="1100" b="0" i="0" u="none" strike="noStrike" kern="0" cap="none" spc="0" normalizeH="0" baseline="0" noProof="0" dirty="0">
                <a:ln>
                  <a:noFill/>
                </a:ln>
                <a:solidFill>
                  <a:srgbClr val="0033A0"/>
                </a:solidFill>
                <a:effectLst/>
                <a:uLnTx/>
                <a:uFillTx/>
                <a:latin typeface="Arial"/>
                <a:cs typeface="Arial"/>
              </a:rPr>
              <a:t>:</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dirty="0">
              <a:ln>
                <a:noFill/>
              </a:ln>
              <a:solidFill>
                <a:srgbClr val="0033A0"/>
              </a:solidFill>
              <a:effectLst/>
              <a:uLnTx/>
              <a:uFillTx/>
              <a:latin typeface="Arial"/>
              <a:cs typeface="Arial"/>
            </a:endParaRP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Appointment of DIO</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Exit survey</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Recruitment stats</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Address unconscious bias in recruitment / promotion</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Promote D&amp;I learnings</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Networking / Mentoring</a:t>
            </a:r>
          </a:p>
        </p:txBody>
      </p:sp>
      <p:pic>
        <p:nvPicPr>
          <p:cNvPr id="2" name="Picture 1">
            <a:extLst>
              <a:ext uri="{FF2B5EF4-FFF2-40B4-BE49-F238E27FC236}">
                <a16:creationId xmlns:a16="http://schemas.microsoft.com/office/drawing/2014/main" id="{74E164B1-34F5-0266-4FEF-BDA44BCA2F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3552" y="-8238"/>
            <a:ext cx="8136904" cy="1650620"/>
          </a:xfrm>
          <a:prstGeom prst="rect">
            <a:avLst/>
          </a:prstGeom>
        </p:spPr>
      </p:pic>
      <p:sp>
        <p:nvSpPr>
          <p:cNvPr id="3" name="TextBox 2">
            <a:extLst>
              <a:ext uri="{FF2B5EF4-FFF2-40B4-BE49-F238E27FC236}">
                <a16:creationId xmlns:a16="http://schemas.microsoft.com/office/drawing/2014/main" id="{088AAE59-F677-D98D-0FB8-16DAF52C0881}"/>
              </a:ext>
            </a:extLst>
          </p:cNvPr>
          <p:cNvSpPr txBox="1"/>
          <p:nvPr/>
        </p:nvSpPr>
        <p:spPr bwMode="auto">
          <a:xfrm>
            <a:off x="2207568" y="-36002"/>
            <a:ext cx="3236818" cy="1146468"/>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1" i="1" u="none" strike="noStrike" kern="0" cap="none" spc="0" normalizeH="0" baseline="0" noProof="0" dirty="0">
                <a:ln>
                  <a:noFill/>
                </a:ln>
                <a:solidFill>
                  <a:srgbClr val="00AEA9"/>
                </a:solidFill>
                <a:effectLst/>
                <a:uLnTx/>
                <a:uFillTx/>
                <a:latin typeface="Arial"/>
                <a:cs typeface="Arial"/>
              </a:rPr>
              <a:t>OUR VISION</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050" b="0" i="1" u="none" strike="noStrike" kern="0" cap="none" spc="0" normalizeH="0" baseline="0" noProof="0" dirty="0">
                <a:ln>
                  <a:noFill/>
                </a:ln>
                <a:solidFill>
                  <a:srgbClr val="FFFFFF"/>
                </a:solidFill>
                <a:effectLst/>
                <a:uLnTx/>
                <a:uFillTx/>
                <a:latin typeface="Arial"/>
                <a:cs typeface="Arial"/>
              </a:rPr>
              <a:t>scientific excellence through diversity and inclusion</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de-DE" sz="1200" b="0" i="1" u="none" strike="noStrike" kern="0" cap="none" spc="0" normalizeH="0" baseline="0" noProof="0" dirty="0">
              <a:ln>
                <a:noFill/>
              </a:ln>
              <a:solidFill>
                <a:srgbClr val="FFFFFF"/>
              </a:solidFill>
              <a:effectLst/>
              <a:uLnTx/>
              <a:uFillTx/>
              <a:latin typeface="Arial"/>
              <a:cs typeface="Arial"/>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1" i="1" u="none" strike="noStrike" kern="0" cap="none" spc="0" normalizeH="0" baseline="0" noProof="0" dirty="0">
                <a:ln>
                  <a:noFill/>
                </a:ln>
                <a:solidFill>
                  <a:srgbClr val="C6D501"/>
                </a:solidFill>
                <a:effectLst/>
                <a:uLnTx/>
                <a:uFillTx/>
                <a:latin typeface="Arial"/>
                <a:cs typeface="Arial"/>
              </a:rPr>
              <a:t>OUR GOAL</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050" b="0" i="1" u="none" strike="noStrike" kern="0" cap="none" spc="0" normalizeH="0" baseline="0" noProof="0" dirty="0">
                <a:ln>
                  <a:noFill/>
                </a:ln>
                <a:solidFill>
                  <a:srgbClr val="FFFFFF"/>
                </a:solidFill>
                <a:effectLst/>
                <a:uLnTx/>
                <a:uFillTx/>
                <a:latin typeface="Arial"/>
                <a:cs typeface="Arial"/>
              </a:rPr>
              <a:t>to increase the nationality and gender diversity of Staff &amp; Fellows (MPE) population by 2025</a:t>
            </a:r>
          </a:p>
        </p:txBody>
      </p:sp>
      <p:pic>
        <p:nvPicPr>
          <p:cNvPr id="4" name="Chart 2">
            <a:extLst>
              <a:ext uri="{FF2B5EF4-FFF2-40B4-BE49-F238E27FC236}">
                <a16:creationId xmlns:a16="http://schemas.microsoft.com/office/drawing/2014/main" id="{BED06003-8605-F547-F1A8-1E60496C71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8980" y="2088588"/>
            <a:ext cx="3818095" cy="299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a:extLst>
              <a:ext uri="{FF2B5EF4-FFF2-40B4-BE49-F238E27FC236}">
                <a16:creationId xmlns:a16="http://schemas.microsoft.com/office/drawing/2014/main" id="{BB3B648A-5F11-15D3-202E-F6A5FD548BEF}"/>
              </a:ext>
            </a:extLst>
          </p:cNvPr>
          <p:cNvSpPr/>
          <p:nvPr/>
        </p:nvSpPr>
        <p:spPr>
          <a:xfrm>
            <a:off x="-247605" y="1688957"/>
            <a:ext cx="1231827" cy="1161428"/>
          </a:xfrm>
          <a:prstGeom prst="ellipse">
            <a:avLst/>
          </a:prstGeom>
          <a:solidFill>
            <a:srgbClr val="E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FFFFFF"/>
                </a:solidFill>
                <a:effectLst/>
                <a:uLnTx/>
                <a:uFillTx/>
                <a:latin typeface="Arial"/>
                <a:cs typeface="Arial"/>
              </a:rPr>
              <a:t>   </a:t>
            </a:r>
            <a:r>
              <a:rPr kumimoji="0" lang="en-GB" sz="1700" b="1" i="0" u="none" strike="noStrike" kern="0" cap="none" spc="0" normalizeH="0" baseline="0" noProof="0" dirty="0">
                <a:ln>
                  <a:noFill/>
                </a:ln>
                <a:solidFill>
                  <a:srgbClr val="FFFFFF"/>
                </a:solidFill>
                <a:effectLst/>
                <a:uLnTx/>
                <a:uFillTx/>
                <a:latin typeface="Arial"/>
                <a:cs typeface="Arial"/>
              </a:rPr>
              <a:t>2020</a:t>
            </a:r>
          </a:p>
        </p:txBody>
      </p:sp>
      <p:sp>
        <p:nvSpPr>
          <p:cNvPr id="7" name="Oval 6">
            <a:extLst>
              <a:ext uri="{FF2B5EF4-FFF2-40B4-BE49-F238E27FC236}">
                <a16:creationId xmlns:a16="http://schemas.microsoft.com/office/drawing/2014/main" id="{DF25691E-B07E-2E84-B5D5-F21DC3C0C8DB}"/>
              </a:ext>
            </a:extLst>
          </p:cNvPr>
          <p:cNvSpPr/>
          <p:nvPr/>
        </p:nvSpPr>
        <p:spPr>
          <a:xfrm>
            <a:off x="-239344" y="2890257"/>
            <a:ext cx="1215304" cy="1204378"/>
          </a:xfrm>
          <a:prstGeom prst="ellipse">
            <a:avLst/>
          </a:prstGeom>
          <a:solidFill>
            <a:srgbClr val="CCD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FFFFFF"/>
                </a:solidFill>
                <a:effectLst/>
                <a:uLnTx/>
                <a:uFillTx/>
                <a:latin typeface="Arial"/>
                <a:cs typeface="Arial"/>
              </a:rPr>
              <a:t>   </a:t>
            </a:r>
            <a:r>
              <a:rPr kumimoji="0" lang="en-GB" sz="1700" b="1" i="0" u="none" strike="noStrike" kern="0" cap="none" spc="0" normalizeH="0" baseline="0" noProof="0" dirty="0">
                <a:ln>
                  <a:noFill/>
                </a:ln>
                <a:solidFill>
                  <a:srgbClr val="FFFFFF"/>
                </a:solidFill>
                <a:effectLst/>
                <a:uLnTx/>
                <a:uFillTx/>
                <a:latin typeface="Arial"/>
                <a:cs typeface="Arial"/>
              </a:rPr>
              <a:t>2021</a:t>
            </a:r>
          </a:p>
        </p:txBody>
      </p:sp>
      <p:sp>
        <p:nvSpPr>
          <p:cNvPr id="8" name="Oval 7">
            <a:extLst>
              <a:ext uri="{FF2B5EF4-FFF2-40B4-BE49-F238E27FC236}">
                <a16:creationId xmlns:a16="http://schemas.microsoft.com/office/drawing/2014/main" id="{BE80AB7D-744F-1997-31A1-4D0CD2F8C9A3}"/>
              </a:ext>
            </a:extLst>
          </p:cNvPr>
          <p:cNvSpPr/>
          <p:nvPr/>
        </p:nvSpPr>
        <p:spPr>
          <a:xfrm>
            <a:off x="-223738" y="4126398"/>
            <a:ext cx="1264876" cy="1294468"/>
          </a:xfrm>
          <a:prstGeom prst="ellipse">
            <a:avLst/>
          </a:prstGeom>
          <a:solidFill>
            <a:srgbClr val="00A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FFFFFF"/>
                </a:solidFill>
                <a:effectLst/>
                <a:uLnTx/>
                <a:uFillTx/>
                <a:latin typeface="Arial"/>
                <a:cs typeface="Arial"/>
              </a:rPr>
              <a:t>   </a:t>
            </a:r>
            <a:r>
              <a:rPr kumimoji="0" lang="en-GB" sz="1700" b="1" i="0" u="none" strike="noStrike" kern="0" cap="none" spc="0" normalizeH="0" baseline="0" noProof="0" dirty="0">
                <a:ln>
                  <a:noFill/>
                </a:ln>
                <a:solidFill>
                  <a:srgbClr val="FFFFFF"/>
                </a:solidFill>
                <a:effectLst/>
                <a:uLnTx/>
                <a:uFillTx/>
                <a:latin typeface="Arial"/>
                <a:cs typeface="Arial"/>
              </a:rPr>
              <a:t>2022</a:t>
            </a:r>
          </a:p>
        </p:txBody>
      </p:sp>
      <p:sp>
        <p:nvSpPr>
          <p:cNvPr id="9" name="Oval 8">
            <a:extLst>
              <a:ext uri="{FF2B5EF4-FFF2-40B4-BE49-F238E27FC236}">
                <a16:creationId xmlns:a16="http://schemas.microsoft.com/office/drawing/2014/main" id="{D9027D8F-117D-3201-BB6F-7C49EA5CB1EA}"/>
              </a:ext>
            </a:extLst>
          </p:cNvPr>
          <p:cNvSpPr/>
          <p:nvPr/>
        </p:nvSpPr>
        <p:spPr>
          <a:xfrm>
            <a:off x="-223738" y="5465458"/>
            <a:ext cx="1274785" cy="1294467"/>
          </a:xfrm>
          <a:prstGeom prst="ellipse">
            <a:avLst/>
          </a:prstGeom>
          <a:solidFill>
            <a:srgbClr val="071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FFFFFF"/>
                </a:solidFill>
                <a:effectLst/>
                <a:uLnTx/>
                <a:uFillTx/>
                <a:latin typeface="Arial"/>
                <a:cs typeface="Arial"/>
              </a:rPr>
              <a:t>   </a:t>
            </a:r>
            <a:r>
              <a:rPr kumimoji="0" lang="en-GB" sz="1700" b="1" i="0" u="none" strike="noStrike" kern="0" cap="none" spc="0" normalizeH="0" baseline="0" noProof="0" dirty="0">
                <a:ln>
                  <a:noFill/>
                </a:ln>
                <a:solidFill>
                  <a:srgbClr val="FFFFFF"/>
                </a:solidFill>
                <a:effectLst/>
                <a:uLnTx/>
                <a:uFillTx/>
                <a:latin typeface="Arial"/>
                <a:cs typeface="Arial"/>
              </a:rPr>
              <a:t>2023</a:t>
            </a:r>
          </a:p>
        </p:txBody>
      </p:sp>
      <p:sp>
        <p:nvSpPr>
          <p:cNvPr id="10" name="TextBox 9">
            <a:extLst>
              <a:ext uri="{FF2B5EF4-FFF2-40B4-BE49-F238E27FC236}">
                <a16:creationId xmlns:a16="http://schemas.microsoft.com/office/drawing/2014/main" id="{0E0EC22F-A9A4-A4F1-6D5F-699B5F4D58A0}"/>
              </a:ext>
            </a:extLst>
          </p:cNvPr>
          <p:cNvSpPr txBox="1"/>
          <p:nvPr/>
        </p:nvSpPr>
        <p:spPr bwMode="auto">
          <a:xfrm>
            <a:off x="967699" y="2088588"/>
            <a:ext cx="3112077" cy="430887"/>
          </a:xfrm>
          <a:prstGeom prst="rect">
            <a:avLst/>
          </a:prstGeom>
          <a:noFill/>
        </p:spPr>
        <p:txBody>
          <a:bodyPr wrap="square" rtlCol="0">
            <a:spAutoFit/>
          </a:bodyPr>
          <a:lstStyle/>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25 by ‘25 Strategy Proposal submitted to </a:t>
            </a:r>
            <a:r>
              <a:rPr kumimoji="0" lang="en-GB" sz="1100" b="1" i="0" u="none" strike="noStrike" kern="0" cap="none" spc="0" normalizeH="0" baseline="0" noProof="0" dirty="0">
                <a:ln>
                  <a:noFill/>
                </a:ln>
                <a:solidFill>
                  <a:srgbClr val="0033A0"/>
                </a:solidFill>
                <a:effectLst/>
                <a:uLnTx/>
                <a:uFillTx/>
                <a:latin typeface="Arial"/>
                <a:cs typeface="Arial"/>
              </a:rPr>
              <a:t>Director-General</a:t>
            </a:r>
          </a:p>
        </p:txBody>
      </p:sp>
      <p:pic>
        <p:nvPicPr>
          <p:cNvPr id="12" name="Picture 11">
            <a:extLst>
              <a:ext uri="{FF2B5EF4-FFF2-40B4-BE49-F238E27FC236}">
                <a16:creationId xmlns:a16="http://schemas.microsoft.com/office/drawing/2014/main" id="{B42A910E-97D6-18B7-A8B5-6CC697C22081}"/>
              </a:ext>
            </a:extLst>
          </p:cNvPr>
          <p:cNvPicPr>
            <a:picLocks noChangeAspect="1"/>
          </p:cNvPicPr>
          <p:nvPr/>
        </p:nvPicPr>
        <p:blipFill>
          <a:blip r:embed="rId5"/>
          <a:stretch>
            <a:fillRect/>
          </a:stretch>
        </p:blipFill>
        <p:spPr>
          <a:xfrm>
            <a:off x="10056440" y="3672"/>
            <a:ext cx="2126584" cy="1656941"/>
          </a:xfrm>
          <a:prstGeom prst="rect">
            <a:avLst/>
          </a:prstGeom>
        </p:spPr>
      </p:pic>
      <p:pic>
        <p:nvPicPr>
          <p:cNvPr id="14" name="Picture 13">
            <a:extLst>
              <a:ext uri="{FF2B5EF4-FFF2-40B4-BE49-F238E27FC236}">
                <a16:creationId xmlns:a16="http://schemas.microsoft.com/office/drawing/2014/main" id="{C180DA92-488F-1927-55FF-C30627E9418D}"/>
              </a:ext>
            </a:extLst>
          </p:cNvPr>
          <p:cNvPicPr>
            <a:picLocks noChangeAspect="1"/>
          </p:cNvPicPr>
          <p:nvPr/>
        </p:nvPicPr>
        <p:blipFill>
          <a:blip r:embed="rId6"/>
          <a:stretch>
            <a:fillRect/>
          </a:stretch>
        </p:blipFill>
        <p:spPr>
          <a:xfrm>
            <a:off x="-2972" y="-8933"/>
            <a:ext cx="2210540" cy="1663432"/>
          </a:xfrm>
          <a:prstGeom prst="rect">
            <a:avLst/>
          </a:prstGeom>
        </p:spPr>
      </p:pic>
      <p:sp>
        <p:nvSpPr>
          <p:cNvPr id="15" name="TextBox 14">
            <a:extLst>
              <a:ext uri="{FF2B5EF4-FFF2-40B4-BE49-F238E27FC236}">
                <a16:creationId xmlns:a16="http://schemas.microsoft.com/office/drawing/2014/main" id="{589DA476-BF9F-41D6-38F8-FFDFC1241135}"/>
              </a:ext>
            </a:extLst>
          </p:cNvPr>
          <p:cNvSpPr txBox="1"/>
          <p:nvPr/>
        </p:nvSpPr>
        <p:spPr bwMode="auto">
          <a:xfrm>
            <a:off x="967699" y="3014035"/>
            <a:ext cx="3818095" cy="938719"/>
          </a:xfrm>
          <a:prstGeom prst="rect">
            <a:avLst/>
          </a:prstGeom>
          <a:noFill/>
        </p:spPr>
        <p:txBody>
          <a:bodyPr wrap="square" rtlCol="0">
            <a:spAutoFit/>
          </a:bodyPr>
          <a:lstStyle/>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1" i="0" u="none" strike="noStrike" kern="0" cap="none" spc="0" normalizeH="0" baseline="0" noProof="0" dirty="0">
                <a:ln>
                  <a:noFill/>
                </a:ln>
                <a:solidFill>
                  <a:srgbClr val="0033A0"/>
                </a:solidFill>
                <a:effectLst/>
                <a:uLnTx/>
                <a:uFillTx/>
                <a:latin typeface="Arial"/>
                <a:cs typeface="Arial"/>
              </a:rPr>
              <a:t>Enlarged Directorate </a:t>
            </a:r>
            <a:r>
              <a:rPr kumimoji="0" lang="en-GB" sz="1100" b="0" i="0" u="none" strike="noStrike" kern="0" cap="none" spc="0" normalizeH="0" baseline="0" noProof="0" dirty="0">
                <a:ln>
                  <a:noFill/>
                </a:ln>
                <a:solidFill>
                  <a:srgbClr val="0033A0"/>
                </a:solidFill>
                <a:effectLst/>
                <a:uLnTx/>
                <a:uFillTx/>
                <a:latin typeface="Arial"/>
                <a:cs typeface="Arial"/>
              </a:rPr>
              <a:t>endorses Strategy Proposal</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Department Heads</a:t>
            </a:r>
            <a:r>
              <a:rPr kumimoji="0" lang="en-GB" sz="1100" b="1" i="0" u="none" strike="noStrike" kern="0" cap="none" spc="0" normalizeH="0" baseline="0" noProof="0" dirty="0">
                <a:ln>
                  <a:noFill/>
                </a:ln>
                <a:solidFill>
                  <a:srgbClr val="0033A0"/>
                </a:solidFill>
                <a:effectLst/>
                <a:uLnTx/>
                <a:uFillTx/>
                <a:latin typeface="Arial"/>
                <a:cs typeface="Arial"/>
              </a:rPr>
              <a:t> </a:t>
            </a:r>
            <a:r>
              <a:rPr kumimoji="0" lang="en-GB" sz="1100" b="0" i="0" u="none" strike="noStrike" kern="0" cap="none" spc="0" normalizeH="0" baseline="0" noProof="0" dirty="0">
                <a:ln>
                  <a:noFill/>
                </a:ln>
                <a:solidFill>
                  <a:srgbClr val="0033A0"/>
                </a:solidFill>
                <a:effectLst/>
                <a:uLnTx/>
                <a:uFillTx/>
                <a:latin typeface="Arial"/>
                <a:cs typeface="Arial"/>
              </a:rPr>
              <a:t>appoint</a:t>
            </a:r>
            <a:r>
              <a:rPr kumimoji="0" lang="en-GB" sz="1100" b="1" i="0" u="none" strike="noStrike" kern="0" cap="none" spc="0" normalizeH="0" baseline="0" noProof="0" dirty="0">
                <a:ln>
                  <a:noFill/>
                </a:ln>
                <a:solidFill>
                  <a:srgbClr val="0033A0"/>
                </a:solidFill>
                <a:effectLst/>
                <a:uLnTx/>
                <a:uFillTx/>
                <a:latin typeface="Arial"/>
                <a:cs typeface="Arial"/>
              </a:rPr>
              <a:t> </a:t>
            </a:r>
            <a:r>
              <a:rPr kumimoji="0" lang="en-GB" sz="1100" b="0" i="0" u="none" strike="noStrike" kern="0" cap="none" spc="0" normalizeH="0" baseline="0" noProof="0" dirty="0">
                <a:ln>
                  <a:noFill/>
                </a:ln>
                <a:solidFill>
                  <a:srgbClr val="0033A0"/>
                </a:solidFill>
                <a:effectLst/>
                <a:uLnTx/>
                <a:uFillTx/>
                <a:latin typeface="Arial"/>
                <a:cs typeface="Arial"/>
              </a:rPr>
              <a:t>33 </a:t>
            </a:r>
            <a:r>
              <a:rPr kumimoji="0" lang="en-GB" sz="1100" b="1" i="0" u="none" strike="noStrike" kern="0" cap="none" spc="0" normalizeH="0" baseline="0" noProof="0" dirty="0">
                <a:ln>
                  <a:noFill/>
                </a:ln>
                <a:solidFill>
                  <a:srgbClr val="0033A0"/>
                </a:solidFill>
                <a:effectLst/>
                <a:uLnTx/>
                <a:uFillTx/>
                <a:latin typeface="Arial"/>
                <a:cs typeface="Arial"/>
              </a:rPr>
              <a:t>Focal Points</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1" i="0" u="none" strike="noStrike" kern="0" cap="none" spc="0" normalizeH="0" baseline="0" noProof="0" dirty="0">
                <a:ln>
                  <a:noFill/>
                </a:ln>
                <a:solidFill>
                  <a:srgbClr val="0033A0"/>
                </a:solidFill>
                <a:effectLst/>
                <a:uLnTx/>
                <a:uFillTx/>
                <a:latin typeface="Arial"/>
                <a:cs typeface="Arial"/>
              </a:rPr>
              <a:t>Kick-off</a:t>
            </a:r>
            <a:r>
              <a:rPr kumimoji="0" lang="en-GB" sz="1100" b="0" i="0" u="none" strike="noStrike" kern="0" cap="none" spc="0" normalizeH="0" baseline="0" noProof="0" dirty="0">
                <a:ln>
                  <a:noFill/>
                </a:ln>
                <a:solidFill>
                  <a:srgbClr val="0033A0"/>
                </a:solidFill>
                <a:effectLst/>
                <a:uLnTx/>
                <a:uFillTx/>
                <a:latin typeface="Arial"/>
                <a:cs typeface="Arial"/>
              </a:rPr>
              <a:t> meetings: Department Head + Focal Points</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Focal Points create &amp; consult </a:t>
            </a:r>
            <a:r>
              <a:rPr kumimoji="0" lang="en-GB" sz="1100" b="1" i="0" u="none" strike="noStrike" kern="0" cap="none" spc="0" normalizeH="0" baseline="0" noProof="0" dirty="0">
                <a:ln>
                  <a:noFill/>
                </a:ln>
                <a:solidFill>
                  <a:srgbClr val="0033A0"/>
                </a:solidFill>
                <a:effectLst/>
                <a:uLnTx/>
                <a:uFillTx/>
                <a:latin typeface="Arial"/>
                <a:cs typeface="Arial"/>
              </a:rPr>
              <a:t>Focus Groups</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HR designs Departmental Nat / Gen </a:t>
            </a:r>
            <a:r>
              <a:rPr kumimoji="0" lang="en-GB" sz="1100" b="1" i="0" u="none" strike="noStrike" kern="0" cap="none" spc="0" normalizeH="0" baseline="0" noProof="0" dirty="0">
                <a:ln>
                  <a:noFill/>
                </a:ln>
                <a:solidFill>
                  <a:srgbClr val="0033A0"/>
                </a:solidFill>
                <a:effectLst/>
                <a:uLnTx/>
                <a:uFillTx/>
                <a:latin typeface="Arial"/>
                <a:cs typeface="Arial"/>
              </a:rPr>
              <a:t>Dashboards</a:t>
            </a:r>
            <a:r>
              <a:rPr kumimoji="0" lang="en-GB" sz="1100" b="0" i="0" u="none" strike="noStrike" kern="0" cap="none" spc="0" normalizeH="0" baseline="0" noProof="0" dirty="0">
                <a:ln>
                  <a:noFill/>
                </a:ln>
                <a:solidFill>
                  <a:srgbClr val="0033A0"/>
                </a:solidFill>
                <a:effectLst/>
                <a:uLnTx/>
                <a:uFillTx/>
                <a:latin typeface="Arial"/>
                <a:cs typeface="Arial"/>
              </a:rPr>
              <a:t> </a:t>
            </a:r>
          </a:p>
        </p:txBody>
      </p:sp>
      <p:sp>
        <p:nvSpPr>
          <p:cNvPr id="17" name="TextBox 16">
            <a:extLst>
              <a:ext uri="{FF2B5EF4-FFF2-40B4-BE49-F238E27FC236}">
                <a16:creationId xmlns:a16="http://schemas.microsoft.com/office/drawing/2014/main" id="{680F66D1-AE4A-C95E-45B8-EF9B4AD6E25D}"/>
              </a:ext>
            </a:extLst>
          </p:cNvPr>
          <p:cNvSpPr txBox="1"/>
          <p:nvPr/>
        </p:nvSpPr>
        <p:spPr bwMode="auto">
          <a:xfrm>
            <a:off x="967699" y="4319230"/>
            <a:ext cx="3781608" cy="938719"/>
          </a:xfrm>
          <a:prstGeom prst="rect">
            <a:avLst/>
          </a:prstGeom>
          <a:noFill/>
        </p:spPr>
        <p:txBody>
          <a:bodyPr wrap="square" lIns="91440" tIns="45720" rIns="91440" bIns="45720" rtlCol="0" anchor="t">
            <a:spAutoFit/>
          </a:bodyPr>
          <a:lstStyle/>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1</a:t>
            </a:r>
            <a:r>
              <a:rPr kumimoji="0" lang="en-GB" sz="1100" b="0" i="0" u="none" strike="noStrike" kern="0" cap="none" spc="0" normalizeH="0" baseline="30000" noProof="0" dirty="0">
                <a:ln>
                  <a:noFill/>
                </a:ln>
                <a:solidFill>
                  <a:srgbClr val="0033A0"/>
                </a:solidFill>
                <a:effectLst/>
                <a:uLnTx/>
                <a:uFillTx/>
                <a:latin typeface="Arial"/>
                <a:cs typeface="Arial"/>
              </a:rPr>
              <a:t>st</a:t>
            </a:r>
            <a:r>
              <a:rPr kumimoji="0" lang="en-GB" sz="1100" b="0" i="0" u="none" strike="noStrike" kern="0" cap="none" spc="0" normalizeH="0" baseline="0" noProof="0" dirty="0">
                <a:ln>
                  <a:noFill/>
                </a:ln>
                <a:solidFill>
                  <a:srgbClr val="0033A0"/>
                </a:solidFill>
                <a:effectLst/>
                <a:uLnTx/>
                <a:uFillTx/>
                <a:latin typeface="Arial"/>
                <a:cs typeface="Arial"/>
              </a:rPr>
              <a:t> D&amp;I </a:t>
            </a:r>
            <a:r>
              <a:rPr kumimoji="0" lang="en-GB" sz="1100" b="1" i="0" u="none" strike="noStrike" kern="0" cap="none" spc="0" normalizeH="0" baseline="0" noProof="0" dirty="0">
                <a:ln>
                  <a:noFill/>
                </a:ln>
                <a:solidFill>
                  <a:srgbClr val="0033A0"/>
                </a:solidFill>
                <a:effectLst/>
                <a:uLnTx/>
                <a:uFillTx/>
                <a:latin typeface="Arial"/>
                <a:cs typeface="Arial"/>
              </a:rPr>
              <a:t>Review Exercise </a:t>
            </a:r>
            <a:r>
              <a:rPr kumimoji="0" lang="en-GB" sz="1100" b="0" i="0" u="none" strike="noStrike" kern="0" cap="none" spc="0" normalizeH="0" baseline="0" noProof="0" dirty="0">
                <a:ln>
                  <a:noFill/>
                </a:ln>
                <a:solidFill>
                  <a:srgbClr val="0033A0"/>
                </a:solidFill>
                <a:effectLst/>
                <a:uLnTx/>
                <a:uFillTx/>
                <a:latin typeface="Arial"/>
                <a:cs typeface="Arial"/>
              </a:rPr>
              <a:t>*</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1" i="0" u="none" strike="noStrike" kern="0" cap="none" spc="0" normalizeH="0" baseline="0" noProof="0" dirty="0">
                <a:ln>
                  <a:noFill/>
                </a:ln>
                <a:solidFill>
                  <a:srgbClr val="0033A0"/>
                </a:solidFill>
                <a:effectLst/>
                <a:uLnTx/>
                <a:uFillTx/>
                <a:latin typeface="Arial"/>
                <a:cs typeface="Arial"/>
              </a:rPr>
              <a:t>Action Menu </a:t>
            </a:r>
            <a:r>
              <a:rPr kumimoji="0" lang="en-GB" sz="1100" b="0" i="0" u="none" strike="noStrike" kern="0" cap="none" spc="0" normalizeH="0" baseline="0" noProof="0" dirty="0">
                <a:ln>
                  <a:noFill/>
                </a:ln>
                <a:solidFill>
                  <a:srgbClr val="0033A0"/>
                </a:solidFill>
                <a:effectLst/>
                <a:uLnTx/>
                <a:uFillTx/>
                <a:latin typeface="Arial"/>
                <a:cs typeface="Arial"/>
              </a:rPr>
              <a:t>launched</a:t>
            </a:r>
            <a:r>
              <a:rPr kumimoji="0" lang="en-GB" sz="1100" b="1" i="0" u="none" strike="noStrike" kern="0" cap="none" spc="0" normalizeH="0" baseline="0" noProof="0" dirty="0">
                <a:ln>
                  <a:noFill/>
                </a:ln>
                <a:solidFill>
                  <a:srgbClr val="0033A0"/>
                </a:solidFill>
                <a:effectLst/>
                <a:uLnTx/>
                <a:uFillTx/>
                <a:latin typeface="Arial"/>
                <a:cs typeface="Arial"/>
              </a:rPr>
              <a:t> </a:t>
            </a:r>
            <a:r>
              <a:rPr kumimoji="0" lang="en-GB" sz="1100" b="0" i="0" u="none" strike="noStrike" kern="0" cap="none" spc="0" normalizeH="0" baseline="0" noProof="0" dirty="0">
                <a:ln>
                  <a:noFill/>
                </a:ln>
                <a:solidFill>
                  <a:srgbClr val="0033A0"/>
                </a:solidFill>
                <a:effectLst/>
                <a:uLnTx/>
                <a:uFillTx/>
                <a:latin typeface="Arial"/>
                <a:cs typeface="Arial"/>
              </a:rPr>
              <a:t>+ </a:t>
            </a:r>
            <a:r>
              <a:rPr kumimoji="0" lang="en-GB" sz="1100" b="1" i="0" u="none" strike="noStrike" kern="0" cap="none" spc="0" normalizeH="0" baseline="0" noProof="0" dirty="0">
                <a:ln>
                  <a:noFill/>
                </a:ln>
                <a:solidFill>
                  <a:srgbClr val="0033A0"/>
                </a:solidFill>
                <a:effectLst/>
                <a:uLnTx/>
                <a:uFillTx/>
                <a:latin typeface="Arial"/>
                <a:cs typeface="Arial"/>
              </a:rPr>
              <a:t>Fitness Plans </a:t>
            </a:r>
            <a:r>
              <a:rPr kumimoji="0" lang="en-GB" sz="1100" b="0" i="0" u="none" strike="noStrike" kern="0" cap="none" spc="0" normalizeH="0" baseline="0" noProof="0" dirty="0">
                <a:ln>
                  <a:noFill/>
                </a:ln>
                <a:solidFill>
                  <a:srgbClr val="0033A0"/>
                </a:solidFill>
                <a:effectLst/>
                <a:uLnTx/>
                <a:uFillTx/>
                <a:latin typeface="Arial"/>
                <a:cs typeface="Arial"/>
              </a:rPr>
              <a:t>approved **</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Departmental Diversity &amp; Inclusion Officers </a:t>
            </a:r>
            <a:r>
              <a:rPr kumimoji="0" lang="en-GB" sz="1100" b="1" i="0" u="none" strike="noStrike" kern="0" cap="none" spc="0" normalizeH="0" baseline="0" noProof="0" dirty="0">
                <a:ln>
                  <a:noFill/>
                </a:ln>
                <a:solidFill>
                  <a:srgbClr val="0033A0"/>
                </a:solidFill>
                <a:effectLst/>
                <a:uLnTx/>
                <a:uFillTx/>
                <a:latin typeface="Arial"/>
                <a:cs typeface="Arial"/>
              </a:rPr>
              <a:t>(19 DIOs) </a:t>
            </a:r>
            <a:r>
              <a:rPr kumimoji="0" lang="en-GB" sz="1100" b="0" i="0" u="none" strike="noStrike" kern="0" cap="none" spc="0" normalizeH="0" baseline="0" noProof="0" dirty="0">
                <a:ln>
                  <a:noFill/>
                </a:ln>
                <a:solidFill>
                  <a:srgbClr val="0033A0"/>
                </a:solidFill>
                <a:effectLst/>
                <a:uLnTx/>
                <a:uFillTx/>
                <a:latin typeface="Arial"/>
                <a:cs typeface="Arial"/>
              </a:rPr>
              <a:t>appointed</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DIOs establish a </a:t>
            </a:r>
            <a:r>
              <a:rPr kumimoji="0" lang="en-GB" sz="1100" b="1" i="0" u="none" strike="noStrike" kern="0" cap="none" spc="0" normalizeH="0" baseline="0" noProof="0" dirty="0">
                <a:ln>
                  <a:noFill/>
                </a:ln>
                <a:solidFill>
                  <a:srgbClr val="0033A0"/>
                </a:solidFill>
                <a:effectLst/>
                <a:uLnTx/>
                <a:uFillTx/>
                <a:latin typeface="Arial"/>
                <a:cs typeface="Arial"/>
              </a:rPr>
              <a:t>Community of Practice</a:t>
            </a:r>
          </a:p>
        </p:txBody>
      </p:sp>
      <p:pic>
        <p:nvPicPr>
          <p:cNvPr id="18" name="Picture 17">
            <a:extLst>
              <a:ext uri="{FF2B5EF4-FFF2-40B4-BE49-F238E27FC236}">
                <a16:creationId xmlns:a16="http://schemas.microsoft.com/office/drawing/2014/main" id="{D0808518-34B8-E1B6-1446-B93D0DAB36F6}"/>
              </a:ext>
            </a:extLst>
          </p:cNvPr>
          <p:cNvPicPr>
            <a:picLocks noChangeAspect="1"/>
          </p:cNvPicPr>
          <p:nvPr/>
        </p:nvPicPr>
        <p:blipFill>
          <a:blip r:embed="rId7"/>
          <a:stretch>
            <a:fillRect/>
          </a:stretch>
        </p:blipFill>
        <p:spPr>
          <a:xfrm>
            <a:off x="11443682" y="2969126"/>
            <a:ext cx="592107" cy="528492"/>
          </a:xfrm>
          <a:prstGeom prst="rect">
            <a:avLst/>
          </a:prstGeom>
        </p:spPr>
      </p:pic>
      <p:sp>
        <p:nvSpPr>
          <p:cNvPr id="19" name="TextBox 18">
            <a:extLst>
              <a:ext uri="{FF2B5EF4-FFF2-40B4-BE49-F238E27FC236}">
                <a16:creationId xmlns:a16="http://schemas.microsoft.com/office/drawing/2014/main" id="{38FC1C28-DE09-C923-BB21-368E9192BFCB}"/>
              </a:ext>
            </a:extLst>
          </p:cNvPr>
          <p:cNvSpPr txBox="1"/>
          <p:nvPr/>
        </p:nvSpPr>
        <p:spPr bwMode="auto">
          <a:xfrm>
            <a:off x="967699" y="5914648"/>
            <a:ext cx="3112077" cy="430887"/>
          </a:xfrm>
          <a:prstGeom prst="rect">
            <a:avLst/>
          </a:prstGeom>
          <a:noFill/>
        </p:spPr>
        <p:txBody>
          <a:bodyPr wrap="square" rtlCol="0">
            <a:spAutoFit/>
          </a:bodyPr>
          <a:lstStyle/>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a:t>
            </a:r>
            <a:r>
              <a:rPr kumimoji="0" lang="en-GB" sz="1100" b="1" i="0" u="none" strike="noStrike" kern="0" cap="none" spc="0" normalizeH="0" baseline="0" noProof="0" dirty="0">
                <a:ln>
                  <a:noFill/>
                </a:ln>
                <a:solidFill>
                  <a:srgbClr val="0033A0"/>
                </a:solidFill>
                <a:effectLst/>
                <a:uLnTx/>
                <a:uFillTx/>
                <a:latin typeface="Arial"/>
                <a:cs typeface="Arial"/>
              </a:rPr>
              <a:t>Transforming Bias</a:t>
            </a:r>
            <a:r>
              <a:rPr kumimoji="0" lang="en-GB" sz="1100" b="0" i="0" u="none" strike="noStrike" kern="0" cap="none" spc="0" normalizeH="0" baseline="0" noProof="0" dirty="0">
                <a:ln>
                  <a:noFill/>
                </a:ln>
                <a:solidFill>
                  <a:srgbClr val="0033A0"/>
                </a:solidFill>
                <a:effectLst/>
                <a:uLnTx/>
                <a:uFillTx/>
                <a:latin typeface="Arial"/>
                <a:cs typeface="Arial"/>
              </a:rPr>
              <a:t>” Workshop Pilot</a:t>
            </a:r>
          </a:p>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100" b="0" i="0" u="none" strike="noStrike" kern="0" cap="none" spc="0" normalizeH="0" baseline="0" noProof="0" dirty="0">
                <a:ln>
                  <a:noFill/>
                </a:ln>
                <a:solidFill>
                  <a:srgbClr val="0033A0"/>
                </a:solidFill>
                <a:effectLst/>
                <a:uLnTx/>
                <a:uFillTx/>
                <a:latin typeface="Arial"/>
                <a:cs typeface="Arial"/>
              </a:rPr>
              <a:t>D&amp;I analysis on </a:t>
            </a:r>
            <a:r>
              <a:rPr kumimoji="0" lang="en-GB" sz="1100" b="1" i="0" u="none" strike="noStrike" kern="0" cap="none" spc="0" normalizeH="0" baseline="0" noProof="0" dirty="0">
                <a:ln>
                  <a:noFill/>
                </a:ln>
                <a:solidFill>
                  <a:srgbClr val="0033A0"/>
                </a:solidFill>
                <a:effectLst/>
                <a:uLnTx/>
                <a:uFillTx/>
                <a:latin typeface="Arial"/>
                <a:cs typeface="Arial"/>
              </a:rPr>
              <a:t>nationality</a:t>
            </a:r>
            <a:r>
              <a:rPr kumimoji="0" lang="en-GB" sz="1100" b="0" i="0" u="none" strike="noStrike" kern="0" cap="none" spc="0" normalizeH="0" baseline="0" noProof="0" dirty="0">
                <a:ln>
                  <a:noFill/>
                </a:ln>
                <a:solidFill>
                  <a:srgbClr val="0033A0"/>
                </a:solidFill>
                <a:effectLst/>
                <a:uLnTx/>
                <a:uFillTx/>
                <a:latin typeface="Arial"/>
                <a:cs typeface="Arial"/>
              </a:rPr>
              <a:t> representation </a:t>
            </a:r>
          </a:p>
        </p:txBody>
      </p:sp>
      <p:graphicFrame>
        <p:nvGraphicFramePr>
          <p:cNvPr id="11" name="Table 10">
            <a:extLst>
              <a:ext uri="{FF2B5EF4-FFF2-40B4-BE49-F238E27FC236}">
                <a16:creationId xmlns:a16="http://schemas.microsoft.com/office/drawing/2014/main" id="{9EA04B15-7DB2-3392-8AFB-618DEC5D08F2}"/>
              </a:ext>
            </a:extLst>
          </p:cNvPr>
          <p:cNvGraphicFramePr>
            <a:graphicFrameLocks noGrp="1"/>
          </p:cNvGraphicFramePr>
          <p:nvPr/>
        </p:nvGraphicFramePr>
        <p:xfrm>
          <a:off x="7789104" y="5502160"/>
          <a:ext cx="1653714" cy="1089660"/>
        </p:xfrm>
        <a:graphic>
          <a:graphicData uri="http://schemas.openxmlformats.org/drawingml/2006/table">
            <a:tbl>
              <a:tblPr/>
              <a:tblGrid>
                <a:gridCol w="556601">
                  <a:extLst>
                    <a:ext uri="{9D8B030D-6E8A-4147-A177-3AD203B41FA5}">
                      <a16:colId xmlns:a16="http://schemas.microsoft.com/office/drawing/2014/main" val="2870002577"/>
                    </a:ext>
                  </a:extLst>
                </a:gridCol>
                <a:gridCol w="1097113">
                  <a:extLst>
                    <a:ext uri="{9D8B030D-6E8A-4147-A177-3AD203B41FA5}">
                      <a16:colId xmlns:a16="http://schemas.microsoft.com/office/drawing/2014/main" val="643321630"/>
                    </a:ext>
                  </a:extLst>
                </a:gridCol>
              </a:tblGrid>
              <a:tr h="405652">
                <a:tc gridSpan="2">
                  <a:txBody>
                    <a:bodyPr/>
                    <a:lstStyle/>
                    <a:p>
                      <a:pPr algn="ctr" fontAlgn="ctr"/>
                      <a:r>
                        <a:rPr lang="en-GB" sz="1200" b="1" i="0" u="none" strike="noStrike" dirty="0">
                          <a:solidFill>
                            <a:srgbClr val="000000"/>
                          </a:solidFill>
                          <a:effectLst/>
                          <a:latin typeface="Calibri" panose="020F0502020204030204" pitchFamily="34" charset="0"/>
                        </a:rPr>
                        <a:t>Women in STEM, MPEs </a:t>
                      </a:r>
                      <a:br>
                        <a:rPr lang="en-GB" sz="1200" b="1" i="0" u="none" strike="noStrike" dirty="0">
                          <a:solidFill>
                            <a:srgbClr val="000000"/>
                          </a:solidFill>
                          <a:effectLst/>
                          <a:latin typeface="Calibri" panose="020F0502020204030204" pitchFamily="34" charset="0"/>
                        </a:rPr>
                      </a:br>
                      <a:r>
                        <a:rPr lang="en-GB" sz="1000" b="0" i="1" u="none" strike="noStrike" dirty="0">
                          <a:solidFill>
                            <a:srgbClr val="000000"/>
                          </a:solidFill>
                          <a:effectLst/>
                          <a:latin typeface="Calibri" panose="020F0502020204030204" pitchFamily="34" charset="0"/>
                        </a:rPr>
                        <a:t>professional categories 1,2,3</a:t>
                      </a:r>
                      <a:r>
                        <a:rPr lang="en-GB" sz="1200" b="1" i="0" u="none" strike="noStrike" dirty="0">
                          <a:solidFill>
                            <a:srgbClr val="000000"/>
                          </a:solidFill>
                          <a:effectLst/>
                          <a:latin typeface="Calibri" panose="020F0502020204030204" pitchFamily="34" charset="0"/>
                        </a:rPr>
                        <a:t> </a:t>
                      </a:r>
                    </a:p>
                  </a:txBody>
                  <a:tcPr marL="9525" marR="9525" marT="9525"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732203170"/>
                  </a:ext>
                </a:extLst>
              </a:tr>
              <a:tr h="214757">
                <a:tc>
                  <a:txBody>
                    <a:bodyPr/>
                    <a:lstStyle/>
                    <a:p>
                      <a:pPr algn="ctr" fontAlgn="ctr"/>
                      <a:r>
                        <a:rPr lang="en-GB" sz="1100" b="1" i="0" u="none" strike="noStrike">
                          <a:solidFill>
                            <a:srgbClr val="000000"/>
                          </a:solidFill>
                          <a:effectLst/>
                          <a:latin typeface="Calibri" panose="020F0502020204030204" pitchFamily="34" charset="0"/>
                        </a:rPr>
                        <a:t>2020</a:t>
                      </a:r>
                    </a:p>
                  </a:txBody>
                  <a:tcPr marL="9525" marR="9525" marT="9525"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12.36%</a:t>
                      </a:r>
                    </a:p>
                  </a:txBody>
                  <a:tcPr marL="9525" marR="9525" marT="9525"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8037296"/>
                  </a:ext>
                </a:extLst>
              </a:tr>
              <a:tr h="214757">
                <a:tc>
                  <a:txBody>
                    <a:bodyPr/>
                    <a:lstStyle/>
                    <a:p>
                      <a:pPr algn="ctr" fontAlgn="ctr"/>
                      <a:r>
                        <a:rPr lang="en-GB" sz="1100" b="1" i="0" u="none" strike="noStrike">
                          <a:solidFill>
                            <a:srgbClr val="000000"/>
                          </a:solidFill>
                          <a:effectLst/>
                          <a:latin typeface="Calibri" panose="020F0502020204030204" pitchFamily="34" charset="0"/>
                        </a:rPr>
                        <a:t>2021</a:t>
                      </a:r>
                    </a:p>
                  </a:txBody>
                  <a:tcPr marL="9525" marR="9525" marT="9525"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13.22%</a:t>
                      </a:r>
                    </a:p>
                  </a:txBody>
                  <a:tcPr marL="9525" marR="9525" marT="9525"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4583890"/>
                  </a:ext>
                </a:extLst>
              </a:tr>
              <a:tr h="214757">
                <a:tc>
                  <a:txBody>
                    <a:bodyPr/>
                    <a:lstStyle/>
                    <a:p>
                      <a:pPr algn="ctr" fontAlgn="ctr"/>
                      <a:r>
                        <a:rPr lang="en-GB" sz="1100" b="1" i="0" u="none" strike="noStrike" dirty="0">
                          <a:solidFill>
                            <a:srgbClr val="000000"/>
                          </a:solidFill>
                          <a:effectLst/>
                          <a:latin typeface="Calibri" panose="020F0502020204030204" pitchFamily="34" charset="0"/>
                        </a:rPr>
                        <a:t>2022</a:t>
                      </a:r>
                    </a:p>
                  </a:txBody>
                  <a:tcPr marL="9525" marR="9525" marT="9525"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000000"/>
                          </a:solidFill>
                          <a:effectLst/>
                          <a:latin typeface="Calibri" panose="020F0502020204030204" pitchFamily="34" charset="0"/>
                        </a:rPr>
                        <a:t>14.00%</a:t>
                      </a:r>
                    </a:p>
                  </a:txBody>
                  <a:tcPr marL="9525" marR="9525" marT="9525"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2129398"/>
                  </a:ext>
                </a:extLst>
              </a:tr>
            </a:tbl>
          </a:graphicData>
        </a:graphic>
      </p:graphicFrame>
      <p:cxnSp>
        <p:nvCxnSpPr>
          <p:cNvPr id="16" name="Straight Connector 15">
            <a:extLst>
              <a:ext uri="{FF2B5EF4-FFF2-40B4-BE49-F238E27FC236}">
                <a16:creationId xmlns:a16="http://schemas.microsoft.com/office/drawing/2014/main" id="{034C5E4A-5F4E-926D-D4E7-7BD46C86B71F}"/>
              </a:ext>
            </a:extLst>
          </p:cNvPr>
          <p:cNvCxnSpPr>
            <a:cxnSpLocks/>
          </p:cNvCxnSpPr>
          <p:nvPr/>
        </p:nvCxnSpPr>
        <p:spPr>
          <a:xfrm>
            <a:off x="0" y="1642382"/>
            <a:ext cx="12183024" cy="0"/>
          </a:xfrm>
          <a:prstGeom prst="line">
            <a:avLst/>
          </a:prstGeom>
          <a:ln w="28575">
            <a:solidFill>
              <a:srgbClr val="071E61"/>
            </a:solidFill>
          </a:ln>
        </p:spPr>
        <p:style>
          <a:lnRef idx="1">
            <a:schemeClr val="accent1"/>
          </a:lnRef>
          <a:fillRef idx="0">
            <a:schemeClr val="accent1"/>
          </a:fillRef>
          <a:effectRef idx="0">
            <a:schemeClr val="accent1"/>
          </a:effectRef>
          <a:fontRef idx="minor">
            <a:schemeClr val="tx1"/>
          </a:fontRef>
        </p:style>
      </p:cxnSp>
      <p:graphicFrame>
        <p:nvGraphicFramePr>
          <p:cNvPr id="13" name="Object 12">
            <a:extLst>
              <a:ext uri="{FF2B5EF4-FFF2-40B4-BE49-F238E27FC236}">
                <a16:creationId xmlns:a16="http://schemas.microsoft.com/office/drawing/2014/main" id="{6CA41E9F-AF5A-1BFE-3F0D-3CDD55DC0A62}"/>
              </a:ext>
            </a:extLst>
          </p:cNvPr>
          <p:cNvGraphicFramePr>
            <a:graphicFrameLocks noChangeAspect="1"/>
          </p:cNvGraphicFramePr>
          <p:nvPr/>
        </p:nvGraphicFramePr>
        <p:xfrm>
          <a:off x="4021726" y="5229303"/>
          <a:ext cx="3638550" cy="1543050"/>
        </p:xfrm>
        <a:graphic>
          <a:graphicData uri="http://schemas.openxmlformats.org/presentationml/2006/ole">
            <mc:AlternateContent xmlns:mc="http://schemas.openxmlformats.org/markup-compatibility/2006">
              <mc:Choice xmlns:v="urn:schemas-microsoft-com:vml" Requires="v">
                <p:oleObj name="Worksheet" r:id="rId8" imgW="3638383" imgH="1543255" progId="Excel.Sheet.12">
                  <p:embed/>
                </p:oleObj>
              </mc:Choice>
              <mc:Fallback>
                <p:oleObj name="Worksheet" r:id="rId8" imgW="3638383" imgH="1543255" progId="Excel.Sheet.12">
                  <p:embed/>
                  <p:pic>
                    <p:nvPicPr>
                      <p:cNvPr id="13" name="Object 12">
                        <a:extLst>
                          <a:ext uri="{FF2B5EF4-FFF2-40B4-BE49-F238E27FC236}">
                            <a16:creationId xmlns:a16="http://schemas.microsoft.com/office/drawing/2014/main" id="{6CA41E9F-AF5A-1BFE-3F0D-3CDD55DC0A62}"/>
                          </a:ext>
                        </a:extLst>
                      </p:cNvPr>
                      <p:cNvPicPr/>
                      <p:nvPr/>
                    </p:nvPicPr>
                    <p:blipFill>
                      <a:blip r:embed="rId9"/>
                      <a:stretch>
                        <a:fillRect/>
                      </a:stretch>
                    </p:blipFill>
                    <p:spPr>
                      <a:xfrm>
                        <a:off x="4021726" y="5229303"/>
                        <a:ext cx="3638550" cy="1543050"/>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3A1443E6-3933-6C1F-4303-F5AFE2648323}"/>
              </a:ext>
            </a:extLst>
          </p:cNvPr>
          <p:cNvSpPr txBox="1"/>
          <p:nvPr/>
        </p:nvSpPr>
        <p:spPr bwMode="auto">
          <a:xfrm>
            <a:off x="3353754" y="1600051"/>
            <a:ext cx="4974494" cy="369332"/>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rgbClr val="0033A0"/>
                </a:solidFill>
                <a:effectLst/>
                <a:uLnTx/>
                <a:uFillTx/>
                <a:latin typeface="Arial"/>
                <a:cs typeface="Arial"/>
              </a:rPr>
              <a:t>25 by ‘25 </a:t>
            </a:r>
            <a:r>
              <a:rPr kumimoji="0" lang="fr-CH" sz="1800" b="1" i="0" u="none" strike="noStrike" kern="0" cap="none" spc="0" normalizeH="0" baseline="0" noProof="0" dirty="0" err="1">
                <a:ln>
                  <a:noFill/>
                </a:ln>
                <a:solidFill>
                  <a:srgbClr val="0033A0"/>
                </a:solidFill>
                <a:effectLst/>
                <a:uLnTx/>
                <a:uFillTx/>
                <a:latin typeface="Arial"/>
                <a:cs typeface="Arial"/>
              </a:rPr>
              <a:t>Periodic</a:t>
            </a:r>
            <a:r>
              <a:rPr kumimoji="0" lang="fr-CH" sz="1800" b="1" i="0" u="none" strike="noStrike" kern="0" cap="none" spc="0" normalizeH="0" baseline="0" noProof="0" dirty="0">
                <a:ln>
                  <a:noFill/>
                </a:ln>
                <a:solidFill>
                  <a:srgbClr val="0033A0"/>
                </a:solidFill>
                <a:effectLst/>
                <a:uLnTx/>
                <a:uFillTx/>
                <a:latin typeface="Arial"/>
                <a:cs typeface="Arial"/>
              </a:rPr>
              <a:t> Update: 01 June 2023</a:t>
            </a:r>
            <a:endParaRPr kumimoji="0" lang="en-US" sz="1800" b="1" i="0" u="none" strike="noStrike" kern="0" cap="none" spc="0" normalizeH="0" baseline="0" noProof="0" dirty="0">
              <a:ln>
                <a:noFill/>
              </a:ln>
              <a:solidFill>
                <a:srgbClr val="0033A0"/>
              </a:solidFill>
              <a:effectLst/>
              <a:uLnTx/>
              <a:uFillTx/>
              <a:latin typeface="Arial"/>
              <a:cs typeface="Arial"/>
            </a:endParaRPr>
          </a:p>
        </p:txBody>
      </p:sp>
      <p:sp>
        <p:nvSpPr>
          <p:cNvPr id="20" name="TextBox 19">
            <a:extLst>
              <a:ext uri="{FF2B5EF4-FFF2-40B4-BE49-F238E27FC236}">
                <a16:creationId xmlns:a16="http://schemas.microsoft.com/office/drawing/2014/main" id="{CF4E3BCE-9CE3-9E15-3D1F-2F41449B8342}"/>
              </a:ext>
            </a:extLst>
          </p:cNvPr>
          <p:cNvSpPr txBox="1"/>
          <p:nvPr/>
        </p:nvSpPr>
        <p:spPr bwMode="auto">
          <a:xfrm>
            <a:off x="9027075" y="6646066"/>
            <a:ext cx="3251081" cy="215444"/>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fr-CH" sz="800" b="1" i="0" u="none" strike="noStrike" kern="0" cap="none" spc="0" normalizeH="0" baseline="0" noProof="0" dirty="0">
                <a:ln>
                  <a:noFill/>
                </a:ln>
                <a:solidFill>
                  <a:srgbClr val="0033A0"/>
                </a:solidFill>
                <a:effectLst/>
                <a:uLnTx/>
                <a:uFillTx/>
                <a:latin typeface="Arial"/>
                <a:cs typeface="Arial"/>
              </a:rPr>
              <a:t>Source:</a:t>
            </a:r>
            <a:r>
              <a:rPr kumimoji="0" lang="fr-CH" sz="800" b="0" i="0" u="none" strike="noStrike" kern="0" cap="none" spc="0" normalizeH="0" baseline="0" noProof="0" dirty="0">
                <a:ln>
                  <a:noFill/>
                </a:ln>
                <a:solidFill>
                  <a:srgbClr val="0033A0"/>
                </a:solidFill>
                <a:effectLst/>
                <a:uLnTx/>
                <a:uFillTx/>
                <a:latin typeface="Arial"/>
                <a:cs typeface="Arial"/>
              </a:rPr>
              <a:t> CERN </a:t>
            </a:r>
            <a:r>
              <a:rPr kumimoji="0" lang="fr-CH" sz="800" b="0" i="0" u="none" strike="noStrike" kern="0" cap="none" spc="0" normalizeH="0" baseline="0" noProof="0" dirty="0" err="1">
                <a:ln>
                  <a:noFill/>
                </a:ln>
                <a:solidFill>
                  <a:srgbClr val="0033A0"/>
                </a:solidFill>
                <a:effectLst/>
                <a:uLnTx/>
                <a:uFillTx/>
                <a:latin typeface="Arial"/>
                <a:cs typeface="Arial"/>
              </a:rPr>
              <a:t>Annual</a:t>
            </a:r>
            <a:r>
              <a:rPr kumimoji="0" lang="fr-CH" sz="800" b="0" i="0" u="none" strike="noStrike" kern="0" cap="none" spc="0" normalizeH="0" baseline="0" noProof="0" dirty="0">
                <a:ln>
                  <a:noFill/>
                </a:ln>
                <a:solidFill>
                  <a:srgbClr val="0033A0"/>
                </a:solidFill>
                <a:effectLst/>
                <a:uLnTx/>
                <a:uFillTx/>
                <a:latin typeface="Arial"/>
                <a:cs typeface="Arial"/>
              </a:rPr>
              <a:t> Personnel </a:t>
            </a:r>
            <a:r>
              <a:rPr kumimoji="0" lang="fr-CH" sz="800" b="0" i="0" u="none" strike="noStrike" kern="0" cap="none" spc="0" normalizeH="0" baseline="0" noProof="0" dirty="0" err="1">
                <a:ln>
                  <a:noFill/>
                </a:ln>
                <a:solidFill>
                  <a:srgbClr val="0033A0"/>
                </a:solidFill>
                <a:effectLst/>
                <a:uLnTx/>
                <a:uFillTx/>
                <a:latin typeface="Arial"/>
                <a:cs typeface="Arial"/>
              </a:rPr>
              <a:t>Statistics</a:t>
            </a:r>
            <a:r>
              <a:rPr kumimoji="0" lang="fr-CH" sz="800" b="0" i="0" u="none" strike="noStrike" kern="0" cap="none" spc="0" normalizeH="0" baseline="0" noProof="0" dirty="0">
                <a:ln>
                  <a:noFill/>
                </a:ln>
                <a:solidFill>
                  <a:srgbClr val="0033A0"/>
                </a:solidFill>
                <a:effectLst/>
                <a:uLnTx/>
                <a:uFillTx/>
                <a:latin typeface="Arial"/>
                <a:cs typeface="Arial"/>
              </a:rPr>
              <a:t> + HRT at 31 </a:t>
            </a:r>
            <a:r>
              <a:rPr kumimoji="0" lang="fr-CH" sz="800" b="0" i="0" u="none" strike="noStrike" kern="0" cap="none" spc="0" normalizeH="0" baseline="0" noProof="0" dirty="0" err="1">
                <a:ln>
                  <a:noFill/>
                </a:ln>
                <a:solidFill>
                  <a:srgbClr val="0033A0"/>
                </a:solidFill>
                <a:effectLst/>
                <a:uLnTx/>
                <a:uFillTx/>
                <a:latin typeface="Arial"/>
                <a:cs typeface="Arial"/>
              </a:rPr>
              <a:t>Dec</a:t>
            </a:r>
            <a:r>
              <a:rPr kumimoji="0" lang="fr-CH" sz="800" b="0" i="0" u="none" strike="noStrike" kern="0" cap="none" spc="0" normalizeH="0" baseline="0" noProof="0" dirty="0">
                <a:ln>
                  <a:noFill/>
                </a:ln>
                <a:solidFill>
                  <a:srgbClr val="0033A0"/>
                </a:solidFill>
                <a:effectLst/>
                <a:uLnTx/>
                <a:uFillTx/>
                <a:latin typeface="Arial"/>
                <a:cs typeface="Arial"/>
              </a:rPr>
              <a:t> 2022</a:t>
            </a:r>
            <a:endParaRPr kumimoji="0" lang="en-US" sz="800" b="0" i="0" u="none" strike="noStrike" kern="0" cap="none" spc="0" normalizeH="0" baseline="0" noProof="0" dirty="0">
              <a:ln>
                <a:noFill/>
              </a:ln>
              <a:solidFill>
                <a:srgbClr val="0033A0"/>
              </a:solidFill>
              <a:effectLst/>
              <a:uLnTx/>
              <a:uFillTx/>
              <a:latin typeface="Arial"/>
              <a:cs typeface="Arial"/>
            </a:endParaRPr>
          </a:p>
        </p:txBody>
      </p:sp>
    </p:spTree>
    <p:extLst>
      <p:ext uri="{BB962C8B-B14F-4D97-AF65-F5344CB8AC3E}">
        <p14:creationId xmlns:p14="http://schemas.microsoft.com/office/powerpoint/2010/main" val="25069705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6CC1BA9-EF04-9603-2B66-70FE376549CB}"/>
              </a:ext>
            </a:extLst>
          </p:cNvPr>
          <p:cNvSpPr>
            <a:spLocks noGrp="1"/>
          </p:cNvSpPr>
          <p:nvPr>
            <p:ph idx="1"/>
          </p:nvPr>
        </p:nvSpPr>
        <p:spPr/>
        <p:txBody>
          <a:bodyPr/>
          <a:lstStyle/>
          <a:p>
            <a:r>
              <a:rPr lang="en-GB" dirty="0"/>
              <a:t>We’ve come through a difficult period with the help of everyone!</a:t>
            </a:r>
          </a:p>
          <a:p>
            <a:r>
              <a:rPr lang="en-GB" dirty="0"/>
              <a:t>Challenges remain, adaptability and anticipation are going to be key.</a:t>
            </a:r>
          </a:p>
          <a:p>
            <a:r>
              <a:rPr lang="en-GB" dirty="0"/>
              <a:t>Issues identified by the staff surveys are being actioned, we’ll keep on it, and report back periodically. </a:t>
            </a:r>
          </a:p>
          <a:p>
            <a:r>
              <a:rPr lang="en-GB" dirty="0"/>
              <a:t>Really great to see the dedication, engagement, our creativity, ability to work together to solve problems… continuing to make CERN, as Eliezer put it, “a very special place”. </a:t>
            </a:r>
          </a:p>
          <a:p>
            <a:r>
              <a:rPr lang="en-GB" dirty="0"/>
              <a:t>We can, and will, leverage our capabilities, reputation, and the strong support to assure a bright future for the lab.</a:t>
            </a:r>
          </a:p>
          <a:p>
            <a:endParaRPr lang="en-GB" dirty="0"/>
          </a:p>
          <a:p>
            <a:endParaRPr lang="en-GB" dirty="0"/>
          </a:p>
          <a:p>
            <a:r>
              <a:rPr lang="en-GB" dirty="0"/>
              <a:t> </a:t>
            </a:r>
          </a:p>
          <a:p>
            <a:endParaRPr lang="en-GB" dirty="0"/>
          </a:p>
        </p:txBody>
      </p:sp>
      <p:sp>
        <p:nvSpPr>
          <p:cNvPr id="4" name="Title 3">
            <a:extLst>
              <a:ext uri="{FF2B5EF4-FFF2-40B4-BE49-F238E27FC236}">
                <a16:creationId xmlns:a16="http://schemas.microsoft.com/office/drawing/2014/main" id="{4E0A7A16-4DA3-99BB-840C-BA3B1942BF75}"/>
              </a:ext>
            </a:extLst>
          </p:cNvPr>
          <p:cNvSpPr>
            <a:spLocks noGrp="1"/>
          </p:cNvSpPr>
          <p:nvPr>
            <p:ph type="title"/>
          </p:nvPr>
        </p:nvSpPr>
        <p:spPr/>
        <p:txBody>
          <a:bodyPr/>
          <a:lstStyle/>
          <a:p>
            <a:r>
              <a:rPr lang="en-GB" dirty="0"/>
              <a:t>Closing remarks</a:t>
            </a:r>
          </a:p>
        </p:txBody>
      </p:sp>
      <p:sp>
        <p:nvSpPr>
          <p:cNvPr id="3" name="Slide Number Placeholder 2">
            <a:extLst>
              <a:ext uri="{FF2B5EF4-FFF2-40B4-BE49-F238E27FC236}">
                <a16:creationId xmlns:a16="http://schemas.microsoft.com/office/drawing/2014/main" id="{67A3A7A8-7C28-452E-508A-D25DAC4A531F}"/>
              </a:ext>
            </a:extLst>
          </p:cNvPr>
          <p:cNvSpPr>
            <a:spLocks noGrp="1"/>
          </p:cNvSpPr>
          <p:nvPr>
            <p:ph type="sldNum" sz="quarter" idx="12"/>
          </p:nvPr>
        </p:nvSpPr>
        <p:spPr/>
        <p:txBody>
          <a:bodyPr/>
          <a:lstStyle/>
          <a:p>
            <a:fld id="{36B5EA5A-BC32-A742-B11B-8E7414D5B535}" type="slidenum">
              <a:rPr lang="en-US" smtClean="0"/>
              <a:pPr/>
              <a:t>51</a:t>
            </a:fld>
            <a:endParaRPr lang="en-US"/>
          </a:p>
        </p:txBody>
      </p:sp>
      <p:sp>
        <p:nvSpPr>
          <p:cNvPr id="6" name="TextBox 5">
            <a:extLst>
              <a:ext uri="{FF2B5EF4-FFF2-40B4-BE49-F238E27FC236}">
                <a16:creationId xmlns:a16="http://schemas.microsoft.com/office/drawing/2014/main" id="{99B94F59-2B19-53CE-4A25-DE2DF28B55B8}"/>
              </a:ext>
            </a:extLst>
          </p:cNvPr>
          <p:cNvSpPr txBox="1"/>
          <p:nvPr/>
        </p:nvSpPr>
        <p:spPr>
          <a:xfrm>
            <a:off x="1051560" y="5394960"/>
            <a:ext cx="10622280" cy="615553"/>
          </a:xfrm>
          <a:prstGeom prst="rect">
            <a:avLst/>
          </a:prstGeom>
          <a:noFill/>
        </p:spPr>
        <p:txBody>
          <a:bodyPr wrap="square" lIns="0" tIns="0" rIns="0" bIns="0" rtlCol="0">
            <a:spAutoFit/>
          </a:bodyPr>
          <a:lstStyle/>
          <a:p>
            <a:pPr algn="l"/>
            <a:r>
              <a:rPr lang="en-GB" sz="4000" b="1" dirty="0">
                <a:solidFill>
                  <a:srgbClr val="FF9300"/>
                </a:solidFill>
                <a:latin typeface="Chalkduster" panose="03050602040202020205" pitchFamily="66" charset="77"/>
              </a:rPr>
              <a:t>Thanks and have a great summer!</a:t>
            </a:r>
            <a:endParaRPr lang="en-GB" sz="4000" dirty="0"/>
          </a:p>
        </p:txBody>
      </p:sp>
    </p:spTree>
    <p:extLst>
      <p:ext uri="{BB962C8B-B14F-4D97-AF65-F5344CB8AC3E}">
        <p14:creationId xmlns:p14="http://schemas.microsoft.com/office/powerpoint/2010/main" val="4097640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E45275F-8B52-A3ED-F05A-B52A99522720}"/>
              </a:ext>
            </a:extLst>
          </p:cNvPr>
          <p:cNvSpPr>
            <a:spLocks noGrp="1"/>
          </p:cNvSpPr>
          <p:nvPr>
            <p:ph idx="1"/>
          </p:nvPr>
        </p:nvSpPr>
        <p:spPr>
          <a:xfrm>
            <a:off x="407989" y="1120346"/>
            <a:ext cx="4894056" cy="5147719"/>
          </a:xfrm>
        </p:spPr>
        <p:txBody>
          <a:bodyPr>
            <a:normAutofit fontScale="92500" lnSpcReduction="10000"/>
          </a:bodyPr>
          <a:lstStyle/>
          <a:p>
            <a:r>
              <a:rPr lang="en-GB" dirty="0">
                <a:solidFill>
                  <a:schemeClr val="tx1"/>
                </a:solidFill>
              </a:rPr>
              <a:t>MQXFBP3 test at CERN</a:t>
            </a:r>
          </a:p>
          <a:p>
            <a:pPr lvl="1"/>
            <a:r>
              <a:rPr lang="en-GB" dirty="0">
                <a:solidFill>
                  <a:schemeClr val="tx1"/>
                </a:solidFill>
              </a:rPr>
              <a:t>Nominal +300A @ 1.9K and TC </a:t>
            </a:r>
            <a:r>
              <a:rPr lang="en-GB" b="1" dirty="0">
                <a:solidFill>
                  <a:srgbClr val="00B050"/>
                </a:solidFill>
              </a:rPr>
              <a:t>✓</a:t>
            </a:r>
          </a:p>
          <a:p>
            <a:r>
              <a:rPr lang="en-GB" dirty="0">
                <a:solidFill>
                  <a:schemeClr val="tx1"/>
                </a:solidFill>
              </a:rPr>
              <a:t>MQXFB02 test at CERN</a:t>
            </a:r>
          </a:p>
          <a:p>
            <a:pPr lvl="1"/>
            <a:r>
              <a:rPr lang="en-GB" dirty="0">
                <a:solidFill>
                  <a:schemeClr val="tx1"/>
                </a:solidFill>
              </a:rPr>
              <a:t>nominal +300A @ 1.9K and TC </a:t>
            </a:r>
            <a:r>
              <a:rPr lang="en-GB" b="1" dirty="0">
                <a:solidFill>
                  <a:srgbClr val="00B050"/>
                </a:solidFill>
              </a:rPr>
              <a:t>✓</a:t>
            </a:r>
          </a:p>
          <a:p>
            <a:pPr lvl="4"/>
            <a:endParaRPr lang="en-GB" b="1" dirty="0">
              <a:solidFill>
                <a:schemeClr val="tx1"/>
              </a:solidFill>
            </a:endParaRPr>
          </a:p>
          <a:p>
            <a:r>
              <a:rPr lang="en-GB" dirty="0">
                <a:solidFill>
                  <a:schemeClr val="tx1"/>
                </a:solidFill>
              </a:rPr>
              <a:t>Limitation @ 4.5K, but margins compatible with ultimate operation energy @ 1.9K</a:t>
            </a:r>
          </a:p>
          <a:p>
            <a:endParaRPr lang="en-GB" dirty="0">
              <a:solidFill>
                <a:schemeClr val="tx1"/>
              </a:solidFill>
            </a:endParaRPr>
          </a:p>
          <a:p>
            <a:r>
              <a:rPr lang="en-GB" dirty="0">
                <a:solidFill>
                  <a:schemeClr val="tx1"/>
                </a:solidFill>
              </a:rPr>
              <a:t>Both P3 and B02 went through 3 thermal cycles without degradation</a:t>
            </a:r>
          </a:p>
          <a:p>
            <a:endParaRPr lang="en-GB" dirty="0">
              <a:solidFill>
                <a:schemeClr val="tx1"/>
              </a:solidFill>
            </a:endParaRPr>
          </a:p>
          <a:p>
            <a:pPr marL="0" indent="0">
              <a:buNone/>
            </a:pPr>
            <a:r>
              <a:rPr lang="en-GB" dirty="0">
                <a:solidFill>
                  <a:srgbClr val="FF2600"/>
                </a:solidFill>
              </a:rPr>
              <a:t>On Track for Series Production of Nb</a:t>
            </a:r>
            <a:r>
              <a:rPr lang="en-GB" baseline="-25000" dirty="0">
                <a:solidFill>
                  <a:srgbClr val="FF2600"/>
                </a:solidFill>
              </a:rPr>
              <a:t>3</a:t>
            </a:r>
            <a:r>
              <a:rPr lang="en-GB" dirty="0">
                <a:solidFill>
                  <a:srgbClr val="FF2600"/>
                </a:solidFill>
              </a:rPr>
              <a:t>Sn HL-LHC Triplet Quadrupole Magnets</a:t>
            </a:r>
          </a:p>
        </p:txBody>
      </p:sp>
      <p:sp>
        <p:nvSpPr>
          <p:cNvPr id="3" name="Title 2">
            <a:extLst>
              <a:ext uri="{FF2B5EF4-FFF2-40B4-BE49-F238E27FC236}">
                <a16:creationId xmlns:a16="http://schemas.microsoft.com/office/drawing/2014/main" id="{201F3D70-95DE-111F-6E90-F8C77E6981B1}"/>
              </a:ext>
            </a:extLst>
          </p:cNvPr>
          <p:cNvSpPr>
            <a:spLocks noGrp="1"/>
          </p:cNvSpPr>
          <p:nvPr>
            <p:ph type="title"/>
          </p:nvPr>
        </p:nvSpPr>
        <p:spPr>
          <a:xfrm>
            <a:off x="245759" y="222427"/>
            <a:ext cx="11784012" cy="709542"/>
          </a:xfrm>
        </p:spPr>
        <p:txBody>
          <a:bodyPr/>
          <a:lstStyle/>
          <a:p>
            <a:r>
              <a:rPr lang="en-GB" dirty="0"/>
              <a:t>Q2: </a:t>
            </a:r>
            <a:r>
              <a:rPr lang="en-GB" dirty="0" err="1"/>
              <a:t>MQXFB</a:t>
            </a:r>
            <a:r>
              <a:rPr lang="en-GB" dirty="0"/>
              <a:t> Cryo-Module Assembly at CERN</a:t>
            </a:r>
            <a:br>
              <a:rPr lang="en-GB" dirty="0"/>
            </a:br>
            <a:endParaRPr lang="en-GB" dirty="0"/>
          </a:p>
        </p:txBody>
      </p:sp>
      <p:sp>
        <p:nvSpPr>
          <p:cNvPr id="6" name="Slide Number Placeholder 5">
            <a:extLst>
              <a:ext uri="{FF2B5EF4-FFF2-40B4-BE49-F238E27FC236}">
                <a16:creationId xmlns:a16="http://schemas.microsoft.com/office/drawing/2014/main" id="{5F140AB6-D6D8-D4FC-02D0-C35979AD7C69}"/>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7" name="Picture 6" descr="A picture containing building, platform, yellow, station&#10;&#10;Description automatically generated">
            <a:extLst>
              <a:ext uri="{FF2B5EF4-FFF2-40B4-BE49-F238E27FC236}">
                <a16:creationId xmlns:a16="http://schemas.microsoft.com/office/drawing/2014/main" id="{602A4235-E5B9-A269-E0CF-5C3B5CA9DC4A}"/>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72083" y="1120346"/>
            <a:ext cx="6720532" cy="5040399"/>
          </a:xfrm>
          <a:prstGeom prst="rect">
            <a:avLst/>
          </a:prstGeom>
        </p:spPr>
      </p:pic>
    </p:spTree>
    <p:extLst>
      <p:ext uri="{BB962C8B-B14F-4D97-AF65-F5344CB8AC3E}">
        <p14:creationId xmlns:p14="http://schemas.microsoft.com/office/powerpoint/2010/main" val="3578662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l-lhc team">
            <a:extLst>
              <a:ext uri="{FF2B5EF4-FFF2-40B4-BE49-F238E27FC236}">
                <a16:creationId xmlns:a16="http://schemas.microsoft.com/office/drawing/2014/main" id="{D1487A5C-D19C-B572-A66F-64C9C037646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749" b="11981"/>
          <a:stretch/>
        </p:blipFill>
        <p:spPr bwMode="auto">
          <a:xfrm>
            <a:off x="20" y="10"/>
            <a:ext cx="12191980" cy="6857990"/>
          </a:xfrm>
          <a:prstGeom prst="rect">
            <a:avLst/>
          </a:prstGeom>
          <a:solidFill>
            <a:srgbClr val="FFFFFF"/>
          </a:solidFill>
        </p:spPr>
      </p:pic>
      <p:sp>
        <p:nvSpPr>
          <p:cNvPr id="3" name="Slide Number Placeholder 2" hidden="1">
            <a:extLst>
              <a:ext uri="{FF2B5EF4-FFF2-40B4-BE49-F238E27FC236}">
                <a16:creationId xmlns:a16="http://schemas.microsoft.com/office/drawing/2014/main" id="{2577C51D-F9EE-ABDB-DA07-6FB7C814AE5E}"/>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7</a:t>
            </a:fld>
            <a:endParaRPr lang="en-US"/>
          </a:p>
        </p:txBody>
      </p:sp>
      <p:sp>
        <p:nvSpPr>
          <p:cNvPr id="4" name="TextBox 3">
            <a:extLst>
              <a:ext uri="{FF2B5EF4-FFF2-40B4-BE49-F238E27FC236}">
                <a16:creationId xmlns:a16="http://schemas.microsoft.com/office/drawing/2014/main" id="{DAA3216D-C756-5FFA-AC5E-C7B5013391C8}"/>
              </a:ext>
            </a:extLst>
          </p:cNvPr>
          <p:cNvSpPr txBox="1"/>
          <p:nvPr/>
        </p:nvSpPr>
        <p:spPr>
          <a:xfrm>
            <a:off x="2704833" y="763874"/>
            <a:ext cx="7187312" cy="830997"/>
          </a:xfrm>
          <a:prstGeom prst="rect">
            <a:avLst/>
          </a:prstGeom>
          <a:noFill/>
        </p:spPr>
        <p:txBody>
          <a:bodyPr wrap="square" lIns="0" tIns="0" rIns="0" bIns="0" rtlCol="0">
            <a:spAutoFit/>
          </a:bodyPr>
          <a:lstStyle/>
          <a:p>
            <a:pPr algn="ctr"/>
            <a:r>
              <a:rPr lang="en-GB" dirty="0">
                <a:solidFill>
                  <a:schemeClr val="bg1"/>
                </a:solidFill>
              </a:rPr>
              <a:t>On Wednesday 31 May 2023 at 12.15, the first ever bunch of HL-LHC particles accelerated itself around the 3.8 km circumference of the legendary CERN Relay Race.</a:t>
            </a:r>
          </a:p>
        </p:txBody>
      </p:sp>
      <p:sp>
        <p:nvSpPr>
          <p:cNvPr id="5" name="TextBox 4">
            <a:extLst>
              <a:ext uri="{FF2B5EF4-FFF2-40B4-BE49-F238E27FC236}">
                <a16:creationId xmlns:a16="http://schemas.microsoft.com/office/drawing/2014/main" id="{E0FD510B-B42C-051F-F0E2-4F58B1C297AA}"/>
              </a:ext>
            </a:extLst>
          </p:cNvPr>
          <p:cNvSpPr txBox="1"/>
          <p:nvPr/>
        </p:nvSpPr>
        <p:spPr>
          <a:xfrm>
            <a:off x="888822" y="147072"/>
            <a:ext cx="10665869" cy="307777"/>
          </a:xfrm>
          <a:prstGeom prst="rect">
            <a:avLst/>
          </a:prstGeom>
          <a:noFill/>
        </p:spPr>
        <p:txBody>
          <a:bodyPr wrap="square" lIns="0" tIns="0" rIns="0" bIns="0" rtlCol="0">
            <a:spAutoFit/>
          </a:bodyPr>
          <a:lstStyle/>
          <a:p>
            <a:r>
              <a:rPr lang="en-GB" sz="2000" b="1" dirty="0">
                <a:solidFill>
                  <a:schemeClr val="bg1"/>
                </a:solidFill>
              </a:rPr>
              <a:t>Fast &amp; Luminous: third place in the Open </a:t>
            </a:r>
            <a:r>
              <a:rPr lang="en-GB" sz="2000" b="1" dirty="0" err="1">
                <a:solidFill>
                  <a:schemeClr val="bg1"/>
                </a:solidFill>
              </a:rPr>
              <a:t>Mixte</a:t>
            </a:r>
            <a:r>
              <a:rPr lang="en-GB" sz="2000" b="1" dirty="0">
                <a:solidFill>
                  <a:schemeClr val="bg1"/>
                </a:solidFill>
              </a:rPr>
              <a:t> Category of the 51st CERN Relay Race</a:t>
            </a:r>
          </a:p>
        </p:txBody>
      </p:sp>
    </p:spTree>
    <p:extLst>
      <p:ext uri="{BB962C8B-B14F-4D97-AF65-F5344CB8AC3E}">
        <p14:creationId xmlns:p14="http://schemas.microsoft.com/office/powerpoint/2010/main" val="2492056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98C78B5-CB74-EE67-E4E5-B9A7F6A60267}"/>
              </a:ext>
            </a:extLst>
          </p:cNvPr>
          <p:cNvSpPr>
            <a:spLocks noGrp="1"/>
          </p:cNvSpPr>
          <p:nvPr>
            <p:ph type="sldNum" sz="quarter" idx="12"/>
          </p:nvPr>
        </p:nvSpPr>
        <p:spPr/>
        <p:txBody>
          <a:bodyPr/>
          <a:lstStyle/>
          <a:p>
            <a:fld id="{36B5EA5A-BC32-A742-B11B-8E7414D5B535}" type="slidenum">
              <a:rPr lang="en-US" smtClean="0"/>
              <a:pPr/>
              <a:t>8</a:t>
            </a:fld>
            <a:endParaRPr lang="en-US"/>
          </a:p>
        </p:txBody>
      </p:sp>
      <p:pic>
        <p:nvPicPr>
          <p:cNvPr id="6" name="Picture 5" descr="A person in a suit&#10;&#10;Description automatically generated with medium confidence">
            <a:extLst>
              <a:ext uri="{FF2B5EF4-FFF2-40B4-BE49-F238E27FC236}">
                <a16:creationId xmlns:a16="http://schemas.microsoft.com/office/drawing/2014/main" id="{5729403E-759A-4C63-6E33-2C4A31695D7B}"/>
              </a:ext>
            </a:extLst>
          </p:cNvPr>
          <p:cNvPicPr>
            <a:picLocks noChangeAspect="1"/>
          </p:cNvPicPr>
          <p:nvPr/>
        </p:nvPicPr>
        <p:blipFill>
          <a:blip r:embed="rId2"/>
          <a:stretch>
            <a:fillRect/>
          </a:stretch>
        </p:blipFill>
        <p:spPr>
          <a:xfrm>
            <a:off x="255799" y="960120"/>
            <a:ext cx="7772400" cy="4493117"/>
          </a:xfrm>
          <a:prstGeom prst="rect">
            <a:avLst/>
          </a:prstGeom>
        </p:spPr>
      </p:pic>
      <p:sp>
        <p:nvSpPr>
          <p:cNvPr id="7" name="TextBox 6">
            <a:extLst>
              <a:ext uri="{FF2B5EF4-FFF2-40B4-BE49-F238E27FC236}">
                <a16:creationId xmlns:a16="http://schemas.microsoft.com/office/drawing/2014/main" id="{588D13FD-DFE0-0204-3CDF-7ADB70E1F459}"/>
              </a:ext>
            </a:extLst>
          </p:cNvPr>
          <p:cNvSpPr txBox="1"/>
          <p:nvPr/>
        </p:nvSpPr>
        <p:spPr>
          <a:xfrm>
            <a:off x="255799" y="563759"/>
            <a:ext cx="4482280" cy="276999"/>
          </a:xfrm>
          <a:prstGeom prst="rect">
            <a:avLst/>
          </a:prstGeom>
          <a:noFill/>
        </p:spPr>
        <p:txBody>
          <a:bodyPr wrap="square" lIns="0" tIns="0" rIns="0" bIns="0" rtlCol="0">
            <a:spAutoFit/>
          </a:bodyPr>
          <a:lstStyle/>
          <a:p>
            <a:pPr algn="l"/>
            <a:r>
              <a:rPr lang="en-GB" b="1" dirty="0">
                <a:solidFill>
                  <a:schemeClr val="bg1"/>
                </a:solidFill>
              </a:rPr>
              <a:t>Eliezer </a:t>
            </a:r>
            <a:r>
              <a:rPr lang="en-GB" b="1" dirty="0" err="1">
                <a:solidFill>
                  <a:schemeClr val="bg1"/>
                </a:solidFill>
              </a:rPr>
              <a:t>Rabinovici</a:t>
            </a:r>
            <a:r>
              <a:rPr lang="en-GB" b="1" dirty="0">
                <a:solidFill>
                  <a:schemeClr val="bg1"/>
                </a:solidFill>
              </a:rPr>
              <a:t> – President of Council</a:t>
            </a:r>
          </a:p>
        </p:txBody>
      </p:sp>
      <p:sp>
        <p:nvSpPr>
          <p:cNvPr id="8" name="TextBox 7">
            <a:extLst>
              <a:ext uri="{FF2B5EF4-FFF2-40B4-BE49-F238E27FC236}">
                <a16:creationId xmlns:a16="http://schemas.microsoft.com/office/drawing/2014/main" id="{02D09E5D-1125-5615-E7DD-FEFBF8EE51B1}"/>
              </a:ext>
            </a:extLst>
          </p:cNvPr>
          <p:cNvSpPr txBox="1"/>
          <p:nvPr/>
        </p:nvSpPr>
        <p:spPr>
          <a:xfrm>
            <a:off x="353085" y="5785164"/>
            <a:ext cx="11064558" cy="276999"/>
          </a:xfrm>
          <a:prstGeom prst="rect">
            <a:avLst/>
          </a:prstGeom>
          <a:noFill/>
        </p:spPr>
        <p:txBody>
          <a:bodyPr wrap="square" lIns="0" tIns="0" rIns="0" bIns="0" rtlCol="0">
            <a:spAutoFit/>
          </a:bodyPr>
          <a:lstStyle/>
          <a:p>
            <a:pPr algn="l"/>
            <a:r>
              <a:rPr lang="en-GB" b="1" dirty="0">
                <a:solidFill>
                  <a:schemeClr val="bg1"/>
                </a:solidFill>
              </a:rPr>
              <a:t>“Please pass on my personal appreciation to everyone for the tremendous job they’re doing…”</a:t>
            </a:r>
          </a:p>
        </p:txBody>
      </p:sp>
    </p:spTree>
    <p:extLst>
      <p:ext uri="{BB962C8B-B14F-4D97-AF65-F5344CB8AC3E}">
        <p14:creationId xmlns:p14="http://schemas.microsoft.com/office/powerpoint/2010/main" val="21043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0C8FFB-5EAA-F482-751E-7E24A8D331EA}"/>
              </a:ext>
            </a:extLst>
          </p:cNvPr>
          <p:cNvSpPr>
            <a:spLocks noGrp="1"/>
          </p:cNvSpPr>
          <p:nvPr>
            <p:ph type="sldNum" sz="quarter" idx="12"/>
          </p:nvPr>
        </p:nvSpPr>
        <p:spPr/>
        <p:txBody>
          <a:bodyPr/>
          <a:lstStyle/>
          <a:p>
            <a:fld id="{36B5EA5A-BC32-A742-B11B-8E7414D5B535}" type="slidenum">
              <a:rPr lang="en-US" smtClean="0"/>
              <a:pPr/>
              <a:t>9</a:t>
            </a:fld>
            <a:endParaRPr lang="en-US"/>
          </a:p>
        </p:txBody>
      </p:sp>
      <p:pic>
        <p:nvPicPr>
          <p:cNvPr id="3" name="Picture 2">
            <a:extLst>
              <a:ext uri="{FF2B5EF4-FFF2-40B4-BE49-F238E27FC236}">
                <a16:creationId xmlns:a16="http://schemas.microsoft.com/office/drawing/2014/main" id="{2D7BEE6D-24E1-099A-CE60-E529340ABD23}"/>
              </a:ext>
            </a:extLst>
          </p:cNvPr>
          <p:cNvPicPr>
            <a:picLocks noChangeAspect="1"/>
          </p:cNvPicPr>
          <p:nvPr/>
        </p:nvPicPr>
        <p:blipFill>
          <a:blip r:embed="rId2"/>
          <a:stretch>
            <a:fillRect/>
          </a:stretch>
        </p:blipFill>
        <p:spPr>
          <a:xfrm>
            <a:off x="1319131" y="315404"/>
            <a:ext cx="9525332" cy="6245817"/>
          </a:xfrm>
          <a:prstGeom prst="rect">
            <a:avLst/>
          </a:prstGeom>
          <a:ln>
            <a:solidFill>
              <a:schemeClr val="accent1"/>
            </a:solidFill>
          </a:ln>
        </p:spPr>
      </p:pic>
    </p:spTree>
    <p:extLst>
      <p:ext uri="{BB962C8B-B14F-4D97-AF65-F5344CB8AC3E}">
        <p14:creationId xmlns:p14="http://schemas.microsoft.com/office/powerpoint/2010/main" val="209037066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49301</TotalTime>
  <Words>3577</Words>
  <Application>Microsoft Macintosh PowerPoint</Application>
  <PresentationFormat>Widescreen</PresentationFormat>
  <Paragraphs>505</Paragraphs>
  <Slides>51</Slides>
  <Notes>5</Notes>
  <HiddenSlides>0</HiddenSlides>
  <MMClips>1</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60" baseType="lpstr">
      <vt:lpstr>Arial</vt:lpstr>
      <vt:lpstr>Arial Black</vt:lpstr>
      <vt:lpstr>Calibri</vt:lpstr>
      <vt:lpstr>Century Gothic</vt:lpstr>
      <vt:lpstr>Chalkduster</vt:lpstr>
      <vt:lpstr>Helvetica</vt:lpstr>
      <vt:lpstr>Wingdings</vt:lpstr>
      <vt:lpstr>Office Theme</vt:lpstr>
      <vt:lpstr>Worksheet</vt:lpstr>
      <vt:lpstr>ATS update   </vt:lpstr>
      <vt:lpstr>Council Week!</vt:lpstr>
      <vt:lpstr>PS Booster</vt:lpstr>
      <vt:lpstr>LHC Physics Performance to Date</vt:lpstr>
      <vt:lpstr>High Luminosity LHC – Interaction Region</vt:lpstr>
      <vt:lpstr>Q2: MQXFB Cryo-Module Assembly at CERN </vt:lpstr>
      <vt:lpstr>PowerPoint Presentation</vt:lpstr>
      <vt:lpstr>PowerPoint Presentation</vt:lpstr>
      <vt:lpstr>PowerPoint Presentation</vt:lpstr>
      <vt:lpstr>PowerPoint Presentation</vt:lpstr>
      <vt:lpstr>PowerPoint Presentation</vt:lpstr>
      <vt:lpstr>Medium Term Plan 2023 - a balancing act</vt:lpstr>
      <vt:lpstr>Cost savings measures from “440 M package”</vt:lpstr>
      <vt:lpstr>Revenues and expenses (M+P) versus time</vt:lpstr>
      <vt:lpstr>Cumulative budget deficit</vt:lpstr>
      <vt:lpstr>Additional expenses</vt:lpstr>
      <vt:lpstr>MTP - summary</vt:lpstr>
      <vt:lpstr>North Area: the future is colourful and dark and interesting!</vt:lpstr>
      <vt:lpstr>PowerPoint Presentation</vt:lpstr>
      <vt:lpstr>North Area Consolidation</vt:lpstr>
      <vt:lpstr>ECN3</vt:lpstr>
      <vt:lpstr>PowerPoint Presentation</vt:lpstr>
      <vt:lpstr>ISOLDE Consolidation</vt:lpstr>
      <vt:lpstr>New CERN SRF building</vt:lpstr>
      <vt:lpstr>PowerPoint Presentation</vt:lpstr>
      <vt:lpstr>Aligned, and continuing to align, with ESPPU-2020</vt:lpstr>
      <vt:lpstr>CERN’s future</vt:lpstr>
      <vt:lpstr>PowerPoint Presentation</vt:lpstr>
      <vt:lpstr>PowerPoint Presentation</vt:lpstr>
      <vt:lpstr>PowerPoint Presentation</vt:lpstr>
      <vt:lpstr>PowerPoint Presentation</vt:lpstr>
      <vt:lpstr>PowerPoint Presentation</vt:lpstr>
      <vt:lpstr>Electricity </vt:lpstr>
      <vt:lpstr>Cost reduction - electricity</vt:lpstr>
      <vt:lpstr>PowerPoint Presentation</vt:lpstr>
      <vt:lpstr>European electricity market design</vt:lpstr>
      <vt:lpstr>Power Purchase Agreements</vt:lpstr>
      <vt:lpstr>ATS Fusion Technology Coordination Unit (FTCU)</vt:lpstr>
      <vt:lpstr>Electrical Safety Project</vt:lpstr>
      <vt:lpstr>Staff Survey – ATS – January 23</vt:lpstr>
      <vt:lpstr>Results of Staff Surveys</vt:lpstr>
      <vt:lpstr>Recent staff survey - qualitative analysis</vt:lpstr>
      <vt:lpstr>PowerPoint Presentation</vt:lpstr>
      <vt:lpstr>Workload</vt:lpstr>
      <vt:lpstr>PowerPoint Presentation</vt:lpstr>
      <vt:lpstr>PowerPoint Presentation</vt:lpstr>
      <vt:lpstr>777 Prévessin</vt:lpstr>
      <vt:lpstr>PowerPoint Presentation</vt:lpstr>
      <vt:lpstr>Diversity – actions within Departments</vt:lpstr>
      <vt:lpstr>PowerPoint Presentation</vt:lpstr>
      <vt:lpstr>Closing remarks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complex</dc:title>
  <dc:subject/>
  <dc:creator>Mike Lamont</dc:creator>
  <cp:keywords/>
  <dc:description/>
  <cp:lastModifiedBy>Mike Lamont</cp:lastModifiedBy>
  <cp:revision>1111</cp:revision>
  <dcterms:created xsi:type="dcterms:W3CDTF">2021-03-16T12:17:23Z</dcterms:created>
  <dcterms:modified xsi:type="dcterms:W3CDTF">2023-06-29T11:44:17Z</dcterms:modified>
  <cp:category/>
</cp:coreProperties>
</file>