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3"/>
    <p:sldMasterId id="2147483668" r:id="rId4"/>
    <p:sldMasterId id="2147483680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</p:sldIdLst>
  <p:sldSz cy="6858000" cx="12192000"/>
  <p:notesSz cx="6858000" cy="9144000"/>
  <p:embeddedFontLst>
    <p:embeddedFont>
      <p:font typeface="Proxima Nova"/>
      <p:regular r:id="rId30"/>
      <p:bold r:id="rId31"/>
      <p:italic r:id="rId32"/>
      <p:boldItalic r:id="rId33"/>
    </p:embeddedFont>
    <p:embeddedFont>
      <p:font typeface="Montserrat"/>
      <p:regular r:id="rId34"/>
      <p:bold r:id="rId35"/>
      <p:italic r:id="rId36"/>
      <p:boldItalic r:id="rId37"/>
    </p:embeddedFont>
    <p:embeddedFont>
      <p:font typeface="Arial Black"/>
      <p:regular r:id="rId38"/>
    </p:embeddedFont>
    <p:embeddedFont>
      <p:font typeface="Rubik"/>
      <p:regular r:id="rId39"/>
      <p:bold r:id="rId40"/>
      <p:italic r:id="rId41"/>
      <p:boldItalic r:id="rId42"/>
    </p:embeddedFont>
    <p:embeddedFont>
      <p:font typeface="Rubik SemiBold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47" roundtripDataSignature="AMtx7mhVr5kWvBYW+E7+YvPfXD//sU2im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ubik-bold.fntdata"/><Relationship Id="rId20" Type="http://schemas.openxmlformats.org/officeDocument/2006/relationships/slide" Target="slides/slide14.xml"/><Relationship Id="rId42" Type="http://schemas.openxmlformats.org/officeDocument/2006/relationships/font" Target="fonts/Rubik-boldItalic.fntdata"/><Relationship Id="rId41" Type="http://schemas.openxmlformats.org/officeDocument/2006/relationships/font" Target="fonts/Rubik-italic.fntdata"/><Relationship Id="rId22" Type="http://schemas.openxmlformats.org/officeDocument/2006/relationships/slide" Target="slides/slide16.xml"/><Relationship Id="rId44" Type="http://schemas.openxmlformats.org/officeDocument/2006/relationships/font" Target="fonts/RubikSemiBold-bold.fntdata"/><Relationship Id="rId21" Type="http://schemas.openxmlformats.org/officeDocument/2006/relationships/slide" Target="slides/slide15.xml"/><Relationship Id="rId43" Type="http://schemas.openxmlformats.org/officeDocument/2006/relationships/font" Target="fonts/RubikSemiBold-regular.fntdata"/><Relationship Id="rId24" Type="http://schemas.openxmlformats.org/officeDocument/2006/relationships/slide" Target="slides/slide18.xml"/><Relationship Id="rId46" Type="http://schemas.openxmlformats.org/officeDocument/2006/relationships/font" Target="fonts/RubikSemiBold-boldItalic.fntdata"/><Relationship Id="rId23" Type="http://schemas.openxmlformats.org/officeDocument/2006/relationships/slide" Target="slides/slide17.xml"/><Relationship Id="rId45" Type="http://schemas.openxmlformats.org/officeDocument/2006/relationships/font" Target="fonts/RubikSemiBold-italic.fntdata"/><Relationship Id="rId1" Type="http://schemas.openxmlformats.org/officeDocument/2006/relationships/theme" Target="theme/theme4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47" Type="http://customschemas.google.com/relationships/presentationmetadata" Target="metadata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ProximaNova-bold.fntdata"/><Relationship Id="rId30" Type="http://schemas.openxmlformats.org/officeDocument/2006/relationships/font" Target="fonts/ProximaNova-regular.fntdata"/><Relationship Id="rId11" Type="http://schemas.openxmlformats.org/officeDocument/2006/relationships/slide" Target="slides/slide5.xml"/><Relationship Id="rId33" Type="http://schemas.openxmlformats.org/officeDocument/2006/relationships/font" Target="fonts/ProximaNova-boldItalic.fntdata"/><Relationship Id="rId10" Type="http://schemas.openxmlformats.org/officeDocument/2006/relationships/slide" Target="slides/slide4.xml"/><Relationship Id="rId32" Type="http://schemas.openxmlformats.org/officeDocument/2006/relationships/font" Target="fonts/ProximaNova-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-bold.fntdata"/><Relationship Id="rId12" Type="http://schemas.openxmlformats.org/officeDocument/2006/relationships/slide" Target="slides/slide6.xml"/><Relationship Id="rId34" Type="http://schemas.openxmlformats.org/officeDocument/2006/relationships/font" Target="fonts/Montserrat-regular.fntdata"/><Relationship Id="rId15" Type="http://schemas.openxmlformats.org/officeDocument/2006/relationships/slide" Target="slides/slide9.xml"/><Relationship Id="rId37" Type="http://schemas.openxmlformats.org/officeDocument/2006/relationships/font" Target="fonts/Montserrat-bold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-italic.fntdata"/><Relationship Id="rId17" Type="http://schemas.openxmlformats.org/officeDocument/2006/relationships/slide" Target="slides/slide11.xml"/><Relationship Id="rId39" Type="http://schemas.openxmlformats.org/officeDocument/2006/relationships/font" Target="fonts/Rubik-regular.fntdata"/><Relationship Id="rId16" Type="http://schemas.openxmlformats.org/officeDocument/2006/relationships/slide" Target="slides/slide10.xml"/><Relationship Id="rId38" Type="http://schemas.openxmlformats.org/officeDocument/2006/relationships/font" Target="fonts/ArialBlack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3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g258014abaf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95" name="Google Shape;495;g258014abaf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496" name="Google Shape;496;g258014abaf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2575d302481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06" name="Google Shape;506;g2575d302481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07" name="Google Shape;507;g2575d302481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Google Shape;525;g2575d302481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6" name="Google Shape;526;g2575d302481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27" name="Google Shape;527;g2575d302481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g2575d302481_0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36" name="Google Shape;536;g2575d302481_0_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37" name="Google Shape;537;g2575d302481_0_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2575d302481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47" name="Google Shape;547;g2575d302481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48" name="Google Shape;548;g2575d302481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5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2575d302481_0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57" name="Google Shape;557;g2575d302481_0_1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58" name="Google Shape;558;g2575d302481_0_1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4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2575d302481_0_1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66" name="Google Shape;566;g2575d302481_0_16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67" name="Google Shape;567;g2575d302481_0_16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g2575d302481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75" name="Google Shape;575;g2575d302481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76" name="Google Shape;576;g2575d302481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1" name="Shape 5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Google Shape;582;g2575d302481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83" name="Google Shape;583;g2575d302481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584" name="Google Shape;584;g2575d302481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g2575d302481_0_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31" name="Google Shape;631;g2575d302481_0_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632" name="Google Shape;632;g2575d302481_0_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9" name="Google Shape;34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is the evolution of ATLAS CPU and Storage needs from today to 2030. </a:t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 Using current software, hardware, and analysis techniques, it is estimated that the computing and stotage capacity will be 50-100 times higher than today. </a:t>
            </a:r>
            <a:endParaRPr/>
          </a:p>
        </p:txBody>
      </p:sp>
      <p:sp>
        <p:nvSpPr>
          <p:cNvPr id="350" name="Google Shape;350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575d302481_0_2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4" name="Google Shape;654;g2575d302481_0_2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655" name="Google Shape;655;g2575d302481_0_2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Google Shape;662;g2575d302481_0_2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3" name="Google Shape;663;g2575d302481_0_2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664" name="Google Shape;664;g2575d302481_0_28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9" name="Shape 6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Google Shape;670;g2575d302481_0_2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71" name="Google Shape;671;g2575d302481_0_2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672" name="Google Shape;672;g2575d302481_0_2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6" name="Shape 6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Google Shape;677;p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8" name="Google Shape;678;p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8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0" name="Google Shape;36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393" name="Google Shape;39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1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p1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2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468" name="Google Shape;468;p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2575d302481_0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g2575d302481_0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Greater density, faster performance cost</a:t>
            </a:r>
            <a:endParaRPr/>
          </a:p>
        </p:txBody>
      </p:sp>
      <p:sp>
        <p:nvSpPr>
          <p:cNvPr id="482" name="Google Shape;482;g2575d302481_0_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0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11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6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5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56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6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56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" name="Google Shape;19;p56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0" name="Google Shape;20;p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">
  <p:cSld name="1_Standard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7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75"/>
          <p:cNvSpPr txBox="1"/>
          <p:nvPr>
            <p:ph idx="1" type="body"/>
          </p:nvPr>
        </p:nvSpPr>
        <p:spPr>
          <a:xfrm>
            <a:off x="748145" y="1268964"/>
            <a:ext cx="10688781" cy="5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83" name="Google Shape;83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7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" name="Google Shape;85;p7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large image">
  <p:cSld name="Text alongside large image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76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76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7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91" name="Google Shape;91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7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7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4" name="Google Shape;94;p7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two images">
  <p:cSld name="Text alongside two image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oogle Shape;96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77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8" name="Google Shape;98;p77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99" name="Google Shape;99;p77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100" name="Google Shape;100;p7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1" name="Google Shape;101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7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77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4" name="Google Shape;104;p7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images below">
  <p:cSld name="Text with images below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78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78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78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0" name="Google Shape;110;p78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7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2" name="Google Shape;112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7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78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7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no formatting)">
  <p:cSld name="Blank (no formatting)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 type="tx">
  <p:cSld name="TITLE_AND_BODY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8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80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80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1"/>
          <p:cNvSpPr txBox="1"/>
          <p:nvPr>
            <p:ph type="title"/>
          </p:nvPr>
        </p:nvSpPr>
        <p:spPr>
          <a:xfrm>
            <a:off x="609600" y="274639"/>
            <a:ext cx="995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3" name="Google Shape;123;p81"/>
          <p:cNvSpPr txBox="1"/>
          <p:nvPr>
            <p:ph idx="1" type="body"/>
          </p:nvPr>
        </p:nvSpPr>
        <p:spPr>
          <a:xfrm>
            <a:off x="609600" y="1600201"/>
            <a:ext cx="48768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/>
            </a:lvl1pPr>
            <a:lvl2pPr indent="-41484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2pPr>
            <a:lvl3pPr indent="-397954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indent="-3810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81"/>
          <p:cNvSpPr txBox="1"/>
          <p:nvPr>
            <p:ph idx="2" type="body"/>
          </p:nvPr>
        </p:nvSpPr>
        <p:spPr>
          <a:xfrm>
            <a:off x="5689600" y="1600201"/>
            <a:ext cx="48768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/>
            </a:lvl1pPr>
            <a:lvl2pPr indent="-41484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2pPr>
            <a:lvl3pPr indent="-397954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indent="-3810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81"/>
          <p:cNvSpPr txBox="1"/>
          <p:nvPr>
            <p:ph idx="10" type="dt"/>
          </p:nvPr>
        </p:nvSpPr>
        <p:spPr>
          <a:xfrm>
            <a:off x="8080757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6" name="Google Shape;126;p81"/>
          <p:cNvSpPr txBox="1"/>
          <p:nvPr>
            <p:ph idx="11" type="ftr"/>
          </p:nvPr>
        </p:nvSpPr>
        <p:spPr>
          <a:xfrm>
            <a:off x="-172884" y="6356351"/>
            <a:ext cx="881496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81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6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 Case">
  <p:cSld name="Use Case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82"/>
          <p:cNvSpPr txBox="1"/>
          <p:nvPr>
            <p:ph idx="1" type="body"/>
          </p:nvPr>
        </p:nvSpPr>
        <p:spPr>
          <a:xfrm>
            <a:off x="742950" y="1211581"/>
            <a:ext cx="933450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/>
            </a:lvl1pPr>
            <a:lvl2pPr indent="-33337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50"/>
              <a:buFont typeface="Arial"/>
              <a:buChar char="•"/>
              <a:defRPr sz="1650">
                <a:solidFill>
                  <a:schemeClr val="lt2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ahoma"/>
              <a:buChar char="-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0" name="Google Shape;130;p82"/>
          <p:cNvSpPr txBox="1"/>
          <p:nvPr>
            <p:ph idx="2" type="body"/>
          </p:nvPr>
        </p:nvSpPr>
        <p:spPr>
          <a:xfrm>
            <a:off x="742950" y="1744854"/>
            <a:ext cx="6276600" cy="4668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81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1700"/>
            </a:lvl1pPr>
            <a:lvl2pPr indent="-3048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  <a:defRPr sz="1500"/>
            </a:lvl2pPr>
            <a:lvl3pPr indent="-31115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Char char="-"/>
              <a:defRPr sz="13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1" name="Google Shape;131;p82"/>
          <p:cNvSpPr/>
          <p:nvPr/>
        </p:nvSpPr>
        <p:spPr>
          <a:xfrm>
            <a:off x="5326559" y="6577013"/>
            <a:ext cx="1538883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ID Quantique PROPRIETARY</a:t>
            </a:r>
            <a:endParaRPr/>
          </a:p>
        </p:txBody>
      </p:sp>
      <p:pic>
        <p:nvPicPr>
          <p:cNvPr id="132" name="Google Shape;132;p8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1482" y="6350124"/>
            <a:ext cx="674717" cy="389484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82"/>
          <p:cNvSpPr txBox="1"/>
          <p:nvPr>
            <p:ph type="title"/>
          </p:nvPr>
        </p:nvSpPr>
        <p:spPr>
          <a:xfrm>
            <a:off x="838200" y="193336"/>
            <a:ext cx="8446294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2_Full-slide image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3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A7DBF"/>
              </a:buClr>
              <a:buSzPts val="192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3120"/>
              <a:buFont typeface="Arial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6" name="Google Shape;136;p83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137" name="Google Shape;137;p83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8" name="Google Shape;138;p83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  <p:sp>
        <p:nvSpPr>
          <p:cNvPr id="139" name="Google Shape;139;p83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133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">
  <p:cSld name="2_Standard 2"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84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133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84"/>
          <p:cNvSpPr txBox="1"/>
          <p:nvPr>
            <p:ph idx="1" type="body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A7DBF"/>
              </a:buClr>
              <a:buSzPts val="192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8AF9B"/>
              </a:buClr>
              <a:buSzPts val="18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rgbClr val="F28F3B"/>
              </a:buClr>
              <a:buSzPts val="153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393E91"/>
              </a:buClr>
              <a:buSzPts val="144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32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3" name="Google Shape;143;p84"/>
          <p:cNvSpPr txBox="1"/>
          <p:nvPr>
            <p:ph idx="2" type="body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rgbClr val="2A7DBF"/>
              </a:buClr>
              <a:buSzPts val="192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693"/>
              </a:spcBef>
              <a:spcAft>
                <a:spcPts val="0"/>
              </a:spcAft>
              <a:buClr>
                <a:schemeClr val="dk1"/>
              </a:buClr>
              <a:buSzPts val="3120"/>
              <a:buFont typeface="Arial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720"/>
              <a:buFont typeface="Arial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667"/>
              <a:buFont typeface="Arial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-"/>
              <a:defRPr/>
            </a:lvl6pPr>
            <a:lvl7pPr indent="-342900" lvl="6" marL="32004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▪"/>
              <a:defRPr/>
            </a:lvl8pPr>
            <a:lvl9pPr indent="-342900" lvl="8" marL="4114800" algn="l">
              <a:lnSpc>
                <a:spcPct val="9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4" name="Google Shape;144;p8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100"/>
              <a:buFont typeface="Arial"/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5" name="Google Shape;145;p84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Full-slide imag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5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57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57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5" name="Google Shape;25;p5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" name="Google Shape;26;p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5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5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6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6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2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12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9" name="Google Shape;159;p1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0" name="Google Shape;160;p1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1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2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4" name="Google Shape;164;p1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5" name="Google Shape;165;p1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1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1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28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128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71" name="Google Shape;171;p1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2" name="Google Shape;172;p1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1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2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6" name="Google Shape;176;p12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7" name="Google Shape;177;p12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8" name="Google Shape;178;p1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1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1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3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130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4" name="Google Shape;184;p130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5" name="Google Shape;185;p130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86" name="Google Shape;186;p130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7" name="Google Shape;187;p1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9" name="Google Shape;189;p1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3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2" name="Google Shape;192;p1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1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1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3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132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98" name="Google Shape;198;p132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99" name="Google Shape;199;p13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3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133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05" name="Google Shape;205;p133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06" name="Google Shape;206;p1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13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8" name="Google Shape;208;p13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3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34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2" name="Google Shape;212;p13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13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1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Standard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5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58"/>
          <p:cNvSpPr txBox="1"/>
          <p:nvPr>
            <p:ph type="title"/>
          </p:nvPr>
        </p:nvSpPr>
        <p:spPr>
          <a:xfrm>
            <a:off x="440163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8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58"/>
          <p:cNvSpPr txBox="1"/>
          <p:nvPr>
            <p:ph idx="2" type="body"/>
          </p:nvPr>
        </p:nvSpPr>
        <p:spPr>
          <a:xfrm>
            <a:off x="440163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34" name="Google Shape;34;p5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5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" name="Google Shape;36;p5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5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7" name="Google Shape;217;p135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8" name="Google Shape;218;p1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9" name="Google Shape;219;p13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0" name="Google Shape;220;p13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Alt">
  <p:cSld name="Default Alt"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6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8" name="Google Shape;228;p64"/>
          <p:cNvSpPr txBox="1"/>
          <p:nvPr>
            <p:ph idx="1" type="body"/>
          </p:nvPr>
        </p:nvSpPr>
        <p:spPr>
          <a:xfrm>
            <a:off x="609601" y="1245522"/>
            <a:ext cx="10968567" cy="48219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 sz="2400"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 sz="20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800"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pic>
        <p:nvPicPr>
          <p:cNvPr id="229" name="Google Shape;229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1638" y="6363615"/>
            <a:ext cx="3249450" cy="481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Full-slide image">
  <p:cSld name="1_Full-slide image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231;p6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p67"/>
          <p:cNvSpPr/>
          <p:nvPr>
            <p:ph idx="2" type="pic"/>
          </p:nvPr>
        </p:nvSpPr>
        <p:spPr>
          <a:xfrm>
            <a:off x="838200" y="1184989"/>
            <a:ext cx="10515600" cy="5171362"/>
          </a:xfrm>
          <a:prstGeom prst="rect">
            <a:avLst/>
          </a:prstGeom>
          <a:noFill/>
          <a:ln>
            <a:noFill/>
          </a:ln>
        </p:spPr>
      </p:sp>
      <p:sp>
        <p:nvSpPr>
          <p:cNvPr id="233" name="Google Shape;233;p6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4" name="Google Shape;234;p6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6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6" name="Google Shape;236;p6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Standard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68"/>
          <p:cNvSpPr txBox="1"/>
          <p:nvPr>
            <p:ph type="title"/>
          </p:nvPr>
        </p:nvSpPr>
        <p:spPr>
          <a:xfrm>
            <a:off x="440163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68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0" name="Google Shape;240;p68"/>
          <p:cNvSpPr txBox="1"/>
          <p:nvPr>
            <p:ph idx="2" type="body"/>
          </p:nvPr>
        </p:nvSpPr>
        <p:spPr>
          <a:xfrm>
            <a:off x="440163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41" name="Google Shape;241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6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3" name="Google Shape;243;p6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>
  <p:cSld name="Title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8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85"/>
          <p:cNvSpPr txBox="1"/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b="1" i="0" sz="600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7" name="Google Shape;247;p85"/>
          <p:cNvSpPr txBox="1"/>
          <p:nvPr>
            <p:ph idx="1" type="subTitle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248" name="Google Shape;248;p85"/>
          <p:cNvSpPr txBox="1"/>
          <p:nvPr>
            <p:ph idx="2" type="body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9" name="Google Shape;249;p85"/>
          <p:cNvSpPr txBox="1"/>
          <p:nvPr>
            <p:ph idx="3" type="body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50" name="Google Shape;250;p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(two text columns)">
  <p:cSld name="Comparison (two text columns)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252;p8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53" name="Google Shape;253;p86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4" name="Google Shape;254;p86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5" name="Google Shape;255;p8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6" name="Google Shape;256;p8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8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8" name="Google Shape;258;p86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9" name="Google Shape;259;p86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-slide image">
  <p:cSld name="Full-slide image"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Google Shape;261;p8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87"/>
          <p:cNvSpPr txBox="1"/>
          <p:nvPr>
            <p:ph idx="1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3" name="Google Shape;263;p87"/>
          <p:cNvSpPr/>
          <p:nvPr>
            <p:ph idx="2" type="pic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</p:sp>
      <p:sp>
        <p:nvSpPr>
          <p:cNvPr id="264" name="Google Shape;264;p87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65" name="Google Shape;265;p8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87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7" name="Google Shape;267;p87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tandard">
  <p:cSld name="1_Standard"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8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70" name="Google Shape;270;p8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1" name="Google Shape;271;p88"/>
          <p:cNvSpPr txBox="1"/>
          <p:nvPr>
            <p:ph idx="1" type="body"/>
          </p:nvPr>
        </p:nvSpPr>
        <p:spPr>
          <a:xfrm>
            <a:off x="748145" y="1268964"/>
            <a:ext cx="10688781" cy="54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272" name="Google Shape;272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88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4" name="Google Shape;274;p88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large image">
  <p:cSld name="Text alongside large image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8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89"/>
          <p:cNvSpPr txBox="1"/>
          <p:nvPr>
            <p:ph idx="1" type="body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78" name="Google Shape;278;p89"/>
          <p:cNvSpPr/>
          <p:nvPr>
            <p:ph idx="2" type="pic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</p:sp>
      <p:sp>
        <p:nvSpPr>
          <p:cNvPr id="279" name="Google Shape;279;p89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80" name="Google Shape;280;p8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81" name="Google Shape;281;p89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2" name="Google Shape;282;p89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3" name="Google Shape;283;p89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longside two images">
  <p:cSld name="Text alongside two images"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" name="Google Shape;285;p9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86" name="Google Shape;286;p90"/>
          <p:cNvSpPr txBox="1"/>
          <p:nvPr>
            <p:ph idx="1" type="body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7" name="Google Shape;287;p90"/>
          <p:cNvSpPr/>
          <p:nvPr>
            <p:ph idx="2" type="pic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288" name="Google Shape;288;p90"/>
          <p:cNvSpPr/>
          <p:nvPr>
            <p:ph idx="3" type="pic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</p:sp>
      <p:sp>
        <p:nvSpPr>
          <p:cNvPr id="289" name="Google Shape;289;p90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90" name="Google Shape;290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90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2" name="Google Shape;292;p90"/>
          <p:cNvSpPr txBox="1"/>
          <p:nvPr>
            <p:ph idx="4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3" name="Google Shape;293;p90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 (two text columns)">
  <p:cSld name="Comparison (two text columns)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65"/>
          <p:cNvSpPr txBox="1"/>
          <p:nvPr>
            <p:ph idx="1" type="body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65"/>
          <p:cNvSpPr txBox="1"/>
          <p:nvPr>
            <p:ph idx="2" type="body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6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2" name="Google Shape;42;p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6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5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5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with images below">
  <p:cSld name="Text with images below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Google Shape;295;p9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91"/>
          <p:cNvSpPr txBox="1"/>
          <p:nvPr>
            <p:ph idx="1" type="body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7" name="Google Shape;297;p91"/>
          <p:cNvSpPr/>
          <p:nvPr>
            <p:ph idx="2" type="pic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298" name="Google Shape;298;p91"/>
          <p:cNvSpPr txBox="1"/>
          <p:nvPr>
            <p:ph idx="3" type="body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9" name="Google Shape;299;p91"/>
          <p:cNvSpPr/>
          <p:nvPr>
            <p:ph idx="4" type="pic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</p:sp>
      <p:sp>
        <p:nvSpPr>
          <p:cNvPr id="300" name="Google Shape;300;p91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301" name="Google Shape;301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p9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3" name="Google Shape;303;p91"/>
          <p:cNvSpPr txBox="1"/>
          <p:nvPr>
            <p:ph idx="5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4" name="Google Shape;304;p91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(no formatting)">
  <p:cSld name="Blank (no formatting)"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&amp; Bullets" type="tx">
  <p:cSld name="TITLE_AND_BODY"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9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8" name="Google Shape;308;p93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9" name="Google Shape;309;p93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94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2" name="Google Shape;312;p94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9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5" name="Google Shape;315;p9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6" name="Google Shape;316;p95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96"/>
          <p:cNvSpPr txBox="1"/>
          <p:nvPr>
            <p:ph type="title"/>
          </p:nvPr>
        </p:nvSpPr>
        <p:spPr>
          <a:xfrm>
            <a:off x="609600" y="274639"/>
            <a:ext cx="9956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9" name="Google Shape;319;p96"/>
          <p:cNvSpPr txBox="1"/>
          <p:nvPr>
            <p:ph idx="1" type="body"/>
          </p:nvPr>
        </p:nvSpPr>
        <p:spPr>
          <a:xfrm>
            <a:off x="609600" y="1600201"/>
            <a:ext cx="4876800" cy="43503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/>
            </a:lvl1pPr>
            <a:lvl2pPr indent="-41484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2pPr>
            <a:lvl3pPr indent="-397954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indent="-3810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0" name="Google Shape;320;p96"/>
          <p:cNvSpPr txBox="1"/>
          <p:nvPr>
            <p:ph idx="2" type="body"/>
          </p:nvPr>
        </p:nvSpPr>
        <p:spPr>
          <a:xfrm>
            <a:off x="5689600" y="1600201"/>
            <a:ext cx="4876800" cy="435038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467"/>
              <a:buNone/>
              <a:defRPr sz="3466"/>
            </a:lvl1pPr>
            <a:lvl2pPr indent="-41484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933"/>
              <a:buChar char="•"/>
              <a:defRPr sz="2933"/>
            </a:lvl2pPr>
            <a:lvl3pPr indent="-397954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667"/>
              <a:buChar char="•"/>
              <a:defRPr sz="2667"/>
            </a:lvl3pPr>
            <a:lvl4pPr indent="-3810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4pPr>
            <a:lvl5pPr indent="-3810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1" name="Google Shape;321;p96"/>
          <p:cNvSpPr txBox="1"/>
          <p:nvPr>
            <p:ph idx="10" type="dt"/>
          </p:nvPr>
        </p:nvSpPr>
        <p:spPr>
          <a:xfrm>
            <a:off x="8080757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2" name="Google Shape;322;p96"/>
          <p:cNvSpPr txBox="1"/>
          <p:nvPr>
            <p:ph idx="11" type="ftr"/>
          </p:nvPr>
        </p:nvSpPr>
        <p:spPr>
          <a:xfrm>
            <a:off x="-172884" y="6356351"/>
            <a:ext cx="881496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3" name="Google Shape;323;p96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 Case">
  <p:cSld name="Use Case"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97"/>
          <p:cNvSpPr txBox="1"/>
          <p:nvPr>
            <p:ph idx="1" type="body"/>
          </p:nvPr>
        </p:nvSpPr>
        <p:spPr>
          <a:xfrm>
            <a:off x="742950" y="1211581"/>
            <a:ext cx="9334500" cy="3219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b="1"/>
            </a:lvl1pPr>
            <a:lvl2pPr indent="-333375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650"/>
              <a:buFont typeface="Arial"/>
              <a:buChar char="•"/>
              <a:defRPr sz="1650">
                <a:solidFill>
                  <a:schemeClr val="lt2"/>
                </a:solidFill>
              </a:defRPr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Tahoma"/>
              <a:buChar char="-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6" name="Google Shape;326;p97"/>
          <p:cNvSpPr txBox="1"/>
          <p:nvPr>
            <p:ph idx="2" type="body"/>
          </p:nvPr>
        </p:nvSpPr>
        <p:spPr>
          <a:xfrm>
            <a:off x="742950" y="1744854"/>
            <a:ext cx="6276600" cy="46680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814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1700"/>
            </a:lvl1pPr>
            <a:lvl2pPr indent="-3048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ourier New"/>
              <a:buChar char="o"/>
              <a:defRPr sz="1500"/>
            </a:lvl2pPr>
            <a:lvl3pPr indent="-31115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Tahoma"/>
              <a:buChar char="-"/>
              <a:defRPr sz="1300"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7" name="Google Shape;327;p97"/>
          <p:cNvSpPr/>
          <p:nvPr/>
        </p:nvSpPr>
        <p:spPr>
          <a:xfrm>
            <a:off x="5326559" y="6577013"/>
            <a:ext cx="1538883" cy="13849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b="0" i="0" lang="en-US" sz="900" u="none" cap="none" strike="noStrike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rPr>
              <a:t>ID Quantique PROPRIETARY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8" name="Google Shape;328;p9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81482" y="6350124"/>
            <a:ext cx="674717" cy="38948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97"/>
          <p:cNvSpPr txBox="1"/>
          <p:nvPr>
            <p:ph type="title"/>
          </p:nvPr>
        </p:nvSpPr>
        <p:spPr>
          <a:xfrm>
            <a:off x="838200" y="193336"/>
            <a:ext cx="8446294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9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2" name="Google Shape;332;p98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3" name="Google Shape;333;p98"/>
          <p:cNvSpPr txBox="1"/>
          <p:nvPr>
            <p:ph idx="10" type="dt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34" name="Google Shape;334;p98"/>
          <p:cNvSpPr txBox="1"/>
          <p:nvPr>
            <p:ph idx="11" type="ftr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5" name="Google Shape;335;p98"/>
          <p:cNvSpPr txBox="1"/>
          <p:nvPr>
            <p:ph idx="12" type="sldNum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">
  <p:cSld name="Custom"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>
  <p:cSld name="Title, Content"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100"/>
          <p:cNvSpPr txBox="1"/>
          <p:nvPr>
            <p:ph type="title"/>
          </p:nvPr>
        </p:nvSpPr>
        <p:spPr>
          <a:xfrm>
            <a:off x="838080" y="365040"/>
            <a:ext cx="10515240" cy="66312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9" name="Google Shape;339;p100"/>
          <p:cNvSpPr txBox="1"/>
          <p:nvPr>
            <p:ph idx="1" type="body"/>
          </p:nvPr>
        </p:nvSpPr>
        <p:spPr>
          <a:xfrm>
            <a:off x="838080" y="1734840"/>
            <a:ext cx="3820680" cy="44420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None/>
              <a:defRPr/>
            </a:lvl1pPr>
            <a:lvl2pPr indent="-3810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indent="-355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ndard">
  <p:cSld name="2_Standard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6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66"/>
          <p:cNvSpPr txBox="1"/>
          <p:nvPr>
            <p:ph type="title"/>
          </p:nvPr>
        </p:nvSpPr>
        <p:spPr>
          <a:xfrm>
            <a:off x="440163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66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6"/>
          <p:cNvSpPr txBox="1"/>
          <p:nvPr>
            <p:ph idx="2" type="body"/>
          </p:nvPr>
        </p:nvSpPr>
        <p:spPr>
          <a:xfrm>
            <a:off x="440163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i="1"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1" name="Google Shape;51;p6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6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66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 type="obj">
  <p:cSld name="OBJEC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69"/>
          <p:cNvSpPr/>
          <p:nvPr/>
        </p:nvSpPr>
        <p:spPr>
          <a:xfrm>
            <a:off x="0" y="1325883"/>
            <a:ext cx="12192000" cy="5033625"/>
          </a:xfrm>
          <a:prstGeom prst="rect">
            <a:avLst/>
          </a:prstGeom>
          <a:solidFill>
            <a:srgbClr val="CCCCCC">
              <a:alpha val="56862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  <p:sp>
        <p:nvSpPr>
          <p:cNvPr id="56" name="Google Shape;56;p69"/>
          <p:cNvSpPr/>
          <p:nvPr/>
        </p:nvSpPr>
        <p:spPr>
          <a:xfrm>
            <a:off x="0" y="0"/>
            <a:ext cx="12192000" cy="1325883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50800" rotWithShape="0" algn="t" dir="6660000" dist="38100">
              <a:srgbClr val="000000">
                <a:alpha val="1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69"/>
          <p:cNvSpPr txBox="1"/>
          <p:nvPr>
            <p:ph type="title"/>
          </p:nvPr>
        </p:nvSpPr>
        <p:spPr>
          <a:xfrm>
            <a:off x="365125" y="229956"/>
            <a:ext cx="10036517" cy="91338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FA8"/>
              </a:buClr>
              <a:buSzPts val="4400"/>
              <a:buFont typeface="Calibri"/>
              <a:buNone/>
              <a:defRPr>
                <a:solidFill>
                  <a:srgbClr val="004FA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69"/>
          <p:cNvSpPr txBox="1"/>
          <p:nvPr>
            <p:ph idx="1" type="body"/>
          </p:nvPr>
        </p:nvSpPr>
        <p:spPr>
          <a:xfrm>
            <a:off x="365125" y="1825625"/>
            <a:ext cx="10036517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pic>
        <p:nvPicPr>
          <p:cNvPr id="59" name="Google Shape;59;p6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483039" y="201245"/>
            <a:ext cx="1425233" cy="865260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69"/>
          <p:cNvSpPr txBox="1"/>
          <p:nvPr>
            <p:ph idx="12" type="sldNum"/>
          </p:nvPr>
        </p:nvSpPr>
        <p:spPr>
          <a:xfrm>
            <a:off x="9083675" y="644661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rgbClr val="75707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1" name="Google Shape;61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125" y="6451300"/>
            <a:ext cx="478090" cy="318862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69"/>
          <p:cNvSpPr txBox="1"/>
          <p:nvPr>
            <p:ph idx="11" type="ftr"/>
          </p:nvPr>
        </p:nvSpPr>
        <p:spPr>
          <a:xfrm>
            <a:off x="985190" y="6446613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757070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Full-slide image">
  <p:cSld name="1_Full-slide image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7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70"/>
          <p:cNvSpPr/>
          <p:nvPr>
            <p:ph idx="2" type="pic"/>
          </p:nvPr>
        </p:nvSpPr>
        <p:spPr>
          <a:xfrm>
            <a:off x="838200" y="1184989"/>
            <a:ext cx="10515600" cy="5171362"/>
          </a:xfrm>
          <a:prstGeom prst="rect">
            <a:avLst/>
          </a:prstGeom>
          <a:noFill/>
          <a:ln>
            <a:noFill/>
          </a:ln>
        </p:spPr>
      </p:sp>
      <p:sp>
        <p:nvSpPr>
          <p:cNvPr id="66" name="Google Shape;66;p70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67" name="Google Shape;67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70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p70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7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73" name="Google Shape;73;p71"/>
          <p:cNvSpPr txBox="1"/>
          <p:nvPr>
            <p:ph idx="10" type="dt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Google Shape;74;p71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1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2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72"/>
          <p:cNvSpPr txBox="1"/>
          <p:nvPr>
            <p:ph idx="12" type="sldNum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l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theme" Target="../theme/theme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29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/Relationships>
</file>

<file path=ppt/slideMasters/_rels/slideMaster3.xml.rels><?xml version="1.0" encoding="UTF-8" standalone="yes"?><Relationships xmlns="http://schemas.openxmlformats.org/package/2006/relationships"><Relationship Id="rId20" Type="http://schemas.openxmlformats.org/officeDocument/2006/relationships/theme" Target="../theme/theme2.xml"/><Relationship Id="rId11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0.xml"/><Relationship Id="rId13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5.xml"/><Relationship Id="rId14" Type="http://schemas.openxmlformats.org/officeDocument/2006/relationships/slideLayout" Target="../slideLayouts/slideLayout44.xml"/><Relationship Id="rId17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46.xml"/><Relationship Id="rId5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9.xml"/><Relationship Id="rId6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8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55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55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55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449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8" name="Google Shape;148;p6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9" name="Google Shape;149;p6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Google Shape;150;p6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Google Shape;151;p6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6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23" name="Google Shape;223;p63"/>
          <p:cNvSpPr txBox="1"/>
          <p:nvPr>
            <p:ph idx="1" type="body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4" name="Google Shape;224;p63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b="0" i="0" lang="en-US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100" u="none" cap="none" strike="noStrik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63"/>
          <p:cNvSpPr txBox="1"/>
          <p:nvPr>
            <p:ph idx="11" type="ftr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indico.cern.ch/event/1225408/contributions/5302299/attachments/2612652/4514750/Technical%20Workshop%2023.pdf" TargetMode="External"/><Relationship Id="rId4" Type="http://schemas.openxmlformats.org/officeDocument/2006/relationships/image" Target="../media/image56.png"/><Relationship Id="rId5" Type="http://schemas.openxmlformats.org/officeDocument/2006/relationships/image" Target="../media/image42.png"/><Relationship Id="rId6" Type="http://schemas.openxmlformats.org/officeDocument/2006/relationships/hyperlink" Target="https://indico.cern.ch/event/1225408/contributions/5243830/attachments/2611869/4515015/20230316-MG5aMC-OpenlabWS-AV-v003.pdf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76.png"/><Relationship Id="rId6" Type="http://schemas.openxmlformats.org/officeDocument/2006/relationships/image" Target="../media/image6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5.png"/><Relationship Id="rId4" Type="http://schemas.openxmlformats.org/officeDocument/2006/relationships/hyperlink" Target="https://indico.cern.ch/event/1225408/contributions/5243848/attachments/2612461/4514542/openlab-workshop-16032023_RNTuple-DAOS-final.pdf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1.png"/><Relationship Id="rId4" Type="http://schemas.openxmlformats.org/officeDocument/2006/relationships/hyperlink" Target="https://indico.cern.ch/event/1225408/contributions/5243956/attachments/2612630/4514378/2023-openlab-EOS-productisation.pdf" TargetMode="External"/><Relationship Id="rId5" Type="http://schemas.openxmlformats.org/officeDocument/2006/relationships/image" Target="../media/image4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9.png"/><Relationship Id="rId4" Type="http://schemas.openxmlformats.org/officeDocument/2006/relationships/hyperlink" Target="https://indico.cern.ch/event/1225408/contributions/5243978/attachments/2613031/4515255/tjames_openlab_160323.pdf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indico.cern.ch/event/1225408/contributions/5243980/attachments/2613006/4515207/openlab_technical_workshop_RAISE.pdf" TargetMode="External"/><Relationship Id="rId4" Type="http://schemas.openxmlformats.org/officeDocument/2006/relationships/image" Target="../media/image5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s://indico.cern.ch/event/1225408/contributions/5243980/attachments/2613006/4515207/openlab_technical_workshop_RAISE.pdf" TargetMode="External"/><Relationship Id="rId4" Type="http://schemas.openxmlformats.org/officeDocument/2006/relationships/image" Target="../media/image5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6.png"/></Relationships>
</file>

<file path=ppt/slides/_rels/slide18.xml.rels><?xml version="1.0" encoding="UTF-8" standalone="yes"?><Relationships xmlns="http://schemas.openxmlformats.org/package/2006/relationships"><Relationship Id="rId11" Type="http://schemas.openxmlformats.org/officeDocument/2006/relationships/image" Target="../media/image82.png"/><Relationship Id="rId10" Type="http://schemas.openxmlformats.org/officeDocument/2006/relationships/image" Target="../media/image83.png"/><Relationship Id="rId12" Type="http://schemas.openxmlformats.org/officeDocument/2006/relationships/hyperlink" Target="https://indico.cern.ch/event/1225408/contributions/5249300/attachments/2612822/4516568/digital_twin_alexander_zoechbauer_matteo_bunino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2.png"/><Relationship Id="rId4" Type="http://schemas.openxmlformats.org/officeDocument/2006/relationships/image" Target="../media/image51.jpg"/><Relationship Id="rId9" Type="http://schemas.openxmlformats.org/officeDocument/2006/relationships/image" Target="../media/image63.jpg"/><Relationship Id="rId5" Type="http://schemas.openxmlformats.org/officeDocument/2006/relationships/image" Target="../media/image62.jpg"/><Relationship Id="rId6" Type="http://schemas.openxmlformats.org/officeDocument/2006/relationships/image" Target="../media/image57.jpg"/><Relationship Id="rId7" Type="http://schemas.openxmlformats.org/officeDocument/2006/relationships/image" Target="../media/image60.jpg"/><Relationship Id="rId8" Type="http://schemas.openxmlformats.org/officeDocument/2006/relationships/image" Target="../media/image78.jpg"/></Relationships>
</file>

<file path=ppt/slides/_rels/slide19.xml.rels><?xml version="1.0" encoding="UTF-8" standalone="yes"?><Relationships xmlns="http://schemas.openxmlformats.org/package/2006/relationships"><Relationship Id="rId10" Type="http://schemas.openxmlformats.org/officeDocument/2006/relationships/hyperlink" Target="https://indico.cern.ch/event/1225408/contributions/5249301/attachments/2612991/4515605/AtmoRep_OpenLabWS_16March2023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1.png"/><Relationship Id="rId4" Type="http://schemas.openxmlformats.org/officeDocument/2006/relationships/image" Target="../media/image59.png"/><Relationship Id="rId9" Type="http://schemas.openxmlformats.org/officeDocument/2006/relationships/image" Target="../media/image80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7" Type="http://schemas.openxmlformats.org/officeDocument/2006/relationships/image" Target="../media/image77.png"/><Relationship Id="rId8" Type="http://schemas.openxmlformats.org/officeDocument/2006/relationships/image" Target="../media/image6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5.png"/><Relationship Id="rId4" Type="http://schemas.openxmlformats.org/officeDocument/2006/relationships/image" Target="../media/image15.png"/><Relationship Id="rId5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69.png"/><Relationship Id="rId4" Type="http://schemas.openxmlformats.org/officeDocument/2006/relationships/image" Target="../media/image75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7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7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jpg"/><Relationship Id="rId4" Type="http://schemas.openxmlformats.org/officeDocument/2006/relationships/image" Target="../media/image14.jpg"/><Relationship Id="rId5" Type="http://schemas.openxmlformats.org/officeDocument/2006/relationships/image" Target="../media/image22.png"/><Relationship Id="rId6" Type="http://schemas.openxmlformats.org/officeDocument/2006/relationships/image" Target="../media/image53.jpg"/><Relationship Id="rId7" Type="http://schemas.openxmlformats.org/officeDocument/2006/relationships/image" Target="../media/image25.png"/><Relationship Id="rId8" Type="http://schemas.openxmlformats.org/officeDocument/2006/relationships/image" Target="../media/image1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5.xml.rels><?xml version="1.0" encoding="UTF-8" standalone="yes"?><Relationships xmlns="http://schemas.openxmlformats.org/package/2006/relationships"><Relationship Id="rId10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4.jpg"/><Relationship Id="rId4" Type="http://schemas.openxmlformats.org/officeDocument/2006/relationships/image" Target="../media/image23.jpg"/><Relationship Id="rId9" Type="http://schemas.openxmlformats.org/officeDocument/2006/relationships/image" Target="../media/image40.png"/><Relationship Id="rId5" Type="http://schemas.openxmlformats.org/officeDocument/2006/relationships/image" Target="../media/image19.png"/><Relationship Id="rId6" Type="http://schemas.openxmlformats.org/officeDocument/2006/relationships/image" Target="../media/image31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79.png"/><Relationship Id="rId10" Type="http://schemas.openxmlformats.org/officeDocument/2006/relationships/image" Target="../media/image33.jpg"/><Relationship Id="rId13" Type="http://schemas.openxmlformats.org/officeDocument/2006/relationships/image" Target="../media/image58.png"/><Relationship Id="rId12" Type="http://schemas.openxmlformats.org/officeDocument/2006/relationships/image" Target="../media/image81.png"/><Relationship Id="rId1" Type="http://schemas.openxmlformats.org/officeDocument/2006/relationships/slideLayout" Target="../slideLayouts/slideLayout3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9" Type="http://schemas.openxmlformats.org/officeDocument/2006/relationships/image" Target="../media/image32.png"/><Relationship Id="rId15" Type="http://schemas.openxmlformats.org/officeDocument/2006/relationships/image" Target="../media/image39.png"/><Relationship Id="rId14" Type="http://schemas.openxmlformats.org/officeDocument/2006/relationships/image" Target="../media/image38.png"/><Relationship Id="rId16" Type="http://schemas.openxmlformats.org/officeDocument/2006/relationships/image" Target="../media/image50.jpg"/><Relationship Id="rId5" Type="http://schemas.openxmlformats.org/officeDocument/2006/relationships/image" Target="../media/image36.png"/><Relationship Id="rId6" Type="http://schemas.openxmlformats.org/officeDocument/2006/relationships/image" Target="../media/image30.png"/><Relationship Id="rId7" Type="http://schemas.openxmlformats.org/officeDocument/2006/relationships/image" Target="../media/image35.png"/><Relationship Id="rId8" Type="http://schemas.openxmlformats.org/officeDocument/2006/relationships/image" Target="../media/image2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3.jpg"/><Relationship Id="rId4" Type="http://schemas.openxmlformats.org/officeDocument/2006/relationships/image" Target="../media/image41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4.png"/><Relationship Id="rId4" Type="http://schemas.openxmlformats.org/officeDocument/2006/relationships/hyperlink" Target="https://docs.google.com/presentation/d/1whovwfXl9M--uCOXwxXh3c9UISHC8f1vuKgWQRcmda0/edit#slide=id.p" TargetMode="External"/><Relationship Id="rId5" Type="http://schemas.openxmlformats.org/officeDocument/2006/relationships/image" Target="../media/image73.png"/><Relationship Id="rId6" Type="http://schemas.openxmlformats.org/officeDocument/2006/relationships/hyperlink" Target="https://docs.google.com/presentation/d/1-dfcsRUdFiVEgz-khNgfQWiuxMpokLs68iUI_ClanEw/edit#slide=id.g2570d3839c8_6_20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"/>
          <p:cNvSpPr txBox="1"/>
          <p:nvPr>
            <p:ph type="ctrTitle"/>
          </p:nvPr>
        </p:nvSpPr>
        <p:spPr>
          <a:xfrm>
            <a:off x="606391" y="3479977"/>
            <a:ext cx="11194181" cy="135150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Welcome to CERN openlab</a:t>
            </a:r>
            <a:endParaRPr/>
          </a:p>
        </p:txBody>
      </p:sp>
      <p:sp>
        <p:nvSpPr>
          <p:cNvPr id="345" name="Google Shape;345;p1"/>
          <p:cNvSpPr txBox="1"/>
          <p:nvPr>
            <p:ph idx="2" type="body"/>
          </p:nvPr>
        </p:nvSpPr>
        <p:spPr>
          <a:xfrm>
            <a:off x="1524000" y="6428494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00"/>
              <a:buFont typeface="Arial"/>
              <a:buNone/>
            </a:pPr>
            <a:r>
              <a:rPr lang="en-US"/>
              <a:t>29/06/2023</a:t>
            </a:r>
            <a:endParaRPr/>
          </a:p>
        </p:txBody>
      </p:sp>
      <p:sp>
        <p:nvSpPr>
          <p:cNvPr id="346" name="Google Shape;346;p1"/>
          <p:cNvSpPr txBox="1"/>
          <p:nvPr>
            <p:ph idx="3" type="body"/>
          </p:nvPr>
        </p:nvSpPr>
        <p:spPr>
          <a:xfrm>
            <a:off x="1524000" y="5922115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rPr lang="en-US"/>
              <a:t>Maria Girone – CERN openlab Head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rPr lang="en-US"/>
              <a:t>Matteo Bunino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7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g258014abaf9_0_0"/>
          <p:cNvSpPr txBox="1"/>
          <p:nvPr>
            <p:ph type="title"/>
          </p:nvPr>
        </p:nvSpPr>
        <p:spPr>
          <a:xfrm>
            <a:off x="440175" y="365125"/>
            <a:ext cx="111297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Heterogeneous Architectures Adoption</a:t>
            </a:r>
            <a:endParaRPr/>
          </a:p>
        </p:txBody>
      </p:sp>
      <p:sp>
        <p:nvSpPr>
          <p:cNvPr id="499" name="Google Shape;499;g258014abaf9_0_0"/>
          <p:cNvSpPr txBox="1"/>
          <p:nvPr>
            <p:ph idx="1" type="body"/>
          </p:nvPr>
        </p:nvSpPr>
        <p:spPr>
          <a:xfrm>
            <a:off x="473275" y="1719426"/>
            <a:ext cx="106887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collaborate with Intel, E4/NVIDIA, and Micron</a:t>
            </a:r>
            <a:endParaRPr/>
          </a:p>
        </p:txBody>
      </p:sp>
      <p:sp>
        <p:nvSpPr>
          <p:cNvPr id="500" name="Google Shape;500;g258014abaf9_0_0"/>
          <p:cNvSpPr txBox="1"/>
          <p:nvPr/>
        </p:nvSpPr>
        <p:spPr>
          <a:xfrm>
            <a:off x="1046063" y="5871975"/>
            <a:ext cx="421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CPU Benchmarking</a:t>
            </a: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David Southwick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1" name="Google Shape;501;g258014abaf9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500" y="2447850"/>
            <a:ext cx="5045549" cy="345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Google Shape;502;g258014abaf9_0_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05063" y="2475701"/>
            <a:ext cx="6008288" cy="3396271"/>
          </a:xfrm>
          <a:prstGeom prst="rect">
            <a:avLst/>
          </a:prstGeom>
          <a:noFill/>
          <a:ln>
            <a:noFill/>
          </a:ln>
        </p:spPr>
      </p:pic>
      <p:sp>
        <p:nvSpPr>
          <p:cNvPr id="503" name="Google Shape;503;g258014abaf9_0_0"/>
          <p:cNvSpPr txBox="1"/>
          <p:nvPr/>
        </p:nvSpPr>
        <p:spPr>
          <a:xfrm>
            <a:off x="6902013" y="5871975"/>
            <a:ext cx="421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G</a:t>
            </a: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PU Benchmarking.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Andrea Valassi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g2575d302481_0_56"/>
          <p:cNvSpPr/>
          <p:nvPr/>
        </p:nvSpPr>
        <p:spPr>
          <a:xfrm>
            <a:off x="7236600" y="2349725"/>
            <a:ext cx="4536900" cy="348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0" name="Google Shape;510;g2575d302481_0_56"/>
          <p:cNvSpPr txBox="1"/>
          <p:nvPr>
            <p:ph type="title"/>
          </p:nvPr>
        </p:nvSpPr>
        <p:spPr>
          <a:xfrm>
            <a:off x="440175" y="365125"/>
            <a:ext cx="111297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Heterogeneous Architectures Adoption (2)</a:t>
            </a:r>
            <a:endParaRPr/>
          </a:p>
        </p:txBody>
      </p:sp>
      <p:pic>
        <p:nvPicPr>
          <p:cNvPr id="511" name="Google Shape;511;g2575d302481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6350" y="2846400"/>
            <a:ext cx="4670607" cy="106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Google Shape;512;g2575d302481_0_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26350" y="4501975"/>
            <a:ext cx="4767225" cy="12091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13" name="Google Shape;513;g2575d302481_0_56"/>
          <p:cNvGrpSpPr/>
          <p:nvPr/>
        </p:nvGrpSpPr>
        <p:grpSpPr>
          <a:xfrm>
            <a:off x="171113" y="2454381"/>
            <a:ext cx="6457464" cy="3433457"/>
            <a:chOff x="295800" y="2629600"/>
            <a:chExt cx="6961475" cy="3524025"/>
          </a:xfrm>
        </p:grpSpPr>
        <p:pic>
          <p:nvPicPr>
            <p:cNvPr id="514" name="Google Shape;514;g2575d302481_0_5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585890" y="2795187"/>
              <a:ext cx="4671385" cy="2940988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pic>
          <p:nvPicPr>
            <p:cNvPr id="515" name="Google Shape;515;g2575d302481_0_5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295800" y="2629600"/>
              <a:ext cx="3030474" cy="1492266"/>
            </a:xfrm>
            <a:prstGeom prst="rect">
              <a:avLst/>
            </a:prstGeom>
            <a:noFill/>
            <a:ln>
              <a:noFill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</p:pic>
        <p:sp>
          <p:nvSpPr>
            <p:cNvPr id="516" name="Google Shape;516;g2575d302481_0_56"/>
            <p:cNvSpPr txBox="1"/>
            <p:nvPr/>
          </p:nvSpPr>
          <p:spPr>
            <a:xfrm>
              <a:off x="332406" y="2706792"/>
              <a:ext cx="2956200" cy="41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Rubik"/>
                  <a:ea typeface="Rubik"/>
                  <a:cs typeface="Rubik"/>
                  <a:sym typeface="Rubik"/>
                </a:rPr>
                <a:t>Fortran version</a:t>
              </a:r>
              <a:endParaRPr>
                <a:latin typeface="Rubik"/>
                <a:ea typeface="Rubik"/>
                <a:cs typeface="Rubik"/>
                <a:sym typeface="Rubik"/>
              </a:endParaRPr>
            </a:p>
          </p:txBody>
        </p:sp>
        <p:sp>
          <p:nvSpPr>
            <p:cNvPr id="517" name="Google Shape;517;g2575d302481_0_56"/>
            <p:cNvSpPr/>
            <p:nvPr/>
          </p:nvSpPr>
          <p:spPr>
            <a:xfrm>
              <a:off x="511575" y="3772679"/>
              <a:ext cx="2777100" cy="280500"/>
            </a:xfrm>
            <a:prstGeom prst="ellipse">
              <a:avLst/>
            </a:prstGeom>
            <a:noFill/>
            <a:ln cap="flat" cmpd="sng" w="2857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g2575d302481_0_56"/>
            <p:cNvSpPr txBox="1"/>
            <p:nvPr/>
          </p:nvSpPr>
          <p:spPr>
            <a:xfrm>
              <a:off x="4106296" y="2966260"/>
              <a:ext cx="2956200" cy="410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>
                  <a:latin typeface="Rubik"/>
                  <a:ea typeface="Rubik"/>
                  <a:cs typeface="Rubik"/>
                  <a:sym typeface="Rubik"/>
                </a:rPr>
                <a:t>Cuda accelerated version</a:t>
              </a:r>
              <a:endParaRPr>
                <a:latin typeface="Rubik"/>
                <a:ea typeface="Rubik"/>
                <a:cs typeface="Rubik"/>
                <a:sym typeface="Rubik"/>
              </a:endParaRPr>
            </a:p>
          </p:txBody>
        </p:sp>
        <p:sp>
          <p:nvSpPr>
            <p:cNvPr id="519" name="Google Shape;519;g2575d302481_0_56"/>
            <p:cNvSpPr/>
            <p:nvPr/>
          </p:nvSpPr>
          <p:spPr>
            <a:xfrm>
              <a:off x="6499371" y="3766178"/>
              <a:ext cx="186900" cy="1894800"/>
            </a:xfrm>
            <a:prstGeom prst="ellipse">
              <a:avLst/>
            </a:prstGeom>
            <a:noFill/>
            <a:ln cap="flat" cmpd="sng" w="2857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0" name="Google Shape;520;g2575d302481_0_56"/>
            <p:cNvSpPr txBox="1"/>
            <p:nvPr/>
          </p:nvSpPr>
          <p:spPr>
            <a:xfrm>
              <a:off x="806891" y="4078569"/>
              <a:ext cx="1779000" cy="626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rtl="0" algn="ctr">
                <a:lnSpc>
                  <a:spcPct val="90000"/>
                </a:lnSpc>
                <a:spcBef>
                  <a:spcPts val="700"/>
                </a:spcBef>
                <a:spcAft>
                  <a:spcPts val="0"/>
                </a:spcAft>
                <a:buNone/>
              </a:pPr>
              <a:r>
                <a:rPr lang="en-US" sz="1000">
                  <a:solidFill>
                    <a:srgbClr val="222750"/>
                  </a:solidFill>
                  <a:latin typeface="Rubik"/>
                  <a:ea typeface="Rubik"/>
                  <a:cs typeface="Rubik"/>
                  <a:sym typeface="Rubik"/>
                </a:rPr>
                <a:t>85 % of CPU time spent in so called “matrix element calculations”</a:t>
              </a:r>
              <a:endParaRPr sz="1000">
                <a:solidFill>
                  <a:srgbClr val="222750"/>
                </a:solidFill>
                <a:latin typeface="Rubik"/>
                <a:ea typeface="Rubik"/>
                <a:cs typeface="Rubik"/>
                <a:sym typeface="Rubik"/>
              </a:endParaRPr>
            </a:p>
          </p:txBody>
        </p:sp>
        <p:sp>
          <p:nvSpPr>
            <p:cNvPr id="521" name="Google Shape;521;g2575d302481_0_56"/>
            <p:cNvSpPr/>
            <p:nvPr/>
          </p:nvSpPr>
          <p:spPr>
            <a:xfrm rot="532433">
              <a:off x="3318128" y="4109819"/>
              <a:ext cx="3131078" cy="144677"/>
            </a:xfrm>
            <a:prstGeom prst="rightArrow">
              <a:avLst>
                <a:gd fmla="val 0" name="adj1"/>
                <a:gd fmla="val 50000" name="adj2"/>
              </a:avLst>
            </a:prstGeom>
            <a:noFill/>
            <a:ln cap="flat" cmpd="sng" w="2857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2" name="Google Shape;522;g2575d302481_0_56"/>
            <p:cNvSpPr txBox="1"/>
            <p:nvPr/>
          </p:nvSpPr>
          <p:spPr>
            <a:xfrm>
              <a:off x="744575" y="5806225"/>
              <a:ext cx="6063900" cy="347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Madgraph5_aMC@NLO speedup on NVidia GPUs for fast MCMC simulations.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523" name="Google Shape;523;g2575d302481_0_56"/>
          <p:cNvSpPr txBox="1"/>
          <p:nvPr/>
        </p:nvSpPr>
        <p:spPr>
          <a:xfrm>
            <a:off x="7236650" y="2349725"/>
            <a:ext cx="45369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Relevant lectures</a:t>
            </a:r>
            <a:r>
              <a:rPr b="1" lang="en-US" sz="15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15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g2575d302481_0_36"/>
          <p:cNvSpPr txBox="1"/>
          <p:nvPr>
            <p:ph type="title"/>
          </p:nvPr>
        </p:nvSpPr>
        <p:spPr>
          <a:xfrm>
            <a:off x="440175" y="365125"/>
            <a:ext cx="111297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Advanced Data and Storage Solutions</a:t>
            </a:r>
            <a:endParaRPr/>
          </a:p>
        </p:txBody>
      </p:sp>
      <p:sp>
        <p:nvSpPr>
          <p:cNvPr id="530" name="Google Shape;530;g2575d302481_0_36"/>
          <p:cNvSpPr txBox="1"/>
          <p:nvPr>
            <p:ph idx="1" type="body"/>
          </p:nvPr>
        </p:nvSpPr>
        <p:spPr>
          <a:xfrm>
            <a:off x="473275" y="1719426"/>
            <a:ext cx="10688700" cy="44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c</a:t>
            </a:r>
            <a:r>
              <a:rPr lang="en-US"/>
              <a:t>ollaborate with Intel, HPE, SIEMENS, Comtrade, and ORACLE.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531" name="Google Shape;531;g2575d302481_0_36"/>
          <p:cNvGrpSpPr/>
          <p:nvPr/>
        </p:nvGrpSpPr>
        <p:grpSpPr>
          <a:xfrm>
            <a:off x="2200075" y="2191425"/>
            <a:ext cx="7235100" cy="4354750"/>
            <a:chOff x="297850" y="2210975"/>
            <a:chExt cx="7235100" cy="4354750"/>
          </a:xfrm>
        </p:grpSpPr>
        <p:pic>
          <p:nvPicPr>
            <p:cNvPr id="532" name="Google Shape;532;g2575d302481_0_36"/>
            <p:cNvPicPr preferRelativeResize="0"/>
            <p:nvPr/>
          </p:nvPicPr>
          <p:blipFill rotWithShape="1">
            <a:blip r:embed="rId3">
              <a:alphaModFix/>
            </a:blip>
            <a:srcRect b="0" l="0" r="0" t="1293"/>
            <a:stretch/>
          </p:blipFill>
          <p:spPr>
            <a:xfrm>
              <a:off x="440175" y="2210975"/>
              <a:ext cx="6828076" cy="40763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33" name="Google Shape;533;g2575d302481_0_36"/>
            <p:cNvSpPr txBox="1"/>
            <p:nvPr/>
          </p:nvSpPr>
          <p:spPr>
            <a:xfrm>
              <a:off x="297850" y="6227025"/>
              <a:ext cx="7235100" cy="338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ROOT’s RNTuple State of Affairs: Throughput and Size. Image courtesy of </a:t>
              </a:r>
              <a:r>
                <a:rPr lang="en-US" sz="1000" u="sng">
                  <a:solidFill>
                    <a:schemeClr val="hlink"/>
                  </a:solidFill>
                  <a:latin typeface="Calibri"/>
                  <a:ea typeface="Calibri"/>
                  <a:cs typeface="Calibri"/>
                  <a:sym typeface="Calibri"/>
                  <a:hlinkClick r:id="rId4"/>
                </a:rPr>
                <a:t>Javier López-Gómez et al.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g2575d302481_0_62"/>
          <p:cNvSpPr txBox="1"/>
          <p:nvPr>
            <p:ph type="title"/>
          </p:nvPr>
        </p:nvSpPr>
        <p:spPr>
          <a:xfrm>
            <a:off x="440175" y="365125"/>
            <a:ext cx="111297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Advanced Data and Storage Solutions (2)</a:t>
            </a:r>
            <a:endParaRPr/>
          </a:p>
        </p:txBody>
      </p:sp>
      <p:sp>
        <p:nvSpPr>
          <p:cNvPr id="540" name="Google Shape;540;g2575d302481_0_62"/>
          <p:cNvSpPr txBox="1"/>
          <p:nvPr>
            <p:ph idx="1" type="body"/>
          </p:nvPr>
        </p:nvSpPr>
        <p:spPr>
          <a:xfrm>
            <a:off x="473275" y="1719426"/>
            <a:ext cx="10688700" cy="44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collaborate with Siemens, Comtrade, and Oracle.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541" name="Google Shape;541;g2575d302481_0_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800" y="2300803"/>
            <a:ext cx="7548252" cy="3737476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g2575d302481_0_62"/>
          <p:cNvSpPr txBox="1"/>
          <p:nvPr/>
        </p:nvSpPr>
        <p:spPr>
          <a:xfrm>
            <a:off x="1142325" y="6038275"/>
            <a:ext cx="563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Physics</a:t>
            </a: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 data recording with EOS.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Luca Mascetti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g2575d302481_0_62"/>
          <p:cNvSpPr txBox="1"/>
          <p:nvPr/>
        </p:nvSpPr>
        <p:spPr>
          <a:xfrm>
            <a:off x="8156275" y="2300800"/>
            <a:ext cx="45369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Relevant lectures:</a:t>
            </a:r>
            <a:endParaRPr b="1" sz="15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4" name="Google Shape;544;g2575d302481_0_6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05501" y="2765225"/>
            <a:ext cx="3986500" cy="1079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575d302481_0_43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Exascale technologies: AI and HPC</a:t>
            </a:r>
            <a:endParaRPr/>
          </a:p>
        </p:txBody>
      </p:sp>
      <p:sp>
        <p:nvSpPr>
          <p:cNvPr id="551" name="Google Shape;551;g2575d302481_0_43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collaborate with Micron, E4/NVIDIA, and ORACLE.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grpSp>
        <p:nvGrpSpPr>
          <p:cNvPr id="552" name="Google Shape;552;g2575d302481_0_43"/>
          <p:cNvGrpSpPr/>
          <p:nvPr/>
        </p:nvGrpSpPr>
        <p:grpSpPr>
          <a:xfrm>
            <a:off x="1840763" y="2162099"/>
            <a:ext cx="8328525" cy="4335051"/>
            <a:chOff x="254300" y="2299049"/>
            <a:chExt cx="8328525" cy="4335051"/>
          </a:xfrm>
        </p:grpSpPr>
        <p:pic>
          <p:nvPicPr>
            <p:cNvPr id="553" name="Google Shape;553;g2575d302481_0_4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54300" y="2299049"/>
              <a:ext cx="8328525" cy="3996351"/>
            </a:xfrm>
            <a:prstGeom prst="rect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554" name="Google Shape;554;g2575d302481_0_43"/>
            <p:cNvSpPr txBox="1"/>
            <p:nvPr/>
          </p:nvSpPr>
          <p:spPr>
            <a:xfrm>
              <a:off x="1600963" y="6295400"/>
              <a:ext cx="5635200" cy="33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Deep learning-based trigger embedded on Micron’s board. Image courtesy of </a:t>
              </a:r>
              <a:r>
                <a:rPr lang="en-US" sz="1000" u="sng">
                  <a:solidFill>
                    <a:schemeClr val="hlink"/>
                  </a:solidFill>
                  <a:latin typeface="Calibri"/>
                  <a:ea typeface="Calibri"/>
                  <a:cs typeface="Calibri"/>
                  <a:sym typeface="Calibri"/>
                  <a:hlinkClick r:id="rId4"/>
                </a:rPr>
                <a:t>Thomas James et al.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g2575d302481_0_149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AI and HPC (2)</a:t>
            </a:r>
            <a:endParaRPr/>
          </a:p>
        </p:txBody>
      </p:sp>
      <p:sp>
        <p:nvSpPr>
          <p:cNvPr id="561" name="Google Shape;561;g2575d302481_0_149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take part to EC-funded CoE RAISE project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sp>
        <p:nvSpPr>
          <p:cNvPr id="562" name="Google Shape;562;g2575d302481_0_149"/>
          <p:cNvSpPr txBox="1"/>
          <p:nvPr/>
        </p:nvSpPr>
        <p:spPr>
          <a:xfrm>
            <a:off x="3187425" y="6167825"/>
            <a:ext cx="563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AI-based particle flow reconstruction workflow</a:t>
            </a: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Eric Wulff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3" name="Google Shape;563;g2575d302481_0_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41675" y="1907443"/>
            <a:ext cx="9004576" cy="431683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8" name="Shape 5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" name="Google Shape;569;g2575d302481_0_160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AI and HPC (3)</a:t>
            </a:r>
            <a:endParaRPr/>
          </a:p>
        </p:txBody>
      </p:sp>
      <p:sp>
        <p:nvSpPr>
          <p:cNvPr id="570" name="Google Shape;570;g2575d302481_0_160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take part to EC-funded CoE RAISE project </a:t>
            </a:r>
            <a:endParaRPr/>
          </a:p>
        </p:txBody>
      </p:sp>
      <p:sp>
        <p:nvSpPr>
          <p:cNvPr id="571" name="Google Shape;571;g2575d302481_0_160"/>
          <p:cNvSpPr txBox="1"/>
          <p:nvPr/>
        </p:nvSpPr>
        <p:spPr>
          <a:xfrm>
            <a:off x="3187425" y="6158450"/>
            <a:ext cx="5635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Large-scale distributed hyperparameter optimization (HPO)</a:t>
            </a: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Eric Wulff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2" name="Google Shape;572;g2575d302481_0_160"/>
          <p:cNvPicPr preferRelativeResize="0"/>
          <p:nvPr/>
        </p:nvPicPr>
        <p:blipFill rotWithShape="1">
          <a:blip r:embed="rId4">
            <a:alphaModFix/>
          </a:blip>
          <a:srcRect b="0" l="0" r="0" t="891"/>
          <a:stretch/>
        </p:blipFill>
        <p:spPr>
          <a:xfrm>
            <a:off x="928038" y="1901775"/>
            <a:ext cx="10335926" cy="4256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7" name="Shape 5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" name="Google Shape;578;g2575d302481_0_68"/>
          <p:cNvSpPr txBox="1"/>
          <p:nvPr>
            <p:ph type="title"/>
          </p:nvPr>
        </p:nvSpPr>
        <p:spPr>
          <a:xfrm>
            <a:off x="440175" y="365125"/>
            <a:ext cx="120813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 sz="4200"/>
              <a:t>Exascale technologies: AI and HPC (3)</a:t>
            </a:r>
            <a:endParaRPr sz="4200"/>
          </a:p>
        </p:txBody>
      </p:sp>
      <p:sp>
        <p:nvSpPr>
          <p:cNvPr id="579" name="Google Shape;579;g2575d302481_0_68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Proposed lectures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580" name="Google Shape;580;g2575d302481_0_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0225" y="2147749"/>
            <a:ext cx="11051550" cy="360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2575d302481_0_50"/>
          <p:cNvSpPr txBox="1"/>
          <p:nvPr>
            <p:ph idx="1" type="body"/>
          </p:nvPr>
        </p:nvSpPr>
        <p:spPr>
          <a:xfrm>
            <a:off x="473275" y="1410975"/>
            <a:ext cx="10688700" cy="45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participate to EC project </a:t>
            </a:r>
            <a:r>
              <a:rPr b="1" lang="en-US"/>
              <a:t>interTwin</a:t>
            </a:r>
            <a:r>
              <a:rPr lang="en-US"/>
              <a:t>, and ECMWF’s EMPP.</a:t>
            </a:r>
            <a:endParaRPr/>
          </a:p>
        </p:txBody>
      </p:sp>
      <p:sp>
        <p:nvSpPr>
          <p:cNvPr id="587" name="Google Shape;587;g2575d302481_0_50"/>
          <p:cNvSpPr/>
          <p:nvPr/>
        </p:nvSpPr>
        <p:spPr>
          <a:xfrm>
            <a:off x="9416450" y="2742950"/>
            <a:ext cx="2714700" cy="27786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88" name="Google Shape;588;g2575d302481_0_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2226" y="2112275"/>
            <a:ext cx="5858498" cy="4502798"/>
          </a:xfrm>
          <a:prstGeom prst="rect">
            <a:avLst/>
          </a:prstGeom>
          <a:noFill/>
          <a:ln>
            <a:noFill/>
          </a:ln>
        </p:spPr>
      </p:pic>
      <p:sp>
        <p:nvSpPr>
          <p:cNvPr id="589" name="Google Shape;589;g2575d302481_0_50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Digital Twins</a:t>
            </a:r>
            <a:endParaRPr/>
          </a:p>
        </p:txBody>
      </p:sp>
      <p:grpSp>
        <p:nvGrpSpPr>
          <p:cNvPr id="590" name="Google Shape;590;g2575d302481_0_50"/>
          <p:cNvGrpSpPr/>
          <p:nvPr/>
        </p:nvGrpSpPr>
        <p:grpSpPr>
          <a:xfrm>
            <a:off x="9504499" y="2855748"/>
            <a:ext cx="1179377" cy="1182047"/>
            <a:chOff x="2779688" y="3188351"/>
            <a:chExt cx="1570200" cy="1570200"/>
          </a:xfrm>
        </p:grpSpPr>
        <p:sp>
          <p:nvSpPr>
            <p:cNvPr id="591" name="Google Shape;591;g2575d302481_0_50"/>
            <p:cNvSpPr/>
            <p:nvPr/>
          </p:nvSpPr>
          <p:spPr>
            <a:xfrm>
              <a:off x="2779688" y="3188351"/>
              <a:ext cx="1570200" cy="1570200"/>
            </a:xfrm>
            <a:prstGeom prst="ellipse">
              <a:avLst/>
            </a:prstGeom>
            <a:solidFill>
              <a:srgbClr val="FFFFFF"/>
            </a:solidFill>
            <a:ln cap="rnd" cmpd="sng" w="38100">
              <a:solidFill>
                <a:srgbClr val="22275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2" name="Google Shape;592;g2575d302481_0_50"/>
            <p:cNvSpPr/>
            <p:nvPr/>
          </p:nvSpPr>
          <p:spPr>
            <a:xfrm>
              <a:off x="3071754" y="3480417"/>
              <a:ext cx="986100" cy="9861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3" name="Google Shape;593;g2575d302481_0_50"/>
          <p:cNvGrpSpPr/>
          <p:nvPr/>
        </p:nvGrpSpPr>
        <p:grpSpPr>
          <a:xfrm>
            <a:off x="10842263" y="2855748"/>
            <a:ext cx="1179377" cy="1182047"/>
            <a:chOff x="2779688" y="3188351"/>
            <a:chExt cx="1570200" cy="1570200"/>
          </a:xfrm>
        </p:grpSpPr>
        <p:sp>
          <p:nvSpPr>
            <p:cNvPr id="594" name="Google Shape;594;g2575d302481_0_50"/>
            <p:cNvSpPr/>
            <p:nvPr/>
          </p:nvSpPr>
          <p:spPr>
            <a:xfrm>
              <a:off x="2779688" y="3188351"/>
              <a:ext cx="1570200" cy="1570200"/>
            </a:xfrm>
            <a:prstGeom prst="ellipse">
              <a:avLst/>
            </a:prstGeom>
            <a:solidFill>
              <a:srgbClr val="FFFFFF"/>
            </a:solidFill>
            <a:ln cap="rnd" cmpd="sng" w="38100">
              <a:solidFill>
                <a:srgbClr val="22275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5" name="Google Shape;595;g2575d302481_0_50"/>
            <p:cNvSpPr/>
            <p:nvPr/>
          </p:nvSpPr>
          <p:spPr>
            <a:xfrm>
              <a:off x="3071754" y="3480417"/>
              <a:ext cx="986100" cy="9861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596" name="Google Shape;596;g2575d302481_0_50"/>
          <p:cNvGrpSpPr/>
          <p:nvPr/>
        </p:nvGrpSpPr>
        <p:grpSpPr>
          <a:xfrm>
            <a:off x="9505016" y="4184951"/>
            <a:ext cx="1179377" cy="1182047"/>
            <a:chOff x="2779688" y="3188351"/>
            <a:chExt cx="1570200" cy="1570200"/>
          </a:xfrm>
        </p:grpSpPr>
        <p:sp>
          <p:nvSpPr>
            <p:cNvPr id="597" name="Google Shape;597;g2575d302481_0_50"/>
            <p:cNvSpPr/>
            <p:nvPr/>
          </p:nvSpPr>
          <p:spPr>
            <a:xfrm>
              <a:off x="2779688" y="3188351"/>
              <a:ext cx="1570200" cy="1570200"/>
            </a:xfrm>
            <a:prstGeom prst="ellipse">
              <a:avLst/>
            </a:prstGeom>
            <a:solidFill>
              <a:srgbClr val="FFFFFF"/>
            </a:solidFill>
            <a:ln cap="rnd" cmpd="sng" w="38100">
              <a:solidFill>
                <a:srgbClr val="22275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8" name="Google Shape;598;g2575d302481_0_50"/>
            <p:cNvSpPr/>
            <p:nvPr/>
          </p:nvSpPr>
          <p:spPr>
            <a:xfrm>
              <a:off x="3071754" y="3480417"/>
              <a:ext cx="986100" cy="9861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599" name="Google Shape;599;g2575d302481_0_50"/>
          <p:cNvPicPr preferRelativeResize="0"/>
          <p:nvPr/>
        </p:nvPicPr>
        <p:blipFill rotWithShape="1">
          <a:blip r:embed="rId4">
            <a:alphaModFix/>
          </a:blip>
          <a:srcRect b="0" l="16729" r="16723" t="0"/>
          <a:stretch/>
        </p:blipFill>
        <p:spPr>
          <a:xfrm>
            <a:off x="9730226" y="3076551"/>
            <a:ext cx="739617" cy="744548"/>
          </a:xfrm>
          <a:custGeom>
            <a:rect b="b" l="l" r="r" t="t"/>
            <a:pathLst>
              <a:path extrusionOk="0" h="986156" w="986156">
                <a:moveTo>
                  <a:pt x="493078" y="0"/>
                </a:moveTo>
                <a:cubicBezTo>
                  <a:pt x="765397" y="0"/>
                  <a:pt x="986156" y="220759"/>
                  <a:pt x="986156" y="493078"/>
                </a:cubicBezTo>
                <a:cubicBezTo>
                  <a:pt x="986156" y="765397"/>
                  <a:pt x="765397" y="986156"/>
                  <a:pt x="493078" y="986156"/>
                </a:cubicBezTo>
                <a:cubicBezTo>
                  <a:pt x="220759" y="986156"/>
                  <a:pt x="0" y="765397"/>
                  <a:pt x="0" y="493078"/>
                </a:cubicBezTo>
                <a:cubicBezTo>
                  <a:pt x="0" y="220759"/>
                  <a:pt x="220759" y="0"/>
                  <a:pt x="493078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600" name="Google Shape;600;g2575d302481_0_50"/>
          <p:cNvPicPr preferRelativeResize="0"/>
          <p:nvPr/>
        </p:nvPicPr>
        <p:blipFill rotWithShape="1">
          <a:blip r:embed="rId5">
            <a:alphaModFix/>
          </a:blip>
          <a:srcRect b="0" l="16675" r="16675" t="0"/>
          <a:stretch/>
        </p:blipFill>
        <p:spPr>
          <a:xfrm>
            <a:off x="11060746" y="3076551"/>
            <a:ext cx="739617" cy="744548"/>
          </a:xfrm>
          <a:custGeom>
            <a:rect b="b" l="l" r="r" t="t"/>
            <a:pathLst>
              <a:path extrusionOk="0" h="986156" w="986156">
                <a:moveTo>
                  <a:pt x="493078" y="0"/>
                </a:moveTo>
                <a:cubicBezTo>
                  <a:pt x="765397" y="0"/>
                  <a:pt x="986156" y="220759"/>
                  <a:pt x="986156" y="493078"/>
                </a:cubicBezTo>
                <a:cubicBezTo>
                  <a:pt x="986156" y="765397"/>
                  <a:pt x="765397" y="986156"/>
                  <a:pt x="493078" y="986156"/>
                </a:cubicBezTo>
                <a:cubicBezTo>
                  <a:pt x="220759" y="986156"/>
                  <a:pt x="0" y="765397"/>
                  <a:pt x="0" y="493078"/>
                </a:cubicBezTo>
                <a:cubicBezTo>
                  <a:pt x="0" y="220759"/>
                  <a:pt x="220759" y="0"/>
                  <a:pt x="493078" y="0"/>
                </a:cubicBezTo>
                <a:close/>
              </a:path>
            </a:pathLst>
          </a:custGeom>
          <a:noFill/>
          <a:ln>
            <a:noFill/>
          </a:ln>
        </p:spPr>
      </p:pic>
      <p:pic>
        <p:nvPicPr>
          <p:cNvPr id="601" name="Google Shape;601;g2575d302481_0_50"/>
          <p:cNvPicPr preferRelativeResize="0"/>
          <p:nvPr/>
        </p:nvPicPr>
        <p:blipFill rotWithShape="1">
          <a:blip r:embed="rId6">
            <a:alphaModFix/>
          </a:blip>
          <a:srcRect b="0" l="23790" r="23795" t="0"/>
          <a:stretch/>
        </p:blipFill>
        <p:spPr>
          <a:xfrm>
            <a:off x="9730226" y="4404924"/>
            <a:ext cx="739617" cy="744548"/>
          </a:xfrm>
          <a:custGeom>
            <a:rect b="b" l="l" r="r" t="t"/>
            <a:pathLst>
              <a:path extrusionOk="0" h="986156" w="986156">
                <a:moveTo>
                  <a:pt x="493078" y="0"/>
                </a:moveTo>
                <a:cubicBezTo>
                  <a:pt x="765397" y="0"/>
                  <a:pt x="986156" y="220759"/>
                  <a:pt x="986156" y="493078"/>
                </a:cubicBezTo>
                <a:cubicBezTo>
                  <a:pt x="986156" y="765397"/>
                  <a:pt x="765397" y="986156"/>
                  <a:pt x="493078" y="986156"/>
                </a:cubicBezTo>
                <a:cubicBezTo>
                  <a:pt x="220759" y="986156"/>
                  <a:pt x="0" y="765397"/>
                  <a:pt x="0" y="493078"/>
                </a:cubicBezTo>
                <a:cubicBezTo>
                  <a:pt x="0" y="220759"/>
                  <a:pt x="220759" y="0"/>
                  <a:pt x="493078" y="0"/>
                </a:cubicBezTo>
                <a:close/>
              </a:path>
            </a:pathLst>
          </a:custGeom>
          <a:noFill/>
          <a:ln>
            <a:noFill/>
          </a:ln>
        </p:spPr>
      </p:pic>
      <p:grpSp>
        <p:nvGrpSpPr>
          <p:cNvPr id="602" name="Google Shape;602;g2575d302481_0_50"/>
          <p:cNvGrpSpPr/>
          <p:nvPr/>
        </p:nvGrpSpPr>
        <p:grpSpPr>
          <a:xfrm>
            <a:off x="10842263" y="4184951"/>
            <a:ext cx="1179377" cy="1182047"/>
            <a:chOff x="2779688" y="3188351"/>
            <a:chExt cx="1570200" cy="1570200"/>
          </a:xfrm>
        </p:grpSpPr>
        <p:sp>
          <p:nvSpPr>
            <p:cNvPr id="603" name="Google Shape;603;g2575d302481_0_50"/>
            <p:cNvSpPr/>
            <p:nvPr/>
          </p:nvSpPr>
          <p:spPr>
            <a:xfrm>
              <a:off x="2779688" y="3188351"/>
              <a:ext cx="1570200" cy="1570200"/>
            </a:xfrm>
            <a:prstGeom prst="ellipse">
              <a:avLst/>
            </a:prstGeom>
            <a:solidFill>
              <a:srgbClr val="FFFFFF"/>
            </a:solidFill>
            <a:ln cap="rnd" cmpd="sng" w="38100">
              <a:solidFill>
                <a:srgbClr val="222750"/>
              </a:solidFill>
              <a:prstDash val="dot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4" name="Google Shape;604;g2575d302481_0_50"/>
            <p:cNvSpPr/>
            <p:nvPr/>
          </p:nvSpPr>
          <p:spPr>
            <a:xfrm>
              <a:off x="3071754" y="3480417"/>
              <a:ext cx="986100" cy="986100"/>
            </a:xfrm>
            <a:prstGeom prst="ellipse">
              <a:avLst/>
            </a:prstGeom>
            <a:solidFill>
              <a:srgbClr val="FFFFFF"/>
            </a:solidFill>
            <a:ln cap="flat" cmpd="sng" w="9525">
              <a:solidFill>
                <a:srgbClr val="22275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605" name="Google Shape;605;g2575d302481_0_50"/>
          <p:cNvPicPr preferRelativeResize="0"/>
          <p:nvPr/>
        </p:nvPicPr>
        <p:blipFill rotWithShape="1">
          <a:blip r:embed="rId7">
            <a:alphaModFix/>
          </a:blip>
          <a:srcRect b="0" l="16931" r="16931" t="0"/>
          <a:stretch/>
        </p:blipFill>
        <p:spPr>
          <a:xfrm>
            <a:off x="11067366" y="4407894"/>
            <a:ext cx="739617" cy="744548"/>
          </a:xfrm>
          <a:custGeom>
            <a:rect b="b" l="l" r="r" t="t"/>
            <a:pathLst>
              <a:path extrusionOk="0" h="986156" w="986156">
                <a:moveTo>
                  <a:pt x="493078" y="0"/>
                </a:moveTo>
                <a:cubicBezTo>
                  <a:pt x="765397" y="0"/>
                  <a:pt x="986156" y="220759"/>
                  <a:pt x="986156" y="493078"/>
                </a:cubicBezTo>
                <a:cubicBezTo>
                  <a:pt x="986156" y="765397"/>
                  <a:pt x="765397" y="986156"/>
                  <a:pt x="493078" y="986156"/>
                </a:cubicBezTo>
                <a:cubicBezTo>
                  <a:pt x="220759" y="986156"/>
                  <a:pt x="0" y="765397"/>
                  <a:pt x="0" y="493078"/>
                </a:cubicBezTo>
                <a:cubicBezTo>
                  <a:pt x="0" y="220759"/>
                  <a:pt x="220759" y="0"/>
                  <a:pt x="493078" y="0"/>
                </a:cubicBezTo>
                <a:close/>
              </a:path>
            </a:pathLst>
          </a:custGeom>
          <a:noFill/>
          <a:ln>
            <a:noFill/>
          </a:ln>
        </p:spPr>
      </p:pic>
      <p:sp>
        <p:nvSpPr>
          <p:cNvPr id="606" name="Google Shape;606;g2575d302481_0_50"/>
          <p:cNvSpPr txBox="1"/>
          <p:nvPr/>
        </p:nvSpPr>
        <p:spPr>
          <a:xfrm>
            <a:off x="9893150" y="5537650"/>
            <a:ext cx="1761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>
                <a:solidFill>
                  <a:srgbClr val="222750"/>
                </a:solidFill>
                <a:latin typeface="Rubik"/>
                <a:ea typeface="Rubik"/>
                <a:cs typeface="Rubik"/>
                <a:sym typeface="Rubik"/>
              </a:rPr>
              <a:t>Earth Observation</a:t>
            </a:r>
            <a:endParaRPr>
              <a:solidFill>
                <a:srgbClr val="222750"/>
              </a:solidFill>
              <a:latin typeface="Rubik"/>
              <a:ea typeface="Rubik"/>
              <a:cs typeface="Rubik"/>
              <a:sym typeface="Rubik"/>
            </a:endParaRPr>
          </a:p>
        </p:txBody>
      </p:sp>
      <p:grpSp>
        <p:nvGrpSpPr>
          <p:cNvPr id="607" name="Google Shape;607;g2575d302481_0_50"/>
          <p:cNvGrpSpPr/>
          <p:nvPr/>
        </p:nvGrpSpPr>
        <p:grpSpPr>
          <a:xfrm>
            <a:off x="6535513" y="2742950"/>
            <a:ext cx="2714700" cy="3102488"/>
            <a:chOff x="6491238" y="2742950"/>
            <a:chExt cx="2714700" cy="3102488"/>
          </a:xfrm>
        </p:grpSpPr>
        <p:sp>
          <p:nvSpPr>
            <p:cNvPr id="608" name="Google Shape;608;g2575d302481_0_50"/>
            <p:cNvSpPr/>
            <p:nvPr/>
          </p:nvSpPr>
          <p:spPr>
            <a:xfrm>
              <a:off x="6491238" y="2742950"/>
              <a:ext cx="2714700" cy="2778600"/>
            </a:xfrm>
            <a:prstGeom prst="roundRect">
              <a:avLst>
                <a:gd fmla="val 16667" name="adj"/>
              </a:avLst>
            </a:prstGeom>
            <a:solidFill>
              <a:srgbClr val="DBFFA7">
                <a:alpha val="71520"/>
              </a:srgbClr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9" name="Google Shape;609;g2575d302481_0_50"/>
            <p:cNvSpPr txBox="1"/>
            <p:nvPr/>
          </p:nvSpPr>
          <p:spPr>
            <a:xfrm>
              <a:off x="8388141" y="5224244"/>
              <a:ext cx="405000" cy="297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rmAutofit/>
            </a:bodyPr>
            <a:lstStyle/>
            <a:p>
              <a:pPr indent="0" lvl="0" marL="0" rtl="0" algn="r">
                <a:spcBef>
                  <a:spcPts val="0"/>
                </a:spcBef>
                <a:spcAft>
                  <a:spcPts val="0"/>
                </a:spcAft>
                <a:buNone/>
              </a:pPr>
              <a:fld id="{00000000-1234-1234-1234-123412341234}" type="slidenum">
                <a:rPr lang="en-US" sz="600">
                  <a:solidFill>
                    <a:srgbClr val="FFFFFF"/>
                  </a:solidFill>
                  <a:latin typeface="Rubik"/>
                  <a:ea typeface="Rubik"/>
                  <a:cs typeface="Rubik"/>
                  <a:sym typeface="Rubik"/>
                </a:rPr>
                <a:t>‹#›</a:t>
              </a:fld>
              <a:endParaRPr sz="600">
                <a:solidFill>
                  <a:srgbClr val="FFFFFF"/>
                </a:solidFill>
                <a:latin typeface="Rubik"/>
                <a:ea typeface="Rubik"/>
                <a:cs typeface="Rubik"/>
                <a:sym typeface="Rubik"/>
              </a:endParaRPr>
            </a:p>
          </p:txBody>
        </p:sp>
        <p:grpSp>
          <p:nvGrpSpPr>
            <p:cNvPr id="610" name="Google Shape;610;g2575d302481_0_50"/>
            <p:cNvGrpSpPr/>
            <p:nvPr/>
          </p:nvGrpSpPr>
          <p:grpSpPr>
            <a:xfrm>
              <a:off x="6596598" y="2891211"/>
              <a:ext cx="1177650" cy="1177179"/>
              <a:chOff x="2779688" y="3188351"/>
              <a:chExt cx="1570200" cy="1570200"/>
            </a:xfrm>
          </p:grpSpPr>
          <p:sp>
            <p:nvSpPr>
              <p:cNvPr id="611" name="Google Shape;611;g2575d302481_0_50"/>
              <p:cNvSpPr/>
              <p:nvPr/>
            </p:nvSpPr>
            <p:spPr>
              <a:xfrm>
                <a:off x="2779688" y="3188351"/>
                <a:ext cx="1570200" cy="1570200"/>
              </a:xfrm>
              <a:prstGeom prst="ellipse">
                <a:avLst/>
              </a:prstGeom>
              <a:solidFill>
                <a:srgbClr val="FFFFFF"/>
              </a:solidFill>
              <a:ln cap="rnd" cmpd="sng" w="38100">
                <a:solidFill>
                  <a:srgbClr val="222750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2" name="Google Shape;612;g2575d302481_0_50"/>
              <p:cNvSpPr/>
              <p:nvPr/>
            </p:nvSpPr>
            <p:spPr>
              <a:xfrm>
                <a:off x="3071754" y="3480417"/>
                <a:ext cx="986100" cy="9861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rgbClr val="22275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3" name="Google Shape;613;g2575d302481_0_50"/>
            <p:cNvGrpSpPr/>
            <p:nvPr/>
          </p:nvGrpSpPr>
          <p:grpSpPr>
            <a:xfrm>
              <a:off x="7928340" y="4214552"/>
              <a:ext cx="1177650" cy="1177179"/>
              <a:chOff x="2779688" y="3188351"/>
              <a:chExt cx="1570200" cy="1570200"/>
            </a:xfrm>
          </p:grpSpPr>
          <p:sp>
            <p:nvSpPr>
              <p:cNvPr id="614" name="Google Shape;614;g2575d302481_0_50"/>
              <p:cNvSpPr/>
              <p:nvPr/>
            </p:nvSpPr>
            <p:spPr>
              <a:xfrm>
                <a:off x="2779688" y="3188351"/>
                <a:ext cx="1570200" cy="1570200"/>
              </a:xfrm>
              <a:prstGeom prst="ellipse">
                <a:avLst/>
              </a:prstGeom>
              <a:solidFill>
                <a:srgbClr val="FFFFFF"/>
              </a:solidFill>
              <a:ln cap="rnd" cmpd="sng" w="38100">
                <a:solidFill>
                  <a:srgbClr val="222750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5" name="Google Shape;615;g2575d302481_0_50"/>
              <p:cNvSpPr/>
              <p:nvPr/>
            </p:nvSpPr>
            <p:spPr>
              <a:xfrm>
                <a:off x="3071754" y="3480417"/>
                <a:ext cx="986100" cy="9861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rgbClr val="22275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16" name="Google Shape;616;g2575d302481_0_50"/>
            <p:cNvGrpSpPr/>
            <p:nvPr/>
          </p:nvGrpSpPr>
          <p:grpSpPr>
            <a:xfrm>
              <a:off x="6597114" y="4214552"/>
              <a:ext cx="1177650" cy="1177179"/>
              <a:chOff x="2779688" y="3188351"/>
              <a:chExt cx="1570200" cy="1570200"/>
            </a:xfrm>
          </p:grpSpPr>
          <p:sp>
            <p:nvSpPr>
              <p:cNvPr id="617" name="Google Shape;617;g2575d302481_0_50"/>
              <p:cNvSpPr/>
              <p:nvPr/>
            </p:nvSpPr>
            <p:spPr>
              <a:xfrm>
                <a:off x="2779688" y="3188351"/>
                <a:ext cx="1570200" cy="1570200"/>
              </a:xfrm>
              <a:prstGeom prst="ellipse">
                <a:avLst/>
              </a:prstGeom>
              <a:solidFill>
                <a:srgbClr val="FFFFFF"/>
              </a:solidFill>
              <a:ln cap="rnd" cmpd="sng" w="38100">
                <a:solidFill>
                  <a:srgbClr val="222750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8" name="Google Shape;618;g2575d302481_0_50"/>
              <p:cNvSpPr/>
              <p:nvPr/>
            </p:nvSpPr>
            <p:spPr>
              <a:xfrm>
                <a:off x="3071754" y="3480417"/>
                <a:ext cx="986100" cy="9861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rgbClr val="22275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619" name="Google Shape;619;g2575d302481_0_50"/>
            <p:cNvPicPr preferRelativeResize="0"/>
            <p:nvPr/>
          </p:nvPicPr>
          <p:blipFill rotWithShape="1">
            <a:blip r:embed="rId8">
              <a:alphaModFix/>
            </a:blip>
            <a:srcRect b="3457" l="4058" r="7336" t="25550"/>
            <a:stretch/>
          </p:blipFill>
          <p:spPr>
            <a:xfrm>
              <a:off x="6815617" y="3110340"/>
              <a:ext cx="739617" cy="739617"/>
            </a:xfrm>
            <a:custGeom>
              <a:rect b="b" l="l" r="r" t="t"/>
              <a:pathLst>
                <a:path extrusionOk="0" h="986156" w="986156">
                  <a:moveTo>
                    <a:pt x="493078" y="0"/>
                  </a:moveTo>
                  <a:cubicBezTo>
                    <a:pt x="765397" y="0"/>
                    <a:pt x="986156" y="220759"/>
                    <a:pt x="986156" y="493078"/>
                  </a:cubicBezTo>
                  <a:cubicBezTo>
                    <a:pt x="986156" y="765397"/>
                    <a:pt x="765397" y="986156"/>
                    <a:pt x="493078" y="986156"/>
                  </a:cubicBezTo>
                  <a:cubicBezTo>
                    <a:pt x="220759" y="986156"/>
                    <a:pt x="0" y="765397"/>
                    <a:pt x="0" y="493078"/>
                  </a:cubicBezTo>
                  <a:cubicBezTo>
                    <a:pt x="0" y="220759"/>
                    <a:pt x="220759" y="0"/>
                    <a:pt x="493078" y="0"/>
                  </a:cubicBezTo>
                  <a:close/>
                </a:path>
              </a:pathLst>
            </a:custGeom>
            <a:noFill/>
            <a:ln>
              <a:noFill/>
            </a:ln>
          </p:spPr>
        </p:pic>
        <p:pic>
          <p:nvPicPr>
            <p:cNvPr id="620" name="Google Shape;620;g2575d302481_0_50"/>
            <p:cNvPicPr preferRelativeResize="0"/>
            <p:nvPr/>
          </p:nvPicPr>
          <p:blipFill rotWithShape="1">
            <a:blip r:embed="rId9">
              <a:alphaModFix/>
            </a:blip>
            <a:srcRect b="3148" l="17297" r="21667" t="3148"/>
            <a:stretch/>
          </p:blipFill>
          <p:spPr>
            <a:xfrm>
              <a:off x="8147389" y="4443950"/>
              <a:ext cx="739617" cy="739617"/>
            </a:xfrm>
            <a:custGeom>
              <a:rect b="b" l="l" r="r" t="t"/>
              <a:pathLst>
                <a:path extrusionOk="0" h="986156" w="986156">
                  <a:moveTo>
                    <a:pt x="493078" y="0"/>
                  </a:moveTo>
                  <a:cubicBezTo>
                    <a:pt x="765397" y="0"/>
                    <a:pt x="986156" y="220759"/>
                    <a:pt x="986156" y="493078"/>
                  </a:cubicBezTo>
                  <a:cubicBezTo>
                    <a:pt x="986156" y="765397"/>
                    <a:pt x="765397" y="986156"/>
                    <a:pt x="493078" y="986156"/>
                  </a:cubicBezTo>
                  <a:cubicBezTo>
                    <a:pt x="220759" y="986156"/>
                    <a:pt x="0" y="765397"/>
                    <a:pt x="0" y="493078"/>
                  </a:cubicBezTo>
                  <a:cubicBezTo>
                    <a:pt x="0" y="220759"/>
                    <a:pt x="220759" y="0"/>
                    <a:pt x="493078" y="0"/>
                  </a:cubicBezTo>
                  <a:close/>
                </a:path>
              </a:pathLst>
            </a:custGeom>
            <a:noFill/>
            <a:ln>
              <a:noFill/>
            </a:ln>
          </p:spPr>
        </p:pic>
        <p:pic>
          <p:nvPicPr>
            <p:cNvPr id="621" name="Google Shape;621;g2575d302481_0_50"/>
            <p:cNvPicPr preferRelativeResize="0"/>
            <p:nvPr/>
          </p:nvPicPr>
          <p:blipFill rotWithShape="1">
            <a:blip r:embed="rId10">
              <a:alphaModFix/>
            </a:blip>
            <a:srcRect b="0" l="15616" r="15616" t="0"/>
            <a:stretch/>
          </p:blipFill>
          <p:spPr>
            <a:xfrm>
              <a:off x="6816123" y="4432855"/>
              <a:ext cx="739617" cy="739617"/>
            </a:xfrm>
            <a:custGeom>
              <a:rect b="b" l="l" r="r" t="t"/>
              <a:pathLst>
                <a:path extrusionOk="0" h="986156" w="986156">
                  <a:moveTo>
                    <a:pt x="493078" y="0"/>
                  </a:moveTo>
                  <a:cubicBezTo>
                    <a:pt x="765397" y="0"/>
                    <a:pt x="986156" y="220759"/>
                    <a:pt x="986156" y="493078"/>
                  </a:cubicBezTo>
                  <a:cubicBezTo>
                    <a:pt x="986156" y="765397"/>
                    <a:pt x="765397" y="986156"/>
                    <a:pt x="493078" y="986156"/>
                  </a:cubicBezTo>
                  <a:cubicBezTo>
                    <a:pt x="220759" y="986156"/>
                    <a:pt x="0" y="765397"/>
                    <a:pt x="0" y="493078"/>
                  </a:cubicBezTo>
                  <a:cubicBezTo>
                    <a:pt x="0" y="220759"/>
                    <a:pt x="220759" y="0"/>
                    <a:pt x="493078" y="0"/>
                  </a:cubicBezTo>
                  <a:close/>
                </a:path>
              </a:pathLst>
            </a:custGeom>
            <a:noFill/>
            <a:ln>
              <a:noFill/>
            </a:ln>
          </p:spPr>
        </p:pic>
        <p:grpSp>
          <p:nvGrpSpPr>
            <p:cNvPr id="622" name="Google Shape;622;g2575d302481_0_50"/>
            <p:cNvGrpSpPr/>
            <p:nvPr/>
          </p:nvGrpSpPr>
          <p:grpSpPr>
            <a:xfrm>
              <a:off x="7928340" y="2891452"/>
              <a:ext cx="1177650" cy="1177179"/>
              <a:chOff x="2779688" y="3188351"/>
              <a:chExt cx="1570200" cy="1570200"/>
            </a:xfrm>
          </p:grpSpPr>
          <p:sp>
            <p:nvSpPr>
              <p:cNvPr id="623" name="Google Shape;623;g2575d302481_0_50"/>
              <p:cNvSpPr/>
              <p:nvPr/>
            </p:nvSpPr>
            <p:spPr>
              <a:xfrm>
                <a:off x="2779688" y="3188351"/>
                <a:ext cx="1570200" cy="1570200"/>
              </a:xfrm>
              <a:prstGeom prst="ellipse">
                <a:avLst/>
              </a:prstGeom>
              <a:solidFill>
                <a:srgbClr val="FFFFFF"/>
              </a:solidFill>
              <a:ln cap="rnd" cmpd="sng" w="38100">
                <a:solidFill>
                  <a:srgbClr val="222750"/>
                </a:solidFill>
                <a:prstDash val="dot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24" name="Google Shape;624;g2575d302481_0_50"/>
              <p:cNvSpPr/>
              <p:nvPr/>
            </p:nvSpPr>
            <p:spPr>
              <a:xfrm>
                <a:off x="3071754" y="3480417"/>
                <a:ext cx="986100" cy="986100"/>
              </a:xfrm>
              <a:prstGeom prst="ellipse">
                <a:avLst/>
              </a:prstGeom>
              <a:solidFill>
                <a:srgbClr val="FFFFFF"/>
              </a:solidFill>
              <a:ln cap="flat" cmpd="sng" w="9525">
                <a:solidFill>
                  <a:srgbClr val="222750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r>
                  <a:t/>
                </a:r>
                <a:endParaRPr b="0" i="0" sz="1400" u="none" cap="none" strike="noStrike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625" name="Google Shape;625;g2575d302481_0_50"/>
            <p:cNvPicPr preferRelativeResize="0"/>
            <p:nvPr/>
          </p:nvPicPr>
          <p:blipFill rotWithShape="1">
            <a:blip r:embed="rId11">
              <a:alphaModFix/>
            </a:blip>
            <a:srcRect b="0" l="9520" r="9520" t="0"/>
            <a:stretch/>
          </p:blipFill>
          <p:spPr>
            <a:xfrm>
              <a:off x="8147396" y="3110223"/>
              <a:ext cx="739617" cy="739617"/>
            </a:xfrm>
            <a:custGeom>
              <a:rect b="b" l="l" r="r" t="t"/>
              <a:pathLst>
                <a:path extrusionOk="0" h="986156" w="986156">
                  <a:moveTo>
                    <a:pt x="493078" y="0"/>
                  </a:moveTo>
                  <a:cubicBezTo>
                    <a:pt x="765397" y="0"/>
                    <a:pt x="986156" y="220759"/>
                    <a:pt x="986156" y="493078"/>
                  </a:cubicBezTo>
                  <a:cubicBezTo>
                    <a:pt x="986156" y="765397"/>
                    <a:pt x="765397" y="986156"/>
                    <a:pt x="493078" y="986156"/>
                  </a:cubicBezTo>
                  <a:cubicBezTo>
                    <a:pt x="220759" y="986156"/>
                    <a:pt x="0" y="765397"/>
                    <a:pt x="0" y="493078"/>
                  </a:cubicBezTo>
                  <a:cubicBezTo>
                    <a:pt x="0" y="220759"/>
                    <a:pt x="220759" y="0"/>
                    <a:pt x="493078" y="0"/>
                  </a:cubicBezTo>
                  <a:close/>
                </a:path>
              </a:pathLst>
            </a:custGeom>
            <a:noFill/>
            <a:ln>
              <a:noFill/>
            </a:ln>
          </p:spPr>
        </p:pic>
        <p:sp>
          <p:nvSpPr>
            <p:cNvPr id="626" name="Google Shape;626;g2575d302481_0_50"/>
            <p:cNvSpPr txBox="1"/>
            <p:nvPr/>
          </p:nvSpPr>
          <p:spPr>
            <a:xfrm>
              <a:off x="7360639" y="5537638"/>
              <a:ext cx="975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None/>
              </a:pPr>
              <a:r>
                <a:rPr lang="en-US">
                  <a:solidFill>
                    <a:srgbClr val="222750"/>
                  </a:solidFill>
                  <a:latin typeface="Rubik"/>
                  <a:ea typeface="Rubik"/>
                  <a:cs typeface="Rubik"/>
                  <a:sym typeface="Rubik"/>
                </a:rPr>
                <a:t>Physics</a:t>
              </a:r>
              <a:endParaRPr>
                <a:solidFill>
                  <a:srgbClr val="222750"/>
                </a:solidFill>
                <a:latin typeface="Rubik"/>
                <a:ea typeface="Rubik"/>
                <a:cs typeface="Rubik"/>
                <a:sym typeface="Rubik"/>
              </a:endParaRPr>
            </a:p>
          </p:txBody>
        </p:sp>
      </p:grpSp>
      <p:sp>
        <p:nvSpPr>
          <p:cNvPr id="627" name="Google Shape;627;g2575d302481_0_50"/>
          <p:cNvSpPr txBox="1"/>
          <p:nvPr/>
        </p:nvSpPr>
        <p:spPr>
          <a:xfrm>
            <a:off x="6535150" y="2240350"/>
            <a:ext cx="56352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7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InterTwin use cases</a:t>
            </a:r>
            <a:endParaRPr b="1" sz="170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g2575d302481_0_50"/>
          <p:cNvSpPr txBox="1"/>
          <p:nvPr/>
        </p:nvSpPr>
        <p:spPr>
          <a:xfrm>
            <a:off x="8066350" y="6016100"/>
            <a:ext cx="2572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2"/>
              </a:rPr>
              <a:t>Alexander Zoechbauer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575d302481_0_74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Digital Twins (2)</a:t>
            </a:r>
            <a:endParaRPr/>
          </a:p>
        </p:txBody>
      </p:sp>
      <p:sp>
        <p:nvSpPr>
          <p:cNvPr id="635" name="Google Shape;635;g2575d302481_0_74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participate to EC project interTwin, and </a:t>
            </a:r>
            <a:r>
              <a:rPr b="1" lang="en-US"/>
              <a:t>ECMWF’s EMPP</a:t>
            </a:r>
            <a:r>
              <a:rPr lang="en-US"/>
              <a:t>.</a:t>
            </a:r>
            <a:endParaRPr/>
          </a:p>
        </p:txBody>
      </p:sp>
      <p:pic>
        <p:nvPicPr>
          <p:cNvPr id="636" name="Google Shape;636;g2575d302481_0_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55238" y="2298777"/>
            <a:ext cx="7331529" cy="383955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7" name="Google Shape;637;g2575d302481_0_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29303" y="5993881"/>
            <a:ext cx="774349" cy="208288"/>
          </a:xfrm>
          <a:prstGeom prst="rect">
            <a:avLst/>
          </a:prstGeom>
          <a:noFill/>
          <a:ln>
            <a:noFill/>
          </a:ln>
        </p:spPr>
      </p:pic>
      <p:pic>
        <p:nvPicPr>
          <p:cNvPr id="638" name="Google Shape;638;g2575d302481_0_7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8432" y="5682906"/>
            <a:ext cx="1744168" cy="279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39" name="Google Shape;639;g2575d302481_0_7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165536" y="5939598"/>
            <a:ext cx="1258646" cy="316853"/>
          </a:xfrm>
          <a:prstGeom prst="rect">
            <a:avLst/>
          </a:prstGeom>
          <a:noFill/>
          <a:ln>
            <a:noFill/>
          </a:ln>
        </p:spPr>
      </p:pic>
      <p:sp>
        <p:nvSpPr>
          <p:cNvPr id="640" name="Google Shape;640;g2575d302481_0_74"/>
          <p:cNvSpPr txBox="1"/>
          <p:nvPr/>
        </p:nvSpPr>
        <p:spPr>
          <a:xfrm>
            <a:off x="8649879" y="5884524"/>
            <a:ext cx="1048500" cy="307800"/>
          </a:xfrm>
          <a:prstGeom prst="rect">
            <a:avLst/>
          </a:prstGeom>
          <a:solidFill>
            <a:srgbClr val="0097A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00">
                <a:solidFill>
                  <a:srgbClr val="EEEEEE"/>
                </a:solidFill>
                <a:latin typeface="Montserrat"/>
                <a:ea typeface="Montserrat"/>
                <a:cs typeface="Montserrat"/>
                <a:sym typeface="Montserrat"/>
              </a:rPr>
              <a:t>Applications</a:t>
            </a:r>
            <a:endParaRPr b="1" sz="800">
              <a:solidFill>
                <a:srgbClr val="EEEEE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641" name="Google Shape;641;g2575d302481_0_74"/>
          <p:cNvPicPr preferRelativeResize="0"/>
          <p:nvPr/>
        </p:nvPicPr>
        <p:blipFill rotWithShape="1">
          <a:blip r:embed="rId7">
            <a:alphaModFix/>
          </a:blip>
          <a:srcRect b="0" l="84572" r="0" t="0"/>
          <a:stretch/>
        </p:blipFill>
        <p:spPr>
          <a:xfrm>
            <a:off x="8800199" y="2799005"/>
            <a:ext cx="747756" cy="232442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42" name="Google Shape;642;g2575d302481_0_74"/>
          <p:cNvCxnSpPr/>
          <p:nvPr/>
        </p:nvCxnSpPr>
        <p:spPr>
          <a:xfrm rot="10800000">
            <a:off x="8406599" y="4112860"/>
            <a:ext cx="3738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diamond"/>
            <a:tailEnd len="med" w="med" type="none"/>
          </a:ln>
        </p:spPr>
      </p:cxnSp>
      <p:pic>
        <p:nvPicPr>
          <p:cNvPr id="643" name="Google Shape;643;g2575d302481_0_74"/>
          <p:cNvPicPr preferRelativeResize="0"/>
          <p:nvPr/>
        </p:nvPicPr>
        <p:blipFill rotWithShape="1">
          <a:blip r:embed="rId8">
            <a:alphaModFix/>
          </a:blip>
          <a:srcRect b="0" l="0" r="33222" t="0"/>
          <a:stretch/>
        </p:blipFill>
        <p:spPr>
          <a:xfrm>
            <a:off x="8915826" y="5079383"/>
            <a:ext cx="554637" cy="481368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44" name="Google Shape;644;g2575d302481_0_74"/>
          <p:cNvSpPr txBox="1"/>
          <p:nvPr/>
        </p:nvSpPr>
        <p:spPr>
          <a:xfrm>
            <a:off x="8874173" y="5494478"/>
            <a:ext cx="7251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">
                <a:latin typeface="Calibri"/>
                <a:ea typeface="Calibri"/>
                <a:cs typeface="Calibri"/>
                <a:sym typeface="Calibri"/>
              </a:rPr>
              <a:t>Disaster support</a:t>
            </a:r>
            <a:endParaRPr sz="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5" name="Google Shape;645;g2575d302481_0_74"/>
          <p:cNvSpPr txBox="1"/>
          <p:nvPr/>
        </p:nvSpPr>
        <p:spPr>
          <a:xfrm>
            <a:off x="9941570" y="3814844"/>
            <a:ext cx="913500" cy="492600"/>
          </a:xfrm>
          <a:prstGeom prst="rect">
            <a:avLst/>
          </a:prstGeom>
          <a:solidFill>
            <a:srgbClr val="0097A7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>
                <a:solidFill>
                  <a:srgbClr val="EEEEEE"/>
                </a:solidFill>
                <a:latin typeface="Montserrat"/>
                <a:ea typeface="Montserrat"/>
                <a:cs typeface="Montserrat"/>
                <a:sym typeface="Montserrat"/>
              </a:rPr>
              <a:t>Visual interface </a:t>
            </a:r>
            <a:endParaRPr b="1" i="1" sz="800">
              <a:solidFill>
                <a:srgbClr val="EEEEEE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cxnSp>
        <p:nvCxnSpPr>
          <p:cNvPr id="646" name="Google Shape;646;g2575d302481_0_74"/>
          <p:cNvCxnSpPr/>
          <p:nvPr/>
        </p:nvCxnSpPr>
        <p:spPr>
          <a:xfrm rot="10800000">
            <a:off x="9600750" y="4112849"/>
            <a:ext cx="268200" cy="0"/>
          </a:xfrm>
          <a:prstGeom prst="straightConnector1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med" w="med" type="diamond"/>
            <a:tailEnd len="med" w="med" type="none"/>
          </a:ln>
        </p:spPr>
      </p:cxnSp>
      <p:pic>
        <p:nvPicPr>
          <p:cNvPr id="647" name="Google Shape;647;g2575d302481_0_7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9745571" y="4514984"/>
            <a:ext cx="1209243" cy="687222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g2575d302481_0_74"/>
          <p:cNvSpPr txBox="1"/>
          <p:nvPr/>
        </p:nvSpPr>
        <p:spPr>
          <a:xfrm>
            <a:off x="1499995" y="2005550"/>
            <a:ext cx="9009900" cy="61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rgbClr val="073A6C"/>
                </a:solidFill>
                <a:latin typeface="Avenir"/>
                <a:ea typeface="Avenir"/>
                <a:cs typeface="Avenir"/>
                <a:sym typeface="Avenir"/>
              </a:rPr>
              <a:t>First proof-of-concept of a machine-learning based global environmental model trained on terabytes of observational data</a:t>
            </a:r>
            <a:endParaRPr b="1" sz="1300">
              <a:solidFill>
                <a:srgbClr val="073A6C"/>
              </a:solidFill>
              <a:latin typeface="Avenir"/>
              <a:ea typeface="Avenir"/>
              <a:cs typeface="Avenir"/>
              <a:sym typeface="Avenir"/>
            </a:endParaRPr>
          </a:p>
        </p:txBody>
      </p:sp>
      <p:sp>
        <p:nvSpPr>
          <p:cNvPr id="649" name="Google Shape;649;g2575d302481_0_74"/>
          <p:cNvSpPr txBox="1"/>
          <p:nvPr/>
        </p:nvSpPr>
        <p:spPr>
          <a:xfrm>
            <a:off x="6084447" y="4930261"/>
            <a:ext cx="26223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800">
              <a:latin typeface="Rubik"/>
              <a:ea typeface="Rubik"/>
              <a:cs typeface="Rubik"/>
              <a:sym typeface="Rubik"/>
            </a:endParaRPr>
          </a:p>
        </p:txBody>
      </p:sp>
      <p:sp>
        <p:nvSpPr>
          <p:cNvPr id="650" name="Google Shape;650;g2575d302481_0_74"/>
          <p:cNvSpPr/>
          <p:nvPr/>
        </p:nvSpPr>
        <p:spPr>
          <a:xfrm>
            <a:off x="6590983" y="5682904"/>
            <a:ext cx="1609200" cy="4812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Rubik SemiBold"/>
                <a:ea typeface="Rubik SemiBold"/>
                <a:cs typeface="Rubik SemiBold"/>
                <a:sym typeface="Rubik SemiBold"/>
              </a:rPr>
              <a:t>R&amp;D at Juelich SSC:</a:t>
            </a:r>
            <a:endParaRPr sz="700">
              <a:latin typeface="Rubik SemiBold"/>
              <a:ea typeface="Rubik SemiBold"/>
              <a:cs typeface="Rubik SemiBold"/>
              <a:sym typeface="Rubik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Rubik SemiBold"/>
                <a:ea typeface="Rubik SemiBold"/>
                <a:cs typeface="Rubik SemiBold"/>
                <a:sym typeface="Rubik SemiBold"/>
              </a:rPr>
              <a:t>4x10</a:t>
            </a:r>
            <a:r>
              <a:rPr baseline="30000" lang="en-US" sz="700">
                <a:latin typeface="Rubik SemiBold"/>
                <a:ea typeface="Rubik SemiBold"/>
                <a:cs typeface="Rubik SemiBold"/>
                <a:sym typeface="Rubik SemiBold"/>
              </a:rPr>
              <a:t>6</a:t>
            </a:r>
            <a:r>
              <a:rPr lang="en-US" sz="700">
                <a:latin typeface="Rubik SemiBold"/>
                <a:ea typeface="Rubik SemiBold"/>
                <a:cs typeface="Rubik SemiBold"/>
                <a:sym typeface="Rubik SemiBold"/>
              </a:rPr>
              <a:t> GPU hours granted</a:t>
            </a:r>
            <a:endParaRPr sz="700">
              <a:latin typeface="Rubik SemiBold"/>
              <a:ea typeface="Rubik SemiBold"/>
              <a:cs typeface="Rubik SemiBold"/>
              <a:sym typeface="Rubik SemiBo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00">
                <a:latin typeface="Rubik SemiBold"/>
                <a:ea typeface="Rubik SemiBold"/>
                <a:cs typeface="Rubik SemiBold"/>
                <a:sym typeface="Rubik SemiBold"/>
              </a:rPr>
              <a:t>in 2023</a:t>
            </a:r>
            <a:endParaRPr sz="700">
              <a:latin typeface="Rubik SemiBold"/>
              <a:ea typeface="Rubik SemiBold"/>
              <a:cs typeface="Rubik SemiBold"/>
              <a:sym typeface="Rubik SemiBold"/>
            </a:endParaRPr>
          </a:p>
        </p:txBody>
      </p:sp>
      <p:sp>
        <p:nvSpPr>
          <p:cNvPr id="651" name="Google Shape;651;g2575d302481_0_74"/>
          <p:cNvSpPr txBox="1"/>
          <p:nvPr/>
        </p:nvSpPr>
        <p:spPr>
          <a:xfrm>
            <a:off x="4977750" y="6300350"/>
            <a:ext cx="205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10"/>
              </a:rPr>
              <a:t>Ilaria Luise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2"/>
          <p:cNvSpPr/>
          <p:nvPr/>
        </p:nvSpPr>
        <p:spPr>
          <a:xfrm>
            <a:off x="151510" y="128645"/>
            <a:ext cx="6884290" cy="3935355"/>
          </a:xfrm>
          <a:prstGeom prst="rect">
            <a:avLst/>
          </a:prstGeom>
          <a:solidFill>
            <a:srgbClr val="3F3F3F">
              <a:alpha val="7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The HL-LHC brings unprecedented computing challenges: the total computing capacity required by the experiments is expected to be 10 times greater than today.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lt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Large investments in R&amp;D are needed to improve software and workflows, reduce storage needs, integrate new resources and solutions from technology providers. </a:t>
            </a:r>
            <a:endParaRPr/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2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12"/>
          <p:cNvSpPr/>
          <p:nvPr/>
        </p:nvSpPr>
        <p:spPr>
          <a:xfrm>
            <a:off x="151510" y="5118100"/>
            <a:ext cx="6503290" cy="1519766"/>
          </a:xfrm>
          <a:prstGeom prst="rect">
            <a:avLst/>
          </a:prstGeom>
          <a:solidFill>
            <a:srgbClr val="3F3F3F">
              <a:alpha val="7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1" marL="45720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40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HL-LHC computing needs</a:t>
            </a:r>
            <a:endParaRPr/>
          </a:p>
        </p:txBody>
      </p:sp>
      <p:pic>
        <p:nvPicPr>
          <p:cNvPr id="354" name="Google Shape;354;p12"/>
          <p:cNvPicPr preferRelativeResize="0"/>
          <p:nvPr/>
        </p:nvPicPr>
        <p:blipFill rotWithShape="1">
          <a:blip r:embed="rId3">
            <a:alphaModFix/>
          </a:blip>
          <a:srcRect b="15188" l="0" r="3579" t="0"/>
          <a:stretch/>
        </p:blipFill>
        <p:spPr>
          <a:xfrm>
            <a:off x="7317571" y="220134"/>
            <a:ext cx="4415341" cy="319212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12"/>
          <p:cNvPicPr preferRelativeResize="0"/>
          <p:nvPr/>
        </p:nvPicPr>
        <p:blipFill rotWithShape="1">
          <a:blip r:embed="rId4">
            <a:alphaModFix/>
          </a:blip>
          <a:srcRect b="0" l="0" r="3835" t="4351"/>
          <a:stretch/>
        </p:blipFill>
        <p:spPr>
          <a:xfrm>
            <a:off x="7317571" y="3412263"/>
            <a:ext cx="4415341" cy="32256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410525" y="6304424"/>
            <a:ext cx="1090949" cy="343447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g2575d302481_0_258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Digital Twins (3)</a:t>
            </a:r>
            <a:endParaRPr/>
          </a:p>
        </p:txBody>
      </p:sp>
      <p:sp>
        <p:nvSpPr>
          <p:cNvPr id="658" name="Google Shape;658;g2575d302481_0_258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Proposed l</a:t>
            </a:r>
            <a:r>
              <a:rPr lang="en-US"/>
              <a:t>ectures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659" name="Google Shape;659;g2575d302481_0_2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000" y="2104450"/>
            <a:ext cx="5189526" cy="1441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0" name="Google Shape;660;g2575d302481_0_2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2000" y="4053600"/>
            <a:ext cx="6056851" cy="14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5" name="Shape 6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Google Shape;666;g2575d302481_0_284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Quantum computing</a:t>
            </a:r>
            <a:endParaRPr/>
          </a:p>
        </p:txBody>
      </p:sp>
      <p:sp>
        <p:nvSpPr>
          <p:cNvPr id="667" name="Google Shape;667;g2575d302481_0_284"/>
          <p:cNvSpPr txBox="1"/>
          <p:nvPr>
            <p:ph idx="1" type="body"/>
          </p:nvPr>
        </p:nvSpPr>
        <p:spPr>
          <a:xfrm>
            <a:off x="473275" y="1410975"/>
            <a:ext cx="10688700" cy="472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Proposed lectures</a:t>
            </a:r>
            <a:endParaRPr/>
          </a:p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t/>
            </a:r>
            <a:endParaRPr/>
          </a:p>
        </p:txBody>
      </p:sp>
      <p:pic>
        <p:nvPicPr>
          <p:cNvPr id="668" name="Google Shape;668;g2575d302481_0_2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163" y="2185025"/>
            <a:ext cx="11201725" cy="369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3" name="Shape 6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Google Shape;674;g2575d302481_0_292"/>
          <p:cNvSpPr txBox="1"/>
          <p:nvPr>
            <p:ph type="title"/>
          </p:nvPr>
        </p:nvSpPr>
        <p:spPr>
          <a:xfrm>
            <a:off x="440175" y="365125"/>
            <a:ext cx="11129700" cy="101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</a:pPr>
            <a:r>
              <a:rPr lang="en-US"/>
              <a:t>Evening lectures</a:t>
            </a:r>
            <a:endParaRPr/>
          </a:p>
        </p:txBody>
      </p:sp>
      <p:pic>
        <p:nvPicPr>
          <p:cNvPr id="675" name="Google Shape;675;g2575d302481_0_2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163" y="2191425"/>
            <a:ext cx="11529226" cy="381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9" name="Shape 6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Google Shape;680;p54"/>
          <p:cNvSpPr txBox="1"/>
          <p:nvPr>
            <p:ph type="title"/>
          </p:nvPr>
        </p:nvSpPr>
        <p:spPr>
          <a:xfrm>
            <a:off x="3186545" y="2541964"/>
            <a:ext cx="6069881" cy="81296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en-US" sz="6000"/>
              <a:t>Thanks!</a:t>
            </a:r>
            <a:endParaRPr/>
          </a:p>
        </p:txBody>
      </p:sp>
      <p:pic>
        <p:nvPicPr>
          <p:cNvPr id="681" name="Google Shape;681;p5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455047" y="1295407"/>
            <a:ext cx="1171074" cy="1171074"/>
          </a:xfrm>
          <a:prstGeom prst="rect">
            <a:avLst/>
          </a:prstGeom>
          <a:noFill/>
          <a:ln>
            <a:noFill/>
          </a:ln>
        </p:spPr>
      </p:pic>
      <p:sp>
        <p:nvSpPr>
          <p:cNvPr id="682" name="Google Shape;682;p54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"/>
          <p:cNvSpPr/>
          <p:nvPr/>
        </p:nvSpPr>
        <p:spPr>
          <a:xfrm>
            <a:off x="12180" y="0"/>
            <a:ext cx="12192000" cy="5216700"/>
          </a:xfrm>
          <a:prstGeom prst="rect">
            <a:avLst/>
          </a:prstGeom>
          <a:solidFill>
            <a:srgbClr val="3F3F3F">
              <a:alpha val="7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Calibri"/>
              <a:buNone/>
            </a:pPr>
            <a:r>
              <a:t/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</a:pPr>
            <a:r>
              <a:rPr b="0" i="0" lang="en-US" sz="4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4" name="Google Shape;364;p13"/>
          <p:cNvSpPr/>
          <p:nvPr/>
        </p:nvSpPr>
        <p:spPr>
          <a:xfrm>
            <a:off x="0" y="5415019"/>
            <a:ext cx="8407624" cy="1201463"/>
          </a:xfrm>
          <a:prstGeom prst="rect">
            <a:avLst/>
          </a:prstGeom>
          <a:solidFill>
            <a:srgbClr val="3F3F3F">
              <a:alpha val="74901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000"/>
              <a:buFont typeface="Calibri"/>
              <a:buNone/>
            </a:pPr>
            <a:r>
              <a:rPr b="0" i="0" lang="en-US" sz="40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Upgraded program = new challenges</a:t>
            </a:r>
            <a:endParaRPr b="0" i="0" sz="40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13"/>
          <p:cNvSpPr txBox="1"/>
          <p:nvPr/>
        </p:nvSpPr>
        <p:spPr>
          <a:xfrm>
            <a:off x="1654461" y="357615"/>
            <a:ext cx="8809449" cy="858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 b="0" i="0" sz="44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6" name="Google Shape;366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8074" y="925261"/>
            <a:ext cx="2768000" cy="1855517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pic>
        <p:nvPicPr>
          <p:cNvPr id="367" name="Google Shape;367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65269" y="3149464"/>
            <a:ext cx="2608154" cy="1855517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sp>
        <p:nvSpPr>
          <p:cNvPr id="368" name="Google Shape;368;p13"/>
          <p:cNvSpPr txBox="1"/>
          <p:nvPr/>
        </p:nvSpPr>
        <p:spPr>
          <a:xfrm>
            <a:off x="417144" y="198294"/>
            <a:ext cx="2233881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Upgraded Accelerator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Higher Luminosity</a:t>
            </a:r>
            <a:endParaRPr/>
          </a:p>
        </p:txBody>
      </p:sp>
      <p:sp>
        <p:nvSpPr>
          <p:cNvPr id="369" name="Google Shape;369;p13"/>
          <p:cNvSpPr txBox="1"/>
          <p:nvPr/>
        </p:nvSpPr>
        <p:spPr>
          <a:xfrm>
            <a:off x="137269" y="3627027"/>
            <a:ext cx="2202911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Upgraded Detectors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Higher Granularity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Higher Occupancy</a:t>
            </a:r>
            <a:endParaRPr/>
          </a:p>
        </p:txBody>
      </p:sp>
      <p:sp>
        <p:nvSpPr>
          <p:cNvPr id="370" name="Google Shape;370;p13"/>
          <p:cNvSpPr txBox="1"/>
          <p:nvPr/>
        </p:nvSpPr>
        <p:spPr>
          <a:xfrm>
            <a:off x="5604397" y="4820315"/>
            <a:ext cx="331866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New Computing Challenges</a:t>
            </a:r>
            <a:endParaRPr/>
          </a:p>
        </p:txBody>
      </p:sp>
      <p:sp>
        <p:nvSpPr>
          <p:cNvPr id="371" name="Google Shape;371;p13"/>
          <p:cNvSpPr txBox="1"/>
          <p:nvPr/>
        </p:nvSpPr>
        <p:spPr>
          <a:xfrm>
            <a:off x="3621254" y="692555"/>
            <a:ext cx="2169469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Changing Filtering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Paradigms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Higher Data Rates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Higher Sensitivity</a:t>
            </a:r>
            <a:endParaRPr/>
          </a:p>
        </p:txBody>
      </p:sp>
      <p:pic>
        <p:nvPicPr>
          <p:cNvPr descr="A picture containing text&#10;&#10;Description automatically generated" id="372" name="Google Shape;372;p13"/>
          <p:cNvPicPr preferRelativeResize="0"/>
          <p:nvPr/>
        </p:nvPicPr>
        <p:blipFill rotWithShape="1">
          <a:blip r:embed="rId5">
            <a:alphaModFix/>
          </a:blip>
          <a:srcRect b="-100" l="-721" r="0" t="0"/>
          <a:stretch/>
        </p:blipFill>
        <p:spPr>
          <a:xfrm>
            <a:off x="5728327" y="383036"/>
            <a:ext cx="2919226" cy="1469984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pic>
        <p:nvPicPr>
          <p:cNvPr descr="A screenshot of a computer&#10;&#10;Description automatically generated with low confidence" id="373" name="Google Shape;373;p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21892" y="1169229"/>
            <a:ext cx="2582034" cy="1582053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sp>
        <p:nvSpPr>
          <p:cNvPr id="374" name="Google Shape;374;p13"/>
          <p:cNvSpPr txBox="1"/>
          <p:nvPr/>
        </p:nvSpPr>
        <p:spPr>
          <a:xfrm>
            <a:off x="8726212" y="2751282"/>
            <a:ext cx="3475396" cy="190821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Calibri"/>
              <a:buNone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R&amp;D Investments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Code modernization, HPC and hardware accelerators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Reducing storage needs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New techniques, from AI to QC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5" name="Google Shape;375;p13"/>
          <p:cNvPicPr preferRelativeResize="0"/>
          <p:nvPr/>
        </p:nvPicPr>
        <p:blipFill rotWithShape="1">
          <a:blip r:embed="rId7">
            <a:alphaModFix/>
          </a:blip>
          <a:srcRect b="2527" l="-2947" r="8731" t="-3156"/>
          <a:stretch/>
        </p:blipFill>
        <p:spPr>
          <a:xfrm>
            <a:off x="5604397" y="3016698"/>
            <a:ext cx="2919226" cy="1855517"/>
          </a:xfrm>
          <a:prstGeom prst="ellipse">
            <a:avLst/>
          </a:prstGeom>
          <a:noFill/>
          <a:ln cap="rnd" cmpd="sng" w="63500">
            <a:solidFill>
              <a:srgbClr val="333333"/>
            </a:solidFill>
            <a:prstDash val="solid"/>
            <a:round/>
            <a:headEnd len="sm" w="sm" type="none"/>
            <a:tailEnd len="sm" w="sm" type="none"/>
          </a:ln>
          <a:effectLst>
            <a:outerShdw blurRad="381000" sx="-80000" rotWithShape="0" dir="5400000" dist="292100" sy="-18000">
              <a:srgbClr val="000000">
                <a:alpha val="21960"/>
              </a:srgbClr>
            </a:outerShdw>
          </a:effectLst>
        </p:spPr>
      </p:pic>
      <p:pic>
        <p:nvPicPr>
          <p:cNvPr id="376" name="Google Shape;376;p1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10410525" y="6304424"/>
            <a:ext cx="1090949" cy="343447"/>
          </a:xfrm>
          <a:prstGeom prst="rect">
            <a:avLst/>
          </a:prstGeom>
          <a:noFill/>
          <a:ln>
            <a:noFill/>
          </a:ln>
        </p:spPr>
      </p:pic>
      <p:sp>
        <p:nvSpPr>
          <p:cNvPr id="377" name="Google Shape;377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5"/>
          <p:cNvSpPr txBox="1"/>
          <p:nvPr>
            <p:ph type="title"/>
          </p:nvPr>
        </p:nvSpPr>
        <p:spPr>
          <a:xfrm>
            <a:off x="838200" y="397232"/>
            <a:ext cx="10515600" cy="62528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000"/>
              <a:buFont typeface="Arial Black"/>
              <a:buNone/>
            </a:pPr>
            <a:r>
              <a:rPr lang="en-US" sz="4000"/>
              <a:t>CERN OPENLAB’S MISSION</a:t>
            </a:r>
            <a:endParaRPr/>
          </a:p>
        </p:txBody>
      </p:sp>
      <p:pic>
        <p:nvPicPr>
          <p:cNvPr id="384" name="Google Shape;384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67223" y="2171124"/>
            <a:ext cx="5329203" cy="3039311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5"/>
          <p:cNvSpPr txBox="1"/>
          <p:nvPr>
            <p:ph idx="3" type="body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</a:pPr>
            <a:r>
              <a:rPr lang="en-US" sz="2400"/>
              <a:t>Our recipe for success</a:t>
            </a:r>
            <a:endParaRPr sz="2400"/>
          </a:p>
        </p:txBody>
      </p:sp>
      <p:sp>
        <p:nvSpPr>
          <p:cNvPr id="386" name="Google Shape;386;p15"/>
          <p:cNvSpPr txBox="1"/>
          <p:nvPr>
            <p:ph idx="1" type="body"/>
          </p:nvPr>
        </p:nvSpPr>
        <p:spPr>
          <a:xfrm>
            <a:off x="838200" y="2171124"/>
            <a:ext cx="2769524" cy="16687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1700"/>
              <a:buNone/>
            </a:pPr>
            <a:r>
              <a:rPr b="1" lang="en-US" sz="1700">
                <a:solidFill>
                  <a:srgbClr val="2A7DBF"/>
                </a:solidFill>
              </a:rPr>
              <a:t>Evaluate and test </a:t>
            </a:r>
            <a:r>
              <a:rPr lang="en-US" sz="1700">
                <a:solidFill>
                  <a:srgbClr val="2A7DBF"/>
                </a:solidFill>
              </a:rPr>
              <a:t>state-of-the-art technologies in a</a:t>
            </a:r>
            <a:br>
              <a:rPr lang="en-US" sz="1700">
                <a:solidFill>
                  <a:srgbClr val="2A7DBF"/>
                </a:solidFill>
              </a:rPr>
            </a:br>
            <a:r>
              <a:rPr lang="en-US" sz="1700">
                <a:solidFill>
                  <a:srgbClr val="2A7DBF"/>
                </a:solidFill>
              </a:rPr>
              <a:t>challenging environment and improve them in collaboration with industry.</a:t>
            </a:r>
            <a:endParaRPr/>
          </a:p>
        </p:txBody>
      </p:sp>
      <p:sp>
        <p:nvSpPr>
          <p:cNvPr id="387" name="Google Shape;387;p15"/>
          <p:cNvSpPr/>
          <p:nvPr/>
        </p:nvSpPr>
        <p:spPr>
          <a:xfrm>
            <a:off x="1362511" y="4610270"/>
            <a:ext cx="1987517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Communicate</a:t>
            </a:r>
            <a:r>
              <a:rPr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results, demostrate impact, and reach new audiences.</a:t>
            </a:r>
            <a:endParaRPr/>
          </a:p>
        </p:txBody>
      </p:sp>
      <p:sp>
        <p:nvSpPr>
          <p:cNvPr id="388" name="Google Shape;388;p15"/>
          <p:cNvSpPr/>
          <p:nvPr/>
        </p:nvSpPr>
        <p:spPr>
          <a:xfrm>
            <a:off x="9218815" y="2171124"/>
            <a:ext cx="2352501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Collaborate</a:t>
            </a:r>
            <a:r>
              <a:rPr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and exchange ideas with other communities to create knowledge and innovation.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p15"/>
          <p:cNvSpPr/>
          <p:nvPr/>
        </p:nvSpPr>
        <p:spPr>
          <a:xfrm>
            <a:off x="8149935" y="4610269"/>
            <a:ext cx="2884518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Train</a:t>
            </a:r>
            <a:r>
              <a:rPr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the next generation of engineers/researchers, </a:t>
            </a:r>
            <a:r>
              <a:rPr b="1"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promote</a:t>
            </a:r>
            <a:r>
              <a:rPr lang="en-US" sz="1800">
                <a:solidFill>
                  <a:srgbClr val="2A7DBF"/>
                </a:solidFill>
                <a:latin typeface="Calibri"/>
                <a:ea typeface="Calibri"/>
                <a:cs typeface="Calibri"/>
                <a:sym typeface="Calibri"/>
              </a:rPr>
              <a:t> education and cultural exchanges.</a:t>
            </a:r>
            <a:endParaRPr/>
          </a:p>
        </p:txBody>
      </p:sp>
      <p:sp>
        <p:nvSpPr>
          <p:cNvPr id="390" name="Google Shape;390;p15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6"/>
          <p:cNvSpPr txBox="1"/>
          <p:nvPr>
            <p:ph type="title"/>
          </p:nvPr>
        </p:nvSpPr>
        <p:spPr>
          <a:xfrm>
            <a:off x="440163" y="365126"/>
            <a:ext cx="6481747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 sz="4400"/>
              <a:t>DRIVING INNOVATION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96" name="Google Shape;396;p16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9503" y="3314754"/>
            <a:ext cx="5109556" cy="2344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7" name="Google Shape;397;p16"/>
          <p:cNvPicPr preferRelativeResize="0"/>
          <p:nvPr>
            <p:ph idx="2" type="pic"/>
          </p:nvPr>
        </p:nvPicPr>
        <p:blipFill rotWithShape="1">
          <a:blip r:embed="rId4">
            <a:alphaModFix/>
          </a:blip>
          <a:srcRect b="0" l="0" r="-62" t="0"/>
          <a:stretch/>
        </p:blipFill>
        <p:spPr>
          <a:xfrm>
            <a:off x="6262942" y="3286148"/>
            <a:ext cx="5106987" cy="23431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98" name="Google Shape;398;p16"/>
          <p:cNvGrpSpPr/>
          <p:nvPr/>
        </p:nvGrpSpPr>
        <p:grpSpPr>
          <a:xfrm>
            <a:off x="650298" y="1339546"/>
            <a:ext cx="10586604" cy="1495445"/>
            <a:chOff x="767196" y="1861499"/>
            <a:chExt cx="10586604" cy="1495445"/>
          </a:xfrm>
        </p:grpSpPr>
        <p:pic>
          <p:nvPicPr>
            <p:cNvPr id="399" name="Google Shape;399;p16"/>
            <p:cNvPicPr preferRelativeResize="0"/>
            <p:nvPr/>
          </p:nvPicPr>
          <p:blipFill rotWithShape="1">
            <a:blip r:embed="rId5">
              <a:alphaModFix/>
            </a:blip>
            <a:srcRect b="0" l="0" r="15211" t="0"/>
            <a:stretch/>
          </p:blipFill>
          <p:spPr>
            <a:xfrm>
              <a:off x="767196" y="1901391"/>
              <a:ext cx="7203786" cy="14097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00" name="Google Shape;400;p16"/>
            <p:cNvSpPr/>
            <p:nvPr/>
          </p:nvSpPr>
          <p:spPr>
            <a:xfrm>
              <a:off x="7955972" y="2439986"/>
              <a:ext cx="332509" cy="33250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401" name="Google Shape;401;p16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8439641" y="1883547"/>
              <a:ext cx="1244685" cy="1409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2" name="Google Shape;402;p16"/>
            <p:cNvPicPr preferRelativeResize="0"/>
            <p:nvPr/>
          </p:nvPicPr>
          <p:blipFill rotWithShape="1">
            <a:blip r:embed="rId7">
              <a:alphaModFix/>
            </a:blip>
            <a:srcRect b="0" l="0" r="0" t="0"/>
            <a:stretch/>
          </p:blipFill>
          <p:spPr>
            <a:xfrm>
              <a:off x="8769924" y="1887386"/>
              <a:ext cx="1231902" cy="14097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3" name="Google Shape;403;p16"/>
            <p:cNvPicPr preferRelativeResize="0"/>
            <p:nvPr/>
          </p:nvPicPr>
          <p:blipFill rotWithShape="1">
            <a:blip r:embed="rId8">
              <a:alphaModFix/>
            </a:blip>
            <a:srcRect b="0" l="0" r="0" t="0"/>
            <a:stretch/>
          </p:blipFill>
          <p:spPr>
            <a:xfrm>
              <a:off x="7841744" y="3053597"/>
              <a:ext cx="569119" cy="22783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4" name="Google Shape;404;p16"/>
            <p:cNvPicPr preferRelativeResize="0"/>
            <p:nvPr/>
          </p:nvPicPr>
          <p:blipFill rotWithShape="1">
            <a:blip r:embed="rId9">
              <a:alphaModFix/>
            </a:blip>
            <a:srcRect b="0" l="0" r="0" t="0"/>
            <a:stretch/>
          </p:blipFill>
          <p:spPr>
            <a:xfrm>
              <a:off x="7444508" y="2883289"/>
              <a:ext cx="1288472" cy="20190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05" name="Google Shape;405;p16"/>
            <p:cNvGrpSpPr/>
            <p:nvPr/>
          </p:nvGrpSpPr>
          <p:grpSpPr>
            <a:xfrm>
              <a:off x="9896350" y="1861499"/>
              <a:ext cx="1457450" cy="1495445"/>
              <a:chOff x="8429831" y="402390"/>
              <a:chExt cx="1457450" cy="1495445"/>
            </a:xfrm>
          </p:grpSpPr>
          <p:pic>
            <p:nvPicPr>
              <p:cNvPr id="406" name="Google Shape;406;p16"/>
              <p:cNvPicPr preferRelativeResize="0"/>
              <p:nvPr/>
            </p:nvPicPr>
            <p:blipFill rotWithShape="1">
              <a:blip r:embed="rId10">
                <a:alphaModFix/>
              </a:blip>
              <a:srcRect b="0" l="0" r="0" t="0"/>
              <a:stretch/>
            </p:blipFill>
            <p:spPr>
              <a:xfrm>
                <a:off x="8458610" y="1008792"/>
                <a:ext cx="1288472" cy="36582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07" name="Google Shape;407;p16"/>
              <p:cNvSpPr txBox="1"/>
              <p:nvPr/>
            </p:nvSpPr>
            <p:spPr>
              <a:xfrm>
                <a:off x="8495554" y="402390"/>
                <a:ext cx="1326004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4000"/>
                  <a:buFont typeface="Arial"/>
                  <a:buNone/>
                </a:pPr>
                <a:r>
                  <a:rPr b="1" i="0" lang="en-US" sz="4000" u="none" cap="none" strike="noStrike">
                    <a:solidFill>
                      <a:srgbClr val="393E91"/>
                    </a:solidFill>
                    <a:latin typeface="Arial"/>
                    <a:ea typeface="Arial"/>
                    <a:cs typeface="Arial"/>
                    <a:sym typeface="Arial"/>
                  </a:rPr>
                  <a:t>2021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8" name="Google Shape;408;p16"/>
              <p:cNvSpPr txBox="1"/>
              <p:nvPr/>
            </p:nvSpPr>
            <p:spPr>
              <a:xfrm>
                <a:off x="8429831" y="1374615"/>
                <a:ext cx="1457450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-US" sz="1800" u="none" cap="none" strike="noStrike">
                    <a:solidFill>
                      <a:srgbClr val="393E9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Seventh Phase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  <a:p>
                <a:pPr indent="0" lvl="0" marL="0" marR="0" rtl="0" algn="ctr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r>
                  <a:rPr b="1" i="0" lang="en-US" sz="1800" u="none" cap="none" strike="noStrike">
                    <a:solidFill>
                      <a:srgbClr val="393E9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VII</a:t>
                </a:r>
                <a:endParaRPr b="0" i="0" sz="1400" u="none" cap="none" strike="noStrik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409" name="Google Shape;409;p16"/>
          <p:cNvSpPr txBox="1"/>
          <p:nvPr/>
        </p:nvSpPr>
        <p:spPr>
          <a:xfrm>
            <a:off x="6921910" y="46627"/>
            <a:ext cx="4415896" cy="13111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7500"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b="1" lang="en-US" sz="4000">
                <a:solidFill>
                  <a:srgbClr val="C00000"/>
                </a:solidFill>
                <a:latin typeface="Arial Black"/>
                <a:ea typeface="Arial Black"/>
                <a:cs typeface="Arial Black"/>
                <a:sym typeface="Arial Black"/>
              </a:rPr>
              <a:t>FOR 20 YEARS</a:t>
            </a:r>
            <a:endParaRPr/>
          </a:p>
        </p:txBody>
      </p:sp>
      <p:sp>
        <p:nvSpPr>
          <p:cNvPr id="410" name="Google Shape;410;p16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p18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Collaboration Model</a:t>
            </a:r>
            <a:endParaRPr/>
          </a:p>
        </p:txBody>
      </p:sp>
      <p:grpSp>
        <p:nvGrpSpPr>
          <p:cNvPr id="416" name="Google Shape;416;p18"/>
          <p:cNvGrpSpPr/>
          <p:nvPr/>
        </p:nvGrpSpPr>
        <p:grpSpPr>
          <a:xfrm>
            <a:off x="699429" y="1105567"/>
            <a:ext cx="6106178" cy="5355945"/>
            <a:chOff x="1010910" y="31360"/>
            <a:chExt cx="6106178" cy="5355945"/>
          </a:xfrm>
        </p:grpSpPr>
        <p:sp>
          <p:nvSpPr>
            <p:cNvPr id="417" name="Google Shape;417;p18"/>
            <p:cNvSpPr/>
            <p:nvPr/>
          </p:nvSpPr>
          <p:spPr>
            <a:xfrm rot="5400000">
              <a:off x="1286481" y="1184365"/>
              <a:ext cx="1040130" cy="1184151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BFC8E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18"/>
            <p:cNvSpPr/>
            <p:nvPr/>
          </p:nvSpPr>
          <p:spPr>
            <a:xfrm>
              <a:off x="1010910" y="31360"/>
              <a:ext cx="1750966" cy="1225619"/>
            </a:xfrm>
            <a:prstGeom prst="roundRect">
              <a:avLst>
                <a:gd fmla="val 16670" name="adj"/>
              </a:avLst>
            </a:prstGeom>
            <a:solidFill>
              <a:srgbClr val="4372C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18"/>
            <p:cNvSpPr txBox="1"/>
            <p:nvPr/>
          </p:nvSpPr>
          <p:spPr>
            <a:xfrm>
              <a:off x="1070751" y="91201"/>
              <a:ext cx="1631284" cy="1105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alibri"/>
                <a:buNone/>
              </a:pPr>
              <a:r>
                <a:rPr lang="en-US" sz="17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Pick a challenging problem</a:t>
              </a:r>
              <a:endParaRPr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0" name="Google Shape;420;p18"/>
            <p:cNvSpPr/>
            <p:nvPr/>
          </p:nvSpPr>
          <p:spPr>
            <a:xfrm>
              <a:off x="2761877" y="148250"/>
              <a:ext cx="1273486" cy="9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1" name="Google Shape;421;p18"/>
            <p:cNvSpPr/>
            <p:nvPr/>
          </p:nvSpPr>
          <p:spPr>
            <a:xfrm rot="5400000">
              <a:off x="2738219" y="2561140"/>
              <a:ext cx="1040130" cy="1184151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D3E8E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2" name="Google Shape;422;p18"/>
            <p:cNvSpPr/>
            <p:nvPr/>
          </p:nvSpPr>
          <p:spPr>
            <a:xfrm>
              <a:off x="2462647" y="1408135"/>
              <a:ext cx="1750966" cy="1225619"/>
            </a:xfrm>
            <a:prstGeom prst="roundRect">
              <a:avLst>
                <a:gd fmla="val 16670" name="adj"/>
              </a:avLst>
            </a:prstGeom>
            <a:solidFill>
              <a:srgbClr val="43BCB8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18"/>
            <p:cNvSpPr txBox="1"/>
            <p:nvPr/>
          </p:nvSpPr>
          <p:spPr>
            <a:xfrm>
              <a:off x="2522488" y="1467976"/>
              <a:ext cx="1631284" cy="1105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alibri"/>
                <a:buNone/>
              </a:pPr>
              <a:r>
                <a:rPr lang="en-US" sz="17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Check how this problem impacts or is impacted by industry</a:t>
              </a:r>
              <a:endParaRPr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4" name="Google Shape;424;p18"/>
            <p:cNvSpPr/>
            <p:nvPr/>
          </p:nvSpPr>
          <p:spPr>
            <a:xfrm>
              <a:off x="4213614" y="1525026"/>
              <a:ext cx="1273486" cy="9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18"/>
            <p:cNvSpPr/>
            <p:nvPr/>
          </p:nvSpPr>
          <p:spPr>
            <a:xfrm rot="5400000">
              <a:off x="4189956" y="3937916"/>
              <a:ext cx="1040130" cy="1184151"/>
            </a:xfrm>
            <a:prstGeom prst="bentUpArrow">
              <a:avLst>
                <a:gd fmla="val 32840" name="adj1"/>
                <a:gd fmla="val 25000" name="adj2"/>
                <a:gd fmla="val 35780" name="adj3"/>
              </a:avLst>
            </a:prstGeom>
            <a:solidFill>
              <a:srgbClr val="E9EFE7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3914385" y="2784911"/>
              <a:ext cx="1750966" cy="1225619"/>
            </a:xfrm>
            <a:prstGeom prst="roundRect">
              <a:avLst>
                <a:gd fmla="val 16670" name="adj"/>
              </a:avLst>
            </a:prstGeom>
            <a:solidFill>
              <a:srgbClr val="45B363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18"/>
            <p:cNvSpPr txBox="1"/>
            <p:nvPr/>
          </p:nvSpPr>
          <p:spPr>
            <a:xfrm>
              <a:off x="3974226" y="2844752"/>
              <a:ext cx="1631284" cy="1105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alibri"/>
                <a:buNone/>
              </a:pPr>
              <a:r>
                <a:rPr lang="en-US" sz="17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If a good match is found, define a joint project with a company</a:t>
              </a:r>
              <a:endParaRPr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5665352" y="2901802"/>
              <a:ext cx="1273486" cy="99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5366122" y="4161686"/>
              <a:ext cx="1750966" cy="1225619"/>
            </a:xfrm>
            <a:prstGeom prst="roundRect">
              <a:avLst>
                <a:gd fmla="val 16670" name="adj"/>
              </a:avLst>
            </a:prstGeom>
            <a:solidFill>
              <a:srgbClr val="6FAA47"/>
            </a:solidFill>
            <a:ln cap="flat" cmpd="sng" w="12700">
              <a:solidFill>
                <a:schemeClr val="lt1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18"/>
            <p:cNvSpPr txBox="1"/>
            <p:nvPr/>
          </p:nvSpPr>
          <p:spPr>
            <a:xfrm>
              <a:off x="5425963" y="4221527"/>
              <a:ext cx="1631284" cy="11059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alibri"/>
                <a:buNone/>
              </a:pPr>
              <a:r>
                <a:rPr lang="en-US" sz="17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Company invests because can get a return from the investment</a:t>
              </a:r>
              <a:endParaRPr sz="17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31" name="Google Shape;431;p18"/>
          <p:cNvSpPr/>
          <p:nvPr/>
        </p:nvSpPr>
        <p:spPr>
          <a:xfrm>
            <a:off x="3044955" y="1501541"/>
            <a:ext cx="5213524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18"/>
          <p:cNvSpPr/>
          <p:nvPr/>
        </p:nvSpPr>
        <p:spPr>
          <a:xfrm>
            <a:off x="8624238" y="1286657"/>
            <a:ext cx="2050181" cy="914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Requirements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p18"/>
          <p:cNvSpPr/>
          <p:nvPr/>
        </p:nvSpPr>
        <p:spPr>
          <a:xfrm>
            <a:off x="4263995" y="2888782"/>
            <a:ext cx="3994484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18"/>
          <p:cNvSpPr/>
          <p:nvPr/>
        </p:nvSpPr>
        <p:spPr>
          <a:xfrm>
            <a:off x="8624238" y="2673898"/>
            <a:ext cx="2050181" cy="914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Assessment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Due Diligence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p18"/>
          <p:cNvSpPr/>
          <p:nvPr/>
        </p:nvSpPr>
        <p:spPr>
          <a:xfrm>
            <a:off x="5678905" y="4256688"/>
            <a:ext cx="2579574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6" name="Google Shape;436;p18"/>
          <p:cNvSpPr/>
          <p:nvPr/>
        </p:nvSpPr>
        <p:spPr>
          <a:xfrm>
            <a:off x="8624238" y="4041804"/>
            <a:ext cx="2050181" cy="914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Technical Negotiation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7" name="Google Shape;437;p18"/>
          <p:cNvSpPr/>
          <p:nvPr/>
        </p:nvSpPr>
        <p:spPr>
          <a:xfrm>
            <a:off x="7036067" y="5589665"/>
            <a:ext cx="1222411" cy="48463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8" name="Google Shape;438;p18"/>
          <p:cNvSpPr/>
          <p:nvPr/>
        </p:nvSpPr>
        <p:spPr>
          <a:xfrm>
            <a:off x="8624238" y="5374781"/>
            <a:ext cx="2050181" cy="914400"/>
          </a:xfrm>
          <a:prstGeom prst="roundRect">
            <a:avLst>
              <a:gd fmla="val 16667" name="adj"/>
            </a:avLst>
          </a:prstGeom>
          <a:solidFill>
            <a:schemeClr val="accent2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Legal/Financial Negotiation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9" name="Google Shape;439;p18"/>
          <p:cNvSpPr/>
          <p:nvPr/>
        </p:nvSpPr>
        <p:spPr>
          <a:xfrm>
            <a:off x="11137817" y="1286657"/>
            <a:ext cx="516986" cy="5126087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0" name="Google Shape;440;p18"/>
          <p:cNvSpPr txBox="1"/>
          <p:nvPr/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CERN openlab - Challenges in Computing</a:t>
            </a:r>
            <a:endParaRPr sz="1100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19"/>
          <p:cNvSpPr txBox="1"/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11111"/>
              <a:buFont typeface="Arial Black"/>
              <a:buNone/>
            </a:pPr>
            <a:r>
              <a:rPr lang="en-US"/>
              <a:t>Collaboration members</a:t>
            </a:r>
            <a:endParaRPr/>
          </a:p>
        </p:txBody>
      </p:sp>
      <p:sp>
        <p:nvSpPr>
          <p:cNvPr id="446" name="Google Shape;446;p19"/>
          <p:cNvSpPr/>
          <p:nvPr/>
        </p:nvSpPr>
        <p:spPr>
          <a:xfrm>
            <a:off x="622299" y="1400951"/>
            <a:ext cx="10151484" cy="464888"/>
          </a:xfrm>
          <a:prstGeom prst="roundRect">
            <a:avLst>
              <a:gd fmla="val 16667" name="adj"/>
            </a:avLst>
          </a:prstGeom>
          <a:solidFill>
            <a:srgbClr val="2F5496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7" name="Google Shape;447;p19"/>
          <p:cNvSpPr txBox="1"/>
          <p:nvPr/>
        </p:nvSpPr>
        <p:spPr>
          <a:xfrm>
            <a:off x="823725" y="1478338"/>
            <a:ext cx="2302933" cy="4205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3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PARTNERS</a:t>
            </a:r>
            <a:endParaRPr b="1" sz="213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8" name="Google Shape;448;p19"/>
          <p:cNvSpPr txBox="1"/>
          <p:nvPr/>
        </p:nvSpPr>
        <p:spPr>
          <a:xfrm>
            <a:off x="4605960" y="1412315"/>
            <a:ext cx="2581505" cy="4205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b="1" lang="en-US" sz="213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CONTRIBUTORS</a:t>
            </a:r>
            <a:endParaRPr b="1" sz="213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9" name="Google Shape;449;p19"/>
          <p:cNvSpPr txBox="1"/>
          <p:nvPr/>
        </p:nvSpPr>
        <p:spPr>
          <a:xfrm>
            <a:off x="8812321" y="1438572"/>
            <a:ext cx="1959751" cy="4205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67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lang="en-US" sz="2133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RESEARCH</a:t>
            </a:r>
            <a:endParaRPr b="1" sz="2133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50" name="Google Shape;45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1844722" y="3963628"/>
            <a:ext cx="4299029" cy="878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icon&#10;&#10;Description automatically generated" id="451" name="Google Shape;451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67221" y="1650017"/>
            <a:ext cx="1679440" cy="16794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452" name="Google Shape;452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269360" y="2621912"/>
            <a:ext cx="1326741" cy="132674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, company name&#10;&#10;Description automatically generated" id="453" name="Google Shape;453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408305" y="2245705"/>
            <a:ext cx="2185529" cy="14265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&#10;&#10;Description automatically generated with medium confidence" id="454" name="Google Shape;454;p1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8435252" y="4178943"/>
            <a:ext cx="2131633" cy="14265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, logo&#10;&#10;Description automatically generated" id="455" name="Google Shape;455;p1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8744951" y="3361419"/>
            <a:ext cx="1512235" cy="15122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nt, logo, white, graphics&#10;&#10;Description automatically generated" id="456" name="Google Shape;456;p19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5327713" y="5231394"/>
            <a:ext cx="1138001" cy="9904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-5400000">
            <a:off x="5679976" y="3963628"/>
            <a:ext cx="4299029" cy="8789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ack text on a white background&#10;&#10;Description automatically generated with medium confidence" id="458" name="Google Shape;458;p19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5248493" y="3951809"/>
            <a:ext cx="1430824" cy="44380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red letters on a black background&#10;&#10;Description automatically generated with medium confidence" id="459" name="Google Shape;459;p19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945992" y="3329457"/>
            <a:ext cx="2534520" cy="59624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graphics, font, colorfulness, circle&#10;&#10;Description automatically generated" id="460" name="Google Shape;460;p19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196452" y="4779228"/>
            <a:ext cx="1430824" cy="46553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nt, graphics, graphic design, logo&#10;&#10;Description automatically generated" id="461" name="Google Shape;461;p19"/>
          <p:cNvPicPr preferRelativeResize="0"/>
          <p:nvPr/>
        </p:nvPicPr>
        <p:blipFill rotWithShape="1">
          <a:blip r:embed="rId13">
            <a:alphaModFix/>
          </a:blip>
          <a:srcRect b="0" l="0" r="0" t="0"/>
          <a:stretch/>
        </p:blipFill>
        <p:spPr>
          <a:xfrm>
            <a:off x="1005326" y="4331563"/>
            <a:ext cx="2234668" cy="44117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font, graphics, graphic design, logo&#10;&#10;Description automatically generated" id="462" name="Google Shape;462;p19"/>
          <p:cNvPicPr preferRelativeResize="0"/>
          <p:nvPr/>
        </p:nvPicPr>
        <p:blipFill rotWithShape="1">
          <a:blip r:embed="rId14">
            <a:alphaModFix/>
          </a:blip>
          <a:srcRect b="0" l="0" r="0" t="0"/>
          <a:stretch/>
        </p:blipFill>
        <p:spPr>
          <a:xfrm>
            <a:off x="986721" y="5259433"/>
            <a:ext cx="2179780" cy="59333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and black logo&#10;&#10;Description automatically generated with low confidence" id="463" name="Google Shape;463;p19"/>
          <p:cNvPicPr preferRelativeResize="0"/>
          <p:nvPr/>
        </p:nvPicPr>
        <p:blipFill rotWithShape="1">
          <a:blip r:embed="rId15">
            <a:alphaModFix/>
          </a:blip>
          <a:srcRect b="0" l="0" r="0" t="0"/>
          <a:stretch/>
        </p:blipFill>
        <p:spPr>
          <a:xfrm>
            <a:off x="1463598" y="2143984"/>
            <a:ext cx="1452847" cy="9594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64" name="Google Shape;464;p19"/>
          <p:cNvPicPr preferRelativeResize="0"/>
          <p:nvPr/>
        </p:nvPicPr>
        <p:blipFill rotWithShape="1">
          <a:blip r:embed="rId16">
            <a:alphaModFix/>
          </a:blip>
          <a:srcRect b="0" l="0" r="0" t="0"/>
          <a:stretch/>
        </p:blipFill>
        <p:spPr>
          <a:xfrm>
            <a:off x="8979396" y="5344292"/>
            <a:ext cx="812800" cy="812800"/>
          </a:xfrm>
          <a:prstGeom prst="rect">
            <a:avLst/>
          </a:prstGeom>
          <a:noFill/>
          <a:ln>
            <a:noFill/>
          </a:ln>
        </p:spPr>
      </p:pic>
      <p:sp>
        <p:nvSpPr>
          <p:cNvPr id="465" name="Google Shape;465;p19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chemeClr val="dk1"/>
            </a:gs>
            <a:gs pos="60000">
              <a:schemeClr val="dk1"/>
            </a:gs>
            <a:gs pos="86000">
              <a:schemeClr val="lt1"/>
            </a:gs>
            <a:gs pos="100000">
              <a:schemeClr val="lt1"/>
            </a:gs>
          </a:gsLst>
          <a:lin ang="16200000" scaled="0"/>
        </a:gradFill>
      </p:bgPr>
    </p:bg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20"/>
          <p:cNvSpPr txBox="1"/>
          <p:nvPr>
            <p:ph type="title"/>
          </p:nvPr>
        </p:nvSpPr>
        <p:spPr>
          <a:xfrm>
            <a:off x="440163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Strategic Innovation Areas</a:t>
            </a:r>
            <a:endParaRPr>
              <a:solidFill>
                <a:srgbClr val="86B4C4"/>
              </a:solidFill>
            </a:endParaRPr>
          </a:p>
        </p:txBody>
      </p:sp>
      <p:pic>
        <p:nvPicPr>
          <p:cNvPr descr="Vector Perspective 3d Mesh Plane With Grid Line On Dark Background Pillar  Light Thought Surface Spread Stock Illustration - Download Image Now -  iStock" id="471" name="Google Shape;471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318387"/>
            <a:ext cx="12192000" cy="353961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2" name="Google Shape;472;p20"/>
          <p:cNvPicPr preferRelativeResize="0"/>
          <p:nvPr/>
        </p:nvPicPr>
        <p:blipFill rotWithShape="1">
          <a:blip r:embed="rId4">
            <a:alphaModFix/>
          </a:blip>
          <a:srcRect b="0" l="0" r="0" t="97358"/>
          <a:stretch/>
        </p:blipFill>
        <p:spPr>
          <a:xfrm>
            <a:off x="0" y="6676909"/>
            <a:ext cx="12192000" cy="181091"/>
          </a:xfrm>
          <a:prstGeom prst="rect">
            <a:avLst/>
          </a:prstGeom>
          <a:noFill/>
          <a:ln>
            <a:noFill/>
          </a:ln>
        </p:spPr>
      </p:pic>
      <p:sp>
        <p:nvSpPr>
          <p:cNvPr id="473" name="Google Shape;473;p20"/>
          <p:cNvSpPr/>
          <p:nvPr/>
        </p:nvSpPr>
        <p:spPr>
          <a:xfrm>
            <a:off x="720943" y="1499755"/>
            <a:ext cx="2222166" cy="4405744"/>
          </a:xfrm>
          <a:prstGeom prst="rect">
            <a:avLst/>
          </a:prstGeom>
          <a:solidFill>
            <a:srgbClr val="5B9BD5">
              <a:alpha val="54117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XT</a:t>
            </a:r>
            <a:endParaRPr b="0" i="0" sz="1400" u="none" cap="none" strike="noStrik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eXascale Technologies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 comprehensive investigation of HPC and Cloud infrastructures, frameworks, tools to support key scientific workloads and applications, including AI,</a:t>
            </a: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HPC, Digital Twins</a:t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4" name="Google Shape;474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22972" y="72955"/>
            <a:ext cx="2506356" cy="1030984"/>
          </a:xfrm>
          <a:prstGeom prst="rect">
            <a:avLst/>
          </a:prstGeom>
          <a:noFill/>
          <a:ln>
            <a:noFill/>
          </a:ln>
        </p:spPr>
      </p:pic>
      <p:sp>
        <p:nvSpPr>
          <p:cNvPr id="475" name="Google Shape;475;p20"/>
          <p:cNvSpPr/>
          <p:nvPr/>
        </p:nvSpPr>
        <p:spPr>
          <a:xfrm>
            <a:off x="3536052" y="1499755"/>
            <a:ext cx="2222166" cy="4405744"/>
          </a:xfrm>
          <a:prstGeom prst="rect">
            <a:avLst/>
          </a:prstGeom>
          <a:solidFill>
            <a:srgbClr val="5B9BD5">
              <a:alpha val="54117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AI-S</a:t>
            </a:r>
            <a:endParaRPr b="0" i="0" sz="1400" u="none" cap="none" strike="noStrik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Artificial Intelligence</a:t>
            </a:r>
            <a:endParaRPr b="1" i="0" sz="1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for Science</a:t>
            </a:r>
            <a:endParaRPr b="1" i="0" sz="1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Analysis and development of algorithms, optimisation for new architectures,</a:t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interpretability,</a:t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synergies between Physics and other sciences</a:t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6" name="Google Shape;476;p20"/>
          <p:cNvSpPr/>
          <p:nvPr/>
        </p:nvSpPr>
        <p:spPr>
          <a:xfrm>
            <a:off x="6351161" y="1499755"/>
            <a:ext cx="2222166" cy="4405744"/>
          </a:xfrm>
          <a:prstGeom prst="rect">
            <a:avLst/>
          </a:prstGeom>
          <a:solidFill>
            <a:srgbClr val="5B9BD5">
              <a:alpha val="54117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QTI-C</a:t>
            </a:r>
            <a:endParaRPr b="0" i="0" sz="1400" u="none" cap="none" strike="noStrik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Quantum Technology Initiative - Computing</a:t>
            </a:r>
            <a:endParaRPr b="1" i="0" sz="1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Assess the potential impact of quantum computing in HEP and other sciences, investigate quantum machine learning algorithms and areas of potential quantum advantage, set up a collaborative quantum computing (simulation) platform</a:t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7" name="Google Shape;477;p20"/>
          <p:cNvSpPr/>
          <p:nvPr/>
        </p:nvSpPr>
        <p:spPr>
          <a:xfrm>
            <a:off x="9166271" y="1499755"/>
            <a:ext cx="2222166" cy="4405744"/>
          </a:xfrm>
          <a:prstGeom prst="rect">
            <a:avLst/>
          </a:prstGeom>
          <a:solidFill>
            <a:srgbClr val="5B9BD5">
              <a:alpha val="54117"/>
            </a:srgbClr>
          </a:solid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  <a:effectLst>
            <a:outerShdw blurRad="50800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MSC</a:t>
            </a:r>
            <a:endParaRPr b="0" i="0" sz="1400" u="none" cap="none" strike="noStrike">
              <a:solidFill>
                <a:srgbClr val="FFC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C000"/>
                </a:solidFill>
                <a:latin typeface="Calibri"/>
                <a:ea typeface="Calibri"/>
                <a:cs typeface="Calibri"/>
                <a:sym typeface="Calibri"/>
              </a:rPr>
              <a:t>Multi-Science Collaborations</a:t>
            </a:r>
            <a:endParaRPr b="1" i="0" sz="1600" u="none" cap="none" strike="noStrike">
              <a:solidFill>
                <a:srgbClr val="FFC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t/>
            </a:r>
            <a:endParaRPr b="1" i="0" sz="16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Share the expertise and knowledge generated across all activities with other sciences, work with CERN KT</a:t>
            </a:r>
            <a:b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1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to explore novel applications of CERN computing systems and ideas, create collaborations and contribute to common solutions</a:t>
            </a:r>
            <a:endParaRPr/>
          </a:p>
        </p:txBody>
      </p:sp>
      <p:sp>
        <p:nvSpPr>
          <p:cNvPr id="478" name="Google Shape;478;p20"/>
          <p:cNvSpPr txBox="1"/>
          <p:nvPr>
            <p:ph idx="12" type="sldNum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2575d302481_0_20"/>
          <p:cNvSpPr txBox="1"/>
          <p:nvPr>
            <p:ph type="title"/>
          </p:nvPr>
        </p:nvSpPr>
        <p:spPr>
          <a:xfrm>
            <a:off x="440175" y="365125"/>
            <a:ext cx="11129700" cy="126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ct val="100000"/>
              <a:buFont typeface="Arial Black"/>
              <a:buNone/>
            </a:pPr>
            <a:r>
              <a:rPr lang="en-US"/>
              <a:t>Exascale technologies: Heterogeneous Architectures Adoption</a:t>
            </a:r>
            <a:endParaRPr/>
          </a:p>
        </p:txBody>
      </p:sp>
      <p:sp>
        <p:nvSpPr>
          <p:cNvPr id="485" name="Google Shape;485;g2575d302481_0_20"/>
          <p:cNvSpPr txBox="1"/>
          <p:nvPr>
            <p:ph idx="1" type="body"/>
          </p:nvPr>
        </p:nvSpPr>
        <p:spPr>
          <a:xfrm>
            <a:off x="473275" y="1719426"/>
            <a:ext cx="10688700" cy="7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en-US"/>
              <a:t>We collaborate with Intel, E4/</a:t>
            </a:r>
            <a:r>
              <a:rPr lang="en-US"/>
              <a:t>NVIDIA</a:t>
            </a:r>
            <a:r>
              <a:rPr lang="en-US"/>
              <a:t>, and Micron</a:t>
            </a:r>
            <a:endParaRPr/>
          </a:p>
        </p:txBody>
      </p:sp>
      <p:grpSp>
        <p:nvGrpSpPr>
          <p:cNvPr id="486" name="Google Shape;486;g2575d302481_0_20"/>
          <p:cNvGrpSpPr/>
          <p:nvPr/>
        </p:nvGrpSpPr>
        <p:grpSpPr>
          <a:xfrm>
            <a:off x="7251749" y="2880145"/>
            <a:ext cx="4826069" cy="3065903"/>
            <a:chOff x="971870" y="2851295"/>
            <a:chExt cx="4523450" cy="2873655"/>
          </a:xfrm>
        </p:grpSpPr>
        <p:pic>
          <p:nvPicPr>
            <p:cNvPr id="487" name="Google Shape;487;g2575d302481_0_20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971870" y="2851295"/>
              <a:ext cx="4523450" cy="25794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88" name="Google Shape;488;g2575d302481_0_20"/>
            <p:cNvSpPr txBox="1"/>
            <p:nvPr/>
          </p:nvSpPr>
          <p:spPr>
            <a:xfrm>
              <a:off x="1538300" y="5263250"/>
              <a:ext cx="3390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>
                  <a:latin typeface="Calibri"/>
                  <a:ea typeface="Calibri"/>
                  <a:cs typeface="Calibri"/>
                  <a:sym typeface="Calibri"/>
                </a:rPr>
                <a:t>Run 3 – more than 40% online reconstruction offloaded to GPU. Image courtesy of </a:t>
              </a:r>
              <a:r>
                <a:rPr lang="en-US" sz="1000" u="sng">
                  <a:solidFill>
                    <a:schemeClr val="hlink"/>
                  </a:solidFill>
                  <a:latin typeface="Calibri"/>
                  <a:ea typeface="Calibri"/>
                  <a:cs typeface="Calibri"/>
                  <a:sym typeface="Calibri"/>
                  <a:hlinkClick r:id="rId4"/>
                </a:rPr>
                <a:t>Andrea Bocci et al.</a:t>
              </a:r>
              <a:endParaRPr sz="10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89" name="Google Shape;489;g2575d302481_0_20"/>
          <p:cNvGrpSpPr/>
          <p:nvPr/>
        </p:nvGrpSpPr>
        <p:grpSpPr>
          <a:xfrm>
            <a:off x="252661" y="2631671"/>
            <a:ext cx="7038113" cy="3277788"/>
            <a:chOff x="311700" y="370890"/>
            <a:chExt cx="8435950" cy="4217975"/>
          </a:xfrm>
        </p:grpSpPr>
        <p:pic>
          <p:nvPicPr>
            <p:cNvPr id="490" name="Google Shape;490;g2575d302481_0_20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11700" y="370890"/>
              <a:ext cx="8435950" cy="4217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91" name="Google Shape;491;g2575d302481_0_20"/>
            <p:cNvSpPr txBox="1"/>
            <p:nvPr/>
          </p:nvSpPr>
          <p:spPr>
            <a:xfrm>
              <a:off x="843510" y="787827"/>
              <a:ext cx="4648200" cy="2091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500">
                  <a:solidFill>
                    <a:srgbClr val="595959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Robust resource growth of resources:</a:t>
              </a:r>
              <a:endParaRPr sz="15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rgbClr val="595959"/>
                </a:buClr>
                <a:buSzPts val="1100"/>
                <a:buFont typeface="Proxima Nova"/>
                <a:buChar char="●"/>
              </a:pPr>
              <a:r>
                <a:rPr lang="en-US" sz="1100">
                  <a:solidFill>
                    <a:srgbClr val="595959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Average +20% CPU and disk yearly growth.</a:t>
              </a:r>
              <a:endParaRPr sz="11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  <a:p>
              <a:pPr indent="-2984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595959"/>
                </a:buClr>
                <a:buSzPts val="1100"/>
                <a:buFont typeface="Proxima Nova"/>
                <a:buChar char="●"/>
              </a:pPr>
              <a:r>
                <a:rPr lang="en-US" sz="1100">
                  <a:solidFill>
                    <a:srgbClr val="595959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Consistent with a ‘flat budget’ funding for computing centres, the de-facto adopted model across all Funding Agencies for the past 10 years</a:t>
              </a:r>
              <a:endParaRPr sz="1100">
                <a:solidFill>
                  <a:srgbClr val="595959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sp>
        <p:nvSpPr>
          <p:cNvPr id="492" name="Google Shape;492;g2575d302481_0_20"/>
          <p:cNvSpPr txBox="1"/>
          <p:nvPr/>
        </p:nvSpPr>
        <p:spPr>
          <a:xfrm>
            <a:off x="1664513" y="5856950"/>
            <a:ext cx="421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>
                <a:latin typeface="Calibri"/>
                <a:ea typeface="Calibri"/>
                <a:cs typeface="Calibri"/>
                <a:sym typeface="Calibri"/>
              </a:rPr>
              <a:t>WLCG resources: compute. Image courtesy of </a:t>
            </a:r>
            <a:r>
              <a:rPr lang="en-US" sz="1000" u="sng">
                <a:solidFill>
                  <a:schemeClr val="hlink"/>
                </a:solidFill>
                <a:latin typeface="Calibri"/>
                <a:ea typeface="Calibri"/>
                <a:cs typeface="Calibri"/>
                <a:sym typeface="Calibri"/>
                <a:hlinkClick r:id="rId6"/>
              </a:rPr>
              <a:t>Alessandro Di Girolamo et al.</a:t>
            </a:r>
            <a:endParaRPr sz="10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2017-05-22T08:24:09Z</dcterms:created>
  <dc:creator>Utilisateur de Microsoft Office</dc:creator>
</cp:coreProperties>
</file>