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407" r:id="rId2"/>
    <p:sldId id="420" r:id="rId3"/>
    <p:sldId id="419" r:id="rId4"/>
    <p:sldId id="422" r:id="rId5"/>
    <p:sldId id="421" r:id="rId6"/>
    <p:sldId id="423" r:id="rId7"/>
    <p:sldId id="424" r:id="rId8"/>
    <p:sldId id="425" r:id="rId9"/>
    <p:sldId id="431" r:id="rId10"/>
    <p:sldId id="427" r:id="rId11"/>
    <p:sldId id="428" r:id="rId12"/>
    <p:sldId id="429" r:id="rId13"/>
    <p:sldId id="430" r:id="rId14"/>
    <p:sldId id="432" r:id="rId15"/>
    <p:sldId id="433" r:id="rId16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8000"/>
    <a:srgbClr val="F3900D"/>
    <a:srgbClr val="000000"/>
    <a:srgbClr val="F9B223"/>
    <a:srgbClr val="FFFF00"/>
    <a:srgbClr val="0000FF"/>
    <a:srgbClr val="00FF00"/>
    <a:srgbClr val="00FFFF"/>
    <a:srgbClr val="E9CB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283" autoAdjust="0"/>
    <p:restoredTop sz="96568" autoAdjust="0"/>
  </p:normalViewPr>
  <p:slideViewPr>
    <p:cSldViewPr snapToGrid="0" snapToObjects="1">
      <p:cViewPr varScale="1">
        <p:scale>
          <a:sx n="83" d="100"/>
          <a:sy n="83" d="100"/>
        </p:scale>
        <p:origin x="1882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7CAEE29-812F-4FD1-80FE-A79269725149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9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36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36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1330EA8-721A-4296-A153-FBC4832E4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446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88E4C-9CE3-4893-A690-D7E34E0FA916}" type="datetime1">
              <a:rPr lang="en-US" smtClean="0"/>
              <a:t>6/13/2023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B4269-DB68-4CF8-93FC-E0E0F9F4617A}" type="datetime1">
              <a:rPr lang="en-US" smtClean="0"/>
              <a:t>6/13/2023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DD8EFD-823C-4D89-B8F7-A571BD4235DD}" type="datetime1">
              <a:rPr lang="en-US" smtClean="0"/>
              <a:t>6/13/2023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6DFE4-65B3-440A-A6E5-1F8A31A497A4}" type="datetime1">
              <a:rPr lang="en-US" smtClean="0"/>
              <a:t>6/13/2023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313FC-9ACA-469F-80E7-B1D43B064D69}" type="datetime1">
              <a:rPr lang="en-US" smtClean="0"/>
              <a:t>6/13/2023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E990D-4B41-4352-B8F2-3370DCA75E12}" type="datetime1">
              <a:rPr lang="en-US" smtClean="0"/>
              <a:t>6/13/2023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93384-DBCB-4A00-890B-626967EB040F}" type="datetime1">
              <a:rPr lang="en-US" smtClean="0"/>
              <a:t>6/13/2023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B9F64-8053-4CA8-A443-36AC316E8A38}" type="datetime1">
              <a:rPr lang="en-US" smtClean="0"/>
              <a:t>6/13/2023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11" Type="http://schemas.openxmlformats.org/officeDocument/2006/relationships/image" Target="../media/image55.png"/><Relationship Id="rId5" Type="http://schemas.openxmlformats.org/officeDocument/2006/relationships/image" Target="../media/image49.png"/><Relationship Id="rId10" Type="http://schemas.openxmlformats.org/officeDocument/2006/relationships/image" Target="../media/image54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png"/><Relationship Id="rId11" Type="http://schemas.openxmlformats.org/officeDocument/2006/relationships/image" Target="../media/image65.png"/><Relationship Id="rId5" Type="http://schemas.openxmlformats.org/officeDocument/2006/relationships/image" Target="../media/image59.png"/><Relationship Id="rId10" Type="http://schemas.openxmlformats.org/officeDocument/2006/relationships/image" Target="../media/image64.png"/><Relationship Id="rId4" Type="http://schemas.openxmlformats.org/officeDocument/2006/relationships/image" Target="../media/image58.png"/><Relationship Id="rId9" Type="http://schemas.openxmlformats.org/officeDocument/2006/relationships/image" Target="../media/image6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18" Type="http://schemas.openxmlformats.org/officeDocument/2006/relationships/image" Target="../media/image2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17" Type="http://schemas.openxmlformats.org/officeDocument/2006/relationships/image" Target="../media/image28.png"/><Relationship Id="rId2" Type="http://schemas.openxmlformats.org/officeDocument/2006/relationships/image" Target="../media/image13.png"/><Relationship Id="rId16" Type="http://schemas.openxmlformats.org/officeDocument/2006/relationships/image" Target="../media/image27.png"/><Relationship Id="rId20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10" Type="http://schemas.openxmlformats.org/officeDocument/2006/relationships/image" Target="../media/image21.png"/><Relationship Id="rId19" Type="http://schemas.openxmlformats.org/officeDocument/2006/relationships/image" Target="../media/image30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15.png"/><Relationship Id="rId7" Type="http://schemas.openxmlformats.org/officeDocument/2006/relationships/image" Target="../media/image3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9946" y="1234911"/>
            <a:ext cx="8226854" cy="206550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Mechanical analysis for a block-type 14 T magnet, </a:t>
            </a:r>
            <a:br>
              <a:rPr lang="en-US" dirty="0"/>
            </a:br>
            <a:r>
              <a:rPr lang="en-US" dirty="0"/>
              <a:t>2in1 configuration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1854244" y="3729174"/>
            <a:ext cx="5435512" cy="1201782"/>
          </a:xfrm>
        </p:spPr>
        <p:txBody>
          <a:bodyPr anchor="t">
            <a:normAutofit/>
          </a:bodyPr>
          <a:lstStyle/>
          <a:p>
            <a:pPr algn="ctr"/>
            <a:r>
              <a:rPr lang="en-US" sz="1800" dirty="0"/>
              <a:t>June 2023</a:t>
            </a:r>
          </a:p>
          <a:p>
            <a:pPr algn="ctr"/>
            <a:r>
              <a:rPr lang="en-US" sz="1800" dirty="0"/>
              <a:t>Emma Gautheron, Susana Izquierdo Bermudez, Juan Carlos Perez , Lucio Fiscarelli, Ezio Todesco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E760F31-EDB3-445F-A96A-680D7E6E3A72}" type="datetime1">
              <a:rPr lang="en-US" smtClean="0"/>
              <a:t>6/13/2023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9389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4F665F-B953-CF66-6E01-84D4DD55B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V14: friction + 20 mm keys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7A65B6-1440-9AF5-5ECA-3A9F671B0C7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6/13/2023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8BFD31-8B0B-4CF0-78BF-64BD6B708B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00B1B21-B5D6-7F74-956F-FE8DD8FE8F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137" y="1303558"/>
            <a:ext cx="1884445" cy="144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410A7A8-4D36-FAEB-CB14-02433613B7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6582" y="1303558"/>
            <a:ext cx="1882528" cy="144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12FA13A-16E2-8CC4-1D69-07D495E5EB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9110" y="1303558"/>
            <a:ext cx="1909876" cy="144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50FDD0F-3CA2-9661-3B2D-69B24D39B2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2137" y="2765329"/>
            <a:ext cx="1915842" cy="144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851C1B4-934C-8D0D-4BB1-D34D6FB25FC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56208" y="2765329"/>
            <a:ext cx="1890334" cy="144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69B1CBA-9A1B-B2A6-A1F4-220172582CF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46542" y="2765329"/>
            <a:ext cx="1900372" cy="144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AEFE6DB-0B89-C9F9-C0CE-E9C44ECEB80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6803" y="4227100"/>
            <a:ext cx="1895111" cy="144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10FF982-B091-BB02-DCCB-F01DE825DDE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446582" y="4205329"/>
            <a:ext cx="1888554" cy="144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847635D-BB0D-D432-8301-9372C322CC8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50477" y="4227100"/>
            <a:ext cx="1912277" cy="144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EB66CB5-456E-A76C-AAA1-97CBFD99391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931020" y="4233716"/>
            <a:ext cx="1904574" cy="1440000"/>
          </a:xfrm>
          <a:prstGeom prst="rect">
            <a:avLst/>
          </a:prstGeom>
        </p:spPr>
      </p:pic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80CCAAD4-AB35-EBC8-8CEE-FDE4180899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1326" y="1345600"/>
            <a:ext cx="2334125" cy="1216171"/>
          </a:xfrm>
        </p:spPr>
        <p:txBody>
          <a:bodyPr>
            <a:noAutofit/>
          </a:bodyPr>
          <a:lstStyle/>
          <a:p>
            <a:r>
              <a:rPr lang="en-US" sz="1200" dirty="0" err="1"/>
              <a:t>Vint</a:t>
            </a:r>
            <a:r>
              <a:rPr lang="en-US" sz="1200" dirty="0"/>
              <a:t> = 0.05 mm</a:t>
            </a:r>
          </a:p>
          <a:p>
            <a:r>
              <a:rPr lang="en-US" sz="1200" dirty="0"/>
              <a:t>Hint = 0.9 mm</a:t>
            </a:r>
          </a:p>
          <a:p>
            <a:endParaRPr lang="en-US" sz="1200" dirty="0"/>
          </a:p>
          <a:p>
            <a:r>
              <a:rPr lang="en-US" sz="1200" dirty="0"/>
              <a:t>Coil stress distribution relatively symmetric</a:t>
            </a:r>
          </a:p>
          <a:p>
            <a:r>
              <a:rPr lang="en-US" sz="1200" dirty="0"/>
              <a:t>Too high stress but coil/pole detachment at powering</a:t>
            </a:r>
          </a:p>
          <a:p>
            <a:r>
              <a:rPr lang="en-US" sz="1200" dirty="0"/>
              <a:t>Too high peak stress in the yoke</a:t>
            </a:r>
          </a:p>
          <a:p>
            <a:endParaRPr lang="en-GB" sz="12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9E8645E-C14D-282F-68ED-52A1F56D6E98}"/>
              </a:ext>
            </a:extLst>
          </p:cNvPr>
          <p:cNvSpPr txBox="1"/>
          <p:nvPr/>
        </p:nvSpPr>
        <p:spPr>
          <a:xfrm>
            <a:off x="6660337" y="3509463"/>
            <a:ext cx="2275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200" dirty="0">
                <a:sym typeface="Wingdings" panose="05000000000000000000" pitchFamily="2" charset="2"/>
              </a:rPr>
              <a:t>Smaller key size: 10 MPa more peak stress in the yoke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7160906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4F665F-B953-CF66-6E01-84D4DD55B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V16: friction + add. middle key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7A65B6-1440-9AF5-5ECA-3A9F671B0C7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6/13/2023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8BFD31-8B0B-4CF0-78BF-64BD6B708B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AB0991-DA0E-0DAF-F829-8F780A0139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572" y="1302647"/>
            <a:ext cx="1894455" cy="144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F3AC676-E1E7-5C44-BD5D-FCBB8352E6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6027" y="1302647"/>
            <a:ext cx="1909294" cy="144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3FFCD64-5F99-B76C-94C5-BAACA0A55A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5321" y="1302647"/>
            <a:ext cx="1914037" cy="144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4FCF06C-02C4-BAEC-F813-B7B73231A1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4315" y="2801257"/>
            <a:ext cx="1908713" cy="144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D98A4AA-DCDB-D041-8DF9-D83D13D05F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56027" y="2801257"/>
            <a:ext cx="1894550" cy="144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8312E91-4E82-14C6-BFB4-6536CAB7D5D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50577" y="2801257"/>
            <a:ext cx="1906931" cy="144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1490947-3515-41C6-3CFC-912D19D38EA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0774" y="4279895"/>
            <a:ext cx="1915253" cy="144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5C5EA7A-95EC-127F-CF16-EFFEF8DA2B1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454903" y="4279895"/>
            <a:ext cx="1895674" cy="144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8C4A1FD3-6F16-3D5D-8589-076DE9388AD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50576" y="4279895"/>
            <a:ext cx="1906931" cy="1440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009A2A6-1AA9-5E7E-426E-81869F50468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93866" y="4279895"/>
            <a:ext cx="1911078" cy="144000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ACE525D6-80BA-6232-E263-73EAA09C71F5}"/>
              </a:ext>
            </a:extLst>
          </p:cNvPr>
          <p:cNvSpPr txBox="1"/>
          <p:nvPr/>
        </p:nvSpPr>
        <p:spPr>
          <a:xfrm>
            <a:off x="6511848" y="3349644"/>
            <a:ext cx="2275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200" dirty="0">
                <a:sym typeface="Wingdings" panose="05000000000000000000" pitchFamily="2" charset="2"/>
              </a:rPr>
              <a:t>Middle key: no big impact</a:t>
            </a:r>
            <a:endParaRPr lang="en-GB" sz="12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AE0F50E-4E42-94FA-D8BC-25D3C160CAE0}"/>
              </a:ext>
            </a:extLst>
          </p:cNvPr>
          <p:cNvSpPr txBox="1"/>
          <p:nvPr/>
        </p:nvSpPr>
        <p:spPr>
          <a:xfrm>
            <a:off x="6757851" y="1442498"/>
            <a:ext cx="1550126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 err="1"/>
              <a:t>Vint</a:t>
            </a:r>
            <a:r>
              <a:rPr lang="en-US" sz="1400" dirty="0"/>
              <a:t> = 0.05 mm</a:t>
            </a:r>
          </a:p>
          <a:p>
            <a:r>
              <a:rPr lang="en-US" sz="1400" dirty="0"/>
              <a:t>Hint = 0.45 mm</a:t>
            </a:r>
          </a:p>
          <a:p>
            <a:r>
              <a:rPr lang="en-US" sz="1400" dirty="0"/>
              <a:t>Mint = 0.45 mm </a:t>
            </a:r>
          </a:p>
        </p:txBody>
      </p:sp>
    </p:spTree>
    <p:extLst>
      <p:ext uri="{BB962C8B-B14F-4D97-AF65-F5344CB8AC3E}">
        <p14:creationId xmlns:p14="http://schemas.microsoft.com/office/powerpoint/2010/main" val="21026412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4F665F-B953-CF66-6E01-84D4DD55B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V17: friction + diag. cut yoke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7A65B6-1440-9AF5-5ECA-3A9F671B0C7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6/13/2023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8BFD31-8B0B-4CF0-78BF-64BD6B708B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B50599B-A52F-1286-D798-C676AB269E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572" y="1302647"/>
            <a:ext cx="1891450" cy="144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AE3346A-FA52-1599-1C36-6BB61A32A8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3022" y="1302647"/>
            <a:ext cx="1906303" cy="144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7372548-F621-E371-CE16-0F3268190E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9325" y="1302647"/>
            <a:ext cx="1916431" cy="144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2CAC72C-2FAA-4259-B84D-220C9C454B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9679" y="2742647"/>
            <a:ext cx="1915236" cy="144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D0FBDED-487F-BE0F-72FA-568B58E7A2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52716" y="2742647"/>
            <a:ext cx="1918809" cy="144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D32CCED-F9A6-5FB8-2DBC-A7C702E4164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56059" y="2742647"/>
            <a:ext cx="1902156" cy="144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610280C-8222-D7A7-DF0F-81093AFBD91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8835" y="4219303"/>
            <a:ext cx="1903881" cy="1440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297DB15-18E0-3EF5-DEB3-B572A7EBD66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452716" y="4219303"/>
            <a:ext cx="1901014" cy="144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F2CCF54-B675-7823-CBBA-A79F0D4D27D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64678" y="4219303"/>
            <a:ext cx="1911078" cy="144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FDA61EE3-8FCE-4C4A-37BE-F9469935328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39592" y="4219303"/>
            <a:ext cx="1905725" cy="144000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ACB9422E-09A6-CC6E-FA45-AE1FACE554CD}"/>
              </a:ext>
            </a:extLst>
          </p:cNvPr>
          <p:cNvSpPr txBox="1"/>
          <p:nvPr/>
        </p:nvSpPr>
        <p:spPr>
          <a:xfrm>
            <a:off x="6629857" y="1376316"/>
            <a:ext cx="23530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200" dirty="0">
                <a:sym typeface="Wingdings" panose="05000000000000000000" pitchFamily="2" charset="2"/>
              </a:rPr>
              <a:t>Diagonally cut yoke: coil/pole detachment in both layers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200" dirty="0">
                <a:sym typeface="Wingdings" panose="05000000000000000000" pitchFamily="2" charset="2"/>
              </a:rPr>
              <a:t>Yoke under 200 MPa @RT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0255491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E5E41-9251-4A6C-1F1B-E4EB27638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w/ bladders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B5889B-EB69-CDC4-686D-F6E5488B6C8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396DFE4-65B3-440A-A6E5-1F8A31A497A4}" type="datetime1">
              <a:rPr lang="en-US" smtClean="0"/>
              <a:t>6/13/2023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842CBD-F0FB-E9C8-EABB-8E314D2103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73108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E0710A-556D-98C6-E2F4-B85922F2A3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v15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790C7E-058D-26A2-EA1F-C87D84C7180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6/13/2023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861EEB-81FD-D100-D19E-47A3E6D7F5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C4AAFFB-609E-6A50-9097-4D8846033C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868" y="1307278"/>
            <a:ext cx="2621280" cy="2607225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061E76F-9D9B-8F7B-2069-170E4FCE7315}"/>
              </a:ext>
            </a:extLst>
          </p:cNvPr>
          <p:cNvCxnSpPr>
            <a:cxnSpLocks/>
          </p:cNvCxnSpPr>
          <p:nvPr/>
        </p:nvCxnSpPr>
        <p:spPr>
          <a:xfrm>
            <a:off x="557346" y="1693817"/>
            <a:ext cx="0" cy="107550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AF84AB0-91DB-E39E-4958-6075E5FA4200}"/>
              </a:ext>
            </a:extLst>
          </p:cNvPr>
          <p:cNvCxnSpPr>
            <a:cxnSpLocks/>
          </p:cNvCxnSpPr>
          <p:nvPr/>
        </p:nvCxnSpPr>
        <p:spPr>
          <a:xfrm>
            <a:off x="2229391" y="3783874"/>
            <a:ext cx="0" cy="106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B666154-C745-EDBC-95E8-823118F442F7}"/>
              </a:ext>
            </a:extLst>
          </p:cNvPr>
          <p:cNvCxnSpPr>
            <a:cxnSpLocks/>
          </p:cNvCxnSpPr>
          <p:nvPr/>
        </p:nvCxnSpPr>
        <p:spPr>
          <a:xfrm>
            <a:off x="2229391" y="3370217"/>
            <a:ext cx="0" cy="25472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92D0E57-9AC5-4ABA-4D03-017D06AF4862}"/>
              </a:ext>
            </a:extLst>
          </p:cNvPr>
          <p:cNvSpPr txBox="1"/>
          <p:nvPr/>
        </p:nvSpPr>
        <p:spPr>
          <a:xfrm>
            <a:off x="457200" y="4301042"/>
            <a:ext cx="5277394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 PARAMETER HPRES_BAR =     350.0000000    </a:t>
            </a:r>
          </a:p>
          <a:p>
            <a:endParaRPr lang="en-GB" sz="1200" dirty="0"/>
          </a:p>
          <a:p>
            <a:r>
              <a:rPr lang="en-GB" sz="1200" dirty="0"/>
              <a:t> PARAMETER NSIDEPAD_UX_MM =   -0.2006311079    </a:t>
            </a:r>
          </a:p>
          <a:p>
            <a:endParaRPr lang="en-GB" sz="1200" dirty="0"/>
          </a:p>
          <a:p>
            <a:r>
              <a:rPr lang="en-GB" sz="1200" dirty="0"/>
              <a:t> PARAMETER NYOKE_UX_MM =     1.118263036    </a:t>
            </a:r>
          </a:p>
          <a:p>
            <a:endParaRPr lang="en-GB" sz="1200" dirty="0"/>
          </a:p>
          <a:p>
            <a:r>
              <a:rPr lang="en-GB" sz="1200" dirty="0"/>
              <a:t> PARAMETER BKGAP_MM =     </a:t>
            </a:r>
            <a:r>
              <a:rPr lang="en-GB" sz="1200" b="1" dirty="0"/>
              <a:t>1.318894144 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FC545F1-0D52-BFB3-F76C-85513AC0DC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1359" y="352149"/>
            <a:ext cx="1892010" cy="144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E550D04-B6FA-B749-665A-A5D5D62F44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1359" y="1822451"/>
            <a:ext cx="1915842" cy="1440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1AF91DD-2C67-FBBE-9531-24283FCAAB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1359" y="3318410"/>
            <a:ext cx="1884994" cy="144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9A9D37C-8D35-3D9A-157C-3DACE3E64D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4769" y="4814369"/>
            <a:ext cx="1901584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7539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E0710A-556D-98C6-E2F4-B85922F2A3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v17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790C7E-058D-26A2-EA1F-C87D84C7180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6/13/2023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861EEB-81FD-D100-D19E-47A3E6D7F5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FB2A9AE-A4C2-F86A-17F8-A346251607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041" y="1287572"/>
            <a:ext cx="2807115" cy="2773520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AC5042C-515A-235C-6203-F322D9DBD696}"/>
              </a:ext>
            </a:extLst>
          </p:cNvPr>
          <p:cNvCxnSpPr>
            <a:cxnSpLocks/>
          </p:cNvCxnSpPr>
          <p:nvPr/>
        </p:nvCxnSpPr>
        <p:spPr>
          <a:xfrm>
            <a:off x="2342603" y="3911237"/>
            <a:ext cx="0" cy="10668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FDE4071-A49D-8AD0-2ED5-B3ECE157261E}"/>
              </a:ext>
            </a:extLst>
          </p:cNvPr>
          <p:cNvCxnSpPr>
            <a:cxnSpLocks/>
          </p:cNvCxnSpPr>
          <p:nvPr/>
        </p:nvCxnSpPr>
        <p:spPr>
          <a:xfrm>
            <a:off x="2338245" y="3484518"/>
            <a:ext cx="0" cy="25472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AE35EBA-6EF3-0A9B-E277-4BBCFFFA8FBA}"/>
              </a:ext>
            </a:extLst>
          </p:cNvPr>
          <p:cNvCxnSpPr>
            <a:cxnSpLocks/>
          </p:cNvCxnSpPr>
          <p:nvPr/>
        </p:nvCxnSpPr>
        <p:spPr>
          <a:xfrm>
            <a:off x="2338246" y="2583181"/>
            <a:ext cx="0" cy="25472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B775EF13-9C0F-937E-261B-1D62A8E17D16}"/>
              </a:ext>
            </a:extLst>
          </p:cNvPr>
          <p:cNvSpPr txBox="1"/>
          <p:nvPr/>
        </p:nvSpPr>
        <p:spPr>
          <a:xfrm>
            <a:off x="409303" y="4189910"/>
            <a:ext cx="45720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sz="1200" dirty="0"/>
          </a:p>
          <a:p>
            <a:r>
              <a:rPr lang="en-GB" sz="1200" dirty="0"/>
              <a:t> PARAMETER HPRES_BAR =     350.0000000    </a:t>
            </a:r>
          </a:p>
          <a:p>
            <a:endParaRPr lang="en-GB" sz="1200" dirty="0"/>
          </a:p>
          <a:p>
            <a:r>
              <a:rPr lang="en-GB" sz="1200" dirty="0"/>
              <a:t> </a:t>
            </a:r>
            <a:r>
              <a:rPr lang="en-GB" sz="1200" strike="sngStrike" dirty="0"/>
              <a:t>PARAMETER NSIDEPAD_UX_MM =   -0.2234287611    </a:t>
            </a:r>
          </a:p>
          <a:p>
            <a:endParaRPr lang="en-GB" sz="1200" strike="sngStrike" dirty="0"/>
          </a:p>
          <a:p>
            <a:r>
              <a:rPr lang="en-GB" sz="1200" strike="sngStrike" dirty="0"/>
              <a:t> PARAMETER NYOKE_UX_MM =    0.8911231586    </a:t>
            </a:r>
          </a:p>
          <a:p>
            <a:endParaRPr lang="en-GB" sz="1200" strike="sngStrike" dirty="0"/>
          </a:p>
          <a:p>
            <a:r>
              <a:rPr lang="en-GB" sz="1200" strike="sngStrike" dirty="0"/>
              <a:t> PARAMETER BKGAP_MM =     </a:t>
            </a:r>
            <a:r>
              <a:rPr lang="en-GB" sz="1200" b="1" strike="sngStrike" dirty="0"/>
              <a:t>1.114551920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26317F6-276B-5B07-4C5B-1B33A9E60C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5388" y="365759"/>
            <a:ext cx="1896889" cy="144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6AD1D86-B015-3DDD-B5C6-457F7C7CED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5388" y="1863181"/>
            <a:ext cx="1896803" cy="144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BA7BB8C-1DEC-B2B7-8281-08216C6142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6466" y="4858025"/>
            <a:ext cx="1905725" cy="144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40AFB18-9C62-C701-A917-8ADFB393C54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0926" y="3360603"/>
            <a:ext cx="1921193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279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51F451-3B7D-A191-6119-5C51A34FCD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DF6C63-D5CA-A34B-50EC-BB791781B9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Model description</a:t>
            </a:r>
          </a:p>
          <a:p>
            <a:r>
              <a:rPr lang="en-US" dirty="0"/>
              <a:t>Analysis with key interference</a:t>
            </a:r>
          </a:p>
          <a:p>
            <a:r>
              <a:rPr lang="en-US" dirty="0"/>
              <a:t>Analysis with bladders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18D531-C543-DDEF-AEF5-F4A6B63EC51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6/13/2023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FEA010-5851-3599-5A85-C73DBAF24C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949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E5E41-9251-4A6C-1F1B-E4EB27638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description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B5889B-EB69-CDC4-686D-F6E5488B6C8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396DFE4-65B3-440A-A6E5-1F8A31A497A4}" type="datetime1">
              <a:rPr lang="en-US" smtClean="0"/>
              <a:t>6/13/2023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842CBD-F0FB-E9C8-EABB-8E314D2103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2485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4F665F-B953-CF66-6E01-84D4DD55B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w/ Cable v1 (44 strands)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7A65B6-1440-9AF5-5ECA-3A9F671B0C7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6/13/2023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8BFD31-8B0B-4CF0-78BF-64BD6B708B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6F46521-D8F4-7753-EB22-850D0A0A98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958" y="1617138"/>
            <a:ext cx="3571214" cy="333500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D4FEB45-FB5A-33C2-69BA-408FE9B6402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8583"/>
          <a:stretch/>
        </p:blipFill>
        <p:spPr>
          <a:xfrm>
            <a:off x="256958" y="5036440"/>
            <a:ext cx="3566801" cy="55622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CB0E8C7-5380-8B9B-D42F-5DB19E93D27F}"/>
              </a:ext>
            </a:extLst>
          </p:cNvPr>
          <p:cNvSpPr txBox="1"/>
          <p:nvPr/>
        </p:nvSpPr>
        <p:spPr>
          <a:xfrm>
            <a:off x="4803169" y="5050718"/>
            <a:ext cx="3734656" cy="10002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2D plane stress model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Coil modeled as linear isotropic with 25 GPa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4EE1F33-A138-4990-4D86-D16069EBBA67}"/>
              </a:ext>
            </a:extLst>
          </p:cNvPr>
          <p:cNvSpPr txBox="1"/>
          <p:nvPr/>
        </p:nvSpPr>
        <p:spPr>
          <a:xfrm>
            <a:off x="1069420" y="5676959"/>
            <a:ext cx="17036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800" dirty="0"/>
              <a:t>(from Susana)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3082919-3C78-CF79-81FB-A73BBA9718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8575" y="1544987"/>
            <a:ext cx="3566801" cy="3518108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5573084-801B-8499-27BF-57A81D385B79}"/>
              </a:ext>
            </a:extLst>
          </p:cNvPr>
          <p:cNvCxnSpPr/>
          <p:nvPr/>
        </p:nvCxnSpPr>
        <p:spPr>
          <a:xfrm>
            <a:off x="4174731" y="3498351"/>
            <a:ext cx="39589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8043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4F665F-B953-CF66-6E01-84D4DD55B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w/ Coil pack height = 156 mm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7A65B6-1440-9AF5-5ECA-3A9F671B0C7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6/13/2023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8BFD31-8B0B-4CF0-78BF-64BD6B708B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A7D58DE-179B-841F-50CA-88CEB10D53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344" y="1361529"/>
            <a:ext cx="4454074" cy="4430191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051AF8-6D9D-AC11-7F9C-3F7FEEFC53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9234" y="1582220"/>
            <a:ext cx="4351332" cy="4410807"/>
          </a:xfrm>
        </p:spPr>
        <p:txBody>
          <a:bodyPr>
            <a:normAutofit/>
          </a:bodyPr>
          <a:lstStyle/>
          <a:p>
            <a:r>
              <a:rPr lang="en-US" sz="2400" dirty="0"/>
              <a:t>Inner support 4 mm </a:t>
            </a:r>
          </a:p>
          <a:p>
            <a:r>
              <a:rPr lang="en-US" sz="2400" dirty="0"/>
              <a:t>Alu shell thickness 50 mm</a:t>
            </a:r>
          </a:p>
          <a:p>
            <a:r>
              <a:rPr lang="en-US" sz="2400" dirty="0"/>
              <a:t>OD 760 mm</a:t>
            </a:r>
          </a:p>
          <a:p>
            <a:r>
              <a:rPr lang="en-US" sz="2400" dirty="0"/>
              <a:t>Keys 20 mm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5477912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E5E41-9251-4A6C-1F1B-E4EB27638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w/ key </a:t>
            </a:r>
            <a:r>
              <a:rPr lang="en-US" dirty="0" err="1"/>
              <a:t>interf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B5889B-EB69-CDC4-686D-F6E5488B6C8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396DFE4-65B3-440A-A6E5-1F8A31A497A4}" type="datetime1">
              <a:rPr lang="en-US" smtClean="0"/>
              <a:t>6/13/2023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842CBD-F0FB-E9C8-EABB-8E314D2103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46832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4AA8EA-046F-A6CA-9DF0-6A9F6BC1A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the versions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280E4A-B47D-2002-A72E-3E3BD5B4A9D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6/13/2023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8BF2E7-0140-F158-FBF2-95AD608DD0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FB75819-15D2-8DD1-69E8-B01E1A6658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05" y="1986343"/>
            <a:ext cx="1977411" cy="196685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0C484C7-A967-B5B9-0DC1-D82C4669EF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2626" y="1986343"/>
            <a:ext cx="1977454" cy="196685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B1B5C3C-6E4D-10AF-DB91-A9DD6B344A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8191" y="1986343"/>
            <a:ext cx="1982798" cy="196685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4FE6B5C-999A-AE53-70B3-6A78B5C587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03488" y="1994126"/>
            <a:ext cx="1982798" cy="195906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B2DC046-E0C6-9580-3478-246B8C17B347}"/>
              </a:ext>
            </a:extLst>
          </p:cNvPr>
          <p:cNvSpPr txBox="1"/>
          <p:nvPr/>
        </p:nvSpPr>
        <p:spPr>
          <a:xfrm>
            <a:off x="417105" y="4235116"/>
            <a:ext cx="20172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V11: frictionless</a:t>
            </a:r>
          </a:p>
          <a:p>
            <a:r>
              <a:rPr lang="en-US" sz="1600" dirty="0"/>
              <a:t>V13: friction 0.1-0.2</a:t>
            </a:r>
            <a:endParaRPr lang="en-GB" sz="16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420B45D-C348-4CC4-7CC7-7A33005DEDBD}"/>
              </a:ext>
            </a:extLst>
          </p:cNvPr>
          <p:cNvSpPr txBox="1"/>
          <p:nvPr/>
        </p:nvSpPr>
        <p:spPr>
          <a:xfrm>
            <a:off x="2472796" y="4280623"/>
            <a:ext cx="20172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V14: keys 20 mm </a:t>
            </a:r>
            <a:endParaRPr lang="en-GB" sz="16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1E5ED78-B400-AE5A-9CB2-0B56ACB5489B}"/>
              </a:ext>
            </a:extLst>
          </p:cNvPr>
          <p:cNvSpPr txBox="1"/>
          <p:nvPr/>
        </p:nvSpPr>
        <p:spPr>
          <a:xfrm>
            <a:off x="4608191" y="4280623"/>
            <a:ext cx="20172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V16: w/ middle key</a:t>
            </a:r>
            <a:endParaRPr lang="en-GB" sz="1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C44CDBB-9CB1-58A1-CC86-01D408150053}"/>
              </a:ext>
            </a:extLst>
          </p:cNvPr>
          <p:cNvSpPr txBox="1"/>
          <p:nvPr/>
        </p:nvSpPr>
        <p:spPr>
          <a:xfrm>
            <a:off x="6669516" y="4282849"/>
            <a:ext cx="20172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V17: diag. cut yoke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2605375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4F665F-B953-CF66-6E01-84D4DD55B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V11: frictionless + long keys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7A65B6-1440-9AF5-5ECA-3A9F671B0C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822198" y="8989271"/>
            <a:ext cx="2133600" cy="1800000"/>
          </a:xfrm>
        </p:spPr>
        <p:txBody>
          <a:bodyPr/>
          <a:lstStyle/>
          <a:p>
            <a:fld id="{CE2313FC-9ACA-469F-80E7-B1D43B064D69}" type="datetime1">
              <a:rPr lang="en-US" smtClean="0"/>
              <a:t>6/13/2023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8BFD31-8B0B-4CF0-78BF-64BD6B708B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038239" y="8983244"/>
            <a:ext cx="501424" cy="1800000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C7A12D2-1BB0-23FE-0EA8-3CE5C76BEA7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01116" y="4259585"/>
            <a:ext cx="1914666" cy="144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86F21CC-35C6-D68B-98D5-50205DF9C0E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9029" y="1303558"/>
            <a:ext cx="1914666" cy="144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E51760D-B556-999F-746E-B888A3D7E87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03236" y="1303558"/>
            <a:ext cx="1914666" cy="144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2CAB9E4-37CD-9966-8DE6-B1280E5D4B0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17903" y="1303272"/>
            <a:ext cx="1914666" cy="144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F7A745F-4B69-6E0C-B54B-1F92F959217E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9028" y="2768901"/>
            <a:ext cx="1914666" cy="1440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E621DFA-00B0-71E8-4BEF-F7B50525C16F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03236" y="2768901"/>
            <a:ext cx="1914666" cy="144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D535F5ED-CAF9-0B11-3802-8837354AFC4D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01116" y="2768901"/>
            <a:ext cx="1914666" cy="144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9FCE6310-C220-64C9-1CAC-A857C1E63C9D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9027" y="4259585"/>
            <a:ext cx="1914666" cy="1440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4370CFB2-D0A6-07AF-3105-03D1F8FCDC2E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03235" y="4259585"/>
            <a:ext cx="1914666" cy="1440000"/>
          </a:xfrm>
          <a:prstGeom prst="rect">
            <a:avLst/>
          </a:prstGeom>
        </p:spPr>
      </p:pic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5AFAF908-C433-F08B-F1A5-B405D2CB32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1326" y="1345599"/>
            <a:ext cx="2334125" cy="2283927"/>
          </a:xfrm>
        </p:spPr>
        <p:txBody>
          <a:bodyPr>
            <a:normAutofit fontScale="92500" lnSpcReduction="20000"/>
          </a:bodyPr>
          <a:lstStyle/>
          <a:p>
            <a:r>
              <a:rPr lang="en-US" sz="1400" dirty="0" err="1"/>
              <a:t>Vint</a:t>
            </a:r>
            <a:r>
              <a:rPr lang="en-US" sz="1400" dirty="0"/>
              <a:t> = 0.05 mm</a:t>
            </a:r>
          </a:p>
          <a:p>
            <a:r>
              <a:rPr lang="en-US" sz="1400" dirty="0"/>
              <a:t>Hint = 0.9 mm</a:t>
            </a:r>
          </a:p>
          <a:p>
            <a:endParaRPr lang="en-US" sz="1400" dirty="0"/>
          </a:p>
          <a:p>
            <a:r>
              <a:rPr lang="en-US" sz="1400" dirty="0"/>
              <a:t>Coil stress distribution relatively symmetric</a:t>
            </a:r>
          </a:p>
          <a:p>
            <a:endParaRPr lang="en-US" sz="1400" dirty="0"/>
          </a:p>
          <a:p>
            <a:r>
              <a:rPr lang="en-US" sz="1400" dirty="0"/>
              <a:t>Too high stress but coil/pole detachment at powering</a:t>
            </a:r>
          </a:p>
          <a:p>
            <a:endParaRPr lang="en-US" sz="1400" dirty="0"/>
          </a:p>
          <a:p>
            <a:r>
              <a:rPr lang="en-US" sz="1400" dirty="0"/>
              <a:t>Too high peak stress in the yoke</a:t>
            </a:r>
          </a:p>
          <a:p>
            <a:endParaRPr lang="en-GB" sz="1400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117BDE2C-5F60-BD45-1100-62FD26D1F1D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0536" y="1316230"/>
            <a:ext cx="1921193" cy="14400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430D7760-7F49-B715-CAC2-6A671895B79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453695" y="1303558"/>
            <a:ext cx="1920000" cy="14400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8788F230-FBE5-8D2E-557B-1A6ABD6DF93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432692" y="1303558"/>
            <a:ext cx="1899877" cy="14400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388DF01C-D7C2-4EE6-AC16-C35EC348868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60536" y="2781572"/>
            <a:ext cx="1907601" cy="14400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3CF47DC0-4AF4-13F7-70B0-D8060ACE8B3A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453693" y="2781571"/>
            <a:ext cx="1911078" cy="14400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82184DBE-57BD-C431-30EA-C8C8AB57E027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413165" y="2774143"/>
            <a:ext cx="1919404" cy="14400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1C94CE0B-7EC6-EF01-46D1-8F8A00DCCCFA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47350" y="4259585"/>
            <a:ext cx="1898020" cy="144000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982325FA-4982-28D8-6D0F-F4A7929A0A9B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462220" y="4254343"/>
            <a:ext cx="1897454" cy="14400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C380EE73-6A53-FAB0-B4A7-1D612F565A08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397184" y="4252157"/>
            <a:ext cx="1902156" cy="14400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F183A14C-9CEC-4FA5-5364-211FA21344A8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6955798" y="4259585"/>
            <a:ext cx="1899234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8073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4F665F-B953-CF66-6E01-84D4DD55B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V13: friction + long keys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7A65B6-1440-9AF5-5ECA-3A9F671B0C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822198" y="8989271"/>
            <a:ext cx="2133600" cy="1800000"/>
          </a:xfrm>
        </p:spPr>
        <p:txBody>
          <a:bodyPr/>
          <a:lstStyle/>
          <a:p>
            <a:fld id="{CE2313FC-9ACA-469F-80E7-B1D43B064D69}" type="datetime1">
              <a:rPr lang="en-US" smtClean="0"/>
              <a:t>6/13/2023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8BFD31-8B0B-4CF0-78BF-64BD6B708B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038239" y="8983244"/>
            <a:ext cx="501424" cy="1800000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1" name="Picture 10" descr="A picture containing text, screenshot, diagram&#10;&#10;Description automatically generated">
            <a:extLst>
              <a:ext uri="{FF2B5EF4-FFF2-40B4-BE49-F238E27FC236}">
                <a16:creationId xmlns:a16="http://schemas.microsoft.com/office/drawing/2014/main" id="{286F21CC-35C6-D68B-98D5-50205DF9C0E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029" y="1303558"/>
            <a:ext cx="1914667" cy="1440000"/>
          </a:xfrm>
          <a:prstGeom prst="rect">
            <a:avLst/>
          </a:prstGeom>
        </p:spPr>
      </p:pic>
      <p:pic>
        <p:nvPicPr>
          <p:cNvPr id="15" name="Picture 14" descr="A picture containing text, screenshot, diagram, colorfulness&#10;&#10;Description automatically generated">
            <a:extLst>
              <a:ext uri="{FF2B5EF4-FFF2-40B4-BE49-F238E27FC236}">
                <a16:creationId xmlns:a16="http://schemas.microsoft.com/office/drawing/2014/main" id="{4E51760D-B556-999F-746E-B888A3D7E87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3236" y="1303558"/>
            <a:ext cx="1914667" cy="1440000"/>
          </a:xfrm>
          <a:prstGeom prst="rect">
            <a:avLst/>
          </a:prstGeom>
        </p:spPr>
      </p:pic>
      <p:pic>
        <p:nvPicPr>
          <p:cNvPr id="19" name="Picture 18" descr="A picture containing text, screenshot, colorfulness, diagram&#10;&#10;Description automatically generated">
            <a:extLst>
              <a:ext uri="{FF2B5EF4-FFF2-40B4-BE49-F238E27FC236}">
                <a16:creationId xmlns:a16="http://schemas.microsoft.com/office/drawing/2014/main" id="{92CAB9E4-37CD-9966-8DE6-B1280E5D4B0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7903" y="1303272"/>
            <a:ext cx="1914667" cy="1440000"/>
          </a:xfrm>
          <a:prstGeom prst="rect">
            <a:avLst/>
          </a:prstGeom>
        </p:spPr>
      </p:pic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5AFAF908-C433-F08B-F1A5-B405D2CB32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1326" y="1345599"/>
            <a:ext cx="2334125" cy="2283927"/>
          </a:xfrm>
        </p:spPr>
        <p:txBody>
          <a:bodyPr>
            <a:normAutofit fontScale="92500" lnSpcReduction="20000"/>
          </a:bodyPr>
          <a:lstStyle/>
          <a:p>
            <a:r>
              <a:rPr lang="en-US" sz="1400" dirty="0" err="1"/>
              <a:t>Vint</a:t>
            </a:r>
            <a:r>
              <a:rPr lang="en-US" sz="1400" dirty="0"/>
              <a:t> = 0.05 mm</a:t>
            </a:r>
          </a:p>
          <a:p>
            <a:r>
              <a:rPr lang="en-US" sz="1400" dirty="0"/>
              <a:t>Hint = 0.9 mm</a:t>
            </a:r>
          </a:p>
          <a:p>
            <a:endParaRPr lang="en-US" sz="1400" dirty="0"/>
          </a:p>
          <a:p>
            <a:r>
              <a:rPr lang="en-US" sz="1400" dirty="0"/>
              <a:t>Coil stress distribution relatively symmetric</a:t>
            </a:r>
          </a:p>
          <a:p>
            <a:endParaRPr lang="en-US" sz="1400" dirty="0"/>
          </a:p>
          <a:p>
            <a:r>
              <a:rPr lang="en-US" sz="1400" dirty="0"/>
              <a:t>Too high stress but coil/pole detachment at powering</a:t>
            </a:r>
          </a:p>
          <a:p>
            <a:endParaRPr lang="en-US" sz="1400" dirty="0"/>
          </a:p>
          <a:p>
            <a:r>
              <a:rPr lang="en-US" sz="1400" dirty="0"/>
              <a:t>Too high peak stress in the yoke</a:t>
            </a:r>
          </a:p>
          <a:p>
            <a:endParaRPr lang="en-GB" sz="1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1E59D07-17FE-79F1-5B7C-712C68B4A4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9027" y="1303558"/>
            <a:ext cx="1907555" cy="144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37456AA-5048-78BC-C15C-81B91AB42E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46582" y="1298096"/>
            <a:ext cx="1913449" cy="144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2132332-D0A0-949C-DD12-56BE661C1B8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27939" y="1303558"/>
            <a:ext cx="1904631" cy="1440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E43BA01-2101-DFC6-6097-40D06E40A610}"/>
              </a:ext>
            </a:extLst>
          </p:cNvPr>
          <p:cNvSpPr txBox="1"/>
          <p:nvPr/>
        </p:nvSpPr>
        <p:spPr>
          <a:xfrm>
            <a:off x="607102" y="3072984"/>
            <a:ext cx="4826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Adding friction: the coil stress distribution is still relatively symmetric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No big impact on the stresses</a:t>
            </a:r>
            <a:endParaRPr lang="en-GB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20C87F2-F077-5896-41A7-F18DC03A1A8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55798" y="4227226"/>
            <a:ext cx="1918809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855190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157520</TotalTime>
  <Words>413</Words>
  <Application>Microsoft Office PowerPoint</Application>
  <PresentationFormat>On-screen Show (4:3)</PresentationFormat>
  <Paragraphs>108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Wingdings</vt:lpstr>
      <vt:lpstr>CERNCorporate4-3</vt:lpstr>
      <vt:lpstr>Mechanical analysis for a block-type 14 T magnet,  2in1 configuration</vt:lpstr>
      <vt:lpstr>Outline</vt:lpstr>
      <vt:lpstr>Model description</vt:lpstr>
      <vt:lpstr>w/ Cable v1 (44 strands) </vt:lpstr>
      <vt:lpstr>w/ Coil pack height = 156 mm</vt:lpstr>
      <vt:lpstr>Analysis w/ key interf</vt:lpstr>
      <vt:lpstr>Overview of the versions</vt:lpstr>
      <vt:lpstr>V11: frictionless + long keys</vt:lpstr>
      <vt:lpstr>V13: friction + long keys</vt:lpstr>
      <vt:lpstr>V14: friction + 20 mm keys</vt:lpstr>
      <vt:lpstr>V16: friction + add. middle key</vt:lpstr>
      <vt:lpstr>V17: friction + diag. cut yoke</vt:lpstr>
      <vt:lpstr>Analysis w/ bladders</vt:lpstr>
      <vt:lpstr>v15</vt:lpstr>
      <vt:lpstr>v17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Etienne Rochepault</dc:creator>
  <cp:lastModifiedBy>Emma Lucie Gautheron</cp:lastModifiedBy>
  <cp:revision>914</cp:revision>
  <cp:lastPrinted>2023-02-08T13:42:41Z</cp:lastPrinted>
  <dcterms:created xsi:type="dcterms:W3CDTF">2015-01-22T10:26:45Z</dcterms:created>
  <dcterms:modified xsi:type="dcterms:W3CDTF">2023-06-13T14:32:13Z</dcterms:modified>
</cp:coreProperties>
</file>