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456" r:id="rId3"/>
    <p:sldId id="461" r:id="rId4"/>
    <p:sldId id="445" r:id="rId5"/>
    <p:sldId id="463" r:id="rId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EEF"/>
    <a:srgbClr val="EAEFF7"/>
    <a:srgbClr val="EBEFF7"/>
    <a:srgbClr val="D2DFEF"/>
    <a:srgbClr val="D1DF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6" autoAdjust="0"/>
    <p:restoredTop sz="96247" autoAdjust="0"/>
  </p:normalViewPr>
  <p:slideViewPr>
    <p:cSldViewPr snapToGrid="0" showGuides="1">
      <p:cViewPr varScale="1">
        <p:scale>
          <a:sx n="111" d="100"/>
          <a:sy n="111" d="100"/>
        </p:scale>
        <p:origin x="630"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 name="Shape 24"/>
          <p:cNvSpPr>
            <a:spLocks noGrp="1" noRot="1" noChangeAspect="1"/>
          </p:cNvSpPr>
          <p:nvPr>
            <p:ph type="sldImg"/>
          </p:nvPr>
        </p:nvSpPr>
        <p:spPr>
          <a:xfrm>
            <a:off x="1143000" y="685800"/>
            <a:ext cx="4572000" cy="3429000"/>
          </a:xfrm>
          <a:prstGeom prst="rect">
            <a:avLst/>
          </a:prstGeom>
        </p:spPr>
        <p:txBody>
          <a:bodyPr/>
          <a:lstStyle/>
          <a:p>
            <a:endParaRPr/>
          </a:p>
        </p:txBody>
      </p:sp>
      <p:sp>
        <p:nvSpPr>
          <p:cNvPr id="25" name="Shape 2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2</a:t>
            </a:fld>
            <a:endParaRPr lang="en-GB"/>
          </a:p>
        </p:txBody>
      </p:sp>
    </p:spTree>
    <p:extLst>
      <p:ext uri="{BB962C8B-B14F-4D97-AF65-F5344CB8AC3E}">
        <p14:creationId xmlns:p14="http://schemas.microsoft.com/office/powerpoint/2010/main" val="472179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3</a:t>
            </a:fld>
            <a:endParaRPr lang="en-GB"/>
          </a:p>
        </p:txBody>
      </p:sp>
    </p:spTree>
    <p:extLst>
      <p:ext uri="{BB962C8B-B14F-4D97-AF65-F5344CB8AC3E}">
        <p14:creationId xmlns:p14="http://schemas.microsoft.com/office/powerpoint/2010/main" val="3585333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9805AE1-18CE-454E-9C13-3F68B944CA1D}" type="slidenum">
              <a:rPr lang="en-GB" smtClean="0"/>
              <a:t>4</a:t>
            </a:fld>
            <a:endParaRPr lang="en-GB"/>
          </a:p>
        </p:txBody>
      </p:sp>
    </p:spTree>
    <p:extLst>
      <p:ext uri="{BB962C8B-B14F-4D97-AF65-F5344CB8AC3E}">
        <p14:creationId xmlns:p14="http://schemas.microsoft.com/office/powerpoint/2010/main" val="1535080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1662090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6" name="Title Text"/>
          <p:cNvSpPr txBox="1">
            <a:spLocks noGrp="1"/>
          </p:cNvSpPr>
          <p:nvPr>
            <p:ph type="title"/>
          </p:nvPr>
        </p:nvSpPr>
        <p:spPr>
          <a:prstGeom prst="rect">
            <a:avLst/>
          </a:prstGeom>
        </p:spPr>
        <p:txBody>
          <a:bodyPr/>
          <a:lstStyle/>
          <a:p>
            <a:r>
              <a:t>Title Text</a:t>
            </a:r>
          </a:p>
        </p:txBody>
      </p:sp>
      <p:sp>
        <p:nvSpPr>
          <p:cNvPr id="17"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 name="Group 10"/>
          <p:cNvGrpSpPr/>
          <p:nvPr/>
        </p:nvGrpSpPr>
        <p:grpSpPr>
          <a:xfrm>
            <a:off x="208373" y="6311900"/>
            <a:ext cx="3177636" cy="449230"/>
            <a:chOff x="0" y="0"/>
            <a:chExt cx="3177635" cy="449229"/>
          </a:xfrm>
        </p:grpSpPr>
        <p:pic>
          <p:nvPicPr>
            <p:cNvPr id="2" name="Picture 11" descr="Picture 11"/>
            <p:cNvPicPr>
              <a:picLocks noChangeAspect="1"/>
            </p:cNvPicPr>
            <p:nvPr/>
          </p:nvPicPr>
          <p:blipFill>
            <a:blip r:embed="rId3"/>
            <a:stretch>
              <a:fillRect/>
            </a:stretch>
          </p:blipFill>
          <p:spPr>
            <a:xfrm>
              <a:off x="398527" y="0"/>
              <a:ext cx="2779109" cy="449230"/>
            </a:xfrm>
            <a:prstGeom prst="rect">
              <a:avLst/>
            </a:prstGeom>
            <a:ln w="12700" cap="flat">
              <a:noFill/>
              <a:miter lim="400000"/>
            </a:ln>
            <a:effectLst/>
          </p:spPr>
        </p:pic>
        <p:pic>
          <p:nvPicPr>
            <p:cNvPr id="3" name="Picture 12" descr="Picture 12"/>
            <p:cNvPicPr>
              <a:picLocks noChangeAspect="1"/>
            </p:cNvPicPr>
            <p:nvPr/>
          </p:nvPicPr>
          <p:blipFill>
            <a:blip r:embed="rId4"/>
            <a:stretch>
              <a:fillRect/>
            </a:stretch>
          </p:blipFill>
          <p:spPr>
            <a:xfrm>
              <a:off x="0" y="31355"/>
              <a:ext cx="398528" cy="386520"/>
            </a:xfrm>
            <a:prstGeom prst="rect">
              <a:avLst/>
            </a:prstGeom>
            <a:ln w="12700" cap="flat">
              <a:noFill/>
              <a:miter lim="400000"/>
            </a:ln>
            <a:effectLst/>
          </p:spPr>
        </p:pic>
        <p:sp>
          <p:nvSpPr>
            <p:cNvPr id="4" name="Straight Connector 13"/>
            <p:cNvSpPr/>
            <p:nvPr/>
          </p:nvSpPr>
          <p:spPr>
            <a:xfrm flipH="1">
              <a:off x="462968" y="31355"/>
              <a:ext cx="1" cy="386520"/>
            </a:xfrm>
            <a:prstGeom prst="line">
              <a:avLst/>
            </a:prstGeom>
            <a:noFill/>
            <a:ln w="19050" cap="flat">
              <a:solidFill>
                <a:schemeClr val="accent1"/>
              </a:solidFill>
              <a:prstDash val="solid"/>
              <a:miter lim="800000"/>
            </a:ln>
            <a:effectLst/>
          </p:spPr>
          <p:txBody>
            <a:bodyPr wrap="square" lIns="45719" tIns="45719" rIns="45719" bIns="45719" numCol="1" anchor="t">
              <a:noAutofit/>
            </a:bodyPr>
            <a:lstStyle/>
            <a:p>
              <a:endParaRPr/>
            </a:p>
          </p:txBody>
        </p:sp>
      </p:grpSp>
      <p:sp>
        <p:nvSpPr>
          <p:cNvPr id="6"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7"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8" name="Footer Placeholder 4"/>
          <p:cNvSpPr txBox="1"/>
          <p:nvPr/>
        </p:nvSpPr>
        <p:spPr>
          <a:xfrm>
            <a:off x="4084318" y="6356350"/>
            <a:ext cx="4562016" cy="3651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gn="ctr">
              <a:spcBef>
                <a:spcPts val="600"/>
              </a:spcBef>
              <a:defRPr sz="1200">
                <a:solidFill>
                  <a:srgbClr val="888888"/>
                </a:solidFill>
              </a:defRPr>
            </a:lvl1pPr>
          </a:lstStyle>
          <a:p>
            <a:r>
              <a:rPr lang="en-US" dirty="0" err="1"/>
              <a:t>D.Cotte</a:t>
            </a:r>
            <a:r>
              <a:rPr lang="en-US" dirty="0"/>
              <a:t> BE-OP-PS</a:t>
            </a:r>
            <a:endParaRPr dirty="0"/>
          </a:p>
        </p:txBody>
      </p:sp>
      <p:sp>
        <p:nvSpPr>
          <p:cNvPr id="9" name="Slide Number"/>
          <p:cNvSpPr txBox="1">
            <a:spLocks noGrp="1"/>
          </p:cNvSpPr>
          <p:nvPr>
            <p:ph type="sldNum" sz="quarter" idx="2"/>
          </p:nvPr>
        </p:nvSpPr>
        <p:spPr>
          <a:xfrm>
            <a:off x="8737600" y="6356350"/>
            <a:ext cx="2844800" cy="368300"/>
          </a:xfrm>
          <a:prstGeom prst="rect">
            <a:avLst/>
          </a:prstGeom>
          <a:ln w="12700">
            <a:miter lim="400000"/>
          </a:ln>
        </p:spPr>
        <p:txBody>
          <a:bodyPr wrap="none" lIns="45719" rIns="45719">
            <a:spAutoFit/>
          </a:bodyPr>
          <a:lstStyle>
            <a:lvl1pPr>
              <a:defRPr sz="1600">
                <a:solidFill>
                  <a:srgbClr val="729FCF"/>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p:bodyStyle>
    <p:otherStyle>
      <a:lvl1pPr marL="0" marR="0" indent="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1pPr>
      <a:lvl2pPr marL="0" marR="0" indent="4572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2pPr>
      <a:lvl3pPr marL="0" marR="0" indent="9144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3pPr>
      <a:lvl4pPr marL="0" marR="0" indent="13716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4pPr>
      <a:lvl5pPr marL="0" marR="0" indent="18288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5pPr>
      <a:lvl6pPr marL="0" marR="0" indent="22860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6pPr>
      <a:lvl7pPr marL="0" marR="0" indent="27432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7pPr>
      <a:lvl8pPr marL="0" marR="0" indent="32004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8pPr>
      <a:lvl9pPr marL="0" marR="0" indent="3657600" algn="l" defTabSz="914400" rtl="0"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https://be-op-logbook.web.cern.ch/elogbook-server/GET/showEventInLogbook/3781514"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hyperlink" Target="https://cern.zoom.us/j/9372114100?pwd=L29BcmlHUENCdFBRSytXYVcrM1B4Zz0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6"/>
          <p:cNvSpPr txBox="1">
            <a:spLocks noGrp="1"/>
          </p:cNvSpPr>
          <p:nvPr>
            <p:ph type="title"/>
          </p:nvPr>
        </p:nvSpPr>
        <p:spPr>
          <a:xfrm>
            <a:off x="838200" y="365125"/>
            <a:ext cx="10515600" cy="1694903"/>
          </a:xfrm>
          <a:prstGeom prst="rect">
            <a:avLst/>
          </a:prstGeom>
        </p:spPr>
        <p:txBody>
          <a:bodyPr/>
          <a:lstStyle>
            <a:lvl1pPr algn="ctr">
              <a:defRPr b="1">
                <a:solidFill>
                  <a:srgbClr val="2F5597"/>
                </a:solidFill>
                <a:latin typeface="Carlito"/>
                <a:ea typeface="Carlito"/>
                <a:cs typeface="Carlito"/>
                <a:sym typeface="Carlito"/>
              </a:defRPr>
            </a:lvl1pPr>
          </a:lstStyle>
          <a:p>
            <a:r>
              <a:rPr dirty="0">
                <a:latin typeface="+mn-lt"/>
              </a:rPr>
              <a:t>PS Report</a:t>
            </a:r>
            <a:r>
              <a:rPr lang="en-US" dirty="0">
                <a:latin typeface="+mn-lt"/>
              </a:rPr>
              <a:t> week 23</a:t>
            </a:r>
            <a:endParaRPr dirty="0">
              <a:latin typeface="+mn-lt"/>
            </a:endParaRPr>
          </a:p>
        </p:txBody>
      </p:sp>
      <p:sp>
        <p:nvSpPr>
          <p:cNvPr id="28" name="Slide Number Placeholder 5"/>
          <p:cNvSpPr txBox="1">
            <a:spLocks noGrp="1"/>
          </p:cNvSpPr>
          <p:nvPr>
            <p:ph type="sldNum" sz="quarter" idx="4294967295"/>
          </p:nvPr>
        </p:nvSpPr>
        <p:spPr>
          <a:xfrm>
            <a:off x="11172418" y="6414760"/>
            <a:ext cx="181383" cy="248305"/>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nchor="ctr">
            <a:normAutofit fontScale="92500" lnSpcReduction="10000"/>
          </a:bodyPr>
          <a:lstStyle>
            <a:lvl1pPr algn="r">
              <a:spcBef>
                <a:spcPts val="600"/>
              </a:spcBef>
              <a:defRPr sz="1200">
                <a:solidFill>
                  <a:srgbClr val="888888"/>
                </a:solidFill>
              </a:defRPr>
            </a:lvl1pPr>
          </a:lstStyle>
          <a:p>
            <a:fld id="{86CB4B4D-7CA3-9044-876B-883B54F8677D}" type="slidenum">
              <a:rPr/>
              <a:t>1</a:t>
            </a:fld>
            <a:endParaRPr/>
          </a:p>
        </p:txBody>
      </p:sp>
      <p:pic>
        <p:nvPicPr>
          <p:cNvPr id="29" name="Picture 7" descr="Picture 7"/>
          <p:cNvPicPr>
            <a:picLocks noChangeAspect="1"/>
          </p:cNvPicPr>
          <p:nvPr/>
        </p:nvPicPr>
        <p:blipFill>
          <a:blip r:embed="rId2"/>
          <a:stretch>
            <a:fillRect/>
          </a:stretch>
        </p:blipFill>
        <p:spPr>
          <a:xfrm>
            <a:off x="0" y="2193743"/>
            <a:ext cx="12192000" cy="1480459"/>
          </a:xfrm>
          <a:prstGeom prst="rect">
            <a:avLst/>
          </a:prstGeom>
          <a:ln w="12700">
            <a:miter lim="400000"/>
          </a:ln>
        </p:spPr>
      </p:pic>
      <p:sp>
        <p:nvSpPr>
          <p:cNvPr id="30" name="Title 6"/>
          <p:cNvSpPr txBox="1"/>
          <p:nvPr/>
        </p:nvSpPr>
        <p:spPr>
          <a:xfrm>
            <a:off x="799836" y="4317417"/>
            <a:ext cx="10917819" cy="13255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nSpc>
                <a:spcPct val="90000"/>
              </a:lnSpc>
              <a:defRPr sz="2000">
                <a:solidFill>
                  <a:srgbClr val="404040"/>
                </a:solidFill>
                <a:latin typeface="Calibri Light"/>
                <a:ea typeface="Calibri Light"/>
                <a:cs typeface="Calibri Light"/>
                <a:sym typeface="Calibri Light"/>
              </a:defRPr>
            </a:lvl1pPr>
          </a:lstStyle>
          <a:p>
            <a:pPr algn="ctr"/>
            <a:r>
              <a:rPr dirty="0"/>
              <a:t>Many thanks</a:t>
            </a:r>
            <a:endParaRPr lang="en-US" dirty="0"/>
          </a:p>
          <a:p>
            <a:pPr algn="ctr"/>
            <a:r>
              <a:rPr dirty="0"/>
              <a:t>to</a:t>
            </a:r>
            <a:r>
              <a:rPr lang="en-US" dirty="0"/>
              <a:t> the PS OP and coordination teams as well as all equipment experts and support teams!</a:t>
            </a:r>
            <a:endParaRPr dirty="0"/>
          </a:p>
        </p:txBody>
      </p:sp>
      <p:pic>
        <p:nvPicPr>
          <p:cNvPr id="31" name="Picture 2" descr="Picture 2"/>
          <p:cNvPicPr>
            <a:picLocks noChangeAspect="1"/>
          </p:cNvPicPr>
          <p:nvPr/>
        </p:nvPicPr>
        <p:blipFill>
          <a:blip r:embed="rId3"/>
          <a:srcRect b="25808"/>
          <a:stretch>
            <a:fillRect/>
          </a:stretch>
        </p:blipFill>
        <p:spPr>
          <a:xfrm>
            <a:off x="0" y="1995364"/>
            <a:ext cx="12192000" cy="1988808"/>
          </a:xfrm>
          <a:prstGeom prst="rect">
            <a:avLst/>
          </a:prstGeom>
          <a:ln w="12700">
            <a:miter lim="400000"/>
          </a:ln>
        </p:spPr>
      </p:pic>
      <p:sp>
        <p:nvSpPr>
          <p:cNvPr id="7" name="TextBox 6">
            <a:extLst>
              <a:ext uri="{FF2B5EF4-FFF2-40B4-BE49-F238E27FC236}">
                <a16:creationId xmlns:a16="http://schemas.microsoft.com/office/drawing/2014/main" id="{9C446444-82FC-D708-01B2-5E836B0C280B}"/>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EE4270-48FC-8ADC-37C6-FD5E514BE695}"/>
              </a:ext>
            </a:extLst>
          </p:cNvPr>
          <p:cNvPicPr>
            <a:picLocks noChangeAspect="1"/>
          </p:cNvPicPr>
          <p:nvPr/>
        </p:nvPicPr>
        <p:blipFill>
          <a:blip r:embed="rId3"/>
          <a:stretch>
            <a:fillRect/>
          </a:stretch>
        </p:blipFill>
        <p:spPr>
          <a:xfrm>
            <a:off x="966159" y="564265"/>
            <a:ext cx="10877910" cy="6035444"/>
          </a:xfrm>
          <a:prstGeom prst="rect">
            <a:avLst/>
          </a:prstGeom>
        </p:spPr>
      </p:pic>
      <p:sp>
        <p:nvSpPr>
          <p:cNvPr id="77" name="Title 6">
            <a:extLst>
              <a:ext uri="{FF2B5EF4-FFF2-40B4-BE49-F238E27FC236}">
                <a16:creationId xmlns:a16="http://schemas.microsoft.com/office/drawing/2014/main" id="{304BC6D6-3FD9-1249-9FA3-089786DA5A48}"/>
              </a:ext>
            </a:extLst>
          </p:cNvPr>
          <p:cNvSpPr>
            <a:spLocks noGrp="1"/>
          </p:cNvSpPr>
          <p:nvPr>
            <p:ph type="title"/>
          </p:nvPr>
        </p:nvSpPr>
        <p:spPr>
          <a:xfrm>
            <a:off x="838200" y="62576"/>
            <a:ext cx="10515600" cy="564832"/>
          </a:xfrm>
        </p:spPr>
        <p:txBody>
          <a:bodyPr vert="horz" lIns="91440" tIns="45720" rIns="91440" bIns="45720" rtlCol="0" anchor="ctr">
            <a:noAutofit/>
          </a:bodyPr>
          <a:lstStyle/>
          <a:p>
            <a:pPr algn="ctr"/>
            <a:r>
              <a:rPr lang="en-GB" sz="3200" b="1" dirty="0">
                <a:solidFill>
                  <a:schemeClr val="accent5"/>
                </a:solidFill>
                <a:latin typeface="+mn-lt"/>
              </a:rPr>
              <a:t>Beam availability W23</a:t>
            </a:r>
            <a:endParaRPr lang="en-US" sz="3200" b="1" kern="1200" dirty="0">
              <a:solidFill>
                <a:schemeClr val="accent5"/>
              </a:solidFill>
              <a:latin typeface="+mn-lt"/>
              <a:ea typeface="+mj-ea"/>
              <a:cs typeface="+mj-cs"/>
            </a:endParaRPr>
          </a:p>
        </p:txBody>
      </p:sp>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2</a:t>
            </a:fld>
            <a:endParaRPr lang="en-US" sz="1200" dirty="0">
              <a:solidFill>
                <a:schemeClr val="tx1">
                  <a:tint val="75000"/>
                </a:schemeClr>
              </a:solidFill>
              <a:cs typeface="+mn-cs"/>
            </a:endParaRPr>
          </a:p>
        </p:txBody>
      </p:sp>
      <p:sp>
        <p:nvSpPr>
          <p:cNvPr id="11" name="TextBox 10">
            <a:extLst>
              <a:ext uri="{FF2B5EF4-FFF2-40B4-BE49-F238E27FC236}">
                <a16:creationId xmlns:a16="http://schemas.microsoft.com/office/drawing/2014/main" id="{20DCAEB3-3B4D-2FDC-5D67-A3A512F3F9E5}"/>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sp>
        <p:nvSpPr>
          <p:cNvPr id="4" name="Oval 3">
            <a:extLst>
              <a:ext uri="{FF2B5EF4-FFF2-40B4-BE49-F238E27FC236}">
                <a16:creationId xmlns:a16="http://schemas.microsoft.com/office/drawing/2014/main" id="{CB4599DB-FA8D-BA8F-A913-90D19E9D63D3}"/>
              </a:ext>
            </a:extLst>
          </p:cNvPr>
          <p:cNvSpPr/>
          <p:nvPr/>
        </p:nvSpPr>
        <p:spPr>
          <a:xfrm>
            <a:off x="1052671" y="784007"/>
            <a:ext cx="1086928" cy="564832"/>
          </a:xfrm>
          <a:prstGeom prst="ellipse">
            <a:avLst/>
          </a:prstGeom>
          <a:noFill/>
          <a:ln w="38100" cap="flat">
            <a:solidFill>
              <a:srgbClr val="FF0000"/>
            </a:solidFill>
            <a:prstDash val="sysDot"/>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2943952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6DD1F51-B69D-334D-8EAF-7DFCB28CBE39}"/>
              </a:ext>
            </a:extLst>
          </p:cNvPr>
          <p:cNvSpPr>
            <a:spLocks noGrp="1"/>
          </p:cNvSpPr>
          <p:nvPr>
            <p:ph type="body" idx="1"/>
          </p:nvPr>
        </p:nvSpPr>
        <p:spPr>
          <a:xfrm>
            <a:off x="126904" y="647171"/>
            <a:ext cx="6584447" cy="5919318"/>
          </a:xfrm>
        </p:spPr>
        <p:txBody>
          <a:bodyPr>
            <a:normAutofit fontScale="92500" lnSpcReduction="10000"/>
          </a:bodyPr>
          <a:lstStyle/>
          <a:p>
            <a:pPr marL="342900" indent="-342900">
              <a:spcBef>
                <a:spcPts val="0"/>
              </a:spcBef>
              <a:buFont typeface="Calibri" panose="020F0502020204030204" pitchFamily="34" charset="0"/>
              <a:buChar char="-"/>
            </a:pPr>
            <a:r>
              <a:rPr lang="en-GB" sz="2400" b="1" dirty="0">
                <a:latin typeface="Calibri" panose="020F0502020204030204" pitchFamily="34" charset="0"/>
                <a:ea typeface="Times New Roman" panose="02020603050405020304" pitchFamily="18" charset="0"/>
              </a:rPr>
              <a:t>Excellent availability from the PS this week</a:t>
            </a:r>
          </a:p>
          <a:p>
            <a:pPr marL="342900" indent="-342900">
              <a:spcBef>
                <a:spcPts val="0"/>
              </a:spcBef>
              <a:buFont typeface="Calibri" panose="020F0502020204030204" pitchFamily="34" charset="0"/>
              <a:buChar char="-"/>
            </a:pPr>
            <a:r>
              <a:rPr lang="en-GB" sz="2400" b="1" dirty="0">
                <a:latin typeface="Calibri" panose="020F0502020204030204" pitchFamily="34" charset="0"/>
                <a:ea typeface="Times New Roman" panose="02020603050405020304" pitchFamily="18" charset="0"/>
              </a:rPr>
              <a:t>TOF</a:t>
            </a:r>
          </a:p>
          <a:p>
            <a:pPr marL="838200" lvl="1" indent="-342900">
              <a:spcBef>
                <a:spcPts val="0"/>
              </a:spcBef>
              <a:buFont typeface="Calibri" panose="020F0502020204030204" pitchFamily="34" charset="0"/>
              <a:buChar char="-"/>
            </a:pPr>
            <a:r>
              <a:rPr lang="en-GB" sz="2400" dirty="0">
                <a:latin typeface="Calibri" panose="020F0502020204030204" pitchFamily="34" charset="0"/>
                <a:ea typeface="Times New Roman" panose="02020603050405020304" pitchFamily="18" charset="0"/>
              </a:rPr>
              <a:t>Dedicated cycle with 28ns bunch length at extraction ready.</a:t>
            </a:r>
            <a:br>
              <a:rPr lang="en-GB" sz="2400" dirty="0">
                <a:latin typeface="Calibri" panose="020F0502020204030204" pitchFamily="34" charset="0"/>
                <a:ea typeface="Times New Roman" panose="02020603050405020304" pitchFamily="18" charset="0"/>
              </a:rPr>
            </a:br>
            <a:endParaRPr lang="en-GB" sz="2400" dirty="0">
              <a:latin typeface="Calibri" panose="020F0502020204030204" pitchFamily="34" charset="0"/>
              <a:ea typeface="Times New Roman" panose="02020603050405020304" pitchFamily="18" charset="0"/>
            </a:endParaRPr>
          </a:p>
          <a:p>
            <a:pPr marL="342900" indent="-342900">
              <a:spcBef>
                <a:spcPts val="0"/>
              </a:spcBef>
              <a:buFont typeface="Calibri" panose="020F0502020204030204" pitchFamily="34" charset="0"/>
              <a:buChar char="-"/>
            </a:pPr>
            <a:r>
              <a:rPr lang="en-GB" sz="2400" b="1" dirty="0">
                <a:latin typeface="Calibri" panose="020F0502020204030204" pitchFamily="34" charset="0"/>
                <a:ea typeface="Times New Roman" panose="02020603050405020304" pitchFamily="18" charset="0"/>
              </a:rPr>
              <a:t>EAST + Parasitic TOF</a:t>
            </a:r>
          </a:p>
          <a:p>
            <a:pPr marL="838200" lvl="1" indent="-342900">
              <a:spcBef>
                <a:spcPts val="0"/>
              </a:spcBef>
              <a:buFont typeface="Calibri" panose="020F0502020204030204" pitchFamily="34" charset="0"/>
              <a:buChar char="-"/>
            </a:pPr>
            <a:r>
              <a:rPr lang="en-GB" sz="2400" dirty="0">
                <a:latin typeface="Calibri" panose="020F0502020204030204" pitchFamily="34" charset="0"/>
                <a:ea typeface="Times New Roman" panose="02020603050405020304" pitchFamily="18" charset="0"/>
              </a:rPr>
              <a:t>High intensity parasitic TOF adjusted to 570e10 p+. EAST bunch blown-up in the longitudinal plane but still in good shape. Spill quality to be verified.</a:t>
            </a:r>
          </a:p>
          <a:p>
            <a:pPr marL="838200" lvl="1" indent="-342900">
              <a:spcBef>
                <a:spcPts val="0"/>
              </a:spcBef>
              <a:buFont typeface="Calibri" panose="020F0502020204030204" pitchFamily="34" charset="0"/>
              <a:buChar char="-"/>
            </a:pPr>
            <a:r>
              <a:rPr lang="en-GB" sz="2400" dirty="0">
                <a:latin typeface="Calibri" panose="020F0502020204030204" pitchFamily="34" charset="0"/>
                <a:ea typeface="Times New Roman" panose="02020603050405020304" pitchFamily="18" charset="0"/>
              </a:rPr>
              <a:t>Parasitic TOF with 28ns at extraction degrades the longitudinal beam quality, but still gives good spill. Important losses in the PS with good beam quality delivered to experiment. Further optimization in the ring to be done.</a:t>
            </a:r>
            <a:br>
              <a:rPr lang="en-GB" sz="2400" dirty="0">
                <a:latin typeface="Calibri" panose="020F0502020204030204" pitchFamily="34" charset="0"/>
                <a:ea typeface="Times New Roman" panose="02020603050405020304" pitchFamily="18" charset="0"/>
              </a:rPr>
            </a:br>
            <a:endParaRPr lang="en-GB" sz="2400" dirty="0">
              <a:latin typeface="Calibri" panose="020F0502020204030204" pitchFamily="34" charset="0"/>
              <a:ea typeface="Times New Roman" panose="02020603050405020304" pitchFamily="18" charset="0"/>
            </a:endParaRPr>
          </a:p>
          <a:p>
            <a:pPr marL="342900" indent="-342900">
              <a:spcBef>
                <a:spcPts val="0"/>
              </a:spcBef>
              <a:buFont typeface="Calibri" panose="020F0502020204030204" pitchFamily="34" charset="0"/>
              <a:buChar char="-"/>
            </a:pPr>
            <a:r>
              <a:rPr lang="en-GB" sz="2400" b="1" dirty="0">
                <a:latin typeface="Calibri" panose="020F0502020204030204" pitchFamily="34" charset="0"/>
                <a:ea typeface="Times New Roman" panose="02020603050405020304" pitchFamily="18" charset="0"/>
              </a:rPr>
              <a:t>SFTPRO</a:t>
            </a:r>
          </a:p>
          <a:p>
            <a:pPr marL="838200" lvl="1" indent="-342900">
              <a:spcBef>
                <a:spcPts val="0"/>
              </a:spcBef>
              <a:buFont typeface="Calibri" panose="020F0502020204030204" pitchFamily="34" charset="0"/>
              <a:buChar char="-"/>
            </a:pPr>
            <a:r>
              <a:rPr lang="en-GB" sz="2400" dirty="0">
                <a:latin typeface="Calibri" panose="020F0502020204030204" pitchFamily="34" charset="0"/>
                <a:ea typeface="Times New Roman" panose="02020603050405020304" pitchFamily="18" charset="0"/>
              </a:rPr>
              <a:t>Correlation between the PS temperature increase, LHC filling </a:t>
            </a:r>
            <a:r>
              <a:rPr lang="en-GB" sz="2400" dirty="0" err="1">
                <a:latin typeface="Calibri" panose="020F0502020204030204" pitchFamily="34" charset="0"/>
                <a:ea typeface="Times New Roman" panose="02020603050405020304" pitchFamily="18" charset="0"/>
              </a:rPr>
              <a:t>supercycle</a:t>
            </a:r>
            <a:r>
              <a:rPr lang="en-GB" sz="2400" dirty="0">
                <a:latin typeface="Calibri" panose="020F0502020204030204" pitchFamily="34" charset="0"/>
                <a:ea typeface="Times New Roman" panose="02020603050405020304" pitchFamily="18" charset="0"/>
              </a:rPr>
              <a:t> and degradation of beam SFTPRO beam in the PS identified.</a:t>
            </a:r>
          </a:p>
        </p:txBody>
      </p:sp>
      <p:sp>
        <p:nvSpPr>
          <p:cNvPr id="6" name="Slide Number Placeholder 5"/>
          <p:cNvSpPr>
            <a:spLocks noGrp="1"/>
          </p:cNvSpPr>
          <p:nvPr>
            <p:ph type="sldNum" sz="quarter" idx="2"/>
          </p:nvPr>
        </p:nvSpPr>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3</a:t>
            </a:fld>
            <a:endParaRPr lang="en-US" sz="1200" dirty="0">
              <a:solidFill>
                <a:schemeClr val="tx1">
                  <a:tint val="75000"/>
                </a:schemeClr>
              </a:solidFill>
              <a:cs typeface="+mn-cs"/>
            </a:endParaRPr>
          </a:p>
        </p:txBody>
      </p:sp>
      <p:sp>
        <p:nvSpPr>
          <p:cNvPr id="7" name="AutoShape 2">
            <a:extLst>
              <a:ext uri="{FF2B5EF4-FFF2-40B4-BE49-F238E27FC236}">
                <a16:creationId xmlns:a16="http://schemas.microsoft.com/office/drawing/2014/main" id="{4BF0CAF0-7C97-8A40-8622-D563259D9D9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Title 6">
            <a:extLst>
              <a:ext uri="{FF2B5EF4-FFF2-40B4-BE49-F238E27FC236}">
                <a16:creationId xmlns:a16="http://schemas.microsoft.com/office/drawing/2014/main" id="{1A95BDEB-26BB-4504-A108-FEAAE9070514}"/>
              </a:ext>
            </a:extLst>
          </p:cNvPr>
          <p:cNvSpPr txBox="1">
            <a:spLocks/>
          </p:cNvSpPr>
          <p:nvPr/>
        </p:nvSpPr>
        <p:spPr>
          <a:xfrm>
            <a:off x="448200" y="101926"/>
            <a:ext cx="10515600" cy="7113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ctr">
            <a:noAutofit/>
          </a:bodyPr>
          <a:lstStyle>
            <a:lvl1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solidFill>
                  <a:srgbClr val="000000"/>
                </a:solidFill>
                <a:uFillTx/>
                <a:latin typeface="Calibri Light"/>
                <a:ea typeface="Calibri Light"/>
                <a:cs typeface="Calibri Light"/>
                <a:sym typeface="Calibri Light"/>
              </a:defRPr>
            </a:lvl9pPr>
          </a:lstStyle>
          <a:p>
            <a:pPr hangingPunct="1"/>
            <a:r>
              <a:rPr lang="en-GB" sz="3200" b="1" kern="1200" dirty="0">
                <a:solidFill>
                  <a:schemeClr val="accent5"/>
                </a:solidFill>
                <a:latin typeface="+mn-lt"/>
                <a:ea typeface="+mj-ea"/>
                <a:cs typeface="+mj-cs"/>
              </a:rPr>
              <a:t>Main issues and activities</a:t>
            </a:r>
            <a:endParaRPr lang="en-US" sz="3200" b="1" kern="1200" dirty="0">
              <a:solidFill>
                <a:schemeClr val="accent5"/>
              </a:solidFill>
              <a:latin typeface="+mn-lt"/>
              <a:ea typeface="+mj-ea"/>
              <a:cs typeface="+mj-cs"/>
            </a:endParaRPr>
          </a:p>
        </p:txBody>
      </p:sp>
      <p:sp>
        <p:nvSpPr>
          <p:cNvPr id="8" name="TextBox 7">
            <a:extLst>
              <a:ext uri="{FF2B5EF4-FFF2-40B4-BE49-F238E27FC236}">
                <a16:creationId xmlns:a16="http://schemas.microsoft.com/office/drawing/2014/main" id="{1CB08C88-AFBD-74CE-DD0F-70AF690B15B4}"/>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pic>
        <p:nvPicPr>
          <p:cNvPr id="4" name="Picture 3">
            <a:extLst>
              <a:ext uri="{FF2B5EF4-FFF2-40B4-BE49-F238E27FC236}">
                <a16:creationId xmlns:a16="http://schemas.microsoft.com/office/drawing/2014/main" id="{A01AA776-FDFF-A913-364F-1A0BD6F21322}"/>
              </a:ext>
            </a:extLst>
          </p:cNvPr>
          <p:cNvPicPr>
            <a:picLocks noChangeAspect="1"/>
          </p:cNvPicPr>
          <p:nvPr/>
        </p:nvPicPr>
        <p:blipFill>
          <a:blip r:embed="rId3"/>
          <a:stretch>
            <a:fillRect/>
          </a:stretch>
        </p:blipFill>
        <p:spPr>
          <a:xfrm>
            <a:off x="7228409" y="2203777"/>
            <a:ext cx="4949846" cy="1136323"/>
          </a:xfrm>
          <a:prstGeom prst="rect">
            <a:avLst/>
          </a:prstGeom>
        </p:spPr>
      </p:pic>
      <p:pic>
        <p:nvPicPr>
          <p:cNvPr id="1026" name="Picture 2">
            <a:extLst>
              <a:ext uri="{FF2B5EF4-FFF2-40B4-BE49-F238E27FC236}">
                <a16:creationId xmlns:a16="http://schemas.microsoft.com/office/drawing/2014/main" id="{10D15671-06DC-4CB4-538A-F296E5D80A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28409" y="3457439"/>
            <a:ext cx="4754667" cy="297511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5C4889BE-47C3-4BCD-D803-B16342D96FC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194858" y="-37121"/>
            <a:ext cx="2171843" cy="220123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C8BEDFD6-F097-CCCC-C5EB-90EB70CD242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10820" y="-20744"/>
            <a:ext cx="2166677" cy="219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CBC3879-7BF5-46B1-9800-1136A18B3248}"/>
              </a:ext>
            </a:extLst>
          </p:cNvPr>
          <p:cNvSpPr txBox="1"/>
          <p:nvPr/>
        </p:nvSpPr>
        <p:spPr>
          <a:xfrm>
            <a:off x="5967253" y="102285"/>
            <a:ext cx="1047818" cy="646329"/>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b="1" i="1" dirty="0"/>
              <a:t>Parasitic BIGTOF</a:t>
            </a:r>
            <a:endParaRPr kumimoji="0" lang="en-US" sz="1800" b="1" i="1" u="none" strike="noStrike" cap="none" spc="0" normalizeH="0" baseline="0" dirty="0">
              <a:ln>
                <a:noFill/>
              </a:ln>
              <a:solidFill>
                <a:srgbClr val="000000"/>
              </a:solidFill>
              <a:effectLst/>
              <a:uFillTx/>
              <a:latin typeface="+mn-lt"/>
              <a:ea typeface="+mn-ea"/>
              <a:cs typeface="+mn-cs"/>
              <a:sym typeface="Calibri"/>
            </a:endParaRPr>
          </a:p>
        </p:txBody>
      </p:sp>
      <p:sp>
        <p:nvSpPr>
          <p:cNvPr id="11" name="TextBox 10">
            <a:extLst>
              <a:ext uri="{FF2B5EF4-FFF2-40B4-BE49-F238E27FC236}">
                <a16:creationId xmlns:a16="http://schemas.microsoft.com/office/drawing/2014/main" id="{001A30AC-FAB1-3F52-1BF5-1EEE4B31BFAE}"/>
              </a:ext>
            </a:extLst>
          </p:cNvPr>
          <p:cNvSpPr txBox="1"/>
          <p:nvPr/>
        </p:nvSpPr>
        <p:spPr>
          <a:xfrm>
            <a:off x="11113834" y="-37653"/>
            <a:ext cx="951358" cy="923328"/>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800" b="1" i="1" u="none" strike="noStrike" cap="none" spc="0" normalizeH="0" baseline="0" dirty="0">
                <a:ln>
                  <a:noFill/>
                </a:ln>
                <a:solidFill>
                  <a:srgbClr val="000000"/>
                </a:solidFill>
                <a:effectLst/>
                <a:uFillTx/>
                <a:latin typeface="+mn-lt"/>
                <a:ea typeface="+mn-ea"/>
                <a:cs typeface="+mn-cs"/>
                <a:sym typeface="Calibri"/>
              </a:rPr>
              <a:t>Parasitic TOF 28ns</a:t>
            </a:r>
          </a:p>
        </p:txBody>
      </p:sp>
      <p:sp>
        <p:nvSpPr>
          <p:cNvPr id="12" name="TextBox 11">
            <a:extLst>
              <a:ext uri="{FF2B5EF4-FFF2-40B4-BE49-F238E27FC236}">
                <a16:creationId xmlns:a16="http://schemas.microsoft.com/office/drawing/2014/main" id="{937C81FD-5458-BE37-5AE9-AD159D586CE8}"/>
              </a:ext>
            </a:extLst>
          </p:cNvPr>
          <p:cNvSpPr txBox="1"/>
          <p:nvPr/>
        </p:nvSpPr>
        <p:spPr>
          <a:xfrm>
            <a:off x="7364253" y="2647140"/>
            <a:ext cx="1047818" cy="369330"/>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b="1" i="1" dirty="0"/>
              <a:t>Spill T8</a:t>
            </a:r>
            <a:endParaRPr kumimoji="0" lang="en-US" sz="1800" b="1" i="1" u="none" strike="noStrike" cap="none" spc="0" normalizeH="0" baseline="0" dirty="0">
              <a:ln>
                <a:noFill/>
              </a:ln>
              <a:solidFill>
                <a:srgbClr val="000000"/>
              </a:solidFill>
              <a:effectLst/>
              <a:uFillTx/>
              <a:latin typeface="+mn-lt"/>
              <a:ea typeface="+mn-ea"/>
              <a:cs typeface="+mn-cs"/>
              <a:sym typeface="Calibri"/>
            </a:endParaRPr>
          </a:p>
        </p:txBody>
      </p:sp>
      <p:sp>
        <p:nvSpPr>
          <p:cNvPr id="13" name="TextBox 12">
            <a:extLst>
              <a:ext uri="{FF2B5EF4-FFF2-40B4-BE49-F238E27FC236}">
                <a16:creationId xmlns:a16="http://schemas.microsoft.com/office/drawing/2014/main" id="{1394F559-D6A1-8F04-6036-929FFC66637A}"/>
              </a:ext>
            </a:extLst>
          </p:cNvPr>
          <p:cNvSpPr txBox="1"/>
          <p:nvPr/>
        </p:nvSpPr>
        <p:spPr>
          <a:xfrm>
            <a:off x="10108323" y="5509222"/>
            <a:ext cx="1930400" cy="923328"/>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b="1" i="1" dirty="0"/>
              <a:t>MTE efficiency vs. temperature with ++ LHC cycles</a:t>
            </a:r>
            <a:endParaRPr kumimoji="0" lang="en-US" sz="1800" b="1" i="1" u="none" strike="noStrike" cap="none" spc="0" normalizeH="0" baseline="0" dirty="0">
              <a:ln>
                <a:noFill/>
              </a:ln>
              <a:solidFill>
                <a:srgbClr val="000000"/>
              </a:solidFill>
              <a:effectLst/>
              <a:uFillTx/>
              <a:latin typeface="+mn-lt"/>
              <a:ea typeface="+mn-ea"/>
              <a:cs typeface="+mn-cs"/>
              <a:sym typeface="Calibri"/>
            </a:endParaRPr>
          </a:p>
        </p:txBody>
      </p:sp>
      <p:sp>
        <p:nvSpPr>
          <p:cNvPr id="14" name="Rectangle 11">
            <a:extLst>
              <a:ext uri="{FF2B5EF4-FFF2-40B4-BE49-F238E27FC236}">
                <a16:creationId xmlns:a16="http://schemas.microsoft.com/office/drawing/2014/main" id="{80968D28-38BC-9791-F9A4-19926EC2F126}"/>
              </a:ext>
            </a:extLst>
          </p:cNvPr>
          <p:cNvSpPr>
            <a:spLocks noChangeArrowheads="1"/>
          </p:cNvSpPr>
          <p:nvPr/>
        </p:nvSpPr>
        <p:spPr bwMode="auto">
          <a:xfrm>
            <a:off x="10247855" y="3448425"/>
            <a:ext cx="1930400" cy="461665"/>
          </a:xfrm>
          <a:prstGeom prst="rect">
            <a:avLst/>
          </a:prstGeom>
          <a:solidFill>
            <a:srgbClr val="FAFA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Courier New" panose="02070309020205020404" pitchFamily="49" charset="0"/>
              </a:rPr>
              <a:t>Black &gt; MU47 temperature</a:t>
            </a:r>
            <a:br>
              <a:rPr kumimoji="0" lang="en-US" altLang="en-US" sz="1000" b="0" i="0" u="none" strike="noStrike" cap="none" normalizeH="0" baseline="0" dirty="0">
                <a:ln>
                  <a:noFill/>
                </a:ln>
                <a:solidFill>
                  <a:schemeClr val="tx1"/>
                </a:solidFill>
                <a:effectLst/>
                <a:latin typeface="Courier New" panose="02070309020205020404" pitchFamily="49" charset="0"/>
              </a:rPr>
            </a:br>
            <a:r>
              <a:rPr kumimoji="0" lang="en-US" altLang="en-US" sz="1000" b="0" i="0" u="none" strike="noStrike" cap="none" normalizeH="0" baseline="0" dirty="0">
                <a:ln>
                  <a:noFill/>
                </a:ln>
                <a:solidFill>
                  <a:schemeClr val="tx1"/>
                </a:solidFill>
                <a:effectLst/>
                <a:latin typeface="Courier New" panose="02070309020205020404" pitchFamily="49" charset="0"/>
              </a:rPr>
              <a:t>Blue -&gt; MTE Efficiency</a:t>
            </a:r>
            <a:br>
              <a:rPr kumimoji="0" lang="en-US" altLang="en-US" sz="1000" b="0" i="0" u="none" strike="noStrike" cap="none" normalizeH="0" baseline="0" dirty="0">
                <a:ln>
                  <a:noFill/>
                </a:ln>
                <a:solidFill>
                  <a:schemeClr val="tx1"/>
                </a:solidFill>
                <a:effectLst/>
                <a:latin typeface="Courier New" panose="02070309020205020404" pitchFamily="49" charset="0"/>
              </a:rPr>
            </a:br>
            <a:r>
              <a:rPr kumimoji="0" lang="en-US" altLang="en-US" sz="1000" b="0" i="0" u="none" strike="noStrike" cap="none" normalizeH="0" baseline="0" dirty="0">
                <a:ln>
                  <a:noFill/>
                </a:ln>
                <a:solidFill>
                  <a:schemeClr val="tx1"/>
                </a:solidFill>
                <a:effectLst/>
                <a:latin typeface="Courier New" panose="02070309020205020404" pitchFamily="49" charset="0"/>
              </a:rPr>
              <a:t>Red -&gt; H Tune at C710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TextBox 8">
            <a:extLst>
              <a:ext uri="{FF2B5EF4-FFF2-40B4-BE49-F238E27FC236}">
                <a16:creationId xmlns:a16="http://schemas.microsoft.com/office/drawing/2014/main" id="{D64FE19F-A11E-F792-F3ED-0E9FF2986715}"/>
              </a:ext>
            </a:extLst>
          </p:cNvPr>
          <p:cNvSpPr txBox="1"/>
          <p:nvPr/>
        </p:nvSpPr>
        <p:spPr>
          <a:xfrm>
            <a:off x="7337064" y="6400413"/>
            <a:ext cx="3715588" cy="4308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1100" i="1" dirty="0">
                <a:hlinkClick r:id="rId7"/>
              </a:rPr>
              <a:t>https://be-op-logbook.web.cern.ch/elogbook-server/GET/showEventInLogbook/3781514</a:t>
            </a:r>
            <a:r>
              <a:rPr lang="en-US" sz="1100" i="1" dirty="0"/>
              <a:t> </a:t>
            </a:r>
          </a:p>
        </p:txBody>
      </p:sp>
    </p:spTree>
    <p:extLst>
      <p:ext uri="{BB962C8B-B14F-4D97-AF65-F5344CB8AC3E}">
        <p14:creationId xmlns:p14="http://schemas.microsoft.com/office/powerpoint/2010/main" val="18051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8610600" y="6356350"/>
            <a:ext cx="2743200" cy="365125"/>
          </a:xfrm>
        </p:spPr>
        <p:txBody>
          <a:bodyPr vert="horz" lIns="91440" tIns="45720" rIns="91440" bIns="45720" rtlCol="0" anchor="ctr">
            <a:normAutofit/>
          </a:bodyPr>
          <a:lstStyle/>
          <a:p>
            <a:pPr algn="r">
              <a:spcAft>
                <a:spcPts val="600"/>
              </a:spcAft>
            </a:pPr>
            <a:fld id="{8767D11E-21AA-4477-9E07-5CD7A6E93C2C}" type="slidenum">
              <a:rPr lang="en-US" sz="1200" smtClean="0">
                <a:solidFill>
                  <a:schemeClr val="tx1">
                    <a:tint val="75000"/>
                  </a:schemeClr>
                </a:solidFill>
                <a:cs typeface="+mn-cs"/>
              </a:rPr>
              <a:pPr algn="r">
                <a:spcAft>
                  <a:spcPts val="600"/>
                </a:spcAft>
              </a:pPr>
              <a:t>4</a:t>
            </a:fld>
            <a:endParaRPr lang="en-US" sz="1200" dirty="0">
              <a:solidFill>
                <a:schemeClr val="tx1">
                  <a:tint val="75000"/>
                </a:schemeClr>
              </a:solidFill>
              <a:cs typeface="+mn-cs"/>
            </a:endParaRPr>
          </a:p>
        </p:txBody>
      </p:sp>
      <p:sp>
        <p:nvSpPr>
          <p:cNvPr id="11" name="Title 6">
            <a:extLst>
              <a:ext uri="{FF2B5EF4-FFF2-40B4-BE49-F238E27FC236}">
                <a16:creationId xmlns:a16="http://schemas.microsoft.com/office/drawing/2014/main" id="{1247020F-FDC0-2042-BB6A-0EB50670A280}"/>
              </a:ext>
            </a:extLst>
          </p:cNvPr>
          <p:cNvSpPr txBox="1">
            <a:spLocks/>
          </p:cNvSpPr>
          <p:nvPr/>
        </p:nvSpPr>
        <p:spPr>
          <a:xfrm>
            <a:off x="551793" y="-533539"/>
            <a:ext cx="11088413" cy="47528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3200" b="1" dirty="0">
              <a:solidFill>
                <a:schemeClr val="accent5"/>
              </a:solidFill>
              <a:latin typeface="+mn-lt"/>
            </a:endParaRPr>
          </a:p>
        </p:txBody>
      </p:sp>
      <p:sp>
        <p:nvSpPr>
          <p:cNvPr id="9" name="Title 6">
            <a:extLst>
              <a:ext uri="{FF2B5EF4-FFF2-40B4-BE49-F238E27FC236}">
                <a16:creationId xmlns:a16="http://schemas.microsoft.com/office/drawing/2014/main" id="{8E89AD0C-E890-4A93-BA24-77BAFD43F668}"/>
              </a:ext>
            </a:extLst>
          </p:cNvPr>
          <p:cNvSpPr>
            <a:spLocks noGrp="1"/>
          </p:cNvSpPr>
          <p:nvPr>
            <p:ph type="title"/>
          </p:nvPr>
        </p:nvSpPr>
        <p:spPr>
          <a:xfrm>
            <a:off x="838199" y="11821"/>
            <a:ext cx="10515600" cy="711321"/>
          </a:xfrm>
        </p:spPr>
        <p:txBody>
          <a:bodyPr vert="horz" lIns="91440" tIns="45720" rIns="91440" bIns="45720" rtlCol="0" anchor="ctr">
            <a:noAutofit/>
          </a:bodyPr>
          <a:lstStyle/>
          <a:p>
            <a:pPr algn="ctr"/>
            <a:r>
              <a:rPr lang="en-GB" sz="3200" b="1" kern="1200" dirty="0">
                <a:solidFill>
                  <a:schemeClr val="accent5"/>
                </a:solidFill>
                <a:latin typeface="+mn-lt"/>
                <a:ea typeface="+mj-ea"/>
                <a:cs typeface="+mj-cs"/>
              </a:rPr>
              <a:t>Status of operational beams</a:t>
            </a:r>
          </a:p>
        </p:txBody>
      </p:sp>
      <p:sp>
        <p:nvSpPr>
          <p:cNvPr id="7" name="TextBox 6">
            <a:extLst>
              <a:ext uri="{FF2B5EF4-FFF2-40B4-BE49-F238E27FC236}">
                <a16:creationId xmlns:a16="http://schemas.microsoft.com/office/drawing/2014/main" id="{82A0007F-5D24-0524-FB0A-6944DD5A7C54}"/>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graphicFrame>
        <p:nvGraphicFramePr>
          <p:cNvPr id="2" name="Table 1">
            <a:extLst>
              <a:ext uri="{FF2B5EF4-FFF2-40B4-BE49-F238E27FC236}">
                <a16:creationId xmlns:a16="http://schemas.microsoft.com/office/drawing/2014/main" id="{2623D6BE-6CED-33D0-5611-75D66BC3B745}"/>
              </a:ext>
            </a:extLst>
          </p:cNvPr>
          <p:cNvGraphicFramePr>
            <a:graphicFrameLocks noGrp="1"/>
          </p:cNvGraphicFramePr>
          <p:nvPr>
            <p:extLst>
              <p:ext uri="{D42A27DB-BD31-4B8C-83A1-F6EECF244321}">
                <p14:modId xmlns:p14="http://schemas.microsoft.com/office/powerpoint/2010/main" val="3633517098"/>
              </p:ext>
            </p:extLst>
          </p:nvPr>
        </p:nvGraphicFramePr>
        <p:xfrm>
          <a:off x="551793" y="801422"/>
          <a:ext cx="11088414" cy="5129836"/>
        </p:xfrm>
        <a:graphic>
          <a:graphicData uri="http://schemas.openxmlformats.org/drawingml/2006/table">
            <a:tbl>
              <a:tblPr firstRow="1" bandRow="1"/>
              <a:tblGrid>
                <a:gridCol w="3225478">
                  <a:extLst>
                    <a:ext uri="{9D8B030D-6E8A-4147-A177-3AD203B41FA5}">
                      <a16:colId xmlns:a16="http://schemas.microsoft.com/office/drawing/2014/main" val="20000"/>
                    </a:ext>
                  </a:extLst>
                </a:gridCol>
                <a:gridCol w="2554518">
                  <a:extLst>
                    <a:ext uri="{9D8B030D-6E8A-4147-A177-3AD203B41FA5}">
                      <a16:colId xmlns:a16="http://schemas.microsoft.com/office/drawing/2014/main" val="20001"/>
                    </a:ext>
                  </a:extLst>
                </a:gridCol>
                <a:gridCol w="5308418">
                  <a:extLst>
                    <a:ext uri="{9D8B030D-6E8A-4147-A177-3AD203B41FA5}">
                      <a16:colId xmlns:a16="http://schemas.microsoft.com/office/drawing/2014/main" val="20002"/>
                    </a:ext>
                  </a:extLst>
                </a:gridCol>
              </a:tblGrid>
              <a:tr h="379997">
                <a:tc>
                  <a:txBody>
                    <a:bodyPr/>
                    <a:lstStyle>
                      <a:lvl1pPr marL="0" algn="l" rtl="0" eaLnBrk="1" latinLnBrk="0" hangingPunct="1">
                        <a:defRPr kumimoji="0" b="1" kern="1200">
                          <a:solidFill>
                            <a:schemeClr val="lt1"/>
                          </a:solidFill>
                          <a:latin typeface="Calibri" panose="020F0502020204030204"/>
                        </a:defRPr>
                      </a:lvl1pPr>
                      <a:lvl2pPr marL="457200" algn="l" rtl="0" eaLnBrk="1" latinLnBrk="0" hangingPunct="1">
                        <a:defRPr kumimoji="0" b="1" kern="1200">
                          <a:solidFill>
                            <a:schemeClr val="lt1"/>
                          </a:solidFill>
                          <a:latin typeface="Calibri" panose="020F0502020204030204"/>
                        </a:defRPr>
                      </a:lvl2pPr>
                      <a:lvl3pPr marL="914400" algn="l" rtl="0" eaLnBrk="1" latinLnBrk="0" hangingPunct="1">
                        <a:defRPr kumimoji="0" b="1" kern="1200">
                          <a:solidFill>
                            <a:schemeClr val="lt1"/>
                          </a:solidFill>
                          <a:latin typeface="Calibri" panose="020F0502020204030204"/>
                        </a:defRPr>
                      </a:lvl3pPr>
                      <a:lvl4pPr marL="1371600" algn="l" rtl="0" eaLnBrk="1" latinLnBrk="0" hangingPunct="1">
                        <a:defRPr kumimoji="0" b="1" kern="1200">
                          <a:solidFill>
                            <a:schemeClr val="lt1"/>
                          </a:solidFill>
                          <a:latin typeface="Calibri" panose="020F0502020204030204"/>
                        </a:defRPr>
                      </a:lvl4pPr>
                      <a:lvl5pPr marL="1828800" algn="l" rtl="0" eaLnBrk="1" latinLnBrk="0" hangingPunct="1">
                        <a:defRPr kumimoji="0" b="1" kern="1200">
                          <a:solidFill>
                            <a:schemeClr val="lt1"/>
                          </a:solidFill>
                          <a:latin typeface="Calibri" panose="020F0502020204030204"/>
                        </a:defRPr>
                      </a:lvl5pPr>
                      <a:lvl6pPr marL="2286000" algn="l" rtl="0" eaLnBrk="1" latinLnBrk="0" hangingPunct="1">
                        <a:defRPr kumimoji="0" b="1" kern="1200">
                          <a:solidFill>
                            <a:schemeClr val="lt1"/>
                          </a:solidFill>
                          <a:latin typeface="Calibri" panose="020F0502020204030204"/>
                        </a:defRPr>
                      </a:lvl6pPr>
                      <a:lvl7pPr marL="2743200" algn="l" rtl="0" eaLnBrk="1" latinLnBrk="0" hangingPunct="1">
                        <a:defRPr kumimoji="0" b="1" kern="1200">
                          <a:solidFill>
                            <a:schemeClr val="lt1"/>
                          </a:solidFill>
                          <a:latin typeface="Calibri" panose="020F0502020204030204"/>
                        </a:defRPr>
                      </a:lvl7pPr>
                      <a:lvl8pPr marL="3200400" algn="l" rtl="0" eaLnBrk="1" latinLnBrk="0" hangingPunct="1">
                        <a:defRPr kumimoji="0" b="1" kern="1200">
                          <a:solidFill>
                            <a:schemeClr val="lt1"/>
                          </a:solidFill>
                          <a:latin typeface="Calibri" panose="020F0502020204030204"/>
                        </a:defRPr>
                      </a:lvl8pPr>
                      <a:lvl9pPr marL="3657600" algn="l" rtl="0" eaLnBrk="1" latinLnBrk="0" hangingPunct="1">
                        <a:defRPr kumimoji="0" b="1" kern="1200">
                          <a:solidFill>
                            <a:schemeClr val="lt1"/>
                          </a:solidFill>
                          <a:latin typeface="Calibri" panose="020F0502020204030204"/>
                        </a:defRPr>
                      </a:lvl9pPr>
                    </a:lstStyle>
                    <a:p>
                      <a:r>
                        <a:rPr lang="en-GB" sz="1800" noProof="0" dirty="0">
                          <a:latin typeface="+mj-lt"/>
                        </a:rPr>
                        <a:t>Fixed target beams</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rtl="0" eaLnBrk="1" latinLnBrk="0" hangingPunct="1">
                        <a:defRPr kumimoji="0" b="1" kern="1200">
                          <a:solidFill>
                            <a:schemeClr val="lt1"/>
                          </a:solidFill>
                          <a:latin typeface="Calibri" panose="020F0502020204030204"/>
                        </a:defRPr>
                      </a:lvl1pPr>
                      <a:lvl2pPr marL="457200" algn="l" rtl="0" eaLnBrk="1" latinLnBrk="0" hangingPunct="1">
                        <a:defRPr kumimoji="0" b="1" kern="1200">
                          <a:solidFill>
                            <a:schemeClr val="lt1"/>
                          </a:solidFill>
                          <a:latin typeface="Calibri" panose="020F0502020204030204"/>
                        </a:defRPr>
                      </a:lvl2pPr>
                      <a:lvl3pPr marL="914400" algn="l" rtl="0" eaLnBrk="1" latinLnBrk="0" hangingPunct="1">
                        <a:defRPr kumimoji="0" b="1" kern="1200">
                          <a:solidFill>
                            <a:schemeClr val="lt1"/>
                          </a:solidFill>
                          <a:latin typeface="Calibri" panose="020F0502020204030204"/>
                        </a:defRPr>
                      </a:lvl3pPr>
                      <a:lvl4pPr marL="1371600" algn="l" rtl="0" eaLnBrk="1" latinLnBrk="0" hangingPunct="1">
                        <a:defRPr kumimoji="0" b="1" kern="1200">
                          <a:solidFill>
                            <a:schemeClr val="lt1"/>
                          </a:solidFill>
                          <a:latin typeface="Calibri" panose="020F0502020204030204"/>
                        </a:defRPr>
                      </a:lvl4pPr>
                      <a:lvl5pPr marL="1828800" algn="l" rtl="0" eaLnBrk="1" latinLnBrk="0" hangingPunct="1">
                        <a:defRPr kumimoji="0" b="1" kern="1200">
                          <a:solidFill>
                            <a:schemeClr val="lt1"/>
                          </a:solidFill>
                          <a:latin typeface="Calibri" panose="020F0502020204030204"/>
                        </a:defRPr>
                      </a:lvl5pPr>
                      <a:lvl6pPr marL="2286000" algn="l" rtl="0" eaLnBrk="1" latinLnBrk="0" hangingPunct="1">
                        <a:defRPr kumimoji="0" b="1" kern="1200">
                          <a:solidFill>
                            <a:schemeClr val="lt1"/>
                          </a:solidFill>
                          <a:latin typeface="Calibri" panose="020F0502020204030204"/>
                        </a:defRPr>
                      </a:lvl6pPr>
                      <a:lvl7pPr marL="2743200" algn="l" rtl="0" eaLnBrk="1" latinLnBrk="0" hangingPunct="1">
                        <a:defRPr kumimoji="0" b="1" kern="1200">
                          <a:solidFill>
                            <a:schemeClr val="lt1"/>
                          </a:solidFill>
                          <a:latin typeface="Calibri" panose="020F0502020204030204"/>
                        </a:defRPr>
                      </a:lvl7pPr>
                      <a:lvl8pPr marL="3200400" algn="l" rtl="0" eaLnBrk="1" latinLnBrk="0" hangingPunct="1">
                        <a:defRPr kumimoji="0" b="1" kern="1200">
                          <a:solidFill>
                            <a:schemeClr val="lt1"/>
                          </a:solidFill>
                          <a:latin typeface="Calibri" panose="020F0502020204030204"/>
                        </a:defRPr>
                      </a:lvl8pPr>
                      <a:lvl9pPr marL="3657600" algn="l" rtl="0" eaLnBrk="1" latinLnBrk="0" hangingPunct="1">
                        <a:defRPr kumimoji="0" b="1" kern="1200">
                          <a:solidFill>
                            <a:schemeClr val="lt1"/>
                          </a:solidFill>
                          <a:latin typeface="Calibri" panose="020F0502020204030204"/>
                        </a:defRPr>
                      </a:lvl9pPr>
                    </a:lstStyle>
                    <a:p>
                      <a:r>
                        <a:rPr lang="en-GB" sz="1800" noProof="0" dirty="0">
                          <a:latin typeface="+mj-lt"/>
                        </a:rPr>
                        <a:t>Status</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tc>
                  <a:txBody>
                    <a:bodyPr/>
                    <a:lstStyle>
                      <a:lvl1pPr marL="0" algn="l" rtl="0" eaLnBrk="1" latinLnBrk="0" hangingPunct="1">
                        <a:defRPr kumimoji="0" b="1" kern="1200">
                          <a:solidFill>
                            <a:schemeClr val="lt1"/>
                          </a:solidFill>
                          <a:latin typeface="Calibri" panose="020F0502020204030204"/>
                        </a:defRPr>
                      </a:lvl1pPr>
                      <a:lvl2pPr marL="457200" algn="l" rtl="0" eaLnBrk="1" latinLnBrk="0" hangingPunct="1">
                        <a:defRPr kumimoji="0" b="1" kern="1200">
                          <a:solidFill>
                            <a:schemeClr val="lt1"/>
                          </a:solidFill>
                          <a:latin typeface="Calibri" panose="020F0502020204030204"/>
                        </a:defRPr>
                      </a:lvl2pPr>
                      <a:lvl3pPr marL="914400" algn="l" rtl="0" eaLnBrk="1" latinLnBrk="0" hangingPunct="1">
                        <a:defRPr kumimoji="0" b="1" kern="1200">
                          <a:solidFill>
                            <a:schemeClr val="lt1"/>
                          </a:solidFill>
                          <a:latin typeface="Calibri" panose="020F0502020204030204"/>
                        </a:defRPr>
                      </a:lvl3pPr>
                      <a:lvl4pPr marL="1371600" algn="l" rtl="0" eaLnBrk="1" latinLnBrk="0" hangingPunct="1">
                        <a:defRPr kumimoji="0" b="1" kern="1200">
                          <a:solidFill>
                            <a:schemeClr val="lt1"/>
                          </a:solidFill>
                          <a:latin typeface="Calibri" panose="020F0502020204030204"/>
                        </a:defRPr>
                      </a:lvl4pPr>
                      <a:lvl5pPr marL="1828800" algn="l" rtl="0" eaLnBrk="1" latinLnBrk="0" hangingPunct="1">
                        <a:defRPr kumimoji="0" b="1" kern="1200">
                          <a:solidFill>
                            <a:schemeClr val="lt1"/>
                          </a:solidFill>
                          <a:latin typeface="Calibri" panose="020F0502020204030204"/>
                        </a:defRPr>
                      </a:lvl5pPr>
                      <a:lvl6pPr marL="2286000" algn="l" rtl="0" eaLnBrk="1" latinLnBrk="0" hangingPunct="1">
                        <a:defRPr kumimoji="0" b="1" kern="1200">
                          <a:solidFill>
                            <a:schemeClr val="lt1"/>
                          </a:solidFill>
                          <a:latin typeface="Calibri" panose="020F0502020204030204"/>
                        </a:defRPr>
                      </a:lvl6pPr>
                      <a:lvl7pPr marL="2743200" algn="l" rtl="0" eaLnBrk="1" latinLnBrk="0" hangingPunct="1">
                        <a:defRPr kumimoji="0" b="1" kern="1200">
                          <a:solidFill>
                            <a:schemeClr val="lt1"/>
                          </a:solidFill>
                          <a:latin typeface="Calibri" panose="020F0502020204030204"/>
                        </a:defRPr>
                      </a:lvl7pPr>
                      <a:lvl8pPr marL="3200400" algn="l" rtl="0" eaLnBrk="1" latinLnBrk="0" hangingPunct="1">
                        <a:defRPr kumimoji="0" b="1" kern="1200">
                          <a:solidFill>
                            <a:schemeClr val="lt1"/>
                          </a:solidFill>
                          <a:latin typeface="Calibri" panose="020F0502020204030204"/>
                        </a:defRPr>
                      </a:lvl8pPr>
                      <a:lvl9pPr marL="3657600" algn="l" rtl="0" eaLnBrk="1" latinLnBrk="0" hangingPunct="1">
                        <a:defRPr kumimoji="0" b="1" kern="1200">
                          <a:solidFill>
                            <a:schemeClr val="lt1"/>
                          </a:solidFill>
                          <a:latin typeface="Calibri" panose="020F0502020204030204"/>
                        </a:defRPr>
                      </a:lvl9pPr>
                    </a:lstStyle>
                    <a:p>
                      <a:r>
                        <a:rPr lang="en-GB" sz="1800" noProof="0">
                          <a:latin typeface="+mj-lt"/>
                        </a:rPr>
                        <a:t>Comment</a:t>
                      </a:r>
                    </a:p>
                  </a:txBody>
                  <a:tcP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321536">
                <a:tc>
                  <a:txBody>
                    <a:bodyPr/>
                    <a:lstStyle/>
                    <a:p>
                      <a:pPr>
                        <a:defRPr sz="1800"/>
                      </a:pPr>
                      <a:r>
                        <a:rPr lang="en-GB" sz="1400" noProof="0"/>
                        <a:t>SFTPRO (core only)</a:t>
                      </a:r>
                    </a:p>
                  </a:txBody>
                  <a:tcPr marL="45720" marR="45720" horzOverflow="overflow">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endParaRPr lang="en-GB" sz="1400" noProof="0" dirty="0"/>
                    </a:p>
                  </a:txBody>
                  <a:tcPr marL="45720" marR="45720" horzOverflow="overflow">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0" noProof="0" dirty="0"/>
                        <a:t>Sent to SPS at</a:t>
                      </a:r>
                      <a:r>
                        <a:rPr lang="en-GB" sz="1400" b="1" noProof="0" dirty="0"/>
                        <a:t> 50 ∙ 10</a:t>
                      </a:r>
                      <a:r>
                        <a:rPr lang="en-GB" sz="1400" b="1" baseline="30000" noProof="0" dirty="0"/>
                        <a:t>10</a:t>
                      </a:r>
                      <a:r>
                        <a:rPr lang="en-GB" sz="1400" b="1" noProof="0" dirty="0"/>
                        <a:t> p/p</a:t>
                      </a:r>
                    </a:p>
                  </a:txBody>
                  <a:tcPr marL="45720" marR="45720" horzOverflow="overflow">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1"/>
                  </a:ext>
                </a:extLst>
              </a:tr>
              <a:tr h="321536">
                <a:tc>
                  <a:txBody>
                    <a:bodyPr/>
                    <a:lstStyle/>
                    <a:p>
                      <a:pPr>
                        <a:defRPr sz="1800"/>
                      </a:pPr>
                      <a:r>
                        <a:rPr lang="en-GB" sz="1400" noProof="0"/>
                        <a:t>SFTPRO (5 turn extraction)</a:t>
                      </a:r>
                    </a:p>
                  </a:txBody>
                  <a:tcPr marL="45720" marR="45720" horzOverflow="overflow">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p>
                  </a:txBody>
                  <a:tcPr marL="45720" marR="45720" horzOverflow="overflow">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pPr>
                        <a:defRPr sz="1800" b="1"/>
                      </a:pPr>
                      <a:r>
                        <a:rPr lang="en-GB" sz="1400" b="0" noProof="0" dirty="0">
                          <a:solidFill>
                            <a:schemeClr val="tx1"/>
                          </a:solidFill>
                        </a:rPr>
                        <a:t>Available </a:t>
                      </a:r>
                      <a:r>
                        <a:rPr lang="en-GB" sz="1400" b="1" noProof="0" dirty="0">
                          <a:solidFill>
                            <a:schemeClr val="tx1"/>
                          </a:solidFill>
                        </a:rPr>
                        <a:t>up to 1.5 ∙ 10</a:t>
                      </a:r>
                      <a:r>
                        <a:rPr lang="en-GB" sz="1400" b="1" baseline="30000" noProof="0" dirty="0">
                          <a:solidFill>
                            <a:schemeClr val="tx1"/>
                          </a:solidFill>
                        </a:rPr>
                        <a:t>13 </a:t>
                      </a:r>
                      <a:r>
                        <a:rPr lang="en-GB" sz="1400" b="1" noProof="0" dirty="0">
                          <a:solidFill>
                            <a:schemeClr val="tx1"/>
                          </a:solidFill>
                        </a:rPr>
                        <a:t>p/p</a:t>
                      </a:r>
                      <a:endParaRPr lang="en-GB" sz="1400" b="0" noProof="0" dirty="0">
                        <a:solidFill>
                          <a:schemeClr val="tx1"/>
                        </a:solidFill>
                      </a:endParaRPr>
                    </a:p>
                  </a:txBody>
                  <a:tcPr marL="45720" marR="45720" horzOverflow="overflow">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0002"/>
                  </a:ext>
                </a:extLst>
              </a:tr>
              <a:tr h="321536">
                <a:tc>
                  <a:txBody>
                    <a:bodyPr/>
                    <a:lstStyle/>
                    <a:p>
                      <a:pPr>
                        <a:defRPr sz="1800"/>
                      </a:pPr>
                      <a:r>
                        <a:rPr lang="en-GB" sz="1400" noProof="0"/>
                        <a:t>AD</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endParaRPr lang="en-GB" sz="1400" b="1" noProof="0" dirty="0">
                        <a:solidFill>
                          <a:schemeClr val="tx1"/>
                        </a:solidFill>
                      </a:endParaRP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b="1"/>
                      </a:pPr>
                      <a:r>
                        <a:rPr lang="en-GB" sz="1400" b="0" noProof="0" dirty="0">
                          <a:solidFill>
                            <a:schemeClr val="tx1"/>
                          </a:solidFill>
                        </a:rPr>
                        <a:t>Available </a:t>
                      </a:r>
                      <a:r>
                        <a:rPr lang="en-GB" sz="1400" b="1" noProof="0" dirty="0">
                          <a:solidFill>
                            <a:schemeClr val="tx1"/>
                          </a:solidFill>
                        </a:rPr>
                        <a:t>up to 1.5 ∙ 10</a:t>
                      </a:r>
                      <a:r>
                        <a:rPr lang="en-GB" sz="1400" b="1" baseline="30000" noProof="0" dirty="0">
                          <a:solidFill>
                            <a:schemeClr val="tx1"/>
                          </a:solidFill>
                        </a:rPr>
                        <a:t>13 </a:t>
                      </a:r>
                      <a:r>
                        <a:rPr lang="en-GB" sz="1400" b="1" noProof="0" dirty="0">
                          <a:solidFill>
                            <a:schemeClr val="tx1"/>
                          </a:solidFill>
                        </a:rPr>
                        <a:t>p/p</a:t>
                      </a:r>
                      <a:r>
                        <a:rPr lang="en-GB" sz="1400" b="0" noProof="0" dirty="0">
                          <a:solidFill>
                            <a:schemeClr val="tx1"/>
                          </a:solidFill>
                        </a:rPr>
                        <a:t> ; </a:t>
                      </a:r>
                      <a:r>
                        <a:rPr lang="en-GB" sz="1400" b="1" noProof="0" dirty="0">
                          <a:solidFill>
                            <a:schemeClr val="tx1"/>
                          </a:solidFill>
                        </a:rPr>
                        <a:t>Beam delivered to AD</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extLst>
                  <a:ext uri="{0D108BD9-81ED-4DB2-BD59-A6C34878D82A}">
                    <a16:rowId xmlns:a16="http://schemas.microsoft.com/office/drawing/2014/main" val="2014446939"/>
                  </a:ext>
                </a:extLst>
              </a:tr>
              <a:tr h="321536">
                <a:tc>
                  <a:txBody>
                    <a:bodyPr/>
                    <a:lstStyle/>
                    <a:p>
                      <a:pPr>
                        <a:defRPr sz="1800"/>
                      </a:pPr>
                      <a:r>
                        <a:rPr lang="en-GB" sz="1400" noProof="0" dirty="0"/>
                        <a:t>TOF</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tc>
                  <a:txBody>
                    <a:bodyPr/>
                    <a:lstStyle/>
                    <a:p>
                      <a:pPr>
                        <a:defRPr sz="1800" b="1"/>
                      </a:pPr>
                      <a:r>
                        <a:rPr lang="en-GB" sz="1400" b="1" noProof="0" dirty="0">
                          <a:solidFill>
                            <a:schemeClr val="tx1"/>
                          </a:solidFill>
                        </a:rPr>
                        <a:t>850 ∙ 10</a:t>
                      </a:r>
                      <a:r>
                        <a:rPr lang="en-GB" sz="1400" b="1" baseline="30000" noProof="0" dirty="0">
                          <a:solidFill>
                            <a:schemeClr val="tx1"/>
                          </a:solidFill>
                        </a:rPr>
                        <a:t>10 </a:t>
                      </a:r>
                      <a:r>
                        <a:rPr lang="en-GB" sz="1400" b="1" noProof="0" dirty="0">
                          <a:solidFill>
                            <a:schemeClr val="tx1"/>
                          </a:solidFill>
                        </a:rPr>
                        <a:t>p/p and (28-)40 ns bunch length at extraction</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370739695"/>
                  </a:ext>
                </a:extLst>
              </a:tr>
              <a:tr h="321536">
                <a:tc>
                  <a:txBody>
                    <a:bodyPr/>
                    <a:lstStyle/>
                    <a:p>
                      <a:pPr>
                        <a:defRPr sz="1800"/>
                      </a:pPr>
                      <a:r>
                        <a:rPr lang="en-GB" sz="1400" noProof="0" dirty="0"/>
                        <a:t>EAST</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tc>
                  <a:txBody>
                    <a:bodyPr/>
                    <a:lstStyle/>
                    <a:p>
                      <a:pPr>
                        <a:defRPr sz="1800"/>
                      </a:pPr>
                      <a:r>
                        <a:rPr lang="en-GB" sz="1400" b="1" noProof="0" dirty="0"/>
                        <a:t>Operational</a:t>
                      </a:r>
                      <a:endParaRPr lang="en-GB" sz="1400" noProof="0" dirty="0"/>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Beam slow extracted to T9, N targets and to IRRAD, Fast extraction and parasitic TOF</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D2DEEF"/>
                    </a:solidFill>
                  </a:tcPr>
                </a:tc>
                <a:extLst>
                  <a:ext uri="{0D108BD9-81ED-4DB2-BD59-A6C34878D82A}">
                    <a16:rowId xmlns:a16="http://schemas.microsoft.com/office/drawing/2014/main" val="4201979612"/>
                  </a:ext>
                </a:extLst>
              </a:tr>
              <a:tr h="379997">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r>
                        <a:rPr lang="en-GB" sz="1800" b="1" noProof="0">
                          <a:solidFill>
                            <a:schemeClr val="bg1"/>
                          </a:solidFill>
                          <a:latin typeface="+mj-lt"/>
                        </a:rPr>
                        <a:t>LHC-type</a:t>
                      </a:r>
                      <a:r>
                        <a:rPr lang="en-GB" sz="1800" b="1" baseline="0" noProof="0">
                          <a:solidFill>
                            <a:schemeClr val="bg1"/>
                          </a:solidFill>
                          <a:latin typeface="+mj-lt"/>
                        </a:rPr>
                        <a:t> beams</a:t>
                      </a:r>
                      <a:endParaRPr lang="en-GB" sz="1800" b="1" noProof="0">
                        <a:solidFill>
                          <a:schemeClr val="bg1"/>
                        </a:solidFill>
                        <a:latin typeface="+mj-lt"/>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A9AD6"/>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r>
                        <a:rPr lang="en-GB" sz="1800" b="1" noProof="0">
                          <a:solidFill>
                            <a:schemeClr val="bg1"/>
                          </a:solidFill>
                          <a:latin typeface="+mj-lt"/>
                        </a:rPr>
                        <a:t>Status</a:t>
                      </a:r>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A9AD6"/>
                    </a:solidFill>
                  </a:tcPr>
                </a:tc>
                <a:tc>
                  <a:txBody>
                    <a:bodyPr/>
                    <a:lstStyle>
                      <a:lvl1pPr marL="0" algn="l" rtl="0" eaLnBrk="1" latinLnBrk="0" hangingPunct="1">
                        <a:defRPr kumimoji="0" kern="1200">
                          <a:solidFill>
                            <a:schemeClr val="dk1"/>
                          </a:solidFill>
                          <a:latin typeface="Calibri" panose="020F0502020204030204"/>
                        </a:defRPr>
                      </a:lvl1pPr>
                      <a:lvl2pPr marL="457200" algn="l" rtl="0" eaLnBrk="1" latinLnBrk="0" hangingPunct="1">
                        <a:defRPr kumimoji="0" kern="1200">
                          <a:solidFill>
                            <a:schemeClr val="dk1"/>
                          </a:solidFill>
                          <a:latin typeface="Calibri" panose="020F0502020204030204"/>
                        </a:defRPr>
                      </a:lvl2pPr>
                      <a:lvl3pPr marL="914400" algn="l" rtl="0" eaLnBrk="1" latinLnBrk="0" hangingPunct="1">
                        <a:defRPr kumimoji="0" kern="1200">
                          <a:solidFill>
                            <a:schemeClr val="dk1"/>
                          </a:solidFill>
                          <a:latin typeface="Calibri" panose="020F0502020204030204"/>
                        </a:defRPr>
                      </a:lvl3pPr>
                      <a:lvl4pPr marL="1371600" algn="l" rtl="0" eaLnBrk="1" latinLnBrk="0" hangingPunct="1">
                        <a:defRPr kumimoji="0" kern="1200">
                          <a:solidFill>
                            <a:schemeClr val="dk1"/>
                          </a:solidFill>
                          <a:latin typeface="Calibri" panose="020F0502020204030204"/>
                        </a:defRPr>
                      </a:lvl4pPr>
                      <a:lvl5pPr marL="1828800" algn="l" rtl="0" eaLnBrk="1" latinLnBrk="0" hangingPunct="1">
                        <a:defRPr kumimoji="0" kern="1200">
                          <a:solidFill>
                            <a:schemeClr val="dk1"/>
                          </a:solidFill>
                          <a:latin typeface="Calibri" panose="020F0502020204030204"/>
                        </a:defRPr>
                      </a:lvl5pPr>
                      <a:lvl6pPr marL="2286000" algn="l" rtl="0" eaLnBrk="1" latinLnBrk="0" hangingPunct="1">
                        <a:defRPr kumimoji="0" kern="1200">
                          <a:solidFill>
                            <a:schemeClr val="dk1"/>
                          </a:solidFill>
                          <a:latin typeface="Calibri" panose="020F0502020204030204"/>
                        </a:defRPr>
                      </a:lvl6pPr>
                      <a:lvl7pPr marL="2743200" algn="l" rtl="0" eaLnBrk="1" latinLnBrk="0" hangingPunct="1">
                        <a:defRPr kumimoji="0" kern="1200">
                          <a:solidFill>
                            <a:schemeClr val="dk1"/>
                          </a:solidFill>
                          <a:latin typeface="Calibri" panose="020F0502020204030204"/>
                        </a:defRPr>
                      </a:lvl7pPr>
                      <a:lvl8pPr marL="3200400" algn="l" rtl="0" eaLnBrk="1" latinLnBrk="0" hangingPunct="1">
                        <a:defRPr kumimoji="0" kern="1200">
                          <a:solidFill>
                            <a:schemeClr val="dk1"/>
                          </a:solidFill>
                          <a:latin typeface="Calibri" panose="020F0502020204030204"/>
                        </a:defRPr>
                      </a:lvl8pPr>
                      <a:lvl9pPr marL="3657600" algn="l" rtl="0" eaLnBrk="1" latinLnBrk="0" hangingPunct="1">
                        <a:defRPr kumimoji="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noProof="0" dirty="0">
                          <a:solidFill>
                            <a:schemeClr val="bg1"/>
                          </a:solidFill>
                          <a:latin typeface="+mj-lt"/>
                        </a:rPr>
                        <a:t>Comment</a:t>
                      </a:r>
                    </a:p>
                  </a:txBody>
                  <a:tcPr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A9AD6"/>
                    </a:solidFill>
                  </a:tcPr>
                </a:tc>
                <a:extLst>
                  <a:ext uri="{0D108BD9-81ED-4DB2-BD59-A6C34878D82A}">
                    <a16:rowId xmlns:a16="http://schemas.microsoft.com/office/drawing/2014/main" val="1382827714"/>
                  </a:ext>
                </a:extLst>
              </a:tr>
              <a:tr h="321536">
                <a:tc>
                  <a:txBody>
                    <a:bodyPr/>
                    <a:lstStyle/>
                    <a:p>
                      <a:pPr>
                        <a:defRPr sz="1800"/>
                      </a:pPr>
                      <a:r>
                        <a:rPr lang="en-GB" sz="1400" noProof="0"/>
                        <a:t>LHCPILOT, LHCINDIV</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tc>
                  <a:txBody>
                    <a:bodyPr/>
                    <a:lstStyle/>
                    <a:p>
                      <a:pPr>
                        <a:defRPr sz="1800"/>
                      </a:pPr>
                      <a:endParaRPr lang="en-GB" sz="1400" noProof="0" dirty="0"/>
                    </a:p>
                  </a:txBody>
                  <a:tcPr marL="45720" marR="45720" anchor="ctr"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20000"/>
                      </a:srgbClr>
                    </a:solidFill>
                  </a:tcPr>
                </a:tc>
                <a:extLst>
                  <a:ext uri="{0D108BD9-81ED-4DB2-BD59-A6C34878D82A}">
                    <a16:rowId xmlns:a16="http://schemas.microsoft.com/office/drawing/2014/main" val="1407864597"/>
                  </a:ext>
                </a:extLst>
              </a:tr>
              <a:tr h="284997">
                <a:tc>
                  <a:txBody>
                    <a:bodyPr/>
                    <a:lstStyle/>
                    <a:p>
                      <a:pPr>
                        <a:defRPr sz="1800"/>
                      </a:pPr>
                      <a:r>
                        <a:rPr lang="en-GB" sz="1400" noProof="0" dirty="0"/>
                        <a:t>LHC25 (3bp, 72b) </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6DF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6DFEF"/>
                    </a:solidFill>
                  </a:tcPr>
                </a:tc>
                <a:tc>
                  <a:txBody>
                    <a:bodyPr/>
                    <a:lstStyle/>
                    <a:p>
                      <a:pPr>
                        <a:defRPr sz="1800"/>
                      </a:pPr>
                      <a:r>
                        <a:rPr lang="en-GB" sz="1400" noProof="0" dirty="0"/>
                        <a:t>Sent to SPS at </a:t>
                      </a:r>
                      <a:r>
                        <a:rPr lang="en-GB" sz="1400" b="1" noProof="0" dirty="0"/>
                        <a:t>2.4 ∙ 10</a:t>
                      </a:r>
                      <a:r>
                        <a:rPr lang="en-GB" sz="1400" b="1" baseline="30000" noProof="0" dirty="0"/>
                        <a:t>11 </a:t>
                      </a:r>
                      <a:r>
                        <a:rPr lang="en-GB" sz="1400" b="1" noProof="0" dirty="0"/>
                        <a:t>p/b</a:t>
                      </a:r>
                      <a:r>
                        <a:rPr lang="en-GB" sz="1400" noProof="0" dirty="0"/>
                        <a:t>;  </a:t>
                      </a:r>
                      <a:r>
                        <a:rPr lang="en-GB" sz="1400" b="0" noProof="0" dirty="0"/>
                        <a:t>Pushed up to </a:t>
                      </a:r>
                      <a:r>
                        <a:rPr lang="en-GB" sz="1400" b="1" noProof="0" dirty="0"/>
                        <a:t>2.6 ∙ 10</a:t>
                      </a:r>
                      <a:r>
                        <a:rPr lang="en-GB" sz="1400" b="1" baseline="30000" noProof="0" dirty="0"/>
                        <a:t>11 </a:t>
                      </a:r>
                      <a:r>
                        <a:rPr lang="en-GB" sz="1400" b="1" noProof="0" dirty="0"/>
                        <a:t>p/b</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6DFEF"/>
                    </a:solidFill>
                  </a:tcPr>
                </a:tc>
                <a:extLst>
                  <a:ext uri="{0D108BD9-81ED-4DB2-BD59-A6C34878D82A}">
                    <a16:rowId xmlns:a16="http://schemas.microsoft.com/office/drawing/2014/main" val="828123115"/>
                  </a:ext>
                </a:extLst>
              </a:tr>
              <a:tr h="321536">
                <a:tc>
                  <a:txBody>
                    <a:bodyPr/>
                    <a:lstStyle/>
                    <a:p>
                      <a:pPr>
                        <a:defRPr sz="1800"/>
                      </a:pPr>
                      <a:r>
                        <a:rPr lang="en-GB" sz="1400" noProof="0" dirty="0"/>
                        <a:t>LHC25 (2bp, 12b to 48b) </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a:defRPr sz="1800"/>
                      </a:pPr>
                      <a:r>
                        <a:rPr lang="en-GB" sz="1400" noProof="0" dirty="0"/>
                        <a:t>Sent to SPS at </a:t>
                      </a:r>
                      <a:r>
                        <a:rPr lang="en-GB" sz="1400" b="1" noProof="0" dirty="0"/>
                        <a:t>1.9 ∙ 10</a:t>
                      </a:r>
                      <a:r>
                        <a:rPr lang="en-GB" sz="1400" b="1" baseline="30000" noProof="0" dirty="0"/>
                        <a:t>11 </a:t>
                      </a:r>
                      <a:r>
                        <a:rPr lang="en-GB" sz="1400" b="1" noProof="0" dirty="0"/>
                        <a:t>p/b</a:t>
                      </a:r>
                      <a:r>
                        <a:rPr lang="en-GB" sz="1400" noProof="0" dirty="0"/>
                        <a:t>;  </a:t>
                      </a:r>
                      <a:r>
                        <a:rPr lang="en-GB" sz="1400" b="0" noProof="0" dirty="0"/>
                        <a:t>Pushed up to </a:t>
                      </a:r>
                      <a:r>
                        <a:rPr lang="en-GB" sz="1400" b="1" noProof="0" dirty="0"/>
                        <a:t>2.6 ∙ 10</a:t>
                      </a:r>
                      <a:r>
                        <a:rPr lang="en-GB" sz="1400" b="1" baseline="30000" noProof="0" dirty="0"/>
                        <a:t>11 </a:t>
                      </a:r>
                      <a:r>
                        <a:rPr lang="en-GB" sz="1400" b="1" noProof="0" dirty="0"/>
                        <a:t>p/b</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1062844836"/>
                  </a:ext>
                </a:extLst>
              </a:tr>
              <a:tr h="331522">
                <a:tc>
                  <a:txBody>
                    <a:bodyPr/>
                    <a:lstStyle/>
                    <a:p>
                      <a:pPr>
                        <a:defRPr sz="1800"/>
                      </a:pPr>
                      <a:r>
                        <a:rPr lang="en-GB" sz="1400" i="1" noProof="0" dirty="0">
                          <a:solidFill>
                            <a:schemeClr val="bg1">
                              <a:lumMod val="65000"/>
                            </a:schemeClr>
                          </a:solidFill>
                        </a:rPr>
                        <a:t>LHC25 BCMS (48b)</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2DE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i="1" noProof="0" dirty="0">
                          <a:solidFill>
                            <a:schemeClr val="bg1">
                              <a:lumMod val="65000"/>
                            </a:schemeClr>
                          </a:solidFill>
                        </a:rPr>
                        <a:t>On hold</a:t>
                      </a:r>
                      <a:endParaRPr lang="en-GB" sz="1400" i="1" noProof="0" dirty="0">
                        <a:solidFill>
                          <a:schemeClr val="bg1">
                            <a:lumMod val="65000"/>
                          </a:schemeClr>
                        </a:solidFill>
                      </a:endParaRP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2DEEF"/>
                    </a:solidFill>
                  </a:tcPr>
                </a:tc>
                <a:tc>
                  <a:txBody>
                    <a:bodyPr/>
                    <a:lstStyle/>
                    <a:p>
                      <a:pPr>
                        <a:defRPr sz="1800"/>
                      </a:pPr>
                      <a:r>
                        <a:rPr lang="en-GB" sz="1400" i="1" noProof="0" dirty="0">
                          <a:solidFill>
                            <a:schemeClr val="bg1">
                              <a:lumMod val="65000"/>
                            </a:schemeClr>
                          </a:solidFill>
                        </a:rPr>
                        <a:t>OK at </a:t>
                      </a:r>
                      <a:r>
                        <a:rPr lang="en-GB" sz="1400" b="1" i="1" noProof="0" dirty="0">
                          <a:solidFill>
                            <a:schemeClr val="bg1">
                              <a:lumMod val="65000"/>
                            </a:schemeClr>
                          </a:solidFill>
                        </a:rPr>
                        <a:t>1.4 ∙ 10</a:t>
                      </a:r>
                      <a:r>
                        <a:rPr lang="en-GB" sz="1400" b="1" i="1" baseline="30000" noProof="0" dirty="0">
                          <a:solidFill>
                            <a:schemeClr val="bg1">
                              <a:lumMod val="65000"/>
                            </a:schemeClr>
                          </a:solidFill>
                        </a:rPr>
                        <a:t>11 </a:t>
                      </a:r>
                      <a:r>
                        <a:rPr lang="en-GB" sz="1400" b="1" i="1" noProof="0" dirty="0">
                          <a:solidFill>
                            <a:schemeClr val="bg1">
                              <a:lumMod val="65000"/>
                            </a:schemeClr>
                          </a:solidFill>
                        </a:rPr>
                        <a:t>p/b;</a:t>
                      </a:r>
                      <a:r>
                        <a:rPr lang="en-GB" sz="1400" b="0" i="1" noProof="0" dirty="0">
                          <a:solidFill>
                            <a:schemeClr val="bg1">
                              <a:lumMod val="65000"/>
                            </a:schemeClr>
                          </a:solidFill>
                        </a:rPr>
                        <a:t> Pushed up to </a:t>
                      </a:r>
                      <a:r>
                        <a:rPr lang="en-GB" sz="1400" b="1" i="1" noProof="0" dirty="0">
                          <a:solidFill>
                            <a:schemeClr val="bg1">
                              <a:lumMod val="65000"/>
                            </a:schemeClr>
                          </a:solidFill>
                        </a:rPr>
                        <a:t>2.3 ∙ 10</a:t>
                      </a:r>
                      <a:r>
                        <a:rPr lang="en-GB" sz="1400" b="1" i="1" baseline="30000" noProof="0" dirty="0">
                          <a:solidFill>
                            <a:schemeClr val="bg1">
                              <a:lumMod val="65000"/>
                            </a:schemeClr>
                          </a:solidFill>
                        </a:rPr>
                        <a:t>11 </a:t>
                      </a:r>
                      <a:r>
                        <a:rPr lang="en-GB" sz="1400" b="1" i="1" noProof="0" dirty="0">
                          <a:solidFill>
                            <a:schemeClr val="bg1">
                              <a:lumMod val="65000"/>
                            </a:schemeClr>
                          </a:solidFill>
                        </a:rPr>
                        <a:t>p/b</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D2DEEF"/>
                    </a:solidFill>
                  </a:tcPr>
                </a:tc>
                <a:extLst>
                  <a:ext uri="{0D108BD9-81ED-4DB2-BD59-A6C34878D82A}">
                    <a16:rowId xmlns:a16="http://schemas.microsoft.com/office/drawing/2014/main" val="225222109"/>
                  </a:ext>
                </a:extLst>
              </a:tr>
              <a:tr h="321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US" sz="1400" noProof="0" dirty="0"/>
                        <a:t>LHC25 8b4e (56b)</a:t>
                      </a:r>
                      <a:endParaRPr lang="en-GB" sz="1400" noProof="0" dirty="0"/>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t>Operational</a:t>
                      </a: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US" sz="1400" b="1" noProof="0" dirty="0"/>
                        <a:t>Pushed up to </a:t>
                      </a:r>
                      <a:r>
                        <a:rPr lang="en-GB" sz="1400" b="1" noProof="0" dirty="0"/>
                        <a:t>2.1 ∙ 10</a:t>
                      </a:r>
                      <a:r>
                        <a:rPr lang="en-GB" sz="1400" b="1" baseline="30000" noProof="0" dirty="0"/>
                        <a:t>11 </a:t>
                      </a:r>
                      <a:r>
                        <a:rPr lang="en-GB" sz="1400" b="1" noProof="0" dirty="0"/>
                        <a:t>p/b</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3671193763"/>
                  </a:ext>
                </a:extLst>
              </a:tr>
              <a:tr h="321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i="0" noProof="0" dirty="0"/>
                        <a:t>AWAKE</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solidFill>
                            <a:schemeClr val="tx1"/>
                          </a:solidFill>
                        </a:rPr>
                        <a:t>Operational</a:t>
                      </a:r>
                      <a:endParaRPr lang="en-GB" sz="1400" i="1" noProof="0" dirty="0">
                        <a:solidFill>
                          <a:schemeClr val="tx1"/>
                        </a:solidFill>
                      </a:endParaRP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endParaRPr lang="en-GB" sz="1400" b="1" i="1" noProof="0" dirty="0"/>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3396376335"/>
                  </a:ext>
                </a:extLst>
              </a:tr>
              <a:tr h="321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i="0" noProof="0" dirty="0" err="1"/>
                        <a:t>HiRadMat</a:t>
                      </a:r>
                      <a:endParaRPr lang="en-GB" sz="1400" i="0" noProof="0" dirty="0"/>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b="1" noProof="0" dirty="0">
                          <a:solidFill>
                            <a:schemeClr val="tx1"/>
                          </a:solidFill>
                        </a:rPr>
                        <a:t>Operational</a:t>
                      </a:r>
                      <a:endParaRPr lang="en-GB" sz="1400" i="1" noProof="0" dirty="0">
                        <a:solidFill>
                          <a:schemeClr val="tx1"/>
                        </a:solidFill>
                      </a:endParaRP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a:defRPr sz="1800"/>
                      </a:pPr>
                      <a:r>
                        <a:rPr lang="en-GB" sz="1400" i="0" noProof="0" dirty="0"/>
                        <a:t>Single bunch AWAKE-like prepared at 2um transverse emittance</a:t>
                      </a: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439202942"/>
                  </a:ext>
                </a:extLst>
              </a:tr>
              <a:tr h="321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i="1" noProof="0" dirty="0"/>
                        <a:t>ILHC (1b), ILHC (4b)</a:t>
                      </a:r>
                    </a:p>
                  </a:txBody>
                  <a:tcPr marL="45720" marR="45720" horzOverflow="overflow">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en-GB" sz="1400" i="1" noProof="0" dirty="0"/>
                        <a:t> </a:t>
                      </a:r>
                      <a:endParaRPr lang="en-GB" sz="1400" i="1" noProof="0" dirty="0">
                        <a:solidFill>
                          <a:srgbClr val="FF0000"/>
                        </a:solidFill>
                      </a:endParaRPr>
                    </a:p>
                  </a:txBody>
                  <a:tcPr marL="45720" marR="45720" horzOverflow="overflow">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tc>
                  <a:txBody>
                    <a:bodyPr/>
                    <a:lstStyle/>
                    <a:p>
                      <a:pPr>
                        <a:defRPr sz="1800"/>
                      </a:pPr>
                      <a:endParaRPr lang="en-GB" sz="1400" b="1" i="1" noProof="0" dirty="0">
                        <a:solidFill>
                          <a:srgbClr val="FF0000"/>
                        </a:solidFill>
                      </a:endParaRPr>
                    </a:p>
                  </a:txBody>
                  <a:tcPr marL="45720" marR="45720" horzOverflow="overflow">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AEFF7"/>
                    </a:solidFill>
                  </a:tcPr>
                </a:tc>
                <a:extLst>
                  <a:ext uri="{0D108BD9-81ED-4DB2-BD59-A6C34878D82A}">
                    <a16:rowId xmlns:a16="http://schemas.microsoft.com/office/drawing/2014/main" val="2745857042"/>
                  </a:ext>
                </a:extLst>
              </a:tr>
            </a:tbl>
          </a:graphicData>
        </a:graphic>
      </p:graphicFrame>
    </p:spTree>
    <p:extLst>
      <p:ext uri="{BB962C8B-B14F-4D97-AF65-F5344CB8AC3E}">
        <p14:creationId xmlns:p14="http://schemas.microsoft.com/office/powerpoint/2010/main" val="570049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1" descr="Picture 1"/>
          <p:cNvPicPr>
            <a:picLocks noChangeAspect="1"/>
          </p:cNvPicPr>
          <p:nvPr/>
        </p:nvPicPr>
        <p:blipFill>
          <a:blip r:embed="rId3"/>
          <a:stretch>
            <a:fillRect/>
          </a:stretch>
        </p:blipFill>
        <p:spPr>
          <a:xfrm>
            <a:off x="422786" y="2387100"/>
            <a:ext cx="1902696" cy="1664238"/>
          </a:xfrm>
          <a:prstGeom prst="rect">
            <a:avLst/>
          </a:prstGeom>
          <a:ln w="12700">
            <a:miter lim="400000"/>
          </a:ln>
        </p:spPr>
      </p:pic>
      <p:sp>
        <p:nvSpPr>
          <p:cNvPr id="82" name="Title 6"/>
          <p:cNvSpPr txBox="1">
            <a:spLocks noGrp="1"/>
          </p:cNvSpPr>
          <p:nvPr>
            <p:ph type="title"/>
          </p:nvPr>
        </p:nvSpPr>
        <p:spPr>
          <a:xfrm>
            <a:off x="838200" y="1013009"/>
            <a:ext cx="10515600" cy="1661992"/>
          </a:xfrm>
          <a:prstGeom prst="rect">
            <a:avLst/>
          </a:prstGeom>
        </p:spPr>
        <p:txBody>
          <a:bodyPr/>
          <a:lstStyle/>
          <a:p>
            <a:pPr>
              <a:defRPr sz="3200">
                <a:latin typeface="+mn-lt"/>
                <a:ea typeface="+mn-ea"/>
                <a:cs typeface="+mn-cs"/>
                <a:sym typeface="Calibri"/>
              </a:defRPr>
            </a:pPr>
            <a:r>
              <a:rPr lang="fr-CH" sz="3200" dirty="0">
                <a:sym typeface="Calibri"/>
              </a:rPr>
              <a:t>PS Coordinator for </a:t>
            </a:r>
            <a:r>
              <a:rPr lang="fr-CH" sz="3200" dirty="0" err="1">
                <a:sym typeface="Calibri"/>
              </a:rPr>
              <a:t>week</a:t>
            </a:r>
            <a:r>
              <a:rPr lang="fr-CH" sz="3200" dirty="0">
                <a:sym typeface="Calibri"/>
              </a:rPr>
              <a:t> 23 – </a:t>
            </a:r>
            <a:r>
              <a:rPr lang="fr-CH" sz="3200" b="1" dirty="0">
                <a:sym typeface="Calibri"/>
              </a:rPr>
              <a:t>Alexandre Lasheen</a:t>
            </a:r>
            <a:br>
              <a:rPr lang="fr-CH" sz="3200" b="1" dirty="0">
                <a:sym typeface="Calibri"/>
              </a:rPr>
            </a:br>
            <a:r>
              <a:rPr lang="fr-CH" sz="3200" dirty="0">
                <a:sym typeface="Calibri"/>
              </a:rPr>
              <a:t>PS Coordinator for </a:t>
            </a:r>
            <a:r>
              <a:rPr lang="fr-CH" sz="3200" dirty="0" err="1">
                <a:sym typeface="Calibri"/>
              </a:rPr>
              <a:t>week</a:t>
            </a:r>
            <a:r>
              <a:rPr lang="fr-CH" sz="3200" dirty="0">
                <a:sym typeface="Calibri"/>
              </a:rPr>
              <a:t> 24 – </a:t>
            </a:r>
            <a:r>
              <a:rPr lang="fr-CH" sz="3200" b="1" dirty="0">
                <a:sym typeface="Calibri"/>
              </a:rPr>
              <a:t>Benoit Salvant</a:t>
            </a:r>
            <a:endParaRPr b="1" dirty="0"/>
          </a:p>
        </p:txBody>
      </p:sp>
      <p:sp>
        <p:nvSpPr>
          <p:cNvPr id="83" name="Slide Number Placeholder 5"/>
          <p:cNvSpPr txBox="1">
            <a:spLocks noGrp="1"/>
          </p:cNvSpPr>
          <p:nvPr>
            <p:ph type="sldNum" sz="quarter" idx="4294967295"/>
          </p:nvPr>
        </p:nvSpPr>
        <p:spPr>
          <a:xfrm>
            <a:off x="11172418" y="6414760"/>
            <a:ext cx="181383" cy="24830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nchor="ctr">
            <a:normAutofit fontScale="92500" lnSpcReduction="10000"/>
          </a:bodyPr>
          <a:lstStyle>
            <a:lvl1pPr algn="r">
              <a:spcBef>
                <a:spcPts val="600"/>
              </a:spcBef>
              <a:defRPr sz="1200">
                <a:solidFill>
                  <a:srgbClr val="888888"/>
                </a:solidFill>
              </a:defRPr>
            </a:lvl1pPr>
          </a:lstStyle>
          <a:p>
            <a:fld id="{86CB4B4D-7CA3-9044-876B-883B54F8677D}" type="slidenum">
              <a:rPr/>
              <a:t>5</a:t>
            </a:fld>
            <a:endParaRPr/>
          </a:p>
        </p:txBody>
      </p:sp>
      <p:sp>
        <p:nvSpPr>
          <p:cNvPr id="84" name="TextBox 9"/>
          <p:cNvSpPr txBox="1"/>
          <p:nvPr/>
        </p:nvSpPr>
        <p:spPr>
          <a:xfrm>
            <a:off x="592390" y="4271867"/>
            <a:ext cx="10515601" cy="1477328"/>
          </a:xfrm>
          <a:prstGeom prst="rect">
            <a:avLst/>
          </a:prstGeom>
          <a:ln w="12700">
            <a:solidFill>
              <a:srgbClr val="C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4800" b="1">
                <a:solidFill>
                  <a:srgbClr val="C00000"/>
                </a:solidFill>
              </a:defRPr>
            </a:pPr>
            <a:r>
              <a:rPr lang="en-US" dirty="0"/>
              <a:t>9</a:t>
            </a:r>
            <a:r>
              <a:rPr dirty="0"/>
              <a:t>:</a:t>
            </a:r>
            <a:r>
              <a:rPr lang="en-US" dirty="0"/>
              <a:t>00</a:t>
            </a:r>
            <a:r>
              <a:rPr sz="1800" dirty="0"/>
              <a:t> </a:t>
            </a:r>
            <a:r>
              <a:rPr lang="en-US" sz="2400" u="sng" dirty="0"/>
              <a:t>live </a:t>
            </a:r>
            <a:r>
              <a:rPr sz="2400" u="sng" dirty="0"/>
              <a:t>meeting</a:t>
            </a:r>
            <a:r>
              <a:rPr lang="en-US" sz="2400" u="sng" dirty="0"/>
              <a:t> at the CCC</a:t>
            </a:r>
            <a:r>
              <a:rPr lang="en-US" sz="2400" dirty="0"/>
              <a:t> on Wednesday/Friday</a:t>
            </a:r>
            <a:endParaRPr sz="1800" dirty="0"/>
          </a:p>
          <a:p>
            <a:r>
              <a:rPr lang="en-US" sz="1400" dirty="0"/>
              <a:t>Zoom link to follow the meeting on remote</a:t>
            </a:r>
            <a:r>
              <a:rPr sz="1400" dirty="0"/>
              <a:t>: </a:t>
            </a:r>
            <a:r>
              <a:rPr sz="1400" u="sng" dirty="0">
                <a:solidFill>
                  <a:srgbClr val="0563C1"/>
                </a:solidFill>
                <a:uFill>
                  <a:solidFill>
                    <a:srgbClr val="0563C1"/>
                  </a:solidFill>
                </a:uFill>
                <a:hlinkClick r:id="rId4"/>
              </a:rPr>
              <a:t>https://cern.zoom.us/j/9372114100?pwd=L29BcmlHUENCdFBRSytXYVcrM1B4Zz09</a:t>
            </a:r>
          </a:p>
          <a:p>
            <a:r>
              <a:rPr sz="1400" dirty="0"/>
              <a:t>Meeting ID : 937 211 4100</a:t>
            </a:r>
          </a:p>
          <a:p>
            <a:r>
              <a:rPr sz="1400" dirty="0"/>
              <a:t>Passcode: 525463</a:t>
            </a:r>
          </a:p>
        </p:txBody>
      </p:sp>
      <p:sp>
        <p:nvSpPr>
          <p:cNvPr id="85" name="Title 6"/>
          <p:cNvSpPr txBox="1"/>
          <p:nvPr/>
        </p:nvSpPr>
        <p:spPr>
          <a:xfrm>
            <a:off x="883919" y="186362"/>
            <a:ext cx="10424161" cy="8266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a:lnSpc>
                <a:spcPct val="90000"/>
              </a:lnSpc>
              <a:defRPr sz="3100">
                <a:solidFill>
                  <a:srgbClr val="404040"/>
                </a:solidFill>
                <a:latin typeface="Calibri Light"/>
                <a:ea typeface="Calibri Light"/>
                <a:cs typeface="Calibri Light"/>
                <a:sym typeface="Calibri Light"/>
              </a:defRPr>
            </a:lvl1pPr>
          </a:lstStyle>
          <a:p>
            <a:r>
              <a:rPr sz="3200" b="1" dirty="0">
                <a:solidFill>
                  <a:schemeClr val="accent5"/>
                </a:solidFill>
                <a:latin typeface="+mn-lt"/>
              </a:rPr>
              <a:t>Questions and Comments</a:t>
            </a:r>
          </a:p>
        </p:txBody>
      </p:sp>
      <p:sp>
        <p:nvSpPr>
          <p:cNvPr id="2" name="TextBox 1">
            <a:extLst>
              <a:ext uri="{FF2B5EF4-FFF2-40B4-BE49-F238E27FC236}">
                <a16:creationId xmlns:a16="http://schemas.microsoft.com/office/drawing/2014/main" id="{650E0991-EE7E-67D2-AA88-9DF448676896}"/>
              </a:ext>
            </a:extLst>
          </p:cNvPr>
          <p:cNvSpPr txBox="1"/>
          <p:nvPr/>
        </p:nvSpPr>
        <p:spPr>
          <a:xfrm>
            <a:off x="5289080" y="6400413"/>
            <a:ext cx="1939330" cy="27699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200" b="0" i="0" u="none" strike="noStrike" cap="none" spc="0" normalizeH="0" baseline="0" dirty="0">
                <a:ln>
                  <a:noFill/>
                </a:ln>
                <a:solidFill>
                  <a:schemeClr val="tx2"/>
                </a:solidFill>
                <a:effectLst/>
                <a:uFillTx/>
                <a:ea typeface="+mn-ea"/>
                <a:cs typeface="+mn-cs"/>
                <a:sym typeface="Calibri"/>
              </a:rPr>
              <a:t>A. Lasheen SY-RF-BR</a:t>
            </a:r>
          </a:p>
        </p:txBody>
      </p:sp>
    </p:spTree>
  </p:cSld>
  <p:clrMapOvr>
    <a:masterClrMapping/>
  </p:clrMapOvr>
  <mc:AlternateContent xmlns:mc="http://schemas.openxmlformats.org/markup-compatibility/2006" xmlns:p14="http://schemas.microsoft.com/office/powerpoint/2010/main">
    <mc:Choice Requires="p14">
      <p:transition spd="slow" p14:dur="1500">
        <p:fade/>
      </p:transition>
    </mc:Choice>
    <mc:Fallback xmlns="" xmlns:m="http://schemas.openxmlformats.org/officeDocument/2006/math" xmlns:a14="http://schemas.microsoft.com/office/drawing/2010/main">
      <p:transition spd="slow">
        <p:fade/>
      </p:transition>
    </mc:Fallback>
  </mc:AlternateContent>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37214</TotalTime>
  <Words>505</Words>
  <Application>Microsoft Office PowerPoint</Application>
  <PresentationFormat>Widescreen</PresentationFormat>
  <Paragraphs>81</Paragraphs>
  <Slides>5</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Courier New</vt:lpstr>
      <vt:lpstr>Office Theme</vt:lpstr>
      <vt:lpstr>PS Report week 23</vt:lpstr>
      <vt:lpstr>Beam availability W23</vt:lpstr>
      <vt:lpstr>PowerPoint Presentation</vt:lpstr>
      <vt:lpstr>Status of operational beams</vt:lpstr>
      <vt:lpstr>PS Coordinator for week 23 – Alexandre Lasheen PS Coordinator for week 24 – Benoit Salvant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 Report W16</dc:title>
  <dc:creator>Heiko Damerau</dc:creator>
  <cp:lastModifiedBy>Alexandre Lasheen</cp:lastModifiedBy>
  <cp:revision>1124</cp:revision>
  <dcterms:modified xsi:type="dcterms:W3CDTF">2023-06-08T08:44:53Z</dcterms:modified>
</cp:coreProperties>
</file>