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81" r:id="rId3"/>
    <p:sldId id="284" r:id="rId4"/>
    <p:sldId id="282" r:id="rId5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7505"/>
  </p:normalViewPr>
  <p:slideViewPr>
    <p:cSldViewPr>
      <p:cViewPr varScale="1">
        <p:scale>
          <a:sx n="90" d="100"/>
          <a:sy n="90" d="100"/>
        </p:scale>
        <p:origin x="57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6/7/2023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6/7/2023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6/7/2023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6/7/2023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6/7/2023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6/7/2023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6/7/2023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6/7/2023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7684E87-2AB2-6C4D-8E71-D9CD9F2F3C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0871" y="-34240"/>
            <a:ext cx="12252871" cy="6892240"/>
          </a:xfrm>
          <a:prstGeom prst="rect">
            <a:avLst/>
          </a:prstGeom>
        </p:spPr>
      </p:pic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6/7/2023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6/7/2023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6/7/2023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6/7/2023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6/7/2023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6/7/2023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6/7/2023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B548CD-D0BC-CC48-9DB6-BD7474F83F33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28800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6/7/2023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edh.cern.ch/Document/Personnel/PersonnelRequest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smartrecruiters.com/app/jobs/all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Guidelines for Dept Rep</a:t>
            </a:r>
            <a:br>
              <a:rPr lang="en-US" dirty="0"/>
            </a:br>
            <a:r>
              <a:rPr lang="en-US" dirty="0"/>
              <a:t>- Quest Continuous Process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sz="1800" dirty="0"/>
              <a:t>HR</a:t>
            </a:r>
            <a:r>
              <a:rPr lang="fr-FR" sz="1800" dirty="0"/>
              <a:t>-TA</a:t>
            </a:r>
            <a:endParaRPr dirty="0"/>
          </a:p>
          <a:p>
            <a:pPr algn="l">
              <a:defRPr/>
            </a:pPr>
            <a:r>
              <a:rPr lang="en-US" sz="1800" dirty="0"/>
              <a:t>24/05/2023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260000"/>
            <a:ext cx="7032144" cy="4968551"/>
          </a:xfrm>
        </p:spPr>
        <p:txBody>
          <a:bodyPr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b="0" dirty="0"/>
              <a:t>After the financial approval stage, you can </a:t>
            </a:r>
            <a:r>
              <a:rPr lang="en-US" sz="2000" dirty="0"/>
              <a:t>review</a:t>
            </a:r>
            <a:r>
              <a:rPr lang="en-US" sz="2000" b="0" dirty="0"/>
              <a:t> the PRQ’s fields – which will be used for the publication and have to be attractive and clear for external candidates (with limitation in the use of specific CERN abbreviations/acronyms).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b="0" dirty="0"/>
              <a:t>You will have to </a:t>
            </a:r>
            <a:r>
              <a:rPr lang="en-US" sz="2000" dirty="0"/>
              <a:t>approve</a:t>
            </a:r>
            <a:r>
              <a:rPr lang="en-US" sz="2000" b="0" dirty="0"/>
              <a:t> the PRQ, which will go to the last review by HR-TA before the</a:t>
            </a:r>
            <a:r>
              <a:rPr lang="en-US" sz="2000" b="0" dirty="0">
                <a:solidFill>
                  <a:schemeClr val="accent2"/>
                </a:solidFill>
              </a:rPr>
              <a:t> </a:t>
            </a:r>
            <a:r>
              <a:rPr lang="en-US" sz="2000" b="0" dirty="0"/>
              <a:t>publication</a:t>
            </a:r>
            <a:r>
              <a:rPr lang="en-US" sz="2000" b="0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376025" cy="535127"/>
          </a:xfrm>
        </p:spPr>
        <p:txBody>
          <a:bodyPr/>
          <a:lstStyle/>
          <a:p>
            <a:r>
              <a:rPr lang="en-US" dirty="0"/>
              <a:t>Approve the </a:t>
            </a:r>
            <a:r>
              <a:rPr lang="en-US" dirty="0">
                <a:solidFill>
                  <a:schemeClr val="accent4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Personnel Request (PRQ)</a:t>
            </a:r>
            <a:r>
              <a:rPr lang="en-US" dirty="0">
                <a:solidFill>
                  <a:schemeClr val="accent4"/>
                </a:solidFill>
              </a:rPr>
              <a:t> </a:t>
            </a:r>
            <a:r>
              <a:rPr lang="en-US" dirty="0"/>
              <a:t>within EDH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35CBE7-FA18-A3CF-487E-30BA5CE058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grayscl/>
          </a:blip>
          <a:srcRect l="840" t="687" r="25892"/>
          <a:stretch/>
        </p:blipFill>
        <p:spPr>
          <a:xfrm>
            <a:off x="8112225" y="1060634"/>
            <a:ext cx="3023776" cy="4082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EF4806F-A77B-C0E7-9C08-240E9CF57677}"/>
              </a:ext>
            </a:extLst>
          </p:cNvPr>
          <p:cNvSpPr txBox="1"/>
          <p:nvPr/>
        </p:nvSpPr>
        <p:spPr bwMode="auto">
          <a:xfrm>
            <a:off x="1056000" y="5566931"/>
            <a:ext cx="10080000" cy="3103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680"/>
              </a:lnSpc>
            </a:pPr>
            <a:r>
              <a:rPr lang="en-US" sz="1800" b="0" i="1" dirty="0"/>
              <a:t>In case of doubt, please contact your main HR-TA partner</a:t>
            </a:r>
            <a:endParaRPr lang="fr-FR" sz="1800" b="0" i="1" dirty="0"/>
          </a:p>
        </p:txBody>
      </p:sp>
      <p:pic>
        <p:nvPicPr>
          <p:cNvPr id="8" name="Graphic 7" descr="Information with solid fill">
            <a:extLst>
              <a:ext uri="{FF2B5EF4-FFF2-40B4-BE49-F238E27FC236}">
                <a16:creationId xmlns:a16="http://schemas.microsoft.com/office/drawing/2014/main" id="{C7E00153-DCE9-B0DC-0E66-AD5F4E9801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0000" y="5400000"/>
            <a:ext cx="632525" cy="632525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111459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260000"/>
            <a:ext cx="6015980" cy="3690678"/>
          </a:xfrm>
        </p:spPr>
        <p:txBody>
          <a:bodyPr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b="0" dirty="0"/>
              <a:t>Your HR-TA partner will provide you access to the positions with </a:t>
            </a:r>
            <a:r>
              <a:rPr lang="en-GB" sz="2000" b="0" dirty="0">
                <a:hlinkClick r:id="rId2"/>
              </a:rPr>
              <a:t>SmartRecruiters</a:t>
            </a:r>
            <a:r>
              <a:rPr lang="en-GB" sz="2000" b="0" dirty="0"/>
              <a:t> links, like for supervisors. </a:t>
            </a:r>
            <a:r>
              <a:rPr lang="en-GB" sz="1600" b="0" i="1" dirty="0"/>
              <a:t>(If you don't or would like to give access to another colleague, please contact your HR-TA partner).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b="0" dirty="0"/>
              <a:t>After </a:t>
            </a:r>
            <a:r>
              <a:rPr lang="en-US" sz="2000" dirty="0"/>
              <a:t>minimum 3 weeks of publication </a:t>
            </a:r>
            <a:r>
              <a:rPr lang="en-US" sz="2000" b="0" dirty="0"/>
              <a:t>and potential sourcing (possibility to extend to a maximum of 3 months), your HR-TA partner will share with the supervisors the </a:t>
            </a:r>
            <a:r>
              <a:rPr lang="en-US" sz="2000" dirty="0"/>
              <a:t>eligible pools</a:t>
            </a:r>
            <a:r>
              <a:rPr lang="en-US" sz="2000" b="0" dirty="0"/>
              <a:t> of candidates below the “For Manager Review” tabs.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b="0" dirty="0"/>
              <a:t>The supervisors will take time to </a:t>
            </a:r>
            <a:r>
              <a:rPr lang="en-US" sz="2000" dirty="0"/>
              <a:t>exchange with candidates </a:t>
            </a:r>
            <a:r>
              <a:rPr lang="en-US" sz="2000" b="0" dirty="0"/>
              <a:t>using individual remote/phone interviews.</a:t>
            </a:r>
          </a:p>
          <a:p>
            <a:pPr algn="just"/>
            <a:endParaRPr lang="en-US" sz="20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385806" cy="535127"/>
          </a:xfrm>
        </p:spPr>
        <p:txBody>
          <a:bodyPr/>
          <a:lstStyle/>
          <a:p>
            <a:pPr algn="just"/>
            <a:r>
              <a:rPr lang="en-US" dirty="0"/>
              <a:t>Access to eligible candidate pools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7" name="Graphic 6" descr="Warning with solid fill">
            <a:extLst>
              <a:ext uri="{FF2B5EF4-FFF2-40B4-BE49-F238E27FC236}">
                <a16:creationId xmlns:a16="http://schemas.microsoft.com/office/drawing/2014/main" id="{524582F0-8E49-395E-B77E-7FAD3459CF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0000" y="5169966"/>
            <a:ext cx="718834" cy="718834"/>
          </a:xfrm>
          <a:prstGeom prst="rect">
            <a:avLst/>
          </a:prstGeom>
          <a:effectLst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EDBFB80-ABEB-817C-0F05-C8ECE3C28EEE}"/>
              </a:ext>
            </a:extLst>
          </p:cNvPr>
          <p:cNvSpPr txBox="1"/>
          <p:nvPr/>
        </p:nvSpPr>
        <p:spPr bwMode="auto">
          <a:xfrm>
            <a:off x="1056000" y="5169966"/>
            <a:ext cx="1008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Please remind to supervisors to keep in mind the </a:t>
            </a:r>
            <a:r>
              <a:rPr lang="en-US" b="1" u="sng" dirty="0">
                <a:solidFill>
                  <a:schemeClr val="accent2"/>
                </a:solidFill>
              </a:rPr>
              <a:t>diversity</a:t>
            </a:r>
            <a:r>
              <a:rPr lang="en-US" b="1" dirty="0">
                <a:solidFill>
                  <a:schemeClr val="accent2"/>
                </a:solidFill>
              </a:rPr>
              <a:t> balance both in terms of gender and underrepresented countries, by using</a:t>
            </a:r>
            <a:r>
              <a:rPr lang="en-US" sz="1800" b="0" dirty="0"/>
              <a:t> </a:t>
            </a:r>
            <a:r>
              <a:rPr lang="en-US" b="1" dirty="0">
                <a:solidFill>
                  <a:schemeClr val="accent2"/>
                </a:solidFill>
              </a:rPr>
              <a:t>the Screening Questions section of SmartRecruiters with “</a:t>
            </a:r>
            <a:r>
              <a:rPr lang="fr-FR" b="1" dirty="0" err="1">
                <a:solidFill>
                  <a:schemeClr val="accent2"/>
                </a:solidFill>
              </a:rPr>
              <a:t>Gender</a:t>
            </a:r>
            <a:r>
              <a:rPr lang="fr-FR" b="1" dirty="0">
                <a:solidFill>
                  <a:schemeClr val="accent2"/>
                </a:solidFill>
              </a:rPr>
              <a:t>" and "N</a:t>
            </a:r>
            <a:r>
              <a:rPr lang="en-US" b="1" dirty="0" err="1">
                <a:solidFill>
                  <a:schemeClr val="accent2"/>
                </a:solidFill>
              </a:rPr>
              <a:t>ationality</a:t>
            </a:r>
            <a:r>
              <a:rPr lang="en-US" b="1" dirty="0">
                <a:solidFill>
                  <a:schemeClr val="accent2"/>
                </a:solidFill>
              </a:rPr>
              <a:t>” </a:t>
            </a:r>
            <a:r>
              <a:rPr lang="fr-FR" b="1" dirty="0" err="1">
                <a:solidFill>
                  <a:schemeClr val="accent2"/>
                </a:solidFill>
              </a:rPr>
              <a:t>filters</a:t>
            </a:r>
            <a:r>
              <a:rPr lang="fr-FR" b="1" dirty="0">
                <a:solidFill>
                  <a:schemeClr val="accent2"/>
                </a:solidFill>
              </a:rPr>
              <a:t>.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F88CD0B-EFC1-7801-3B65-275A9E87BAA1}"/>
              </a:ext>
            </a:extLst>
          </p:cNvPr>
          <p:cNvGrpSpPr/>
          <p:nvPr/>
        </p:nvGrpSpPr>
        <p:grpSpPr>
          <a:xfrm>
            <a:off x="6726675" y="1260000"/>
            <a:ext cx="5105325" cy="1486459"/>
            <a:chOff x="6844333" y="1817717"/>
            <a:chExt cx="5105325" cy="1486459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CB45968-A577-02B5-94F0-E63C7CC7612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44333" y="1817717"/>
              <a:ext cx="5105325" cy="148645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FBC35D6-2A63-3D20-2579-26803062F56A}"/>
                </a:ext>
              </a:extLst>
            </p:cNvPr>
            <p:cNvSpPr/>
            <p:nvPr/>
          </p:nvSpPr>
          <p:spPr>
            <a:xfrm>
              <a:off x="9244608" y="2492896"/>
              <a:ext cx="955848" cy="760503"/>
            </a:xfrm>
            <a:prstGeom prst="rect">
              <a:avLst/>
            </a:prstGeom>
            <a:noFill/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Arrow: Left 15">
              <a:extLst>
                <a:ext uri="{FF2B5EF4-FFF2-40B4-BE49-F238E27FC236}">
                  <a16:creationId xmlns:a16="http://schemas.microsoft.com/office/drawing/2014/main" id="{AA6780E5-2F79-DB0F-9412-06264FB22201}"/>
                </a:ext>
              </a:extLst>
            </p:cNvPr>
            <p:cNvSpPr/>
            <p:nvPr/>
          </p:nvSpPr>
          <p:spPr>
            <a:xfrm>
              <a:off x="8544272" y="1844824"/>
              <a:ext cx="432048" cy="387147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1050" b="1" spc="-30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17" name="Arrow: Left 16">
              <a:extLst>
                <a:ext uri="{FF2B5EF4-FFF2-40B4-BE49-F238E27FC236}">
                  <a16:creationId xmlns:a16="http://schemas.microsoft.com/office/drawing/2014/main" id="{D6891729-DE38-D528-A80F-28D308EDF3EA}"/>
                </a:ext>
              </a:extLst>
            </p:cNvPr>
            <p:cNvSpPr/>
            <p:nvPr/>
          </p:nvSpPr>
          <p:spPr>
            <a:xfrm>
              <a:off x="10272464" y="2420888"/>
              <a:ext cx="432048" cy="387147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1050" b="1" spc="-300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pic>
        <p:nvPicPr>
          <p:cNvPr id="4" name="Picture 2" descr="How to Conduct Successful Remote Interviews - Glassdoor for Employers">
            <a:extLst>
              <a:ext uri="{FF2B5EF4-FFF2-40B4-BE49-F238E27FC236}">
                <a16:creationId xmlns:a16="http://schemas.microsoft.com/office/drawing/2014/main" id="{E9A1D4DA-5ACB-4F5E-9C95-1449CB4CD0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5481" y="3103396"/>
            <a:ext cx="2447712" cy="18970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1091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260000"/>
            <a:ext cx="6528088" cy="2385024"/>
          </a:xfrm>
        </p:spPr>
        <p:txBody>
          <a:bodyPr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b="0" dirty="0"/>
              <a:t>The declared supervisor (only) will use again the PRQ to </a:t>
            </a:r>
            <a:r>
              <a:rPr lang="en-US" sz="2000" dirty="0"/>
              <a:t>enter the name</a:t>
            </a:r>
            <a:r>
              <a:rPr lang="en-US" sz="2000" b="0" dirty="0"/>
              <a:t>, confirmed </a:t>
            </a:r>
            <a:r>
              <a:rPr lang="en-US" sz="2000" dirty="0"/>
              <a:t>start date </a:t>
            </a:r>
            <a:r>
              <a:rPr lang="en-US" sz="2000" b="0" dirty="0"/>
              <a:t>and </a:t>
            </a:r>
            <a:r>
              <a:rPr lang="en-US" sz="2000" dirty="0"/>
              <a:t>duration</a:t>
            </a:r>
            <a:r>
              <a:rPr lang="en-US" sz="2000" b="0" dirty="0"/>
              <a:t>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b="0" dirty="0"/>
              <a:t>Your HR-TA partner will take care of the </a:t>
            </a:r>
            <a:r>
              <a:rPr lang="en-US" sz="2000" dirty="0"/>
              <a:t>contract</a:t>
            </a:r>
            <a:r>
              <a:rPr lang="en-US" sz="2000" b="0" dirty="0"/>
              <a:t> and come back to supervisors in case of issues (candidate withdrawal, change of date needed, etc. ....)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b="0" dirty="0"/>
              <a:t>When hiring confirmed, your </a:t>
            </a:r>
            <a:r>
              <a:rPr lang="en-US" sz="2000" dirty="0"/>
              <a:t>HR-TA partner will close the PRQ </a:t>
            </a:r>
            <a:r>
              <a:rPr lang="en-US" sz="2000" b="0" dirty="0"/>
              <a:t>and organize the onboarding of the new hire.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376025" cy="535127"/>
          </a:xfrm>
        </p:spPr>
        <p:txBody>
          <a:bodyPr/>
          <a:lstStyle/>
          <a:p>
            <a:r>
              <a:rPr lang="en-US" dirty="0"/>
              <a:t>Selection and hiring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AE5022-AEDE-7E63-FABE-F9AFC4872616}"/>
              </a:ext>
            </a:extLst>
          </p:cNvPr>
          <p:cNvSpPr txBox="1"/>
          <p:nvPr/>
        </p:nvSpPr>
        <p:spPr bwMode="auto">
          <a:xfrm>
            <a:off x="1115740" y="4608000"/>
            <a:ext cx="1044116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tabLst>
                <a:tab pos="457200" algn="l"/>
              </a:tabLst>
            </a:pPr>
            <a:r>
              <a:rPr lang="en-US" sz="1800" b="0" i="1" dirty="0"/>
              <a:t>In case of lack of </a:t>
            </a:r>
            <a:r>
              <a:rPr lang="en-US" i="1" dirty="0"/>
              <a:t>interesting candidates, it</a:t>
            </a:r>
            <a:r>
              <a:rPr lang="en-US" sz="1800" b="0" i="1" dirty="0"/>
              <a:t> is possible to</a:t>
            </a:r>
            <a:r>
              <a:rPr lang="en-US" sz="1800" b="0" i="1" u="sng" dirty="0"/>
              <a:t> extend the publication </a:t>
            </a:r>
            <a:r>
              <a:rPr lang="en-US" sz="1800" b="0" i="1" dirty="0"/>
              <a:t>(maximum 3 months) or cancel the PRQ to not pursue the recruitment process.</a:t>
            </a:r>
          </a:p>
          <a:p>
            <a:pPr algn="ctr">
              <a:tabLst>
                <a:tab pos="457200" algn="l"/>
              </a:tabLst>
            </a:pPr>
            <a:r>
              <a:rPr lang="en-GB" sz="1800" b="0" i="1" dirty="0"/>
              <a:t>If you are aware about interesting unselected candidates, please feel free to share them with colleagues who may be interested.</a:t>
            </a:r>
            <a:endParaRPr lang="en-US" sz="1800" b="0" i="1" dirty="0"/>
          </a:p>
          <a:p>
            <a:pPr lvl="0" algn="ctr">
              <a:tabLst>
                <a:tab pos="457200" algn="l"/>
              </a:tabLst>
            </a:pPr>
            <a:r>
              <a:rPr lang="en-US" sz="1800" b="1" dirty="0">
                <a:solidFill>
                  <a:schemeClr val="accent2"/>
                </a:solidFill>
              </a:rPr>
              <a:t>If no selection are made on the PRQ within the 3 months maximum deadline, the PRQ will automatically be rejected.</a:t>
            </a:r>
            <a:endParaRPr lang="fr-FR" sz="1800" b="1" dirty="0">
              <a:solidFill>
                <a:schemeClr val="accent2"/>
              </a:solidFill>
            </a:endParaRPr>
          </a:p>
        </p:txBody>
      </p:sp>
      <p:pic>
        <p:nvPicPr>
          <p:cNvPr id="7" name="Picture 6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F4C688B1-F32D-FBBE-40FB-04321B5A822E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7308439" y="1017398"/>
            <a:ext cx="4296558" cy="14176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Graphic 9" descr="Warning with solid fill">
            <a:extLst>
              <a:ext uri="{FF2B5EF4-FFF2-40B4-BE49-F238E27FC236}">
                <a16:creationId xmlns:a16="http://schemas.microsoft.com/office/drawing/2014/main" id="{5EE69BC8-5B4F-49F4-03E2-84FD05D416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0000" y="5446470"/>
            <a:ext cx="718834" cy="718834"/>
          </a:xfrm>
          <a:prstGeom prst="rect">
            <a:avLst/>
          </a:prstGeom>
          <a:effectLst/>
        </p:spPr>
      </p:pic>
      <p:pic>
        <p:nvPicPr>
          <p:cNvPr id="11" name="Graphic 10" descr="Information with solid fill">
            <a:extLst>
              <a:ext uri="{FF2B5EF4-FFF2-40B4-BE49-F238E27FC236}">
                <a16:creationId xmlns:a16="http://schemas.microsoft.com/office/drawing/2014/main" id="{586E2B3B-9B78-190C-8C28-840DB393DA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03154" y="4650099"/>
            <a:ext cx="632525" cy="632525"/>
          </a:xfrm>
          <a:prstGeom prst="rect">
            <a:avLst/>
          </a:prstGeom>
          <a:effectLst/>
        </p:spPr>
      </p:pic>
      <p:pic>
        <p:nvPicPr>
          <p:cNvPr id="4" name="Picture 4" descr="Employee Onboarding Process: A Step by Step Guide">
            <a:extLst>
              <a:ext uri="{FF2B5EF4-FFF2-40B4-BE49-F238E27FC236}">
                <a16:creationId xmlns:a16="http://schemas.microsoft.com/office/drawing/2014/main" id="{28AD7D0A-EB7E-BBC5-0187-D3DAC11EC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834" y="2697220"/>
            <a:ext cx="3335768" cy="1667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9641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HR 2">
      <a:dk1>
        <a:srgbClr val="0033A0"/>
      </a:dk1>
      <a:lt1>
        <a:srgbClr val="FFFFFF"/>
      </a:lt1>
      <a:dk2>
        <a:srgbClr val="000000"/>
      </a:dk2>
      <a:lt2>
        <a:srgbClr val="F8F8F8"/>
      </a:lt2>
      <a:accent1>
        <a:srgbClr val="0033A0"/>
      </a:accent1>
      <a:accent2>
        <a:srgbClr val="E64179"/>
      </a:accent2>
      <a:accent3>
        <a:srgbClr val="CDDB00"/>
      </a:accent3>
      <a:accent4>
        <a:srgbClr val="00A5A9"/>
      </a:accent4>
      <a:accent5>
        <a:srgbClr val="F09F54"/>
      </a:accent5>
      <a:accent6>
        <a:srgbClr val="001E60"/>
      </a:accent6>
      <a:hlink>
        <a:srgbClr val="00A5A9"/>
      </a:hlink>
      <a:folHlink>
        <a:srgbClr val="CDDB00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HR_Talent Acquisition" id="{6827484E-B60D-754B-8D6A-9DEBB77B0273}" vid="{A194260A-DE7D-7D48-B428-C34A2475C5F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Template_PPT_CERN HR_Talent Acquisition</Template>
  <TotalTime>165</TotalTime>
  <Words>391</Words>
  <Application>Microsoft Office PowerPoint</Application>
  <DocSecurity>0</DocSecurity>
  <PresentationFormat>Widescreen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Guidelines for Dept Rep - Quest Continuous Process</vt:lpstr>
      <vt:lpstr>Approve the Personnel Request (PRQ) within EDH</vt:lpstr>
      <vt:lpstr>Access to eligible candidate pools</vt:lpstr>
      <vt:lpstr>Selection and hiring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Guidelines for Supervisors - Quest Continuous Process</dc:title>
  <dc:subject/>
  <dc:creator>Marie Piperakis</dc:creator>
  <cp:keywords/>
  <dc:description/>
  <cp:lastModifiedBy>Marie Piperakis</cp:lastModifiedBy>
  <cp:revision>64</cp:revision>
  <dcterms:created xsi:type="dcterms:W3CDTF">2023-05-23T20:04:56Z</dcterms:created>
  <dcterms:modified xsi:type="dcterms:W3CDTF">2023-06-07T16:02:09Z</dcterms:modified>
  <cp:category/>
  <dc:identifier/>
  <cp:contentStatus/>
  <dc:language/>
  <cp:version/>
</cp:coreProperties>
</file>