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1206" r:id="rId3"/>
    <p:sldId id="1262" r:id="rId4"/>
    <p:sldId id="1221" r:id="rId5"/>
    <p:sldId id="1263" r:id="rId6"/>
    <p:sldId id="1264" r:id="rId7"/>
    <p:sldId id="1265" r:id="rId8"/>
    <p:sldId id="1207" r:id="rId9"/>
    <p:sldId id="1208" r:id="rId10"/>
    <p:sldId id="1212" r:id="rId11"/>
    <p:sldId id="1214" r:id="rId12"/>
    <p:sldId id="1215" r:id="rId13"/>
    <p:sldId id="1216" r:id="rId14"/>
    <p:sldId id="1217" r:id="rId15"/>
    <p:sldId id="1213" r:id="rId16"/>
    <p:sldId id="1218" r:id="rId17"/>
    <p:sldId id="1219" r:id="rId18"/>
    <p:sldId id="908" r:id="rId19"/>
    <p:sldId id="925" r:id="rId20"/>
    <p:sldId id="1198" r:id="rId21"/>
    <p:sldId id="1200" r:id="rId22"/>
    <p:sldId id="1210" r:id="rId23"/>
    <p:sldId id="75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888F"/>
    <a:srgbClr val="A0B6CF"/>
    <a:srgbClr val="EF7577"/>
    <a:srgbClr val="9EC7D2"/>
    <a:srgbClr val="FD0000"/>
    <a:srgbClr val="8001FC"/>
    <a:srgbClr val="009051"/>
    <a:srgbClr val="E2246C"/>
    <a:srgbClr val="7D0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91" autoAdjust="0"/>
    <p:restoredTop sz="96197" autoAdjust="0"/>
  </p:normalViewPr>
  <p:slideViewPr>
    <p:cSldViewPr snapToGrid="0" snapToObjects="1">
      <p:cViewPr varScale="1">
        <p:scale>
          <a:sx n="124" d="100"/>
          <a:sy n="124" d="100"/>
        </p:scale>
        <p:origin x="28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6/19/23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6/19/23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215th HiLumi WP2 meeting, 20 June 2023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241"/>
            <a:ext cx="8229600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0090"/>
            <a:ext cx="8229600" cy="5406074"/>
          </a:xfrm>
        </p:spPr>
        <p:txBody>
          <a:bodyPr/>
          <a:lstStyle>
            <a:lvl1pPr>
              <a:defRPr sz="1700"/>
            </a:lvl1pPr>
            <a:lvl2pPr marL="742950" indent="-285750">
              <a:buFont typeface="Courier New" panose="02070309020205020404" pitchFamily="49" charset="0"/>
              <a:buChar char="o"/>
              <a:defRPr sz="1700"/>
            </a:lvl2pPr>
            <a:lvl4pPr marL="1600200" indent="-228600">
              <a:buFont typeface="Arial" panose="020B0604020202020204" pitchFamily="34" charset="0"/>
              <a:buChar char="–"/>
              <a:defRPr/>
            </a:lvl4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08082"/>
            <a:ext cx="2133600" cy="365125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508082"/>
            <a:ext cx="4344504" cy="365125"/>
          </a:xfrm>
        </p:spPr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5304" y="6508082"/>
            <a:ext cx="2133600" cy="365125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5251"/>
            <a:ext cx="82296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36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5304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lpc.web.cern.ch/schemeEditor.html?user=lotta&amp;scheme=HL-LHC/25ns_2228b_2216_1686_2112_hybrid_8b4e_2x56b_25ns_3x48b_12inj.jso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67065/" TargetMode="External"/><Relationship Id="rId2" Type="http://schemas.openxmlformats.org/officeDocument/2006/relationships/hyperlink" Target="https://indico.cern.ch/event/125331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970" y="2269768"/>
            <a:ext cx="8132057" cy="1470025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Update on e-cloud studies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5970" y="3835400"/>
            <a:ext cx="8230498" cy="1979772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Mether</a:t>
            </a:r>
            <a:b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e-cloud team</a:t>
            </a:r>
          </a:p>
          <a:p>
            <a:b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Acknowledgements: G. 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Iadarola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R. De Maria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6094AA-6BFC-C2F3-DE63-18A48ECB8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2224" y="5690335"/>
            <a:ext cx="5879551" cy="1152195"/>
          </a:xfrm>
        </p:spPr>
        <p:txBody>
          <a:bodyPr/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215</a:t>
            </a:r>
            <a:r>
              <a:rPr lang="en-GB" sz="16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HiLumi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WP2 meeting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 June 2023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4F0D0-A1CD-B74F-9548-B3010EAC4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Tune shift from dipoles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0B0E4-C550-BC42-8B36-595D5DE906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tune shift from the arc dipoles stays below 2.5e-4 </a:t>
            </a:r>
          </a:p>
          <a:p>
            <a:pPr lvl="1"/>
            <a:r>
              <a:rPr lang="en-GB" dirty="0"/>
              <a:t>The vertical tune shift is slightly larger than the horizontal, but the order of magnitude is the same in both planes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24C2A-C7E9-AB45-AE60-19F67BDCC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93C9E5-B18B-7F4F-8149-2050C44931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9192" y="2562458"/>
            <a:ext cx="4568531" cy="34369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FC4EB2-62CC-464E-BBD5-1A3D08D49D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61367" y="2562458"/>
            <a:ext cx="4582632" cy="343697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C090A-B9B5-C434-61BC-610E8548C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D70B92-5720-87D7-A7F2-7CA8F750D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</p:spTree>
    <p:extLst>
      <p:ext uri="{BB962C8B-B14F-4D97-AF65-F5344CB8AC3E}">
        <p14:creationId xmlns:p14="http://schemas.microsoft.com/office/powerpoint/2010/main" val="248744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4F0D0-A1CD-B74F-9548-B3010EAC4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Tune shift from quadrupoles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0B0E4-C550-BC42-8B36-595D5DE906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tune shift from the arc dipoles stays below 2.5e-4 </a:t>
            </a:r>
          </a:p>
          <a:p>
            <a:endParaRPr lang="en-GB" dirty="0"/>
          </a:p>
          <a:p>
            <a:r>
              <a:rPr lang="en-GB" dirty="0"/>
              <a:t>The tune shift from the arc quadrupoles is significantly larger, just below </a:t>
            </a:r>
            <a:r>
              <a:rPr lang="en-GB" dirty="0">
                <a:sym typeface="Wingdings" pitchFamily="2" charset="2"/>
              </a:rPr>
              <a:t>1e-3</a:t>
            </a:r>
          </a:p>
          <a:p>
            <a:pPr lvl="1"/>
            <a:r>
              <a:rPr lang="en-GB" dirty="0">
                <a:sym typeface="Wingdings" pitchFamily="2" charset="2"/>
              </a:rPr>
              <a:t>The tune shift is very similar in both transverse planes, as expected from the symmetry of the magnetic field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24C2A-C7E9-AB45-AE60-19F67BDCC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93C9E5-B18B-7F4F-8149-2050C44931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9192" y="2567746"/>
            <a:ext cx="4568531" cy="34263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FC4EB2-62CC-464E-BBD5-1A3D08D49D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61367" y="2562458"/>
            <a:ext cx="4582632" cy="343697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4FBA6-A1F8-AA19-0093-7EF21D498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151F9C-8ACA-0C43-EC4D-438E28500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</p:spTree>
    <p:extLst>
      <p:ext uri="{BB962C8B-B14F-4D97-AF65-F5344CB8AC3E}">
        <p14:creationId xmlns:p14="http://schemas.microsoft.com/office/powerpoint/2010/main" val="187394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12932-9989-5B49-8403-730128D3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kick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C55CB-2ACF-DC4C-9662-4D69BB9D3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Previous studies from 2020 showed that, in dipoles, the horizontal tune shift depends significantly on the pattern of kicked bunches along the train</a:t>
            </a:r>
            <a:endParaRPr lang="en-GB" sz="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311BE-67D1-174A-B685-75E727A7C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FB9219-8AF3-7D41-9432-19CD6D0702D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1112806" y="2380827"/>
            <a:ext cx="4764060" cy="357304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1ED75D-D7C2-E14D-B662-260C464F0A68}"/>
              </a:ext>
            </a:extLst>
          </p:cNvPr>
          <p:cNvCxnSpPr>
            <a:cxnSpLocks/>
          </p:cNvCxnSpPr>
          <p:nvPr/>
        </p:nvCxnSpPr>
        <p:spPr>
          <a:xfrm flipH="1" flipV="1">
            <a:off x="5483736" y="2893807"/>
            <a:ext cx="393130" cy="45745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A43EEAC-2396-E8C9-93A6-D98CD1E9C536}"/>
              </a:ext>
            </a:extLst>
          </p:cNvPr>
          <p:cNvSpPr txBox="1"/>
          <p:nvPr/>
        </p:nvSpPr>
        <p:spPr>
          <a:xfrm>
            <a:off x="5888575" y="2689538"/>
            <a:ext cx="2935480" cy="1569660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When the full train is kicked </a:t>
            </a:r>
            <a:br>
              <a:rPr lang="en-GB" sz="1600" dirty="0"/>
            </a:br>
            <a:r>
              <a:rPr lang="en-GB" sz="1600" dirty="0"/>
              <a:t>(as in the simulations above), </a:t>
            </a:r>
            <a:br>
              <a:rPr lang="en-GB" sz="1600" dirty="0"/>
            </a:br>
            <a:r>
              <a:rPr lang="en-GB" sz="1600" dirty="0"/>
              <a:t>the dipole stripes follow the displacement of the beam and are merely shifted in the beam chamber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5C832B-5E6C-AA1C-3018-A708C1203943}"/>
              </a:ext>
            </a:extLst>
          </p:cNvPr>
          <p:cNvSpPr txBox="1"/>
          <p:nvPr/>
        </p:nvSpPr>
        <p:spPr>
          <a:xfrm>
            <a:off x="2671281" y="2329457"/>
            <a:ext cx="23065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450 GeV, 1.1e11 p/b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C877E1-5C34-3177-23E3-9B5381C23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51407F-E6FF-D5F5-40CD-910EEEB3D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</p:spTree>
    <p:extLst>
      <p:ext uri="{BB962C8B-B14F-4D97-AF65-F5344CB8AC3E}">
        <p14:creationId xmlns:p14="http://schemas.microsoft.com/office/powerpoint/2010/main" val="332922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12932-9989-5B49-8403-730128D3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kick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C55CB-2ACF-DC4C-9662-4D69BB9D3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Previous studies from 2020 showed that, in dipoles, the horizontal tune shift depends significantly on the pattern of kicked bunches along the train</a:t>
            </a:r>
            <a:endParaRPr lang="en-GB" sz="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311BE-67D1-174A-B685-75E727A7C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FB9219-8AF3-7D41-9432-19CD6D0702D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1112806" y="2380827"/>
            <a:ext cx="4764060" cy="357304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1ED75D-D7C2-E14D-B662-260C464F0A68}"/>
              </a:ext>
            </a:extLst>
          </p:cNvPr>
          <p:cNvCxnSpPr>
            <a:cxnSpLocks/>
          </p:cNvCxnSpPr>
          <p:nvPr/>
        </p:nvCxnSpPr>
        <p:spPr>
          <a:xfrm flipH="1">
            <a:off x="5023821" y="3854805"/>
            <a:ext cx="853045" cy="102916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0946CE4-F1FD-34D4-B0B8-2E6A300A354D}"/>
              </a:ext>
            </a:extLst>
          </p:cNvPr>
          <p:cNvSpPr txBox="1"/>
          <p:nvPr/>
        </p:nvSpPr>
        <p:spPr>
          <a:xfrm>
            <a:off x="5876866" y="3193085"/>
            <a:ext cx="2935479" cy="1569660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When individual bunches are kicked, they are moved relative to the stripes created by the previous bunches and feel a force that is de-focusing and can be significantly stronger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C92D13-FB36-CFFB-9D05-0A631AA4B161}"/>
              </a:ext>
            </a:extLst>
          </p:cNvPr>
          <p:cNvCxnSpPr>
            <a:cxnSpLocks/>
          </p:cNvCxnSpPr>
          <p:nvPr/>
        </p:nvCxnSpPr>
        <p:spPr>
          <a:xfrm flipH="1" flipV="1">
            <a:off x="3948056" y="3282522"/>
            <a:ext cx="1928810" cy="57228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CB7F97F-0442-DE2E-14CB-5AEFE79B8A2D}"/>
              </a:ext>
            </a:extLst>
          </p:cNvPr>
          <p:cNvSpPr txBox="1"/>
          <p:nvPr/>
        </p:nvSpPr>
        <p:spPr>
          <a:xfrm>
            <a:off x="2671281" y="2329457"/>
            <a:ext cx="23065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450 GeV, 1.1e11 p/b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F71B840-9D3F-E2B6-8E8D-BB2714D65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4997572-D3C2-209E-4854-90BB082D1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</p:spTree>
    <p:extLst>
      <p:ext uri="{BB962C8B-B14F-4D97-AF65-F5344CB8AC3E}">
        <p14:creationId xmlns:p14="http://schemas.microsoft.com/office/powerpoint/2010/main" val="3344105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12932-9989-5B49-8403-730128D3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kick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C55CB-2ACF-DC4C-9662-4D69BB9D3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Previous studies from 2020 showed that, in dipoles, the horizontal tune shift depends significantly on the pattern of kicked bunches along the train</a:t>
            </a:r>
            <a:endParaRPr lang="en-GB" sz="800" dirty="0"/>
          </a:p>
          <a:p>
            <a:pPr>
              <a:buFont typeface="Wingdings" pitchFamily="2" charset="2"/>
              <a:buChar char="à"/>
            </a:pPr>
            <a:endParaRPr lang="en-GB" dirty="0"/>
          </a:p>
          <a:p>
            <a:pPr>
              <a:buFont typeface="Wingdings" pitchFamily="2" charset="2"/>
              <a:buChar char="à"/>
            </a:pPr>
            <a:r>
              <a:rPr lang="en-GB" dirty="0"/>
              <a:t>Since the individually kicked bunches give the largest tune shift, included in simulation study</a:t>
            </a:r>
          </a:p>
          <a:p>
            <a:pPr>
              <a:buFont typeface="Wingdings" pitchFamily="2" charset="2"/>
              <a:buChar char="à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311BE-67D1-174A-B685-75E727A7C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FB9219-8AF3-7D41-9432-19CD6D0702D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1112806" y="2380827"/>
            <a:ext cx="4764060" cy="35730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D3934C-FF1E-1F44-8E7F-299875FA8812}"/>
              </a:ext>
            </a:extLst>
          </p:cNvPr>
          <p:cNvSpPr txBox="1"/>
          <p:nvPr/>
        </p:nvSpPr>
        <p:spPr>
          <a:xfrm>
            <a:off x="5876866" y="3592323"/>
            <a:ext cx="3038533" cy="156966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When a consecutive sub-train of bunches is kicked, a flattening of the tune shift is observed along the sub-train, as could be expected as the stripes adjust to the displacement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1ED75D-D7C2-E14D-B662-260C464F0A68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5056094" y="4120179"/>
            <a:ext cx="820772" cy="256974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2C68112-4BD6-8C78-E47F-CF0FAF920FB2}"/>
              </a:ext>
            </a:extLst>
          </p:cNvPr>
          <p:cNvSpPr txBox="1"/>
          <p:nvPr/>
        </p:nvSpPr>
        <p:spPr>
          <a:xfrm>
            <a:off x="2671281" y="2329457"/>
            <a:ext cx="23065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450 GeV, 1.1e11 p/b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2CE3B86-11C5-EAFE-C48F-C98314EF0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9D0923-9CD9-A842-EF20-7B74AB89E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</p:spTree>
    <p:extLst>
      <p:ext uri="{BB962C8B-B14F-4D97-AF65-F5344CB8AC3E}">
        <p14:creationId xmlns:p14="http://schemas.microsoft.com/office/powerpoint/2010/main" val="428662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4F0D0-A1CD-B74F-9548-B3010EAC4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”Single bunch” tune shift from dipoles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0B0E4-C550-BC42-8B36-595D5DE906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With 2.3e11 p/b at flat top, the effect of kicking individual bunches is moderate: the magnitude of the horizontal tune shift is enhanced by a factor ~1.5 </a:t>
            </a:r>
          </a:p>
          <a:p>
            <a:endParaRPr lang="en-GB" dirty="0"/>
          </a:p>
          <a:p>
            <a:r>
              <a:rPr lang="en-GB" dirty="0"/>
              <a:t>No impact of kick pattern on the vertical tune shift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24C2A-C7E9-AB45-AE60-19F67BDCC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93C9E5-B18B-7F4F-8149-2050C44931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2142" y="2562458"/>
            <a:ext cx="4582632" cy="34369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FC4EB2-62CC-464E-BBD5-1A3D08D49D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61367" y="2562458"/>
            <a:ext cx="4582632" cy="343697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3FF4BF-E657-A23D-7232-472E8C812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F55755-42CA-0B8D-3238-797860197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</p:spTree>
    <p:extLst>
      <p:ext uri="{BB962C8B-B14F-4D97-AF65-F5344CB8AC3E}">
        <p14:creationId xmlns:p14="http://schemas.microsoft.com/office/powerpoint/2010/main" val="4042957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4F0D0-A1CD-B74F-9548-B3010EAC4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”Single bunch” tune shift from quadrupoles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0B0E4-C550-BC42-8B36-595D5DE906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Contrary to the dipoles, in the quadrupoles, individually kicked bunches receive a smaller tune shift than bunches that are “centred” in the e-cloud</a:t>
            </a:r>
          </a:p>
          <a:p>
            <a:pPr lvl="1"/>
            <a:r>
              <a:rPr lang="en-GB" dirty="0"/>
              <a:t>The tune shift stays positive also for individually kicked bunches</a:t>
            </a:r>
          </a:p>
          <a:p>
            <a:pPr>
              <a:buFont typeface="Wingdings" pitchFamily="2" charset="2"/>
              <a:buChar char="à"/>
            </a:pPr>
            <a:endParaRPr lang="en-GB" dirty="0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Since the quadrupoles dominate the total tune shift, overall the tune shift is smaller for individually kicked bunches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24C2A-C7E9-AB45-AE60-19F67BDCC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93C9E5-B18B-7F4F-8149-2050C44931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2142" y="2860406"/>
            <a:ext cx="4582632" cy="34369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FC4EB2-62CC-464E-BBD5-1A3D08D49D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61367" y="2860406"/>
            <a:ext cx="4582632" cy="343697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53257C-E734-81B5-AE36-61377BAD6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196D75-E799-3BBD-5EA3-30FE5091F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</p:spTree>
    <p:extLst>
      <p:ext uri="{BB962C8B-B14F-4D97-AF65-F5344CB8AC3E}">
        <p14:creationId xmlns:p14="http://schemas.microsoft.com/office/powerpoint/2010/main" val="99251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7360C-5753-39C0-F661-47DBFA23A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2145D-DE8C-DE45-A55C-7695B6BBE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tune shift from arc dipoles and quadrupoles at “Flat top” is at most around 1e-3</a:t>
            </a:r>
          </a:p>
          <a:p>
            <a:pPr lvl="1"/>
            <a:r>
              <a:rPr lang="en-GB" dirty="0"/>
              <a:t>Within the tolerance of the comb filter mitigation</a:t>
            </a:r>
          </a:p>
          <a:p>
            <a:endParaRPr lang="en-GB" dirty="0"/>
          </a:p>
          <a:p>
            <a:r>
              <a:rPr lang="en-GB" dirty="0"/>
              <a:t>If mitigation is needed also during collisions or at injection further studies are necessary</a:t>
            </a:r>
          </a:p>
          <a:p>
            <a:pPr marL="914400" lvl="2" indent="0">
              <a:buNone/>
            </a:pPr>
            <a:endParaRPr lang="en-GB" sz="1700" dirty="0">
              <a:sym typeface="Wingdings" pitchFamily="2" charset="2"/>
            </a:endParaRPr>
          </a:p>
          <a:p>
            <a:pPr lvl="2">
              <a:buFont typeface="Wingdings" pitchFamily="2" charset="2"/>
              <a:buChar char="à"/>
            </a:pPr>
            <a:endParaRPr lang="en-GB" dirty="0">
              <a:sym typeface="Wingdings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32C56-C1A7-35C1-E7F8-E968A5A7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188B1-8A29-86F7-1918-D23BB7C5B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A6EE9-11D5-E6DD-71B6-27105EC1F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A713D8-897B-31FD-619F-D16BD0C741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91640" y="2066092"/>
            <a:ext cx="3595160" cy="26963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DCFF78-19C0-8981-949B-B87CB09CA737}"/>
              </a:ext>
            </a:extLst>
          </p:cNvPr>
          <p:cNvSpPr txBox="1"/>
          <p:nvPr/>
        </p:nvSpPr>
        <p:spPr>
          <a:xfrm>
            <a:off x="5091641" y="4781119"/>
            <a:ext cx="3595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Tune shifts at injection can be larger than at flat top, e.g., up to 3e-3 for individually kicked bunches in dipoles</a:t>
            </a:r>
          </a:p>
        </p:txBody>
      </p:sp>
      <p:pic>
        <p:nvPicPr>
          <p:cNvPr id="10" name="Picture 9" descr="A picture containing text, line, plot, screenshot&#10;&#10;Description automatically generated">
            <a:extLst>
              <a:ext uri="{FF2B5EF4-FFF2-40B4-BE49-F238E27FC236}">
                <a16:creationId xmlns:a16="http://schemas.microsoft.com/office/drawing/2014/main" id="{963ED1B8-2675-F248-6E68-549616485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389" y="2148284"/>
            <a:ext cx="2942853" cy="25996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1953C5-597D-135D-108A-6A3137F94CEC}"/>
              </a:ext>
            </a:extLst>
          </p:cNvPr>
          <p:cNvSpPr txBox="1"/>
          <p:nvPr/>
        </p:nvSpPr>
        <p:spPr>
          <a:xfrm>
            <a:off x="457200" y="4781119"/>
            <a:ext cx="40852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The tune shift in quadrupoles may be larger with lower bunch intensity, due to the non-monotonic scaling of the electron density </a:t>
            </a:r>
          </a:p>
        </p:txBody>
      </p:sp>
      <p:pic>
        <p:nvPicPr>
          <p:cNvPr id="13" name="Picture 12" descr="A screenshot of a cell phone&#10;&#10;Description automatically generated with low confidence">
            <a:extLst>
              <a:ext uri="{FF2B5EF4-FFF2-40B4-BE49-F238E27FC236}">
                <a16:creationId xmlns:a16="http://schemas.microsoft.com/office/drawing/2014/main" id="{9197EA25-8AFE-12CA-5877-26C522B76C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5065" y="2239031"/>
            <a:ext cx="627379" cy="21010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D23C86A-07A8-D067-56FA-25122329B499}"/>
              </a:ext>
            </a:extLst>
          </p:cNvPr>
          <p:cNvSpPr txBox="1"/>
          <p:nvPr/>
        </p:nvSpPr>
        <p:spPr>
          <a:xfrm>
            <a:off x="703075" y="5663971"/>
            <a:ext cx="5322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GB" sz="1600" dirty="0"/>
              <a:t>Possible impact also on Run 4 ramp-up strategy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/>
              <a:t>Scan in bunch intensity and SEY ongoing to evaluate effect</a:t>
            </a:r>
          </a:p>
        </p:txBody>
      </p:sp>
    </p:spTree>
    <p:extLst>
      <p:ext uri="{BB962C8B-B14F-4D97-AF65-F5344CB8AC3E}">
        <p14:creationId xmlns:p14="http://schemas.microsoft.com/office/powerpoint/2010/main" val="147314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329D10B-27E6-0F4E-92F4-0FA21B93C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564779"/>
            <a:ext cx="7772400" cy="1470025"/>
          </a:xfrm>
        </p:spPr>
        <p:txBody>
          <a:bodyPr/>
          <a:lstStyle/>
          <a:p>
            <a:r>
              <a:rPr lang="en-GB" b="1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668551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D2E9AED2-0C19-1281-4874-788B8EFDC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/>
          <a:lstStyle/>
          <a:p>
            <a:r>
              <a:rPr lang="en-GB" sz="3600" dirty="0"/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225840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1793-F5D3-4EBE-AD39-2E0A81A09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62C2C-CB91-FDF1-0ADE-71CF44820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Filling schemes for Run 4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Coherent tune shift from e-cloud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DDE0F-4D4F-6DCD-6BCE-2A97DD944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C2C43-005C-C538-2887-A05634861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228E0-CC9F-0007-AA61-D7AC88590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1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7367C-31B9-7807-4152-69D9D6CFD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 uncertainty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E2F4D-1221-E025-F54B-325A58402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Despite the good agreement between models and measurements, there is an intrinsic uncertainty in our SEY fit model</a:t>
            </a:r>
          </a:p>
          <a:p>
            <a:r>
              <a:rPr lang="en-GB" dirty="0"/>
              <a:t>We know that the SEY is not uniform within individual half-cells, but with a single heat load measurement per half-cell we cannot reconstruct a more complex SEY model</a:t>
            </a:r>
          </a:p>
          <a:p>
            <a:pPr lvl="1"/>
            <a:r>
              <a:rPr lang="en-GB" dirty="0"/>
              <a:t>Effort to improve fitting method based on recent non-trivial observations of heat load scaling with intensity and bunch train pattern ongoing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A3891-2E05-7EAC-D997-6653AA4F8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9F9E8-CE56-135A-1F85-4B4BA5608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210th HiLumi WP2 meeting, 13 December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175D0-B900-DE15-BA53-88C32FDB4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DD730532-096F-AF33-1420-613EB7131C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420239" y="2548082"/>
            <a:ext cx="6930001" cy="3960000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7A55BDB1-1F75-279E-6D43-4CCC6B922E3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0239" y="2548082"/>
            <a:ext cx="6930001" cy="396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4AD1D2F-6983-3276-46BE-84D0D6D42214}"/>
              </a:ext>
            </a:extLst>
          </p:cNvPr>
          <p:cNvSpPr txBox="1"/>
          <p:nvPr/>
        </p:nvSpPr>
        <p:spPr>
          <a:xfrm>
            <a:off x="2130355" y="3041593"/>
            <a:ext cx="1994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EF75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 SEY</a:t>
            </a:r>
          </a:p>
          <a:p>
            <a:r>
              <a:rPr lang="en-GB" sz="1200" dirty="0">
                <a:solidFill>
                  <a:srgbClr val="5688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SEY only in dipoles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8C18B6-BEB6-9773-018C-9550A881144B}"/>
              </a:ext>
            </a:extLst>
          </p:cNvPr>
          <p:cNvSpPr txBox="1"/>
          <p:nvPr/>
        </p:nvSpPr>
        <p:spPr>
          <a:xfrm>
            <a:off x="6151788" y="4901589"/>
            <a:ext cx="2466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EF75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S78 average SEY estimate: 1.36</a:t>
            </a:r>
          </a:p>
          <a:p>
            <a:r>
              <a:rPr lang="en-GB" sz="1200" dirty="0">
                <a:solidFill>
                  <a:srgbClr val="5688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S78 average SEY estimate: 1.54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16881B-C697-E9E4-C729-848319D30B82}"/>
              </a:ext>
            </a:extLst>
          </p:cNvPr>
          <p:cNvSpPr txBox="1"/>
          <p:nvPr/>
        </p:nvSpPr>
        <p:spPr>
          <a:xfrm>
            <a:off x="2772381" y="5616174"/>
            <a:ext cx="3138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Simulations with enhanced photoemission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83067A-57B8-7C32-B555-3AC56043DF3A}"/>
              </a:ext>
            </a:extLst>
          </p:cNvPr>
          <p:cNvSpPr txBox="1"/>
          <p:nvPr/>
        </p:nvSpPr>
        <p:spPr>
          <a:xfrm>
            <a:off x="6400800" y="2166164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itchFamily="2" charset="2"/>
              </a:rPr>
              <a:t> for future estimates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AB0EC7-4BD0-6871-9CDC-1FAA46DF9520}"/>
              </a:ext>
            </a:extLst>
          </p:cNvPr>
          <p:cNvSpPr txBox="1"/>
          <p:nvPr/>
        </p:nvSpPr>
        <p:spPr>
          <a:xfrm>
            <a:off x="6266567" y="3889144"/>
            <a:ext cx="22179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For current estimates, we take a conservative approach</a:t>
            </a:r>
          </a:p>
        </p:txBody>
      </p:sp>
    </p:spTree>
    <p:extLst>
      <p:ext uri="{BB962C8B-B14F-4D97-AF65-F5344CB8AC3E}">
        <p14:creationId xmlns:p14="http://schemas.microsoft.com/office/powerpoint/2010/main" val="230924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7367C-31B9-7807-4152-69D9D6CFD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 uncertainty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E2F4D-1221-E025-F54B-325A58402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Despite the good agreement between models and measurements, there is an intrinsic uncertainty in our SEY fit model</a:t>
            </a:r>
          </a:p>
          <a:p>
            <a:r>
              <a:rPr lang="en-GB" dirty="0"/>
              <a:t>We know that the SEY is not uniform within individual half-cells, but with a single heat load measurement per half-cell we cannot reconstruct a more complex SEY model</a:t>
            </a:r>
          </a:p>
          <a:p>
            <a:pPr lvl="1"/>
            <a:r>
              <a:rPr lang="en-GB" dirty="0"/>
              <a:t>Effort to improve fitting method based on recent non-trivial observations of heat load scaling with intensity and bunch train pattern ongoing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A3891-2E05-7EAC-D997-6653AA4F8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9F9E8-CE56-135A-1F85-4B4BA5608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210th HiLumi WP2 meeting, 13 December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175D0-B900-DE15-BA53-88C32FDB4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730532-096F-AF33-1420-613EB7131C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1420239" y="2548082"/>
            <a:ext cx="6930000" cy="39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55BDB1-1F75-279E-6D43-4CCC6B922E3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1420239" y="2548082"/>
            <a:ext cx="6930000" cy="396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244AA8-6552-5323-6376-E5B37022B736}"/>
              </a:ext>
            </a:extLst>
          </p:cNvPr>
          <p:cNvSpPr txBox="1"/>
          <p:nvPr/>
        </p:nvSpPr>
        <p:spPr>
          <a:xfrm>
            <a:off x="2130355" y="3041593"/>
            <a:ext cx="1994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EF75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 SEY</a:t>
            </a:r>
          </a:p>
          <a:p>
            <a:r>
              <a:rPr lang="en-GB" sz="1200" dirty="0">
                <a:solidFill>
                  <a:srgbClr val="5688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SEY only in dipoles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63003D-81AE-BCF7-369F-E16D73B16F00}"/>
              </a:ext>
            </a:extLst>
          </p:cNvPr>
          <p:cNvSpPr txBox="1"/>
          <p:nvPr/>
        </p:nvSpPr>
        <p:spPr>
          <a:xfrm>
            <a:off x="6151788" y="4901589"/>
            <a:ext cx="2466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EF75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S78 average SEY estimate: 1.43</a:t>
            </a:r>
          </a:p>
          <a:p>
            <a:r>
              <a:rPr lang="en-GB" sz="1200" dirty="0">
                <a:solidFill>
                  <a:srgbClr val="56888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S78 average SEY estimate: 1.56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042381-0A01-E1B4-D4FD-35BFBA76F0C0}"/>
              </a:ext>
            </a:extLst>
          </p:cNvPr>
          <p:cNvSpPr txBox="1"/>
          <p:nvPr/>
        </p:nvSpPr>
        <p:spPr>
          <a:xfrm>
            <a:off x="2772381" y="5616174"/>
            <a:ext cx="3138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Simulations with 2018 photoemission model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CFB1FA-5814-D203-6CA5-92CDDFB09544}"/>
              </a:ext>
            </a:extLst>
          </p:cNvPr>
          <p:cNvSpPr txBox="1"/>
          <p:nvPr/>
        </p:nvSpPr>
        <p:spPr>
          <a:xfrm>
            <a:off x="6400800" y="2166164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itchFamily="2" charset="2"/>
              </a:rPr>
              <a:t> for future estimates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C71557-C6BB-1E3B-BF2C-64FA0D2DA449}"/>
              </a:ext>
            </a:extLst>
          </p:cNvPr>
          <p:cNvSpPr txBox="1"/>
          <p:nvPr/>
        </p:nvSpPr>
        <p:spPr>
          <a:xfrm>
            <a:off x="6266567" y="3889144"/>
            <a:ext cx="22179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For current estimates, we take a conservative approach</a:t>
            </a:r>
          </a:p>
        </p:txBody>
      </p:sp>
    </p:spTree>
    <p:extLst>
      <p:ext uri="{BB962C8B-B14F-4D97-AF65-F5344CB8AC3E}">
        <p14:creationId xmlns:p14="http://schemas.microsoft.com/office/powerpoint/2010/main" val="298674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B5AE7-BFB2-D7DD-1DDF-CA63111D7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SEY 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14A2E-3537-AC49-63BC-A8416109C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magnitude of the tune shift in the dipoles depends on the SEY</a:t>
            </a:r>
          </a:p>
          <a:p>
            <a:pPr lvl="1"/>
            <a:r>
              <a:rPr lang="en-GB" dirty="0"/>
              <a:t>A factor of 1.5-2 going from SEY = 1.4 to SEY = 1.5</a:t>
            </a:r>
          </a:p>
          <a:p>
            <a:pPr lvl="1"/>
            <a:r>
              <a:rPr lang="en-GB" dirty="0"/>
              <a:t>In line with the corresponding change in electron density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0CA8C7-981A-B89A-AEA7-D5D8463A8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ADECB-262B-9946-5A8C-39FF826DE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53549-A709-B458-697C-949411F83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B07B1E-DEC3-787D-7D18-829E363965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2143" y="2247403"/>
            <a:ext cx="4582632" cy="34369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4914B0-7A5F-281E-DC2D-E50E94AF7C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61368" y="2247403"/>
            <a:ext cx="4582632" cy="343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7763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4F0D0-A1CD-B74F-9548-B3010EAC4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Intensity 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0B0E4-C550-BC42-8B36-595D5DE90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5566"/>
            <a:ext cx="8420986" cy="5220598"/>
          </a:xfrm>
        </p:spPr>
        <p:txBody>
          <a:bodyPr/>
          <a:lstStyle/>
          <a:p>
            <a:r>
              <a:rPr lang="en-GB" dirty="0"/>
              <a:t>Comparison between bunch intensity 1.1e11 and 2.3e11 p/b at 7 </a:t>
            </a:r>
            <a:r>
              <a:rPr lang="en-GB" dirty="0" err="1"/>
              <a:t>TeV</a:t>
            </a:r>
            <a:endParaRPr lang="en-GB" dirty="0"/>
          </a:p>
          <a:p>
            <a:pPr lvl="1"/>
            <a:r>
              <a:rPr lang="en-GB" dirty="0"/>
              <a:t>In horizontal, the tune shift for HL-LHC is an order of magnitude larger</a:t>
            </a:r>
          </a:p>
          <a:p>
            <a:pPr lvl="1"/>
            <a:r>
              <a:rPr lang="en-GB" dirty="0"/>
              <a:t>In vertical, the tune shifts are of similar magnitude, but slightly larger for 1.1e11 p/b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24C2A-C7E9-AB45-AE60-19F67BDCC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93C9E5-B18B-7F4F-8149-2050C44931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2142" y="2437880"/>
            <a:ext cx="4582632" cy="34369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FC4EB2-62CC-464E-BBD5-1A3D08D49D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61367" y="2437880"/>
            <a:ext cx="4582632" cy="343697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A6B4B3-564F-CE58-6704-582842C13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7F9CB4-3AEE-4BBE-8253-4F370F1F6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</p:spTree>
    <p:extLst>
      <p:ext uri="{BB962C8B-B14F-4D97-AF65-F5344CB8AC3E}">
        <p14:creationId xmlns:p14="http://schemas.microsoft.com/office/powerpoint/2010/main" val="654518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DF08E-E038-D38D-575E-AD4E9869F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Achievable performance for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EEDA6-7CF5-8F7B-582E-9ADB10D52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3D0C3-88AE-35AB-26B2-A09E722D4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AFD59-13EC-4403-3367-38FE0FA4D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01497BF-3055-829B-4B40-662FD094C0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GB" dirty="0"/>
              <a:t>Best case scenario:</a:t>
            </a:r>
          </a:p>
          <a:p>
            <a:pPr lvl="1"/>
            <a:r>
              <a:rPr lang="en-GB" dirty="0"/>
              <a:t>No new heat load limitation </a:t>
            </a:r>
            <a:r>
              <a:rPr lang="en-GB" dirty="0" err="1"/>
              <a:t>w.r.t.</a:t>
            </a:r>
            <a:r>
              <a:rPr lang="en-GB" dirty="0"/>
              <a:t> Run 3 and no limitation from beam stability</a:t>
            </a:r>
          </a:p>
          <a:p>
            <a:pPr>
              <a:buFont typeface="+mj-lt"/>
              <a:buAutoNum type="arabicPeriod"/>
            </a:pPr>
            <a:r>
              <a:rPr lang="en-GB" dirty="0"/>
              <a:t>Possible degradation scenario:</a:t>
            </a:r>
          </a:p>
          <a:p>
            <a:pPr lvl="1"/>
            <a:r>
              <a:rPr lang="en-GB" dirty="0"/>
              <a:t>Only high-load half-cells in a sector with low </a:t>
            </a:r>
            <a:r>
              <a:rPr lang="en-GB" dirty="0" err="1"/>
              <a:t>cryo</a:t>
            </a:r>
            <a:r>
              <a:rPr lang="en-GB" dirty="0"/>
              <a:t> capacity, e.g. further degradation in S78 by ~28% (all half-cells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worst today) and no limit from beam stability</a:t>
            </a:r>
          </a:p>
          <a:p>
            <a:pPr>
              <a:buFont typeface="+mj-lt"/>
              <a:buAutoNum type="arabicPeriod"/>
            </a:pPr>
            <a:r>
              <a:rPr lang="en-GB" dirty="0"/>
              <a:t>Worst case scenario:</a:t>
            </a:r>
          </a:p>
          <a:p>
            <a:pPr lvl="1"/>
            <a:r>
              <a:rPr lang="en-GB" dirty="0"/>
              <a:t>With even further degradation, or beam stability limitations, we fall back on 8b+4e</a:t>
            </a:r>
          </a:p>
          <a:p>
            <a:pPr lvl="1"/>
            <a:endParaRPr lang="en-GB" sz="1100" dirty="0"/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 Agreed to use filling scheme with ~2200 bunches as a baseline for Run 4 scenarios</a:t>
            </a:r>
            <a:endParaRPr lang="en-GB" dirty="0"/>
          </a:p>
          <a:p>
            <a:pPr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A8EB7F-C6C0-AFBE-2EE6-87C5B9A1F40A}"/>
              </a:ext>
            </a:extLst>
          </p:cNvPr>
          <p:cNvSpPr txBox="1"/>
          <p:nvPr/>
        </p:nvSpPr>
        <p:spPr>
          <a:xfrm>
            <a:off x="1107039" y="5738596"/>
            <a:ext cx="694533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* Bunch number estimates based on current best-fit SEY model (uniform SEY)</a:t>
            </a:r>
          </a:p>
          <a:p>
            <a:r>
              <a:rPr lang="en-GB" sz="1400" dirty="0"/>
              <a:t>   8b+4e-ratios including empty slots (4e)</a:t>
            </a:r>
          </a:p>
          <a:p>
            <a:r>
              <a:rPr lang="en-GB" sz="1400" dirty="0"/>
              <a:t>   Luminosities assuming µ=200, </a:t>
            </a:r>
            <a:r>
              <a:rPr lang="en-GB" sz="1400" dirty="0" err="1"/>
              <a:t>n</a:t>
            </a:r>
            <a:r>
              <a:rPr lang="en-GB" sz="1400" baseline="-25000" dirty="0" err="1"/>
              <a:t>b</a:t>
            </a:r>
            <a:r>
              <a:rPr lang="en-GB" sz="1400" dirty="0"/>
              <a:t>=2.3 x 10</a:t>
            </a:r>
            <a:r>
              <a:rPr lang="en-GB" sz="1400" baseline="30000" dirty="0"/>
              <a:t>11</a:t>
            </a:r>
            <a:r>
              <a:rPr lang="en-GB" sz="1400" dirty="0"/>
              <a:t> p, </a:t>
            </a:r>
            <a:r>
              <a:rPr lang="en-GB" sz="1400" dirty="0" err="1"/>
              <a:t>L</a:t>
            </a:r>
            <a:r>
              <a:rPr lang="en-GB" sz="1400" baseline="-25000" dirty="0" err="1"/>
              <a:t>lev</a:t>
            </a:r>
            <a:r>
              <a:rPr lang="en-GB" sz="1400" dirty="0"/>
              <a:t>= 5-7.5e-34 cm</a:t>
            </a:r>
            <a:r>
              <a:rPr lang="en-GB" sz="1400" baseline="30000" dirty="0"/>
              <a:t>-2</a:t>
            </a:r>
            <a:r>
              <a:rPr lang="en-GB" sz="1400" dirty="0"/>
              <a:t> s</a:t>
            </a:r>
            <a:r>
              <a:rPr lang="en-GB" sz="1400" baseline="30000" dirty="0"/>
              <a:t>-1</a:t>
            </a:r>
            <a:endParaRPr lang="en-GB" sz="1400" dirty="0">
              <a:solidFill>
                <a:schemeClr val="tx2"/>
              </a:solidFill>
            </a:endParaRPr>
          </a:p>
        </p:txBody>
      </p:sp>
      <p:graphicFrame>
        <p:nvGraphicFramePr>
          <p:cNvPr id="11" name="Table 7">
            <a:extLst>
              <a:ext uri="{FF2B5EF4-FFF2-40B4-BE49-F238E27FC236}">
                <a16:creationId xmlns:a16="http://schemas.microsoft.com/office/drawing/2014/main" id="{A11ECE3D-8E5E-D1E2-0307-8EB515458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007634"/>
              </p:ext>
            </p:extLst>
          </p:nvPr>
        </p:nvGraphicFramePr>
        <p:xfrm>
          <a:off x="1107039" y="3643937"/>
          <a:ext cx="6929921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265">
                  <a:extLst>
                    <a:ext uri="{9D8B030D-6E8A-4147-A177-3AD203B41FA5}">
                      <a16:colId xmlns:a16="http://schemas.microsoft.com/office/drawing/2014/main" val="4048882358"/>
                    </a:ext>
                  </a:extLst>
                </a:gridCol>
                <a:gridCol w="698845">
                  <a:extLst>
                    <a:ext uri="{9D8B030D-6E8A-4147-A177-3AD203B41FA5}">
                      <a16:colId xmlns:a16="http://schemas.microsoft.com/office/drawing/2014/main" val="612703773"/>
                    </a:ext>
                  </a:extLst>
                </a:gridCol>
                <a:gridCol w="970617">
                  <a:extLst>
                    <a:ext uri="{9D8B030D-6E8A-4147-A177-3AD203B41FA5}">
                      <a16:colId xmlns:a16="http://schemas.microsoft.com/office/drawing/2014/main" val="651735398"/>
                    </a:ext>
                  </a:extLst>
                </a:gridCol>
                <a:gridCol w="582371">
                  <a:extLst>
                    <a:ext uri="{9D8B030D-6E8A-4147-A177-3AD203B41FA5}">
                      <a16:colId xmlns:a16="http://schemas.microsoft.com/office/drawing/2014/main" val="436053146"/>
                    </a:ext>
                  </a:extLst>
                </a:gridCol>
                <a:gridCol w="1155034">
                  <a:extLst>
                    <a:ext uri="{9D8B030D-6E8A-4147-A177-3AD203B41FA5}">
                      <a16:colId xmlns:a16="http://schemas.microsoft.com/office/drawing/2014/main" val="876880409"/>
                    </a:ext>
                  </a:extLst>
                </a:gridCol>
                <a:gridCol w="1431470">
                  <a:extLst>
                    <a:ext uri="{9D8B030D-6E8A-4147-A177-3AD203B41FA5}">
                      <a16:colId xmlns:a16="http://schemas.microsoft.com/office/drawing/2014/main" val="1903015228"/>
                    </a:ext>
                  </a:extLst>
                </a:gridCol>
                <a:gridCol w="986319">
                  <a:extLst>
                    <a:ext uri="{9D8B030D-6E8A-4147-A177-3AD203B41FA5}">
                      <a16:colId xmlns:a16="http://schemas.microsoft.com/office/drawing/2014/main" val="15697004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N.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8b4e 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S78 heat load [W/</a:t>
                      </a:r>
                      <a:r>
                        <a:rPr lang="en-GB" sz="1400" b="1" dirty="0" err="1"/>
                        <a:t>hc</a:t>
                      </a:r>
                      <a:r>
                        <a:rPr lang="en-GB" sz="1400" b="1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Requires surface 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Int. </a:t>
                      </a:r>
                      <a:r>
                        <a:rPr lang="en-GB" sz="1400" b="1" dirty="0" err="1"/>
                        <a:t>lumi</a:t>
                      </a:r>
                      <a:r>
                        <a:rPr lang="en-GB" sz="1400" b="1" dirty="0"/>
                        <a:t> </a:t>
                      </a:r>
                      <a:br>
                        <a:rPr lang="en-GB" sz="1400" b="1" dirty="0"/>
                      </a:br>
                      <a:r>
                        <a:rPr lang="en-GB" sz="1400" b="1" dirty="0"/>
                        <a:t>[fb</a:t>
                      </a:r>
                      <a:r>
                        <a:rPr lang="en-GB" sz="1400" b="1" baseline="30000" dirty="0"/>
                        <a:t>-1</a:t>
                      </a:r>
                      <a:r>
                        <a:rPr lang="en-GB" sz="1400" b="1" dirty="0"/>
                        <a:t>/year]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7635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Baseline 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5x48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2748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&gt; 310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728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Best case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Hybrid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2320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47%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190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No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270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2229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Degraded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Hybrid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2110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70%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190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No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245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84941"/>
                  </a:ext>
                </a:extLst>
              </a:tr>
            </a:tbl>
          </a:graphicData>
        </a:graphic>
      </p:graphicFrame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35756FE1-7DBE-8322-87EF-1E8DFE1B4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743777"/>
              </p:ext>
            </p:extLst>
          </p:nvPr>
        </p:nvGraphicFramePr>
        <p:xfrm>
          <a:off x="1107039" y="3643937"/>
          <a:ext cx="6929921" cy="125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265">
                  <a:extLst>
                    <a:ext uri="{9D8B030D-6E8A-4147-A177-3AD203B41FA5}">
                      <a16:colId xmlns:a16="http://schemas.microsoft.com/office/drawing/2014/main" val="4048882358"/>
                    </a:ext>
                  </a:extLst>
                </a:gridCol>
                <a:gridCol w="698845">
                  <a:extLst>
                    <a:ext uri="{9D8B030D-6E8A-4147-A177-3AD203B41FA5}">
                      <a16:colId xmlns:a16="http://schemas.microsoft.com/office/drawing/2014/main" val="612703773"/>
                    </a:ext>
                  </a:extLst>
                </a:gridCol>
                <a:gridCol w="970617">
                  <a:extLst>
                    <a:ext uri="{9D8B030D-6E8A-4147-A177-3AD203B41FA5}">
                      <a16:colId xmlns:a16="http://schemas.microsoft.com/office/drawing/2014/main" val="651735398"/>
                    </a:ext>
                  </a:extLst>
                </a:gridCol>
                <a:gridCol w="582371">
                  <a:extLst>
                    <a:ext uri="{9D8B030D-6E8A-4147-A177-3AD203B41FA5}">
                      <a16:colId xmlns:a16="http://schemas.microsoft.com/office/drawing/2014/main" val="436053146"/>
                    </a:ext>
                  </a:extLst>
                </a:gridCol>
                <a:gridCol w="1155034">
                  <a:extLst>
                    <a:ext uri="{9D8B030D-6E8A-4147-A177-3AD203B41FA5}">
                      <a16:colId xmlns:a16="http://schemas.microsoft.com/office/drawing/2014/main" val="876880409"/>
                    </a:ext>
                  </a:extLst>
                </a:gridCol>
                <a:gridCol w="1431470">
                  <a:extLst>
                    <a:ext uri="{9D8B030D-6E8A-4147-A177-3AD203B41FA5}">
                      <a16:colId xmlns:a16="http://schemas.microsoft.com/office/drawing/2014/main" val="1903015228"/>
                    </a:ext>
                  </a:extLst>
                </a:gridCol>
                <a:gridCol w="986319">
                  <a:extLst>
                    <a:ext uri="{9D8B030D-6E8A-4147-A177-3AD203B41FA5}">
                      <a16:colId xmlns:a16="http://schemas.microsoft.com/office/drawing/2014/main" val="15697004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N.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8b4e 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S78 heat load [W/</a:t>
                      </a:r>
                      <a:r>
                        <a:rPr lang="en-GB" sz="1400" b="1" dirty="0" err="1"/>
                        <a:t>hc</a:t>
                      </a:r>
                      <a:r>
                        <a:rPr lang="en-GB" sz="1400" b="1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Requires surface 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Int. </a:t>
                      </a:r>
                      <a:r>
                        <a:rPr lang="en-GB" sz="1400" b="1" dirty="0" err="1"/>
                        <a:t>lumi</a:t>
                      </a:r>
                      <a:r>
                        <a:rPr lang="en-GB" sz="1400" b="1" dirty="0"/>
                        <a:t> </a:t>
                      </a:r>
                      <a:br>
                        <a:rPr lang="en-GB" sz="1400" b="1" dirty="0"/>
                      </a:br>
                      <a:r>
                        <a:rPr lang="en-GB" sz="1400" b="1" dirty="0"/>
                        <a:t>[fb</a:t>
                      </a:r>
                      <a:r>
                        <a:rPr lang="en-GB" sz="1400" b="1" baseline="30000" dirty="0"/>
                        <a:t>-1</a:t>
                      </a:r>
                      <a:r>
                        <a:rPr lang="en-GB" sz="1400" b="1" dirty="0"/>
                        <a:t>/year]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7635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Baseline 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5x48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2748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&gt; 310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728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Best case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Hybrid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2320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47%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190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No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270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2229427"/>
                  </a:ext>
                </a:extLst>
              </a:tr>
            </a:tbl>
          </a:graphicData>
        </a:graphic>
      </p:graphicFrame>
      <p:graphicFrame>
        <p:nvGraphicFramePr>
          <p:cNvPr id="14" name="Table 7">
            <a:extLst>
              <a:ext uri="{FF2B5EF4-FFF2-40B4-BE49-F238E27FC236}">
                <a16:creationId xmlns:a16="http://schemas.microsoft.com/office/drawing/2014/main" id="{F60CF01D-A353-4861-0554-E78C43E30A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0012"/>
              </p:ext>
            </p:extLst>
          </p:nvPr>
        </p:nvGraphicFramePr>
        <p:xfrm>
          <a:off x="1107039" y="3643937"/>
          <a:ext cx="6929921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265">
                  <a:extLst>
                    <a:ext uri="{9D8B030D-6E8A-4147-A177-3AD203B41FA5}">
                      <a16:colId xmlns:a16="http://schemas.microsoft.com/office/drawing/2014/main" val="4048882358"/>
                    </a:ext>
                  </a:extLst>
                </a:gridCol>
                <a:gridCol w="698845">
                  <a:extLst>
                    <a:ext uri="{9D8B030D-6E8A-4147-A177-3AD203B41FA5}">
                      <a16:colId xmlns:a16="http://schemas.microsoft.com/office/drawing/2014/main" val="612703773"/>
                    </a:ext>
                  </a:extLst>
                </a:gridCol>
                <a:gridCol w="970617">
                  <a:extLst>
                    <a:ext uri="{9D8B030D-6E8A-4147-A177-3AD203B41FA5}">
                      <a16:colId xmlns:a16="http://schemas.microsoft.com/office/drawing/2014/main" val="651735398"/>
                    </a:ext>
                  </a:extLst>
                </a:gridCol>
                <a:gridCol w="582371">
                  <a:extLst>
                    <a:ext uri="{9D8B030D-6E8A-4147-A177-3AD203B41FA5}">
                      <a16:colId xmlns:a16="http://schemas.microsoft.com/office/drawing/2014/main" val="436053146"/>
                    </a:ext>
                  </a:extLst>
                </a:gridCol>
                <a:gridCol w="1155034">
                  <a:extLst>
                    <a:ext uri="{9D8B030D-6E8A-4147-A177-3AD203B41FA5}">
                      <a16:colId xmlns:a16="http://schemas.microsoft.com/office/drawing/2014/main" val="876880409"/>
                    </a:ext>
                  </a:extLst>
                </a:gridCol>
                <a:gridCol w="1431470">
                  <a:extLst>
                    <a:ext uri="{9D8B030D-6E8A-4147-A177-3AD203B41FA5}">
                      <a16:colId xmlns:a16="http://schemas.microsoft.com/office/drawing/2014/main" val="1903015228"/>
                    </a:ext>
                  </a:extLst>
                </a:gridCol>
                <a:gridCol w="986319">
                  <a:extLst>
                    <a:ext uri="{9D8B030D-6E8A-4147-A177-3AD203B41FA5}">
                      <a16:colId xmlns:a16="http://schemas.microsoft.com/office/drawing/2014/main" val="15697004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N.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8b4e 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S78 heat load [W/</a:t>
                      </a:r>
                      <a:r>
                        <a:rPr lang="en-GB" sz="1400" b="1" dirty="0" err="1"/>
                        <a:t>hc</a:t>
                      </a:r>
                      <a:r>
                        <a:rPr lang="en-GB" sz="1400" b="1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Requires surface 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Int. </a:t>
                      </a:r>
                      <a:r>
                        <a:rPr lang="en-GB" sz="1400" b="1" dirty="0" err="1"/>
                        <a:t>lumi</a:t>
                      </a:r>
                      <a:r>
                        <a:rPr lang="en-GB" sz="1400" b="1" dirty="0"/>
                        <a:t> </a:t>
                      </a:r>
                      <a:br>
                        <a:rPr lang="en-GB" sz="1400" b="1" dirty="0"/>
                      </a:br>
                      <a:r>
                        <a:rPr lang="en-GB" sz="1400" b="1" dirty="0"/>
                        <a:t>[fb</a:t>
                      </a:r>
                      <a:r>
                        <a:rPr lang="en-GB" sz="1400" b="1" baseline="30000" dirty="0"/>
                        <a:t>-1</a:t>
                      </a:r>
                      <a:r>
                        <a:rPr lang="en-GB" sz="1400" b="1" dirty="0"/>
                        <a:t>/year]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7635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Baseline 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5x48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2748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&gt; 310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728860"/>
                  </a:ext>
                </a:extLst>
              </a:tr>
            </a:tbl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B2678C4-3957-7DB2-D261-3DFA8F9AD1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791398"/>
              </p:ext>
            </p:extLst>
          </p:nvPr>
        </p:nvGraphicFramePr>
        <p:xfrm>
          <a:off x="1107039" y="3643937"/>
          <a:ext cx="6929921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265">
                  <a:extLst>
                    <a:ext uri="{9D8B030D-6E8A-4147-A177-3AD203B41FA5}">
                      <a16:colId xmlns:a16="http://schemas.microsoft.com/office/drawing/2014/main" val="4048882358"/>
                    </a:ext>
                  </a:extLst>
                </a:gridCol>
                <a:gridCol w="698845">
                  <a:extLst>
                    <a:ext uri="{9D8B030D-6E8A-4147-A177-3AD203B41FA5}">
                      <a16:colId xmlns:a16="http://schemas.microsoft.com/office/drawing/2014/main" val="612703773"/>
                    </a:ext>
                  </a:extLst>
                </a:gridCol>
                <a:gridCol w="970617">
                  <a:extLst>
                    <a:ext uri="{9D8B030D-6E8A-4147-A177-3AD203B41FA5}">
                      <a16:colId xmlns:a16="http://schemas.microsoft.com/office/drawing/2014/main" val="651735398"/>
                    </a:ext>
                  </a:extLst>
                </a:gridCol>
                <a:gridCol w="582371">
                  <a:extLst>
                    <a:ext uri="{9D8B030D-6E8A-4147-A177-3AD203B41FA5}">
                      <a16:colId xmlns:a16="http://schemas.microsoft.com/office/drawing/2014/main" val="436053146"/>
                    </a:ext>
                  </a:extLst>
                </a:gridCol>
                <a:gridCol w="1155034">
                  <a:extLst>
                    <a:ext uri="{9D8B030D-6E8A-4147-A177-3AD203B41FA5}">
                      <a16:colId xmlns:a16="http://schemas.microsoft.com/office/drawing/2014/main" val="876880409"/>
                    </a:ext>
                  </a:extLst>
                </a:gridCol>
                <a:gridCol w="1431470">
                  <a:extLst>
                    <a:ext uri="{9D8B030D-6E8A-4147-A177-3AD203B41FA5}">
                      <a16:colId xmlns:a16="http://schemas.microsoft.com/office/drawing/2014/main" val="1903015228"/>
                    </a:ext>
                  </a:extLst>
                </a:gridCol>
                <a:gridCol w="986319">
                  <a:extLst>
                    <a:ext uri="{9D8B030D-6E8A-4147-A177-3AD203B41FA5}">
                      <a16:colId xmlns:a16="http://schemas.microsoft.com/office/drawing/2014/main" val="15697004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N.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8b4e 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S78 heat load [W/</a:t>
                      </a:r>
                      <a:r>
                        <a:rPr lang="en-GB" sz="1400" b="1" dirty="0" err="1"/>
                        <a:t>hc</a:t>
                      </a:r>
                      <a:r>
                        <a:rPr lang="en-GB" sz="1400" b="1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Requires surface 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Int. </a:t>
                      </a:r>
                      <a:r>
                        <a:rPr lang="en-GB" sz="1400" b="1" dirty="0" err="1"/>
                        <a:t>lumi</a:t>
                      </a:r>
                      <a:r>
                        <a:rPr lang="en-GB" sz="1400" b="1" dirty="0"/>
                        <a:t> </a:t>
                      </a:r>
                      <a:br>
                        <a:rPr lang="en-GB" sz="1400" b="1" dirty="0"/>
                      </a:br>
                      <a:r>
                        <a:rPr lang="en-GB" sz="1400" b="1" dirty="0"/>
                        <a:t>[fb</a:t>
                      </a:r>
                      <a:r>
                        <a:rPr lang="en-GB" sz="1400" b="1" baseline="30000" dirty="0"/>
                        <a:t>-1</a:t>
                      </a:r>
                      <a:r>
                        <a:rPr lang="en-GB" sz="1400" b="1" dirty="0"/>
                        <a:t>/year]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7635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Baseline 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5x48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2748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&gt; 310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C00000"/>
                          </a:solidFill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728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Best case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Hybrid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2320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47%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190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No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270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2229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Degraded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Hybrid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2110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70%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190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No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245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84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Worst case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8b+4e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1972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100%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&lt; 190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No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230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450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385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269E0-CF9F-5C72-2A15-7AEE7F5ED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Filling schemes for Run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6F080-A9CA-ED24-71EB-29785A409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Baseline filling scheme for Run 4 with 2228 bunches, with 58% 8b+4e (incl. gaps)</a:t>
            </a:r>
            <a:br>
              <a:rPr lang="en-GB" dirty="0"/>
            </a:br>
            <a:r>
              <a:rPr lang="en-GB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25ns_2228b_2216_1686_2112_hybrid_8b4e_2x56b_25ns_3x48b_12inj</a:t>
            </a:r>
            <a:r>
              <a:rPr lang="en-GB" b="0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</a:t>
            </a:r>
            <a:endParaRPr lang="en-GB" b="0" i="0" u="none" strike="noStrike" dirty="0"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  <a:p>
            <a:endParaRPr lang="en-GB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Collisions</a:t>
            </a:r>
          </a:p>
          <a:p>
            <a:pPr lvl="1"/>
            <a:r>
              <a:rPr lang="en-GB" sz="1600" dirty="0">
                <a:effectLst/>
              </a:rPr>
              <a:t>ATLAS/CMS: 2216</a:t>
            </a:r>
          </a:p>
          <a:p>
            <a:pPr lvl="1"/>
            <a:r>
              <a:rPr lang="en-GB" sz="1600" dirty="0">
                <a:effectLst/>
              </a:rPr>
              <a:t>ALICE: 1686 (76.1%)</a:t>
            </a:r>
          </a:p>
          <a:p>
            <a:pPr lvl="1"/>
            <a:r>
              <a:rPr lang="en-GB" sz="1600" dirty="0" err="1">
                <a:effectLst/>
              </a:rPr>
              <a:t>LHCb</a:t>
            </a:r>
            <a:r>
              <a:rPr lang="en-GB" sz="1600" dirty="0">
                <a:effectLst/>
              </a:rPr>
              <a:t>: 2112 (95.3%)</a:t>
            </a:r>
          </a:p>
          <a:p>
            <a:pPr lvl="1"/>
            <a:r>
              <a:rPr lang="en-GB" sz="1600" dirty="0"/>
              <a:t>12b non-colliding in </a:t>
            </a:r>
            <a:r>
              <a:rPr lang="en-GB" sz="1600" dirty="0">
                <a:effectLst/>
              </a:rPr>
              <a:t>ATLAS/CMS</a:t>
            </a:r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09019-4DCB-4561-96CE-C6C231FA7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AC397-C34B-E70F-A605-BABC65AC7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92363-6243-B4B0-CE2C-15BE31D14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pic>
        <p:nvPicPr>
          <p:cNvPr id="12" name="Picture 11" descr="A picture containing screenshot, colorfulness, rectangle&#10;&#10;Description automatically generated">
            <a:extLst>
              <a:ext uri="{FF2B5EF4-FFF2-40B4-BE49-F238E27FC236}">
                <a16:creationId xmlns:a16="http://schemas.microsoft.com/office/drawing/2014/main" id="{EB0BD026-F8D4-A087-52E0-A318848E9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32" y="1862442"/>
            <a:ext cx="8455631" cy="21569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68B38F-2F97-124E-3165-128E365E63BE}"/>
                  </a:ext>
                </a:extLst>
              </p:cNvPr>
              <p:cNvSpPr txBox="1"/>
              <p:nvPr/>
            </p:nvSpPr>
            <p:spPr>
              <a:xfrm>
                <a:off x="5124436" y="1412891"/>
                <a:ext cx="9373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tx2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tx2"/>
                        </a:solidFill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b="1" dirty="0">
                    <a:solidFill>
                      <a:schemeClr val="tx2"/>
                    </a:solidFill>
                  </a:rPr>
                  <a:t>48b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E68B38F-2F97-124E-3165-128E365E63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4436" y="1412891"/>
                <a:ext cx="937316" cy="307777"/>
              </a:xfrm>
              <a:prstGeom prst="rect">
                <a:avLst/>
              </a:prstGeom>
              <a:blipFill>
                <a:blip r:embed="rId4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289C8A6-5F5F-4EFB-B9FA-E146208F9831}"/>
                  </a:ext>
                </a:extLst>
              </p:cNvPr>
              <p:cNvSpPr txBox="1"/>
              <p:nvPr/>
            </p:nvSpPr>
            <p:spPr>
              <a:xfrm>
                <a:off x="4183049" y="1412891"/>
                <a:ext cx="11708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tx2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b="1" dirty="0">
                    <a:solidFill>
                      <a:schemeClr val="tx2"/>
                    </a:solidFill>
                  </a:rPr>
                  <a:t>8b+4e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289C8A6-5F5F-4EFB-B9FA-E146208F98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049" y="1412891"/>
                <a:ext cx="1170895" cy="307777"/>
              </a:xfrm>
              <a:prstGeom prst="rect">
                <a:avLst/>
              </a:prstGeom>
              <a:blipFill>
                <a:blip r:embed="rId5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F8F051-3CA6-ACD1-9541-20942E8C7494}"/>
              </a:ext>
            </a:extLst>
          </p:cNvPr>
          <p:cNvCxnSpPr>
            <a:cxnSpLocks/>
          </p:cNvCxnSpPr>
          <p:nvPr/>
        </p:nvCxnSpPr>
        <p:spPr>
          <a:xfrm>
            <a:off x="4698064" y="1733747"/>
            <a:ext cx="140867" cy="1450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D31086-1672-21E9-B401-0A4FEBC09D14}"/>
              </a:ext>
            </a:extLst>
          </p:cNvPr>
          <p:cNvCxnSpPr>
            <a:cxnSpLocks/>
          </p:cNvCxnSpPr>
          <p:nvPr/>
        </p:nvCxnSpPr>
        <p:spPr>
          <a:xfrm rot="10800000" flipV="1">
            <a:off x="5297547" y="1720669"/>
            <a:ext cx="140867" cy="1450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8B70CF3-8B53-9890-97F0-1F6AF9970F64}"/>
              </a:ext>
            </a:extLst>
          </p:cNvPr>
          <p:cNvSpPr txBox="1"/>
          <p:nvPr/>
        </p:nvSpPr>
        <p:spPr>
          <a:xfrm>
            <a:off x="3245733" y="1412891"/>
            <a:ext cx="1170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Base unit:</a:t>
            </a:r>
          </a:p>
        </p:txBody>
      </p:sp>
    </p:spTree>
    <p:extLst>
      <p:ext uri="{BB962C8B-B14F-4D97-AF65-F5344CB8AC3E}">
        <p14:creationId xmlns:p14="http://schemas.microsoft.com/office/powerpoint/2010/main" val="29445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F0D83-005D-F963-C4BC-C29FCF431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Filling schemes for Run 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B4C6F51-3726-D0E1-8A22-F69B70ACC2C0}"/>
              </a:ext>
            </a:extLst>
          </p:cNvPr>
          <p:cNvSpPr/>
          <p:nvPr/>
        </p:nvSpPr>
        <p:spPr>
          <a:xfrm>
            <a:off x="457200" y="1283584"/>
            <a:ext cx="8450494" cy="14065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Content Placeholder 7" descr="A picture containing screenshot, colorfulness, rectangle&#10;&#10;Description automatically generated">
            <a:extLst>
              <a:ext uri="{FF2B5EF4-FFF2-40B4-BE49-F238E27FC236}">
                <a16:creationId xmlns:a16="http://schemas.microsoft.com/office/drawing/2014/main" id="{AC3EAF05-CCF7-2332-90E3-2C29EF50C2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8122"/>
          <a:stretch/>
        </p:blipFill>
        <p:spPr>
          <a:xfrm>
            <a:off x="593332" y="1748886"/>
            <a:ext cx="8229601" cy="84476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692F2-E3D8-D7C2-9B1B-0BF5AAAB8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EB321B-66BB-1650-442E-8B167C7E0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8DA3FB4-33D8-9801-7DF9-4C80D681F47B}"/>
              </a:ext>
            </a:extLst>
          </p:cNvPr>
          <p:cNvSpPr/>
          <p:nvPr/>
        </p:nvSpPr>
        <p:spPr>
          <a:xfrm>
            <a:off x="457200" y="2968841"/>
            <a:ext cx="8450494" cy="14065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33A5956-F423-149D-E2AC-963473FF77C1}"/>
              </a:ext>
            </a:extLst>
          </p:cNvPr>
          <p:cNvSpPr/>
          <p:nvPr/>
        </p:nvSpPr>
        <p:spPr>
          <a:xfrm>
            <a:off x="457200" y="4636760"/>
            <a:ext cx="8450494" cy="14065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EBE6DA-5A7A-C291-0B5C-C4C45631C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 descr="A picture containing screenshot, colorfulness, rectangle&#10;&#10;Description automatically generated">
            <a:extLst>
              <a:ext uri="{FF2B5EF4-FFF2-40B4-BE49-F238E27FC236}">
                <a16:creationId xmlns:a16="http://schemas.microsoft.com/office/drawing/2014/main" id="{D51FB17A-EE96-8A06-9787-3EB8EA393C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8547"/>
          <a:stretch/>
        </p:blipFill>
        <p:spPr>
          <a:xfrm>
            <a:off x="821932" y="5095421"/>
            <a:ext cx="7772400" cy="791672"/>
          </a:xfrm>
          <a:prstGeom prst="rect">
            <a:avLst/>
          </a:prstGeom>
        </p:spPr>
      </p:pic>
      <p:pic>
        <p:nvPicPr>
          <p:cNvPr id="12" name="Picture 11" descr="A picture containing screenshot, colorfulness, rectangle&#10;&#10;Description automatically generated">
            <a:extLst>
              <a:ext uri="{FF2B5EF4-FFF2-40B4-BE49-F238E27FC236}">
                <a16:creationId xmlns:a16="http://schemas.microsoft.com/office/drawing/2014/main" id="{E55D6567-BDC8-859E-A7F0-E9E3546F85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0212"/>
          <a:stretch/>
        </p:blipFill>
        <p:spPr>
          <a:xfrm>
            <a:off x="821932" y="3422153"/>
            <a:ext cx="7772400" cy="74976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EA07C6C-370E-D189-D020-4D45D380F478}"/>
                  </a:ext>
                </a:extLst>
              </p:cNvPr>
              <p:cNvSpPr txBox="1"/>
              <p:nvPr/>
            </p:nvSpPr>
            <p:spPr>
              <a:xfrm>
                <a:off x="4134557" y="2957479"/>
                <a:ext cx="9373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tx2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tx2"/>
                        </a:solidFill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b="1" dirty="0">
                    <a:solidFill>
                      <a:schemeClr val="tx2"/>
                    </a:solidFill>
                  </a:rPr>
                  <a:t>48b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EA07C6C-370E-D189-D020-4D45D380F4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4557" y="2957479"/>
                <a:ext cx="937316" cy="307777"/>
              </a:xfrm>
              <a:prstGeom prst="rect">
                <a:avLst/>
              </a:prstGeom>
              <a:blipFill>
                <a:blip r:embed="rId5"/>
                <a:stretch>
                  <a:fillRect t="-3846" b="-1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829FBC4-7D97-C910-E8EC-32A9362918C1}"/>
                  </a:ext>
                </a:extLst>
              </p:cNvPr>
              <p:cNvSpPr txBox="1"/>
              <p:nvPr/>
            </p:nvSpPr>
            <p:spPr>
              <a:xfrm>
                <a:off x="3193170" y="2957479"/>
                <a:ext cx="11708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tx2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b="1" dirty="0">
                    <a:solidFill>
                      <a:schemeClr val="tx2"/>
                    </a:solidFill>
                  </a:rPr>
                  <a:t>8b+4e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829FBC4-7D97-C910-E8EC-32A9362918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170" y="2957479"/>
                <a:ext cx="1170895" cy="307777"/>
              </a:xfrm>
              <a:prstGeom prst="rect">
                <a:avLst/>
              </a:prstGeom>
              <a:blipFill>
                <a:blip r:embed="rId6"/>
                <a:stretch>
                  <a:fillRect t="-3846" b="-1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9024605-75C9-B8FB-74C3-0A991C153F8D}"/>
              </a:ext>
            </a:extLst>
          </p:cNvPr>
          <p:cNvCxnSpPr>
            <a:cxnSpLocks/>
          </p:cNvCxnSpPr>
          <p:nvPr/>
        </p:nvCxnSpPr>
        <p:spPr>
          <a:xfrm>
            <a:off x="3708185" y="3278335"/>
            <a:ext cx="140867" cy="1450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CEE6E2C-5E99-CEB6-2110-4DF9DE31CF1E}"/>
              </a:ext>
            </a:extLst>
          </p:cNvPr>
          <p:cNvCxnSpPr>
            <a:cxnSpLocks/>
          </p:cNvCxnSpPr>
          <p:nvPr/>
        </p:nvCxnSpPr>
        <p:spPr>
          <a:xfrm rot="10800000" flipV="1">
            <a:off x="4307668" y="3265257"/>
            <a:ext cx="140867" cy="1450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15B4749-7DF9-5FB7-7321-493BC351A9AF}"/>
              </a:ext>
            </a:extLst>
          </p:cNvPr>
          <p:cNvSpPr txBox="1"/>
          <p:nvPr/>
        </p:nvSpPr>
        <p:spPr>
          <a:xfrm>
            <a:off x="2255854" y="2957479"/>
            <a:ext cx="1170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Base unit: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7EE9FF8-D876-D656-EEF8-9A9E363B7604}"/>
                  </a:ext>
                </a:extLst>
              </p:cNvPr>
              <p:cNvSpPr txBox="1"/>
              <p:nvPr/>
            </p:nvSpPr>
            <p:spPr>
              <a:xfrm>
                <a:off x="4853353" y="1283584"/>
                <a:ext cx="9373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tx2"/>
                    </a:solidFill>
                  </a:rPr>
                  <a:t>4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tx2"/>
                        </a:solidFill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b="1" dirty="0">
                    <a:solidFill>
                      <a:schemeClr val="tx2"/>
                    </a:solidFill>
                  </a:rPr>
                  <a:t>36b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7EE9FF8-D876-D656-EEF8-9A9E363B76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3353" y="1283584"/>
                <a:ext cx="937316" cy="307777"/>
              </a:xfrm>
              <a:prstGeom prst="rect">
                <a:avLst/>
              </a:prstGeom>
              <a:blipFill>
                <a:blip r:embed="rId7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8367980-9163-A551-AAA9-AD625C1F3F5D}"/>
                  </a:ext>
                </a:extLst>
              </p:cNvPr>
              <p:cNvSpPr txBox="1"/>
              <p:nvPr/>
            </p:nvSpPr>
            <p:spPr>
              <a:xfrm>
                <a:off x="3911966" y="1283584"/>
                <a:ext cx="11708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tx2"/>
                    </a:solidFill>
                  </a:rPr>
                  <a:t>1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b="1" dirty="0">
                    <a:solidFill>
                      <a:schemeClr val="tx2"/>
                    </a:solidFill>
                  </a:rPr>
                  <a:t>8b+4e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8367980-9163-A551-AAA9-AD625C1F3F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966" y="1283584"/>
                <a:ext cx="1170895" cy="307777"/>
              </a:xfrm>
              <a:prstGeom prst="rect">
                <a:avLst/>
              </a:prstGeom>
              <a:blipFill>
                <a:blip r:embed="rId8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AE272E2-F918-4062-518A-80B7C6B2C82D}"/>
              </a:ext>
            </a:extLst>
          </p:cNvPr>
          <p:cNvCxnSpPr>
            <a:cxnSpLocks/>
          </p:cNvCxnSpPr>
          <p:nvPr/>
        </p:nvCxnSpPr>
        <p:spPr>
          <a:xfrm>
            <a:off x="4426981" y="1604440"/>
            <a:ext cx="140867" cy="1450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EA34374-1103-F8BF-5247-62D99378E77D}"/>
              </a:ext>
            </a:extLst>
          </p:cNvPr>
          <p:cNvCxnSpPr>
            <a:cxnSpLocks/>
          </p:cNvCxnSpPr>
          <p:nvPr/>
        </p:nvCxnSpPr>
        <p:spPr>
          <a:xfrm rot="10800000" flipV="1">
            <a:off x="5026464" y="1591362"/>
            <a:ext cx="140867" cy="1450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4BC9C1E-7817-D491-24EE-CDD3EDDE316D}"/>
              </a:ext>
            </a:extLst>
          </p:cNvPr>
          <p:cNvSpPr txBox="1"/>
          <p:nvPr/>
        </p:nvSpPr>
        <p:spPr>
          <a:xfrm>
            <a:off x="2974650" y="1283584"/>
            <a:ext cx="1170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Base unit: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E0286DE-CB90-0950-6A44-B223B675057A}"/>
                  </a:ext>
                </a:extLst>
              </p:cNvPr>
              <p:cNvSpPr txBox="1"/>
              <p:nvPr/>
            </p:nvSpPr>
            <p:spPr>
              <a:xfrm>
                <a:off x="4864021" y="4662527"/>
                <a:ext cx="9373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tx2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tx2"/>
                        </a:solidFill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b="1" dirty="0">
                    <a:solidFill>
                      <a:schemeClr val="tx2"/>
                    </a:solidFill>
                  </a:rPr>
                  <a:t>48b</a:t>
                </a: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E0286DE-CB90-0950-6A44-B223B67505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4021" y="4662527"/>
                <a:ext cx="937316" cy="307777"/>
              </a:xfrm>
              <a:prstGeom prst="rect">
                <a:avLst/>
              </a:prstGeom>
              <a:blipFill>
                <a:blip r:embed="rId9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5A1B812-3D79-7803-B91D-53514BAB6096}"/>
                  </a:ext>
                </a:extLst>
              </p:cNvPr>
              <p:cNvSpPr txBox="1"/>
              <p:nvPr/>
            </p:nvSpPr>
            <p:spPr>
              <a:xfrm>
                <a:off x="3922634" y="4662527"/>
                <a:ext cx="11708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tx2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1400" b="1" dirty="0">
                    <a:solidFill>
                      <a:schemeClr val="tx2"/>
                    </a:solidFill>
                  </a:rPr>
                  <a:t>8b+4e</a:t>
                </a: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5A1B812-3D79-7803-B91D-53514BAB60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634" y="4662527"/>
                <a:ext cx="1170895" cy="307777"/>
              </a:xfrm>
              <a:prstGeom prst="rect">
                <a:avLst/>
              </a:prstGeom>
              <a:blipFill>
                <a:blip r:embed="rId10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51EABF1-13FC-4854-C062-C5B23750BDBA}"/>
              </a:ext>
            </a:extLst>
          </p:cNvPr>
          <p:cNvCxnSpPr>
            <a:cxnSpLocks/>
          </p:cNvCxnSpPr>
          <p:nvPr/>
        </p:nvCxnSpPr>
        <p:spPr>
          <a:xfrm>
            <a:off x="4437649" y="4983383"/>
            <a:ext cx="140867" cy="1450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B647FB2-1FC5-7923-7D4E-91ED6543BC75}"/>
              </a:ext>
            </a:extLst>
          </p:cNvPr>
          <p:cNvCxnSpPr>
            <a:cxnSpLocks/>
          </p:cNvCxnSpPr>
          <p:nvPr/>
        </p:nvCxnSpPr>
        <p:spPr>
          <a:xfrm rot="10800000" flipV="1">
            <a:off x="5037132" y="4970305"/>
            <a:ext cx="140867" cy="1450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E4BFFC2-6354-35E6-4643-213BB801FC7B}"/>
              </a:ext>
            </a:extLst>
          </p:cNvPr>
          <p:cNvSpPr txBox="1"/>
          <p:nvPr/>
        </p:nvSpPr>
        <p:spPr>
          <a:xfrm>
            <a:off x="2985318" y="4662527"/>
            <a:ext cx="1170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Base unit: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42301E-3D6A-4132-4D2B-E64696A3E7E1}"/>
              </a:ext>
            </a:extLst>
          </p:cNvPr>
          <p:cNvSpPr txBox="1"/>
          <p:nvPr/>
        </p:nvSpPr>
        <p:spPr>
          <a:xfrm>
            <a:off x="6901476" y="1469881"/>
            <a:ext cx="1921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2"/>
                </a:solidFill>
              </a:rPr>
              <a:t>2304b, 40% 8b+4e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943518-44BC-A518-11C8-9EE279CE283B}"/>
              </a:ext>
            </a:extLst>
          </p:cNvPr>
          <p:cNvSpPr txBox="1"/>
          <p:nvPr/>
        </p:nvSpPr>
        <p:spPr>
          <a:xfrm>
            <a:off x="6672874" y="3143148"/>
            <a:ext cx="1921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2"/>
                </a:solidFill>
              </a:rPr>
              <a:t>2228b, 58% 8b+4e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F2D07BA-C7B9-CC89-2483-E63B20D239B3}"/>
              </a:ext>
            </a:extLst>
          </p:cNvPr>
          <p:cNvSpPr txBox="1"/>
          <p:nvPr/>
        </p:nvSpPr>
        <p:spPr>
          <a:xfrm>
            <a:off x="6672874" y="4841991"/>
            <a:ext cx="1921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tx2"/>
                </a:solidFill>
              </a:rPr>
              <a:t>2108b, 69% 8b+4e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787848BC-0A9D-C3F0-644F-40095E9CFBCE}"/>
              </a:ext>
            </a:extLst>
          </p:cNvPr>
          <p:cNvSpPr txBox="1">
            <a:spLocks/>
          </p:cNvSpPr>
          <p:nvPr/>
        </p:nvSpPr>
        <p:spPr>
          <a:xfrm>
            <a:off x="457200" y="720090"/>
            <a:ext cx="8229600" cy="5406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Rough filling schemes for best case and degraded scenarios, for comparison</a:t>
            </a:r>
            <a:endParaRPr lang="en-GB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0E4BC46-541A-4569-A9AA-1E2651A06752}"/>
              </a:ext>
            </a:extLst>
          </p:cNvPr>
          <p:cNvSpPr txBox="1"/>
          <p:nvPr/>
        </p:nvSpPr>
        <p:spPr>
          <a:xfrm>
            <a:off x="611330" y="1469881"/>
            <a:ext cx="1921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2"/>
                </a:solidFill>
              </a:rPr>
              <a:t>Best case scenario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347BB8-5CE6-9583-E503-5C23DD5D85A0}"/>
              </a:ext>
            </a:extLst>
          </p:cNvPr>
          <p:cNvSpPr txBox="1"/>
          <p:nvPr/>
        </p:nvSpPr>
        <p:spPr>
          <a:xfrm>
            <a:off x="835684" y="3143148"/>
            <a:ext cx="1921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2"/>
                </a:solidFill>
              </a:rPr>
              <a:t>Baseline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A7B1A6-5160-C12C-7391-EFAE11217000}"/>
              </a:ext>
            </a:extLst>
          </p:cNvPr>
          <p:cNvSpPr txBox="1"/>
          <p:nvPr/>
        </p:nvSpPr>
        <p:spPr>
          <a:xfrm>
            <a:off x="848756" y="4841991"/>
            <a:ext cx="1921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2"/>
                </a:solidFill>
              </a:rPr>
              <a:t>Degraded scenario</a:t>
            </a:r>
          </a:p>
        </p:txBody>
      </p:sp>
    </p:spTree>
    <p:extLst>
      <p:ext uri="{BB962C8B-B14F-4D97-AF65-F5344CB8AC3E}">
        <p14:creationId xmlns:p14="http://schemas.microsoft.com/office/powerpoint/2010/main" val="386112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18" grpId="0"/>
      <p:bldP spid="19" grpId="0"/>
      <p:bldP spid="22" grpId="0"/>
      <p:bldP spid="23" grpId="0"/>
      <p:bldP spid="24" grpId="0"/>
      <p:bldP spid="27" grpId="0"/>
      <p:bldP spid="28" grpId="0"/>
      <p:bldP spid="30" grpId="0"/>
      <p:bldP spid="32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884D6-9A2E-0934-2735-0E734DDD0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4 intensity ramp-up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F57F7-D809-13FE-F5BC-F302744ED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planned strategy for the Run 4 intensity ramp-up is to work with hybrid schemes </a:t>
            </a:r>
          </a:p>
          <a:p>
            <a:r>
              <a:rPr lang="en-GB" dirty="0"/>
              <a:t>Allows to run with reasonably high intensity from the start, even though the beam screens will be strongly deconditioned, as in 2015 and 2022</a:t>
            </a:r>
          </a:p>
          <a:p>
            <a:endParaRPr lang="en-GB" dirty="0"/>
          </a:p>
          <a:p>
            <a:r>
              <a:rPr lang="en-GB" dirty="0"/>
              <a:t>Aim to start with moderate intensity around 1.5e11 p/b and gradually increase the bunch intensity as scrubbing progresses</a:t>
            </a:r>
          </a:p>
          <a:p>
            <a:pPr lvl="1"/>
            <a:r>
              <a:rPr lang="en-GB" dirty="0"/>
              <a:t>The baseline filling scheme is a good candidate also for the intensity ramp-up </a:t>
            </a:r>
            <a:br>
              <a:rPr lang="en-GB" dirty="0"/>
            </a:br>
            <a:r>
              <a:rPr lang="en-GB" dirty="0"/>
              <a:t>(a rough estimate for a suitable scheme was 2300b, with ~50% 8b+4e) </a:t>
            </a:r>
          </a:p>
          <a:p>
            <a:pPr lvl="1"/>
            <a:r>
              <a:rPr lang="en-GB" dirty="0"/>
              <a:t>Should be beneficial for scrubbing to have several trains of 48 bunches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C80BF-DDCF-F199-6747-C7884505E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AFA5E-143C-F92A-F20C-BAD7C5CCB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F6EE8-FA23-748D-475F-DEFF14148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0D21DA30-8B6C-8327-60CF-EEC5ADDC3D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91"/>
          <a:stretch/>
        </p:blipFill>
        <p:spPr>
          <a:xfrm>
            <a:off x="936256" y="4133053"/>
            <a:ext cx="7271488" cy="20951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4B3F078-F9A4-C272-7AF1-B94F2BE9AF20}"/>
              </a:ext>
            </a:extLst>
          </p:cNvPr>
          <p:cNvSpPr txBox="1"/>
          <p:nvPr/>
        </p:nvSpPr>
        <p:spPr>
          <a:xfrm>
            <a:off x="4248399" y="4550948"/>
            <a:ext cx="742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56b 8b+4e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8C316B-887A-E46C-0E28-16F880358FEF}"/>
              </a:ext>
            </a:extLst>
          </p:cNvPr>
          <p:cNvSpPr txBox="1"/>
          <p:nvPr/>
        </p:nvSpPr>
        <p:spPr>
          <a:xfrm>
            <a:off x="5235999" y="5509285"/>
            <a:ext cx="2563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3 x 48b</a:t>
            </a:r>
          </a:p>
        </p:txBody>
      </p:sp>
    </p:spTree>
    <p:extLst>
      <p:ext uri="{BB962C8B-B14F-4D97-AF65-F5344CB8AC3E}">
        <p14:creationId xmlns:p14="http://schemas.microsoft.com/office/powerpoint/2010/main" val="168140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1793-F5D3-4EBE-AD39-2E0A81A09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62C2C-CB91-FDF1-0ADE-71CF44820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Filling schemes for Run 4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/>
              <a:t>Coherent tune shift from e-cloud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DDE0F-4D4F-6DCD-6BCE-2A97DD944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C2C43-005C-C538-2887-A05634861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228E0-CC9F-0007-AA61-D7AC88590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28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745A3-47B8-8E61-251A-1778909E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Coherent tune shifts from e-cloud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8148E-AED8-7A4D-8D0E-D791EA147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RF feedback with </a:t>
            </a:r>
            <a:r>
              <a:rPr lang="en-GB" dirty="0" err="1"/>
              <a:t>betatron</a:t>
            </a:r>
            <a:r>
              <a:rPr lang="en-GB" dirty="0"/>
              <a:t> comb filter can effectively mitigate the impedance of the crab cavity fundamental mode, but requires tunes to be well controlled to within 5e-3</a:t>
            </a:r>
            <a:br>
              <a:rPr lang="en-GB" dirty="0"/>
            </a:br>
            <a:r>
              <a:rPr lang="en-GB" i="1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L. </a:t>
            </a:r>
            <a:r>
              <a:rPr lang="en-GB" i="1" dirty="0" err="1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Giacomel</a:t>
            </a:r>
            <a:r>
              <a:rPr lang="en-GB" i="1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at Special Joint </a:t>
            </a:r>
            <a:r>
              <a:rPr lang="en-GB" i="1" dirty="0" err="1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HiLumi</a:t>
            </a:r>
            <a:r>
              <a:rPr lang="en-GB" i="1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WP2/WP4 Meeting, March 2023</a:t>
            </a:r>
            <a:endParaRPr lang="en-GB" i="1" dirty="0">
              <a:solidFill>
                <a:schemeClr val="accent1"/>
              </a:solidFill>
            </a:endParaRPr>
          </a:p>
          <a:p>
            <a:endParaRPr lang="en-GB" dirty="0"/>
          </a:p>
          <a:p>
            <a:r>
              <a:rPr lang="en-GB" dirty="0"/>
              <a:t>Coherent tune shifts from e-cloud have been estimated with self-consistent coupled-bunch simulations on the CERN HPC cluster</a:t>
            </a:r>
          </a:p>
          <a:p>
            <a:pPr lvl="1"/>
            <a:r>
              <a:rPr lang="en-GB" dirty="0"/>
              <a:t>First studies on arc dipoles presented at </a:t>
            </a:r>
            <a:r>
              <a:rPr lang="en-GB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WP2 meeting in November 2020</a:t>
            </a:r>
            <a:endParaRPr lang="en-GB" dirty="0">
              <a:solidFill>
                <a:schemeClr val="accent1"/>
              </a:solidFill>
            </a:endParaRPr>
          </a:p>
          <a:p>
            <a:pPr lvl="1"/>
            <a:r>
              <a:rPr lang="en-GB" dirty="0"/>
              <a:t>New studies on arc quadrupoles and further results for dipoles included here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0C196-AA09-1394-D25C-07326B331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85930-9E73-2FBA-EC6E-9114B0494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09C82-4E05-7F74-4FF8-07CE02A24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6B573F2C-D887-766D-4CFA-21C0552A2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0577" y="3452001"/>
            <a:ext cx="5762846" cy="28814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A4B297-42B1-FDBF-FB04-3343B79634B0}"/>
              </a:ext>
            </a:extLst>
          </p:cNvPr>
          <p:cNvSpPr txBox="1"/>
          <p:nvPr/>
        </p:nvSpPr>
        <p:spPr>
          <a:xfrm>
            <a:off x="3801438" y="3305712"/>
            <a:ext cx="153085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Dipole</a:t>
            </a:r>
          </a:p>
        </p:txBody>
      </p:sp>
    </p:spTree>
    <p:extLst>
      <p:ext uri="{BB962C8B-B14F-4D97-AF65-F5344CB8AC3E}">
        <p14:creationId xmlns:p14="http://schemas.microsoft.com/office/powerpoint/2010/main" val="135136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3AED1-419B-FF99-E71C-864D5A3D6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AA553-028B-968B-AB43-7264AA1C0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The strength of electron cloud effects depends on the secondary emission yield of t</a:t>
            </a:r>
            <a:r>
              <a:rPr lang="en-GB" dirty="0"/>
              <a:t>he</a:t>
            </a:r>
            <a:r>
              <a:rPr lang="en-CH" dirty="0"/>
              <a:t> surface, which is not precisely known</a:t>
            </a:r>
          </a:p>
          <a:p>
            <a:pPr lvl="1"/>
            <a:r>
              <a:rPr lang="en-CH" dirty="0"/>
              <a:t>Considered SEY = 1.5 in all arcs, for a conservative estimate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Considered collision energy (7 </a:t>
            </a:r>
            <a:r>
              <a:rPr lang="en-GB" dirty="0" err="1"/>
              <a:t>TeV</a:t>
            </a:r>
            <a:r>
              <a:rPr lang="en-GB" dirty="0"/>
              <a:t>) and bunch intensity 2.3e11 p/b, since the comb filter is expected to be needed primarily in beam mode ‘Flat top’</a:t>
            </a:r>
          </a:p>
          <a:p>
            <a:endParaRPr lang="en-GB" dirty="0"/>
          </a:p>
          <a:p>
            <a:r>
              <a:rPr lang="en-GB" dirty="0"/>
              <a:t>Simulated a single train of 200 bunches to allow for the e-cloud to reach saturation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91E27-E5CE-EF64-7D76-0F39AA744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D8199-45CE-3F84-5A39-CC93CAA93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215th HiLumi WP2 meeting, 20 June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A4260-9A95-3394-ACEC-8679F329F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82D21F-0E46-A8CF-B78D-03F57259BE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690577" y="3585563"/>
            <a:ext cx="5762846" cy="28814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924E72-3058-D73E-9626-0B50FB5BF50B}"/>
              </a:ext>
            </a:extLst>
          </p:cNvPr>
          <p:cNvSpPr txBox="1"/>
          <p:nvPr/>
        </p:nvSpPr>
        <p:spPr>
          <a:xfrm>
            <a:off x="3801438" y="3439274"/>
            <a:ext cx="153085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Quadrupole</a:t>
            </a:r>
          </a:p>
        </p:txBody>
      </p:sp>
    </p:spTree>
    <p:extLst>
      <p:ext uri="{BB962C8B-B14F-4D97-AF65-F5344CB8AC3E}">
        <p14:creationId xmlns:p14="http://schemas.microsoft.com/office/powerpoint/2010/main" val="204614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98819</TotalTime>
  <Words>1905</Words>
  <Application>Microsoft Macintosh PowerPoint</Application>
  <PresentationFormat>On-screen Show (4:3)</PresentationFormat>
  <Paragraphs>319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Courier New</vt:lpstr>
      <vt:lpstr>Wingdings</vt:lpstr>
      <vt:lpstr>Office Theme</vt:lpstr>
      <vt:lpstr>Update on e-cloud studies</vt:lpstr>
      <vt:lpstr>Outline</vt:lpstr>
      <vt:lpstr>Achievable performance for HL-LHC</vt:lpstr>
      <vt:lpstr>Filling schemes for Run 4</vt:lpstr>
      <vt:lpstr>Filling schemes for Run 4</vt:lpstr>
      <vt:lpstr>Run 4 intensity ramp-up</vt:lpstr>
      <vt:lpstr>Outline</vt:lpstr>
      <vt:lpstr>Coherent tune shifts from e-cloud</vt:lpstr>
      <vt:lpstr>Simulation parameters</vt:lpstr>
      <vt:lpstr>Tune shift from dipoles</vt:lpstr>
      <vt:lpstr>Tune shift from quadrupoles</vt:lpstr>
      <vt:lpstr>Effect of kick pattern</vt:lpstr>
      <vt:lpstr>Effect of kick pattern</vt:lpstr>
      <vt:lpstr>Effect of kick pattern</vt:lpstr>
      <vt:lpstr>”Single bunch” tune shift from dipoles</vt:lpstr>
      <vt:lpstr>”Single bunch” tune shift from quadrupoles</vt:lpstr>
      <vt:lpstr>Conclusion and outlook</vt:lpstr>
      <vt:lpstr>Thank you for your attention!</vt:lpstr>
      <vt:lpstr>Spare Slides</vt:lpstr>
      <vt:lpstr>Model uncertainty</vt:lpstr>
      <vt:lpstr>Model uncertainty</vt:lpstr>
      <vt:lpstr>SEY dependence</vt:lpstr>
      <vt:lpstr>Intensity dependence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2047</cp:revision>
  <dcterms:created xsi:type="dcterms:W3CDTF">2017-07-07T12:54:19Z</dcterms:created>
  <dcterms:modified xsi:type="dcterms:W3CDTF">2023-06-20T07:55:58Z</dcterms:modified>
</cp:coreProperties>
</file>