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7" r:id="rId5"/>
    <p:sldMasterId id="214748366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85DAAAE-891B-4AE2-9F90-0B4F07E908BC}">
  <a:tblStyle styleId="{685DAAAE-891B-4AE2-9F90-0B4F07E908B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AF3F8"/>
          </a:solidFill>
        </a:fill>
      </a:tcStyle>
    </a:wholeTbl>
    <a:band1H>
      <a:tcTxStyle/>
      <a:tcStyle>
        <a:fill>
          <a:solidFill>
            <a:srgbClr val="D2E7F1"/>
          </a:solidFill>
        </a:fill>
      </a:tcStyle>
    </a:band1H>
    <a:band2H>
      <a:tcTxStyle/>
    </a:band2H>
    <a:band1V>
      <a:tcTxStyle/>
      <a:tcStyle>
        <a:fill>
          <a:solidFill>
            <a:srgbClr val="D2E7F1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20" Type="http://schemas.openxmlformats.org/officeDocument/2006/relationships/slide" Target="slides/slide1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22" Type="http://schemas.openxmlformats.org/officeDocument/2006/relationships/slide" Target="slides/slide15.xml"/><Relationship Id="rId44" Type="http://schemas.openxmlformats.org/officeDocument/2006/relationships/slide" Target="slides/slide37.xml"/><Relationship Id="rId21" Type="http://schemas.openxmlformats.org/officeDocument/2006/relationships/slide" Target="slides/slide14.xml"/><Relationship Id="rId43" Type="http://schemas.openxmlformats.org/officeDocument/2006/relationships/slide" Target="slides/slide36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slide" Target="slides/slide32.xml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537d3c1a83_2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537d3c1a83_2_1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537d3c1a83_2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2537d3c1a83_2_1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537d3c1a83_2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2537d3c1a83_2_1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37d3c1a83_2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2537d3c1a83_2_3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537d3c1a83_2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537d3c1a83_2_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537d3c1a83_2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537d3c1a83_2_10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537d3c1a83_2_1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2537d3c1a83_2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2537d3c1a83_2_17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537d3c1a83_2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2537d3c1a83_2_1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537d3c1a83_2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2537d3c1a83_2_19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537d3c1a83_2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2537d3c1a83_2_2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37d3c1a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537d3c1a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537d3c1a83_2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2537d3c1a83_2_2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537d3c1a83_2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g2537d3c1a83_2_2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537d3c1a83_2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2537d3c1a83_2_2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537d3c1a83_2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2537d3c1a83_2_2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537d3c1a83_2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g2537d3c1a83_2_2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537d3c1a83_2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2537d3c1a83_2_2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537d3c1a83_2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g2537d3c1a83_2_2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537d3c1a83_2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2537d3c1a83_2_2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537d3c1a83_2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g2537d3c1a83_2_28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537d3c1a83_2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g2537d3c1a83_2_29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37d3c1a83_2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2537d3c1a83_2_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537d3c1a83_2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g2537d3c1a83_2_2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537d3c1a83_2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g2537d3c1a83_2_3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2537d3c1a83_2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g2537d3c1a83_2_3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537d3c1a83_2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g2537d3c1a83_2_3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537d3c1a83_2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g2537d3c1a83_2_3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537d3c1a83_2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g2537d3c1a83_2_3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537d3c1a83_2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g2537d3c1a83_2_3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537d3c1a83_2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g2537d3c1a83_2_3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537d3c1a83_2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g2537d3c1a83_2_38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537d3c1a83_2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2537d3c1a83_2_1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37d3c1a83_2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2537d3c1a83_2_2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53b3c5c6e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53b3c5c6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53b3c5c6e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53b3c5c6e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3b3c5c6ed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53b3c5c6e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37d3c1a83_2_8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2537d3c1a83_2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537d3c1a83_2_8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ctrTitle"/>
          </p:nvPr>
        </p:nvSpPr>
        <p:spPr>
          <a:xfrm>
            <a:off x="1371600" y="211455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b="1" sz="28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0" sz="2000">
                <a:solidFill>
                  <a:schemeClr val="accent5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371600" y="4767263"/>
            <a:ext cx="6309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 cap="flat" cmpd="sng" w="9525">
            <a:solidFill>
              <a:srgbClr val="2BAB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HLU-logoN-title.png" id="60" name="Google Shape;6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505282"/>
            <a:ext cx="2839023" cy="115079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1371600" y="4424363"/>
            <a:ext cx="64800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12000" y="914400"/>
            <a:ext cx="7920000" cy="36802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457200" y="911424"/>
            <a:ext cx="4040188" cy="479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16"/>
          <p:cNvSpPr txBox="1"/>
          <p:nvPr>
            <p:ph idx="2" type="body"/>
          </p:nvPr>
        </p:nvSpPr>
        <p:spPr>
          <a:xfrm>
            <a:off x="457200" y="1543050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1" name="Google Shape;71;p16"/>
          <p:cNvSpPr txBox="1"/>
          <p:nvPr>
            <p:ph idx="3" type="body"/>
          </p:nvPr>
        </p:nvSpPr>
        <p:spPr>
          <a:xfrm>
            <a:off x="4645025" y="911424"/>
            <a:ext cx="4041775" cy="479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16"/>
          <p:cNvSpPr txBox="1"/>
          <p:nvPr>
            <p:ph idx="4" type="body"/>
          </p:nvPr>
        </p:nvSpPr>
        <p:spPr>
          <a:xfrm>
            <a:off x="4645025" y="1543050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1981200" y="4767263"/>
            <a:ext cx="65532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/>
          <p:nvPr>
            <p:ph idx="2" type="pic"/>
          </p:nvPr>
        </p:nvSpPr>
        <p:spPr>
          <a:xfrm>
            <a:off x="612000" y="342900"/>
            <a:ext cx="79200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612000" y="3829050"/>
            <a:ext cx="792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85" name="Google Shape;85;p19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9"/>
          <p:cNvSpPr txBox="1"/>
          <p:nvPr>
            <p:ph idx="3" type="body"/>
          </p:nvPr>
        </p:nvSpPr>
        <p:spPr>
          <a:xfrm>
            <a:off x="613550" y="3486150"/>
            <a:ext cx="791845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chemeClr val="lt2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position personnalisée">
  <p:cSld name="Disposition personnalisé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idx="11" type="ftr"/>
          </p:nvPr>
        </p:nvSpPr>
        <p:spPr>
          <a:xfrm>
            <a:off x="1351800" y="4767263"/>
            <a:ext cx="6440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HLU-logoN-title.png" id="92" name="Google Shape;9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505282"/>
            <a:ext cx="2839023" cy="115079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0" type="dt"/>
          </p:nvPr>
        </p:nvSpPr>
        <p:spPr>
          <a:xfrm rot="-5400000">
            <a:off x="6587109" y="2337435"/>
            <a:ext cx="49034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12000" y="1028700"/>
            <a:ext cx="7920000" cy="3565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7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Relationship Id="rId4" Type="http://schemas.openxmlformats.org/officeDocument/2006/relationships/image" Target="../media/image32.png"/><Relationship Id="rId5" Type="http://schemas.openxmlformats.org/officeDocument/2006/relationships/image" Target="../media/image35.png"/><Relationship Id="rId6" Type="http://schemas.openxmlformats.org/officeDocument/2006/relationships/image" Target="../media/image3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2.png"/><Relationship Id="rId6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0.png"/><Relationship Id="rId4" Type="http://schemas.openxmlformats.org/officeDocument/2006/relationships/image" Target="../media/image46.png"/><Relationship Id="rId5" Type="http://schemas.openxmlformats.org/officeDocument/2006/relationships/image" Target="../media/image48.png"/><Relationship Id="rId6" Type="http://schemas.openxmlformats.org/officeDocument/2006/relationships/image" Target="../media/image4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1.png"/><Relationship Id="rId4" Type="http://schemas.openxmlformats.org/officeDocument/2006/relationships/image" Target="../media/image49.png"/><Relationship Id="rId5" Type="http://schemas.openxmlformats.org/officeDocument/2006/relationships/image" Target="../media/image60.png"/><Relationship Id="rId6" Type="http://schemas.openxmlformats.org/officeDocument/2006/relationships/image" Target="../media/image4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5.png"/><Relationship Id="rId4" Type="http://schemas.openxmlformats.org/officeDocument/2006/relationships/image" Target="../media/image5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2.png"/><Relationship Id="rId4" Type="http://schemas.openxmlformats.org/officeDocument/2006/relationships/hyperlink" Target="https://indico.cern.ch/event/790856/contributions/3368526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7.png"/><Relationship Id="rId4" Type="http://schemas.openxmlformats.org/officeDocument/2006/relationships/image" Target="../media/image3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7.png"/><Relationship Id="rId4" Type="http://schemas.openxmlformats.org/officeDocument/2006/relationships/image" Target="../media/image73.png"/><Relationship Id="rId5" Type="http://schemas.openxmlformats.org/officeDocument/2006/relationships/image" Target="../media/image70.png"/><Relationship Id="rId6" Type="http://schemas.openxmlformats.org/officeDocument/2006/relationships/image" Target="../media/image6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3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9.png"/><Relationship Id="rId4" Type="http://schemas.openxmlformats.org/officeDocument/2006/relationships/image" Target="../media/image7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7.png"/><Relationship Id="rId10" Type="http://schemas.openxmlformats.org/officeDocument/2006/relationships/image" Target="../media/image21.png"/><Relationship Id="rId9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2.png"/><Relationship Id="rId6" Type="http://schemas.openxmlformats.org/officeDocument/2006/relationships/image" Target="../media/image25.png"/><Relationship Id="rId7" Type="http://schemas.openxmlformats.org/officeDocument/2006/relationships/image" Target="../media/image11.png"/><Relationship Id="rId8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png"/><Relationship Id="rId4" Type="http://schemas.openxmlformats.org/officeDocument/2006/relationships/image" Target="../media/image36.png"/><Relationship Id="rId5" Type="http://schemas.openxmlformats.org/officeDocument/2006/relationships/image" Target="../media/image31.png"/><Relationship Id="rId6" Type="http://schemas.openxmlformats.org/officeDocument/2006/relationships/image" Target="../media/image26.png"/><Relationship Id="rId7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onsiderations on </a:t>
            </a:r>
            <a:r>
              <a:rPr lang="en"/>
              <a:t>LHCb operation scenarios and luminosity </a:t>
            </a:r>
            <a:endParaRPr/>
          </a:p>
        </p:txBody>
      </p:sp>
      <p:sp>
        <p:nvSpPr>
          <p:cNvPr id="104" name="Google Shape;104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Ramp and squeeze: Horizontal crossing</a:t>
            </a:r>
            <a:endParaRPr/>
          </a:p>
        </p:txBody>
      </p:sp>
      <p:sp>
        <p:nvSpPr>
          <p:cNvPr id="209" name="Google Shape;209;p31"/>
          <p:cNvSpPr txBox="1"/>
          <p:nvPr/>
        </p:nvSpPr>
        <p:spPr>
          <a:xfrm>
            <a:off x="179512" y="914401"/>
            <a:ext cx="8856984" cy="4692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H Crossing: -170 µrad → -220 µrad [2 → 7TeV]</a:t>
            </a:r>
            <a:endParaRPr/>
          </a:p>
          <a:p>
            <a:pPr indent="-342900" lvl="0" marL="342900" marR="0" rtl="0" algn="l">
              <a:spcBef>
                <a:spcPts val="28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V Separation: -3.5 mm → -1 mm [2 → 7TeV]</a:t>
            </a:r>
            <a:endParaRPr/>
          </a:p>
          <a:p>
            <a:pPr indent="-342900" lvl="0" marL="342900" marR="0" rtl="0" algn="l">
              <a:spcBef>
                <a:spcPts val="28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V Angle offset: -40 µrad → 0 [2 → 7TeV]</a:t>
            </a:r>
            <a:endParaRPr/>
          </a:p>
          <a:p>
            <a:pPr indent="-342900" lvl="0" marL="342900" marR="0" rtl="0" algn="l">
              <a:spcBef>
                <a:spcPts val="28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β*:10 m → 1.5 m [2 → 7TeV]</a:t>
            </a:r>
            <a:endParaRPr/>
          </a:p>
        </p:txBody>
      </p:sp>
      <p:pic>
        <p:nvPicPr>
          <p:cNvPr id="210" name="Google Shape;21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6150" y="1955875"/>
            <a:ext cx="3731750" cy="265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2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Beam-beam effects, Horizontal Crossing</a:t>
            </a:r>
            <a:endParaRPr/>
          </a:p>
        </p:txBody>
      </p:sp>
      <p:sp>
        <p:nvSpPr>
          <p:cNvPr id="216" name="Google Shape;216;p32"/>
          <p:cNvSpPr txBox="1"/>
          <p:nvPr/>
        </p:nvSpPr>
        <p:spPr>
          <a:xfrm>
            <a:off x="808280" y="659850"/>
            <a:ext cx="772372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scan at the end of Atlas/CMS levelling vs LHCb external angle</a:t>
            </a:r>
            <a:endParaRPr/>
          </a:p>
        </p:txBody>
      </p:sp>
      <p:pic>
        <p:nvPicPr>
          <p:cNvPr descr="Screen Clipping" id="217" name="Google Shape;21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9511" y="1018005"/>
            <a:ext cx="2460182" cy="2107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94968" y="980922"/>
            <a:ext cx="2543400" cy="21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92479" y="3007452"/>
            <a:ext cx="2543400" cy="2119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2"/>
          <p:cNvSpPr txBox="1"/>
          <p:nvPr/>
        </p:nvSpPr>
        <p:spPr>
          <a:xfrm>
            <a:off x="1672210" y="1321334"/>
            <a:ext cx="2276585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-250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2"/>
          <p:cNvSpPr txBox="1"/>
          <p:nvPr/>
        </p:nvSpPr>
        <p:spPr>
          <a:xfrm>
            <a:off x="5001025" y="1274644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-200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2"/>
          <p:cNvSpPr txBox="1"/>
          <p:nvPr/>
        </p:nvSpPr>
        <p:spPr>
          <a:xfrm>
            <a:off x="1673326" y="3308780"/>
            <a:ext cx="2276585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-180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3030422"/>
            <a:ext cx="2670227" cy="213361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2"/>
          <p:cNvSpPr txBox="1"/>
          <p:nvPr/>
        </p:nvSpPr>
        <p:spPr>
          <a:xfrm>
            <a:off x="4974977" y="3318447"/>
            <a:ext cx="241861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2"/>
          <p:cNvSpPr/>
          <p:nvPr/>
        </p:nvSpPr>
        <p:spPr>
          <a:xfrm>
            <a:off x="2769584" y="2060798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2"/>
          <p:cNvSpPr/>
          <p:nvPr/>
        </p:nvSpPr>
        <p:spPr>
          <a:xfrm>
            <a:off x="6105106" y="2013676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2"/>
          <p:cNvSpPr/>
          <p:nvPr/>
        </p:nvSpPr>
        <p:spPr>
          <a:xfrm>
            <a:off x="2816842" y="3795052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2"/>
          <p:cNvSpPr/>
          <p:nvPr/>
        </p:nvSpPr>
        <p:spPr>
          <a:xfrm>
            <a:off x="6167314" y="3836939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2"/>
          <p:cNvSpPr txBox="1"/>
          <p:nvPr>
            <p:ph idx="11" type="ftr"/>
          </p:nvPr>
        </p:nvSpPr>
        <p:spPr>
          <a:xfrm rot="-5400000">
            <a:off x="6172088" y="2884952"/>
            <a:ext cx="3930809" cy="27994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N. Karastathis | 8</a:t>
            </a:r>
            <a:r>
              <a:rPr b="1" baseline="30000" lang="en" sz="1400"/>
              <a:t>th</a:t>
            </a:r>
            <a:r>
              <a:rPr b="1" lang="en" sz="1400"/>
              <a:t> HL-LHC Collaboration Meeting | 18.10.2018</a:t>
            </a:r>
            <a:endParaRPr/>
          </a:p>
        </p:txBody>
      </p:sp>
      <p:sp>
        <p:nvSpPr>
          <p:cNvPr id="230" name="Google Shape;230;p32"/>
          <p:cNvSpPr txBox="1"/>
          <p:nvPr/>
        </p:nvSpPr>
        <p:spPr>
          <a:xfrm>
            <a:off x="11998" y="4191930"/>
            <a:ext cx="1268997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 b="1" sz="1200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6724" y="3139038"/>
            <a:ext cx="2198774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86747" y="3139038"/>
            <a:ext cx="2236138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06907" y="1075175"/>
            <a:ext cx="2236138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800205" y="1075175"/>
            <a:ext cx="2236138" cy="20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3"/>
          <p:cNvSpPr txBox="1"/>
          <p:nvPr/>
        </p:nvSpPr>
        <p:spPr>
          <a:xfrm>
            <a:off x="1494924" y="1396054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-250 μrad, Neg 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3"/>
          <p:cNvSpPr txBox="1"/>
          <p:nvPr/>
        </p:nvSpPr>
        <p:spPr>
          <a:xfrm>
            <a:off x="4823739" y="1349364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-200 μrad, Neg 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3"/>
          <p:cNvSpPr txBox="1"/>
          <p:nvPr/>
        </p:nvSpPr>
        <p:spPr>
          <a:xfrm>
            <a:off x="1496040" y="3383500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-180 μrad, Neg 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3"/>
          <p:cNvSpPr txBox="1"/>
          <p:nvPr/>
        </p:nvSpPr>
        <p:spPr>
          <a:xfrm>
            <a:off x="4797691" y="3393167"/>
            <a:ext cx="2345914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μrad, Neg 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Beam-beam effects, Horizontal Crossing</a:t>
            </a:r>
            <a:endParaRPr/>
          </a:p>
        </p:txBody>
      </p:sp>
      <p:sp>
        <p:nvSpPr>
          <p:cNvPr id="244" name="Google Shape;244;p33"/>
          <p:cNvSpPr txBox="1"/>
          <p:nvPr/>
        </p:nvSpPr>
        <p:spPr>
          <a:xfrm>
            <a:off x="808280" y="659850"/>
            <a:ext cx="772372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Tune scan at the beginning of Atlas/CMS levelling vs LHCb external angle</a:t>
            </a:r>
            <a:endParaRPr/>
          </a:p>
        </p:txBody>
      </p:sp>
      <p:sp>
        <p:nvSpPr>
          <p:cNvPr id="245" name="Google Shape;245;p33"/>
          <p:cNvSpPr txBox="1"/>
          <p:nvPr/>
        </p:nvSpPr>
        <p:spPr>
          <a:xfrm>
            <a:off x="11998" y="4191930"/>
            <a:ext cx="1268997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 b="1" sz="1200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Flat optics </a:t>
            </a:r>
            <a:endParaRPr/>
          </a:p>
        </p:txBody>
      </p:sp>
      <p:pic>
        <p:nvPicPr>
          <p:cNvPr id="251" name="Google Shape;251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775" y="1507576"/>
            <a:ext cx="7918500" cy="298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Example of Luminosity evolution</a:t>
            </a:r>
            <a:endParaRPr/>
          </a:p>
        </p:txBody>
      </p:sp>
      <p:pic>
        <p:nvPicPr>
          <p:cNvPr id="257" name="Google Shape;25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89551"/>
            <a:ext cx="6516215" cy="416366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5"/>
          <p:cNvSpPr txBox="1"/>
          <p:nvPr/>
        </p:nvSpPr>
        <p:spPr>
          <a:xfrm>
            <a:off x="6516216" y="1005576"/>
            <a:ext cx="216577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Case with LHCb virtual luminosity of 1.8  10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three levelling scenarios.</a:t>
            </a:r>
            <a:endParaRPr/>
          </a:p>
        </p:txBody>
      </p:sp>
      <p:sp>
        <p:nvSpPr>
          <p:cNvPr id="259" name="Google Shape;259;p35"/>
          <p:cNvSpPr txBox="1"/>
          <p:nvPr/>
        </p:nvSpPr>
        <p:spPr>
          <a:xfrm>
            <a:off x="871079" y="1107644"/>
            <a:ext cx="12747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Atlas/CMS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5"/>
          <p:cNvSpPr txBox="1"/>
          <p:nvPr/>
        </p:nvSpPr>
        <p:spPr>
          <a:xfrm>
            <a:off x="3828593" y="3093408"/>
            <a:ext cx="12747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Atlas/CMS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5"/>
          <p:cNvSpPr txBox="1"/>
          <p:nvPr/>
        </p:nvSpPr>
        <p:spPr>
          <a:xfrm>
            <a:off x="4078662" y="1061127"/>
            <a:ext cx="12747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Atlas/CMS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5"/>
          <p:cNvSpPr txBox="1"/>
          <p:nvPr/>
        </p:nvSpPr>
        <p:spPr>
          <a:xfrm>
            <a:off x="1251101" y="3172380"/>
            <a:ext cx="10567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Machine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5"/>
          <p:cNvSpPr txBox="1"/>
          <p:nvPr/>
        </p:nvSpPr>
        <p:spPr>
          <a:xfrm>
            <a:off x="4716016" y="3954044"/>
            <a:ext cx="7745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LHCb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5"/>
          <p:cNvSpPr txBox="1"/>
          <p:nvPr/>
        </p:nvSpPr>
        <p:spPr>
          <a:xfrm>
            <a:off x="5135371" y="1921763"/>
            <a:ext cx="7745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LHCb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35"/>
          <p:cNvSpPr txBox="1"/>
          <p:nvPr/>
        </p:nvSpPr>
        <p:spPr>
          <a:xfrm>
            <a:off x="1121147" y="1945547"/>
            <a:ext cx="7745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LHCb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5"/>
          <p:cNvSpPr txBox="1"/>
          <p:nvPr/>
        </p:nvSpPr>
        <p:spPr>
          <a:xfrm>
            <a:off x="6588224" y="2439060"/>
            <a:ext cx="2343669" cy="9002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levelling possible at 1.8  10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aseline="30000"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Aperture limitations in collision</a:t>
            </a:r>
            <a:endParaRPr/>
          </a:p>
        </p:txBody>
      </p:sp>
      <p:graphicFrame>
        <p:nvGraphicFramePr>
          <p:cNvPr id="272" name="Google Shape;272;p36"/>
          <p:cNvGraphicFramePr/>
          <p:nvPr/>
        </p:nvGraphicFramePr>
        <p:xfrm>
          <a:off x="930234" y="105224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{685DAAAE-891B-4AE2-9F90-0B4F07E908BC}</a:tableStyleId>
              </a:tblPr>
              <a:tblGrid>
                <a:gridCol w="735325"/>
                <a:gridCol w="973450"/>
                <a:gridCol w="1022675"/>
                <a:gridCol w="1013150"/>
                <a:gridCol w="1063950"/>
              </a:tblGrid>
              <a:tr h="10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β* [m]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H</a:t>
                      </a:r>
                      <a:r>
                        <a:rPr baseline="30000" lang="en" sz="1100"/>
                        <a:t>1</a:t>
                      </a:r>
                      <a:r>
                        <a:rPr lang="en" sz="1100"/>
                        <a:t> [µrad]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H</a:t>
                      </a:r>
                      <a:r>
                        <a:rPr baseline="30000" lang="en" sz="1100"/>
                        <a:t>2</a:t>
                      </a:r>
                      <a:r>
                        <a:rPr lang="en" sz="1100"/>
                        <a:t> [µrad] 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</a:t>
                      </a:r>
                      <a:r>
                        <a:rPr baseline="30000" lang="en" sz="1100"/>
                        <a:t>3</a:t>
                      </a:r>
                      <a:r>
                        <a:rPr lang="en" sz="1100"/>
                        <a:t>  [µrad]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V</a:t>
                      </a:r>
                      <a:r>
                        <a:rPr baseline="30000" lang="en" sz="1100"/>
                        <a:t>1,4</a:t>
                      </a:r>
                      <a:r>
                        <a:rPr lang="en" sz="1100"/>
                        <a:t> [µrad]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-225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-275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±165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±235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-265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-310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±205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±270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11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-310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-310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±250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±310</a:t>
                      </a:r>
                      <a:endParaRPr sz="11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sp>
        <p:nvSpPr>
          <p:cNvPr id="273" name="Google Shape;273;p36"/>
          <p:cNvSpPr/>
          <p:nvPr/>
        </p:nvSpPr>
        <p:spPr>
          <a:xfrm>
            <a:off x="6012160" y="1064575"/>
            <a:ext cx="296858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present TCDDM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without present TCDDM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crossing plane can be rotated during the ramp (difficult to setup)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beam screen is rotated, introducing strong limitations during the ramp</a:t>
            </a:r>
            <a:endParaRPr/>
          </a:p>
        </p:txBody>
      </p:sp>
      <p:sp>
        <p:nvSpPr>
          <p:cNvPr id="274" name="Google Shape;274;p36"/>
          <p:cNvSpPr/>
          <p:nvPr/>
        </p:nvSpPr>
        <p:spPr>
          <a:xfrm>
            <a:off x="827584" y="681815"/>
            <a:ext cx="584487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Maximum half external crossing angle as function of β*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6"/>
          <p:cNvSpPr/>
          <p:nvPr/>
        </p:nvSpPr>
        <p:spPr>
          <a:xfrm>
            <a:off x="433087" y="2527005"/>
            <a:ext cx="3773237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Aperture in the triplet is not symmetric (H=57.8 mm, V=48 mm) and cannot be rotated easily.</a:t>
            </a:r>
            <a:endParaRPr/>
          </a:p>
        </p:txBody>
      </p:sp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3057041"/>
            <a:ext cx="1547322" cy="1160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9122" y="3051335"/>
            <a:ext cx="1547322" cy="1160492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/>
          <p:nvPr/>
        </p:nvSpPr>
        <p:spPr>
          <a:xfrm>
            <a:off x="735725" y="4230419"/>
            <a:ext cx="1031051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 crossing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6"/>
          <p:cNvSpPr txBox="1"/>
          <p:nvPr/>
        </p:nvSpPr>
        <p:spPr>
          <a:xfrm>
            <a:off x="2809181" y="4228847"/>
            <a:ext cx="102143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crossing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6"/>
          <p:cNvSpPr/>
          <p:nvPr/>
        </p:nvSpPr>
        <p:spPr>
          <a:xfrm>
            <a:off x="4864426" y="2545167"/>
            <a:ext cx="3773237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TCDDM needed for D1 protection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Current aperture bottleneck for Beam 2 H and Beam 1 V.</a:t>
            </a:r>
            <a:endParaRPr/>
          </a:p>
        </p:txBody>
      </p:sp>
      <p:pic>
        <p:nvPicPr>
          <p:cNvPr id="281" name="Google Shape;281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16016" y="3072793"/>
            <a:ext cx="1547322" cy="1160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64046" y="3072793"/>
            <a:ext cx="1465024" cy="1098768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6"/>
          <p:cNvSpPr txBox="1"/>
          <p:nvPr/>
        </p:nvSpPr>
        <p:spPr>
          <a:xfrm>
            <a:off x="5122696" y="4230455"/>
            <a:ext cx="1031051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 crossing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6"/>
          <p:cNvSpPr txBox="1"/>
          <p:nvPr/>
        </p:nvSpPr>
        <p:spPr>
          <a:xfrm>
            <a:off x="7330011" y="4211532"/>
            <a:ext cx="102143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crossing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6"/>
          <p:cNvSpPr txBox="1"/>
          <p:nvPr/>
        </p:nvSpPr>
        <p:spPr>
          <a:xfrm>
            <a:off x="1355076" y="4535711"/>
            <a:ext cx="7282587" cy="623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Compatible with previous scenarios and still aperture margin for β*</a:t>
            </a:r>
            <a:r>
              <a:rPr baseline="-25000"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//</a:t>
            </a: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Beam screen rotation not needed so far in V crossing, and, if it would, the issues are at injection..</a:t>
            </a:r>
            <a:endParaRPr b="1" sz="16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1702" y="3031026"/>
            <a:ext cx="2236138" cy="202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292" name="Google Shape;292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9497" y="3031026"/>
            <a:ext cx="2236138" cy="202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293" name="Google Shape;293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01702" y="1006026"/>
            <a:ext cx="2236138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29498" y="1006026"/>
            <a:ext cx="2236137" cy="20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7"/>
          <p:cNvSpPr txBox="1"/>
          <p:nvPr/>
        </p:nvSpPr>
        <p:spPr>
          <a:xfrm>
            <a:off x="1331640" y="1266812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-250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7"/>
          <p:cNvSpPr txBox="1"/>
          <p:nvPr/>
        </p:nvSpPr>
        <p:spPr>
          <a:xfrm>
            <a:off x="4660455" y="1220122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-200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7"/>
          <p:cNvSpPr txBox="1"/>
          <p:nvPr/>
        </p:nvSpPr>
        <p:spPr>
          <a:xfrm>
            <a:off x="1332756" y="3254258"/>
            <a:ext cx="2319866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-180 μrad, Neg,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37"/>
          <p:cNvSpPr txBox="1"/>
          <p:nvPr/>
        </p:nvSpPr>
        <p:spPr>
          <a:xfrm>
            <a:off x="4634407" y="3263925"/>
            <a:ext cx="2345914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μrad, Neg, 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Beam-beam effects, Horizontal Crossing</a:t>
            </a:r>
            <a:endParaRPr/>
          </a:p>
        </p:txBody>
      </p:sp>
      <p:sp>
        <p:nvSpPr>
          <p:cNvPr id="300" name="Google Shape;300;p37"/>
          <p:cNvSpPr txBox="1"/>
          <p:nvPr/>
        </p:nvSpPr>
        <p:spPr>
          <a:xfrm>
            <a:off x="11998" y="4191930"/>
            <a:ext cx="1268997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 b="1" sz="1200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01" name="Google Shape;301;p37"/>
          <p:cNvSpPr txBox="1"/>
          <p:nvPr/>
        </p:nvSpPr>
        <p:spPr>
          <a:xfrm>
            <a:off x="808280" y="659850"/>
            <a:ext cx="745840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Tune scan at the end of Atlas/CMS levelling vs LHCb external angle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8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Beam-beam effects, Vertical Crossing</a:t>
            </a:r>
            <a:endParaRPr/>
          </a:p>
        </p:txBody>
      </p:sp>
      <p:sp>
        <p:nvSpPr>
          <p:cNvPr id="307" name="Google Shape;307;p38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8" name="Google Shape;308;p3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1959" y="1006966"/>
            <a:ext cx="4231845" cy="264490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309" name="Google Shape;309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30475" y="968550"/>
            <a:ext cx="3316599" cy="26833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8"/>
          <p:cNvSpPr/>
          <p:nvPr/>
        </p:nvSpPr>
        <p:spPr>
          <a:xfrm>
            <a:off x="827584" y="3674852"/>
            <a:ext cx="770441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vertical external </a:t>
            </a:r>
            <a:r>
              <a:rPr lang="en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half crossing angle of 150 μrad is expected to behave similarly to H crossing (210 μrad half crossing angle)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Noto Sans Symbols"/>
              <a:buChar char="⮚"/>
            </a:pPr>
            <a:r>
              <a:rPr b="0" i="0" lang="en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Smaller tunable range w.r.t H crossing. Different working point.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Noto Sans Symbols"/>
              <a:buChar char="⮚"/>
            </a:pPr>
            <a:r>
              <a:rPr b="0" i="0" lang="en" sz="1800" u="sng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Rotation of the crossing angle in 2012 had several issues: long commissioning and instabilities</a:t>
            </a:r>
            <a:r>
              <a:rPr b="0" i="0" lang="en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38"/>
          <p:cNvSpPr txBox="1"/>
          <p:nvPr/>
        </p:nvSpPr>
        <p:spPr>
          <a:xfrm>
            <a:off x="1547664" y="3191231"/>
            <a:ext cx="2260555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250μrad – H,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38"/>
          <p:cNvSpPr txBox="1"/>
          <p:nvPr/>
        </p:nvSpPr>
        <p:spPr>
          <a:xfrm>
            <a:off x="6298767" y="3212687"/>
            <a:ext cx="2108591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150μrad – V, 1∙10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30000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9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Tilted Crossing angle</a:t>
            </a:r>
            <a:endParaRPr/>
          </a:p>
        </p:txBody>
      </p:sp>
      <p:sp>
        <p:nvSpPr>
          <p:cNvPr id="318" name="Google Shape;318;p39"/>
          <p:cNvSpPr txBox="1"/>
          <p:nvPr>
            <p:ph idx="1" type="body"/>
          </p:nvPr>
        </p:nvSpPr>
        <p:spPr>
          <a:xfrm>
            <a:off x="612000" y="914400"/>
            <a:ext cx="7920000" cy="6852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0" marL="3429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The effective crossing angle changes in both horizontal and vertical crossing angle scenarios.</a:t>
            </a:r>
            <a:endParaRPr sz="1400"/>
          </a:p>
        </p:txBody>
      </p:sp>
      <p:sp>
        <p:nvSpPr>
          <p:cNvPr id="319" name="Google Shape;319;p39"/>
          <p:cNvSpPr/>
          <p:nvPr/>
        </p:nvSpPr>
        <p:spPr>
          <a:xfrm>
            <a:off x="1079207" y="1284368"/>
            <a:ext cx="5115118" cy="71163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graphicFrame>
        <p:nvGraphicFramePr>
          <p:cNvPr id="320" name="Google Shape;320;p39"/>
          <p:cNvGraphicFramePr/>
          <p:nvPr/>
        </p:nvGraphicFramePr>
        <p:xfrm>
          <a:off x="1028390" y="170765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{685DAAAE-891B-4AE2-9F90-0B4F07E908BC}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293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H, Neg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-250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-115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H,</a:t>
                      </a:r>
                      <a:r>
                        <a:rPr lang="en" sz="1400"/>
                        <a:t> Pos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-250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-375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V, Neg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/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V, Pos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sp>
        <p:nvSpPr>
          <p:cNvPr id="321" name="Google Shape;321;p39"/>
          <p:cNvSpPr txBox="1"/>
          <p:nvPr/>
        </p:nvSpPr>
        <p:spPr>
          <a:xfrm>
            <a:off x="7223985" y="1707654"/>
            <a:ext cx="1955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half crossing angle [μrad],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neglecting small tilt between LHCb and machine.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9"/>
          <p:cNvSpPr/>
          <p:nvPr/>
        </p:nvSpPr>
        <p:spPr>
          <a:xfrm>
            <a:off x="827584" y="3352693"/>
            <a:ext cx="8064896" cy="17312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tilted external crossing could compensate the spectrometer, 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200"/>
          </a:p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would require a new machine validation every time the sign is reversed. 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switch during the year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without compromising physics time.</a:t>
            </a:r>
            <a:endParaRPr sz="1200"/>
          </a:p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additional horizontal angle reduces aperture, therefore 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larger β* and lower integrated luminosity</a:t>
            </a:r>
            <a:endParaRPr sz="1200"/>
          </a:p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Tilted crossing angle introduces 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 bunch-dependent coupling 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can be only mitigated to larger crossing angle (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larger β* and lower integrated luminosity)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0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328" name="Google Shape;328;p40"/>
          <p:cNvSpPr txBox="1"/>
          <p:nvPr>
            <p:ph idx="1" type="body"/>
          </p:nvPr>
        </p:nvSpPr>
        <p:spPr>
          <a:xfrm>
            <a:off x="359024" y="627534"/>
            <a:ext cx="8784976" cy="38344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800"/>
              <a:t>Tentative scenarios for LHCb Phase II have been further studied for </a:t>
            </a:r>
            <a:r>
              <a:rPr b="1" lang="en" sz="1800"/>
              <a:t>β*=1.5 m and 1∙10</a:t>
            </a:r>
            <a:r>
              <a:rPr b="1" baseline="30000" lang="en" sz="1800"/>
              <a:t>34</a:t>
            </a:r>
            <a:r>
              <a:rPr b="1" lang="en" sz="1800"/>
              <a:t> cm</a:t>
            </a:r>
            <a:r>
              <a:rPr b="1" baseline="30000" lang="en" sz="1800"/>
              <a:t>-2</a:t>
            </a:r>
            <a:r>
              <a:rPr b="1" lang="en" sz="1800"/>
              <a:t>s</a:t>
            </a:r>
            <a:r>
              <a:rPr b="1" baseline="30000" lang="en" sz="1800"/>
              <a:t>-1</a:t>
            </a:r>
            <a:r>
              <a:rPr b="1" lang="en" sz="1800"/>
              <a:t>:</a:t>
            </a:r>
            <a:endParaRPr b="1" sz="1800"/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 u="sng"/>
              <a:t>Horizontal external crossing angle</a:t>
            </a:r>
            <a:r>
              <a:rPr lang="en" sz="1800"/>
              <a:t> for both spectrometer polarities:</a:t>
            </a:r>
            <a:endParaRPr sz="1800"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Change of amplitude of the total crossing angle at each polarity swap.</a:t>
            </a:r>
            <a:endParaRPr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Reducing the angle to 220 μrad half crossing should be possible at </a:t>
            </a:r>
            <a:r>
              <a:rPr b="1" lang="en" sz="1800"/>
              <a:t>1∙10</a:t>
            </a:r>
            <a:r>
              <a:rPr b="1" baseline="30000" lang="en" sz="1800"/>
              <a:t>34</a:t>
            </a:r>
            <a:r>
              <a:rPr b="1" lang="en" sz="1800"/>
              <a:t> cm</a:t>
            </a:r>
            <a:r>
              <a:rPr b="1" baseline="30000" lang="en" sz="1800"/>
              <a:t>-2</a:t>
            </a:r>
            <a:r>
              <a:rPr b="1" lang="en" sz="1800"/>
              <a:t>s</a:t>
            </a:r>
            <a:r>
              <a:rPr b="1" baseline="30000" lang="en" sz="1800"/>
              <a:t>-1</a:t>
            </a:r>
            <a:r>
              <a:rPr b="1" lang="en" sz="1800"/>
              <a:t>.</a:t>
            </a:r>
            <a:endParaRPr sz="1800"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b="1" lang="en" sz="1800"/>
              <a:t>Need to repeat studies for 1.5 and 2 ∙ 10</a:t>
            </a:r>
            <a:r>
              <a:rPr b="1" baseline="30000" lang="en" sz="1800"/>
              <a:t>34</a:t>
            </a:r>
            <a:r>
              <a:rPr b="1" lang="en" sz="1800"/>
              <a:t> cm</a:t>
            </a:r>
            <a:r>
              <a:rPr b="1" baseline="30000" lang="en" sz="1800"/>
              <a:t>-2</a:t>
            </a:r>
            <a:r>
              <a:rPr b="1" lang="en" sz="1800"/>
              <a:t>s</a:t>
            </a:r>
            <a:r>
              <a:rPr b="1" baseline="30000" lang="en" sz="1800"/>
              <a:t>-1</a:t>
            </a:r>
            <a:r>
              <a:rPr b="1" lang="en" sz="1800"/>
              <a:t>.</a:t>
            </a:r>
            <a:endParaRPr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Reduced crossing angle for one polarity possible, but only if polarity is not reversed during the run to avoid physics time loss.</a:t>
            </a:r>
            <a:endParaRPr b="1" sz="1800"/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 u="sng"/>
              <a:t>Vertical external crossing angle</a:t>
            </a:r>
            <a:r>
              <a:rPr lang="en" sz="1800"/>
              <a:t> (160 μrad half crossing) for both spectrometer polarities</a:t>
            </a:r>
            <a:endParaRPr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Change of plane of the total crossing angle at each polarity swap</a:t>
            </a:r>
            <a:endParaRPr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Crossing angle gymnastic to be simulated and possibly tested in the machine</a:t>
            </a:r>
            <a:endParaRPr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b="1" lang="en" sz="1800"/>
              <a:t>Need to repeat studies for 1.5 and 2 ∙ 10</a:t>
            </a:r>
            <a:r>
              <a:rPr b="1" baseline="30000" lang="en" sz="1800"/>
              <a:t>34</a:t>
            </a:r>
            <a:r>
              <a:rPr b="1" lang="en" sz="1800"/>
              <a:t> cm</a:t>
            </a:r>
            <a:r>
              <a:rPr b="1" baseline="30000" lang="en" sz="1800"/>
              <a:t>-2</a:t>
            </a:r>
            <a:r>
              <a:rPr b="1" lang="en" sz="1800"/>
              <a:t>s</a:t>
            </a:r>
            <a:r>
              <a:rPr b="1" baseline="30000" lang="en" sz="1800"/>
              <a:t>-1</a:t>
            </a:r>
            <a:r>
              <a:rPr b="1" lang="en" sz="1800"/>
              <a:t>.</a:t>
            </a:r>
            <a:endParaRPr sz="1800"/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 u="sng"/>
              <a:t>Tilted external crossing angle:</a:t>
            </a:r>
            <a:endParaRPr sz="1800" u="sng"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Reduced luminosity w.r.t the other scenario due to larger β* (e.g. 2 m).</a:t>
            </a:r>
            <a:endParaRPr sz="1800"/>
          </a:p>
          <a:p>
            <a:pPr indent="-285750" lvl="1" marL="74295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</a:pPr>
            <a:r>
              <a:rPr lang="en" sz="1800"/>
              <a:t>Bunch dependent coupling effects needs to be studied carefully.</a:t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110" name="Google Shape;11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253835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3"/>
          <p:cNvSpPr txBox="1"/>
          <p:nvPr/>
        </p:nvSpPr>
        <p:spPr>
          <a:xfrm>
            <a:off x="4852400" y="750550"/>
            <a:ext cx="3804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LHCb upgrade optics and luminosity option </a:t>
            </a:r>
            <a:r>
              <a:rPr lang="en"/>
              <a:t>discussed</a:t>
            </a:r>
            <a:r>
              <a:rPr lang="en"/>
              <a:t> here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https://indico.cern.ch/event/790856/contributions/3368526/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3"/>
          <p:cNvSpPr txBox="1"/>
          <p:nvPr/>
        </p:nvSpPr>
        <p:spPr>
          <a:xfrm>
            <a:off x="4852400" y="2065750"/>
            <a:ext cx="4034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The talk discussed about: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Horizzontal vs Crossing external angle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Crossing plane rotation during ramp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Discussion in beam screen rotation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Tilted external angle to fully compensate spectrometer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Back-up: flat optics in the β*</a:t>
            </a:r>
            <a:r>
              <a:rPr baseline="-25000" lang="en">
                <a:solidFill>
                  <a:schemeClr val="dk1"/>
                </a:solidFill>
              </a:rPr>
              <a:t>x</a:t>
            </a:r>
            <a:r>
              <a:rPr lang="en">
                <a:solidFill>
                  <a:schemeClr val="dk1"/>
                </a:solidFill>
              </a:rPr>
              <a:t>=β*</a:t>
            </a:r>
            <a:r>
              <a:rPr baseline="-25000" lang="en">
                <a:solidFill>
                  <a:schemeClr val="dk1"/>
                </a:solidFill>
              </a:rPr>
              <a:t>y</a:t>
            </a:r>
            <a:r>
              <a:rPr lang="en">
                <a:solidFill>
                  <a:schemeClr val="dk1"/>
                </a:solidFill>
              </a:rPr>
              <a:t>/2.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Today in the HL baseline: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V crossing baseline for LHCb at β*=1.5cm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Crossing plane rotation during ramp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1"/>
          <p:cNvSpPr txBox="1"/>
          <p:nvPr>
            <p:ph type="title"/>
          </p:nvPr>
        </p:nvSpPr>
        <p:spPr>
          <a:xfrm>
            <a:off x="539552" y="2409732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Backup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2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39" name="Google Shape;33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1329612"/>
            <a:ext cx="6857997" cy="29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42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1000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-170 µrad, +3.5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42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342" name="Google Shape;342;p42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48" name="Google Shape;348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1329612"/>
            <a:ext cx="6857997" cy="2976208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3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1000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-200 µrad, +2.0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3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351" name="Google Shape;351;p43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Google Shape;35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1329612"/>
            <a:ext cx="6857996" cy="297620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sp>
        <p:nvSpPr>
          <p:cNvPr id="358" name="Google Shape;358;p44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3000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-200 µrad, +1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44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360" name="Google Shape;360;p44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66" name="Google Shape;366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1329612"/>
            <a:ext cx="6857996" cy="2976207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45"/>
          <p:cNvSpPr txBox="1"/>
          <p:nvPr/>
        </p:nvSpPr>
        <p:spPr>
          <a:xfrm>
            <a:off x="6228184" y="1545636"/>
            <a:ext cx="2826415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ramped spectrometer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45"/>
          <p:cNvSpPr txBox="1"/>
          <p:nvPr/>
        </p:nvSpPr>
        <p:spPr>
          <a:xfrm>
            <a:off x="1475656" y="4305819"/>
            <a:ext cx="6430260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is straightforward if spectrometer could be ramped with energy.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45"/>
          <p:cNvSpPr txBox="1"/>
          <p:nvPr/>
        </p:nvSpPr>
        <p:spPr>
          <a:xfrm>
            <a:off x="2843808" y="969690"/>
            <a:ext cx="459619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ramped spectrometer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75" name="Google Shape;375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1474607"/>
            <a:ext cx="6857997" cy="2686218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46"/>
          <p:cNvSpPr txBox="1"/>
          <p:nvPr/>
        </p:nvSpPr>
        <p:spPr>
          <a:xfrm>
            <a:off x="6444208" y="1545636"/>
            <a:ext cx="2390398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-120 µrad, +7.0 mm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80 µrad (bias)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1.5 mm offset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46"/>
          <p:cNvSpPr txBox="1"/>
          <p:nvPr/>
        </p:nvSpPr>
        <p:spPr>
          <a:xfrm>
            <a:off x="1238084" y="4231854"/>
            <a:ext cx="7293916" cy="623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solution is more robust at injection, but uses about 3 times the typical orbit corrector at injection. As energy increase separation, offset and bias would need to be reduced quickly. Needs validation from injection protection issues.</a:t>
            </a:r>
            <a:endParaRPr/>
          </a:p>
        </p:txBody>
      </p:sp>
      <p:sp>
        <p:nvSpPr>
          <p:cNvPr id="378" name="Google Shape;378;p46"/>
          <p:cNvSpPr txBox="1"/>
          <p:nvPr/>
        </p:nvSpPr>
        <p:spPr>
          <a:xfrm>
            <a:off x="2843808" y="969690"/>
            <a:ext cx="462177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crossing with extreme conditions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84" name="Google Shape;384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2" y="1329612"/>
            <a:ext cx="6798446" cy="29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7"/>
          <p:cNvSpPr txBox="1"/>
          <p:nvPr/>
        </p:nvSpPr>
        <p:spPr>
          <a:xfrm>
            <a:off x="6432748" y="1653648"/>
            <a:ext cx="2339102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-170 µrad, +3.5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47"/>
          <p:cNvSpPr txBox="1"/>
          <p:nvPr/>
        </p:nvSpPr>
        <p:spPr>
          <a:xfrm>
            <a:off x="2843808" y="969690"/>
            <a:ext cx="31598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Baseline Horizontal crossing.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47"/>
          <p:cNvSpPr txBox="1"/>
          <p:nvPr/>
        </p:nvSpPr>
        <p:spPr>
          <a:xfrm>
            <a:off x="2051720" y="4486794"/>
            <a:ext cx="5480988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the LHC, but with double the intensity in HL-LHC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needs to be still validated.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8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393" name="Google Shape;393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2" y="1379823"/>
            <a:ext cx="6798446" cy="29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48"/>
          <p:cNvSpPr txBox="1"/>
          <p:nvPr/>
        </p:nvSpPr>
        <p:spPr>
          <a:xfrm>
            <a:off x="6432748" y="1653648"/>
            <a:ext cx="2364750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-170 µrad, +3.5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48"/>
          <p:cNvSpPr txBox="1"/>
          <p:nvPr/>
        </p:nvSpPr>
        <p:spPr>
          <a:xfrm>
            <a:off x="2843808" y="969690"/>
            <a:ext cx="31598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Baseline Horizontal crossing.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48"/>
          <p:cNvSpPr txBox="1"/>
          <p:nvPr/>
        </p:nvSpPr>
        <p:spPr>
          <a:xfrm>
            <a:off x="2051720" y="4486794"/>
            <a:ext cx="5480988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the LHC, but with double the intensity in HL-LHC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needs to be still validated.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9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402" name="Google Shape;402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3" y="1329612"/>
            <a:ext cx="6798445" cy="29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9"/>
          <p:cNvSpPr txBox="1"/>
          <p:nvPr/>
        </p:nvSpPr>
        <p:spPr>
          <a:xfrm>
            <a:off x="6444208" y="1545636"/>
            <a:ext cx="2390398" cy="9002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-170 µrad, +3.5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49"/>
          <p:cNvSpPr txBox="1"/>
          <p:nvPr/>
        </p:nvSpPr>
        <p:spPr>
          <a:xfrm>
            <a:off x="1540690" y="4331335"/>
            <a:ext cx="6801862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close encounters, in particular close to the IP.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 compatible with different ion species runs (e.g. Lead – Ion).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 compatible with present orbit tolerance specifications for p-p.</a:t>
            </a:r>
            <a:endParaRPr/>
          </a:p>
        </p:txBody>
      </p:sp>
      <p:sp>
        <p:nvSpPr>
          <p:cNvPr id="405" name="Google Shape;405;p49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0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411" name="Google Shape;411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2" y="1329612"/>
            <a:ext cx="6798445" cy="29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0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1000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-170 µrad, +3.5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50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414" name="Google Shape;414;p50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Tentative scenarios for LHCb – Phase II</a:t>
            </a:r>
            <a:endParaRPr/>
          </a:p>
        </p:txBody>
      </p:sp>
      <p:graphicFrame>
        <p:nvGraphicFramePr>
          <p:cNvPr id="118" name="Google Shape;118;p24"/>
          <p:cNvGraphicFramePr/>
          <p:nvPr/>
        </p:nvGraphicFramePr>
        <p:xfrm>
          <a:off x="31747" y="6275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{685DAAAE-891B-4AE2-9F90-0B4F07E908BC}</a:tableStyleId>
              </a:tblPr>
              <a:tblGrid>
                <a:gridCol w="723825"/>
                <a:gridCol w="1656175"/>
                <a:gridCol w="2230325"/>
              </a:tblGrid>
              <a:tr h="1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β* [m]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u="none" cap="none" strike="noStrike"/>
                        <a:t>Xing plane /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Ext.</a:t>
                      </a:r>
                      <a:r>
                        <a:rPr lang="en" sz="1100"/>
                        <a:t> Crossing /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Spec. Polarity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Peak Luminosity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[10</a:t>
                      </a:r>
                      <a:r>
                        <a:rPr baseline="30000" lang="en" sz="1100"/>
                        <a:t>34</a:t>
                      </a:r>
                      <a:r>
                        <a:rPr lang="en" sz="1100"/>
                        <a:t>] 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H/±200 /-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2.16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H</a:t>
                      </a:r>
                      <a:r>
                        <a:rPr lang="en" sz="1100"/>
                        <a:t>/</a:t>
                      </a:r>
                      <a:r>
                        <a:rPr lang="en" sz="1100"/>
                        <a:t>±150</a:t>
                      </a:r>
                      <a:r>
                        <a:rPr lang="en" sz="1100"/>
                        <a:t>/</a:t>
                      </a:r>
                      <a:r>
                        <a:rPr lang="en" sz="1100"/>
                        <a:t>+ 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1.59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1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V/±160/+ or -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1.8</a:t>
                      </a:r>
                      <a:r>
                        <a:rPr lang="en" sz="900"/>
                        <a:t> </a:t>
                      </a:r>
                      <a:endParaRPr sz="11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pic>
        <p:nvPicPr>
          <p:cNvPr id="119" name="Google Shape;11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325" y="1991625"/>
            <a:ext cx="2779851" cy="226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85300" y="1936200"/>
            <a:ext cx="4161500" cy="2364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4"/>
          <p:cNvSpPr txBox="1"/>
          <p:nvPr/>
        </p:nvSpPr>
        <p:spPr>
          <a:xfrm>
            <a:off x="31748" y="4232675"/>
            <a:ext cx="8860800" cy="769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significant advantage of designing the detector for 2 10</a:t>
            </a:r>
            <a:r>
              <a:rPr b="0" baseline="3000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="0" baseline="3000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0" baseline="3000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43 fb</a:t>
            </a:r>
            <a:r>
              <a:rPr baseline="30000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sufficient to reach a target of 300 fb</a:t>
            </a:r>
            <a:r>
              <a:rPr baseline="30000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 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(triplet lifetime) in Run 5, Run 6 (~6 years of operations).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Beam screen rotation not needed for these configurations, small crossing angle also better for dose at constant luminosity.</a:t>
            </a:r>
            <a:endParaRPr sz="1100"/>
          </a:p>
        </p:txBody>
      </p:sp>
      <p:graphicFrame>
        <p:nvGraphicFramePr>
          <p:cNvPr id="122" name="Google Shape;122;p24"/>
          <p:cNvGraphicFramePr/>
          <p:nvPr/>
        </p:nvGraphicFramePr>
        <p:xfrm>
          <a:off x="4727550" y="6275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{685DAAAE-891B-4AE2-9F90-0B4F07E908BC}</a:tableStyleId>
              </a:tblPr>
              <a:tblGrid>
                <a:gridCol w="892400"/>
                <a:gridCol w="847400"/>
                <a:gridCol w="1086175"/>
                <a:gridCol w="1086175"/>
              </a:tblGrid>
              <a:tr h="1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β* [m]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Xing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plane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Int.  Lumi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[fb</a:t>
                      </a:r>
                      <a:r>
                        <a:rPr baseline="30000" lang="en" sz="1100"/>
                        <a:t>-1</a:t>
                      </a:r>
                      <a:r>
                        <a:rPr lang="en" sz="1100"/>
                        <a:t>/year</a:t>
                      </a:r>
                      <a:r>
                        <a:rPr lang="en" sz="1100"/>
                        <a:t>] 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Int.  Lumi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[fb</a:t>
                      </a:r>
                      <a:r>
                        <a:rPr baseline="30000" lang="en" sz="1100"/>
                        <a:t>-1</a:t>
                      </a:r>
                      <a:r>
                        <a:rPr lang="en" sz="1100"/>
                        <a:t>/year</a:t>
                      </a:r>
                      <a:r>
                        <a:rPr lang="en" sz="1100"/>
                        <a:t>] 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H</a:t>
                      </a:r>
                      <a:r>
                        <a:rPr lang="en" sz="1100"/>
                        <a:t> 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50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1.5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43</a:t>
                      </a:r>
                      <a:endParaRPr baseline="30000"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50</a:t>
                      </a:r>
                      <a:endParaRPr sz="11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sp>
        <p:nvSpPr>
          <p:cNvPr id="123" name="Google Shape;123;p24"/>
          <p:cNvSpPr txBox="1"/>
          <p:nvPr/>
        </p:nvSpPr>
        <p:spPr>
          <a:xfrm>
            <a:off x="4644008" y="1545636"/>
            <a:ext cx="3346134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Assuming same ∫L for both polarities.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3" y="1329612"/>
            <a:ext cx="6798443" cy="2976208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sp>
        <p:nvSpPr>
          <p:cNvPr id="421" name="Google Shape;421;p51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1000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-200 µrad, +1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51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423" name="Google Shape;423;p51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3" y="1329612"/>
            <a:ext cx="6798443" cy="2976208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52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sp>
        <p:nvSpPr>
          <p:cNvPr id="430" name="Google Shape;430;p52"/>
          <p:cNvSpPr txBox="1"/>
          <p:nvPr/>
        </p:nvSpPr>
        <p:spPr>
          <a:xfrm>
            <a:off x="6444208" y="1545636"/>
            <a:ext cx="2492990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3000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-200 µrad, +1 mm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52"/>
          <p:cNvSpPr txBox="1"/>
          <p:nvPr/>
        </p:nvSpPr>
        <p:spPr>
          <a:xfrm>
            <a:off x="1540690" y="4310166"/>
            <a:ext cx="72939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 encounter moves with energy and needs strict control of the orbit during the ramp.</a:t>
            </a:r>
            <a:endParaRPr/>
          </a:p>
        </p:txBody>
      </p:sp>
      <p:sp>
        <p:nvSpPr>
          <p:cNvPr id="432" name="Google Shape;432;p52"/>
          <p:cNvSpPr txBox="1"/>
          <p:nvPr/>
        </p:nvSpPr>
        <p:spPr>
          <a:xfrm>
            <a:off x="2843808" y="969690"/>
            <a:ext cx="39036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critical issues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438" name="Google Shape;438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4" y="1329612"/>
            <a:ext cx="6798442" cy="2976207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53"/>
          <p:cNvSpPr txBox="1"/>
          <p:nvPr/>
        </p:nvSpPr>
        <p:spPr>
          <a:xfrm>
            <a:off x="6228184" y="1545636"/>
            <a:ext cx="2813591" cy="9002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crossing, -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ramped spectrometer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53"/>
          <p:cNvSpPr txBox="1"/>
          <p:nvPr/>
        </p:nvSpPr>
        <p:spPr>
          <a:xfrm>
            <a:off x="1475656" y="4305819"/>
            <a:ext cx="6430260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is straightforward if spectrometer could be ramped with energy.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53"/>
          <p:cNvSpPr txBox="1"/>
          <p:nvPr/>
        </p:nvSpPr>
        <p:spPr>
          <a:xfrm>
            <a:off x="2843808" y="969690"/>
            <a:ext cx="459619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 crossing with ramped spectrometer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Constraints at injection</a:t>
            </a:r>
            <a:endParaRPr/>
          </a:p>
        </p:txBody>
      </p:sp>
      <p:pic>
        <p:nvPicPr>
          <p:cNvPr id="447" name="Google Shape;44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312" y="1505712"/>
            <a:ext cx="6136030" cy="2686218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54"/>
          <p:cNvSpPr txBox="1"/>
          <p:nvPr/>
        </p:nvSpPr>
        <p:spPr>
          <a:xfrm>
            <a:off x="6444208" y="1545636"/>
            <a:ext cx="2390398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Neg. Spec., 450 GeV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Rotated beam screen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-120 µrad, +7.0 mm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80 µrad (bias)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1.5 mm offset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54"/>
          <p:cNvSpPr txBox="1"/>
          <p:nvPr/>
        </p:nvSpPr>
        <p:spPr>
          <a:xfrm>
            <a:off x="2843808" y="969690"/>
            <a:ext cx="462177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crossing with extreme conditions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54"/>
          <p:cNvSpPr txBox="1"/>
          <p:nvPr/>
        </p:nvSpPr>
        <p:spPr>
          <a:xfrm>
            <a:off x="1540690" y="4310166"/>
            <a:ext cx="7293916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solution is more robust at injection, but uses about 3 times the typical orbit corrector at injection. As energy increase separation, offset and bias would need to be reduced quickly. Do we need this?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Peak and Integrated luminosity</a:t>
            </a:r>
            <a:endParaRPr/>
          </a:p>
        </p:txBody>
      </p:sp>
      <p:pic>
        <p:nvPicPr>
          <p:cNvPr id="456" name="Google Shape;456;p5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230" y="1068964"/>
            <a:ext cx="4005048" cy="2484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9415" y="1068964"/>
            <a:ext cx="3021640" cy="2484276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55"/>
          <p:cNvSpPr txBox="1"/>
          <p:nvPr/>
        </p:nvSpPr>
        <p:spPr>
          <a:xfrm>
            <a:off x="1738466" y="4222418"/>
            <a:ext cx="545104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 impact of spectrometer polarity on luminosity.</a:t>
            </a:r>
            <a:endParaRPr/>
          </a:p>
        </p:txBody>
      </p:sp>
      <p:sp>
        <p:nvSpPr>
          <p:cNvPr id="459" name="Google Shape;459;p55"/>
          <p:cNvSpPr txBox="1"/>
          <p:nvPr/>
        </p:nvSpPr>
        <p:spPr>
          <a:xfrm>
            <a:off x="539552" y="3591541"/>
            <a:ext cx="7848872" cy="392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Estimates for 2.5 µm/γ and 2524 colliding bunches based on scaling from nominal scenario (assuming 250 µm external crossing angle and 9 cm RMS bunch lengths) .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56"/>
          <p:cNvSpPr txBox="1"/>
          <p:nvPr>
            <p:ph type="title"/>
          </p:nvPr>
        </p:nvSpPr>
        <p:spPr>
          <a:xfrm>
            <a:off x="612000" y="65027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Beam-beam effects, Horizontal Crossing</a:t>
            </a:r>
            <a:endParaRPr/>
          </a:p>
        </p:txBody>
      </p:sp>
      <p:sp>
        <p:nvSpPr>
          <p:cNvPr id="465" name="Google Shape;465;p56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6" name="Google Shape;466;p56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N. Karastathis | 8</a:t>
            </a:r>
            <a:r>
              <a:rPr baseline="30000" lang="en" sz="1400"/>
              <a:t>th</a:t>
            </a:r>
            <a:r>
              <a:rPr lang="en" sz="1400"/>
              <a:t> HL-LHC Collaboration Meeting | 18.10.2018</a:t>
            </a:r>
            <a:endParaRPr/>
          </a:p>
        </p:txBody>
      </p:sp>
      <p:pic>
        <p:nvPicPr>
          <p:cNvPr id="467" name="Google Shape;46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05936" y="1707654"/>
            <a:ext cx="3204256" cy="26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56"/>
          <p:cNvSpPr txBox="1"/>
          <p:nvPr/>
        </p:nvSpPr>
        <p:spPr>
          <a:xfrm>
            <a:off x="5299388" y="2200508"/>
            <a:ext cx="1816679" cy="3462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“Good”(Pos.) Polarity</a:t>
            </a:r>
            <a:endParaRPr/>
          </a:p>
        </p:txBody>
      </p:sp>
      <p:pic>
        <p:nvPicPr>
          <p:cNvPr id="469" name="Google Shape;469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512" y="1707654"/>
            <a:ext cx="3201120" cy="2667600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56"/>
          <p:cNvSpPr txBox="1"/>
          <p:nvPr/>
        </p:nvSpPr>
        <p:spPr>
          <a:xfrm>
            <a:off x="706234" y="2155102"/>
            <a:ext cx="1728192" cy="3462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- 200 μrad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“Bad”(Neg) Polarity</a:t>
            </a:r>
            <a:endParaRPr/>
          </a:p>
        </p:txBody>
      </p:sp>
      <p:sp>
        <p:nvSpPr>
          <p:cNvPr id="471" name="Google Shape;471;p56"/>
          <p:cNvSpPr txBox="1"/>
          <p:nvPr/>
        </p:nvSpPr>
        <p:spPr>
          <a:xfrm>
            <a:off x="534600" y="631818"/>
            <a:ext cx="8074800" cy="854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•"/>
            </a:pPr>
            <a:r>
              <a:rPr b="1" lang="en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Spectrometer polarity </a:t>
            </a:r>
            <a:r>
              <a:rPr lang="en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has an impact of minimum external crossing angle.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Tentative IR8 external half crossing angle with </a:t>
            </a:r>
            <a:r>
              <a:rPr lang="en" sz="18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horizontal crossing</a:t>
            </a:r>
            <a:r>
              <a:rPr lang="en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</a:pPr>
            <a:r>
              <a:rPr b="0" i="0" lang="en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-200 μrad with Neg. polarity (-65 μrad half crossing  angle)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</a:pPr>
            <a:r>
              <a:rPr b="0" i="0" lang="en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-150 μrad with Pos. polarity (-285 μrad half crossing angle)</a:t>
            </a:r>
            <a:endParaRPr/>
          </a:p>
        </p:txBody>
      </p:sp>
      <p:sp>
        <p:nvSpPr>
          <p:cNvPr id="472" name="Google Shape;472;p56"/>
          <p:cNvSpPr/>
          <p:nvPr/>
        </p:nvSpPr>
        <p:spPr>
          <a:xfrm>
            <a:off x="2123728" y="2782734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56"/>
          <p:cNvSpPr/>
          <p:nvPr/>
        </p:nvSpPr>
        <p:spPr>
          <a:xfrm>
            <a:off x="6670098" y="2728728"/>
            <a:ext cx="144016" cy="10801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7"/>
          <p:cNvSpPr txBox="1"/>
          <p:nvPr>
            <p:ph type="title"/>
          </p:nvPr>
        </p:nvSpPr>
        <p:spPr>
          <a:xfrm>
            <a:off x="1183580" y="3766"/>
            <a:ext cx="6776839" cy="391881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Bookman Old Style"/>
              <a:buNone/>
            </a:pPr>
            <a:r>
              <a:rPr b="1" lang="en" sz="3200">
                <a:latin typeface="Bookman Old Style"/>
                <a:ea typeface="Bookman Old Style"/>
                <a:cs typeface="Bookman Old Style"/>
                <a:sym typeface="Bookman Old Style"/>
              </a:rPr>
              <a:t>End of leveling (lhcb/alice=-1)</a:t>
            </a:r>
            <a:endParaRPr/>
          </a:p>
        </p:txBody>
      </p:sp>
      <p:cxnSp>
        <p:nvCxnSpPr>
          <p:cNvPr id="479" name="Google Shape;479;p57"/>
          <p:cNvCxnSpPr>
            <a:stCxn id="480" idx="0"/>
            <a:endCxn id="481" idx="2"/>
          </p:cNvCxnSpPr>
          <p:nvPr/>
        </p:nvCxnSpPr>
        <p:spPr>
          <a:xfrm>
            <a:off x="1020525" y="422494"/>
            <a:ext cx="7100100" cy="0"/>
          </a:xfrm>
          <a:prstGeom prst="straightConnector1">
            <a:avLst/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1" name="Google Shape;481;p57"/>
          <p:cNvSpPr/>
          <p:nvPr/>
        </p:nvSpPr>
        <p:spPr>
          <a:xfrm rot="5400000">
            <a:off x="7698235" y="-563325"/>
            <a:ext cx="844988" cy="112665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57"/>
          <p:cNvSpPr/>
          <p:nvPr/>
        </p:nvSpPr>
        <p:spPr>
          <a:xfrm rot="10800000">
            <a:off x="457200" y="-422494"/>
            <a:ext cx="1126650" cy="844988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2" name="Google Shape;482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4689" y="2621472"/>
            <a:ext cx="2019256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3579" y="2534483"/>
            <a:ext cx="2019256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5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84689" y="509483"/>
            <a:ext cx="2019256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83579" y="509483"/>
            <a:ext cx="2019256" cy="20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57"/>
          <p:cNvSpPr txBox="1"/>
          <p:nvPr>
            <p:ph idx="4294967295" type="ftr"/>
          </p:nvPr>
        </p:nvSpPr>
        <p:spPr>
          <a:xfrm>
            <a:off x="3122827" y="4767261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/>
          </a:p>
        </p:txBody>
      </p:sp>
      <p:sp>
        <p:nvSpPr>
          <p:cNvPr id="487" name="Google Shape;487;p57"/>
          <p:cNvSpPr txBox="1"/>
          <p:nvPr/>
        </p:nvSpPr>
        <p:spPr>
          <a:xfrm>
            <a:off x="891757" y="782236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-250 μrad, Neg.</a:t>
            </a:r>
            <a:endParaRPr/>
          </a:p>
        </p:txBody>
      </p:sp>
      <p:sp>
        <p:nvSpPr>
          <p:cNvPr id="488" name="Google Shape;488;p57"/>
          <p:cNvSpPr txBox="1"/>
          <p:nvPr/>
        </p:nvSpPr>
        <p:spPr>
          <a:xfrm>
            <a:off x="4220572" y="735546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-200 μrad, Neg.</a:t>
            </a:r>
            <a:endParaRPr/>
          </a:p>
        </p:txBody>
      </p:sp>
      <p:sp>
        <p:nvSpPr>
          <p:cNvPr id="489" name="Google Shape;489;p57"/>
          <p:cNvSpPr txBox="1"/>
          <p:nvPr/>
        </p:nvSpPr>
        <p:spPr>
          <a:xfrm>
            <a:off x="892873" y="2769682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-180 μrad, Neg.</a:t>
            </a:r>
            <a:endParaRPr/>
          </a:p>
        </p:txBody>
      </p:sp>
      <p:sp>
        <p:nvSpPr>
          <p:cNvPr id="490" name="Google Shape;490;p57"/>
          <p:cNvSpPr txBox="1"/>
          <p:nvPr/>
        </p:nvSpPr>
        <p:spPr>
          <a:xfrm>
            <a:off x="4194524" y="2779349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μrad, eg.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58"/>
          <p:cNvSpPr txBox="1"/>
          <p:nvPr>
            <p:ph type="title"/>
          </p:nvPr>
        </p:nvSpPr>
        <p:spPr>
          <a:xfrm>
            <a:off x="1183580" y="3766"/>
            <a:ext cx="6776839" cy="391881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Bookman Old Style"/>
              <a:buNone/>
            </a:pPr>
            <a:r>
              <a:rPr b="1" lang="en" sz="2800">
                <a:latin typeface="Bookman Old Style"/>
                <a:ea typeface="Bookman Old Style"/>
                <a:cs typeface="Bookman Old Style"/>
                <a:sym typeface="Bookman Old Style"/>
              </a:rPr>
              <a:t>Start of collisions (lhcb/alice=-1)</a:t>
            </a:r>
            <a:endParaRPr b="1" sz="2800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cxnSp>
        <p:nvCxnSpPr>
          <p:cNvPr id="496" name="Google Shape;496;p58"/>
          <p:cNvCxnSpPr>
            <a:stCxn id="497" idx="0"/>
            <a:endCxn id="498" idx="2"/>
          </p:cNvCxnSpPr>
          <p:nvPr/>
        </p:nvCxnSpPr>
        <p:spPr>
          <a:xfrm>
            <a:off x="1020525" y="422494"/>
            <a:ext cx="7100100" cy="0"/>
          </a:xfrm>
          <a:prstGeom prst="straightConnector1">
            <a:avLst/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8" name="Google Shape;498;p58"/>
          <p:cNvSpPr/>
          <p:nvPr/>
        </p:nvSpPr>
        <p:spPr>
          <a:xfrm rot="5400000">
            <a:off x="7698235" y="-563325"/>
            <a:ext cx="844988" cy="112665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58"/>
          <p:cNvSpPr/>
          <p:nvPr/>
        </p:nvSpPr>
        <p:spPr>
          <a:xfrm rot="10800000">
            <a:off x="457200" y="-422494"/>
            <a:ext cx="1126650" cy="844988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9" name="Google Shape;49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5605" y="2521184"/>
            <a:ext cx="2253610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75657" y="2521184"/>
            <a:ext cx="2332175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5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55605" y="496184"/>
            <a:ext cx="2253610" cy="20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5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75657" y="449341"/>
            <a:ext cx="2332175" cy="20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8"/>
          <p:cNvSpPr txBox="1"/>
          <p:nvPr>
            <p:ph idx="4294967295" type="ftr"/>
          </p:nvPr>
        </p:nvSpPr>
        <p:spPr>
          <a:xfrm>
            <a:off x="3122827" y="4767261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/>
          </a:p>
        </p:txBody>
      </p:sp>
      <p:sp>
        <p:nvSpPr>
          <p:cNvPr id="504" name="Google Shape;504;p58"/>
          <p:cNvSpPr txBox="1"/>
          <p:nvPr/>
        </p:nvSpPr>
        <p:spPr>
          <a:xfrm>
            <a:off x="891757" y="782236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-250 μrad, Neg.</a:t>
            </a:r>
            <a:endParaRPr/>
          </a:p>
        </p:txBody>
      </p:sp>
      <p:sp>
        <p:nvSpPr>
          <p:cNvPr id="505" name="Google Shape;505;p58"/>
          <p:cNvSpPr txBox="1"/>
          <p:nvPr/>
        </p:nvSpPr>
        <p:spPr>
          <a:xfrm>
            <a:off x="4220572" y="735546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-200 μrad, Neg.</a:t>
            </a:r>
            <a:endParaRPr/>
          </a:p>
        </p:txBody>
      </p:sp>
      <p:sp>
        <p:nvSpPr>
          <p:cNvPr id="506" name="Google Shape;506;p58"/>
          <p:cNvSpPr txBox="1"/>
          <p:nvPr/>
        </p:nvSpPr>
        <p:spPr>
          <a:xfrm>
            <a:off x="892873" y="2769682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-180 μrad, Neg.</a:t>
            </a:r>
            <a:endParaRPr/>
          </a:p>
        </p:txBody>
      </p:sp>
      <p:sp>
        <p:nvSpPr>
          <p:cNvPr id="507" name="Google Shape;507;p58"/>
          <p:cNvSpPr txBox="1"/>
          <p:nvPr/>
        </p:nvSpPr>
        <p:spPr>
          <a:xfrm>
            <a:off x="4194524" y="2779349"/>
            <a:ext cx="1287532" cy="2077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-150 μrad, Neg.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59"/>
          <p:cNvSpPr txBox="1"/>
          <p:nvPr>
            <p:ph type="title"/>
          </p:nvPr>
        </p:nvSpPr>
        <p:spPr>
          <a:xfrm>
            <a:off x="1183580" y="3766"/>
            <a:ext cx="6776839" cy="391881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ookman Old Style"/>
              <a:buNone/>
            </a:pPr>
            <a:r>
              <a:rPr b="1" lang="en" sz="2400">
                <a:latin typeface="Bookman Old Style"/>
                <a:ea typeface="Bookman Old Style"/>
                <a:cs typeface="Bookman Old Style"/>
                <a:sym typeface="Bookman Old Style"/>
              </a:rPr>
              <a:t>L=2E33 | On_x8=250| β*=3m | lhcb=+1</a:t>
            </a:r>
            <a:endParaRPr/>
          </a:p>
        </p:txBody>
      </p:sp>
      <p:sp>
        <p:nvSpPr>
          <p:cNvPr id="513" name="Google Shape;513;p59"/>
          <p:cNvSpPr txBox="1"/>
          <p:nvPr>
            <p:ph idx="10" type="dt"/>
          </p:nvPr>
        </p:nvSpPr>
        <p:spPr>
          <a:xfrm>
            <a:off x="749703" y="4767262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10/04/2019 – WP2</a:t>
            </a:r>
            <a:endParaRPr b="1" sz="180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514" name="Google Shape;514;p59"/>
          <p:cNvSpPr txBox="1"/>
          <p:nvPr>
            <p:ph idx="4294967295" type="ftr"/>
          </p:nvPr>
        </p:nvSpPr>
        <p:spPr>
          <a:xfrm>
            <a:off x="3122827" y="4767261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Bookman Old Style"/>
                <a:ea typeface="Bookman Old Style"/>
                <a:cs typeface="Bookman Old Style"/>
                <a:sym typeface="Bookman Old Style"/>
              </a:rPr>
              <a:t>N. Karastathis</a:t>
            </a:r>
            <a:endParaRPr/>
          </a:p>
        </p:txBody>
      </p:sp>
      <p:sp>
        <p:nvSpPr>
          <p:cNvPr id="515" name="Google Shape;515;p59"/>
          <p:cNvSpPr txBox="1"/>
          <p:nvPr>
            <p:ph idx="4294967295" type="sldNum"/>
          </p:nvPr>
        </p:nvSpPr>
        <p:spPr>
          <a:xfrm>
            <a:off x="8182630" y="4767261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latin typeface="Bookman Old Style"/>
                <a:ea typeface="Bookman Old Style"/>
                <a:cs typeface="Bookman Old Style"/>
                <a:sym typeface="Bookman Old Style"/>
              </a:rPr>
              <a:t>‹#›</a:t>
            </a:fld>
            <a:endParaRPr b="1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cxnSp>
        <p:nvCxnSpPr>
          <p:cNvPr id="516" name="Google Shape;516;p59"/>
          <p:cNvCxnSpPr>
            <a:stCxn id="517" idx="0"/>
            <a:endCxn id="518" idx="2"/>
          </p:cNvCxnSpPr>
          <p:nvPr/>
        </p:nvCxnSpPr>
        <p:spPr>
          <a:xfrm>
            <a:off x="1020525" y="422494"/>
            <a:ext cx="7100100" cy="0"/>
          </a:xfrm>
          <a:prstGeom prst="straightConnector1">
            <a:avLst/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8" name="Google Shape;518;p59"/>
          <p:cNvSpPr/>
          <p:nvPr/>
        </p:nvSpPr>
        <p:spPr>
          <a:xfrm rot="5400000">
            <a:off x="7698235" y="-563325"/>
            <a:ext cx="844988" cy="112665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59"/>
          <p:cNvSpPr/>
          <p:nvPr/>
        </p:nvSpPr>
        <p:spPr>
          <a:xfrm rot="10800000">
            <a:off x="457200" y="-422494"/>
            <a:ext cx="1126650" cy="844988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38100">
            <a:solidFill>
              <a:srgbClr val="0A55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9" name="Google Shape;519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6060" y="1007986"/>
            <a:ext cx="3095414" cy="2315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522" y="1007986"/>
            <a:ext cx="2741741" cy="2490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Ramp and squeeze: Vertical crossing</a:t>
            </a:r>
            <a:endParaRPr/>
          </a:p>
        </p:txBody>
      </p:sp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12000" y="789553"/>
            <a:ext cx="7920000" cy="5940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Crossing: -170 µrad → -160 µrad [2→7 TeV]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Separation: -3.5 mm → -1 mm [2→7 TeV]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Crossing plane: 0 → 90° [from 2→7 TeV]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V Angle offset: -40 µrad → 0 [from 2→7 TeV]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β*: 10 m → 1.5 m [from 2→7 TeV]</a:t>
            </a:r>
            <a:endParaRPr/>
          </a:p>
        </p:txBody>
      </p:sp>
      <p:sp>
        <p:nvSpPr>
          <p:cNvPr id="130" name="Google Shape;130;p25"/>
          <p:cNvSpPr txBox="1"/>
          <p:nvPr/>
        </p:nvSpPr>
        <p:spPr>
          <a:xfrm>
            <a:off x="1475649" y="4646350"/>
            <a:ext cx="761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Complex gymnastic, tilted crossing introduced coupling, </a:t>
            </a:r>
            <a:r>
              <a:rPr lang="en" sz="13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beam instabilities observed in 2012</a:t>
            </a:r>
            <a:endParaRPr sz="1300" u="sng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Now baseline!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131" name="Google Shape;13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4175" y="2256003"/>
            <a:ext cx="3210924" cy="228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Tilted Crossing angle: Example</a:t>
            </a:r>
            <a:endParaRPr/>
          </a:p>
        </p:txBody>
      </p:sp>
      <p:graphicFrame>
        <p:nvGraphicFramePr>
          <p:cNvPr id="137" name="Google Shape;137;p26"/>
          <p:cNvGraphicFramePr/>
          <p:nvPr/>
        </p:nvGraphicFramePr>
        <p:xfrm>
          <a:off x="467544" y="10287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{685DAAAE-891B-4AE2-9F90-0B4F07E908BC}</a:tableStyleId>
              </a:tblPr>
              <a:tblGrid>
                <a:gridCol w="871900"/>
                <a:gridCol w="871900"/>
                <a:gridCol w="871900"/>
                <a:gridCol w="871900"/>
                <a:gridCol w="871900"/>
                <a:gridCol w="871900"/>
              </a:tblGrid>
              <a:tr h="293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Spect.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Ext H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Ext V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IP H</a:t>
                      </a:r>
                      <a:endParaRPr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IP V</a:t>
                      </a:r>
                      <a:endParaRPr/>
                    </a:p>
                  </a:txBody>
                  <a:tcPr marT="34300" marB="34300" marR="91450" marL="91450"/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T, Neg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-</a:t>
                      </a:r>
                      <a:r>
                        <a:rPr lang="en" sz="1400"/>
                        <a:t>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 sz="1400"/>
                    </a:p>
                  </a:txBody>
                  <a:tcPr marT="34300" marB="34300" marR="91450" marL="9145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/>
                        <a:t>+160</a:t>
                      </a:r>
                      <a:endParaRPr sz="1400"/>
                    </a:p>
                  </a:txBody>
                  <a:tcPr marT="34300" marB="34300" marR="91450" marL="9145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T, Pos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-135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+</a:t>
                      </a:r>
                      <a:r>
                        <a:rPr lang="en" sz="1400"/>
                        <a:t>135</a:t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+160</a:t>
                      </a:r>
                      <a:endParaRPr sz="1400"/>
                    </a:p>
                  </a:txBody>
                  <a:tcPr marT="34300" marB="34300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 sz="1400"/>
                    </a:p>
                  </a:txBody>
                  <a:tcPr marT="34300" marB="34300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+160</a:t>
                      </a:r>
                      <a:endParaRPr sz="1400"/>
                    </a:p>
                  </a:txBody>
                  <a:tcPr marT="34300" marB="34300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8" name="Google Shape;138;p26"/>
          <p:cNvSpPr txBox="1"/>
          <p:nvPr/>
        </p:nvSpPr>
        <p:spPr>
          <a:xfrm>
            <a:off x="837100" y="1950931"/>
            <a:ext cx="6264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Minimum β* = 2.0 m  -&gt;  Int.  Lumi = 34 [fb</a:t>
            </a:r>
            <a:r>
              <a:rPr baseline="30000"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/year ] </a:t>
            </a: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604" y="2385291"/>
            <a:ext cx="1867269" cy="1534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8316" y="2385305"/>
            <a:ext cx="1922976" cy="1580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62255" y="2344734"/>
            <a:ext cx="2045141" cy="150179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6"/>
          <p:cNvSpPr txBox="1"/>
          <p:nvPr/>
        </p:nvSpPr>
        <p:spPr>
          <a:xfrm>
            <a:off x="1115616" y="3965366"/>
            <a:ext cx="78096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60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β* cannot be reduced to allow additional BB separation.</a:t>
            </a:r>
            <a:endParaRPr sz="1000"/>
          </a:p>
          <a:p>
            <a:pPr indent="-260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Beam screen cannot be tilted from injection constraints.</a:t>
            </a:r>
            <a:endParaRPr sz="1000"/>
          </a:p>
          <a:p>
            <a:pPr indent="-260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Bunch dependent DA/stability simulation needed to validate coupling effects.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0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>
                <a:solidFill>
                  <a:schemeClr val="dk1"/>
                </a:solidFill>
              </a:rPr>
              <a:t>Not transparent for the machine (need requalification after swap, not for monthly swap)</a:t>
            </a:r>
            <a:endParaRPr>
              <a:solidFill>
                <a:schemeClr val="dk1"/>
              </a:solidFill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</a:rPr>
              <a:t>Tilted crossing not </a:t>
            </a:r>
            <a:r>
              <a:rPr lang="en" u="sng">
                <a:solidFill>
                  <a:schemeClr val="dk1"/>
                </a:solidFill>
              </a:rPr>
              <a:t>compatible</a:t>
            </a:r>
            <a:r>
              <a:rPr lang="en" u="sng">
                <a:solidFill>
                  <a:schemeClr val="dk1"/>
                </a:solidFill>
              </a:rPr>
              <a:t> with all requirements</a:t>
            </a:r>
            <a:r>
              <a:rPr lang="en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6"/>
          <p:cNvSpPr txBox="1"/>
          <p:nvPr/>
        </p:nvSpPr>
        <p:spPr>
          <a:xfrm>
            <a:off x="6327250" y="926575"/>
            <a:ext cx="26721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half crossing angle [μrad],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neglecting small tilt between LHCb and machine.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- 1 mm half separation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Flat </a:t>
            </a:r>
            <a:r>
              <a:rPr lang="en"/>
              <a:t>option, aperture</a:t>
            </a:r>
            <a:r>
              <a:rPr lang="en"/>
              <a:t> </a:t>
            </a:r>
            <a:endParaRPr/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392" y="746792"/>
            <a:ext cx="1344168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1033" y="737297"/>
            <a:ext cx="157734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33313" y="746794"/>
            <a:ext cx="157734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19828" y="737288"/>
            <a:ext cx="1837944" cy="137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7"/>
          <p:cNvSpPr txBox="1"/>
          <p:nvPr/>
        </p:nvSpPr>
        <p:spPr>
          <a:xfrm>
            <a:off x="379450" y="2960550"/>
            <a:ext cx="26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7"/>
          <p:cNvSpPr txBox="1"/>
          <p:nvPr/>
        </p:nvSpPr>
        <p:spPr>
          <a:xfrm>
            <a:off x="7454175" y="907950"/>
            <a:ext cx="130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β*=1.5/1.5m,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V, 170 murad </a:t>
            </a:r>
            <a:endParaRPr sz="1100"/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9388" y="2222985"/>
            <a:ext cx="1344168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79291" y="2222963"/>
            <a:ext cx="157734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05188" y="2222975"/>
            <a:ext cx="157734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378963" y="2248500"/>
            <a:ext cx="1837944" cy="137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7"/>
          <p:cNvSpPr txBox="1"/>
          <p:nvPr/>
        </p:nvSpPr>
        <p:spPr>
          <a:xfrm>
            <a:off x="7559725" y="2437350"/>
            <a:ext cx="130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β*=0.5/1.5 m,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V, 170 murad </a:t>
            </a:r>
            <a:endParaRPr sz="1100"/>
          </a:p>
        </p:txBody>
      </p:sp>
      <p:sp>
        <p:nvSpPr>
          <p:cNvPr id="160" name="Google Shape;160;p27"/>
          <p:cNvSpPr txBox="1"/>
          <p:nvPr/>
        </p:nvSpPr>
        <p:spPr>
          <a:xfrm>
            <a:off x="7498825" y="1772400"/>
            <a:ext cx="1523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Envelopes at 14.6σ</a:t>
            </a:r>
            <a:endParaRPr sz="1100"/>
          </a:p>
        </p:txBody>
      </p:sp>
      <p:sp>
        <p:nvSpPr>
          <p:cNvPr id="161" name="Google Shape;161;p27"/>
          <p:cNvSpPr txBox="1"/>
          <p:nvPr/>
        </p:nvSpPr>
        <p:spPr>
          <a:xfrm>
            <a:off x="5152875" y="571500"/>
            <a:ext cx="26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7"/>
          <p:cNvSpPr txBox="1"/>
          <p:nvPr/>
        </p:nvSpPr>
        <p:spPr>
          <a:xfrm>
            <a:off x="787000" y="3699150"/>
            <a:ext cx="51108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Round optics has margin in the </a:t>
            </a:r>
            <a:r>
              <a:rPr lang="en" sz="1100"/>
              <a:t>horizontal</a:t>
            </a:r>
            <a:r>
              <a:rPr lang="en" sz="1100"/>
              <a:t> plane to allow smaller </a:t>
            </a:r>
            <a:r>
              <a:rPr lang="en" sz="1100">
                <a:solidFill>
                  <a:schemeClr val="dk1"/>
                </a:solidFill>
              </a:rPr>
              <a:t>β*.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β*</a:t>
            </a:r>
            <a:r>
              <a:rPr baseline="-25000" lang="en" sz="1100">
                <a:solidFill>
                  <a:schemeClr val="dk1"/>
                </a:solidFill>
              </a:rPr>
              <a:t>y</a:t>
            </a:r>
            <a:r>
              <a:rPr lang="en" sz="1100">
                <a:solidFill>
                  <a:schemeClr val="dk1"/>
                </a:solidFill>
              </a:rPr>
              <a:t> and crossing angle to be re-optimized based on DA results.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Flat option, luminosity</a:t>
            </a:r>
            <a:endParaRPr/>
          </a:p>
        </p:txBody>
      </p:sp>
      <p:pic>
        <p:nvPicPr>
          <p:cNvPr id="168" name="Google Shape;1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2075" y="649325"/>
            <a:ext cx="2840500" cy="21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1925" y="688875"/>
            <a:ext cx="2733200" cy="203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8"/>
          <p:cNvSpPr txBox="1"/>
          <p:nvPr/>
        </p:nvSpPr>
        <p:spPr>
          <a:xfrm>
            <a:off x="524700" y="2602875"/>
            <a:ext cx="7899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Virtual</a:t>
            </a:r>
            <a:r>
              <a:rPr lang="en" sz="1100"/>
              <a:t> luminosity increase with flat. Still large gain going from 1.0 to 1.5 10</a:t>
            </a:r>
            <a:r>
              <a:rPr baseline="30000" lang="en" sz="1100"/>
              <a:t>34 </a:t>
            </a:r>
            <a:r>
              <a:rPr lang="en" sz="1100"/>
              <a:t>.</a:t>
            </a:r>
            <a:endParaRPr sz="1100"/>
          </a:p>
        </p:txBody>
      </p:sp>
      <p:grpSp>
        <p:nvGrpSpPr>
          <p:cNvPr id="171" name="Google Shape;171;p28"/>
          <p:cNvGrpSpPr/>
          <p:nvPr/>
        </p:nvGrpSpPr>
        <p:grpSpPr>
          <a:xfrm>
            <a:off x="965400" y="3898774"/>
            <a:ext cx="3856341" cy="1102951"/>
            <a:chOff x="965400" y="3898774"/>
            <a:chExt cx="3856341" cy="1102951"/>
          </a:xfrm>
        </p:grpSpPr>
        <p:pic>
          <p:nvPicPr>
            <p:cNvPr id="172" name="Google Shape;172;p2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65400" y="4068925"/>
              <a:ext cx="1814525" cy="932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" name="Google Shape;173;p2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007225" y="4068925"/>
              <a:ext cx="1814516" cy="932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" name="Google Shape;174;p2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205991" y="3901153"/>
              <a:ext cx="1249775" cy="1997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p2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164000" y="3898774"/>
              <a:ext cx="1249819" cy="1997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6" name="Google Shape;176;p28"/>
          <p:cNvSpPr txBox="1"/>
          <p:nvPr/>
        </p:nvSpPr>
        <p:spPr>
          <a:xfrm>
            <a:off x="4954950" y="3898775"/>
            <a:ext cx="3704400" cy="1108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Summary:</a:t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Flat option can increase integrated luminosity, but DA is still unproven.</a:t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E-cloud issues have a strong </a:t>
            </a:r>
            <a:r>
              <a:rPr lang="en" sz="1000"/>
              <a:t>impact</a:t>
            </a:r>
            <a:r>
              <a:rPr lang="en" sz="1000"/>
              <a:t> on integrated luminosity, designing for large pile-up can mitigate the </a:t>
            </a:r>
            <a:r>
              <a:rPr lang="en" sz="1000"/>
              <a:t>luminosity </a:t>
            </a:r>
            <a:r>
              <a:rPr lang="en" sz="1000"/>
              <a:t>loss.</a:t>
            </a:r>
            <a:endParaRPr sz="1000"/>
          </a:p>
        </p:txBody>
      </p:sp>
      <p:sp>
        <p:nvSpPr>
          <p:cNvPr id="177" name="Google Shape;177;p28"/>
          <p:cNvSpPr txBox="1"/>
          <p:nvPr/>
        </p:nvSpPr>
        <p:spPr>
          <a:xfrm>
            <a:off x="524700" y="2817900"/>
            <a:ext cx="73533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But: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Dynamic aperture not fully validated yet with LHCb at 1.5 10</a:t>
            </a:r>
            <a:r>
              <a:rPr baseline="30000" lang="en" sz="1100">
                <a:solidFill>
                  <a:schemeClr val="dk1"/>
                </a:solidFill>
              </a:rPr>
              <a:t>34</a:t>
            </a:r>
            <a:r>
              <a:rPr lang="en" sz="1100">
                <a:solidFill>
                  <a:schemeClr val="dk1"/>
                </a:solidFill>
              </a:rPr>
              <a:t> with round optics and flat optics more challenging.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Estimates based on nominal filling scheme which today is unfeasible due to e-cloud: potential 73% reduction of integrated luminosity at constant pile-up with 8b+4e filling scheme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type="title"/>
          </p:nvPr>
        </p:nvSpPr>
        <p:spPr>
          <a:xfrm>
            <a:off x="612000" y="2645850"/>
            <a:ext cx="7920000" cy="540000"/>
          </a:xfrm>
          <a:prstGeom prst="rect">
            <a:avLst/>
          </a:prstGeom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Back-up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Aperture and crossing angle</a:t>
            </a:r>
            <a:endParaRPr/>
          </a:p>
        </p:txBody>
      </p:sp>
      <p:sp>
        <p:nvSpPr>
          <p:cNvPr id="189" name="Google Shape;189;p30"/>
          <p:cNvSpPr txBox="1"/>
          <p:nvPr/>
        </p:nvSpPr>
        <p:spPr>
          <a:xfrm>
            <a:off x="207750" y="747050"/>
            <a:ext cx="2068500" cy="54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190" name="Google Shape;190;p30"/>
          <p:cNvSpPr txBox="1"/>
          <p:nvPr/>
        </p:nvSpPr>
        <p:spPr>
          <a:xfrm>
            <a:off x="423600" y="1333325"/>
            <a:ext cx="1852800" cy="3120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4664" l="-1207" r="-300" t="-13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191" name="Google Shape;191;p30"/>
          <p:cNvSpPr txBox="1"/>
          <p:nvPr/>
        </p:nvSpPr>
        <p:spPr>
          <a:xfrm>
            <a:off x="123875" y="2317925"/>
            <a:ext cx="42561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222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</a:pPr>
            <a:r>
              <a:rPr lang="en" sz="1100"/>
              <a:t>Minimum β* is constrained by optics flexibility.</a:t>
            </a:r>
            <a:endParaRPr sz="1100"/>
          </a:p>
          <a:p>
            <a:pPr indent="-2222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</a:pPr>
            <a:r>
              <a:rPr lang="en" sz="1100"/>
              <a:t>Maximum external crossing angle is limited by orbit corrector strengths</a:t>
            </a:r>
            <a:endParaRPr sz="1100"/>
          </a:p>
          <a:p>
            <a:pPr indent="-2222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</a:pPr>
            <a:r>
              <a:rPr lang="en" sz="1100"/>
              <a:t>For a given β*:</a:t>
            </a:r>
            <a:endParaRPr sz="1100"/>
          </a:p>
          <a:p>
            <a:pPr indent="-2667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</a:pPr>
            <a:r>
              <a:rPr lang="en" sz="1100"/>
              <a:t>Aperture constrain maximum crossing angle.</a:t>
            </a:r>
            <a:endParaRPr sz="1100"/>
          </a:p>
          <a:p>
            <a:pPr indent="-28575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en" sz="1100"/>
              <a:t>Beam-beam effects (i.e. beam lifetime) constrain min crossing angle</a:t>
            </a:r>
            <a:r>
              <a:rPr lang="en"/>
              <a:t>.</a:t>
            </a:r>
            <a:endParaRPr/>
          </a:p>
        </p:txBody>
      </p:sp>
      <p:graphicFrame>
        <p:nvGraphicFramePr>
          <p:cNvPr id="192" name="Google Shape;192;p30"/>
          <p:cNvGraphicFramePr/>
          <p:nvPr/>
        </p:nvGraphicFramePr>
        <p:xfrm>
          <a:off x="5004048" y="72500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{685DAAAE-891B-4AE2-9F90-0B4F07E908BC}</a:tableStyleId>
              </a:tblPr>
              <a:tblGrid>
                <a:gridCol w="1848175"/>
                <a:gridCol w="437050"/>
                <a:gridCol w="1387175"/>
              </a:tblGrid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Protons</a:t>
                      </a:r>
                      <a:r>
                        <a:rPr lang="en" sz="1100"/>
                        <a:t> per bunch 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2.2</a:t>
                      </a:r>
                      <a:r>
                        <a:rPr lang="en" sz="1100"/>
                        <a:t> 10</a:t>
                      </a:r>
                      <a:r>
                        <a:rPr baseline="30000" lang="en" sz="1100"/>
                        <a:t>11</a:t>
                      </a:r>
                      <a:endParaRPr baseline="30000" sz="1100"/>
                    </a:p>
                  </a:txBody>
                  <a:tcPr marT="34300" marB="34300" marR="91450" marL="91450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Number of </a:t>
                      </a:r>
                      <a:r>
                        <a:rPr lang="en" sz="1100"/>
                        <a:t> Bunches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2572 </a:t>
                      </a:r>
                      <a:r>
                        <a:rPr lang="en" sz="1100"/>
                        <a:t>(</a:t>
                      </a:r>
                      <a:r>
                        <a:rPr lang="en" sz="1100"/>
                        <a:t>2374)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R.M.S. bunch length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7.61 (9.0) cm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+/-</a:t>
                      </a:r>
                      <a:r>
                        <a:rPr lang="en" sz="1100"/>
                        <a:t> LHCb Polarity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</a:t>
                      </a:r>
                      <a:r>
                        <a:rPr baseline="-25000" lang="en" sz="1100"/>
                        <a:t>y</a:t>
                      </a:r>
                      <a:r>
                        <a:rPr lang="en" sz="1100"/>
                        <a:t>&lt;0 / B</a:t>
                      </a:r>
                      <a:r>
                        <a:rPr baseline="-25000" lang="en" sz="1100"/>
                        <a:t>y</a:t>
                      </a:r>
                      <a:r>
                        <a:rPr lang="en" sz="1100"/>
                        <a:t>&gt;0</a:t>
                      </a:r>
                      <a:endParaRPr baseline="-25000" sz="11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sp>
        <p:nvSpPr>
          <p:cNvPr id="193" name="Google Shape;193;p30"/>
          <p:cNvSpPr txBox="1"/>
          <p:nvPr/>
        </p:nvSpPr>
        <p:spPr>
          <a:xfrm>
            <a:off x="356825" y="1796900"/>
            <a:ext cx="2918100" cy="1737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23076" l="-999" r="-39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194" name="Google Shape;194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14552" y="1796903"/>
            <a:ext cx="4852332" cy="30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0"/>
          <p:cNvSpPr txBox="1"/>
          <p:nvPr/>
        </p:nvSpPr>
        <p:spPr>
          <a:xfrm>
            <a:off x="5678275" y="1680187"/>
            <a:ext cx="2917978" cy="230833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19607" l="0" r="0" t="-196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196" name="Google Shape;196;p30"/>
          <p:cNvSpPr txBox="1"/>
          <p:nvPr/>
        </p:nvSpPr>
        <p:spPr>
          <a:xfrm rot="-2956627">
            <a:off x="7353022" y="3219806"/>
            <a:ext cx="1427613" cy="287288"/>
          </a:xfrm>
          <a:prstGeom prst="rect">
            <a:avLst/>
          </a:prstGeom>
          <a:gradFill>
            <a:gsLst>
              <a:gs pos="0">
                <a:srgbClr val="FE3E2E"/>
              </a:gs>
              <a:gs pos="100000">
                <a:srgbClr val="FF857E"/>
              </a:gs>
            </a:gsLst>
            <a:lin ang="16200000" scaled="0"/>
          </a:gradFill>
          <a:ln cap="flat" cmpd="sng" w="9525">
            <a:solidFill>
              <a:srgbClr val="E34D4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Aperture limitations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0"/>
          <p:cNvSpPr txBox="1"/>
          <p:nvPr/>
        </p:nvSpPr>
        <p:spPr>
          <a:xfrm rot="3368364">
            <a:off x="4962115" y="3028814"/>
            <a:ext cx="1391056" cy="298656"/>
          </a:xfrm>
          <a:prstGeom prst="rect">
            <a:avLst/>
          </a:prstGeom>
          <a:gradFill>
            <a:gsLst>
              <a:gs pos="0">
                <a:srgbClr val="FE3E2E"/>
              </a:gs>
              <a:gs pos="100000">
                <a:srgbClr val="FF857E"/>
              </a:gs>
            </a:gsLst>
            <a:lin ang="16200000" scaled="0"/>
          </a:gradFill>
          <a:ln cap="flat" cmpd="sng" w="9525">
            <a:solidFill>
              <a:srgbClr val="E34D4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Beam-beam effects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0"/>
          <p:cNvSpPr txBox="1"/>
          <p:nvPr/>
        </p:nvSpPr>
        <p:spPr>
          <a:xfrm>
            <a:off x="6184882" y="3967027"/>
            <a:ext cx="1539300" cy="230700"/>
          </a:xfrm>
          <a:prstGeom prst="rect">
            <a:avLst/>
          </a:prstGeom>
          <a:gradFill>
            <a:gsLst>
              <a:gs pos="0">
                <a:srgbClr val="FFBB7F"/>
              </a:gs>
              <a:gs pos="35000">
                <a:srgbClr val="FFCDA3"/>
              </a:gs>
              <a:gs pos="100000">
                <a:srgbClr val="FFEBD9"/>
              </a:gs>
            </a:gsLst>
            <a:lin ang="16200000" scaled="0"/>
          </a:gradFill>
          <a:ln cap="flat" cmpd="sng" w="9525">
            <a:solidFill>
              <a:srgbClr val="F9913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Optics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limitations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0"/>
          <p:cNvSpPr txBox="1"/>
          <p:nvPr/>
        </p:nvSpPr>
        <p:spPr>
          <a:xfrm rot="-5400000">
            <a:off x="7915031" y="3093793"/>
            <a:ext cx="1630495" cy="307777"/>
          </a:xfrm>
          <a:prstGeom prst="rect">
            <a:avLst/>
          </a:prstGeom>
          <a:gradFill>
            <a:gsLst>
              <a:gs pos="0">
                <a:srgbClr val="FFBB7F"/>
              </a:gs>
              <a:gs pos="35000">
                <a:srgbClr val="FFCDA3"/>
              </a:gs>
              <a:gs pos="100000">
                <a:srgbClr val="FFEBD9"/>
              </a:gs>
            </a:gsLst>
            <a:lin ang="16200000" scaled="0"/>
          </a:gradFill>
          <a:ln cap="flat" cmpd="sng" w="9525">
            <a:solidFill>
              <a:srgbClr val="F9913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Orbit corrector limitations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0"/>
          <p:cNvSpPr txBox="1"/>
          <p:nvPr/>
        </p:nvSpPr>
        <p:spPr>
          <a:xfrm>
            <a:off x="6012160" y="2143243"/>
            <a:ext cx="1260281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1 10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aseline="3000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0"/>
          <p:cNvSpPr txBox="1"/>
          <p:nvPr/>
        </p:nvSpPr>
        <p:spPr>
          <a:xfrm>
            <a:off x="6507124" y="3452822"/>
            <a:ext cx="1260281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2 10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cm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aseline="30000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baseline="3000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0"/>
          <p:cNvSpPr/>
          <p:nvPr/>
        </p:nvSpPr>
        <p:spPr>
          <a:xfrm>
            <a:off x="7560967" y="2265232"/>
            <a:ext cx="188971" cy="134246"/>
          </a:xfrm>
          <a:prstGeom prst="star5">
            <a:avLst>
              <a:gd fmla="val 22066" name="adj"/>
              <a:gd fmla="val 105146" name="hf"/>
              <a:gd fmla="val 110557" name="vf"/>
            </a:avLst>
          </a:prstGeom>
          <a:gradFill>
            <a:gsLst>
              <a:gs pos="0">
                <a:srgbClr val="52C4EA"/>
              </a:gs>
              <a:gs pos="100000">
                <a:srgbClr val="93F5FF"/>
              </a:gs>
            </a:gsLst>
            <a:lin ang="16200000" scaled="0"/>
          </a:gra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7606895" y="2123041"/>
            <a:ext cx="851515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baseline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