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905" r:id="rId2"/>
    <p:sldId id="906" r:id="rId3"/>
  </p:sldIdLst>
  <p:sldSz cx="12192000" cy="6858000"/>
  <p:notesSz cx="6858000" cy="9144000"/>
  <p:defaultTextStyle>
    <a:defPPr>
      <a:defRPr lang="en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92"/>
    <p:restoredTop sz="95915"/>
  </p:normalViewPr>
  <p:slideViewPr>
    <p:cSldViewPr snapToGrid="0">
      <p:cViewPr varScale="1">
        <p:scale>
          <a:sx n="91" d="100"/>
          <a:sy n="91" d="100"/>
        </p:scale>
        <p:origin x="96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C79A40-1AAA-1446-8B70-2FCA6C826205}" type="datetimeFigureOut">
              <a:rPr lang="sl-SI" smtClean="0"/>
              <a:t>15. 06. 23</a:t>
            </a:fld>
            <a:endParaRPr lang="sl-S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3DB98C-F864-C04E-9BFB-3E6319A3AD9B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40367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12800" y="457200"/>
            <a:ext cx="10363200" cy="2743200"/>
          </a:xfr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latin typeface="Gill Sans MT" panose="020B0502020104020203" pitchFamily="34" charset="0"/>
              </a:defRPr>
            </a:lvl1pPr>
          </a:lstStyle>
          <a:p>
            <a:pPr lvl="0"/>
            <a:r>
              <a:rPr lang="en-GB" noProof="0" dirty="0"/>
              <a:t>Click to edit Master title style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27200" y="3581400"/>
            <a:ext cx="8534400" cy="2057400"/>
          </a:xfrm>
        </p:spPr>
        <p:txBody>
          <a:bodyPr/>
          <a:lstStyle>
            <a:lvl1pPr marL="0" indent="0">
              <a:buClr>
                <a:srgbClr val="CC00CC"/>
              </a:buClr>
              <a:defRPr sz="2400">
                <a:latin typeface="Gill Sans MT" panose="020B0502020104020203" pitchFamily="34" charset="0"/>
              </a:defRPr>
            </a:lvl1pPr>
            <a:lvl2pPr marL="457200" lvl="1" indent="0">
              <a:buClr>
                <a:srgbClr val="CC00CC"/>
              </a:buClr>
              <a:defRPr sz="2000">
                <a:latin typeface="Gill Sans MT" panose="020B0502020104020203" pitchFamily="34" charset="0"/>
              </a:defRPr>
            </a:lvl2pPr>
          </a:lstStyle>
          <a:p>
            <a:pPr lvl="0"/>
            <a:r>
              <a:rPr lang="en-GB" noProof="0" dirty="0"/>
              <a:t> Click to edit Master subtitle style</a:t>
            </a:r>
          </a:p>
          <a:p>
            <a:pPr lvl="1"/>
            <a:r>
              <a:rPr lang="en-GB" noProof="0" dirty="0"/>
              <a:t> Second level</a:t>
            </a:r>
          </a:p>
        </p:txBody>
      </p:sp>
    </p:spTree>
    <p:extLst>
      <p:ext uri="{BB962C8B-B14F-4D97-AF65-F5344CB8AC3E}">
        <p14:creationId xmlns:p14="http://schemas.microsoft.com/office/powerpoint/2010/main" val="2285701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Gill Sans MT" panose="020B0502020104020203" pitchFamily="34" charset="0"/>
              </a:defRPr>
            </a:lvl1pPr>
            <a:lvl2pPr>
              <a:defRPr>
                <a:latin typeface="Gill Sans MT" panose="020B0502020104020203" pitchFamily="34" charset="0"/>
              </a:defRPr>
            </a:lvl2pPr>
            <a:lvl3pPr>
              <a:defRPr>
                <a:latin typeface="Gill Sans MT" panose="020B0502020104020203" pitchFamily="34" charset="0"/>
              </a:defRPr>
            </a:lvl3pPr>
            <a:lvl4pPr>
              <a:defRPr>
                <a:latin typeface="Gill Sans MT" panose="020B0502020104020203" pitchFamily="34" charset="0"/>
              </a:defRPr>
            </a:lvl4pPr>
            <a:lvl5pPr>
              <a:defRPr>
                <a:latin typeface="Gill Sans MT" panose="020B050202010402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0121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59800" y="304800"/>
            <a:ext cx="2616200" cy="5791200"/>
          </a:xfrm>
        </p:spPr>
        <p:txBody>
          <a:bodyPr vert="eaVert"/>
          <a:lstStyle>
            <a:lvl1pPr>
              <a:defRPr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1200" y="304800"/>
            <a:ext cx="7645400" cy="5791200"/>
          </a:xfrm>
        </p:spPr>
        <p:txBody>
          <a:bodyPr vert="eaVert"/>
          <a:lstStyle>
            <a:lvl1pPr>
              <a:defRPr>
                <a:latin typeface="Gill Sans MT" panose="020B0502020104020203" pitchFamily="34" charset="0"/>
              </a:defRPr>
            </a:lvl1pPr>
            <a:lvl2pPr>
              <a:defRPr>
                <a:latin typeface="Gill Sans MT" panose="020B0502020104020203" pitchFamily="34" charset="0"/>
              </a:defRPr>
            </a:lvl2pPr>
            <a:lvl3pPr>
              <a:defRPr>
                <a:latin typeface="Gill Sans MT" panose="020B0502020104020203" pitchFamily="34" charset="0"/>
              </a:defRPr>
            </a:lvl3pPr>
            <a:lvl4pPr>
              <a:defRPr>
                <a:latin typeface="Gill Sans MT" panose="020B0502020104020203" pitchFamily="34" charset="0"/>
              </a:defRPr>
            </a:lvl4pPr>
            <a:lvl5pPr>
              <a:defRPr>
                <a:latin typeface="Gill Sans MT" panose="020B050202010402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9059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1424" y="1052736"/>
            <a:ext cx="10261600" cy="4953000"/>
          </a:xfrm>
        </p:spPr>
        <p:txBody>
          <a:bodyPr/>
          <a:lstStyle>
            <a:lvl1pPr>
              <a:defRPr>
                <a:latin typeface="Gill Sans MT" panose="020B0502020104020203" pitchFamily="34" charset="0"/>
              </a:defRPr>
            </a:lvl1pPr>
            <a:lvl2pPr>
              <a:defRPr>
                <a:latin typeface="Gill Sans MT" panose="020B0502020104020203" pitchFamily="34" charset="0"/>
              </a:defRPr>
            </a:lvl2pPr>
            <a:lvl3pPr>
              <a:defRPr>
                <a:latin typeface="Gill Sans MT" panose="020B0502020104020203" pitchFamily="34" charset="0"/>
              </a:defRPr>
            </a:lvl3pPr>
            <a:lvl4pPr>
              <a:defRPr>
                <a:latin typeface="Gill Sans MT" panose="020B0502020104020203" pitchFamily="34" charset="0"/>
              </a:defRPr>
            </a:lvl4pPr>
            <a:lvl5pPr>
              <a:defRPr>
                <a:latin typeface="Gill Sans MT" panose="020B050202010402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409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latin typeface="Gill Sans MT" panose="020B0502020104020203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41602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143000"/>
            <a:ext cx="5029200" cy="4953000"/>
          </a:xfrm>
        </p:spPr>
        <p:txBody>
          <a:bodyPr/>
          <a:lstStyle>
            <a:lvl1pPr>
              <a:defRPr sz="2800">
                <a:latin typeface="Gill Sans MT" panose="020B0502020104020203" pitchFamily="34" charset="0"/>
              </a:defRPr>
            </a:lvl1pPr>
            <a:lvl2pPr>
              <a:defRPr sz="2400">
                <a:latin typeface="Gill Sans MT" panose="020B0502020104020203" pitchFamily="34" charset="0"/>
              </a:defRPr>
            </a:lvl2pPr>
            <a:lvl3pPr>
              <a:defRPr sz="2000">
                <a:latin typeface="Gill Sans MT" panose="020B0502020104020203" pitchFamily="34" charset="0"/>
              </a:defRPr>
            </a:lvl3pPr>
            <a:lvl4pPr>
              <a:defRPr sz="1800">
                <a:latin typeface="Gill Sans MT" panose="020B0502020104020203" pitchFamily="34" charset="0"/>
              </a:defRPr>
            </a:lvl4pPr>
            <a:lvl5pPr>
              <a:defRPr sz="1800">
                <a:latin typeface="Gill Sans MT" panose="020B0502020104020203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46800" y="1143000"/>
            <a:ext cx="5029200" cy="4953000"/>
          </a:xfrm>
        </p:spPr>
        <p:txBody>
          <a:bodyPr/>
          <a:lstStyle>
            <a:lvl1pPr>
              <a:defRPr sz="2800">
                <a:latin typeface="Gill Sans MT" panose="020B0502020104020203" pitchFamily="34" charset="0"/>
              </a:defRPr>
            </a:lvl1pPr>
            <a:lvl2pPr>
              <a:defRPr sz="2400">
                <a:latin typeface="Gill Sans MT" panose="020B0502020104020203" pitchFamily="34" charset="0"/>
              </a:defRPr>
            </a:lvl2pPr>
            <a:lvl3pPr>
              <a:defRPr sz="2000">
                <a:latin typeface="Gill Sans MT" panose="020B0502020104020203" pitchFamily="34" charset="0"/>
              </a:defRPr>
            </a:lvl3pPr>
            <a:lvl4pPr>
              <a:defRPr sz="1800">
                <a:latin typeface="Gill Sans MT" panose="020B0502020104020203" pitchFamily="34" charset="0"/>
              </a:defRPr>
            </a:lvl4pPr>
            <a:lvl5pPr>
              <a:defRPr sz="1800">
                <a:latin typeface="Gill Sans MT" panose="020B0502020104020203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4969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>
                <a:latin typeface="Gill Sans MT" panose="020B05020201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>
                <a:latin typeface="Gill Sans MT" panose="020B0502020104020203" pitchFamily="34" charset="0"/>
              </a:defRPr>
            </a:lvl1pPr>
            <a:lvl2pPr>
              <a:defRPr sz="2000">
                <a:latin typeface="Gill Sans MT" panose="020B0502020104020203" pitchFamily="34" charset="0"/>
              </a:defRPr>
            </a:lvl2pPr>
            <a:lvl3pPr>
              <a:defRPr sz="1800">
                <a:latin typeface="Gill Sans MT" panose="020B0502020104020203" pitchFamily="34" charset="0"/>
              </a:defRPr>
            </a:lvl3pPr>
            <a:lvl4pPr>
              <a:defRPr sz="1600">
                <a:latin typeface="Gill Sans MT" panose="020B0502020104020203" pitchFamily="34" charset="0"/>
              </a:defRPr>
            </a:lvl4pPr>
            <a:lvl5pPr>
              <a:defRPr sz="1600">
                <a:latin typeface="Gill Sans MT" panose="020B0502020104020203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>
                <a:latin typeface="Gill Sans MT" panose="020B050202010402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>
                <a:latin typeface="Gill Sans MT" panose="020B0502020104020203" pitchFamily="34" charset="0"/>
              </a:defRPr>
            </a:lvl1pPr>
            <a:lvl2pPr>
              <a:defRPr sz="2000">
                <a:latin typeface="Gill Sans MT" panose="020B0502020104020203" pitchFamily="34" charset="0"/>
              </a:defRPr>
            </a:lvl2pPr>
            <a:lvl3pPr>
              <a:defRPr sz="1800">
                <a:latin typeface="Gill Sans MT" panose="020B0502020104020203" pitchFamily="34" charset="0"/>
              </a:defRPr>
            </a:lvl3pPr>
            <a:lvl4pPr>
              <a:defRPr sz="1600">
                <a:latin typeface="Gill Sans MT" panose="020B0502020104020203" pitchFamily="34" charset="0"/>
              </a:defRPr>
            </a:lvl4pPr>
            <a:lvl5pPr>
              <a:defRPr sz="1600">
                <a:latin typeface="Gill Sans MT" panose="020B0502020104020203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1403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064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8559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>
                <a:latin typeface="Gill Sans MT" panose="020B0502020104020203" pitchFamily="34" charset="0"/>
              </a:defRPr>
            </a:lvl1pPr>
            <a:lvl2pPr>
              <a:defRPr sz="2800">
                <a:latin typeface="Gill Sans MT" panose="020B0502020104020203" pitchFamily="34" charset="0"/>
              </a:defRPr>
            </a:lvl2pPr>
            <a:lvl3pPr>
              <a:defRPr sz="2400">
                <a:latin typeface="Gill Sans MT" panose="020B0502020104020203" pitchFamily="34" charset="0"/>
              </a:defRPr>
            </a:lvl3pPr>
            <a:lvl4pPr>
              <a:defRPr sz="2000">
                <a:latin typeface="Gill Sans MT" panose="020B0502020104020203" pitchFamily="34" charset="0"/>
              </a:defRPr>
            </a:lvl4pPr>
            <a:lvl5pPr>
              <a:defRPr sz="2000">
                <a:latin typeface="Gill Sans MT" panose="020B050202010402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>
                <a:latin typeface="Gill Sans MT" panose="020B0502020104020203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42377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latin typeface="Gill Sans MT" panose="020B05020201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>
                <a:latin typeface="Gill Sans MT" panose="020B0502020104020203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>
                <a:latin typeface="Gill Sans MT" panose="020B0502020104020203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67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1200" y="304800"/>
            <a:ext cx="9347200" cy="6096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rgbClr val="00CC0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284" y="1125538"/>
            <a:ext cx="102616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</p:txBody>
      </p:sp>
      <p:sp>
        <p:nvSpPr>
          <p:cNvPr id="1028" name="Rectangle 13"/>
          <p:cNvSpPr>
            <a:spLocks noChangeArrowheads="1"/>
          </p:cNvSpPr>
          <p:nvPr/>
        </p:nvSpPr>
        <p:spPr bwMode="auto">
          <a:xfrm>
            <a:off x="10668000" y="6454775"/>
            <a:ext cx="812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99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Comic Sans MS" panose="030F0702030302020204" pitchFamily="66" charset="0"/>
              </a:defRPr>
            </a:lvl9pPr>
          </a:lstStyle>
          <a:p>
            <a:pPr algn="r">
              <a:defRPr/>
            </a:pPr>
            <a:fld id="{AAC19CF7-6FE0-4C6B-9B65-D5D185598DFA}" type="slidenum">
              <a:rPr lang="en-US" altLang="en-US" sz="1400" smtClean="0">
                <a:solidFill>
                  <a:schemeClr val="tx2"/>
                </a:solidFill>
                <a:latin typeface="Gill Sans MT" panose="020B0502020104020203" pitchFamily="34" charset="0"/>
              </a:rPr>
              <a:pPr algn="r">
                <a:defRPr/>
              </a:pPr>
              <a:t>‹#›</a:t>
            </a:fld>
            <a:endParaRPr lang="en-US" altLang="en-US" sz="1400" b="0">
              <a:solidFill>
                <a:srgbClr val="0099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7982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Gill Sans MT" panose="020B0502020104020203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Gill Sans MT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Comic Sans MS" pitchFamily="66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Comic Sans MS" pitchFamily="66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Comic Sans MS" pitchFamily="66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70000"/>
        <a:buFont typeface="Monotype Sorts" pitchFamily="2" charset="2"/>
        <a:buChar char="n"/>
        <a:defRPr sz="2800" b="1">
          <a:solidFill>
            <a:schemeClr val="tx1"/>
          </a:solidFill>
          <a:latin typeface="Gill Sans MT" panose="020B0502020104020203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CommonBullets" pitchFamily="34" charset="2"/>
        <a:buChar char="w"/>
        <a:defRPr sz="2400" b="1">
          <a:solidFill>
            <a:schemeClr val="accent2"/>
          </a:solidFill>
          <a:latin typeface="Gill Sans MT" panose="020B0502020104020203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Font typeface="Marlett" pitchFamily="2" charset="2"/>
        <a:buChar char="0"/>
        <a:defRPr sz="2000" b="1">
          <a:solidFill>
            <a:srgbClr val="009900"/>
          </a:solidFill>
          <a:latin typeface="Gill Sans MT" panose="020B0502020104020203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Monotype Sorts" pitchFamily="2" charset="2"/>
        <a:buChar char="Ô"/>
        <a:defRPr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70797-FBF4-DCE2-36E5-5E14D526D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DRD4 </a:t>
            </a:r>
            <a:r>
              <a:rPr lang="sl-SI"/>
              <a:t>– WG 1: </a:t>
            </a:r>
            <a:r>
              <a:rPr lang="sl-SI" dirty="0"/>
              <a:t>Photodetectors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AA7254-852C-73E2-596C-E4DA9841A1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8420" y="1052736"/>
            <a:ext cx="11525900" cy="5372448"/>
          </a:xfrm>
        </p:spPr>
        <p:txBody>
          <a:bodyPr/>
          <a:lstStyle/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Long ter</a:t>
            </a:r>
            <a:r>
              <a:rPr lang="en-GB" sz="18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 goal: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Advance the detectors for PID and TOF identification systems of future HEP experiments. </a:t>
            </a:r>
            <a:endParaRPr lang="en-GB" sz="18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33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Groups that expressed interest in this area in the questionnaire nr. 3 :</a:t>
            </a:r>
            <a:endParaRPr lang="en-GB" sz="1100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AANL, Ancona, ARC, Barcelona,  Bari, Birmingham, Bologna, Bristol,  Bucharest, Cambridge, CERN, Erlangen, Ferrara, FBK, Geneva, Genova, Grenoble, GSI, HPK, IHEP-CAS-FPMT, Iowa, IRFU-CEA, Leicester, Ljubljana, Lyon, Maryland, Melbourne, Milano-Bicocca, Monash, Oxford, Perugia, Padova, RAL, Warwick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Work programme: studies and development of novel photodetectors: 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solid state - </a:t>
            </a:r>
            <a:r>
              <a:rPr lang="en-GB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SiPMs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vacuum based - MCP-PMTs, 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hybrid photon detectors, other blue sky ideas.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800" b="0" dirty="0">
                <a:solidFill>
                  <a:srgbClr val="000000"/>
                </a:solidFill>
                <a:latin typeface="Arial" panose="020B0604020202020204" pitchFamily="34" charset="0"/>
              </a:rPr>
              <a:t>+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exchange of information on gas-based with DRD1. </a:t>
            </a:r>
            <a:endParaRPr lang="en-GB" sz="1800" b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endParaRPr lang="en-GB" sz="1800" b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18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 the forum principle and 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be joined or left without formalities</a:t>
            </a:r>
            <a:r>
              <a:rPr lang="en-GB" sz="18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Purpose of a WG: exchange information, train younger people, expose problems, ask for advice and agree on best practices, common standards 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Loose work programme without agreed milestones and deliverables. 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Led by an expert in the relevant field facilitating and promoting the activities. 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resources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tandardizing procedures for the characterization of photon detectors, especially after exposure to extreme environmental conditions. </a:t>
            </a:r>
            <a:b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1800" b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 </a:t>
            </a:r>
            <a:endParaRPr lang="en-GB" sz="700" b="0" dirty="0">
              <a:effectLst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CA496A7-0FE7-EA3F-A3FB-6BECF9DF7D4B}"/>
              </a:ext>
            </a:extLst>
          </p:cNvPr>
          <p:cNvSpPr txBox="1"/>
          <p:nvPr/>
        </p:nvSpPr>
        <p:spPr>
          <a:xfrm>
            <a:off x="487680" y="6553200"/>
            <a:ext cx="104218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200" dirty="0"/>
              <a:t>P. Križan, R. Pestotnik, JSI – DRD4 Community Meeting June 15, 2023</a:t>
            </a:r>
          </a:p>
        </p:txBody>
      </p:sp>
    </p:spTree>
    <p:extLst>
      <p:ext uri="{BB962C8B-B14F-4D97-AF65-F5344CB8AC3E}">
        <p14:creationId xmlns:p14="http://schemas.microsoft.com/office/powerpoint/2010/main" val="2370284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A2F27-D11B-0A87-BB45-0D6229D8F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WG1 Topics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8192CA-6EC8-12CD-C1A0-62B0623021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9969" y="1052736"/>
            <a:ext cx="11364351" cy="5500464"/>
          </a:xfrm>
        </p:spPr>
        <p:txBody>
          <a:bodyPr/>
          <a:lstStyle/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resistivity of photon detectors to irradiation, 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Long-term operation of photon detectors and mitigation measures to prolong their lifetime, e.g., low gain operation and annealing of </a:t>
            </a:r>
            <a:r>
              <a:rPr lang="en-GB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SiPMs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 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Operation of photon detectors in other extreme conditions, including cryogenic and high magnetic field operations.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Development of large-area fast </a:t>
            </a:r>
            <a:r>
              <a:rPr lang="en-GB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SiPMs</a:t>
            </a:r>
            <a:endParaRPr lang="en-GB" sz="18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Studies of large-area vacuum photo sensors, e.g., LAPPDs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Development of fine granularity detectors for future high-rate experiments. 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Development of new technologies and their feasibility studies: CMOS-SPAD-based sensors, </a:t>
            </a:r>
            <a:r>
              <a:rPr lang="en-GB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SiPMs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with different internal structures, back-side illuminated </a:t>
            </a:r>
            <a:r>
              <a:rPr lang="en-GB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SiPMs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etc.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Studies of new blue sky technologies for photon detection, </a:t>
            </a:r>
            <a:r>
              <a:rPr lang="en-GB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e.g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,, Ge-on-Si APDs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Studies of hybrid photon sensors, e.g., </a:t>
            </a:r>
            <a:r>
              <a:rPr lang="en-GB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Timepix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-HPDs and MCP-HPDs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Studies and development of read-out electronics suitable for extreme environments (high- radiation, high magnetic field, low temperature )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Development of interconnection techniques for optimal integration of sensors and readout electronics.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Simulations of photodetector response</a:t>
            </a: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GB" sz="1800" b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rtl="0" fontAlgn="base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 to accommodate new topics related to Photo detectors, not mentioned above!  </a:t>
            </a:r>
            <a:endParaRPr lang="en-GB" sz="1800" b="0" i="0" u="none" strike="noStrike" dirty="0">
              <a:solidFill>
                <a:srgbClr val="0070C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EBC5C7A-ADEB-3B4C-E63E-F35D46CD22D3}"/>
              </a:ext>
            </a:extLst>
          </p:cNvPr>
          <p:cNvSpPr txBox="1"/>
          <p:nvPr/>
        </p:nvSpPr>
        <p:spPr>
          <a:xfrm>
            <a:off x="487680" y="6378854"/>
            <a:ext cx="104218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200" dirty="0"/>
              <a:t>P. Križan, R. Pestotnik, JSI – DRD4 Community Meeting June 15, 2023</a:t>
            </a:r>
          </a:p>
        </p:txBody>
      </p:sp>
    </p:spTree>
    <p:extLst>
      <p:ext uri="{BB962C8B-B14F-4D97-AF65-F5344CB8AC3E}">
        <p14:creationId xmlns:p14="http://schemas.microsoft.com/office/powerpoint/2010/main" val="1205671839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>
            <a:alpha val="42999"/>
          </a:srgbClr>
        </a:solidFill>
        <a:ln w="3810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71842" dir="2700000" algn="ctr" rotWithShape="0">
                  <a:srgbClr val="00CC0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>
            <a:alpha val="42999"/>
          </a:srgbClr>
        </a:solidFill>
        <a:ln w="3810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71842" dir="2700000" algn="ctr" rotWithShape="0">
                  <a:srgbClr val="00CC0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445</Words>
  <Application>Microsoft Macintosh PowerPoint</Application>
  <PresentationFormat>Widescreen</PresentationFormat>
  <Paragraphs>34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2" baseType="lpstr">
      <vt:lpstr>Arial</vt:lpstr>
      <vt:lpstr>Calibri</vt:lpstr>
      <vt:lpstr>Comic Sans MS</vt:lpstr>
      <vt:lpstr>CommonBullets</vt:lpstr>
      <vt:lpstr>Courier New</vt:lpstr>
      <vt:lpstr>Gill Sans MT</vt:lpstr>
      <vt:lpstr>Marlett</vt:lpstr>
      <vt:lpstr>Monotype Sorts</vt:lpstr>
      <vt:lpstr>Times New Roman</vt:lpstr>
      <vt:lpstr>Blank Presentation</vt:lpstr>
      <vt:lpstr>DRD4 – WG 1: Photodetectors</vt:lpstr>
      <vt:lpstr>WG1 Topics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DRD4 – WG: Photodetectors</dc:title>
  <dc:creator>Microsoft Office User</dc:creator>
  <cp:lastModifiedBy>Microsoft Office User</cp:lastModifiedBy>
  <cp:revision>7</cp:revision>
  <dcterms:created xsi:type="dcterms:W3CDTF">2023-06-14T15:54:45Z</dcterms:created>
  <dcterms:modified xsi:type="dcterms:W3CDTF">2023-06-15T07:25:01Z</dcterms:modified>
</cp:coreProperties>
</file>