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CFC82-599B-4C2B-90DF-D2652D2BE573}" type="datetimeFigureOut">
              <a:rPr lang="en-US" smtClean="0"/>
              <a:t>6/15/2023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BDDA8-9553-46ED-AD6B-1994D2B395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143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9A0AF-0E1F-A091-D3FF-C3EC3CDA82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53ABDF-E8E1-382B-DE67-C6A5F7427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356D4-2C00-6A00-74B0-539E42D61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F701-1C4D-4450-A5C5-EFF02A04C6FA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75237-5314-5F58-7835-F375E7BE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7DC66-C61C-58E9-ACB3-7417C00E2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58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F9ECC-9E1C-1C9F-1237-473A4DEAF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3664F7-CF4E-A92B-FE5C-A69E369F70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92A15-4401-BEF2-8F46-5F40112CE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5CF4-C4AE-4900-A900-F7F00678B440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BADD1-A8E8-AC04-1556-7E036396D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B1510-B755-0E16-1F22-EB6A84D21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655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68821B-E76A-36EB-2FF2-8105591069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3DF9B2-0195-EB24-939B-6D10E8379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A80FB-1C48-BD7D-96CA-D8E8EC85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0148-54AC-414A-B8C3-0C7887592368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8CE2D-3E00-3227-B477-58CB7D2DE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129A6-A12C-FBFC-3DCD-2C71A70FE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62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84A3D-377E-1C32-7139-357B90A5A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BDC86-E52B-D59A-EFBE-3FCFC3D67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CFB69-01A6-0C45-553E-1F8B7BC09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CA1C1-3261-45A9-B36C-15C42C490CDC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8401-D84F-B608-184E-33E2CC956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F83EA-6E71-48AA-1A2F-DFC5C453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4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9B0F2-FBAA-3F6B-09E3-192D445E0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42BB52-C9F3-57B7-4851-0C5C01D24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72A20-4124-FB9F-048F-E8A3E4180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49042-7019-4FEA-9858-3CEDCAD92C0E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24F3E-538F-CD0D-5B2F-33E26E0B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50FF6-40BF-0574-82B3-4951A2D8B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14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63605-6BE1-D2CF-6468-5BCB5A3B5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41E9BE-E7AC-6DC0-14F4-2461E6A3E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1BF5F9-9512-B2DD-FAAB-A218B1A3C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0E1F32-1379-F3E1-ED0B-056F5975F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D0E-9772-4129-AB7F-31CB8F7F1AF7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3AE90-5D89-8184-9851-7033839B1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73D3DF-E2EE-B9C6-4C64-A56A0D2BE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258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F9EAE-DC33-BBB3-215D-08FC2BFFD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9A6075-5C68-EA9F-B1DA-8839A074F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5BDF51-2813-491A-3D9D-F6BC0697C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D9D48-A01B-1D0D-CEB9-3893FC9519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A16FF-094F-2C27-AC11-F6FE278B23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7B59D1-51B8-7DD4-3FB3-C958A2AB1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F0F0-11FB-4313-94C1-255F90BF15F0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5C9D03-3610-30FB-7C12-DB947BB41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6C4FA1-E812-5BE2-DC78-7B34A4B02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88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65459-AD7A-EB62-166B-FFD834E95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E79F90-E7E3-C710-D88A-BBE782F61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406-7FEA-4E80-8009-F824547CB1CE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D2824A-1802-54E4-8B62-575774750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798A3-C40D-039A-ECE2-077630FFA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406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13F1F7-E77D-7B53-6C3F-6B971B5B4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C418-C1D5-475B-A7E4-D0166AABC35C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766BB2-1A82-77C2-5A2C-C95AE75E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F44E17-82C4-1C60-0DD0-02AC56A1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569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A6541-B720-532E-79FD-9BE127E84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7CDF2-3D1A-BE40-5875-1E5ACD74E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B803B-013F-257D-CBE1-3C45C998C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603E06-CA58-611F-7B42-CAC164175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9E82-8231-48E0-B0A0-A09ECDB94E2E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E1499E-B4B9-2B2D-1C6B-83D48117A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4E0927-EC20-0911-BBAB-4DF478DAC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20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EE3F6-5BB8-7D9A-2A95-2CB0E201E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D94056-CDB5-32C0-7B39-BDE3D01D10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E2D1EE-17D9-154F-4262-83435FEFDD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316D9A-67B7-B795-2F2B-F66356307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0B43F-5AD6-43CC-B780-5FD6F0A8CC17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3285A-C059-BF3C-180E-77104E0CD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02014-C43E-20D7-70BF-F3DBD1DB4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58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C628F3-E5B4-7927-878F-BE2D030C5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82369-3F0E-E037-8E8D-7596C4032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9ED45-3764-C3B2-0D05-E157DEB26E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2866E-3C3A-4859-96A5-B415384256D3}" type="datetime1">
              <a:rPr lang="en-US" smtClean="0"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84990-518C-F9CC-961E-81FF578CE7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159C4-BB58-3875-BE69-24C8AC7D5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0F5BE-D832-4D02-9E3E-4EB663980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4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D8CECB2-C675-C390-EA27-B077FEB0DEC8}"/>
              </a:ext>
            </a:extLst>
          </p:cNvPr>
          <p:cNvSpPr txBox="1"/>
          <p:nvPr/>
        </p:nvSpPr>
        <p:spPr>
          <a:xfrm>
            <a:off x="3836157" y="285750"/>
            <a:ext cx="43588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Proposal for Software WG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   (DRD4 : WG 4.4 )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30F39C-D581-595C-FFBE-67AF33146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72" y="5999967"/>
            <a:ext cx="2348660" cy="6004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B447CD-F22A-D540-BF97-71764D61D938}"/>
              </a:ext>
            </a:extLst>
          </p:cNvPr>
          <p:cNvSpPr txBox="1"/>
          <p:nvPr/>
        </p:nvSpPr>
        <p:spPr>
          <a:xfrm>
            <a:off x="9958192" y="5954048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S.Easo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15-06-2023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23445D-17DB-6E01-C515-F6C6ADBD3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2682FE-7509-E38D-2F48-60DA9722B0A7}"/>
              </a:ext>
            </a:extLst>
          </p:cNvPr>
          <p:cNvSpPr txBox="1"/>
          <p:nvPr/>
        </p:nvSpPr>
        <p:spPr>
          <a:xfrm>
            <a:off x="4391025" y="2752725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DRD4 community meeting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2D0A97-6C24-0A17-2F5E-6199030155AB}"/>
              </a:ext>
            </a:extLst>
          </p:cNvPr>
          <p:cNvSpPr txBox="1"/>
          <p:nvPr/>
        </p:nvSpPr>
        <p:spPr>
          <a:xfrm>
            <a:off x="4371853" y="4343400"/>
            <a:ext cx="2948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DRD4 preparation team</a:t>
            </a:r>
          </a:p>
        </p:txBody>
      </p:sp>
    </p:spTree>
    <p:extLst>
      <p:ext uri="{BB962C8B-B14F-4D97-AF65-F5344CB8AC3E}">
        <p14:creationId xmlns:p14="http://schemas.microsoft.com/office/powerpoint/2010/main" val="1634949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27809F-0016-566F-4ECB-998BD3A05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3FFAE3-5C57-D12F-3138-C82776121C4A}"/>
              </a:ext>
            </a:extLst>
          </p:cNvPr>
          <p:cNvSpPr txBox="1"/>
          <p:nvPr/>
        </p:nvSpPr>
        <p:spPr>
          <a:xfrm>
            <a:off x="4991100" y="171450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Preamble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5C4D23-3E75-60EA-BD3F-8B0B731EC4CE}"/>
              </a:ext>
            </a:extLst>
          </p:cNvPr>
          <p:cNvSpPr txBox="1"/>
          <p:nvPr/>
        </p:nvSpPr>
        <p:spPr>
          <a:xfrm>
            <a:off x="866637" y="803418"/>
            <a:ext cx="86741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Address the software issues related to the next generation of detectors developed in DRD4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Develop software packages of common interest for the DRD4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Share experiences from software developments in different projects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05E246-96A6-22F4-48CD-22AAD1B61FDC}"/>
              </a:ext>
            </a:extLst>
          </p:cNvPr>
          <p:cNvSpPr txBox="1"/>
          <p:nvPr/>
        </p:nvSpPr>
        <p:spPr>
          <a:xfrm>
            <a:off x="209412" y="434424"/>
            <a:ext cx="493115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Main goals: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Previous survey: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projects suggested so far include: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D1D0F8-CAF0-161A-A5B5-0B74EA3F749C}"/>
              </a:ext>
            </a:extLst>
          </p:cNvPr>
          <p:cNvSpPr txBox="1"/>
          <p:nvPr/>
        </p:nvSpPr>
        <p:spPr>
          <a:xfrm>
            <a:off x="866637" y="2050940"/>
            <a:ext cx="6862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Six institutes already put forward projects/topics of interest for this WG.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Another ten institutes expressed an interest in participating in this WG.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3150B3-CD85-B196-AE41-597B08B7A022}"/>
              </a:ext>
            </a:extLst>
          </p:cNvPr>
          <p:cNvSpPr txBox="1"/>
          <p:nvPr/>
        </p:nvSpPr>
        <p:spPr>
          <a:xfrm>
            <a:off x="704712" y="3217783"/>
            <a:ext cx="10582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Using new software architectures such as GPUs, to speed up the simulation and reconstruction 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Using ‘Machine Learning’ and other novel methods for particle identification(PID) algorithms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Developing a framework to test software developed in the new architectures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Developing methods to evaluate the performance of the novel PID algorithms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Creating tools that enable fast simulation of the optical layout of a new detector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3BEFC0-A7A1-D2F1-E437-CC1CD5810CC7}"/>
              </a:ext>
            </a:extLst>
          </p:cNvPr>
          <p:cNvSpPr txBox="1"/>
          <p:nvPr/>
        </p:nvSpPr>
        <p:spPr>
          <a:xfrm>
            <a:off x="704711" y="5154542"/>
            <a:ext cx="11058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Some of these projects may become WPs within DRDT 4.3. A WP is normally proposed by multiple institutes.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At present most of these do not have more than one institute listed. Names of 3 WPs suggested are listed on page 4.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These projects can be topics of discussion in the WG, regardless of whether they become WPs or not.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4E5D49-48A0-D43D-3DAD-DC113F73FD73}"/>
              </a:ext>
            </a:extLst>
          </p:cNvPr>
          <p:cNvSpPr txBox="1"/>
          <p:nvPr/>
        </p:nvSpPr>
        <p:spPr>
          <a:xfrm>
            <a:off x="209412" y="6156295"/>
            <a:ext cx="5436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the future more projects may be created.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DF7BC8-3980-A69F-B73C-C3DE95B6317D}"/>
              </a:ext>
            </a:extLst>
          </p:cNvPr>
          <p:cNvSpPr txBox="1"/>
          <p:nvPr/>
        </p:nvSpPr>
        <p:spPr>
          <a:xfrm>
            <a:off x="209412" y="4647827"/>
            <a:ext cx="3046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Work Packages (WP):</a:t>
            </a:r>
          </a:p>
        </p:txBody>
      </p:sp>
    </p:spTree>
    <p:extLst>
      <p:ext uri="{BB962C8B-B14F-4D97-AF65-F5344CB8AC3E}">
        <p14:creationId xmlns:p14="http://schemas.microsoft.com/office/powerpoint/2010/main" val="3556343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2F7A74-88EC-A38D-49CC-085D774FF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520CD8-8803-0DD1-8282-1AF23B259F7E}"/>
              </a:ext>
            </a:extLst>
          </p:cNvPr>
          <p:cNvSpPr txBox="1"/>
          <p:nvPr/>
        </p:nvSpPr>
        <p:spPr>
          <a:xfrm>
            <a:off x="4532243" y="258417"/>
            <a:ext cx="2103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General plans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CDCC1C-F428-D429-3AD1-27439193F846}"/>
              </a:ext>
            </a:extLst>
          </p:cNvPr>
          <p:cNvSpPr txBox="1"/>
          <p:nvPr/>
        </p:nvSpPr>
        <p:spPr>
          <a:xfrm>
            <a:off x="314710" y="771795"/>
            <a:ext cx="1076127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WG members may work on design and implementation of new software tools relevant for the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next generation of Cherenkov detectors.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This may also help with the development of PID techniques foreseen in WG 4.2.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WG members may collaborate with other software organizations such as HSF and WLCG, whenever needed.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WG gives opportunities to share experiences from different experiments and provide help to new members.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However, this requires provisions to be made so that experts in different aspects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of software are available to provide the necessary support. At present there are only a limited number of experts.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98AE0D-47EA-3264-837D-C66AA0B94E88}"/>
              </a:ext>
            </a:extLst>
          </p:cNvPr>
          <p:cNvSpPr txBox="1"/>
          <p:nvPr/>
        </p:nvSpPr>
        <p:spPr>
          <a:xfrm>
            <a:off x="245823" y="5186523"/>
            <a:ext cx="126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Spin-off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9020AF-CD6D-84FA-4910-BD4EAE3BD13F}"/>
              </a:ext>
            </a:extLst>
          </p:cNvPr>
          <p:cNvSpPr txBox="1"/>
          <p:nvPr/>
        </p:nvSpPr>
        <p:spPr>
          <a:xfrm>
            <a:off x="635310" y="5501430"/>
            <a:ext cx="108200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Developing software in the GPUs and developing machine learning techniques have applications outside HEP.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simulation of optical photons is not limited to Cherenkov detectors and can be used for different detectors that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use optical photons.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E3FE35-1413-1FB6-6994-9EC67A622A6D}"/>
              </a:ext>
            </a:extLst>
          </p:cNvPr>
          <p:cNvSpPr txBox="1"/>
          <p:nvPr/>
        </p:nvSpPr>
        <p:spPr>
          <a:xfrm>
            <a:off x="245823" y="3531661"/>
            <a:ext cx="8105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Initial validation of some of the software tools developed in the WG: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1B7DB7-DADB-2DC4-599D-E17B421F2B46}"/>
              </a:ext>
            </a:extLst>
          </p:cNvPr>
          <p:cNvSpPr txBox="1"/>
          <p:nvPr/>
        </p:nvSpPr>
        <p:spPr>
          <a:xfrm>
            <a:off x="668588" y="3902120"/>
            <a:ext cx="10001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To facilitate this, a good option would be to create two examples of RICH detector description in the WG.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These will be for: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C1D0AB-E0D5-EE87-93D3-1F4760838982}"/>
              </a:ext>
            </a:extLst>
          </p:cNvPr>
          <p:cNvSpPr txBox="1"/>
          <p:nvPr/>
        </p:nvSpPr>
        <p:spPr>
          <a:xfrm>
            <a:off x="2561863" y="4416344"/>
            <a:ext cx="3940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  a detector in the forward geometry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  a detector in the barrel geometry</a:t>
            </a:r>
          </a:p>
        </p:txBody>
      </p:sp>
    </p:spTree>
    <p:extLst>
      <p:ext uri="{BB962C8B-B14F-4D97-AF65-F5344CB8AC3E}">
        <p14:creationId xmlns:p14="http://schemas.microsoft.com/office/powerpoint/2010/main" val="1404266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37342-611C-B74E-4EC8-1BC5E18EB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F5BE-D832-4D02-9E3E-4EB663980EF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6B2104-0F4B-7219-2591-3E735E62364F}"/>
              </a:ext>
            </a:extLst>
          </p:cNvPr>
          <p:cNvSpPr txBox="1"/>
          <p:nvPr/>
        </p:nvSpPr>
        <p:spPr>
          <a:xfrm>
            <a:off x="1485714" y="1373184"/>
            <a:ext cx="91545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WP 1.1: Exploitation of novel processor architectures for PID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WP 1.2: Development of testbench/framework to facilitate the evaluation of novel architectures. 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Using  real world algorithms, evaluate their performance and resource usage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444380-F517-A88C-493B-85E1B02D83AE}"/>
              </a:ext>
            </a:extLst>
          </p:cNvPr>
          <p:cNvSpPr txBox="1"/>
          <p:nvPr/>
        </p:nvSpPr>
        <p:spPr>
          <a:xfrm>
            <a:off x="367747" y="603044"/>
            <a:ext cx="9173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1: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Reconstruction and PID from RICH/TORCH using novel architectures  such as GPU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9D7DF9-B344-7F1E-02C6-144663D4B652}"/>
              </a:ext>
            </a:extLst>
          </p:cNvPr>
          <p:cNvSpPr txBox="1"/>
          <p:nvPr/>
        </p:nvSpPr>
        <p:spPr>
          <a:xfrm>
            <a:off x="3642187" y="89452"/>
            <a:ext cx="3812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Projects proposed as WPs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FD5678-BAC3-0962-859F-31054D1B5D83}"/>
              </a:ext>
            </a:extLst>
          </p:cNvPr>
          <p:cNvSpPr txBox="1"/>
          <p:nvPr/>
        </p:nvSpPr>
        <p:spPr>
          <a:xfrm>
            <a:off x="864704" y="988114"/>
            <a:ext cx="3341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WP proposed (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Cambridge)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22C385-17D1-607F-2F6A-298871D72C83}"/>
              </a:ext>
            </a:extLst>
          </p:cNvPr>
          <p:cNvSpPr txBox="1"/>
          <p:nvPr/>
        </p:nvSpPr>
        <p:spPr>
          <a:xfrm>
            <a:off x="367747" y="3018032"/>
            <a:ext cx="8483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Accelerated computing (using GPUs) for the simulation of Cherenkov detectors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89D6DE-BAEA-5898-9409-67A9B912BC94}"/>
              </a:ext>
            </a:extLst>
          </p:cNvPr>
          <p:cNvSpPr txBox="1"/>
          <p:nvPr/>
        </p:nvSpPr>
        <p:spPr>
          <a:xfrm>
            <a:off x="864704" y="3429000"/>
            <a:ext cx="3277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WP proposed (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STFC-RAL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2A2C52-3C42-34B5-305C-BBFE48C2D0BC}"/>
              </a:ext>
            </a:extLst>
          </p:cNvPr>
          <p:cNvSpPr txBox="1"/>
          <p:nvPr/>
        </p:nvSpPr>
        <p:spPr>
          <a:xfrm>
            <a:off x="1485714" y="3856194"/>
            <a:ext cx="6795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WP 2.1 Use GPUs for the optical photon simulation in RICH detectors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81AA6D-0AEE-6903-F06A-1FCE7E40446D}"/>
              </a:ext>
            </a:extLst>
          </p:cNvPr>
          <p:cNvSpPr txBox="1"/>
          <p:nvPr/>
        </p:nvSpPr>
        <p:spPr>
          <a:xfrm>
            <a:off x="242175" y="4632813"/>
            <a:ext cx="9829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Development of PID algorithms using machine learning techniques and other novel methods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09C86F-55FF-34C0-4DB0-133095464D95}"/>
              </a:ext>
            </a:extLst>
          </p:cNvPr>
          <p:cNvSpPr txBox="1"/>
          <p:nvPr/>
        </p:nvSpPr>
        <p:spPr>
          <a:xfrm>
            <a:off x="928824" y="5005826"/>
            <a:ext cx="3277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WP proposed (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Cambridge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3FF0A0-5A72-BB97-C285-45EFC1B20D5D}"/>
              </a:ext>
            </a:extLst>
          </p:cNvPr>
          <p:cNvSpPr txBox="1"/>
          <p:nvPr/>
        </p:nvSpPr>
        <p:spPr>
          <a:xfrm>
            <a:off x="1830193" y="5433020"/>
            <a:ext cx="98727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WP 3.1: Exploitation of novel reconstruction algorithms for RICH PID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WP 3.2: Development of detector-agnostic software framework for the evaluation of new PID algorithms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E2FA6A-7E49-8333-E0C9-63739CC13CDB}"/>
              </a:ext>
            </a:extLst>
          </p:cNvPr>
          <p:cNvSpPr txBox="1"/>
          <p:nvPr/>
        </p:nvSpPr>
        <p:spPr>
          <a:xfrm>
            <a:off x="685800" y="2457450"/>
            <a:ext cx="46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 </a:t>
            </a:r>
            <a:r>
              <a:rPr lang="en-US" dirty="0">
                <a:solidFill>
                  <a:srgbClr val="0070C0"/>
                </a:solidFill>
              </a:rPr>
              <a:t>Bristol:</a:t>
            </a:r>
            <a:r>
              <a:rPr lang="en-US" dirty="0"/>
              <a:t> interested in fast pattern recognition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6FE404-F50D-F9D5-3333-0CBBD4957832}"/>
              </a:ext>
            </a:extLst>
          </p:cNvPr>
          <p:cNvSpPr txBox="1"/>
          <p:nvPr/>
        </p:nvSpPr>
        <p:spPr>
          <a:xfrm>
            <a:off x="928824" y="6182280"/>
            <a:ext cx="7613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QMUL (London), JSI , Genoa: </a:t>
            </a:r>
            <a:r>
              <a:rPr lang="en-US" dirty="0"/>
              <a:t>interested in machine learning techniques for PID </a:t>
            </a:r>
          </a:p>
        </p:txBody>
      </p:sp>
    </p:spTree>
    <p:extLst>
      <p:ext uri="{BB962C8B-B14F-4D97-AF65-F5344CB8AC3E}">
        <p14:creationId xmlns:p14="http://schemas.microsoft.com/office/powerpoint/2010/main" val="4177363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615</Words>
  <Application>Microsoft Office PowerPoint</Application>
  <PresentationFormat>Widescreen</PresentationFormat>
  <Paragraphs>71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 Easo</dc:creator>
  <cp:lastModifiedBy>Sajan Easo</cp:lastModifiedBy>
  <cp:revision>18</cp:revision>
  <dcterms:created xsi:type="dcterms:W3CDTF">2023-06-09T15:07:29Z</dcterms:created>
  <dcterms:modified xsi:type="dcterms:W3CDTF">2023-06-15T05:42:32Z</dcterms:modified>
</cp:coreProperties>
</file>