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4"/>
  </p:notesMasterIdLst>
  <p:sldIdLst>
    <p:sldId id="259" r:id="rId2"/>
    <p:sldId id="258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316" r:id="rId22"/>
    <p:sldId id="292" r:id="rId23"/>
    <p:sldId id="311" r:id="rId24"/>
    <p:sldId id="282" r:id="rId25"/>
    <p:sldId id="283" r:id="rId26"/>
    <p:sldId id="284" r:id="rId27"/>
    <p:sldId id="285" r:id="rId28"/>
    <p:sldId id="315" r:id="rId29"/>
    <p:sldId id="286" r:id="rId30"/>
    <p:sldId id="287" r:id="rId31"/>
    <p:sldId id="288" r:id="rId32"/>
    <p:sldId id="289" r:id="rId33"/>
    <p:sldId id="290" r:id="rId34"/>
    <p:sldId id="323" r:id="rId35"/>
    <p:sldId id="318" r:id="rId36"/>
    <p:sldId id="319" r:id="rId37"/>
    <p:sldId id="291" r:id="rId38"/>
    <p:sldId id="322" r:id="rId39"/>
    <p:sldId id="324" r:id="rId40"/>
    <p:sldId id="327" r:id="rId41"/>
    <p:sldId id="325" r:id="rId42"/>
    <p:sldId id="326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2" r:id="rId60"/>
    <p:sldId id="313" r:id="rId61"/>
    <p:sldId id="314" r:id="rId62"/>
    <p:sldId id="320" r:id="rId6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405" autoAdjust="0"/>
  </p:normalViewPr>
  <p:slideViewPr>
    <p:cSldViewPr>
      <p:cViewPr varScale="1">
        <p:scale>
          <a:sx n="61" d="100"/>
          <a:sy n="61" d="100"/>
        </p:scale>
        <p:origin x="-106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86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4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wmf"/><Relationship Id="rId1" Type="http://schemas.openxmlformats.org/officeDocument/2006/relationships/image" Target="../media/image108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2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7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3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6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8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wmf"/><Relationship Id="rId2" Type="http://schemas.openxmlformats.org/officeDocument/2006/relationships/image" Target="../media/image132.wmf"/><Relationship Id="rId1" Type="http://schemas.openxmlformats.org/officeDocument/2006/relationships/image" Target="../media/image131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8.wmf"/><Relationship Id="rId1" Type="http://schemas.openxmlformats.org/officeDocument/2006/relationships/image" Target="../media/image13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image" Target="../media/image16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9.wmf"/></Relationships>
</file>

<file path=ppt/drawings/_rels/vmlDrawing21.vml.rels><?xml version="1.0" encoding="UTF-8" standalone="yes"?>
<Relationships xmlns="http://schemas.openxmlformats.org/package/2006/relationships"><Relationship Id="rId8" Type="http://schemas.openxmlformats.org/officeDocument/2006/relationships/image" Target="../media/image78.wmf"/><Relationship Id="rId3" Type="http://schemas.openxmlformats.org/officeDocument/2006/relationships/image" Target="../media/image73.wmf"/><Relationship Id="rId7" Type="http://schemas.openxmlformats.org/officeDocument/2006/relationships/image" Target="../media/image77.wmf"/><Relationship Id="rId12" Type="http://schemas.openxmlformats.org/officeDocument/2006/relationships/image" Target="../media/image82.wmf"/><Relationship Id="rId2" Type="http://schemas.openxmlformats.org/officeDocument/2006/relationships/image" Target="../media/image72.wmf"/><Relationship Id="rId1" Type="http://schemas.openxmlformats.org/officeDocument/2006/relationships/image" Target="../media/image71.wmf"/><Relationship Id="rId6" Type="http://schemas.openxmlformats.org/officeDocument/2006/relationships/image" Target="../media/image76.wmf"/><Relationship Id="rId11" Type="http://schemas.openxmlformats.org/officeDocument/2006/relationships/image" Target="../media/image81.wmf"/><Relationship Id="rId5" Type="http://schemas.openxmlformats.org/officeDocument/2006/relationships/image" Target="../media/image75.wmf"/><Relationship Id="rId10" Type="http://schemas.openxmlformats.org/officeDocument/2006/relationships/image" Target="../media/image80.wmf"/><Relationship Id="rId4" Type="http://schemas.openxmlformats.org/officeDocument/2006/relationships/image" Target="../media/image74.wmf"/><Relationship Id="rId9" Type="http://schemas.openxmlformats.org/officeDocument/2006/relationships/image" Target="../media/image7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emf"/><Relationship Id="rId4" Type="http://schemas.openxmlformats.org/officeDocument/2006/relationships/image" Target="../media/image30.e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image" Target="../media/image33.wmf"/><Relationship Id="rId7" Type="http://schemas.openxmlformats.org/officeDocument/2006/relationships/image" Target="../media/image37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6" Type="http://schemas.openxmlformats.org/officeDocument/2006/relationships/image" Target="../media/image36.wmf"/><Relationship Id="rId5" Type="http://schemas.openxmlformats.org/officeDocument/2006/relationships/image" Target="../media/image35.wmf"/><Relationship Id="rId4" Type="http://schemas.openxmlformats.org/officeDocument/2006/relationships/image" Target="../media/image34.wmf"/><Relationship Id="rId9" Type="http://schemas.openxmlformats.org/officeDocument/2006/relationships/image" Target="../media/image39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image" Target="../media/image29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70.wmf"/><Relationship Id="rId3" Type="http://schemas.openxmlformats.org/officeDocument/2006/relationships/image" Target="../media/image65.wmf"/><Relationship Id="rId7" Type="http://schemas.openxmlformats.org/officeDocument/2006/relationships/image" Target="../media/image69.wmf"/><Relationship Id="rId2" Type="http://schemas.openxmlformats.org/officeDocument/2006/relationships/image" Target="../media/image64.wmf"/><Relationship Id="rId1" Type="http://schemas.openxmlformats.org/officeDocument/2006/relationships/image" Target="../media/image63.wmf"/><Relationship Id="rId6" Type="http://schemas.openxmlformats.org/officeDocument/2006/relationships/image" Target="../media/image68.wmf"/><Relationship Id="rId5" Type="http://schemas.openxmlformats.org/officeDocument/2006/relationships/image" Target="../media/image67.wmf"/><Relationship Id="rId10" Type="http://schemas.openxmlformats.org/officeDocument/2006/relationships/image" Target="../media/image50.wmf"/><Relationship Id="rId4" Type="http://schemas.openxmlformats.org/officeDocument/2006/relationships/image" Target="../media/image66.wmf"/><Relationship Id="rId9" Type="http://schemas.openxmlformats.org/officeDocument/2006/relationships/image" Target="../media/image51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78.wmf"/><Relationship Id="rId3" Type="http://schemas.openxmlformats.org/officeDocument/2006/relationships/image" Target="../media/image73.wmf"/><Relationship Id="rId7" Type="http://schemas.openxmlformats.org/officeDocument/2006/relationships/image" Target="../media/image77.wmf"/><Relationship Id="rId12" Type="http://schemas.openxmlformats.org/officeDocument/2006/relationships/image" Target="../media/image82.wmf"/><Relationship Id="rId2" Type="http://schemas.openxmlformats.org/officeDocument/2006/relationships/image" Target="../media/image72.wmf"/><Relationship Id="rId1" Type="http://schemas.openxmlformats.org/officeDocument/2006/relationships/image" Target="../media/image71.wmf"/><Relationship Id="rId6" Type="http://schemas.openxmlformats.org/officeDocument/2006/relationships/image" Target="../media/image76.wmf"/><Relationship Id="rId11" Type="http://schemas.openxmlformats.org/officeDocument/2006/relationships/image" Target="../media/image81.wmf"/><Relationship Id="rId5" Type="http://schemas.openxmlformats.org/officeDocument/2006/relationships/image" Target="../media/image75.wmf"/><Relationship Id="rId10" Type="http://schemas.openxmlformats.org/officeDocument/2006/relationships/image" Target="../media/image80.wmf"/><Relationship Id="rId4" Type="http://schemas.openxmlformats.org/officeDocument/2006/relationships/image" Target="../media/image74.wmf"/><Relationship Id="rId9" Type="http://schemas.openxmlformats.org/officeDocument/2006/relationships/image" Target="../media/image7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4F9485-8C1F-4A0F-ABC9-129A118E9AA5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0D98EC-ED5B-4934-A74A-EF8F2C6EC0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343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Right now the best way to measure </a:t>
            </a:r>
            <a:r>
              <a:rPr lang="en-US" dirty="0" err="1" smtClean="0"/>
              <a:t>transversity</a:t>
            </a:r>
            <a:r>
              <a:rPr lang="en-US" dirty="0" smtClean="0"/>
              <a:t> is in semi inclusive processes, where we</a:t>
            </a:r>
            <a:r>
              <a:rPr lang="en-US" baseline="0" dirty="0" smtClean="0"/>
              <a:t> measure hadrons in the final state to probe the spin state of the fragmenting quark. For this we have to know the spin </a:t>
            </a:r>
            <a:r>
              <a:rPr lang="en-US" baseline="0" dirty="0" err="1" smtClean="0"/>
              <a:t>dependentfragmentation</a:t>
            </a:r>
            <a:r>
              <a:rPr lang="en-US" baseline="0" dirty="0" smtClean="0"/>
              <a:t> functions, in other words how we can get from the distribution of hadrons back to the quark spin.</a:t>
            </a:r>
          </a:p>
          <a:p>
            <a:r>
              <a:rPr lang="en-US" baseline="0" dirty="0" smtClean="0"/>
              <a:t>One new way is the </a:t>
            </a:r>
            <a:r>
              <a:rPr lang="en-US" baseline="0" dirty="0" err="1" smtClean="0"/>
              <a:t>iff</a:t>
            </a:r>
            <a:r>
              <a:rPr lang="en-US" baseline="0" dirty="0" smtClean="0"/>
              <a:t>, which allows us to measure </a:t>
            </a:r>
            <a:r>
              <a:rPr lang="en-US" baseline="0" dirty="0" err="1" smtClean="0"/>
              <a:t>transversity</a:t>
            </a:r>
            <a:r>
              <a:rPr lang="en-US" baseline="0" dirty="0" smtClean="0"/>
              <a:t> in </a:t>
            </a:r>
            <a:r>
              <a:rPr lang="en-US" baseline="0" dirty="0" err="1" smtClean="0"/>
              <a:t>pp</a:t>
            </a:r>
            <a:r>
              <a:rPr lang="en-US" baseline="0" dirty="0" smtClean="0"/>
              <a:t> relatively easy which of course is important to access high x, z. But also in </a:t>
            </a:r>
            <a:r>
              <a:rPr lang="en-US" baseline="0" dirty="0" err="1" smtClean="0"/>
              <a:t>Sidis</a:t>
            </a:r>
            <a:r>
              <a:rPr lang="en-US" baseline="0" dirty="0" smtClean="0"/>
              <a:t> it provides and independent approach to </a:t>
            </a:r>
            <a:r>
              <a:rPr lang="en-US" baseline="0" dirty="0" err="1" smtClean="0"/>
              <a:t>transversity</a:t>
            </a:r>
            <a:r>
              <a:rPr lang="en-US" baseline="0" dirty="0" smtClean="0"/>
              <a:t> with some theoretical advantages. </a:t>
            </a:r>
          </a:p>
          <a:p>
            <a:r>
              <a:rPr lang="en-US" baseline="0" dirty="0" smtClean="0"/>
              <a:t>I want to show you our new results from belle for the FF and </a:t>
            </a:r>
            <a:r>
              <a:rPr lang="en-US" baseline="0" dirty="0" err="1" smtClean="0"/>
              <a:t>collins</a:t>
            </a:r>
            <a:r>
              <a:rPr lang="en-US" baseline="0" dirty="0" smtClean="0"/>
              <a:t> and show you the impressive results that we already have from </a:t>
            </a:r>
            <a:r>
              <a:rPr lang="en-US" baseline="0" dirty="0" err="1" smtClean="0"/>
              <a:t>sidis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pp</a:t>
            </a:r>
            <a:r>
              <a:rPr lang="en-US" baseline="0" dirty="0" smtClean="0"/>
              <a:t> experiments as well as an outlook to planned measurement. And of course I will give you some idea what else we will measure at belle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Make point early on that IFF is beneficia</a:t>
            </a:r>
            <a:r>
              <a:rPr lang="en-US" baseline="0" dirty="0" smtClean="0"/>
              <a:t>l in </a:t>
            </a:r>
            <a:r>
              <a:rPr lang="en-US" baseline="0" dirty="0" err="1" smtClean="0"/>
              <a:t>sidis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pp</a:t>
            </a:r>
            <a:r>
              <a:rPr lang="en-US" baseline="0" dirty="0" smtClean="0"/>
              <a:t> (look up corresponding talks)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Compass:</a:t>
            </a:r>
            <a:r>
              <a:rPr lang="en-US" baseline="0" dirty="0" smtClean="0"/>
              <a:t> Christopher Braun, Di 11:35, 9:40, John </a:t>
            </a:r>
            <a:r>
              <a:rPr lang="en-US" baseline="0" dirty="0" err="1" smtClean="0"/>
              <a:t>Koster</a:t>
            </a:r>
            <a:r>
              <a:rPr lang="en-US" baseline="0" dirty="0" smtClean="0"/>
              <a:t>, 10:10, STAR,  </a:t>
            </a:r>
            <a:r>
              <a:rPr lang="en-US" baseline="0" dirty="0" err="1" smtClean="0"/>
              <a:t>Bacchetta</a:t>
            </a:r>
            <a:r>
              <a:rPr lang="en-US" baseline="0" dirty="0" smtClean="0"/>
              <a:t> (11:05 Mo), </a:t>
            </a:r>
            <a:r>
              <a:rPr lang="en-US" baseline="0" dirty="0" err="1" smtClean="0"/>
              <a:t>Jlab</a:t>
            </a:r>
            <a:r>
              <a:rPr lang="en-US" baseline="0" dirty="0" smtClean="0"/>
              <a:t> (</a:t>
            </a:r>
            <a:r>
              <a:rPr lang="en-US" baseline="0" dirty="0" err="1" smtClean="0"/>
              <a:t>Mi</a:t>
            </a:r>
            <a:r>
              <a:rPr lang="en-US" baseline="0" dirty="0" smtClean="0"/>
              <a:t>, 9:25)</a:t>
            </a:r>
          </a:p>
          <a:p>
            <a:r>
              <a:rPr lang="en-US" baseline="0" dirty="0" smtClean="0"/>
              <a:t>Babar results?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0D98EC-ED5B-4934-A74A-EF8F2C6EC02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4736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1712DC-A935-428E-A344-ED00CF77D364}" type="slidenum">
              <a:rPr lang="en-US"/>
              <a:pPr/>
              <a:t>13</a:t>
            </a:fld>
            <a:endParaRPr lang="en-US"/>
          </a:p>
        </p:txBody>
      </p:sp>
      <p:sp>
        <p:nvSpPr>
          <p:cNvPr id="3409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0995" name="Notes Placeholder 2"/>
          <p:cNvSpPr>
            <a:spLocks noGrp="1"/>
          </p:cNvSpPr>
          <p:nvPr>
            <p:ph type="body" idx="1"/>
          </p:nvPr>
        </p:nvSpPr>
        <p:spPr/>
        <p:txBody>
          <a:bodyPr lIns="91435" tIns="45718" rIns="91435" bIns="45718"/>
          <a:lstStyle/>
          <a:p>
            <a:pPr>
              <a:spcBef>
                <a:spcPct val="0"/>
              </a:spcBef>
            </a:pPr>
            <a:endParaRPr lang="de-DE"/>
          </a:p>
        </p:txBody>
      </p:sp>
      <p:sp>
        <p:nvSpPr>
          <p:cNvPr id="34099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 anchor="b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48466734-F9D5-476A-A13B-DC484FC1960E}" type="slidenum">
              <a:rPr lang="en-US" sz="1200" b="0">
                <a:latin typeface="Calibri" pitchFamily="34" charset="0"/>
              </a:rPr>
              <a:pPr algn="r" eaLnBrk="1" hangingPunct="1"/>
              <a:t>13</a:t>
            </a:fld>
            <a:endParaRPr lang="en-US" sz="1200" b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ABB8EC-A9FA-442E-ABD2-F1FD42EBA0D8}" type="slidenum">
              <a:rPr lang="en-US"/>
              <a:pPr/>
              <a:t>14</a:t>
            </a:fld>
            <a:endParaRPr lang="en-US"/>
          </a:p>
        </p:txBody>
      </p:sp>
      <p:sp>
        <p:nvSpPr>
          <p:cNvPr id="30822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2CC2FAA6-7CD7-4650-8AB0-AF851F045C7E}" type="slidenum">
              <a:rPr lang="en-US" sz="1200" b="0">
                <a:latin typeface="Arial Unicode MS" pitchFamily="34" charset="-128"/>
              </a:rPr>
              <a:pPr algn="r" eaLnBrk="1" hangingPunct="1"/>
              <a:t>14</a:t>
            </a:fld>
            <a:endParaRPr lang="en-US" sz="1200" b="0">
              <a:latin typeface="Arial Unicode MS" pitchFamily="34" charset="-128"/>
            </a:endParaRPr>
          </a:p>
        </p:txBody>
      </p:sp>
      <p:sp>
        <p:nvSpPr>
          <p:cNvPr id="308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82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de-DE">
              <a:latin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4F6509-6E9E-4AE8-A768-7EDAC1C6BD97}" type="slidenum">
              <a:rPr lang="en-US"/>
              <a:pPr/>
              <a:t>15</a:t>
            </a:fld>
            <a:endParaRPr lang="en-US"/>
          </a:p>
        </p:txBody>
      </p:sp>
      <p:sp>
        <p:nvSpPr>
          <p:cNvPr id="310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0275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de-DE"/>
          </a:p>
        </p:txBody>
      </p:sp>
      <p:sp>
        <p:nvSpPr>
          <p:cNvPr id="31027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BEE518E7-8FB7-4D8A-8B80-5FFD3088F8F7}" type="slidenum">
              <a:rPr lang="en-US" sz="1200" b="0">
                <a:latin typeface="Calibri" pitchFamily="34" charset="0"/>
              </a:rPr>
              <a:pPr algn="r" eaLnBrk="1" hangingPunct="1"/>
              <a:t>15</a:t>
            </a:fld>
            <a:endParaRPr lang="en-US" sz="1200" b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F75325-717A-4508-B3F3-82EF5218E3B5}" type="slidenum">
              <a:rPr lang="en-US"/>
              <a:pPr/>
              <a:t>16</a:t>
            </a:fld>
            <a:endParaRPr lang="en-US"/>
          </a:p>
        </p:txBody>
      </p:sp>
      <p:sp>
        <p:nvSpPr>
          <p:cNvPr id="32051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344F5764-8C9B-4849-8532-C070F0991832}" type="slidenum">
              <a:rPr lang="en-US" sz="1200" b="0">
                <a:latin typeface="Arial Unicode MS" pitchFamily="34" charset="-128"/>
                <a:cs typeface="Arial" pitchFamily="34" charset="0"/>
              </a:rPr>
              <a:pPr algn="r" eaLnBrk="1" hangingPunct="1"/>
              <a:t>16</a:t>
            </a:fld>
            <a:endParaRPr lang="en-US" sz="1200" b="0">
              <a:latin typeface="Arial Unicode MS" pitchFamily="34" charset="-128"/>
              <a:cs typeface="Arial" pitchFamily="34" charset="0"/>
            </a:endParaRPr>
          </a:p>
        </p:txBody>
      </p:sp>
      <p:sp>
        <p:nvSpPr>
          <p:cNvPr id="320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3205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de-DE">
              <a:latin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8CA9AF-339A-493B-B1B3-5C7DCAE95184}" type="slidenum">
              <a:rPr lang="en-US"/>
              <a:pPr/>
              <a:t>28</a:t>
            </a:fld>
            <a:endParaRPr lang="en-US"/>
          </a:p>
        </p:txBody>
      </p:sp>
      <p:sp>
        <p:nvSpPr>
          <p:cNvPr id="22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81B486-5BA6-4083-94B4-1119CBAFB512}" type="slidenum">
              <a:rPr lang="en-US"/>
              <a:pPr/>
              <a:t>29</a:t>
            </a:fld>
            <a:endParaRPr lang="en-US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B03D73-651B-4E98-9C23-BFB54EF702EA}" type="slidenum">
              <a:rPr lang="en-US"/>
              <a:pPr/>
              <a:t>30</a:t>
            </a:fld>
            <a:endParaRPr lang="en-US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5A4E04-1ED5-4D23-9BFF-3C4D51DA2523}" type="slidenum">
              <a:rPr lang="en-US"/>
              <a:pPr/>
              <a:t>32</a:t>
            </a:fld>
            <a:endParaRPr lang="en-US"/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BDDB81-08B0-449C-8A1C-E1B0CF1BB1C1}" type="slidenum">
              <a:rPr lang="en-US"/>
              <a:pPr/>
              <a:t>33</a:t>
            </a:fld>
            <a:endParaRPr lang="en-US"/>
          </a:p>
        </p:txBody>
      </p:sp>
      <p:sp>
        <p:nvSpPr>
          <p:cNvPr id="142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2339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 bwMode="auto">
          <a:xfrm>
            <a:off x="3884027" y="8684926"/>
            <a:ext cx="2972421" cy="45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 anchor="b"/>
          <a:lstStyle>
            <a:lvl1pPr defTabSz="931863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57238" indent="-292100" defTabSz="931863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65225" indent="-233363" defTabSz="931863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30363" indent="-233363" defTabSz="931863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97088" indent="-233363" defTabSz="931863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54288" indent="-233363" defTabSz="931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3011488" indent="-233363" defTabSz="931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68688" indent="-233363" defTabSz="931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925888" indent="-233363" defTabSz="931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fld id="{17CA9868-E845-4FC2-BA87-D3236790845B}" type="slidenum">
              <a:rPr lang="en-US" sz="1200">
                <a:latin typeface="Calibri" pitchFamily="34" charset="0"/>
              </a:rPr>
              <a:pPr algn="r"/>
              <a:t>33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132B78A6-9989-4B9F-9B11-1E3D7810C8D3}" type="slidenum">
              <a:rPr lang="de-DE" smtClean="0"/>
              <a:pPr eaLnBrk="1" hangingPunct="1"/>
              <a:t>35</a:t>
            </a:fld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6436" y="4342582"/>
            <a:ext cx="5485129" cy="276999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91B3E7DB-7EE2-4692-84BB-D8BB8C8B685F}" type="slidenum">
              <a:rPr lang="de-DE" smtClean="0"/>
              <a:pPr eaLnBrk="1" hangingPunct="1"/>
              <a:t>36</a:t>
            </a:fld>
            <a:endParaRPr lang="de-DE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2894" y="694145"/>
            <a:ext cx="4572212" cy="3429164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6436" y="4342582"/>
            <a:ext cx="5485129" cy="276999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 kern="120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6436" y="4342582"/>
            <a:ext cx="5485129" cy="4031673"/>
          </a:xfrm>
        </p:spPr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 kern="120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210236" y="685512"/>
            <a:ext cx="4437529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483" y="4343236"/>
            <a:ext cx="5486399" cy="4115455"/>
          </a:xfrm>
        </p:spPr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483" y="4343236"/>
            <a:ext cx="5486399" cy="4115455"/>
          </a:xfrm>
        </p:spPr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9993E6-282E-4F88-AA84-D2E3503CA0F2}" type="slidenum">
              <a:rPr lang="en-US"/>
              <a:pPr/>
              <a:t>43</a:t>
            </a:fld>
            <a:endParaRPr lang="en-US"/>
          </a:p>
        </p:txBody>
      </p:sp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/>
        <p:txBody>
          <a:bodyPr lIns="91427" tIns="45713" rIns="91427" bIns="45713"/>
          <a:lstStyle/>
          <a:p>
            <a:pPr>
              <a:spcBef>
                <a:spcPct val="0"/>
              </a:spcBef>
            </a:pPr>
            <a:endParaRPr lang="de-DE"/>
          </a:p>
        </p:txBody>
      </p:sp>
      <p:sp>
        <p:nvSpPr>
          <p:cNvPr id="9220" name="Slide Number Placeholder 3"/>
          <p:cNvSpPr txBox="1">
            <a:spLocks noGrp="1"/>
          </p:cNvSpPr>
          <p:nvPr/>
        </p:nvSpPr>
        <p:spPr bwMode="auto">
          <a:xfrm>
            <a:off x="3884414" y="8685894"/>
            <a:ext cx="2972098" cy="456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3" rIns="91427" bIns="45713" anchor="b"/>
          <a:lstStyle>
            <a:lvl1pPr defTabSz="966788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85813" indent="-303213" defTabSz="966788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208088" indent="-241300" defTabSz="966788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92275" indent="-242888" defTabSz="966788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174875" indent="-241300" defTabSz="966788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632075" indent="-241300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3089275" indent="-241300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546475" indent="-241300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4003675" indent="-241300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/>
            <a:fld id="{F83B96EE-E67E-4870-9AF0-D2FBB19ADFC6}" type="slidenum">
              <a:rPr lang="en-US" sz="1200">
                <a:latin typeface="Calibri" pitchFamily="34" charset="0"/>
              </a:rPr>
              <a:pPr algn="r"/>
              <a:t>43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9pPr>
          </a:lstStyle>
          <a:p>
            <a:pPr eaLnBrk="1" hangingPunct="1"/>
            <a:fld id="{94869F76-B144-4A2B-BA05-3F3E76BE8787}" type="slidenum">
              <a:rPr lang="en-US" sz="1200"/>
              <a:pPr eaLnBrk="1" hangingPunct="1"/>
              <a:t>44</a:t>
            </a:fld>
            <a:endParaRPr lang="en-US" sz="120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50EE16-768D-42AC-9FC6-3540E63AA3D6}" type="slidenum">
              <a:rPr lang="en-US"/>
              <a:pPr/>
              <a:t>50</a:t>
            </a:fld>
            <a:endParaRPr lang="en-US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D7497F-4294-4DF8-B60E-6C4C17203792}" type="slidenum">
              <a:rPr lang="en-US"/>
              <a:pPr/>
              <a:t>51</a:t>
            </a:fld>
            <a:endParaRPr lang="en-US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74DC49-D0AA-47A2-86A9-0ABB9383C50C}" type="slidenum">
              <a:rPr lang="en-US"/>
              <a:pPr/>
              <a:t>54</a:t>
            </a:fld>
            <a:endParaRPr lang="en-US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A698EF-5933-40E1-8032-F801DCCFF872}" type="slidenum">
              <a:rPr lang="en-US"/>
              <a:pPr/>
              <a:t>4</a:t>
            </a:fld>
            <a:endParaRPr lang="en-US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F72AF3-37C5-4AFD-B236-11934BEDAE78}" type="slidenum">
              <a:rPr lang="en-US"/>
              <a:pPr/>
              <a:t>56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B4A624-D658-4B42-8AD0-FDC467E0E02C}" type="slidenum">
              <a:rPr lang="en-US"/>
              <a:pPr/>
              <a:t>57</a:t>
            </a:fld>
            <a:endParaRPr lang="en-US"/>
          </a:p>
        </p:txBody>
      </p:sp>
      <p:sp>
        <p:nvSpPr>
          <p:cNvPr id="31437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FB85B61A-3C59-416B-B392-AA3CF3E9F49A}" type="slidenum">
              <a:rPr lang="en-US" sz="1200" b="0">
                <a:latin typeface="Calibri" pitchFamily="34" charset="0"/>
              </a:rPr>
              <a:pPr algn="r" eaLnBrk="1" hangingPunct="1"/>
              <a:t>57</a:t>
            </a:fld>
            <a:endParaRPr lang="en-US" sz="1200" b="0">
              <a:latin typeface="Calibri" pitchFamily="34" charset="0"/>
            </a:endParaRPr>
          </a:p>
        </p:txBody>
      </p:sp>
      <p:sp>
        <p:nvSpPr>
          <p:cNvPr id="314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43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de-DE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3884187" y="8685164"/>
            <a:ext cx="2972541" cy="45752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80766" tIns="41998" rIns="80766" bIns="41998" anchor="b" anchorCtr="0" compatLnSpc="1"/>
          <a:lstStyle/>
          <a:p>
            <a:pPr algn="r" hangingPunct="0">
              <a:tabLst>
                <a:tab pos="0" algn="l"/>
                <a:tab pos="410291" algn="l"/>
                <a:tab pos="820583" algn="l"/>
                <a:tab pos="1230873" algn="l"/>
                <a:tab pos="1641165" algn="l"/>
                <a:tab pos="2051456" algn="l"/>
                <a:tab pos="2461747" algn="l"/>
                <a:tab pos="2872039" algn="l"/>
                <a:tab pos="3282330" algn="l"/>
                <a:tab pos="3692622" algn="l"/>
                <a:tab pos="4102913" algn="l"/>
                <a:tab pos="4513204" algn="l"/>
                <a:tab pos="4923494" algn="l"/>
                <a:tab pos="5333787" algn="l"/>
                <a:tab pos="5744077" algn="l"/>
                <a:tab pos="6154369" algn="l"/>
                <a:tab pos="6564660" algn="l"/>
                <a:tab pos="6974952" algn="l"/>
                <a:tab pos="7385243" algn="l"/>
                <a:tab pos="7795534" algn="l"/>
                <a:tab pos="8205826" algn="l"/>
              </a:tabLst>
            </a:pPr>
            <a:fld id="{315083BA-CE2E-4623-90AC-20C328FED255}" type="slidenum">
              <a:rPr lang="en-US" sz="1100">
                <a:solidFill>
                  <a:srgbClr val="000000"/>
                </a:solidFill>
                <a:latin typeface="Arial Unicode MS" pitchFamily="34"/>
                <a:ea typeface="DejaVu Sans" pitchFamily="2"/>
                <a:cs typeface="DejaVu Sans" pitchFamily="2"/>
              </a:rPr>
              <a:pPr algn="r" hangingPunct="0">
                <a:tabLst>
                  <a:tab pos="0" algn="l"/>
                  <a:tab pos="410291" algn="l"/>
                  <a:tab pos="820583" algn="l"/>
                  <a:tab pos="1230873" algn="l"/>
                  <a:tab pos="1641165" algn="l"/>
                  <a:tab pos="2051456" algn="l"/>
                  <a:tab pos="2461747" algn="l"/>
                  <a:tab pos="2872039" algn="l"/>
                  <a:tab pos="3282330" algn="l"/>
                  <a:tab pos="3692622" algn="l"/>
                  <a:tab pos="4102913" algn="l"/>
                  <a:tab pos="4513204" algn="l"/>
                  <a:tab pos="4923494" algn="l"/>
                  <a:tab pos="5333787" algn="l"/>
                  <a:tab pos="5744077" algn="l"/>
                  <a:tab pos="6154369" algn="l"/>
                  <a:tab pos="6564660" algn="l"/>
                  <a:tab pos="6974952" algn="l"/>
                  <a:tab pos="7385243" algn="l"/>
                  <a:tab pos="7795534" algn="l"/>
                  <a:tab pos="8205826" algn="l"/>
                </a:tabLst>
              </a:pPr>
              <a:t>60</a:t>
            </a:fld>
            <a:endParaRPr lang="en-US" sz="1100">
              <a:solidFill>
                <a:srgbClr val="000000"/>
              </a:solidFill>
              <a:latin typeface="Arial Unicode MS" pitchFamily="34"/>
              <a:ea typeface="DejaVu Sans" pitchFamily="2"/>
              <a:cs typeface="DejaVu Sans" pitchFamily="2"/>
            </a:endParaRPr>
          </a:p>
        </p:txBody>
      </p:sp>
      <p:sp>
        <p:nvSpPr>
          <p:cNvPr id="3" name="Slide Image Placeholder 2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4" name="Notes Placeholder 3"/>
          <p:cNvSpPr txBox="1">
            <a:spLocks noGrp="1"/>
          </p:cNvSpPr>
          <p:nvPr>
            <p:ph type="body" sz="quarter" idx="1"/>
          </p:nvPr>
        </p:nvSpPr>
        <p:spPr>
          <a:xfrm>
            <a:off x="684528" y="6265241"/>
            <a:ext cx="163174" cy="269482"/>
          </a:xfrm>
        </p:spPr>
        <p:txBody>
          <a:bodyPr wrap="none" lIns="80766" tIns="41998" rIns="80766" bIns="41998" anchor="ctr" anchorCtr="0"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/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8CA9AF-339A-493B-B1B3-5C7DCAE95184}" type="slidenum">
              <a:rPr lang="en-US"/>
              <a:pPr/>
              <a:t>61</a:t>
            </a:fld>
            <a:endParaRPr lang="en-US"/>
          </a:p>
        </p:txBody>
      </p:sp>
      <p:sp>
        <p:nvSpPr>
          <p:cNvPr id="223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1C36497A-EED1-4D24-9784-BD37C9EA0928}" type="slidenum">
              <a:rPr lang="de-DE" smtClean="0"/>
              <a:pPr eaLnBrk="1" hangingPunct="1"/>
              <a:t>62</a:t>
            </a:fld>
            <a:endParaRPr 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5898BD-B804-4FA8-8903-F2FCFD388A11}" type="slidenum">
              <a:rPr lang="en-US"/>
              <a:pPr/>
              <a:t>5</a:t>
            </a:fld>
            <a:endParaRPr lang="en-US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0D98EC-ED5B-4934-A74A-EF8F2C6EC02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9007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E63D3A-3626-4980-A346-4866520103CF}" type="slidenum">
              <a:rPr lang="en-US"/>
              <a:pPr/>
              <a:t>9</a:t>
            </a:fld>
            <a:endParaRPr lang="en-US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FA7D14-C3FF-4562-9BD1-58B3C0C6EFFB}" type="slidenum">
              <a:rPr lang="en-US"/>
              <a:pPr/>
              <a:t>10</a:t>
            </a:fld>
            <a:endParaRPr lang="en-US"/>
          </a:p>
        </p:txBody>
      </p:sp>
      <p:sp>
        <p:nvSpPr>
          <p:cNvPr id="296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6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de-DE"/>
          </a:p>
        </p:txBody>
      </p:sp>
      <p:sp>
        <p:nvSpPr>
          <p:cNvPr id="29696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5AA42C59-9E02-4ED1-837B-E62FFB353643}" type="slidenum">
              <a:rPr lang="en-US" sz="1200" b="0">
                <a:latin typeface="Calibri" pitchFamily="34" charset="0"/>
              </a:rPr>
              <a:pPr algn="r" eaLnBrk="1" hangingPunct="1"/>
              <a:t>10</a:t>
            </a:fld>
            <a:endParaRPr lang="en-US" sz="1200" b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6436" y="4342582"/>
            <a:ext cx="5485129" cy="276999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C9C4C7-1269-4538-867A-ACA4D0E1BB2A}" type="slidenum">
              <a:rPr lang="en-US"/>
              <a:pPr/>
              <a:t>12</a:t>
            </a:fld>
            <a:endParaRPr lang="en-US"/>
          </a:p>
        </p:txBody>
      </p:sp>
      <p:sp>
        <p:nvSpPr>
          <p:cNvPr id="304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4131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de-DE"/>
          </a:p>
        </p:txBody>
      </p:sp>
      <p:sp>
        <p:nvSpPr>
          <p:cNvPr id="30413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F440D4BA-D748-4BC7-921E-6A529FE8E4F4}" type="slidenum">
              <a:rPr lang="en-US" sz="1200" b="0">
                <a:latin typeface="Calibri" pitchFamily="34" charset="0"/>
              </a:rPr>
              <a:pPr algn="r" eaLnBrk="1" hangingPunct="1"/>
              <a:t>12</a:t>
            </a:fld>
            <a:endParaRPr lang="en-US" sz="1200" b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290AE-7BB4-4F97-9CEE-7B87C8E50F43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FD589-D884-4149-BA80-B96FD3574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371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290AE-7BB4-4F97-9CEE-7B87C8E50F43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FD589-D884-4149-BA80-B96FD3574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07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290AE-7BB4-4F97-9CEE-7B87C8E50F43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FD589-D884-4149-BA80-B96FD3574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672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290AE-7BB4-4F97-9CEE-7B87C8E50F43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FD589-D884-4149-BA80-B96FD3574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920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290AE-7BB4-4F97-9CEE-7B87C8E50F43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FD589-D884-4149-BA80-B96FD3574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536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290AE-7BB4-4F97-9CEE-7B87C8E50F43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FD589-D884-4149-BA80-B96FD3574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65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290AE-7BB4-4F97-9CEE-7B87C8E50F43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FD589-D884-4149-BA80-B96FD3574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848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290AE-7BB4-4F97-9CEE-7B87C8E50F43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FD589-D884-4149-BA80-B96FD3574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535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290AE-7BB4-4F97-9CEE-7B87C8E50F43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FD589-D884-4149-BA80-B96FD3574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107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290AE-7BB4-4F97-9CEE-7B87C8E50F43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FD589-D884-4149-BA80-B96FD3574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703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290AE-7BB4-4F97-9CEE-7B87C8E50F43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FD589-D884-4149-BA80-B96FD3574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82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290AE-7BB4-4F97-9CEE-7B87C8E50F43}" type="datetimeFigureOut">
              <a:rPr lang="en-US" smtClean="0"/>
              <a:t>8/24/2011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FD589-D884-4149-BA80-B96FD3574E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137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13" Type="http://schemas.openxmlformats.org/officeDocument/2006/relationships/image" Target="../media/image35.wmf"/><Relationship Id="rId18" Type="http://schemas.openxmlformats.org/officeDocument/2006/relationships/oleObject" Target="../embeddings/oleObject16.bin"/><Relationship Id="rId3" Type="http://schemas.openxmlformats.org/officeDocument/2006/relationships/notesSlide" Target="../notesSlides/notesSlide7.xml"/><Relationship Id="rId21" Type="http://schemas.openxmlformats.org/officeDocument/2006/relationships/image" Target="../media/image39.wmf"/><Relationship Id="rId7" Type="http://schemas.openxmlformats.org/officeDocument/2006/relationships/image" Target="../media/image32.wmf"/><Relationship Id="rId12" Type="http://schemas.openxmlformats.org/officeDocument/2006/relationships/oleObject" Target="../embeddings/oleObject13.bin"/><Relationship Id="rId17" Type="http://schemas.openxmlformats.org/officeDocument/2006/relationships/image" Target="../media/image37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5.bin"/><Relationship Id="rId20" Type="http://schemas.openxmlformats.org/officeDocument/2006/relationships/oleObject" Target="../embeddings/oleObject17.bin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0.bin"/><Relationship Id="rId11" Type="http://schemas.openxmlformats.org/officeDocument/2006/relationships/image" Target="../media/image34.wmf"/><Relationship Id="rId5" Type="http://schemas.openxmlformats.org/officeDocument/2006/relationships/image" Target="../media/image31.wmf"/><Relationship Id="rId15" Type="http://schemas.openxmlformats.org/officeDocument/2006/relationships/image" Target="../media/image36.wmf"/><Relationship Id="rId10" Type="http://schemas.openxmlformats.org/officeDocument/2006/relationships/oleObject" Target="../embeddings/oleObject12.bin"/><Relationship Id="rId19" Type="http://schemas.openxmlformats.org/officeDocument/2006/relationships/image" Target="../media/image38.wmf"/><Relationship Id="rId4" Type="http://schemas.openxmlformats.org/officeDocument/2006/relationships/oleObject" Target="../embeddings/oleObject9.bin"/><Relationship Id="rId9" Type="http://schemas.openxmlformats.org/officeDocument/2006/relationships/image" Target="../media/image33.wmf"/><Relationship Id="rId14" Type="http://schemas.openxmlformats.org/officeDocument/2006/relationships/oleObject" Target="../embeddings/oleObject14.bin"/><Relationship Id="rId22" Type="http://schemas.openxmlformats.org/officeDocument/2006/relationships/image" Target="../media/image20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.png"/><Relationship Id="rId5" Type="http://schemas.openxmlformats.org/officeDocument/2006/relationships/image" Target="../media/image29.wmf"/><Relationship Id="rId4" Type="http://schemas.openxmlformats.org/officeDocument/2006/relationships/oleObject" Target="../embeddings/oleObject18.bin"/><Relationship Id="rId9" Type="http://schemas.openxmlformats.org/officeDocument/2006/relationships/image" Target="../media/image4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4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0" Type="http://schemas.openxmlformats.org/officeDocument/2006/relationships/image" Target="../media/image9.png"/><Relationship Id="rId4" Type="http://schemas.openxmlformats.org/officeDocument/2006/relationships/image" Target="../media/image4.jpg"/><Relationship Id="rId9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wmf"/><Relationship Id="rId3" Type="http://schemas.openxmlformats.org/officeDocument/2006/relationships/image" Target="../media/image52.png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51.wmf"/><Relationship Id="rId4" Type="http://schemas.openxmlformats.org/officeDocument/2006/relationships/image" Target="../media/image53.png"/><Relationship Id="rId9" Type="http://schemas.openxmlformats.org/officeDocument/2006/relationships/oleObject" Target="../embeddings/oleObject22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6.pn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10" Type="http://schemas.openxmlformats.org/officeDocument/2006/relationships/image" Target="../media/image50.wmf"/><Relationship Id="rId4" Type="http://schemas.openxmlformats.org/officeDocument/2006/relationships/image" Target="../media/image57.png"/><Relationship Id="rId9" Type="http://schemas.openxmlformats.org/officeDocument/2006/relationships/oleObject" Target="../embeddings/oleObject23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52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wmf"/><Relationship Id="rId13" Type="http://schemas.openxmlformats.org/officeDocument/2006/relationships/oleObject" Target="../embeddings/oleObject29.bin"/><Relationship Id="rId18" Type="http://schemas.openxmlformats.org/officeDocument/2006/relationships/image" Target="../media/image70.wmf"/><Relationship Id="rId3" Type="http://schemas.openxmlformats.org/officeDocument/2006/relationships/oleObject" Target="../embeddings/oleObject24.bin"/><Relationship Id="rId21" Type="http://schemas.openxmlformats.org/officeDocument/2006/relationships/image" Target="../media/image51.wmf"/><Relationship Id="rId7" Type="http://schemas.openxmlformats.org/officeDocument/2006/relationships/oleObject" Target="../embeddings/oleObject26.bin"/><Relationship Id="rId12" Type="http://schemas.openxmlformats.org/officeDocument/2006/relationships/image" Target="../media/image67.wmf"/><Relationship Id="rId17" Type="http://schemas.openxmlformats.org/officeDocument/2006/relationships/oleObject" Target="../embeddings/oleObject31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69.wmf"/><Relationship Id="rId20" Type="http://schemas.openxmlformats.org/officeDocument/2006/relationships/oleObject" Target="../embeddings/oleObject33.bin"/><Relationship Id="rId1" Type="http://schemas.openxmlformats.org/officeDocument/2006/relationships/vmlDrawing" Target="../drawings/vmlDrawing8.vml"/><Relationship Id="rId6" Type="http://schemas.openxmlformats.org/officeDocument/2006/relationships/image" Target="../media/image64.wmf"/><Relationship Id="rId11" Type="http://schemas.openxmlformats.org/officeDocument/2006/relationships/oleObject" Target="../embeddings/oleObject28.bin"/><Relationship Id="rId5" Type="http://schemas.openxmlformats.org/officeDocument/2006/relationships/oleObject" Target="../embeddings/oleObject25.bin"/><Relationship Id="rId15" Type="http://schemas.openxmlformats.org/officeDocument/2006/relationships/oleObject" Target="../embeddings/oleObject30.bin"/><Relationship Id="rId23" Type="http://schemas.openxmlformats.org/officeDocument/2006/relationships/image" Target="../media/image50.wmf"/><Relationship Id="rId10" Type="http://schemas.openxmlformats.org/officeDocument/2006/relationships/image" Target="../media/image66.wmf"/><Relationship Id="rId19" Type="http://schemas.openxmlformats.org/officeDocument/2006/relationships/oleObject" Target="../embeddings/oleObject32.bin"/><Relationship Id="rId4" Type="http://schemas.openxmlformats.org/officeDocument/2006/relationships/image" Target="../media/image63.wmf"/><Relationship Id="rId9" Type="http://schemas.openxmlformats.org/officeDocument/2006/relationships/oleObject" Target="../embeddings/oleObject27.bin"/><Relationship Id="rId14" Type="http://schemas.openxmlformats.org/officeDocument/2006/relationships/image" Target="../media/image68.wmf"/><Relationship Id="rId22" Type="http://schemas.openxmlformats.org/officeDocument/2006/relationships/oleObject" Target="../embeddings/oleObject34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wmf"/><Relationship Id="rId13" Type="http://schemas.openxmlformats.org/officeDocument/2006/relationships/oleObject" Target="../embeddings/oleObject39.bin"/><Relationship Id="rId18" Type="http://schemas.openxmlformats.org/officeDocument/2006/relationships/image" Target="../media/image77.wmf"/><Relationship Id="rId26" Type="http://schemas.openxmlformats.org/officeDocument/2006/relationships/image" Target="../media/image81.wmf"/><Relationship Id="rId3" Type="http://schemas.openxmlformats.org/officeDocument/2006/relationships/notesSlide" Target="../notesSlides/notesSlide14.xml"/><Relationship Id="rId21" Type="http://schemas.openxmlformats.org/officeDocument/2006/relationships/oleObject" Target="../embeddings/oleObject43.bin"/><Relationship Id="rId7" Type="http://schemas.openxmlformats.org/officeDocument/2006/relationships/oleObject" Target="../embeddings/oleObject36.bin"/><Relationship Id="rId12" Type="http://schemas.openxmlformats.org/officeDocument/2006/relationships/image" Target="../media/image74.wmf"/><Relationship Id="rId17" Type="http://schemas.openxmlformats.org/officeDocument/2006/relationships/oleObject" Target="../embeddings/oleObject41.bin"/><Relationship Id="rId25" Type="http://schemas.openxmlformats.org/officeDocument/2006/relationships/oleObject" Target="../embeddings/oleObject45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6.wmf"/><Relationship Id="rId20" Type="http://schemas.openxmlformats.org/officeDocument/2006/relationships/image" Target="../media/image78.wmf"/><Relationship Id="rId1" Type="http://schemas.openxmlformats.org/officeDocument/2006/relationships/vmlDrawing" Target="../drawings/vmlDrawing9.vml"/><Relationship Id="rId6" Type="http://schemas.openxmlformats.org/officeDocument/2006/relationships/image" Target="../media/image71.wmf"/><Relationship Id="rId11" Type="http://schemas.openxmlformats.org/officeDocument/2006/relationships/oleObject" Target="../embeddings/oleObject38.bin"/><Relationship Id="rId24" Type="http://schemas.openxmlformats.org/officeDocument/2006/relationships/image" Target="../media/image80.wmf"/><Relationship Id="rId5" Type="http://schemas.openxmlformats.org/officeDocument/2006/relationships/oleObject" Target="../embeddings/oleObject35.bin"/><Relationship Id="rId15" Type="http://schemas.openxmlformats.org/officeDocument/2006/relationships/oleObject" Target="../embeddings/oleObject40.bin"/><Relationship Id="rId23" Type="http://schemas.openxmlformats.org/officeDocument/2006/relationships/oleObject" Target="../embeddings/oleObject44.bin"/><Relationship Id="rId28" Type="http://schemas.openxmlformats.org/officeDocument/2006/relationships/image" Target="../media/image82.wmf"/><Relationship Id="rId10" Type="http://schemas.openxmlformats.org/officeDocument/2006/relationships/image" Target="../media/image73.wmf"/><Relationship Id="rId19" Type="http://schemas.openxmlformats.org/officeDocument/2006/relationships/oleObject" Target="../embeddings/oleObject42.bin"/><Relationship Id="rId4" Type="http://schemas.openxmlformats.org/officeDocument/2006/relationships/image" Target="../media/image83.png"/><Relationship Id="rId9" Type="http://schemas.openxmlformats.org/officeDocument/2006/relationships/oleObject" Target="../embeddings/oleObject37.bin"/><Relationship Id="rId14" Type="http://schemas.openxmlformats.org/officeDocument/2006/relationships/image" Target="../media/image75.wmf"/><Relationship Id="rId22" Type="http://schemas.openxmlformats.org/officeDocument/2006/relationships/image" Target="../media/image79.wmf"/><Relationship Id="rId27" Type="http://schemas.openxmlformats.org/officeDocument/2006/relationships/oleObject" Target="../embeddings/oleObject46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8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87.png"/><Relationship Id="rId5" Type="http://schemas.openxmlformats.org/officeDocument/2006/relationships/image" Target="../media/image86.wmf"/><Relationship Id="rId4" Type="http://schemas.openxmlformats.org/officeDocument/2006/relationships/oleObject" Target="../embeddings/oleObject47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96.png"/><Relationship Id="rId2" Type="http://schemas.openxmlformats.org/officeDocument/2006/relationships/vmlDrawing" Target="../drawings/vmlDrawing11.v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94.wmf"/><Relationship Id="rId5" Type="http://schemas.openxmlformats.org/officeDocument/2006/relationships/oleObject" Target="../embeddings/oleObject48.bin"/><Relationship Id="rId4" Type="http://schemas.openxmlformats.org/officeDocument/2006/relationships/image" Target="../media/image9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2.png"/><Relationship Id="rId4" Type="http://schemas.openxmlformats.org/officeDocument/2006/relationships/image" Target="../media/image9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9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w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png"/><Relationship Id="rId5" Type="http://schemas.openxmlformats.org/officeDocument/2006/relationships/image" Target="../media/image14.emf"/><Relationship Id="rId4" Type="http://schemas.openxmlformats.org/officeDocument/2006/relationships/oleObject" Target="../embeddings/oleObject1.bin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7.jpe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0.bin"/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10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49.bin"/><Relationship Id="rId5" Type="http://schemas.openxmlformats.org/officeDocument/2006/relationships/image" Target="../media/image111.png"/><Relationship Id="rId4" Type="http://schemas.openxmlformats.org/officeDocument/2006/relationships/image" Target="../media/image110.png"/><Relationship Id="rId9" Type="http://schemas.openxmlformats.org/officeDocument/2006/relationships/image" Target="../media/image109.w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112.wmf"/><Relationship Id="rId4" Type="http://schemas.openxmlformats.org/officeDocument/2006/relationships/oleObject" Target="../embeddings/oleObject51.bin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118.png"/><Relationship Id="rId7" Type="http://schemas.openxmlformats.org/officeDocument/2006/relationships/image" Target="../media/image11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52.bin"/><Relationship Id="rId5" Type="http://schemas.openxmlformats.org/officeDocument/2006/relationships/image" Target="../media/image120.png"/><Relationship Id="rId4" Type="http://schemas.openxmlformats.org/officeDocument/2006/relationships/image" Target="../media/image11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7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6.e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18.em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2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7" Type="http://schemas.openxmlformats.org/officeDocument/2006/relationships/image" Target="../media/image12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53.bin"/><Relationship Id="rId5" Type="http://schemas.openxmlformats.org/officeDocument/2006/relationships/image" Target="../media/image125.wmf"/><Relationship Id="rId4" Type="http://schemas.openxmlformats.org/officeDocument/2006/relationships/image" Target="../media/image124.wmf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126.emf"/><Relationship Id="rId5" Type="http://schemas.openxmlformats.org/officeDocument/2006/relationships/oleObject" Target="../embeddings/oleObject54.bin"/><Relationship Id="rId4" Type="http://schemas.openxmlformats.org/officeDocument/2006/relationships/image" Target="../media/image127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128.w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w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0.pn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7.bin"/><Relationship Id="rId3" Type="http://schemas.openxmlformats.org/officeDocument/2006/relationships/notesSlide" Target="../notesSlides/notesSlide31.xml"/><Relationship Id="rId7" Type="http://schemas.openxmlformats.org/officeDocument/2006/relationships/image" Target="../media/image135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31.wmf"/><Relationship Id="rId11" Type="http://schemas.openxmlformats.org/officeDocument/2006/relationships/image" Target="../media/image133.wmf"/><Relationship Id="rId5" Type="http://schemas.openxmlformats.org/officeDocument/2006/relationships/oleObject" Target="../embeddings/oleObject56.bin"/><Relationship Id="rId10" Type="http://schemas.openxmlformats.org/officeDocument/2006/relationships/oleObject" Target="../embeddings/oleObject58.bin"/><Relationship Id="rId4" Type="http://schemas.openxmlformats.org/officeDocument/2006/relationships/image" Target="../media/image134.jpeg"/><Relationship Id="rId9" Type="http://schemas.openxmlformats.org/officeDocument/2006/relationships/image" Target="../media/image132.wmf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138.wmf"/><Relationship Id="rId5" Type="http://schemas.openxmlformats.org/officeDocument/2006/relationships/oleObject" Target="../embeddings/oleObject60.bin"/><Relationship Id="rId4" Type="http://schemas.openxmlformats.org/officeDocument/2006/relationships/image" Target="../media/image137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4.wmf"/><Relationship Id="rId3" Type="http://schemas.openxmlformats.org/officeDocument/2006/relationships/notesSlide" Target="../notesSlides/notesSlide32.xml"/><Relationship Id="rId7" Type="http://schemas.openxmlformats.org/officeDocument/2006/relationships/image" Target="../media/image14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42.wmf"/><Relationship Id="rId5" Type="http://schemas.openxmlformats.org/officeDocument/2006/relationships/image" Target="../media/image141.wmf"/><Relationship Id="rId10" Type="http://schemas.openxmlformats.org/officeDocument/2006/relationships/image" Target="../media/image139.wmf"/><Relationship Id="rId4" Type="http://schemas.openxmlformats.org/officeDocument/2006/relationships/image" Target="../media/image140.png"/><Relationship Id="rId9" Type="http://schemas.openxmlformats.org/officeDocument/2006/relationships/oleObject" Target="../embeddings/oleObject61.bin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wmf"/><Relationship Id="rId13" Type="http://schemas.openxmlformats.org/officeDocument/2006/relationships/oleObject" Target="../embeddings/oleObject66.bin"/><Relationship Id="rId18" Type="http://schemas.openxmlformats.org/officeDocument/2006/relationships/image" Target="../media/image77.wmf"/><Relationship Id="rId26" Type="http://schemas.openxmlformats.org/officeDocument/2006/relationships/image" Target="../media/image81.wmf"/><Relationship Id="rId3" Type="http://schemas.openxmlformats.org/officeDocument/2006/relationships/notesSlide" Target="../notesSlides/notesSlide33.xml"/><Relationship Id="rId21" Type="http://schemas.openxmlformats.org/officeDocument/2006/relationships/oleObject" Target="../embeddings/oleObject70.bin"/><Relationship Id="rId7" Type="http://schemas.openxmlformats.org/officeDocument/2006/relationships/oleObject" Target="../embeddings/oleObject63.bin"/><Relationship Id="rId12" Type="http://schemas.openxmlformats.org/officeDocument/2006/relationships/image" Target="../media/image74.wmf"/><Relationship Id="rId17" Type="http://schemas.openxmlformats.org/officeDocument/2006/relationships/oleObject" Target="../embeddings/oleObject68.bin"/><Relationship Id="rId25" Type="http://schemas.openxmlformats.org/officeDocument/2006/relationships/oleObject" Target="../embeddings/oleObject72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6.wmf"/><Relationship Id="rId20" Type="http://schemas.openxmlformats.org/officeDocument/2006/relationships/image" Target="../media/image78.wmf"/><Relationship Id="rId1" Type="http://schemas.openxmlformats.org/officeDocument/2006/relationships/vmlDrawing" Target="../drawings/vmlDrawing21.vml"/><Relationship Id="rId6" Type="http://schemas.openxmlformats.org/officeDocument/2006/relationships/image" Target="../media/image71.wmf"/><Relationship Id="rId11" Type="http://schemas.openxmlformats.org/officeDocument/2006/relationships/oleObject" Target="../embeddings/oleObject65.bin"/><Relationship Id="rId24" Type="http://schemas.openxmlformats.org/officeDocument/2006/relationships/image" Target="../media/image80.wmf"/><Relationship Id="rId5" Type="http://schemas.openxmlformats.org/officeDocument/2006/relationships/oleObject" Target="../embeddings/oleObject62.bin"/><Relationship Id="rId15" Type="http://schemas.openxmlformats.org/officeDocument/2006/relationships/oleObject" Target="../embeddings/oleObject67.bin"/><Relationship Id="rId23" Type="http://schemas.openxmlformats.org/officeDocument/2006/relationships/oleObject" Target="../embeddings/oleObject71.bin"/><Relationship Id="rId28" Type="http://schemas.openxmlformats.org/officeDocument/2006/relationships/image" Target="../media/image82.wmf"/><Relationship Id="rId10" Type="http://schemas.openxmlformats.org/officeDocument/2006/relationships/image" Target="../media/image73.wmf"/><Relationship Id="rId19" Type="http://schemas.openxmlformats.org/officeDocument/2006/relationships/oleObject" Target="../embeddings/oleObject69.bin"/><Relationship Id="rId4" Type="http://schemas.openxmlformats.org/officeDocument/2006/relationships/image" Target="../media/image83.png"/><Relationship Id="rId9" Type="http://schemas.openxmlformats.org/officeDocument/2006/relationships/oleObject" Target="../embeddings/oleObject64.bin"/><Relationship Id="rId14" Type="http://schemas.openxmlformats.org/officeDocument/2006/relationships/image" Target="../media/image75.wmf"/><Relationship Id="rId22" Type="http://schemas.openxmlformats.org/officeDocument/2006/relationships/image" Target="../media/image79.wmf"/><Relationship Id="rId27" Type="http://schemas.openxmlformats.org/officeDocument/2006/relationships/oleObject" Target="../embeddings/oleObject73.bin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8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30.emf"/><Relationship Id="rId5" Type="http://schemas.openxmlformats.org/officeDocument/2006/relationships/image" Target="../media/image27.emf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5.bin"/><Relationship Id="rId9" Type="http://schemas.openxmlformats.org/officeDocument/2006/relationships/image" Target="../media/image2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28600"/>
            <a:ext cx="77724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Measurement </a:t>
            </a:r>
            <a:r>
              <a:rPr lang="en-US" dirty="0" smtClean="0"/>
              <a:t>of </a:t>
            </a:r>
            <a:r>
              <a:rPr lang="en-US" dirty="0" smtClean="0"/>
              <a:t>(Interference) Fragmentation </a:t>
            </a:r>
            <a:r>
              <a:rPr lang="en-US" dirty="0" smtClean="0"/>
              <a:t>Functions </a:t>
            </a:r>
            <a:r>
              <a:rPr lang="en-US" dirty="0" smtClean="0"/>
              <a:t>in</a:t>
            </a:r>
            <a:br>
              <a:rPr lang="en-US" dirty="0" smtClean="0"/>
            </a:br>
            <a:r>
              <a:rPr lang="en-US" dirty="0" err="1" smtClean="0"/>
              <a:t>e</a:t>
            </a:r>
            <a:r>
              <a:rPr lang="en-US" baseline="30000" dirty="0" err="1" smtClean="0"/>
              <a:t>+</a:t>
            </a:r>
            <a:r>
              <a:rPr lang="en-US" dirty="0" err="1" smtClean="0"/>
              <a:t>e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46" descr="IUwide_ps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5486400"/>
            <a:ext cx="3999045" cy="1309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219200" y="2736850"/>
            <a:ext cx="6400800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altLang="ja-JP" b="0" dirty="0">
                <a:solidFill>
                  <a:schemeClr val="tx2"/>
                </a:solidFill>
                <a:latin typeface="Arial Black" pitchFamily="34" charset="0"/>
                <a:ea typeface="ＭＳ Ｐゴシック" pitchFamily="34" charset="-128"/>
              </a:rPr>
              <a:t>Anselm </a:t>
            </a:r>
            <a:r>
              <a:rPr lang="en-US" altLang="ja-JP" b="0" dirty="0" err="1" smtClean="0">
                <a:solidFill>
                  <a:schemeClr val="tx2"/>
                </a:solidFill>
                <a:latin typeface="Arial Black" pitchFamily="34" charset="0"/>
                <a:ea typeface="ＭＳ Ｐゴシック" pitchFamily="34" charset="-128"/>
              </a:rPr>
              <a:t>Vossen</a:t>
            </a:r>
            <a:endParaRPr lang="en-US" altLang="ja-JP" b="0" dirty="0" smtClean="0">
              <a:solidFill>
                <a:schemeClr val="tx2"/>
              </a:solidFill>
              <a:latin typeface="Arial Black" pitchFamily="34" charset="0"/>
              <a:ea typeface="ＭＳ Ｐゴシック" pitchFamily="34" charset="-128"/>
            </a:endParaRPr>
          </a:p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altLang="ja-JP" dirty="0" smtClean="0">
                <a:solidFill>
                  <a:schemeClr val="tx2"/>
                </a:solidFill>
                <a:latin typeface="Arial Black" pitchFamily="34" charset="0"/>
                <a:ea typeface="ＭＳ Ｐゴシック" pitchFamily="34" charset="-128"/>
              </a:rPr>
              <a:t>for the </a:t>
            </a:r>
          </a:p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endParaRPr lang="en-US" altLang="ja-JP" b="0" dirty="0">
              <a:solidFill>
                <a:schemeClr val="tx2"/>
              </a:solidFill>
              <a:latin typeface="Arial Black" pitchFamily="34" charset="0"/>
              <a:ea typeface="ＭＳ Ｐゴシック" pitchFamily="34" charset="-128"/>
            </a:endParaRPr>
          </a:p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endParaRPr lang="en-US" altLang="ja-JP" dirty="0" smtClean="0">
              <a:solidFill>
                <a:schemeClr val="tx2"/>
              </a:solidFill>
              <a:latin typeface="Arial Black" pitchFamily="34" charset="0"/>
              <a:ea typeface="ＭＳ Ｐゴシック" pitchFamily="34" charset="-128"/>
            </a:endParaRPr>
          </a:p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altLang="ja-JP" b="0" dirty="0" smtClean="0">
                <a:solidFill>
                  <a:schemeClr val="tx2"/>
                </a:solidFill>
                <a:latin typeface="Arial Black" pitchFamily="34" charset="0"/>
                <a:ea typeface="ＭＳ Ｐゴシック" pitchFamily="34" charset="-128"/>
              </a:rPr>
              <a:t>Collaboration</a:t>
            </a:r>
            <a:endParaRPr lang="en-US" altLang="ja-JP" b="0" dirty="0" smtClean="0">
              <a:solidFill>
                <a:schemeClr val="tx2"/>
              </a:solidFill>
              <a:latin typeface="Arial Black" pitchFamily="34" charset="0"/>
              <a:ea typeface="ＭＳ Ｐゴシック" pitchFamily="34" charset="-128"/>
            </a:endParaRPr>
          </a:p>
          <a:p>
            <a:pPr algn="ctr" eaLnBrk="1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altLang="ja-JP" b="0" dirty="0" smtClean="0">
                <a:solidFill>
                  <a:schemeClr val="tx2"/>
                </a:solidFill>
                <a:latin typeface="Arial Black" pitchFamily="34" charset="0"/>
                <a:ea typeface="ＭＳ Ｐゴシック" pitchFamily="34" charset="-128"/>
              </a:rPr>
              <a:t> </a:t>
            </a:r>
            <a:endParaRPr lang="en-US" altLang="ja-JP" b="0" dirty="0">
              <a:solidFill>
                <a:schemeClr val="tx2"/>
              </a:solidFill>
              <a:latin typeface="Arial Black" pitchFamily="34" charset="0"/>
              <a:ea typeface="ＭＳ Ｐゴシック" pitchFamily="34" charset="-128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61143" y="1981200"/>
            <a:ext cx="8316913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a</a:t>
            </a:r>
            <a:r>
              <a:rPr lang="en-US" dirty="0" smtClean="0"/>
              <a:t>nd </a:t>
            </a:r>
            <a:r>
              <a:rPr lang="en-US" dirty="0" smtClean="0"/>
              <a:t>Di-Hadron </a:t>
            </a:r>
            <a:r>
              <a:rPr lang="en-US" dirty="0" smtClean="0"/>
              <a:t>Correlations at SIDIS and </a:t>
            </a:r>
            <a:r>
              <a:rPr lang="en-US" dirty="0" err="1" smtClean="0"/>
              <a:t>p+p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715000" y="5562600"/>
            <a:ext cx="35670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arXiv:1104.2425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PRL</a:t>
            </a:r>
            <a:r>
              <a:rPr lang="en-US" sz="2800" b="1" dirty="0" smtClean="0">
                <a:solidFill>
                  <a:srgbClr val="FF0000"/>
                </a:solidFill>
              </a:rPr>
              <a:t> 107, </a:t>
            </a:r>
            <a:r>
              <a:rPr lang="en-US" sz="2800" dirty="0" smtClean="0">
                <a:solidFill>
                  <a:srgbClr val="FF0000"/>
                </a:solidFill>
              </a:rPr>
              <a:t>072004(2011)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34303" y="4876800"/>
            <a:ext cx="49705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err="1" smtClean="0"/>
              <a:t>Transversity</a:t>
            </a:r>
            <a:r>
              <a:rPr lang="en-US" b="1" dirty="0" smtClean="0"/>
              <a:t> 2011</a:t>
            </a:r>
          </a:p>
          <a:p>
            <a:r>
              <a:rPr lang="en-US" b="1" dirty="0" err="1" smtClean="0"/>
              <a:t>Veli</a:t>
            </a:r>
            <a:r>
              <a:rPr lang="en-US" b="1" dirty="0" smtClean="0"/>
              <a:t> </a:t>
            </a:r>
            <a:r>
              <a:rPr lang="en-US" b="1" dirty="0" err="1" smtClean="0"/>
              <a:t>Lošinj</a:t>
            </a:r>
            <a:r>
              <a:rPr lang="en-US" b="1" dirty="0" smtClean="0"/>
              <a:t>, Croatia, 29 August - 2 September 2011 </a:t>
            </a:r>
          </a:p>
          <a:p>
            <a:endParaRPr lang="en-US" dirty="0"/>
          </a:p>
        </p:txBody>
      </p:sp>
      <p:pic>
        <p:nvPicPr>
          <p:cNvPr id="10" name="Picture 17" descr="B-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3948" y="3339469"/>
            <a:ext cx="951299" cy="735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947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88AD2-AE39-490D-9650-8F8AA3EDC4B1}" type="slidenum">
              <a:rPr lang="en-US"/>
              <a:pPr/>
              <a:t>10</a:t>
            </a:fld>
            <a:endParaRPr lang="en-US"/>
          </a:p>
        </p:txBody>
      </p:sp>
      <p:sp>
        <p:nvSpPr>
          <p:cNvPr id="295938" name="Text Box 3"/>
          <p:cNvSpPr txBox="1">
            <a:spLocks noChangeArrowheads="1"/>
          </p:cNvSpPr>
          <p:nvPr/>
        </p:nvSpPr>
        <p:spPr bwMode="auto">
          <a:xfrm>
            <a:off x="685800" y="152400"/>
            <a:ext cx="9601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ja-JP" sz="3200" b="0">
                <a:ea typeface="ＭＳ Ｐゴシック" pitchFamily="34" charset="-128"/>
              </a:rPr>
              <a:t>Interference FF in Quark Fragmentation</a:t>
            </a:r>
            <a:endParaRPr lang="en-US" altLang="ja-JP" sz="3600" b="0">
              <a:ea typeface="ＭＳ Ｐゴシック" pitchFamily="34" charset="-128"/>
            </a:endParaRPr>
          </a:p>
        </p:txBody>
      </p:sp>
      <p:sp>
        <p:nvSpPr>
          <p:cNvPr id="295939" name="Oval 5"/>
          <p:cNvSpPr>
            <a:spLocks noChangeArrowheads="1"/>
          </p:cNvSpPr>
          <p:nvPr/>
        </p:nvSpPr>
        <p:spPr bwMode="auto">
          <a:xfrm>
            <a:off x="5360988" y="1830388"/>
            <a:ext cx="1169987" cy="18764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/>
            <a:endParaRPr lang="de-DE" b="0">
              <a:latin typeface="Calibri" pitchFamily="34" charset="0"/>
            </a:endParaRPr>
          </a:p>
        </p:txBody>
      </p:sp>
      <p:sp>
        <p:nvSpPr>
          <p:cNvPr id="295940" name="Line 6"/>
          <p:cNvSpPr>
            <a:spLocks noChangeShapeType="1"/>
          </p:cNvSpPr>
          <p:nvPr/>
        </p:nvSpPr>
        <p:spPr bwMode="auto">
          <a:xfrm flipV="1">
            <a:off x="4724400" y="2057400"/>
            <a:ext cx="0" cy="106680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5941" name="Line 7"/>
          <p:cNvSpPr>
            <a:spLocks noChangeShapeType="1"/>
          </p:cNvSpPr>
          <p:nvPr/>
        </p:nvSpPr>
        <p:spPr bwMode="auto">
          <a:xfrm flipV="1">
            <a:off x="2597150" y="2759075"/>
            <a:ext cx="936625" cy="15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5942" name="Line 8"/>
          <p:cNvSpPr>
            <a:spLocks noChangeShapeType="1"/>
          </p:cNvSpPr>
          <p:nvPr/>
        </p:nvSpPr>
        <p:spPr bwMode="auto">
          <a:xfrm flipV="1">
            <a:off x="2774950" y="2762250"/>
            <a:ext cx="3684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5943" name="Line 9"/>
          <p:cNvSpPr>
            <a:spLocks noChangeShapeType="1"/>
          </p:cNvSpPr>
          <p:nvPr/>
        </p:nvSpPr>
        <p:spPr bwMode="auto">
          <a:xfrm>
            <a:off x="5408613" y="2535238"/>
            <a:ext cx="563562" cy="24606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295944" name="Object 8"/>
          <p:cNvGraphicFramePr>
            <a:graphicFrameLocks noChangeAspect="1"/>
          </p:cNvGraphicFramePr>
          <p:nvPr/>
        </p:nvGraphicFramePr>
        <p:xfrm>
          <a:off x="3571875" y="3562350"/>
          <a:ext cx="112713" cy="214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2" name="Equation" r:id="rId4" imgW="114120" imgH="215640" progId="Equation.3">
                  <p:embed/>
                </p:oleObj>
              </mc:Choice>
              <mc:Fallback>
                <p:oleObj name="Equation" r:id="rId4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875" y="3562350"/>
                        <a:ext cx="112713" cy="214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5945" name="Object 9"/>
          <p:cNvGraphicFramePr>
            <a:graphicFrameLocks noChangeAspect="1"/>
          </p:cNvGraphicFramePr>
          <p:nvPr/>
        </p:nvGraphicFramePr>
        <p:xfrm>
          <a:off x="5629275" y="2141538"/>
          <a:ext cx="258763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3" name="Equation" r:id="rId6" imgW="126720" imgH="203040" progId="Equation.3">
                  <p:embed/>
                </p:oleObj>
              </mc:Choice>
              <mc:Fallback>
                <p:oleObj name="Equation" r:id="rId6" imgW="1267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29275" y="2141538"/>
                        <a:ext cx="258763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5946" name="Text Box 12"/>
          <p:cNvSpPr txBox="1">
            <a:spLocks noChangeArrowheads="1"/>
          </p:cNvSpPr>
          <p:nvPr/>
        </p:nvSpPr>
        <p:spPr bwMode="auto">
          <a:xfrm>
            <a:off x="2071688" y="2762250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altLang="ja-JP" sz="2400" b="0">
                <a:latin typeface="Times New Roman" pitchFamily="18" charset="0"/>
                <a:ea typeface="ＭＳ Ｐゴシック" pitchFamily="34" charset="-128"/>
              </a:rPr>
              <a:t>q</a:t>
            </a:r>
            <a:endParaRPr lang="en-US" altLang="ja-JP" sz="3200" b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295947" name="Line 13"/>
          <p:cNvSpPr>
            <a:spLocks noChangeShapeType="1"/>
          </p:cNvSpPr>
          <p:nvPr/>
        </p:nvSpPr>
        <p:spPr bwMode="auto">
          <a:xfrm flipV="1">
            <a:off x="2401888" y="2219325"/>
            <a:ext cx="1587" cy="3619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5948" name="Line 14"/>
          <p:cNvSpPr>
            <a:spLocks noChangeShapeType="1"/>
          </p:cNvSpPr>
          <p:nvPr/>
        </p:nvSpPr>
        <p:spPr bwMode="auto">
          <a:xfrm flipH="1" flipV="1">
            <a:off x="5986463" y="1908175"/>
            <a:ext cx="11112" cy="8524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5949" name="Line 15"/>
          <p:cNvSpPr>
            <a:spLocks noChangeShapeType="1"/>
          </p:cNvSpPr>
          <p:nvPr/>
        </p:nvSpPr>
        <p:spPr bwMode="auto">
          <a:xfrm>
            <a:off x="6654800" y="2768600"/>
            <a:ext cx="303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5951" name="Oval 17"/>
          <p:cNvSpPr>
            <a:spLocks noChangeArrowheads="1"/>
          </p:cNvSpPr>
          <p:nvPr/>
        </p:nvSpPr>
        <p:spPr bwMode="auto">
          <a:xfrm>
            <a:off x="2305050" y="2657475"/>
            <a:ext cx="203200" cy="2032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de-DE" b="0">
              <a:latin typeface="Calibri" pitchFamily="34" charset="0"/>
            </a:endParaRPr>
          </a:p>
        </p:txBody>
      </p:sp>
      <p:graphicFrame>
        <p:nvGraphicFramePr>
          <p:cNvPr id="295952" name="Object 16"/>
          <p:cNvGraphicFramePr>
            <a:graphicFrameLocks noChangeAspect="1"/>
          </p:cNvGraphicFramePr>
          <p:nvPr/>
        </p:nvGraphicFramePr>
        <p:xfrm>
          <a:off x="1920875" y="1935163"/>
          <a:ext cx="419100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4" name="Equation" r:id="rId8" imgW="164880" imgH="241200" progId="Equation.3">
                  <p:embed/>
                </p:oleObj>
              </mc:Choice>
              <mc:Fallback>
                <p:oleObj name="Equation" r:id="rId8" imgW="1648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0875" y="1935163"/>
                        <a:ext cx="419100" cy="612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00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5953" name="Object 17"/>
          <p:cNvGraphicFramePr>
            <a:graphicFrameLocks noChangeAspect="1"/>
          </p:cNvGraphicFramePr>
          <p:nvPr/>
        </p:nvGraphicFramePr>
        <p:xfrm>
          <a:off x="2903538" y="2781300"/>
          <a:ext cx="285750" cy="41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5" name="Equation" r:id="rId10" imgW="139680" imgH="203040" progId="Equation.3">
                  <p:embed/>
                </p:oleObj>
              </mc:Choice>
              <mc:Fallback>
                <p:oleObj name="Equation" r:id="rId10" imgW="1396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3538" y="2781300"/>
                        <a:ext cx="285750" cy="414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5954" name="Object 18"/>
          <p:cNvGraphicFramePr>
            <a:graphicFrameLocks noChangeAspect="1"/>
          </p:cNvGraphicFramePr>
          <p:nvPr/>
        </p:nvGraphicFramePr>
        <p:xfrm>
          <a:off x="4221163" y="2212975"/>
          <a:ext cx="288925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6" name="Equation" r:id="rId12" imgW="152280" imgH="203040" progId="Equation.DSMT4">
                  <p:embed/>
                </p:oleObj>
              </mc:Choice>
              <mc:Fallback>
                <p:oleObj name="Equation" r:id="rId12" imgW="15228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1163" y="2212975"/>
                        <a:ext cx="288925" cy="384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5955" name="Text Box 21"/>
          <p:cNvSpPr txBox="1">
            <a:spLocks noChangeArrowheads="1"/>
          </p:cNvSpPr>
          <p:nvPr/>
        </p:nvSpPr>
        <p:spPr bwMode="auto">
          <a:xfrm>
            <a:off x="5795962" y="3886200"/>
            <a:ext cx="3271838" cy="2870200"/>
          </a:xfrm>
          <a:prstGeom prst="rect">
            <a:avLst/>
          </a:prstGeom>
          <a:noFill/>
          <a:ln w="317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b="0" i="1"/>
              <a:t>Interference Fragmentation Function:</a:t>
            </a:r>
          </a:p>
          <a:p>
            <a:r>
              <a:rPr lang="en-US" b="0"/>
              <a:t>Fragmentation of a </a:t>
            </a:r>
          </a:p>
          <a:p>
            <a:r>
              <a:rPr lang="en-US" b="0"/>
              <a:t>transversely polarized</a:t>
            </a:r>
          </a:p>
          <a:p>
            <a:r>
              <a:rPr lang="en-US" b="0"/>
              <a:t>quark </a:t>
            </a:r>
            <a:r>
              <a:rPr lang="en-US" b="0" i="1"/>
              <a:t>q</a:t>
            </a:r>
            <a:r>
              <a:rPr lang="en-US" b="0"/>
              <a:t> into two spin-less </a:t>
            </a:r>
          </a:p>
          <a:p>
            <a:r>
              <a:rPr lang="en-US" b="0"/>
              <a:t>hadron </a:t>
            </a:r>
            <a:r>
              <a:rPr lang="en-US" b="0" i="1"/>
              <a:t>h1, h2</a:t>
            </a:r>
            <a:r>
              <a:rPr lang="en-US" b="0"/>
              <a:t>  carries an</a:t>
            </a:r>
          </a:p>
          <a:p>
            <a:r>
              <a:rPr lang="en-US" b="0"/>
              <a:t>azimuthal dependence:</a:t>
            </a:r>
          </a:p>
          <a:p>
            <a:endParaRPr lang="en-US" b="0"/>
          </a:p>
          <a:p>
            <a:endParaRPr lang="en-US" b="0"/>
          </a:p>
          <a:p>
            <a:endParaRPr lang="en-US" b="0"/>
          </a:p>
        </p:txBody>
      </p:sp>
      <p:graphicFrame>
        <p:nvGraphicFramePr>
          <p:cNvPr id="295956" name="Object 20"/>
          <p:cNvGraphicFramePr>
            <a:graphicFrameLocks noChangeAspect="1"/>
          </p:cNvGraphicFramePr>
          <p:nvPr/>
        </p:nvGraphicFramePr>
        <p:xfrm>
          <a:off x="5578475" y="2751138"/>
          <a:ext cx="265113" cy="354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7" name="Equation" r:id="rId14" imgW="152280" imgH="203040" progId="Equation.DSMT4">
                  <p:embed/>
                </p:oleObj>
              </mc:Choice>
              <mc:Fallback>
                <p:oleObj name="Equation" r:id="rId14" imgW="15228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8475" y="2751138"/>
                        <a:ext cx="265113" cy="354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5957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3695596"/>
              </p:ext>
            </p:extLst>
          </p:nvPr>
        </p:nvGraphicFramePr>
        <p:xfrm>
          <a:off x="6288088" y="5905500"/>
          <a:ext cx="1484312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8" name="Equation" r:id="rId16" imgW="863280" imgH="507960" progId="Equation.DSMT4">
                  <p:embed/>
                </p:oleObj>
              </mc:Choice>
              <mc:Fallback>
                <p:oleObj name="Equation" r:id="rId16" imgW="863280" imgH="5079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8088" y="5905500"/>
                        <a:ext cx="1484312" cy="873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5958" name="Line 6"/>
          <p:cNvSpPr>
            <a:spLocks noChangeShapeType="1"/>
          </p:cNvSpPr>
          <p:nvPr/>
        </p:nvSpPr>
        <p:spPr bwMode="auto">
          <a:xfrm>
            <a:off x="3581400" y="2717800"/>
            <a:ext cx="1295400" cy="406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5959" name="Line 6"/>
          <p:cNvSpPr>
            <a:spLocks noChangeShapeType="1"/>
          </p:cNvSpPr>
          <p:nvPr/>
        </p:nvSpPr>
        <p:spPr bwMode="auto">
          <a:xfrm flipV="1">
            <a:off x="3657600" y="1981200"/>
            <a:ext cx="1066800" cy="762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295960" name="Object 24"/>
          <p:cNvGraphicFramePr>
            <a:graphicFrameLocks noChangeAspect="1"/>
          </p:cNvGraphicFramePr>
          <p:nvPr/>
        </p:nvGraphicFramePr>
        <p:xfrm>
          <a:off x="4373563" y="1600200"/>
          <a:ext cx="288925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9" name="Equation" r:id="rId18" imgW="152280" imgH="228600" progId="Equation.DSMT4">
                  <p:embed/>
                </p:oleObj>
              </mc:Choice>
              <mc:Fallback>
                <p:oleObj name="Equation" r:id="rId18" imgW="1522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73563" y="1600200"/>
                        <a:ext cx="288925" cy="433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5961" name="Object 25"/>
          <p:cNvGraphicFramePr>
            <a:graphicFrameLocks noChangeAspect="1"/>
          </p:cNvGraphicFramePr>
          <p:nvPr/>
        </p:nvGraphicFramePr>
        <p:xfrm>
          <a:off x="4514850" y="2995613"/>
          <a:ext cx="312738" cy="4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0" name="Equation" r:id="rId20" imgW="164880" imgH="228600" progId="Equation.DSMT4">
                  <p:embed/>
                </p:oleObj>
              </mc:Choice>
              <mc:Fallback>
                <p:oleObj name="Equation" r:id="rId20" imgW="1648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2995613"/>
                        <a:ext cx="312738" cy="433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76200" y="4038600"/>
                <a:ext cx="5548064" cy="2197653"/>
              </a:xfrm>
              <a:prstGeom prst="rect">
                <a:avLst/>
              </a:prstGeom>
              <a:noFill/>
              <a:ln w="25400">
                <a:solidFill>
                  <a:schemeClr val="tx2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2"/>
                                <m:mcJc m:val="center"/>
                              </m:mcPr>
                            </m:mc>
                          </m:mcs>
                          <m:ctrlPr>
                            <a:rPr lang="en-US" i="1" smtClean="0">
                              <a:latin typeface="Cambria Math"/>
                            </a:rPr>
                          </m:ctrlPr>
                        </m:mPr>
                        <m:mr>
                          <m:e>
                            <m:eqArr>
                              <m:eqArr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eqArr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𝑘</m:t>
                                    </m:r>
                                  </m:e>
                                </m:acc>
                              </m:e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𝑠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𝑞</m:t>
                                    </m:r>
                                  </m:sub>
                                </m:sSub>
                              </m:e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</m:acc>
                              </m:e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𝑅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𝑇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𝑧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𝑝𝑎𝑖𝑟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m:rPr>
                                    <m:nor/>
                                  </m:rPr>
                                  <a:rPr lang="en-US" dirty="0"/>
                                  <m:t>=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2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𝑝𝑎𝑖𝑟</m:t>
                                    </m:r>
                                  </m:sub>
                                </m:sSub>
                                <m:r>
                                  <m:rPr>
                                    <m:nor/>
                                  </m:rPr>
                                  <a:rPr lang="en-US" dirty="0"/>
                                  <m:t>/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i="1" dirty="0">
                                        <a:latin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i="1" dirty="0">
                                        <a:latin typeface="Cambria Math"/>
                                      </a:rPr>
                                      <m:t>𝑠</m:t>
                                    </m:r>
                                  </m:e>
                                </m:rad>
                              </m:e>
                              <m:e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𝑚</m:t>
                                </m:r>
                              </m:e>
                            </m:eqArr>
                          </m:e>
                          <m:e>
                            <m:eqArr>
                              <m:eqArr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eqArr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:</m:t>
                                </m:r>
                                <m:r>
                                  <m:rPr>
                                    <m:nor/>
                                  </m:rPr>
                                  <a:rPr lang="en-US">
                                    <a:latin typeface="Cambria Math"/>
                                  </a:rPr>
                                  <m:t>quark</m:t>
                                </m:r>
                                <m:r>
                                  <m:rPr>
                                    <m:nor/>
                                  </m:rPr>
                                  <a:rPr lang="en-US">
                                    <a:latin typeface="Cambria Math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>
                                    <a:latin typeface="Cambria Math"/>
                                  </a:rPr>
                                  <m:t>momentum</m:t>
                                </m:r>
                              </m:e>
                              <m:e>
                                <m:r>
                                  <m:rPr>
                                    <m:nor/>
                                  </m:rPr>
                                  <a:rPr lang="en-US">
                                    <a:latin typeface="Cambria Math"/>
                                  </a:rPr>
                                  <m:t>:</m:t>
                                </m:r>
                                <m:r>
                                  <m:rPr>
                                    <m:nor/>
                                  </m:rPr>
                                  <a:rPr lang="en-US">
                                    <a:latin typeface="Cambria Math"/>
                                  </a:rPr>
                                  <m:t>quark</m:t>
                                </m:r>
                                <m:r>
                                  <m:rPr>
                                    <m:nor/>
                                  </m:rPr>
                                  <a:rPr lang="en-US">
                                    <a:latin typeface="Cambria Math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>
                                    <a:latin typeface="Cambria Math"/>
                                  </a:rPr>
                                  <m:t>spin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 </m:t>
                                </m:r>
                              </m:e>
                              <m:e>
                                <m:r>
                                  <m:rPr>
                                    <m:nor/>
                                  </m:rPr>
                                  <a:rPr lang="en-US">
                                    <a:latin typeface="Cambria Math"/>
                                  </a:rPr>
                                  <m:t>: </m:t>
                                </m:r>
                                <m:r>
                                  <m:rPr>
                                    <m:nor/>
                                  </m:rPr>
                                  <a:rPr lang="en-US">
                                    <a:latin typeface="Cambria Math"/>
                                  </a:rPr>
                                  <m:t>momentum</m:t>
                                </m:r>
                                <m:r>
                                  <m:rPr>
                                    <m:nor/>
                                  </m:rPr>
                                  <a:rPr lang="en-US">
                                    <a:latin typeface="Cambria Math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>
                                    <a:latin typeface="Cambria Math"/>
                                  </a:rPr>
                                  <m:t>difference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  </m:t>
                                    </m:r>
                                    <m:acc>
                                      <m:accPr>
                                        <m:chr m:val="⃗"/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 </m:t>
                                        </m:r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𝑝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h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− </m:t>
                                    </m:r>
                                    <m:acc>
                                      <m:accPr>
                                        <m:chr m:val="⃗"/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𝑝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h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m:rPr>
                                    <m:nor/>
                                  </m:rPr>
                                  <a:rPr lang="en-US">
                                    <a:latin typeface="Cambria Math"/>
                                  </a:rPr>
                                  <m:t>transverse</m:t>
                                </m:r>
                                <m:r>
                                  <m:rPr>
                                    <m:nor/>
                                  </m:rPr>
                                  <a:rPr lang="en-US">
                                    <a:latin typeface="Cambria Math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>
                                    <a:latin typeface="Cambria Math"/>
                                  </a:rPr>
                                  <m:t>hadron</m:t>
                                </m:r>
                                <m:r>
                                  <m:rPr>
                                    <m:nor/>
                                  </m:rPr>
                                  <a:rPr lang="en-US">
                                    <a:latin typeface="Cambria Math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>
                                    <a:latin typeface="Cambria Math"/>
                                  </a:rPr>
                                  <m:t>momentum</m:t>
                                </m:r>
                                <m:r>
                                  <m:rPr>
                                    <m:nor/>
                                  </m:rPr>
                                  <a:rPr lang="en-US">
                                    <a:latin typeface="Cambria Math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>
                                    <a:latin typeface="Cambria Math"/>
                                  </a:rPr>
                                  <m:t>difference</m:t>
                                </m:r>
                                <m:r>
                                  <m:rPr>
                                    <m:nor/>
                                  </m:rPr>
                                  <a:rPr lang="en-US" dirty="0">
                                    <a:latin typeface="Cambria Math"/>
                                  </a:rPr>
                                  <m:t> 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𝑝𝑎𝑖𝑟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/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𝑞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: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relative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hadron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pair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dirty="0"/>
                                  <m:t>momentum</m:t>
                                </m:r>
                              </m:e>
                              <m:e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:</m:t>
                                </m:r>
                                <m:r>
                                  <m:rPr>
                                    <m:nor/>
                                  </m:rPr>
                                  <a:rPr lang="en-US">
                                    <a:latin typeface="Cambria Math"/>
                                  </a:rPr>
                                  <m:t>hadron</m:t>
                                </m:r>
                                <m:r>
                                  <m:rPr>
                                    <m:nor/>
                                  </m:rPr>
                                  <a:rPr lang="en-US">
                                    <a:latin typeface="Cambria Math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>
                                    <a:latin typeface="Cambria Math"/>
                                  </a:rPr>
                                  <m:t>pair</m:t>
                                </m:r>
                                <m:r>
                                  <m:rPr>
                                    <m:nor/>
                                  </m:rPr>
                                  <a:rPr lang="en-US">
                                    <a:latin typeface="Cambria Math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>
                                    <a:latin typeface="Cambria Math"/>
                                  </a:rPr>
                                  <m:t>invariant</m:t>
                                </m:r>
                                <m:r>
                                  <m:rPr>
                                    <m:nor/>
                                  </m:rPr>
                                  <a:rPr lang="en-US">
                                    <a:latin typeface="Cambria Math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>
                                    <a:latin typeface="Cambria Math"/>
                                  </a:rPr>
                                  <m:t>mass</m:t>
                                </m:r>
                              </m:e>
                            </m:eqArr>
                          </m:e>
                        </m:mr>
                      </m:m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4038600"/>
                <a:ext cx="5548064" cy="2197653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  <a:ln w="25400">
                <a:solidFill>
                  <a:schemeClr val="tx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211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1DE55F3-F235-4BA1-87F2-370D89AE97CE}" type="slidenum">
              <a:t>11</a:t>
            </a:fld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381000" y="-152400"/>
            <a:ext cx="8229416" cy="762842"/>
          </a:xfrm>
        </p:spPr>
        <p:txBody>
          <a:bodyPr wrap="square" lIns="81639" tIns="42452" rIns="81639" bIns="42452"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lnSpc>
                <a:spcPct val="100000"/>
              </a:lnSpc>
            </a:pPr>
            <a:r>
              <a:rPr lang="en-US" dirty="0" smtClean="0"/>
              <a:t>Interference FF vs. Collins Effect</a:t>
            </a:r>
            <a:endParaRPr lang="en-US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1879" y="228600"/>
            <a:ext cx="6613641" cy="5724717"/>
          </a:xfrm>
        </p:spPr>
        <p:txBody>
          <a:bodyPr wrap="square" lIns="81639" tIns="42452" rIns="81639" bIns="42452"/>
          <a:lstStyle>
            <a:defPPr marL="342720" marR="0" lvl="0" indent="-342720" algn="l" rtl="0" hangingPunct="0">
              <a:lnSpc>
                <a:spcPct val="93000"/>
              </a:lnSpc>
              <a:spcBef>
                <a:spcPts val="0"/>
              </a:spcBef>
              <a:spcAft>
                <a:spcPts val="1423"/>
              </a:spcAft>
              <a:buNone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  <a:defRPr lang="en-US" sz="32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defRPr>
            </a:defPPr>
            <a:lvl1pPr marL="342720" marR="0" lvl="0" indent="-342720" algn="l" rtl="0" hangingPunct="0">
              <a:lnSpc>
                <a:spcPct val="93000"/>
              </a:lnSpc>
              <a:spcBef>
                <a:spcPts val="0"/>
              </a:spcBef>
              <a:spcAft>
                <a:spcPts val="1423"/>
              </a:spcAft>
              <a:buNone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  <a:defRPr lang="en-US" sz="32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defRPr>
            </a:lvl1pPr>
            <a:lvl2pPr marL="742680" marR="0" lvl="1" indent="-285480" algn="l" rtl="0" hangingPunct="0">
              <a:lnSpc>
                <a:spcPct val="93000"/>
              </a:lnSpc>
              <a:spcBef>
                <a:spcPts val="0"/>
              </a:spcBef>
              <a:spcAft>
                <a:spcPts val="1137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742680" algn="l"/>
                <a:tab pos="914040" algn="l"/>
                <a:tab pos="1371240" algn="l"/>
                <a:tab pos="1828439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39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en-US" sz="2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defRPr>
            </a:lvl2pPr>
            <a:lvl3pPr marL="1143000" marR="0" lvl="2" indent="-228600" algn="l" rtl="0" hangingPunct="0">
              <a:lnSpc>
                <a:spcPct val="93000"/>
              </a:lnSpc>
              <a:spcBef>
                <a:spcPts val="0"/>
              </a:spcBef>
              <a:spcAft>
                <a:spcPts val="848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defRPr>
            </a:lvl3pPr>
            <a:lvl4pPr marL="1600199" marR="0" lvl="3" indent="-228600" algn="l" rtl="0" hangingPunct="0">
              <a:lnSpc>
                <a:spcPct val="93000"/>
              </a:lnSpc>
              <a:spcBef>
                <a:spcPts val="0"/>
              </a:spcBef>
              <a:spcAft>
                <a:spcPts val="573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defRPr>
            </a:lvl4pPr>
            <a:lvl5pPr marL="2057400" marR="0" lvl="4" indent="-228600" algn="l" rtl="0" hangingPunct="0">
              <a:lnSpc>
                <a:spcPct val="93000"/>
              </a:lnSpc>
              <a:spcBef>
                <a:spcPts val="0"/>
              </a:spcBef>
              <a:spcAft>
                <a:spcPts val="286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defRPr>
            </a:lvl5pPr>
            <a:lvl6pPr marL="2057400" marR="0" lvl="5" indent="-228600" algn="l" rtl="0" hangingPunct="0">
              <a:lnSpc>
                <a:spcPct val="93000"/>
              </a:lnSpc>
              <a:spcBef>
                <a:spcPts val="0"/>
              </a:spcBef>
              <a:spcAft>
                <a:spcPts val="286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defRPr>
            </a:lvl6pPr>
            <a:lvl7pPr marL="2057400" marR="0" lvl="6" indent="-228600" algn="l" rtl="0" hangingPunct="0">
              <a:lnSpc>
                <a:spcPct val="93000"/>
              </a:lnSpc>
              <a:spcBef>
                <a:spcPts val="0"/>
              </a:spcBef>
              <a:spcAft>
                <a:spcPts val="286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defRPr>
            </a:lvl7pPr>
            <a:lvl8pPr marL="2057400" marR="0" lvl="7" indent="-228600" algn="l" rtl="0" hangingPunct="0">
              <a:lnSpc>
                <a:spcPct val="93000"/>
              </a:lnSpc>
              <a:spcBef>
                <a:spcPts val="0"/>
              </a:spcBef>
              <a:spcAft>
                <a:spcPts val="286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defRPr>
            </a:lvl8pPr>
            <a:lvl9pPr marL="2057400" marR="0" lvl="8" indent="-228600" algn="l" rtl="0" hangingPunct="0">
              <a:lnSpc>
                <a:spcPct val="93000"/>
              </a:lnSpc>
              <a:spcBef>
                <a:spcPts val="0"/>
              </a:spcBef>
              <a:spcAft>
                <a:spcPts val="286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defRPr>
            </a:lvl9pPr>
          </a:lstStyle>
          <a:p>
            <a:pPr marL="391541" indent="-29390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</a:pPr>
            <a:endParaRPr lang="en-US" sz="2200" dirty="0"/>
          </a:p>
          <a:p>
            <a:pPr marL="0" indent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/>
              <a:buChar char=""/>
            </a:pPr>
            <a:r>
              <a:rPr lang="en-US" sz="2000" dirty="0"/>
              <a:t>Independent Measurement</a:t>
            </a:r>
          </a:p>
          <a:p>
            <a:pPr marL="0" indent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/>
              <a:buChar char=""/>
            </a:pPr>
            <a:r>
              <a:rPr lang="en-US" sz="2000" dirty="0" smtClean="0"/>
              <a:t>Effect persists with transverse momentum integrated</a:t>
            </a:r>
            <a:endParaRPr lang="en-US" sz="2000" dirty="0"/>
          </a:p>
          <a:p>
            <a:pPr marL="0" lvl="1" indent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Font typeface="Arial" pitchFamily="18"/>
            </a:pPr>
            <a:r>
              <a:rPr lang="en-US" sz="2000" dirty="0">
                <a:ea typeface="Arial Unicode MS" pitchFamily="34"/>
                <a:cs typeface="Arial Unicode MS" pitchFamily="34"/>
              </a:rPr>
              <a:t>Collinear factorization</a:t>
            </a:r>
          </a:p>
          <a:p>
            <a:pPr marL="0" lvl="2" indent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Font typeface="Arial" pitchFamily="18"/>
            </a:pPr>
            <a:r>
              <a:rPr lang="en-US" sz="2000" dirty="0">
                <a:ea typeface="Arial Unicode MS" pitchFamily="34"/>
                <a:cs typeface="Arial Unicode MS" pitchFamily="34"/>
              </a:rPr>
              <a:t>No assumption about </a:t>
            </a:r>
            <a:r>
              <a:rPr lang="en-US" sz="2000" dirty="0" err="1">
                <a:ea typeface="Arial Unicode MS" pitchFamily="34"/>
                <a:cs typeface="Arial Unicode MS" pitchFamily="34"/>
              </a:rPr>
              <a:t>k</a:t>
            </a:r>
            <a:r>
              <a:rPr lang="en-US" sz="2000" baseline="-25000" dirty="0" err="1">
                <a:ea typeface="Arial Unicode MS" pitchFamily="34"/>
                <a:cs typeface="Arial Unicode MS" pitchFamily="34"/>
              </a:rPr>
              <a:t>t</a:t>
            </a:r>
            <a:r>
              <a:rPr lang="en-US" sz="2000" dirty="0">
                <a:ea typeface="Arial Unicode MS" pitchFamily="34"/>
                <a:cs typeface="Arial Unicode MS" pitchFamily="34"/>
              </a:rPr>
              <a:t> in evolution</a:t>
            </a:r>
          </a:p>
          <a:p>
            <a:pPr marL="0" lvl="2" indent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Font typeface="Arial" pitchFamily="18"/>
            </a:pPr>
            <a:r>
              <a:rPr lang="en-US" sz="2000" dirty="0">
                <a:ea typeface="Arial Unicode MS" pitchFamily="34"/>
                <a:cs typeface="Arial Unicode MS" pitchFamily="34"/>
              </a:rPr>
              <a:t>evolution known, collinear scheme can be used</a:t>
            </a:r>
          </a:p>
          <a:p>
            <a:pPr marL="0" lvl="2" indent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Font typeface="Arial" pitchFamily="18"/>
            </a:pPr>
            <a:r>
              <a:rPr lang="en-US" sz="2000" dirty="0">
                <a:ea typeface="Arial Unicode MS" pitchFamily="34"/>
                <a:cs typeface="Arial Unicode MS" pitchFamily="34"/>
              </a:rPr>
              <a:t>Universal function: directly applicable to semi-inclusive DIS and </a:t>
            </a:r>
            <a:r>
              <a:rPr lang="en-US" sz="2000" dirty="0" err="1">
                <a:ea typeface="Arial Unicode MS" pitchFamily="34"/>
                <a:cs typeface="Arial Unicode MS" pitchFamily="34"/>
              </a:rPr>
              <a:t>pp</a:t>
            </a:r>
            <a:endParaRPr lang="en-US" sz="2000" dirty="0">
              <a:ea typeface="Arial Unicode MS" pitchFamily="34"/>
              <a:cs typeface="Arial Unicode MS" pitchFamily="34"/>
            </a:endParaRPr>
          </a:p>
          <a:p>
            <a:pPr marL="0" indent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/>
              <a:buChar char=""/>
            </a:pPr>
            <a:r>
              <a:rPr lang="en-US" sz="2000" dirty="0">
                <a:ea typeface="Arial Unicode MS" pitchFamily="34"/>
                <a:cs typeface="Arial Unicode MS" pitchFamily="34"/>
              </a:rPr>
              <a:t>First experimental results from HERMES, COMPASS, PHENIX and now </a:t>
            </a:r>
            <a:r>
              <a:rPr lang="en-US" sz="2000" dirty="0" smtClean="0">
                <a:ea typeface="Arial Unicode MS" pitchFamily="34"/>
                <a:cs typeface="Arial Unicode MS" pitchFamily="34"/>
              </a:rPr>
              <a:t>Belle</a:t>
            </a:r>
          </a:p>
          <a:p>
            <a:pPr marL="0" indent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/>
              <a:buChar char=""/>
            </a:pPr>
            <a:r>
              <a:rPr lang="en-US" sz="2000" dirty="0">
                <a:ea typeface="Arial Unicode MS" pitchFamily="34"/>
                <a:cs typeface="Arial Unicode MS" pitchFamily="34"/>
              </a:rPr>
              <a:t> </a:t>
            </a:r>
            <a:r>
              <a:rPr lang="en-US" sz="2000" dirty="0" err="1" smtClean="0">
                <a:ea typeface="Arial Unicode MS" pitchFamily="34"/>
                <a:cs typeface="Arial Unicode MS" pitchFamily="34"/>
              </a:rPr>
              <a:t>Sudakov</a:t>
            </a:r>
            <a:r>
              <a:rPr lang="en-US" sz="2000" dirty="0" smtClean="0">
                <a:ea typeface="Arial Unicode MS" pitchFamily="34"/>
                <a:cs typeface="Arial Unicode MS" pitchFamily="34"/>
              </a:rPr>
              <a:t> suppression in Collins case</a:t>
            </a:r>
            <a:endParaRPr lang="en-US" sz="2000" dirty="0">
              <a:ea typeface="Arial Unicode MS" pitchFamily="34"/>
              <a:cs typeface="Arial Unicode MS" pitchFamily="34"/>
            </a:endParaRPr>
          </a:p>
          <a:p>
            <a:pPr marL="0" indent="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/>
              <a:buChar char=""/>
            </a:pPr>
            <a:r>
              <a:rPr lang="en-US" sz="2000" dirty="0" smtClean="0"/>
              <a:t>Favorable in proton-proton collisions: no other contributions  (no </a:t>
            </a:r>
            <a:r>
              <a:rPr lang="en-US" sz="2000" dirty="0" err="1" smtClean="0"/>
              <a:t>Sivers</a:t>
            </a:r>
            <a:r>
              <a:rPr lang="en-US" sz="2000" dirty="0" smtClean="0"/>
              <a:t>): Disentangle sources of large transverse spin asymmetries</a:t>
            </a:r>
          </a:p>
          <a:p>
            <a:pPr marL="391541" indent="-29390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</a:pPr>
            <a:endParaRPr lang="en-US" sz="2000" dirty="0"/>
          </a:p>
          <a:p>
            <a:pPr marL="391541" indent="-29390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</a:pPr>
            <a:endParaRPr lang="en-US" sz="2000" dirty="0" smtClean="0"/>
          </a:p>
          <a:p>
            <a:pPr marL="391541" indent="-293900">
              <a:lnSpc>
                <a:spcPct val="100000"/>
              </a:lnSpc>
              <a:spcBef>
                <a:spcPts val="542"/>
              </a:spcBef>
              <a:spcAft>
                <a:spcPts val="0"/>
              </a:spcAft>
            </a:pP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r="59940"/>
          <a:stretch>
            <a:fillRect/>
          </a:stretch>
        </p:blipFill>
        <p:spPr>
          <a:xfrm>
            <a:off x="6699750" y="2819400"/>
            <a:ext cx="2215650" cy="23882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5490" y="5121895"/>
            <a:ext cx="3654710" cy="1736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638800" y="5105400"/>
            <a:ext cx="3440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D. Boer,  </a:t>
            </a:r>
            <a:r>
              <a:rPr lang="en-US" i="1" dirty="0" err="1" smtClean="0"/>
              <a:t>Nucl.Phys</a:t>
            </a:r>
            <a:r>
              <a:rPr lang="en-US" i="1" dirty="0" smtClean="0"/>
              <a:t>.</a:t>
            </a:r>
            <a:r>
              <a:rPr lang="en-US" dirty="0" smtClean="0"/>
              <a:t> </a:t>
            </a:r>
            <a:r>
              <a:rPr lang="en-US" b="1" dirty="0" smtClean="0"/>
              <a:t>B</a:t>
            </a:r>
            <a:r>
              <a:rPr lang="en-US" dirty="0" smtClean="0"/>
              <a:t>806:23, 2009</a:t>
            </a:r>
            <a:endParaRPr lang="en-US" dirty="0"/>
          </a:p>
        </p:txBody>
      </p:sp>
      <p:sp>
        <p:nvSpPr>
          <p:cNvPr id="5" name="Freeform 4"/>
          <p:cNvSpPr/>
          <p:nvPr/>
        </p:nvSpPr>
        <p:spPr>
          <a:xfrm>
            <a:off x="25400" y="5560324"/>
            <a:ext cx="8838761" cy="162461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81639" tIns="42452" rIns="81639" bIns="42452" anchor="t" anchorCtr="0" compatLnSpc="1">
            <a:spAutoFit/>
          </a:bodyPr>
          <a:lstStyle/>
          <a:p>
            <a:pPr hangingPunct="0"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400" dirty="0" smtClean="0">
                <a:solidFill>
                  <a:srgbClr val="FF3300"/>
                </a:solidFill>
                <a:latin typeface="Arial" pitchFamily="18"/>
                <a:ea typeface="DejaVu Sans" pitchFamily="2"/>
                <a:cs typeface="DejaVu Sans" pitchFamily="2"/>
              </a:rPr>
              <a:t>In </a:t>
            </a:r>
            <a:r>
              <a:rPr lang="en-US" sz="2400" dirty="0" err="1" smtClean="0">
                <a:solidFill>
                  <a:srgbClr val="FF3300"/>
                </a:solidFill>
                <a:latin typeface="Arial" pitchFamily="18"/>
                <a:ea typeface="DejaVu Sans" pitchFamily="2"/>
                <a:cs typeface="DejaVu Sans" pitchFamily="2"/>
              </a:rPr>
              <a:t>p+p</a:t>
            </a:r>
            <a:r>
              <a:rPr lang="en-US" sz="2400" dirty="0" smtClean="0">
                <a:solidFill>
                  <a:srgbClr val="FF3300"/>
                </a:solidFill>
                <a:latin typeface="Arial" pitchFamily="18"/>
                <a:ea typeface="DejaVu Sans" pitchFamily="2"/>
                <a:cs typeface="DejaVu Sans" pitchFamily="2"/>
              </a:rPr>
              <a:t>: </a:t>
            </a:r>
          </a:p>
          <a:p>
            <a:pPr hangingPunct="0"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400" dirty="0" smtClean="0">
                <a:solidFill>
                  <a:srgbClr val="FF3300"/>
                </a:solidFill>
                <a:latin typeface="Arial" pitchFamily="18"/>
                <a:ea typeface="DejaVu Sans" pitchFamily="2"/>
                <a:cs typeface="DejaVu Sans" pitchFamily="2"/>
              </a:rPr>
              <a:t>No </a:t>
            </a:r>
            <a:r>
              <a:rPr lang="en-US" sz="2400" dirty="0">
                <a:solidFill>
                  <a:srgbClr val="FF3300"/>
                </a:solidFill>
                <a:latin typeface="Arial" pitchFamily="18"/>
                <a:ea typeface="DejaVu Sans" pitchFamily="2"/>
                <a:cs typeface="DejaVu Sans" pitchFamily="2"/>
              </a:rPr>
              <a:t>jet reconstruction necessary</a:t>
            </a:r>
            <a:r>
              <a:rPr lang="en-US" sz="2400" dirty="0" smtClean="0">
                <a:solidFill>
                  <a:srgbClr val="FF3300"/>
                </a:solidFill>
                <a:latin typeface="Arial" pitchFamily="18"/>
                <a:ea typeface="DejaVu Sans" pitchFamily="2"/>
                <a:cs typeface="DejaVu Sans" pitchFamily="2"/>
              </a:rPr>
              <a:t>,</a:t>
            </a:r>
          </a:p>
          <a:p>
            <a:pPr hangingPunct="0"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400" dirty="0" smtClean="0">
                <a:solidFill>
                  <a:srgbClr val="FF3300"/>
                </a:solidFill>
                <a:latin typeface="Arial" pitchFamily="18"/>
                <a:ea typeface="DejaVu Sans" pitchFamily="2"/>
                <a:cs typeface="DejaVu Sans" pitchFamily="2"/>
              </a:rPr>
              <a:t>better systematics: “Easier” measurement</a:t>
            </a:r>
            <a:endParaRPr lang="en-US" sz="2400" dirty="0">
              <a:solidFill>
                <a:srgbClr val="FF3300"/>
              </a:solidFill>
              <a:latin typeface="Arial" pitchFamily="18"/>
              <a:ea typeface="DejaVu Sans" pitchFamily="2"/>
              <a:cs typeface="DejaVu Sans" pitchFamily="2"/>
            </a:endParaRPr>
          </a:p>
          <a:p>
            <a:pPr marL="413092" lvl="1" hangingPunct="0">
              <a:tabLst>
                <a:tab pos="413092" algn="l"/>
                <a:tab pos="827819" algn="l"/>
                <a:tab pos="1242545" algn="l"/>
                <a:tab pos="1657270" algn="l"/>
                <a:tab pos="2071997" algn="l"/>
                <a:tab pos="2486723" algn="l"/>
                <a:tab pos="2901448" algn="l"/>
                <a:tab pos="3316175" algn="l"/>
                <a:tab pos="3730901" algn="l"/>
                <a:tab pos="4145628" algn="l"/>
                <a:tab pos="4560354" algn="l"/>
                <a:tab pos="4975080" algn="l"/>
                <a:tab pos="5389805" algn="l"/>
                <a:tab pos="5804532" algn="l"/>
                <a:tab pos="6219257" algn="l"/>
                <a:tab pos="6633984" algn="l"/>
                <a:tab pos="7048710" algn="l"/>
                <a:tab pos="7463436" algn="l"/>
                <a:tab pos="7878163" algn="l"/>
                <a:tab pos="8292889" algn="l"/>
                <a:tab pos="8707615" algn="l"/>
              </a:tabLst>
            </a:pPr>
            <a:r>
              <a:rPr lang="en-US" sz="2400" dirty="0">
                <a:solidFill>
                  <a:srgbClr val="FF3300"/>
                </a:solidFill>
                <a:latin typeface="Arial" pitchFamily="18"/>
                <a:ea typeface="DejaVu Sans" pitchFamily="2"/>
                <a:cs typeface="DejaVu Sans" pitchFamily="2"/>
              </a:rPr>
              <a:t> </a:t>
            </a:r>
          </a:p>
        </p:txBody>
      </p:sp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6931142" y="609600"/>
            <a:ext cx="1812727" cy="2057400"/>
            <a:chOff x="0" y="0"/>
            <a:chExt cx="1920" cy="2296"/>
          </a:xfrm>
        </p:grpSpPr>
        <p:pic>
          <p:nvPicPr>
            <p:cNvPr id="11" name="Picture 1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0968"/>
            <a:stretch/>
          </p:blipFill>
          <p:spPr bwMode="auto">
            <a:xfrm>
              <a:off x="0" y="0"/>
              <a:ext cx="1920" cy="2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Rectangle 2"/>
            <p:cNvSpPr>
              <a:spLocks/>
            </p:cNvSpPr>
            <p:nvPr/>
          </p:nvSpPr>
          <p:spPr bwMode="auto">
            <a:xfrm>
              <a:off x="0" y="992"/>
              <a:ext cx="296" cy="296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33404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7CE6F-1DA7-4901-9C7B-5C943672A6A3}" type="slidenum">
              <a:rPr lang="en-US"/>
              <a:pPr/>
              <a:t>12</a:t>
            </a:fld>
            <a:endParaRPr lang="en-US"/>
          </a:p>
        </p:txBody>
      </p:sp>
      <p:sp>
        <p:nvSpPr>
          <p:cNvPr id="303106" name="Text Box 5"/>
          <p:cNvSpPr txBox="1">
            <a:spLocks noChangeArrowheads="1"/>
          </p:cNvSpPr>
          <p:nvPr/>
        </p:nvSpPr>
        <p:spPr bwMode="auto">
          <a:xfrm>
            <a:off x="76200" y="1651000"/>
            <a:ext cx="9028113" cy="483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Clr>
                <a:srgbClr val="FF0000"/>
              </a:buClr>
              <a:buFontTx/>
              <a:buChar char="o"/>
            </a:pPr>
            <a:r>
              <a:rPr lang="en-US" sz="2400" b="0">
                <a:latin typeface="Times New Roman" pitchFamily="18" charset="0"/>
              </a:rPr>
              <a:t>  Quark spin direction unknown: measurement of</a:t>
            </a:r>
          </a:p>
          <a:p>
            <a:pPr>
              <a:buClr>
                <a:srgbClr val="FF0000"/>
              </a:buClr>
            </a:pPr>
            <a:r>
              <a:rPr lang="en-US" sz="2400" b="0">
                <a:latin typeface="Times New Roman" pitchFamily="18" charset="0"/>
              </a:rPr>
              <a:t>    Interference Fragmentation function in one hemisphere is not possible</a:t>
            </a:r>
          </a:p>
          <a:p>
            <a:pPr>
              <a:buClr>
                <a:srgbClr val="FF0000"/>
              </a:buClr>
            </a:pPr>
            <a:endParaRPr lang="en-US" sz="2400" b="0">
              <a:latin typeface="Times New Roman" pitchFamily="18" charset="0"/>
            </a:endParaRPr>
          </a:p>
          <a:p>
            <a:pPr>
              <a:buClr>
                <a:srgbClr val="FF0000"/>
              </a:buClr>
            </a:pPr>
            <a:r>
              <a:rPr lang="en-US" sz="2400" b="0">
                <a:latin typeface="Times New Roman" pitchFamily="18" charset="0"/>
              </a:rPr>
              <a:t>    </a:t>
            </a:r>
            <a:r>
              <a:rPr lang="en-US" sz="2400" b="0" i="1">
                <a:latin typeface="Times New Roman" pitchFamily="18" charset="0"/>
              </a:rPr>
              <a:t>sin </a:t>
            </a:r>
            <a:r>
              <a:rPr lang="el-GR" sz="2400" b="0" i="1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sz="2400" b="0">
                <a:latin typeface="Times New Roman" pitchFamily="18" charset="0"/>
                <a:cs typeface="Times New Roman" pitchFamily="18" charset="0"/>
              </a:rPr>
              <a:t> modulation will average out</a:t>
            </a:r>
            <a:r>
              <a:rPr lang="en-US" sz="2400" b="0">
                <a:latin typeface="Times New Roman" pitchFamily="18" charset="0"/>
              </a:rPr>
              <a:t>.</a:t>
            </a:r>
          </a:p>
          <a:p>
            <a:pPr>
              <a:buClr>
                <a:srgbClr val="FF0000"/>
              </a:buClr>
            </a:pPr>
            <a:endParaRPr lang="en-US" sz="2400" b="0">
              <a:latin typeface="Times New Roman" pitchFamily="18" charset="0"/>
            </a:endParaRPr>
          </a:p>
          <a:p>
            <a:pPr>
              <a:buClr>
                <a:srgbClr val="FF0000"/>
              </a:buClr>
              <a:buFontTx/>
              <a:buChar char="o"/>
            </a:pPr>
            <a:r>
              <a:rPr lang="en-US" sz="2400" b="0">
                <a:latin typeface="Times New Roman" pitchFamily="18" charset="0"/>
              </a:rPr>
              <a:t>  Correlation between two hemispheres with</a:t>
            </a:r>
          </a:p>
          <a:p>
            <a:pPr>
              <a:buClr>
                <a:srgbClr val="FF0000"/>
              </a:buClr>
            </a:pPr>
            <a:r>
              <a:rPr lang="en-US" sz="2400" b="0">
                <a:latin typeface="Times New Roman" pitchFamily="18" charset="0"/>
              </a:rPr>
              <a:t>    </a:t>
            </a:r>
            <a:r>
              <a:rPr lang="en-US" sz="2400" b="0" i="1">
                <a:latin typeface="Times New Roman" pitchFamily="18" charset="0"/>
              </a:rPr>
              <a:t>sin </a:t>
            </a:r>
            <a:r>
              <a:rPr lang="el-GR" sz="2400" b="0" i="1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sz="2400" b="0" i="1" baseline="-25000">
                <a:latin typeface="Times New Roman" pitchFamily="18" charset="0"/>
                <a:cs typeface="Times New Roman" pitchFamily="18" charset="0"/>
              </a:rPr>
              <a:t>Ri</a:t>
            </a:r>
            <a:r>
              <a:rPr lang="en-US" sz="2400" b="0">
                <a:latin typeface="Times New Roman" pitchFamily="18" charset="0"/>
                <a:cs typeface="Times New Roman" pitchFamily="18" charset="0"/>
              </a:rPr>
              <a:t>  single spin asymmetries results in</a:t>
            </a:r>
          </a:p>
          <a:p>
            <a:pPr>
              <a:buClr>
                <a:srgbClr val="FF0000"/>
              </a:buClr>
            </a:pPr>
            <a:r>
              <a:rPr lang="en-US" sz="2400" b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b="0" i="1">
                <a:latin typeface="Times New Roman" pitchFamily="18" charset="0"/>
                <a:cs typeface="Times New Roman" pitchFamily="18" charset="0"/>
              </a:rPr>
              <a:t>cos(</a:t>
            </a:r>
            <a:r>
              <a:rPr lang="el-GR" sz="2400" b="0" i="1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sz="2400" b="0" i="1" baseline="-25000">
                <a:latin typeface="Times New Roman" pitchFamily="18" charset="0"/>
                <a:cs typeface="Times New Roman" pitchFamily="18" charset="0"/>
              </a:rPr>
              <a:t>R1</a:t>
            </a:r>
            <a:r>
              <a:rPr lang="en-US" sz="2400" b="0" i="1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l-GR" sz="2400" b="0" i="1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sz="2400" b="0" i="1" baseline="-25000">
                <a:latin typeface="Times New Roman" pitchFamily="18" charset="0"/>
                <a:cs typeface="Times New Roman" pitchFamily="18" charset="0"/>
              </a:rPr>
              <a:t>R2</a:t>
            </a:r>
            <a:r>
              <a:rPr lang="en-US" sz="2400" b="0" i="1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b="0">
                <a:latin typeface="Times New Roman" pitchFamily="18" charset="0"/>
                <a:cs typeface="Times New Roman" pitchFamily="18" charset="0"/>
              </a:rPr>
              <a:t> modulation of the observed di-hadron</a:t>
            </a:r>
          </a:p>
          <a:p>
            <a:pPr>
              <a:buClr>
                <a:srgbClr val="FF0000"/>
              </a:buClr>
            </a:pPr>
            <a:r>
              <a:rPr lang="en-US" sz="2400" b="0">
                <a:latin typeface="Times New Roman" pitchFamily="18" charset="0"/>
                <a:cs typeface="Times New Roman" pitchFamily="18" charset="0"/>
              </a:rPr>
              <a:t>    yield.</a:t>
            </a:r>
          </a:p>
          <a:p>
            <a:pPr>
              <a:buClr>
                <a:srgbClr val="FF0000"/>
              </a:buClr>
            </a:pPr>
            <a:endParaRPr lang="en-US" sz="2400" b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0000"/>
              </a:buClr>
            </a:pPr>
            <a:endParaRPr lang="el-GR" sz="2400" b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0000"/>
              </a:buClr>
            </a:pPr>
            <a:r>
              <a:rPr lang="en-US" sz="2400" b="0" i="1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en-US" sz="2400" b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Measurement of azimuthal correlations for di-pion pairs</a:t>
            </a:r>
          </a:p>
          <a:p>
            <a:pPr>
              <a:buClr>
                <a:srgbClr val="FF0000"/>
              </a:buClr>
            </a:pPr>
            <a:r>
              <a:rPr lang="en-US" sz="2400" b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around the jet axis in two-jet events!</a:t>
            </a:r>
            <a:endParaRPr lang="el-GR" sz="2400" b="0" i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3107" name="Rectangle 6"/>
          <p:cNvSpPr>
            <a:spLocks noChangeArrowheads="1"/>
          </p:cNvSpPr>
          <p:nvPr/>
        </p:nvSpPr>
        <p:spPr bwMode="auto">
          <a:xfrm>
            <a:off x="1828800" y="0"/>
            <a:ext cx="7086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US" sz="3200" b="0">
                <a:latin typeface="Calibri" pitchFamily="34" charset="0"/>
              </a:rPr>
              <a:t>        Spin Dependent FF in e</a:t>
            </a:r>
            <a:r>
              <a:rPr lang="en-US" sz="3200" b="0" baseline="30000">
                <a:latin typeface="Calibri" pitchFamily="34" charset="0"/>
              </a:rPr>
              <a:t>+</a:t>
            </a:r>
            <a:r>
              <a:rPr lang="en-US" sz="3200" b="0">
                <a:latin typeface="Calibri" pitchFamily="34" charset="0"/>
              </a:rPr>
              <a:t>e</a:t>
            </a:r>
            <a:r>
              <a:rPr lang="en-US" sz="3200" b="0" baseline="30000">
                <a:latin typeface="Calibri" pitchFamily="34" charset="0"/>
              </a:rPr>
              <a:t>-</a:t>
            </a:r>
            <a:r>
              <a:rPr lang="en-US" sz="3200" b="0">
                <a:latin typeface="Calibri" pitchFamily="34" charset="0"/>
              </a:rPr>
              <a:t> : Need</a:t>
            </a:r>
          </a:p>
          <a:p>
            <a:pPr eaLnBrk="1" hangingPunct="1"/>
            <a:r>
              <a:rPr lang="en-US" sz="3200" b="0">
                <a:latin typeface="Calibri" pitchFamily="34" charset="0"/>
              </a:rPr>
              <a:t>Correlation between Hemispheres !</a:t>
            </a:r>
          </a:p>
        </p:txBody>
      </p:sp>
      <p:sp>
        <p:nvSpPr>
          <p:cNvPr id="303108" name="AutoShape 7"/>
          <p:cNvSpPr>
            <a:spLocks noChangeArrowheads="1"/>
          </p:cNvSpPr>
          <p:nvPr/>
        </p:nvSpPr>
        <p:spPr bwMode="auto">
          <a:xfrm>
            <a:off x="685800" y="54864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anchor="ctr">
            <a:spAutoFit/>
          </a:bodyPr>
          <a:lstStyle/>
          <a:p>
            <a:pPr eaLnBrk="1" hangingPunct="1"/>
            <a:endParaRPr lang="de-DE" b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016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D6E58-38B3-4E60-94E0-075759EA33DE}" type="slidenum">
              <a:rPr lang="en-US"/>
              <a:pPr/>
              <a:t>13</a:t>
            </a:fld>
            <a:endParaRPr lang="en-US"/>
          </a:p>
        </p:txBody>
      </p:sp>
      <p:sp>
        <p:nvSpPr>
          <p:cNvPr id="339970" name="Line 2"/>
          <p:cNvSpPr>
            <a:spLocks noChangeShapeType="1"/>
          </p:cNvSpPr>
          <p:nvPr/>
        </p:nvSpPr>
        <p:spPr bwMode="auto">
          <a:xfrm>
            <a:off x="2114550" y="3462338"/>
            <a:ext cx="0" cy="42703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971" name="Line 3"/>
          <p:cNvSpPr>
            <a:spLocks noChangeShapeType="1"/>
          </p:cNvSpPr>
          <p:nvPr/>
        </p:nvSpPr>
        <p:spPr bwMode="auto">
          <a:xfrm flipV="1">
            <a:off x="2690813" y="3460750"/>
            <a:ext cx="958850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972" name="Text Box 4"/>
          <p:cNvSpPr txBox="1">
            <a:spLocks noChangeArrowheads="1"/>
          </p:cNvSpPr>
          <p:nvPr/>
        </p:nvSpPr>
        <p:spPr bwMode="auto">
          <a:xfrm>
            <a:off x="3227388" y="2998788"/>
            <a:ext cx="431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b="0"/>
              <a:t>q</a:t>
            </a:r>
            <a:r>
              <a:rPr lang="en-US" b="0" baseline="-25000"/>
              <a:t>1</a:t>
            </a:r>
          </a:p>
        </p:txBody>
      </p:sp>
      <p:sp>
        <p:nvSpPr>
          <p:cNvPr id="339973" name="Line 5"/>
          <p:cNvSpPr>
            <a:spLocks noChangeShapeType="1"/>
          </p:cNvSpPr>
          <p:nvPr/>
        </p:nvSpPr>
        <p:spPr bwMode="auto">
          <a:xfrm>
            <a:off x="3151188" y="3460750"/>
            <a:ext cx="0" cy="42068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974" name="Text Box 6"/>
          <p:cNvSpPr txBox="1">
            <a:spLocks noChangeArrowheads="1"/>
          </p:cNvSpPr>
          <p:nvPr/>
        </p:nvSpPr>
        <p:spPr bwMode="auto">
          <a:xfrm>
            <a:off x="3178175" y="3886200"/>
            <a:ext cx="1022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b="0">
                <a:solidFill>
                  <a:srgbClr val="FF0000"/>
                </a:solidFill>
              </a:rPr>
              <a:t>quark-1 </a:t>
            </a:r>
          </a:p>
          <a:p>
            <a:pPr algn="ctr" eaLnBrk="1" hangingPunct="1"/>
            <a:r>
              <a:rPr lang="en-US" b="0">
                <a:solidFill>
                  <a:srgbClr val="FF0000"/>
                </a:solidFill>
              </a:rPr>
              <a:t>spin</a:t>
            </a:r>
          </a:p>
        </p:txBody>
      </p:sp>
      <p:sp>
        <p:nvSpPr>
          <p:cNvPr id="339975" name="Text Box 7"/>
          <p:cNvSpPr txBox="1">
            <a:spLocks noChangeArrowheads="1"/>
          </p:cNvSpPr>
          <p:nvPr/>
        </p:nvSpPr>
        <p:spPr bwMode="auto">
          <a:xfrm>
            <a:off x="5570538" y="1066800"/>
            <a:ext cx="3573462" cy="521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r>
              <a:rPr lang="en-US" b="0" dirty="0"/>
              <a:t>Interference effect in </a:t>
            </a:r>
            <a:r>
              <a:rPr lang="en-US" b="0" dirty="0" err="1"/>
              <a:t>e</a:t>
            </a:r>
            <a:r>
              <a:rPr lang="en-US" b="0" baseline="50000" dirty="0" err="1"/>
              <a:t>+</a:t>
            </a:r>
            <a:r>
              <a:rPr lang="en-US" b="0" dirty="0" err="1"/>
              <a:t>e</a:t>
            </a:r>
            <a:r>
              <a:rPr lang="en-US" b="0" baseline="50000" dirty="0"/>
              <a:t>-</a:t>
            </a:r>
          </a:p>
          <a:p>
            <a:pPr algn="just" eaLnBrk="1" hangingPunct="1"/>
            <a:r>
              <a:rPr lang="en-US" b="0" dirty="0"/>
              <a:t>quark fragmentation </a:t>
            </a:r>
          </a:p>
          <a:p>
            <a:pPr algn="just" eaLnBrk="1" hangingPunct="1"/>
            <a:r>
              <a:rPr lang="en-US" b="0" dirty="0"/>
              <a:t>will lead to azimuthal</a:t>
            </a:r>
          </a:p>
          <a:p>
            <a:pPr algn="just" eaLnBrk="1" hangingPunct="1"/>
            <a:r>
              <a:rPr lang="en-US" b="0" dirty="0"/>
              <a:t>asymmetries in di-hadron </a:t>
            </a:r>
          </a:p>
          <a:p>
            <a:pPr algn="just" eaLnBrk="1" hangingPunct="1"/>
            <a:r>
              <a:rPr lang="en-US" b="0" dirty="0"/>
              <a:t>correlation measurements!</a:t>
            </a:r>
          </a:p>
          <a:p>
            <a:pPr algn="just" eaLnBrk="1" hangingPunct="1"/>
            <a:endParaRPr lang="en-US" b="0" dirty="0"/>
          </a:p>
          <a:p>
            <a:pPr algn="just" eaLnBrk="1" hangingPunct="1"/>
            <a:r>
              <a:rPr lang="en-US" b="0" u="sng" dirty="0">
                <a:solidFill>
                  <a:srgbClr val="0000CC"/>
                </a:solidFill>
              </a:rPr>
              <a:t>Experimental requirements:</a:t>
            </a:r>
          </a:p>
          <a:p>
            <a:pPr algn="just" eaLnBrk="1" hangingPunct="1"/>
            <a:endParaRPr lang="en-US" sz="800" b="0" u="sng" dirty="0">
              <a:solidFill>
                <a:srgbClr val="0000CC"/>
              </a:solidFill>
            </a:endParaRPr>
          </a:p>
          <a:p>
            <a:pPr algn="just" eaLnBrk="1" hangingPunct="1">
              <a:buClr>
                <a:srgbClr val="000099"/>
              </a:buClr>
              <a:buFont typeface="Wingdings" pitchFamily="2" charset="2"/>
              <a:buChar char="§"/>
            </a:pPr>
            <a:r>
              <a:rPr lang="en-US" b="0" dirty="0"/>
              <a:t> Small asymmetries </a:t>
            </a:r>
            <a:r>
              <a:rPr lang="en-US" b="0" dirty="0">
                <a:sym typeface="Wingdings" pitchFamily="2" charset="2"/>
              </a:rPr>
              <a:t> </a:t>
            </a:r>
          </a:p>
          <a:p>
            <a:pPr algn="just" eaLnBrk="1" hangingPunct="1"/>
            <a:r>
              <a:rPr lang="en-US" b="0" dirty="0">
                <a:sym typeface="Wingdings" pitchFamily="2" charset="2"/>
              </a:rPr>
              <a:t>      very large data sample!</a:t>
            </a:r>
          </a:p>
          <a:p>
            <a:pPr algn="just" eaLnBrk="1" hangingPunct="1"/>
            <a:endParaRPr lang="en-US" sz="800" b="0" dirty="0">
              <a:sym typeface="Wingdings" pitchFamily="2" charset="2"/>
            </a:endParaRPr>
          </a:p>
          <a:p>
            <a:pPr algn="just" eaLnBrk="1" hangingPunct="1">
              <a:buClr>
                <a:srgbClr val="000099"/>
              </a:buClr>
              <a:buFont typeface="Wingdings" pitchFamily="2" charset="2"/>
              <a:buChar char="§"/>
            </a:pPr>
            <a:r>
              <a:rPr lang="en-US" b="0" dirty="0">
                <a:sym typeface="Wingdings" pitchFamily="2" charset="2"/>
              </a:rPr>
              <a:t> Good particle ID to high </a:t>
            </a:r>
          </a:p>
          <a:p>
            <a:pPr algn="just" eaLnBrk="1" hangingPunct="1"/>
            <a:r>
              <a:rPr lang="en-US" b="0" dirty="0">
                <a:sym typeface="Wingdings" pitchFamily="2" charset="2"/>
              </a:rPr>
              <a:t>   momenta.</a:t>
            </a:r>
          </a:p>
          <a:p>
            <a:pPr algn="just" eaLnBrk="1" hangingPunct="1"/>
            <a:endParaRPr lang="en-US" sz="800" b="0" dirty="0">
              <a:sym typeface="Wingdings" pitchFamily="2" charset="2"/>
            </a:endParaRPr>
          </a:p>
          <a:p>
            <a:pPr algn="just" eaLnBrk="1" hangingPunct="1">
              <a:buClr>
                <a:srgbClr val="000099"/>
              </a:buClr>
              <a:buFont typeface="Wingdings" pitchFamily="2" charset="2"/>
              <a:buChar char="§"/>
            </a:pPr>
            <a:r>
              <a:rPr lang="en-US" b="0" dirty="0">
                <a:sym typeface="Wingdings" pitchFamily="2" charset="2"/>
              </a:rPr>
              <a:t> Hermetic detector </a:t>
            </a:r>
          </a:p>
          <a:p>
            <a:pPr algn="just" eaLnBrk="1" hangingPunct="1">
              <a:buClr>
                <a:srgbClr val="000099"/>
              </a:buClr>
              <a:buFont typeface="Wingdings" pitchFamily="2" charset="2"/>
              <a:buChar char="§"/>
            </a:pPr>
            <a:r>
              <a:rPr lang="en-US" b="0" dirty="0" err="1">
                <a:sym typeface="Wingdings" pitchFamily="2" charset="2"/>
              </a:rPr>
              <a:t>Observable:cos</a:t>
            </a:r>
            <a:r>
              <a:rPr lang="en-US" b="0" dirty="0">
                <a:sym typeface="Wingdings" pitchFamily="2" charset="2"/>
              </a:rPr>
              <a:t>(</a:t>
            </a:r>
            <a:r>
              <a:rPr lang="el-GR" sz="2400" b="0" i="1" dirty="0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sz="2400" b="0" i="1" baseline="-25000" dirty="0">
                <a:latin typeface="Times New Roman" pitchFamily="18" charset="0"/>
                <a:cs typeface="Times New Roman" pitchFamily="18" charset="0"/>
              </a:rPr>
              <a:t>R1</a:t>
            </a:r>
            <a:r>
              <a:rPr lang="en-US" sz="2400" b="0" i="1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l-GR" sz="2400" b="0" i="1" dirty="0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sz="2400" b="0" i="1" baseline="-25000" dirty="0">
                <a:latin typeface="Times New Roman" pitchFamily="18" charset="0"/>
                <a:cs typeface="Times New Roman" pitchFamily="18" charset="0"/>
              </a:rPr>
              <a:t>R2</a:t>
            </a:r>
            <a:r>
              <a:rPr lang="en-US" b="0" dirty="0">
                <a:sym typeface="Wingdings" pitchFamily="2" charset="2"/>
              </a:rPr>
              <a:t>) </a:t>
            </a:r>
          </a:p>
          <a:p>
            <a:pPr algn="just" eaLnBrk="1" hangingPunct="1">
              <a:buClr>
                <a:srgbClr val="000099"/>
              </a:buClr>
              <a:buFont typeface="Wingdings" pitchFamily="2" charset="2"/>
              <a:buChar char="§"/>
            </a:pPr>
            <a:endParaRPr lang="en-US" b="0" dirty="0">
              <a:sym typeface="Wingdings" pitchFamily="2" charset="2"/>
            </a:endParaRPr>
          </a:p>
          <a:p>
            <a:pPr algn="just" eaLnBrk="1" hangingPunct="1">
              <a:buClr>
                <a:srgbClr val="000099"/>
              </a:buClr>
              <a:buFont typeface="Wingdings" pitchFamily="2" charset="2"/>
              <a:buNone/>
            </a:pPr>
            <a:r>
              <a:rPr lang="en-US" b="0" dirty="0">
                <a:sym typeface="Wingdings" pitchFamily="2" charset="2"/>
              </a:rPr>
              <a:t> modulation measures </a:t>
            </a:r>
          </a:p>
          <a:p>
            <a:pPr algn="just" eaLnBrk="1" hangingPunct="1"/>
            <a:endParaRPr lang="en-US" b="0" dirty="0">
              <a:sym typeface="Wingdings" pitchFamily="2" charset="2"/>
            </a:endParaRPr>
          </a:p>
          <a:p>
            <a:pPr algn="just" eaLnBrk="1" hangingPunct="1"/>
            <a:endParaRPr lang="en-US" b="0" dirty="0">
              <a:latin typeface="Calibri" pitchFamily="34" charset="0"/>
            </a:endParaRPr>
          </a:p>
        </p:txBody>
      </p:sp>
      <p:sp>
        <p:nvSpPr>
          <p:cNvPr id="339976" name="Rectangle 8"/>
          <p:cNvSpPr>
            <a:spLocks noChangeArrowheads="1"/>
          </p:cNvSpPr>
          <p:nvPr/>
        </p:nvSpPr>
        <p:spPr bwMode="auto">
          <a:xfrm>
            <a:off x="1066800" y="76200"/>
            <a:ext cx="5907088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 sz="3200" b="0">
                <a:latin typeface="Calibri" pitchFamily="34" charset="0"/>
              </a:rPr>
              <a:t> Measuring di-Hadron Correlations</a:t>
            </a:r>
          </a:p>
          <a:p>
            <a:pPr algn="ctr" eaLnBrk="1" hangingPunct="1"/>
            <a:r>
              <a:rPr lang="en-US" sz="3200" b="0">
                <a:latin typeface="Calibri" pitchFamily="34" charset="0"/>
              </a:rPr>
              <a:t>In e</a:t>
            </a:r>
            <a:r>
              <a:rPr lang="en-US" sz="3200" b="0" baseline="30000">
                <a:latin typeface="Calibri" pitchFamily="34" charset="0"/>
              </a:rPr>
              <a:t>+</a:t>
            </a:r>
            <a:r>
              <a:rPr lang="en-US" sz="3200" b="0">
                <a:latin typeface="Calibri" pitchFamily="34" charset="0"/>
              </a:rPr>
              <a:t>e</a:t>
            </a:r>
            <a:r>
              <a:rPr lang="en-US" sz="3200" b="0" baseline="30000">
                <a:latin typeface="Calibri" pitchFamily="34" charset="0"/>
              </a:rPr>
              <a:t>-</a:t>
            </a:r>
            <a:r>
              <a:rPr lang="en-US" sz="3200" b="0">
                <a:latin typeface="Calibri" pitchFamily="34" charset="0"/>
              </a:rPr>
              <a:t> Annihilation into Quarks</a:t>
            </a:r>
          </a:p>
        </p:txBody>
      </p:sp>
      <p:sp>
        <p:nvSpPr>
          <p:cNvPr id="339977" name="Oval 9"/>
          <p:cNvSpPr>
            <a:spLocks noChangeArrowheads="1"/>
          </p:cNvSpPr>
          <p:nvPr/>
        </p:nvSpPr>
        <p:spPr bwMode="auto">
          <a:xfrm>
            <a:off x="2459038" y="3314700"/>
            <a:ext cx="231775" cy="230188"/>
          </a:xfrm>
          <a:prstGeom prst="ellipse">
            <a:avLst/>
          </a:prstGeom>
          <a:solidFill>
            <a:schemeClr val="tx1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de-DE" b="0">
              <a:latin typeface="Calibri" pitchFamily="34" charset="0"/>
            </a:endParaRPr>
          </a:p>
        </p:txBody>
      </p:sp>
      <p:sp>
        <p:nvSpPr>
          <p:cNvPr id="339978" name="Line 10"/>
          <p:cNvSpPr>
            <a:spLocks noChangeShapeType="1"/>
          </p:cNvSpPr>
          <p:nvPr/>
        </p:nvSpPr>
        <p:spPr bwMode="auto">
          <a:xfrm flipH="1" flipV="1">
            <a:off x="1536700" y="3467100"/>
            <a:ext cx="103822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979" name="Line 11"/>
          <p:cNvSpPr>
            <a:spLocks noChangeShapeType="1"/>
          </p:cNvSpPr>
          <p:nvPr/>
        </p:nvSpPr>
        <p:spPr bwMode="auto">
          <a:xfrm>
            <a:off x="2574925" y="1778000"/>
            <a:ext cx="0" cy="14970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39980" name="Line 12"/>
          <p:cNvSpPr>
            <a:spLocks noChangeShapeType="1"/>
          </p:cNvSpPr>
          <p:nvPr/>
        </p:nvSpPr>
        <p:spPr bwMode="auto">
          <a:xfrm flipV="1">
            <a:off x="2574925" y="3582988"/>
            <a:ext cx="0" cy="16891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39981" name="Text Box 13"/>
          <p:cNvSpPr txBox="1">
            <a:spLocks noChangeArrowheads="1"/>
          </p:cNvSpPr>
          <p:nvPr/>
        </p:nvSpPr>
        <p:spPr bwMode="auto">
          <a:xfrm>
            <a:off x="2651125" y="1508125"/>
            <a:ext cx="10890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b="0">
                <a:latin typeface="Calibri" pitchFamily="34" charset="0"/>
              </a:rPr>
              <a:t>electron</a:t>
            </a:r>
          </a:p>
        </p:txBody>
      </p:sp>
      <p:sp>
        <p:nvSpPr>
          <p:cNvPr id="339982" name="Text Box 14"/>
          <p:cNvSpPr txBox="1">
            <a:spLocks noChangeArrowheads="1"/>
          </p:cNvSpPr>
          <p:nvPr/>
        </p:nvSpPr>
        <p:spPr bwMode="auto">
          <a:xfrm>
            <a:off x="2651125" y="5233988"/>
            <a:ext cx="10890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b="0">
                <a:latin typeface="Calibri" pitchFamily="34" charset="0"/>
              </a:rPr>
              <a:t>positron</a:t>
            </a:r>
          </a:p>
        </p:txBody>
      </p:sp>
      <p:sp>
        <p:nvSpPr>
          <p:cNvPr id="339983" name="Text Box 15"/>
          <p:cNvSpPr txBox="1">
            <a:spLocks noChangeArrowheads="1"/>
          </p:cNvSpPr>
          <p:nvPr/>
        </p:nvSpPr>
        <p:spPr bwMode="auto">
          <a:xfrm>
            <a:off x="1600200" y="3505200"/>
            <a:ext cx="3952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b="0"/>
              <a:t>q</a:t>
            </a:r>
            <a:r>
              <a:rPr lang="en-US" b="0" baseline="-25000"/>
              <a:t>2</a:t>
            </a:r>
          </a:p>
        </p:txBody>
      </p:sp>
      <p:sp>
        <p:nvSpPr>
          <p:cNvPr id="339984" name="Text Box 16"/>
          <p:cNvSpPr txBox="1">
            <a:spLocks noChangeArrowheads="1"/>
          </p:cNvSpPr>
          <p:nvPr/>
        </p:nvSpPr>
        <p:spPr bwMode="auto">
          <a:xfrm>
            <a:off x="1628775" y="3884613"/>
            <a:ext cx="1022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b="0">
                <a:solidFill>
                  <a:srgbClr val="FF0000"/>
                </a:solidFill>
              </a:rPr>
              <a:t>quark-2 </a:t>
            </a:r>
          </a:p>
          <a:p>
            <a:pPr algn="ctr" eaLnBrk="1" hangingPunct="1"/>
            <a:r>
              <a:rPr lang="en-US" b="0">
                <a:solidFill>
                  <a:srgbClr val="FF0000"/>
                </a:solidFill>
              </a:rPr>
              <a:t>spin</a:t>
            </a:r>
          </a:p>
        </p:txBody>
      </p:sp>
      <p:graphicFrame>
        <p:nvGraphicFramePr>
          <p:cNvPr id="339985" name="Object 17"/>
          <p:cNvGraphicFramePr>
            <a:graphicFrameLocks noGrp="1" noChangeAspect="1"/>
          </p:cNvGraphicFramePr>
          <p:nvPr>
            <p:ph idx="4294967295"/>
          </p:nvPr>
        </p:nvGraphicFramePr>
        <p:xfrm>
          <a:off x="762000" y="2719388"/>
          <a:ext cx="1066800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0" name="Equation" r:id="rId4" imgW="482400" imgH="228600" progId="Equation.DSMT4">
                  <p:embed/>
                </p:oleObj>
              </mc:Choice>
              <mc:Fallback>
                <p:oleObj name="Equation" r:id="rId4" imgW="4824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2719388"/>
                        <a:ext cx="1066800" cy="504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9986" name="Text Box 31"/>
          <p:cNvSpPr txBox="1">
            <a:spLocks noChangeArrowheads="1"/>
          </p:cNvSpPr>
          <p:nvPr/>
        </p:nvSpPr>
        <p:spPr bwMode="auto">
          <a:xfrm>
            <a:off x="420688" y="4883150"/>
            <a:ext cx="190976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600" b="0">
                <a:latin typeface="Calibri" pitchFamily="34" charset="0"/>
              </a:rPr>
              <a:t>z</a:t>
            </a:r>
            <a:r>
              <a:rPr lang="en-US" sz="1600" b="0" baseline="-25000">
                <a:latin typeface="Calibri" pitchFamily="34" charset="0"/>
              </a:rPr>
              <a:t>1,2  </a:t>
            </a:r>
            <a:r>
              <a:rPr lang="en-US" sz="1600" b="0">
                <a:latin typeface="Calibri" pitchFamily="34" charset="0"/>
              </a:rPr>
              <a:t>relative pion pair</a:t>
            </a:r>
          </a:p>
          <a:p>
            <a:pPr eaLnBrk="1" hangingPunct="1"/>
            <a:r>
              <a:rPr lang="en-US" sz="1600" b="0">
                <a:latin typeface="Calibri" pitchFamily="34" charset="0"/>
              </a:rPr>
              <a:t>      momenta</a:t>
            </a:r>
            <a:endParaRPr lang="en-US" sz="1600" b="0" baseline="-25000">
              <a:latin typeface="Calibri" pitchFamily="34" charset="0"/>
            </a:endParaRPr>
          </a:p>
        </p:txBody>
      </p:sp>
      <p:grpSp>
        <p:nvGrpSpPr>
          <p:cNvPr id="339987" name="Group 19"/>
          <p:cNvGrpSpPr>
            <a:grpSpLocks/>
          </p:cNvGrpSpPr>
          <p:nvPr/>
        </p:nvGrpSpPr>
        <p:grpSpPr bwMode="auto">
          <a:xfrm>
            <a:off x="39688" y="2928938"/>
            <a:ext cx="1560512" cy="1038225"/>
            <a:chOff x="25" y="1845"/>
            <a:chExt cx="983" cy="654"/>
          </a:xfrm>
        </p:grpSpPr>
        <p:sp>
          <p:nvSpPr>
            <p:cNvPr id="339988" name="Line 18"/>
            <p:cNvSpPr>
              <a:spLocks noChangeShapeType="1"/>
            </p:cNvSpPr>
            <p:nvPr/>
          </p:nvSpPr>
          <p:spPr bwMode="auto">
            <a:xfrm>
              <a:off x="25" y="2184"/>
              <a:ext cx="920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prstDash val="dash"/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39989" name="Oval 21"/>
            <p:cNvSpPr>
              <a:spLocks noChangeArrowheads="1"/>
            </p:cNvSpPr>
            <p:nvPr/>
          </p:nvSpPr>
          <p:spPr bwMode="auto">
            <a:xfrm>
              <a:off x="49" y="1845"/>
              <a:ext cx="242" cy="654"/>
            </a:xfrm>
            <a:prstGeom prst="ellips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pPr eaLnBrk="1" hangingPunct="1"/>
              <a:endParaRPr lang="de-DE" b="0">
                <a:latin typeface="Calibri" pitchFamily="34" charset="0"/>
              </a:endParaRPr>
            </a:p>
          </p:txBody>
        </p:sp>
        <p:sp>
          <p:nvSpPr>
            <p:cNvPr id="339990" name="Line 22"/>
            <p:cNvSpPr>
              <a:spLocks noChangeShapeType="1"/>
            </p:cNvSpPr>
            <p:nvPr/>
          </p:nvSpPr>
          <p:spPr bwMode="auto">
            <a:xfrm flipH="1" flipV="1">
              <a:off x="267" y="1942"/>
              <a:ext cx="702" cy="2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991" name="Line 26"/>
            <p:cNvSpPr>
              <a:spLocks noChangeShapeType="1"/>
            </p:cNvSpPr>
            <p:nvPr/>
          </p:nvSpPr>
          <p:spPr bwMode="auto">
            <a:xfrm flipV="1">
              <a:off x="170" y="1870"/>
              <a:ext cx="0" cy="314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39992" name="Line 27"/>
            <p:cNvSpPr>
              <a:spLocks noChangeShapeType="1"/>
            </p:cNvSpPr>
            <p:nvPr/>
          </p:nvSpPr>
          <p:spPr bwMode="auto">
            <a:xfrm flipV="1">
              <a:off x="195" y="1967"/>
              <a:ext cx="72" cy="193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39993" name="Text Box 29"/>
            <p:cNvSpPr txBox="1">
              <a:spLocks noChangeArrowheads="1"/>
            </p:cNvSpPr>
            <p:nvPr/>
          </p:nvSpPr>
          <p:spPr bwMode="auto">
            <a:xfrm>
              <a:off x="364" y="2160"/>
              <a:ext cx="25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b="0">
                  <a:latin typeface="Calibri" pitchFamily="34" charset="0"/>
                </a:rPr>
                <a:t>z</a:t>
              </a:r>
              <a:r>
                <a:rPr lang="en-US" b="0" baseline="-25000">
                  <a:latin typeface="Calibri" pitchFamily="34" charset="0"/>
                </a:rPr>
                <a:t>2</a:t>
              </a:r>
            </a:p>
          </p:txBody>
        </p:sp>
        <p:sp>
          <p:nvSpPr>
            <p:cNvPr id="339994" name="Line 19"/>
            <p:cNvSpPr>
              <a:spLocks noChangeShapeType="1"/>
            </p:cNvSpPr>
            <p:nvPr/>
          </p:nvSpPr>
          <p:spPr bwMode="auto">
            <a:xfrm flipH="1">
              <a:off x="288" y="2160"/>
              <a:ext cx="720" cy="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9995" name="Line 27"/>
            <p:cNvSpPr>
              <a:spLocks noChangeShapeType="1"/>
            </p:cNvSpPr>
            <p:nvPr/>
          </p:nvSpPr>
          <p:spPr bwMode="auto">
            <a:xfrm flipV="1">
              <a:off x="288" y="1968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339996" name="Picture 17" descr="B-log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6048375"/>
            <a:ext cx="10668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39997" name="Group 29"/>
          <p:cNvGrpSpPr>
            <a:grpSpLocks/>
          </p:cNvGrpSpPr>
          <p:nvPr/>
        </p:nvGrpSpPr>
        <p:grpSpPr bwMode="auto">
          <a:xfrm>
            <a:off x="3581400" y="2667000"/>
            <a:ext cx="1643063" cy="1300163"/>
            <a:chOff x="2256" y="1680"/>
            <a:chExt cx="1035" cy="819"/>
          </a:xfrm>
        </p:grpSpPr>
        <p:sp>
          <p:nvSpPr>
            <p:cNvPr id="339998" name="Line 17"/>
            <p:cNvSpPr>
              <a:spLocks noChangeShapeType="1"/>
            </p:cNvSpPr>
            <p:nvPr/>
          </p:nvSpPr>
          <p:spPr bwMode="auto">
            <a:xfrm>
              <a:off x="2299" y="2184"/>
              <a:ext cx="920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prstDash val="dash"/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39999" name="Line 19"/>
            <p:cNvSpPr>
              <a:spLocks noChangeShapeType="1"/>
            </p:cNvSpPr>
            <p:nvPr/>
          </p:nvSpPr>
          <p:spPr bwMode="auto">
            <a:xfrm flipV="1">
              <a:off x="2299" y="2039"/>
              <a:ext cx="750" cy="14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0000" name="Oval 20"/>
            <p:cNvSpPr>
              <a:spLocks noChangeArrowheads="1"/>
            </p:cNvSpPr>
            <p:nvPr/>
          </p:nvSpPr>
          <p:spPr bwMode="auto">
            <a:xfrm>
              <a:off x="3049" y="1845"/>
              <a:ext cx="242" cy="654"/>
            </a:xfrm>
            <a:prstGeom prst="ellips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pPr eaLnBrk="1" hangingPunct="1"/>
              <a:endParaRPr lang="de-DE" b="0">
                <a:latin typeface="Calibri" pitchFamily="34" charset="0"/>
              </a:endParaRPr>
            </a:p>
          </p:txBody>
        </p:sp>
        <p:sp>
          <p:nvSpPr>
            <p:cNvPr id="340001" name="Text Box 30"/>
            <p:cNvSpPr txBox="1">
              <a:spLocks noChangeArrowheads="1"/>
            </p:cNvSpPr>
            <p:nvPr/>
          </p:nvSpPr>
          <p:spPr bwMode="auto">
            <a:xfrm>
              <a:off x="2699" y="2265"/>
              <a:ext cx="22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b="0">
                  <a:latin typeface="Calibri" pitchFamily="34" charset="0"/>
                </a:rPr>
                <a:t>z</a:t>
              </a:r>
              <a:r>
                <a:rPr lang="en-US" b="0" baseline="-25000">
                  <a:latin typeface="Calibri" pitchFamily="34" charset="0"/>
                </a:rPr>
                <a:t>1</a:t>
              </a:r>
            </a:p>
          </p:txBody>
        </p:sp>
        <p:graphicFrame>
          <p:nvGraphicFramePr>
            <p:cNvPr id="340002" name="Object 34"/>
            <p:cNvGraphicFramePr>
              <a:graphicFrameLocks noChangeAspect="1"/>
            </p:cNvGraphicFramePr>
            <p:nvPr/>
          </p:nvGraphicFramePr>
          <p:xfrm>
            <a:off x="2496" y="1680"/>
            <a:ext cx="672" cy="3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31" name="Equation" r:id="rId7" imgW="482400" imgH="228600" progId="Equation.DSMT4">
                    <p:embed/>
                  </p:oleObj>
                </mc:Choice>
                <mc:Fallback>
                  <p:oleObj name="Equation" r:id="rId7" imgW="482400" imgH="2286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96" y="1680"/>
                          <a:ext cx="672" cy="31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40003" name="Line 19"/>
            <p:cNvSpPr>
              <a:spLocks noChangeShapeType="1"/>
            </p:cNvSpPr>
            <p:nvPr/>
          </p:nvSpPr>
          <p:spPr bwMode="auto">
            <a:xfrm>
              <a:off x="2256" y="2160"/>
              <a:ext cx="816" cy="19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0004" name="Line 36"/>
            <p:cNvSpPr>
              <a:spLocks noChangeShapeType="1"/>
            </p:cNvSpPr>
            <p:nvPr/>
          </p:nvSpPr>
          <p:spPr bwMode="auto">
            <a:xfrm flipV="1">
              <a:off x="3024" y="2064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0005" name="Line 27"/>
            <p:cNvSpPr>
              <a:spLocks noChangeShapeType="1"/>
            </p:cNvSpPr>
            <p:nvPr/>
          </p:nvSpPr>
          <p:spPr bwMode="auto">
            <a:xfrm flipH="1" flipV="1">
              <a:off x="3024" y="2016"/>
              <a:ext cx="144" cy="145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40006" name="Line 27"/>
            <p:cNvSpPr>
              <a:spLocks noChangeShapeType="1"/>
            </p:cNvSpPr>
            <p:nvPr/>
          </p:nvSpPr>
          <p:spPr bwMode="auto">
            <a:xfrm flipV="1">
              <a:off x="3168" y="1824"/>
              <a:ext cx="0" cy="337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 dirty="0"/>
            </a:p>
          </p:txBody>
        </p:sp>
      </p:grpSp>
      <p:graphicFrame>
        <p:nvGraphicFramePr>
          <p:cNvPr id="340007" name="Object 39"/>
          <p:cNvGraphicFramePr>
            <a:graphicFrameLocks noChangeAspect="1"/>
          </p:cNvGraphicFramePr>
          <p:nvPr/>
        </p:nvGraphicFramePr>
        <p:xfrm>
          <a:off x="8001000" y="5257800"/>
          <a:ext cx="990600" cy="573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2" name="Equation" r:id="rId8" imgW="482400" imgH="279360" progId="Equation.DSMT4">
                  <p:embed/>
                </p:oleObj>
              </mc:Choice>
              <mc:Fallback>
                <p:oleObj name="Equation" r:id="rId8" imgW="48240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0" y="5257800"/>
                        <a:ext cx="990600" cy="573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tx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773372" y="3364468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i="1" dirty="0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R1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7349" y="3498273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i="1" dirty="0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R2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404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9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39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39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39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39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39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39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39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39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39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39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39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39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39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39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339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39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339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339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340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9970" grpId="0" animBg="1"/>
      <p:bldP spid="339971" grpId="0" animBg="1"/>
      <p:bldP spid="339972" grpId="0"/>
      <p:bldP spid="339973" grpId="0" animBg="1"/>
      <p:bldP spid="339974" grpId="0"/>
      <p:bldP spid="339975" grpId="0"/>
      <p:bldP spid="339977" grpId="0" animBg="1"/>
      <p:bldP spid="339978" grpId="0" animBg="1"/>
      <p:bldP spid="339979" grpId="0" animBg="1"/>
      <p:bldP spid="339980" grpId="0" animBg="1"/>
      <p:bldP spid="339981" grpId="0"/>
      <p:bldP spid="339982" grpId="0"/>
      <p:bldP spid="339983" grpId="0"/>
      <p:bldP spid="339984" grpId="0"/>
      <p:bldP spid="339986" grpId="0"/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4C63E-B1B1-4A5A-BB23-FE0F4BD7B13C}" type="slidenum">
              <a:rPr lang="en-US"/>
              <a:pPr/>
              <a:t>14</a:t>
            </a:fld>
            <a:endParaRPr lang="en-US"/>
          </a:p>
        </p:txBody>
      </p:sp>
      <p:sp>
        <p:nvSpPr>
          <p:cNvPr id="307202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altLang="ja-JP">
                <a:ea typeface="Arial Unicode MS" pitchFamily="34" charset="-128"/>
                <a:cs typeface="Arial Unicode MS" pitchFamily="34" charset="-128"/>
              </a:rPr>
              <a:t>KEKB:   L&gt;2.11 x 10</a:t>
            </a:r>
            <a:r>
              <a:rPr lang="en-US" altLang="ja-JP" baseline="30000">
                <a:ea typeface="Arial Unicode MS" pitchFamily="34" charset="-128"/>
                <a:cs typeface="Arial Unicode MS" pitchFamily="34" charset="-128"/>
              </a:rPr>
              <a:t>34</a:t>
            </a:r>
            <a:r>
              <a:rPr lang="en-US" altLang="ja-JP">
                <a:ea typeface="Arial Unicode MS" pitchFamily="34" charset="-128"/>
                <a:cs typeface="Arial Unicode MS" pitchFamily="34" charset="-128"/>
              </a:rPr>
              <a:t>cm</a:t>
            </a:r>
            <a:r>
              <a:rPr lang="en-US" altLang="ja-JP" baseline="30000">
                <a:ea typeface="Arial Unicode MS" pitchFamily="34" charset="-128"/>
                <a:cs typeface="Arial Unicode MS" pitchFamily="34" charset="-128"/>
              </a:rPr>
              <a:t>-2</a:t>
            </a:r>
            <a:r>
              <a:rPr lang="en-US" altLang="ja-JP">
                <a:ea typeface="Arial Unicode MS" pitchFamily="34" charset="-128"/>
                <a:cs typeface="Arial Unicode MS" pitchFamily="34" charset="-128"/>
              </a:rPr>
              <a:t>s</a:t>
            </a:r>
            <a:r>
              <a:rPr lang="en-US" altLang="ja-JP" baseline="30000">
                <a:ea typeface="Arial Unicode MS" pitchFamily="34" charset="-128"/>
                <a:cs typeface="Arial Unicode MS" pitchFamily="34" charset="-128"/>
              </a:rPr>
              <a:t>-1</a:t>
            </a:r>
            <a:r>
              <a:rPr lang="en-US" altLang="ja-JP">
                <a:ea typeface="Arial Unicode MS" pitchFamily="34" charset="-128"/>
                <a:cs typeface="Arial Unicode MS" pitchFamily="34" charset="-128"/>
              </a:rPr>
              <a:t>  !!</a:t>
            </a:r>
          </a:p>
        </p:txBody>
      </p:sp>
      <p:sp>
        <p:nvSpPr>
          <p:cNvPr id="19459" name="Rectangle 4"/>
          <p:cNvSpPr>
            <a:spLocks noGrp="1" noChangeArrowheads="1"/>
          </p:cNvSpPr>
          <p:nvPr>
            <p:ph idx="4294967295"/>
          </p:nvPr>
        </p:nvSpPr>
        <p:spPr>
          <a:xfrm>
            <a:off x="0" y="762000"/>
            <a:ext cx="4419600" cy="28194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ja-JP" sz="2000" dirty="0">
                <a:ea typeface="Arial Unicode MS" pitchFamily="34" charset="-128"/>
                <a:cs typeface="Arial Unicode MS" pitchFamily="34" charset="-128"/>
              </a:rPr>
              <a:t>Asymmetric collider</a:t>
            </a:r>
          </a:p>
          <a:p>
            <a:pPr>
              <a:lnSpc>
                <a:spcPct val="80000"/>
              </a:lnSpc>
            </a:pPr>
            <a:r>
              <a:rPr lang="en-US" altLang="ja-JP" sz="2000" dirty="0">
                <a:ea typeface="Arial Unicode MS" pitchFamily="34" charset="-128"/>
                <a:cs typeface="Arial Unicode MS" pitchFamily="34" charset="-128"/>
              </a:rPr>
              <a:t>8GeV e</a:t>
            </a:r>
            <a:r>
              <a:rPr lang="en-US" altLang="ja-JP" sz="2000" baseline="30000" dirty="0">
                <a:ea typeface="Arial Unicode MS" pitchFamily="34" charset="-128"/>
                <a:cs typeface="Arial Unicode MS" pitchFamily="34" charset="-128"/>
              </a:rPr>
              <a:t>-</a:t>
            </a:r>
            <a:r>
              <a:rPr lang="en-US" altLang="ja-JP" sz="2000" dirty="0">
                <a:ea typeface="Arial Unicode MS" pitchFamily="34" charset="-128"/>
                <a:cs typeface="Arial Unicode MS" pitchFamily="34" charset="-128"/>
              </a:rPr>
              <a:t> + 3.5GeV e</a:t>
            </a:r>
            <a:r>
              <a:rPr lang="en-US" altLang="ja-JP" sz="2000" baseline="30000" dirty="0">
                <a:ea typeface="Arial Unicode MS" pitchFamily="34" charset="-128"/>
                <a:cs typeface="Arial Unicode MS" pitchFamily="34" charset="-128"/>
              </a:rPr>
              <a:t>+</a:t>
            </a:r>
          </a:p>
          <a:p>
            <a:pPr>
              <a:lnSpc>
                <a:spcPct val="80000"/>
              </a:lnSpc>
            </a:pPr>
            <a:r>
              <a:rPr lang="en-US" altLang="ja-JP" sz="2000" dirty="0">
                <a:ea typeface="Arial Unicode MS" pitchFamily="34" charset="-128"/>
                <a:cs typeface="Arial Unicode MS" pitchFamily="34" charset="-128"/>
              </a:rPr>
              <a:t> √s = 10.58GeV (</a:t>
            </a:r>
            <a:r>
              <a:rPr lang="en-US" altLang="ja-JP" sz="2000" dirty="0">
                <a:latin typeface="Symbol" pitchFamily="18" charset="2"/>
                <a:ea typeface="ＭＳ Ｐゴシック" pitchFamily="34" charset="-128"/>
              </a:rPr>
              <a:t>U</a:t>
            </a:r>
            <a:r>
              <a:rPr lang="en-US" altLang="ja-JP" sz="2000" dirty="0">
                <a:ea typeface="Arial Unicode MS" pitchFamily="34" charset="-128"/>
                <a:cs typeface="Arial Unicode MS" pitchFamily="34" charset="-128"/>
              </a:rPr>
              <a:t>(4S))</a:t>
            </a:r>
          </a:p>
          <a:p>
            <a:pPr>
              <a:lnSpc>
                <a:spcPct val="80000"/>
              </a:lnSpc>
            </a:pPr>
            <a:r>
              <a:rPr lang="en-US" altLang="ja-JP" sz="2000" dirty="0" err="1">
                <a:ea typeface="Arial Unicode MS" pitchFamily="34" charset="-128"/>
                <a:cs typeface="Arial Unicode MS" pitchFamily="34" charset="-128"/>
              </a:rPr>
              <a:t>e</a:t>
            </a:r>
            <a:r>
              <a:rPr lang="en-US" altLang="ja-JP" sz="2000" baseline="30000" dirty="0" err="1">
                <a:ea typeface="Arial Unicode MS" pitchFamily="34" charset="-128"/>
                <a:cs typeface="Arial Unicode MS" pitchFamily="34" charset="-128"/>
              </a:rPr>
              <a:t>+</a:t>
            </a:r>
            <a:r>
              <a:rPr lang="en-US" altLang="ja-JP" sz="2000" dirty="0" err="1">
                <a:ea typeface="Arial Unicode MS" pitchFamily="34" charset="-128"/>
                <a:cs typeface="Arial Unicode MS" pitchFamily="34" charset="-128"/>
              </a:rPr>
              <a:t>e</a:t>
            </a:r>
            <a:r>
              <a:rPr lang="en-US" altLang="ja-JP" sz="2000" baseline="30000" dirty="0">
                <a:ea typeface="Arial Unicode MS" pitchFamily="34" charset="-128"/>
                <a:cs typeface="Arial Unicode MS" pitchFamily="34" charset="-128"/>
              </a:rPr>
              <a:t>-</a:t>
            </a:r>
            <a:r>
              <a:rPr lang="en-US" altLang="ja-JP" sz="2000" dirty="0"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</a:t>
            </a:r>
            <a:r>
              <a:rPr lang="en-US" altLang="ja-JP" sz="2000" dirty="0">
                <a:latin typeface="Symbol" pitchFamily="18" charset="2"/>
                <a:ea typeface="ＭＳ Ｐゴシック" pitchFamily="34" charset="-128"/>
                <a:sym typeface="Wingdings" pitchFamily="2" charset="2"/>
              </a:rPr>
              <a:t>U</a:t>
            </a:r>
            <a:r>
              <a:rPr lang="en-US" altLang="ja-JP" sz="2000" dirty="0"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(4S)B</a:t>
            </a:r>
            <a:r>
              <a:rPr lang="en-US" altLang="ja-JP" sz="2000" dirty="0"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</a:t>
            </a:r>
            <a:r>
              <a:rPr lang="en-US" altLang="ja-JP" sz="2000" dirty="0"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B</a:t>
            </a:r>
            <a:endParaRPr lang="en-US" altLang="ja-JP" sz="2000" dirty="0"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80000"/>
              </a:lnSpc>
            </a:pPr>
            <a:r>
              <a:rPr lang="en-US" altLang="ja-JP" sz="2000" dirty="0" smtClean="0">
                <a:ea typeface="Arial Unicode MS" pitchFamily="34" charset="-128"/>
                <a:cs typeface="Arial Unicode MS" pitchFamily="34" charset="-128"/>
              </a:rPr>
              <a:t>Off-resonance </a:t>
            </a:r>
            <a:r>
              <a:rPr lang="en-US" altLang="ja-JP" sz="2000" dirty="0" smtClean="0">
                <a:ea typeface="Arial Unicode MS" pitchFamily="34" charset="-128"/>
                <a:cs typeface="Arial Unicode MS" pitchFamily="34" charset="-128"/>
              </a:rPr>
              <a:t>production</a:t>
            </a:r>
            <a:r>
              <a:rPr lang="en-US" altLang="ja-JP" sz="2000" dirty="0">
                <a:ea typeface="Arial Unicode MS" pitchFamily="34" charset="-128"/>
                <a:cs typeface="Arial Unicode MS" pitchFamily="34" charset="-128"/>
              </a:rPr>
              <a:t>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ja-JP" sz="2000" dirty="0">
                <a:ea typeface="Arial Unicode MS" pitchFamily="34" charset="-128"/>
                <a:cs typeface="Arial Unicode MS" pitchFamily="34" charset="-128"/>
              </a:rPr>
              <a:t>	10.52 </a:t>
            </a:r>
            <a:r>
              <a:rPr lang="en-US" altLang="ja-JP" sz="2000" dirty="0" err="1">
                <a:ea typeface="Arial Unicode MS" pitchFamily="34" charset="-128"/>
                <a:cs typeface="Arial Unicode MS" pitchFamily="34" charset="-128"/>
              </a:rPr>
              <a:t>GeV</a:t>
            </a:r>
            <a:endParaRPr lang="en-US" altLang="ja-JP" sz="2000" dirty="0"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80000"/>
              </a:lnSpc>
            </a:pPr>
            <a:r>
              <a:rPr lang="en-US" altLang="ja-JP" sz="2000" dirty="0" err="1">
                <a:ea typeface="Arial Unicode MS" pitchFamily="34" charset="-128"/>
                <a:cs typeface="Arial Unicode MS" pitchFamily="34" charset="-128"/>
              </a:rPr>
              <a:t>e</a:t>
            </a:r>
            <a:r>
              <a:rPr lang="en-US" altLang="ja-JP" sz="2000" baseline="30000" dirty="0" err="1">
                <a:ea typeface="Arial Unicode MS" pitchFamily="34" charset="-128"/>
                <a:cs typeface="Arial Unicode MS" pitchFamily="34" charset="-128"/>
              </a:rPr>
              <a:t>+</a:t>
            </a:r>
            <a:r>
              <a:rPr lang="en-US" altLang="ja-JP" sz="2000" dirty="0" err="1">
                <a:ea typeface="Arial Unicode MS" pitchFamily="34" charset="-128"/>
                <a:cs typeface="Arial Unicode MS" pitchFamily="34" charset="-128"/>
              </a:rPr>
              <a:t>e</a:t>
            </a:r>
            <a:r>
              <a:rPr lang="en-US" altLang="ja-JP" sz="2000" baseline="30000" dirty="0">
                <a:ea typeface="Arial Unicode MS" pitchFamily="34" charset="-128"/>
                <a:cs typeface="Arial Unicode MS" pitchFamily="34" charset="-128"/>
              </a:rPr>
              <a:t>-</a:t>
            </a:r>
            <a:r>
              <a:rPr lang="en-US" altLang="ja-JP" sz="2000" dirty="0"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</a:t>
            </a:r>
            <a:r>
              <a:rPr lang="en-US" altLang="ja-JP" sz="2000" dirty="0" err="1"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q</a:t>
            </a:r>
            <a:r>
              <a:rPr lang="en-US" altLang="ja-JP" sz="2000" dirty="0" err="1"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q</a:t>
            </a:r>
            <a:r>
              <a:rPr lang="en-US" altLang="ja-JP" sz="2000" dirty="0"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  (</a:t>
            </a:r>
            <a:r>
              <a:rPr lang="en-US" altLang="ja-JP" sz="2000" dirty="0" err="1"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u,d,s,c</a:t>
            </a:r>
            <a:r>
              <a:rPr lang="en-US" altLang="ja-JP" sz="2000" dirty="0">
                <a:ea typeface="Arial Unicode MS" pitchFamily="34" charset="-128"/>
                <a:cs typeface="Arial Unicode MS" pitchFamily="34" charset="-128"/>
                <a:sym typeface="Symbol" pitchFamily="18" charset="2"/>
              </a:rPr>
              <a:t>)</a:t>
            </a:r>
          </a:p>
          <a:p>
            <a:pPr>
              <a:lnSpc>
                <a:spcPct val="80000"/>
              </a:lnSpc>
            </a:pPr>
            <a:r>
              <a:rPr lang="en-US" altLang="ja-JP" sz="2000" dirty="0">
                <a:ea typeface="Arial Unicode MS" pitchFamily="34" charset="-128"/>
                <a:cs typeface="Arial Unicode MS" pitchFamily="34" charset="-128"/>
              </a:rPr>
              <a:t>Integrated Luminosity: &gt; 1000 fb</a:t>
            </a:r>
            <a:r>
              <a:rPr lang="en-US" altLang="ja-JP" sz="2000" baseline="30000" dirty="0">
                <a:ea typeface="Arial Unicode MS" pitchFamily="34" charset="-128"/>
                <a:cs typeface="Arial Unicode MS" pitchFamily="34" charset="-128"/>
              </a:rPr>
              <a:t>-1</a:t>
            </a:r>
          </a:p>
          <a:p>
            <a:pPr>
              <a:lnSpc>
                <a:spcPct val="80000"/>
              </a:lnSpc>
            </a:pPr>
            <a:r>
              <a:rPr lang="en-US" altLang="ja-JP" sz="2000" dirty="0">
                <a:ea typeface="Arial Unicode MS" pitchFamily="34" charset="-128"/>
                <a:cs typeface="Arial Unicode MS" pitchFamily="34" charset="-128"/>
              </a:rPr>
              <a:t> &gt;70 fb</a:t>
            </a:r>
            <a:r>
              <a:rPr lang="en-US" altLang="ja-JP" sz="2000" baseline="30000" dirty="0">
                <a:ea typeface="Arial Unicode MS" pitchFamily="34" charset="-128"/>
                <a:cs typeface="Arial Unicode MS" pitchFamily="34" charset="-128"/>
              </a:rPr>
              <a:t>-1</a:t>
            </a:r>
            <a:r>
              <a:rPr lang="en-US" altLang="ja-JP" sz="2000" dirty="0">
                <a:ea typeface="Arial Unicode MS" pitchFamily="34" charset="-128"/>
                <a:cs typeface="Arial Unicode MS" pitchFamily="34" charset="-128"/>
              </a:rPr>
              <a:t> =&gt;  continuum</a:t>
            </a:r>
          </a:p>
        </p:txBody>
      </p:sp>
      <p:sp>
        <p:nvSpPr>
          <p:cNvPr id="23556" name="Slide Number Placeholder 4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AE813B3A-3823-4ED0-931A-A28C5F24477E}" type="slidenum">
              <a:rPr lang="en-US" sz="1200" b="0">
                <a:solidFill>
                  <a:schemeClr val="tx1">
                    <a:tint val="75000"/>
                  </a:schemeClr>
                </a:solidFill>
                <a:latin typeface="Arial Unicode MS" pitchFamily="50" charset="-128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14</a:t>
            </a:fld>
            <a:endParaRPr lang="en-US" sz="1200" b="0">
              <a:solidFill>
                <a:schemeClr val="tx1">
                  <a:tint val="75000"/>
                </a:schemeClr>
              </a:solidFill>
              <a:latin typeface="Arial Unicode MS" pitchFamily="50" charset="-128"/>
            </a:endParaRPr>
          </a:p>
        </p:txBody>
      </p:sp>
      <p:pic>
        <p:nvPicPr>
          <p:cNvPr id="30720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749675"/>
            <a:ext cx="4495800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206" name="Group 5"/>
          <p:cNvGrpSpPr>
            <a:grpSpLocks/>
          </p:cNvGrpSpPr>
          <p:nvPr/>
        </p:nvGrpSpPr>
        <p:grpSpPr bwMode="auto">
          <a:xfrm>
            <a:off x="4267200" y="1143000"/>
            <a:ext cx="5105400" cy="2590800"/>
            <a:chOff x="0" y="2593"/>
            <a:chExt cx="2523" cy="1456"/>
          </a:xfrm>
        </p:grpSpPr>
        <p:grpSp>
          <p:nvGrpSpPr>
            <p:cNvPr id="307207" name="Group 6"/>
            <p:cNvGrpSpPr>
              <a:grpSpLocks/>
            </p:cNvGrpSpPr>
            <p:nvPr/>
          </p:nvGrpSpPr>
          <p:grpSpPr bwMode="auto">
            <a:xfrm>
              <a:off x="0" y="2593"/>
              <a:ext cx="2400" cy="1456"/>
              <a:chOff x="0" y="2593"/>
              <a:chExt cx="2400" cy="1456"/>
            </a:xfrm>
          </p:grpSpPr>
          <p:grpSp>
            <p:nvGrpSpPr>
              <p:cNvPr id="307208" name="Group 7"/>
              <p:cNvGrpSpPr>
                <a:grpSpLocks/>
              </p:cNvGrpSpPr>
              <p:nvPr/>
            </p:nvGrpSpPr>
            <p:grpSpPr bwMode="auto">
              <a:xfrm>
                <a:off x="0" y="2593"/>
                <a:ext cx="2400" cy="1456"/>
                <a:chOff x="0" y="2593"/>
                <a:chExt cx="2400" cy="1456"/>
              </a:xfrm>
            </p:grpSpPr>
            <p:pic>
              <p:nvPicPr>
                <p:cNvPr id="307209" name="Picture 8" descr="KEKphoto1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2593"/>
                  <a:ext cx="2400" cy="14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07210" name="Oval 9"/>
                <p:cNvSpPr>
                  <a:spLocks noChangeArrowheads="1"/>
                </p:cNvSpPr>
                <p:nvPr/>
              </p:nvSpPr>
              <p:spPr bwMode="auto">
                <a:xfrm rot="-120573">
                  <a:off x="410" y="3191"/>
                  <a:ext cx="1098" cy="279"/>
                </a:xfrm>
                <a:prstGeom prst="ellipse">
                  <a:avLst/>
                </a:prstGeom>
                <a:noFill/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90000" tIns="46800" rIns="90000" bIns="46800" anchor="ctr">
                  <a:spAutoFit/>
                </a:bodyPr>
                <a:lstStyle/>
                <a:p>
                  <a:pPr eaLnBrk="1" hangingPunct="1"/>
                  <a:endParaRPr lang="de-DE" b="0">
                    <a:latin typeface="Calibri" pitchFamily="34" charset="0"/>
                  </a:endParaRPr>
                </a:p>
              </p:txBody>
            </p:sp>
          </p:grpSp>
          <p:sp>
            <p:nvSpPr>
              <p:cNvPr id="307211" name="Line 10"/>
              <p:cNvSpPr>
                <a:spLocks noChangeShapeType="1"/>
              </p:cNvSpPr>
              <p:nvPr/>
            </p:nvSpPr>
            <p:spPr bwMode="auto">
              <a:xfrm flipH="1">
                <a:off x="1232" y="2936"/>
                <a:ext cx="152" cy="21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0000" tIns="46800" rIns="90000" bIns="46800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307212" name="Text Box 11"/>
            <p:cNvSpPr txBox="1">
              <a:spLocks noChangeArrowheads="1"/>
            </p:cNvSpPr>
            <p:nvPr/>
          </p:nvSpPr>
          <p:spPr bwMode="auto">
            <a:xfrm>
              <a:off x="1384" y="2746"/>
              <a:ext cx="1139" cy="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ja-JP">
                  <a:solidFill>
                    <a:srgbClr val="FF0000"/>
                  </a:solidFill>
                  <a:latin typeface="Times New Roman" pitchFamily="18" charset="0"/>
                  <a:ea typeface="ＭＳ Ｐゴシック" pitchFamily="34" charset="-128"/>
                </a:rPr>
                <a:t>Belle detector</a:t>
              </a:r>
            </a:p>
          </p:txBody>
        </p:sp>
        <p:sp>
          <p:nvSpPr>
            <p:cNvPr id="307213" name="Text Box 12"/>
            <p:cNvSpPr txBox="1">
              <a:spLocks noChangeArrowheads="1"/>
            </p:cNvSpPr>
            <p:nvPr/>
          </p:nvSpPr>
          <p:spPr bwMode="auto">
            <a:xfrm>
              <a:off x="410" y="2833"/>
              <a:ext cx="660" cy="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ja-JP">
                  <a:solidFill>
                    <a:srgbClr val="FF0000"/>
                  </a:solidFill>
                  <a:latin typeface="Times New Roman" pitchFamily="18" charset="0"/>
                  <a:ea typeface="ＭＳ Ｐゴシック" pitchFamily="34" charset="-128"/>
                </a:rPr>
                <a:t>KEKB</a:t>
              </a:r>
            </a:p>
          </p:txBody>
        </p:sp>
      </p:grpSp>
      <p:pic>
        <p:nvPicPr>
          <p:cNvPr id="307214" name="Picture 13" descr="lum_day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54438"/>
            <a:ext cx="4114800" cy="317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07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B845E-09FD-431E-B2A1-9B9605B1C064}" type="slidenum">
              <a:rPr lang="en-US"/>
              <a:pPr/>
              <a:t>15</a:t>
            </a:fld>
            <a:endParaRPr lang="en-US"/>
          </a:p>
        </p:txBody>
      </p:sp>
      <p:pic>
        <p:nvPicPr>
          <p:cNvPr id="30925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8" y="11113"/>
            <a:ext cx="8353425" cy="615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4963" name="Text Box 3"/>
          <p:cNvSpPr txBox="1">
            <a:spLocks noChangeArrowheads="1"/>
          </p:cNvSpPr>
          <p:nvPr/>
        </p:nvSpPr>
        <p:spPr bwMode="auto">
          <a:xfrm>
            <a:off x="48347" y="6324600"/>
            <a:ext cx="91440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en-US" sz="2400" b="0">
                <a:solidFill>
                  <a:srgbClr val="FF0000"/>
                </a:solidFill>
              </a:rPr>
              <a:t>Large acceptance, good tracking and particle identification!</a:t>
            </a:r>
          </a:p>
        </p:txBody>
      </p:sp>
      <p:sp>
        <p:nvSpPr>
          <p:cNvPr id="309255" name="Rectangle 4"/>
          <p:cNvSpPr>
            <a:spLocks noChangeArrowheads="1"/>
          </p:cNvSpPr>
          <p:nvPr/>
        </p:nvSpPr>
        <p:spPr bwMode="auto">
          <a:xfrm>
            <a:off x="8305800" y="0"/>
            <a:ext cx="838200" cy="1371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endParaRPr lang="de-DE" b="0">
              <a:latin typeface="Calibri" pitchFamily="34" charset="0"/>
            </a:endParaRPr>
          </a:p>
        </p:txBody>
      </p:sp>
      <p:sp>
        <p:nvSpPr>
          <p:cNvPr id="309256" name="Text Box 8"/>
          <p:cNvSpPr txBox="1">
            <a:spLocks noChangeArrowheads="1"/>
          </p:cNvSpPr>
          <p:nvPr/>
        </p:nvSpPr>
        <p:spPr bwMode="auto">
          <a:xfrm>
            <a:off x="7162800" y="3778250"/>
            <a:ext cx="947738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en-US" sz="1600" b="0"/>
              <a:t>He/C</a:t>
            </a:r>
            <a:r>
              <a:rPr lang="en-US" sz="1600" b="0" baseline="-25000"/>
              <a:t>2</a:t>
            </a:r>
            <a:r>
              <a:rPr lang="en-US" sz="1600" b="0"/>
              <a:t>H</a:t>
            </a:r>
            <a:r>
              <a:rPr lang="en-US" sz="1600" b="0" baseline="-2500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2242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496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B0417-9C1E-40ED-A69C-F58E5423FAAA}" type="slidenum">
              <a:rPr lang="en-US"/>
              <a:pPr/>
              <a:t>16</a:t>
            </a:fld>
            <a:endParaRPr lang="en-US"/>
          </a:p>
        </p:txBody>
      </p:sp>
      <p:sp>
        <p:nvSpPr>
          <p:cNvPr id="3194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0"/>
            <a:ext cx="8229600" cy="685800"/>
          </a:xfrm>
        </p:spPr>
        <p:txBody>
          <a:bodyPr lIns="0" rIns="0" bIns="0" anchor="b">
            <a:normAutofit fontScale="90000"/>
          </a:bodyPr>
          <a:lstStyle/>
          <a:p>
            <a:r>
              <a:rPr lang="en-US" altLang="ja-JP">
                <a:ea typeface="Arial Unicode MS" pitchFamily="34" charset="-128"/>
                <a:cs typeface="Arial Unicode MS" pitchFamily="34" charset="-128"/>
              </a:rPr>
              <a:t>Cuts and Binning</a:t>
            </a:r>
            <a:endParaRPr lang="en-US"/>
          </a:p>
        </p:txBody>
      </p:sp>
      <p:sp>
        <p:nvSpPr>
          <p:cNvPr id="3194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341437"/>
            <a:ext cx="8915400" cy="5287963"/>
          </a:xfrm>
        </p:spPr>
        <p:txBody>
          <a:bodyPr>
            <a:normAutofit lnSpcReduction="10000"/>
          </a:bodyPr>
          <a:lstStyle/>
          <a:p>
            <a:pPr marL="273050" indent="-273050"/>
            <a:r>
              <a:rPr lang="en-US" altLang="ja-JP" sz="2400" dirty="0">
                <a:ea typeface="Arial Unicode MS" pitchFamily="34" charset="-128"/>
                <a:cs typeface="Arial Unicode MS" pitchFamily="34" charset="-128"/>
              </a:rPr>
              <a:t>Similar to Collins analysis, full off-resonance and on-resonance data</a:t>
            </a:r>
          </a:p>
          <a:p>
            <a:pPr marL="273050" indent="-273050">
              <a:buFontTx/>
              <a:buNone/>
            </a:pPr>
            <a:r>
              <a:rPr lang="en-US" altLang="ja-JP" sz="2400" dirty="0">
                <a:ea typeface="Arial Unicode MS" pitchFamily="34" charset="-128"/>
                <a:cs typeface="Arial Unicode MS" pitchFamily="34" charset="-128"/>
              </a:rPr>
              <a:t>	(7-55): ~73 fb</a:t>
            </a:r>
            <a:r>
              <a:rPr lang="en-US" altLang="ja-JP" sz="2400" baseline="30000" dirty="0">
                <a:ea typeface="Arial Unicode MS" pitchFamily="34" charset="-128"/>
                <a:cs typeface="Arial Unicode MS" pitchFamily="34" charset="-128"/>
              </a:rPr>
              <a:t>-1</a:t>
            </a:r>
            <a:r>
              <a:rPr lang="en-US" altLang="ja-JP" sz="2400" dirty="0">
                <a:ea typeface="Arial Unicode MS" pitchFamily="34" charset="-128"/>
                <a:cs typeface="Arial Unicode MS" pitchFamily="34" charset="-128"/>
              </a:rPr>
              <a:t>  + 588 fb</a:t>
            </a:r>
            <a:r>
              <a:rPr lang="en-US" altLang="ja-JP" sz="2400" baseline="30000" dirty="0">
                <a:ea typeface="Arial Unicode MS" pitchFamily="34" charset="-128"/>
                <a:cs typeface="Arial Unicode MS" pitchFamily="34" charset="-128"/>
              </a:rPr>
              <a:t>-1</a:t>
            </a:r>
            <a:endParaRPr lang="en-US" altLang="ja-JP" sz="2400" dirty="0">
              <a:ea typeface="Arial Unicode MS" pitchFamily="34" charset="-128"/>
              <a:cs typeface="Arial Unicode MS" pitchFamily="34" charset="-128"/>
            </a:endParaRPr>
          </a:p>
          <a:p>
            <a:pPr marL="273050" indent="-273050"/>
            <a:r>
              <a:rPr lang="en-US" altLang="ja-JP" sz="2400" dirty="0">
                <a:ea typeface="Arial Unicode MS" pitchFamily="34" charset="-128"/>
                <a:cs typeface="Arial Unicode MS" pitchFamily="34" charset="-128"/>
              </a:rPr>
              <a:t>Visible energy &gt;7GeV  </a:t>
            </a:r>
          </a:p>
          <a:p>
            <a:pPr marL="273050" indent="-273050"/>
            <a:r>
              <a:rPr lang="en-US" altLang="ja-JP" sz="2400" dirty="0">
                <a:ea typeface="Arial Unicode MS" pitchFamily="34" charset="-128"/>
                <a:cs typeface="Arial Unicode MS" pitchFamily="34" charset="-128"/>
              </a:rPr>
              <a:t>PID: Purities in </a:t>
            </a:r>
            <a:r>
              <a:rPr lang="en-US" altLang="ja-JP" sz="2400" dirty="0" smtClean="0">
                <a:ea typeface="Arial Unicode MS" pitchFamily="34" charset="-128"/>
                <a:cs typeface="Arial Unicode MS" pitchFamily="34" charset="-128"/>
              </a:rPr>
              <a:t>for di-pion pairs </a:t>
            </a:r>
            <a:r>
              <a:rPr lang="en-US" altLang="ja-JP" sz="2400" dirty="0">
                <a:ea typeface="Arial Unicode MS" pitchFamily="34" charset="-128"/>
                <a:cs typeface="Arial Unicode MS" pitchFamily="34" charset="-128"/>
              </a:rPr>
              <a:t>&gt; 90% </a:t>
            </a:r>
          </a:p>
          <a:p>
            <a:pPr marL="273050" indent="-273050"/>
            <a:r>
              <a:rPr lang="en-US" altLang="ja-JP" sz="2400" dirty="0">
                <a:ea typeface="Arial Unicode MS" pitchFamily="34" charset="-128"/>
                <a:cs typeface="Arial Unicode MS" pitchFamily="34" charset="-128"/>
              </a:rPr>
              <a:t>Same Hemisphere cut within pair (</a:t>
            </a:r>
            <a:r>
              <a:rPr lang="en-US" altLang="ja-JP" sz="2400" dirty="0" err="1">
                <a:latin typeface="Symbol" pitchFamily="18" charset="2"/>
                <a:ea typeface="Arial Unicode MS" pitchFamily="34" charset="-128"/>
                <a:cs typeface="Arial Unicode MS" pitchFamily="34" charset="-128"/>
              </a:rPr>
              <a:t>p</a:t>
            </a:r>
            <a:r>
              <a:rPr lang="en-US" altLang="ja-JP" sz="2400" baseline="30000" dirty="0" err="1">
                <a:latin typeface="Symbol" pitchFamily="18" charset="2"/>
                <a:ea typeface="Arial Unicode MS" pitchFamily="34" charset="-128"/>
                <a:cs typeface="Arial Unicode MS" pitchFamily="34" charset="-128"/>
              </a:rPr>
              <a:t>+</a:t>
            </a:r>
            <a:r>
              <a:rPr lang="en-US" altLang="ja-JP" sz="2400" dirty="0" err="1">
                <a:latin typeface="Symbol" pitchFamily="18" charset="2"/>
                <a:ea typeface="Arial Unicode MS" pitchFamily="34" charset="-128"/>
                <a:cs typeface="Arial Unicode MS" pitchFamily="34" charset="-128"/>
              </a:rPr>
              <a:t>p</a:t>
            </a:r>
            <a:r>
              <a:rPr lang="en-US" altLang="ja-JP" sz="2400" baseline="30000" dirty="0">
                <a:latin typeface="Symbol" pitchFamily="18" charset="2"/>
                <a:ea typeface="Arial Unicode MS" pitchFamily="34" charset="-128"/>
                <a:cs typeface="Arial Unicode MS" pitchFamily="34" charset="-128"/>
              </a:rPr>
              <a:t>-</a:t>
            </a:r>
            <a:r>
              <a:rPr lang="en-US" altLang="ja-JP" sz="2400" dirty="0">
                <a:ea typeface="Arial Unicode MS" pitchFamily="34" charset="-128"/>
                <a:cs typeface="Arial Unicode MS" pitchFamily="34" charset="-128"/>
              </a:rPr>
              <a:t>), opposite hemisphere between pairs</a:t>
            </a:r>
          </a:p>
          <a:p>
            <a:pPr marL="273050" indent="-273050"/>
            <a:r>
              <a:rPr lang="en-US" altLang="ja-JP" sz="2400" dirty="0">
                <a:ea typeface="Arial Unicode MS" pitchFamily="34" charset="-128"/>
                <a:cs typeface="Arial Unicode MS" pitchFamily="34" charset="-128"/>
              </a:rPr>
              <a:t>All 4 hadrons in barrel region:	-0.6 &lt; </a:t>
            </a:r>
            <a:r>
              <a:rPr lang="en-US" altLang="ja-JP" sz="2400" dirty="0" err="1">
                <a:ea typeface="Arial Unicode MS" pitchFamily="34" charset="-128"/>
                <a:cs typeface="Arial Unicode MS" pitchFamily="34" charset="-128"/>
              </a:rPr>
              <a:t>cos</a:t>
            </a:r>
            <a:r>
              <a:rPr lang="en-US" altLang="ja-JP" sz="2400" dirty="0">
                <a:ea typeface="Arial Unicode MS" pitchFamily="34" charset="-128"/>
                <a:cs typeface="Arial Unicode MS" pitchFamily="34" charset="-128"/>
              </a:rPr>
              <a:t> (</a:t>
            </a:r>
            <a:r>
              <a:rPr lang="en-US" altLang="ja-JP" sz="2400" dirty="0">
                <a:latin typeface="Symbol" pitchFamily="18" charset="2"/>
                <a:ea typeface="Arial Unicode MS" pitchFamily="34" charset="-128"/>
                <a:cs typeface="Arial Unicode MS" pitchFamily="34" charset="-128"/>
              </a:rPr>
              <a:t>q</a:t>
            </a:r>
            <a:r>
              <a:rPr lang="en-US" altLang="ja-JP" sz="2400" dirty="0">
                <a:ea typeface="Arial Unicode MS" pitchFamily="34" charset="-128"/>
                <a:cs typeface="Arial Unicode MS" pitchFamily="34" charset="-128"/>
              </a:rPr>
              <a:t>) &lt;0.9</a:t>
            </a:r>
          </a:p>
          <a:p>
            <a:pPr marL="273050" indent="-273050"/>
            <a:r>
              <a:rPr lang="en-US" altLang="ja-JP" sz="2400" dirty="0">
                <a:ea typeface="Arial Unicode MS" pitchFamily="34" charset="-128"/>
                <a:cs typeface="Arial Unicode MS" pitchFamily="34" charset="-128"/>
              </a:rPr>
              <a:t>Thrust axis in central area:  	</a:t>
            </a:r>
            <a:r>
              <a:rPr lang="en-US" altLang="ja-JP" sz="2400" dirty="0" smtClean="0">
                <a:ea typeface="Arial Unicode MS" pitchFamily="34" charset="-128"/>
                <a:cs typeface="Arial Unicode MS" pitchFamily="34" charset="-128"/>
              </a:rPr>
              <a:t>cosine of thrust axis around beam &lt;0.75</a:t>
            </a:r>
            <a:endParaRPr lang="en-US" altLang="ja-JP" sz="2400" dirty="0">
              <a:ea typeface="Arial Unicode MS" pitchFamily="34" charset="-128"/>
              <a:cs typeface="Arial Unicode MS" pitchFamily="34" charset="-128"/>
            </a:endParaRPr>
          </a:p>
          <a:p>
            <a:pPr marL="273050" indent="-273050"/>
            <a:r>
              <a:rPr lang="en-US" altLang="ja-JP" sz="2400" dirty="0">
                <a:ea typeface="Arial Unicode MS" pitchFamily="34" charset="-128"/>
                <a:cs typeface="Arial Unicode MS" pitchFamily="34" charset="-128"/>
              </a:rPr>
              <a:t>Thrust &gt; </a:t>
            </a:r>
            <a:r>
              <a:rPr lang="en-US" altLang="ja-JP" sz="2400" dirty="0" smtClean="0">
                <a:ea typeface="Arial Unicode MS" pitchFamily="34" charset="-128"/>
                <a:cs typeface="Arial Unicode MS" pitchFamily="34" charset="-128"/>
              </a:rPr>
              <a:t>0.8 to remove B-events </a:t>
            </a:r>
            <a:r>
              <a:rPr lang="en-US" altLang="ja-JP" sz="2400" dirty="0" smtClean="0"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 &lt; 1% B events in sample</a:t>
            </a:r>
            <a:endParaRPr lang="en-US" altLang="ja-JP" sz="2400" dirty="0">
              <a:ea typeface="Arial Unicode MS" pitchFamily="34" charset="-128"/>
              <a:cs typeface="Arial Unicode MS" pitchFamily="34" charset="-128"/>
            </a:endParaRPr>
          </a:p>
          <a:p>
            <a:pPr marL="273050" indent="-273050"/>
            <a:r>
              <a:rPr lang="en-US" altLang="ja-JP" sz="2400" dirty="0">
                <a:ea typeface="Arial Unicode MS" pitchFamily="34" charset="-128"/>
                <a:cs typeface="Arial Unicode MS" pitchFamily="34" charset="-128"/>
              </a:rPr>
              <a:t>z</a:t>
            </a:r>
            <a:r>
              <a:rPr lang="en-US" altLang="ja-JP" sz="2400" baseline="-25000" dirty="0">
                <a:ea typeface="Arial Unicode MS" pitchFamily="34" charset="-128"/>
                <a:cs typeface="Arial Unicode MS" pitchFamily="34" charset="-128"/>
              </a:rPr>
              <a:t>had1,had2</a:t>
            </a:r>
            <a:r>
              <a:rPr lang="en-US" altLang="ja-JP" sz="2400" dirty="0">
                <a:ea typeface="Arial Unicode MS" pitchFamily="34" charset="-128"/>
                <a:cs typeface="Arial Unicode MS" pitchFamily="34" charset="-128"/>
              </a:rPr>
              <a:t>&gt;0.1</a:t>
            </a:r>
          </a:p>
          <a:p>
            <a:pPr marL="273050" indent="-273050"/>
            <a:r>
              <a:rPr lang="en-US" altLang="ja-JP" sz="2400" dirty="0">
                <a:solidFill>
                  <a:srgbClr val="000000"/>
                </a:solidFill>
                <a:latin typeface="Constantia" pitchFamily="18" charset="0"/>
                <a:ea typeface="Arial Unicode MS" pitchFamily="34" charset="-128"/>
                <a:cs typeface="Arial Unicode MS" pitchFamily="34" charset="-128"/>
              </a:rPr>
              <a:t>z</a:t>
            </a:r>
            <a:r>
              <a:rPr lang="en-US" altLang="ja-JP" sz="2400" baseline="-25000" dirty="0">
                <a:solidFill>
                  <a:srgbClr val="000000"/>
                </a:solidFill>
                <a:latin typeface="Constantia" pitchFamily="18" charset="0"/>
                <a:ea typeface="Arial Unicode MS" pitchFamily="34" charset="-128"/>
                <a:cs typeface="Arial Unicode MS" pitchFamily="34" charset="-128"/>
              </a:rPr>
              <a:t>1 </a:t>
            </a:r>
            <a:r>
              <a:rPr lang="en-US" altLang="ja-JP" sz="2400" dirty="0">
                <a:solidFill>
                  <a:srgbClr val="000000"/>
                </a:solidFill>
                <a:latin typeface="Constantia" pitchFamily="18" charset="0"/>
                <a:ea typeface="Arial Unicode MS" pitchFamily="34" charset="-128"/>
                <a:cs typeface="Arial Unicode MS" pitchFamily="34" charset="-128"/>
              </a:rPr>
              <a:t>= z</a:t>
            </a:r>
            <a:r>
              <a:rPr lang="en-US" altLang="ja-JP" sz="2400" baseline="-25000" dirty="0">
                <a:solidFill>
                  <a:srgbClr val="000000"/>
                </a:solidFill>
                <a:latin typeface="Constantia" pitchFamily="18" charset="0"/>
                <a:ea typeface="Arial Unicode MS" pitchFamily="34" charset="-128"/>
                <a:cs typeface="Arial Unicode MS" pitchFamily="34" charset="-128"/>
              </a:rPr>
              <a:t>had1</a:t>
            </a:r>
            <a:r>
              <a:rPr lang="en-US" altLang="ja-JP" sz="2400" dirty="0">
                <a:solidFill>
                  <a:srgbClr val="000000"/>
                </a:solidFill>
                <a:latin typeface="Constantia" pitchFamily="18" charset="0"/>
                <a:ea typeface="Arial Unicode MS" pitchFamily="34" charset="-128"/>
                <a:cs typeface="Arial Unicode MS" pitchFamily="34" charset="-128"/>
              </a:rPr>
              <a:t>+z</a:t>
            </a:r>
            <a:r>
              <a:rPr lang="en-US" altLang="ja-JP" sz="2400" baseline="-25000" dirty="0">
                <a:solidFill>
                  <a:srgbClr val="000000"/>
                </a:solidFill>
                <a:latin typeface="Constantia" pitchFamily="18" charset="0"/>
                <a:ea typeface="Arial Unicode MS" pitchFamily="34" charset="-128"/>
                <a:cs typeface="Arial Unicode MS" pitchFamily="34" charset="-128"/>
              </a:rPr>
              <a:t>had2 </a:t>
            </a:r>
            <a:r>
              <a:rPr lang="en-US" altLang="ja-JP" sz="2400" dirty="0">
                <a:solidFill>
                  <a:srgbClr val="000000"/>
                </a:solidFill>
                <a:latin typeface="Constantia" pitchFamily="18" charset="0"/>
                <a:ea typeface="Arial Unicode MS" pitchFamily="34" charset="-128"/>
                <a:cs typeface="Arial Unicode MS" pitchFamily="34" charset="-128"/>
              </a:rPr>
              <a:t>and z</a:t>
            </a:r>
            <a:r>
              <a:rPr lang="en-US" altLang="ja-JP" sz="2400" baseline="-25000" dirty="0">
                <a:solidFill>
                  <a:srgbClr val="000000"/>
                </a:solidFill>
                <a:latin typeface="Constantia" pitchFamily="18" charset="0"/>
                <a:ea typeface="Arial Unicode MS" pitchFamily="34" charset="-128"/>
                <a:cs typeface="Arial Unicode MS" pitchFamily="34" charset="-128"/>
              </a:rPr>
              <a:t>2</a:t>
            </a:r>
            <a:r>
              <a:rPr lang="en-US" altLang="ja-JP" sz="2400" dirty="0">
                <a:solidFill>
                  <a:srgbClr val="000000"/>
                </a:solidFill>
                <a:latin typeface="Constantia" pitchFamily="18" charset="0"/>
                <a:ea typeface="Arial Unicode MS" pitchFamily="34" charset="-128"/>
                <a:cs typeface="Arial Unicode MS" pitchFamily="34" charset="-128"/>
              </a:rPr>
              <a:t> in 9x9 bins</a:t>
            </a:r>
            <a:endParaRPr lang="en-US" altLang="ja-JP" sz="2400" dirty="0">
              <a:ea typeface="Arial Unicode MS" pitchFamily="34" charset="-128"/>
              <a:cs typeface="Arial Unicode MS" pitchFamily="34" charset="-128"/>
            </a:endParaRPr>
          </a:p>
          <a:p>
            <a:pPr marL="273050" indent="-273050"/>
            <a:r>
              <a:rPr lang="en-US" altLang="ja-JP" sz="2400" dirty="0">
                <a:solidFill>
                  <a:srgbClr val="000000"/>
                </a:solidFill>
                <a:latin typeface="Constantia" pitchFamily="18" charset="0"/>
                <a:ea typeface="Arial Unicode MS" pitchFamily="34" charset="-128"/>
                <a:cs typeface="Arial Unicode MS" pitchFamily="34" charset="-128"/>
              </a:rPr>
              <a:t>m</a:t>
            </a:r>
            <a:r>
              <a:rPr lang="en-US" altLang="ja-JP" sz="2400" baseline="-25000" dirty="0">
                <a:solidFill>
                  <a:srgbClr val="000000"/>
                </a:solidFill>
                <a:latin typeface="Symbol" pitchFamily="18" charset="2"/>
                <a:ea typeface="Arial Unicode MS" pitchFamily="34" charset="-128"/>
                <a:cs typeface="Arial Unicode MS" pitchFamily="34" charset="-128"/>
              </a:rPr>
              <a:t>pp1</a:t>
            </a:r>
            <a:r>
              <a:rPr lang="en-US" altLang="ja-JP" sz="2400" dirty="0">
                <a:solidFill>
                  <a:srgbClr val="000000"/>
                </a:solidFill>
                <a:latin typeface="Constantia" pitchFamily="18" charset="0"/>
                <a:ea typeface="Arial Unicode MS" pitchFamily="34" charset="-128"/>
                <a:cs typeface="Arial Unicode MS" pitchFamily="34" charset="-128"/>
              </a:rPr>
              <a:t> and m</a:t>
            </a:r>
            <a:r>
              <a:rPr lang="en-US" altLang="ja-JP" sz="2400" baseline="-25000" dirty="0">
                <a:solidFill>
                  <a:srgbClr val="000000"/>
                </a:solidFill>
                <a:latin typeface="Symbol" pitchFamily="18" charset="2"/>
                <a:ea typeface="Arial Unicode MS" pitchFamily="34" charset="-128"/>
                <a:cs typeface="Arial Unicode MS" pitchFamily="34" charset="-128"/>
              </a:rPr>
              <a:t>pp2</a:t>
            </a:r>
            <a:r>
              <a:rPr lang="en-US" altLang="ja-JP" sz="2400" dirty="0">
                <a:solidFill>
                  <a:srgbClr val="000000"/>
                </a:solidFill>
                <a:latin typeface="Constantia" pitchFamily="18" charset="0"/>
                <a:ea typeface="Arial Unicode MS" pitchFamily="34" charset="-128"/>
                <a:cs typeface="Arial Unicode MS" pitchFamily="34" charset="-128"/>
              </a:rPr>
              <a:t> in 8x8 bins: [0.25 - 2.0] </a:t>
            </a:r>
            <a:r>
              <a:rPr lang="en-US" altLang="ja-JP" sz="2400" dirty="0" err="1" smtClean="0">
                <a:solidFill>
                  <a:srgbClr val="000000"/>
                </a:solidFill>
                <a:latin typeface="Constantia" pitchFamily="18" charset="0"/>
                <a:ea typeface="Arial Unicode MS" pitchFamily="34" charset="-128"/>
                <a:cs typeface="Arial Unicode MS" pitchFamily="34" charset="-128"/>
              </a:rPr>
              <a:t>GeV</a:t>
            </a:r>
            <a:endParaRPr lang="en-US" altLang="ja-JP" sz="2400" dirty="0" smtClean="0">
              <a:solidFill>
                <a:srgbClr val="000000"/>
              </a:solidFill>
              <a:latin typeface="Constantia" pitchFamily="18" charset="0"/>
              <a:ea typeface="Arial Unicode MS" pitchFamily="34" charset="-128"/>
              <a:cs typeface="Arial Unicode MS" pitchFamily="34" charset="-128"/>
            </a:endParaRPr>
          </a:p>
          <a:p>
            <a:pPr marL="273050" indent="-273050"/>
            <a:r>
              <a:rPr lang="en-US" altLang="ja-JP" sz="2400" dirty="0" smtClean="0">
                <a:solidFill>
                  <a:srgbClr val="FF0000"/>
                </a:solidFill>
                <a:latin typeface="Constantia" pitchFamily="18" charset="0"/>
                <a:ea typeface="Arial Unicode MS" pitchFamily="34" charset="-128"/>
                <a:cs typeface="Arial Unicode MS" pitchFamily="34" charset="-128"/>
              </a:rPr>
              <a:t>New: Mixed binning </a:t>
            </a:r>
            <a:endParaRPr lang="en-US" altLang="ja-JP" sz="2400" dirty="0">
              <a:solidFill>
                <a:srgbClr val="FF0000"/>
              </a:solidFill>
              <a:latin typeface="Constantia" pitchFamily="18" charset="0"/>
              <a:ea typeface="Arial Unicode MS" pitchFamily="34" charset="-128"/>
              <a:cs typeface="Arial Unicode MS" pitchFamily="34" charset="-128"/>
            </a:endParaRPr>
          </a:p>
          <a:p>
            <a:pPr marL="273050" indent="-273050"/>
            <a:endParaRPr lang="en-US" altLang="ja-JP" sz="2400" dirty="0">
              <a:ea typeface="Arial Unicode MS" pitchFamily="34" charset="-128"/>
              <a:cs typeface="Arial Unicode MS" pitchFamily="34" charset="-128"/>
            </a:endParaRPr>
          </a:p>
          <a:p>
            <a:pPr marL="273050" indent="-273050"/>
            <a:endParaRPr lang="en-US" altLang="ja-JP" sz="2400" dirty="0">
              <a:ea typeface="Arial Unicode MS" pitchFamily="34" charset="-128"/>
              <a:cs typeface="Arial Unicode MS" pitchFamily="34" charset="-128"/>
            </a:endParaRPr>
          </a:p>
          <a:p>
            <a:pPr marL="273050" indent="-273050"/>
            <a:endParaRPr lang="en-US" altLang="ja-JP" sz="2400" dirty="0">
              <a:ea typeface="Arial Unicode MS" pitchFamily="34" charset="-128"/>
              <a:cs typeface="Arial Unicode MS" pitchFamily="34" charset="-128"/>
            </a:endParaRPr>
          </a:p>
          <a:p>
            <a:pPr marL="273050" indent="-273050"/>
            <a:endParaRPr lang="en-US" altLang="ja-JP" sz="2400" dirty="0">
              <a:ea typeface="Arial Unicode MS" pitchFamily="34" charset="-128"/>
              <a:cs typeface="Arial Unicode MS" pitchFamily="34" charset="-128"/>
            </a:endParaRPr>
          </a:p>
          <a:p>
            <a:pPr marL="273050" indent="-273050">
              <a:buFontTx/>
              <a:buNone/>
            </a:pPr>
            <a:endParaRPr lang="en-US" altLang="ja-JP" sz="2400" dirty="0">
              <a:ea typeface="Arial Unicode MS" pitchFamily="34" charset="-128"/>
              <a:cs typeface="Arial Unicode MS" pitchFamily="34" charset="-128"/>
            </a:endParaRPr>
          </a:p>
          <a:p>
            <a:pPr marL="273050" indent="-273050"/>
            <a:endParaRPr lang="en-US" altLang="ja-JP" sz="2400" dirty="0"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4976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29954-1D69-49C0-8D66-200F496A7225}" type="slidenum">
              <a:rPr lang="en-US"/>
              <a:pPr/>
              <a:t>17</a:t>
            </a:fld>
            <a:endParaRPr lang="en-US"/>
          </a:p>
        </p:txBody>
      </p:sp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Systematic Errors</a:t>
            </a:r>
            <a:endParaRPr lang="de-DE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5240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 Dominant: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MC asymmetry + its statistical error (up to % level)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Smaller contributions: 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PID: per mille level</a:t>
            </a:r>
            <a:endParaRPr lang="en-US" sz="2800" dirty="0" smtClean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 higher moments: sub per mille level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axis smearing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mixed asymmetries: per mille level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 sz="2400" dirty="0"/>
          </a:p>
          <a:p>
            <a:pPr lvl="1">
              <a:lnSpc>
                <a:spcPct val="90000"/>
              </a:lnSpc>
            </a:pPr>
            <a:endParaRPr lang="de-DE" sz="2400" dirty="0"/>
          </a:p>
        </p:txBody>
      </p:sp>
      <p:sp>
        <p:nvSpPr>
          <p:cNvPr id="123908" name="Line 4"/>
          <p:cNvSpPr>
            <a:spLocks noChangeShapeType="1"/>
          </p:cNvSpPr>
          <p:nvPr/>
        </p:nvSpPr>
        <p:spPr bwMode="auto">
          <a:xfrm>
            <a:off x="7010400" y="3429000"/>
            <a:ext cx="0" cy="1143000"/>
          </a:xfrm>
          <a:prstGeom prst="line">
            <a:avLst/>
          </a:prstGeom>
          <a:ln w="50800">
            <a:headE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37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BB08-BC9C-4F60-A8AE-A1C1E035EE28}" type="slidenum">
              <a:rPr lang="en-US"/>
              <a:pPr/>
              <a:t>18</a:t>
            </a:fld>
            <a:endParaRPr lang="en-US"/>
          </a:p>
        </p:txBody>
      </p:sp>
      <p:sp>
        <p:nvSpPr>
          <p:cNvPr id="2" name="AutoShape 2" descr="imap://avossen@imap.exchange.iu.edu:993/fetch%3EUID%3E/INBOX%3E6954?part=1.2&amp;type=image/png&amp;filename=final_asypanel_val0_mz_bin3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imap://avossen@imap.exchange.iu.edu:993/fetch%3EUID%3E/INBOX%3E6954?part=1.2&amp;type=image/png&amp;filename=final_asypanel_val0_mz_bin3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6" descr="imap://avossen@imap.exchange.iu.edu:993/fetch%3EUID%3E/INBOX%3E6954?part=1.2&amp;type=image/png&amp;filename=final_asypanel_val0_mz_bin3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43" y="1066800"/>
            <a:ext cx="8023957" cy="545306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514600" y="152400"/>
            <a:ext cx="8647326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300" dirty="0">
                <a:solidFill>
                  <a:prstClr val="black"/>
                </a:solidFill>
                <a:ea typeface="+mj-ea"/>
                <a:cs typeface="+mj-cs"/>
              </a:rPr>
              <a:t> </a:t>
            </a:r>
            <a:r>
              <a:rPr lang="en-US" sz="4300" dirty="0" smtClean="0">
                <a:solidFill>
                  <a:prstClr val="black"/>
                </a:solidFill>
                <a:ea typeface="+mj-ea"/>
                <a:cs typeface="+mj-cs"/>
              </a:rPr>
              <a:t>(z</a:t>
            </a:r>
            <a:r>
              <a:rPr lang="en-US" sz="4300" baseline="-25000" dirty="0" smtClean="0">
                <a:solidFill>
                  <a:prstClr val="black"/>
                </a:solidFill>
                <a:ea typeface="+mj-ea"/>
                <a:cs typeface="+mj-cs"/>
              </a:rPr>
              <a:t>1</a:t>
            </a:r>
            <a:r>
              <a:rPr lang="en-US" sz="4300" dirty="0" smtClean="0">
                <a:solidFill>
                  <a:prstClr val="black"/>
                </a:solidFill>
                <a:ea typeface="+mj-ea"/>
                <a:cs typeface="+mj-cs"/>
              </a:rPr>
              <a:t>x m</a:t>
            </a:r>
            <a:r>
              <a:rPr lang="en-US" sz="4300" baseline="-25000" dirty="0" smtClean="0">
                <a:solidFill>
                  <a:prstClr val="black"/>
                </a:solidFill>
                <a:ea typeface="+mj-ea"/>
                <a:cs typeface="+mj-cs"/>
              </a:rPr>
              <a:t>1</a:t>
            </a:r>
            <a:r>
              <a:rPr lang="en-US" sz="4300" dirty="0" smtClean="0">
                <a:solidFill>
                  <a:prstClr val="black"/>
                </a:solidFill>
                <a:ea typeface="+mj-ea"/>
                <a:cs typeface="+mj-cs"/>
              </a:rPr>
              <a:t>) </a:t>
            </a:r>
            <a:r>
              <a:rPr lang="en-US" sz="4300" dirty="0">
                <a:solidFill>
                  <a:prstClr val="black"/>
                </a:solidFill>
                <a:ea typeface="+mj-ea"/>
                <a:cs typeface="+mj-cs"/>
              </a:rPr>
              <a:t>Binning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78737" y="5426837"/>
            <a:ext cx="30652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arXiv:1104.2425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PRL</a:t>
            </a:r>
            <a:r>
              <a:rPr lang="en-US" sz="2400" b="1" dirty="0" smtClean="0">
                <a:solidFill>
                  <a:srgbClr val="FF0000"/>
                </a:solidFill>
              </a:rPr>
              <a:t> 107, </a:t>
            </a:r>
            <a:r>
              <a:rPr lang="en-US" sz="2400" dirty="0" smtClean="0">
                <a:solidFill>
                  <a:srgbClr val="FF0000"/>
                </a:solidFill>
              </a:rPr>
              <a:t>072004(2011)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79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12" y="685800"/>
            <a:ext cx="8857888" cy="60198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438400" y="-76200"/>
            <a:ext cx="8647326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300" dirty="0">
                <a:solidFill>
                  <a:prstClr val="black"/>
                </a:solidFill>
                <a:ea typeface="+mj-ea"/>
                <a:cs typeface="+mj-cs"/>
              </a:rPr>
              <a:t> </a:t>
            </a:r>
            <a:r>
              <a:rPr lang="en-US" sz="4300" dirty="0" smtClean="0">
                <a:solidFill>
                  <a:prstClr val="black"/>
                </a:solidFill>
                <a:ea typeface="+mj-ea"/>
                <a:cs typeface="+mj-cs"/>
              </a:rPr>
              <a:t>(m</a:t>
            </a:r>
            <a:r>
              <a:rPr lang="en-US" sz="4300" baseline="-25000" dirty="0" smtClean="0">
                <a:solidFill>
                  <a:prstClr val="black"/>
                </a:solidFill>
                <a:ea typeface="+mj-ea"/>
                <a:cs typeface="+mj-cs"/>
              </a:rPr>
              <a:t>1</a:t>
            </a:r>
            <a:r>
              <a:rPr lang="en-US" sz="4300" dirty="0" smtClean="0">
                <a:solidFill>
                  <a:prstClr val="black"/>
                </a:solidFill>
                <a:ea typeface="+mj-ea"/>
                <a:cs typeface="+mj-cs"/>
              </a:rPr>
              <a:t>x z</a:t>
            </a:r>
            <a:r>
              <a:rPr lang="en-US" sz="4300" baseline="-25000" dirty="0">
                <a:solidFill>
                  <a:prstClr val="black"/>
                </a:solidFill>
                <a:ea typeface="+mj-ea"/>
                <a:cs typeface="+mj-cs"/>
              </a:rPr>
              <a:t>1</a:t>
            </a:r>
            <a:r>
              <a:rPr lang="en-US" sz="4300" dirty="0" smtClean="0">
                <a:solidFill>
                  <a:prstClr val="black"/>
                </a:solidFill>
                <a:ea typeface="+mj-ea"/>
                <a:cs typeface="+mj-cs"/>
              </a:rPr>
              <a:t>) </a:t>
            </a:r>
            <a:r>
              <a:rPr lang="en-US" sz="4300" dirty="0">
                <a:solidFill>
                  <a:prstClr val="black"/>
                </a:solidFill>
                <a:ea typeface="+mj-ea"/>
                <a:cs typeface="+mj-cs"/>
              </a:rPr>
              <a:t>Binning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78737" y="5426837"/>
            <a:ext cx="30652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arXiv:1104.2425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PRL</a:t>
            </a:r>
            <a:r>
              <a:rPr lang="en-US" sz="2400" b="1" dirty="0" smtClean="0">
                <a:solidFill>
                  <a:srgbClr val="FF0000"/>
                </a:solidFill>
              </a:rPr>
              <a:t> 107, </a:t>
            </a:r>
            <a:r>
              <a:rPr lang="en-US" sz="2400" dirty="0" smtClean="0">
                <a:solidFill>
                  <a:srgbClr val="FF0000"/>
                </a:solidFill>
              </a:rPr>
              <a:t>072004(2011)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4200" y="6416675"/>
            <a:ext cx="2133600" cy="365125"/>
          </a:xfrm>
        </p:spPr>
        <p:txBody>
          <a:bodyPr/>
          <a:lstStyle/>
          <a:p>
            <a:fld id="{B44FA702-1FB6-462C-9339-B3CB7EC78228}" type="slidenum">
              <a:rPr lang="en-US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4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smtClean="0"/>
              <a:t>Motivation &amp;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2599200"/>
            <a:ext cx="9144000" cy="42588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Transverse spin </a:t>
            </a:r>
            <a:r>
              <a:rPr lang="en-US" dirty="0" smtClean="0"/>
              <a:t>dependent fragmentation </a:t>
            </a:r>
            <a:r>
              <a:rPr lang="en-US" dirty="0" smtClean="0"/>
              <a:t>functions are necessary to extract quark </a:t>
            </a:r>
            <a:r>
              <a:rPr lang="en-US" dirty="0" err="1" smtClean="0"/>
              <a:t>transversity</a:t>
            </a:r>
            <a:r>
              <a:rPr lang="en-US" dirty="0" smtClean="0"/>
              <a:t> </a:t>
            </a:r>
          </a:p>
          <a:p>
            <a:r>
              <a:rPr lang="en-US" dirty="0" smtClean="0"/>
              <a:t>Interference Fragmentation Function best way to extract </a:t>
            </a:r>
            <a:r>
              <a:rPr lang="en-US" dirty="0" err="1" smtClean="0"/>
              <a:t>transversity</a:t>
            </a:r>
            <a:r>
              <a:rPr lang="en-US" dirty="0" smtClean="0"/>
              <a:t> in </a:t>
            </a:r>
            <a:r>
              <a:rPr lang="en-US" dirty="0" err="1" smtClean="0"/>
              <a:t>p+p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       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Opens new kinematic domain of high </a:t>
            </a:r>
            <a:r>
              <a:rPr lang="en-US" dirty="0" err="1" smtClean="0"/>
              <a:t>x</a:t>
            </a:r>
            <a:r>
              <a:rPr lang="en-US" baseline="-25000" dirty="0" err="1" smtClean="0"/>
              <a:t>Bj</a:t>
            </a:r>
            <a:r>
              <a:rPr lang="en-US" baseline="-25000" dirty="0" smtClean="0"/>
              <a:t> </a:t>
            </a:r>
            <a:r>
              <a:rPr lang="en-US" dirty="0" smtClean="0"/>
              <a:t>and z</a:t>
            </a:r>
          </a:p>
          <a:p>
            <a:r>
              <a:rPr lang="en-US" dirty="0" smtClean="0"/>
              <a:t>In SIDIS: Di-hadron Correlations provide independent approach to extract </a:t>
            </a:r>
            <a:r>
              <a:rPr lang="en-US" dirty="0" err="1" smtClean="0"/>
              <a:t>transversity</a:t>
            </a:r>
            <a:r>
              <a:rPr lang="en-US" dirty="0" smtClean="0"/>
              <a:t> with some theoretical advantages</a:t>
            </a:r>
          </a:p>
          <a:p>
            <a:endParaRPr lang="en-US" dirty="0" smtClean="0"/>
          </a:p>
          <a:p>
            <a:r>
              <a:rPr lang="en-US" dirty="0" smtClean="0"/>
              <a:t>Measurement of </a:t>
            </a:r>
            <a:r>
              <a:rPr lang="en-US" dirty="0" smtClean="0"/>
              <a:t>Interference and Collins Fragmentation Functions  </a:t>
            </a:r>
            <a:r>
              <a:rPr lang="en-US" dirty="0" smtClean="0"/>
              <a:t>at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Results from </a:t>
            </a:r>
            <a:r>
              <a:rPr lang="en-US" dirty="0" smtClean="0"/>
              <a:t>di-hadron correlations </a:t>
            </a:r>
            <a:r>
              <a:rPr lang="en-US" dirty="0" smtClean="0"/>
              <a:t>at                                 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Planned Measurements at 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Outlook: </a:t>
            </a:r>
            <a:r>
              <a:rPr lang="en-US" dirty="0" err="1" smtClean="0"/>
              <a:t>Unpolarized</a:t>
            </a:r>
            <a:r>
              <a:rPr lang="en-US" dirty="0" smtClean="0"/>
              <a:t> and more “exotic” Fragmentation functions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76200" y="533400"/>
            <a:ext cx="8839200" cy="2065800"/>
            <a:chOff x="84600" y="3115800"/>
            <a:chExt cx="9829800" cy="2751879"/>
          </a:xfrm>
        </p:grpSpPr>
        <p:sp>
          <p:nvSpPr>
            <p:cNvPr id="4" name="Freeform 3"/>
            <p:cNvSpPr/>
            <p:nvPr/>
          </p:nvSpPr>
          <p:spPr>
            <a:xfrm>
              <a:off x="84600" y="3115800"/>
              <a:ext cx="9829800" cy="2751879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gradFill>
              <a:gsLst>
                <a:gs pos="0">
                  <a:srgbClr val="000000"/>
                </a:gs>
                <a:gs pos="100000">
                  <a:srgbClr val="FFFFFF"/>
                </a:gs>
              </a:gsLst>
              <a:lin ang="5400000"/>
            </a:gradFill>
            <a:ln w="0">
              <a:solidFill>
                <a:srgbClr val="000000"/>
              </a:solidFill>
              <a:prstDash val="solid"/>
            </a:ln>
          </p:spPr>
          <p:txBody>
            <a:bodyPr vert="horz" lIns="90000" tIns="45000" rIns="90000" bIns="45000" anchor="ctr" anchorCtr="0" compatLnSpc="1"/>
            <a:lstStyle/>
            <a:p>
              <a:pPr marL="0" marR="0" lvl="0" indent="0" algn="l" rtl="0" hangingPunct="0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endPara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endParaRPr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1095120" y="3238200"/>
              <a:ext cx="2066760" cy="16282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Straight Connector 5"/>
            <p:cNvSpPr/>
            <p:nvPr/>
          </p:nvSpPr>
          <p:spPr>
            <a:xfrm>
              <a:off x="559800" y="4054320"/>
              <a:ext cx="3379680" cy="1080"/>
            </a:xfrm>
            <a:prstGeom prst="line">
              <a:avLst/>
            </a:prstGeom>
            <a:noFill/>
            <a:ln w="128160">
              <a:solidFill>
                <a:srgbClr val="008000"/>
              </a:solidFill>
              <a:prstDash val="solid"/>
              <a:round/>
              <a:tailEnd type="arrow"/>
            </a:ln>
          </p:spPr>
          <p:txBody>
            <a:bodyPr vert="horz" wrap="square" lIns="90000" tIns="46800" rIns="90000" bIns="46800" anchor="t" anchorCtr="0" compatLnSpc="1"/>
            <a:lstStyle/>
            <a:p>
              <a:pPr marL="0" marR="0" lvl="0" indent="0" algn="l" rtl="0" hangingPunct="0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endPara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endParaRPr>
            </a:p>
          </p:txBody>
        </p:sp>
        <p:sp>
          <p:nvSpPr>
            <p:cNvPr id="7" name="Straight Connector 6"/>
            <p:cNvSpPr/>
            <p:nvPr/>
          </p:nvSpPr>
          <p:spPr>
            <a:xfrm flipV="1">
              <a:off x="3939480" y="3477600"/>
              <a:ext cx="2253239" cy="577439"/>
            </a:xfrm>
            <a:prstGeom prst="line">
              <a:avLst/>
            </a:prstGeom>
            <a:noFill/>
            <a:ln w="128160">
              <a:solidFill>
                <a:srgbClr val="000000"/>
              </a:solidFill>
              <a:prstDash val="solid"/>
              <a:round/>
              <a:tailEnd type="arrow"/>
            </a:ln>
          </p:spPr>
          <p:txBody>
            <a:bodyPr vert="horz" wrap="square" lIns="90000" tIns="46800" rIns="90000" bIns="46800" anchor="t" anchorCtr="0" compatLnSpc="1"/>
            <a:lstStyle/>
            <a:p>
              <a:pPr marL="0" marR="0" lvl="0" indent="0" algn="l" rtl="0" hangingPunct="0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endPara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endParaRPr>
            </a:p>
          </p:txBody>
        </p:sp>
        <p:sp>
          <p:nvSpPr>
            <p:cNvPr id="8" name="Straight Connector 7"/>
            <p:cNvSpPr/>
            <p:nvPr/>
          </p:nvSpPr>
          <p:spPr>
            <a:xfrm>
              <a:off x="4164840" y="4054320"/>
              <a:ext cx="2199960" cy="289080"/>
            </a:xfrm>
            <a:prstGeom prst="line">
              <a:avLst/>
            </a:prstGeom>
            <a:noFill/>
            <a:ln w="128160">
              <a:solidFill>
                <a:srgbClr val="000000"/>
              </a:solidFill>
              <a:prstDash val="solid"/>
              <a:round/>
              <a:tailEnd type="arrow"/>
            </a:ln>
          </p:spPr>
          <p:txBody>
            <a:bodyPr vert="horz" wrap="square" lIns="90000" tIns="46800" rIns="90000" bIns="46800" anchor="t" anchorCtr="0" compatLnSpc="1"/>
            <a:lstStyle/>
            <a:p>
              <a:pPr marL="0" marR="0" lvl="0" indent="0" algn="l" rtl="0" hangingPunct="0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endPara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endParaRPr>
            </a:p>
          </p:txBody>
        </p:sp>
        <p:sp>
          <p:nvSpPr>
            <p:cNvPr id="9" name="Straight Connector 8"/>
            <p:cNvSpPr/>
            <p:nvPr/>
          </p:nvSpPr>
          <p:spPr>
            <a:xfrm>
              <a:off x="3939480" y="4135680"/>
              <a:ext cx="2653920" cy="1122120"/>
            </a:xfrm>
            <a:prstGeom prst="line">
              <a:avLst/>
            </a:prstGeom>
            <a:noFill/>
            <a:ln w="128160">
              <a:solidFill>
                <a:srgbClr val="000000"/>
              </a:solidFill>
              <a:prstDash val="solid"/>
              <a:round/>
              <a:tailEnd type="arrow"/>
            </a:ln>
          </p:spPr>
          <p:txBody>
            <a:bodyPr vert="horz" wrap="square" lIns="90000" tIns="46800" rIns="90000" bIns="46800" anchor="t" anchorCtr="0" compatLnSpc="1"/>
            <a:lstStyle/>
            <a:p>
              <a:pPr marL="0" marR="0" lvl="0" indent="0" algn="l" rtl="0" hangingPunct="0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endPara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>
              <a:off x="6996240" y="3178440"/>
              <a:ext cx="1394280" cy="361079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90000" tIns="66240" rIns="90000" bIns="45000" anchor="t" anchorCtr="0" compatLnSpc="1"/>
            <a:lstStyle/>
            <a:p>
              <a:pPr marL="0" marR="0" lvl="0" indent="0" algn="l" rtl="0" hangingPunct="0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2400" b="1" i="0" u="none" strike="noStrike" baseline="0">
                  <a:ln>
                    <a:noFill/>
                  </a:ln>
                  <a:solidFill>
                    <a:srgbClr val="FFFFFF"/>
                  </a:solidFill>
                  <a:latin typeface="Arial" pitchFamily="18"/>
                  <a:ea typeface="DejaVu Sans" pitchFamily="2"/>
                  <a:cs typeface="DejaVu Sans" pitchFamily="2"/>
                </a:rPr>
                <a:t>Hadrons</a:t>
              </a: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 r="25313" b="25714"/>
            <a:stretch>
              <a:fillRect/>
            </a:stretch>
          </p:blipFill>
          <p:spPr>
            <a:xfrm>
              <a:off x="7098120" y="4098600"/>
              <a:ext cx="2514240" cy="1418400"/>
            </a:xfrm>
            <a:prstGeom prst="rect">
              <a:avLst/>
            </a:prstGeom>
            <a:noFill/>
            <a:ln>
              <a:noFill/>
            </a:ln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>
                  <a:spLocks noResize="1"/>
                </p:cNvSpPr>
                <p:nvPr/>
              </p:nvSpPr>
              <p:spPr>
                <a:xfrm>
                  <a:off x="591840" y="3469319"/>
                  <a:ext cx="298080" cy="44784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lIns="90000" tIns="45000" rIns="90000" bIns="45000" compatLnSpc="1"/>
                <a:lstStyle/>
                <a:p>
                  <a:pPr marL="0" marR="0" lvl="0" indent="0" algn="l" rtl="0" hangingPunct="0">
                    <a:lnSpc>
                      <a:spcPct val="93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>
                      <a:tab pos="0" algn="l"/>
                      <a:tab pos="457200" algn="l"/>
                      <a:tab pos="914400" algn="l"/>
                      <a:tab pos="1371599" algn="l"/>
                      <a:tab pos="1828800" algn="l"/>
                      <a:tab pos="2286000" algn="l"/>
                      <a:tab pos="2743199" algn="l"/>
                      <a:tab pos="3200400" algn="l"/>
                      <a:tab pos="3657600" algn="l"/>
                      <a:tab pos="4114800" algn="l"/>
                      <a:tab pos="4572000" algn="l"/>
                      <a:tab pos="5029200" algn="l"/>
                      <a:tab pos="5486399" algn="l"/>
                      <a:tab pos="5943600" algn="l"/>
                      <a:tab pos="6400799" algn="l"/>
                      <a:tab pos="6858000" algn="l"/>
                      <a:tab pos="7315200" algn="l"/>
                      <a:tab pos="7772400" algn="l"/>
                      <a:tab pos="8229600" algn="l"/>
                      <a:tab pos="8686800" algn="l"/>
                      <a:tab pos="9144000" algn="l"/>
                    </a:tabLs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b="1" i="1">
                                <a:solidFill>
                                  <a:srgbClr val="FFFFFF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b="1">
                                <a:solidFill>
                                  <a:srgbClr val="FFFFFF"/>
                                </a:solidFill>
                                <a:latin typeface="Cambria Math"/>
                              </a:rPr>
                              <m:t>𝐒</m:t>
                            </m:r>
                          </m:e>
                        </m:acc>
                      </m:oMath>
                    </m:oMathPara>
                  </a14:m>
                  <a:endParaRPr lang="en-US" b="1" i="0">
                    <a:solidFill>
                      <a:srgbClr val="FFFFFF"/>
                    </a:solidFill>
                    <a:latin typeface="Arial" pitchFamily="18"/>
                  </a:endParaRPr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1840" y="3469319"/>
                  <a:ext cx="298080" cy="447840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t="-30909" r="-25000" b="-9091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TextBox 12"/>
            <p:cNvSpPr txBox="1"/>
            <p:nvPr/>
          </p:nvSpPr>
          <p:spPr>
            <a:xfrm>
              <a:off x="180000" y="4306320"/>
              <a:ext cx="1200959" cy="64044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90000" tIns="45000" rIns="90000" bIns="45000" anchorCtr="0" compatLnSpc="1">
              <a:spAutoFit/>
            </a:bodyPr>
            <a:lstStyle/>
            <a:p>
              <a:pPr marL="0" marR="0" lvl="0" indent="0" algn="l" rtl="0" hangingPunct="0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57200" algn="l"/>
                  <a:tab pos="914400" algn="l"/>
                  <a:tab pos="1371599" algn="l"/>
                  <a:tab pos="1828800" algn="l"/>
                  <a:tab pos="2286000" algn="l"/>
                  <a:tab pos="2743199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399" algn="l"/>
                  <a:tab pos="5943600" algn="l"/>
                  <a:tab pos="6400799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2200" b="1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DejaVu Sans" pitchFamily="2"/>
                  <a:cs typeface="DejaVu Sans" pitchFamily="2"/>
                </a:rPr>
                <a:t>Quark</a:t>
              </a:r>
            </a:p>
          </p:txBody>
        </p:sp>
      </p:grpSp>
      <p:pic>
        <p:nvPicPr>
          <p:cNvPr id="15" name="Picture 17" descr="B-log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824" y="4074809"/>
            <a:ext cx="951299" cy="735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9" descr="starLogoMenu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9282" y="5515442"/>
            <a:ext cx="1195233" cy="885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 descr="phenix_75_72dpi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1828" y="4897298"/>
            <a:ext cx="1893887" cy="61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7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6836" y="4967436"/>
            <a:ext cx="658564" cy="6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8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5026" y="4953000"/>
            <a:ext cx="962174" cy="712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8352" y="5665143"/>
            <a:ext cx="1741446" cy="642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123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>
            <p:ph type="title"/>
          </p:nvPr>
        </p:nvSpPr>
        <p:spPr>
          <a:xfrm>
            <a:off x="446484" y="-304800"/>
            <a:ext cx="7358063" cy="1714500"/>
          </a:xfrm>
          <a:ln/>
        </p:spPr>
        <p:txBody>
          <a:bodyPr/>
          <a:lstStyle/>
          <a:p>
            <a:r>
              <a:rPr lang="en-US" dirty="0" smtClean="0"/>
              <a:t>Di-Hadron Correlations </a:t>
            </a:r>
            <a:r>
              <a:rPr lang="en-US" dirty="0"/>
              <a:t>in DIS</a:t>
            </a:r>
          </a:p>
        </p:txBody>
      </p:sp>
      <p:grpSp>
        <p:nvGrpSpPr>
          <p:cNvPr id="18437" name="Group 5"/>
          <p:cNvGrpSpPr>
            <a:grpSpLocks/>
          </p:cNvGrpSpPr>
          <p:nvPr/>
        </p:nvGrpSpPr>
        <p:grpSpPr bwMode="auto">
          <a:xfrm>
            <a:off x="1615253" y="838200"/>
            <a:ext cx="4708827" cy="3116908"/>
            <a:chOff x="0" y="0"/>
            <a:chExt cx="2699" cy="1737"/>
          </a:xfrm>
        </p:grpSpPr>
        <p:pic>
          <p:nvPicPr>
            <p:cNvPr id="18435" name="Picture 3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699" cy="1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36" name="Rectangle 4"/>
            <p:cNvSpPr>
              <a:spLocks/>
            </p:cNvSpPr>
            <p:nvPr/>
          </p:nvSpPr>
          <p:spPr bwMode="auto">
            <a:xfrm>
              <a:off x="132" y="1536"/>
              <a:ext cx="1120" cy="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18455" name="Group 23"/>
          <p:cNvGrpSpPr>
            <a:grpSpLocks/>
          </p:cNvGrpSpPr>
          <p:nvPr/>
        </p:nvGrpSpPr>
        <p:grpSpPr bwMode="auto">
          <a:xfrm>
            <a:off x="6429375" y="4676775"/>
            <a:ext cx="1571625" cy="428625"/>
            <a:chOff x="0" y="0"/>
            <a:chExt cx="1408" cy="384"/>
          </a:xfrm>
        </p:grpSpPr>
        <p:sp>
          <p:nvSpPr>
            <p:cNvPr id="18453" name="Rectangle 21"/>
            <p:cNvSpPr>
              <a:spLocks/>
            </p:cNvSpPr>
            <p:nvPr/>
          </p:nvSpPr>
          <p:spPr bwMode="auto">
            <a:xfrm>
              <a:off x="24" y="75"/>
              <a:ext cx="1159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700" b="1">
                  <a:solidFill>
                    <a:srgbClr val="343434"/>
                  </a:solidFill>
                  <a:ea typeface="Marker Felt" charset="0"/>
                  <a:cs typeface="Marker Felt" charset="0"/>
                </a:rPr>
                <a:t>Interference ff</a:t>
              </a:r>
            </a:p>
          </p:txBody>
        </p:sp>
        <p:pic>
          <p:nvPicPr>
            <p:cNvPr id="18454" name="Picture 22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408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" name="Picture 7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166" y="5610225"/>
            <a:ext cx="658564" cy="6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8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166" y="4644553"/>
            <a:ext cx="962174" cy="712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4600" y="5937275"/>
            <a:ext cx="3557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0" dirty="0" smtClean="0"/>
              <a:t>Christopher Braun, Tue 11:35, 9:40, 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2558201" y="5045126"/>
            <a:ext cx="3051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Armine</a:t>
            </a:r>
            <a:r>
              <a:rPr lang="en-US" dirty="0" smtClean="0"/>
              <a:t> </a:t>
            </a:r>
            <a:r>
              <a:rPr lang="en-US" dirty="0" err="1" smtClean="0"/>
              <a:t>Rostomyan</a:t>
            </a:r>
            <a:r>
              <a:rPr lang="en-US" baseline="0" dirty="0" smtClean="0"/>
              <a:t>, Tue 10:15,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09064" y="6437807"/>
            <a:ext cx="4622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Plans at </a:t>
            </a:r>
            <a:r>
              <a:rPr lang="en-US" dirty="0" err="1" smtClean="0"/>
              <a:t>Jlab</a:t>
            </a:r>
            <a:r>
              <a:rPr lang="en-US" dirty="0" smtClean="0"/>
              <a:t> @ 12GeV:  Volker </a:t>
            </a:r>
            <a:r>
              <a:rPr lang="en-US" dirty="0" err="1" smtClean="0"/>
              <a:t>Burkert</a:t>
            </a:r>
            <a:r>
              <a:rPr lang="en-US" dirty="0" smtClean="0"/>
              <a:t> Fr. 11:05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7862416"/>
              </p:ext>
            </p:extLst>
          </p:nvPr>
        </p:nvGraphicFramePr>
        <p:xfrm>
          <a:off x="3352800" y="3833812"/>
          <a:ext cx="3952875" cy="1042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83" name="Equation" r:id="rId7" imgW="914400" imgH="241300" progId="Equation.DSMT4">
                  <p:embed/>
                </p:oleObj>
              </mc:Choice>
              <mc:Fallback>
                <p:oleObj name="Equation" r:id="rId7" imgW="914400" imgH="2413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3833812"/>
                        <a:ext cx="3952875" cy="1042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3310476"/>
              </p:ext>
            </p:extLst>
          </p:nvPr>
        </p:nvGraphicFramePr>
        <p:xfrm>
          <a:off x="62785" y="3395253"/>
          <a:ext cx="3565525" cy="757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84" name="Equation" r:id="rId9" imgW="2197100" imgH="444500" progId="Equation.DSMT4">
                  <p:embed/>
                </p:oleObj>
              </mc:Choice>
              <mc:Fallback>
                <p:oleObj name="Equation" r:id="rId9" imgW="2197100" imgH="444500" progId="Equation.DSMT4">
                  <p:embed/>
                  <p:pic>
                    <p:nvPicPr>
                      <p:cNvPr id="0" name="Object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85" y="3395253"/>
                        <a:ext cx="3565525" cy="7572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4200" y="6416675"/>
            <a:ext cx="2133600" cy="365125"/>
          </a:xfrm>
        </p:spPr>
        <p:txBody>
          <a:bodyPr/>
          <a:lstStyle/>
          <a:p>
            <a:fld id="{B44FA702-1FB6-462C-9339-B3CB7EC78228}" type="slidenum">
              <a:rPr lang="en-US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826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42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Hermes and Compass results on the proton</a:t>
            </a:r>
            <a:endParaRPr lang="en-US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1141507" y="1180574"/>
            <a:ext cx="5491758" cy="2562820"/>
            <a:chOff x="0" y="0"/>
            <a:chExt cx="4920" cy="2296"/>
          </a:xfrm>
        </p:grpSpPr>
        <p:pic>
          <p:nvPicPr>
            <p:cNvPr id="5" name="Picture 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920" cy="2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2"/>
            <p:cNvSpPr>
              <a:spLocks/>
            </p:cNvSpPr>
            <p:nvPr/>
          </p:nvSpPr>
          <p:spPr bwMode="auto">
            <a:xfrm>
              <a:off x="0" y="992"/>
              <a:ext cx="296" cy="296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66775" y="3886200"/>
            <a:ext cx="6143625" cy="2316137"/>
            <a:chOff x="0" y="0"/>
            <a:chExt cx="5504" cy="2074"/>
          </a:xfrm>
        </p:grpSpPr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" y="17"/>
              <a:ext cx="5477" cy="2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5"/>
            <p:cNvSpPr>
              <a:spLocks/>
            </p:cNvSpPr>
            <p:nvPr/>
          </p:nvSpPr>
          <p:spPr bwMode="auto">
            <a:xfrm>
              <a:off x="0" y="519"/>
              <a:ext cx="376" cy="376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" name="Rectangle 6"/>
            <p:cNvSpPr>
              <a:spLocks/>
            </p:cNvSpPr>
            <p:nvPr/>
          </p:nvSpPr>
          <p:spPr bwMode="auto">
            <a:xfrm>
              <a:off x="27" y="0"/>
              <a:ext cx="148" cy="208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FFFF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11" name="Title 1"/>
          <p:cNvSpPr txBox="1">
            <a:spLocks/>
          </p:cNvSpPr>
          <p:nvPr/>
        </p:nvSpPr>
        <p:spPr>
          <a:xfrm>
            <a:off x="-161144" y="5867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… look different still, but …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4200" y="6416675"/>
            <a:ext cx="2133600" cy="365125"/>
          </a:xfrm>
        </p:spPr>
        <p:txBody>
          <a:bodyPr/>
          <a:lstStyle/>
          <a:p>
            <a:fld id="{B44FA702-1FB6-462C-9339-B3CB7EC78228}" type="slidenum">
              <a:rPr lang="en-US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76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Good agreement after correction for experiments conventions</a:t>
            </a:r>
            <a:endParaRPr lang="en-US" dirty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909638" y="5805488"/>
            <a:ext cx="40417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chemeClr val="accent2"/>
                </a:solidFill>
                <a:effectLst/>
              </a:rPr>
              <a:t>HERMES values scaled with 1/</a:t>
            </a:r>
            <a:r>
              <a:rPr lang="en-US" sz="1800" b="1" dirty="0" err="1">
                <a:solidFill>
                  <a:schemeClr val="accent2"/>
                </a:solidFill>
                <a:effectLst/>
              </a:rPr>
              <a:t>D</a:t>
            </a:r>
            <a:r>
              <a:rPr lang="en-US" sz="1800" b="1" baseline="-25000" dirty="0" err="1">
                <a:solidFill>
                  <a:schemeClr val="accent2"/>
                </a:solidFill>
                <a:effectLst/>
              </a:rPr>
              <a:t>nn</a:t>
            </a:r>
            <a:endParaRPr lang="en-US" sz="1800" b="1" baseline="-25000" dirty="0">
              <a:solidFill>
                <a:schemeClr val="accent2"/>
              </a:solidFill>
              <a:effectLst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200" y="2144712"/>
            <a:ext cx="8985250" cy="3494088"/>
          </a:xfrm>
          <a:prstGeom prst="rect">
            <a:avLst/>
          </a:prstGeom>
          <a:noFill/>
          <a:ln/>
        </p:spPr>
      </p:pic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7129463" y="1323975"/>
            <a:ext cx="1492250" cy="652463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400" b="1">
                <a:solidFill>
                  <a:schemeClr val="bg1"/>
                </a:solidFill>
                <a:effectLst/>
              </a:rPr>
              <a:t>Proton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4200" y="6416675"/>
            <a:ext cx="2133600" cy="365125"/>
          </a:xfrm>
        </p:spPr>
        <p:txBody>
          <a:bodyPr/>
          <a:lstStyle/>
          <a:p>
            <a:fld id="{B44FA702-1FB6-462C-9339-B3CB7EC78228}" type="slidenum">
              <a:rPr lang="en-US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42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Compass measured also (very small) asymmetries from Deuterium</a:t>
            </a:r>
            <a:endParaRPr lang="en-US" dirty="0"/>
          </a:p>
        </p:txBody>
      </p:sp>
      <p:sp>
        <p:nvSpPr>
          <p:cNvPr id="9" name="Rectangle 20"/>
          <p:cNvSpPr>
            <a:spLocks noChangeArrowheads="1"/>
          </p:cNvSpPr>
          <p:nvPr/>
        </p:nvSpPr>
        <p:spPr bwMode="auto">
          <a:xfrm>
            <a:off x="406400" y="2776050"/>
            <a:ext cx="1681163" cy="515938"/>
          </a:xfrm>
          <a:prstGeom prst="rect">
            <a:avLst/>
          </a:prstGeom>
          <a:solidFill>
            <a:srgbClr val="33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400" b="1">
                <a:solidFill>
                  <a:schemeClr val="bg1"/>
                </a:solidFill>
                <a:effectLst/>
              </a:rPr>
              <a:t>Deuteron</a:t>
            </a:r>
          </a:p>
        </p:txBody>
      </p:sp>
      <p:pic>
        <p:nvPicPr>
          <p:cNvPr id="11" name="Picture 3" descr="allPionPion, Z Binn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669" y="1726712"/>
            <a:ext cx="2996469" cy="1966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allPionPion, X Binnin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215" y="1600200"/>
            <a:ext cx="3190785" cy="209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allPionPionMinv_2_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418" y="1864825"/>
            <a:ext cx="2915182" cy="1777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Group 13"/>
          <p:cNvGrpSpPr/>
          <p:nvPr/>
        </p:nvGrpSpPr>
        <p:grpSpPr>
          <a:xfrm>
            <a:off x="2087563" y="3810000"/>
            <a:ext cx="4916661" cy="2542868"/>
            <a:chOff x="1919883" y="2232422"/>
            <a:chExt cx="5084341" cy="3053953"/>
          </a:xfrm>
        </p:grpSpPr>
        <p:pic>
          <p:nvPicPr>
            <p:cNvPr id="15" name="Picture 4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99373" y="4257229"/>
              <a:ext cx="860599" cy="683121"/>
            </a:xfrm>
            <a:prstGeom prst="rect">
              <a:avLst/>
            </a:prstGeom>
            <a:noFill/>
            <a:ln w="9525" cap="flat">
              <a:solidFill>
                <a:srgbClr val="FF006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AutoShape 5"/>
            <p:cNvSpPr>
              <a:spLocks/>
            </p:cNvSpPr>
            <p:nvPr/>
          </p:nvSpPr>
          <p:spPr bwMode="auto">
            <a:xfrm>
              <a:off x="5824389" y="3666754"/>
              <a:ext cx="464344" cy="47327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16200"/>
                  </a:moveTo>
                  <a:lnTo>
                    <a:pt x="5400" y="162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16200" y="16200"/>
                  </a:lnTo>
                  <a:lnTo>
                    <a:pt x="21600" y="16200"/>
                  </a:lnTo>
                  <a:lnTo>
                    <a:pt x="10800" y="21600"/>
                  </a:lnTo>
                  <a:close/>
                  <a:moveTo>
                    <a:pt x="0" y="16200"/>
                  </a:moveTo>
                </a:path>
              </a:pathLst>
            </a:custGeom>
            <a:solidFill>
              <a:srgbClr val="FF3399"/>
            </a:solidFill>
            <a:ln w="9525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" name="AutoShape 6"/>
            <p:cNvSpPr>
              <a:spLocks/>
            </p:cNvSpPr>
            <p:nvPr/>
          </p:nvSpPr>
          <p:spPr bwMode="auto">
            <a:xfrm rot="-8700000">
              <a:off x="2653234" y="3655591"/>
              <a:ext cx="861715" cy="75902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7509" y="0"/>
                  </a:moveTo>
                  <a:lnTo>
                    <a:pt x="13419" y="11194"/>
                  </a:lnTo>
                  <a:lnTo>
                    <a:pt x="16433" y="11194"/>
                  </a:lnTo>
                  <a:lnTo>
                    <a:pt x="16433" y="16433"/>
                  </a:lnTo>
                  <a:lnTo>
                    <a:pt x="11194" y="16433"/>
                  </a:lnTo>
                  <a:lnTo>
                    <a:pt x="11194" y="13419"/>
                  </a:lnTo>
                  <a:lnTo>
                    <a:pt x="0" y="17509"/>
                  </a:lnTo>
                  <a:lnTo>
                    <a:pt x="11194" y="21600"/>
                  </a:lnTo>
                  <a:lnTo>
                    <a:pt x="11194" y="18586"/>
                  </a:lnTo>
                  <a:lnTo>
                    <a:pt x="18586" y="18586"/>
                  </a:lnTo>
                  <a:lnTo>
                    <a:pt x="18586" y="11194"/>
                  </a:lnTo>
                  <a:lnTo>
                    <a:pt x="21600" y="11194"/>
                  </a:lnTo>
                  <a:close/>
                  <a:moveTo>
                    <a:pt x="17509" y="0"/>
                  </a:moveTo>
                </a:path>
              </a:pathLst>
            </a:custGeom>
            <a:solidFill>
              <a:srgbClr val="FF3399"/>
            </a:solidFill>
            <a:ln w="9525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pic>
          <p:nvPicPr>
            <p:cNvPr id="18" name="Picture 7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5561" y="4129981"/>
              <a:ext cx="658564" cy="654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8"/>
            <p:cNvPicPr>
              <a:picLocks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9883" y="4241602"/>
              <a:ext cx="962174" cy="712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Rectangle 14"/>
            <p:cNvSpPr>
              <a:spLocks/>
            </p:cNvSpPr>
            <p:nvPr/>
          </p:nvSpPr>
          <p:spPr bwMode="auto">
            <a:xfrm>
              <a:off x="4084216" y="2232422"/>
              <a:ext cx="2920008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700" b="1">
                  <a:ea typeface="Marker Felt" charset="0"/>
                  <a:cs typeface="Marker Felt" charset="0"/>
                </a:rPr>
                <a:t>Direct product! </a:t>
              </a:r>
            </a:p>
            <a:p>
              <a:r>
                <a:rPr lang="en-US" sz="1700" b="1">
                  <a:ea typeface="Marker Felt" charset="0"/>
                  <a:cs typeface="Marker Felt" charset="0"/>
                </a:rPr>
                <a:t>No assumption needed!</a:t>
              </a:r>
            </a:p>
          </p:txBody>
        </p:sp>
        <p:sp>
          <p:nvSpPr>
            <p:cNvPr id="21" name="AutoShape 15"/>
            <p:cNvSpPr>
              <a:spLocks/>
            </p:cNvSpPr>
            <p:nvPr/>
          </p:nvSpPr>
          <p:spPr bwMode="auto">
            <a:xfrm rot="-5504143">
              <a:off x="5361162" y="2898800"/>
              <a:ext cx="366117" cy="214313"/>
            </a:xfrm>
            <a:prstGeom prst="rightArrow">
              <a:avLst>
                <a:gd name="adj1" fmla="val 48472"/>
                <a:gd name="adj2" fmla="val 87687"/>
              </a:avLst>
            </a:prstGeom>
            <a:solidFill>
              <a:schemeClr val="accent1">
                <a:alpha val="61960"/>
              </a:schemeClr>
            </a:solidFill>
            <a:ln w="25400" cap="flat">
              <a:solidFill>
                <a:srgbClr val="63A0C9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" name="Oval 18"/>
            <p:cNvSpPr>
              <a:spLocks/>
            </p:cNvSpPr>
            <p:nvPr/>
          </p:nvSpPr>
          <p:spPr bwMode="auto">
            <a:xfrm>
              <a:off x="4572000" y="3018235"/>
              <a:ext cx="642938" cy="759023"/>
            </a:xfrm>
            <a:prstGeom prst="ellipse">
              <a:avLst/>
            </a:prstGeom>
            <a:noFill/>
            <a:ln w="25400" cap="flat">
              <a:solidFill>
                <a:srgbClr val="FCBD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3" name="AutoShape 19"/>
            <p:cNvSpPr>
              <a:spLocks/>
            </p:cNvSpPr>
            <p:nvPr/>
          </p:nvSpPr>
          <p:spPr bwMode="auto">
            <a:xfrm>
              <a:off x="4643437" y="3955852"/>
              <a:ext cx="464344" cy="133052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0" y="16200"/>
                  </a:moveTo>
                  <a:lnTo>
                    <a:pt x="5400" y="16200"/>
                  </a:lnTo>
                  <a:lnTo>
                    <a:pt x="5400" y="0"/>
                  </a:lnTo>
                  <a:lnTo>
                    <a:pt x="16200" y="0"/>
                  </a:lnTo>
                  <a:lnTo>
                    <a:pt x="16200" y="16200"/>
                  </a:lnTo>
                  <a:lnTo>
                    <a:pt x="21600" y="16200"/>
                  </a:lnTo>
                  <a:lnTo>
                    <a:pt x="10800" y="21600"/>
                  </a:lnTo>
                  <a:close/>
                  <a:moveTo>
                    <a:pt x="0" y="16200"/>
                  </a:moveTo>
                </a:path>
              </a:pathLst>
            </a:custGeom>
            <a:solidFill>
              <a:srgbClr val="FFFF33"/>
            </a:solidFill>
            <a:ln w="9525" cap="flat">
              <a:solidFill>
                <a:srgbClr val="9755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graphicFrame>
          <p:nvGraphicFramePr>
            <p:cNvPr id="24" name="Objec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81696565"/>
                </p:ext>
              </p:extLst>
            </p:nvPr>
          </p:nvGraphicFramePr>
          <p:xfrm>
            <a:off x="2882057" y="2910946"/>
            <a:ext cx="3952364" cy="10442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587" name="Equation" r:id="rId9" imgW="914400" imgH="241300" progId="Equation.DSMT4">
                    <p:embed/>
                  </p:oleObj>
                </mc:Choice>
                <mc:Fallback>
                  <p:oleObj name="Equation" r:id="rId9" imgW="914400" imgH="2413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82057" y="2910946"/>
                          <a:ext cx="3952364" cy="104427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4200" y="6416675"/>
            <a:ext cx="2133600" cy="365125"/>
          </a:xfrm>
        </p:spPr>
        <p:txBody>
          <a:bodyPr/>
          <a:lstStyle/>
          <a:p>
            <a:fld id="{B44FA702-1FB6-462C-9339-B3CB7EC78228}" type="slidenum">
              <a:rPr lang="en-US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4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>
          <a:xfrm>
            <a:off x="1524000" y="76200"/>
            <a:ext cx="7315200" cy="990600"/>
          </a:xfrm>
        </p:spPr>
        <p:txBody>
          <a:bodyPr>
            <a:normAutofit fontScale="90000"/>
          </a:bodyPr>
          <a:lstStyle/>
          <a:p>
            <a:r>
              <a:rPr lang="en-US" sz="3600" smtClean="0"/>
              <a:t> First transversity extraction from HERMES and Belle IFF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Pac Spin, June 21,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9pPr>
          </a:lstStyle>
          <a:p>
            <a:pPr eaLnBrk="1" hangingPunct="1"/>
            <a:r>
              <a:rPr lang="en-US" altLang="ja-JP" sz="1200">
                <a:solidFill>
                  <a:srgbClr val="045C75"/>
                </a:solidFill>
                <a:latin typeface="Constantia" pitchFamily="18" charset="0"/>
                <a:cs typeface="HGP明朝E"/>
              </a:rPr>
              <a:t>polarized fragmentation functions from Belle</a:t>
            </a:r>
            <a:endParaRPr lang="en-US" sz="1200">
              <a:solidFill>
                <a:srgbClr val="045C75"/>
              </a:solidFill>
              <a:latin typeface="Constantia" pitchFamily="18" charset="0"/>
            </a:endParaRPr>
          </a:p>
        </p:txBody>
      </p:sp>
      <p:pic>
        <p:nvPicPr>
          <p:cNvPr id="542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1600"/>
            <a:ext cx="7138988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650"/>
          <a:stretch/>
        </p:blipFill>
        <p:spPr bwMode="auto">
          <a:xfrm>
            <a:off x="0" y="1371600"/>
            <a:ext cx="7138988" cy="4463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781800" y="1752600"/>
                <a:ext cx="2362200" cy="4541838"/>
              </a:xfrm>
            </p:spPr>
            <p:txBody>
              <a:bodyPr>
                <a:normAutofit/>
              </a:bodyPr>
              <a:lstStyle/>
              <a:p>
                <a:pPr>
                  <a:defRPr/>
                </a:pPr>
                <a:r>
                  <a:rPr lang="en-US" sz="2400" dirty="0" smtClean="0"/>
                  <a:t>SIDIS asymmetries A</a:t>
                </a:r>
                <a:r>
                  <a:rPr lang="en-US" sz="2400" baseline="-25000" dirty="0" smtClean="0"/>
                  <a:t>UT</a:t>
                </a:r>
                <a:r>
                  <a:rPr lang="en-US" sz="2400" dirty="0" smtClean="0"/>
                  <a:t> are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/>
                        <a:ea typeface="Cambria Math"/>
                      </a:rPr>
                      <m:t>∝</m:t>
                    </m:r>
                    <m:sSubSup>
                      <m:sSubSup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𝐻</m:t>
                        </m:r>
                      </m:e>
                      <m:sub/>
                      <m:sup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⊥</m:t>
                        </m:r>
                      </m:sup>
                    </m:sSubSup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en-US" sz="24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h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endParaRPr lang="en-US" sz="24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81800" y="1752600"/>
                <a:ext cx="2362200" cy="4541838"/>
              </a:xfrm>
              <a:blipFill rotWithShape="1">
                <a:blip r:embed="rId4"/>
                <a:stretch>
                  <a:fillRect l="-3618" t="-10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281" name="TextBox 8"/>
          <p:cNvSpPr txBox="1">
            <a:spLocks noChangeArrowheads="1"/>
          </p:cNvSpPr>
          <p:nvPr/>
        </p:nvSpPr>
        <p:spPr bwMode="auto">
          <a:xfrm>
            <a:off x="304800" y="1447800"/>
            <a:ext cx="6705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9pPr>
          </a:lstStyle>
          <a:p>
            <a:pPr eaLnBrk="1" hangingPunct="1"/>
            <a:r>
              <a:rPr lang="en-US"/>
              <a:t>Alessandro Bacchetta at RHIC DY workshop May 2011:</a:t>
            </a:r>
          </a:p>
        </p:txBody>
      </p:sp>
      <p:sp>
        <p:nvSpPr>
          <p:cNvPr id="54282" name="TextBox 9"/>
          <p:cNvSpPr txBox="1">
            <a:spLocks noChangeArrowheads="1"/>
          </p:cNvSpPr>
          <p:nvPr/>
        </p:nvSpPr>
        <p:spPr bwMode="auto">
          <a:xfrm>
            <a:off x="1295400" y="6248400"/>
            <a:ext cx="5181600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9pPr>
          </a:lstStyle>
          <a:p>
            <a:pPr eaLnBrk="1" hangingPunct="1"/>
            <a:r>
              <a:rPr lang="en-US" i="1" dirty="0" err="1"/>
              <a:t>Bacchetta</a:t>
            </a:r>
            <a:r>
              <a:rPr lang="en-US" i="1" dirty="0"/>
              <a:t>, </a:t>
            </a:r>
            <a:r>
              <a:rPr lang="en-US" i="1" dirty="0" err="1"/>
              <a:t>Radici</a:t>
            </a:r>
            <a:r>
              <a:rPr lang="en-US" i="1" dirty="0"/>
              <a:t>, </a:t>
            </a:r>
            <a:r>
              <a:rPr lang="en-US" i="1" dirty="0" err="1"/>
              <a:t>Courtoy</a:t>
            </a:r>
            <a:r>
              <a:rPr lang="en-US" i="1" dirty="0"/>
              <a:t>, arXiv:1104.3855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84679" y="2526268"/>
            <a:ext cx="616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Collinear Framework: Point by Point extraction possible!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95600"/>
            <a:ext cx="67818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2590800" y="2926378"/>
            <a:ext cx="1676400" cy="3322022"/>
          </a:xfrm>
          <a:prstGeom prst="rect">
            <a:avLst/>
          </a:prstGeom>
          <a:solidFill>
            <a:schemeClr val="accent1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4200" y="6416675"/>
            <a:ext cx="2133600" cy="365125"/>
          </a:xfrm>
        </p:spPr>
        <p:txBody>
          <a:bodyPr/>
          <a:lstStyle/>
          <a:p>
            <a:fld id="{B44FA702-1FB6-462C-9339-B3CB7EC78228}" type="slidenum">
              <a:rPr lang="en-US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72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>
          <a:xfrm>
            <a:off x="1524000" y="76200"/>
            <a:ext cx="7315200" cy="990600"/>
          </a:xfrm>
        </p:spPr>
        <p:txBody>
          <a:bodyPr>
            <a:normAutofit fontScale="90000"/>
          </a:bodyPr>
          <a:lstStyle/>
          <a:p>
            <a:r>
              <a:rPr lang="en-US" sz="3600" smtClean="0"/>
              <a:t> First transversity extraction from HERMES and Belle IFF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Pac Spin, June 21,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9pPr>
          </a:lstStyle>
          <a:p>
            <a:pPr eaLnBrk="1" hangingPunct="1"/>
            <a:r>
              <a:rPr lang="en-US" altLang="ja-JP" sz="1200">
                <a:solidFill>
                  <a:srgbClr val="045C75"/>
                </a:solidFill>
                <a:latin typeface="Constantia" pitchFamily="18" charset="0"/>
                <a:cs typeface="HGP明朝E"/>
              </a:rPr>
              <a:t>polarized fragmentation functions from Belle</a:t>
            </a:r>
            <a:endParaRPr lang="en-US" sz="1200">
              <a:solidFill>
                <a:srgbClr val="045C75"/>
              </a:solidFill>
              <a:latin typeface="Constantia" pitchFamily="18" charset="0"/>
            </a:endParaRPr>
          </a:p>
        </p:txBody>
      </p:sp>
      <p:pic>
        <p:nvPicPr>
          <p:cNvPr id="542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1600"/>
            <a:ext cx="7138988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81800" y="1752600"/>
            <a:ext cx="2362200" cy="4541838"/>
          </a:xfrm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en-US" dirty="0" smtClean="0"/>
              <a:t>Early studies indicate little effect of evolution in Collins function, </a:t>
            </a:r>
          </a:p>
          <a:p>
            <a:pPr>
              <a:defRPr/>
            </a:pPr>
            <a:r>
              <a:rPr lang="en-US" dirty="0" smtClean="0"/>
              <a:t>Preliminary data by Compass and PHENIX not used  </a:t>
            </a:r>
            <a:endParaRPr lang="en-US" dirty="0"/>
          </a:p>
        </p:txBody>
      </p:sp>
      <p:sp>
        <p:nvSpPr>
          <p:cNvPr id="54281" name="TextBox 8"/>
          <p:cNvSpPr txBox="1">
            <a:spLocks noChangeArrowheads="1"/>
          </p:cNvSpPr>
          <p:nvPr/>
        </p:nvSpPr>
        <p:spPr bwMode="auto">
          <a:xfrm>
            <a:off x="304800" y="1447800"/>
            <a:ext cx="6705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9pPr>
          </a:lstStyle>
          <a:p>
            <a:pPr eaLnBrk="1" hangingPunct="1"/>
            <a:r>
              <a:rPr lang="en-US"/>
              <a:t>Alessandro Bacchetta at RHIC DY workshop May 2011:</a:t>
            </a:r>
          </a:p>
        </p:txBody>
      </p:sp>
      <p:sp>
        <p:nvSpPr>
          <p:cNvPr id="54282" name="TextBox 9"/>
          <p:cNvSpPr txBox="1">
            <a:spLocks noChangeArrowheads="1"/>
          </p:cNvSpPr>
          <p:nvPr/>
        </p:nvSpPr>
        <p:spPr bwMode="auto">
          <a:xfrm>
            <a:off x="1295400" y="6248400"/>
            <a:ext cx="5181600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9pPr>
          </a:lstStyle>
          <a:p>
            <a:pPr eaLnBrk="1" hangingPunct="1"/>
            <a:r>
              <a:rPr lang="en-US" i="1"/>
              <a:t>Bacchetta, Radici, Courtoy, arXiv:1104.3855</a:t>
            </a:r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84679" y="2526268"/>
            <a:ext cx="616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Collinear Framework: Point by Point extraction possible!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4200" y="6416675"/>
            <a:ext cx="2133600" cy="365125"/>
          </a:xfrm>
        </p:spPr>
        <p:txBody>
          <a:bodyPr/>
          <a:lstStyle/>
          <a:p>
            <a:fld id="{B44FA702-1FB6-462C-9339-B3CB7EC78228}" type="slidenum">
              <a:rPr lang="en-US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96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>
          <a:xfrm>
            <a:off x="1524000" y="76200"/>
            <a:ext cx="7315200" cy="990600"/>
          </a:xfrm>
        </p:spPr>
        <p:txBody>
          <a:bodyPr>
            <a:normAutofit fontScale="90000"/>
          </a:bodyPr>
          <a:lstStyle/>
          <a:p>
            <a:r>
              <a:rPr lang="en-US" sz="3600" smtClean="0"/>
              <a:t> First transversity extraction from HERMES and Belle IFF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Pac Spin, June 21, 2011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9pPr>
          </a:lstStyle>
          <a:p>
            <a:pPr eaLnBrk="1" hangingPunct="1"/>
            <a:r>
              <a:rPr lang="en-US" altLang="ja-JP" sz="1200">
                <a:solidFill>
                  <a:srgbClr val="045C75"/>
                </a:solidFill>
                <a:latin typeface="Constantia" pitchFamily="18" charset="0"/>
                <a:cs typeface="HGP明朝E"/>
              </a:rPr>
              <a:t>polarized fragmentation functions from Belle</a:t>
            </a:r>
            <a:endParaRPr lang="en-US" sz="1200">
              <a:solidFill>
                <a:srgbClr val="045C75"/>
              </a:solidFill>
              <a:latin typeface="Constantia" pitchFamily="18" charset="0"/>
            </a:endParaRPr>
          </a:p>
        </p:txBody>
      </p:sp>
      <p:pic>
        <p:nvPicPr>
          <p:cNvPr id="542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1600"/>
            <a:ext cx="7138988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650"/>
          <a:stretch/>
        </p:blipFill>
        <p:spPr bwMode="auto">
          <a:xfrm>
            <a:off x="0" y="1371600"/>
            <a:ext cx="7138988" cy="4463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81800" y="1752600"/>
            <a:ext cx="2362200" cy="4541838"/>
          </a:xfrm>
        </p:spPr>
        <p:txBody>
          <a:bodyPr>
            <a:normAutofit/>
          </a:bodyPr>
          <a:lstStyle/>
          <a:p>
            <a:pPr>
              <a:defRPr/>
            </a:pPr>
            <a:endParaRPr lang="en-US" sz="2400" dirty="0" smtClean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r>
              <a:rPr lang="en-US" sz="2400" dirty="0" smtClean="0"/>
              <a:t>Consistent with Extraction by </a:t>
            </a:r>
            <a:r>
              <a:rPr lang="en-US" sz="2400" dirty="0" err="1" smtClean="0"/>
              <a:t>Anselmino</a:t>
            </a:r>
            <a:r>
              <a:rPr lang="en-US" sz="2400" dirty="0" smtClean="0"/>
              <a:t> et.al.</a:t>
            </a:r>
          </a:p>
        </p:txBody>
      </p:sp>
      <p:sp>
        <p:nvSpPr>
          <p:cNvPr id="54281" name="TextBox 8"/>
          <p:cNvSpPr txBox="1">
            <a:spLocks noChangeArrowheads="1"/>
          </p:cNvSpPr>
          <p:nvPr/>
        </p:nvSpPr>
        <p:spPr bwMode="auto">
          <a:xfrm>
            <a:off x="304800" y="1447800"/>
            <a:ext cx="6705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9pPr>
          </a:lstStyle>
          <a:p>
            <a:pPr eaLnBrk="1" hangingPunct="1"/>
            <a:r>
              <a:rPr lang="en-US"/>
              <a:t>Alessandro Bacchetta at RHIC DY workshop May 2011:</a:t>
            </a:r>
          </a:p>
        </p:txBody>
      </p:sp>
      <p:sp>
        <p:nvSpPr>
          <p:cNvPr id="54282" name="TextBox 9"/>
          <p:cNvSpPr txBox="1">
            <a:spLocks noChangeArrowheads="1"/>
          </p:cNvSpPr>
          <p:nvPr/>
        </p:nvSpPr>
        <p:spPr bwMode="auto">
          <a:xfrm>
            <a:off x="1295400" y="6248400"/>
            <a:ext cx="5181600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9pPr>
          </a:lstStyle>
          <a:p>
            <a:pPr eaLnBrk="1" hangingPunct="1"/>
            <a:r>
              <a:rPr lang="en-US" i="1" dirty="0" err="1"/>
              <a:t>Bacchetta</a:t>
            </a:r>
            <a:r>
              <a:rPr lang="en-US" i="1" dirty="0"/>
              <a:t>, </a:t>
            </a:r>
            <a:r>
              <a:rPr lang="en-US" i="1" dirty="0" err="1"/>
              <a:t>Radici</a:t>
            </a:r>
            <a:r>
              <a:rPr lang="en-US" i="1" dirty="0"/>
              <a:t>, </a:t>
            </a:r>
            <a:r>
              <a:rPr lang="en-US" i="1" dirty="0" err="1"/>
              <a:t>Courtoy</a:t>
            </a:r>
            <a:r>
              <a:rPr lang="en-US" i="1" dirty="0"/>
              <a:t>, arXiv:1104.3855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84679" y="2526268"/>
            <a:ext cx="616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Collinear Framework: Point by Point extraction possible!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4200" y="6416675"/>
            <a:ext cx="2133600" cy="365125"/>
          </a:xfrm>
        </p:spPr>
        <p:txBody>
          <a:bodyPr/>
          <a:lstStyle/>
          <a:p>
            <a:fld id="{B44FA702-1FB6-462C-9339-B3CB7EC78228}" type="slidenum">
              <a:rPr lang="en-US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0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2A635-45B7-47AD-8092-1F39B9EAF8BD}" type="slidenum">
              <a:rPr lang="en-US"/>
              <a:pPr/>
              <a:t>27</a:t>
            </a:fld>
            <a:endParaRPr lang="en-US"/>
          </a:p>
        </p:txBody>
      </p:sp>
      <p:sp>
        <p:nvSpPr>
          <p:cNvPr id="62466" name="AutoShape 2"/>
          <p:cNvSpPr>
            <a:spLocks noChangeArrowheads="1"/>
          </p:cNvSpPr>
          <p:nvPr/>
        </p:nvSpPr>
        <p:spPr bwMode="auto">
          <a:xfrm rot="15754799">
            <a:off x="6153150" y="1439863"/>
            <a:ext cx="914400" cy="876300"/>
          </a:xfrm>
          <a:prstGeom prst="curvedRightArrow">
            <a:avLst>
              <a:gd name="adj1" fmla="val 20000"/>
              <a:gd name="adj2" fmla="val 40000"/>
              <a:gd name="adj3" fmla="val 3478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467" name="Rectangle 3"/>
          <p:cNvSpPr>
            <a:spLocks noChangeArrowheads="1"/>
          </p:cNvSpPr>
          <p:nvPr/>
        </p:nvSpPr>
        <p:spPr bwMode="auto">
          <a:xfrm>
            <a:off x="1371600" y="4953000"/>
            <a:ext cx="6400800" cy="19050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grpSp>
        <p:nvGrpSpPr>
          <p:cNvPr id="62468" name="Group 4"/>
          <p:cNvGrpSpPr>
            <a:grpSpLocks/>
          </p:cNvGrpSpPr>
          <p:nvPr/>
        </p:nvGrpSpPr>
        <p:grpSpPr bwMode="auto">
          <a:xfrm>
            <a:off x="4340225" y="2714625"/>
            <a:ext cx="528638" cy="571500"/>
            <a:chOff x="2734" y="1710"/>
            <a:chExt cx="333" cy="360"/>
          </a:xfrm>
        </p:grpSpPr>
        <p:sp>
          <p:nvSpPr>
            <p:cNvPr id="62469" name="Rectangle 5"/>
            <p:cNvSpPr>
              <a:spLocks noChangeArrowheads="1"/>
            </p:cNvSpPr>
            <p:nvPr/>
          </p:nvSpPr>
          <p:spPr bwMode="auto">
            <a:xfrm>
              <a:off x="2734" y="1710"/>
              <a:ext cx="333" cy="360"/>
            </a:xfrm>
            <a:prstGeom prst="rect">
              <a:avLst/>
            </a:prstGeom>
            <a:solidFill>
              <a:srgbClr val="C0C0C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62470" name="Object 6"/>
            <p:cNvGraphicFramePr>
              <a:graphicFrameLocks noChangeAspect="1"/>
            </p:cNvGraphicFramePr>
            <p:nvPr/>
          </p:nvGraphicFramePr>
          <p:xfrm>
            <a:off x="2736" y="1730"/>
            <a:ext cx="294" cy="33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545" name="Equation" r:id="rId3" imgW="152280" imgH="177480" progId="Equation.3">
                    <p:embed/>
                  </p:oleObj>
                </mc:Choice>
                <mc:Fallback>
                  <p:oleObj name="Equation" r:id="rId3" imgW="1522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36" y="1730"/>
                          <a:ext cx="294" cy="33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0C0C0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2471" name="Group 7"/>
          <p:cNvGrpSpPr>
            <a:grpSpLocks/>
          </p:cNvGrpSpPr>
          <p:nvPr/>
        </p:nvGrpSpPr>
        <p:grpSpPr bwMode="auto">
          <a:xfrm>
            <a:off x="4868863" y="2941638"/>
            <a:ext cx="2509837" cy="998537"/>
            <a:chOff x="3067" y="1853"/>
            <a:chExt cx="1581" cy="629"/>
          </a:xfrm>
        </p:grpSpPr>
        <p:sp>
          <p:nvSpPr>
            <p:cNvPr id="62472" name="Oval 8"/>
            <p:cNvSpPr>
              <a:spLocks noChangeArrowheads="1"/>
            </p:cNvSpPr>
            <p:nvPr/>
          </p:nvSpPr>
          <p:spPr bwMode="auto">
            <a:xfrm>
              <a:off x="3605" y="1901"/>
              <a:ext cx="333" cy="332"/>
            </a:xfrm>
            <a:prstGeom prst="ellipse">
              <a:avLst/>
            </a:prstGeom>
            <a:noFill/>
            <a:ln w="28575">
              <a:solidFill>
                <a:srgbClr val="33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473" name="Line 9"/>
            <p:cNvSpPr>
              <a:spLocks noChangeShapeType="1"/>
            </p:cNvSpPr>
            <p:nvPr/>
          </p:nvSpPr>
          <p:spPr bwMode="auto">
            <a:xfrm>
              <a:off x="3930" y="2061"/>
              <a:ext cx="526" cy="0"/>
            </a:xfrm>
            <a:prstGeom prst="line">
              <a:avLst/>
            </a:prstGeom>
            <a:noFill/>
            <a:ln w="50800">
              <a:solidFill>
                <a:srgbClr val="33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474" name="Text Box 10"/>
            <p:cNvSpPr txBox="1">
              <a:spLocks noChangeArrowheads="1"/>
            </p:cNvSpPr>
            <p:nvPr/>
          </p:nvSpPr>
          <p:spPr bwMode="auto">
            <a:xfrm>
              <a:off x="3120" y="1853"/>
              <a:ext cx="29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>
                  <a:solidFill>
                    <a:srgbClr val="FF3300"/>
                  </a:solidFill>
                </a:rPr>
                <a:t>b</a:t>
              </a:r>
              <a:endParaRPr lang="en-US">
                <a:solidFill>
                  <a:srgbClr val="FF3300"/>
                </a:solidFill>
              </a:endParaRPr>
            </a:p>
          </p:txBody>
        </p:sp>
        <p:sp>
          <p:nvSpPr>
            <p:cNvPr id="62475" name="Line 11"/>
            <p:cNvSpPr>
              <a:spLocks noChangeShapeType="1"/>
            </p:cNvSpPr>
            <p:nvPr/>
          </p:nvSpPr>
          <p:spPr bwMode="auto">
            <a:xfrm flipV="1">
              <a:off x="3292" y="2177"/>
              <a:ext cx="333" cy="189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 type="stealth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476" name="Text Box 12"/>
            <p:cNvSpPr txBox="1">
              <a:spLocks noChangeArrowheads="1"/>
            </p:cNvSpPr>
            <p:nvPr/>
          </p:nvSpPr>
          <p:spPr bwMode="auto">
            <a:xfrm>
              <a:off x="3094" y="2251"/>
              <a:ext cx="31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 b="1"/>
                <a:t>X</a:t>
              </a:r>
              <a:endParaRPr lang="en-US" b="1"/>
            </a:p>
          </p:txBody>
        </p:sp>
        <p:graphicFrame>
          <p:nvGraphicFramePr>
            <p:cNvPr id="62477" name="Object 13"/>
            <p:cNvGraphicFramePr>
              <a:graphicFrameLocks noChangeAspect="1"/>
            </p:cNvGraphicFramePr>
            <p:nvPr/>
          </p:nvGraphicFramePr>
          <p:xfrm>
            <a:off x="3660" y="1918"/>
            <a:ext cx="206" cy="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546" name="Equation" r:id="rId5" imgW="152280" imgH="228600" progId="Equation.DSMT4">
                    <p:embed/>
                  </p:oleObj>
                </mc:Choice>
                <mc:Fallback>
                  <p:oleObj name="Equation" r:id="rId5" imgW="152280" imgH="2286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60" y="1918"/>
                          <a:ext cx="206" cy="3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2478" name="Line 14"/>
            <p:cNvSpPr>
              <a:spLocks noChangeShapeType="1"/>
            </p:cNvSpPr>
            <p:nvPr/>
          </p:nvSpPr>
          <p:spPr bwMode="auto">
            <a:xfrm>
              <a:off x="3067" y="2066"/>
              <a:ext cx="525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62479" name="Object 15"/>
            <p:cNvGraphicFramePr>
              <a:graphicFrameLocks noChangeAspect="1"/>
            </p:cNvGraphicFramePr>
            <p:nvPr/>
          </p:nvGraphicFramePr>
          <p:xfrm>
            <a:off x="4412" y="2052"/>
            <a:ext cx="236" cy="2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547" name="Equation" r:id="rId7" imgW="152280" imgH="164880" progId="Equation.3">
                    <p:embed/>
                  </p:oleObj>
                </mc:Choice>
                <mc:Fallback>
                  <p:oleObj name="Equation" r:id="rId7" imgW="152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12" y="2052"/>
                          <a:ext cx="236" cy="2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2480" name="Oval 16"/>
          <p:cNvSpPr>
            <a:spLocks noChangeArrowheads="1"/>
          </p:cNvSpPr>
          <p:nvPr/>
        </p:nvSpPr>
        <p:spPr bwMode="auto">
          <a:xfrm>
            <a:off x="2913063" y="2433638"/>
            <a:ext cx="528637" cy="528637"/>
          </a:xfrm>
          <a:prstGeom prst="ellipse">
            <a:avLst/>
          </a:prstGeom>
          <a:noFill/>
          <a:ln w="28575">
            <a:solidFill>
              <a:srgbClr val="33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2481" name="Line 17"/>
          <p:cNvSpPr>
            <a:spLocks noChangeShapeType="1"/>
          </p:cNvSpPr>
          <p:nvPr/>
        </p:nvSpPr>
        <p:spPr bwMode="auto">
          <a:xfrm>
            <a:off x="2065338" y="2684463"/>
            <a:ext cx="835025" cy="0"/>
          </a:xfrm>
          <a:prstGeom prst="line">
            <a:avLst/>
          </a:prstGeom>
          <a:noFill/>
          <a:ln w="50800">
            <a:solidFill>
              <a:srgbClr val="33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482" name="Line 18"/>
          <p:cNvSpPr>
            <a:spLocks noChangeShapeType="1"/>
          </p:cNvSpPr>
          <p:nvPr/>
        </p:nvSpPr>
        <p:spPr bwMode="auto">
          <a:xfrm>
            <a:off x="3455988" y="2697163"/>
            <a:ext cx="833437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483" name="Text Box 19"/>
          <p:cNvSpPr txBox="1">
            <a:spLocks noChangeArrowheads="1"/>
          </p:cNvSpPr>
          <p:nvPr/>
        </p:nvSpPr>
        <p:spPr bwMode="auto">
          <a:xfrm>
            <a:off x="3492500" y="2603500"/>
            <a:ext cx="4746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>
                <a:solidFill>
                  <a:srgbClr val="FF3300"/>
                </a:solidFill>
              </a:rPr>
              <a:t>a</a:t>
            </a:r>
            <a:endParaRPr lang="en-US">
              <a:solidFill>
                <a:srgbClr val="FF3300"/>
              </a:solidFill>
            </a:endParaRPr>
          </a:p>
        </p:txBody>
      </p:sp>
      <p:sp>
        <p:nvSpPr>
          <p:cNvPr id="62484" name="Line 20"/>
          <p:cNvSpPr>
            <a:spLocks noChangeShapeType="1"/>
          </p:cNvSpPr>
          <p:nvPr/>
        </p:nvSpPr>
        <p:spPr bwMode="auto">
          <a:xfrm flipV="1">
            <a:off x="3370263" y="2224088"/>
            <a:ext cx="528637" cy="300037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485" name="Text Box 21"/>
          <p:cNvSpPr txBox="1">
            <a:spLocks noChangeArrowheads="1"/>
          </p:cNvSpPr>
          <p:nvPr/>
        </p:nvSpPr>
        <p:spPr bwMode="auto">
          <a:xfrm>
            <a:off x="3840163" y="1905000"/>
            <a:ext cx="5032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b="1"/>
              <a:t>X</a:t>
            </a:r>
            <a:endParaRPr lang="en-US" b="1"/>
          </a:p>
        </p:txBody>
      </p:sp>
      <p:graphicFrame>
        <p:nvGraphicFramePr>
          <p:cNvPr id="62486" name="Object 22"/>
          <p:cNvGraphicFramePr>
            <a:graphicFrameLocks noChangeAspect="1"/>
          </p:cNvGraphicFramePr>
          <p:nvPr/>
        </p:nvGraphicFramePr>
        <p:xfrm>
          <a:off x="3027363" y="2470150"/>
          <a:ext cx="32385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48" name="Equation" r:id="rId9" imgW="152280" imgH="228600" progId="Equation.DSMT4">
                  <p:embed/>
                </p:oleObj>
              </mc:Choice>
              <mc:Fallback>
                <p:oleObj name="Equation" r:id="rId9" imgW="1522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27363" y="2470150"/>
                        <a:ext cx="323850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487" name="Object 23"/>
          <p:cNvGraphicFramePr>
            <a:graphicFrameLocks noChangeAspect="1"/>
          </p:cNvGraphicFramePr>
          <p:nvPr/>
        </p:nvGraphicFramePr>
        <p:xfrm>
          <a:off x="1712913" y="2665413"/>
          <a:ext cx="717550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49" name="Equation" r:id="rId11" imgW="291960" imgH="203040" progId="Equation.3">
                  <p:embed/>
                </p:oleObj>
              </mc:Choice>
              <mc:Fallback>
                <p:oleObj name="Equation" r:id="rId11" imgW="2919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2913" y="2665413"/>
                        <a:ext cx="717550" cy="49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488" name="Line 24"/>
          <p:cNvSpPr>
            <a:spLocks noChangeShapeType="1"/>
          </p:cNvSpPr>
          <p:nvPr/>
        </p:nvSpPr>
        <p:spPr bwMode="auto">
          <a:xfrm rot="16200000">
            <a:off x="2128837" y="2395538"/>
            <a:ext cx="377825" cy="0"/>
          </a:xfrm>
          <a:prstGeom prst="line">
            <a:avLst/>
          </a:prstGeom>
          <a:noFill/>
          <a:ln w="31750">
            <a:solidFill>
              <a:srgbClr val="33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489" name="Line 25"/>
          <p:cNvSpPr>
            <a:spLocks noChangeShapeType="1"/>
          </p:cNvSpPr>
          <p:nvPr/>
        </p:nvSpPr>
        <p:spPr bwMode="auto">
          <a:xfrm rot="16200000">
            <a:off x="4876006" y="2591594"/>
            <a:ext cx="306388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490" name="Line 26"/>
          <p:cNvSpPr>
            <a:spLocks noChangeShapeType="1"/>
          </p:cNvSpPr>
          <p:nvPr/>
        </p:nvSpPr>
        <p:spPr bwMode="auto">
          <a:xfrm rot="16200000">
            <a:off x="3910806" y="2677319"/>
            <a:ext cx="306388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491" name="Line 27"/>
          <p:cNvSpPr>
            <a:spLocks noChangeShapeType="1"/>
          </p:cNvSpPr>
          <p:nvPr/>
        </p:nvSpPr>
        <p:spPr bwMode="auto">
          <a:xfrm rot="16200000">
            <a:off x="2257425" y="2409826"/>
            <a:ext cx="377825" cy="0"/>
          </a:xfrm>
          <a:prstGeom prst="line">
            <a:avLst/>
          </a:prstGeom>
          <a:noFill/>
          <a:ln w="31750">
            <a:solidFill>
              <a:srgbClr val="3366FF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492" name="Text Box 28"/>
          <p:cNvSpPr txBox="1">
            <a:spLocks noChangeArrowheads="1"/>
          </p:cNvSpPr>
          <p:nvPr/>
        </p:nvSpPr>
        <p:spPr bwMode="auto">
          <a:xfrm>
            <a:off x="914400" y="228600"/>
            <a:ext cx="7924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3200"/>
              <a:t>Interference Fragmentation Function in p-p</a:t>
            </a:r>
          </a:p>
        </p:txBody>
      </p:sp>
      <p:grpSp>
        <p:nvGrpSpPr>
          <p:cNvPr id="62493" name="Group 29"/>
          <p:cNvGrpSpPr>
            <a:grpSpLocks/>
          </p:cNvGrpSpPr>
          <p:nvPr/>
        </p:nvGrpSpPr>
        <p:grpSpPr bwMode="auto">
          <a:xfrm>
            <a:off x="4873625" y="1066800"/>
            <a:ext cx="3432175" cy="1676400"/>
            <a:chOff x="3067" y="672"/>
            <a:chExt cx="2162" cy="1056"/>
          </a:xfrm>
        </p:grpSpPr>
        <p:sp>
          <p:nvSpPr>
            <p:cNvPr id="62494" name="Oval 30"/>
            <p:cNvSpPr>
              <a:spLocks noChangeArrowheads="1"/>
            </p:cNvSpPr>
            <p:nvPr/>
          </p:nvSpPr>
          <p:spPr bwMode="auto">
            <a:xfrm>
              <a:off x="3549" y="1161"/>
              <a:ext cx="387" cy="375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495" name="Line 31"/>
            <p:cNvSpPr>
              <a:spLocks noChangeShapeType="1"/>
            </p:cNvSpPr>
            <p:nvPr/>
          </p:nvSpPr>
          <p:spPr bwMode="auto">
            <a:xfrm flipV="1">
              <a:off x="3067" y="1440"/>
              <a:ext cx="485" cy="28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496" name="Text Box 32"/>
            <p:cNvSpPr txBox="1">
              <a:spLocks noChangeArrowheads="1"/>
            </p:cNvSpPr>
            <p:nvPr/>
          </p:nvSpPr>
          <p:spPr bwMode="auto">
            <a:xfrm>
              <a:off x="3147" y="1393"/>
              <a:ext cx="29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it-IT">
                  <a:solidFill>
                    <a:srgbClr val="FF3300"/>
                  </a:solidFill>
                </a:rPr>
                <a:t>c</a:t>
              </a:r>
              <a:endParaRPr lang="en-US">
                <a:solidFill>
                  <a:srgbClr val="FF3300"/>
                </a:solidFill>
              </a:endParaRPr>
            </a:p>
          </p:txBody>
        </p:sp>
        <p:graphicFrame>
          <p:nvGraphicFramePr>
            <p:cNvPr id="62497" name="Object 33"/>
            <p:cNvGraphicFramePr>
              <a:graphicFrameLocks noChangeAspect="1"/>
            </p:cNvGraphicFramePr>
            <p:nvPr/>
          </p:nvGraphicFramePr>
          <p:xfrm>
            <a:off x="4368" y="864"/>
            <a:ext cx="861" cy="3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550" name="Equation" r:id="rId13" imgW="457200" imgH="203040" progId="Equation.DSMT4">
                    <p:embed/>
                  </p:oleObj>
                </mc:Choice>
                <mc:Fallback>
                  <p:oleObj name="Equation" r:id="rId13" imgW="457200" imgH="20304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68" y="864"/>
                          <a:ext cx="861" cy="37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2498" name="Object 34"/>
            <p:cNvGraphicFramePr>
              <a:graphicFrameLocks noChangeAspect="1"/>
            </p:cNvGraphicFramePr>
            <p:nvPr/>
          </p:nvGraphicFramePr>
          <p:xfrm>
            <a:off x="3531" y="1152"/>
            <a:ext cx="405" cy="3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551" name="Equation" r:id="rId15" imgW="241200" imgH="190440" progId="Equation.DSMT4">
                    <p:embed/>
                  </p:oleObj>
                </mc:Choice>
                <mc:Fallback>
                  <p:oleObj name="Equation" r:id="rId15" imgW="241200" imgH="19044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31" y="1152"/>
                          <a:ext cx="405" cy="30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2499" name="Line 35"/>
            <p:cNvSpPr>
              <a:spLocks noChangeShapeType="1"/>
            </p:cNvSpPr>
            <p:nvPr/>
          </p:nvSpPr>
          <p:spPr bwMode="auto">
            <a:xfrm flipV="1">
              <a:off x="3869" y="672"/>
              <a:ext cx="547" cy="55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500" name="Line 36"/>
            <p:cNvSpPr>
              <a:spLocks noChangeShapeType="1"/>
            </p:cNvSpPr>
            <p:nvPr/>
          </p:nvSpPr>
          <p:spPr bwMode="auto">
            <a:xfrm>
              <a:off x="3888" y="1248"/>
              <a:ext cx="624" cy="4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2501" name="Group 37"/>
          <p:cNvGrpSpPr>
            <a:grpSpLocks/>
          </p:cNvGrpSpPr>
          <p:nvPr/>
        </p:nvGrpSpPr>
        <p:grpSpPr bwMode="auto">
          <a:xfrm>
            <a:off x="1300163" y="3276600"/>
            <a:ext cx="3019425" cy="1219200"/>
            <a:chOff x="819" y="2064"/>
            <a:chExt cx="1902" cy="768"/>
          </a:xfrm>
        </p:grpSpPr>
        <p:sp>
          <p:nvSpPr>
            <p:cNvPr id="62502" name="Line 38"/>
            <p:cNvSpPr>
              <a:spLocks noChangeShapeType="1"/>
            </p:cNvSpPr>
            <p:nvPr/>
          </p:nvSpPr>
          <p:spPr bwMode="auto">
            <a:xfrm flipV="1">
              <a:off x="2246" y="2064"/>
              <a:ext cx="475" cy="30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62503" name="Object 39"/>
            <p:cNvGraphicFramePr>
              <a:graphicFrameLocks noChangeAspect="1"/>
            </p:cNvGraphicFramePr>
            <p:nvPr/>
          </p:nvGraphicFramePr>
          <p:xfrm>
            <a:off x="2027" y="2324"/>
            <a:ext cx="277" cy="2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552" name="Equation" r:id="rId17" imgW="164880" imgH="164880" progId="Equation.DSMT4">
                    <p:embed/>
                  </p:oleObj>
                </mc:Choice>
                <mc:Fallback>
                  <p:oleObj name="Equation" r:id="rId17" imgW="164880" imgH="16488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27" y="2324"/>
                          <a:ext cx="277" cy="26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2504" name="Line 40"/>
            <p:cNvSpPr>
              <a:spLocks noChangeShapeType="1"/>
            </p:cNvSpPr>
            <p:nvPr/>
          </p:nvSpPr>
          <p:spPr bwMode="auto">
            <a:xfrm flipH="1">
              <a:off x="1632" y="2592"/>
              <a:ext cx="384" cy="24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62505" name="Object 41"/>
            <p:cNvGraphicFramePr>
              <a:graphicFrameLocks noChangeAspect="1"/>
            </p:cNvGraphicFramePr>
            <p:nvPr/>
          </p:nvGraphicFramePr>
          <p:xfrm>
            <a:off x="819" y="2460"/>
            <a:ext cx="861" cy="3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553" name="Equation" r:id="rId19" imgW="457200" imgH="203040" progId="Equation.DSMT4">
                    <p:embed/>
                  </p:oleObj>
                </mc:Choice>
                <mc:Fallback>
                  <p:oleObj name="Equation" r:id="rId19" imgW="457200" imgH="20304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19" y="2460"/>
                          <a:ext cx="861" cy="37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2506" name="Oval 42"/>
            <p:cNvSpPr>
              <a:spLocks noChangeArrowheads="1"/>
            </p:cNvSpPr>
            <p:nvPr/>
          </p:nvSpPr>
          <p:spPr bwMode="auto">
            <a:xfrm>
              <a:off x="1971" y="2308"/>
              <a:ext cx="333" cy="332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CC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507" name="Line 43"/>
            <p:cNvSpPr>
              <a:spLocks noChangeShapeType="1"/>
            </p:cNvSpPr>
            <p:nvPr/>
          </p:nvSpPr>
          <p:spPr bwMode="auto">
            <a:xfrm flipH="1" flipV="1">
              <a:off x="1584" y="2544"/>
              <a:ext cx="432" cy="4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aphicFrame>
        <p:nvGraphicFramePr>
          <p:cNvPr id="62508" name="Object 44"/>
          <p:cNvGraphicFramePr>
            <a:graphicFrameLocks noChangeAspect="1"/>
          </p:cNvGraphicFramePr>
          <p:nvPr/>
        </p:nvGraphicFramePr>
        <p:xfrm>
          <a:off x="1600200" y="5262563"/>
          <a:ext cx="3565525" cy="757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4" name="Equation" r:id="rId20" imgW="2197080" imgH="444240" progId="Equation.DSMT4">
                  <p:embed/>
                </p:oleObj>
              </mc:Choice>
              <mc:Fallback>
                <p:oleObj name="Equation" r:id="rId20" imgW="219708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5262563"/>
                        <a:ext cx="3565525" cy="757237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509" name="Line 45"/>
          <p:cNvSpPr>
            <a:spLocks noChangeShapeType="1"/>
          </p:cNvSpPr>
          <p:nvPr/>
        </p:nvSpPr>
        <p:spPr bwMode="auto">
          <a:xfrm rot="16200000">
            <a:off x="4037806" y="2666207"/>
            <a:ext cx="30638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510" name="Line 46"/>
          <p:cNvSpPr>
            <a:spLocks noChangeShapeType="1"/>
          </p:cNvSpPr>
          <p:nvPr/>
        </p:nvSpPr>
        <p:spPr bwMode="auto">
          <a:xfrm rot="16200000">
            <a:off x="4799806" y="2667794"/>
            <a:ext cx="306388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62511" name="Object 47"/>
          <p:cNvGraphicFramePr>
            <a:graphicFrameLocks noChangeAspect="1"/>
          </p:cNvGraphicFramePr>
          <p:nvPr/>
        </p:nvGraphicFramePr>
        <p:xfrm>
          <a:off x="5630863" y="5365750"/>
          <a:ext cx="1898650" cy="50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5" name="Equation" r:id="rId22" imgW="914400" imgH="241200" progId="Equation.DSMT4">
                  <p:embed/>
                </p:oleObj>
              </mc:Choice>
              <mc:Fallback>
                <p:oleObj name="Equation" r:id="rId22" imgW="91440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0863" y="5365750"/>
                        <a:ext cx="1898650" cy="501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512" name="Text Box 48"/>
          <p:cNvSpPr txBox="1">
            <a:spLocks noChangeArrowheads="1"/>
          </p:cNvSpPr>
          <p:nvPr/>
        </p:nvSpPr>
        <p:spPr bwMode="auto">
          <a:xfrm>
            <a:off x="1981200" y="6096000"/>
            <a:ext cx="4254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Symbol" pitchFamily="18" charset="2"/>
              </a:rPr>
              <a:t>f</a:t>
            </a:r>
            <a:r>
              <a:rPr lang="en-US" sz="2000" baseline="-25000"/>
              <a:t>S</a:t>
            </a:r>
            <a:endParaRPr lang="en-US" sz="2000"/>
          </a:p>
        </p:txBody>
      </p:sp>
      <p:sp>
        <p:nvSpPr>
          <p:cNvPr id="62513" name="Text Box 49"/>
          <p:cNvSpPr txBox="1">
            <a:spLocks noChangeArrowheads="1"/>
          </p:cNvSpPr>
          <p:nvPr/>
        </p:nvSpPr>
        <p:spPr bwMode="auto">
          <a:xfrm>
            <a:off x="6096000" y="990600"/>
            <a:ext cx="7604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Symbol" pitchFamily="18" charset="2"/>
              </a:rPr>
              <a:t>f</a:t>
            </a:r>
            <a:r>
              <a:rPr lang="en-US" sz="2000" baseline="-25000"/>
              <a:t>S</a:t>
            </a:r>
            <a:r>
              <a:rPr lang="en-US" sz="2000"/>
              <a:t>-</a:t>
            </a:r>
            <a:r>
              <a:rPr lang="en-US" sz="2000">
                <a:latin typeface="Symbol" pitchFamily="18" charset="2"/>
              </a:rPr>
              <a:t>f</a:t>
            </a:r>
            <a:r>
              <a:rPr lang="en-US" sz="2000" baseline="-25000"/>
              <a:t>R</a:t>
            </a:r>
          </a:p>
        </p:txBody>
      </p:sp>
      <p:sp>
        <p:nvSpPr>
          <p:cNvPr id="62514" name="Text Box 50"/>
          <p:cNvSpPr txBox="1">
            <a:spLocks noChangeArrowheads="1"/>
          </p:cNvSpPr>
          <p:nvPr/>
        </p:nvSpPr>
        <p:spPr bwMode="auto">
          <a:xfrm>
            <a:off x="152400" y="5943600"/>
            <a:ext cx="685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62515" name="Text Box 51"/>
          <p:cNvSpPr txBox="1">
            <a:spLocks noChangeArrowheads="1"/>
          </p:cNvSpPr>
          <p:nvPr/>
        </p:nvSpPr>
        <p:spPr bwMode="auto">
          <a:xfrm>
            <a:off x="2216150" y="6096000"/>
            <a:ext cx="5556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:   Angle between polarisation vector and event plane</a:t>
            </a:r>
          </a:p>
        </p:txBody>
      </p:sp>
      <p:sp>
        <p:nvSpPr>
          <p:cNvPr id="62516" name="Text Box 52"/>
          <p:cNvSpPr txBox="1">
            <a:spLocks noChangeArrowheads="1"/>
          </p:cNvSpPr>
          <p:nvPr/>
        </p:nvSpPr>
        <p:spPr bwMode="auto">
          <a:xfrm>
            <a:off x="1981200" y="6384925"/>
            <a:ext cx="4349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Symbol" pitchFamily="18" charset="2"/>
              </a:rPr>
              <a:t>f</a:t>
            </a:r>
            <a:r>
              <a:rPr lang="en-US" sz="2000" baseline="-25000"/>
              <a:t>R</a:t>
            </a:r>
            <a:endParaRPr lang="en-US" sz="2000"/>
          </a:p>
        </p:txBody>
      </p:sp>
      <p:sp>
        <p:nvSpPr>
          <p:cNvPr id="62517" name="Text Box 53"/>
          <p:cNvSpPr txBox="1">
            <a:spLocks noChangeArrowheads="1"/>
          </p:cNvSpPr>
          <p:nvPr/>
        </p:nvSpPr>
        <p:spPr bwMode="auto">
          <a:xfrm>
            <a:off x="2216150" y="6384925"/>
            <a:ext cx="5454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:   Angle between two hadron plane and event plane</a:t>
            </a:r>
          </a:p>
        </p:txBody>
      </p:sp>
    </p:spTree>
    <p:extLst>
      <p:ext uri="{BB962C8B-B14F-4D97-AF65-F5344CB8AC3E}">
        <p14:creationId xmlns:p14="http://schemas.microsoft.com/office/powerpoint/2010/main" val="3048152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2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2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2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2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2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62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62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62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62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62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62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62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62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 animBg="1"/>
      <p:bldP spid="62489" grpId="0" animBg="1"/>
      <p:bldP spid="62510" grpId="0" animBg="1"/>
      <p:bldP spid="62512" grpId="0"/>
      <p:bldP spid="62513" grpId="0"/>
      <p:bldP spid="62515" grpId="0"/>
      <p:bldP spid="62516" grpId="0"/>
      <p:bldP spid="6251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C63A5-874A-4C96-9163-90D39BA6DDFA}" type="slidenum">
              <a:rPr lang="en-US"/>
              <a:pPr/>
              <a:t>28</a:t>
            </a:fld>
            <a:endParaRPr lang="en-US"/>
          </a:p>
        </p:txBody>
      </p:sp>
      <p:pic>
        <p:nvPicPr>
          <p:cNvPr id="222210" name="Picture 2" descr="tem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3" y="915988"/>
            <a:ext cx="5410200" cy="356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221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>
                <a:ea typeface="MS PGothic" pitchFamily="34" charset="-128"/>
              </a:rPr>
              <a:t>Definition of </a:t>
            </a:r>
            <a:r>
              <a:rPr lang="en-US" altLang="zh-CN">
                <a:ea typeface="SimSun" pitchFamily="2" charset="-122"/>
              </a:rPr>
              <a:t>V</a:t>
            </a:r>
            <a:r>
              <a:rPr lang="en-US" altLang="ja-JP">
                <a:ea typeface="MS PGothic" pitchFamily="34" charset="-128"/>
              </a:rPr>
              <a:t>ectors and </a:t>
            </a:r>
            <a:r>
              <a:rPr lang="en-US" altLang="zh-CN">
                <a:ea typeface="SimSun" pitchFamily="2" charset="-122"/>
              </a:rPr>
              <a:t>A</a:t>
            </a:r>
            <a:r>
              <a:rPr lang="en-US" altLang="ja-JP">
                <a:ea typeface="MS PGothic" pitchFamily="34" charset="-128"/>
              </a:rPr>
              <a:t>ngles</a:t>
            </a:r>
            <a:endParaRPr lang="en-US" altLang="zh-CN">
              <a:ea typeface="SimSun" pitchFamily="2" charset="-122"/>
            </a:endParaRPr>
          </a:p>
        </p:txBody>
      </p:sp>
      <p:graphicFrame>
        <p:nvGraphicFramePr>
          <p:cNvPr id="222212" name="Object 4"/>
          <p:cNvGraphicFramePr>
            <a:graphicFrameLocks noChangeAspect="1"/>
          </p:cNvGraphicFramePr>
          <p:nvPr/>
        </p:nvGraphicFramePr>
        <p:xfrm>
          <a:off x="6019800" y="1803400"/>
          <a:ext cx="2895600" cy="2327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14" name="Equation" r:id="rId5" imgW="1866600" imgH="1498320" progId="Equation.DSMT4">
                  <p:embed/>
                </p:oleObj>
              </mc:Choice>
              <mc:Fallback>
                <p:oleObj name="Equation" r:id="rId5" imgW="1866600" imgH="14983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1803400"/>
                        <a:ext cx="2895600" cy="2327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2213" name="Line 5"/>
          <p:cNvSpPr>
            <a:spLocks noChangeShapeType="1"/>
          </p:cNvSpPr>
          <p:nvPr/>
        </p:nvSpPr>
        <p:spPr bwMode="auto">
          <a:xfrm>
            <a:off x="1008063" y="1379538"/>
            <a:ext cx="1131887" cy="735012"/>
          </a:xfrm>
          <a:prstGeom prst="line">
            <a:avLst/>
          </a:prstGeom>
          <a:noFill/>
          <a:ln w="101600">
            <a:solidFill>
              <a:srgbClr val="66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2214" name="Line 6"/>
          <p:cNvSpPr>
            <a:spLocks noChangeShapeType="1"/>
          </p:cNvSpPr>
          <p:nvPr/>
        </p:nvSpPr>
        <p:spPr bwMode="auto">
          <a:xfrm flipV="1">
            <a:off x="2252663" y="2076450"/>
            <a:ext cx="2901950" cy="49213"/>
          </a:xfrm>
          <a:prstGeom prst="line">
            <a:avLst/>
          </a:prstGeom>
          <a:noFill/>
          <a:ln w="57150">
            <a:solidFill>
              <a:srgbClr val="FFCC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2215" name="Line 7"/>
          <p:cNvSpPr>
            <a:spLocks noChangeShapeType="1"/>
          </p:cNvSpPr>
          <p:nvPr/>
        </p:nvSpPr>
        <p:spPr bwMode="auto">
          <a:xfrm>
            <a:off x="3916363" y="3922713"/>
            <a:ext cx="363537" cy="407987"/>
          </a:xfrm>
          <a:prstGeom prst="line">
            <a:avLst/>
          </a:prstGeom>
          <a:noFill/>
          <a:ln w="57150">
            <a:solidFill>
              <a:srgbClr val="FFCC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2216" name="Line 8"/>
          <p:cNvSpPr>
            <a:spLocks noChangeShapeType="1"/>
          </p:cNvSpPr>
          <p:nvPr/>
        </p:nvSpPr>
        <p:spPr bwMode="auto">
          <a:xfrm>
            <a:off x="2239963" y="2179638"/>
            <a:ext cx="1643062" cy="1700212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2217" name="Line 9"/>
          <p:cNvSpPr>
            <a:spLocks noChangeShapeType="1"/>
          </p:cNvSpPr>
          <p:nvPr/>
        </p:nvSpPr>
        <p:spPr bwMode="auto">
          <a:xfrm>
            <a:off x="2243138" y="2152650"/>
            <a:ext cx="3395662" cy="1611313"/>
          </a:xfrm>
          <a:prstGeom prst="line">
            <a:avLst/>
          </a:prstGeom>
          <a:noFill/>
          <a:ln w="57150">
            <a:solidFill>
              <a:srgbClr val="FFCC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2218" name="Line 10"/>
          <p:cNvSpPr>
            <a:spLocks noChangeShapeType="1"/>
          </p:cNvSpPr>
          <p:nvPr/>
        </p:nvSpPr>
        <p:spPr bwMode="auto">
          <a:xfrm flipH="1" flipV="1">
            <a:off x="2257425" y="2197100"/>
            <a:ext cx="1295400" cy="838200"/>
          </a:xfrm>
          <a:prstGeom prst="line">
            <a:avLst/>
          </a:prstGeom>
          <a:noFill/>
          <a:ln w="101600">
            <a:solidFill>
              <a:srgbClr val="66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222219" name="Object 11"/>
          <p:cNvGraphicFramePr>
            <a:graphicFrameLocks noChangeAspect="1"/>
          </p:cNvGraphicFramePr>
          <p:nvPr/>
        </p:nvGraphicFramePr>
        <p:xfrm>
          <a:off x="4667250" y="1714500"/>
          <a:ext cx="3810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15" name="Equation" r:id="rId7" imgW="241200" imgH="215640" progId="Equation.DSMT4">
                  <p:embed/>
                </p:oleObj>
              </mc:Choice>
              <mc:Fallback>
                <p:oleObj name="Equation" r:id="rId7" imgW="241200" imgH="215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7250" y="1714500"/>
                        <a:ext cx="381000" cy="34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2220" name="Object 12"/>
          <p:cNvGraphicFramePr>
            <a:graphicFrameLocks noChangeAspect="1"/>
          </p:cNvGraphicFramePr>
          <p:nvPr/>
        </p:nvGraphicFramePr>
        <p:xfrm>
          <a:off x="4343400" y="4191000"/>
          <a:ext cx="401638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16" name="Equation" r:id="rId9" imgW="253800" imgH="215640" progId="Equation.DSMT4">
                  <p:embed/>
                </p:oleObj>
              </mc:Choice>
              <mc:Fallback>
                <p:oleObj name="Equation" r:id="rId9" imgW="253800" imgH="215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4191000"/>
                        <a:ext cx="401638" cy="34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2221" name="Object 13"/>
          <p:cNvGraphicFramePr>
            <a:graphicFrameLocks noChangeAspect="1"/>
          </p:cNvGraphicFramePr>
          <p:nvPr/>
        </p:nvGraphicFramePr>
        <p:xfrm>
          <a:off x="1371600" y="2438400"/>
          <a:ext cx="1165225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17" name="Equation" r:id="rId11" imgW="825480" imgH="215640" progId="Equation.DSMT4">
                  <p:embed/>
                </p:oleObj>
              </mc:Choice>
              <mc:Fallback>
                <p:oleObj name="Equation" r:id="rId11" imgW="825480" imgH="215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2438400"/>
                        <a:ext cx="1165225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2222" name="Object 14"/>
          <p:cNvGraphicFramePr>
            <a:graphicFrameLocks noChangeAspect="1"/>
          </p:cNvGraphicFramePr>
          <p:nvPr/>
        </p:nvGraphicFramePr>
        <p:xfrm>
          <a:off x="533400" y="1828800"/>
          <a:ext cx="1165225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18" name="Equation" r:id="rId13" imgW="825480" imgH="215640" progId="Equation.DSMT4">
                  <p:embed/>
                </p:oleObj>
              </mc:Choice>
              <mc:Fallback>
                <p:oleObj name="Equation" r:id="rId13" imgW="825480" imgH="215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828800"/>
                        <a:ext cx="1165225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2223" name="Object 15"/>
          <p:cNvGraphicFramePr>
            <a:graphicFrameLocks noChangeAspect="1"/>
          </p:cNvGraphicFramePr>
          <p:nvPr/>
        </p:nvGraphicFramePr>
        <p:xfrm>
          <a:off x="5200650" y="3657600"/>
          <a:ext cx="341313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19" name="Equation" r:id="rId15" imgW="215640" imgH="215640" progId="Equation.DSMT4">
                  <p:embed/>
                </p:oleObj>
              </mc:Choice>
              <mc:Fallback>
                <p:oleObj name="Equation" r:id="rId15" imgW="215640" imgH="215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0650" y="3657600"/>
                        <a:ext cx="341313" cy="34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2224" name="Object 16"/>
          <p:cNvGraphicFramePr>
            <a:graphicFrameLocks noChangeAspect="1"/>
          </p:cNvGraphicFramePr>
          <p:nvPr/>
        </p:nvGraphicFramePr>
        <p:xfrm>
          <a:off x="1924050" y="1370013"/>
          <a:ext cx="317500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20" name="Equation" r:id="rId17" imgW="203040" imgH="215640" progId="Equation.DSMT4">
                  <p:embed/>
                </p:oleObj>
              </mc:Choice>
              <mc:Fallback>
                <p:oleObj name="Equation" r:id="rId17" imgW="203040" imgH="215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4050" y="1370013"/>
                        <a:ext cx="317500" cy="33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2225" name="Object 17"/>
          <p:cNvGraphicFramePr>
            <a:graphicFrameLocks noChangeAspect="1"/>
          </p:cNvGraphicFramePr>
          <p:nvPr/>
        </p:nvGraphicFramePr>
        <p:xfrm>
          <a:off x="533400" y="3844925"/>
          <a:ext cx="1625600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21" name="Equation" r:id="rId19" imgW="787320" imgH="241200" progId="Equation.DSMT4">
                  <p:embed/>
                </p:oleObj>
              </mc:Choice>
              <mc:Fallback>
                <p:oleObj name="Equation" r:id="rId19" imgW="78732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844925"/>
                        <a:ext cx="1625600" cy="498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2226" name="Object 18"/>
          <p:cNvGraphicFramePr>
            <a:graphicFrameLocks noChangeAspect="1"/>
          </p:cNvGraphicFramePr>
          <p:nvPr/>
        </p:nvGraphicFramePr>
        <p:xfrm>
          <a:off x="228600" y="5027613"/>
          <a:ext cx="2251075" cy="763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22" name="Equation" r:id="rId21" imgW="1498320" imgH="507960" progId="Equation.DSMT4">
                  <p:embed/>
                </p:oleObj>
              </mc:Choice>
              <mc:Fallback>
                <p:oleObj name="Equation" r:id="rId21" imgW="1498320" imgH="5079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5027613"/>
                        <a:ext cx="2251075" cy="763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2227" name="Object 19"/>
          <p:cNvGraphicFramePr>
            <a:graphicFrameLocks noChangeAspect="1"/>
          </p:cNvGraphicFramePr>
          <p:nvPr/>
        </p:nvGraphicFramePr>
        <p:xfrm>
          <a:off x="3124200" y="5027613"/>
          <a:ext cx="2462213" cy="687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23" name="Equation" r:id="rId23" imgW="1638000" imgH="457200" progId="Equation.DSMT4">
                  <p:embed/>
                </p:oleObj>
              </mc:Choice>
              <mc:Fallback>
                <p:oleObj name="Equation" r:id="rId23" imgW="163800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5027613"/>
                        <a:ext cx="2462213" cy="687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2228" name="Object 20"/>
          <p:cNvGraphicFramePr>
            <a:graphicFrameLocks noChangeAspect="1"/>
          </p:cNvGraphicFramePr>
          <p:nvPr/>
        </p:nvGraphicFramePr>
        <p:xfrm>
          <a:off x="5891213" y="5027613"/>
          <a:ext cx="2671762" cy="687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24" name="Equation" r:id="rId25" imgW="1777680" imgH="457200" progId="Equation.DSMT4">
                  <p:embed/>
                </p:oleObj>
              </mc:Choice>
              <mc:Fallback>
                <p:oleObj name="Equation" r:id="rId25" imgW="177768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91213" y="5027613"/>
                        <a:ext cx="2671762" cy="687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2229" name="Rectangle 21"/>
          <p:cNvSpPr>
            <a:spLocks noChangeArrowheads="1"/>
          </p:cNvSpPr>
          <p:nvPr/>
        </p:nvSpPr>
        <p:spPr bwMode="auto">
          <a:xfrm>
            <a:off x="1143000" y="6096000"/>
            <a:ext cx="7162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it-IT" altLang="zh-CN" sz="1600" b="0" i="1">
                <a:solidFill>
                  <a:schemeClr val="tx2"/>
                </a:solidFill>
                <a:latin typeface="Palatino Linotype" pitchFamily="18" charset="0"/>
                <a:ea typeface="SimSun" pitchFamily="2" charset="-122"/>
              </a:rPr>
              <a:t>Bacchetta and Radici, PRD70, 094032 (2004)</a:t>
            </a:r>
          </a:p>
        </p:txBody>
      </p:sp>
      <p:sp>
        <p:nvSpPr>
          <p:cNvPr id="222230" name="Line 22"/>
          <p:cNvSpPr>
            <a:spLocks noChangeShapeType="1"/>
          </p:cNvSpPr>
          <p:nvPr/>
        </p:nvSpPr>
        <p:spPr bwMode="auto">
          <a:xfrm flipV="1">
            <a:off x="4298950" y="2133600"/>
            <a:ext cx="882650" cy="2133600"/>
          </a:xfrm>
          <a:prstGeom prst="line">
            <a:avLst/>
          </a:prstGeom>
          <a:noFill/>
          <a:ln w="57150">
            <a:solidFill>
              <a:srgbClr val="FFCC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222231" name="Object 23"/>
          <p:cNvGraphicFramePr>
            <a:graphicFrameLocks noChangeAspect="1"/>
          </p:cNvGraphicFramePr>
          <p:nvPr/>
        </p:nvGraphicFramePr>
        <p:xfrm>
          <a:off x="5132388" y="2032000"/>
          <a:ext cx="461962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925" name="Equation" r:id="rId27" imgW="291960" imgH="215640" progId="Equation.DSMT4">
                  <p:embed/>
                </p:oleObj>
              </mc:Choice>
              <mc:Fallback>
                <p:oleObj name="Equation" r:id="rId27" imgW="291960" imgH="215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32388" y="2032000"/>
                        <a:ext cx="461962" cy="34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33904357"/>
      </p:ext>
    </p:extLst>
  </p:cSld>
  <p:clrMapOvr>
    <a:masterClrMapping/>
  </p:clrMapOvr>
  <p:transition advTm="75906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08C42-E932-4048-981D-7824D442F28A}" type="slidenum">
              <a:rPr lang="en-US"/>
              <a:pPr/>
              <a:t>29</a:t>
            </a:fld>
            <a:endParaRPr lang="en-US"/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152400"/>
            <a:ext cx="8991600" cy="1143000"/>
          </a:xfrm>
        </p:spPr>
        <p:txBody>
          <a:bodyPr/>
          <a:lstStyle/>
          <a:p>
            <a:r>
              <a:rPr lang="en-US" altLang="zh-CN" sz="3600">
                <a:ea typeface="SimSun" pitchFamily="2" charset="-122"/>
              </a:rPr>
              <a:t>PHENIX Detectors used for IFF Analysis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990600"/>
            <a:ext cx="4876800" cy="5562600"/>
          </a:xfrm>
        </p:spPr>
        <p:txBody>
          <a:bodyPr/>
          <a:lstStyle/>
          <a:p>
            <a:r>
              <a:rPr lang="en-US" altLang="zh-CN" sz="2400" dirty="0" smtClean="0">
                <a:ea typeface="SimSun" pitchFamily="2" charset="-122"/>
              </a:rPr>
              <a:t>@RHIC, 200 </a:t>
            </a:r>
            <a:r>
              <a:rPr lang="en-US" altLang="zh-CN" sz="2400" dirty="0" err="1" smtClean="0">
                <a:ea typeface="SimSun" pitchFamily="2" charset="-122"/>
              </a:rPr>
              <a:t>GeV</a:t>
            </a:r>
            <a:r>
              <a:rPr lang="en-US" altLang="zh-CN" sz="2400" dirty="0" smtClean="0">
                <a:ea typeface="SimSun" pitchFamily="2" charset="-122"/>
              </a:rPr>
              <a:t> </a:t>
            </a:r>
            <a:r>
              <a:rPr lang="en-US" altLang="zh-CN" sz="2400" dirty="0" err="1" smtClean="0">
                <a:ea typeface="SimSun" pitchFamily="2" charset="-122"/>
              </a:rPr>
              <a:t>p+p</a:t>
            </a:r>
            <a:endParaRPr lang="en-US" altLang="zh-CN" sz="2400" dirty="0" smtClean="0">
              <a:ea typeface="SimSun" pitchFamily="2" charset="-122"/>
            </a:endParaRPr>
          </a:p>
          <a:p>
            <a:r>
              <a:rPr lang="en-US" altLang="zh-CN" sz="2400" dirty="0" smtClean="0">
                <a:ea typeface="SimSun" pitchFamily="2" charset="-122"/>
              </a:rPr>
              <a:t>Use </a:t>
            </a:r>
            <a:r>
              <a:rPr lang="en-US" altLang="zh-CN" sz="2400" dirty="0">
                <a:ea typeface="SimSun" pitchFamily="2" charset="-122"/>
              </a:rPr>
              <a:t>2 separate spectrometer arms at central rapidity,</a:t>
            </a:r>
            <a:br>
              <a:rPr lang="en-US" altLang="zh-CN" sz="2400" dirty="0">
                <a:ea typeface="SimSun" pitchFamily="2" charset="-122"/>
              </a:rPr>
            </a:br>
            <a:r>
              <a:rPr lang="en-US" altLang="zh-CN" sz="2400" dirty="0">
                <a:ea typeface="SimSun" pitchFamily="2" charset="-122"/>
              </a:rPr>
              <a:t>|</a:t>
            </a:r>
            <a:r>
              <a:rPr lang="en-US" altLang="zh-CN" sz="2400" dirty="0">
                <a:latin typeface="Symbol" pitchFamily="18" charset="2"/>
                <a:ea typeface="SimSun" pitchFamily="2" charset="-122"/>
              </a:rPr>
              <a:t>h</a:t>
            </a:r>
            <a:r>
              <a:rPr lang="en-US" altLang="zh-CN" sz="2400" dirty="0">
                <a:ea typeface="SimSun" pitchFamily="2" charset="-122"/>
              </a:rPr>
              <a:t>| &lt; 0.35</a:t>
            </a:r>
          </a:p>
          <a:p>
            <a:r>
              <a:rPr lang="en-US" altLang="zh-CN" sz="2400" dirty="0">
                <a:ea typeface="SimSun" pitchFamily="2" charset="-122"/>
              </a:rPr>
              <a:t>Azimuthal coverage: 90</a:t>
            </a:r>
            <a:r>
              <a:rPr lang="en-US" altLang="zh-CN" sz="2400" dirty="0">
                <a:ea typeface="SimSun" pitchFamily="2" charset="-122"/>
                <a:cs typeface="Arial" pitchFamily="34" charset="0"/>
              </a:rPr>
              <a:t>° </a:t>
            </a:r>
            <a:r>
              <a:rPr lang="en-US" altLang="zh-CN" sz="2400" dirty="0">
                <a:ea typeface="SimSun" pitchFamily="2" charset="-122"/>
              </a:rPr>
              <a:t>+ 90°</a:t>
            </a:r>
          </a:p>
          <a:p>
            <a:r>
              <a:rPr lang="en-US" altLang="zh-CN" sz="2400" dirty="0">
                <a:ea typeface="SimSun" pitchFamily="2" charset="-122"/>
              </a:rPr>
              <a:t>Electromagnetic Calorimeters</a:t>
            </a:r>
          </a:p>
          <a:p>
            <a:pPr lvl="1"/>
            <a:r>
              <a:rPr lang="en-US" altLang="zh-CN" sz="2000" dirty="0" err="1">
                <a:ea typeface="SimSun" pitchFamily="2" charset="-122"/>
              </a:rPr>
              <a:t>PbSC</a:t>
            </a:r>
            <a:r>
              <a:rPr lang="en-US" altLang="zh-CN" sz="2000" dirty="0">
                <a:ea typeface="SimSun" pitchFamily="2" charset="-122"/>
              </a:rPr>
              <a:t> + </a:t>
            </a:r>
            <a:r>
              <a:rPr lang="en-US" altLang="zh-CN" sz="2000" dirty="0" err="1">
                <a:ea typeface="SimSun" pitchFamily="2" charset="-122"/>
              </a:rPr>
              <a:t>PbGl</a:t>
            </a:r>
            <a:endParaRPr lang="en-US" altLang="zh-CN" sz="2000" dirty="0">
              <a:ea typeface="SimSun" pitchFamily="2" charset="-122"/>
            </a:endParaRPr>
          </a:p>
          <a:p>
            <a:pPr lvl="1"/>
            <a:r>
              <a:rPr lang="en-US" altLang="zh-CN" sz="2000" dirty="0">
                <a:ea typeface="SimSun" pitchFamily="2" charset="-122"/>
              </a:rPr>
              <a:t>High granularity </a:t>
            </a:r>
            <a:r>
              <a:rPr lang="en-US" altLang="zh-CN" sz="2000" dirty="0" err="1">
                <a:latin typeface="Symbol" pitchFamily="18" charset="2"/>
                <a:ea typeface="SimSun" pitchFamily="2" charset="-122"/>
              </a:rPr>
              <a:t>Dh</a:t>
            </a:r>
            <a:r>
              <a:rPr lang="en-US" altLang="zh-CN" sz="2000" dirty="0" err="1">
                <a:latin typeface="Symbol" pitchFamily="18" charset="2"/>
                <a:ea typeface="SimSun" pitchFamily="2" charset="-122"/>
                <a:sym typeface="Symbol" pitchFamily="18" charset="2"/>
              </a:rPr>
              <a:t></a:t>
            </a:r>
            <a:r>
              <a:rPr lang="en-US" altLang="zh-CN" sz="2000" dirty="0" err="1">
                <a:latin typeface="Symbol" pitchFamily="18" charset="2"/>
                <a:ea typeface="SimSun" pitchFamily="2" charset="-122"/>
              </a:rPr>
              <a:t>Df</a:t>
            </a:r>
            <a:r>
              <a:rPr lang="en-US" altLang="zh-CN" sz="2000" dirty="0">
                <a:ea typeface="SimSun" pitchFamily="2" charset="-122"/>
              </a:rPr>
              <a:t>=0.01</a:t>
            </a:r>
            <a:r>
              <a:rPr lang="en-US" altLang="zh-CN" sz="2000" dirty="0">
                <a:latin typeface="Symbol" pitchFamily="18" charset="2"/>
                <a:ea typeface="SimSun" pitchFamily="2" charset="-122"/>
                <a:sym typeface="Symbol" pitchFamily="18" charset="2"/>
              </a:rPr>
              <a:t></a:t>
            </a:r>
            <a:r>
              <a:rPr lang="en-US" altLang="zh-CN" sz="2000" dirty="0">
                <a:ea typeface="SimSun" pitchFamily="2" charset="-122"/>
              </a:rPr>
              <a:t>0.01</a:t>
            </a:r>
          </a:p>
          <a:p>
            <a:r>
              <a:rPr lang="en-US" altLang="zh-CN" sz="2400" dirty="0">
                <a:ea typeface="SimSun" pitchFamily="2" charset="-122"/>
              </a:rPr>
              <a:t>Tracking of charged particles</a:t>
            </a:r>
          </a:p>
          <a:p>
            <a:pPr lvl="1"/>
            <a:r>
              <a:rPr lang="en-US" altLang="zh-CN" sz="2000" dirty="0">
                <a:ea typeface="SimSun" pitchFamily="2" charset="-122"/>
              </a:rPr>
              <a:t>Drift chamber, pad chambers</a:t>
            </a:r>
          </a:p>
        </p:txBody>
      </p:sp>
      <p:pic>
        <p:nvPicPr>
          <p:cNvPr id="65540" name="Picture 4" descr="Phenix_200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322"/>
          <a:stretch>
            <a:fillRect/>
          </a:stretch>
        </p:blipFill>
        <p:spPr bwMode="auto">
          <a:xfrm>
            <a:off x="4876800" y="838200"/>
            <a:ext cx="4114800" cy="2500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541" name="Picture 5" descr="Phenix_200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761"/>
          <a:stretch>
            <a:fillRect/>
          </a:stretch>
        </p:blipFill>
        <p:spPr bwMode="auto">
          <a:xfrm>
            <a:off x="5334000" y="3657600"/>
            <a:ext cx="3962400" cy="2643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77" b="65902"/>
          <a:stretch/>
        </p:blipFill>
        <p:spPr bwMode="auto">
          <a:xfrm>
            <a:off x="609600" y="4543676"/>
            <a:ext cx="2782618" cy="1956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4799" y="6488668"/>
            <a:ext cx="464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Little </a:t>
            </a:r>
            <a:r>
              <a:rPr lang="en-US" dirty="0" err="1" smtClean="0"/>
              <a:t>p_t</a:t>
            </a:r>
            <a:r>
              <a:rPr lang="en-US" dirty="0" smtClean="0"/>
              <a:t> dependence of x at mid rapidity, low x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638800" y="6248400"/>
            <a:ext cx="31038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Results: John </a:t>
            </a:r>
            <a:r>
              <a:rPr lang="en-US" dirty="0" err="1" smtClean="0"/>
              <a:t>Koster</a:t>
            </a:r>
            <a:r>
              <a:rPr lang="en-US" dirty="0" smtClean="0"/>
              <a:t>, Wed. 9:40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00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02CBB1C-78FD-4712-BD51-55D8E2E01E30}" type="slidenum">
              <a:t>3</a:t>
            </a:fld>
            <a:endParaRPr lang="en-US"/>
          </a:p>
        </p:txBody>
      </p:sp>
      <p:sp>
        <p:nvSpPr>
          <p:cNvPr id="2" name="Freeform 1"/>
          <p:cNvSpPr/>
          <p:nvPr/>
        </p:nvSpPr>
        <p:spPr>
          <a:xfrm>
            <a:off x="207360" y="4355017"/>
            <a:ext cx="8709120" cy="22811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gradFill>
            <a:gsLst>
              <a:gs pos="0">
                <a:srgbClr val="000080"/>
              </a:gs>
              <a:gs pos="100000">
                <a:srgbClr val="FFFFFF"/>
              </a:gs>
            </a:gsLst>
            <a:lin ang="2700000"/>
          </a:gradFill>
          <a:ln w="0">
            <a:solidFill>
              <a:srgbClr val="000000"/>
            </a:solidFill>
            <a:prstDash val="solid"/>
          </a:ln>
        </p:spPr>
        <p:txBody>
          <a:bodyPr vert="horz" lIns="81639" tIns="40820" rIns="81639" bIns="40820" anchor="ctr" anchorCtr="0" compatLnSpc="1"/>
          <a:lstStyle/>
          <a:p>
            <a:pPr hangingPunct="0">
              <a:lnSpc>
                <a:spcPct val="93000"/>
              </a:lnSpc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endParaRPr lang="en-US" sz="1600">
              <a:solidFill>
                <a:srgbClr val="000000"/>
              </a:solidFill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532931" y="1077079"/>
            <a:ext cx="8304197" cy="42428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81639" tIns="42452" rIns="81639" bIns="42452" anchor="t" anchorCtr="0" compatLnSpc="1">
            <a:spAutoFit/>
          </a:bodyPr>
          <a:lstStyle/>
          <a:p>
            <a:pPr hangingPunct="0"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20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The three leading order, collinear PDFs</a:t>
            </a:r>
          </a:p>
        </p:txBody>
      </p:sp>
      <p:sp>
        <p:nvSpPr>
          <p:cNvPr id="4" name="Freeform 3"/>
          <p:cNvSpPr/>
          <p:nvPr/>
        </p:nvSpPr>
        <p:spPr>
          <a:xfrm>
            <a:off x="532931" y="182888"/>
            <a:ext cx="8076917" cy="76192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82945" tIns="41473" rIns="82945" bIns="41473" anchor="ctr" anchorCtr="0" compatLnSpc="1"/>
          <a:lstStyle/>
          <a:p>
            <a:pPr algn="ctr" hangingPunct="0"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400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Parton Distribution Functions</a:t>
            </a:r>
          </a:p>
        </p:txBody>
      </p:sp>
      <p:sp>
        <p:nvSpPr>
          <p:cNvPr id="5" name="Freeform 4"/>
          <p:cNvSpPr/>
          <p:nvPr/>
        </p:nvSpPr>
        <p:spPr>
          <a:xfrm>
            <a:off x="532932" y="2949720"/>
            <a:ext cx="3733785" cy="128315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1639" tIns="42452" rIns="81639" bIns="42452" anchor="ctr" anchorCtr="0" compatLnSpc="1"/>
          <a:lstStyle/>
          <a:p>
            <a:pPr hangingPunct="0">
              <a:lnSpc>
                <a:spcPct val="93000"/>
              </a:lnSpc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endParaRPr lang="en-US" sz="1600">
              <a:solidFill>
                <a:srgbClr val="000000"/>
              </a:solidFill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532932" y="1718492"/>
            <a:ext cx="3733785" cy="9908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1639" tIns="42452" rIns="81639" bIns="42452" anchor="ctr" anchorCtr="0" compatLnSpc="1"/>
          <a:lstStyle/>
          <a:p>
            <a:pPr hangingPunct="0">
              <a:lnSpc>
                <a:spcPct val="93000"/>
              </a:lnSpc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endParaRPr lang="en-US" sz="1600">
              <a:solidFill>
                <a:srgbClr val="000000"/>
              </a:solidFill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837929" y="1718492"/>
            <a:ext cx="1296082" cy="76284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81639" tIns="42452" rIns="81639" bIns="42452" anchor="t" anchorCtr="0" compatLnSpc="1">
            <a:spAutoFit/>
          </a:bodyPr>
          <a:lstStyle/>
          <a:p>
            <a:pPr hangingPunct="0">
              <a:lnSpc>
                <a:spcPct val="110000"/>
              </a:lnSpc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000" b="1">
                <a:solidFill>
                  <a:srgbClr val="006600"/>
                </a:solidFill>
                <a:latin typeface="Arial" pitchFamily="18"/>
                <a:ea typeface="DejaVu Sans" pitchFamily="2"/>
                <a:cs typeface="DejaVu Sans" pitchFamily="2"/>
              </a:rPr>
              <a:t> </a:t>
            </a:r>
            <a:r>
              <a:rPr lang="en-US" sz="2000" b="1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q(x)</a:t>
            </a:r>
          </a:p>
          <a:p>
            <a:pPr hangingPunct="0">
              <a:lnSpc>
                <a:spcPct val="110000"/>
              </a:lnSpc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00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f</a:t>
            </a:r>
            <a:r>
              <a:rPr lang="en-US" sz="2000" baseline="-2500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1</a:t>
            </a:r>
            <a:r>
              <a:rPr lang="en-US" sz="2000" baseline="3000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q</a:t>
            </a:r>
            <a:r>
              <a:rPr lang="en-US" sz="200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 (x)</a:t>
            </a:r>
          </a:p>
        </p:txBody>
      </p:sp>
      <p:sp>
        <p:nvSpPr>
          <p:cNvPr id="8" name="Freeform 7"/>
          <p:cNvSpPr/>
          <p:nvPr/>
        </p:nvSpPr>
        <p:spPr>
          <a:xfrm>
            <a:off x="761843" y="3154162"/>
            <a:ext cx="1294449" cy="76284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81639" tIns="42452" rIns="81639" bIns="42452" anchor="t" anchorCtr="0" compatLnSpc="1">
            <a:spAutoFit/>
          </a:bodyPr>
          <a:lstStyle/>
          <a:p>
            <a:pPr hangingPunct="0">
              <a:lnSpc>
                <a:spcPct val="110000"/>
              </a:lnSpc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000" b="1" dirty="0">
                <a:solidFill>
                  <a:srgbClr val="000000"/>
                </a:solidFill>
                <a:latin typeface="Symbol" pitchFamily="18"/>
                <a:ea typeface="DejaVu Sans" pitchFamily="2"/>
                <a:cs typeface="DejaVu Sans" pitchFamily="2"/>
              </a:rPr>
              <a:t></a:t>
            </a:r>
            <a:r>
              <a:rPr lang="en-US" sz="2000" b="1" dirty="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q(x)       </a:t>
            </a:r>
          </a:p>
          <a:p>
            <a:pPr hangingPunct="0">
              <a:lnSpc>
                <a:spcPct val="110000"/>
              </a:lnSpc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000" dirty="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g</a:t>
            </a:r>
            <a:r>
              <a:rPr lang="en-US" sz="2000" baseline="-25000" dirty="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1</a:t>
            </a:r>
            <a:r>
              <a:rPr lang="en-US" sz="2000" baseline="30000" dirty="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q</a:t>
            </a:r>
            <a:r>
              <a:rPr lang="en-US" sz="2000" dirty="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(x)</a:t>
            </a:r>
          </a:p>
        </p:txBody>
      </p:sp>
      <p:sp>
        <p:nvSpPr>
          <p:cNvPr id="9" name="Freeform 8"/>
          <p:cNvSpPr/>
          <p:nvPr/>
        </p:nvSpPr>
        <p:spPr>
          <a:xfrm>
            <a:off x="532932" y="4562400"/>
            <a:ext cx="3733785" cy="168648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1639" tIns="42452" rIns="81639" bIns="42452" anchor="ctr" anchorCtr="0" compatLnSpc="1"/>
          <a:lstStyle/>
          <a:p>
            <a:pPr hangingPunct="0">
              <a:lnSpc>
                <a:spcPct val="93000"/>
              </a:lnSpc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endParaRPr lang="en-US" sz="1600">
              <a:solidFill>
                <a:srgbClr val="000000"/>
              </a:solidFill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761843" y="4855019"/>
            <a:ext cx="1143256" cy="76284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square" lIns="81639" tIns="42452" rIns="81639" bIns="42452" anchor="t" anchorCtr="0" compatLnSpc="1">
            <a:spAutoFit/>
          </a:bodyPr>
          <a:lstStyle/>
          <a:p>
            <a:pPr hangingPunct="0">
              <a:lnSpc>
                <a:spcPct val="110000"/>
              </a:lnSpc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000" b="1">
                <a:solidFill>
                  <a:srgbClr val="000000"/>
                </a:solidFill>
                <a:latin typeface="Symbol" pitchFamily="18"/>
                <a:ea typeface="DejaVu Sans" pitchFamily="2"/>
                <a:cs typeface="DejaVu Sans" pitchFamily="2"/>
              </a:rPr>
              <a:t></a:t>
            </a:r>
            <a:r>
              <a:rPr lang="en-US" sz="2000" b="1" baseline="-2500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T</a:t>
            </a:r>
            <a:r>
              <a:rPr lang="en-US" sz="2000" b="1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q(x)</a:t>
            </a:r>
          </a:p>
          <a:p>
            <a:pPr hangingPunct="0">
              <a:lnSpc>
                <a:spcPct val="110000"/>
              </a:lnSpc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00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h</a:t>
            </a:r>
            <a:r>
              <a:rPr lang="en-US" sz="2000" baseline="-2500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1</a:t>
            </a:r>
            <a:r>
              <a:rPr lang="en-US" sz="2000" baseline="3000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q</a:t>
            </a:r>
            <a:r>
              <a:rPr lang="en-US" sz="200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(x)</a:t>
            </a:r>
          </a:p>
        </p:txBody>
      </p:sp>
      <p:sp>
        <p:nvSpPr>
          <p:cNvPr id="11" name="Freeform 10"/>
          <p:cNvSpPr/>
          <p:nvPr/>
        </p:nvSpPr>
        <p:spPr>
          <a:xfrm>
            <a:off x="5791200" y="5475205"/>
            <a:ext cx="3104460" cy="100906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81639" tIns="42452" rIns="81639" bIns="42452" anchor="t" anchorCtr="0" compatLnSpc="1">
            <a:spAutoFit/>
          </a:bodyPr>
          <a:lstStyle/>
          <a:p>
            <a:pPr marL="159686" indent="-158380" hangingPunct="0">
              <a:tabLst>
                <a:tab pos="159686" algn="l"/>
                <a:tab pos="574412" algn="l"/>
                <a:tab pos="989138" algn="l"/>
                <a:tab pos="1403863" algn="l"/>
                <a:tab pos="1818590" algn="l"/>
                <a:tab pos="2233316" algn="l"/>
                <a:tab pos="2648042" algn="l"/>
                <a:tab pos="3062769" algn="l"/>
                <a:tab pos="3477495" algn="l"/>
                <a:tab pos="3892221" algn="l"/>
                <a:tab pos="4306947" algn="l"/>
                <a:tab pos="4721673" algn="l"/>
                <a:tab pos="5136398" algn="l"/>
                <a:tab pos="5551125" algn="l"/>
                <a:tab pos="5965851" algn="l"/>
                <a:tab pos="6380578" algn="l"/>
                <a:tab pos="6795304" algn="l"/>
                <a:tab pos="7210030" algn="l"/>
                <a:tab pos="7624756" algn="l"/>
                <a:tab pos="8039482" algn="l"/>
                <a:tab pos="8454208" algn="l"/>
              </a:tabLst>
            </a:pPr>
            <a:r>
              <a:rPr lang="en-US" sz="1500" b="1" i="1" dirty="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chiral odd, poorly known</a:t>
            </a:r>
          </a:p>
          <a:p>
            <a:pPr marL="159686" indent="-158380" hangingPunct="0">
              <a:tabLst>
                <a:tab pos="159686" algn="l"/>
                <a:tab pos="574412" algn="l"/>
                <a:tab pos="989138" algn="l"/>
                <a:tab pos="1403863" algn="l"/>
                <a:tab pos="1818590" algn="l"/>
                <a:tab pos="2233316" algn="l"/>
                <a:tab pos="2648042" algn="l"/>
                <a:tab pos="3062769" algn="l"/>
                <a:tab pos="3477495" algn="l"/>
                <a:tab pos="3892221" algn="l"/>
                <a:tab pos="4306947" algn="l"/>
                <a:tab pos="4721673" algn="l"/>
                <a:tab pos="5136398" algn="l"/>
                <a:tab pos="5551125" algn="l"/>
                <a:tab pos="5965851" algn="l"/>
                <a:tab pos="6380578" algn="l"/>
                <a:tab pos="6795304" algn="l"/>
                <a:tab pos="7210030" algn="l"/>
                <a:tab pos="7624756" algn="l"/>
                <a:tab pos="8039482" algn="l"/>
                <a:tab pos="8454208" algn="l"/>
              </a:tabLst>
            </a:pPr>
            <a:r>
              <a:rPr lang="en-US" sz="1500" b="1" i="1" dirty="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Cannot be measured </a:t>
            </a:r>
            <a:r>
              <a:rPr lang="en-US" sz="1500" b="1" i="1" dirty="0" smtClean="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inclusively</a:t>
            </a:r>
          </a:p>
          <a:p>
            <a:pPr marL="159686" indent="-158380" hangingPunct="0">
              <a:tabLst>
                <a:tab pos="159686" algn="l"/>
                <a:tab pos="574412" algn="l"/>
                <a:tab pos="989138" algn="l"/>
                <a:tab pos="1403863" algn="l"/>
                <a:tab pos="1818590" algn="l"/>
                <a:tab pos="2233316" algn="l"/>
                <a:tab pos="2648042" algn="l"/>
                <a:tab pos="3062769" algn="l"/>
                <a:tab pos="3477495" algn="l"/>
                <a:tab pos="3892221" algn="l"/>
                <a:tab pos="4306947" algn="l"/>
                <a:tab pos="4721673" algn="l"/>
                <a:tab pos="5136398" algn="l"/>
                <a:tab pos="5551125" algn="l"/>
                <a:tab pos="5965851" algn="l"/>
                <a:tab pos="6380578" algn="l"/>
                <a:tab pos="6795304" algn="l"/>
                <a:tab pos="7210030" algn="l"/>
                <a:tab pos="7624756" algn="l"/>
                <a:tab pos="8039482" algn="l"/>
                <a:tab pos="8454208" algn="l"/>
              </a:tabLst>
            </a:pPr>
            <a:r>
              <a:rPr lang="en-US" sz="1500" b="1" i="1" dirty="0" smtClean="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Extract from semi-inclusive </a:t>
            </a:r>
          </a:p>
          <a:p>
            <a:pPr marL="159686" indent="-158380" hangingPunct="0">
              <a:tabLst>
                <a:tab pos="159686" algn="l"/>
                <a:tab pos="574412" algn="l"/>
                <a:tab pos="989138" algn="l"/>
                <a:tab pos="1403863" algn="l"/>
                <a:tab pos="1818590" algn="l"/>
                <a:tab pos="2233316" algn="l"/>
                <a:tab pos="2648042" algn="l"/>
                <a:tab pos="3062769" algn="l"/>
                <a:tab pos="3477495" algn="l"/>
                <a:tab pos="3892221" algn="l"/>
                <a:tab pos="4306947" algn="l"/>
                <a:tab pos="4721673" algn="l"/>
                <a:tab pos="5136398" algn="l"/>
                <a:tab pos="5551125" algn="l"/>
                <a:tab pos="5965851" algn="l"/>
                <a:tab pos="6380578" algn="l"/>
                <a:tab pos="6795304" algn="l"/>
                <a:tab pos="7210030" algn="l"/>
                <a:tab pos="7624756" algn="l"/>
                <a:tab pos="8039482" algn="l"/>
                <a:tab pos="8454208" algn="l"/>
              </a:tabLst>
            </a:pPr>
            <a:r>
              <a:rPr lang="en-US" sz="1500" b="1" i="1" dirty="0" smtClean="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measurements</a:t>
            </a:r>
            <a:endParaRPr lang="en-US" sz="1500" b="1" i="1" dirty="0">
              <a:solidFill>
                <a:srgbClr val="000000"/>
              </a:solidFill>
              <a:latin typeface="Arial" pitchFamily="18"/>
              <a:ea typeface="DejaVu Sans" pitchFamily="2"/>
              <a:cs typeface="DejaVu Sans" pitchFamily="2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209119" y="4778599"/>
            <a:ext cx="1730721" cy="10280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1828686" y="3255077"/>
            <a:ext cx="2209119" cy="6107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2666943" y="1895501"/>
            <a:ext cx="534238" cy="519924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Freeform 14"/>
          <p:cNvSpPr/>
          <p:nvPr/>
        </p:nvSpPr>
        <p:spPr>
          <a:xfrm>
            <a:off x="4572043" y="1806344"/>
            <a:ext cx="4190305" cy="10545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81639" tIns="42452" rIns="81639" bIns="42452" anchor="t" anchorCtr="0" compatLnSpc="1">
            <a:spAutoFit/>
          </a:bodyPr>
          <a:lstStyle/>
          <a:p>
            <a:pPr hangingPunct="0"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b="1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unpolarized PDF</a:t>
            </a:r>
          </a:p>
          <a:p>
            <a:pPr hangingPunct="0"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1500" b="1">
                <a:solidFill>
                  <a:srgbClr val="000099"/>
                </a:solidFill>
                <a:latin typeface="Arial" pitchFamily="18"/>
                <a:ea typeface="DejaVu Sans" pitchFamily="2"/>
                <a:cs typeface="DejaVu Sans" pitchFamily="2"/>
              </a:rPr>
              <a:t>quark with momentum</a:t>
            </a:r>
            <a:r>
              <a:rPr lang="en-US" sz="1500" b="1" i="1">
                <a:solidFill>
                  <a:srgbClr val="000099"/>
                </a:solidFill>
                <a:latin typeface="Arial" pitchFamily="18"/>
                <a:ea typeface="DejaVu Sans" pitchFamily="2"/>
                <a:cs typeface="DejaVu Sans" pitchFamily="2"/>
              </a:rPr>
              <a:t> </a:t>
            </a:r>
            <a:r>
              <a:rPr lang="en-US" sz="1500" b="1" i="1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x=p</a:t>
            </a:r>
            <a:r>
              <a:rPr lang="en-US" sz="1500" b="1" i="1" baseline="-2500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quark</a:t>
            </a:r>
            <a:r>
              <a:rPr lang="en-US" sz="1500" b="1" i="1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/p</a:t>
            </a:r>
            <a:r>
              <a:rPr lang="en-US" sz="1500" b="1" i="1" baseline="-2500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proton</a:t>
            </a:r>
            <a:r>
              <a:rPr lang="en-US" sz="1500" b="1" i="1">
                <a:solidFill>
                  <a:srgbClr val="000099"/>
                </a:solidFill>
                <a:latin typeface="Arial" pitchFamily="18"/>
                <a:ea typeface="DejaVu Sans" pitchFamily="2"/>
                <a:cs typeface="DejaVu Sans" pitchFamily="2"/>
              </a:rPr>
              <a:t>  </a:t>
            </a:r>
            <a:r>
              <a:rPr lang="en-US" sz="1500" b="1">
                <a:solidFill>
                  <a:srgbClr val="000099"/>
                </a:solidFill>
                <a:latin typeface="Arial" pitchFamily="18"/>
                <a:ea typeface="DejaVu Sans" pitchFamily="2"/>
                <a:cs typeface="DejaVu Sans" pitchFamily="2"/>
              </a:rPr>
              <a:t>in a nucleon</a:t>
            </a:r>
          </a:p>
          <a:p>
            <a:pPr hangingPunct="0"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1500" b="1">
                <a:solidFill>
                  <a:srgbClr val="000099"/>
                </a:solidFill>
                <a:latin typeface="Arial" pitchFamily="18"/>
                <a:ea typeface="DejaVu Sans" pitchFamily="2"/>
                <a:cs typeface="DejaVu Sans" pitchFamily="2"/>
              </a:rPr>
              <a:t>                  </a:t>
            </a:r>
            <a:r>
              <a:rPr lang="en-US" sz="1500" b="1" i="1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well known – unpolarized DIS</a:t>
            </a:r>
          </a:p>
        </p:txBody>
      </p:sp>
      <p:sp>
        <p:nvSpPr>
          <p:cNvPr id="16" name="Freeform 15"/>
          <p:cNvSpPr/>
          <p:nvPr/>
        </p:nvSpPr>
        <p:spPr>
          <a:xfrm>
            <a:off x="4572043" y="3039204"/>
            <a:ext cx="4343131" cy="105522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81639" tIns="42452" rIns="81639" bIns="42452" anchor="t" anchorCtr="0" compatLnSpc="1">
            <a:spAutoFit/>
          </a:bodyPr>
          <a:lstStyle/>
          <a:p>
            <a:pPr hangingPunct="0"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b="1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helicity PDF</a:t>
            </a:r>
          </a:p>
          <a:p>
            <a:pPr hangingPunct="0"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1500" b="1">
                <a:solidFill>
                  <a:srgbClr val="000099"/>
                </a:solidFill>
                <a:latin typeface="Arial" pitchFamily="18"/>
                <a:ea typeface="DejaVu Sans" pitchFamily="2"/>
                <a:cs typeface="DejaVu Sans" pitchFamily="2"/>
              </a:rPr>
              <a:t>quark with spin parallel to the nucleon spin</a:t>
            </a:r>
            <a:r>
              <a:rPr lang="en-US" sz="1500" b="1" i="1">
                <a:solidFill>
                  <a:srgbClr val="000099"/>
                </a:solidFill>
                <a:latin typeface="Arial" pitchFamily="18"/>
                <a:ea typeface="DejaVu Sans" pitchFamily="2"/>
                <a:cs typeface="DejaVu Sans" pitchFamily="2"/>
              </a:rPr>
              <a:t> </a:t>
            </a:r>
            <a:r>
              <a:rPr lang="en-US" sz="1500" b="1">
                <a:solidFill>
                  <a:srgbClr val="000099"/>
                </a:solidFill>
                <a:latin typeface="Arial" pitchFamily="18"/>
                <a:ea typeface="DejaVu Sans" pitchFamily="2"/>
                <a:cs typeface="DejaVu Sans" pitchFamily="2"/>
              </a:rPr>
              <a:t>in a longitudinally polarized nucleon</a:t>
            </a:r>
          </a:p>
          <a:p>
            <a:pPr hangingPunct="0"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1500" b="1" i="1">
                <a:solidFill>
                  <a:srgbClr val="006600"/>
                </a:solidFill>
                <a:latin typeface="Arial" pitchFamily="18"/>
                <a:ea typeface="DejaVu Sans" pitchFamily="2"/>
                <a:cs typeface="DejaVu Sans" pitchFamily="2"/>
              </a:rPr>
              <a:t>                                </a:t>
            </a:r>
            <a:r>
              <a:rPr lang="en-US" sz="1500" b="1" i="1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known – polarized DIS</a:t>
            </a:r>
          </a:p>
        </p:txBody>
      </p:sp>
      <p:sp>
        <p:nvSpPr>
          <p:cNvPr id="17" name="Freeform 16"/>
          <p:cNvSpPr/>
          <p:nvPr/>
        </p:nvSpPr>
        <p:spPr>
          <a:xfrm>
            <a:off x="4572043" y="4528108"/>
            <a:ext cx="4343131" cy="82439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81639" tIns="42452" rIns="81639" bIns="42452" anchor="t" anchorCtr="0" compatLnSpc="1">
            <a:spAutoFit/>
          </a:bodyPr>
          <a:lstStyle/>
          <a:p>
            <a:pPr hangingPunct="0"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b="1" dirty="0" err="1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transversity</a:t>
            </a:r>
            <a:r>
              <a:rPr lang="en-US" b="1" dirty="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 PDF</a:t>
            </a:r>
          </a:p>
          <a:p>
            <a:pPr hangingPunct="0"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1500" b="1" dirty="0">
                <a:solidFill>
                  <a:srgbClr val="000099"/>
                </a:solidFill>
                <a:latin typeface="Arial" pitchFamily="18"/>
                <a:ea typeface="DejaVu Sans" pitchFamily="2"/>
                <a:cs typeface="DejaVu Sans" pitchFamily="2"/>
              </a:rPr>
              <a:t>quark with spin parallel to the nucleon spin in a transversely polarized nucleon</a:t>
            </a:r>
          </a:p>
        </p:txBody>
      </p:sp>
    </p:spTree>
    <p:extLst>
      <p:ext uri="{BB962C8B-B14F-4D97-AF65-F5344CB8AC3E}">
        <p14:creationId xmlns:p14="http://schemas.microsoft.com/office/powerpoint/2010/main" val="2316017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38C8C-4D6F-4F50-A399-A2A2B7DDB1BF}" type="slidenum">
              <a:rPr lang="en-US"/>
              <a:pPr/>
              <a:t>30</a:t>
            </a:fld>
            <a:endParaRPr lang="en-US"/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altLang="zh-CN" dirty="0">
                <a:ea typeface="SimSun" pitchFamily="2" charset="-122"/>
              </a:rPr>
              <a:t>        </a:t>
            </a:r>
            <a:r>
              <a:rPr lang="en-US" altLang="zh-CN" dirty="0" err="1">
                <a:ea typeface="SimSun" pitchFamily="2" charset="-122"/>
              </a:rPr>
              <a:t>vs</a:t>
            </a:r>
            <a:r>
              <a:rPr lang="en-US" altLang="zh-CN" dirty="0">
                <a:ea typeface="SimSun" pitchFamily="2" charset="-122"/>
              </a:rPr>
              <a:t> Invariant Mass of the Pair</a:t>
            </a:r>
          </a:p>
        </p:txBody>
      </p:sp>
      <p:sp>
        <p:nvSpPr>
          <p:cNvPr id="67587" name="AutoShape 3" descr="cAMsub"/>
          <p:cNvSpPr>
            <a:spLocks noChangeAspect="1" noChangeArrowheads="1"/>
          </p:cNvSpPr>
          <p:nvPr/>
        </p:nvSpPr>
        <p:spPr bwMode="auto">
          <a:xfrm>
            <a:off x="4419600" y="2819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7588" name="AutoShape 4" descr="cAMsub"/>
          <p:cNvSpPr>
            <a:spLocks noChangeAspect="1" noChangeArrowheads="1"/>
          </p:cNvSpPr>
          <p:nvPr/>
        </p:nvSpPr>
        <p:spPr bwMode="auto">
          <a:xfrm>
            <a:off x="4419600" y="2819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6758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7976056"/>
              </p:ext>
            </p:extLst>
          </p:nvPr>
        </p:nvGraphicFramePr>
        <p:xfrm>
          <a:off x="609600" y="76200"/>
          <a:ext cx="83820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7" name="Equation" r:id="rId4" imgW="317160" imgH="241200" progId="Equation.DSMT4">
                  <p:embed/>
                </p:oleObj>
              </mc:Choice>
              <mc:Fallback>
                <p:oleObj name="Equation" r:id="rId4" imgW="31716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76200"/>
                        <a:ext cx="838200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7590" name="Picture 3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575" y="762001"/>
            <a:ext cx="6778625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228600" y="685800"/>
            <a:ext cx="3308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First measurement of IFF in pp</a:t>
            </a:r>
          </a:p>
        </p:txBody>
      </p:sp>
      <p:pic>
        <p:nvPicPr>
          <p:cNvPr id="23578" name="Picture 2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6025" y="3657600"/>
            <a:ext cx="4371975" cy="2666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4343398"/>
            <a:ext cx="23601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Results and Projections</a:t>
            </a:r>
          </a:p>
          <a:p>
            <a:r>
              <a:rPr lang="en-US" dirty="0" smtClean="0"/>
              <a:t>From run 12+13</a:t>
            </a:r>
            <a:endParaRPr lang="en-US" dirty="0"/>
          </a:p>
        </p:txBody>
      </p:sp>
      <p:pic>
        <p:nvPicPr>
          <p:cNvPr id="15" name="Picture 14" descr="phenix_75_72dpi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6324598"/>
            <a:ext cx="1436687" cy="468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505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Di-Hadron correlations measurements at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3962400" cy="4525963"/>
          </a:xfrm>
        </p:spPr>
        <p:txBody>
          <a:bodyPr/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Di-Hadron correlations </a:t>
            </a:r>
            <a:r>
              <a:rPr lang="en-US" sz="2400" b="1" dirty="0">
                <a:solidFill>
                  <a:srgbClr val="FF0000"/>
                </a:solidFill>
              </a:rPr>
              <a:t>m</a:t>
            </a:r>
            <a:r>
              <a:rPr lang="en-US" sz="2400" b="1" dirty="0" smtClean="0">
                <a:solidFill>
                  <a:srgbClr val="FF0000"/>
                </a:solidFill>
              </a:rPr>
              <a:t>easurements with current detector</a:t>
            </a:r>
          </a:p>
          <a:p>
            <a:pPr lvl="1"/>
            <a:r>
              <a:rPr lang="en-US" sz="2000" dirty="0" smtClean="0"/>
              <a:t>Need different charged hadrons</a:t>
            </a:r>
          </a:p>
          <a:p>
            <a:pPr lvl="1"/>
            <a:r>
              <a:rPr lang="en-US" sz="2000" dirty="0" smtClean="0">
                <a:latin typeface="Symbol" pitchFamily="18" charset="2"/>
              </a:rPr>
              <a:t>p</a:t>
            </a:r>
            <a:r>
              <a:rPr lang="en-US" sz="2000" baseline="30000" dirty="0" smtClean="0">
                <a:latin typeface="Symbol" pitchFamily="18" charset="2"/>
              </a:rPr>
              <a:t>0 </a:t>
            </a:r>
            <a:r>
              <a:rPr lang="en-US" sz="2000" dirty="0" smtClean="0">
                <a:latin typeface="+mj-lt"/>
              </a:rPr>
              <a:t>in Barrel and </a:t>
            </a:r>
            <a:r>
              <a:rPr lang="en-US" sz="2000" dirty="0" err="1" smtClean="0">
                <a:latin typeface="+mj-lt"/>
              </a:rPr>
              <a:t>Endcap</a:t>
            </a:r>
            <a:r>
              <a:rPr lang="en-US" sz="2000" dirty="0" smtClean="0">
                <a:latin typeface="+mj-lt"/>
              </a:rPr>
              <a:t>, </a:t>
            </a:r>
            <a:r>
              <a:rPr lang="en-US" sz="2000" dirty="0" smtClean="0">
                <a:latin typeface="Symbol" pitchFamily="18" charset="2"/>
              </a:rPr>
              <a:t>p</a:t>
            </a:r>
            <a:r>
              <a:rPr lang="en-US" sz="2000" baseline="30000" dirty="0">
                <a:latin typeface="Symbol" pitchFamily="18" charset="2"/>
              </a:rPr>
              <a:t>+</a:t>
            </a:r>
            <a:r>
              <a:rPr lang="en-US" sz="2000" dirty="0" smtClean="0">
                <a:latin typeface="Symbol" pitchFamily="18" charset="2"/>
              </a:rPr>
              <a:t> /p</a:t>
            </a:r>
            <a:r>
              <a:rPr lang="en-US" sz="2000" baseline="30000" dirty="0">
                <a:latin typeface="Symbol" pitchFamily="18" charset="2"/>
              </a:rPr>
              <a:t>-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 err="1" smtClean="0">
                <a:latin typeface="+mj-lt"/>
              </a:rPr>
              <a:t>inTPC</a:t>
            </a:r>
            <a:endParaRPr lang="en-US" sz="2000" baseline="30000" dirty="0" smtClean="0">
              <a:latin typeface="Symbol" pitchFamily="18" charset="2"/>
            </a:endParaRPr>
          </a:p>
        </p:txBody>
      </p:sp>
      <p:pic>
        <p:nvPicPr>
          <p:cNvPr id="4" name="Picture 3" descr="STAR_m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563" y="1524000"/>
            <a:ext cx="4287837" cy="365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962400" y="5257800"/>
            <a:ext cx="4953000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/>
              <a:t>Full azimuth spanned with nearly contiguous electromagnetic calorimetry from -1&lt;</a:t>
            </a:r>
            <a:r>
              <a:rPr lang="en-US">
                <a:latin typeface="Symbol" pitchFamily="18" charset="2"/>
              </a:rPr>
              <a:t>h</a:t>
            </a:r>
            <a:r>
              <a:rPr lang="en-US"/>
              <a:t>&lt;4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>
                <a:sym typeface="Symbol" pitchFamily="18" charset="2"/>
              </a:rPr>
              <a:t> approaching full acceptance detector</a:t>
            </a: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419600"/>
            <a:ext cx="2968615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291" y="6488668"/>
            <a:ext cx="6924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PID (Barrel) with </a:t>
            </a:r>
            <a:r>
              <a:rPr lang="en-US" dirty="0" err="1" smtClean="0"/>
              <a:t>dE</a:t>
            </a:r>
            <a:r>
              <a:rPr lang="en-US" dirty="0" smtClean="0"/>
              <a:t>/dx, in the future: </a:t>
            </a:r>
            <a:r>
              <a:rPr lang="en-US" dirty="0" err="1" smtClean="0"/>
              <a:t>ToF</a:t>
            </a:r>
            <a:r>
              <a:rPr lang="en-US" dirty="0" smtClean="0"/>
              <a:t> pi/K separation up to 1.9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" name="Picture 19" descr="starLogoMen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638642"/>
            <a:ext cx="1195233" cy="885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4200" y="6416675"/>
            <a:ext cx="2133600" cy="365125"/>
          </a:xfrm>
        </p:spPr>
        <p:txBody>
          <a:bodyPr/>
          <a:lstStyle/>
          <a:p>
            <a:fld id="{B44FA702-1FB6-462C-9339-B3CB7EC78228}" type="slidenum">
              <a:rPr lang="en-US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15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4E97C7-F7E4-44A4-9DB6-75DC33C91090}" type="slidenum">
              <a:rPr lang="en-US"/>
              <a:pPr/>
              <a:t>32</a:t>
            </a:fld>
            <a:endParaRPr lang="en-US"/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76200"/>
            <a:ext cx="8991600" cy="6096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One Scenario for a STAR forward upgrade</a:t>
            </a:r>
            <a:endParaRPr lang="en-US" b="1" dirty="0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71800" y="5181600"/>
            <a:ext cx="6019800" cy="1524000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Forward instrumentation optimized for </a:t>
            </a:r>
            <a:r>
              <a:rPr lang="en-US" b="1" dirty="0" err="1">
                <a:solidFill>
                  <a:srgbClr val="FF0000"/>
                </a:solidFill>
              </a:rPr>
              <a:t>p+A</a:t>
            </a:r>
            <a:r>
              <a:rPr lang="en-US" dirty="0"/>
              <a:t> and </a:t>
            </a:r>
            <a:r>
              <a:rPr lang="en-US" b="1" dirty="0">
                <a:solidFill>
                  <a:srgbClr val="FF0000"/>
                </a:solidFill>
              </a:rPr>
              <a:t>transverse spin</a:t>
            </a:r>
            <a:r>
              <a:rPr lang="en-US" dirty="0"/>
              <a:t> </a:t>
            </a:r>
            <a:r>
              <a:rPr lang="en-US" dirty="0" smtClean="0"/>
              <a:t>physics</a:t>
            </a:r>
          </a:p>
          <a:p>
            <a:pPr lvl="1"/>
            <a:r>
              <a:rPr lang="en-US" dirty="0" smtClean="0"/>
              <a:t>Charged Tracking upgrade covering FMS will enable di-hadron measurements and jet measurements</a:t>
            </a:r>
          </a:p>
          <a:p>
            <a:pPr lvl="1"/>
            <a:r>
              <a:rPr lang="en-US" dirty="0" smtClean="0"/>
              <a:t>Star decadal plans calls additionally for PID (e.g. RICH) and pi0/gamma separation (</a:t>
            </a:r>
            <a:r>
              <a:rPr lang="en-US" dirty="0" err="1" smtClean="0"/>
              <a:t>preshower</a:t>
            </a:r>
            <a:r>
              <a:rPr lang="en-US" dirty="0" smtClean="0"/>
              <a:t>)</a:t>
            </a:r>
            <a:endParaRPr lang="en-US" dirty="0"/>
          </a:p>
        </p:txBody>
      </p:sp>
      <p:grpSp>
        <p:nvGrpSpPr>
          <p:cNvPr id="90176" name="Group 64"/>
          <p:cNvGrpSpPr>
            <a:grpSpLocks/>
          </p:cNvGrpSpPr>
          <p:nvPr/>
        </p:nvGrpSpPr>
        <p:grpSpPr bwMode="auto">
          <a:xfrm>
            <a:off x="3171825" y="914400"/>
            <a:ext cx="5972175" cy="3913188"/>
            <a:chOff x="480" y="576"/>
            <a:chExt cx="3762" cy="2465"/>
          </a:xfrm>
        </p:grpSpPr>
        <p:pic>
          <p:nvPicPr>
            <p:cNvPr id="90117" name="Picture 3" descr="tpcsymposium copy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076" r="18277"/>
            <a:stretch>
              <a:fillRect/>
            </a:stretch>
          </p:blipFill>
          <p:spPr bwMode="auto">
            <a:xfrm>
              <a:off x="480" y="576"/>
              <a:ext cx="2448" cy="2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0124" name="Group 10"/>
            <p:cNvGrpSpPr>
              <a:grpSpLocks/>
            </p:cNvGrpSpPr>
            <p:nvPr/>
          </p:nvGrpSpPr>
          <p:grpSpPr bwMode="auto">
            <a:xfrm>
              <a:off x="1576" y="1742"/>
              <a:ext cx="336" cy="135"/>
              <a:chOff x="1752" y="2235"/>
              <a:chExt cx="336" cy="135"/>
            </a:xfrm>
          </p:grpSpPr>
          <p:sp>
            <p:nvSpPr>
              <p:cNvPr id="90125" name="Line 11"/>
              <p:cNvSpPr>
                <a:spLocks noChangeShapeType="1"/>
              </p:cNvSpPr>
              <p:nvPr/>
            </p:nvSpPr>
            <p:spPr bwMode="auto">
              <a:xfrm>
                <a:off x="1752" y="2235"/>
                <a:ext cx="336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0126" name="Line 12"/>
              <p:cNvSpPr>
                <a:spLocks noChangeShapeType="1"/>
              </p:cNvSpPr>
              <p:nvPr/>
            </p:nvSpPr>
            <p:spPr bwMode="auto">
              <a:xfrm>
                <a:off x="1752" y="2370"/>
                <a:ext cx="336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0127" name="Rectangle 13"/>
            <p:cNvSpPr>
              <a:spLocks noChangeArrowheads="1"/>
            </p:cNvSpPr>
            <p:nvPr/>
          </p:nvSpPr>
          <p:spPr bwMode="auto">
            <a:xfrm>
              <a:off x="832" y="1680"/>
              <a:ext cx="1824" cy="11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457200"/>
              <a:endParaRPr lang="en-US"/>
            </a:p>
          </p:txBody>
        </p:sp>
        <p:sp>
          <p:nvSpPr>
            <p:cNvPr id="90128" name="Rectangle 14"/>
            <p:cNvSpPr>
              <a:spLocks noChangeArrowheads="1"/>
            </p:cNvSpPr>
            <p:nvPr/>
          </p:nvSpPr>
          <p:spPr bwMode="auto">
            <a:xfrm>
              <a:off x="832" y="1829"/>
              <a:ext cx="1824" cy="11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457200"/>
              <a:endParaRPr lang="en-US"/>
            </a:p>
          </p:txBody>
        </p:sp>
        <p:grpSp>
          <p:nvGrpSpPr>
            <p:cNvPr id="90129" name="Group 15"/>
            <p:cNvGrpSpPr>
              <a:grpSpLocks/>
            </p:cNvGrpSpPr>
            <p:nvPr/>
          </p:nvGrpSpPr>
          <p:grpSpPr bwMode="auto">
            <a:xfrm>
              <a:off x="1584" y="1680"/>
              <a:ext cx="288" cy="247"/>
              <a:chOff x="1776" y="1920"/>
              <a:chExt cx="288" cy="247"/>
            </a:xfrm>
          </p:grpSpPr>
          <p:grpSp>
            <p:nvGrpSpPr>
              <p:cNvPr id="90130" name="Group 16"/>
              <p:cNvGrpSpPr>
                <a:grpSpLocks/>
              </p:cNvGrpSpPr>
              <p:nvPr/>
            </p:nvGrpSpPr>
            <p:grpSpPr bwMode="auto">
              <a:xfrm>
                <a:off x="1776" y="1920"/>
                <a:ext cx="288" cy="26"/>
                <a:chOff x="1776" y="1920"/>
                <a:chExt cx="288" cy="26"/>
              </a:xfrm>
            </p:grpSpPr>
            <p:sp>
              <p:nvSpPr>
                <p:cNvPr id="90131" name="Line 17"/>
                <p:cNvSpPr>
                  <a:spLocks noChangeShapeType="1"/>
                </p:cNvSpPr>
                <p:nvPr/>
              </p:nvSpPr>
              <p:spPr bwMode="auto">
                <a:xfrm>
                  <a:off x="1802" y="1946"/>
                  <a:ext cx="240" cy="0"/>
                </a:xfrm>
                <a:prstGeom prst="line">
                  <a:avLst/>
                </a:prstGeom>
                <a:noFill/>
                <a:ln w="12700">
                  <a:solidFill>
                    <a:srgbClr val="FC0128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0132" name="Line 18"/>
                <p:cNvSpPr>
                  <a:spLocks noChangeShapeType="1"/>
                </p:cNvSpPr>
                <p:nvPr/>
              </p:nvSpPr>
              <p:spPr bwMode="auto">
                <a:xfrm>
                  <a:off x="1776" y="1920"/>
                  <a:ext cx="288" cy="0"/>
                </a:xfrm>
                <a:prstGeom prst="line">
                  <a:avLst/>
                </a:prstGeom>
                <a:noFill/>
                <a:ln w="12700">
                  <a:solidFill>
                    <a:srgbClr val="FC0128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90133" name="Line 19"/>
              <p:cNvSpPr>
                <a:spLocks noChangeShapeType="1"/>
              </p:cNvSpPr>
              <p:nvPr/>
            </p:nvSpPr>
            <p:spPr bwMode="auto">
              <a:xfrm>
                <a:off x="1802" y="2141"/>
                <a:ext cx="240" cy="0"/>
              </a:xfrm>
              <a:prstGeom prst="line">
                <a:avLst/>
              </a:prstGeom>
              <a:noFill/>
              <a:ln w="12700">
                <a:solidFill>
                  <a:srgbClr val="FC012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0134" name="Line 20"/>
              <p:cNvSpPr>
                <a:spLocks noChangeShapeType="1"/>
              </p:cNvSpPr>
              <p:nvPr/>
            </p:nvSpPr>
            <p:spPr bwMode="auto">
              <a:xfrm>
                <a:off x="1776" y="2167"/>
                <a:ext cx="288" cy="0"/>
              </a:xfrm>
              <a:prstGeom prst="line">
                <a:avLst/>
              </a:prstGeom>
              <a:noFill/>
              <a:ln w="12700">
                <a:solidFill>
                  <a:srgbClr val="FC0128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90135" name="Group 21"/>
            <p:cNvGrpSpPr>
              <a:grpSpLocks/>
            </p:cNvGrpSpPr>
            <p:nvPr/>
          </p:nvGrpSpPr>
          <p:grpSpPr bwMode="auto">
            <a:xfrm>
              <a:off x="1680" y="1765"/>
              <a:ext cx="96" cy="92"/>
              <a:chOff x="1872" y="2258"/>
              <a:chExt cx="96" cy="92"/>
            </a:xfrm>
          </p:grpSpPr>
          <p:grpSp>
            <p:nvGrpSpPr>
              <p:cNvPr id="90136" name="Group 22"/>
              <p:cNvGrpSpPr>
                <a:grpSpLocks/>
              </p:cNvGrpSpPr>
              <p:nvPr/>
            </p:nvGrpSpPr>
            <p:grpSpPr bwMode="auto">
              <a:xfrm>
                <a:off x="1872" y="2258"/>
                <a:ext cx="96" cy="16"/>
                <a:chOff x="1872" y="2256"/>
                <a:chExt cx="96" cy="16"/>
              </a:xfrm>
            </p:grpSpPr>
            <p:sp>
              <p:nvSpPr>
                <p:cNvPr id="90137" name="Line 23"/>
                <p:cNvSpPr>
                  <a:spLocks noChangeShapeType="1"/>
                </p:cNvSpPr>
                <p:nvPr/>
              </p:nvSpPr>
              <p:spPr bwMode="auto">
                <a:xfrm>
                  <a:off x="1872" y="2256"/>
                  <a:ext cx="96" cy="0"/>
                </a:xfrm>
                <a:prstGeom prst="line">
                  <a:avLst/>
                </a:prstGeom>
                <a:noFill/>
                <a:ln w="12700">
                  <a:solidFill>
                    <a:srgbClr val="063DE8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0138" name="Line 24"/>
                <p:cNvSpPr>
                  <a:spLocks noChangeShapeType="1"/>
                </p:cNvSpPr>
                <p:nvPr/>
              </p:nvSpPr>
              <p:spPr bwMode="auto">
                <a:xfrm>
                  <a:off x="1872" y="2272"/>
                  <a:ext cx="96" cy="0"/>
                </a:xfrm>
                <a:prstGeom prst="line">
                  <a:avLst/>
                </a:prstGeom>
                <a:noFill/>
                <a:ln w="12700">
                  <a:solidFill>
                    <a:srgbClr val="063DE8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90139" name="Group 25"/>
              <p:cNvGrpSpPr>
                <a:grpSpLocks/>
              </p:cNvGrpSpPr>
              <p:nvPr/>
            </p:nvGrpSpPr>
            <p:grpSpPr bwMode="auto">
              <a:xfrm>
                <a:off x="1872" y="2334"/>
                <a:ext cx="96" cy="16"/>
                <a:chOff x="1872" y="2332"/>
                <a:chExt cx="96" cy="16"/>
              </a:xfrm>
            </p:grpSpPr>
            <p:sp>
              <p:nvSpPr>
                <p:cNvPr id="90140" name="Line 26"/>
                <p:cNvSpPr>
                  <a:spLocks noChangeShapeType="1"/>
                </p:cNvSpPr>
                <p:nvPr/>
              </p:nvSpPr>
              <p:spPr bwMode="auto">
                <a:xfrm>
                  <a:off x="1872" y="2332"/>
                  <a:ext cx="96" cy="0"/>
                </a:xfrm>
                <a:prstGeom prst="line">
                  <a:avLst/>
                </a:prstGeom>
                <a:noFill/>
                <a:ln w="12700">
                  <a:solidFill>
                    <a:srgbClr val="063DE8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0141" name="Line 27"/>
                <p:cNvSpPr>
                  <a:spLocks noChangeShapeType="1"/>
                </p:cNvSpPr>
                <p:nvPr/>
              </p:nvSpPr>
              <p:spPr bwMode="auto">
                <a:xfrm>
                  <a:off x="1872" y="2348"/>
                  <a:ext cx="96" cy="0"/>
                </a:xfrm>
                <a:prstGeom prst="line">
                  <a:avLst/>
                </a:prstGeom>
                <a:noFill/>
                <a:ln w="12700">
                  <a:solidFill>
                    <a:srgbClr val="063DE8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90148" name="Rectangle 39"/>
            <p:cNvSpPr>
              <a:spLocks noChangeArrowheads="1"/>
            </p:cNvSpPr>
            <p:nvPr/>
          </p:nvSpPr>
          <p:spPr bwMode="auto">
            <a:xfrm>
              <a:off x="888" y="1689"/>
              <a:ext cx="384" cy="10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457200"/>
              <a:endParaRPr lang="en-US"/>
            </a:p>
          </p:txBody>
        </p:sp>
        <p:sp>
          <p:nvSpPr>
            <p:cNvPr id="90149" name="Rectangle 40"/>
            <p:cNvSpPr>
              <a:spLocks noChangeArrowheads="1"/>
            </p:cNvSpPr>
            <p:nvPr/>
          </p:nvSpPr>
          <p:spPr bwMode="auto">
            <a:xfrm>
              <a:off x="2177" y="1831"/>
              <a:ext cx="391" cy="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457200"/>
              <a:endParaRPr lang="en-US"/>
            </a:p>
          </p:txBody>
        </p:sp>
        <p:sp>
          <p:nvSpPr>
            <p:cNvPr id="90150" name="Rectangle 41"/>
            <p:cNvSpPr>
              <a:spLocks noChangeArrowheads="1"/>
            </p:cNvSpPr>
            <p:nvPr/>
          </p:nvSpPr>
          <p:spPr bwMode="auto">
            <a:xfrm>
              <a:off x="2182" y="1688"/>
              <a:ext cx="388" cy="10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457200"/>
              <a:endParaRPr lang="en-US"/>
            </a:p>
          </p:txBody>
        </p:sp>
        <p:sp>
          <p:nvSpPr>
            <p:cNvPr id="90151" name="Line 67"/>
            <p:cNvSpPr>
              <a:spLocks noChangeShapeType="1"/>
            </p:cNvSpPr>
            <p:nvPr/>
          </p:nvSpPr>
          <p:spPr bwMode="auto">
            <a:xfrm>
              <a:off x="1968" y="1680"/>
              <a:ext cx="0" cy="96"/>
            </a:xfrm>
            <a:prstGeom prst="line">
              <a:avLst/>
            </a:prstGeom>
            <a:noFill/>
            <a:ln w="9525">
              <a:solidFill>
                <a:srgbClr val="087B0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152" name="Line 68"/>
            <p:cNvSpPr>
              <a:spLocks noChangeShapeType="1"/>
            </p:cNvSpPr>
            <p:nvPr/>
          </p:nvSpPr>
          <p:spPr bwMode="auto">
            <a:xfrm>
              <a:off x="1920" y="1680"/>
              <a:ext cx="0" cy="96"/>
            </a:xfrm>
            <a:prstGeom prst="line">
              <a:avLst/>
            </a:prstGeom>
            <a:noFill/>
            <a:ln w="9525">
              <a:solidFill>
                <a:srgbClr val="087B0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153" name="Line 69"/>
            <p:cNvSpPr>
              <a:spLocks noChangeShapeType="1"/>
            </p:cNvSpPr>
            <p:nvPr/>
          </p:nvSpPr>
          <p:spPr bwMode="auto">
            <a:xfrm>
              <a:off x="2016" y="1680"/>
              <a:ext cx="0" cy="96"/>
            </a:xfrm>
            <a:prstGeom prst="line">
              <a:avLst/>
            </a:prstGeom>
            <a:noFill/>
            <a:ln w="9525">
              <a:solidFill>
                <a:srgbClr val="087B0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154" name="Line 70"/>
            <p:cNvSpPr>
              <a:spLocks noChangeShapeType="1"/>
            </p:cNvSpPr>
            <p:nvPr/>
          </p:nvSpPr>
          <p:spPr bwMode="auto">
            <a:xfrm>
              <a:off x="2064" y="1680"/>
              <a:ext cx="0" cy="96"/>
            </a:xfrm>
            <a:prstGeom prst="line">
              <a:avLst/>
            </a:prstGeom>
            <a:noFill/>
            <a:ln w="9525">
              <a:solidFill>
                <a:srgbClr val="087B0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155" name="Line 71"/>
            <p:cNvSpPr>
              <a:spLocks noChangeShapeType="1"/>
            </p:cNvSpPr>
            <p:nvPr/>
          </p:nvSpPr>
          <p:spPr bwMode="auto">
            <a:xfrm>
              <a:off x="2112" y="1680"/>
              <a:ext cx="0" cy="96"/>
            </a:xfrm>
            <a:prstGeom prst="line">
              <a:avLst/>
            </a:prstGeom>
            <a:noFill/>
            <a:ln w="9525">
              <a:solidFill>
                <a:srgbClr val="087B0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156" name="Line 72"/>
            <p:cNvSpPr>
              <a:spLocks noChangeShapeType="1"/>
            </p:cNvSpPr>
            <p:nvPr/>
          </p:nvSpPr>
          <p:spPr bwMode="auto">
            <a:xfrm>
              <a:off x="2160" y="1680"/>
              <a:ext cx="0" cy="96"/>
            </a:xfrm>
            <a:prstGeom prst="line">
              <a:avLst/>
            </a:prstGeom>
            <a:noFill/>
            <a:ln w="9525">
              <a:solidFill>
                <a:srgbClr val="087B0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157" name="Line 73"/>
            <p:cNvSpPr>
              <a:spLocks noChangeShapeType="1"/>
            </p:cNvSpPr>
            <p:nvPr/>
          </p:nvSpPr>
          <p:spPr bwMode="auto">
            <a:xfrm>
              <a:off x="1968" y="1824"/>
              <a:ext cx="0" cy="96"/>
            </a:xfrm>
            <a:prstGeom prst="line">
              <a:avLst/>
            </a:prstGeom>
            <a:noFill/>
            <a:ln w="9525">
              <a:solidFill>
                <a:srgbClr val="087B0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158" name="Line 74"/>
            <p:cNvSpPr>
              <a:spLocks noChangeShapeType="1"/>
            </p:cNvSpPr>
            <p:nvPr/>
          </p:nvSpPr>
          <p:spPr bwMode="auto">
            <a:xfrm>
              <a:off x="1920" y="1824"/>
              <a:ext cx="0" cy="96"/>
            </a:xfrm>
            <a:prstGeom prst="line">
              <a:avLst/>
            </a:prstGeom>
            <a:noFill/>
            <a:ln w="9525">
              <a:solidFill>
                <a:srgbClr val="087B0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159" name="Line 75"/>
            <p:cNvSpPr>
              <a:spLocks noChangeShapeType="1"/>
            </p:cNvSpPr>
            <p:nvPr/>
          </p:nvSpPr>
          <p:spPr bwMode="auto">
            <a:xfrm>
              <a:off x="2016" y="1824"/>
              <a:ext cx="0" cy="96"/>
            </a:xfrm>
            <a:prstGeom prst="line">
              <a:avLst/>
            </a:prstGeom>
            <a:noFill/>
            <a:ln w="9525">
              <a:solidFill>
                <a:srgbClr val="087B0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160" name="Line 76"/>
            <p:cNvSpPr>
              <a:spLocks noChangeShapeType="1"/>
            </p:cNvSpPr>
            <p:nvPr/>
          </p:nvSpPr>
          <p:spPr bwMode="auto">
            <a:xfrm>
              <a:off x="2064" y="1824"/>
              <a:ext cx="0" cy="96"/>
            </a:xfrm>
            <a:prstGeom prst="line">
              <a:avLst/>
            </a:prstGeom>
            <a:noFill/>
            <a:ln w="9525">
              <a:solidFill>
                <a:srgbClr val="087B0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161" name="Line 77"/>
            <p:cNvSpPr>
              <a:spLocks noChangeShapeType="1"/>
            </p:cNvSpPr>
            <p:nvPr/>
          </p:nvSpPr>
          <p:spPr bwMode="auto">
            <a:xfrm>
              <a:off x="2112" y="1824"/>
              <a:ext cx="0" cy="96"/>
            </a:xfrm>
            <a:prstGeom prst="line">
              <a:avLst/>
            </a:prstGeom>
            <a:noFill/>
            <a:ln w="9525">
              <a:solidFill>
                <a:srgbClr val="087B0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162" name="Line 78"/>
            <p:cNvSpPr>
              <a:spLocks noChangeShapeType="1"/>
            </p:cNvSpPr>
            <p:nvPr/>
          </p:nvSpPr>
          <p:spPr bwMode="auto">
            <a:xfrm>
              <a:off x="2160" y="1824"/>
              <a:ext cx="0" cy="96"/>
            </a:xfrm>
            <a:prstGeom prst="line">
              <a:avLst/>
            </a:prstGeom>
            <a:noFill/>
            <a:ln w="9525">
              <a:solidFill>
                <a:srgbClr val="087B08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165" name="Rectangle 53"/>
            <p:cNvSpPr>
              <a:spLocks noChangeArrowheads="1"/>
            </p:cNvSpPr>
            <p:nvPr/>
          </p:nvSpPr>
          <p:spPr bwMode="auto">
            <a:xfrm>
              <a:off x="3888" y="1377"/>
              <a:ext cx="288" cy="33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166" name="Rectangle 54"/>
            <p:cNvSpPr>
              <a:spLocks noChangeArrowheads="1"/>
            </p:cNvSpPr>
            <p:nvPr/>
          </p:nvSpPr>
          <p:spPr bwMode="auto">
            <a:xfrm>
              <a:off x="3888" y="1905"/>
              <a:ext cx="288" cy="33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169" name="Text Box 57"/>
            <p:cNvSpPr txBox="1">
              <a:spLocks noChangeArrowheads="1"/>
            </p:cNvSpPr>
            <p:nvPr/>
          </p:nvSpPr>
          <p:spPr bwMode="auto">
            <a:xfrm>
              <a:off x="3810" y="1098"/>
              <a:ext cx="43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b="1">
                  <a:solidFill>
                    <a:srgbClr val="FF8700"/>
                  </a:solidFill>
                </a:rPr>
                <a:t>FMS</a:t>
              </a:r>
            </a:p>
          </p:txBody>
        </p:sp>
      </p:grpSp>
      <p:grpSp>
        <p:nvGrpSpPr>
          <p:cNvPr id="90178" name="Group 66"/>
          <p:cNvGrpSpPr>
            <a:grpSpLocks/>
          </p:cNvGrpSpPr>
          <p:nvPr/>
        </p:nvGrpSpPr>
        <p:grpSpPr bwMode="auto">
          <a:xfrm>
            <a:off x="6019800" y="2530475"/>
            <a:ext cx="990600" cy="685800"/>
            <a:chOff x="2208" y="1594"/>
            <a:chExt cx="624" cy="432"/>
          </a:xfrm>
        </p:grpSpPr>
        <p:sp>
          <p:nvSpPr>
            <p:cNvPr id="90173" name="Rectangle 61"/>
            <p:cNvSpPr>
              <a:spLocks noChangeArrowheads="1"/>
            </p:cNvSpPr>
            <p:nvPr/>
          </p:nvSpPr>
          <p:spPr bwMode="auto">
            <a:xfrm>
              <a:off x="2208" y="1690"/>
              <a:ext cx="624" cy="240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175" name="AutoShape 63"/>
            <p:cNvSpPr>
              <a:spLocks noChangeArrowheads="1"/>
            </p:cNvSpPr>
            <p:nvPr/>
          </p:nvSpPr>
          <p:spPr bwMode="auto">
            <a:xfrm rot="5400000">
              <a:off x="2376" y="1570"/>
              <a:ext cx="432" cy="48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0180" name="Line 68"/>
          <p:cNvSpPr>
            <a:spLocks noChangeShapeType="1"/>
          </p:cNvSpPr>
          <p:nvPr/>
        </p:nvSpPr>
        <p:spPr bwMode="auto">
          <a:xfrm flipH="1">
            <a:off x="6934200" y="1600200"/>
            <a:ext cx="609600" cy="914400"/>
          </a:xfrm>
          <a:prstGeom prst="line">
            <a:avLst/>
          </a:prstGeom>
          <a:noFill/>
          <a:ln w="31750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0179" name="Text Box 67"/>
          <p:cNvSpPr txBox="1">
            <a:spLocks noChangeArrowheads="1"/>
          </p:cNvSpPr>
          <p:nvPr/>
        </p:nvSpPr>
        <p:spPr bwMode="auto">
          <a:xfrm>
            <a:off x="7086600" y="1066800"/>
            <a:ext cx="2057400" cy="612775"/>
          </a:xfrm>
          <a:prstGeom prst="rect">
            <a:avLst/>
          </a:prstGeom>
          <a:solidFill>
            <a:schemeClr val="bg1"/>
          </a:solidFill>
          <a:ln w="3175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>
            <a:spAutoFit/>
          </a:bodyPr>
          <a:lstStyle/>
          <a:p>
            <a:r>
              <a:rPr lang="en-US" sz="1600" b="1">
                <a:solidFill>
                  <a:srgbClr val="008000"/>
                </a:solidFill>
              </a:rPr>
              <a:t>~ 6 GEM disks</a:t>
            </a:r>
          </a:p>
          <a:p>
            <a:r>
              <a:rPr lang="en-US" sz="1600">
                <a:solidFill>
                  <a:srgbClr val="008000"/>
                </a:solidFill>
              </a:rPr>
              <a:t>Tracking: 2.5 &lt; </a:t>
            </a:r>
            <a:r>
              <a:rPr lang="el-GR" sz="1600">
                <a:solidFill>
                  <a:srgbClr val="008000"/>
                </a:solidFill>
                <a:cs typeface="Arial" pitchFamily="34" charset="0"/>
              </a:rPr>
              <a:t>η</a:t>
            </a:r>
            <a:r>
              <a:rPr lang="en-US" sz="1600">
                <a:solidFill>
                  <a:srgbClr val="008000"/>
                </a:solidFill>
                <a:cs typeface="Arial" pitchFamily="34" charset="0"/>
              </a:rPr>
              <a:t> &lt; 4</a:t>
            </a:r>
            <a:endParaRPr lang="el-GR" sz="1600">
              <a:solidFill>
                <a:srgbClr val="008000"/>
              </a:solidFill>
              <a:cs typeface="Arial" pitchFamily="34" charset="0"/>
            </a:endParaRPr>
          </a:p>
        </p:txBody>
      </p:sp>
      <p:grpSp>
        <p:nvGrpSpPr>
          <p:cNvPr id="90191" name="Group 110"/>
          <p:cNvGrpSpPr>
            <a:grpSpLocks/>
          </p:cNvGrpSpPr>
          <p:nvPr/>
        </p:nvGrpSpPr>
        <p:grpSpPr bwMode="auto">
          <a:xfrm>
            <a:off x="3328987" y="585788"/>
            <a:ext cx="3300413" cy="482600"/>
            <a:chOff x="1362628" y="5272321"/>
            <a:chExt cx="3300202" cy="483019"/>
          </a:xfrm>
        </p:grpSpPr>
        <p:sp>
          <p:nvSpPr>
            <p:cNvPr id="90192" name="Right Arrow 104"/>
            <p:cNvSpPr>
              <a:spLocks noChangeArrowheads="1"/>
            </p:cNvSpPr>
            <p:nvPr/>
          </p:nvSpPr>
          <p:spPr bwMode="auto">
            <a:xfrm>
              <a:off x="1362628" y="5576046"/>
              <a:ext cx="1519233" cy="179294"/>
            </a:xfrm>
            <a:prstGeom prst="rightArrow">
              <a:avLst>
                <a:gd name="adj1" fmla="val 50000"/>
                <a:gd name="adj2" fmla="val 50017"/>
              </a:avLst>
            </a:prstGeom>
            <a:solidFill>
              <a:srgbClr val="80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1600"/>
            </a:p>
          </p:txBody>
        </p:sp>
        <p:sp>
          <p:nvSpPr>
            <p:cNvPr id="90193" name="TextBox 105"/>
            <p:cNvSpPr txBox="1">
              <a:spLocks noChangeArrowheads="1"/>
            </p:cNvSpPr>
            <p:nvPr/>
          </p:nvSpPr>
          <p:spPr bwMode="auto">
            <a:xfrm>
              <a:off x="1916630" y="5272321"/>
              <a:ext cx="831797" cy="3670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r>
                <a:rPr lang="en-US">
                  <a:solidFill>
                    <a:srgbClr val="800000"/>
                  </a:solidFill>
                </a:rPr>
                <a:t>proton</a:t>
              </a:r>
            </a:p>
          </p:txBody>
        </p:sp>
        <p:sp>
          <p:nvSpPr>
            <p:cNvPr id="107" name="Right Arrow 106"/>
            <p:cNvSpPr>
              <a:spLocks noChangeArrowheads="1"/>
            </p:cNvSpPr>
            <p:nvPr/>
          </p:nvSpPr>
          <p:spPr bwMode="auto">
            <a:xfrm flipH="1" flipV="1">
              <a:off x="3143597" y="5564095"/>
              <a:ext cx="1519233" cy="179294"/>
            </a:xfrm>
            <a:prstGeom prst="rightArrow">
              <a:avLst>
                <a:gd name="adj1" fmla="val 50000"/>
                <a:gd name="adj2" fmla="val 50017"/>
              </a:avLst>
            </a:prstGeom>
            <a:solidFill>
              <a:srgbClr val="191966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rot="10800000" wrap="none" anchor="ctr"/>
            <a:lstStyle/>
            <a:p>
              <a:pPr algn="ctr">
                <a:defRPr/>
              </a:pPr>
              <a:endParaRPr lang="en-US" sz="1600" dirty="0">
                <a:solidFill>
                  <a:schemeClr val="accent2">
                    <a:lumMod val="50000"/>
                  </a:schemeClr>
                </a:solidFill>
                <a:latin typeface="Arial" pitchFamily="-65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189724" y="5275499"/>
              <a:ext cx="971488" cy="3670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solidFill>
                    <a:schemeClr val="accent2">
                      <a:lumMod val="50000"/>
                    </a:schemeClr>
                  </a:solidFill>
                  <a:latin typeface="+mn-lt"/>
                </a:rPr>
                <a:t>nucleus</a:t>
              </a:r>
            </a:p>
          </p:txBody>
        </p:sp>
      </p:grpSp>
      <p:pic>
        <p:nvPicPr>
          <p:cNvPr id="66" name="Picture 35" descr="wern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1612900"/>
            <a:ext cx="3048000" cy="241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" name="Rectangle 3"/>
          <p:cNvSpPr txBox="1">
            <a:spLocks noChangeArrowheads="1"/>
          </p:cNvSpPr>
          <p:nvPr/>
        </p:nvSpPr>
        <p:spPr>
          <a:xfrm>
            <a:off x="-76200" y="5105400"/>
            <a:ext cx="3405187" cy="1524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Transverse spin effect dominated by valence quarks accessed in forward direction</a:t>
            </a:r>
          </a:p>
        </p:txBody>
      </p:sp>
      <p:sp>
        <p:nvSpPr>
          <p:cNvPr id="5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4200" y="6416675"/>
            <a:ext cx="2133600" cy="365125"/>
          </a:xfrm>
        </p:spPr>
        <p:txBody>
          <a:bodyPr/>
          <a:lstStyle/>
          <a:p>
            <a:fld id="{B44FA702-1FB6-462C-9339-B3CB7EC78228}" type="slidenum">
              <a:rPr lang="en-US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71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1FD38-56A7-4414-B86C-0D0D0C33BF09}" type="slidenum">
              <a:rPr lang="en-US"/>
              <a:pPr/>
              <a:t>33</a:t>
            </a:fld>
            <a:endParaRPr lang="en-US"/>
          </a:p>
        </p:txBody>
      </p:sp>
      <p:sp>
        <p:nvSpPr>
          <p:cNvPr id="141314" name="Title 1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Projections </a:t>
            </a:r>
            <a:r>
              <a:rPr lang="en-US" sz="4000" dirty="0" smtClean="0"/>
              <a:t>for</a:t>
            </a:r>
            <a:r>
              <a:rPr lang="en-US" sz="4000" dirty="0"/>
              <a:t> </a:t>
            </a:r>
            <a:r>
              <a:rPr lang="en-US" sz="4000" dirty="0" smtClean="0"/>
              <a:t>Belle </a:t>
            </a:r>
            <a:r>
              <a:rPr lang="en-US" sz="4000" dirty="0" smtClean="0"/>
              <a:t>Measurements </a:t>
            </a:r>
            <a:r>
              <a:rPr lang="en-US" sz="4000" dirty="0"/>
              <a:t>of IFF </a:t>
            </a:r>
            <a:r>
              <a:rPr lang="en-US" sz="4000" dirty="0" smtClean="0"/>
              <a:t>Channel</a:t>
            </a:r>
            <a:r>
              <a:rPr lang="en-US" sz="4000" dirty="0"/>
              <a:t>: (</a:t>
            </a:r>
            <a:r>
              <a:rPr lang="en-US" sz="4000" dirty="0">
                <a:latin typeface="Symbol" pitchFamily="18" charset="2"/>
              </a:rPr>
              <a:t>p</a:t>
            </a:r>
            <a:r>
              <a:rPr lang="en-US" sz="4000" baseline="30000" dirty="0">
                <a:latin typeface="Symbol" pitchFamily="18" charset="2"/>
              </a:rPr>
              <a:t>+</a:t>
            </a:r>
            <a:r>
              <a:rPr lang="en-US" sz="4000" dirty="0">
                <a:latin typeface="Symbol" pitchFamily="18" charset="2"/>
              </a:rPr>
              <a:t>p</a:t>
            </a:r>
            <a:r>
              <a:rPr lang="en-US" sz="4000" baseline="30000" dirty="0">
                <a:latin typeface="Symbol" pitchFamily="18" charset="2"/>
              </a:rPr>
              <a:t>0</a:t>
            </a:r>
            <a:r>
              <a:rPr lang="en-US" sz="4000" dirty="0"/>
              <a:t>) (</a:t>
            </a:r>
            <a:r>
              <a:rPr lang="en-US" sz="4000" dirty="0">
                <a:latin typeface="Symbol" pitchFamily="18" charset="2"/>
              </a:rPr>
              <a:t>p</a:t>
            </a:r>
            <a:r>
              <a:rPr lang="en-US" sz="4000" baseline="30000" dirty="0">
                <a:latin typeface="Symbol" pitchFamily="18" charset="2"/>
              </a:rPr>
              <a:t>+</a:t>
            </a:r>
            <a:r>
              <a:rPr lang="en-US" sz="4000" dirty="0">
                <a:latin typeface="Symbol" pitchFamily="18" charset="2"/>
              </a:rPr>
              <a:t>p</a:t>
            </a:r>
            <a:r>
              <a:rPr lang="en-US" sz="4000" baseline="30000" dirty="0">
                <a:latin typeface="Symbol" pitchFamily="18" charset="2"/>
              </a:rPr>
              <a:t>0</a:t>
            </a:r>
            <a:r>
              <a:rPr lang="en-US" sz="4000" dirty="0" smtClean="0"/>
              <a:t>) relevant for </a:t>
            </a:r>
            <a:r>
              <a:rPr lang="en-US" sz="4000" dirty="0" err="1" smtClean="0"/>
              <a:t>p+p</a:t>
            </a:r>
            <a:endParaRPr lang="en-US" sz="4000" baseline="30000" dirty="0"/>
          </a:p>
        </p:txBody>
      </p:sp>
      <p:sp>
        <p:nvSpPr>
          <p:cNvPr id="14131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905001"/>
            <a:ext cx="8229600" cy="1981199"/>
          </a:xfrm>
        </p:spPr>
        <p:txBody>
          <a:bodyPr/>
          <a:lstStyle/>
          <a:p>
            <a:r>
              <a:rPr lang="de-DE" dirty="0" smtClean="0"/>
              <a:t>Errors one order of magnitude smaller than average asymmetry in </a:t>
            </a:r>
            <a:r>
              <a:rPr lang="en-US" dirty="0"/>
              <a:t>(</a:t>
            </a:r>
            <a:r>
              <a:rPr lang="en-US" dirty="0" err="1" smtClean="0">
                <a:latin typeface="Symbol" pitchFamily="18" charset="2"/>
              </a:rPr>
              <a:t>p</a:t>
            </a:r>
            <a:r>
              <a:rPr lang="en-US" baseline="30000" dirty="0" err="1" smtClean="0">
                <a:latin typeface="Symbol" pitchFamily="18" charset="2"/>
              </a:rPr>
              <a:t>+</a:t>
            </a:r>
            <a:r>
              <a:rPr lang="en-US" dirty="0" err="1" smtClean="0">
                <a:latin typeface="Symbol" pitchFamily="18" charset="2"/>
              </a:rPr>
              <a:t>p</a:t>
            </a:r>
            <a:r>
              <a:rPr lang="en-US" baseline="30000" dirty="0" smtClean="0">
                <a:latin typeface="Symbol" pitchFamily="18" charset="2"/>
              </a:rPr>
              <a:t>-</a:t>
            </a:r>
            <a:r>
              <a:rPr lang="en-US" dirty="0" smtClean="0"/>
              <a:t>) </a:t>
            </a:r>
            <a:endParaRPr lang="de-DE" dirty="0"/>
          </a:p>
        </p:txBody>
      </p:sp>
      <p:pic>
        <p:nvPicPr>
          <p:cNvPr id="14131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67001"/>
          <a:stretch/>
        </p:blipFill>
        <p:spPr bwMode="auto">
          <a:xfrm>
            <a:off x="4548770" y="3561898"/>
            <a:ext cx="4595230" cy="278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1321" name="TextBox 7"/>
          <p:cNvSpPr txBox="1">
            <a:spLocks noChangeArrowheads="1"/>
          </p:cNvSpPr>
          <p:nvPr/>
        </p:nvSpPr>
        <p:spPr bwMode="auto">
          <a:xfrm>
            <a:off x="787400" y="4274060"/>
            <a:ext cx="34290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2400" dirty="0" smtClean="0">
                <a:latin typeface="Calibri" pitchFamily="34" charset="0"/>
              </a:rPr>
              <a:t>Hadron pair in second hemisphere:</a:t>
            </a:r>
          </a:p>
          <a:p>
            <a:r>
              <a:rPr lang="en-US" sz="2400" dirty="0" smtClean="0">
                <a:latin typeface="Calibri" pitchFamily="34" charset="0"/>
              </a:rPr>
              <a:t>0.77 </a:t>
            </a:r>
            <a:r>
              <a:rPr lang="en-US" sz="2400" dirty="0" err="1">
                <a:latin typeface="Calibri" pitchFamily="34" charset="0"/>
              </a:rPr>
              <a:t>GeV</a:t>
            </a:r>
            <a:r>
              <a:rPr lang="en-US" sz="2400" dirty="0">
                <a:latin typeface="Calibri" pitchFamily="34" charset="0"/>
              </a:rPr>
              <a:t> &lt;</a:t>
            </a:r>
            <a:r>
              <a:rPr lang="en-US" sz="2400" dirty="0" err="1">
                <a:latin typeface="Calibri" pitchFamily="34" charset="0"/>
              </a:rPr>
              <a:t>M</a:t>
            </a:r>
            <a:r>
              <a:rPr lang="en-US" sz="2400" baseline="-25000" dirty="0" err="1">
                <a:latin typeface="Calibri" pitchFamily="34" charset="0"/>
              </a:rPr>
              <a:t>inv</a:t>
            </a:r>
            <a:r>
              <a:rPr lang="en-US" sz="2400" dirty="0">
                <a:latin typeface="Calibri" pitchFamily="34" charset="0"/>
              </a:rPr>
              <a:t>&lt; 1.2 </a:t>
            </a:r>
            <a:r>
              <a:rPr lang="en-US" sz="2400" dirty="0" err="1">
                <a:latin typeface="Calibri" pitchFamily="34" charset="0"/>
              </a:rPr>
              <a:t>GeV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141323" name="TextBox 13"/>
          <p:cNvSpPr txBox="1">
            <a:spLocks noChangeArrowheads="1"/>
          </p:cNvSpPr>
          <p:nvPr/>
        </p:nvSpPr>
        <p:spPr bwMode="auto">
          <a:xfrm rot="-5400000">
            <a:off x="4617243" y="3645690"/>
            <a:ext cx="762000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dirty="0" smtClean="0">
                <a:latin typeface="Calibri" pitchFamily="34" charset="0"/>
              </a:rPr>
              <a:t>a</a:t>
            </a:r>
            <a:r>
              <a:rPr lang="en-US" baseline="-25000" dirty="0" smtClean="0">
                <a:latin typeface="Calibri" pitchFamily="34" charset="0"/>
              </a:rPr>
              <a:t>12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41327" name="Text Box 15"/>
          <p:cNvSpPr txBox="1">
            <a:spLocks noChangeArrowheads="1"/>
          </p:cNvSpPr>
          <p:nvPr/>
        </p:nvSpPr>
        <p:spPr bwMode="auto">
          <a:xfrm>
            <a:off x="4953584" y="6326187"/>
            <a:ext cx="36036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tx2"/>
                </a:solidFill>
              </a:rPr>
              <a:t>(580 fb</a:t>
            </a:r>
            <a:r>
              <a:rPr lang="en-US" sz="2000" baseline="30000">
                <a:solidFill>
                  <a:schemeClr val="tx2"/>
                </a:solidFill>
              </a:rPr>
              <a:t>-1</a:t>
            </a:r>
            <a:r>
              <a:rPr lang="en-US" sz="2000">
                <a:solidFill>
                  <a:schemeClr val="tx2"/>
                </a:solidFill>
              </a:rPr>
              <a:t> integrated luminosity)</a:t>
            </a:r>
            <a:endParaRPr lang="en-US" sz="2000" baseline="30000">
              <a:solidFill>
                <a:schemeClr val="tx2"/>
              </a:solidFill>
            </a:endParaRPr>
          </a:p>
        </p:txBody>
      </p:sp>
      <p:sp>
        <p:nvSpPr>
          <p:cNvPr id="17" name="TextBox 13"/>
          <p:cNvSpPr txBox="1">
            <a:spLocks noChangeArrowheads="1"/>
          </p:cNvSpPr>
          <p:nvPr/>
        </p:nvSpPr>
        <p:spPr bwMode="auto">
          <a:xfrm>
            <a:off x="4267200" y="5424487"/>
            <a:ext cx="914400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dirty="0" smtClean="0">
                <a:latin typeface="Calibri" pitchFamily="34" charset="0"/>
              </a:rPr>
              <a:t>-0.004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9" name="TextBox 13"/>
          <p:cNvSpPr txBox="1">
            <a:spLocks noChangeArrowheads="1"/>
          </p:cNvSpPr>
          <p:nvPr/>
        </p:nvSpPr>
        <p:spPr bwMode="auto">
          <a:xfrm>
            <a:off x="4419600" y="4267200"/>
            <a:ext cx="762000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dirty="0" smtClean="0">
                <a:latin typeface="Calibri" pitchFamily="34" charset="0"/>
              </a:rPr>
              <a:t>0.002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20" name="TextBox 13"/>
          <p:cNvSpPr txBox="1">
            <a:spLocks noChangeArrowheads="1"/>
          </p:cNvSpPr>
          <p:nvPr/>
        </p:nvSpPr>
        <p:spPr bwMode="auto">
          <a:xfrm>
            <a:off x="4267200" y="4988493"/>
            <a:ext cx="914400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dirty="0" smtClean="0">
                <a:latin typeface="Calibri" pitchFamily="34" charset="0"/>
              </a:rPr>
              <a:t>-0.002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4915484" y="4585267"/>
            <a:ext cx="266117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dirty="0" smtClean="0">
                <a:latin typeface="Calibri" pitchFamily="34" charset="0"/>
              </a:rPr>
              <a:t>0</a:t>
            </a:r>
            <a:endParaRPr lang="en-US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8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9pPr>
          </a:lstStyle>
          <a:p>
            <a:pPr eaLnBrk="1" hangingPunct="1"/>
            <a:fld id="{07FB2BFF-C69D-4128-A7E1-7BDC3404CFD9}" type="slidenum">
              <a:rPr lang="en-US" sz="1200">
                <a:solidFill>
                  <a:srgbClr val="045C75"/>
                </a:solidFill>
              </a:rPr>
              <a:pPr eaLnBrk="1" hangingPunct="1"/>
              <a:t>34</a:t>
            </a:fld>
            <a:endParaRPr lang="en-US" sz="1200">
              <a:solidFill>
                <a:srgbClr val="045C75"/>
              </a:solidFill>
            </a:endParaRPr>
          </a:p>
        </p:txBody>
      </p:sp>
      <p:sp>
        <p:nvSpPr>
          <p:cNvPr id="8198" name="Title 1"/>
          <p:cNvSpPr>
            <a:spLocks noGrp="1"/>
          </p:cNvSpPr>
          <p:nvPr>
            <p:ph type="title" idx="4294967295"/>
          </p:nvPr>
        </p:nvSpPr>
        <p:spPr>
          <a:xfrm>
            <a:off x="2286000" y="152400"/>
            <a:ext cx="6858000" cy="685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400" dirty="0" err="1" smtClean="0"/>
              <a:t>Unpolarized</a:t>
            </a:r>
            <a:r>
              <a:rPr lang="en-US" sz="4400" dirty="0" smtClean="0"/>
              <a:t> Fragmentation functions</a:t>
            </a:r>
          </a:p>
        </p:txBody>
      </p:sp>
      <p:sp>
        <p:nvSpPr>
          <p:cNvPr id="8199" name="Content Placeholder 11"/>
          <p:cNvSpPr>
            <a:spLocks noGrp="1"/>
          </p:cNvSpPr>
          <p:nvPr>
            <p:ph idx="4294967295"/>
          </p:nvPr>
        </p:nvSpPr>
        <p:spPr>
          <a:xfrm>
            <a:off x="5715000" y="990600"/>
            <a:ext cx="3429000" cy="4525963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Process: </a:t>
            </a:r>
          </a:p>
          <a:p>
            <a:pPr eaLnBrk="1" hangingPunct="1">
              <a:buFontTx/>
              <a:buNone/>
            </a:pPr>
            <a:r>
              <a:rPr lang="en-US" dirty="0" smtClean="0"/>
              <a:t>	e</a:t>
            </a:r>
            <a:r>
              <a:rPr lang="en-US" baseline="30000" dirty="0" smtClean="0"/>
              <a:t>+</a:t>
            </a:r>
            <a:r>
              <a:rPr lang="en-US" dirty="0" smtClean="0"/>
              <a:t> e</a:t>
            </a:r>
            <a:r>
              <a:rPr lang="en-US" baseline="30000" dirty="0" smtClean="0"/>
              <a:t>-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err="1" smtClean="0">
                <a:sym typeface="Wingdings" pitchFamily="2" charset="2"/>
              </a:rPr>
              <a:t>hX</a:t>
            </a:r>
            <a:endParaRPr lang="en-US" dirty="0" smtClean="0">
              <a:sym typeface="Wingdings" pitchFamily="2" charset="2"/>
            </a:endParaRPr>
          </a:p>
          <a:p>
            <a:pPr eaLnBrk="1" hangingPunct="1"/>
            <a:r>
              <a:rPr lang="en-US" dirty="0" smtClean="0">
                <a:sym typeface="Wingdings" pitchFamily="2" charset="2"/>
              </a:rPr>
              <a:t>At leading order sum of  </a:t>
            </a:r>
            <a:r>
              <a:rPr lang="en-US" dirty="0" err="1" smtClean="0">
                <a:sym typeface="Wingdings" pitchFamily="2" charset="2"/>
              </a:rPr>
              <a:t>unpolarized</a:t>
            </a:r>
            <a:r>
              <a:rPr lang="en-US" dirty="0" smtClean="0">
                <a:sym typeface="Wingdings" pitchFamily="2" charset="2"/>
              </a:rPr>
              <a:t> fragmentation functions from quark and anti-quark side</a:t>
            </a:r>
            <a:endParaRPr lang="en-US" dirty="0" smtClean="0"/>
          </a:p>
        </p:txBody>
      </p:sp>
      <p:pic>
        <p:nvPicPr>
          <p:cNvPr id="8200" name="Picture 12" descr="belle_singlehadron.bmp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2050"/>
            <a:ext cx="5257800" cy="394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1" name="Text Box 3"/>
          <p:cNvSpPr txBox="1">
            <a:spLocks noChangeArrowheads="1"/>
          </p:cNvSpPr>
          <p:nvPr/>
        </p:nvSpPr>
        <p:spPr bwMode="auto">
          <a:xfrm>
            <a:off x="2806700" y="1752600"/>
            <a:ext cx="3937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1800">
                <a:latin typeface="Times New Roman" pitchFamily="18" charset="0"/>
              </a:rPr>
              <a:t>e</a:t>
            </a:r>
            <a:r>
              <a:rPr lang="en-US" sz="1800" baseline="30000">
                <a:latin typeface="Times New Roman" pitchFamily="18" charset="0"/>
              </a:rPr>
              <a:t>-</a:t>
            </a:r>
            <a:r>
              <a:rPr lang="en-US" sz="1800">
                <a:latin typeface="Times New Roman" pitchFamily="18" charset="0"/>
              </a:rPr>
              <a:t> 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8202" name="Text Box 4"/>
          <p:cNvSpPr txBox="1">
            <a:spLocks noChangeArrowheads="1"/>
          </p:cNvSpPr>
          <p:nvPr/>
        </p:nvSpPr>
        <p:spPr bwMode="auto">
          <a:xfrm>
            <a:off x="1628775" y="3900488"/>
            <a:ext cx="4286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1800">
                <a:latin typeface="Times New Roman" pitchFamily="18" charset="0"/>
              </a:rPr>
              <a:t>e</a:t>
            </a:r>
            <a:r>
              <a:rPr lang="en-US" sz="1800" baseline="30000">
                <a:latin typeface="Times New Roman" pitchFamily="18" charset="0"/>
              </a:rPr>
              <a:t>+</a:t>
            </a:r>
            <a:r>
              <a:rPr lang="en-US" sz="1800">
                <a:latin typeface="Times New Roman" pitchFamily="18" charset="0"/>
              </a:rPr>
              <a:t> </a:t>
            </a:r>
            <a:endParaRPr lang="en-US" sz="1800">
              <a:latin typeface="Arial" pitchFamily="34" charset="0"/>
            </a:endParaRPr>
          </a:p>
        </p:txBody>
      </p:sp>
      <p:graphicFrame>
        <p:nvGraphicFramePr>
          <p:cNvPr id="819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617559"/>
              </p:ext>
            </p:extLst>
          </p:nvPr>
        </p:nvGraphicFramePr>
        <p:xfrm>
          <a:off x="2383631" y="4718050"/>
          <a:ext cx="3386137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1" name="Equation" r:id="rId5" imgW="1726920" imgH="393480" progId="Equation.3">
                  <p:embed/>
                </p:oleObj>
              </mc:Choice>
              <mc:Fallback>
                <p:oleObj name="Equation" r:id="rId5" imgW="17269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3631" y="4718050"/>
                        <a:ext cx="3386137" cy="774700"/>
                      </a:xfrm>
                      <a:prstGeom prst="rect">
                        <a:avLst/>
                      </a:prstGeom>
                      <a:solidFill>
                        <a:srgbClr val="FF6600"/>
                      </a:solidFill>
                      <a:ln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203" name="Picture 4"/>
          <p:cNvPicPr>
            <a:picLocks noChangeAspect="1" noChangeArrowheads="1"/>
          </p:cNvPicPr>
          <p:nvPr/>
        </p:nvPicPr>
        <p:blipFill>
          <a:blip r:embed="rId7">
            <a:lum bright="-1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5334000"/>
            <a:ext cx="688657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8204" name="TextBox 10"/>
          <p:cNvSpPr txBox="1">
            <a:spLocks noChangeArrowheads="1"/>
          </p:cNvSpPr>
          <p:nvPr/>
        </p:nvSpPr>
        <p:spPr bwMode="auto">
          <a:xfrm>
            <a:off x="3886200" y="3276600"/>
            <a:ext cx="381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9pPr>
          </a:lstStyle>
          <a:p>
            <a:pPr eaLnBrk="1" hangingPunct="1"/>
            <a:r>
              <a:rPr lang="en-US"/>
              <a:t>h</a:t>
            </a:r>
          </a:p>
        </p:txBody>
      </p:sp>
    </p:spTree>
    <p:extLst>
      <p:ext uri="{BB962C8B-B14F-4D97-AF65-F5344CB8AC3E}">
        <p14:creationId xmlns:p14="http://schemas.microsoft.com/office/powerpoint/2010/main" val="3065936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44"/>
          <p:cNvSpPr txBox="1">
            <a:spLocks noChangeArrowheads="1"/>
          </p:cNvSpPr>
          <p:nvPr/>
        </p:nvSpPr>
        <p:spPr bwMode="auto">
          <a:xfrm>
            <a:off x="900113" y="188913"/>
            <a:ext cx="71278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2400" b="1" dirty="0" smtClean="0"/>
              <a:t>Unpolarized </a:t>
            </a:r>
            <a:r>
              <a:rPr lang="de-DE" sz="2400" b="1" dirty="0"/>
              <a:t>Fragmentation </a:t>
            </a:r>
            <a:r>
              <a:rPr lang="de-DE" sz="2400" b="1" dirty="0" smtClean="0"/>
              <a:t>Functions at</a:t>
            </a:r>
            <a:r>
              <a:rPr lang="de-DE" sz="2400" b="1" dirty="0"/>
              <a:t/>
            </a:r>
            <a:br>
              <a:rPr lang="de-DE" sz="2400" b="1" dirty="0"/>
            </a:br>
            <a:endParaRPr lang="de-DE" sz="2400" b="1" dirty="0"/>
          </a:p>
        </p:txBody>
      </p:sp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>
          <a:xfrm>
            <a:off x="0" y="974725"/>
            <a:ext cx="8697913" cy="481647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1800" dirty="0" smtClean="0"/>
              <a:t>Precision Measurement of </a:t>
            </a:r>
            <a:r>
              <a:rPr lang="en-US" sz="1800" dirty="0" err="1" smtClean="0"/>
              <a:t>unpolarized</a:t>
            </a:r>
            <a:r>
              <a:rPr lang="en-US" sz="1800" dirty="0" smtClean="0"/>
              <a:t> FFs important for  almost all extractions  of PDFs</a:t>
            </a:r>
          </a:p>
          <a:p>
            <a:pPr eaLnBrk="1" hangingPunct="1">
              <a:spcAft>
                <a:spcPts val="1200"/>
              </a:spcAft>
            </a:pPr>
            <a:r>
              <a:rPr lang="en-US" sz="1800" dirty="0" smtClean="0"/>
              <a:t>But this is a hard measurement, at Belle</a:t>
            </a:r>
          </a:p>
          <a:p>
            <a:pPr lvl="1">
              <a:spcAft>
                <a:spcPts val="1200"/>
              </a:spcAft>
            </a:pPr>
            <a:r>
              <a:rPr lang="en-US" sz="1600" dirty="0" smtClean="0"/>
              <a:t>Extensive </a:t>
            </a:r>
            <a:r>
              <a:rPr lang="en-US" sz="1600" dirty="0" smtClean="0"/>
              <a:t>systematic studies for PID effects: calibration &amp; </a:t>
            </a:r>
            <a:r>
              <a:rPr lang="en-US" sz="1600" dirty="0" err="1" smtClean="0"/>
              <a:t>deconvolution</a:t>
            </a:r>
            <a:r>
              <a:rPr lang="en-US" sz="1600" dirty="0" smtClean="0"/>
              <a:t>/ correction</a:t>
            </a:r>
          </a:p>
          <a:p>
            <a:pPr lvl="1">
              <a:spcAft>
                <a:spcPts val="1200"/>
              </a:spcAft>
            </a:pPr>
            <a:r>
              <a:rPr lang="en-US" sz="1600" dirty="0" smtClean="0"/>
              <a:t>further corrections for momentum smearing, acceptance effects, ….</a:t>
            </a:r>
            <a:endParaRPr lang="en-GB" sz="1600" dirty="0" smtClean="0"/>
          </a:p>
          <a:p>
            <a:pPr eaLnBrk="1" hangingPunct="1">
              <a:spcAft>
                <a:spcPts val="1200"/>
              </a:spcAft>
            </a:pPr>
            <a:endParaRPr lang="de-DE" sz="1600" dirty="0" smtClean="0"/>
          </a:p>
          <a:p>
            <a:pPr eaLnBrk="1" hangingPunct="1">
              <a:spcAft>
                <a:spcPts val="1200"/>
              </a:spcAft>
              <a:buFontTx/>
              <a:buNone/>
            </a:pPr>
            <a:r>
              <a:rPr lang="de-DE" sz="1600" dirty="0" smtClean="0"/>
              <a:t/>
            </a:r>
            <a:br>
              <a:rPr lang="de-DE" sz="1600" dirty="0" smtClean="0"/>
            </a:br>
            <a:endParaRPr lang="de-DE" sz="1600" dirty="0" smtClean="0"/>
          </a:p>
          <a:p>
            <a:pPr eaLnBrk="1" hangingPunct="1">
              <a:spcAft>
                <a:spcPts val="1200"/>
              </a:spcAft>
              <a:buFontTx/>
              <a:buNone/>
            </a:pPr>
            <a:endParaRPr lang="de-DE" sz="1600" u="sng" dirty="0" smtClean="0"/>
          </a:p>
        </p:txBody>
      </p:sp>
      <p:grpSp>
        <p:nvGrpSpPr>
          <p:cNvPr id="2" name="Group 1"/>
          <p:cNvGrpSpPr/>
          <p:nvPr/>
        </p:nvGrpSpPr>
        <p:grpSpPr>
          <a:xfrm>
            <a:off x="152400" y="2741613"/>
            <a:ext cx="8770938" cy="4116387"/>
            <a:chOff x="0" y="2205038"/>
            <a:chExt cx="9304338" cy="4333875"/>
          </a:xfrm>
        </p:grpSpPr>
        <p:grpSp>
          <p:nvGrpSpPr>
            <p:cNvPr id="26629" name="Group 224"/>
            <p:cNvGrpSpPr>
              <a:grpSpLocks/>
            </p:cNvGrpSpPr>
            <p:nvPr/>
          </p:nvGrpSpPr>
          <p:grpSpPr bwMode="auto">
            <a:xfrm>
              <a:off x="1979613" y="2205038"/>
              <a:ext cx="1438275" cy="649287"/>
              <a:chOff x="1619672" y="2204864"/>
              <a:chExt cx="1438275" cy="649288"/>
            </a:xfrm>
          </p:grpSpPr>
          <p:sp>
            <p:nvSpPr>
              <p:cNvPr id="26707" name="Text Box 44"/>
              <p:cNvSpPr txBox="1">
                <a:spLocks noChangeArrowheads="1"/>
              </p:cNvSpPr>
              <p:nvPr/>
            </p:nvSpPr>
            <p:spPr bwMode="auto">
              <a:xfrm>
                <a:off x="2251497" y="2269952"/>
                <a:ext cx="431800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de-DE" sz="1400" b="1"/>
                  <a:t>^</a:t>
                </a:r>
              </a:p>
            </p:txBody>
          </p:sp>
          <p:sp>
            <p:nvSpPr>
              <p:cNvPr id="26708" name="Text Box 45"/>
              <p:cNvSpPr txBox="1">
                <a:spLocks noChangeArrowheads="1"/>
              </p:cNvSpPr>
              <p:nvPr/>
            </p:nvSpPr>
            <p:spPr bwMode="auto">
              <a:xfrm>
                <a:off x="1619672" y="2277889"/>
                <a:ext cx="336550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 type="none" w="lg" len="lg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/>
                <a:r>
                  <a:rPr lang="de-DE" sz="14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 ~</a:t>
                </a:r>
                <a:endParaRPr lang="el-GR" sz="1400" b="1" baseline="3000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26709" name="Text Box 46"/>
              <p:cNvSpPr txBox="1">
                <a:spLocks noChangeArrowheads="1"/>
              </p:cNvSpPr>
              <p:nvPr/>
            </p:nvSpPr>
            <p:spPr bwMode="auto">
              <a:xfrm>
                <a:off x="1619672" y="2420764"/>
                <a:ext cx="1222375" cy="307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/>
                    <a:tailEnd type="none" w="lg" len="lg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/>
                <a:r>
                  <a:rPr lang="de-DE" sz="14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 N</a:t>
                </a:r>
                <a:r>
                  <a:rPr lang="de-DE" sz="1400" b="1" baseline="-800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j   </a:t>
                </a:r>
                <a:r>
                  <a:rPr lang="de-DE" sz="14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=   P   N</a:t>
                </a:r>
                <a:r>
                  <a:rPr lang="de-DE" sz="1400" b="1" baseline="-800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i</a:t>
                </a:r>
                <a:r>
                  <a:rPr lang="de-DE" sz="1400" b="1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rPr>
                  <a:t> </a:t>
                </a:r>
                <a:endParaRPr lang="el-GR" sz="1400" b="1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26710" name="Text Box 111"/>
              <p:cNvSpPr txBox="1">
                <a:spLocks noChangeArrowheads="1"/>
              </p:cNvSpPr>
              <p:nvPr/>
            </p:nvSpPr>
            <p:spPr bwMode="auto">
              <a:xfrm>
                <a:off x="1691110" y="2204864"/>
                <a:ext cx="1223962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de-DE"/>
                  <a:t> </a:t>
                </a:r>
              </a:p>
            </p:txBody>
          </p:sp>
          <p:sp>
            <p:nvSpPr>
              <p:cNvPr id="26711" name="Rectangle 112"/>
              <p:cNvSpPr>
                <a:spLocks noChangeArrowheads="1"/>
              </p:cNvSpPr>
              <p:nvPr/>
            </p:nvSpPr>
            <p:spPr bwMode="auto">
              <a:xfrm>
                <a:off x="1619672" y="2204864"/>
                <a:ext cx="1438275" cy="649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12" name="Line 236"/>
              <p:cNvSpPr>
                <a:spLocks noChangeShapeType="1"/>
              </p:cNvSpPr>
              <p:nvPr/>
            </p:nvSpPr>
            <p:spPr bwMode="auto">
              <a:xfrm>
                <a:off x="1762547" y="2349327"/>
                <a:ext cx="2174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13" name="Line 237"/>
              <p:cNvSpPr>
                <a:spLocks noChangeShapeType="1"/>
              </p:cNvSpPr>
              <p:nvPr/>
            </p:nvSpPr>
            <p:spPr bwMode="auto">
              <a:xfrm>
                <a:off x="2554710" y="2420764"/>
                <a:ext cx="21748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6630" name="Text Box 228"/>
            <p:cNvSpPr txBox="1">
              <a:spLocks noChangeArrowheads="1"/>
            </p:cNvSpPr>
            <p:nvPr/>
          </p:nvSpPr>
          <p:spPr bwMode="auto">
            <a:xfrm>
              <a:off x="4829175" y="2290763"/>
              <a:ext cx="414338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1400" b="1"/>
                <a:t>^</a:t>
              </a:r>
            </a:p>
          </p:txBody>
        </p:sp>
        <p:sp>
          <p:nvSpPr>
            <p:cNvPr id="26631" name="Text Box 229"/>
            <p:cNvSpPr txBox="1">
              <a:spLocks noChangeArrowheads="1"/>
            </p:cNvSpPr>
            <p:nvPr/>
          </p:nvSpPr>
          <p:spPr bwMode="auto">
            <a:xfrm>
              <a:off x="5083175" y="2290763"/>
              <a:ext cx="33655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de-DE" sz="1400" b="1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~</a:t>
              </a:r>
              <a:endParaRPr lang="el-GR" sz="1400" b="1" baseline="30000"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6632" name="Text Box 230"/>
            <p:cNvSpPr txBox="1">
              <a:spLocks noChangeArrowheads="1"/>
            </p:cNvSpPr>
            <p:nvPr/>
          </p:nvSpPr>
          <p:spPr bwMode="auto">
            <a:xfrm>
              <a:off x="4217988" y="2435225"/>
              <a:ext cx="1381125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de-DE" sz="1400" b="1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N</a:t>
              </a:r>
              <a:r>
                <a:rPr lang="de-DE" sz="1400" b="1" baseline="-800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i   </a:t>
              </a:r>
              <a:r>
                <a:rPr lang="de-DE" sz="1400" b="1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=   P</a:t>
              </a:r>
              <a:r>
                <a:rPr lang="de-DE" sz="1400" b="1" baseline="4600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-1 </a:t>
              </a:r>
              <a:r>
                <a:rPr lang="de-DE" sz="1400" b="1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 N</a:t>
              </a:r>
              <a:r>
                <a:rPr lang="de-DE" sz="1400" b="1" baseline="-8000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j  </a:t>
              </a:r>
              <a:r>
                <a:rPr lang="de-DE" sz="1400" b="1">
                  <a:latin typeface="Arial Unicode MS" pitchFamily="34" charset="-128"/>
                  <a:ea typeface="Arial Unicode MS" pitchFamily="34" charset="-128"/>
                  <a:cs typeface="Arial Unicode MS" pitchFamily="34" charset="-128"/>
                </a:rPr>
                <a:t>: </a:t>
              </a:r>
              <a:endParaRPr lang="el-GR" sz="1400" b="1">
                <a:latin typeface="Arial Unicode MS" pitchFamily="34" charset="-128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6633" name="AutoShape 231"/>
            <p:cNvSpPr>
              <a:spLocks noChangeArrowheads="1"/>
            </p:cNvSpPr>
            <p:nvPr/>
          </p:nvSpPr>
          <p:spPr bwMode="auto">
            <a:xfrm>
              <a:off x="3492500" y="2492375"/>
              <a:ext cx="482600" cy="142875"/>
            </a:xfrm>
            <a:prstGeom prst="rightArrow">
              <a:avLst>
                <a:gd name="adj1" fmla="val 50000"/>
                <a:gd name="adj2" fmla="val 84444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34" name="Text Box 232"/>
            <p:cNvSpPr txBox="1">
              <a:spLocks noChangeArrowheads="1"/>
            </p:cNvSpPr>
            <p:nvPr/>
          </p:nvSpPr>
          <p:spPr bwMode="auto">
            <a:xfrm>
              <a:off x="5711825" y="2276475"/>
              <a:ext cx="3432175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1600"/>
                <a:t>PID correction by inversion </a:t>
              </a:r>
              <a:br>
                <a:rPr lang="de-DE" sz="1600"/>
              </a:br>
              <a:r>
                <a:rPr lang="de-DE" sz="1600"/>
                <a:t>of PID probability matrix.</a:t>
              </a:r>
            </a:p>
          </p:txBody>
        </p:sp>
        <p:sp>
          <p:nvSpPr>
            <p:cNvPr id="26635" name="Rectangle 233"/>
            <p:cNvSpPr>
              <a:spLocks noChangeArrowheads="1"/>
            </p:cNvSpPr>
            <p:nvPr/>
          </p:nvSpPr>
          <p:spPr bwMode="auto">
            <a:xfrm>
              <a:off x="4140200" y="2205038"/>
              <a:ext cx="4248150" cy="722312"/>
            </a:xfrm>
            <a:prstGeom prst="rect">
              <a:avLst/>
            </a:prstGeom>
            <a:noFill/>
            <a:ln w="158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36" name="Line 238"/>
            <p:cNvSpPr>
              <a:spLocks noChangeShapeType="1"/>
            </p:cNvSpPr>
            <p:nvPr/>
          </p:nvSpPr>
          <p:spPr bwMode="auto">
            <a:xfrm>
              <a:off x="4362450" y="2435225"/>
              <a:ext cx="2174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37" name="Line 239"/>
            <p:cNvSpPr>
              <a:spLocks noChangeShapeType="1"/>
            </p:cNvSpPr>
            <p:nvPr/>
          </p:nvSpPr>
          <p:spPr bwMode="auto">
            <a:xfrm>
              <a:off x="5226050" y="2362200"/>
              <a:ext cx="2174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6638" name="Picture 112" descr="illuplabplanebinning_intmdtplab_analysisacceptance.gi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141663"/>
              <a:ext cx="4373563" cy="3143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39" name="Text Box 107"/>
            <p:cNvSpPr txBox="1">
              <a:spLocks noChangeArrowheads="1"/>
            </p:cNvSpPr>
            <p:nvPr/>
          </p:nvSpPr>
          <p:spPr bwMode="auto">
            <a:xfrm>
              <a:off x="4714875" y="3784600"/>
              <a:ext cx="4248150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600">
                  <a:cs typeface="Arial" pitchFamily="34" charset="0"/>
                </a:rPr>
                <a:t>filling matrix of PID probabilities for each single bin from real data calibration</a:t>
              </a:r>
              <a:endParaRPr lang="de-DE" sz="1600"/>
            </a:p>
          </p:txBody>
        </p:sp>
        <p:sp>
          <p:nvSpPr>
            <p:cNvPr id="26640" name="Rectangle 111"/>
            <p:cNvSpPr>
              <a:spLocks noChangeArrowheads="1"/>
            </p:cNvSpPr>
            <p:nvPr/>
          </p:nvSpPr>
          <p:spPr bwMode="auto">
            <a:xfrm>
              <a:off x="1714500" y="4284663"/>
              <a:ext cx="214313" cy="153987"/>
            </a:xfrm>
            <a:prstGeom prst="rect">
              <a:avLst/>
            </a:prstGeom>
            <a:noFill/>
            <a:ln w="285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41" name="Text Box 114"/>
            <p:cNvSpPr txBox="1">
              <a:spLocks noChangeArrowheads="1"/>
            </p:cNvSpPr>
            <p:nvPr/>
          </p:nvSpPr>
          <p:spPr bwMode="auto">
            <a:xfrm>
              <a:off x="5154613" y="4438650"/>
              <a:ext cx="2232025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26642" name="Text Box 117"/>
            <p:cNvSpPr txBox="1">
              <a:spLocks noChangeArrowheads="1"/>
            </p:cNvSpPr>
            <p:nvPr/>
          </p:nvSpPr>
          <p:spPr bwMode="auto">
            <a:xfrm>
              <a:off x="3929063" y="4856163"/>
              <a:ext cx="187325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/>
                <a:t>[P]</a:t>
              </a:r>
              <a:r>
                <a:rPr lang="de-DE" b="1" baseline="-8000"/>
                <a:t>ij </a:t>
              </a:r>
              <a:r>
                <a:rPr lang="de-DE" sz="1400" b="1" baseline="-25000"/>
                <a:t>(</a:t>
              </a:r>
              <a:r>
                <a:rPr lang="de-DE" sz="1400" b="1" i="1" baseline="-25000"/>
                <a:t>p</a:t>
              </a:r>
              <a:r>
                <a:rPr lang="de-DE" sz="1400" b="1" i="1" baseline="-44000"/>
                <a:t>lab</a:t>
              </a:r>
              <a:r>
                <a:rPr lang="de-DE" sz="1400" b="1" i="1" baseline="-25000"/>
                <a:t>, cos</a:t>
              </a:r>
              <a:r>
                <a:rPr lang="el-GR" sz="1400" b="1" i="1" baseline="-25000"/>
                <a:t>θ</a:t>
              </a:r>
              <a:r>
                <a:rPr lang="de-DE" sz="1400" b="1" i="1" baseline="-44000"/>
                <a:t>lab</a:t>
              </a:r>
              <a:r>
                <a:rPr lang="de-DE" sz="1400" b="1" baseline="-25000"/>
                <a:t>)</a:t>
              </a:r>
              <a:r>
                <a:rPr lang="de-DE" b="1"/>
                <a:t> </a:t>
              </a:r>
              <a:r>
                <a:rPr lang="de-DE"/>
                <a:t>= </a:t>
              </a:r>
            </a:p>
          </p:txBody>
        </p:sp>
        <p:sp>
          <p:nvSpPr>
            <p:cNvPr id="26643" name="Line 168"/>
            <p:cNvSpPr>
              <a:spLocks noChangeShapeType="1"/>
            </p:cNvSpPr>
            <p:nvPr/>
          </p:nvSpPr>
          <p:spPr bwMode="auto">
            <a:xfrm flipV="1">
              <a:off x="1928813" y="3646488"/>
              <a:ext cx="3224212" cy="638175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44" name="Line 169"/>
            <p:cNvSpPr>
              <a:spLocks noChangeShapeType="1"/>
            </p:cNvSpPr>
            <p:nvPr/>
          </p:nvSpPr>
          <p:spPr bwMode="auto">
            <a:xfrm>
              <a:off x="1912938" y="4438650"/>
              <a:ext cx="3587750" cy="1417638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45" name="Text Box 195"/>
            <p:cNvSpPr txBox="1">
              <a:spLocks noChangeArrowheads="1"/>
            </p:cNvSpPr>
            <p:nvPr/>
          </p:nvSpPr>
          <p:spPr bwMode="auto">
            <a:xfrm>
              <a:off x="357188" y="6142038"/>
              <a:ext cx="2808287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1000"/>
                <a:t>scatter plot: e, </a:t>
              </a:r>
              <a:r>
                <a:rPr lang="el-GR" sz="1000">
                  <a:cs typeface="Arial" pitchFamily="34" charset="0"/>
                </a:rPr>
                <a:t>μ</a:t>
              </a:r>
              <a:r>
                <a:rPr lang="de-DE" sz="1000">
                  <a:cs typeface="Arial" pitchFamily="34" charset="0"/>
                </a:rPr>
                <a:t>, </a:t>
              </a:r>
              <a:r>
                <a:rPr lang="el-GR" sz="1000">
                  <a:cs typeface="Arial" pitchFamily="34" charset="0"/>
                </a:rPr>
                <a:t>π</a:t>
              </a:r>
              <a:r>
                <a:rPr lang="de-DE" sz="1000">
                  <a:cs typeface="Arial" pitchFamily="34" charset="0"/>
                </a:rPr>
                <a:t>, K and p tracks from </a:t>
              </a:r>
              <a:r>
                <a:rPr lang="de-DE" sz="1000"/>
                <a:t>4e+05 events</a:t>
              </a:r>
            </a:p>
          </p:txBody>
        </p:sp>
        <p:sp>
          <p:nvSpPr>
            <p:cNvPr id="26646" name="Text Box 196"/>
            <p:cNvSpPr txBox="1">
              <a:spLocks noChangeArrowheads="1"/>
            </p:cNvSpPr>
            <p:nvPr/>
          </p:nvSpPr>
          <p:spPr bwMode="auto">
            <a:xfrm>
              <a:off x="4214813" y="3213100"/>
              <a:ext cx="2951162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1200"/>
                <a:t>ToF forward geometry acceptance limit</a:t>
              </a:r>
            </a:p>
          </p:txBody>
        </p:sp>
        <p:sp>
          <p:nvSpPr>
            <p:cNvPr id="26647" name="Text Box 197"/>
            <p:cNvSpPr txBox="1">
              <a:spLocks noChangeArrowheads="1"/>
            </p:cNvSpPr>
            <p:nvPr/>
          </p:nvSpPr>
          <p:spPr bwMode="auto">
            <a:xfrm>
              <a:off x="4143375" y="5927725"/>
              <a:ext cx="3095625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1200"/>
                <a:t>ToF backward geometry acceptance limit</a:t>
              </a:r>
            </a:p>
          </p:txBody>
        </p:sp>
        <p:sp>
          <p:nvSpPr>
            <p:cNvPr id="26648" name="Line 198"/>
            <p:cNvSpPr>
              <a:spLocks noChangeShapeType="1"/>
            </p:cNvSpPr>
            <p:nvPr/>
          </p:nvSpPr>
          <p:spPr bwMode="auto">
            <a:xfrm>
              <a:off x="3786188" y="5427663"/>
              <a:ext cx="352425" cy="4206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49" name="Line 199"/>
            <p:cNvSpPr>
              <a:spLocks noChangeShapeType="1"/>
            </p:cNvSpPr>
            <p:nvPr/>
          </p:nvSpPr>
          <p:spPr bwMode="auto">
            <a:xfrm flipV="1">
              <a:off x="4005263" y="3430588"/>
              <a:ext cx="284162" cy="1476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50" name="Text Box 200"/>
            <p:cNvSpPr txBox="1">
              <a:spLocks noChangeArrowheads="1"/>
            </p:cNvSpPr>
            <p:nvPr/>
          </p:nvSpPr>
          <p:spPr bwMode="auto">
            <a:xfrm>
              <a:off x="357188" y="2927350"/>
              <a:ext cx="2808287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1200" b="1" i="1"/>
                <a:t>p</a:t>
              </a:r>
              <a:r>
                <a:rPr lang="de-DE" sz="1200" b="1" i="1" baseline="-14000"/>
                <a:t>lab</a:t>
              </a:r>
              <a:r>
                <a:rPr lang="de-DE" sz="1200"/>
                <a:t> &gt; 0.5 GeV/c</a:t>
              </a:r>
            </a:p>
          </p:txBody>
        </p:sp>
        <p:sp>
          <p:nvSpPr>
            <p:cNvPr id="26651" name="Line 201"/>
            <p:cNvSpPr>
              <a:spLocks noChangeShapeType="1"/>
            </p:cNvSpPr>
            <p:nvPr/>
          </p:nvSpPr>
          <p:spPr bwMode="auto">
            <a:xfrm flipH="1">
              <a:off x="714375" y="3213100"/>
              <a:ext cx="71438" cy="3571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52" name="Line 198"/>
            <p:cNvSpPr>
              <a:spLocks noChangeShapeType="1"/>
            </p:cNvSpPr>
            <p:nvPr/>
          </p:nvSpPr>
          <p:spPr bwMode="auto">
            <a:xfrm>
              <a:off x="2071688" y="5713413"/>
              <a:ext cx="714375" cy="714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53" name="Text Box 197"/>
            <p:cNvSpPr txBox="1">
              <a:spLocks noChangeArrowheads="1"/>
            </p:cNvSpPr>
            <p:nvPr/>
          </p:nvSpPr>
          <p:spPr bwMode="auto">
            <a:xfrm>
              <a:off x="2786063" y="5641975"/>
              <a:ext cx="3095625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1200"/>
                <a:t>pion w </a:t>
              </a:r>
              <a:r>
                <a:rPr lang="de-DE" sz="1200" b="1" i="1"/>
                <a:t>z</a:t>
              </a:r>
              <a:r>
                <a:rPr lang="de-DE" sz="1200"/>
                <a:t> = 1.0</a:t>
              </a:r>
            </a:p>
          </p:txBody>
        </p:sp>
        <p:sp>
          <p:nvSpPr>
            <p:cNvPr id="26654" name="AutoShape 175"/>
            <p:cNvSpPr>
              <a:spLocks/>
            </p:cNvSpPr>
            <p:nvPr/>
          </p:nvSpPr>
          <p:spPr bwMode="auto">
            <a:xfrm>
              <a:off x="5572125" y="4427538"/>
              <a:ext cx="150813" cy="1285875"/>
            </a:xfrm>
            <a:prstGeom prst="leftBracket">
              <a:avLst>
                <a:gd name="adj" fmla="val 133421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55" name="AutoShape 176"/>
            <p:cNvSpPr>
              <a:spLocks/>
            </p:cNvSpPr>
            <p:nvPr/>
          </p:nvSpPr>
          <p:spPr bwMode="auto">
            <a:xfrm>
              <a:off x="8858250" y="4427538"/>
              <a:ext cx="142875" cy="1214437"/>
            </a:xfrm>
            <a:prstGeom prst="rightBracket">
              <a:avLst>
                <a:gd name="adj" fmla="val 133481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56" name="Text Box 178"/>
            <p:cNvSpPr txBox="1">
              <a:spLocks noChangeArrowheads="1"/>
            </p:cNvSpPr>
            <p:nvPr/>
          </p:nvSpPr>
          <p:spPr bwMode="auto">
            <a:xfrm>
              <a:off x="5556250" y="4724400"/>
              <a:ext cx="976313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1200" b="1" i="1"/>
                <a:t>p</a:t>
              </a:r>
              <a:r>
                <a:rPr lang="de-DE" sz="1200" b="1" i="1" baseline="-8000"/>
                <a:t>( e -&gt; µ) </a:t>
              </a:r>
            </a:p>
          </p:txBody>
        </p:sp>
        <p:sp>
          <p:nvSpPr>
            <p:cNvPr id="26657" name="Text Box 188"/>
            <p:cNvSpPr txBox="1">
              <a:spLocks noChangeArrowheads="1"/>
            </p:cNvSpPr>
            <p:nvPr/>
          </p:nvSpPr>
          <p:spPr bwMode="auto">
            <a:xfrm>
              <a:off x="6985000" y="4713288"/>
              <a:ext cx="903288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1200" b="1" i="1"/>
                <a:t>p</a:t>
              </a:r>
              <a:r>
                <a:rPr lang="de-DE" sz="1200" b="1" i="1" baseline="-8000"/>
                <a:t>( </a:t>
              </a:r>
              <a:r>
                <a:rPr lang="el-GR" sz="1200" b="1" i="1" baseline="-8000">
                  <a:cs typeface="Arial" pitchFamily="34" charset="0"/>
                </a:rPr>
                <a:t>π</a:t>
              </a:r>
              <a:r>
                <a:rPr lang="de-DE" sz="1200" b="1" i="1" baseline="-8000"/>
                <a:t> -&gt; µ ) </a:t>
              </a:r>
            </a:p>
          </p:txBody>
        </p:sp>
        <p:sp>
          <p:nvSpPr>
            <p:cNvPr id="26658" name="Text Box 189"/>
            <p:cNvSpPr txBox="1">
              <a:spLocks noChangeArrowheads="1"/>
            </p:cNvSpPr>
            <p:nvPr/>
          </p:nvSpPr>
          <p:spPr bwMode="auto">
            <a:xfrm>
              <a:off x="6985000" y="4929188"/>
              <a:ext cx="903288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1200" b="1" i="1"/>
                <a:t>p</a:t>
              </a:r>
              <a:r>
                <a:rPr lang="de-DE" sz="1200" b="1" i="1" baseline="-8000"/>
                <a:t>( </a:t>
              </a:r>
              <a:r>
                <a:rPr lang="el-GR" sz="1200" b="1" i="1" baseline="-8000">
                  <a:cs typeface="Arial" pitchFamily="34" charset="0"/>
                </a:rPr>
                <a:t>π</a:t>
              </a:r>
              <a:r>
                <a:rPr lang="de-DE" sz="1200" b="1" i="1" baseline="-8000"/>
                <a:t> -&gt; </a:t>
              </a:r>
              <a:r>
                <a:rPr lang="el-GR" sz="1200" b="1" i="1" baseline="-8000">
                  <a:cs typeface="Arial" pitchFamily="34" charset="0"/>
                </a:rPr>
                <a:t>π</a:t>
              </a:r>
              <a:r>
                <a:rPr lang="de-DE" sz="1200" b="1" i="1" baseline="-8000"/>
                <a:t> ) </a:t>
              </a:r>
            </a:p>
          </p:txBody>
        </p:sp>
        <p:sp>
          <p:nvSpPr>
            <p:cNvPr id="26659" name="Text Box 190"/>
            <p:cNvSpPr txBox="1">
              <a:spLocks noChangeArrowheads="1"/>
            </p:cNvSpPr>
            <p:nvPr/>
          </p:nvSpPr>
          <p:spPr bwMode="auto">
            <a:xfrm>
              <a:off x="6985000" y="5145088"/>
              <a:ext cx="903288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1200" b="1" i="1"/>
                <a:t>p</a:t>
              </a:r>
              <a:r>
                <a:rPr lang="de-DE" sz="1200" b="1" i="1" baseline="-8000"/>
                <a:t>( </a:t>
              </a:r>
              <a:r>
                <a:rPr lang="el-GR" sz="1200" b="1" i="1" baseline="-8000">
                  <a:cs typeface="Arial" pitchFamily="34" charset="0"/>
                </a:rPr>
                <a:t>π</a:t>
              </a:r>
              <a:r>
                <a:rPr lang="de-DE" sz="1200" b="1" i="1" baseline="-8000"/>
                <a:t> -&gt; </a:t>
              </a:r>
              <a:r>
                <a:rPr lang="en-US" sz="1200" b="1" i="1" baseline="-8000">
                  <a:cs typeface="Arial" pitchFamily="34" charset="0"/>
                </a:rPr>
                <a:t>K</a:t>
              </a:r>
              <a:r>
                <a:rPr lang="de-DE" sz="1200" b="1" i="1" baseline="-8000"/>
                <a:t> ) </a:t>
              </a:r>
            </a:p>
          </p:txBody>
        </p:sp>
        <p:sp>
          <p:nvSpPr>
            <p:cNvPr id="26660" name="Text Box 191"/>
            <p:cNvSpPr txBox="1">
              <a:spLocks noChangeArrowheads="1"/>
            </p:cNvSpPr>
            <p:nvPr/>
          </p:nvSpPr>
          <p:spPr bwMode="auto">
            <a:xfrm>
              <a:off x="6985000" y="5360988"/>
              <a:ext cx="903288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1200" b="1" i="1"/>
                <a:t>p</a:t>
              </a:r>
              <a:r>
                <a:rPr lang="de-DE" sz="1200" b="1" i="1" baseline="-8000"/>
                <a:t>( </a:t>
              </a:r>
              <a:r>
                <a:rPr lang="el-GR" sz="1200" b="1" i="1" baseline="-8000">
                  <a:cs typeface="Arial" pitchFamily="34" charset="0"/>
                </a:rPr>
                <a:t>π</a:t>
              </a:r>
              <a:r>
                <a:rPr lang="de-DE" sz="1200" b="1" i="1" baseline="-8000"/>
                <a:t> -&gt; p ) </a:t>
              </a:r>
            </a:p>
          </p:txBody>
        </p:sp>
        <p:sp>
          <p:nvSpPr>
            <p:cNvPr id="26661" name="Text Box 193"/>
            <p:cNvSpPr txBox="1">
              <a:spLocks noChangeArrowheads="1"/>
            </p:cNvSpPr>
            <p:nvPr/>
          </p:nvSpPr>
          <p:spPr bwMode="auto">
            <a:xfrm>
              <a:off x="7675563" y="4713288"/>
              <a:ext cx="904875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1200" b="1" i="1"/>
                <a:t>p</a:t>
              </a:r>
              <a:r>
                <a:rPr lang="de-DE" sz="1200" b="1" i="1" baseline="-8000"/>
                <a:t>( K -&gt; µ ) </a:t>
              </a:r>
            </a:p>
          </p:txBody>
        </p:sp>
        <p:sp>
          <p:nvSpPr>
            <p:cNvPr id="26662" name="Text Box 194"/>
            <p:cNvSpPr txBox="1">
              <a:spLocks noChangeArrowheads="1"/>
            </p:cNvSpPr>
            <p:nvPr/>
          </p:nvSpPr>
          <p:spPr bwMode="auto">
            <a:xfrm>
              <a:off x="7675563" y="4929188"/>
              <a:ext cx="904875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1200" b="1" i="1"/>
                <a:t>p</a:t>
              </a:r>
              <a:r>
                <a:rPr lang="de-DE" sz="1200" b="1" i="1" baseline="-8000"/>
                <a:t>( K -&gt; </a:t>
              </a:r>
              <a:r>
                <a:rPr lang="el-GR" sz="1200" b="1" i="1" baseline="-8000">
                  <a:cs typeface="Arial" pitchFamily="34" charset="0"/>
                </a:rPr>
                <a:t>π</a:t>
              </a:r>
              <a:r>
                <a:rPr lang="de-DE" sz="1200" b="1" i="1" baseline="-8000"/>
                <a:t> ) </a:t>
              </a:r>
            </a:p>
          </p:txBody>
        </p:sp>
        <p:sp>
          <p:nvSpPr>
            <p:cNvPr id="26663" name="Text Box 195"/>
            <p:cNvSpPr txBox="1">
              <a:spLocks noChangeArrowheads="1"/>
            </p:cNvSpPr>
            <p:nvPr/>
          </p:nvSpPr>
          <p:spPr bwMode="auto">
            <a:xfrm>
              <a:off x="7675563" y="5145088"/>
              <a:ext cx="904875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1200" b="1" i="1"/>
                <a:t>p</a:t>
              </a:r>
              <a:r>
                <a:rPr lang="de-DE" sz="1200" b="1" i="1" baseline="-8000"/>
                <a:t>( K -&gt; </a:t>
              </a:r>
              <a:r>
                <a:rPr lang="en-US" sz="1200" b="1" i="1" baseline="-8000">
                  <a:cs typeface="Arial" pitchFamily="34" charset="0"/>
                </a:rPr>
                <a:t>K</a:t>
              </a:r>
              <a:r>
                <a:rPr lang="de-DE" sz="1200" b="1" i="1" baseline="-8000"/>
                <a:t> ) </a:t>
              </a:r>
            </a:p>
          </p:txBody>
        </p:sp>
        <p:sp>
          <p:nvSpPr>
            <p:cNvPr id="26664" name="Text Box 196"/>
            <p:cNvSpPr txBox="1">
              <a:spLocks noChangeArrowheads="1"/>
            </p:cNvSpPr>
            <p:nvPr/>
          </p:nvSpPr>
          <p:spPr bwMode="auto">
            <a:xfrm>
              <a:off x="7675563" y="5360988"/>
              <a:ext cx="904875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1200" b="1" i="1"/>
                <a:t>p</a:t>
              </a:r>
              <a:r>
                <a:rPr lang="de-DE" sz="1200" b="1" i="1" baseline="-8000"/>
                <a:t>( K -&gt; p ) </a:t>
              </a:r>
            </a:p>
          </p:txBody>
        </p:sp>
        <p:sp>
          <p:nvSpPr>
            <p:cNvPr id="26665" name="Text Box 198"/>
            <p:cNvSpPr txBox="1">
              <a:spLocks noChangeArrowheads="1"/>
            </p:cNvSpPr>
            <p:nvPr/>
          </p:nvSpPr>
          <p:spPr bwMode="auto">
            <a:xfrm>
              <a:off x="8366125" y="4713288"/>
              <a:ext cx="903288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1200" b="1" i="1"/>
                <a:t>p</a:t>
              </a:r>
              <a:r>
                <a:rPr lang="de-DE" sz="1200" b="1" i="1" baseline="-8000"/>
                <a:t>( p -&gt; µ ) </a:t>
              </a:r>
            </a:p>
          </p:txBody>
        </p:sp>
        <p:sp>
          <p:nvSpPr>
            <p:cNvPr id="26666" name="Text Box 199"/>
            <p:cNvSpPr txBox="1">
              <a:spLocks noChangeArrowheads="1"/>
            </p:cNvSpPr>
            <p:nvPr/>
          </p:nvSpPr>
          <p:spPr bwMode="auto">
            <a:xfrm>
              <a:off x="8366125" y="4929188"/>
              <a:ext cx="903288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1200" b="1" i="1"/>
                <a:t>p</a:t>
              </a:r>
              <a:r>
                <a:rPr lang="de-DE" sz="1200" b="1" i="1" baseline="-8000"/>
                <a:t>( p -&gt; </a:t>
              </a:r>
              <a:r>
                <a:rPr lang="el-GR" sz="1200" b="1" i="1" baseline="-8000">
                  <a:cs typeface="Arial" pitchFamily="34" charset="0"/>
                </a:rPr>
                <a:t>π</a:t>
              </a:r>
              <a:r>
                <a:rPr lang="de-DE" sz="1200" b="1" i="1" baseline="-8000"/>
                <a:t> ) </a:t>
              </a:r>
            </a:p>
          </p:txBody>
        </p:sp>
        <p:sp>
          <p:nvSpPr>
            <p:cNvPr id="26667" name="Text Box 200"/>
            <p:cNvSpPr txBox="1">
              <a:spLocks noChangeArrowheads="1"/>
            </p:cNvSpPr>
            <p:nvPr/>
          </p:nvSpPr>
          <p:spPr bwMode="auto">
            <a:xfrm>
              <a:off x="8366125" y="5145088"/>
              <a:ext cx="903288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1200" b="1" i="1"/>
                <a:t>p</a:t>
              </a:r>
              <a:r>
                <a:rPr lang="de-DE" sz="1200" b="1" i="1" baseline="-8000"/>
                <a:t>( p -&gt; </a:t>
              </a:r>
              <a:r>
                <a:rPr lang="en-US" sz="1200" b="1" i="1" baseline="-8000">
                  <a:cs typeface="Arial" pitchFamily="34" charset="0"/>
                </a:rPr>
                <a:t>K</a:t>
              </a:r>
              <a:r>
                <a:rPr lang="de-DE" sz="1200" b="1" i="1" baseline="-8000"/>
                <a:t> ) </a:t>
              </a:r>
            </a:p>
          </p:txBody>
        </p:sp>
        <p:sp>
          <p:nvSpPr>
            <p:cNvPr id="26668" name="Text Box 201"/>
            <p:cNvSpPr txBox="1">
              <a:spLocks noChangeArrowheads="1"/>
            </p:cNvSpPr>
            <p:nvPr/>
          </p:nvSpPr>
          <p:spPr bwMode="auto">
            <a:xfrm>
              <a:off x="8366125" y="5360988"/>
              <a:ext cx="903288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1200" b="1" i="1"/>
                <a:t>p</a:t>
              </a:r>
              <a:r>
                <a:rPr lang="de-DE" sz="1200" b="1" i="1" baseline="-8000"/>
                <a:t>( p -&gt; p ) </a:t>
              </a:r>
            </a:p>
          </p:txBody>
        </p:sp>
        <p:sp>
          <p:nvSpPr>
            <p:cNvPr id="26669" name="Text Box 203"/>
            <p:cNvSpPr txBox="1">
              <a:spLocks noChangeArrowheads="1"/>
            </p:cNvSpPr>
            <p:nvPr/>
          </p:nvSpPr>
          <p:spPr bwMode="auto">
            <a:xfrm>
              <a:off x="5913438" y="4724400"/>
              <a:ext cx="542925" cy="214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800"/>
                <a:t>~</a:t>
              </a:r>
            </a:p>
          </p:txBody>
        </p:sp>
        <p:sp>
          <p:nvSpPr>
            <p:cNvPr id="26670" name="Text Box 204"/>
            <p:cNvSpPr txBox="1">
              <a:spLocks noChangeArrowheads="1"/>
            </p:cNvSpPr>
            <p:nvPr/>
          </p:nvSpPr>
          <p:spPr bwMode="auto">
            <a:xfrm>
              <a:off x="5903913" y="4943475"/>
              <a:ext cx="542925" cy="214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800"/>
                <a:t>~</a:t>
              </a:r>
            </a:p>
          </p:txBody>
        </p:sp>
        <p:sp>
          <p:nvSpPr>
            <p:cNvPr id="26671" name="Text Box 205"/>
            <p:cNvSpPr txBox="1">
              <a:spLocks noChangeArrowheads="1"/>
            </p:cNvSpPr>
            <p:nvPr/>
          </p:nvSpPr>
          <p:spPr bwMode="auto">
            <a:xfrm>
              <a:off x="5903913" y="5159375"/>
              <a:ext cx="542925" cy="214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800"/>
                <a:t>~</a:t>
              </a:r>
            </a:p>
          </p:txBody>
        </p:sp>
        <p:sp>
          <p:nvSpPr>
            <p:cNvPr id="26672" name="Text Box 206"/>
            <p:cNvSpPr txBox="1">
              <a:spLocks noChangeArrowheads="1"/>
            </p:cNvSpPr>
            <p:nvPr/>
          </p:nvSpPr>
          <p:spPr bwMode="auto">
            <a:xfrm>
              <a:off x="5903913" y="5375275"/>
              <a:ext cx="542925" cy="214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800"/>
                <a:t>~</a:t>
              </a:r>
            </a:p>
          </p:txBody>
        </p:sp>
        <p:sp>
          <p:nvSpPr>
            <p:cNvPr id="26673" name="Text Box 213"/>
            <p:cNvSpPr txBox="1">
              <a:spLocks noChangeArrowheads="1"/>
            </p:cNvSpPr>
            <p:nvPr/>
          </p:nvSpPr>
          <p:spPr bwMode="auto">
            <a:xfrm>
              <a:off x="7366000" y="4713288"/>
              <a:ext cx="542925" cy="214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800"/>
                <a:t>~</a:t>
              </a:r>
            </a:p>
          </p:txBody>
        </p:sp>
        <p:sp>
          <p:nvSpPr>
            <p:cNvPr id="26674" name="Text Box 214"/>
            <p:cNvSpPr txBox="1">
              <a:spLocks noChangeArrowheads="1"/>
            </p:cNvSpPr>
            <p:nvPr/>
          </p:nvSpPr>
          <p:spPr bwMode="auto">
            <a:xfrm>
              <a:off x="7375525" y="4927600"/>
              <a:ext cx="542925" cy="214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800"/>
                <a:t>~</a:t>
              </a:r>
            </a:p>
          </p:txBody>
        </p:sp>
        <p:sp>
          <p:nvSpPr>
            <p:cNvPr id="26675" name="Text Box 215"/>
            <p:cNvSpPr txBox="1">
              <a:spLocks noChangeArrowheads="1"/>
            </p:cNvSpPr>
            <p:nvPr/>
          </p:nvSpPr>
          <p:spPr bwMode="auto">
            <a:xfrm>
              <a:off x="7375525" y="5143500"/>
              <a:ext cx="542925" cy="214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800"/>
                <a:t>~</a:t>
              </a:r>
            </a:p>
          </p:txBody>
        </p:sp>
        <p:sp>
          <p:nvSpPr>
            <p:cNvPr id="26676" name="Text Box 216"/>
            <p:cNvSpPr txBox="1">
              <a:spLocks noChangeArrowheads="1"/>
            </p:cNvSpPr>
            <p:nvPr/>
          </p:nvSpPr>
          <p:spPr bwMode="auto">
            <a:xfrm>
              <a:off x="7375525" y="5359400"/>
              <a:ext cx="542925" cy="214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800"/>
                <a:t>~</a:t>
              </a:r>
            </a:p>
          </p:txBody>
        </p:sp>
        <p:sp>
          <p:nvSpPr>
            <p:cNvPr id="26677" name="Text Box 218"/>
            <p:cNvSpPr txBox="1">
              <a:spLocks noChangeArrowheads="1"/>
            </p:cNvSpPr>
            <p:nvPr/>
          </p:nvSpPr>
          <p:spPr bwMode="auto">
            <a:xfrm>
              <a:off x="8080375" y="4713288"/>
              <a:ext cx="542925" cy="214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800"/>
                <a:t>~</a:t>
              </a:r>
            </a:p>
          </p:txBody>
        </p:sp>
        <p:sp>
          <p:nvSpPr>
            <p:cNvPr id="26678" name="Text Box 219"/>
            <p:cNvSpPr txBox="1">
              <a:spLocks noChangeArrowheads="1"/>
            </p:cNvSpPr>
            <p:nvPr/>
          </p:nvSpPr>
          <p:spPr bwMode="auto">
            <a:xfrm>
              <a:off x="8723313" y="4498975"/>
              <a:ext cx="542925" cy="214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800"/>
                <a:t> ~</a:t>
              </a:r>
            </a:p>
          </p:txBody>
        </p:sp>
        <p:sp>
          <p:nvSpPr>
            <p:cNvPr id="26679" name="Text Box 220"/>
            <p:cNvSpPr txBox="1">
              <a:spLocks noChangeArrowheads="1"/>
            </p:cNvSpPr>
            <p:nvPr/>
          </p:nvSpPr>
          <p:spPr bwMode="auto">
            <a:xfrm>
              <a:off x="8761413" y="4713288"/>
              <a:ext cx="542925" cy="214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800"/>
                <a:t>~</a:t>
              </a:r>
            </a:p>
          </p:txBody>
        </p:sp>
        <p:sp>
          <p:nvSpPr>
            <p:cNvPr id="26680" name="Text Box 221"/>
            <p:cNvSpPr txBox="1">
              <a:spLocks noChangeArrowheads="1"/>
            </p:cNvSpPr>
            <p:nvPr/>
          </p:nvSpPr>
          <p:spPr bwMode="auto">
            <a:xfrm>
              <a:off x="8067675" y="4927600"/>
              <a:ext cx="542925" cy="214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800"/>
                <a:t>~</a:t>
              </a:r>
            </a:p>
          </p:txBody>
        </p:sp>
        <p:sp>
          <p:nvSpPr>
            <p:cNvPr id="26681" name="Text Box 222"/>
            <p:cNvSpPr txBox="1">
              <a:spLocks noChangeArrowheads="1"/>
            </p:cNvSpPr>
            <p:nvPr/>
          </p:nvSpPr>
          <p:spPr bwMode="auto">
            <a:xfrm>
              <a:off x="8067675" y="5143500"/>
              <a:ext cx="542925" cy="214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800"/>
                <a:t>~</a:t>
              </a:r>
            </a:p>
          </p:txBody>
        </p:sp>
        <p:sp>
          <p:nvSpPr>
            <p:cNvPr id="26682" name="Text Box 223"/>
            <p:cNvSpPr txBox="1">
              <a:spLocks noChangeArrowheads="1"/>
            </p:cNvSpPr>
            <p:nvPr/>
          </p:nvSpPr>
          <p:spPr bwMode="auto">
            <a:xfrm>
              <a:off x="8761413" y="4929188"/>
              <a:ext cx="542925" cy="214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800"/>
                <a:t>~</a:t>
              </a:r>
            </a:p>
          </p:txBody>
        </p:sp>
        <p:sp>
          <p:nvSpPr>
            <p:cNvPr id="26683" name="Text Box 224"/>
            <p:cNvSpPr txBox="1">
              <a:spLocks noChangeArrowheads="1"/>
            </p:cNvSpPr>
            <p:nvPr/>
          </p:nvSpPr>
          <p:spPr bwMode="auto">
            <a:xfrm>
              <a:off x="8067675" y="5359400"/>
              <a:ext cx="542925" cy="214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800"/>
                <a:t>~</a:t>
              </a:r>
            </a:p>
          </p:txBody>
        </p:sp>
        <p:sp>
          <p:nvSpPr>
            <p:cNvPr id="26684" name="Text Box 225"/>
            <p:cNvSpPr txBox="1">
              <a:spLocks noChangeArrowheads="1"/>
            </p:cNvSpPr>
            <p:nvPr/>
          </p:nvSpPr>
          <p:spPr bwMode="auto">
            <a:xfrm>
              <a:off x="8761413" y="5145088"/>
              <a:ext cx="542925" cy="214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800"/>
                <a:t>~</a:t>
              </a:r>
            </a:p>
          </p:txBody>
        </p:sp>
        <p:sp>
          <p:nvSpPr>
            <p:cNvPr id="26685" name="Text Box 178"/>
            <p:cNvSpPr txBox="1">
              <a:spLocks noChangeArrowheads="1"/>
            </p:cNvSpPr>
            <p:nvPr/>
          </p:nvSpPr>
          <p:spPr bwMode="auto">
            <a:xfrm>
              <a:off x="5556250" y="4938713"/>
              <a:ext cx="976313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1200" b="1" i="1"/>
                <a:t>p</a:t>
              </a:r>
              <a:r>
                <a:rPr lang="de-DE" sz="1200" b="1" i="1" baseline="-8000"/>
                <a:t>( e -&gt; </a:t>
              </a:r>
              <a:r>
                <a:rPr lang="el-GR" sz="1200" b="1" i="1" baseline="-8000">
                  <a:cs typeface="Arial" pitchFamily="34" charset="0"/>
                </a:rPr>
                <a:t>π</a:t>
              </a:r>
              <a:r>
                <a:rPr lang="de-DE" sz="1200" b="1" i="1" baseline="-8000"/>
                <a:t>) </a:t>
              </a:r>
            </a:p>
          </p:txBody>
        </p:sp>
        <p:sp>
          <p:nvSpPr>
            <p:cNvPr id="26686" name="Text Box 178"/>
            <p:cNvSpPr txBox="1">
              <a:spLocks noChangeArrowheads="1"/>
            </p:cNvSpPr>
            <p:nvPr/>
          </p:nvSpPr>
          <p:spPr bwMode="auto">
            <a:xfrm>
              <a:off x="5556250" y="5153025"/>
              <a:ext cx="976313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1200" b="1" i="1"/>
                <a:t>p</a:t>
              </a:r>
              <a:r>
                <a:rPr lang="de-DE" sz="1200" b="1" i="1" baseline="-8000"/>
                <a:t>( e -&gt; K) </a:t>
              </a:r>
            </a:p>
          </p:txBody>
        </p:sp>
        <p:sp>
          <p:nvSpPr>
            <p:cNvPr id="26687" name="Text Box 178"/>
            <p:cNvSpPr txBox="1">
              <a:spLocks noChangeArrowheads="1"/>
            </p:cNvSpPr>
            <p:nvPr/>
          </p:nvSpPr>
          <p:spPr bwMode="auto">
            <a:xfrm>
              <a:off x="5556250" y="5367338"/>
              <a:ext cx="976313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1200" b="1" i="1"/>
                <a:t>p</a:t>
              </a:r>
              <a:r>
                <a:rPr lang="de-DE" sz="1200" b="1" i="1" baseline="-8000"/>
                <a:t>( e -&gt; p) </a:t>
              </a:r>
            </a:p>
          </p:txBody>
        </p:sp>
        <p:sp>
          <p:nvSpPr>
            <p:cNvPr id="26688" name="Text Box 178"/>
            <p:cNvSpPr txBox="1">
              <a:spLocks noChangeArrowheads="1"/>
            </p:cNvSpPr>
            <p:nvPr/>
          </p:nvSpPr>
          <p:spPr bwMode="auto">
            <a:xfrm>
              <a:off x="6270625" y="4713288"/>
              <a:ext cx="976313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1200" b="1" i="1"/>
                <a:t>p</a:t>
              </a:r>
              <a:r>
                <a:rPr lang="de-DE" sz="1200" b="1" i="1" baseline="-8000"/>
                <a:t>( µ -&gt; µ) </a:t>
              </a:r>
            </a:p>
          </p:txBody>
        </p:sp>
        <p:sp>
          <p:nvSpPr>
            <p:cNvPr id="26689" name="Text Box 203"/>
            <p:cNvSpPr txBox="1">
              <a:spLocks noChangeArrowheads="1"/>
            </p:cNvSpPr>
            <p:nvPr/>
          </p:nvSpPr>
          <p:spPr bwMode="auto">
            <a:xfrm>
              <a:off x="6627813" y="4713288"/>
              <a:ext cx="542925" cy="214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800"/>
                <a:t>~</a:t>
              </a:r>
            </a:p>
          </p:txBody>
        </p:sp>
        <p:sp>
          <p:nvSpPr>
            <p:cNvPr id="26690" name="Text Box 204"/>
            <p:cNvSpPr txBox="1">
              <a:spLocks noChangeArrowheads="1"/>
            </p:cNvSpPr>
            <p:nvPr/>
          </p:nvSpPr>
          <p:spPr bwMode="auto">
            <a:xfrm>
              <a:off x="6618288" y="4932363"/>
              <a:ext cx="542925" cy="214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800"/>
                <a:t>~</a:t>
              </a:r>
            </a:p>
          </p:txBody>
        </p:sp>
        <p:sp>
          <p:nvSpPr>
            <p:cNvPr id="26691" name="Text Box 205"/>
            <p:cNvSpPr txBox="1">
              <a:spLocks noChangeArrowheads="1"/>
            </p:cNvSpPr>
            <p:nvPr/>
          </p:nvSpPr>
          <p:spPr bwMode="auto">
            <a:xfrm>
              <a:off x="6618288" y="5148263"/>
              <a:ext cx="542925" cy="214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800"/>
                <a:t>~</a:t>
              </a:r>
            </a:p>
          </p:txBody>
        </p:sp>
        <p:sp>
          <p:nvSpPr>
            <p:cNvPr id="26692" name="Text Box 206"/>
            <p:cNvSpPr txBox="1">
              <a:spLocks noChangeArrowheads="1"/>
            </p:cNvSpPr>
            <p:nvPr/>
          </p:nvSpPr>
          <p:spPr bwMode="auto">
            <a:xfrm>
              <a:off x="6618288" y="5364163"/>
              <a:ext cx="542925" cy="214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800"/>
                <a:t>~</a:t>
              </a:r>
            </a:p>
          </p:txBody>
        </p:sp>
        <p:sp>
          <p:nvSpPr>
            <p:cNvPr id="26693" name="Text Box 178"/>
            <p:cNvSpPr txBox="1">
              <a:spLocks noChangeArrowheads="1"/>
            </p:cNvSpPr>
            <p:nvPr/>
          </p:nvSpPr>
          <p:spPr bwMode="auto">
            <a:xfrm>
              <a:off x="6270625" y="4927600"/>
              <a:ext cx="976313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1200" b="1" i="1"/>
                <a:t>p</a:t>
              </a:r>
              <a:r>
                <a:rPr lang="de-DE" sz="1200" b="1" i="1" baseline="-8000"/>
                <a:t>( µ -&gt; </a:t>
              </a:r>
              <a:r>
                <a:rPr lang="el-GR" sz="1200" b="1" i="1" baseline="-8000">
                  <a:cs typeface="Arial" pitchFamily="34" charset="0"/>
                </a:rPr>
                <a:t>π</a:t>
              </a:r>
              <a:r>
                <a:rPr lang="de-DE" sz="1200" b="1" i="1" baseline="-8000"/>
                <a:t>) </a:t>
              </a:r>
            </a:p>
          </p:txBody>
        </p:sp>
        <p:sp>
          <p:nvSpPr>
            <p:cNvPr id="26694" name="Text Box 178"/>
            <p:cNvSpPr txBox="1">
              <a:spLocks noChangeArrowheads="1"/>
            </p:cNvSpPr>
            <p:nvPr/>
          </p:nvSpPr>
          <p:spPr bwMode="auto">
            <a:xfrm>
              <a:off x="6270625" y="5141913"/>
              <a:ext cx="976313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1200" b="1" i="1"/>
                <a:t>p</a:t>
              </a:r>
              <a:r>
                <a:rPr lang="de-DE" sz="1200" b="1" i="1" baseline="-8000"/>
                <a:t>( µ -&gt; K) </a:t>
              </a:r>
            </a:p>
          </p:txBody>
        </p:sp>
        <p:sp>
          <p:nvSpPr>
            <p:cNvPr id="26695" name="Text Box 178"/>
            <p:cNvSpPr txBox="1">
              <a:spLocks noChangeArrowheads="1"/>
            </p:cNvSpPr>
            <p:nvPr/>
          </p:nvSpPr>
          <p:spPr bwMode="auto">
            <a:xfrm>
              <a:off x="6270625" y="5356225"/>
              <a:ext cx="976313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1200" b="1" i="1"/>
                <a:t>p</a:t>
              </a:r>
              <a:r>
                <a:rPr lang="de-DE" sz="1200" b="1" i="1" baseline="-8000"/>
                <a:t>( µ -&gt; p) </a:t>
              </a:r>
            </a:p>
          </p:txBody>
        </p:sp>
        <p:sp>
          <p:nvSpPr>
            <p:cNvPr id="26696" name="Text Box 178"/>
            <p:cNvSpPr txBox="1">
              <a:spLocks noChangeArrowheads="1"/>
            </p:cNvSpPr>
            <p:nvPr/>
          </p:nvSpPr>
          <p:spPr bwMode="auto">
            <a:xfrm>
              <a:off x="5580063" y="4498975"/>
              <a:ext cx="976312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1200" b="1" i="1"/>
                <a:t>p</a:t>
              </a:r>
              <a:r>
                <a:rPr lang="de-DE" sz="1200" b="1" i="1" baseline="-8000"/>
                <a:t>( e -&gt; e) </a:t>
              </a:r>
            </a:p>
          </p:txBody>
        </p:sp>
        <p:sp>
          <p:nvSpPr>
            <p:cNvPr id="26697" name="Text Box 188"/>
            <p:cNvSpPr txBox="1">
              <a:spLocks noChangeArrowheads="1"/>
            </p:cNvSpPr>
            <p:nvPr/>
          </p:nvSpPr>
          <p:spPr bwMode="auto">
            <a:xfrm>
              <a:off x="7008813" y="4498975"/>
              <a:ext cx="903287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1200" b="1" i="1"/>
                <a:t>p</a:t>
              </a:r>
              <a:r>
                <a:rPr lang="de-DE" sz="1200" b="1" i="1" baseline="-8000"/>
                <a:t>( </a:t>
              </a:r>
              <a:r>
                <a:rPr lang="el-GR" sz="1200" b="1" i="1" baseline="-8000">
                  <a:cs typeface="Arial" pitchFamily="34" charset="0"/>
                </a:rPr>
                <a:t>π</a:t>
              </a:r>
              <a:r>
                <a:rPr lang="de-DE" sz="1200" b="1" i="1" baseline="-8000"/>
                <a:t> -&gt; e ) </a:t>
              </a:r>
            </a:p>
          </p:txBody>
        </p:sp>
        <p:sp>
          <p:nvSpPr>
            <p:cNvPr id="26698" name="Text Box 193"/>
            <p:cNvSpPr txBox="1">
              <a:spLocks noChangeArrowheads="1"/>
            </p:cNvSpPr>
            <p:nvPr/>
          </p:nvSpPr>
          <p:spPr bwMode="auto">
            <a:xfrm>
              <a:off x="7651750" y="4498975"/>
              <a:ext cx="904875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1200" b="1" i="1"/>
                <a:t> p</a:t>
              </a:r>
              <a:r>
                <a:rPr lang="de-DE" sz="1200" b="1" i="1" baseline="-8000"/>
                <a:t>( K -&gt; e ) </a:t>
              </a:r>
            </a:p>
          </p:txBody>
        </p:sp>
        <p:sp>
          <p:nvSpPr>
            <p:cNvPr id="26699" name="Text Box 198"/>
            <p:cNvSpPr txBox="1">
              <a:spLocks noChangeArrowheads="1"/>
            </p:cNvSpPr>
            <p:nvPr/>
          </p:nvSpPr>
          <p:spPr bwMode="auto">
            <a:xfrm>
              <a:off x="8366125" y="4498975"/>
              <a:ext cx="903288" cy="274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1200" b="1" i="1"/>
                <a:t>p</a:t>
              </a:r>
              <a:r>
                <a:rPr lang="de-DE" sz="1200" b="1" i="1" baseline="-8000"/>
                <a:t>( p -&gt; e )  </a:t>
              </a:r>
            </a:p>
          </p:txBody>
        </p:sp>
        <p:sp>
          <p:nvSpPr>
            <p:cNvPr id="26700" name="Text Box 203"/>
            <p:cNvSpPr txBox="1">
              <a:spLocks noChangeArrowheads="1"/>
            </p:cNvSpPr>
            <p:nvPr/>
          </p:nvSpPr>
          <p:spPr bwMode="auto">
            <a:xfrm>
              <a:off x="5937250" y="4498975"/>
              <a:ext cx="542925" cy="214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800"/>
                <a:t>~</a:t>
              </a:r>
            </a:p>
          </p:txBody>
        </p:sp>
        <p:sp>
          <p:nvSpPr>
            <p:cNvPr id="26701" name="Text Box 213"/>
            <p:cNvSpPr txBox="1">
              <a:spLocks noChangeArrowheads="1"/>
            </p:cNvSpPr>
            <p:nvPr/>
          </p:nvSpPr>
          <p:spPr bwMode="auto">
            <a:xfrm>
              <a:off x="7366000" y="4498975"/>
              <a:ext cx="542925" cy="214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800"/>
                <a:t>~</a:t>
              </a:r>
            </a:p>
          </p:txBody>
        </p:sp>
        <p:sp>
          <p:nvSpPr>
            <p:cNvPr id="26702" name="Text Box 218"/>
            <p:cNvSpPr txBox="1">
              <a:spLocks noChangeArrowheads="1"/>
            </p:cNvSpPr>
            <p:nvPr/>
          </p:nvSpPr>
          <p:spPr bwMode="auto">
            <a:xfrm>
              <a:off x="8080375" y="4498975"/>
              <a:ext cx="542925" cy="214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800"/>
                <a:t>~</a:t>
              </a:r>
            </a:p>
          </p:txBody>
        </p:sp>
        <p:sp>
          <p:nvSpPr>
            <p:cNvPr id="26703" name="Text Box 220"/>
            <p:cNvSpPr txBox="1">
              <a:spLocks noChangeArrowheads="1"/>
            </p:cNvSpPr>
            <p:nvPr/>
          </p:nvSpPr>
          <p:spPr bwMode="auto">
            <a:xfrm>
              <a:off x="8723313" y="5356225"/>
              <a:ext cx="542925" cy="214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800"/>
                <a:t> ~</a:t>
              </a:r>
            </a:p>
          </p:txBody>
        </p:sp>
        <p:sp>
          <p:nvSpPr>
            <p:cNvPr id="26704" name="Text Box 178"/>
            <p:cNvSpPr txBox="1">
              <a:spLocks noChangeArrowheads="1"/>
            </p:cNvSpPr>
            <p:nvPr/>
          </p:nvSpPr>
          <p:spPr bwMode="auto">
            <a:xfrm>
              <a:off x="6294438" y="4498975"/>
              <a:ext cx="976312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1200" b="1" i="1"/>
                <a:t>p</a:t>
              </a:r>
              <a:r>
                <a:rPr lang="de-DE" sz="1200" b="1" i="1" baseline="-8000"/>
                <a:t>( µ -&gt; e) </a:t>
              </a:r>
            </a:p>
          </p:txBody>
        </p:sp>
        <p:sp>
          <p:nvSpPr>
            <p:cNvPr id="26705" name="Text Box 203"/>
            <p:cNvSpPr txBox="1">
              <a:spLocks noChangeArrowheads="1"/>
            </p:cNvSpPr>
            <p:nvPr/>
          </p:nvSpPr>
          <p:spPr bwMode="auto">
            <a:xfrm>
              <a:off x="6651625" y="4498975"/>
              <a:ext cx="542925" cy="214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de-DE" sz="800"/>
                <a:t>~</a:t>
              </a:r>
            </a:p>
          </p:txBody>
        </p:sp>
        <p:sp>
          <p:nvSpPr>
            <p:cNvPr id="26706" name="TextBox 223"/>
            <p:cNvSpPr txBox="1">
              <a:spLocks noChangeArrowheads="1"/>
            </p:cNvSpPr>
            <p:nvPr/>
          </p:nvSpPr>
          <p:spPr bwMode="auto">
            <a:xfrm>
              <a:off x="0" y="2349500"/>
              <a:ext cx="1835150" cy="368300"/>
            </a:xfrm>
            <a:prstGeom prst="rect">
              <a:avLst/>
            </a:prstGeom>
            <a:noFill/>
            <a:ln w="476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b="1"/>
                <a:t>PID correction:</a:t>
              </a:r>
            </a:p>
          </p:txBody>
        </p:sp>
      </p:grpSp>
      <p:pic>
        <p:nvPicPr>
          <p:cNvPr id="90" name="Picture 17" descr="B-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1200" y="76200"/>
            <a:ext cx="106680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4200" y="6416675"/>
            <a:ext cx="2133600" cy="365125"/>
          </a:xfrm>
        </p:spPr>
        <p:txBody>
          <a:bodyPr/>
          <a:lstStyle/>
          <a:p>
            <a:fld id="{B44FA702-1FB6-462C-9339-B3CB7EC78228}" type="slidenum">
              <a:rPr lang="en-US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0281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10520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44"/>
          <p:cNvSpPr txBox="1">
            <a:spLocks noChangeArrowheads="1"/>
          </p:cNvSpPr>
          <p:nvPr/>
        </p:nvSpPr>
        <p:spPr bwMode="auto">
          <a:xfrm>
            <a:off x="228601" y="188913"/>
            <a:ext cx="77993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2400" b="1" dirty="0" smtClean="0"/>
              <a:t>Projections: Unpolarized </a:t>
            </a:r>
            <a:r>
              <a:rPr lang="de-DE" sz="2400" b="1" dirty="0"/>
              <a:t>Fragmentation Functions-</a:t>
            </a:r>
            <a:br>
              <a:rPr lang="de-DE" sz="2400" b="1" dirty="0"/>
            </a:br>
            <a:endParaRPr lang="de-DE" sz="2400" b="1" dirty="0"/>
          </a:p>
        </p:txBody>
      </p:sp>
      <p:sp>
        <p:nvSpPr>
          <p:cNvPr id="27652" name="Rectangle 3"/>
          <p:cNvSpPr>
            <a:spLocks noGrp="1" noChangeArrowheads="1"/>
          </p:cNvSpPr>
          <p:nvPr>
            <p:ph idx="1"/>
          </p:nvPr>
        </p:nvSpPr>
        <p:spPr>
          <a:xfrm>
            <a:off x="500063" y="685800"/>
            <a:ext cx="8229600" cy="4525963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1800" smtClean="0"/>
              <a:t>Measurement will give precision data set for low </a:t>
            </a:r>
            <a:r>
              <a:rPr lang="de-DE" sz="1800" smtClean="0"/>
              <a:t>Q</a:t>
            </a:r>
            <a:r>
              <a:rPr lang="de-DE" sz="1800" i="1" baseline="30000" smtClean="0"/>
              <a:t>2</a:t>
            </a:r>
            <a:r>
              <a:rPr lang="de-DE" sz="1800" b="1" smtClean="0"/>
              <a:t> </a:t>
            </a:r>
            <a:r>
              <a:rPr lang="de-DE" sz="1800" smtClean="0"/>
              <a:t>and</a:t>
            </a:r>
            <a:r>
              <a:rPr lang="de-DE" sz="1800" b="1" smtClean="0"/>
              <a:t> </a:t>
            </a:r>
            <a:r>
              <a:rPr lang="de-DE" sz="1800" smtClean="0"/>
              <a:t>high z:</a:t>
            </a:r>
            <a:endParaRPr lang="en-GB" sz="1800" u="sng" smtClean="0"/>
          </a:p>
          <a:p>
            <a:pPr eaLnBrk="1" hangingPunct="1">
              <a:spcAft>
                <a:spcPts val="1200"/>
              </a:spcAft>
            </a:pPr>
            <a:endParaRPr lang="de-DE" sz="1600" smtClean="0"/>
          </a:p>
          <a:p>
            <a:pPr eaLnBrk="1" hangingPunct="1">
              <a:spcAft>
                <a:spcPts val="1200"/>
              </a:spcAft>
              <a:buFontTx/>
              <a:buNone/>
            </a:pPr>
            <a:r>
              <a:rPr lang="de-DE" sz="1400" smtClean="0"/>
              <a:t/>
            </a:r>
            <a:br>
              <a:rPr lang="de-DE" sz="1400" smtClean="0"/>
            </a:br>
            <a:endParaRPr lang="de-DE" sz="1400" smtClean="0"/>
          </a:p>
          <a:p>
            <a:pPr eaLnBrk="1" hangingPunct="1">
              <a:spcAft>
                <a:spcPts val="1200"/>
              </a:spcAft>
              <a:buFontTx/>
              <a:buNone/>
            </a:pPr>
            <a:endParaRPr lang="de-DE" sz="1400" u="sng" smtClean="0"/>
          </a:p>
        </p:txBody>
      </p:sp>
      <p:pic>
        <p:nvPicPr>
          <p:cNvPr id="27653" name="Picture 13" descr="pdg_chargedsiaworlddata_mod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028700"/>
            <a:ext cx="3327400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4" name="Oval 22"/>
          <p:cNvSpPr>
            <a:spLocks noChangeArrowheads="1"/>
          </p:cNvSpPr>
          <p:nvPr/>
        </p:nvSpPr>
        <p:spPr bwMode="auto">
          <a:xfrm>
            <a:off x="1763713" y="4124325"/>
            <a:ext cx="2051050" cy="1152525"/>
          </a:xfrm>
          <a:prstGeom prst="ellipse">
            <a:avLst/>
          </a:prstGeom>
          <a:solidFill>
            <a:srgbClr val="FFFF00">
              <a:alpha val="45097"/>
            </a:srgbClr>
          </a:solidFill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55" name="TextBox 11"/>
          <p:cNvSpPr txBox="1">
            <a:spLocks noChangeArrowheads="1"/>
          </p:cNvSpPr>
          <p:nvPr/>
        </p:nvSpPr>
        <p:spPr bwMode="auto">
          <a:xfrm>
            <a:off x="468313" y="5205413"/>
            <a:ext cx="3000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/>
              <a:t>e+e- -&gt; h+- X data</a:t>
            </a:r>
          </a:p>
        </p:txBody>
      </p:sp>
      <p:pic>
        <p:nvPicPr>
          <p:cNvPr id="2765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988" y="1244600"/>
            <a:ext cx="3529012" cy="501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7" name="AutoShape 231"/>
          <p:cNvSpPr>
            <a:spLocks noChangeArrowheads="1"/>
          </p:cNvSpPr>
          <p:nvPr/>
        </p:nvSpPr>
        <p:spPr bwMode="auto">
          <a:xfrm>
            <a:off x="4140200" y="4268788"/>
            <a:ext cx="863600" cy="285750"/>
          </a:xfrm>
          <a:prstGeom prst="rightArrow">
            <a:avLst>
              <a:gd name="adj1" fmla="val 50000"/>
              <a:gd name="adj2" fmla="val 84734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5292725" y="1173163"/>
            <a:ext cx="503238" cy="50847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9" name="TextBox 11"/>
          <p:cNvSpPr txBox="1">
            <a:spLocks noChangeArrowheads="1"/>
          </p:cNvSpPr>
          <p:nvPr/>
        </p:nvSpPr>
        <p:spPr bwMode="auto">
          <a:xfrm>
            <a:off x="4067175" y="2252663"/>
            <a:ext cx="30003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/>
              <a:t>Projected relative statistical and systematic uncertainties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28600" y="6096000"/>
            <a:ext cx="63360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the future: include </a:t>
            </a:r>
            <a:r>
              <a:rPr lang="en-US" dirty="0" err="1" smtClean="0"/>
              <a:t>k_t</a:t>
            </a:r>
            <a:r>
              <a:rPr lang="en-US" dirty="0" smtClean="0"/>
              <a:t> dependence and measure di-hadron FFs</a:t>
            </a:r>
          </a:p>
          <a:p>
            <a:r>
              <a:rPr lang="en-US" dirty="0" smtClean="0"/>
              <a:t> needed for </a:t>
            </a:r>
            <a:r>
              <a:rPr lang="en-US" dirty="0" err="1" smtClean="0"/>
              <a:t>transversity</a:t>
            </a:r>
            <a:r>
              <a:rPr lang="en-US" dirty="0" smtClean="0"/>
              <a:t> extraction from di-hadron correlations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4200" y="6416675"/>
            <a:ext cx="2133600" cy="365125"/>
          </a:xfrm>
        </p:spPr>
        <p:txBody>
          <a:bodyPr/>
          <a:lstStyle/>
          <a:p>
            <a:fld id="{B44FA702-1FB6-462C-9339-B3CB7EC78228}" type="slidenum">
              <a:rPr lang="en-US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006977"/>
      </p:ext>
    </p:extLst>
  </p:cSld>
  <p:clrMapOvr>
    <a:masterClrMapping/>
  </p:clrMapOvr>
  <p:transition advTm="105207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562600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Interference </a:t>
            </a:r>
            <a:r>
              <a:rPr lang="en-US" dirty="0" smtClean="0"/>
              <a:t>Fragmentation can be used to measure </a:t>
            </a:r>
            <a:r>
              <a:rPr lang="en-US" dirty="0" err="1" smtClean="0"/>
              <a:t>transversity</a:t>
            </a:r>
            <a:r>
              <a:rPr lang="en-US" dirty="0" smtClean="0"/>
              <a:t> in di-hadron correlations in </a:t>
            </a:r>
            <a:r>
              <a:rPr lang="en-US" dirty="0" err="1" smtClean="0"/>
              <a:t>p+p</a:t>
            </a:r>
            <a:endParaRPr lang="en-US" dirty="0" smtClean="0"/>
          </a:p>
          <a:p>
            <a:pPr lvl="1"/>
            <a:r>
              <a:rPr lang="en-US" dirty="0" smtClean="0"/>
              <a:t>First Belle and PHENIX results</a:t>
            </a:r>
          </a:p>
          <a:p>
            <a:pPr lvl="1"/>
            <a:r>
              <a:rPr lang="en-US" dirty="0" smtClean="0"/>
              <a:t>More measurements at STAR, Belle and PHENIX </a:t>
            </a:r>
            <a:r>
              <a:rPr lang="en-US" dirty="0" smtClean="0"/>
              <a:t>planned</a:t>
            </a:r>
          </a:p>
          <a:p>
            <a:pPr lvl="1"/>
            <a:r>
              <a:rPr lang="en-US" dirty="0" smtClean="0"/>
              <a:t>Relatively easy measurement in proton-proton collisions</a:t>
            </a:r>
          </a:p>
          <a:p>
            <a:pPr lvl="1"/>
            <a:r>
              <a:rPr lang="en-US" dirty="0" smtClean="0"/>
              <a:t>Access high x, z  necessary to extract tensor charge</a:t>
            </a:r>
          </a:p>
          <a:p>
            <a:r>
              <a:rPr lang="en-US" dirty="0" smtClean="0"/>
              <a:t>In SIDIS </a:t>
            </a:r>
            <a:r>
              <a:rPr lang="en-US" dirty="0" err="1" smtClean="0"/>
              <a:t>transversity</a:t>
            </a:r>
            <a:r>
              <a:rPr lang="en-US" dirty="0" smtClean="0"/>
              <a:t> can be accessed in an independent way and in the collinear framework</a:t>
            </a:r>
          </a:p>
          <a:p>
            <a:pPr lvl="1"/>
            <a:r>
              <a:rPr lang="en-US" dirty="0" smtClean="0"/>
              <a:t>COMPASS and HERMES results </a:t>
            </a:r>
          </a:p>
          <a:p>
            <a:pPr lvl="1"/>
            <a:r>
              <a:rPr lang="en-US" dirty="0" smtClean="0"/>
              <a:t>First extraction of </a:t>
            </a:r>
            <a:r>
              <a:rPr lang="en-US" dirty="0" err="1" smtClean="0"/>
              <a:t>transversity</a:t>
            </a:r>
            <a:r>
              <a:rPr lang="en-US" dirty="0" smtClean="0"/>
              <a:t> in collinear framework</a:t>
            </a:r>
            <a:endParaRPr lang="en-US" dirty="0" smtClean="0"/>
          </a:p>
          <a:p>
            <a:r>
              <a:rPr lang="en-US" dirty="0" smtClean="0"/>
              <a:t>Theory Calculations for pi</a:t>
            </a:r>
            <a:r>
              <a:rPr lang="en-US" baseline="30000" dirty="0" smtClean="0"/>
              <a:t>0</a:t>
            </a:r>
            <a:r>
              <a:rPr lang="en-US" dirty="0" smtClean="0"/>
              <a:t>/pi</a:t>
            </a:r>
            <a:r>
              <a:rPr lang="en-US" baseline="30000" dirty="0" smtClean="0"/>
              <a:t>+/- </a:t>
            </a:r>
            <a:r>
              <a:rPr lang="en-US" dirty="0" smtClean="0"/>
              <a:t>and </a:t>
            </a:r>
            <a:r>
              <a:rPr lang="en-US" dirty="0" err="1" smtClean="0"/>
              <a:t>p+p</a:t>
            </a:r>
            <a:r>
              <a:rPr lang="en-US" dirty="0" smtClean="0"/>
              <a:t> underway</a:t>
            </a:r>
          </a:p>
          <a:p>
            <a:r>
              <a:rPr lang="en-US" dirty="0" smtClean="0"/>
              <a:t>Measurement of pi</a:t>
            </a:r>
            <a:r>
              <a:rPr lang="en-US" baseline="30000" dirty="0" smtClean="0"/>
              <a:t>0</a:t>
            </a:r>
            <a:r>
              <a:rPr lang="en-US" dirty="0" smtClean="0"/>
              <a:t>/pi</a:t>
            </a:r>
            <a:r>
              <a:rPr lang="en-US" baseline="30000" dirty="0" smtClean="0"/>
              <a:t>+/-</a:t>
            </a:r>
            <a:r>
              <a:rPr lang="en-US" dirty="0" smtClean="0"/>
              <a:t> at Belle and </a:t>
            </a:r>
            <a:r>
              <a:rPr lang="en-US" dirty="0" err="1" smtClean="0"/>
              <a:t>Phenix</a:t>
            </a:r>
            <a:r>
              <a:rPr lang="en-US" dirty="0" smtClean="0"/>
              <a:t>/STAR</a:t>
            </a:r>
          </a:p>
          <a:p>
            <a:r>
              <a:rPr lang="en-US" dirty="0" err="1" smtClean="0"/>
              <a:t>Jlab</a:t>
            </a:r>
            <a:r>
              <a:rPr lang="en-US" dirty="0" smtClean="0"/>
              <a:t> with 12 </a:t>
            </a:r>
            <a:r>
              <a:rPr lang="en-US" dirty="0" err="1" smtClean="0"/>
              <a:t>GeV</a:t>
            </a:r>
            <a:r>
              <a:rPr lang="en-US" dirty="0" smtClean="0"/>
              <a:t> upgrade plans to measure IFF</a:t>
            </a:r>
          </a:p>
          <a:p>
            <a:r>
              <a:rPr lang="en-US" dirty="0" smtClean="0"/>
              <a:t>Belle plans to measure related quantities:</a:t>
            </a:r>
          </a:p>
          <a:p>
            <a:pPr lvl="1"/>
            <a:r>
              <a:rPr lang="en-US" dirty="0" smtClean="0"/>
              <a:t>Collins</a:t>
            </a:r>
            <a:r>
              <a:rPr lang="en-US" dirty="0"/>
              <a:t> </a:t>
            </a:r>
            <a:r>
              <a:rPr lang="en-US" dirty="0" smtClean="0"/>
              <a:t>Asymmetries for vector mesons</a:t>
            </a:r>
          </a:p>
          <a:p>
            <a:pPr lvl="1"/>
            <a:r>
              <a:rPr lang="en-US" dirty="0" smtClean="0"/>
              <a:t> Collins Asymmetries for </a:t>
            </a:r>
            <a:r>
              <a:rPr lang="en-US" dirty="0" err="1" smtClean="0"/>
              <a:t>Kaons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di-hadron </a:t>
            </a:r>
            <a:r>
              <a:rPr lang="en-US" dirty="0" err="1" smtClean="0"/>
              <a:t>unpolarized</a:t>
            </a:r>
            <a:r>
              <a:rPr lang="en-US" dirty="0" smtClean="0"/>
              <a:t> FF: e.g. needed for </a:t>
            </a:r>
            <a:r>
              <a:rPr lang="en-US" dirty="0" smtClean="0"/>
              <a:t>denominator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P-odd fragmentation functions</a:t>
            </a:r>
          </a:p>
          <a:p>
            <a:pPr lvl="1"/>
            <a:r>
              <a:rPr lang="en-US" dirty="0" smtClean="0"/>
              <a:t>Lambda FFs</a:t>
            </a:r>
          </a:p>
          <a:p>
            <a:pPr lvl="1"/>
            <a:r>
              <a:rPr lang="en-US" dirty="0" smtClean="0"/>
              <a:t>…</a:t>
            </a:r>
          </a:p>
          <a:p>
            <a:r>
              <a:rPr lang="en-US" dirty="0" err="1" smtClean="0"/>
              <a:t>Unpolarized</a:t>
            </a:r>
            <a:r>
              <a:rPr lang="en-US" dirty="0" smtClean="0"/>
              <a:t> Fragmentation Function Measurement at Belle near completion</a:t>
            </a:r>
          </a:p>
          <a:p>
            <a:r>
              <a:rPr lang="en-US" dirty="0" err="1" smtClean="0"/>
              <a:t>Unpolarized</a:t>
            </a:r>
            <a:r>
              <a:rPr lang="en-US" dirty="0" smtClean="0"/>
              <a:t> and Collins FF measurements at </a:t>
            </a:r>
            <a:r>
              <a:rPr lang="en-US" dirty="0" err="1" smtClean="0"/>
              <a:t>BaBar</a:t>
            </a:r>
            <a:r>
              <a:rPr lang="en-US" dirty="0" smtClean="0"/>
              <a:t>:  Isabella </a:t>
            </a:r>
            <a:r>
              <a:rPr lang="en-US" dirty="0" err="1" smtClean="0"/>
              <a:t>Garzia</a:t>
            </a:r>
            <a:r>
              <a:rPr lang="en-US" dirty="0" smtClean="0"/>
              <a:t>  (next talk)</a:t>
            </a: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5" name="Picture 8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6096000" y="2667000"/>
            <a:ext cx="2858956" cy="233618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4200" y="6416675"/>
            <a:ext cx="2133600" cy="365125"/>
          </a:xfrm>
        </p:spPr>
        <p:txBody>
          <a:bodyPr/>
          <a:lstStyle/>
          <a:p>
            <a:fld id="{B44FA702-1FB6-462C-9339-B3CB7EC78228}" type="slidenum">
              <a:rPr lang="en-US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50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>
          <a:xfrm>
            <a:off x="16002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Belle Fragmentation activity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0" y="990600"/>
          <a:ext cx="9448800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0784"/>
                <a:gridCol w="1937004"/>
                <a:gridCol w="1937004"/>
                <a:gridCol w="1937004"/>
                <a:gridCol w="1937004"/>
              </a:tblGrid>
              <a:tr h="356382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RIKEN/RBRC</a:t>
                      </a:r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Illinois</a:t>
                      </a:r>
                      <a:endParaRPr lang="en-US" dirty="0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Indiana</a:t>
                      </a:r>
                      <a:endParaRPr lang="en-US" dirty="0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Titech</a:t>
                      </a:r>
                      <a:endParaRPr lang="en-US" dirty="0"/>
                    </a:p>
                  </a:txBody>
                  <a:tcPr marL="82296" marR="82296"/>
                </a:tc>
              </a:tr>
              <a:tr h="2227385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Unpol</a:t>
                      </a:r>
                      <a:r>
                        <a:rPr lang="en-US" sz="1800" dirty="0" smtClean="0"/>
                        <a:t> FFs</a:t>
                      </a:r>
                    </a:p>
                    <a:p>
                      <a:r>
                        <a:rPr lang="en-US" sz="1800" dirty="0" err="1" smtClean="0"/>
                        <a:t>e</a:t>
                      </a:r>
                      <a:r>
                        <a:rPr lang="en-US" sz="1800" baseline="30000" dirty="0" err="1" smtClean="0"/>
                        <a:t>+</a:t>
                      </a:r>
                      <a:r>
                        <a:rPr lang="en-US" sz="1800" dirty="0" err="1" smtClean="0"/>
                        <a:t>e</a:t>
                      </a:r>
                      <a:r>
                        <a:rPr lang="en-US" sz="1800" baseline="30000" dirty="0" smtClean="0"/>
                        <a:t>-</a:t>
                      </a:r>
                      <a:r>
                        <a:rPr lang="en-US" sz="1800" dirty="0" smtClean="0">
                          <a:sym typeface="Wingdings" pitchFamily="2" charset="2"/>
                        </a:rPr>
                        <a:t></a:t>
                      </a:r>
                      <a:r>
                        <a:rPr lang="en-US" sz="1800" dirty="0" err="1" smtClean="0">
                          <a:sym typeface="Wingdings" pitchFamily="2" charset="2"/>
                        </a:rPr>
                        <a:t>hX</a:t>
                      </a:r>
                      <a:r>
                        <a:rPr lang="en-US" sz="1800" dirty="0" smtClean="0">
                          <a:sym typeface="Wingdings" pitchFamily="2" charset="2"/>
                        </a:rPr>
                        <a:t>:</a:t>
                      </a:r>
                    </a:p>
                    <a:p>
                      <a:endParaRPr lang="en-US" sz="1800" dirty="0" smtClean="0">
                        <a:sym typeface="Wingdings" pitchFamily="2" charset="2"/>
                      </a:endParaRPr>
                    </a:p>
                    <a:p>
                      <a:r>
                        <a:rPr lang="en-US" sz="1800" dirty="0" err="1" smtClean="0"/>
                        <a:t>e</a:t>
                      </a:r>
                      <a:r>
                        <a:rPr lang="en-US" sz="1800" baseline="30000" dirty="0" err="1" smtClean="0"/>
                        <a:t>+</a:t>
                      </a:r>
                      <a:r>
                        <a:rPr lang="en-US" sz="1800" dirty="0" err="1" smtClean="0"/>
                        <a:t>e</a:t>
                      </a:r>
                      <a:r>
                        <a:rPr lang="en-US" sz="1800" baseline="30000" dirty="0" smtClean="0"/>
                        <a:t>-</a:t>
                      </a:r>
                      <a:r>
                        <a:rPr lang="en-US" sz="1800" dirty="0" smtClean="0">
                          <a:sym typeface="Wingdings" pitchFamily="2" charset="2"/>
                        </a:rPr>
                        <a:t>(</a:t>
                      </a:r>
                      <a:r>
                        <a:rPr lang="en-US" sz="1800" dirty="0" err="1" smtClean="0">
                          <a:sym typeface="Wingdings" pitchFamily="2" charset="2"/>
                        </a:rPr>
                        <a:t>hh</a:t>
                      </a:r>
                      <a:r>
                        <a:rPr lang="en-US" sz="1800" dirty="0" smtClean="0">
                          <a:sym typeface="Wingdings" pitchFamily="2" charset="2"/>
                        </a:rPr>
                        <a:t>)X,</a:t>
                      </a:r>
                    </a:p>
                    <a:p>
                      <a:r>
                        <a:rPr lang="en-US" sz="1800" dirty="0" smtClean="0">
                          <a:sym typeface="Wingdings" pitchFamily="2" charset="2"/>
                        </a:rPr>
                        <a:t>(h)(h)</a:t>
                      </a:r>
                      <a:r>
                        <a:rPr lang="en-US" sz="1800" dirty="0" err="1" smtClean="0">
                          <a:sym typeface="Wingdings" pitchFamily="2" charset="2"/>
                        </a:rPr>
                        <a:t>X,hhX</a:t>
                      </a:r>
                      <a:r>
                        <a:rPr lang="en-US" sz="1800" dirty="0" smtClean="0">
                          <a:sym typeface="Wingdings" pitchFamily="2" charset="2"/>
                        </a:rPr>
                        <a:t>:</a:t>
                      </a:r>
                    </a:p>
                    <a:p>
                      <a:endParaRPr lang="en-US" sz="1800" dirty="0" smtClean="0">
                        <a:sym typeface="Wingdings" pitchFamily="2" charset="2"/>
                      </a:endParaRPr>
                    </a:p>
                    <a:p>
                      <a:r>
                        <a:rPr lang="en-US" sz="1800" dirty="0" err="1" smtClean="0">
                          <a:sym typeface="Wingdings" pitchFamily="2" charset="2"/>
                        </a:rPr>
                        <a:t>Unpol</a:t>
                      </a:r>
                      <a:r>
                        <a:rPr lang="en-US" sz="1800" dirty="0" smtClean="0">
                          <a:sym typeface="Wingdings" pitchFamily="2" charset="2"/>
                        </a:rPr>
                        <a:t> </a:t>
                      </a:r>
                      <a:r>
                        <a:rPr lang="en-US" sz="1800" dirty="0" err="1" smtClean="0">
                          <a:sym typeface="Wingdings" pitchFamily="2" charset="2"/>
                        </a:rPr>
                        <a:t>k</a:t>
                      </a:r>
                      <a:r>
                        <a:rPr lang="en-US" sz="1800" baseline="-25000" dirty="0" err="1" smtClean="0">
                          <a:sym typeface="Wingdings" pitchFamily="2" charset="2"/>
                        </a:rPr>
                        <a:t>T</a:t>
                      </a:r>
                      <a:r>
                        <a:rPr lang="en-US" sz="1800" baseline="0" dirty="0" smtClean="0">
                          <a:sym typeface="Wingdings" pitchFamily="2" charset="2"/>
                        </a:rPr>
                        <a:t> dependence:</a:t>
                      </a:r>
                      <a:endParaRPr lang="en-US" sz="1800" dirty="0" smtClean="0">
                        <a:sym typeface="Wingdings" pitchFamily="2" charset="2"/>
                      </a:endParaRPr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Neutral </a:t>
                      </a:r>
                      <a:r>
                        <a:rPr lang="en-US" baseline="0" dirty="0" smtClean="0"/>
                        <a:t> h</a:t>
                      </a:r>
                      <a:r>
                        <a:rPr lang="en-US" dirty="0" smtClean="0"/>
                        <a:t>adrons: (</a:t>
                      </a:r>
                      <a:r>
                        <a:rPr lang="en-US" dirty="0" smtClean="0">
                          <a:latin typeface="Symbol" pitchFamily="18" charset="2"/>
                        </a:rPr>
                        <a:t>p</a:t>
                      </a:r>
                      <a:r>
                        <a:rPr lang="en-US" baseline="30000" dirty="0" smtClean="0">
                          <a:latin typeface="Symbol" pitchFamily="18" charset="2"/>
                        </a:rPr>
                        <a:t>0</a:t>
                      </a:r>
                      <a:r>
                        <a:rPr lang="en-US" dirty="0" smtClean="0">
                          <a:latin typeface="Symbol" pitchFamily="18" charset="2"/>
                        </a:rPr>
                        <a:t> ,h</a:t>
                      </a:r>
                      <a:r>
                        <a:rPr lang="en-US" baseline="30000" dirty="0" smtClean="0">
                          <a:latin typeface="Symbol" pitchFamily="18" charset="2"/>
                        </a:rPr>
                        <a:t>0</a:t>
                      </a:r>
                      <a:r>
                        <a:rPr lang="en-US" dirty="0" smtClean="0"/>
                        <a:t>) </a:t>
                      </a:r>
                    </a:p>
                    <a:p>
                      <a:r>
                        <a:rPr lang="en-US" dirty="0" smtClean="0">
                          <a:sym typeface="Wingdings" pitchFamily="2" charset="2"/>
                        </a:rPr>
                        <a:t>John </a:t>
                      </a:r>
                      <a:r>
                        <a:rPr lang="en-US" dirty="0" err="1" smtClean="0">
                          <a:sym typeface="Wingdings" pitchFamily="2" charset="2"/>
                        </a:rPr>
                        <a:t>Koster</a:t>
                      </a:r>
                      <a:endParaRPr lang="en-US" dirty="0" smtClean="0"/>
                    </a:p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Charged </a:t>
                      </a:r>
                      <a:r>
                        <a:rPr lang="en-US" dirty="0" err="1" smtClean="0">
                          <a:solidFill>
                            <a:srgbClr val="008000"/>
                          </a:solidFill>
                        </a:rPr>
                        <a:t>di</a:t>
                      </a: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-hadrons: </a:t>
                      </a:r>
                      <a:r>
                        <a:rPr lang="en-US" dirty="0" smtClean="0">
                          <a:solidFill>
                            <a:srgbClr val="008000"/>
                          </a:solidFill>
                          <a:sym typeface="Wingdings" pitchFamily="2" charset="2"/>
                        </a:rPr>
                        <a:t>Ralf</a:t>
                      </a:r>
                      <a:r>
                        <a:rPr lang="en-US" baseline="0" dirty="0" smtClean="0">
                          <a:solidFill>
                            <a:srgbClr val="008000"/>
                          </a:solidFill>
                          <a:sym typeface="Wingdings" pitchFamily="2" charset="2"/>
                        </a:rPr>
                        <a:t> Seidl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Charged</a:t>
                      </a:r>
                      <a:r>
                        <a:rPr lang="en-US" baseline="0" dirty="0" smtClean="0">
                          <a:solidFill>
                            <a:srgbClr val="008000"/>
                          </a:solidFill>
                        </a:rPr>
                        <a:t> hadrons (</a:t>
                      </a:r>
                      <a:r>
                        <a:rPr lang="en-US" baseline="0" dirty="0" err="1" smtClean="0">
                          <a:solidFill>
                            <a:srgbClr val="008000"/>
                          </a:solidFill>
                          <a:latin typeface="Symbol" pitchFamily="18" charset="2"/>
                        </a:rPr>
                        <a:t>p</a:t>
                      </a:r>
                      <a:r>
                        <a:rPr lang="en-US" baseline="0" dirty="0" err="1" smtClean="0">
                          <a:solidFill>
                            <a:srgbClr val="008000"/>
                          </a:solidFill>
                        </a:rPr>
                        <a:t>,K,P</a:t>
                      </a:r>
                      <a:r>
                        <a:rPr lang="en-US" baseline="0" dirty="0" smtClean="0">
                          <a:solidFill>
                            <a:srgbClr val="008000"/>
                          </a:solidFill>
                        </a:rPr>
                        <a:t>):</a:t>
                      </a:r>
                    </a:p>
                    <a:p>
                      <a:r>
                        <a:rPr lang="en-US" baseline="0" dirty="0" smtClean="0">
                          <a:solidFill>
                            <a:srgbClr val="008000"/>
                          </a:solidFill>
                        </a:rPr>
                        <a:t>Martin Leitgab</a:t>
                      </a:r>
                    </a:p>
                    <a:p>
                      <a:endParaRPr lang="en-US" baseline="0" dirty="0" smtClean="0">
                        <a:solidFill>
                          <a:srgbClr val="008000"/>
                        </a:solidFill>
                      </a:endParaRPr>
                    </a:p>
                    <a:p>
                      <a:endParaRPr lang="en-US" baseline="0" dirty="0" smtClean="0">
                        <a:solidFill>
                          <a:srgbClr val="008000"/>
                        </a:solidFill>
                      </a:endParaRPr>
                    </a:p>
                    <a:p>
                      <a:endParaRPr lang="en-US" baseline="0" dirty="0" smtClean="0">
                        <a:solidFill>
                          <a:srgbClr val="008000"/>
                        </a:solidFill>
                      </a:endParaRPr>
                    </a:p>
                    <a:p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Martin Leitgab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82296" marR="82296"/>
                </a:tc>
              </a:tr>
              <a:tr h="11582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Collins FFs</a:t>
                      </a:r>
                    </a:p>
                    <a:p>
                      <a:r>
                        <a:rPr lang="en-US" sz="1800" dirty="0" err="1" smtClean="0"/>
                        <a:t>e</a:t>
                      </a:r>
                      <a:r>
                        <a:rPr lang="en-US" sz="1800" baseline="30000" dirty="0" err="1" smtClean="0"/>
                        <a:t>+</a:t>
                      </a:r>
                      <a:r>
                        <a:rPr lang="en-US" sz="1800" dirty="0" err="1" smtClean="0"/>
                        <a:t>e</a:t>
                      </a:r>
                      <a:r>
                        <a:rPr lang="en-US" sz="1800" baseline="30000" dirty="0" smtClean="0"/>
                        <a:t>-</a:t>
                      </a:r>
                      <a:r>
                        <a:rPr lang="en-US" sz="1800" dirty="0" smtClean="0">
                          <a:sym typeface="Wingdings" pitchFamily="2" charset="2"/>
                        </a:rPr>
                        <a:t>(h)(h)X:</a:t>
                      </a:r>
                    </a:p>
                    <a:p>
                      <a:endParaRPr lang="en-US" sz="1800" dirty="0" smtClean="0">
                        <a:sym typeface="Wingdings" pitchFamily="2" charset="2"/>
                      </a:endParaRPr>
                    </a:p>
                    <a:p>
                      <a:r>
                        <a:rPr lang="en-US" sz="1800" dirty="0" err="1" smtClean="0">
                          <a:sym typeface="Wingdings" pitchFamily="2" charset="2"/>
                        </a:rPr>
                        <a:t>k</a:t>
                      </a:r>
                      <a:r>
                        <a:rPr lang="en-US" sz="1800" baseline="-25000" dirty="0" err="1" smtClean="0">
                          <a:sym typeface="Wingdings" pitchFamily="2" charset="2"/>
                        </a:rPr>
                        <a:t>T</a:t>
                      </a:r>
                      <a:r>
                        <a:rPr lang="en-US" sz="1800" baseline="0" dirty="0" smtClean="0">
                          <a:sym typeface="Wingdings" pitchFamily="2" charset="2"/>
                        </a:rPr>
                        <a:t> dependence:</a:t>
                      </a:r>
                      <a:endParaRPr lang="en-US" sz="1800" dirty="0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Symbol" pitchFamily="18" charset="2"/>
                        </a:rPr>
                        <a:t>pp</a:t>
                      </a:r>
                      <a:r>
                        <a:rPr lang="en-US" baseline="30000" dirty="0" smtClean="0"/>
                        <a:t>0</a:t>
                      </a:r>
                      <a:r>
                        <a:rPr lang="en-US" dirty="0" smtClean="0"/>
                        <a:t> : John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Koster</a:t>
                      </a:r>
                      <a:endParaRPr lang="en-US" baseline="0" dirty="0" smtClean="0"/>
                    </a:p>
                    <a:p>
                      <a:r>
                        <a:rPr lang="en-US" baseline="0" dirty="0" smtClean="0">
                          <a:solidFill>
                            <a:srgbClr val="008000"/>
                          </a:solidFill>
                          <a:latin typeface="Symbol" pitchFamily="18" charset="2"/>
                        </a:rPr>
                        <a:t>pr</a:t>
                      </a:r>
                      <a:r>
                        <a:rPr lang="en-US" baseline="30000" dirty="0" smtClean="0">
                          <a:solidFill>
                            <a:srgbClr val="008000"/>
                          </a:solidFill>
                          <a:latin typeface="Symbol" pitchFamily="18" charset="2"/>
                        </a:rPr>
                        <a:t>0</a:t>
                      </a:r>
                      <a:r>
                        <a:rPr lang="en-US" baseline="0" dirty="0" smtClean="0">
                          <a:solidFill>
                            <a:srgbClr val="008000"/>
                          </a:solidFill>
                        </a:rPr>
                        <a:t>: Ralf Seidl</a:t>
                      </a:r>
                    </a:p>
                    <a:p>
                      <a:r>
                        <a:rPr lang="en-US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Symbol" pitchFamily="18" charset="2"/>
                        </a:rPr>
                        <a:t>pp</a:t>
                      </a:r>
                      <a:r>
                        <a:rPr lang="en-US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: Ralf Seidl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Symbol" pitchFamily="18" charset="2"/>
                        </a:rPr>
                        <a:t>pp</a:t>
                      </a:r>
                      <a:r>
                        <a:rPr lang="en-US" baseline="30000" dirty="0" smtClean="0"/>
                        <a:t>0</a:t>
                      </a:r>
                      <a:r>
                        <a:rPr lang="en-US" dirty="0" smtClean="0"/>
                        <a:t> : John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Koster</a:t>
                      </a:r>
                      <a:endParaRPr lang="en-US" baseline="0" dirty="0" smtClean="0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Symbol" pitchFamily="18" charset="2"/>
                        </a:rPr>
                        <a:t>p</a:t>
                      </a:r>
                      <a:r>
                        <a:rPr lang="en-US" dirty="0" err="1" smtClean="0"/>
                        <a:t>K,KK</a:t>
                      </a:r>
                      <a:r>
                        <a:rPr lang="en-US" dirty="0" smtClean="0"/>
                        <a:t>: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solidFill>
                            <a:srgbClr val="008000"/>
                          </a:solidFill>
                        </a:rPr>
                        <a:t>Francesca Giordano</a:t>
                      </a:r>
                      <a:endParaRPr lang="en-US" dirty="0" smtClean="0">
                        <a:solidFill>
                          <a:srgbClr val="008000"/>
                        </a:solidFill>
                      </a:endParaRPr>
                    </a:p>
                    <a:p>
                      <a:r>
                        <a:rPr lang="en-US" dirty="0" smtClean="0"/>
                        <a:t>Francesca</a:t>
                      </a:r>
                      <a:r>
                        <a:rPr lang="en-US" baseline="0" dirty="0" smtClean="0"/>
                        <a:t> Giordano</a:t>
                      </a:r>
                      <a:endParaRPr lang="en-US" dirty="0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Symbol" pitchFamily="18" charset="2"/>
                        </a:rPr>
                        <a:t>pr</a:t>
                      </a:r>
                      <a:r>
                        <a:rPr lang="en-US" baseline="30000" dirty="0" smtClean="0"/>
                        <a:t>±</a:t>
                      </a:r>
                      <a:r>
                        <a:rPr lang="en-US" baseline="0" dirty="0" smtClean="0"/>
                        <a:t>: ?</a:t>
                      </a:r>
                      <a:endParaRPr lang="en-US" dirty="0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82296" marR="82296"/>
                </a:tc>
              </a:tr>
              <a:tr h="11582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Interference FF:</a:t>
                      </a:r>
                    </a:p>
                    <a:p>
                      <a:r>
                        <a:rPr lang="en-US" sz="1800" dirty="0" err="1" smtClean="0"/>
                        <a:t>e</a:t>
                      </a:r>
                      <a:r>
                        <a:rPr lang="en-US" sz="1800" baseline="30000" dirty="0" err="1" smtClean="0"/>
                        <a:t>+</a:t>
                      </a:r>
                      <a:r>
                        <a:rPr lang="en-US" sz="1800" dirty="0" err="1" smtClean="0"/>
                        <a:t>e</a:t>
                      </a:r>
                      <a:r>
                        <a:rPr lang="en-US" sz="1800" baseline="30000" dirty="0" smtClean="0"/>
                        <a:t>-</a:t>
                      </a:r>
                      <a:r>
                        <a:rPr lang="en-US" sz="1800" dirty="0" smtClean="0">
                          <a:sym typeface="Wingdings" pitchFamily="2" charset="2"/>
                        </a:rPr>
                        <a:t>(</a:t>
                      </a:r>
                      <a:r>
                        <a:rPr lang="en-US" sz="1800" dirty="0" err="1" smtClean="0">
                          <a:sym typeface="Wingdings" pitchFamily="2" charset="2"/>
                        </a:rPr>
                        <a:t>hh</a:t>
                      </a:r>
                      <a:r>
                        <a:rPr lang="en-US" sz="1800" dirty="0" smtClean="0">
                          <a:sym typeface="Wingdings" pitchFamily="2" charset="2"/>
                        </a:rPr>
                        <a:t>)(</a:t>
                      </a:r>
                      <a:r>
                        <a:rPr lang="en-US" sz="1800" dirty="0" err="1" smtClean="0">
                          <a:sym typeface="Wingdings" pitchFamily="2" charset="2"/>
                        </a:rPr>
                        <a:t>hh</a:t>
                      </a:r>
                      <a:r>
                        <a:rPr lang="en-US" sz="1800" dirty="0" smtClean="0">
                          <a:sym typeface="Wingdings" pitchFamily="2" charset="2"/>
                        </a:rPr>
                        <a:t>)X</a:t>
                      </a:r>
                      <a:endParaRPr lang="en-US" sz="1800" dirty="0" smtClean="0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</a:rPr>
                        <a:t>Charged</a:t>
                      </a:r>
                      <a:r>
                        <a:rPr lang="en-US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</a:rPr>
                        <a:t> 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Symbol" pitchFamily="18" charset="2"/>
                        </a:rPr>
                        <a:t>pp : 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</a:rPr>
                        <a:t>Ralf</a:t>
                      </a:r>
                      <a:r>
                        <a:rPr lang="en-US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</a:rPr>
                        <a:t> Seidl</a:t>
                      </a:r>
                      <a:endParaRPr lang="en-US" dirty="0">
                        <a:solidFill>
                          <a:schemeClr val="bg1">
                            <a:lumMod val="50000"/>
                          </a:schemeClr>
                        </a:solidFill>
                        <a:latin typeface="Symbol" pitchFamily="18" charset="2"/>
                      </a:endParaRPr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</a:rPr>
                        <a:t>Charged</a:t>
                      </a:r>
                      <a:r>
                        <a:rPr lang="en-US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</a:rPr>
                        <a:t> 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Symbol" pitchFamily="18" charset="2"/>
                        </a:rPr>
                        <a:t>pp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</a:rPr>
                        <a:t>:</a:t>
                      </a:r>
                      <a:r>
                        <a:rPr lang="en-US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</a:rPr>
                        <a:t> Anselm </a:t>
                      </a:r>
                      <a:r>
                        <a:rPr lang="en-US" baseline="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+mn-lt"/>
                        </a:rPr>
                        <a:t>Vossen</a:t>
                      </a:r>
                      <a:endParaRPr lang="en-US" dirty="0" smtClean="0"/>
                    </a:p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pp</a:t>
                      </a:r>
                      <a:r>
                        <a:rPr lang="en-US" baseline="30000" dirty="0" smtClean="0"/>
                        <a:t>0</a:t>
                      </a:r>
                      <a:r>
                        <a:rPr lang="en-US" baseline="0" dirty="0" smtClean="0"/>
                        <a:t> : Anselm </a:t>
                      </a:r>
                      <a:r>
                        <a:rPr lang="en-US" baseline="0" dirty="0" err="1" smtClean="0"/>
                        <a:t>Vossen</a:t>
                      </a:r>
                      <a:endParaRPr lang="en-US" baseline="0" dirty="0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Charged</a:t>
                      </a:r>
                      <a:r>
                        <a:rPr lang="en-US" baseline="0" dirty="0" smtClean="0">
                          <a:solidFill>
                            <a:srgbClr val="008000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008000"/>
                          </a:solidFill>
                          <a:latin typeface="Symbol" pitchFamily="18" charset="2"/>
                        </a:rPr>
                        <a:t>p</a:t>
                      </a:r>
                      <a:r>
                        <a:rPr lang="en-US" baseline="0" dirty="0" err="1" smtClean="0">
                          <a:solidFill>
                            <a:srgbClr val="008000"/>
                          </a:solidFill>
                        </a:rPr>
                        <a:t>K</a:t>
                      </a:r>
                      <a:r>
                        <a:rPr lang="en-US" baseline="0" dirty="0" smtClean="0">
                          <a:solidFill>
                            <a:srgbClr val="008000"/>
                          </a:solidFill>
                        </a:rPr>
                        <a:t>,</a:t>
                      </a:r>
                    </a:p>
                    <a:p>
                      <a:r>
                        <a:rPr lang="en-US" baseline="0" dirty="0" smtClean="0">
                          <a:solidFill>
                            <a:srgbClr val="008000"/>
                          </a:solidFill>
                        </a:rPr>
                        <a:t>KK:</a:t>
                      </a:r>
                    </a:p>
                    <a:p>
                      <a:r>
                        <a:rPr lang="en-US" baseline="0" dirty="0" err="1" smtClean="0">
                          <a:solidFill>
                            <a:srgbClr val="008000"/>
                          </a:solidFill>
                        </a:rPr>
                        <a:t>Nori-aki</a:t>
                      </a:r>
                      <a:r>
                        <a:rPr lang="en-US" baseline="0" dirty="0" smtClean="0">
                          <a:solidFill>
                            <a:srgbClr val="008000"/>
                          </a:solidFill>
                        </a:rPr>
                        <a:t> Kobayashi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 marL="82296" marR="82296"/>
                </a:tc>
              </a:tr>
              <a:tr h="890954">
                <a:tc>
                  <a:txBody>
                    <a:bodyPr/>
                    <a:lstStyle/>
                    <a:p>
                      <a:r>
                        <a:rPr lang="en-US" sz="1800" smtClean="0"/>
                        <a:t>Local</a:t>
                      </a:r>
                      <a:r>
                        <a:rPr lang="en-US" sz="1800" baseline="0" smtClean="0"/>
                        <a:t>  </a:t>
                      </a:r>
                      <a:r>
                        <a:rPr lang="en-US" sz="1800" strike="sngStrike" baseline="0" smtClean="0"/>
                        <a:t>P</a:t>
                      </a:r>
                      <a:r>
                        <a:rPr lang="en-US" sz="1800" strike="noStrike" baseline="0" smtClean="0"/>
                        <a:t> </a:t>
                      </a:r>
                      <a:r>
                        <a:rPr lang="en-US" sz="1800" strike="noStrike" baseline="0" dirty="0" smtClean="0"/>
                        <a:t>:</a:t>
                      </a:r>
                      <a:endParaRPr lang="en-US" sz="1800" strike="sngStrike" baseline="0" dirty="0" smtClean="0"/>
                    </a:p>
                    <a:p>
                      <a:pPr>
                        <a:buFont typeface="Symbol" pitchFamily="18" charset="2"/>
                        <a:buChar char="L"/>
                      </a:pPr>
                      <a:r>
                        <a:rPr lang="en-US" sz="1800" strike="noStrike" baseline="0" dirty="0" smtClean="0"/>
                        <a:t>(</a:t>
                      </a:r>
                      <a:r>
                        <a:rPr lang="en-US" sz="1800" strike="noStrike" baseline="0" dirty="0" err="1" smtClean="0"/>
                        <a:t>polFF,SSA</a:t>
                      </a:r>
                      <a:r>
                        <a:rPr lang="en-US" sz="1800" strike="noStrike" baseline="0" dirty="0" smtClean="0"/>
                        <a:t>) :</a:t>
                      </a:r>
                    </a:p>
                    <a:p>
                      <a:pPr>
                        <a:buFont typeface="Symbol" pitchFamily="18" charset="2"/>
                        <a:buNone/>
                      </a:pPr>
                      <a:r>
                        <a:rPr lang="en-US" sz="1800" strike="noStrike" baseline="0" dirty="0" smtClean="0"/>
                        <a:t>Jet-jet </a:t>
                      </a:r>
                      <a:r>
                        <a:rPr lang="en-US" sz="1800" strike="noStrike" baseline="0" dirty="0" err="1" smtClean="0"/>
                        <a:t>asy</a:t>
                      </a:r>
                      <a:r>
                        <a:rPr lang="en-US" sz="1800" strike="noStrike" baseline="0" dirty="0" smtClean="0"/>
                        <a:t>:</a:t>
                      </a:r>
                      <a:endParaRPr lang="en-US" sz="1800" strike="noStrike" dirty="0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Anselm </a:t>
                      </a:r>
                      <a:r>
                        <a:rPr lang="en-US" dirty="0" err="1" smtClean="0">
                          <a:solidFill>
                            <a:srgbClr val="008000"/>
                          </a:solidFill>
                        </a:rPr>
                        <a:t>Vossen</a:t>
                      </a:r>
                      <a:endParaRPr lang="en-US" dirty="0">
                        <a:solidFill>
                          <a:srgbClr val="008000"/>
                        </a:solidFill>
                      </a:endParaRPr>
                    </a:p>
                  </a:txBody>
                  <a:tcPr marL="82296" marR="82296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82296" marR="82296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189663" y="1970088"/>
            <a:ext cx="2725737" cy="101441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Arial Unicode MS" pitchFamily="50" charset="-128"/>
                <a:cs typeface="+mn-cs"/>
              </a:rPr>
              <a:t>Black: 	about to start</a:t>
            </a:r>
          </a:p>
          <a:p>
            <a:pPr>
              <a:defRPr/>
            </a:pPr>
            <a:r>
              <a:rPr lang="en-US" dirty="0">
                <a:solidFill>
                  <a:srgbClr val="008000"/>
                </a:solidFill>
                <a:latin typeface="Arial Unicode MS" pitchFamily="50" charset="-128"/>
                <a:cs typeface="+mn-cs"/>
              </a:rPr>
              <a:t>Green: 	ongoing</a:t>
            </a:r>
          </a:p>
          <a:p>
            <a:pPr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 Unicode MS" pitchFamily="50" charset="-128"/>
                <a:cs typeface="+mn-cs"/>
              </a:rPr>
              <a:t>Grey: 	finished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4200" y="6416675"/>
            <a:ext cx="2133600" cy="365125"/>
          </a:xfrm>
        </p:spPr>
        <p:txBody>
          <a:bodyPr/>
          <a:lstStyle/>
          <a:p>
            <a:fld id="{B44FA702-1FB6-462C-9339-B3CB7EC78228}" type="slidenum">
              <a:rPr lang="en-US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43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228912" y="491913"/>
            <a:ext cx="6551923" cy="707886"/>
          </a:xfrm>
        </p:spPr>
        <p:txBody>
          <a:bodyPr wrap="square"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lnSpc>
                <a:spcPct val="100000"/>
              </a:lnSpc>
            </a:pPr>
            <a:r>
              <a:rPr lang="en-US" sz="4000"/>
              <a:t>Upgrade to  </a:t>
            </a:r>
          </a:p>
        </p:txBody>
      </p:sp>
      <p:sp>
        <p:nvSpPr>
          <p:cNvPr id="3" name="Freeform 2"/>
          <p:cNvSpPr/>
          <p:nvPr/>
        </p:nvSpPr>
        <p:spPr>
          <a:xfrm>
            <a:off x="0" y="1012088"/>
            <a:ext cx="4767974" cy="426716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81639" tIns="40820" rIns="81639" bIns="40820" anchor="t" anchorCtr="0" compatLnSpc="1"/>
          <a:lstStyle/>
          <a:p>
            <a:pPr>
              <a:spcBef>
                <a:spcPts val="576"/>
              </a:spcBef>
              <a:spcAft>
                <a:spcPts val="1291"/>
              </a:spcAft>
              <a:buClr>
                <a:srgbClr val="000000"/>
              </a:buClr>
              <a:buSzPct val="45000"/>
              <a:buFont typeface="Arial" pitchFamily="18"/>
              <a:buChar char="•"/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200">
                <a:solidFill>
                  <a:srgbClr val="000000"/>
                </a:solidFill>
                <a:latin typeface="Calibri" pitchFamily="18"/>
                <a:ea typeface="DejaVu Sans" pitchFamily="2"/>
                <a:cs typeface="DejaVu Sans" pitchFamily="2"/>
              </a:rPr>
              <a:t>Belle II is a significant upgrade to Belle and will sample 2 orders of magnitude higher luminosity</a:t>
            </a:r>
          </a:p>
          <a:p>
            <a:pPr>
              <a:spcBef>
                <a:spcPts val="576"/>
              </a:spcBef>
              <a:spcAft>
                <a:spcPts val="1291"/>
              </a:spcAft>
              <a:buClr>
                <a:srgbClr val="000000"/>
              </a:buClr>
              <a:buSzPct val="45000"/>
              <a:buFont typeface="Arial" pitchFamily="18"/>
              <a:buChar char="•"/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200">
                <a:solidFill>
                  <a:srgbClr val="000000"/>
                </a:solidFill>
                <a:latin typeface="Calibri" pitchFamily="18"/>
                <a:ea typeface="DejaVu Sans" pitchFamily="2"/>
                <a:cs typeface="DejaVu Sans" pitchFamily="2"/>
              </a:rPr>
              <a:t>High precision data will enable measurement of</a:t>
            </a:r>
          </a:p>
          <a:p>
            <a:pPr marL="0" lvl="1">
              <a:spcBef>
                <a:spcPts val="509"/>
              </a:spcBef>
              <a:spcAft>
                <a:spcPts val="1291"/>
              </a:spcAft>
              <a:buClr>
                <a:srgbClr val="000000"/>
              </a:buClr>
              <a:buSzPct val="45000"/>
              <a:buFont typeface="Arial" pitchFamily="18"/>
              <a:buChar char="–"/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200">
                <a:solidFill>
                  <a:srgbClr val="000000"/>
                </a:solidFill>
                <a:latin typeface="Calibri" pitchFamily="18"/>
                <a:ea typeface="DejaVu Sans" pitchFamily="2"/>
                <a:cs typeface="DejaVu Sans" pitchFamily="2"/>
              </a:rPr>
              <a:t>P-odd FFs</a:t>
            </a:r>
          </a:p>
          <a:p>
            <a:pPr marL="0" lvl="1">
              <a:spcBef>
                <a:spcPts val="509"/>
              </a:spcBef>
              <a:spcAft>
                <a:spcPts val="1291"/>
              </a:spcAft>
              <a:buClr>
                <a:srgbClr val="000000"/>
              </a:buClr>
              <a:buSzPct val="45000"/>
              <a:buFont typeface="Arial" pitchFamily="18"/>
              <a:buChar char="–"/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200">
                <a:solidFill>
                  <a:srgbClr val="000000"/>
                </a:solidFill>
                <a:latin typeface="Calibri" pitchFamily="18"/>
                <a:ea typeface="DejaVu Sans" pitchFamily="2"/>
                <a:cs typeface="DejaVu Sans" pitchFamily="2"/>
              </a:rPr>
              <a:t>Transverse momentum dependent FFs</a:t>
            </a:r>
          </a:p>
          <a:p>
            <a:pPr marL="0" lvl="1">
              <a:spcBef>
                <a:spcPts val="509"/>
              </a:spcBef>
              <a:spcAft>
                <a:spcPts val="1291"/>
              </a:spcAft>
              <a:buClr>
                <a:srgbClr val="000000"/>
              </a:buClr>
              <a:buSzPct val="45000"/>
              <a:buFont typeface="Arial" pitchFamily="18"/>
              <a:buChar char="–"/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200">
                <a:solidFill>
                  <a:srgbClr val="000000"/>
                </a:solidFill>
                <a:latin typeface="Calibri" pitchFamily="18"/>
                <a:ea typeface="DejaVu Sans" pitchFamily="2"/>
                <a:cs typeface="DejaVu Sans" pitchFamily="2"/>
              </a:rPr>
              <a:t>Charm suppression possible</a:t>
            </a:r>
          </a:p>
          <a:p>
            <a:pPr>
              <a:spcBef>
                <a:spcPts val="576"/>
              </a:spcBef>
              <a:spcAft>
                <a:spcPts val="1291"/>
              </a:spcAft>
              <a:buClr>
                <a:srgbClr val="000000"/>
              </a:buClr>
              <a:buSzPct val="45000"/>
              <a:buFont typeface="Arial" pitchFamily="18"/>
              <a:buChar char="•"/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200">
                <a:solidFill>
                  <a:srgbClr val="000000"/>
                </a:solidFill>
                <a:latin typeface="Calibri" pitchFamily="18"/>
                <a:ea typeface="DejaVu Sans" pitchFamily="2"/>
                <a:cs typeface="DejaVu Sans" pitchFamily="2"/>
              </a:rPr>
              <a:t>IU develops FEE for Barrel KLM detector crucial for high precision FF measurement of identified particles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865939" y="2132930"/>
            <a:ext cx="3841875" cy="3048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184000" y="207382"/>
            <a:ext cx="1312083" cy="1065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44111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34200" y="6416675"/>
            <a:ext cx="2133600" cy="365125"/>
          </a:xfrm>
        </p:spPr>
        <p:txBody>
          <a:bodyPr/>
          <a:lstStyle/>
          <a:p>
            <a:fld id="{B44FA702-1FB6-462C-9339-B3CB7EC78228}" type="slidenum">
              <a:rPr lang="en-US"/>
              <a:pPr/>
              <a:t>4</a:t>
            </a:fld>
            <a:endParaRPr lang="en-US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-304800"/>
            <a:ext cx="8610600" cy="1143000"/>
          </a:xfrm>
        </p:spPr>
        <p:txBody>
          <a:bodyPr>
            <a:normAutofit/>
          </a:bodyPr>
          <a:lstStyle/>
          <a:p>
            <a:r>
              <a:rPr lang="en-US" dirty="0" err="1"/>
              <a:t>Transversity</a:t>
            </a:r>
            <a:r>
              <a:rPr lang="en-US" dirty="0"/>
              <a:t> is Chiral </a:t>
            </a:r>
            <a:r>
              <a:rPr lang="en-US" dirty="0" smtClean="0"/>
              <a:t>Odd</a:t>
            </a:r>
            <a:endParaRPr lang="en-US" dirty="0"/>
          </a:p>
        </p:txBody>
      </p:sp>
      <p:sp>
        <p:nvSpPr>
          <p:cNvPr id="22531" name="Oval 3"/>
          <p:cNvSpPr>
            <a:spLocks noChangeArrowheads="1"/>
          </p:cNvSpPr>
          <p:nvPr/>
        </p:nvSpPr>
        <p:spPr bwMode="auto">
          <a:xfrm>
            <a:off x="6961188" y="1873250"/>
            <a:ext cx="1227137" cy="3587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de-DE">
              <a:latin typeface="Symbol" pitchFamily="18" charset="2"/>
            </a:endParaRPr>
          </a:p>
        </p:txBody>
      </p:sp>
      <p:sp>
        <p:nvSpPr>
          <p:cNvPr id="22532" name="Line 4"/>
          <p:cNvSpPr>
            <a:spLocks noChangeShapeType="1"/>
          </p:cNvSpPr>
          <p:nvPr/>
        </p:nvSpPr>
        <p:spPr bwMode="auto">
          <a:xfrm flipV="1">
            <a:off x="6562725" y="2112963"/>
            <a:ext cx="452438" cy="4397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>
            <a:off x="8054975" y="2152650"/>
            <a:ext cx="346075" cy="4794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34" name="Line 6"/>
          <p:cNvSpPr>
            <a:spLocks noChangeShapeType="1"/>
          </p:cNvSpPr>
          <p:nvPr/>
        </p:nvSpPr>
        <p:spPr bwMode="auto">
          <a:xfrm>
            <a:off x="7121525" y="1393825"/>
            <a:ext cx="0" cy="560388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35" name="Line 7"/>
          <p:cNvSpPr>
            <a:spLocks noChangeShapeType="1"/>
          </p:cNvSpPr>
          <p:nvPr/>
        </p:nvSpPr>
        <p:spPr bwMode="auto">
          <a:xfrm>
            <a:off x="8054975" y="1395413"/>
            <a:ext cx="0" cy="558800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8093075" y="1338263"/>
            <a:ext cx="3825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>
                <a:solidFill>
                  <a:srgbClr val="336600"/>
                </a:solidFill>
              </a:rPr>
              <a:t>_</a:t>
            </a:r>
            <a:endParaRPr lang="de-DE" sz="2800">
              <a:solidFill>
                <a:srgbClr val="336600"/>
              </a:solidFill>
            </a:endParaRP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6724650" y="2201863"/>
            <a:ext cx="4508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>
                <a:solidFill>
                  <a:srgbClr val="336600"/>
                </a:solidFill>
              </a:rPr>
              <a:t>+</a:t>
            </a:r>
            <a:endParaRPr lang="de-DE" sz="3600">
              <a:solidFill>
                <a:srgbClr val="336600"/>
              </a:solidFill>
            </a:endParaRPr>
          </a:p>
        </p:txBody>
      </p:sp>
      <p:sp>
        <p:nvSpPr>
          <p:cNvPr id="22538" name="Line 10"/>
          <p:cNvSpPr>
            <a:spLocks noChangeShapeType="1"/>
          </p:cNvSpPr>
          <p:nvPr/>
        </p:nvSpPr>
        <p:spPr bwMode="auto">
          <a:xfrm flipV="1">
            <a:off x="6588125" y="2152650"/>
            <a:ext cx="454025" cy="4397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39" name="Line 11"/>
          <p:cNvSpPr>
            <a:spLocks noChangeShapeType="1"/>
          </p:cNvSpPr>
          <p:nvPr/>
        </p:nvSpPr>
        <p:spPr bwMode="auto">
          <a:xfrm>
            <a:off x="8081963" y="2112963"/>
            <a:ext cx="346075" cy="4794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40" name="Line 12"/>
          <p:cNvSpPr>
            <a:spLocks noChangeShapeType="1"/>
          </p:cNvSpPr>
          <p:nvPr/>
        </p:nvSpPr>
        <p:spPr bwMode="auto">
          <a:xfrm>
            <a:off x="7573963" y="1235075"/>
            <a:ext cx="0" cy="14366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22541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643665"/>
              </p:ext>
            </p:extLst>
          </p:nvPr>
        </p:nvGraphicFramePr>
        <p:xfrm>
          <a:off x="7435850" y="1822450"/>
          <a:ext cx="174625" cy="395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" name="Equation" r:id="rId4" imgW="152280" imgH="228600" progId="Equation.DSMT4">
                  <p:embed/>
                </p:oleObj>
              </mc:Choice>
              <mc:Fallback>
                <p:oleObj name="Equation" r:id="rId4" imgW="1522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35850" y="1822450"/>
                        <a:ext cx="174625" cy="395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42" name="Text Box 14"/>
          <p:cNvSpPr txBox="1">
            <a:spLocks noChangeArrowheads="1"/>
          </p:cNvSpPr>
          <p:nvPr/>
        </p:nvSpPr>
        <p:spPr bwMode="auto">
          <a:xfrm>
            <a:off x="7948613" y="2058988"/>
            <a:ext cx="3048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solidFill>
                  <a:srgbClr val="336600"/>
                </a:solidFill>
              </a:rPr>
              <a:t>_</a:t>
            </a:r>
            <a:endParaRPr lang="de-DE" sz="2800">
              <a:solidFill>
                <a:srgbClr val="336600"/>
              </a:solidFill>
            </a:endParaRPr>
          </a:p>
        </p:txBody>
      </p:sp>
      <p:sp>
        <p:nvSpPr>
          <p:cNvPr id="22543" name="Line 15"/>
          <p:cNvSpPr>
            <a:spLocks noChangeShapeType="1"/>
          </p:cNvSpPr>
          <p:nvPr/>
        </p:nvSpPr>
        <p:spPr bwMode="auto">
          <a:xfrm flipH="1">
            <a:off x="7121525" y="1395413"/>
            <a:ext cx="933450" cy="0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44" name="Text Box 16"/>
          <p:cNvSpPr txBox="1">
            <a:spLocks noChangeArrowheads="1"/>
          </p:cNvSpPr>
          <p:nvPr/>
        </p:nvSpPr>
        <p:spPr bwMode="auto">
          <a:xfrm>
            <a:off x="6548438" y="995363"/>
            <a:ext cx="184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sz="3600">
                <a:latin typeface="Symbol" pitchFamily="18" charset="2"/>
                <a:cs typeface="Arial" pitchFamily="34" charset="0"/>
                <a:sym typeface="Symbol" pitchFamily="18" charset="2"/>
              </a:rPr>
              <a:t></a:t>
            </a:r>
          </a:p>
        </p:txBody>
      </p:sp>
      <p:sp>
        <p:nvSpPr>
          <p:cNvPr id="22545" name="Text Box 17"/>
          <p:cNvSpPr txBox="1">
            <a:spLocks noChangeArrowheads="1"/>
          </p:cNvSpPr>
          <p:nvPr/>
        </p:nvSpPr>
        <p:spPr bwMode="auto">
          <a:xfrm>
            <a:off x="8440738" y="914400"/>
            <a:ext cx="184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sz="3600">
                <a:latin typeface="Symbol" pitchFamily="18" charset="2"/>
                <a:cs typeface="Arial" pitchFamily="34" charset="0"/>
                <a:sym typeface="Symbol" pitchFamily="18" charset="2"/>
              </a:rPr>
              <a:t></a:t>
            </a:r>
          </a:p>
        </p:txBody>
      </p:sp>
      <p:grpSp>
        <p:nvGrpSpPr>
          <p:cNvPr id="22546" name="Group 18"/>
          <p:cNvGrpSpPr>
            <a:grpSpLocks/>
          </p:cNvGrpSpPr>
          <p:nvPr/>
        </p:nvGrpSpPr>
        <p:grpSpPr bwMode="auto">
          <a:xfrm rot="-3477751">
            <a:off x="6761956" y="869157"/>
            <a:ext cx="160337" cy="666750"/>
            <a:chOff x="249" y="1207"/>
            <a:chExt cx="363" cy="2178"/>
          </a:xfrm>
        </p:grpSpPr>
        <p:grpSp>
          <p:nvGrpSpPr>
            <p:cNvPr id="22547" name="Group 19"/>
            <p:cNvGrpSpPr>
              <a:grpSpLocks/>
            </p:cNvGrpSpPr>
            <p:nvPr/>
          </p:nvGrpSpPr>
          <p:grpSpPr bwMode="auto">
            <a:xfrm>
              <a:off x="340" y="2296"/>
              <a:ext cx="272" cy="1089"/>
              <a:chOff x="340" y="2296"/>
              <a:chExt cx="272" cy="1089"/>
            </a:xfrm>
          </p:grpSpPr>
          <p:grpSp>
            <p:nvGrpSpPr>
              <p:cNvPr id="22548" name="Group 20"/>
              <p:cNvGrpSpPr>
                <a:grpSpLocks/>
              </p:cNvGrpSpPr>
              <p:nvPr/>
            </p:nvGrpSpPr>
            <p:grpSpPr bwMode="auto">
              <a:xfrm>
                <a:off x="385" y="2840"/>
                <a:ext cx="227" cy="545"/>
                <a:chOff x="385" y="2840"/>
                <a:chExt cx="227" cy="545"/>
              </a:xfrm>
            </p:grpSpPr>
            <p:sp>
              <p:nvSpPr>
                <p:cNvPr id="22549" name="Arc 21"/>
                <p:cNvSpPr>
                  <a:spLocks/>
                </p:cNvSpPr>
                <p:nvPr/>
              </p:nvSpPr>
              <p:spPr bwMode="auto">
                <a:xfrm>
                  <a:off x="476" y="2840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50" name="Arc 22"/>
                <p:cNvSpPr>
                  <a:spLocks/>
                </p:cNvSpPr>
                <p:nvPr/>
              </p:nvSpPr>
              <p:spPr bwMode="auto">
                <a:xfrm rot="10800000">
                  <a:off x="385" y="3113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2551" name="Group 23"/>
              <p:cNvGrpSpPr>
                <a:grpSpLocks/>
              </p:cNvGrpSpPr>
              <p:nvPr/>
            </p:nvGrpSpPr>
            <p:grpSpPr bwMode="auto">
              <a:xfrm rot="10800000">
                <a:off x="340" y="2296"/>
                <a:ext cx="227" cy="545"/>
                <a:chOff x="385" y="2840"/>
                <a:chExt cx="227" cy="545"/>
              </a:xfrm>
            </p:grpSpPr>
            <p:sp>
              <p:nvSpPr>
                <p:cNvPr id="22552" name="Arc 24"/>
                <p:cNvSpPr>
                  <a:spLocks/>
                </p:cNvSpPr>
                <p:nvPr/>
              </p:nvSpPr>
              <p:spPr bwMode="auto">
                <a:xfrm>
                  <a:off x="476" y="2840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53" name="Arc 25"/>
                <p:cNvSpPr>
                  <a:spLocks/>
                </p:cNvSpPr>
                <p:nvPr/>
              </p:nvSpPr>
              <p:spPr bwMode="auto">
                <a:xfrm rot="10800000">
                  <a:off x="385" y="3113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2554" name="Group 26"/>
            <p:cNvGrpSpPr>
              <a:grpSpLocks/>
            </p:cNvGrpSpPr>
            <p:nvPr/>
          </p:nvGrpSpPr>
          <p:grpSpPr bwMode="auto">
            <a:xfrm>
              <a:off x="249" y="1207"/>
              <a:ext cx="272" cy="1089"/>
              <a:chOff x="340" y="2296"/>
              <a:chExt cx="272" cy="1089"/>
            </a:xfrm>
          </p:grpSpPr>
          <p:grpSp>
            <p:nvGrpSpPr>
              <p:cNvPr id="22555" name="Group 27"/>
              <p:cNvGrpSpPr>
                <a:grpSpLocks/>
              </p:cNvGrpSpPr>
              <p:nvPr/>
            </p:nvGrpSpPr>
            <p:grpSpPr bwMode="auto">
              <a:xfrm>
                <a:off x="385" y="2840"/>
                <a:ext cx="227" cy="545"/>
                <a:chOff x="385" y="2840"/>
                <a:chExt cx="227" cy="545"/>
              </a:xfrm>
            </p:grpSpPr>
            <p:sp>
              <p:nvSpPr>
                <p:cNvPr id="22556" name="Arc 28"/>
                <p:cNvSpPr>
                  <a:spLocks/>
                </p:cNvSpPr>
                <p:nvPr/>
              </p:nvSpPr>
              <p:spPr bwMode="auto">
                <a:xfrm>
                  <a:off x="476" y="2840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57" name="Arc 29"/>
                <p:cNvSpPr>
                  <a:spLocks/>
                </p:cNvSpPr>
                <p:nvPr/>
              </p:nvSpPr>
              <p:spPr bwMode="auto">
                <a:xfrm rot="10800000">
                  <a:off x="385" y="3113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2558" name="Group 30"/>
              <p:cNvGrpSpPr>
                <a:grpSpLocks/>
              </p:cNvGrpSpPr>
              <p:nvPr/>
            </p:nvGrpSpPr>
            <p:grpSpPr bwMode="auto">
              <a:xfrm rot="10800000">
                <a:off x="340" y="2296"/>
                <a:ext cx="227" cy="545"/>
                <a:chOff x="385" y="2840"/>
                <a:chExt cx="227" cy="545"/>
              </a:xfrm>
            </p:grpSpPr>
            <p:sp>
              <p:nvSpPr>
                <p:cNvPr id="22559" name="Arc 31"/>
                <p:cNvSpPr>
                  <a:spLocks/>
                </p:cNvSpPr>
                <p:nvPr/>
              </p:nvSpPr>
              <p:spPr bwMode="auto">
                <a:xfrm>
                  <a:off x="476" y="2840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60" name="Arc 32"/>
                <p:cNvSpPr>
                  <a:spLocks/>
                </p:cNvSpPr>
                <p:nvPr/>
              </p:nvSpPr>
              <p:spPr bwMode="auto">
                <a:xfrm rot="10800000">
                  <a:off x="385" y="3113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22561" name="Text Box 33"/>
          <p:cNvSpPr txBox="1">
            <a:spLocks noChangeArrowheads="1"/>
          </p:cNvSpPr>
          <p:nvPr/>
        </p:nvSpPr>
        <p:spPr bwMode="auto">
          <a:xfrm>
            <a:off x="6724650" y="1482725"/>
            <a:ext cx="4508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>
                <a:solidFill>
                  <a:srgbClr val="336600"/>
                </a:solidFill>
              </a:rPr>
              <a:t>+</a:t>
            </a:r>
            <a:endParaRPr lang="de-DE" sz="3600">
              <a:solidFill>
                <a:srgbClr val="336600"/>
              </a:solidFill>
            </a:endParaRPr>
          </a:p>
        </p:txBody>
      </p:sp>
      <p:grpSp>
        <p:nvGrpSpPr>
          <p:cNvPr id="22562" name="Group 34"/>
          <p:cNvGrpSpPr>
            <a:grpSpLocks/>
          </p:cNvGrpSpPr>
          <p:nvPr/>
        </p:nvGrpSpPr>
        <p:grpSpPr bwMode="auto">
          <a:xfrm rot="-18119271">
            <a:off x="8273256" y="869157"/>
            <a:ext cx="160337" cy="666750"/>
            <a:chOff x="249" y="1207"/>
            <a:chExt cx="363" cy="2178"/>
          </a:xfrm>
        </p:grpSpPr>
        <p:grpSp>
          <p:nvGrpSpPr>
            <p:cNvPr id="22563" name="Group 35"/>
            <p:cNvGrpSpPr>
              <a:grpSpLocks/>
            </p:cNvGrpSpPr>
            <p:nvPr/>
          </p:nvGrpSpPr>
          <p:grpSpPr bwMode="auto">
            <a:xfrm>
              <a:off x="340" y="2296"/>
              <a:ext cx="272" cy="1089"/>
              <a:chOff x="340" y="2296"/>
              <a:chExt cx="272" cy="1089"/>
            </a:xfrm>
          </p:grpSpPr>
          <p:grpSp>
            <p:nvGrpSpPr>
              <p:cNvPr id="22564" name="Group 36"/>
              <p:cNvGrpSpPr>
                <a:grpSpLocks/>
              </p:cNvGrpSpPr>
              <p:nvPr/>
            </p:nvGrpSpPr>
            <p:grpSpPr bwMode="auto">
              <a:xfrm>
                <a:off x="385" y="2840"/>
                <a:ext cx="227" cy="545"/>
                <a:chOff x="385" y="2840"/>
                <a:chExt cx="227" cy="545"/>
              </a:xfrm>
            </p:grpSpPr>
            <p:sp>
              <p:nvSpPr>
                <p:cNvPr id="22565" name="Arc 37"/>
                <p:cNvSpPr>
                  <a:spLocks/>
                </p:cNvSpPr>
                <p:nvPr/>
              </p:nvSpPr>
              <p:spPr bwMode="auto">
                <a:xfrm>
                  <a:off x="476" y="2840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66" name="Arc 38"/>
                <p:cNvSpPr>
                  <a:spLocks/>
                </p:cNvSpPr>
                <p:nvPr/>
              </p:nvSpPr>
              <p:spPr bwMode="auto">
                <a:xfrm rot="10800000">
                  <a:off x="385" y="3113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2567" name="Group 39"/>
              <p:cNvGrpSpPr>
                <a:grpSpLocks/>
              </p:cNvGrpSpPr>
              <p:nvPr/>
            </p:nvGrpSpPr>
            <p:grpSpPr bwMode="auto">
              <a:xfrm rot="10800000">
                <a:off x="340" y="2296"/>
                <a:ext cx="227" cy="545"/>
                <a:chOff x="385" y="2840"/>
                <a:chExt cx="227" cy="545"/>
              </a:xfrm>
            </p:grpSpPr>
            <p:sp>
              <p:nvSpPr>
                <p:cNvPr id="22568" name="Arc 40"/>
                <p:cNvSpPr>
                  <a:spLocks/>
                </p:cNvSpPr>
                <p:nvPr/>
              </p:nvSpPr>
              <p:spPr bwMode="auto">
                <a:xfrm>
                  <a:off x="476" y="2840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69" name="Arc 41"/>
                <p:cNvSpPr>
                  <a:spLocks/>
                </p:cNvSpPr>
                <p:nvPr/>
              </p:nvSpPr>
              <p:spPr bwMode="auto">
                <a:xfrm rot="10800000">
                  <a:off x="385" y="3113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2570" name="Group 42"/>
            <p:cNvGrpSpPr>
              <a:grpSpLocks/>
            </p:cNvGrpSpPr>
            <p:nvPr/>
          </p:nvGrpSpPr>
          <p:grpSpPr bwMode="auto">
            <a:xfrm>
              <a:off x="249" y="1207"/>
              <a:ext cx="272" cy="1089"/>
              <a:chOff x="340" y="2296"/>
              <a:chExt cx="272" cy="1089"/>
            </a:xfrm>
          </p:grpSpPr>
          <p:grpSp>
            <p:nvGrpSpPr>
              <p:cNvPr id="22571" name="Group 43"/>
              <p:cNvGrpSpPr>
                <a:grpSpLocks/>
              </p:cNvGrpSpPr>
              <p:nvPr/>
            </p:nvGrpSpPr>
            <p:grpSpPr bwMode="auto">
              <a:xfrm>
                <a:off x="385" y="2840"/>
                <a:ext cx="227" cy="545"/>
                <a:chOff x="385" y="2840"/>
                <a:chExt cx="227" cy="545"/>
              </a:xfrm>
            </p:grpSpPr>
            <p:sp>
              <p:nvSpPr>
                <p:cNvPr id="22572" name="Arc 44"/>
                <p:cNvSpPr>
                  <a:spLocks/>
                </p:cNvSpPr>
                <p:nvPr/>
              </p:nvSpPr>
              <p:spPr bwMode="auto">
                <a:xfrm>
                  <a:off x="476" y="2840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73" name="Arc 45"/>
                <p:cNvSpPr>
                  <a:spLocks/>
                </p:cNvSpPr>
                <p:nvPr/>
              </p:nvSpPr>
              <p:spPr bwMode="auto">
                <a:xfrm rot="10800000">
                  <a:off x="385" y="3113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2574" name="Group 46"/>
              <p:cNvGrpSpPr>
                <a:grpSpLocks/>
              </p:cNvGrpSpPr>
              <p:nvPr/>
            </p:nvGrpSpPr>
            <p:grpSpPr bwMode="auto">
              <a:xfrm rot="10800000">
                <a:off x="340" y="2296"/>
                <a:ext cx="227" cy="545"/>
                <a:chOff x="385" y="2840"/>
                <a:chExt cx="227" cy="545"/>
              </a:xfrm>
            </p:grpSpPr>
            <p:sp>
              <p:nvSpPr>
                <p:cNvPr id="22575" name="Arc 47"/>
                <p:cNvSpPr>
                  <a:spLocks/>
                </p:cNvSpPr>
                <p:nvPr/>
              </p:nvSpPr>
              <p:spPr bwMode="auto">
                <a:xfrm>
                  <a:off x="476" y="2840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76" name="Arc 48"/>
                <p:cNvSpPr>
                  <a:spLocks/>
                </p:cNvSpPr>
                <p:nvPr/>
              </p:nvSpPr>
              <p:spPr bwMode="auto">
                <a:xfrm rot="10800000">
                  <a:off x="385" y="3113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22577" name="Group 49"/>
          <p:cNvGrpSpPr>
            <a:grpSpLocks/>
          </p:cNvGrpSpPr>
          <p:nvPr/>
        </p:nvGrpSpPr>
        <p:grpSpPr bwMode="auto">
          <a:xfrm>
            <a:off x="247650" y="925513"/>
            <a:ext cx="2179638" cy="1951037"/>
            <a:chOff x="2222" y="1857"/>
            <a:chExt cx="1373" cy="1229"/>
          </a:xfrm>
        </p:grpSpPr>
        <p:sp>
          <p:nvSpPr>
            <p:cNvPr id="22578" name="Oval 50"/>
            <p:cNvSpPr>
              <a:spLocks noChangeArrowheads="1"/>
            </p:cNvSpPr>
            <p:nvPr/>
          </p:nvSpPr>
          <p:spPr bwMode="auto">
            <a:xfrm>
              <a:off x="2507" y="2461"/>
              <a:ext cx="773" cy="22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de-DE">
                <a:latin typeface="Symbol" pitchFamily="18" charset="2"/>
              </a:endParaRPr>
            </a:p>
          </p:txBody>
        </p:sp>
        <p:sp>
          <p:nvSpPr>
            <p:cNvPr id="22579" name="Line 51"/>
            <p:cNvSpPr>
              <a:spLocks noChangeShapeType="1"/>
            </p:cNvSpPr>
            <p:nvPr/>
          </p:nvSpPr>
          <p:spPr bwMode="auto">
            <a:xfrm flipV="1">
              <a:off x="2256" y="2612"/>
              <a:ext cx="285" cy="27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80" name="Line 52"/>
            <p:cNvSpPr>
              <a:spLocks noChangeShapeType="1"/>
            </p:cNvSpPr>
            <p:nvPr/>
          </p:nvSpPr>
          <p:spPr bwMode="auto">
            <a:xfrm>
              <a:off x="3196" y="2637"/>
              <a:ext cx="218" cy="30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81" name="Line 53"/>
            <p:cNvSpPr>
              <a:spLocks noChangeShapeType="1"/>
            </p:cNvSpPr>
            <p:nvPr/>
          </p:nvSpPr>
          <p:spPr bwMode="auto">
            <a:xfrm>
              <a:off x="2608" y="2159"/>
              <a:ext cx="0" cy="353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82" name="Line 54"/>
            <p:cNvSpPr>
              <a:spLocks noChangeShapeType="1"/>
            </p:cNvSpPr>
            <p:nvPr/>
          </p:nvSpPr>
          <p:spPr bwMode="auto">
            <a:xfrm>
              <a:off x="3196" y="2160"/>
              <a:ext cx="0" cy="352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83" name="Text Box 55"/>
            <p:cNvSpPr txBox="1">
              <a:spLocks noChangeArrowheads="1"/>
            </p:cNvSpPr>
            <p:nvPr/>
          </p:nvSpPr>
          <p:spPr bwMode="auto">
            <a:xfrm>
              <a:off x="3207" y="2176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>
                  <a:cs typeface="Arial" pitchFamily="34" charset="0"/>
                </a:rPr>
                <a:t>↑</a:t>
              </a:r>
              <a:endParaRPr lang="de-DE" sz="2800">
                <a:cs typeface="Arial" pitchFamily="34" charset="0"/>
              </a:endParaRPr>
            </a:p>
          </p:txBody>
        </p:sp>
        <p:sp>
          <p:nvSpPr>
            <p:cNvPr id="22584" name="Text Box 56"/>
            <p:cNvSpPr txBox="1">
              <a:spLocks noChangeArrowheads="1"/>
            </p:cNvSpPr>
            <p:nvPr/>
          </p:nvSpPr>
          <p:spPr bwMode="auto">
            <a:xfrm>
              <a:off x="2358" y="2759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>
                  <a:cs typeface="Arial" pitchFamily="34" charset="0"/>
                </a:rPr>
                <a:t>↑</a:t>
              </a:r>
              <a:endParaRPr lang="de-DE" sz="2800">
                <a:cs typeface="Arial" pitchFamily="34" charset="0"/>
              </a:endParaRPr>
            </a:p>
          </p:txBody>
        </p:sp>
        <p:sp>
          <p:nvSpPr>
            <p:cNvPr id="22585" name="Line 57"/>
            <p:cNvSpPr>
              <a:spLocks noChangeShapeType="1"/>
            </p:cNvSpPr>
            <p:nvPr/>
          </p:nvSpPr>
          <p:spPr bwMode="auto">
            <a:xfrm flipV="1">
              <a:off x="2272" y="2637"/>
              <a:ext cx="286" cy="27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86" name="Line 58"/>
            <p:cNvSpPr>
              <a:spLocks noChangeShapeType="1"/>
            </p:cNvSpPr>
            <p:nvPr/>
          </p:nvSpPr>
          <p:spPr bwMode="auto">
            <a:xfrm>
              <a:off x="3213" y="2612"/>
              <a:ext cx="218" cy="30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87" name="Line 59"/>
            <p:cNvSpPr>
              <a:spLocks noChangeShapeType="1"/>
            </p:cNvSpPr>
            <p:nvPr/>
          </p:nvSpPr>
          <p:spPr bwMode="auto">
            <a:xfrm>
              <a:off x="2893" y="2059"/>
              <a:ext cx="0" cy="90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88" name="Text Box 60"/>
            <p:cNvSpPr txBox="1">
              <a:spLocks noChangeArrowheads="1"/>
            </p:cNvSpPr>
            <p:nvPr/>
          </p:nvSpPr>
          <p:spPr bwMode="auto">
            <a:xfrm>
              <a:off x="3175" y="2759"/>
              <a:ext cx="19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800">
                  <a:cs typeface="Arial" pitchFamily="34" charset="0"/>
                </a:rPr>
                <a:t>↑</a:t>
              </a:r>
              <a:endParaRPr lang="de-DE" sz="2800">
                <a:cs typeface="Arial" pitchFamily="34" charset="0"/>
              </a:endParaRPr>
            </a:p>
          </p:txBody>
        </p:sp>
        <p:sp>
          <p:nvSpPr>
            <p:cNvPr id="22589" name="Line 61"/>
            <p:cNvSpPr>
              <a:spLocks noChangeShapeType="1"/>
            </p:cNvSpPr>
            <p:nvPr/>
          </p:nvSpPr>
          <p:spPr bwMode="auto">
            <a:xfrm flipH="1">
              <a:off x="2608" y="2160"/>
              <a:ext cx="588" cy="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90" name="Text Box 62"/>
            <p:cNvSpPr txBox="1">
              <a:spLocks noChangeArrowheads="1"/>
            </p:cNvSpPr>
            <p:nvPr/>
          </p:nvSpPr>
          <p:spPr bwMode="auto">
            <a:xfrm>
              <a:off x="2247" y="1908"/>
              <a:ext cx="116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l-GR" sz="3600">
                  <a:latin typeface="Symbol" pitchFamily="18" charset="2"/>
                  <a:cs typeface="Arial" pitchFamily="34" charset="0"/>
                  <a:sym typeface="Symbol" pitchFamily="18" charset="2"/>
                </a:rPr>
                <a:t></a:t>
              </a:r>
            </a:p>
          </p:txBody>
        </p:sp>
        <p:sp>
          <p:nvSpPr>
            <p:cNvPr id="22591" name="Text Box 63"/>
            <p:cNvSpPr txBox="1">
              <a:spLocks noChangeArrowheads="1"/>
            </p:cNvSpPr>
            <p:nvPr/>
          </p:nvSpPr>
          <p:spPr bwMode="auto">
            <a:xfrm>
              <a:off x="3439" y="1857"/>
              <a:ext cx="116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l-GR" sz="3600">
                  <a:latin typeface="Symbol" pitchFamily="18" charset="2"/>
                  <a:cs typeface="Arial" pitchFamily="34" charset="0"/>
                  <a:sym typeface="Symbol" pitchFamily="18" charset="2"/>
                </a:rPr>
                <a:t></a:t>
              </a:r>
            </a:p>
          </p:txBody>
        </p:sp>
        <p:grpSp>
          <p:nvGrpSpPr>
            <p:cNvPr id="22592" name="Group 64"/>
            <p:cNvGrpSpPr>
              <a:grpSpLocks/>
            </p:cNvGrpSpPr>
            <p:nvPr/>
          </p:nvGrpSpPr>
          <p:grpSpPr bwMode="auto">
            <a:xfrm rot="-3477751">
              <a:off x="2381" y="1875"/>
              <a:ext cx="101" cy="420"/>
              <a:chOff x="249" y="1207"/>
              <a:chExt cx="363" cy="2178"/>
            </a:xfrm>
          </p:grpSpPr>
          <p:grpSp>
            <p:nvGrpSpPr>
              <p:cNvPr id="22593" name="Group 65"/>
              <p:cNvGrpSpPr>
                <a:grpSpLocks/>
              </p:cNvGrpSpPr>
              <p:nvPr/>
            </p:nvGrpSpPr>
            <p:grpSpPr bwMode="auto">
              <a:xfrm>
                <a:off x="340" y="2296"/>
                <a:ext cx="272" cy="1089"/>
                <a:chOff x="340" y="2296"/>
                <a:chExt cx="272" cy="1089"/>
              </a:xfrm>
            </p:grpSpPr>
            <p:grpSp>
              <p:nvGrpSpPr>
                <p:cNvPr id="22594" name="Group 66"/>
                <p:cNvGrpSpPr>
                  <a:grpSpLocks/>
                </p:cNvGrpSpPr>
                <p:nvPr/>
              </p:nvGrpSpPr>
              <p:grpSpPr bwMode="auto">
                <a:xfrm>
                  <a:off x="385" y="2840"/>
                  <a:ext cx="227" cy="545"/>
                  <a:chOff x="385" y="2840"/>
                  <a:chExt cx="227" cy="545"/>
                </a:xfrm>
              </p:grpSpPr>
              <p:sp>
                <p:nvSpPr>
                  <p:cNvPr id="22595" name="Arc 67"/>
                  <p:cNvSpPr>
                    <a:spLocks/>
                  </p:cNvSpPr>
                  <p:nvPr/>
                </p:nvSpPr>
                <p:spPr bwMode="auto">
                  <a:xfrm>
                    <a:off x="476" y="2840"/>
                    <a:ext cx="136" cy="27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43133"/>
                      <a:gd name="T2" fmla="*/ 1706 w 21600"/>
                      <a:gd name="T3" fmla="*/ 43133 h 43133"/>
                      <a:gd name="T4" fmla="*/ 0 w 21600"/>
                      <a:gd name="T5" fmla="*/ 21600 h 431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43133" fill="none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</a:path>
                      <a:path w="21600" h="43133" stroke="0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96" name="Arc 68"/>
                  <p:cNvSpPr>
                    <a:spLocks/>
                  </p:cNvSpPr>
                  <p:nvPr/>
                </p:nvSpPr>
                <p:spPr bwMode="auto">
                  <a:xfrm rot="10800000">
                    <a:off x="385" y="3113"/>
                    <a:ext cx="136" cy="27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43133"/>
                      <a:gd name="T2" fmla="*/ 1706 w 21600"/>
                      <a:gd name="T3" fmla="*/ 43133 h 43133"/>
                      <a:gd name="T4" fmla="*/ 0 w 21600"/>
                      <a:gd name="T5" fmla="*/ 21600 h 431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43133" fill="none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</a:path>
                      <a:path w="21600" h="43133" stroke="0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2597" name="Group 69"/>
                <p:cNvGrpSpPr>
                  <a:grpSpLocks/>
                </p:cNvGrpSpPr>
                <p:nvPr/>
              </p:nvGrpSpPr>
              <p:grpSpPr bwMode="auto">
                <a:xfrm rot="10800000">
                  <a:off x="340" y="2296"/>
                  <a:ext cx="227" cy="545"/>
                  <a:chOff x="385" y="2840"/>
                  <a:chExt cx="227" cy="545"/>
                </a:xfrm>
              </p:grpSpPr>
              <p:sp>
                <p:nvSpPr>
                  <p:cNvPr id="22598" name="Arc 70"/>
                  <p:cNvSpPr>
                    <a:spLocks/>
                  </p:cNvSpPr>
                  <p:nvPr/>
                </p:nvSpPr>
                <p:spPr bwMode="auto">
                  <a:xfrm>
                    <a:off x="476" y="2840"/>
                    <a:ext cx="136" cy="27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43133"/>
                      <a:gd name="T2" fmla="*/ 1706 w 21600"/>
                      <a:gd name="T3" fmla="*/ 43133 h 43133"/>
                      <a:gd name="T4" fmla="*/ 0 w 21600"/>
                      <a:gd name="T5" fmla="*/ 21600 h 431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43133" fill="none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</a:path>
                      <a:path w="21600" h="43133" stroke="0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99" name="Arc 71"/>
                  <p:cNvSpPr>
                    <a:spLocks/>
                  </p:cNvSpPr>
                  <p:nvPr/>
                </p:nvSpPr>
                <p:spPr bwMode="auto">
                  <a:xfrm rot="10800000">
                    <a:off x="385" y="3113"/>
                    <a:ext cx="136" cy="27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43133"/>
                      <a:gd name="T2" fmla="*/ 1706 w 21600"/>
                      <a:gd name="T3" fmla="*/ 43133 h 43133"/>
                      <a:gd name="T4" fmla="*/ 0 w 21600"/>
                      <a:gd name="T5" fmla="*/ 21600 h 431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43133" fill="none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</a:path>
                      <a:path w="21600" h="43133" stroke="0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2600" name="Group 72"/>
              <p:cNvGrpSpPr>
                <a:grpSpLocks/>
              </p:cNvGrpSpPr>
              <p:nvPr/>
            </p:nvGrpSpPr>
            <p:grpSpPr bwMode="auto">
              <a:xfrm>
                <a:off x="249" y="1207"/>
                <a:ext cx="272" cy="1089"/>
                <a:chOff x="340" y="2296"/>
                <a:chExt cx="272" cy="1089"/>
              </a:xfrm>
            </p:grpSpPr>
            <p:grpSp>
              <p:nvGrpSpPr>
                <p:cNvPr id="22601" name="Group 73"/>
                <p:cNvGrpSpPr>
                  <a:grpSpLocks/>
                </p:cNvGrpSpPr>
                <p:nvPr/>
              </p:nvGrpSpPr>
              <p:grpSpPr bwMode="auto">
                <a:xfrm>
                  <a:off x="385" y="2840"/>
                  <a:ext cx="227" cy="545"/>
                  <a:chOff x="385" y="2840"/>
                  <a:chExt cx="227" cy="545"/>
                </a:xfrm>
              </p:grpSpPr>
              <p:sp>
                <p:nvSpPr>
                  <p:cNvPr id="22602" name="Arc 74"/>
                  <p:cNvSpPr>
                    <a:spLocks/>
                  </p:cNvSpPr>
                  <p:nvPr/>
                </p:nvSpPr>
                <p:spPr bwMode="auto">
                  <a:xfrm>
                    <a:off x="476" y="2840"/>
                    <a:ext cx="136" cy="27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43133"/>
                      <a:gd name="T2" fmla="*/ 1706 w 21600"/>
                      <a:gd name="T3" fmla="*/ 43133 h 43133"/>
                      <a:gd name="T4" fmla="*/ 0 w 21600"/>
                      <a:gd name="T5" fmla="*/ 21600 h 431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43133" fill="none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</a:path>
                      <a:path w="21600" h="43133" stroke="0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03" name="Arc 75"/>
                  <p:cNvSpPr>
                    <a:spLocks/>
                  </p:cNvSpPr>
                  <p:nvPr/>
                </p:nvSpPr>
                <p:spPr bwMode="auto">
                  <a:xfrm rot="10800000">
                    <a:off x="385" y="3113"/>
                    <a:ext cx="136" cy="27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43133"/>
                      <a:gd name="T2" fmla="*/ 1706 w 21600"/>
                      <a:gd name="T3" fmla="*/ 43133 h 43133"/>
                      <a:gd name="T4" fmla="*/ 0 w 21600"/>
                      <a:gd name="T5" fmla="*/ 21600 h 431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43133" fill="none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</a:path>
                      <a:path w="21600" h="43133" stroke="0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2604" name="Group 76"/>
                <p:cNvGrpSpPr>
                  <a:grpSpLocks/>
                </p:cNvGrpSpPr>
                <p:nvPr/>
              </p:nvGrpSpPr>
              <p:grpSpPr bwMode="auto">
                <a:xfrm rot="10800000">
                  <a:off x="340" y="2296"/>
                  <a:ext cx="227" cy="545"/>
                  <a:chOff x="385" y="2840"/>
                  <a:chExt cx="227" cy="545"/>
                </a:xfrm>
              </p:grpSpPr>
              <p:sp>
                <p:nvSpPr>
                  <p:cNvPr id="22605" name="Arc 77"/>
                  <p:cNvSpPr>
                    <a:spLocks/>
                  </p:cNvSpPr>
                  <p:nvPr/>
                </p:nvSpPr>
                <p:spPr bwMode="auto">
                  <a:xfrm>
                    <a:off x="476" y="2840"/>
                    <a:ext cx="136" cy="27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43133"/>
                      <a:gd name="T2" fmla="*/ 1706 w 21600"/>
                      <a:gd name="T3" fmla="*/ 43133 h 43133"/>
                      <a:gd name="T4" fmla="*/ 0 w 21600"/>
                      <a:gd name="T5" fmla="*/ 21600 h 431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43133" fill="none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</a:path>
                      <a:path w="21600" h="43133" stroke="0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06" name="Arc 78"/>
                  <p:cNvSpPr>
                    <a:spLocks/>
                  </p:cNvSpPr>
                  <p:nvPr/>
                </p:nvSpPr>
                <p:spPr bwMode="auto">
                  <a:xfrm rot="10800000">
                    <a:off x="385" y="3113"/>
                    <a:ext cx="136" cy="27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43133"/>
                      <a:gd name="T2" fmla="*/ 1706 w 21600"/>
                      <a:gd name="T3" fmla="*/ 43133 h 43133"/>
                      <a:gd name="T4" fmla="*/ 0 w 21600"/>
                      <a:gd name="T5" fmla="*/ 21600 h 431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43133" fill="none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</a:path>
                      <a:path w="21600" h="43133" stroke="0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22607" name="Text Box 79"/>
            <p:cNvSpPr txBox="1">
              <a:spLocks noChangeArrowheads="1"/>
            </p:cNvSpPr>
            <p:nvPr/>
          </p:nvSpPr>
          <p:spPr bwMode="auto">
            <a:xfrm>
              <a:off x="2358" y="2170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>
                  <a:cs typeface="Arial" pitchFamily="34" charset="0"/>
                </a:rPr>
                <a:t>↑</a:t>
              </a:r>
              <a:endParaRPr lang="de-DE" sz="2800">
                <a:cs typeface="Arial" pitchFamily="34" charset="0"/>
              </a:endParaRPr>
            </a:p>
          </p:txBody>
        </p:sp>
        <p:grpSp>
          <p:nvGrpSpPr>
            <p:cNvPr id="22608" name="Group 80"/>
            <p:cNvGrpSpPr>
              <a:grpSpLocks/>
            </p:cNvGrpSpPr>
            <p:nvPr/>
          </p:nvGrpSpPr>
          <p:grpSpPr bwMode="auto">
            <a:xfrm rot="-18119271">
              <a:off x="3334" y="1829"/>
              <a:ext cx="101" cy="420"/>
              <a:chOff x="249" y="1207"/>
              <a:chExt cx="363" cy="2178"/>
            </a:xfrm>
          </p:grpSpPr>
          <p:grpSp>
            <p:nvGrpSpPr>
              <p:cNvPr id="22609" name="Group 81"/>
              <p:cNvGrpSpPr>
                <a:grpSpLocks/>
              </p:cNvGrpSpPr>
              <p:nvPr/>
            </p:nvGrpSpPr>
            <p:grpSpPr bwMode="auto">
              <a:xfrm>
                <a:off x="340" y="2296"/>
                <a:ext cx="272" cy="1089"/>
                <a:chOff x="340" y="2296"/>
                <a:chExt cx="272" cy="1089"/>
              </a:xfrm>
            </p:grpSpPr>
            <p:grpSp>
              <p:nvGrpSpPr>
                <p:cNvPr id="22610" name="Group 82"/>
                <p:cNvGrpSpPr>
                  <a:grpSpLocks/>
                </p:cNvGrpSpPr>
                <p:nvPr/>
              </p:nvGrpSpPr>
              <p:grpSpPr bwMode="auto">
                <a:xfrm>
                  <a:off x="385" y="2840"/>
                  <a:ext cx="227" cy="545"/>
                  <a:chOff x="385" y="2840"/>
                  <a:chExt cx="227" cy="545"/>
                </a:xfrm>
              </p:grpSpPr>
              <p:sp>
                <p:nvSpPr>
                  <p:cNvPr id="22611" name="Arc 83"/>
                  <p:cNvSpPr>
                    <a:spLocks/>
                  </p:cNvSpPr>
                  <p:nvPr/>
                </p:nvSpPr>
                <p:spPr bwMode="auto">
                  <a:xfrm>
                    <a:off x="476" y="2840"/>
                    <a:ext cx="136" cy="27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43133"/>
                      <a:gd name="T2" fmla="*/ 1706 w 21600"/>
                      <a:gd name="T3" fmla="*/ 43133 h 43133"/>
                      <a:gd name="T4" fmla="*/ 0 w 21600"/>
                      <a:gd name="T5" fmla="*/ 21600 h 431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43133" fill="none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</a:path>
                      <a:path w="21600" h="43133" stroke="0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12" name="Arc 84"/>
                  <p:cNvSpPr>
                    <a:spLocks/>
                  </p:cNvSpPr>
                  <p:nvPr/>
                </p:nvSpPr>
                <p:spPr bwMode="auto">
                  <a:xfrm rot="10800000">
                    <a:off x="385" y="3113"/>
                    <a:ext cx="136" cy="27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43133"/>
                      <a:gd name="T2" fmla="*/ 1706 w 21600"/>
                      <a:gd name="T3" fmla="*/ 43133 h 43133"/>
                      <a:gd name="T4" fmla="*/ 0 w 21600"/>
                      <a:gd name="T5" fmla="*/ 21600 h 431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43133" fill="none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</a:path>
                      <a:path w="21600" h="43133" stroke="0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2613" name="Group 85"/>
                <p:cNvGrpSpPr>
                  <a:grpSpLocks/>
                </p:cNvGrpSpPr>
                <p:nvPr/>
              </p:nvGrpSpPr>
              <p:grpSpPr bwMode="auto">
                <a:xfrm rot="10800000">
                  <a:off x="340" y="2296"/>
                  <a:ext cx="227" cy="545"/>
                  <a:chOff x="385" y="2840"/>
                  <a:chExt cx="227" cy="545"/>
                </a:xfrm>
              </p:grpSpPr>
              <p:sp>
                <p:nvSpPr>
                  <p:cNvPr id="22614" name="Arc 86"/>
                  <p:cNvSpPr>
                    <a:spLocks/>
                  </p:cNvSpPr>
                  <p:nvPr/>
                </p:nvSpPr>
                <p:spPr bwMode="auto">
                  <a:xfrm>
                    <a:off x="476" y="2840"/>
                    <a:ext cx="136" cy="27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43133"/>
                      <a:gd name="T2" fmla="*/ 1706 w 21600"/>
                      <a:gd name="T3" fmla="*/ 43133 h 43133"/>
                      <a:gd name="T4" fmla="*/ 0 w 21600"/>
                      <a:gd name="T5" fmla="*/ 21600 h 431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43133" fill="none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</a:path>
                      <a:path w="21600" h="43133" stroke="0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15" name="Arc 87"/>
                  <p:cNvSpPr>
                    <a:spLocks/>
                  </p:cNvSpPr>
                  <p:nvPr/>
                </p:nvSpPr>
                <p:spPr bwMode="auto">
                  <a:xfrm rot="10800000">
                    <a:off x="385" y="3113"/>
                    <a:ext cx="136" cy="27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43133"/>
                      <a:gd name="T2" fmla="*/ 1706 w 21600"/>
                      <a:gd name="T3" fmla="*/ 43133 h 43133"/>
                      <a:gd name="T4" fmla="*/ 0 w 21600"/>
                      <a:gd name="T5" fmla="*/ 21600 h 431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43133" fill="none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</a:path>
                      <a:path w="21600" h="43133" stroke="0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2616" name="Group 88"/>
              <p:cNvGrpSpPr>
                <a:grpSpLocks/>
              </p:cNvGrpSpPr>
              <p:nvPr/>
            </p:nvGrpSpPr>
            <p:grpSpPr bwMode="auto">
              <a:xfrm>
                <a:off x="249" y="1207"/>
                <a:ext cx="272" cy="1089"/>
                <a:chOff x="340" y="2296"/>
                <a:chExt cx="272" cy="1089"/>
              </a:xfrm>
            </p:grpSpPr>
            <p:grpSp>
              <p:nvGrpSpPr>
                <p:cNvPr id="22617" name="Group 89"/>
                <p:cNvGrpSpPr>
                  <a:grpSpLocks/>
                </p:cNvGrpSpPr>
                <p:nvPr/>
              </p:nvGrpSpPr>
              <p:grpSpPr bwMode="auto">
                <a:xfrm>
                  <a:off x="385" y="2840"/>
                  <a:ext cx="227" cy="545"/>
                  <a:chOff x="385" y="2840"/>
                  <a:chExt cx="227" cy="545"/>
                </a:xfrm>
              </p:grpSpPr>
              <p:sp>
                <p:nvSpPr>
                  <p:cNvPr id="22618" name="Arc 90"/>
                  <p:cNvSpPr>
                    <a:spLocks/>
                  </p:cNvSpPr>
                  <p:nvPr/>
                </p:nvSpPr>
                <p:spPr bwMode="auto">
                  <a:xfrm>
                    <a:off x="476" y="2840"/>
                    <a:ext cx="136" cy="27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43133"/>
                      <a:gd name="T2" fmla="*/ 1706 w 21600"/>
                      <a:gd name="T3" fmla="*/ 43133 h 43133"/>
                      <a:gd name="T4" fmla="*/ 0 w 21600"/>
                      <a:gd name="T5" fmla="*/ 21600 h 431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43133" fill="none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</a:path>
                      <a:path w="21600" h="43133" stroke="0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19" name="Arc 91"/>
                  <p:cNvSpPr>
                    <a:spLocks/>
                  </p:cNvSpPr>
                  <p:nvPr/>
                </p:nvSpPr>
                <p:spPr bwMode="auto">
                  <a:xfrm rot="10800000">
                    <a:off x="385" y="3113"/>
                    <a:ext cx="136" cy="27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43133"/>
                      <a:gd name="T2" fmla="*/ 1706 w 21600"/>
                      <a:gd name="T3" fmla="*/ 43133 h 43133"/>
                      <a:gd name="T4" fmla="*/ 0 w 21600"/>
                      <a:gd name="T5" fmla="*/ 21600 h 431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43133" fill="none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</a:path>
                      <a:path w="21600" h="43133" stroke="0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2620" name="Group 92"/>
                <p:cNvGrpSpPr>
                  <a:grpSpLocks/>
                </p:cNvGrpSpPr>
                <p:nvPr/>
              </p:nvGrpSpPr>
              <p:grpSpPr bwMode="auto">
                <a:xfrm rot="10800000">
                  <a:off x="340" y="2296"/>
                  <a:ext cx="227" cy="545"/>
                  <a:chOff x="385" y="2840"/>
                  <a:chExt cx="227" cy="545"/>
                </a:xfrm>
              </p:grpSpPr>
              <p:sp>
                <p:nvSpPr>
                  <p:cNvPr id="22621" name="Arc 93"/>
                  <p:cNvSpPr>
                    <a:spLocks/>
                  </p:cNvSpPr>
                  <p:nvPr/>
                </p:nvSpPr>
                <p:spPr bwMode="auto">
                  <a:xfrm>
                    <a:off x="476" y="2840"/>
                    <a:ext cx="136" cy="27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43133"/>
                      <a:gd name="T2" fmla="*/ 1706 w 21600"/>
                      <a:gd name="T3" fmla="*/ 43133 h 43133"/>
                      <a:gd name="T4" fmla="*/ 0 w 21600"/>
                      <a:gd name="T5" fmla="*/ 21600 h 431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43133" fill="none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</a:path>
                      <a:path w="21600" h="43133" stroke="0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22" name="Arc 94"/>
                  <p:cNvSpPr>
                    <a:spLocks/>
                  </p:cNvSpPr>
                  <p:nvPr/>
                </p:nvSpPr>
                <p:spPr bwMode="auto">
                  <a:xfrm rot="10800000">
                    <a:off x="385" y="3113"/>
                    <a:ext cx="136" cy="27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43133"/>
                      <a:gd name="T2" fmla="*/ 1706 w 21600"/>
                      <a:gd name="T3" fmla="*/ 43133 h 43133"/>
                      <a:gd name="T4" fmla="*/ 0 w 21600"/>
                      <a:gd name="T5" fmla="*/ 21600 h 431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43133" fill="none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</a:path>
                      <a:path w="21600" h="43133" stroke="0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22623" name="Group 95"/>
          <p:cNvGrpSpPr>
            <a:grpSpLocks/>
          </p:cNvGrpSpPr>
          <p:nvPr/>
        </p:nvGrpSpPr>
        <p:grpSpPr bwMode="auto">
          <a:xfrm>
            <a:off x="3597275" y="974725"/>
            <a:ext cx="2159000" cy="1879600"/>
            <a:chOff x="4400" y="1857"/>
            <a:chExt cx="1360" cy="1184"/>
          </a:xfrm>
        </p:grpSpPr>
        <p:sp>
          <p:nvSpPr>
            <p:cNvPr id="22624" name="Oval 96"/>
            <p:cNvSpPr>
              <a:spLocks noChangeArrowheads="1"/>
            </p:cNvSpPr>
            <p:nvPr/>
          </p:nvSpPr>
          <p:spPr bwMode="auto">
            <a:xfrm>
              <a:off x="4685" y="2461"/>
              <a:ext cx="773" cy="22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de-DE">
                <a:latin typeface="Symbol" pitchFamily="18" charset="2"/>
              </a:endParaRPr>
            </a:p>
          </p:txBody>
        </p:sp>
        <p:sp>
          <p:nvSpPr>
            <p:cNvPr id="22625" name="Line 97"/>
            <p:cNvSpPr>
              <a:spLocks noChangeShapeType="1"/>
            </p:cNvSpPr>
            <p:nvPr/>
          </p:nvSpPr>
          <p:spPr bwMode="auto">
            <a:xfrm flipV="1">
              <a:off x="4434" y="2612"/>
              <a:ext cx="285" cy="27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626" name="Line 98"/>
            <p:cNvSpPr>
              <a:spLocks noChangeShapeType="1"/>
            </p:cNvSpPr>
            <p:nvPr/>
          </p:nvSpPr>
          <p:spPr bwMode="auto">
            <a:xfrm>
              <a:off x="5374" y="2637"/>
              <a:ext cx="218" cy="30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627" name="Line 99"/>
            <p:cNvSpPr>
              <a:spLocks noChangeShapeType="1"/>
            </p:cNvSpPr>
            <p:nvPr/>
          </p:nvSpPr>
          <p:spPr bwMode="auto">
            <a:xfrm>
              <a:off x="4786" y="2159"/>
              <a:ext cx="0" cy="353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628" name="Line 100"/>
            <p:cNvSpPr>
              <a:spLocks noChangeShapeType="1"/>
            </p:cNvSpPr>
            <p:nvPr/>
          </p:nvSpPr>
          <p:spPr bwMode="auto">
            <a:xfrm>
              <a:off x="5374" y="2160"/>
              <a:ext cx="0" cy="352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629" name="Text Box 101"/>
            <p:cNvSpPr txBox="1">
              <a:spLocks noChangeArrowheads="1"/>
            </p:cNvSpPr>
            <p:nvPr/>
          </p:nvSpPr>
          <p:spPr bwMode="auto">
            <a:xfrm>
              <a:off x="5353" y="2170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>
                  <a:cs typeface="Arial" pitchFamily="34" charset="0"/>
                </a:rPr>
                <a:t>↓</a:t>
              </a:r>
              <a:endParaRPr lang="de-DE" sz="2800">
                <a:cs typeface="Arial" pitchFamily="34" charset="0"/>
              </a:endParaRPr>
            </a:p>
          </p:txBody>
        </p:sp>
        <p:sp>
          <p:nvSpPr>
            <p:cNvPr id="22630" name="Text Box 102"/>
            <p:cNvSpPr txBox="1">
              <a:spLocks noChangeArrowheads="1"/>
            </p:cNvSpPr>
            <p:nvPr/>
          </p:nvSpPr>
          <p:spPr bwMode="auto">
            <a:xfrm>
              <a:off x="4581" y="2714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>
                  <a:cs typeface="Arial" pitchFamily="34" charset="0"/>
                </a:rPr>
                <a:t>↑</a:t>
              </a:r>
              <a:endParaRPr lang="de-DE" sz="2800">
                <a:cs typeface="Arial" pitchFamily="34" charset="0"/>
              </a:endParaRPr>
            </a:p>
          </p:txBody>
        </p:sp>
        <p:sp>
          <p:nvSpPr>
            <p:cNvPr id="22631" name="Line 103"/>
            <p:cNvSpPr>
              <a:spLocks noChangeShapeType="1"/>
            </p:cNvSpPr>
            <p:nvPr/>
          </p:nvSpPr>
          <p:spPr bwMode="auto">
            <a:xfrm flipV="1">
              <a:off x="4450" y="2637"/>
              <a:ext cx="286" cy="27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632" name="Line 104"/>
            <p:cNvSpPr>
              <a:spLocks noChangeShapeType="1"/>
            </p:cNvSpPr>
            <p:nvPr/>
          </p:nvSpPr>
          <p:spPr bwMode="auto">
            <a:xfrm>
              <a:off x="5391" y="2612"/>
              <a:ext cx="218" cy="30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633" name="Line 105"/>
            <p:cNvSpPr>
              <a:spLocks noChangeShapeType="1"/>
            </p:cNvSpPr>
            <p:nvPr/>
          </p:nvSpPr>
          <p:spPr bwMode="auto">
            <a:xfrm>
              <a:off x="5071" y="2059"/>
              <a:ext cx="0" cy="90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634" name="Text Box 106"/>
            <p:cNvSpPr txBox="1">
              <a:spLocks noChangeArrowheads="1"/>
            </p:cNvSpPr>
            <p:nvPr/>
          </p:nvSpPr>
          <p:spPr bwMode="auto">
            <a:xfrm>
              <a:off x="5307" y="2714"/>
              <a:ext cx="19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2800">
                  <a:cs typeface="Arial" pitchFamily="34" charset="0"/>
                </a:rPr>
                <a:t>↑</a:t>
              </a:r>
              <a:endParaRPr lang="de-DE" sz="2800">
                <a:cs typeface="Arial" pitchFamily="34" charset="0"/>
              </a:endParaRPr>
            </a:p>
          </p:txBody>
        </p:sp>
        <p:sp>
          <p:nvSpPr>
            <p:cNvPr id="22635" name="Line 107"/>
            <p:cNvSpPr>
              <a:spLocks noChangeShapeType="1"/>
            </p:cNvSpPr>
            <p:nvPr/>
          </p:nvSpPr>
          <p:spPr bwMode="auto">
            <a:xfrm flipH="1">
              <a:off x="4786" y="2160"/>
              <a:ext cx="588" cy="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636" name="Text Box 108"/>
            <p:cNvSpPr txBox="1">
              <a:spLocks noChangeArrowheads="1"/>
            </p:cNvSpPr>
            <p:nvPr/>
          </p:nvSpPr>
          <p:spPr bwMode="auto">
            <a:xfrm>
              <a:off x="4425" y="1908"/>
              <a:ext cx="116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l-GR" sz="3600">
                  <a:latin typeface="Symbol" pitchFamily="18" charset="2"/>
                  <a:cs typeface="Arial" pitchFamily="34" charset="0"/>
                  <a:sym typeface="Symbol" pitchFamily="18" charset="2"/>
                </a:rPr>
                <a:t></a:t>
              </a:r>
            </a:p>
          </p:txBody>
        </p:sp>
        <p:sp>
          <p:nvSpPr>
            <p:cNvPr id="22637" name="Text Box 109"/>
            <p:cNvSpPr txBox="1">
              <a:spLocks noChangeArrowheads="1"/>
            </p:cNvSpPr>
            <p:nvPr/>
          </p:nvSpPr>
          <p:spPr bwMode="auto">
            <a:xfrm>
              <a:off x="5617" y="1857"/>
              <a:ext cx="116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l-GR" sz="3600">
                  <a:latin typeface="Symbol" pitchFamily="18" charset="2"/>
                  <a:cs typeface="Arial" pitchFamily="34" charset="0"/>
                  <a:sym typeface="Symbol" pitchFamily="18" charset="2"/>
                </a:rPr>
                <a:t></a:t>
              </a:r>
            </a:p>
          </p:txBody>
        </p:sp>
        <p:grpSp>
          <p:nvGrpSpPr>
            <p:cNvPr id="22638" name="Group 110"/>
            <p:cNvGrpSpPr>
              <a:grpSpLocks/>
            </p:cNvGrpSpPr>
            <p:nvPr/>
          </p:nvGrpSpPr>
          <p:grpSpPr bwMode="auto">
            <a:xfrm rot="-3477751">
              <a:off x="4559" y="1799"/>
              <a:ext cx="101" cy="420"/>
              <a:chOff x="249" y="1207"/>
              <a:chExt cx="363" cy="2178"/>
            </a:xfrm>
          </p:grpSpPr>
          <p:grpSp>
            <p:nvGrpSpPr>
              <p:cNvPr id="22639" name="Group 111"/>
              <p:cNvGrpSpPr>
                <a:grpSpLocks/>
              </p:cNvGrpSpPr>
              <p:nvPr/>
            </p:nvGrpSpPr>
            <p:grpSpPr bwMode="auto">
              <a:xfrm>
                <a:off x="340" y="2296"/>
                <a:ext cx="272" cy="1089"/>
                <a:chOff x="340" y="2296"/>
                <a:chExt cx="272" cy="1089"/>
              </a:xfrm>
            </p:grpSpPr>
            <p:grpSp>
              <p:nvGrpSpPr>
                <p:cNvPr id="22640" name="Group 112"/>
                <p:cNvGrpSpPr>
                  <a:grpSpLocks/>
                </p:cNvGrpSpPr>
                <p:nvPr/>
              </p:nvGrpSpPr>
              <p:grpSpPr bwMode="auto">
                <a:xfrm>
                  <a:off x="385" y="2840"/>
                  <a:ext cx="227" cy="545"/>
                  <a:chOff x="385" y="2840"/>
                  <a:chExt cx="227" cy="545"/>
                </a:xfrm>
              </p:grpSpPr>
              <p:sp>
                <p:nvSpPr>
                  <p:cNvPr id="22641" name="Arc 113"/>
                  <p:cNvSpPr>
                    <a:spLocks/>
                  </p:cNvSpPr>
                  <p:nvPr/>
                </p:nvSpPr>
                <p:spPr bwMode="auto">
                  <a:xfrm>
                    <a:off x="476" y="2840"/>
                    <a:ext cx="136" cy="27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43133"/>
                      <a:gd name="T2" fmla="*/ 1706 w 21600"/>
                      <a:gd name="T3" fmla="*/ 43133 h 43133"/>
                      <a:gd name="T4" fmla="*/ 0 w 21600"/>
                      <a:gd name="T5" fmla="*/ 21600 h 431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43133" fill="none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</a:path>
                      <a:path w="21600" h="43133" stroke="0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42" name="Arc 114"/>
                  <p:cNvSpPr>
                    <a:spLocks/>
                  </p:cNvSpPr>
                  <p:nvPr/>
                </p:nvSpPr>
                <p:spPr bwMode="auto">
                  <a:xfrm rot="10800000">
                    <a:off x="385" y="3113"/>
                    <a:ext cx="136" cy="27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43133"/>
                      <a:gd name="T2" fmla="*/ 1706 w 21600"/>
                      <a:gd name="T3" fmla="*/ 43133 h 43133"/>
                      <a:gd name="T4" fmla="*/ 0 w 21600"/>
                      <a:gd name="T5" fmla="*/ 21600 h 431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43133" fill="none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</a:path>
                      <a:path w="21600" h="43133" stroke="0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2643" name="Group 115"/>
                <p:cNvGrpSpPr>
                  <a:grpSpLocks/>
                </p:cNvGrpSpPr>
                <p:nvPr/>
              </p:nvGrpSpPr>
              <p:grpSpPr bwMode="auto">
                <a:xfrm rot="10800000">
                  <a:off x="340" y="2296"/>
                  <a:ext cx="227" cy="545"/>
                  <a:chOff x="385" y="2840"/>
                  <a:chExt cx="227" cy="545"/>
                </a:xfrm>
              </p:grpSpPr>
              <p:sp>
                <p:nvSpPr>
                  <p:cNvPr id="22644" name="Arc 116"/>
                  <p:cNvSpPr>
                    <a:spLocks/>
                  </p:cNvSpPr>
                  <p:nvPr/>
                </p:nvSpPr>
                <p:spPr bwMode="auto">
                  <a:xfrm>
                    <a:off x="476" y="2840"/>
                    <a:ext cx="136" cy="27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43133"/>
                      <a:gd name="T2" fmla="*/ 1706 w 21600"/>
                      <a:gd name="T3" fmla="*/ 43133 h 43133"/>
                      <a:gd name="T4" fmla="*/ 0 w 21600"/>
                      <a:gd name="T5" fmla="*/ 21600 h 431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43133" fill="none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</a:path>
                      <a:path w="21600" h="43133" stroke="0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45" name="Arc 117"/>
                  <p:cNvSpPr>
                    <a:spLocks/>
                  </p:cNvSpPr>
                  <p:nvPr/>
                </p:nvSpPr>
                <p:spPr bwMode="auto">
                  <a:xfrm rot="10800000">
                    <a:off x="385" y="3113"/>
                    <a:ext cx="136" cy="27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43133"/>
                      <a:gd name="T2" fmla="*/ 1706 w 21600"/>
                      <a:gd name="T3" fmla="*/ 43133 h 43133"/>
                      <a:gd name="T4" fmla="*/ 0 w 21600"/>
                      <a:gd name="T5" fmla="*/ 21600 h 431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43133" fill="none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</a:path>
                      <a:path w="21600" h="43133" stroke="0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2646" name="Group 118"/>
              <p:cNvGrpSpPr>
                <a:grpSpLocks/>
              </p:cNvGrpSpPr>
              <p:nvPr/>
            </p:nvGrpSpPr>
            <p:grpSpPr bwMode="auto">
              <a:xfrm>
                <a:off x="249" y="1207"/>
                <a:ext cx="272" cy="1089"/>
                <a:chOff x="340" y="2296"/>
                <a:chExt cx="272" cy="1089"/>
              </a:xfrm>
            </p:grpSpPr>
            <p:grpSp>
              <p:nvGrpSpPr>
                <p:cNvPr id="22647" name="Group 119"/>
                <p:cNvGrpSpPr>
                  <a:grpSpLocks/>
                </p:cNvGrpSpPr>
                <p:nvPr/>
              </p:nvGrpSpPr>
              <p:grpSpPr bwMode="auto">
                <a:xfrm>
                  <a:off x="385" y="2840"/>
                  <a:ext cx="227" cy="545"/>
                  <a:chOff x="385" y="2840"/>
                  <a:chExt cx="227" cy="545"/>
                </a:xfrm>
              </p:grpSpPr>
              <p:sp>
                <p:nvSpPr>
                  <p:cNvPr id="22648" name="Arc 120"/>
                  <p:cNvSpPr>
                    <a:spLocks/>
                  </p:cNvSpPr>
                  <p:nvPr/>
                </p:nvSpPr>
                <p:spPr bwMode="auto">
                  <a:xfrm>
                    <a:off x="476" y="2840"/>
                    <a:ext cx="136" cy="27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43133"/>
                      <a:gd name="T2" fmla="*/ 1706 w 21600"/>
                      <a:gd name="T3" fmla="*/ 43133 h 43133"/>
                      <a:gd name="T4" fmla="*/ 0 w 21600"/>
                      <a:gd name="T5" fmla="*/ 21600 h 431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43133" fill="none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</a:path>
                      <a:path w="21600" h="43133" stroke="0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49" name="Arc 121"/>
                  <p:cNvSpPr>
                    <a:spLocks/>
                  </p:cNvSpPr>
                  <p:nvPr/>
                </p:nvSpPr>
                <p:spPr bwMode="auto">
                  <a:xfrm rot="10800000">
                    <a:off x="385" y="3113"/>
                    <a:ext cx="136" cy="27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43133"/>
                      <a:gd name="T2" fmla="*/ 1706 w 21600"/>
                      <a:gd name="T3" fmla="*/ 43133 h 43133"/>
                      <a:gd name="T4" fmla="*/ 0 w 21600"/>
                      <a:gd name="T5" fmla="*/ 21600 h 431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43133" fill="none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</a:path>
                      <a:path w="21600" h="43133" stroke="0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2650" name="Group 122"/>
                <p:cNvGrpSpPr>
                  <a:grpSpLocks/>
                </p:cNvGrpSpPr>
                <p:nvPr/>
              </p:nvGrpSpPr>
              <p:grpSpPr bwMode="auto">
                <a:xfrm rot="10800000">
                  <a:off x="340" y="2296"/>
                  <a:ext cx="227" cy="545"/>
                  <a:chOff x="385" y="2840"/>
                  <a:chExt cx="227" cy="545"/>
                </a:xfrm>
              </p:grpSpPr>
              <p:sp>
                <p:nvSpPr>
                  <p:cNvPr id="22651" name="Arc 123"/>
                  <p:cNvSpPr>
                    <a:spLocks/>
                  </p:cNvSpPr>
                  <p:nvPr/>
                </p:nvSpPr>
                <p:spPr bwMode="auto">
                  <a:xfrm>
                    <a:off x="476" y="2840"/>
                    <a:ext cx="136" cy="27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43133"/>
                      <a:gd name="T2" fmla="*/ 1706 w 21600"/>
                      <a:gd name="T3" fmla="*/ 43133 h 43133"/>
                      <a:gd name="T4" fmla="*/ 0 w 21600"/>
                      <a:gd name="T5" fmla="*/ 21600 h 431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43133" fill="none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</a:path>
                      <a:path w="21600" h="43133" stroke="0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52" name="Arc 124"/>
                  <p:cNvSpPr>
                    <a:spLocks/>
                  </p:cNvSpPr>
                  <p:nvPr/>
                </p:nvSpPr>
                <p:spPr bwMode="auto">
                  <a:xfrm rot="10800000">
                    <a:off x="385" y="3113"/>
                    <a:ext cx="136" cy="27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43133"/>
                      <a:gd name="T2" fmla="*/ 1706 w 21600"/>
                      <a:gd name="T3" fmla="*/ 43133 h 43133"/>
                      <a:gd name="T4" fmla="*/ 0 w 21600"/>
                      <a:gd name="T5" fmla="*/ 21600 h 431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43133" fill="none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</a:path>
                      <a:path w="21600" h="43133" stroke="0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22653" name="Text Box 125"/>
            <p:cNvSpPr txBox="1">
              <a:spLocks noChangeArrowheads="1"/>
            </p:cNvSpPr>
            <p:nvPr/>
          </p:nvSpPr>
          <p:spPr bwMode="auto">
            <a:xfrm>
              <a:off x="4581" y="2170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>
                  <a:cs typeface="Arial" pitchFamily="34" charset="0"/>
                </a:rPr>
                <a:t>↓</a:t>
              </a:r>
              <a:endParaRPr lang="de-DE" sz="2800">
                <a:cs typeface="Arial" pitchFamily="34" charset="0"/>
              </a:endParaRPr>
            </a:p>
          </p:txBody>
        </p:sp>
        <p:grpSp>
          <p:nvGrpSpPr>
            <p:cNvPr id="22654" name="Group 126"/>
            <p:cNvGrpSpPr>
              <a:grpSpLocks/>
            </p:cNvGrpSpPr>
            <p:nvPr/>
          </p:nvGrpSpPr>
          <p:grpSpPr bwMode="auto">
            <a:xfrm rot="-18119271">
              <a:off x="5499" y="1774"/>
              <a:ext cx="101" cy="420"/>
              <a:chOff x="249" y="1207"/>
              <a:chExt cx="363" cy="2178"/>
            </a:xfrm>
          </p:grpSpPr>
          <p:grpSp>
            <p:nvGrpSpPr>
              <p:cNvPr id="22655" name="Group 127"/>
              <p:cNvGrpSpPr>
                <a:grpSpLocks/>
              </p:cNvGrpSpPr>
              <p:nvPr/>
            </p:nvGrpSpPr>
            <p:grpSpPr bwMode="auto">
              <a:xfrm>
                <a:off x="340" y="2296"/>
                <a:ext cx="272" cy="1089"/>
                <a:chOff x="340" y="2296"/>
                <a:chExt cx="272" cy="1089"/>
              </a:xfrm>
            </p:grpSpPr>
            <p:grpSp>
              <p:nvGrpSpPr>
                <p:cNvPr id="22656" name="Group 128"/>
                <p:cNvGrpSpPr>
                  <a:grpSpLocks/>
                </p:cNvGrpSpPr>
                <p:nvPr/>
              </p:nvGrpSpPr>
              <p:grpSpPr bwMode="auto">
                <a:xfrm>
                  <a:off x="385" y="2840"/>
                  <a:ext cx="227" cy="545"/>
                  <a:chOff x="385" y="2840"/>
                  <a:chExt cx="227" cy="545"/>
                </a:xfrm>
              </p:grpSpPr>
              <p:sp>
                <p:nvSpPr>
                  <p:cNvPr id="22657" name="Arc 129"/>
                  <p:cNvSpPr>
                    <a:spLocks/>
                  </p:cNvSpPr>
                  <p:nvPr/>
                </p:nvSpPr>
                <p:spPr bwMode="auto">
                  <a:xfrm>
                    <a:off x="476" y="2840"/>
                    <a:ext cx="136" cy="27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43133"/>
                      <a:gd name="T2" fmla="*/ 1706 w 21600"/>
                      <a:gd name="T3" fmla="*/ 43133 h 43133"/>
                      <a:gd name="T4" fmla="*/ 0 w 21600"/>
                      <a:gd name="T5" fmla="*/ 21600 h 431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43133" fill="none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</a:path>
                      <a:path w="21600" h="43133" stroke="0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58" name="Arc 130"/>
                  <p:cNvSpPr>
                    <a:spLocks/>
                  </p:cNvSpPr>
                  <p:nvPr/>
                </p:nvSpPr>
                <p:spPr bwMode="auto">
                  <a:xfrm rot="10800000">
                    <a:off x="385" y="3113"/>
                    <a:ext cx="136" cy="27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43133"/>
                      <a:gd name="T2" fmla="*/ 1706 w 21600"/>
                      <a:gd name="T3" fmla="*/ 43133 h 43133"/>
                      <a:gd name="T4" fmla="*/ 0 w 21600"/>
                      <a:gd name="T5" fmla="*/ 21600 h 431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43133" fill="none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</a:path>
                      <a:path w="21600" h="43133" stroke="0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2659" name="Group 131"/>
                <p:cNvGrpSpPr>
                  <a:grpSpLocks/>
                </p:cNvGrpSpPr>
                <p:nvPr/>
              </p:nvGrpSpPr>
              <p:grpSpPr bwMode="auto">
                <a:xfrm rot="10800000">
                  <a:off x="340" y="2296"/>
                  <a:ext cx="227" cy="545"/>
                  <a:chOff x="385" y="2840"/>
                  <a:chExt cx="227" cy="545"/>
                </a:xfrm>
              </p:grpSpPr>
              <p:sp>
                <p:nvSpPr>
                  <p:cNvPr id="22660" name="Arc 132"/>
                  <p:cNvSpPr>
                    <a:spLocks/>
                  </p:cNvSpPr>
                  <p:nvPr/>
                </p:nvSpPr>
                <p:spPr bwMode="auto">
                  <a:xfrm>
                    <a:off x="476" y="2840"/>
                    <a:ext cx="136" cy="27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43133"/>
                      <a:gd name="T2" fmla="*/ 1706 w 21600"/>
                      <a:gd name="T3" fmla="*/ 43133 h 43133"/>
                      <a:gd name="T4" fmla="*/ 0 w 21600"/>
                      <a:gd name="T5" fmla="*/ 21600 h 431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43133" fill="none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</a:path>
                      <a:path w="21600" h="43133" stroke="0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61" name="Arc 133"/>
                  <p:cNvSpPr>
                    <a:spLocks/>
                  </p:cNvSpPr>
                  <p:nvPr/>
                </p:nvSpPr>
                <p:spPr bwMode="auto">
                  <a:xfrm rot="10800000">
                    <a:off x="385" y="3113"/>
                    <a:ext cx="136" cy="27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43133"/>
                      <a:gd name="T2" fmla="*/ 1706 w 21600"/>
                      <a:gd name="T3" fmla="*/ 43133 h 43133"/>
                      <a:gd name="T4" fmla="*/ 0 w 21600"/>
                      <a:gd name="T5" fmla="*/ 21600 h 431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43133" fill="none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</a:path>
                      <a:path w="21600" h="43133" stroke="0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2662" name="Group 134"/>
              <p:cNvGrpSpPr>
                <a:grpSpLocks/>
              </p:cNvGrpSpPr>
              <p:nvPr/>
            </p:nvGrpSpPr>
            <p:grpSpPr bwMode="auto">
              <a:xfrm>
                <a:off x="249" y="1207"/>
                <a:ext cx="272" cy="1089"/>
                <a:chOff x="340" y="2296"/>
                <a:chExt cx="272" cy="1089"/>
              </a:xfrm>
            </p:grpSpPr>
            <p:grpSp>
              <p:nvGrpSpPr>
                <p:cNvPr id="22663" name="Group 135"/>
                <p:cNvGrpSpPr>
                  <a:grpSpLocks/>
                </p:cNvGrpSpPr>
                <p:nvPr/>
              </p:nvGrpSpPr>
              <p:grpSpPr bwMode="auto">
                <a:xfrm>
                  <a:off x="385" y="2840"/>
                  <a:ext cx="227" cy="545"/>
                  <a:chOff x="385" y="2840"/>
                  <a:chExt cx="227" cy="545"/>
                </a:xfrm>
              </p:grpSpPr>
              <p:sp>
                <p:nvSpPr>
                  <p:cNvPr id="22664" name="Arc 136"/>
                  <p:cNvSpPr>
                    <a:spLocks/>
                  </p:cNvSpPr>
                  <p:nvPr/>
                </p:nvSpPr>
                <p:spPr bwMode="auto">
                  <a:xfrm>
                    <a:off x="476" y="2840"/>
                    <a:ext cx="136" cy="27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43133"/>
                      <a:gd name="T2" fmla="*/ 1706 w 21600"/>
                      <a:gd name="T3" fmla="*/ 43133 h 43133"/>
                      <a:gd name="T4" fmla="*/ 0 w 21600"/>
                      <a:gd name="T5" fmla="*/ 21600 h 431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43133" fill="none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</a:path>
                      <a:path w="21600" h="43133" stroke="0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65" name="Arc 137"/>
                  <p:cNvSpPr>
                    <a:spLocks/>
                  </p:cNvSpPr>
                  <p:nvPr/>
                </p:nvSpPr>
                <p:spPr bwMode="auto">
                  <a:xfrm rot="10800000">
                    <a:off x="385" y="3113"/>
                    <a:ext cx="136" cy="27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43133"/>
                      <a:gd name="T2" fmla="*/ 1706 w 21600"/>
                      <a:gd name="T3" fmla="*/ 43133 h 43133"/>
                      <a:gd name="T4" fmla="*/ 0 w 21600"/>
                      <a:gd name="T5" fmla="*/ 21600 h 431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43133" fill="none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</a:path>
                      <a:path w="21600" h="43133" stroke="0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2666" name="Group 138"/>
                <p:cNvGrpSpPr>
                  <a:grpSpLocks/>
                </p:cNvGrpSpPr>
                <p:nvPr/>
              </p:nvGrpSpPr>
              <p:grpSpPr bwMode="auto">
                <a:xfrm rot="10800000">
                  <a:off x="340" y="2296"/>
                  <a:ext cx="227" cy="545"/>
                  <a:chOff x="385" y="2840"/>
                  <a:chExt cx="227" cy="545"/>
                </a:xfrm>
              </p:grpSpPr>
              <p:sp>
                <p:nvSpPr>
                  <p:cNvPr id="22667" name="Arc 139"/>
                  <p:cNvSpPr>
                    <a:spLocks/>
                  </p:cNvSpPr>
                  <p:nvPr/>
                </p:nvSpPr>
                <p:spPr bwMode="auto">
                  <a:xfrm>
                    <a:off x="476" y="2840"/>
                    <a:ext cx="136" cy="27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43133"/>
                      <a:gd name="T2" fmla="*/ 1706 w 21600"/>
                      <a:gd name="T3" fmla="*/ 43133 h 43133"/>
                      <a:gd name="T4" fmla="*/ 0 w 21600"/>
                      <a:gd name="T5" fmla="*/ 21600 h 431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43133" fill="none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</a:path>
                      <a:path w="21600" h="43133" stroke="0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68" name="Arc 140"/>
                  <p:cNvSpPr>
                    <a:spLocks/>
                  </p:cNvSpPr>
                  <p:nvPr/>
                </p:nvSpPr>
                <p:spPr bwMode="auto">
                  <a:xfrm rot="10800000">
                    <a:off x="385" y="3113"/>
                    <a:ext cx="136" cy="272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43133"/>
                      <a:gd name="T2" fmla="*/ 1706 w 21600"/>
                      <a:gd name="T3" fmla="*/ 43133 h 43133"/>
                      <a:gd name="T4" fmla="*/ 0 w 21600"/>
                      <a:gd name="T5" fmla="*/ 21600 h 431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43133" fill="none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</a:path>
                      <a:path w="21600" h="43133" stroke="0" extrusionOk="0">
                        <a:moveTo>
                          <a:pt x="0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cubicBezTo>
                          <a:pt x="21600" y="32867"/>
                          <a:pt x="12938" y="42242"/>
                          <a:pt x="1705" y="43132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</p:grpSp>
      </p:grpSp>
      <p:sp>
        <p:nvSpPr>
          <p:cNvPr id="22669" name="Text Box 141"/>
          <p:cNvSpPr txBox="1">
            <a:spLocks noChangeArrowheads="1"/>
          </p:cNvSpPr>
          <p:nvPr/>
        </p:nvSpPr>
        <p:spPr bwMode="auto">
          <a:xfrm>
            <a:off x="5962650" y="1558925"/>
            <a:ext cx="4905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4400">
                <a:latin typeface="Symbol" pitchFamily="18" charset="2"/>
              </a:rPr>
              <a:t>=</a:t>
            </a:r>
            <a:endParaRPr lang="de-DE" sz="4400">
              <a:latin typeface="Symbol" pitchFamily="18" charset="2"/>
            </a:endParaRPr>
          </a:p>
        </p:txBody>
      </p:sp>
      <p:sp>
        <p:nvSpPr>
          <p:cNvPr id="22670" name="Text Box 142"/>
          <p:cNvSpPr txBox="1">
            <a:spLocks noChangeArrowheads="1"/>
          </p:cNvSpPr>
          <p:nvPr/>
        </p:nvSpPr>
        <p:spPr bwMode="auto">
          <a:xfrm>
            <a:off x="2876550" y="1190625"/>
            <a:ext cx="504825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4800"/>
              <a:t>_</a:t>
            </a:r>
            <a:endParaRPr lang="de-DE" sz="48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671" name="Text Box 143"/>
              <p:cNvSpPr txBox="1">
                <a:spLocks noChangeArrowheads="1"/>
              </p:cNvSpPr>
              <p:nvPr/>
            </p:nvSpPr>
            <p:spPr bwMode="auto">
              <a:xfrm>
                <a:off x="0" y="4321076"/>
                <a:ext cx="9448800" cy="361150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20000"/>
                  </a:spcBef>
                  <a:buFontTx/>
                  <a:buChar char="•"/>
                </a:pPr>
                <a:r>
                  <a:rPr lang="en-US" sz="2000" dirty="0" smtClean="0"/>
                  <a:t> </a:t>
                </a:r>
                <a:r>
                  <a:rPr lang="en-US" sz="2000" b="1" dirty="0" err="1">
                    <a:solidFill>
                      <a:srgbClr val="336600"/>
                    </a:solidFill>
                  </a:rPr>
                  <a:t>Helicity</a:t>
                </a:r>
                <a:r>
                  <a:rPr lang="en-US" sz="2000" b="1" dirty="0">
                    <a:solidFill>
                      <a:srgbClr val="336600"/>
                    </a:solidFill>
                  </a:rPr>
                  <a:t> base</a:t>
                </a:r>
                <a:r>
                  <a:rPr lang="en-US" sz="2000" dirty="0"/>
                  <a:t>: chiral </a:t>
                </a:r>
                <a:r>
                  <a:rPr lang="en-US" sz="2000" dirty="0" smtClean="0"/>
                  <a:t>odd</a:t>
                </a:r>
              </a:p>
              <a:p>
                <a:pPr marL="342900" indent="-342900">
                  <a:buFont typeface="Arial" pitchFamily="34" charset="0"/>
                  <a:buChar char="•"/>
                </a:pPr>
                <a:r>
                  <a:rPr lang="en-US" sz="2300" dirty="0" smtClean="0"/>
                  <a:t>….see previous talks</a:t>
                </a:r>
              </a:p>
              <a:p>
                <a:pPr marL="342900" indent="-342900">
                  <a:buFont typeface="Arial" pitchFamily="34" charset="0"/>
                  <a:buChar char="•"/>
                </a:pPr>
                <a:r>
                  <a:rPr lang="en-US" sz="2400" dirty="0" smtClean="0"/>
                  <a:t>Does not couple to gluons </a:t>
                </a:r>
                <a:r>
                  <a:rPr lang="en-US" sz="2400" dirty="0" err="1" smtClean="0">
                    <a:latin typeface="Wingdings 3" pitchFamily="18" charset="2"/>
                  </a:rPr>
                  <a:t>a</a:t>
                </a:r>
                <a:r>
                  <a:rPr lang="en-US" sz="2400" dirty="0" err="1" smtClean="0"/>
                  <a:t>different</a:t>
                </a:r>
                <a:r>
                  <a:rPr lang="en-US" sz="2400" dirty="0" smtClean="0"/>
                  <a:t> QCD evolution than </a:t>
                </a:r>
                <a:r>
                  <a:rPr lang="en-US" sz="2400" dirty="0">
                    <a:solidFill>
                      <a:srgbClr val="006600"/>
                    </a:solidFill>
                  </a:rPr>
                  <a:t>g</a:t>
                </a:r>
                <a:r>
                  <a:rPr lang="en-US" sz="2400" baseline="-25000" dirty="0">
                    <a:solidFill>
                      <a:srgbClr val="006600"/>
                    </a:solidFill>
                  </a:rPr>
                  <a:t>1</a:t>
                </a:r>
                <a:r>
                  <a:rPr lang="en-US" sz="2400" dirty="0" smtClean="0">
                    <a:solidFill>
                      <a:srgbClr val="006600"/>
                    </a:solidFill>
                    <a:latin typeface="Symbol" pitchFamily="18" charset="2"/>
                  </a:rPr>
                  <a:t>(</a:t>
                </a:r>
                <a:r>
                  <a:rPr lang="en-US" sz="2400" dirty="0" smtClean="0">
                    <a:solidFill>
                      <a:srgbClr val="006600"/>
                    </a:solidFill>
                  </a:rPr>
                  <a:t>x)</a:t>
                </a:r>
                <a:endParaRPr lang="en-US" sz="2300" dirty="0" smtClean="0"/>
              </a:p>
              <a:p>
                <a:pPr marL="342900" indent="-342900">
                  <a:buFont typeface="Arial" pitchFamily="34" charset="0"/>
                  <a:buChar char="•"/>
                </a:pPr>
                <a:r>
                  <a:rPr lang="en-US" sz="2300" dirty="0" smtClean="0"/>
                  <a:t>Valence </a:t>
                </a:r>
                <a:r>
                  <a:rPr lang="en-US" sz="2300" dirty="0" err="1" smtClean="0"/>
                  <a:t>dominated</a:t>
                </a:r>
                <a:r>
                  <a:rPr lang="en-US" sz="2300" dirty="0" err="1" smtClean="0">
                    <a:latin typeface="Wingdings 3" pitchFamily="18" charset="2"/>
                  </a:rPr>
                  <a:t>a</a:t>
                </a:r>
                <a:r>
                  <a:rPr lang="en-US" sz="2300" dirty="0" smtClean="0"/>
                  <a:t> </a:t>
                </a:r>
                <a:r>
                  <a:rPr lang="en-US" sz="2300" b="1" dirty="0"/>
                  <a:t>T</a:t>
                </a:r>
                <a:r>
                  <a:rPr lang="en-US" altLang="zh-CN" sz="2300" b="1" dirty="0" smtClean="0"/>
                  <a:t>ensor charge </a:t>
                </a:r>
                <a:r>
                  <a:rPr lang="en-US" sz="2300" b="1" dirty="0" smtClean="0"/>
                  <a:t>comparable </a:t>
                </a:r>
                <a:r>
                  <a:rPr lang="en-US" sz="2300" b="1" dirty="0" smtClean="0"/>
                  <a:t>to Lattice </a:t>
                </a:r>
                <a:r>
                  <a:rPr lang="en-US" sz="2300" b="1" dirty="0" smtClean="0"/>
                  <a:t>calculations</a:t>
                </a:r>
              </a:p>
              <a:p>
                <a:pPr marL="342900" indent="-342900">
                  <a:buFont typeface="Arial" pitchFamily="34" charset="0"/>
                  <a:buChar char="•"/>
                </a:pPr>
                <a:endParaRPr lang="en-US" sz="2300" b="1" dirty="0" smtClean="0"/>
              </a:p>
              <a:p>
                <a:pPr marL="342900" indent="-342900">
                  <a:buFont typeface="Arial" pitchFamily="34" charset="0"/>
                  <a:buChar char="•"/>
                </a:pPr>
                <a:r>
                  <a:rPr lang="en-US" sz="2300" b="1" dirty="0" smtClean="0"/>
                  <a:t>We want to extract tensor charge g</a:t>
                </a:r>
                <a:r>
                  <a:rPr lang="en-US" sz="2300" b="1" baseline="-25000" dirty="0" smtClean="0"/>
                  <a:t>T </a:t>
                </a:r>
                <a14:m>
                  <m:oMath xmlns:m="http://schemas.openxmlformats.org/officeDocument/2006/math">
                    <m:r>
                      <a:rPr lang="en-US" sz="2300" b="1" i="1" smtClean="0">
                        <a:latin typeface="Cambria Math"/>
                        <a:ea typeface="Cambria Math"/>
                      </a:rPr>
                      <m:t>=</m:t>
                    </m:r>
                    <m:nary>
                      <m:naryPr>
                        <m:ctrlPr>
                          <a:rPr lang="en-US" sz="2300" b="1" i="1" smtClean="0">
                            <a:latin typeface="Cambria Math"/>
                            <a:ea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300" b="1" i="1" smtClean="0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m:rPr>
                            <m:brk m:alnAt="23"/>
                          </m:rPr>
                          <a:rPr lang="en-US" sz="2300" b="1" i="1" smtClean="0">
                            <a:latin typeface="Cambria Math"/>
                            <a:ea typeface="Cambria Math"/>
                          </a:rPr>
                          <m:t>𝟏</m:t>
                        </m:r>
                      </m:sub>
                      <m:sup>
                        <m:r>
                          <a:rPr lang="en-US" sz="2300" b="1" i="1" smtClean="0">
                            <a:latin typeface="Cambria Math"/>
                            <a:ea typeface="Cambria Math"/>
                          </a:rPr>
                          <m:t>𝟏</m:t>
                        </m:r>
                      </m:sup>
                      <m:e>
                        <m:sSub>
                          <m:sSubPr>
                            <m:ctrlPr>
                              <a:rPr lang="en-US" sz="2300" b="1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300" b="1" i="1" smtClean="0">
                                <a:latin typeface="Cambria Math"/>
                                <a:ea typeface="Cambria Math"/>
                              </a:rPr>
                              <m:t>𝒉</m:t>
                            </m:r>
                          </m:e>
                          <m:sub>
                            <m:r>
                              <a:rPr lang="en-US" sz="2300" b="1" i="1" smtClean="0">
                                <a:latin typeface="Cambria Math"/>
                                <a:ea typeface="Cambria Math"/>
                              </a:rPr>
                              <m:t>𝟏</m:t>
                            </m:r>
                          </m:sub>
                        </m:sSub>
                        <m:d>
                          <m:dPr>
                            <m:ctrlPr>
                              <a:rPr lang="en-US" sz="2300" b="1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2300" b="1" i="1" smtClean="0">
                                <a:latin typeface="Cambria Math"/>
                                <a:ea typeface="Cambria Math"/>
                              </a:rPr>
                              <m:t>𝒙</m:t>
                            </m:r>
                          </m:e>
                        </m:d>
                        <m:r>
                          <a:rPr lang="en-US" sz="2300" b="1" i="1" smtClean="0">
                            <a:latin typeface="Cambria Math"/>
                            <a:ea typeface="Cambria Math"/>
                          </a:rPr>
                          <m:t>𝒅𝒙</m:t>
                        </m:r>
                      </m:e>
                    </m:nary>
                  </m:oMath>
                </a14:m>
                <a:endParaRPr lang="en-US" sz="2300" b="1" dirty="0"/>
              </a:p>
              <a:p>
                <a:pPr marL="342900" indent="-342900">
                  <a:buFont typeface="Arial" pitchFamily="34" charset="0"/>
                  <a:buChar char="•"/>
                </a:pPr>
                <a:endParaRPr lang="en-US" sz="2300" b="1" dirty="0" smtClean="0"/>
              </a:p>
              <a:p>
                <a:endParaRPr lang="en-US" sz="2300" dirty="0" smtClean="0"/>
              </a:p>
              <a:p>
                <a:pPr>
                  <a:spcBef>
                    <a:spcPct val="20000"/>
                  </a:spcBef>
                </a:pPr>
                <a:endParaRPr lang="de-DE" sz="2000" dirty="0"/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1400" dirty="0"/>
              </a:p>
            </p:txBody>
          </p:sp>
        </mc:Choice>
        <mc:Fallback>
          <p:sp>
            <p:nvSpPr>
              <p:cNvPr id="22671" name="Text Box 1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321076"/>
                <a:ext cx="9448800" cy="3611501"/>
              </a:xfrm>
              <a:prstGeom prst="rect">
                <a:avLst/>
              </a:prstGeom>
              <a:blipFill rotWithShape="1">
                <a:blip r:embed="rId6"/>
                <a:stretch>
                  <a:fillRect l="-839" t="-101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672" name="Text Box 144"/>
          <p:cNvSpPr txBox="1">
            <a:spLocks noChangeArrowheads="1"/>
          </p:cNvSpPr>
          <p:nvPr/>
        </p:nvSpPr>
        <p:spPr bwMode="auto">
          <a:xfrm>
            <a:off x="152400" y="2952750"/>
            <a:ext cx="4261872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dirty="0"/>
              <a:t>Difference in densities for </a:t>
            </a:r>
            <a:r>
              <a:rPr lang="en-US" sz="2000" dirty="0">
                <a:cs typeface="Arial" pitchFamily="34" charset="0"/>
              </a:rPr>
              <a:t>↑, ↓ quarks</a:t>
            </a:r>
          </a:p>
          <a:p>
            <a:r>
              <a:rPr lang="en-US" sz="2000" dirty="0">
                <a:cs typeface="Arial" pitchFamily="34" charset="0"/>
              </a:rPr>
              <a:t> in ↑ nucleon</a:t>
            </a:r>
          </a:p>
          <a:p>
            <a:r>
              <a:rPr lang="en-US" sz="2000" dirty="0">
                <a:cs typeface="Arial" pitchFamily="34" charset="0"/>
              </a:rPr>
              <a:t> </a:t>
            </a:r>
            <a:endParaRPr lang="de-DE" sz="2000" dirty="0">
              <a:cs typeface="Arial" pitchFamily="34" charset="0"/>
            </a:endParaRPr>
          </a:p>
        </p:txBody>
      </p:sp>
      <p:sp>
        <p:nvSpPr>
          <p:cNvPr id="22673" name="Rectangle 145"/>
          <p:cNvSpPr>
            <a:spLocks noChangeArrowheads="1"/>
          </p:cNvSpPr>
          <p:nvPr/>
        </p:nvSpPr>
        <p:spPr bwMode="auto">
          <a:xfrm>
            <a:off x="0" y="381000"/>
            <a:ext cx="89154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 err="1"/>
              <a:t>Transversity</a:t>
            </a:r>
            <a:r>
              <a:rPr lang="en-US" sz="2800" dirty="0"/>
              <a:t> base:</a:t>
            </a:r>
          </a:p>
        </p:txBody>
      </p:sp>
    </p:spTree>
    <p:extLst>
      <p:ext uri="{BB962C8B-B14F-4D97-AF65-F5344CB8AC3E}">
        <p14:creationId xmlns:p14="http://schemas.microsoft.com/office/powerpoint/2010/main" val="161573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0" y="548664"/>
            <a:ext cx="9241398" cy="60810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6829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6845" y="37751"/>
            <a:ext cx="8229090" cy="762842"/>
          </a:xfrm>
        </p:spPr>
        <p:txBody>
          <a:bodyPr wrap="square" lIns="81639" tIns="42452" rIns="81639" bIns="42452"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en-US"/>
              <a:t>Subprocess contributions (MC)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456845" y="1599942"/>
            <a:ext cx="8229090" cy="4616612"/>
          </a:xfrm>
        </p:spPr>
        <p:txBody>
          <a:bodyPr/>
          <a:lstStyle>
            <a:defPPr marL="342720" marR="0" lvl="0" indent="-342720" algn="l" rtl="0" hangingPunct="0">
              <a:lnSpc>
                <a:spcPct val="93000"/>
              </a:lnSpc>
              <a:spcBef>
                <a:spcPts val="0"/>
              </a:spcBef>
              <a:spcAft>
                <a:spcPts val="1423"/>
              </a:spcAft>
              <a:buNone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  <a:defRPr lang="en-US" sz="32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defRPr>
            </a:defPPr>
            <a:lvl1pPr marL="342720" marR="0" lvl="0" indent="-342720" algn="l" rtl="0" hangingPunct="0">
              <a:lnSpc>
                <a:spcPct val="93000"/>
              </a:lnSpc>
              <a:spcBef>
                <a:spcPts val="0"/>
              </a:spcBef>
              <a:spcAft>
                <a:spcPts val="1423"/>
              </a:spcAft>
              <a:buNone/>
              <a:tabLst>
                <a:tab pos="342720" algn="l"/>
                <a:tab pos="456840" algn="l"/>
                <a:tab pos="914040" algn="l"/>
                <a:tab pos="1371239" algn="l"/>
                <a:tab pos="1828439" algn="l"/>
                <a:tab pos="2285639" algn="l"/>
                <a:tab pos="2742839" algn="l"/>
                <a:tab pos="3200040" algn="l"/>
                <a:tab pos="3657239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40" algn="l"/>
                <a:tab pos="7314840" algn="l"/>
                <a:tab pos="7772040" algn="l"/>
                <a:tab pos="8229240" algn="l"/>
                <a:tab pos="8686440" algn="l"/>
                <a:tab pos="9143640" algn="l"/>
              </a:tabLst>
              <a:defRPr lang="en-US" sz="32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defRPr>
            </a:lvl1pPr>
            <a:lvl2pPr marL="742680" marR="0" lvl="1" indent="-285480" algn="l" rtl="0" hangingPunct="0">
              <a:lnSpc>
                <a:spcPct val="93000"/>
              </a:lnSpc>
              <a:spcBef>
                <a:spcPts val="0"/>
              </a:spcBef>
              <a:spcAft>
                <a:spcPts val="1137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742680" algn="l"/>
                <a:tab pos="914040" algn="l"/>
                <a:tab pos="1371240" algn="l"/>
                <a:tab pos="1828439" algn="l"/>
                <a:tab pos="2285640" algn="l"/>
                <a:tab pos="2742840" algn="l"/>
                <a:tab pos="3200040" algn="l"/>
                <a:tab pos="3657240" algn="l"/>
                <a:tab pos="4114440" algn="l"/>
                <a:tab pos="4571639" algn="l"/>
                <a:tab pos="5028840" algn="l"/>
                <a:tab pos="5486040" algn="l"/>
                <a:tab pos="5943240" algn="l"/>
                <a:tab pos="6400440" algn="l"/>
                <a:tab pos="6857639" algn="l"/>
                <a:tab pos="7314840" algn="l"/>
                <a:tab pos="7772040" algn="l"/>
                <a:tab pos="8229240" algn="l"/>
                <a:tab pos="8686440" algn="l"/>
                <a:tab pos="9143640" algn="l"/>
                <a:tab pos="9600840" algn="l"/>
              </a:tabLst>
              <a:defRPr lang="en-US" sz="2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defRPr>
            </a:lvl2pPr>
            <a:lvl3pPr marL="1143000" marR="0" lvl="2" indent="-228600" algn="l" rtl="0" hangingPunct="0">
              <a:lnSpc>
                <a:spcPct val="93000"/>
              </a:lnSpc>
              <a:spcBef>
                <a:spcPts val="0"/>
              </a:spcBef>
              <a:spcAft>
                <a:spcPts val="848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  <a:tabLst>
                <a:tab pos="1143000" algn="l"/>
                <a:tab pos="1371600" algn="l"/>
                <a:tab pos="1828799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799" algn="l"/>
                <a:tab pos="9143999" algn="l"/>
                <a:tab pos="9601200" algn="l"/>
                <a:tab pos="10058399" algn="l"/>
              </a:tabLst>
              <a:def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defRPr>
            </a:lvl3pPr>
            <a:lvl4pPr marL="1600199" marR="0" lvl="3" indent="-228600" algn="l" rtl="0" hangingPunct="0">
              <a:lnSpc>
                <a:spcPct val="93000"/>
              </a:lnSpc>
              <a:spcBef>
                <a:spcPts val="0"/>
              </a:spcBef>
              <a:spcAft>
                <a:spcPts val="573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1600200" algn="l"/>
                <a:tab pos="1828800" algn="l"/>
                <a:tab pos="2285999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3999" algn="l"/>
                <a:tab pos="9601199" algn="l"/>
                <a:tab pos="10058400" algn="l"/>
                <a:tab pos="10515599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defRPr>
            </a:lvl4pPr>
            <a:lvl5pPr marL="2057400" marR="0" lvl="4" indent="-228600" algn="l" rtl="0" hangingPunct="0">
              <a:lnSpc>
                <a:spcPct val="93000"/>
              </a:lnSpc>
              <a:spcBef>
                <a:spcPts val="0"/>
              </a:spcBef>
              <a:spcAft>
                <a:spcPts val="286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defRPr>
            </a:lvl5pPr>
            <a:lvl6pPr marL="2057400" marR="0" lvl="5" indent="-228600" algn="l" rtl="0" hangingPunct="0">
              <a:lnSpc>
                <a:spcPct val="93000"/>
              </a:lnSpc>
              <a:spcBef>
                <a:spcPts val="0"/>
              </a:spcBef>
              <a:spcAft>
                <a:spcPts val="286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defRPr>
            </a:lvl6pPr>
            <a:lvl7pPr marL="2057400" marR="0" lvl="6" indent="-228600" algn="l" rtl="0" hangingPunct="0">
              <a:lnSpc>
                <a:spcPct val="93000"/>
              </a:lnSpc>
              <a:spcBef>
                <a:spcPts val="0"/>
              </a:spcBef>
              <a:spcAft>
                <a:spcPts val="286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defRPr>
            </a:lvl7pPr>
            <a:lvl8pPr marL="2057400" marR="0" lvl="7" indent="-228600" algn="l" rtl="0" hangingPunct="0">
              <a:lnSpc>
                <a:spcPct val="93000"/>
              </a:lnSpc>
              <a:spcBef>
                <a:spcPts val="0"/>
              </a:spcBef>
              <a:spcAft>
                <a:spcPts val="286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defRPr>
            </a:lvl8pPr>
            <a:lvl9pPr marL="2057400" marR="0" lvl="8" indent="-228600" algn="l" rtl="0" hangingPunct="0">
              <a:lnSpc>
                <a:spcPct val="93000"/>
              </a:lnSpc>
              <a:spcBef>
                <a:spcPts val="0"/>
              </a:spcBef>
              <a:spcAft>
                <a:spcPts val="286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199" algn="l"/>
                <a:tab pos="10058399" algn="l"/>
                <a:tab pos="10515600" algn="l"/>
              </a:tabLst>
              <a:defRPr lang="en-US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defRPr>
            </a:lvl9pPr>
          </a:lstStyle>
          <a:p>
            <a:endParaRPr lang="en-US"/>
          </a:p>
        </p:txBody>
      </p:sp>
      <p:pic>
        <p:nvPicPr>
          <p:cNvPr id="4" name="Content Placeholder 8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066516" y="761923"/>
            <a:ext cx="6096057" cy="413555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6"/>
          <p:cNvSpPr/>
          <p:nvPr/>
        </p:nvSpPr>
        <p:spPr>
          <a:xfrm>
            <a:off x="2971289" y="4876901"/>
            <a:ext cx="2971616" cy="36273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81639" tIns="42452" rIns="81639" bIns="42452" anchor="t" anchorCtr="0" compatLnSpc="1">
            <a:spAutoFit/>
          </a:bodyPr>
          <a:lstStyle/>
          <a:p>
            <a:pPr hangingPunct="0"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b="1">
                <a:solidFill>
                  <a:srgbClr val="000000"/>
                </a:solidFill>
                <a:latin typeface="Calibri" pitchFamily="34"/>
                <a:ea typeface="Arial" pitchFamily="2"/>
                <a:cs typeface="Arial" pitchFamily="2"/>
              </a:rPr>
              <a:t>9x9 z</a:t>
            </a:r>
            <a:r>
              <a:rPr lang="en-US" b="1" baseline="-25000">
                <a:solidFill>
                  <a:srgbClr val="000000"/>
                </a:solidFill>
                <a:latin typeface="Calibri" pitchFamily="34"/>
                <a:ea typeface="Arial" pitchFamily="2"/>
                <a:cs typeface="Arial" pitchFamily="2"/>
              </a:rPr>
              <a:t>1</a:t>
            </a:r>
            <a:r>
              <a:rPr lang="en-US" b="1">
                <a:solidFill>
                  <a:srgbClr val="000000"/>
                </a:solidFill>
                <a:latin typeface="Calibri" pitchFamily="34"/>
                <a:ea typeface="Arial" pitchFamily="2"/>
                <a:cs typeface="Arial" pitchFamily="2"/>
              </a:rPr>
              <a:t> z</a:t>
            </a:r>
            <a:r>
              <a:rPr lang="en-US" b="1" baseline="-25000">
                <a:solidFill>
                  <a:srgbClr val="000000"/>
                </a:solidFill>
                <a:latin typeface="Calibri" pitchFamily="34"/>
                <a:ea typeface="Arial" pitchFamily="2"/>
                <a:cs typeface="Arial" pitchFamily="2"/>
              </a:rPr>
              <a:t>2</a:t>
            </a:r>
            <a:r>
              <a:rPr lang="en-US" b="1">
                <a:solidFill>
                  <a:srgbClr val="000000"/>
                </a:solidFill>
                <a:latin typeface="Calibri" pitchFamily="34"/>
                <a:ea typeface="Arial" pitchFamily="2"/>
                <a:cs typeface="Arial" pitchFamily="2"/>
              </a:rPr>
              <a:t> binning</a:t>
            </a:r>
          </a:p>
        </p:txBody>
      </p:sp>
      <p:sp>
        <p:nvSpPr>
          <p:cNvPr id="6" name="TextBox 11"/>
          <p:cNvSpPr/>
          <p:nvPr/>
        </p:nvSpPr>
        <p:spPr>
          <a:xfrm>
            <a:off x="1523360" y="5257699"/>
            <a:ext cx="6400403" cy="146571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9FAFC"/>
          </a:solidFill>
          <a:ln w="9360">
            <a:solidFill>
              <a:srgbClr val="59AAF2"/>
            </a:solidFill>
            <a:prstDash val="solid"/>
            <a:miter/>
          </a:ln>
        </p:spPr>
        <p:txBody>
          <a:bodyPr vert="horz" wrap="square" lIns="81639" tIns="42452" rIns="81639" bIns="42452" anchor="t" anchorCtr="0" compatLnSpc="1">
            <a:spAutoFit/>
          </a:bodyPr>
          <a:lstStyle/>
          <a:p>
            <a:pPr hangingPunct="0"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>
                <a:solidFill>
                  <a:srgbClr val="7030A0"/>
                </a:solidFill>
                <a:latin typeface="Constantia" pitchFamily="18"/>
                <a:ea typeface="Arial" pitchFamily="2"/>
                <a:cs typeface="Arial" pitchFamily="2"/>
              </a:rPr>
              <a:t>tau contribution (only significant at high z)</a:t>
            </a:r>
          </a:p>
          <a:p>
            <a:pPr hangingPunct="0"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>
                <a:solidFill>
                  <a:srgbClr val="FFFF00"/>
                </a:solidFill>
                <a:latin typeface="Constantia" pitchFamily="18"/>
                <a:ea typeface="Arial" pitchFamily="2"/>
                <a:cs typeface="Arial" pitchFamily="2"/>
              </a:rPr>
              <a:t>charged B(&lt;5%, mostly at higher mass)</a:t>
            </a:r>
          </a:p>
          <a:p>
            <a:pPr hangingPunct="0"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>
                <a:solidFill>
                  <a:srgbClr val="0B5395"/>
                </a:solidFill>
                <a:latin typeface="Constantia" pitchFamily="18"/>
                <a:ea typeface="Arial" pitchFamily="2"/>
                <a:cs typeface="Arial" pitchFamily="2"/>
              </a:rPr>
              <a:t>Neutral B (&lt;2%)</a:t>
            </a:r>
          </a:p>
          <a:p>
            <a:pPr hangingPunct="0"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>
                <a:solidFill>
                  <a:srgbClr val="00B050"/>
                </a:solidFill>
                <a:latin typeface="Constantia" pitchFamily="18"/>
                <a:ea typeface="Arial" pitchFamily="2"/>
                <a:cs typeface="Arial" pitchFamily="2"/>
              </a:rPr>
              <a:t>charm(   20-60%, mostly at lower z)</a:t>
            </a:r>
          </a:p>
          <a:p>
            <a:pPr hangingPunct="0"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>
                <a:solidFill>
                  <a:srgbClr val="FF0000"/>
                </a:solidFill>
                <a:latin typeface="Constantia" pitchFamily="18"/>
                <a:ea typeface="Arial" pitchFamily="2"/>
                <a:cs typeface="Arial" pitchFamily="2"/>
              </a:rPr>
              <a:t>uds (main contribution)</a:t>
            </a:r>
          </a:p>
        </p:txBody>
      </p:sp>
    </p:spTree>
    <p:extLst>
      <p:ext uri="{BB962C8B-B14F-4D97-AF65-F5344CB8AC3E}">
        <p14:creationId xmlns:p14="http://schemas.microsoft.com/office/powerpoint/2010/main" val="35614725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6845" y="-2902"/>
            <a:ext cx="8229090" cy="765153"/>
          </a:xfrm>
        </p:spPr>
        <p:txBody>
          <a:bodyPr wrap="square" tIns="41473" anchor="b"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en-US"/>
              <a:t>Subprocess contributions (MC)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599774" y="717181"/>
            <a:ext cx="6019644" cy="4083298"/>
            <a:chOff x="1763640" y="790559"/>
            <a:chExt cx="6636240" cy="4501080"/>
          </a:xfrm>
        </p:grpSpPr>
        <p:pic>
          <p:nvPicPr>
            <p:cNvPr id="4" name="Content Placeholder 7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1763640" y="790559"/>
              <a:ext cx="6636240" cy="45010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" name="TextBox 4"/>
            <p:cNvSpPr txBox="1"/>
            <p:nvPr/>
          </p:nvSpPr>
          <p:spPr>
            <a:xfrm>
              <a:off x="1763640" y="790559"/>
              <a:ext cx="6636240" cy="356586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90000" tIns="46800" rIns="90000" bIns="46800" anchor="t" anchorCtr="0" compatLnSpc="1">
              <a:spAutoFit/>
            </a:bodyPr>
            <a:lstStyle/>
            <a:p>
              <a:pPr hangingPunct="0">
                <a:lnSpc>
                  <a:spcPct val="93000"/>
                </a:lnSpc>
                <a:tabLst>
                  <a:tab pos="0" algn="l"/>
                  <a:tab pos="414726" algn="l"/>
                  <a:tab pos="829452" algn="l"/>
                  <a:tab pos="1244177" algn="l"/>
                  <a:tab pos="1658904" algn="l"/>
                  <a:tab pos="2073631" algn="l"/>
                  <a:tab pos="2488356" algn="l"/>
                  <a:tab pos="2903083" algn="l"/>
                  <a:tab pos="3317809" algn="l"/>
                  <a:tab pos="3732535" algn="l"/>
                  <a:tab pos="4147261" algn="l"/>
                  <a:tab pos="4561987" algn="l"/>
                  <a:tab pos="4976713" algn="l"/>
                  <a:tab pos="5391440" algn="l"/>
                  <a:tab pos="5806165" algn="l"/>
                  <a:tab pos="6220892" algn="l"/>
                  <a:tab pos="6635618" algn="l"/>
                  <a:tab pos="7050344" algn="l"/>
                  <a:tab pos="7465070" algn="l"/>
                  <a:tab pos="7879796" algn="l"/>
                  <a:tab pos="8294522" algn="l"/>
                </a:tabLst>
              </a:pPr>
              <a:endParaRPr lang="en-US" sz="160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endParaRPr>
            </a:p>
          </p:txBody>
        </p:sp>
      </p:grpSp>
      <p:sp>
        <p:nvSpPr>
          <p:cNvPr id="6" name="Slide Number Placeholder 6"/>
          <p:cNvSpPr/>
          <p:nvPr/>
        </p:nvSpPr>
        <p:spPr>
          <a:xfrm>
            <a:off x="7695505" y="6416751"/>
            <a:ext cx="762170" cy="36512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b" anchorCtr="0" compatLnSpc="1"/>
          <a:lstStyle/>
          <a:p>
            <a:pPr algn="r" hangingPunct="0"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fld id="{76582499-D3C2-4C77-9785-D43C59538319}" type="slidenum">
              <a:rPr lang="en-US" sz="1100">
                <a:solidFill>
                  <a:srgbClr val="045C75"/>
                </a:solidFill>
                <a:latin typeface="Constantia" pitchFamily="18"/>
                <a:ea typeface="Arial" pitchFamily="2"/>
                <a:cs typeface="Arial" pitchFamily="2"/>
              </a:rPr>
              <a:pPr algn="r" hangingPunct="0">
                <a:tabLst>
                  <a:tab pos="0" algn="l"/>
                  <a:tab pos="414726" algn="l"/>
                  <a:tab pos="829452" algn="l"/>
                  <a:tab pos="1244177" algn="l"/>
                  <a:tab pos="1658904" algn="l"/>
                  <a:tab pos="2073631" algn="l"/>
                  <a:tab pos="2488356" algn="l"/>
                  <a:tab pos="2903083" algn="l"/>
                  <a:tab pos="3317809" algn="l"/>
                  <a:tab pos="3732535" algn="l"/>
                  <a:tab pos="4147261" algn="l"/>
                  <a:tab pos="4561987" algn="l"/>
                  <a:tab pos="4976713" algn="l"/>
                  <a:tab pos="5391440" algn="l"/>
                  <a:tab pos="5806165" algn="l"/>
                  <a:tab pos="6220892" algn="l"/>
                  <a:tab pos="6635618" algn="l"/>
                  <a:tab pos="7050344" algn="l"/>
                  <a:tab pos="7465070" algn="l"/>
                  <a:tab pos="7879796" algn="l"/>
                  <a:tab pos="8294522" algn="l"/>
                </a:tabLst>
              </a:pPr>
              <a:t>42</a:t>
            </a:fld>
            <a:endParaRPr lang="en-US" sz="1100">
              <a:solidFill>
                <a:srgbClr val="045C75"/>
              </a:solidFill>
              <a:latin typeface="Constantia" pitchFamily="18"/>
              <a:ea typeface="Arial" pitchFamily="2"/>
              <a:cs typeface="Arial" pitchFamily="2"/>
            </a:endParaRPr>
          </a:p>
        </p:txBody>
      </p:sp>
      <p:sp>
        <p:nvSpPr>
          <p:cNvPr id="7" name="TextBox 7"/>
          <p:cNvSpPr/>
          <p:nvPr/>
        </p:nvSpPr>
        <p:spPr>
          <a:xfrm>
            <a:off x="2438031" y="4571870"/>
            <a:ext cx="2971616" cy="36273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81639" tIns="42452" rIns="81639" bIns="42452" anchor="t" anchorCtr="0" compatLnSpc="1">
            <a:spAutoFit/>
          </a:bodyPr>
          <a:lstStyle/>
          <a:p>
            <a:pPr hangingPunct="0"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b="1">
                <a:solidFill>
                  <a:srgbClr val="000000"/>
                </a:solidFill>
                <a:latin typeface="Calibri" pitchFamily="34"/>
                <a:ea typeface="Arial" pitchFamily="2"/>
                <a:cs typeface="Arial" pitchFamily="2"/>
              </a:rPr>
              <a:t>8x8 m</a:t>
            </a:r>
            <a:r>
              <a:rPr lang="en-US" b="1" baseline="-25000">
                <a:solidFill>
                  <a:srgbClr val="000000"/>
                </a:solidFill>
                <a:latin typeface="Calibri" pitchFamily="34"/>
                <a:ea typeface="Arial" pitchFamily="2"/>
                <a:cs typeface="Arial" pitchFamily="2"/>
              </a:rPr>
              <a:t>1</a:t>
            </a:r>
            <a:r>
              <a:rPr lang="en-US" b="1">
                <a:solidFill>
                  <a:srgbClr val="000000"/>
                </a:solidFill>
                <a:latin typeface="Calibri" pitchFamily="34"/>
                <a:ea typeface="Arial" pitchFamily="2"/>
                <a:cs typeface="Arial" pitchFamily="2"/>
              </a:rPr>
              <a:t> m</a:t>
            </a:r>
            <a:r>
              <a:rPr lang="en-US" b="1" baseline="-25000">
                <a:solidFill>
                  <a:srgbClr val="000000"/>
                </a:solidFill>
                <a:latin typeface="Calibri" pitchFamily="34"/>
                <a:ea typeface="Arial" pitchFamily="2"/>
                <a:cs typeface="Arial" pitchFamily="2"/>
              </a:rPr>
              <a:t>2</a:t>
            </a:r>
            <a:r>
              <a:rPr lang="en-US" b="1">
                <a:solidFill>
                  <a:srgbClr val="000000"/>
                </a:solidFill>
                <a:latin typeface="Calibri" pitchFamily="34"/>
                <a:ea typeface="Arial" pitchFamily="2"/>
                <a:cs typeface="Arial" pitchFamily="2"/>
              </a:rPr>
              <a:t> binning</a:t>
            </a:r>
          </a:p>
        </p:txBody>
      </p:sp>
      <p:sp>
        <p:nvSpPr>
          <p:cNvPr id="8" name="TextBox 11"/>
          <p:cNvSpPr/>
          <p:nvPr/>
        </p:nvSpPr>
        <p:spPr>
          <a:xfrm>
            <a:off x="1523360" y="5029090"/>
            <a:ext cx="6400403" cy="119138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9FAFC"/>
          </a:solidFill>
          <a:ln w="9360">
            <a:solidFill>
              <a:srgbClr val="59AAF2"/>
            </a:solidFill>
            <a:prstDash val="solid"/>
            <a:miter/>
          </a:ln>
        </p:spPr>
        <p:txBody>
          <a:bodyPr vert="horz" wrap="square" lIns="81639" tIns="42452" rIns="81639" bIns="42452" anchor="t" anchorCtr="0" compatLnSpc="1">
            <a:spAutoFit/>
          </a:bodyPr>
          <a:lstStyle/>
          <a:p>
            <a:pPr hangingPunct="0"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>
                <a:solidFill>
                  <a:srgbClr val="FFFF00"/>
                </a:solidFill>
                <a:latin typeface="Constantia" pitchFamily="18"/>
                <a:ea typeface="Arial" pitchFamily="2"/>
                <a:cs typeface="Arial" pitchFamily="2"/>
              </a:rPr>
              <a:t>charged B(&lt;5%, mostly at higher mass)</a:t>
            </a:r>
          </a:p>
          <a:p>
            <a:pPr hangingPunct="0"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>
                <a:solidFill>
                  <a:srgbClr val="0B5395"/>
                </a:solidFill>
                <a:latin typeface="Constantia" pitchFamily="18"/>
                <a:ea typeface="Arial" pitchFamily="2"/>
                <a:cs typeface="Arial" pitchFamily="2"/>
              </a:rPr>
              <a:t>Neutral B (&lt;2%)</a:t>
            </a:r>
          </a:p>
          <a:p>
            <a:pPr hangingPunct="0"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>
                <a:solidFill>
                  <a:srgbClr val="00B050"/>
                </a:solidFill>
                <a:latin typeface="Constantia" pitchFamily="18"/>
                <a:ea typeface="Arial" pitchFamily="2"/>
                <a:cs typeface="Arial" pitchFamily="2"/>
              </a:rPr>
              <a:t>charm(   20-60%, mostly at highest masses)</a:t>
            </a:r>
          </a:p>
          <a:p>
            <a:pPr hangingPunct="0"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>
                <a:solidFill>
                  <a:srgbClr val="FF0000"/>
                </a:solidFill>
                <a:latin typeface="Constantia" pitchFamily="18"/>
                <a:ea typeface="Arial" pitchFamily="2"/>
                <a:cs typeface="Arial" pitchFamily="2"/>
              </a:rPr>
              <a:t>uds (main contribution)</a:t>
            </a:r>
          </a:p>
        </p:txBody>
      </p:sp>
      <p:sp>
        <p:nvSpPr>
          <p:cNvPr id="9" name="Freeform 8"/>
          <p:cNvSpPr/>
          <p:nvPr/>
        </p:nvSpPr>
        <p:spPr>
          <a:xfrm>
            <a:off x="1679126" y="6172139"/>
            <a:ext cx="6205052" cy="60100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81639" tIns="42452" rIns="81639" bIns="42452" anchor="t" anchorCtr="0" compatLnSpc="1">
            <a:spAutoFit/>
          </a:bodyPr>
          <a:lstStyle/>
          <a:p>
            <a:pPr hangingPunct="0">
              <a:lnSpc>
                <a:spcPct val="93000"/>
              </a:lnSpc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Charm Asymmetries in simulated data consistent with zero!</a:t>
            </a:r>
          </a:p>
          <a:p>
            <a:pPr hangingPunct="0">
              <a:lnSpc>
                <a:spcPct val="93000"/>
              </a:lnSpc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To be checked with charm enhanced sample</a:t>
            </a:r>
          </a:p>
        </p:txBody>
      </p:sp>
      <p:sp>
        <p:nvSpPr>
          <p:cNvPr id="10" name="Freeform 9"/>
          <p:cNvSpPr/>
          <p:nvPr/>
        </p:nvSpPr>
        <p:spPr>
          <a:xfrm>
            <a:off x="5793017" y="3733852"/>
            <a:ext cx="2396253" cy="60100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81639" tIns="42452" rIns="81639" bIns="42452" anchor="t" anchorCtr="0" compatLnSpc="1">
            <a:spAutoFit/>
          </a:bodyPr>
          <a:lstStyle/>
          <a:p>
            <a:pPr hangingPunct="0">
              <a:lnSpc>
                <a:spcPct val="93000"/>
              </a:lnSpc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Data not corrected for</a:t>
            </a:r>
          </a:p>
          <a:p>
            <a:pPr hangingPunct="0">
              <a:lnSpc>
                <a:spcPct val="93000"/>
              </a:lnSpc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Charm contributions</a:t>
            </a:r>
          </a:p>
        </p:txBody>
      </p:sp>
    </p:spTree>
    <p:extLst>
      <p:ext uri="{BB962C8B-B14F-4D97-AF65-F5344CB8AC3E}">
        <p14:creationId xmlns:p14="http://schemas.microsoft.com/office/powerpoint/2010/main" val="152700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7AB4E-7C1B-403D-9D57-A74657E611B2}" type="slidenum">
              <a:rPr lang="en-US"/>
              <a:pPr/>
              <a:t>43</a:t>
            </a:fld>
            <a:endParaRPr lang="en-US"/>
          </a:p>
        </p:txBody>
      </p:sp>
      <p:sp>
        <p:nvSpPr>
          <p:cNvPr id="8194" name="AutoShape 2"/>
          <p:cNvSpPr>
            <a:spLocks noChangeArrowheads="1"/>
          </p:cNvSpPr>
          <p:nvPr/>
        </p:nvSpPr>
        <p:spPr bwMode="auto">
          <a:xfrm rot="8170434">
            <a:off x="3324225" y="2693988"/>
            <a:ext cx="2968625" cy="485775"/>
          </a:xfrm>
          <a:prstGeom prst="homePlate">
            <a:avLst>
              <a:gd name="adj" fmla="val 152778"/>
            </a:avLst>
          </a:prstGeom>
          <a:solidFill>
            <a:srgbClr val="0000C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343045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1751013" y="57150"/>
            <a:ext cx="7467600" cy="914400"/>
          </a:xfrm>
        </p:spPr>
        <p:txBody>
          <a:bodyPr>
            <a:normAutofit/>
          </a:bodyPr>
          <a:lstStyle/>
          <a:p>
            <a:pPr algn="l"/>
            <a:r>
              <a:rPr lang="en-US" sz="2500"/>
              <a:t>Combined Analysis: </a:t>
            </a:r>
            <a:br>
              <a:rPr lang="en-US" sz="2500"/>
            </a:br>
            <a:r>
              <a:rPr lang="en-US" sz="2500"/>
              <a:t>             Extract Transversity Distributions</a:t>
            </a:r>
          </a:p>
        </p:txBody>
      </p:sp>
      <p:sp>
        <p:nvSpPr>
          <p:cNvPr id="8196" name="Oval 7"/>
          <p:cNvSpPr>
            <a:spLocks noChangeArrowheads="1"/>
          </p:cNvSpPr>
          <p:nvPr/>
        </p:nvSpPr>
        <p:spPr bwMode="auto">
          <a:xfrm>
            <a:off x="3659188" y="2819400"/>
            <a:ext cx="914400" cy="9144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197" name="Text Box 9"/>
          <p:cNvSpPr txBox="1">
            <a:spLocks noChangeArrowheads="1"/>
          </p:cNvSpPr>
          <p:nvPr/>
        </p:nvSpPr>
        <p:spPr bwMode="auto">
          <a:xfrm>
            <a:off x="2362200" y="3962400"/>
            <a:ext cx="1944688" cy="679450"/>
          </a:xfrm>
          <a:prstGeom prst="rect">
            <a:avLst/>
          </a:prstGeom>
          <a:noFill/>
          <a:ln w="38100">
            <a:solidFill>
              <a:srgbClr val="0000CC"/>
            </a:solidFill>
            <a:miter lim="800000"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>
                <a:latin typeface="Calibri" pitchFamily="34" charset="0"/>
              </a:rPr>
              <a:t>Transversity, </a:t>
            </a:r>
            <a:r>
              <a:rPr lang="el-GR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δ</a:t>
            </a:r>
            <a:r>
              <a:rPr lang="en-US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q(x)</a:t>
            </a:r>
            <a:endParaRPr lang="el-GR"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>
                <a:latin typeface="Calibri" pitchFamily="34" charset="0"/>
              </a:rPr>
              <a:t>Tensor Charge</a:t>
            </a:r>
          </a:p>
        </p:txBody>
      </p:sp>
      <p:sp>
        <p:nvSpPr>
          <p:cNvPr id="8198" name="AutoShape 10"/>
          <p:cNvSpPr>
            <a:spLocks noChangeArrowheads="1"/>
          </p:cNvSpPr>
          <p:nvPr/>
        </p:nvSpPr>
        <p:spPr bwMode="auto">
          <a:xfrm rot="5400000">
            <a:off x="2356645" y="3269456"/>
            <a:ext cx="900112" cy="485775"/>
          </a:xfrm>
          <a:prstGeom prst="homePlate">
            <a:avLst>
              <a:gd name="adj" fmla="val 46324"/>
            </a:avLst>
          </a:prstGeom>
          <a:solidFill>
            <a:srgbClr val="0000C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199" name="Rectangle 11"/>
          <p:cNvSpPr>
            <a:spLocks noChangeArrowheads="1"/>
          </p:cNvSpPr>
          <p:nvPr/>
        </p:nvSpPr>
        <p:spPr bwMode="auto">
          <a:xfrm>
            <a:off x="3430588" y="5105400"/>
            <a:ext cx="1066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0" name="Rectangle 12"/>
          <p:cNvSpPr>
            <a:spLocks noChangeArrowheads="1"/>
          </p:cNvSpPr>
          <p:nvPr/>
        </p:nvSpPr>
        <p:spPr bwMode="auto">
          <a:xfrm>
            <a:off x="5257800" y="1676400"/>
            <a:ext cx="990600" cy="762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1" name="AutoShape 15"/>
          <p:cNvSpPr>
            <a:spLocks noChangeArrowheads="1"/>
          </p:cNvSpPr>
          <p:nvPr/>
        </p:nvSpPr>
        <p:spPr bwMode="auto">
          <a:xfrm rot="10800000">
            <a:off x="4343400" y="4281488"/>
            <a:ext cx="1754188" cy="366712"/>
          </a:xfrm>
          <a:prstGeom prst="homePlate">
            <a:avLst>
              <a:gd name="adj" fmla="val 119589"/>
            </a:avLst>
          </a:prstGeom>
          <a:solidFill>
            <a:srgbClr val="0000CC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rot="10800000"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2" name="Text Box 16"/>
          <p:cNvSpPr txBox="1">
            <a:spLocks noChangeArrowheads="1"/>
          </p:cNvSpPr>
          <p:nvPr/>
        </p:nvSpPr>
        <p:spPr bwMode="auto">
          <a:xfrm>
            <a:off x="1828800" y="5486400"/>
            <a:ext cx="3733800" cy="611188"/>
          </a:xfrm>
          <a:prstGeom prst="rect">
            <a:avLst/>
          </a:prstGeom>
          <a:solidFill>
            <a:srgbClr val="3366FF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sz="800">
                <a:latin typeface="Calibri" pitchFamily="34" charset="0"/>
              </a:rPr>
              <a:t>   </a:t>
            </a:r>
          </a:p>
          <a:p>
            <a:r>
              <a:rPr lang="en-US">
                <a:latin typeface="Calibri" pitchFamily="34" charset="0"/>
              </a:rPr>
              <a:t> Lattice QCD: Tensor Charge</a:t>
            </a:r>
          </a:p>
          <a:p>
            <a:endParaRPr lang="en-US" sz="800">
              <a:latin typeface="Calibri" pitchFamily="34" charset="0"/>
            </a:endParaRPr>
          </a:p>
        </p:txBody>
      </p:sp>
      <p:sp>
        <p:nvSpPr>
          <p:cNvPr id="343057" name="Text Box 17"/>
          <p:cNvSpPr txBox="1">
            <a:spLocks noChangeArrowheads="1"/>
          </p:cNvSpPr>
          <p:nvPr/>
        </p:nvSpPr>
        <p:spPr bwMode="auto">
          <a:xfrm>
            <a:off x="3167063" y="1347788"/>
            <a:ext cx="1692275" cy="915987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>
                <a:latin typeface="Calibri" pitchFamily="34" charset="0"/>
              </a:rPr>
              <a:t>Factorization </a:t>
            </a:r>
          </a:p>
          <a:p>
            <a:r>
              <a:rPr lang="en-US">
                <a:latin typeface="Calibri" pitchFamily="34" charset="0"/>
              </a:rPr>
              <a:t>         +</a:t>
            </a:r>
          </a:p>
          <a:p>
            <a:r>
              <a:rPr lang="en-US">
                <a:latin typeface="Calibri" pitchFamily="34" charset="0"/>
              </a:rPr>
              <a:t> Evolution</a:t>
            </a:r>
          </a:p>
        </p:txBody>
      </p:sp>
      <p:sp>
        <p:nvSpPr>
          <p:cNvPr id="8204" name="AutoShape 23"/>
          <p:cNvSpPr>
            <a:spLocks noChangeArrowheads="1"/>
          </p:cNvSpPr>
          <p:nvPr/>
        </p:nvSpPr>
        <p:spPr bwMode="auto">
          <a:xfrm>
            <a:off x="1296988" y="4038600"/>
            <a:ext cx="1042987" cy="1371600"/>
          </a:xfrm>
          <a:custGeom>
            <a:avLst/>
            <a:gdLst>
              <a:gd name="T0" fmla="*/ 730381 w 21600"/>
              <a:gd name="T1" fmla="*/ 0 h 21600"/>
              <a:gd name="T2" fmla="*/ 730381 w 21600"/>
              <a:gd name="T3" fmla="*/ 772033 h 21600"/>
              <a:gd name="T4" fmla="*/ 156303 w 21600"/>
              <a:gd name="T5" fmla="*/ 1371600 h 21600"/>
              <a:gd name="T6" fmla="*/ 1042987 w 21600"/>
              <a:gd name="T7" fmla="*/ 386016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miter lim="800000"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de-DE">
              <a:latin typeface="Calibri" pitchFamily="34" charset="0"/>
            </a:endParaRPr>
          </a:p>
        </p:txBody>
      </p:sp>
      <p:sp>
        <p:nvSpPr>
          <p:cNvPr id="8205" name="Text Box 25"/>
          <p:cNvSpPr txBox="1">
            <a:spLocks noChangeArrowheads="1"/>
          </p:cNvSpPr>
          <p:nvPr/>
        </p:nvSpPr>
        <p:spPr bwMode="auto">
          <a:xfrm rot="-5400000">
            <a:off x="992188" y="4724400"/>
            <a:ext cx="9747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>
                <a:latin typeface="Calibri" pitchFamily="34" charset="0"/>
              </a:rPr>
              <a:t>Theory</a:t>
            </a:r>
          </a:p>
        </p:txBody>
      </p:sp>
      <p:sp>
        <p:nvSpPr>
          <p:cNvPr id="8206" name="Text Box 31"/>
          <p:cNvSpPr txBox="1">
            <a:spLocks noChangeArrowheads="1"/>
          </p:cNvSpPr>
          <p:nvPr/>
        </p:nvSpPr>
        <p:spPr bwMode="auto">
          <a:xfrm>
            <a:off x="908050" y="1560513"/>
            <a:ext cx="2087563" cy="1484312"/>
          </a:xfrm>
          <a:prstGeom prst="rect">
            <a:avLst/>
          </a:prstGeom>
          <a:noFill/>
          <a:ln w="50800">
            <a:solidFill>
              <a:srgbClr val="FF0000"/>
            </a:solidFill>
            <a:miter lim="800000"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>
                <a:latin typeface="Calibri" pitchFamily="34" charset="0"/>
              </a:rPr>
              <a:t>SIDIS</a:t>
            </a:r>
          </a:p>
          <a:p>
            <a:endParaRPr lang="en-US" sz="800">
              <a:latin typeface="Calibri" pitchFamily="34" charset="0"/>
            </a:endParaRPr>
          </a:p>
          <a:p>
            <a:r>
              <a:rPr lang="en-US" i="1">
                <a:solidFill>
                  <a:srgbClr val="FF0000"/>
                </a:solidFill>
              </a:rPr>
              <a:t>~ </a:t>
            </a:r>
            <a:r>
              <a:rPr lang="el-GR" i="1">
                <a:solidFill>
                  <a:srgbClr val="FF0000"/>
                </a:solidFill>
              </a:rPr>
              <a:t>δ</a:t>
            </a:r>
            <a:r>
              <a:rPr lang="en-US" i="1">
                <a:solidFill>
                  <a:srgbClr val="FF0000"/>
                </a:solidFill>
              </a:rPr>
              <a:t>q(x) x CFF(z)</a:t>
            </a:r>
          </a:p>
          <a:p>
            <a:r>
              <a:rPr lang="en-US" i="1">
                <a:solidFill>
                  <a:srgbClr val="FF0000"/>
                </a:solidFill>
              </a:rPr>
              <a:t>~ </a:t>
            </a:r>
            <a:r>
              <a:rPr lang="el-GR" i="1">
                <a:solidFill>
                  <a:srgbClr val="FF0000"/>
                </a:solidFill>
              </a:rPr>
              <a:t>δ</a:t>
            </a:r>
            <a:r>
              <a:rPr lang="en-US" i="1">
                <a:solidFill>
                  <a:srgbClr val="FF0000"/>
                </a:solidFill>
              </a:rPr>
              <a:t>q(x) x IFF(z)</a:t>
            </a: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8207" name="Text Box 33"/>
          <p:cNvSpPr txBox="1">
            <a:spLocks noChangeArrowheads="1"/>
          </p:cNvSpPr>
          <p:nvPr/>
        </p:nvSpPr>
        <p:spPr bwMode="auto">
          <a:xfrm>
            <a:off x="5584825" y="1143000"/>
            <a:ext cx="2263775" cy="1363663"/>
          </a:xfrm>
          <a:prstGeom prst="rect">
            <a:avLst/>
          </a:prstGeom>
          <a:solidFill>
            <a:schemeClr val="bg1"/>
          </a:solidFill>
          <a:ln w="50800">
            <a:solidFill>
              <a:srgbClr val="FF0000"/>
            </a:solidFill>
            <a:miter lim="800000"/>
            <a:headEnd/>
            <a:tailEnd type="none" w="lg" len="lg"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>
                <a:latin typeface="Calibri" pitchFamily="34" charset="0"/>
              </a:rPr>
              <a:t>e</a:t>
            </a:r>
            <a:r>
              <a:rPr lang="en-US" baseline="30000">
                <a:latin typeface="Calibri" pitchFamily="34" charset="0"/>
              </a:rPr>
              <a:t>+</a:t>
            </a:r>
            <a:r>
              <a:rPr lang="en-US">
                <a:latin typeface="Calibri" pitchFamily="34" charset="0"/>
              </a:rPr>
              <a:t>e</a:t>
            </a:r>
            <a:r>
              <a:rPr lang="en-US" baseline="30000">
                <a:latin typeface="Calibri" pitchFamily="34" charset="0"/>
              </a:rPr>
              <a:t>-</a:t>
            </a:r>
          </a:p>
          <a:p>
            <a:endParaRPr lang="en-US" sz="800">
              <a:latin typeface="Calibri" pitchFamily="34" charset="0"/>
            </a:endParaRPr>
          </a:p>
          <a:p>
            <a:r>
              <a:rPr lang="en-US" i="1">
                <a:solidFill>
                  <a:srgbClr val="FF0000"/>
                </a:solidFill>
              </a:rPr>
              <a:t>~ CFF(z</a:t>
            </a:r>
            <a:r>
              <a:rPr lang="en-US" i="1" baseline="-25000">
                <a:solidFill>
                  <a:srgbClr val="FF0000"/>
                </a:solidFill>
              </a:rPr>
              <a:t>1</a:t>
            </a:r>
            <a:r>
              <a:rPr lang="en-US" i="1">
                <a:solidFill>
                  <a:srgbClr val="FF0000"/>
                </a:solidFill>
              </a:rPr>
              <a:t>) x CFF(z</a:t>
            </a:r>
            <a:r>
              <a:rPr lang="en-US" i="1" baseline="-25000">
                <a:solidFill>
                  <a:srgbClr val="FF0000"/>
                </a:solidFill>
              </a:rPr>
              <a:t>2</a:t>
            </a:r>
            <a:r>
              <a:rPr lang="en-US" i="1">
                <a:solidFill>
                  <a:srgbClr val="FF0000"/>
                </a:solidFill>
              </a:rPr>
              <a:t>)</a:t>
            </a:r>
          </a:p>
          <a:p>
            <a:r>
              <a:rPr lang="en-US" i="1">
                <a:solidFill>
                  <a:srgbClr val="FF0000"/>
                </a:solidFill>
              </a:rPr>
              <a:t>~ IFF(z</a:t>
            </a:r>
            <a:r>
              <a:rPr lang="en-US" i="1" baseline="-25000">
                <a:solidFill>
                  <a:srgbClr val="FF0000"/>
                </a:solidFill>
              </a:rPr>
              <a:t>1</a:t>
            </a:r>
            <a:r>
              <a:rPr lang="en-US" i="1">
                <a:solidFill>
                  <a:srgbClr val="FF0000"/>
                </a:solidFill>
              </a:rPr>
              <a:t>) x IFF(z</a:t>
            </a:r>
            <a:r>
              <a:rPr lang="en-US" i="1" baseline="-25000">
                <a:solidFill>
                  <a:srgbClr val="FF0000"/>
                </a:solidFill>
              </a:rPr>
              <a:t>2</a:t>
            </a:r>
            <a:r>
              <a:rPr lang="en-US" i="1">
                <a:solidFill>
                  <a:srgbClr val="FF0000"/>
                </a:solidFill>
              </a:rPr>
              <a:t>)</a:t>
            </a: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8208" name="Text Box 34"/>
          <p:cNvSpPr txBox="1">
            <a:spLocks noChangeArrowheads="1"/>
          </p:cNvSpPr>
          <p:nvPr/>
        </p:nvSpPr>
        <p:spPr bwMode="auto">
          <a:xfrm>
            <a:off x="6156325" y="4335463"/>
            <a:ext cx="2759075" cy="2217737"/>
          </a:xfrm>
          <a:prstGeom prst="rect">
            <a:avLst/>
          </a:prstGeom>
          <a:noFill/>
          <a:ln w="50800">
            <a:solidFill>
              <a:srgbClr val="FF0000"/>
            </a:solidFill>
            <a:miter lim="800000"/>
            <a:headEnd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>
                <a:latin typeface="Calibri" pitchFamily="34" charset="0"/>
              </a:rPr>
              <a:t>pp </a:t>
            </a:r>
            <a:r>
              <a:rPr lang="en-US">
                <a:latin typeface="Calibri" pitchFamily="34" charset="0"/>
                <a:sym typeface="Wingdings" pitchFamily="2" charset="2"/>
              </a:rPr>
              <a:t> jets</a:t>
            </a:r>
            <a:endParaRPr lang="en-US">
              <a:latin typeface="Calibri" pitchFamily="34" charset="0"/>
            </a:endParaRPr>
          </a:p>
          <a:p>
            <a:endParaRPr lang="en-US" sz="800">
              <a:latin typeface="Calibri" pitchFamily="34" charset="0"/>
            </a:endParaRPr>
          </a:p>
          <a:p>
            <a:r>
              <a:rPr lang="en-US" i="1">
                <a:solidFill>
                  <a:srgbClr val="FF0000"/>
                </a:solidFill>
              </a:rPr>
              <a:t>~ G(x</a:t>
            </a:r>
            <a:r>
              <a:rPr lang="en-US" i="1" baseline="-25000">
                <a:solidFill>
                  <a:srgbClr val="FF0000"/>
                </a:solidFill>
              </a:rPr>
              <a:t>1</a:t>
            </a:r>
            <a:r>
              <a:rPr lang="en-US" i="1">
                <a:solidFill>
                  <a:srgbClr val="FF0000"/>
                </a:solidFill>
              </a:rPr>
              <a:t>) x </a:t>
            </a:r>
            <a:r>
              <a:rPr lang="el-GR" i="1">
                <a:solidFill>
                  <a:srgbClr val="FF0000"/>
                </a:solidFill>
              </a:rPr>
              <a:t>δ</a:t>
            </a:r>
            <a:r>
              <a:rPr lang="en-US" i="1">
                <a:solidFill>
                  <a:srgbClr val="FF0000"/>
                </a:solidFill>
              </a:rPr>
              <a:t>q(x</a:t>
            </a:r>
            <a:r>
              <a:rPr lang="en-US" i="1" baseline="-25000">
                <a:solidFill>
                  <a:srgbClr val="FF0000"/>
                </a:solidFill>
              </a:rPr>
              <a:t>2</a:t>
            </a:r>
            <a:r>
              <a:rPr lang="en-US" i="1">
                <a:solidFill>
                  <a:srgbClr val="FF0000"/>
                </a:solidFill>
                <a:cs typeface="Arial" pitchFamily="34" charset="0"/>
              </a:rPr>
              <a:t>) x </a:t>
            </a:r>
            <a:r>
              <a:rPr lang="en-US" i="1">
                <a:solidFill>
                  <a:srgbClr val="FF0000"/>
                </a:solidFill>
              </a:rPr>
              <a:t>CFF(z)</a:t>
            </a:r>
          </a:p>
          <a:p>
            <a:endParaRPr lang="en-US" sz="1000" i="1">
              <a:solidFill>
                <a:srgbClr val="FF0000"/>
              </a:solidFill>
            </a:endParaRPr>
          </a:p>
          <a:p>
            <a:r>
              <a:rPr lang="en-US">
                <a:latin typeface="Calibri" pitchFamily="34" charset="0"/>
              </a:rPr>
              <a:t>pp </a:t>
            </a:r>
            <a:r>
              <a:rPr lang="en-US">
                <a:latin typeface="Calibri" pitchFamily="34" charset="0"/>
                <a:sym typeface="Wingdings" pitchFamily="2" charset="2"/>
              </a:rPr>
              <a:t> h</a:t>
            </a:r>
            <a:r>
              <a:rPr lang="en-US" baseline="56000">
                <a:latin typeface="Calibri" pitchFamily="34" charset="0"/>
                <a:sym typeface="Wingdings" pitchFamily="2" charset="2"/>
              </a:rPr>
              <a:t>+</a:t>
            </a:r>
            <a:r>
              <a:rPr lang="en-US">
                <a:latin typeface="Calibri" pitchFamily="34" charset="0"/>
                <a:sym typeface="Wingdings" pitchFamily="2" charset="2"/>
              </a:rPr>
              <a:t> + h</a:t>
            </a:r>
            <a:r>
              <a:rPr lang="en-US" baseline="52000">
                <a:latin typeface="Calibri" pitchFamily="34" charset="0"/>
                <a:sym typeface="Wingdings" pitchFamily="2" charset="2"/>
              </a:rPr>
              <a:t>-</a:t>
            </a:r>
            <a:r>
              <a:rPr lang="en-US">
                <a:latin typeface="Calibri" pitchFamily="34" charset="0"/>
                <a:sym typeface="Wingdings" pitchFamily="2" charset="2"/>
              </a:rPr>
              <a:t> + X</a:t>
            </a:r>
            <a:endParaRPr lang="en-US" i="1">
              <a:solidFill>
                <a:srgbClr val="FF0000"/>
              </a:solidFill>
            </a:endParaRPr>
          </a:p>
          <a:p>
            <a:r>
              <a:rPr lang="en-US" i="1">
                <a:solidFill>
                  <a:srgbClr val="FF0000"/>
                </a:solidFill>
              </a:rPr>
              <a:t>~ G(x</a:t>
            </a:r>
            <a:r>
              <a:rPr lang="en-US" i="1" baseline="-25000">
                <a:solidFill>
                  <a:srgbClr val="FF0000"/>
                </a:solidFill>
              </a:rPr>
              <a:t>1</a:t>
            </a:r>
            <a:r>
              <a:rPr lang="en-US" i="1">
                <a:solidFill>
                  <a:srgbClr val="FF0000"/>
                </a:solidFill>
              </a:rPr>
              <a:t>) x </a:t>
            </a:r>
            <a:r>
              <a:rPr lang="el-GR" i="1">
                <a:solidFill>
                  <a:srgbClr val="FF0000"/>
                </a:solidFill>
              </a:rPr>
              <a:t>δ</a:t>
            </a:r>
            <a:r>
              <a:rPr lang="en-US" i="1">
                <a:solidFill>
                  <a:srgbClr val="FF0000"/>
                </a:solidFill>
              </a:rPr>
              <a:t>q(x</a:t>
            </a:r>
            <a:r>
              <a:rPr lang="en-US" i="1" baseline="-25000">
                <a:solidFill>
                  <a:srgbClr val="FF0000"/>
                </a:solidFill>
              </a:rPr>
              <a:t>2</a:t>
            </a:r>
            <a:r>
              <a:rPr lang="en-US" i="1">
                <a:solidFill>
                  <a:srgbClr val="FF0000"/>
                </a:solidFill>
              </a:rPr>
              <a:t>) x IFF(z)</a:t>
            </a:r>
          </a:p>
          <a:p>
            <a:endParaRPr lang="en-US" sz="1000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pp </a:t>
            </a:r>
            <a:r>
              <a:rPr lang="en-US">
                <a:latin typeface="Calibri" pitchFamily="34" charset="0"/>
                <a:sym typeface="Wingdings" pitchFamily="2" charset="2"/>
              </a:rPr>
              <a:t> l</a:t>
            </a:r>
            <a:r>
              <a:rPr lang="en-US" baseline="52000">
                <a:latin typeface="Calibri" pitchFamily="34" charset="0"/>
                <a:sym typeface="Wingdings" pitchFamily="2" charset="2"/>
              </a:rPr>
              <a:t>+</a:t>
            </a:r>
            <a:r>
              <a:rPr lang="en-US">
                <a:latin typeface="Calibri" pitchFamily="34" charset="0"/>
                <a:sym typeface="Wingdings" pitchFamily="2" charset="2"/>
              </a:rPr>
              <a:t> + l</a:t>
            </a:r>
            <a:r>
              <a:rPr lang="en-US" baseline="52000">
                <a:latin typeface="Calibri" pitchFamily="34" charset="0"/>
                <a:sym typeface="Wingdings" pitchFamily="2" charset="2"/>
              </a:rPr>
              <a:t>-</a:t>
            </a:r>
            <a:r>
              <a:rPr lang="en-US">
                <a:latin typeface="Calibri" pitchFamily="34" charset="0"/>
                <a:sym typeface="Wingdings" pitchFamily="2" charset="2"/>
              </a:rPr>
              <a:t> + X</a:t>
            </a:r>
          </a:p>
          <a:p>
            <a:r>
              <a:rPr lang="en-US" i="1">
                <a:solidFill>
                  <a:srgbClr val="FF0000"/>
                </a:solidFill>
                <a:latin typeface="Calibri" pitchFamily="34" charset="0"/>
              </a:rPr>
              <a:t>~ </a:t>
            </a:r>
            <a:r>
              <a:rPr lang="el-GR" i="1">
                <a:solidFill>
                  <a:srgbClr val="FF0000"/>
                </a:solidFill>
                <a:latin typeface="Calibri" pitchFamily="34" charset="0"/>
              </a:rPr>
              <a:t>δ</a:t>
            </a:r>
            <a:r>
              <a:rPr lang="en-US" i="1">
                <a:solidFill>
                  <a:srgbClr val="FF0000"/>
                </a:solidFill>
                <a:latin typeface="Calibri" pitchFamily="34" charset="0"/>
              </a:rPr>
              <a:t>q(x</a:t>
            </a:r>
            <a:r>
              <a:rPr lang="en-US" i="1" baseline="-25000">
                <a:solidFill>
                  <a:srgbClr val="FF0000"/>
                </a:solidFill>
                <a:latin typeface="Calibri" pitchFamily="34" charset="0"/>
              </a:rPr>
              <a:t>1</a:t>
            </a:r>
            <a:r>
              <a:rPr lang="en-US" i="1">
                <a:solidFill>
                  <a:srgbClr val="FF0000"/>
                </a:solidFill>
                <a:latin typeface="Calibri" pitchFamily="34" charset="0"/>
              </a:rPr>
              <a:t>)  x  </a:t>
            </a:r>
            <a:r>
              <a:rPr lang="el-GR" i="1">
                <a:solidFill>
                  <a:srgbClr val="FF0000"/>
                </a:solidFill>
              </a:rPr>
              <a:t>δ</a:t>
            </a:r>
            <a:r>
              <a:rPr lang="en-US" i="1">
                <a:solidFill>
                  <a:srgbClr val="FF0000"/>
                </a:solidFill>
              </a:rPr>
              <a:t>q(x</a:t>
            </a:r>
            <a:r>
              <a:rPr lang="en-US" i="1" baseline="-25000">
                <a:solidFill>
                  <a:srgbClr val="FF0000"/>
                </a:solidFill>
              </a:rPr>
              <a:t>2</a:t>
            </a:r>
            <a:r>
              <a:rPr lang="en-US" i="1">
                <a:solidFill>
                  <a:srgbClr val="FF0000"/>
                </a:solidFill>
              </a:rPr>
              <a:t>)</a:t>
            </a:r>
            <a:r>
              <a:rPr lang="en-US" i="1">
                <a:solidFill>
                  <a:srgbClr val="FF0000"/>
                </a:solidFill>
                <a:latin typeface="Calibri" pitchFamily="34" charset="0"/>
              </a:rPr>
              <a:t> </a:t>
            </a:r>
          </a:p>
        </p:txBody>
      </p:sp>
      <p:pic>
        <p:nvPicPr>
          <p:cNvPr id="8209" name="Picture 17" descr="bgl_060207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29250"/>
            <a:ext cx="1905000" cy="1428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</a:extLst>
        </p:spPr>
      </p:pic>
      <p:pic>
        <p:nvPicPr>
          <p:cNvPr id="8210" name="Picture 18" descr="spin-physics-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709863"/>
            <a:ext cx="3048000" cy="1557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4486275" y="1219200"/>
            <a:ext cx="4667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400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661593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57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0"/>
            <a:ext cx="7315200" cy="1143000"/>
          </a:xfrm>
        </p:spPr>
        <p:txBody>
          <a:bodyPr/>
          <a:lstStyle/>
          <a:p>
            <a:pPr eaLnBrk="1" hangingPunct="1"/>
            <a:r>
              <a:rPr lang="en-US" smtClean="0"/>
              <a:t>Transversity properties</a:t>
            </a:r>
          </a:p>
        </p:txBody>
      </p:sp>
      <p:pic>
        <p:nvPicPr>
          <p:cNvPr id="102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83075" y="2971800"/>
            <a:ext cx="4860925" cy="990600"/>
          </a:xfrm>
        </p:spPr>
      </p:pic>
      <p:sp>
        <p:nvSpPr>
          <p:cNvPr id="11" name="Date Placeholder 7"/>
          <p:cNvSpPr>
            <a:spLocks noGrp="1"/>
          </p:cNvSpPr>
          <p:nvPr>
            <p:ph type="dt" sz="quarter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sz="1200">
                <a:solidFill>
                  <a:srgbClr val="045C75"/>
                </a:solidFill>
                <a:latin typeface="Constantia" pitchFamily="18" charset="0"/>
                <a:cs typeface="HGP明朝E"/>
              </a:rPr>
              <a:t>Pac Spin, June 21, 2011</a:t>
            </a:r>
            <a:endParaRPr lang="en-US" altLang="ja-JP" sz="1200">
              <a:solidFill>
                <a:srgbClr val="045C75"/>
              </a:solidFill>
              <a:latin typeface="Constantia" pitchFamily="18" charset="0"/>
              <a:ea typeface="ＭＳ Ｐゴシック" pitchFamily="34" charset="-128"/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rgbClr val="04617B">
                    <a:shade val="90000"/>
                  </a:srgbClr>
                </a:solidFill>
                <a:latin typeface="+mn-lt"/>
                <a:cs typeface="+mn-cs"/>
              </a:rPr>
              <a:t>polarized fragmentation functions from Belle</a:t>
            </a: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9pPr>
          </a:lstStyle>
          <a:p>
            <a:pPr eaLnBrk="1" hangingPunct="1"/>
            <a:fld id="{9A2F24FE-8672-4488-BACD-0DA334381499}" type="slidenum">
              <a:rPr lang="en-US" sz="1200">
                <a:solidFill>
                  <a:srgbClr val="045C75"/>
                </a:solidFill>
                <a:latin typeface="Constantia" pitchFamily="18" charset="0"/>
              </a:rPr>
              <a:pPr eaLnBrk="1" hangingPunct="1"/>
              <a:t>44</a:t>
            </a:fld>
            <a:endParaRPr lang="en-US" sz="1200">
              <a:solidFill>
                <a:srgbClr val="045C75"/>
              </a:solidFill>
              <a:latin typeface="Constantia" pitchFamily="18" charset="0"/>
            </a:endParaRPr>
          </a:p>
        </p:txBody>
      </p:sp>
      <p:sp>
        <p:nvSpPr>
          <p:cNvPr id="1033" name="AutoShape 4"/>
          <p:cNvSpPr>
            <a:spLocks noGrp="1" noChangeAspect="1" noChangeArrowheads="1"/>
          </p:cNvSpPr>
          <p:nvPr>
            <p:ph type="body" sz="half" idx="4294967295"/>
          </p:nvPr>
        </p:nvSpPr>
        <p:spPr>
          <a:xfrm>
            <a:off x="0" y="1417638"/>
            <a:ext cx="3810000" cy="4525962"/>
          </a:xfrm>
        </p:spPr>
        <p:txBody>
          <a:bodyPr/>
          <a:lstStyle/>
          <a:p>
            <a:pPr eaLnBrk="1" hangingPunct="1"/>
            <a:r>
              <a:rPr lang="en-US" sz="1800" smtClean="0"/>
              <a:t>Helicity flip amplitude</a:t>
            </a:r>
          </a:p>
          <a:p>
            <a:pPr eaLnBrk="1" hangingPunct="1"/>
            <a:r>
              <a:rPr lang="en-US" sz="1800" smtClean="0"/>
              <a:t>Chiral odd </a:t>
            </a:r>
          </a:p>
          <a:p>
            <a:pPr eaLnBrk="1" hangingPunct="1"/>
            <a:r>
              <a:rPr lang="en-US" sz="1800" smtClean="0"/>
              <a:t>Since all interactions conserve chirality one needs another chiral odd object</a:t>
            </a:r>
          </a:p>
          <a:p>
            <a:pPr eaLnBrk="1" hangingPunct="1"/>
            <a:r>
              <a:rPr lang="en-US" sz="1800" smtClean="0"/>
              <a:t>Does not couple to gluons </a:t>
            </a:r>
            <a:r>
              <a:rPr lang="en-US" sz="1800" smtClean="0">
                <a:latin typeface="Wingdings 3" pitchFamily="18" charset="2"/>
              </a:rPr>
              <a:t>a</a:t>
            </a:r>
            <a:r>
              <a:rPr lang="en-US" sz="1800" smtClean="0"/>
              <a:t>different QCD evolution than </a:t>
            </a:r>
            <a:r>
              <a:rPr lang="en-US" sz="1800" smtClean="0">
                <a:solidFill>
                  <a:srgbClr val="006600"/>
                </a:solidFill>
                <a:latin typeface="Symbol" pitchFamily="18" charset="2"/>
              </a:rPr>
              <a:t>D</a:t>
            </a:r>
            <a:r>
              <a:rPr lang="en-US" sz="1800" smtClean="0">
                <a:solidFill>
                  <a:srgbClr val="006600"/>
                </a:solidFill>
              </a:rPr>
              <a:t>q(x)</a:t>
            </a:r>
            <a:endParaRPr lang="en-US" sz="1800" smtClean="0"/>
          </a:p>
          <a:p>
            <a:pPr eaLnBrk="1" hangingPunct="1"/>
            <a:r>
              <a:rPr lang="en-US" sz="1800" smtClean="0"/>
              <a:t>Valence dominated</a:t>
            </a:r>
            <a:r>
              <a:rPr lang="en-US" sz="1800" smtClean="0">
                <a:latin typeface="Wingdings 3" pitchFamily="18" charset="2"/>
              </a:rPr>
              <a:t>a</a:t>
            </a:r>
            <a:r>
              <a:rPr lang="en-US" sz="1800" smtClean="0"/>
              <a:t> Comparable to Lattice calculations</a:t>
            </a:r>
            <a:r>
              <a:rPr lang="en-US" altLang="zh-CN" sz="1800" smtClean="0"/>
              <a:t>, especially tensor charge</a:t>
            </a:r>
            <a:endParaRPr lang="en-US" sz="1800" smtClean="0"/>
          </a:p>
          <a:p>
            <a:pPr eaLnBrk="1" hangingPunct="1"/>
            <a:endParaRPr lang="en-US" sz="1800" smtClean="0"/>
          </a:p>
          <a:p>
            <a:pPr eaLnBrk="1" hangingPunct="1"/>
            <a:endParaRPr lang="en-US" sz="1800" smtClean="0"/>
          </a:p>
          <a:p>
            <a:pPr eaLnBrk="1" hangingPunct="1"/>
            <a:endParaRPr lang="en-US" sz="1800" smtClean="0"/>
          </a:p>
        </p:txBody>
      </p:sp>
      <p:pic>
        <p:nvPicPr>
          <p:cNvPr id="103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436688"/>
            <a:ext cx="548640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Rectangle 6"/>
          <p:cNvSpPr>
            <a:spLocks noChangeArrowheads="1"/>
          </p:cNvSpPr>
          <p:nvPr/>
        </p:nvSpPr>
        <p:spPr bwMode="auto">
          <a:xfrm>
            <a:off x="4572000" y="4191000"/>
            <a:ext cx="4191000" cy="2057400"/>
          </a:xfrm>
          <a:prstGeom prst="rect">
            <a:avLst/>
          </a:prstGeom>
          <a:solidFill>
            <a:srgbClr val="33CCCC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>
                <a:latin typeface="Arial" pitchFamily="34" charset="0"/>
              </a:rPr>
              <a:t>Positivity bound:</a:t>
            </a:r>
          </a:p>
          <a:p>
            <a:pPr algn="ctr"/>
            <a:endParaRPr lang="en-US" sz="2400">
              <a:latin typeface="Arial" pitchFamily="34" charset="0"/>
            </a:endParaRPr>
          </a:p>
          <a:p>
            <a:pPr algn="ctr"/>
            <a:endParaRPr lang="en-US" sz="2400">
              <a:latin typeface="Arial" pitchFamily="34" charset="0"/>
            </a:endParaRPr>
          </a:p>
          <a:p>
            <a:pPr algn="ctr"/>
            <a:r>
              <a:rPr lang="en-US" sz="2400">
                <a:latin typeface="Arial" pitchFamily="34" charset="0"/>
              </a:rPr>
              <a:t>Soffer bound:</a:t>
            </a:r>
          </a:p>
          <a:p>
            <a:pPr algn="ctr"/>
            <a:endParaRPr lang="en-US" sz="2400">
              <a:latin typeface="Arial" pitchFamily="34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5715000" y="4724400"/>
          <a:ext cx="1981200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6" name="Equation" r:id="rId6" imgW="876240" imgH="228600" progId="Equation.3">
                  <p:embed/>
                </p:oleObj>
              </mc:Choice>
              <mc:Fallback>
                <p:oleObj name="Equation" r:id="rId6" imgW="8762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4724400"/>
                        <a:ext cx="1981200" cy="517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4876800" y="5715000"/>
          <a:ext cx="3617913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7" name="Equation" r:id="rId8" imgW="1600200" imgH="228600" progId="Equation.3">
                  <p:embed/>
                </p:oleObj>
              </mc:Choice>
              <mc:Fallback>
                <p:oleObj name="Equation" r:id="rId8" imgW="16002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5715000"/>
                        <a:ext cx="3617913" cy="517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2717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95DA3-5C1E-4B62-A767-21CF9F444875}" type="slidenum">
              <a:rPr lang="en-US"/>
              <a:pPr/>
              <a:t>45</a:t>
            </a:fld>
            <a:endParaRPr lang="en-US"/>
          </a:p>
        </p:txBody>
      </p:sp>
      <p:sp>
        <p:nvSpPr>
          <p:cNvPr id="32770" name="Title 1"/>
          <p:cNvSpPr>
            <a:spLocks noGrp="1"/>
          </p:cNvSpPr>
          <p:nvPr>
            <p:ph type="title" idx="4294967295"/>
          </p:nvPr>
        </p:nvSpPr>
        <p:spPr>
          <a:xfrm>
            <a:off x="1905000" y="-152400"/>
            <a:ext cx="7467600" cy="914400"/>
          </a:xfrm>
        </p:spPr>
        <p:txBody>
          <a:bodyPr lIns="0" rIns="0" bIns="0" anchor="b"/>
          <a:lstStyle/>
          <a:p>
            <a:r>
              <a:rPr lang="en-US" sz="3300"/>
              <a:t>Zero tests: MC</a:t>
            </a:r>
          </a:p>
        </p:txBody>
      </p:sp>
      <p:pic>
        <p:nvPicPr>
          <p:cNvPr id="32771" name="Content Placeholder 9" descr="compare_exp-1_r3_val0_mix4_th.png"/>
          <p:cNvPicPr>
            <a:picLocks noGrp="1" noChangeAspect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71600" y="722313"/>
            <a:ext cx="5791200" cy="3925887"/>
          </a:xfrm>
        </p:spPr>
      </p:pic>
      <p:sp>
        <p:nvSpPr>
          <p:cNvPr id="32772" name="Content Placeholder 7"/>
          <p:cNvSpPr>
            <a:spLocks noGrp="1"/>
          </p:cNvSpPr>
          <p:nvPr>
            <p:ph sz="half" idx="4294967295"/>
          </p:nvPr>
        </p:nvSpPr>
        <p:spPr>
          <a:xfrm>
            <a:off x="76200" y="4632325"/>
            <a:ext cx="7010400" cy="2606675"/>
          </a:xfrm>
        </p:spPr>
        <p:txBody>
          <a:bodyPr/>
          <a:lstStyle/>
          <a:p>
            <a:pPr marL="273050" indent="-273050"/>
            <a:r>
              <a:rPr lang="en-US" sz="2500"/>
              <a:t>A small asymmetry seen due to acceptance effect</a:t>
            </a:r>
          </a:p>
          <a:p>
            <a:pPr marL="273050" indent="-273050"/>
            <a:r>
              <a:rPr lang="en-US" sz="2500"/>
              <a:t>Mostly appearing at boundary of acceptance</a:t>
            </a:r>
          </a:p>
          <a:p>
            <a:pPr marL="273050" indent="-273050"/>
            <a:r>
              <a:rPr lang="en-US" sz="2500"/>
              <a:t>Opening cut in CMS of 0.8 (~37 degrees) reduces acceptance effect to the sub-per-mille level</a:t>
            </a:r>
          </a:p>
          <a:p>
            <a:pPr marL="273050" indent="-273050"/>
            <a:endParaRPr lang="en-US" sz="2500"/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8305800" y="6340475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3F447DA4-35CD-47E0-9938-A4D15C653531}" type="slidenum">
              <a:rPr lang="en-US" sz="1200" b="0">
                <a:solidFill>
                  <a:srgbClr val="04617B">
                    <a:shade val="90000"/>
                  </a:srgbClr>
                </a:solidFill>
                <a:latin typeface="+mn-lt"/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45</a:t>
            </a:fld>
            <a:endParaRPr lang="en-US" sz="1200" b="0">
              <a:solidFill>
                <a:srgbClr val="04617B">
                  <a:shade val="90000"/>
                </a:srgbClr>
              </a:solidFill>
              <a:latin typeface="+mn-lt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6172200" y="4724400"/>
            <a:ext cx="1752600" cy="1371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172200" y="6096000"/>
            <a:ext cx="1981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76" name="TextBox 14"/>
          <p:cNvSpPr txBox="1">
            <a:spLocks noChangeArrowheads="1"/>
          </p:cNvSpPr>
          <p:nvPr/>
        </p:nvSpPr>
        <p:spPr bwMode="auto">
          <a:xfrm>
            <a:off x="7924800" y="4648200"/>
            <a:ext cx="685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000" b="0">
                <a:latin typeface="Arial Unicode MS" pitchFamily="34" charset="-128"/>
                <a:cs typeface="Arial" pitchFamily="34" charset="0"/>
              </a:rPr>
              <a:t>P</a:t>
            </a:r>
            <a:r>
              <a:rPr lang="en-US" sz="2000" b="0" baseline="-25000">
                <a:latin typeface="Arial Unicode MS" pitchFamily="34" charset="-128"/>
                <a:cs typeface="Arial" pitchFamily="34" charset="0"/>
              </a:rPr>
              <a:t>h</a:t>
            </a:r>
            <a:endParaRPr lang="en-US" sz="2000" b="0">
              <a:latin typeface="Arial Unicode MS" pitchFamily="34" charset="-128"/>
              <a:cs typeface="Arial" pitchFamily="34" charset="0"/>
            </a:endParaRPr>
          </a:p>
        </p:txBody>
      </p:sp>
      <p:graphicFrame>
        <p:nvGraphicFramePr>
          <p:cNvPr id="32777" name="Object 3"/>
          <p:cNvGraphicFramePr>
            <a:graphicFrameLocks noChangeAspect="1"/>
          </p:cNvGraphicFramePr>
          <p:nvPr/>
        </p:nvGraphicFramePr>
        <p:xfrm>
          <a:off x="6634163" y="6096000"/>
          <a:ext cx="1685925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4" name="Equation" r:id="rId4" imgW="1091880" imgH="444240" progId="Equation.3">
                  <p:embed/>
                </p:oleObj>
              </mc:Choice>
              <mc:Fallback>
                <p:oleObj name="Equation" r:id="rId4" imgW="109188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34163" y="6096000"/>
                        <a:ext cx="1685925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2778" name="Straight Connector 18"/>
          <p:cNvCxnSpPr>
            <a:cxnSpLocks noChangeShapeType="1"/>
          </p:cNvCxnSpPr>
          <p:nvPr/>
        </p:nvCxnSpPr>
        <p:spPr bwMode="auto">
          <a:xfrm>
            <a:off x="7924800" y="4724400"/>
            <a:ext cx="0" cy="1371600"/>
          </a:xfrm>
          <a:prstGeom prst="line">
            <a:avLst/>
          </a:prstGeom>
          <a:noFill/>
          <a:ln w="9525" algn="ctr">
            <a:solidFill>
              <a:srgbClr val="06509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4983163" y="2895600"/>
            <a:ext cx="2484437" cy="7302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400" b="0" dirty="0">
                <a:solidFill>
                  <a:srgbClr val="FF0000"/>
                </a:solidFill>
                <a:latin typeface="+mn-lt"/>
                <a:cs typeface="Arial" charset="0"/>
              </a:rPr>
              <a:t>No opening cut</a:t>
            </a:r>
          </a:p>
          <a:p>
            <a:pPr eaLnBrk="1" hangingPunct="1">
              <a:defRPr/>
            </a:pPr>
            <a:r>
              <a:rPr lang="en-US" sz="1400" b="0" dirty="0">
                <a:solidFill>
                  <a:srgbClr val="0000FF"/>
                </a:solidFill>
                <a:latin typeface="+mn-lt"/>
                <a:cs typeface="Arial" charset="0"/>
              </a:rPr>
              <a:t>Opening cut&gt;0.7</a:t>
            </a:r>
          </a:p>
          <a:p>
            <a:pPr eaLnBrk="1" hangingPunct="1">
              <a:defRPr/>
            </a:pPr>
            <a:r>
              <a:rPr lang="en-US" sz="1400" b="0" dirty="0">
                <a:solidFill>
                  <a:srgbClr val="CC00CC"/>
                </a:solidFill>
                <a:latin typeface="+mn-lt"/>
                <a:cs typeface="Arial" charset="0"/>
              </a:rPr>
              <a:t>Opening cut &gt;0.8</a:t>
            </a:r>
          </a:p>
        </p:txBody>
      </p:sp>
    </p:spTree>
    <p:extLst>
      <p:ext uri="{BB962C8B-B14F-4D97-AF65-F5344CB8AC3E}">
        <p14:creationId xmlns:p14="http://schemas.microsoft.com/office/powerpoint/2010/main" val="109514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363" y="1709738"/>
            <a:ext cx="5629275" cy="343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732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BB08-BC9C-4F60-A8AE-A1C1E035EE28}" type="slidenum">
              <a:rPr lang="en-US"/>
              <a:pPr/>
              <a:t>47</a:t>
            </a:fld>
            <a:endParaRPr lang="en-US"/>
          </a:p>
        </p:txBody>
      </p:sp>
      <p:sp>
        <p:nvSpPr>
          <p:cNvPr id="4098" name="Title 1"/>
          <p:cNvSpPr>
            <a:spLocks noGrp="1"/>
          </p:cNvSpPr>
          <p:nvPr>
            <p:ph type="title" idx="4294967295"/>
          </p:nvPr>
        </p:nvSpPr>
        <p:spPr>
          <a:xfrm>
            <a:off x="-152400" y="0"/>
            <a:ext cx="9144000" cy="838200"/>
          </a:xfrm>
        </p:spPr>
        <p:txBody>
          <a:bodyPr lIns="0" rIns="0" bIns="0" anchor="b">
            <a:normAutofit/>
          </a:bodyPr>
          <a:lstStyle/>
          <a:p>
            <a:r>
              <a:rPr lang="en-US" sz="4300" dirty="0"/>
              <a:t> Results </a:t>
            </a:r>
            <a:r>
              <a:rPr lang="en-US" sz="4300" dirty="0" smtClean="0"/>
              <a:t>incl. sys. errors: (z</a:t>
            </a:r>
            <a:r>
              <a:rPr lang="en-US" sz="4300" baseline="-25000" dirty="0" smtClean="0"/>
              <a:t>1</a:t>
            </a:r>
            <a:r>
              <a:rPr lang="en-US" sz="4300" dirty="0" smtClean="0"/>
              <a:t>x z</a:t>
            </a:r>
            <a:r>
              <a:rPr lang="en-US" sz="4300" baseline="-25000" dirty="0" smtClean="0"/>
              <a:t>2</a:t>
            </a:r>
            <a:r>
              <a:rPr lang="en-US" sz="4300" dirty="0" smtClean="0"/>
              <a:t>) Binning</a:t>
            </a:r>
            <a:endParaRPr lang="en-US" sz="4300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38225"/>
            <a:ext cx="8554528" cy="566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657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36968"/>
            <a:ext cx="8952126" cy="5921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362200" y="0"/>
            <a:ext cx="8647326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300" dirty="0">
                <a:solidFill>
                  <a:prstClr val="black"/>
                </a:solidFill>
                <a:ea typeface="+mj-ea"/>
                <a:cs typeface="+mj-cs"/>
              </a:rPr>
              <a:t> </a:t>
            </a:r>
            <a:r>
              <a:rPr lang="en-US" sz="4300" dirty="0" smtClean="0">
                <a:solidFill>
                  <a:prstClr val="black"/>
                </a:solidFill>
                <a:ea typeface="+mj-ea"/>
                <a:cs typeface="+mj-cs"/>
              </a:rPr>
              <a:t>(m</a:t>
            </a:r>
            <a:r>
              <a:rPr lang="en-US" sz="4300" baseline="-25000" dirty="0" smtClean="0">
                <a:solidFill>
                  <a:prstClr val="black"/>
                </a:solidFill>
                <a:ea typeface="+mj-ea"/>
                <a:cs typeface="+mj-cs"/>
              </a:rPr>
              <a:t>1</a:t>
            </a:r>
            <a:r>
              <a:rPr lang="en-US" sz="4300" dirty="0" smtClean="0">
                <a:solidFill>
                  <a:prstClr val="black"/>
                </a:solidFill>
                <a:ea typeface="+mj-ea"/>
                <a:cs typeface="+mj-cs"/>
              </a:rPr>
              <a:t>x m</a:t>
            </a:r>
            <a:r>
              <a:rPr lang="en-US" sz="4300" baseline="-25000" dirty="0" smtClean="0">
                <a:solidFill>
                  <a:prstClr val="black"/>
                </a:solidFill>
                <a:ea typeface="+mj-ea"/>
                <a:cs typeface="+mj-cs"/>
              </a:rPr>
              <a:t>2</a:t>
            </a:r>
            <a:r>
              <a:rPr lang="en-US" sz="4300" dirty="0">
                <a:solidFill>
                  <a:prstClr val="black"/>
                </a:solidFill>
                <a:ea typeface="+mj-ea"/>
                <a:cs typeface="+mj-cs"/>
              </a:rPr>
              <a:t>) Binning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65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3048000" y="1379538"/>
            <a:ext cx="47244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400" dirty="0">
                <a:solidFill>
                  <a:srgbClr val="FF0000"/>
                </a:solidFill>
                <a:latin typeface="+mj-lt"/>
              </a:rPr>
              <a:t>Measure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GreekC" pitchFamily="2" charset="0"/>
                <a:ea typeface="GreekC" pitchFamily="2" charset="0"/>
                <a:cs typeface="GreekC" pitchFamily="2" charset="0"/>
              </a:rPr>
              <a:t>d</a:t>
            </a:r>
            <a:r>
              <a:rPr lang="en-US" sz="2400" dirty="0" err="1">
                <a:solidFill>
                  <a:srgbClr val="FF0000"/>
                </a:solidFill>
                <a:latin typeface="Comic Sans MS" pitchFamily="66" charset="0"/>
                <a:ea typeface="GreekC" pitchFamily="2" charset="0"/>
                <a:cs typeface="GreekC" pitchFamily="2" charset="0"/>
              </a:rPr>
              <a:t>q</a:t>
            </a:r>
            <a:r>
              <a:rPr lang="en-US" sz="2400" dirty="0">
                <a:solidFill>
                  <a:srgbClr val="FF0000"/>
                </a:solidFill>
                <a:latin typeface="Comic Sans MS" pitchFamily="66" charset="0"/>
                <a:ea typeface="GreekC" pitchFamily="2" charset="0"/>
                <a:cs typeface="GreekC" pitchFamily="2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+mj-lt"/>
                <a:ea typeface="GreekC" pitchFamily="2" charset="0"/>
                <a:cs typeface="GreekC" pitchFamily="2" charset="0"/>
              </a:rPr>
              <a:t>X Interference Fragmentation functions</a:t>
            </a:r>
            <a:endParaRPr lang="en-US" sz="24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5124" name="Picture 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76600"/>
            <a:ext cx="4884738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325813"/>
            <a:ext cx="4800600" cy="284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6" name="Group 9"/>
          <p:cNvGrpSpPr>
            <a:grpSpLocks/>
          </p:cNvGrpSpPr>
          <p:nvPr/>
        </p:nvGrpSpPr>
        <p:grpSpPr bwMode="auto">
          <a:xfrm>
            <a:off x="7010400" y="76200"/>
            <a:ext cx="1838325" cy="1371600"/>
            <a:chOff x="7391400" y="0"/>
            <a:chExt cx="1685987" cy="1143000"/>
          </a:xfrm>
        </p:grpSpPr>
        <p:pic>
          <p:nvPicPr>
            <p:cNvPr id="5131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91400" y="152400"/>
              <a:ext cx="1685987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8001442" y="0"/>
              <a:ext cx="608586" cy="2288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" name="Rectangle 2"/>
          <p:cNvSpPr/>
          <p:nvPr/>
        </p:nvSpPr>
        <p:spPr>
          <a:xfrm>
            <a:off x="152400" y="55563"/>
            <a:ext cx="5867400" cy="6302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5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</a:t>
            </a:r>
            <a:r>
              <a:rPr lang="en-US" sz="35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Transversity</a:t>
            </a:r>
            <a:r>
              <a:rPr lang="en-US" sz="3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35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reekC"/>
                <a:cs typeface="GreekC"/>
              </a:rPr>
              <a:t>d</a:t>
            </a:r>
            <a:r>
              <a:rPr lang="en-US" sz="35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q</a:t>
            </a:r>
            <a:r>
              <a:rPr lang="en-US" sz="3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(x)</a:t>
            </a:r>
          </a:p>
        </p:txBody>
      </p:sp>
      <p:sp>
        <p:nvSpPr>
          <p:cNvPr id="5128" name="Rectangle 7"/>
          <p:cNvSpPr>
            <a:spLocks noChangeArrowheads="1"/>
          </p:cNvSpPr>
          <p:nvPr/>
        </p:nvSpPr>
        <p:spPr bwMode="auto">
          <a:xfrm>
            <a:off x="609600" y="696913"/>
            <a:ext cx="6400800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300" dirty="0">
                <a:solidFill>
                  <a:srgbClr val="00B050"/>
                </a:solidFill>
                <a:latin typeface="+mj-lt"/>
              </a:rPr>
              <a:t>Transverse spin information at leading twist </a:t>
            </a:r>
          </a:p>
        </p:txBody>
      </p:sp>
      <p:graphicFrame>
        <p:nvGraphicFramePr>
          <p:cNvPr id="5122" name="Object 3"/>
          <p:cNvGraphicFramePr>
            <a:graphicFrameLocks noChangeAspect="1"/>
          </p:cNvGraphicFramePr>
          <p:nvPr/>
        </p:nvGraphicFramePr>
        <p:xfrm>
          <a:off x="469900" y="1314450"/>
          <a:ext cx="2197100" cy="104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8" name="Equation" r:id="rId6" imgW="1358640" imgH="647640" progId="Equation.3">
                  <p:embed/>
                </p:oleObj>
              </mc:Choice>
              <mc:Fallback>
                <p:oleObj name="Equation" r:id="rId6" imgW="1358640" imgH="647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9900" y="1314450"/>
                        <a:ext cx="2197100" cy="1047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9" name="Rectangle 10"/>
          <p:cNvSpPr>
            <a:spLocks noChangeArrowheads="1"/>
          </p:cNvSpPr>
          <p:nvPr/>
        </p:nvSpPr>
        <p:spPr bwMode="auto">
          <a:xfrm>
            <a:off x="228600" y="2630488"/>
            <a:ext cx="8686800" cy="6461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dirty="0" err="1">
                <a:latin typeface="+mj-lt"/>
              </a:rPr>
              <a:t>Transversity</a:t>
            </a:r>
            <a:r>
              <a:rPr lang="en-US" dirty="0">
                <a:latin typeface="+mj-lt"/>
              </a:rPr>
              <a:t> extraction will become possible with  Interference Fragmentation Function  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dirty="0">
                <a:solidFill>
                  <a:srgbClr val="D20091"/>
                </a:solidFill>
                <a:latin typeface="+mj-lt"/>
              </a:rPr>
              <a:t>- BELLE has shown first observation of IFF asymmetries</a:t>
            </a:r>
          </a:p>
        </p:txBody>
      </p:sp>
      <p:sp>
        <p:nvSpPr>
          <p:cNvPr id="5130" name="Rectangle 11"/>
          <p:cNvSpPr>
            <a:spLocks noChangeArrowheads="1"/>
          </p:cNvSpPr>
          <p:nvPr/>
        </p:nvSpPr>
        <p:spPr bwMode="auto">
          <a:xfrm>
            <a:off x="1752600" y="6335713"/>
            <a:ext cx="5638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dirty="0">
                <a:latin typeface="+mj-lt"/>
              </a:rPr>
              <a:t>Exploring analysis with hadrons in forward region</a:t>
            </a:r>
          </a:p>
        </p:txBody>
      </p:sp>
      <p:pic>
        <p:nvPicPr>
          <p:cNvPr id="13" name="Picture 46" descr="IUwide_psd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60" r="36715" b="27788"/>
          <a:stretch/>
        </p:blipFill>
        <p:spPr bwMode="auto">
          <a:xfrm>
            <a:off x="0" y="76200"/>
            <a:ext cx="518614" cy="450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2327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27A44-7D67-4758-BE03-B3BF1A9B78A0}" type="slidenum">
              <a:rPr lang="en-US"/>
              <a:pPr/>
              <a:t>5</a:t>
            </a:fld>
            <a:endParaRPr lang="en-US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Chiral odd </a:t>
            </a:r>
            <a:r>
              <a:rPr lang="en-US" dirty="0" smtClean="0"/>
              <a:t>Fragmentation Functions</a:t>
            </a:r>
            <a:endParaRPr lang="de-DE" dirty="0"/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3348038" y="3068638"/>
            <a:ext cx="87471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4000"/>
              <a:t>+</a:t>
            </a:r>
            <a:endParaRPr lang="en-US" sz="3200"/>
          </a:p>
        </p:txBody>
      </p:sp>
      <p:sp>
        <p:nvSpPr>
          <p:cNvPr id="26628" name="Oval 4"/>
          <p:cNvSpPr>
            <a:spLocks noChangeArrowheads="1"/>
          </p:cNvSpPr>
          <p:nvPr/>
        </p:nvSpPr>
        <p:spPr bwMode="auto">
          <a:xfrm>
            <a:off x="3563938" y="4941888"/>
            <a:ext cx="3311525" cy="6477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de-DE">
              <a:latin typeface="Symbol" pitchFamily="18" charset="2"/>
            </a:endParaRPr>
          </a:p>
        </p:txBody>
      </p:sp>
      <p:sp>
        <p:nvSpPr>
          <p:cNvPr id="26629" name="Line 5"/>
          <p:cNvSpPr>
            <a:spLocks noChangeShapeType="1"/>
          </p:cNvSpPr>
          <p:nvPr/>
        </p:nvSpPr>
        <p:spPr bwMode="auto">
          <a:xfrm flipV="1">
            <a:off x="2484438" y="5373688"/>
            <a:ext cx="1223962" cy="7921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30" name="Line 6"/>
          <p:cNvSpPr>
            <a:spLocks noChangeShapeType="1"/>
          </p:cNvSpPr>
          <p:nvPr/>
        </p:nvSpPr>
        <p:spPr bwMode="auto">
          <a:xfrm>
            <a:off x="6516688" y="5445125"/>
            <a:ext cx="936625" cy="8651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31" name="Line 7"/>
          <p:cNvSpPr>
            <a:spLocks noChangeShapeType="1"/>
          </p:cNvSpPr>
          <p:nvPr/>
        </p:nvSpPr>
        <p:spPr bwMode="auto">
          <a:xfrm>
            <a:off x="3995738" y="4076700"/>
            <a:ext cx="0" cy="1009650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32" name="Line 8"/>
          <p:cNvSpPr>
            <a:spLocks noChangeShapeType="1"/>
          </p:cNvSpPr>
          <p:nvPr/>
        </p:nvSpPr>
        <p:spPr bwMode="auto">
          <a:xfrm>
            <a:off x="6516688" y="4078288"/>
            <a:ext cx="0" cy="1008062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6567488" y="3946525"/>
            <a:ext cx="438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/>
              <a:t>_</a:t>
            </a:r>
            <a:endParaRPr lang="de-DE" sz="3600"/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3203575" y="5734050"/>
            <a:ext cx="4508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/>
              <a:t>+</a:t>
            </a:r>
            <a:endParaRPr lang="de-DE" sz="3600"/>
          </a:p>
        </p:txBody>
      </p:sp>
      <p:sp>
        <p:nvSpPr>
          <p:cNvPr id="26635" name="Line 11"/>
          <p:cNvSpPr>
            <a:spLocks noChangeShapeType="1"/>
          </p:cNvSpPr>
          <p:nvPr/>
        </p:nvSpPr>
        <p:spPr bwMode="auto">
          <a:xfrm flipV="1">
            <a:off x="2555875" y="5445125"/>
            <a:ext cx="1223963" cy="7921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36" name="Line 12"/>
          <p:cNvSpPr>
            <a:spLocks noChangeShapeType="1"/>
          </p:cNvSpPr>
          <p:nvPr/>
        </p:nvSpPr>
        <p:spPr bwMode="auto">
          <a:xfrm>
            <a:off x="6588125" y="5373688"/>
            <a:ext cx="936625" cy="8651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37" name="Line 13"/>
          <p:cNvSpPr>
            <a:spLocks noChangeShapeType="1"/>
          </p:cNvSpPr>
          <p:nvPr/>
        </p:nvSpPr>
        <p:spPr bwMode="auto">
          <a:xfrm>
            <a:off x="5219700" y="3789363"/>
            <a:ext cx="0" cy="2590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26638" name="Object 14"/>
          <p:cNvGraphicFramePr>
            <a:graphicFrameLocks noChangeAspect="1"/>
          </p:cNvGraphicFramePr>
          <p:nvPr/>
        </p:nvGraphicFramePr>
        <p:xfrm>
          <a:off x="4841875" y="4851400"/>
          <a:ext cx="474663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1" name="Equation" r:id="rId4" imgW="152280" imgH="228600" progId="Equation.DSMT4">
                  <p:embed/>
                </p:oleObj>
              </mc:Choice>
              <mc:Fallback>
                <p:oleObj name="Equation" r:id="rId4" imgW="1522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41875" y="4851400"/>
                        <a:ext cx="474663" cy="71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9" name="Text Box 15"/>
          <p:cNvSpPr txBox="1">
            <a:spLocks noChangeArrowheads="1"/>
          </p:cNvSpPr>
          <p:nvPr/>
        </p:nvSpPr>
        <p:spPr bwMode="auto">
          <a:xfrm>
            <a:off x="6732588" y="5638800"/>
            <a:ext cx="438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/>
              <a:t>_</a:t>
            </a:r>
            <a:endParaRPr lang="de-DE" sz="3600"/>
          </a:p>
        </p:txBody>
      </p:sp>
      <p:sp>
        <p:nvSpPr>
          <p:cNvPr id="26640" name="Line 16"/>
          <p:cNvSpPr>
            <a:spLocks noChangeShapeType="1"/>
          </p:cNvSpPr>
          <p:nvPr/>
        </p:nvSpPr>
        <p:spPr bwMode="auto">
          <a:xfrm flipH="1">
            <a:off x="3995738" y="4078288"/>
            <a:ext cx="2520950" cy="0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41" name="Text Box 17"/>
          <p:cNvSpPr txBox="1">
            <a:spLocks noChangeArrowheads="1"/>
          </p:cNvSpPr>
          <p:nvPr/>
        </p:nvSpPr>
        <p:spPr bwMode="auto">
          <a:xfrm>
            <a:off x="2124075" y="3284538"/>
            <a:ext cx="5762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sz="3600">
                <a:latin typeface="Symbol" pitchFamily="18" charset="2"/>
                <a:cs typeface="Arial" pitchFamily="34" charset="0"/>
                <a:sym typeface="Symbol" pitchFamily="18" charset="2"/>
              </a:rPr>
              <a:t></a:t>
            </a:r>
            <a:r>
              <a:rPr lang="en-US" sz="3600" baseline="30000">
                <a:latin typeface="Symbol" pitchFamily="18" charset="2"/>
                <a:cs typeface="Arial" pitchFamily="34" charset="0"/>
                <a:sym typeface="Symbol" pitchFamily="18" charset="2"/>
              </a:rPr>
              <a:t>*</a:t>
            </a:r>
            <a:endParaRPr lang="el-GR" sz="3600">
              <a:latin typeface="Symbol" pitchFamily="18" charset="2"/>
              <a:cs typeface="Arial" pitchFamily="34" charset="0"/>
              <a:sym typeface="Symbol" pitchFamily="18" charset="2"/>
            </a:endParaRPr>
          </a:p>
        </p:txBody>
      </p:sp>
      <p:sp>
        <p:nvSpPr>
          <p:cNvPr id="26642" name="Text Box 18"/>
          <p:cNvSpPr txBox="1">
            <a:spLocks noChangeArrowheads="1"/>
          </p:cNvSpPr>
          <p:nvPr/>
        </p:nvSpPr>
        <p:spPr bwMode="auto">
          <a:xfrm>
            <a:off x="7596188" y="3213100"/>
            <a:ext cx="6477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sz="3600">
                <a:latin typeface="Symbol" pitchFamily="18" charset="2"/>
                <a:cs typeface="Arial" pitchFamily="34" charset="0"/>
                <a:sym typeface="Symbol" pitchFamily="18" charset="2"/>
              </a:rPr>
              <a:t></a:t>
            </a:r>
            <a:r>
              <a:rPr lang="en-US" sz="3600" baseline="30000">
                <a:latin typeface="Symbol" pitchFamily="18" charset="2"/>
                <a:cs typeface="Arial" pitchFamily="34" charset="0"/>
                <a:sym typeface="Symbol" pitchFamily="18" charset="2"/>
              </a:rPr>
              <a:t>*</a:t>
            </a:r>
            <a:endParaRPr lang="el-GR" sz="3600">
              <a:latin typeface="Symbol" pitchFamily="18" charset="2"/>
              <a:cs typeface="Arial" pitchFamily="34" charset="0"/>
              <a:sym typeface="Symbol" pitchFamily="18" charset="2"/>
            </a:endParaRPr>
          </a:p>
        </p:txBody>
      </p:sp>
      <p:grpSp>
        <p:nvGrpSpPr>
          <p:cNvPr id="26643" name="Group 19"/>
          <p:cNvGrpSpPr>
            <a:grpSpLocks/>
          </p:cNvGrpSpPr>
          <p:nvPr/>
        </p:nvGrpSpPr>
        <p:grpSpPr bwMode="auto">
          <a:xfrm rot="-3477751">
            <a:off x="3095625" y="2744788"/>
            <a:ext cx="288925" cy="1800225"/>
            <a:chOff x="249" y="1207"/>
            <a:chExt cx="363" cy="2178"/>
          </a:xfrm>
        </p:grpSpPr>
        <p:grpSp>
          <p:nvGrpSpPr>
            <p:cNvPr id="26644" name="Group 20"/>
            <p:cNvGrpSpPr>
              <a:grpSpLocks/>
            </p:cNvGrpSpPr>
            <p:nvPr/>
          </p:nvGrpSpPr>
          <p:grpSpPr bwMode="auto">
            <a:xfrm>
              <a:off x="340" y="2296"/>
              <a:ext cx="272" cy="1089"/>
              <a:chOff x="340" y="2296"/>
              <a:chExt cx="272" cy="1089"/>
            </a:xfrm>
          </p:grpSpPr>
          <p:grpSp>
            <p:nvGrpSpPr>
              <p:cNvPr id="26645" name="Group 21"/>
              <p:cNvGrpSpPr>
                <a:grpSpLocks/>
              </p:cNvGrpSpPr>
              <p:nvPr/>
            </p:nvGrpSpPr>
            <p:grpSpPr bwMode="auto">
              <a:xfrm>
                <a:off x="385" y="2840"/>
                <a:ext cx="227" cy="545"/>
                <a:chOff x="385" y="2840"/>
                <a:chExt cx="227" cy="545"/>
              </a:xfrm>
            </p:grpSpPr>
            <p:sp>
              <p:nvSpPr>
                <p:cNvPr id="26646" name="Arc 22"/>
                <p:cNvSpPr>
                  <a:spLocks/>
                </p:cNvSpPr>
                <p:nvPr/>
              </p:nvSpPr>
              <p:spPr bwMode="auto">
                <a:xfrm>
                  <a:off x="476" y="2840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647" name="Arc 23"/>
                <p:cNvSpPr>
                  <a:spLocks/>
                </p:cNvSpPr>
                <p:nvPr/>
              </p:nvSpPr>
              <p:spPr bwMode="auto">
                <a:xfrm rot="10800000">
                  <a:off x="385" y="3113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6648" name="Group 24"/>
              <p:cNvGrpSpPr>
                <a:grpSpLocks/>
              </p:cNvGrpSpPr>
              <p:nvPr/>
            </p:nvGrpSpPr>
            <p:grpSpPr bwMode="auto">
              <a:xfrm rot="10800000">
                <a:off x="340" y="2296"/>
                <a:ext cx="227" cy="545"/>
                <a:chOff x="385" y="2840"/>
                <a:chExt cx="227" cy="545"/>
              </a:xfrm>
            </p:grpSpPr>
            <p:sp>
              <p:nvSpPr>
                <p:cNvPr id="26649" name="Arc 25"/>
                <p:cNvSpPr>
                  <a:spLocks/>
                </p:cNvSpPr>
                <p:nvPr/>
              </p:nvSpPr>
              <p:spPr bwMode="auto">
                <a:xfrm>
                  <a:off x="476" y="2840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650" name="Arc 26"/>
                <p:cNvSpPr>
                  <a:spLocks/>
                </p:cNvSpPr>
                <p:nvPr/>
              </p:nvSpPr>
              <p:spPr bwMode="auto">
                <a:xfrm rot="10800000">
                  <a:off x="385" y="3113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6651" name="Group 27"/>
            <p:cNvGrpSpPr>
              <a:grpSpLocks/>
            </p:cNvGrpSpPr>
            <p:nvPr/>
          </p:nvGrpSpPr>
          <p:grpSpPr bwMode="auto">
            <a:xfrm>
              <a:off x="249" y="1207"/>
              <a:ext cx="272" cy="1089"/>
              <a:chOff x="340" y="2296"/>
              <a:chExt cx="272" cy="1089"/>
            </a:xfrm>
          </p:grpSpPr>
          <p:grpSp>
            <p:nvGrpSpPr>
              <p:cNvPr id="26652" name="Group 28"/>
              <p:cNvGrpSpPr>
                <a:grpSpLocks/>
              </p:cNvGrpSpPr>
              <p:nvPr/>
            </p:nvGrpSpPr>
            <p:grpSpPr bwMode="auto">
              <a:xfrm>
                <a:off x="385" y="2840"/>
                <a:ext cx="227" cy="545"/>
                <a:chOff x="385" y="2840"/>
                <a:chExt cx="227" cy="545"/>
              </a:xfrm>
            </p:grpSpPr>
            <p:sp>
              <p:nvSpPr>
                <p:cNvPr id="26653" name="Arc 29"/>
                <p:cNvSpPr>
                  <a:spLocks/>
                </p:cNvSpPr>
                <p:nvPr/>
              </p:nvSpPr>
              <p:spPr bwMode="auto">
                <a:xfrm>
                  <a:off x="476" y="2840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654" name="Arc 30"/>
                <p:cNvSpPr>
                  <a:spLocks/>
                </p:cNvSpPr>
                <p:nvPr/>
              </p:nvSpPr>
              <p:spPr bwMode="auto">
                <a:xfrm rot="10800000">
                  <a:off x="385" y="3113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6655" name="Group 31"/>
              <p:cNvGrpSpPr>
                <a:grpSpLocks/>
              </p:cNvGrpSpPr>
              <p:nvPr/>
            </p:nvGrpSpPr>
            <p:grpSpPr bwMode="auto">
              <a:xfrm rot="10800000">
                <a:off x="340" y="2296"/>
                <a:ext cx="227" cy="545"/>
                <a:chOff x="385" y="2840"/>
                <a:chExt cx="227" cy="545"/>
              </a:xfrm>
            </p:grpSpPr>
            <p:sp>
              <p:nvSpPr>
                <p:cNvPr id="26656" name="Arc 32"/>
                <p:cNvSpPr>
                  <a:spLocks/>
                </p:cNvSpPr>
                <p:nvPr/>
              </p:nvSpPr>
              <p:spPr bwMode="auto">
                <a:xfrm>
                  <a:off x="476" y="2840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657" name="Arc 33"/>
                <p:cNvSpPr>
                  <a:spLocks/>
                </p:cNvSpPr>
                <p:nvPr/>
              </p:nvSpPr>
              <p:spPr bwMode="auto">
                <a:xfrm rot="10800000">
                  <a:off x="385" y="3113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26658" name="Text Box 34"/>
          <p:cNvSpPr txBox="1">
            <a:spLocks noChangeArrowheads="1"/>
          </p:cNvSpPr>
          <p:nvPr/>
        </p:nvSpPr>
        <p:spPr bwMode="auto">
          <a:xfrm>
            <a:off x="3492500" y="4294188"/>
            <a:ext cx="4508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/>
              <a:t>+</a:t>
            </a:r>
            <a:endParaRPr lang="de-DE" sz="3600"/>
          </a:p>
        </p:txBody>
      </p:sp>
      <p:grpSp>
        <p:nvGrpSpPr>
          <p:cNvPr id="26659" name="Group 35"/>
          <p:cNvGrpSpPr>
            <a:grpSpLocks/>
          </p:cNvGrpSpPr>
          <p:nvPr/>
        </p:nvGrpSpPr>
        <p:grpSpPr bwMode="auto">
          <a:xfrm>
            <a:off x="3886200" y="1844675"/>
            <a:ext cx="3457575" cy="1871663"/>
            <a:chOff x="1791" y="1162"/>
            <a:chExt cx="2182" cy="1171"/>
          </a:xfrm>
        </p:grpSpPr>
        <p:sp>
          <p:nvSpPr>
            <p:cNvPr id="26660" name="Freeform 36"/>
            <p:cNvSpPr>
              <a:spLocks/>
            </p:cNvSpPr>
            <p:nvPr/>
          </p:nvSpPr>
          <p:spPr bwMode="auto">
            <a:xfrm>
              <a:off x="1793" y="1855"/>
              <a:ext cx="304" cy="468"/>
            </a:xfrm>
            <a:custGeom>
              <a:avLst/>
              <a:gdLst>
                <a:gd name="T0" fmla="*/ 0 w 138"/>
                <a:gd name="T1" fmla="*/ 300 h 300"/>
                <a:gd name="T2" fmla="*/ 138 w 138"/>
                <a:gd name="T3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8" h="300">
                  <a:moveTo>
                    <a:pt x="0" y="300"/>
                  </a:moveTo>
                  <a:lnTo>
                    <a:pt x="138" y="0"/>
                  </a:lnTo>
                </a:path>
              </a:pathLst>
            </a:custGeom>
            <a:noFill/>
            <a:ln w="38100" cap="flat" cmpd="sng">
              <a:solidFill>
                <a:srgbClr val="FF99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61" name="Freeform 37"/>
            <p:cNvSpPr>
              <a:spLocks/>
            </p:cNvSpPr>
            <p:nvPr/>
          </p:nvSpPr>
          <p:spPr bwMode="auto">
            <a:xfrm flipH="1">
              <a:off x="3208" y="1855"/>
              <a:ext cx="303" cy="468"/>
            </a:xfrm>
            <a:custGeom>
              <a:avLst/>
              <a:gdLst>
                <a:gd name="T0" fmla="*/ 0 w 138"/>
                <a:gd name="T1" fmla="*/ 300 h 300"/>
                <a:gd name="T2" fmla="*/ 138 w 138"/>
                <a:gd name="T3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38" h="300">
                  <a:moveTo>
                    <a:pt x="0" y="300"/>
                  </a:moveTo>
                  <a:lnTo>
                    <a:pt x="138" y="0"/>
                  </a:lnTo>
                </a:path>
              </a:pathLst>
            </a:custGeom>
            <a:noFill/>
            <a:ln w="38100" cap="flat" cmpd="sng">
              <a:solidFill>
                <a:srgbClr val="FF99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62" name="Oval 38"/>
            <p:cNvSpPr>
              <a:spLocks noChangeArrowheads="1"/>
            </p:cNvSpPr>
            <p:nvPr/>
          </p:nvSpPr>
          <p:spPr bwMode="auto">
            <a:xfrm>
              <a:off x="1843" y="1658"/>
              <a:ext cx="1585" cy="3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63" name="Line 39"/>
            <p:cNvSpPr>
              <a:spLocks noChangeShapeType="1"/>
            </p:cNvSpPr>
            <p:nvPr/>
          </p:nvSpPr>
          <p:spPr bwMode="auto">
            <a:xfrm>
              <a:off x="2635" y="1358"/>
              <a:ext cx="0" cy="9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64" name="Text Box 40"/>
            <p:cNvSpPr txBox="1">
              <a:spLocks noChangeArrowheads="1"/>
            </p:cNvSpPr>
            <p:nvPr/>
          </p:nvSpPr>
          <p:spPr bwMode="auto">
            <a:xfrm>
              <a:off x="3423" y="1796"/>
              <a:ext cx="550" cy="4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4000"/>
                <a:t>_</a:t>
              </a:r>
              <a:endParaRPr lang="en-US" sz="3200"/>
            </a:p>
          </p:txBody>
        </p:sp>
        <p:graphicFrame>
          <p:nvGraphicFramePr>
            <p:cNvPr id="26665" name="Object 41"/>
            <p:cNvGraphicFramePr>
              <a:graphicFrameLocks noChangeAspect="1"/>
            </p:cNvGraphicFramePr>
            <p:nvPr/>
          </p:nvGraphicFramePr>
          <p:xfrm>
            <a:off x="2189" y="1577"/>
            <a:ext cx="826" cy="56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62" name="Equation" r:id="rId6" imgW="253800" imgH="241200" progId="Equation.DSMT4">
                    <p:embed/>
                  </p:oleObj>
                </mc:Choice>
                <mc:Fallback>
                  <p:oleObj name="Equation" r:id="rId6" imgW="253800" imgH="2412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89" y="1577"/>
                          <a:ext cx="826" cy="56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6666" name="Line 42"/>
            <p:cNvSpPr>
              <a:spLocks noChangeShapeType="1"/>
            </p:cNvSpPr>
            <p:nvPr/>
          </p:nvSpPr>
          <p:spPr bwMode="auto">
            <a:xfrm flipV="1">
              <a:off x="1973" y="1207"/>
              <a:ext cx="454" cy="54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67" name="Line 43"/>
            <p:cNvSpPr>
              <a:spLocks noChangeShapeType="1"/>
            </p:cNvSpPr>
            <p:nvPr/>
          </p:nvSpPr>
          <p:spPr bwMode="auto">
            <a:xfrm flipV="1">
              <a:off x="2018" y="1207"/>
              <a:ext cx="454" cy="54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68" name="Line 44"/>
            <p:cNvSpPr>
              <a:spLocks noChangeShapeType="1"/>
            </p:cNvSpPr>
            <p:nvPr/>
          </p:nvSpPr>
          <p:spPr bwMode="auto">
            <a:xfrm flipH="1" flipV="1">
              <a:off x="2880" y="1207"/>
              <a:ext cx="363" cy="54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69" name="Line 45"/>
            <p:cNvSpPr>
              <a:spLocks noChangeShapeType="1"/>
            </p:cNvSpPr>
            <p:nvPr/>
          </p:nvSpPr>
          <p:spPr bwMode="auto">
            <a:xfrm flipH="1" flipV="1">
              <a:off x="2925" y="1207"/>
              <a:ext cx="363" cy="54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70" name="Text Box 46"/>
            <p:cNvSpPr txBox="1">
              <a:spLocks noChangeArrowheads="1"/>
            </p:cNvSpPr>
            <p:nvPr/>
          </p:nvSpPr>
          <p:spPr bwMode="auto">
            <a:xfrm>
              <a:off x="1791" y="1254"/>
              <a:ext cx="551" cy="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endParaRPr lang="de-DE" sz="3200"/>
            </a:p>
          </p:txBody>
        </p:sp>
        <p:sp>
          <p:nvSpPr>
            <p:cNvPr id="26671" name="Text Box 47"/>
            <p:cNvSpPr txBox="1">
              <a:spLocks noChangeArrowheads="1"/>
            </p:cNvSpPr>
            <p:nvPr/>
          </p:nvSpPr>
          <p:spPr bwMode="auto">
            <a:xfrm>
              <a:off x="3153" y="1162"/>
              <a:ext cx="548" cy="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endParaRPr lang="de-DE" sz="3200"/>
            </a:p>
          </p:txBody>
        </p:sp>
      </p:grpSp>
      <p:sp>
        <p:nvSpPr>
          <p:cNvPr id="26672" name="Text Box 48"/>
          <p:cNvSpPr txBox="1">
            <a:spLocks noChangeArrowheads="1"/>
          </p:cNvSpPr>
          <p:nvPr/>
        </p:nvSpPr>
        <p:spPr bwMode="auto">
          <a:xfrm>
            <a:off x="6875463" y="112553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de-DE">
              <a:latin typeface="Symbol" pitchFamily="18" charset="2"/>
            </a:endParaRPr>
          </a:p>
        </p:txBody>
      </p:sp>
      <p:sp>
        <p:nvSpPr>
          <p:cNvPr id="26673" name="Text Box 49"/>
          <p:cNvSpPr txBox="1">
            <a:spLocks noChangeArrowheads="1"/>
          </p:cNvSpPr>
          <p:nvPr/>
        </p:nvSpPr>
        <p:spPr bwMode="auto">
          <a:xfrm>
            <a:off x="4067175" y="990600"/>
            <a:ext cx="22225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/>
              <a:t>Collins effect</a:t>
            </a:r>
            <a:endParaRPr lang="de-DE" sz="2800"/>
          </a:p>
        </p:txBody>
      </p:sp>
      <p:grpSp>
        <p:nvGrpSpPr>
          <p:cNvPr id="26674" name="Group 50"/>
          <p:cNvGrpSpPr>
            <a:grpSpLocks/>
          </p:cNvGrpSpPr>
          <p:nvPr/>
        </p:nvGrpSpPr>
        <p:grpSpPr bwMode="auto">
          <a:xfrm rot="-18119271">
            <a:off x="7127875" y="2673350"/>
            <a:ext cx="288925" cy="1800225"/>
            <a:chOff x="249" y="1207"/>
            <a:chExt cx="363" cy="2178"/>
          </a:xfrm>
        </p:grpSpPr>
        <p:grpSp>
          <p:nvGrpSpPr>
            <p:cNvPr id="26675" name="Group 51"/>
            <p:cNvGrpSpPr>
              <a:grpSpLocks/>
            </p:cNvGrpSpPr>
            <p:nvPr/>
          </p:nvGrpSpPr>
          <p:grpSpPr bwMode="auto">
            <a:xfrm>
              <a:off x="340" y="2296"/>
              <a:ext cx="272" cy="1089"/>
              <a:chOff x="340" y="2296"/>
              <a:chExt cx="272" cy="1089"/>
            </a:xfrm>
          </p:grpSpPr>
          <p:grpSp>
            <p:nvGrpSpPr>
              <p:cNvPr id="26676" name="Group 52"/>
              <p:cNvGrpSpPr>
                <a:grpSpLocks/>
              </p:cNvGrpSpPr>
              <p:nvPr/>
            </p:nvGrpSpPr>
            <p:grpSpPr bwMode="auto">
              <a:xfrm>
                <a:off x="385" y="2840"/>
                <a:ext cx="227" cy="545"/>
                <a:chOff x="385" y="2840"/>
                <a:chExt cx="227" cy="545"/>
              </a:xfrm>
            </p:grpSpPr>
            <p:sp>
              <p:nvSpPr>
                <p:cNvPr id="26677" name="Arc 53"/>
                <p:cNvSpPr>
                  <a:spLocks/>
                </p:cNvSpPr>
                <p:nvPr/>
              </p:nvSpPr>
              <p:spPr bwMode="auto">
                <a:xfrm>
                  <a:off x="476" y="2840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678" name="Arc 54"/>
                <p:cNvSpPr>
                  <a:spLocks/>
                </p:cNvSpPr>
                <p:nvPr/>
              </p:nvSpPr>
              <p:spPr bwMode="auto">
                <a:xfrm rot="10800000">
                  <a:off x="385" y="3113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6679" name="Group 55"/>
              <p:cNvGrpSpPr>
                <a:grpSpLocks/>
              </p:cNvGrpSpPr>
              <p:nvPr/>
            </p:nvGrpSpPr>
            <p:grpSpPr bwMode="auto">
              <a:xfrm rot="10800000">
                <a:off x="340" y="2296"/>
                <a:ext cx="227" cy="545"/>
                <a:chOff x="385" y="2840"/>
                <a:chExt cx="227" cy="545"/>
              </a:xfrm>
            </p:grpSpPr>
            <p:sp>
              <p:nvSpPr>
                <p:cNvPr id="26680" name="Arc 56"/>
                <p:cNvSpPr>
                  <a:spLocks/>
                </p:cNvSpPr>
                <p:nvPr/>
              </p:nvSpPr>
              <p:spPr bwMode="auto">
                <a:xfrm>
                  <a:off x="476" y="2840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681" name="Arc 57"/>
                <p:cNvSpPr>
                  <a:spLocks/>
                </p:cNvSpPr>
                <p:nvPr/>
              </p:nvSpPr>
              <p:spPr bwMode="auto">
                <a:xfrm rot="10800000">
                  <a:off x="385" y="3113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6682" name="Group 58"/>
            <p:cNvGrpSpPr>
              <a:grpSpLocks/>
            </p:cNvGrpSpPr>
            <p:nvPr/>
          </p:nvGrpSpPr>
          <p:grpSpPr bwMode="auto">
            <a:xfrm>
              <a:off x="249" y="1207"/>
              <a:ext cx="272" cy="1089"/>
              <a:chOff x="340" y="2296"/>
              <a:chExt cx="272" cy="1089"/>
            </a:xfrm>
          </p:grpSpPr>
          <p:grpSp>
            <p:nvGrpSpPr>
              <p:cNvPr id="26683" name="Group 59"/>
              <p:cNvGrpSpPr>
                <a:grpSpLocks/>
              </p:cNvGrpSpPr>
              <p:nvPr/>
            </p:nvGrpSpPr>
            <p:grpSpPr bwMode="auto">
              <a:xfrm>
                <a:off x="385" y="2840"/>
                <a:ext cx="227" cy="545"/>
                <a:chOff x="385" y="2840"/>
                <a:chExt cx="227" cy="545"/>
              </a:xfrm>
            </p:grpSpPr>
            <p:sp>
              <p:nvSpPr>
                <p:cNvPr id="26684" name="Arc 60"/>
                <p:cNvSpPr>
                  <a:spLocks/>
                </p:cNvSpPr>
                <p:nvPr/>
              </p:nvSpPr>
              <p:spPr bwMode="auto">
                <a:xfrm>
                  <a:off x="476" y="2840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685" name="Arc 61"/>
                <p:cNvSpPr>
                  <a:spLocks/>
                </p:cNvSpPr>
                <p:nvPr/>
              </p:nvSpPr>
              <p:spPr bwMode="auto">
                <a:xfrm rot="10800000">
                  <a:off x="385" y="3113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6686" name="Group 62"/>
              <p:cNvGrpSpPr>
                <a:grpSpLocks/>
              </p:cNvGrpSpPr>
              <p:nvPr/>
            </p:nvGrpSpPr>
            <p:grpSpPr bwMode="auto">
              <a:xfrm rot="10800000">
                <a:off x="340" y="2296"/>
                <a:ext cx="227" cy="545"/>
                <a:chOff x="385" y="2840"/>
                <a:chExt cx="227" cy="545"/>
              </a:xfrm>
            </p:grpSpPr>
            <p:sp>
              <p:nvSpPr>
                <p:cNvPr id="26687" name="Arc 63"/>
                <p:cNvSpPr>
                  <a:spLocks/>
                </p:cNvSpPr>
                <p:nvPr/>
              </p:nvSpPr>
              <p:spPr bwMode="auto">
                <a:xfrm>
                  <a:off x="476" y="2840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688" name="Arc 64"/>
                <p:cNvSpPr>
                  <a:spLocks/>
                </p:cNvSpPr>
                <p:nvPr/>
              </p:nvSpPr>
              <p:spPr bwMode="auto">
                <a:xfrm rot="10800000">
                  <a:off x="385" y="3113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26689" name="Text Box 65"/>
          <p:cNvSpPr txBox="1">
            <a:spLocks noChangeArrowheads="1"/>
          </p:cNvSpPr>
          <p:nvPr/>
        </p:nvSpPr>
        <p:spPr bwMode="auto">
          <a:xfrm>
            <a:off x="3975100" y="4384675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q</a:t>
            </a:r>
            <a:endParaRPr lang="de-DE"/>
          </a:p>
        </p:txBody>
      </p:sp>
      <p:sp>
        <p:nvSpPr>
          <p:cNvPr id="26690" name="Text Box 66"/>
          <p:cNvSpPr txBox="1">
            <a:spLocks noChangeArrowheads="1"/>
          </p:cNvSpPr>
          <p:nvPr/>
        </p:nvSpPr>
        <p:spPr bwMode="auto">
          <a:xfrm>
            <a:off x="3924300" y="5229225"/>
            <a:ext cx="349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N</a:t>
            </a:r>
            <a:endParaRPr lang="de-DE">
              <a:solidFill>
                <a:schemeClr val="bg1"/>
              </a:solidFill>
            </a:endParaRPr>
          </a:p>
        </p:txBody>
      </p:sp>
      <p:graphicFrame>
        <p:nvGraphicFramePr>
          <p:cNvPr id="26691" name="Object 67"/>
          <p:cNvGraphicFramePr>
            <a:graphicFrameLocks noChangeAspect="1"/>
          </p:cNvGraphicFramePr>
          <p:nvPr/>
        </p:nvGraphicFramePr>
        <p:xfrm>
          <a:off x="254000" y="6157913"/>
          <a:ext cx="1016000" cy="69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3" name="Equation" r:id="rId8" imgW="253800" imgH="241200" progId="Equation.DSMT4">
                  <p:embed/>
                </p:oleObj>
              </mc:Choice>
              <mc:Fallback>
                <p:oleObj name="Equation" r:id="rId8" imgW="25380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lum bright="2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000" y="6157913"/>
                        <a:ext cx="1016000" cy="698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92" name="Text Box 68"/>
          <p:cNvSpPr txBox="1">
            <a:spLocks noChangeArrowheads="1"/>
          </p:cNvSpPr>
          <p:nvPr/>
        </p:nvSpPr>
        <p:spPr bwMode="auto">
          <a:xfrm>
            <a:off x="1236663" y="6308725"/>
            <a:ext cx="15652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/>
              <a:t>: Collins FF</a:t>
            </a:r>
          </a:p>
          <a:p>
            <a:endParaRPr lang="de-DE" sz="2000" b="1"/>
          </a:p>
        </p:txBody>
      </p:sp>
      <p:sp>
        <p:nvSpPr>
          <p:cNvPr id="26693" name="Line 69"/>
          <p:cNvSpPr>
            <a:spLocks noChangeShapeType="1"/>
          </p:cNvSpPr>
          <p:nvPr/>
        </p:nvSpPr>
        <p:spPr bwMode="auto">
          <a:xfrm flipH="1" flipV="1">
            <a:off x="2971800" y="1676400"/>
            <a:ext cx="1600200" cy="152400"/>
          </a:xfrm>
          <a:prstGeom prst="line">
            <a:avLst/>
          </a:prstGeom>
          <a:noFill/>
          <a:ln w="635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94" name="Line 70"/>
          <p:cNvSpPr>
            <a:spLocks noChangeShapeType="1"/>
          </p:cNvSpPr>
          <p:nvPr/>
        </p:nvSpPr>
        <p:spPr bwMode="auto">
          <a:xfrm flipV="1">
            <a:off x="5791200" y="1600200"/>
            <a:ext cx="609600" cy="228600"/>
          </a:xfrm>
          <a:prstGeom prst="line">
            <a:avLst/>
          </a:prstGeom>
          <a:noFill/>
          <a:ln w="63500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132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6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6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6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40" grpId="0" animBg="1"/>
      <p:bldP spid="26673" grpId="0"/>
      <p:bldP spid="26693" grpId="0" animBg="1"/>
      <p:bldP spid="26694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1739A-E14D-4919-A01E-1D456F583957}" type="slidenum">
              <a:rPr lang="en-US"/>
              <a:pPr/>
              <a:t>50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76200"/>
            <a:ext cx="8229600" cy="533400"/>
          </a:xfrm>
        </p:spPr>
        <p:txBody>
          <a:bodyPr lIns="0" rIns="0" bIns="0" anchor="b">
            <a:normAutofit fontScale="90000"/>
          </a:bodyPr>
          <a:lstStyle/>
          <a:p>
            <a:r>
              <a:rPr lang="en-US" sz="3900"/>
              <a:t>Comparison to Theory Predictions</a:t>
            </a:r>
          </a:p>
        </p:txBody>
      </p:sp>
      <p:pic>
        <p:nvPicPr>
          <p:cNvPr id="44035" name="Content Placeholder 11" descr="final_asypanel_val0_mz_bin5.png"/>
          <p:cNvPicPr>
            <a:picLocks noGrp="1" noChangeAspect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85800"/>
            <a:ext cx="4572000" cy="3100388"/>
          </a:xfrm>
        </p:spPr>
      </p:pic>
      <p:pic>
        <p:nvPicPr>
          <p:cNvPr id="44036" name="Content Placeholder 12" descr="final_asypanel_val0_z_bin4.png"/>
          <p:cNvPicPr>
            <a:picLocks noGrp="1" noChangeAspect="1"/>
          </p:cNvPicPr>
          <p:nvPr>
            <p:ph sz="half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37075" y="685800"/>
            <a:ext cx="4606925" cy="3124200"/>
          </a:xfrm>
        </p:spPr>
      </p:pic>
      <p:sp>
        <p:nvSpPr>
          <p:cNvPr id="44037" name="TextBox 13"/>
          <p:cNvSpPr txBox="1">
            <a:spLocks noChangeArrowheads="1"/>
          </p:cNvSpPr>
          <p:nvPr/>
        </p:nvSpPr>
        <p:spPr bwMode="auto">
          <a:xfrm>
            <a:off x="152400" y="4357688"/>
            <a:ext cx="8839200" cy="250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>
                <a:solidFill>
                  <a:srgbClr val="FF0000"/>
                </a:solidFill>
              </a:rPr>
              <a:t>Leading order, </a:t>
            </a:r>
          </a:p>
          <a:p>
            <a:r>
              <a:rPr lang="en-US" sz="2000">
                <a:cs typeface="Arial" pitchFamily="34" charset="0"/>
              </a:rPr>
              <a:t>Mass dependence : Magnitude at low masses comparable, high masses significantly larger (some contribution possibly from charm )</a:t>
            </a:r>
          </a:p>
          <a:p>
            <a:endParaRPr lang="en-US" sz="2000">
              <a:cs typeface="Arial" pitchFamily="34" charset="0"/>
            </a:endParaRPr>
          </a:p>
          <a:p>
            <a:r>
              <a:rPr lang="en-US" sz="2000">
                <a:cs typeface="Arial" pitchFamily="34" charset="0"/>
              </a:rPr>
              <a:t>Z dependence : Rising behavior steeper</a:t>
            </a:r>
          </a:p>
          <a:p>
            <a:endParaRPr lang="en-US" sz="2000">
              <a:cs typeface="Arial" pitchFamily="34" charset="0"/>
            </a:endParaRPr>
          </a:p>
          <a:p>
            <a:r>
              <a:rPr lang="en-US" sz="2000">
                <a:cs typeface="Arial" pitchFamily="34" charset="0"/>
              </a:rPr>
              <a:t>However:  Theory contains parameters based on HERMES data which already fail to explain COMPASS well</a:t>
            </a:r>
          </a:p>
        </p:txBody>
      </p:sp>
      <p:sp>
        <p:nvSpPr>
          <p:cNvPr id="44038" name="TextBox 12"/>
          <p:cNvSpPr txBox="1">
            <a:spLocks noChangeArrowheads="1"/>
          </p:cNvSpPr>
          <p:nvPr/>
        </p:nvSpPr>
        <p:spPr bwMode="auto">
          <a:xfrm>
            <a:off x="152400" y="3748088"/>
            <a:ext cx="8763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>
                <a:cs typeface="Arial" pitchFamily="34" charset="0"/>
              </a:rPr>
              <a:t>Initial model description by Bacchetta,Checcopieri, Mukherjee, Radici : </a:t>
            </a:r>
            <a:r>
              <a:rPr lang="en-US" b="1">
                <a:cs typeface="Arial" pitchFamily="34" charset="0"/>
              </a:rPr>
              <a:t>Phys.Rev.D79:034029,2009</a:t>
            </a:r>
            <a:r>
              <a:rPr lang="en-US">
                <a:cs typeface="Arial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11892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486F3-44B0-400F-AF38-5E7972FF4C05}" type="slidenum">
              <a:rPr lang="en-US"/>
              <a:pPr/>
              <a:t>51</a:t>
            </a:fld>
            <a:endParaRPr lang="en-US"/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SimSun" pitchFamily="2" charset="-122"/>
              </a:rPr>
              <a:t>Transversity from di-Hadron SSA</a:t>
            </a:r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57888"/>
            <a:ext cx="9144000" cy="59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49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843213"/>
            <a:ext cx="624840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3493" name="Object 5"/>
          <p:cNvGraphicFramePr>
            <a:graphicFrameLocks noChangeAspect="1"/>
          </p:cNvGraphicFramePr>
          <p:nvPr/>
        </p:nvGraphicFramePr>
        <p:xfrm>
          <a:off x="4800600" y="1524000"/>
          <a:ext cx="2209800" cy="757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2" name="Equation" r:id="rId6" imgW="1371600" imgH="469800" progId="Equation.DSMT4">
                  <p:embed/>
                </p:oleObj>
              </mc:Choice>
              <mc:Fallback>
                <p:oleObj name="Equation" r:id="rId6" imgW="1371600" imgH="469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1524000"/>
                        <a:ext cx="2209800" cy="757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494" name="Text Box 6"/>
          <p:cNvSpPr txBox="1">
            <a:spLocks noChangeArrowheads="1"/>
          </p:cNvSpPr>
          <p:nvPr/>
        </p:nvSpPr>
        <p:spPr bwMode="auto">
          <a:xfrm>
            <a:off x="1981200" y="1676400"/>
            <a:ext cx="27432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200" b="1">
                <a:latin typeface="Palatino Linotype" pitchFamily="18" charset="0"/>
                <a:ea typeface="SimSun" pitchFamily="2" charset="-122"/>
              </a:rPr>
              <a:t>Physics asymmetry</a:t>
            </a:r>
            <a:endParaRPr lang="en-US" altLang="zh-CN" sz="2200" b="1">
              <a:latin typeface="Palatino Linotype" pitchFamily="18" charset="0"/>
              <a:ea typeface="SimSun" pitchFamily="2" charset="-122"/>
            </a:endParaRPr>
          </a:p>
        </p:txBody>
      </p:sp>
      <p:sp>
        <p:nvSpPr>
          <p:cNvPr id="63495" name="Text Box 7"/>
          <p:cNvSpPr txBox="1">
            <a:spLocks noChangeArrowheads="1"/>
          </p:cNvSpPr>
          <p:nvPr/>
        </p:nvSpPr>
        <p:spPr bwMode="auto">
          <a:xfrm>
            <a:off x="6781800" y="4267200"/>
            <a:ext cx="2209800" cy="639763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b="1">
                <a:solidFill>
                  <a:srgbClr val="FF0000"/>
                </a:solidFill>
                <a:latin typeface="Times New Roman" pitchFamily="18" charset="0"/>
                <a:ea typeface="SimSun" pitchFamily="2" charset="-122"/>
              </a:rPr>
              <a:t>IFF </a:t>
            </a:r>
            <a:r>
              <a:rPr lang="en-US" altLang="zh-CN" sz="1600" b="1">
                <a:solidFill>
                  <a:srgbClr val="FF0000"/>
                </a:solidFill>
                <a:latin typeface="Times New Roman" pitchFamily="18" charset="0"/>
                <a:ea typeface="SimSun" pitchFamily="2" charset="-122"/>
              </a:rPr>
              <a:t>+ Di-hadron FF</a:t>
            </a:r>
            <a:endParaRPr lang="en-US" altLang="ja-JP" sz="1600" b="1">
              <a:solidFill>
                <a:srgbClr val="FF0000"/>
              </a:solidFill>
              <a:latin typeface="Times New Roman" pitchFamily="18" charset="0"/>
              <a:ea typeface="SimSun" pitchFamily="2" charset="-122"/>
            </a:endParaRPr>
          </a:p>
          <a:p>
            <a:pPr eaLnBrk="0" hangingPunct="0"/>
            <a:r>
              <a:rPr lang="en-US" altLang="zh-CN" sz="1600">
                <a:solidFill>
                  <a:srgbClr val="FF0000"/>
                </a:solidFill>
                <a:latin typeface="Times New Roman" pitchFamily="18" charset="0"/>
                <a:ea typeface="SimSun" pitchFamily="2" charset="-122"/>
              </a:rPr>
              <a:t>measured in e+e-</a:t>
            </a:r>
          </a:p>
        </p:txBody>
      </p:sp>
      <p:sp>
        <p:nvSpPr>
          <p:cNvPr id="63496" name="Text Box 8"/>
          <p:cNvSpPr txBox="1">
            <a:spLocks noChangeArrowheads="1"/>
          </p:cNvSpPr>
          <p:nvPr/>
        </p:nvSpPr>
        <p:spPr bwMode="auto">
          <a:xfrm>
            <a:off x="2590800" y="4267200"/>
            <a:ext cx="1828800" cy="669925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ja-JP" b="1">
                <a:solidFill>
                  <a:srgbClr val="FF0000"/>
                </a:solidFill>
                <a:latin typeface="Times New Roman" pitchFamily="18" charset="0"/>
                <a:ea typeface="SimSun" pitchFamily="2" charset="-122"/>
              </a:rPr>
              <a:t>Transversity</a:t>
            </a:r>
          </a:p>
          <a:p>
            <a:pPr eaLnBrk="0" hangingPunct="0"/>
            <a:r>
              <a:rPr lang="en-US" altLang="zh-CN">
                <a:solidFill>
                  <a:srgbClr val="FF0000"/>
                </a:solidFill>
                <a:latin typeface="Times New Roman" pitchFamily="18" charset="0"/>
                <a:ea typeface="SimSun" pitchFamily="2" charset="-122"/>
              </a:rPr>
              <a:t>to be extracted</a:t>
            </a:r>
            <a:endParaRPr lang="en-US" altLang="zh-CN">
              <a:latin typeface="Times New Roman" pitchFamily="18" charset="0"/>
              <a:ea typeface="SimSun" pitchFamily="2" charset="-122"/>
            </a:endParaRPr>
          </a:p>
        </p:txBody>
      </p:sp>
      <p:sp>
        <p:nvSpPr>
          <p:cNvPr id="63497" name="Text Box 9"/>
          <p:cNvSpPr txBox="1">
            <a:spLocks noChangeArrowheads="1"/>
          </p:cNvSpPr>
          <p:nvPr/>
        </p:nvSpPr>
        <p:spPr bwMode="auto">
          <a:xfrm>
            <a:off x="4724400" y="4114800"/>
            <a:ext cx="1803400" cy="935038"/>
          </a:xfrm>
          <a:prstGeom prst="rect">
            <a:avLst/>
          </a:prstGeom>
          <a:noFill/>
          <a:ln w="19050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ja-JP" b="1">
                <a:solidFill>
                  <a:srgbClr val="663300"/>
                </a:solidFill>
                <a:latin typeface="Times New Roman" pitchFamily="18" charset="0"/>
                <a:ea typeface="SimSun" pitchFamily="2" charset="-122"/>
              </a:rPr>
              <a:t>Hard scattering</a:t>
            </a:r>
          </a:p>
          <a:p>
            <a:pPr eaLnBrk="0" hangingPunct="0"/>
            <a:r>
              <a:rPr lang="en-US" altLang="zh-CN" b="1">
                <a:solidFill>
                  <a:srgbClr val="663300"/>
                </a:solidFill>
                <a:latin typeface="Times New Roman" pitchFamily="18" charset="0"/>
                <a:ea typeface="SimSun" pitchFamily="2" charset="-122"/>
              </a:rPr>
              <a:t>c</a:t>
            </a:r>
            <a:r>
              <a:rPr lang="en-US" altLang="ja-JP" b="1">
                <a:solidFill>
                  <a:srgbClr val="663300"/>
                </a:solidFill>
                <a:latin typeface="Times New Roman" pitchFamily="18" charset="0"/>
                <a:ea typeface="SimSun" pitchFamily="2" charset="-122"/>
              </a:rPr>
              <a:t>ross section</a:t>
            </a:r>
            <a:br>
              <a:rPr lang="en-US" altLang="ja-JP" b="1">
                <a:solidFill>
                  <a:srgbClr val="663300"/>
                </a:solidFill>
                <a:latin typeface="Times New Roman" pitchFamily="18" charset="0"/>
                <a:ea typeface="SimSun" pitchFamily="2" charset="-122"/>
              </a:rPr>
            </a:br>
            <a:r>
              <a:rPr lang="en-US" altLang="zh-CN">
                <a:solidFill>
                  <a:srgbClr val="663300"/>
                </a:solidFill>
                <a:latin typeface="Times New Roman" pitchFamily="18" charset="0"/>
                <a:ea typeface="SimSun" pitchFamily="2" charset="-122"/>
              </a:rPr>
              <a:t>from pQCD</a:t>
            </a:r>
          </a:p>
        </p:txBody>
      </p:sp>
      <p:sp>
        <p:nvSpPr>
          <p:cNvPr id="63498" name="Text Box 10"/>
          <p:cNvSpPr txBox="1">
            <a:spLocks noChangeArrowheads="1"/>
          </p:cNvSpPr>
          <p:nvPr/>
        </p:nvSpPr>
        <p:spPr bwMode="auto">
          <a:xfrm>
            <a:off x="228600" y="4114800"/>
            <a:ext cx="2209800" cy="935038"/>
          </a:xfrm>
          <a:prstGeom prst="rect">
            <a:avLst/>
          </a:prstGeom>
          <a:noFill/>
          <a:ln w="19050">
            <a:solidFill>
              <a:srgbClr val="66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ja-JP" b="1">
                <a:solidFill>
                  <a:srgbClr val="0000FF"/>
                </a:solidFill>
                <a:latin typeface="Times New Roman" pitchFamily="18" charset="0"/>
                <a:ea typeface="SimSun" pitchFamily="2" charset="-122"/>
              </a:rPr>
              <a:t>Unpolarized </a:t>
            </a:r>
          </a:p>
          <a:p>
            <a:pPr eaLnBrk="0" hangingPunct="0"/>
            <a:r>
              <a:rPr lang="en-US" altLang="ja-JP" b="1">
                <a:solidFill>
                  <a:srgbClr val="0000FF"/>
                </a:solidFill>
                <a:latin typeface="Times New Roman" pitchFamily="18" charset="0"/>
                <a:ea typeface="SimSun" pitchFamily="2" charset="-122"/>
              </a:rPr>
              <a:t>quark distribution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SimSun" pitchFamily="2" charset="-122"/>
              </a:rPr>
              <a:t> </a:t>
            </a:r>
            <a:endParaRPr lang="en-US" altLang="ja-JP">
              <a:solidFill>
                <a:srgbClr val="0000FF"/>
              </a:solidFill>
              <a:latin typeface="Times New Roman" pitchFamily="18" charset="0"/>
              <a:ea typeface="SimSun" pitchFamily="2" charset="-122"/>
            </a:endParaRPr>
          </a:p>
          <a:p>
            <a:pPr eaLnBrk="0" hangingPunct="0"/>
            <a:r>
              <a:rPr lang="en-US" altLang="ja-JP">
                <a:solidFill>
                  <a:srgbClr val="0000FF"/>
                </a:solidFill>
                <a:latin typeface="Times New Roman" pitchFamily="18" charset="0"/>
                <a:ea typeface="SimSun" pitchFamily="2" charset="-122"/>
              </a:rPr>
              <a:t>Known </a:t>
            </a:r>
            <a:r>
              <a:rPr lang="en-US" altLang="zh-CN">
                <a:solidFill>
                  <a:srgbClr val="0000FF"/>
                </a:solidFill>
                <a:latin typeface="Times New Roman" pitchFamily="18" charset="0"/>
                <a:ea typeface="SimSun" pitchFamily="2" charset="-122"/>
              </a:rPr>
              <a:t>from DIS</a:t>
            </a:r>
            <a:endParaRPr lang="en-US" altLang="zh-CN">
              <a:latin typeface="Times New Roman" pitchFamily="18" charset="0"/>
              <a:ea typeface="SimSun" pitchFamily="2" charset="-122"/>
            </a:endParaRPr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4495800" y="2819400"/>
            <a:ext cx="1219200" cy="533400"/>
          </a:xfrm>
          <a:prstGeom prst="rect">
            <a:avLst/>
          </a:prstGeom>
          <a:noFill/>
          <a:ln w="19050" algn="ctr">
            <a:solidFill>
              <a:srgbClr val="66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00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63500" name="Rectangle 12"/>
          <p:cNvSpPr>
            <a:spLocks noChangeArrowheads="1"/>
          </p:cNvSpPr>
          <p:nvPr/>
        </p:nvSpPr>
        <p:spPr bwMode="auto">
          <a:xfrm>
            <a:off x="5521325" y="5943600"/>
            <a:ext cx="650875" cy="533400"/>
          </a:xfrm>
          <a:prstGeom prst="rect">
            <a:avLst/>
          </a:prstGeom>
          <a:noFill/>
          <a:ln w="19050" algn="ctr">
            <a:solidFill>
              <a:srgbClr val="66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00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cxnSp>
        <p:nvCxnSpPr>
          <p:cNvPr id="63501" name="AutoShape 13"/>
          <p:cNvCxnSpPr>
            <a:cxnSpLocks noChangeShapeType="1"/>
            <a:stCxn id="63498" idx="0"/>
            <a:endCxn id="63499" idx="2"/>
          </p:cNvCxnSpPr>
          <p:nvPr/>
        </p:nvCxnSpPr>
        <p:spPr bwMode="auto">
          <a:xfrm rot="16200000">
            <a:off x="2847975" y="1847850"/>
            <a:ext cx="742950" cy="3771900"/>
          </a:xfrm>
          <a:prstGeom prst="curvedConnector3">
            <a:avLst>
              <a:gd name="adj1" fmla="val 50000"/>
            </a:avLst>
          </a:prstGeom>
          <a:noFill/>
          <a:ln w="19050">
            <a:solidFill>
              <a:srgbClr val="6600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502" name="AutoShape 14"/>
          <p:cNvCxnSpPr>
            <a:cxnSpLocks noChangeShapeType="1"/>
            <a:stCxn id="63498" idx="2"/>
            <a:endCxn id="63500" idx="0"/>
          </p:cNvCxnSpPr>
          <p:nvPr/>
        </p:nvCxnSpPr>
        <p:spPr bwMode="auto">
          <a:xfrm rot="16200000" flipH="1">
            <a:off x="3152776" y="3240087"/>
            <a:ext cx="874712" cy="4513263"/>
          </a:xfrm>
          <a:prstGeom prst="curvedConnector3">
            <a:avLst>
              <a:gd name="adj1" fmla="val 49907"/>
            </a:avLst>
          </a:prstGeom>
          <a:noFill/>
          <a:ln w="19050">
            <a:solidFill>
              <a:srgbClr val="6600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3503" name="Rectangle 15"/>
          <p:cNvSpPr>
            <a:spLocks noChangeArrowheads="1"/>
          </p:cNvSpPr>
          <p:nvPr/>
        </p:nvSpPr>
        <p:spPr bwMode="auto">
          <a:xfrm>
            <a:off x="6130925" y="5943600"/>
            <a:ext cx="650875" cy="533400"/>
          </a:xfrm>
          <a:prstGeom prst="rect">
            <a:avLst/>
          </a:prstGeom>
          <a:noFill/>
          <a:ln w="2857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00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cxnSp>
        <p:nvCxnSpPr>
          <p:cNvPr id="63504" name="AutoShape 16"/>
          <p:cNvCxnSpPr>
            <a:cxnSpLocks noChangeShapeType="1"/>
            <a:stCxn id="63496" idx="2"/>
            <a:endCxn id="63503" idx="0"/>
          </p:cNvCxnSpPr>
          <p:nvPr/>
        </p:nvCxnSpPr>
        <p:spPr bwMode="auto">
          <a:xfrm rot="16200000" flipH="1">
            <a:off x="4491832" y="3964781"/>
            <a:ext cx="977900" cy="2951163"/>
          </a:xfrm>
          <a:prstGeom prst="curvedConnector3">
            <a:avLst>
              <a:gd name="adj1" fmla="val 50000"/>
            </a:avLst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3505" name="Rectangle 17"/>
          <p:cNvSpPr>
            <a:spLocks noChangeArrowheads="1"/>
          </p:cNvSpPr>
          <p:nvPr/>
        </p:nvSpPr>
        <p:spPr bwMode="auto">
          <a:xfrm>
            <a:off x="6781800" y="5943600"/>
            <a:ext cx="1066800" cy="533400"/>
          </a:xfrm>
          <a:prstGeom prst="rect">
            <a:avLst/>
          </a:prstGeom>
          <a:noFill/>
          <a:ln w="19050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00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cxnSp>
        <p:nvCxnSpPr>
          <p:cNvPr id="63506" name="AutoShape 18"/>
          <p:cNvCxnSpPr>
            <a:cxnSpLocks noChangeShapeType="1"/>
            <a:stCxn id="63497" idx="2"/>
            <a:endCxn id="63505" idx="0"/>
          </p:cNvCxnSpPr>
          <p:nvPr/>
        </p:nvCxnSpPr>
        <p:spPr bwMode="auto">
          <a:xfrm rot="16200000" flipH="1">
            <a:off x="6033294" y="4652169"/>
            <a:ext cx="874712" cy="1689100"/>
          </a:xfrm>
          <a:prstGeom prst="curvedConnector3">
            <a:avLst>
              <a:gd name="adj1" fmla="val 49907"/>
            </a:avLst>
          </a:prstGeom>
          <a:noFill/>
          <a:ln w="1905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3507" name="Rectangle 19"/>
          <p:cNvSpPr>
            <a:spLocks noChangeArrowheads="1"/>
          </p:cNvSpPr>
          <p:nvPr/>
        </p:nvSpPr>
        <p:spPr bwMode="auto">
          <a:xfrm>
            <a:off x="5715000" y="2819400"/>
            <a:ext cx="762000" cy="533400"/>
          </a:xfrm>
          <a:prstGeom prst="rect">
            <a:avLst/>
          </a:prstGeom>
          <a:noFill/>
          <a:ln w="19050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00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cxnSp>
        <p:nvCxnSpPr>
          <p:cNvPr id="63508" name="AutoShape 20"/>
          <p:cNvCxnSpPr>
            <a:cxnSpLocks noChangeShapeType="1"/>
            <a:stCxn id="63497" idx="0"/>
            <a:endCxn id="63507" idx="2"/>
          </p:cNvCxnSpPr>
          <p:nvPr/>
        </p:nvCxnSpPr>
        <p:spPr bwMode="auto">
          <a:xfrm rot="16200000">
            <a:off x="5489575" y="3498850"/>
            <a:ext cx="742950" cy="469900"/>
          </a:xfrm>
          <a:prstGeom prst="curvedConnector3">
            <a:avLst>
              <a:gd name="adj1" fmla="val 50000"/>
            </a:avLst>
          </a:prstGeom>
          <a:noFill/>
          <a:ln w="1905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3509" name="Rectangle 21"/>
          <p:cNvSpPr>
            <a:spLocks noChangeArrowheads="1"/>
          </p:cNvSpPr>
          <p:nvPr/>
        </p:nvSpPr>
        <p:spPr bwMode="auto">
          <a:xfrm>
            <a:off x="7848600" y="5943600"/>
            <a:ext cx="1239838" cy="533400"/>
          </a:xfrm>
          <a:prstGeom prst="rect">
            <a:avLst/>
          </a:prstGeom>
          <a:noFill/>
          <a:ln w="2857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00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63510" name="Rectangle 22"/>
          <p:cNvSpPr>
            <a:spLocks noChangeArrowheads="1"/>
          </p:cNvSpPr>
          <p:nvPr/>
        </p:nvSpPr>
        <p:spPr bwMode="auto">
          <a:xfrm>
            <a:off x="6477000" y="2819400"/>
            <a:ext cx="1295400" cy="533400"/>
          </a:xfrm>
          <a:prstGeom prst="rect">
            <a:avLst/>
          </a:prstGeom>
          <a:noFill/>
          <a:ln w="1905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600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cxnSp>
        <p:nvCxnSpPr>
          <p:cNvPr id="63511" name="AutoShape 23"/>
          <p:cNvCxnSpPr>
            <a:cxnSpLocks noChangeShapeType="1"/>
            <a:stCxn id="63495" idx="2"/>
            <a:endCxn id="63509" idx="0"/>
          </p:cNvCxnSpPr>
          <p:nvPr/>
        </p:nvCxnSpPr>
        <p:spPr bwMode="auto">
          <a:xfrm rot="16200000" flipH="1">
            <a:off x="7673975" y="5133975"/>
            <a:ext cx="1008063" cy="582613"/>
          </a:xfrm>
          <a:prstGeom prst="curvedConnector3">
            <a:avLst>
              <a:gd name="adj1" fmla="val 49921"/>
            </a:avLst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512" name="AutoShape 24"/>
          <p:cNvCxnSpPr>
            <a:cxnSpLocks noChangeShapeType="1"/>
            <a:stCxn id="63495" idx="0"/>
            <a:endCxn id="63510" idx="2"/>
          </p:cNvCxnSpPr>
          <p:nvPr/>
        </p:nvCxnSpPr>
        <p:spPr bwMode="auto">
          <a:xfrm rot="5400000" flipH="1">
            <a:off x="7060406" y="3426619"/>
            <a:ext cx="890588" cy="762000"/>
          </a:xfrm>
          <a:prstGeom prst="curvedConnector3">
            <a:avLst>
              <a:gd name="adj1" fmla="val 49731"/>
            </a:avLst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35662568"/>
      </p:ext>
    </p:extLst>
  </p:cSld>
  <p:clrMapOvr>
    <a:masterClrMapping/>
  </p:clrMapOvr>
  <p:transition advTm="88218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120775"/>
            <a:ext cx="6553200" cy="573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035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902"/>
          <a:stretch/>
        </p:blipFill>
        <p:spPr bwMode="auto">
          <a:xfrm>
            <a:off x="2590800" y="1120776"/>
            <a:ext cx="6553200" cy="1956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986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75A5B-D9A8-41FB-B3DA-77506F79E69B}" type="slidenum">
              <a:rPr lang="en-US"/>
              <a:pPr/>
              <a:t>54</a:t>
            </a:fld>
            <a:endParaRPr lang="en-US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8" r="52559" b="54216"/>
          <a:stretch>
            <a:fillRect/>
          </a:stretch>
        </p:blipFill>
        <p:spPr bwMode="auto">
          <a:xfrm>
            <a:off x="927100" y="1447800"/>
            <a:ext cx="3492500" cy="184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4200525" y="2743200"/>
            <a:ext cx="4638675" cy="173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2400"/>
              <a:t>QED and QCD interactions (and SM weak interactions) conserve helicity:</a:t>
            </a:r>
            <a:r>
              <a:rPr lang="it-IT" sz="2400">
                <a:solidFill>
                  <a:srgbClr val="990099"/>
                </a:solidFill>
                <a:latin typeface="Comic Sans MS" pitchFamily="66" charset="0"/>
              </a:rPr>
              <a:t>              </a:t>
            </a:r>
          </a:p>
          <a:p>
            <a:pPr algn="ctr">
              <a:spcBef>
                <a:spcPct val="50000"/>
              </a:spcBef>
            </a:pPr>
            <a:r>
              <a:rPr lang="it-IT" sz="2400">
                <a:solidFill>
                  <a:srgbClr val="FF3300"/>
                </a:solidFill>
              </a:rPr>
              <a:t>Cannot measure</a:t>
            </a:r>
            <a:r>
              <a:rPr lang="it-IT" sz="2400">
                <a:solidFill>
                  <a:srgbClr val="990099"/>
                </a:solidFill>
                <a:latin typeface="Comic Sans MS" pitchFamily="66" charset="0"/>
              </a:rPr>
              <a:t> </a:t>
            </a:r>
            <a:r>
              <a:rPr lang="it-IT" sz="2400">
                <a:solidFill>
                  <a:srgbClr val="FF0000"/>
                </a:solidFill>
              </a:rPr>
              <a:t>h</a:t>
            </a:r>
            <a:r>
              <a:rPr lang="it-IT" sz="2400" baseline="-25000">
                <a:solidFill>
                  <a:srgbClr val="FF0000"/>
                </a:solidFill>
              </a:rPr>
              <a:t>1 </a:t>
            </a:r>
            <a:r>
              <a:rPr lang="it-IT" sz="2400">
                <a:solidFill>
                  <a:srgbClr val="FF0000"/>
                </a:solidFill>
              </a:rPr>
              <a:t>inclusively</a:t>
            </a:r>
          </a:p>
        </p:txBody>
      </p:sp>
      <p:sp>
        <p:nvSpPr>
          <p:cNvPr id="24580" name="Oval 4"/>
          <p:cNvSpPr>
            <a:spLocks noChangeArrowheads="1"/>
          </p:cNvSpPr>
          <p:nvPr/>
        </p:nvSpPr>
        <p:spPr bwMode="auto">
          <a:xfrm>
            <a:off x="1976438" y="4022725"/>
            <a:ext cx="1227137" cy="3587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de-DE">
              <a:latin typeface="Symbol" pitchFamily="18" charset="2"/>
            </a:endParaRPr>
          </a:p>
        </p:txBody>
      </p:sp>
      <p:sp>
        <p:nvSpPr>
          <p:cNvPr id="24581" name="Line 5"/>
          <p:cNvSpPr>
            <a:spLocks noChangeShapeType="1"/>
          </p:cNvSpPr>
          <p:nvPr/>
        </p:nvSpPr>
        <p:spPr bwMode="auto">
          <a:xfrm flipV="1">
            <a:off x="1577975" y="4262438"/>
            <a:ext cx="452438" cy="4397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82" name="Line 6"/>
          <p:cNvSpPr>
            <a:spLocks noChangeShapeType="1"/>
          </p:cNvSpPr>
          <p:nvPr/>
        </p:nvSpPr>
        <p:spPr bwMode="auto">
          <a:xfrm>
            <a:off x="3070225" y="4302125"/>
            <a:ext cx="346075" cy="4794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83" name="Line 7"/>
          <p:cNvSpPr>
            <a:spLocks noChangeShapeType="1"/>
          </p:cNvSpPr>
          <p:nvPr/>
        </p:nvSpPr>
        <p:spPr bwMode="auto">
          <a:xfrm>
            <a:off x="2136775" y="3543300"/>
            <a:ext cx="0" cy="560388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84" name="Line 8"/>
          <p:cNvSpPr>
            <a:spLocks noChangeShapeType="1"/>
          </p:cNvSpPr>
          <p:nvPr/>
        </p:nvSpPr>
        <p:spPr bwMode="auto">
          <a:xfrm>
            <a:off x="3070225" y="3544888"/>
            <a:ext cx="0" cy="558800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3108325" y="3487738"/>
            <a:ext cx="3825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/>
              <a:t>_</a:t>
            </a:r>
            <a:endParaRPr lang="de-DE" sz="2800"/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1739900" y="4351338"/>
            <a:ext cx="4508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/>
              <a:t>+</a:t>
            </a:r>
            <a:endParaRPr lang="de-DE" sz="3600"/>
          </a:p>
        </p:txBody>
      </p:sp>
      <p:sp>
        <p:nvSpPr>
          <p:cNvPr id="24587" name="Line 11"/>
          <p:cNvSpPr>
            <a:spLocks noChangeShapeType="1"/>
          </p:cNvSpPr>
          <p:nvPr/>
        </p:nvSpPr>
        <p:spPr bwMode="auto">
          <a:xfrm flipV="1">
            <a:off x="1603375" y="4302125"/>
            <a:ext cx="454025" cy="4397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88" name="Line 12"/>
          <p:cNvSpPr>
            <a:spLocks noChangeShapeType="1"/>
          </p:cNvSpPr>
          <p:nvPr/>
        </p:nvSpPr>
        <p:spPr bwMode="auto">
          <a:xfrm>
            <a:off x="3097213" y="4262438"/>
            <a:ext cx="346075" cy="4794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89" name="Line 13"/>
          <p:cNvSpPr>
            <a:spLocks noChangeShapeType="1"/>
          </p:cNvSpPr>
          <p:nvPr/>
        </p:nvSpPr>
        <p:spPr bwMode="auto">
          <a:xfrm>
            <a:off x="2589213" y="3384550"/>
            <a:ext cx="0" cy="14366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24590" name="Object 14"/>
          <p:cNvGraphicFramePr>
            <a:graphicFrameLocks noChangeAspect="1"/>
          </p:cNvGraphicFramePr>
          <p:nvPr/>
        </p:nvGraphicFramePr>
        <p:xfrm>
          <a:off x="2451100" y="3971925"/>
          <a:ext cx="174625" cy="395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6" name="Equation" r:id="rId5" imgW="152280" imgH="228600" progId="Equation.DSMT4">
                  <p:embed/>
                </p:oleObj>
              </mc:Choice>
              <mc:Fallback>
                <p:oleObj name="Equation" r:id="rId5" imgW="1522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1100" y="3971925"/>
                        <a:ext cx="174625" cy="395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91" name="Text Box 15"/>
          <p:cNvSpPr txBox="1">
            <a:spLocks noChangeArrowheads="1"/>
          </p:cNvSpPr>
          <p:nvPr/>
        </p:nvSpPr>
        <p:spPr bwMode="auto">
          <a:xfrm>
            <a:off x="2963863" y="4208463"/>
            <a:ext cx="3048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/>
              <a:t>_</a:t>
            </a:r>
            <a:endParaRPr lang="de-DE" sz="2800"/>
          </a:p>
        </p:txBody>
      </p:sp>
      <p:sp>
        <p:nvSpPr>
          <p:cNvPr id="24592" name="Line 16"/>
          <p:cNvSpPr>
            <a:spLocks noChangeShapeType="1"/>
          </p:cNvSpPr>
          <p:nvPr/>
        </p:nvSpPr>
        <p:spPr bwMode="auto">
          <a:xfrm flipH="1">
            <a:off x="2136775" y="3544888"/>
            <a:ext cx="933450" cy="0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1563688" y="3144838"/>
            <a:ext cx="184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sz="3600">
                <a:latin typeface="Symbol" pitchFamily="18" charset="2"/>
                <a:cs typeface="Arial" pitchFamily="34" charset="0"/>
                <a:sym typeface="Symbol" pitchFamily="18" charset="2"/>
              </a:rPr>
              <a:t></a:t>
            </a:r>
          </a:p>
        </p:txBody>
      </p:sp>
      <p:sp>
        <p:nvSpPr>
          <p:cNvPr id="24594" name="Text Box 18"/>
          <p:cNvSpPr txBox="1">
            <a:spLocks noChangeArrowheads="1"/>
          </p:cNvSpPr>
          <p:nvPr/>
        </p:nvSpPr>
        <p:spPr bwMode="auto">
          <a:xfrm>
            <a:off x="3455988" y="3063875"/>
            <a:ext cx="184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sz="3600">
                <a:latin typeface="Symbol" pitchFamily="18" charset="2"/>
                <a:cs typeface="Arial" pitchFamily="34" charset="0"/>
                <a:sym typeface="Symbol" pitchFamily="18" charset="2"/>
              </a:rPr>
              <a:t></a:t>
            </a:r>
          </a:p>
        </p:txBody>
      </p:sp>
      <p:grpSp>
        <p:nvGrpSpPr>
          <p:cNvPr id="24595" name="Group 19"/>
          <p:cNvGrpSpPr>
            <a:grpSpLocks/>
          </p:cNvGrpSpPr>
          <p:nvPr/>
        </p:nvGrpSpPr>
        <p:grpSpPr bwMode="auto">
          <a:xfrm rot="-3477751">
            <a:off x="1777206" y="3018632"/>
            <a:ext cx="160337" cy="666750"/>
            <a:chOff x="249" y="1207"/>
            <a:chExt cx="363" cy="2178"/>
          </a:xfrm>
        </p:grpSpPr>
        <p:grpSp>
          <p:nvGrpSpPr>
            <p:cNvPr id="24596" name="Group 20"/>
            <p:cNvGrpSpPr>
              <a:grpSpLocks/>
            </p:cNvGrpSpPr>
            <p:nvPr/>
          </p:nvGrpSpPr>
          <p:grpSpPr bwMode="auto">
            <a:xfrm>
              <a:off x="340" y="2296"/>
              <a:ext cx="272" cy="1089"/>
              <a:chOff x="340" y="2296"/>
              <a:chExt cx="272" cy="1089"/>
            </a:xfrm>
          </p:grpSpPr>
          <p:grpSp>
            <p:nvGrpSpPr>
              <p:cNvPr id="24597" name="Group 21"/>
              <p:cNvGrpSpPr>
                <a:grpSpLocks/>
              </p:cNvGrpSpPr>
              <p:nvPr/>
            </p:nvGrpSpPr>
            <p:grpSpPr bwMode="auto">
              <a:xfrm>
                <a:off x="385" y="2840"/>
                <a:ext cx="227" cy="545"/>
                <a:chOff x="385" y="2840"/>
                <a:chExt cx="227" cy="545"/>
              </a:xfrm>
            </p:grpSpPr>
            <p:sp>
              <p:nvSpPr>
                <p:cNvPr id="24598" name="Arc 22"/>
                <p:cNvSpPr>
                  <a:spLocks/>
                </p:cNvSpPr>
                <p:nvPr/>
              </p:nvSpPr>
              <p:spPr bwMode="auto">
                <a:xfrm>
                  <a:off x="476" y="2840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599" name="Arc 23"/>
                <p:cNvSpPr>
                  <a:spLocks/>
                </p:cNvSpPr>
                <p:nvPr/>
              </p:nvSpPr>
              <p:spPr bwMode="auto">
                <a:xfrm rot="10800000">
                  <a:off x="385" y="3113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4600" name="Group 24"/>
              <p:cNvGrpSpPr>
                <a:grpSpLocks/>
              </p:cNvGrpSpPr>
              <p:nvPr/>
            </p:nvGrpSpPr>
            <p:grpSpPr bwMode="auto">
              <a:xfrm rot="10800000">
                <a:off x="340" y="2296"/>
                <a:ext cx="227" cy="545"/>
                <a:chOff x="385" y="2840"/>
                <a:chExt cx="227" cy="545"/>
              </a:xfrm>
            </p:grpSpPr>
            <p:sp>
              <p:nvSpPr>
                <p:cNvPr id="24601" name="Arc 25"/>
                <p:cNvSpPr>
                  <a:spLocks/>
                </p:cNvSpPr>
                <p:nvPr/>
              </p:nvSpPr>
              <p:spPr bwMode="auto">
                <a:xfrm>
                  <a:off x="476" y="2840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602" name="Arc 26"/>
                <p:cNvSpPr>
                  <a:spLocks/>
                </p:cNvSpPr>
                <p:nvPr/>
              </p:nvSpPr>
              <p:spPr bwMode="auto">
                <a:xfrm rot="10800000">
                  <a:off x="385" y="3113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4603" name="Group 27"/>
            <p:cNvGrpSpPr>
              <a:grpSpLocks/>
            </p:cNvGrpSpPr>
            <p:nvPr/>
          </p:nvGrpSpPr>
          <p:grpSpPr bwMode="auto">
            <a:xfrm>
              <a:off x="249" y="1207"/>
              <a:ext cx="272" cy="1089"/>
              <a:chOff x="340" y="2296"/>
              <a:chExt cx="272" cy="1089"/>
            </a:xfrm>
          </p:grpSpPr>
          <p:grpSp>
            <p:nvGrpSpPr>
              <p:cNvPr id="24604" name="Group 28"/>
              <p:cNvGrpSpPr>
                <a:grpSpLocks/>
              </p:cNvGrpSpPr>
              <p:nvPr/>
            </p:nvGrpSpPr>
            <p:grpSpPr bwMode="auto">
              <a:xfrm>
                <a:off x="385" y="2840"/>
                <a:ext cx="227" cy="545"/>
                <a:chOff x="385" y="2840"/>
                <a:chExt cx="227" cy="545"/>
              </a:xfrm>
            </p:grpSpPr>
            <p:sp>
              <p:nvSpPr>
                <p:cNvPr id="24605" name="Arc 29"/>
                <p:cNvSpPr>
                  <a:spLocks/>
                </p:cNvSpPr>
                <p:nvPr/>
              </p:nvSpPr>
              <p:spPr bwMode="auto">
                <a:xfrm>
                  <a:off x="476" y="2840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606" name="Arc 30"/>
                <p:cNvSpPr>
                  <a:spLocks/>
                </p:cNvSpPr>
                <p:nvPr/>
              </p:nvSpPr>
              <p:spPr bwMode="auto">
                <a:xfrm rot="10800000">
                  <a:off x="385" y="3113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4607" name="Group 31"/>
              <p:cNvGrpSpPr>
                <a:grpSpLocks/>
              </p:cNvGrpSpPr>
              <p:nvPr/>
            </p:nvGrpSpPr>
            <p:grpSpPr bwMode="auto">
              <a:xfrm rot="10800000">
                <a:off x="340" y="2296"/>
                <a:ext cx="227" cy="545"/>
                <a:chOff x="385" y="2840"/>
                <a:chExt cx="227" cy="545"/>
              </a:xfrm>
            </p:grpSpPr>
            <p:sp>
              <p:nvSpPr>
                <p:cNvPr id="24608" name="Arc 32"/>
                <p:cNvSpPr>
                  <a:spLocks/>
                </p:cNvSpPr>
                <p:nvPr/>
              </p:nvSpPr>
              <p:spPr bwMode="auto">
                <a:xfrm>
                  <a:off x="476" y="2840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609" name="Arc 33"/>
                <p:cNvSpPr>
                  <a:spLocks/>
                </p:cNvSpPr>
                <p:nvPr/>
              </p:nvSpPr>
              <p:spPr bwMode="auto">
                <a:xfrm rot="10800000">
                  <a:off x="385" y="3113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24610" name="Text Box 34"/>
          <p:cNvSpPr txBox="1">
            <a:spLocks noChangeArrowheads="1"/>
          </p:cNvSpPr>
          <p:nvPr/>
        </p:nvSpPr>
        <p:spPr bwMode="auto">
          <a:xfrm>
            <a:off x="1739900" y="3632200"/>
            <a:ext cx="4508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/>
              <a:t>+</a:t>
            </a:r>
            <a:endParaRPr lang="de-DE" sz="3600"/>
          </a:p>
        </p:txBody>
      </p:sp>
      <p:grpSp>
        <p:nvGrpSpPr>
          <p:cNvPr id="24611" name="Group 35"/>
          <p:cNvGrpSpPr>
            <a:grpSpLocks/>
          </p:cNvGrpSpPr>
          <p:nvPr/>
        </p:nvGrpSpPr>
        <p:grpSpPr bwMode="auto">
          <a:xfrm rot="-18119271">
            <a:off x="3288506" y="3018632"/>
            <a:ext cx="160337" cy="666750"/>
            <a:chOff x="249" y="1207"/>
            <a:chExt cx="363" cy="2178"/>
          </a:xfrm>
        </p:grpSpPr>
        <p:grpSp>
          <p:nvGrpSpPr>
            <p:cNvPr id="24612" name="Group 36"/>
            <p:cNvGrpSpPr>
              <a:grpSpLocks/>
            </p:cNvGrpSpPr>
            <p:nvPr/>
          </p:nvGrpSpPr>
          <p:grpSpPr bwMode="auto">
            <a:xfrm>
              <a:off x="340" y="2296"/>
              <a:ext cx="272" cy="1089"/>
              <a:chOff x="340" y="2296"/>
              <a:chExt cx="272" cy="1089"/>
            </a:xfrm>
          </p:grpSpPr>
          <p:grpSp>
            <p:nvGrpSpPr>
              <p:cNvPr id="24613" name="Group 37"/>
              <p:cNvGrpSpPr>
                <a:grpSpLocks/>
              </p:cNvGrpSpPr>
              <p:nvPr/>
            </p:nvGrpSpPr>
            <p:grpSpPr bwMode="auto">
              <a:xfrm>
                <a:off x="385" y="2840"/>
                <a:ext cx="227" cy="545"/>
                <a:chOff x="385" y="2840"/>
                <a:chExt cx="227" cy="545"/>
              </a:xfrm>
            </p:grpSpPr>
            <p:sp>
              <p:nvSpPr>
                <p:cNvPr id="24614" name="Arc 38"/>
                <p:cNvSpPr>
                  <a:spLocks/>
                </p:cNvSpPr>
                <p:nvPr/>
              </p:nvSpPr>
              <p:spPr bwMode="auto">
                <a:xfrm>
                  <a:off x="476" y="2840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615" name="Arc 39"/>
                <p:cNvSpPr>
                  <a:spLocks/>
                </p:cNvSpPr>
                <p:nvPr/>
              </p:nvSpPr>
              <p:spPr bwMode="auto">
                <a:xfrm rot="10800000">
                  <a:off x="385" y="3113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4616" name="Group 40"/>
              <p:cNvGrpSpPr>
                <a:grpSpLocks/>
              </p:cNvGrpSpPr>
              <p:nvPr/>
            </p:nvGrpSpPr>
            <p:grpSpPr bwMode="auto">
              <a:xfrm rot="10800000">
                <a:off x="340" y="2296"/>
                <a:ext cx="227" cy="545"/>
                <a:chOff x="385" y="2840"/>
                <a:chExt cx="227" cy="545"/>
              </a:xfrm>
            </p:grpSpPr>
            <p:sp>
              <p:nvSpPr>
                <p:cNvPr id="24617" name="Arc 41"/>
                <p:cNvSpPr>
                  <a:spLocks/>
                </p:cNvSpPr>
                <p:nvPr/>
              </p:nvSpPr>
              <p:spPr bwMode="auto">
                <a:xfrm>
                  <a:off x="476" y="2840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618" name="Arc 42"/>
                <p:cNvSpPr>
                  <a:spLocks/>
                </p:cNvSpPr>
                <p:nvPr/>
              </p:nvSpPr>
              <p:spPr bwMode="auto">
                <a:xfrm rot="10800000">
                  <a:off x="385" y="3113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4619" name="Group 43"/>
            <p:cNvGrpSpPr>
              <a:grpSpLocks/>
            </p:cNvGrpSpPr>
            <p:nvPr/>
          </p:nvGrpSpPr>
          <p:grpSpPr bwMode="auto">
            <a:xfrm>
              <a:off x="249" y="1207"/>
              <a:ext cx="272" cy="1089"/>
              <a:chOff x="340" y="2296"/>
              <a:chExt cx="272" cy="1089"/>
            </a:xfrm>
          </p:grpSpPr>
          <p:grpSp>
            <p:nvGrpSpPr>
              <p:cNvPr id="24620" name="Group 44"/>
              <p:cNvGrpSpPr>
                <a:grpSpLocks/>
              </p:cNvGrpSpPr>
              <p:nvPr/>
            </p:nvGrpSpPr>
            <p:grpSpPr bwMode="auto">
              <a:xfrm>
                <a:off x="385" y="2840"/>
                <a:ext cx="227" cy="545"/>
                <a:chOff x="385" y="2840"/>
                <a:chExt cx="227" cy="545"/>
              </a:xfrm>
            </p:grpSpPr>
            <p:sp>
              <p:nvSpPr>
                <p:cNvPr id="24621" name="Arc 45"/>
                <p:cNvSpPr>
                  <a:spLocks/>
                </p:cNvSpPr>
                <p:nvPr/>
              </p:nvSpPr>
              <p:spPr bwMode="auto">
                <a:xfrm>
                  <a:off x="476" y="2840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622" name="Arc 46"/>
                <p:cNvSpPr>
                  <a:spLocks/>
                </p:cNvSpPr>
                <p:nvPr/>
              </p:nvSpPr>
              <p:spPr bwMode="auto">
                <a:xfrm rot="10800000">
                  <a:off x="385" y="3113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4623" name="Group 47"/>
              <p:cNvGrpSpPr>
                <a:grpSpLocks/>
              </p:cNvGrpSpPr>
              <p:nvPr/>
            </p:nvGrpSpPr>
            <p:grpSpPr bwMode="auto">
              <a:xfrm rot="10800000">
                <a:off x="340" y="2296"/>
                <a:ext cx="227" cy="545"/>
                <a:chOff x="385" y="2840"/>
                <a:chExt cx="227" cy="545"/>
              </a:xfrm>
            </p:grpSpPr>
            <p:sp>
              <p:nvSpPr>
                <p:cNvPr id="24624" name="Arc 48"/>
                <p:cNvSpPr>
                  <a:spLocks/>
                </p:cNvSpPr>
                <p:nvPr/>
              </p:nvSpPr>
              <p:spPr bwMode="auto">
                <a:xfrm>
                  <a:off x="476" y="2840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625" name="Arc 49"/>
                <p:cNvSpPr>
                  <a:spLocks/>
                </p:cNvSpPr>
                <p:nvPr/>
              </p:nvSpPr>
              <p:spPr bwMode="auto">
                <a:xfrm rot="10800000">
                  <a:off x="385" y="3113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24626" name="Rectangle 50"/>
          <p:cNvSpPr>
            <a:spLocks noChangeArrowheads="1"/>
          </p:cNvSpPr>
          <p:nvPr/>
        </p:nvSpPr>
        <p:spPr bwMode="auto">
          <a:xfrm>
            <a:off x="457200" y="-762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</a:rPr>
              <a:t>QED, QCD Preserve Helicity</a:t>
            </a:r>
            <a:endParaRPr lang="de-DE" sz="4400">
              <a:solidFill>
                <a:schemeClr val="tx2"/>
              </a:solidFill>
            </a:endParaRPr>
          </a:p>
        </p:txBody>
      </p:sp>
      <p:sp>
        <p:nvSpPr>
          <p:cNvPr id="24627" name="Text Box 51"/>
          <p:cNvSpPr txBox="1">
            <a:spLocks noChangeArrowheads="1"/>
          </p:cNvSpPr>
          <p:nvPr/>
        </p:nvSpPr>
        <p:spPr bwMode="auto">
          <a:xfrm>
            <a:off x="76200" y="5715000"/>
            <a:ext cx="8266113" cy="1306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n-US" sz="2800"/>
              <a:t>Helicity base: chiral odd</a:t>
            </a:r>
          </a:p>
          <a:p>
            <a:pPr>
              <a:spcBef>
                <a:spcPct val="20000"/>
              </a:spcBef>
            </a:pPr>
            <a:r>
              <a:rPr lang="en-US" sz="2800"/>
              <a:t> Need chiral odd partner =&gt; Fragmentation function</a:t>
            </a:r>
            <a:endParaRPr lang="de-DE" sz="280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8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105" name="Rectangle 9"/>
          <p:cNvSpPr>
            <a:spLocks noGrp="1" noChangeArrowheads="1"/>
          </p:cNvSpPr>
          <p:nvPr>
            <p:ph type="title"/>
          </p:nvPr>
        </p:nvSpPr>
        <p:spPr>
          <a:xfrm>
            <a:off x="231775" y="171450"/>
            <a:ext cx="8682038" cy="914400"/>
          </a:xfrm>
        </p:spPr>
        <p:txBody>
          <a:bodyPr>
            <a:normAutofit fontScale="90000"/>
          </a:bodyPr>
          <a:lstStyle/>
          <a:p>
            <a:r>
              <a:rPr lang="en-US" sz="2800"/>
              <a:t>Collins Extraction of Transversity: model dependence from Transverse Momentum Dependences! </a:t>
            </a:r>
          </a:p>
        </p:txBody>
      </p:sp>
      <p:graphicFrame>
        <p:nvGraphicFramePr>
          <p:cNvPr id="772104" name="Object 8"/>
          <p:cNvGraphicFramePr>
            <a:graphicFrameLocks noGrp="1" noChangeAspect="1"/>
          </p:cNvGraphicFramePr>
          <p:nvPr>
            <p:ph idx="1"/>
          </p:nvPr>
        </p:nvGraphicFramePr>
        <p:xfrm>
          <a:off x="-38100" y="2012950"/>
          <a:ext cx="9218613" cy="1570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50" name="Equation" r:id="rId3" imgW="5067000" imgH="863280" progId="Equation.3">
                  <p:embed/>
                </p:oleObj>
              </mc:Choice>
              <mc:Fallback>
                <p:oleObj name="Equation" r:id="rId3" imgW="5067000" imgH="863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38100" y="2012950"/>
                        <a:ext cx="9218613" cy="1570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2107" name="Text Box 11"/>
          <p:cNvSpPr txBox="1">
            <a:spLocks noChangeArrowheads="1"/>
          </p:cNvSpPr>
          <p:nvPr/>
        </p:nvSpPr>
        <p:spPr bwMode="auto">
          <a:xfrm>
            <a:off x="6219825" y="4233863"/>
            <a:ext cx="2806700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/>
              <a:t>Anselmino, Boglione, D’Alesio,</a:t>
            </a:r>
          </a:p>
          <a:p>
            <a:r>
              <a:rPr lang="en-US" sz="1400"/>
              <a:t>Kotzinian, Murgia, Prokudin, Turk</a:t>
            </a:r>
          </a:p>
          <a:p>
            <a:r>
              <a:rPr lang="en-US" sz="1400"/>
              <a:t>Phys. Rev. D75:05032,2007</a:t>
            </a:r>
          </a:p>
        </p:txBody>
      </p:sp>
      <p:sp>
        <p:nvSpPr>
          <p:cNvPr id="772108" name="Oval 12"/>
          <p:cNvSpPr>
            <a:spLocks noChangeArrowheads="1"/>
          </p:cNvSpPr>
          <p:nvPr/>
        </p:nvSpPr>
        <p:spPr bwMode="auto">
          <a:xfrm>
            <a:off x="3611563" y="2200275"/>
            <a:ext cx="307975" cy="384175"/>
          </a:xfrm>
          <a:prstGeom prst="ellipse">
            <a:avLst/>
          </a:prstGeom>
          <a:noFill/>
          <a:ln w="38100" cap="rnd">
            <a:solidFill>
              <a:srgbClr val="FF0000"/>
            </a:solidFill>
            <a:prstDash val="sysDot"/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72109" name="Oval 13"/>
          <p:cNvSpPr>
            <a:spLocks noChangeArrowheads="1"/>
          </p:cNvSpPr>
          <p:nvPr/>
        </p:nvSpPr>
        <p:spPr bwMode="auto">
          <a:xfrm>
            <a:off x="5110163" y="2928938"/>
            <a:ext cx="307975" cy="384175"/>
          </a:xfrm>
          <a:prstGeom prst="ellipse">
            <a:avLst/>
          </a:prstGeom>
          <a:noFill/>
          <a:ln w="38100" cap="rnd">
            <a:solidFill>
              <a:srgbClr val="FF0000"/>
            </a:solidFill>
            <a:prstDash val="sysDot"/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72110" name="Oval 14"/>
          <p:cNvSpPr>
            <a:spLocks noChangeArrowheads="1"/>
          </p:cNvSpPr>
          <p:nvPr/>
        </p:nvSpPr>
        <p:spPr bwMode="auto">
          <a:xfrm>
            <a:off x="7067550" y="2968625"/>
            <a:ext cx="307975" cy="384175"/>
          </a:xfrm>
          <a:prstGeom prst="ellipse">
            <a:avLst/>
          </a:prstGeom>
          <a:noFill/>
          <a:ln w="38100" cap="rnd">
            <a:solidFill>
              <a:srgbClr val="0000CC"/>
            </a:solidFill>
            <a:prstDash val="sysDot"/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72111" name="Oval 15"/>
          <p:cNvSpPr>
            <a:spLocks noChangeArrowheads="1"/>
          </p:cNvSpPr>
          <p:nvPr/>
        </p:nvSpPr>
        <p:spPr bwMode="auto">
          <a:xfrm>
            <a:off x="5684838" y="2200275"/>
            <a:ext cx="307975" cy="384175"/>
          </a:xfrm>
          <a:prstGeom prst="ellipse">
            <a:avLst/>
          </a:prstGeom>
          <a:noFill/>
          <a:ln w="38100" cap="rnd">
            <a:solidFill>
              <a:srgbClr val="0000CC"/>
            </a:solidFill>
            <a:prstDash val="sysDot"/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72112" name="Text Box 16"/>
          <p:cNvSpPr txBox="1">
            <a:spLocks noChangeArrowheads="1"/>
          </p:cNvSpPr>
          <p:nvPr/>
        </p:nvSpPr>
        <p:spPr bwMode="auto">
          <a:xfrm>
            <a:off x="117475" y="4233863"/>
            <a:ext cx="58118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0" i="1">
                <a:solidFill>
                  <a:srgbClr val="FF0000"/>
                </a:solidFill>
              </a:rPr>
              <a:t>k</a:t>
            </a:r>
            <a:r>
              <a:rPr lang="en-US" b="0" i="1" baseline="-2500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┴</a:t>
            </a:r>
            <a:r>
              <a:rPr lang="en-US" b="0" i="1" baseline="-25000"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en-US" b="0" i="1"/>
              <a:t>transverse quark momentum in nucleon</a:t>
            </a:r>
            <a:endParaRPr lang="en-US" b="0" i="1" baseline="-25000">
              <a:ea typeface="Arial Unicode MS" pitchFamily="34" charset="-128"/>
              <a:cs typeface="Arial Unicode MS" pitchFamily="34" charset="-128"/>
            </a:endParaRPr>
          </a:p>
          <a:p>
            <a:r>
              <a:rPr lang="en-US" b="0" i="1">
                <a:solidFill>
                  <a:srgbClr val="0000CC"/>
                </a:solidFill>
                <a:ea typeface="Arial Unicode MS" pitchFamily="34" charset="-128"/>
                <a:cs typeface="Arial Unicode MS" pitchFamily="34" charset="-128"/>
              </a:rPr>
              <a:t>p</a:t>
            </a:r>
            <a:r>
              <a:rPr lang="en-US" b="0" i="1" baseline="-25000">
                <a:solidFill>
                  <a:srgbClr val="0000CC"/>
                </a:solidFill>
                <a:ea typeface="Arial Unicode MS" pitchFamily="34" charset="-128"/>
                <a:cs typeface="Arial Unicode MS" pitchFamily="34" charset="-128"/>
              </a:rPr>
              <a:t>┴</a:t>
            </a:r>
            <a:r>
              <a:rPr lang="en-US" b="0" i="1" baseline="-2500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b="0" i="1">
                <a:ea typeface="Arial Unicode MS" pitchFamily="34" charset="-128"/>
                <a:cs typeface="Arial Unicode MS" pitchFamily="34" charset="-128"/>
              </a:rPr>
              <a:t> transverse hadron momentum in fragmentation</a:t>
            </a:r>
          </a:p>
        </p:txBody>
      </p:sp>
      <p:sp>
        <p:nvSpPr>
          <p:cNvPr id="772113" name="Text Box 17"/>
          <p:cNvSpPr txBox="1">
            <a:spLocks noChangeArrowheads="1"/>
          </p:cNvSpPr>
          <p:nvPr/>
        </p:nvSpPr>
        <p:spPr bwMode="auto">
          <a:xfrm rot="-1948170">
            <a:off x="3035300" y="1585913"/>
            <a:ext cx="14811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0">
                <a:solidFill>
                  <a:srgbClr val="0000CC"/>
                </a:solidFill>
              </a:rPr>
              <a:t>transversity</a:t>
            </a:r>
          </a:p>
        </p:txBody>
      </p:sp>
      <p:sp>
        <p:nvSpPr>
          <p:cNvPr id="772114" name="Text Box 18"/>
          <p:cNvSpPr txBox="1">
            <a:spLocks noChangeArrowheads="1"/>
          </p:cNvSpPr>
          <p:nvPr/>
        </p:nvSpPr>
        <p:spPr bwMode="auto">
          <a:xfrm rot="-24086819">
            <a:off x="4937125" y="1552575"/>
            <a:ext cx="13303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0">
                <a:solidFill>
                  <a:srgbClr val="0000CC"/>
                </a:solidFill>
              </a:rPr>
              <a:t>Collins FF</a:t>
            </a:r>
          </a:p>
        </p:txBody>
      </p:sp>
      <p:sp>
        <p:nvSpPr>
          <p:cNvPr id="772115" name="Line 19"/>
          <p:cNvSpPr>
            <a:spLocks noChangeShapeType="1"/>
          </p:cNvSpPr>
          <p:nvPr/>
        </p:nvSpPr>
        <p:spPr bwMode="auto">
          <a:xfrm>
            <a:off x="6070600" y="4195763"/>
            <a:ext cx="0" cy="7699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72116" name="Text Box 20"/>
          <p:cNvSpPr txBox="1">
            <a:spLocks noChangeArrowheads="1"/>
          </p:cNvSpPr>
          <p:nvPr/>
        </p:nvSpPr>
        <p:spPr bwMode="auto">
          <a:xfrm rot="2234090">
            <a:off x="6223000" y="3505200"/>
            <a:ext cx="1355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0">
                <a:solidFill>
                  <a:srgbClr val="0000CC"/>
                </a:solidFill>
              </a:rPr>
              <a:t>hadron FF</a:t>
            </a:r>
          </a:p>
        </p:txBody>
      </p:sp>
      <p:sp>
        <p:nvSpPr>
          <p:cNvPr id="772118" name="Text Box 22"/>
          <p:cNvSpPr txBox="1">
            <a:spLocks noChangeArrowheads="1"/>
          </p:cNvSpPr>
          <p:nvPr/>
        </p:nvSpPr>
        <p:spPr bwMode="auto">
          <a:xfrm rot="2719422">
            <a:off x="4443413" y="3570288"/>
            <a:ext cx="12414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0">
                <a:solidFill>
                  <a:srgbClr val="0000CC"/>
                </a:solidFill>
              </a:rPr>
              <a:t>quark pdf</a:t>
            </a:r>
          </a:p>
        </p:txBody>
      </p:sp>
      <p:sp>
        <p:nvSpPr>
          <p:cNvPr id="772119" name="Text Box 23"/>
          <p:cNvSpPr txBox="1">
            <a:spLocks noChangeArrowheads="1"/>
          </p:cNvSpPr>
          <p:nvPr/>
        </p:nvSpPr>
        <p:spPr bwMode="auto">
          <a:xfrm>
            <a:off x="601663" y="5405438"/>
            <a:ext cx="70246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The transversse momentum dependencies are unknown and</a:t>
            </a:r>
          </a:p>
          <a:p>
            <a:r>
              <a:rPr lang="en-US"/>
              <a:t>difficult to obtain experimentally!</a:t>
            </a:r>
          </a:p>
        </p:txBody>
      </p:sp>
    </p:spTree>
    <p:extLst>
      <p:ext uri="{BB962C8B-B14F-4D97-AF65-F5344CB8AC3E}">
        <p14:creationId xmlns:p14="http://schemas.microsoft.com/office/powerpoint/2010/main" val="60917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ADD97-CA75-4A40-ADF5-A79F13172325}" type="slidenum">
              <a:rPr lang="en-US"/>
              <a:pPr/>
              <a:t>56</a:t>
            </a:fld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/>
              <a:t>Why is transversity so difficult to measure?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76200" y="1493838"/>
            <a:ext cx="8229600" cy="4525962"/>
          </a:xfrm>
        </p:spPr>
        <p:txBody>
          <a:bodyPr/>
          <a:lstStyle/>
          <a:p>
            <a:r>
              <a:rPr lang="en-US" sz="2400"/>
              <a:t>Chiral odd: Inclusive asymmetries suppressed</a:t>
            </a:r>
          </a:p>
          <a:p>
            <a:pPr lvl="1"/>
            <a:r>
              <a:rPr lang="en-US" sz="2400"/>
              <a:t>Cannot be measured inclusively</a:t>
            </a:r>
          </a:p>
          <a:p>
            <a:pPr lvl="1"/>
            <a:r>
              <a:rPr lang="en-US" sz="2400"/>
              <a:t>Instead: Use semi inclusive asymmetries</a:t>
            </a:r>
          </a:p>
          <a:p>
            <a:pPr lvl="1"/>
            <a:r>
              <a:rPr lang="en-US" sz="2400"/>
              <a:t>Measure transverse polarisation of fragmenting quarks</a:t>
            </a:r>
          </a:p>
        </p:txBody>
      </p:sp>
      <p:grpSp>
        <p:nvGrpSpPr>
          <p:cNvPr id="18437" name="Group 5"/>
          <p:cNvGrpSpPr>
            <a:grpSpLocks/>
          </p:cNvGrpSpPr>
          <p:nvPr/>
        </p:nvGrpSpPr>
        <p:grpSpPr bwMode="auto">
          <a:xfrm>
            <a:off x="6553200" y="914400"/>
            <a:ext cx="2400300" cy="1981200"/>
            <a:chOff x="3730" y="2812"/>
            <a:chExt cx="1128" cy="911"/>
          </a:xfrm>
        </p:grpSpPr>
        <p:grpSp>
          <p:nvGrpSpPr>
            <p:cNvPr id="18438" name="Group 6"/>
            <p:cNvGrpSpPr>
              <a:grpSpLocks noChangeAspect="1"/>
            </p:cNvGrpSpPr>
            <p:nvPr/>
          </p:nvGrpSpPr>
          <p:grpSpPr bwMode="auto">
            <a:xfrm rot="16200000">
              <a:off x="3473" y="3069"/>
              <a:ext cx="900" cy="385"/>
              <a:chOff x="657" y="3521"/>
              <a:chExt cx="636" cy="272"/>
            </a:xfrm>
          </p:grpSpPr>
          <p:sp>
            <p:nvSpPr>
              <p:cNvPr id="18439" name="Line 7"/>
              <p:cNvSpPr>
                <a:spLocks noChangeAspect="1" noChangeShapeType="1"/>
              </p:cNvSpPr>
              <p:nvPr/>
            </p:nvSpPr>
            <p:spPr bwMode="auto">
              <a:xfrm>
                <a:off x="793" y="3612"/>
                <a:ext cx="40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0" name="AutoShape 8"/>
              <p:cNvSpPr>
                <a:spLocks noChangeAspect="1" noChangeArrowheads="1"/>
              </p:cNvSpPr>
              <p:nvPr/>
            </p:nvSpPr>
            <p:spPr bwMode="auto">
              <a:xfrm>
                <a:off x="657" y="3566"/>
                <a:ext cx="636" cy="170"/>
              </a:xfrm>
              <a:prstGeom prst="rightArrow">
                <a:avLst>
                  <a:gd name="adj1" fmla="val 50000"/>
                  <a:gd name="adj2" fmla="val 93529"/>
                </a:avLst>
              </a:prstGeom>
              <a:solidFill>
                <a:srgbClr val="FFFF99"/>
              </a:solidFill>
              <a:ln w="9525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41" name="Oval 9"/>
              <p:cNvSpPr>
                <a:spLocks noChangeAspect="1" noChangeArrowheads="1"/>
              </p:cNvSpPr>
              <p:nvPr/>
            </p:nvSpPr>
            <p:spPr bwMode="auto">
              <a:xfrm>
                <a:off x="793" y="3521"/>
                <a:ext cx="272" cy="272"/>
              </a:xfrm>
              <a:prstGeom prst="ellipse">
                <a:avLst/>
              </a:prstGeom>
              <a:solidFill>
                <a:srgbClr val="FFFF99"/>
              </a:solidFill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8442" name="Group 10"/>
            <p:cNvGrpSpPr>
              <a:grpSpLocks noChangeAspect="1"/>
            </p:cNvGrpSpPr>
            <p:nvPr/>
          </p:nvGrpSpPr>
          <p:grpSpPr bwMode="auto">
            <a:xfrm rot="16200000">
              <a:off x="3781" y="3270"/>
              <a:ext cx="270" cy="76"/>
              <a:chOff x="2687" y="2251"/>
              <a:chExt cx="191" cy="54"/>
            </a:xfrm>
          </p:grpSpPr>
          <p:sp>
            <p:nvSpPr>
              <p:cNvPr id="18443" name="Line 11"/>
              <p:cNvSpPr>
                <a:spLocks noChangeAspect="1" noChangeShapeType="1"/>
              </p:cNvSpPr>
              <p:nvPr/>
            </p:nvSpPr>
            <p:spPr bwMode="auto">
              <a:xfrm rot="10800000" flipH="1">
                <a:off x="2687" y="2278"/>
                <a:ext cx="191" cy="0"/>
              </a:xfrm>
              <a:prstGeom prst="line">
                <a:avLst/>
              </a:prstGeom>
              <a:noFill/>
              <a:ln w="76200">
                <a:solidFill>
                  <a:schemeClr val="bg2"/>
                </a:solidFill>
                <a:round/>
                <a:headEnd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44" name="Oval 12"/>
              <p:cNvSpPr>
                <a:spLocks noChangeAspect="1" noChangeArrowheads="1"/>
              </p:cNvSpPr>
              <p:nvPr/>
            </p:nvSpPr>
            <p:spPr bwMode="auto">
              <a:xfrm rot="10800000">
                <a:off x="2744" y="2251"/>
                <a:ext cx="54" cy="54"/>
              </a:xfrm>
              <a:prstGeom prst="ellipse">
                <a:avLst/>
              </a:prstGeom>
              <a:solidFill>
                <a:srgbClr val="FFCC99"/>
              </a:solidFill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8445" name="Group 13"/>
            <p:cNvGrpSpPr>
              <a:grpSpLocks noChangeAspect="1"/>
            </p:cNvGrpSpPr>
            <p:nvPr/>
          </p:nvGrpSpPr>
          <p:grpSpPr bwMode="auto">
            <a:xfrm rot="16200000">
              <a:off x="4207" y="3073"/>
              <a:ext cx="911" cy="390"/>
              <a:chOff x="657" y="3521"/>
              <a:chExt cx="636" cy="272"/>
            </a:xfrm>
          </p:grpSpPr>
          <p:sp>
            <p:nvSpPr>
              <p:cNvPr id="18446" name="Line 14"/>
              <p:cNvSpPr>
                <a:spLocks noChangeAspect="1" noChangeShapeType="1"/>
              </p:cNvSpPr>
              <p:nvPr/>
            </p:nvSpPr>
            <p:spPr bwMode="auto">
              <a:xfrm>
                <a:off x="793" y="3612"/>
                <a:ext cx="40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47" name="AutoShape 15"/>
              <p:cNvSpPr>
                <a:spLocks noChangeAspect="1" noChangeArrowheads="1"/>
              </p:cNvSpPr>
              <p:nvPr/>
            </p:nvSpPr>
            <p:spPr bwMode="auto">
              <a:xfrm>
                <a:off x="657" y="3566"/>
                <a:ext cx="636" cy="170"/>
              </a:xfrm>
              <a:prstGeom prst="rightArrow">
                <a:avLst>
                  <a:gd name="adj1" fmla="val 50000"/>
                  <a:gd name="adj2" fmla="val 93529"/>
                </a:avLst>
              </a:prstGeom>
              <a:solidFill>
                <a:srgbClr val="FFFF99"/>
              </a:solidFill>
              <a:ln w="9525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48" name="Oval 16"/>
              <p:cNvSpPr>
                <a:spLocks noChangeAspect="1" noChangeArrowheads="1"/>
              </p:cNvSpPr>
              <p:nvPr/>
            </p:nvSpPr>
            <p:spPr bwMode="auto">
              <a:xfrm>
                <a:off x="793" y="3521"/>
                <a:ext cx="272" cy="272"/>
              </a:xfrm>
              <a:prstGeom prst="ellipse">
                <a:avLst/>
              </a:prstGeom>
              <a:solidFill>
                <a:srgbClr val="FFFF99"/>
              </a:solidFill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8449" name="Group 17"/>
            <p:cNvGrpSpPr>
              <a:grpSpLocks noChangeAspect="1"/>
            </p:cNvGrpSpPr>
            <p:nvPr/>
          </p:nvGrpSpPr>
          <p:grpSpPr bwMode="auto">
            <a:xfrm rot="5400000">
              <a:off x="4528" y="3315"/>
              <a:ext cx="274" cy="77"/>
              <a:chOff x="2687" y="2251"/>
              <a:chExt cx="191" cy="54"/>
            </a:xfrm>
          </p:grpSpPr>
          <p:sp>
            <p:nvSpPr>
              <p:cNvPr id="18450" name="Line 18"/>
              <p:cNvSpPr>
                <a:spLocks noChangeAspect="1" noChangeShapeType="1"/>
              </p:cNvSpPr>
              <p:nvPr/>
            </p:nvSpPr>
            <p:spPr bwMode="auto">
              <a:xfrm rot="10800000" flipH="1">
                <a:off x="2687" y="2278"/>
                <a:ext cx="191" cy="0"/>
              </a:xfrm>
              <a:prstGeom prst="line">
                <a:avLst/>
              </a:prstGeom>
              <a:noFill/>
              <a:ln w="76200">
                <a:solidFill>
                  <a:schemeClr val="bg2"/>
                </a:solidFill>
                <a:round/>
                <a:headEnd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51" name="Oval 19"/>
              <p:cNvSpPr>
                <a:spLocks noChangeAspect="1" noChangeArrowheads="1"/>
              </p:cNvSpPr>
              <p:nvPr/>
            </p:nvSpPr>
            <p:spPr bwMode="auto">
              <a:xfrm rot="10800000">
                <a:off x="2744" y="2251"/>
                <a:ext cx="54" cy="54"/>
              </a:xfrm>
              <a:prstGeom prst="ellipse">
                <a:avLst/>
              </a:prstGeom>
              <a:solidFill>
                <a:srgbClr val="FFCC99"/>
              </a:solidFill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8452" name="Text Box 20"/>
            <p:cNvSpPr txBox="1">
              <a:spLocks noChangeAspect="1" noChangeArrowheads="1"/>
            </p:cNvSpPr>
            <p:nvPr/>
          </p:nvSpPr>
          <p:spPr bwMode="auto">
            <a:xfrm>
              <a:off x="4195" y="3203"/>
              <a:ext cx="153" cy="1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99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cs typeface="Arial" pitchFamily="34" charset="0"/>
                </a:rPr>
                <a:t>–</a:t>
              </a:r>
            </a:p>
          </p:txBody>
        </p:sp>
      </p:grpSp>
      <p:sp>
        <p:nvSpPr>
          <p:cNvPr id="9" name="Text Placeholder 2"/>
          <p:cNvSpPr txBox="1">
            <a:spLocks/>
          </p:cNvSpPr>
          <p:nvPr/>
        </p:nvSpPr>
        <p:spPr bwMode="auto">
          <a:xfrm>
            <a:off x="457200" y="6275388"/>
            <a:ext cx="3963988" cy="50641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>
            <a:lvl1pPr marL="273050" indent="-27305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sz="1600">
                <a:solidFill>
                  <a:srgbClr val="7F7F7F"/>
                </a:solidFill>
                <a:latin typeface="Constantia" pitchFamily="18" charset="0"/>
                <a:cs typeface="Arial" pitchFamily="34" charset="0"/>
              </a:rPr>
              <a:t>	Alexei Prokudin, DIS2008, update of  </a:t>
            </a:r>
            <a:r>
              <a:rPr lang="en-US" sz="1600">
                <a:solidFill>
                  <a:srgbClr val="7F7F7F"/>
                </a:solidFill>
                <a:latin typeface="Constantia" pitchFamily="18" charset="0"/>
                <a:cs typeface="Arial" pitchFamily="34" charset="0"/>
                <a:sym typeface="Wingdings" pitchFamily="2" charset="2"/>
              </a:rPr>
              <a:t>Anselmino et al: hep-ex 0701006</a:t>
            </a:r>
          </a:p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</a:pPr>
            <a:endParaRPr lang="en-US" sz="2000">
              <a:solidFill>
                <a:srgbClr val="7F7F7F"/>
              </a:solidFill>
              <a:latin typeface="Constantia" pitchFamily="18" charset="0"/>
              <a:cs typeface="Arial" pitchFamily="34" charset="0"/>
            </a:endParaRPr>
          </a:p>
        </p:txBody>
      </p:sp>
      <p:pic>
        <p:nvPicPr>
          <p:cNvPr id="18457" name="Picture 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895"/>
          <a:stretch>
            <a:fillRect/>
          </a:stretch>
        </p:blipFill>
        <p:spPr bwMode="auto">
          <a:xfrm>
            <a:off x="4337050" y="3581400"/>
            <a:ext cx="2063750" cy="267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58" name="Picture 26" descr="CollPions_ak_2003_200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638"/>
          <a:stretch>
            <a:fillRect/>
          </a:stretch>
        </p:blipFill>
        <p:spPr bwMode="auto">
          <a:xfrm>
            <a:off x="1416050" y="3657600"/>
            <a:ext cx="224155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548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722D6-7805-4723-B1D8-EAF0BCEC90FB}" type="slidenum">
              <a:rPr lang="en-US"/>
              <a:pPr/>
              <a:t>57</a:t>
            </a:fld>
            <a:endParaRPr lang="en-US"/>
          </a:p>
        </p:txBody>
      </p:sp>
      <p:sp>
        <p:nvSpPr>
          <p:cNvPr id="18" name="Slide Number Placeholder 4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35711AA2-3E3D-4CF2-90B4-CBBC6A4F528D}" type="slidenum">
              <a:rPr lang="en-US" sz="1200" b="0">
                <a:solidFill>
                  <a:schemeClr val="tx1">
                    <a:tint val="75000"/>
                  </a:schemeClr>
                </a:solidFill>
                <a:latin typeface="+mn-lt"/>
              </a:rPr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57</a:t>
            </a:fld>
            <a:endParaRPr lang="en-US" sz="1200" b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pic>
        <p:nvPicPr>
          <p:cNvPr id="313347" name="Picture 2" descr="relativethrustdists_41mc_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71600"/>
            <a:ext cx="3757613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905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000125" y="87313"/>
            <a:ext cx="8383588" cy="914400"/>
          </a:xfrm>
        </p:spPr>
        <p:txBody>
          <a:bodyPr>
            <a:normAutofit fontScale="90000"/>
          </a:bodyPr>
          <a:lstStyle/>
          <a:p>
            <a:r>
              <a:rPr lang="en-US" altLang="ja-JP" sz="3200">
                <a:ea typeface="Arial Unicode MS" pitchFamily="34" charset="-128"/>
                <a:cs typeface="Arial Unicode MS" pitchFamily="34" charset="-128"/>
              </a:rPr>
              <a:t>Measuring Light Quark Fragmentation Functions on the </a:t>
            </a:r>
            <a:r>
              <a:rPr lang="el-GR" altLang="ja-JP" sz="3200">
                <a:ea typeface="Arial Unicode MS" pitchFamily="34" charset="-128"/>
                <a:cs typeface="Arial Unicode MS" pitchFamily="34" charset="-128"/>
              </a:rPr>
              <a:t>ϒ</a:t>
            </a:r>
            <a:r>
              <a:rPr lang="en-US" altLang="ja-JP" sz="3200">
                <a:ea typeface="Arial Unicode MS" pitchFamily="34" charset="-128"/>
                <a:cs typeface="Arial Unicode MS" pitchFamily="34" charset="-128"/>
              </a:rPr>
              <a:t>(4S) Resonance</a:t>
            </a:r>
            <a:endParaRPr lang="el-GR" sz="3200"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313349" name="Object 5"/>
          <p:cNvGraphicFramePr>
            <a:graphicFrameLocks noChangeAspect="1"/>
          </p:cNvGraphicFramePr>
          <p:nvPr/>
        </p:nvGraphicFramePr>
        <p:xfrm>
          <a:off x="1692275" y="5195888"/>
          <a:ext cx="2154238" cy="1046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6" name="Equation" r:id="rId5" imgW="1358640" imgH="660240" progId="Equation.3">
                  <p:embed/>
                </p:oleObj>
              </mc:Choice>
              <mc:Fallback>
                <p:oleObj name="Equation" r:id="rId5" imgW="1358640" imgH="660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5195888"/>
                        <a:ext cx="2154238" cy="1046162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2540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3350" name="Text Box 5"/>
          <p:cNvSpPr txBox="1">
            <a:spLocks noChangeArrowheads="1"/>
          </p:cNvSpPr>
          <p:nvPr/>
        </p:nvSpPr>
        <p:spPr bwMode="auto">
          <a:xfrm>
            <a:off x="3925888" y="4225925"/>
            <a:ext cx="563880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 cmpd="tri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ja-JP" b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 small B contribution (&lt;1%) in high thrust sample </a:t>
            </a:r>
          </a:p>
          <a:p>
            <a:pPr eaLnBrk="1" hangingPunct="1">
              <a:buFontTx/>
              <a:buChar char="•"/>
            </a:pPr>
            <a:r>
              <a:rPr lang="en-US" altLang="ja-JP" b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 &gt;75% of X-section continuum under  </a:t>
            </a:r>
          </a:p>
          <a:p>
            <a:pPr eaLnBrk="1" hangingPunct="1"/>
            <a:r>
              <a:rPr lang="en-US" altLang="ja-JP" b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l-GR" altLang="ja-JP" b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ϒ</a:t>
            </a:r>
            <a:r>
              <a:rPr lang="en-US" altLang="ja-JP" b="0">
                <a:latin typeface="Symbol" pitchFamily="18" charset="2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ja-JP" b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(4S) resonance</a:t>
            </a:r>
          </a:p>
          <a:p>
            <a:pPr eaLnBrk="1" hangingPunct="1">
              <a:buFontTx/>
              <a:buChar char="•"/>
            </a:pPr>
            <a:r>
              <a:rPr lang="en-US" altLang="ja-JP" b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 73 fb</a:t>
            </a:r>
            <a:r>
              <a:rPr lang="en-US" altLang="ja-JP" b="0" baseline="3000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-1</a:t>
            </a:r>
            <a:r>
              <a:rPr lang="en-US" altLang="ja-JP" b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altLang="ja-JP" b="0">
                <a:latin typeface="Calibri" pitchFamily="34" charset="0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 662 fb</a:t>
            </a:r>
            <a:r>
              <a:rPr lang="en-US" altLang="ja-JP" b="0" baseline="30000">
                <a:latin typeface="Calibri" pitchFamily="34" charset="0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-1 </a:t>
            </a:r>
            <a:r>
              <a:rPr lang="en-US" altLang="ja-JP" b="0"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eaLnBrk="1" hangingPunct="1"/>
            <a:endParaRPr lang="en-US" altLang="ja-JP" b="0"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  <a:p>
            <a:pPr eaLnBrk="1" hangingPunct="1"/>
            <a:endParaRPr lang="en-US" b="0">
              <a:latin typeface="Calibri" pitchFamily="34" charset="0"/>
            </a:endParaRPr>
          </a:p>
        </p:txBody>
      </p:sp>
      <p:sp>
        <p:nvSpPr>
          <p:cNvPr id="313351" name="Text Box 6"/>
          <p:cNvSpPr txBox="1">
            <a:spLocks noChangeArrowheads="1"/>
          </p:cNvSpPr>
          <p:nvPr/>
        </p:nvSpPr>
        <p:spPr bwMode="auto">
          <a:xfrm>
            <a:off x="1371600" y="1600200"/>
            <a:ext cx="16764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de-DE" sz="1200" b="0"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13352" name="Picture 7" descr="CLEO_Upsilon_1s_4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066800"/>
            <a:ext cx="2968625" cy="290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13353" name="Object 9"/>
          <p:cNvGraphicFramePr>
            <a:graphicFrameLocks noChangeAspect="1"/>
          </p:cNvGraphicFramePr>
          <p:nvPr/>
        </p:nvGraphicFramePr>
        <p:xfrm>
          <a:off x="800100" y="3505200"/>
          <a:ext cx="495300" cy="24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7" name="Equation" r:id="rId8" imgW="380880" imgH="190440" progId="Equation.3">
                  <p:embed/>
                </p:oleObj>
              </mc:Choice>
              <mc:Fallback>
                <p:oleObj name="Equation" r:id="rId8" imgW="38088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" y="3505200"/>
                        <a:ext cx="495300" cy="247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3354" name="Object 10"/>
          <p:cNvGraphicFramePr>
            <a:graphicFrameLocks noChangeAspect="1"/>
          </p:cNvGraphicFramePr>
          <p:nvPr/>
        </p:nvGraphicFramePr>
        <p:xfrm>
          <a:off x="723900" y="3794125"/>
          <a:ext cx="571500" cy="322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48" name="Equation" r:id="rId10" imgW="380880" imgH="215640" progId="Equation.3">
                  <p:embed/>
                </p:oleObj>
              </mc:Choice>
              <mc:Fallback>
                <p:oleObj name="Equation" r:id="rId10" imgW="3808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" y="3794125"/>
                        <a:ext cx="571500" cy="322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3355" name="Text Box 10"/>
          <p:cNvSpPr txBox="1">
            <a:spLocks noChangeArrowheads="1"/>
          </p:cNvSpPr>
          <p:nvPr/>
        </p:nvSpPr>
        <p:spPr bwMode="auto">
          <a:xfrm>
            <a:off x="609600" y="1600200"/>
            <a:ext cx="2057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0">
                <a:latin typeface="Calibri" pitchFamily="34" charset="0"/>
              </a:rPr>
              <a:t>e</a:t>
            </a:r>
            <a:r>
              <a:rPr lang="en-US" b="0" baseline="30000">
                <a:latin typeface="Calibri" pitchFamily="34" charset="0"/>
              </a:rPr>
              <a:t>+</a:t>
            </a:r>
            <a:r>
              <a:rPr lang="en-US" b="0">
                <a:latin typeface="Calibri" pitchFamily="34" charset="0"/>
              </a:rPr>
              <a:t>e</a:t>
            </a:r>
            <a:r>
              <a:rPr lang="en-US" b="0" baseline="30000">
                <a:latin typeface="Calibri" pitchFamily="34" charset="0"/>
              </a:rPr>
              <a:t>-</a:t>
            </a:r>
            <a:r>
              <a:rPr lang="en-US" b="0">
                <a:latin typeface="Calibri" pitchFamily="34" charset="0"/>
                <a:sym typeface="Wingdings" pitchFamily="2" charset="2"/>
              </a:rPr>
              <a:t>qq</a:t>
            </a:r>
            <a:r>
              <a:rPr lang="en-US" b="0">
                <a:latin typeface="Calibri" pitchFamily="34" charset="0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̅, q∈uds</a:t>
            </a:r>
            <a:endParaRPr lang="en-US" b="0"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13356" name="Text Box 11"/>
          <p:cNvSpPr txBox="1">
            <a:spLocks noChangeArrowheads="1"/>
          </p:cNvSpPr>
          <p:nvPr/>
        </p:nvSpPr>
        <p:spPr bwMode="auto">
          <a:xfrm>
            <a:off x="2209800" y="2803525"/>
            <a:ext cx="2057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0">
                <a:latin typeface="Calibri" pitchFamily="34" charset="0"/>
              </a:rPr>
              <a:t>e</a:t>
            </a:r>
            <a:r>
              <a:rPr lang="en-US" b="0" baseline="30000">
                <a:latin typeface="Calibri" pitchFamily="34" charset="0"/>
              </a:rPr>
              <a:t>+</a:t>
            </a:r>
            <a:r>
              <a:rPr lang="en-US" b="0">
                <a:latin typeface="Calibri" pitchFamily="34" charset="0"/>
              </a:rPr>
              <a:t>e</a:t>
            </a:r>
            <a:r>
              <a:rPr lang="en-US" b="0" baseline="30000">
                <a:latin typeface="Calibri" pitchFamily="34" charset="0"/>
              </a:rPr>
              <a:t>-</a:t>
            </a:r>
            <a:r>
              <a:rPr lang="en-US" b="0">
                <a:latin typeface="Calibri" pitchFamily="34" charset="0"/>
                <a:sym typeface="Wingdings" pitchFamily="2" charset="2"/>
              </a:rPr>
              <a:t>cc</a:t>
            </a:r>
            <a:r>
              <a:rPr lang="en-US" b="0">
                <a:latin typeface="Calibri" pitchFamily="34" charset="0"/>
                <a:ea typeface="Arial Unicode MS" pitchFamily="34" charset="-128"/>
                <a:cs typeface="Arial Unicode MS" pitchFamily="34" charset="-128"/>
                <a:sym typeface="Wingdings" pitchFamily="2" charset="2"/>
              </a:rPr>
              <a:t>̅</a:t>
            </a:r>
            <a:endParaRPr lang="en-US" b="0"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13357" name="Text Box 12"/>
          <p:cNvSpPr txBox="1">
            <a:spLocks noChangeArrowheads="1"/>
          </p:cNvSpPr>
          <p:nvPr/>
        </p:nvSpPr>
        <p:spPr bwMode="auto">
          <a:xfrm>
            <a:off x="577850" y="4797425"/>
            <a:ext cx="3489325" cy="33655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600" b="0">
                <a:solidFill>
                  <a:srgbClr val="FFFF00"/>
                </a:solidFill>
                <a:latin typeface="Calibri" pitchFamily="34" charset="0"/>
              </a:rPr>
              <a:t>0.5                                0.8                     1.0</a:t>
            </a:r>
          </a:p>
        </p:txBody>
      </p:sp>
      <p:sp>
        <p:nvSpPr>
          <p:cNvPr id="313358" name="Line 13"/>
          <p:cNvSpPr>
            <a:spLocks noChangeShapeType="1"/>
          </p:cNvSpPr>
          <p:nvPr/>
        </p:nvSpPr>
        <p:spPr bwMode="auto">
          <a:xfrm>
            <a:off x="8220075" y="2276475"/>
            <a:ext cx="0" cy="7302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13359" name="Line 14"/>
          <p:cNvSpPr>
            <a:spLocks noChangeShapeType="1"/>
          </p:cNvSpPr>
          <p:nvPr/>
        </p:nvSpPr>
        <p:spPr bwMode="auto">
          <a:xfrm>
            <a:off x="7683500" y="2506663"/>
            <a:ext cx="0" cy="7302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13360" name="Text Box 15"/>
          <p:cNvSpPr txBox="1">
            <a:spLocks noChangeArrowheads="1"/>
          </p:cNvSpPr>
          <p:nvPr/>
        </p:nvSpPr>
        <p:spPr bwMode="auto">
          <a:xfrm>
            <a:off x="8013700" y="1795463"/>
            <a:ext cx="4524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b="0">
                <a:solidFill>
                  <a:srgbClr val="FF0000"/>
                </a:solidFill>
                <a:latin typeface="Calibri" pitchFamily="34" charset="0"/>
              </a:rPr>
              <a:t>4s</a:t>
            </a:r>
          </a:p>
        </p:txBody>
      </p:sp>
      <p:sp>
        <p:nvSpPr>
          <p:cNvPr id="313361" name="Text Box 16"/>
          <p:cNvSpPr txBox="1">
            <a:spLocks noChangeArrowheads="1"/>
          </p:cNvSpPr>
          <p:nvPr/>
        </p:nvSpPr>
        <p:spPr bwMode="auto">
          <a:xfrm>
            <a:off x="7353300" y="2033588"/>
            <a:ext cx="636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b="0">
                <a:latin typeface="Calibri" pitchFamily="34" charset="0"/>
              </a:rPr>
              <a:t>“off”</a:t>
            </a:r>
          </a:p>
        </p:txBody>
      </p:sp>
    </p:spTree>
    <p:extLst>
      <p:ext uri="{BB962C8B-B14F-4D97-AF65-F5344CB8AC3E}">
        <p14:creationId xmlns:p14="http://schemas.microsoft.com/office/powerpoint/2010/main" val="2861241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E98D7-9D2E-4911-8281-CE7415E6E04A}" type="slidenum">
              <a:rPr lang="en-US"/>
              <a:pPr/>
              <a:t>58</a:t>
            </a:fld>
            <a:endParaRPr lang="en-US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00200" y="0"/>
            <a:ext cx="7086600" cy="1143000"/>
          </a:xfrm>
        </p:spPr>
        <p:txBody>
          <a:bodyPr lIns="0" rIns="0" bIns="0" anchor="b"/>
          <a:lstStyle/>
          <a:p>
            <a:r>
              <a:rPr lang="en-US"/>
              <a:t>Zero tests: Mixed Events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273050" indent="-273050"/>
            <a:endParaRPr lang="en-US"/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43000"/>
            <a:ext cx="8416925" cy="559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3781" name="Text Box 5"/>
          <p:cNvSpPr txBox="1">
            <a:spLocks noChangeArrowheads="1"/>
          </p:cNvSpPr>
          <p:nvPr/>
        </p:nvSpPr>
        <p:spPr bwMode="auto">
          <a:xfrm rot="-2476019">
            <a:off x="628650" y="3352800"/>
            <a:ext cx="8210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3600" b="0" dirty="0">
                <a:solidFill>
                  <a:srgbClr val="FF0000"/>
                </a:solidFill>
                <a:latin typeface="Arial Unicode MS" pitchFamily="34" charset="-128"/>
              </a:rPr>
              <a:t>False Asymmetries consistent with zero</a:t>
            </a:r>
          </a:p>
        </p:txBody>
      </p:sp>
    </p:spTree>
    <p:extLst>
      <p:ext uri="{BB962C8B-B14F-4D97-AF65-F5344CB8AC3E}">
        <p14:creationId xmlns:p14="http://schemas.microsoft.com/office/powerpoint/2010/main" val="4186320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3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781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3681712"/>
              </p:ext>
            </p:extLst>
          </p:nvPr>
        </p:nvGraphicFramePr>
        <p:xfrm>
          <a:off x="2795588" y="4911725"/>
          <a:ext cx="1866900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58" name="Equation" r:id="rId3" imgW="825480" imgH="253800" progId="Equation.3">
                  <p:embed/>
                </p:oleObj>
              </mc:Choice>
              <mc:Fallback>
                <p:oleObj name="Equation" r:id="rId3" imgW="825480" imgH="2538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5588" y="4911725"/>
                        <a:ext cx="1866900" cy="574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6108432"/>
              </p:ext>
            </p:extLst>
          </p:nvPr>
        </p:nvGraphicFramePr>
        <p:xfrm>
          <a:off x="2247900" y="5748338"/>
          <a:ext cx="3273425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59" name="Equation" r:id="rId5" imgW="1447560" imgH="253800" progId="Equation.3">
                  <p:embed/>
                </p:oleObj>
              </mc:Choice>
              <mc:Fallback>
                <p:oleObj name="Equation" r:id="rId5" imgW="1447560" imgH="253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47900" y="5748338"/>
                        <a:ext cx="3273425" cy="576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143000" y="4343400"/>
            <a:ext cx="2693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Positivity and </a:t>
            </a:r>
            <a:r>
              <a:rPr lang="en-US" dirty="0" err="1" smtClean="0"/>
              <a:t>soffer</a:t>
            </a:r>
            <a:r>
              <a:rPr lang="en-US" dirty="0" smtClean="0"/>
              <a:t> bound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85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4C980-C8FB-4635-B415-C6D8E776573C}" type="slidenum">
              <a:rPr lang="en-US"/>
              <a:pPr/>
              <a:t>6</a:t>
            </a:fld>
            <a:endParaRPr lang="en-US"/>
          </a:p>
        </p:txBody>
      </p:sp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Belle Fragmentation Function Measurement makes first Extraction of </a:t>
            </a:r>
            <a:r>
              <a:rPr lang="en-US" dirty="0" err="1" smtClean="0"/>
              <a:t>Transversity</a:t>
            </a:r>
            <a:r>
              <a:rPr lang="en-US" dirty="0" smtClean="0"/>
              <a:t> possible!</a:t>
            </a:r>
            <a:endParaRPr lang="de-DE" dirty="0"/>
          </a:p>
        </p:txBody>
      </p:sp>
      <p:pic>
        <p:nvPicPr>
          <p:cNvPr id="291844" name="Picture 13" descr="finalpanel_a12_ud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09800"/>
            <a:ext cx="40767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1845" name="Text Box 5"/>
          <p:cNvSpPr txBox="1">
            <a:spLocks noChangeArrowheads="1"/>
          </p:cNvSpPr>
          <p:nvPr/>
        </p:nvSpPr>
        <p:spPr bwMode="auto">
          <a:xfrm>
            <a:off x="4343400" y="2847975"/>
            <a:ext cx="1981200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US" b="0" dirty="0"/>
              <a:t>Together with </a:t>
            </a:r>
          </a:p>
          <a:p>
            <a:pPr eaLnBrk="1" hangingPunct="1"/>
            <a:r>
              <a:rPr lang="en-US" b="0" dirty="0"/>
              <a:t>HERMES, COMPASS</a:t>
            </a:r>
          </a:p>
          <a:p>
            <a:pPr eaLnBrk="1" hangingPunct="1"/>
            <a:r>
              <a:rPr lang="en-US" b="0" dirty="0"/>
              <a:t>First, still model dependent </a:t>
            </a:r>
            <a:r>
              <a:rPr lang="en-US" b="0" dirty="0" err="1"/>
              <a:t>transversity</a:t>
            </a:r>
            <a:r>
              <a:rPr lang="en-US" b="0" dirty="0"/>
              <a:t> </a:t>
            </a:r>
          </a:p>
          <a:p>
            <a:pPr eaLnBrk="1" hangingPunct="1"/>
            <a:r>
              <a:rPr lang="en-US" b="0" dirty="0"/>
              <a:t>Extraction :</a:t>
            </a:r>
          </a:p>
        </p:txBody>
      </p:sp>
      <p:pic>
        <p:nvPicPr>
          <p:cNvPr id="2918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6" t="23334" r="45808" b="8888"/>
          <a:stretch>
            <a:fillRect/>
          </a:stretch>
        </p:blipFill>
        <p:spPr bwMode="auto">
          <a:xfrm>
            <a:off x="6172200" y="2438400"/>
            <a:ext cx="28956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2"/>
          <p:cNvSpPr txBox="1">
            <a:spLocks/>
          </p:cNvSpPr>
          <p:nvPr/>
        </p:nvSpPr>
        <p:spPr bwMode="auto">
          <a:xfrm>
            <a:off x="5257800" y="5513388"/>
            <a:ext cx="3963988" cy="50641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>
            <a:lvl1pPr marL="273050" indent="-27305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en-US" sz="1600" b="0">
                <a:solidFill>
                  <a:srgbClr val="7F7F7F"/>
                </a:solidFill>
                <a:latin typeface="Constantia" pitchFamily="18" charset="0"/>
                <a:cs typeface="Arial" pitchFamily="34" charset="0"/>
              </a:rPr>
              <a:t>	Alexei Prokudin, DIS2008, update of  </a:t>
            </a:r>
            <a:r>
              <a:rPr lang="en-US" sz="1600" b="0">
                <a:solidFill>
                  <a:srgbClr val="7F7F7F"/>
                </a:solidFill>
                <a:latin typeface="Constantia" pitchFamily="18" charset="0"/>
                <a:cs typeface="Arial" pitchFamily="34" charset="0"/>
                <a:sym typeface="Wingdings" pitchFamily="2" charset="2"/>
              </a:rPr>
              <a:t>Anselmino et al: hep-ex 0701006</a:t>
            </a:r>
          </a:p>
          <a:p>
            <a:pPr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</a:pPr>
            <a:endParaRPr lang="en-US" sz="2000" b="0">
              <a:solidFill>
                <a:srgbClr val="7F7F7F"/>
              </a:solidFill>
              <a:latin typeface="Constantia" pitchFamily="18" charset="0"/>
              <a:cs typeface="Arial" pitchFamily="34" charset="0"/>
            </a:endParaRPr>
          </a:p>
        </p:txBody>
      </p:sp>
      <p:sp>
        <p:nvSpPr>
          <p:cNvPr id="3" name="Text Placeholder 2"/>
          <p:cNvSpPr>
            <a:spLocks/>
          </p:cNvSpPr>
          <p:nvPr/>
        </p:nvSpPr>
        <p:spPr bwMode="auto">
          <a:xfrm>
            <a:off x="156318" y="1554207"/>
            <a:ext cx="6324600" cy="65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pPr eaLnBrk="1" hangingPunct="1">
              <a:spcBef>
                <a:spcPct val="20000"/>
              </a:spcBef>
            </a:pPr>
            <a:r>
              <a:rPr lang="en-US" sz="2000" dirty="0"/>
              <a:t>Belle 547 fb</a:t>
            </a:r>
            <a:r>
              <a:rPr lang="en-US" sz="2000" baseline="30000" dirty="0"/>
              <a:t>-1</a:t>
            </a:r>
            <a:r>
              <a:rPr lang="en-US" sz="2000" dirty="0"/>
              <a:t> data set (Phys.Rev.D78:032011,2008.)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6200" y="6019800"/>
            <a:ext cx="79483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Extraction of double ratios unlike sign over like sign A</a:t>
            </a:r>
            <a:r>
              <a:rPr lang="en-US" baseline="30000" dirty="0" smtClean="0"/>
              <a:t>UL</a:t>
            </a:r>
            <a:r>
              <a:rPr lang="en-US" dirty="0" smtClean="0"/>
              <a:t> and unlike over all pairs A</a:t>
            </a:r>
            <a:r>
              <a:rPr lang="en-US" baseline="30000" dirty="0" smtClean="0"/>
              <a:t>UC</a:t>
            </a:r>
          </a:p>
          <a:p>
            <a:r>
              <a:rPr lang="en-US" dirty="0" smtClean="0"/>
              <a:t>Gives different combinations of favored and </a:t>
            </a:r>
            <a:r>
              <a:rPr lang="en-US" dirty="0" err="1" smtClean="0"/>
              <a:t>unfavored</a:t>
            </a:r>
            <a:r>
              <a:rPr lang="en-US" dirty="0" smtClean="0"/>
              <a:t> fragmentation functions</a:t>
            </a:r>
          </a:p>
          <a:p>
            <a:r>
              <a:rPr lang="en-US" dirty="0" smtClean="0"/>
              <a:t>Not direct extraction of Collins Fragmentation function : Only from global fit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-76413" y="-7185"/>
            <a:ext cx="9371692" cy="131058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82945" tIns="41473" rIns="82945" bIns="41473" anchor="ctr" anchorCtr="0" compatLnSpc="1"/>
          <a:lstStyle/>
          <a:p>
            <a:pPr algn="ctr" hangingPunct="0"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360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Interference Fragmentation</a:t>
            </a:r>
            <a:r>
              <a:rPr lang="en-US" sz="3600">
                <a:solidFill>
                  <a:srgbClr val="000000"/>
                </a:solidFill>
                <a:latin typeface="Arial" pitchFamily="18"/>
                <a:ea typeface="Arial Unicode MS" pitchFamily="34"/>
                <a:cs typeface="Arial Unicode MS" pitchFamily="34"/>
              </a:rPr>
              <a:t>–thrust method</a:t>
            </a:r>
          </a:p>
        </p:txBody>
      </p:sp>
      <p:sp>
        <p:nvSpPr>
          <p:cNvPr id="3" name="Freeform 2"/>
          <p:cNvSpPr/>
          <p:nvPr/>
        </p:nvSpPr>
        <p:spPr>
          <a:xfrm>
            <a:off x="0" y="1686486"/>
            <a:ext cx="4952149" cy="445005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82945" tIns="41473" rIns="82945" bIns="41473" anchor="t" anchorCtr="0" compatLnSpc="1"/>
          <a:lstStyle/>
          <a:p>
            <a:pPr hangingPunct="0">
              <a:lnSpc>
                <a:spcPct val="80000"/>
              </a:lnSpc>
              <a:spcBef>
                <a:spcPts val="542"/>
              </a:spcBef>
              <a:buClr>
                <a:srgbClr val="000000"/>
              </a:buClr>
              <a:buSzPct val="45000"/>
              <a:buFont typeface="Wingdings" pitchFamily="2"/>
              <a:buChar char=""/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200">
                <a:solidFill>
                  <a:srgbClr val="000000"/>
                </a:solidFill>
                <a:latin typeface="Arial" pitchFamily="18"/>
                <a:ea typeface="Arial Unicode MS" pitchFamily="34"/>
                <a:cs typeface="Arial Unicode MS" pitchFamily="34"/>
              </a:rPr>
              <a:t>e</a:t>
            </a:r>
            <a:r>
              <a:rPr lang="en-US" sz="2200" baseline="30000">
                <a:solidFill>
                  <a:srgbClr val="000000"/>
                </a:solidFill>
                <a:latin typeface="Arial" pitchFamily="18"/>
                <a:ea typeface="Arial Unicode MS" pitchFamily="34"/>
                <a:cs typeface="Arial Unicode MS" pitchFamily="34"/>
              </a:rPr>
              <a:t>+</a:t>
            </a:r>
            <a:r>
              <a:rPr lang="en-US" sz="2200">
                <a:solidFill>
                  <a:srgbClr val="000000"/>
                </a:solidFill>
                <a:latin typeface="Arial" pitchFamily="18"/>
                <a:ea typeface="Arial Unicode MS" pitchFamily="34"/>
                <a:cs typeface="Arial Unicode MS" pitchFamily="34"/>
              </a:rPr>
              <a:t>e</a:t>
            </a:r>
            <a:r>
              <a:rPr lang="en-US" sz="2200" baseline="30000">
                <a:solidFill>
                  <a:srgbClr val="000000"/>
                </a:solidFill>
                <a:latin typeface="Arial" pitchFamily="18"/>
                <a:ea typeface="Arial Unicode MS" pitchFamily="34"/>
                <a:cs typeface="Arial Unicode MS" pitchFamily="34"/>
              </a:rPr>
              <a:t>-</a:t>
            </a:r>
            <a:r>
              <a:rPr lang="en-US" sz="2200">
                <a:solidFill>
                  <a:srgbClr val="000000"/>
                </a:solidFill>
                <a:latin typeface="Wingdings" pitchFamily="18"/>
                <a:ea typeface="Arial Unicode MS" pitchFamily="34"/>
                <a:cs typeface="Arial Unicode MS" pitchFamily="34"/>
              </a:rPr>
              <a:t></a:t>
            </a:r>
            <a:r>
              <a:rPr lang="en-US" sz="2200">
                <a:solidFill>
                  <a:srgbClr val="000000"/>
                </a:solidFill>
                <a:latin typeface="Arial" pitchFamily="18"/>
                <a:ea typeface="Arial Unicode MS" pitchFamily="34"/>
                <a:cs typeface="Arial Unicode MS" pitchFamily="34"/>
              </a:rPr>
              <a:t> (</a:t>
            </a:r>
            <a:r>
              <a:rPr lang="en-US" sz="2200">
                <a:solidFill>
                  <a:srgbClr val="000000"/>
                </a:solidFill>
                <a:latin typeface="Symbol" pitchFamily="18"/>
                <a:ea typeface="ＭＳ Ｐゴシック" pitchFamily="2"/>
                <a:cs typeface="ＭＳ Ｐゴシック" pitchFamily="2"/>
              </a:rPr>
              <a:t></a:t>
            </a:r>
            <a:r>
              <a:rPr lang="en-US" sz="2200" baseline="30000">
                <a:solidFill>
                  <a:srgbClr val="000000"/>
                </a:solidFill>
                <a:latin typeface="Arial" pitchFamily="18"/>
                <a:ea typeface="Arial Unicode MS" pitchFamily="34"/>
                <a:cs typeface="Arial Unicode MS" pitchFamily="34"/>
              </a:rPr>
              <a:t>+</a:t>
            </a:r>
            <a:r>
              <a:rPr lang="en-US" sz="2200">
                <a:solidFill>
                  <a:srgbClr val="000000"/>
                </a:solidFill>
                <a:latin typeface="Symbol" pitchFamily="18"/>
                <a:ea typeface="ＭＳ Ｐゴシック" pitchFamily="2"/>
                <a:cs typeface="ＭＳ Ｐゴシック" pitchFamily="2"/>
              </a:rPr>
              <a:t></a:t>
            </a:r>
            <a:r>
              <a:rPr lang="en-US" sz="2200" baseline="30000">
                <a:solidFill>
                  <a:srgbClr val="000000"/>
                </a:solidFill>
                <a:latin typeface="Arial" pitchFamily="18"/>
                <a:ea typeface="Arial Unicode MS" pitchFamily="34"/>
                <a:cs typeface="Arial Unicode MS" pitchFamily="34"/>
              </a:rPr>
              <a:t>-</a:t>
            </a:r>
            <a:r>
              <a:rPr lang="en-US" sz="2200">
                <a:solidFill>
                  <a:srgbClr val="000000"/>
                </a:solidFill>
                <a:latin typeface="Arial" pitchFamily="18"/>
                <a:ea typeface="Arial Unicode MS" pitchFamily="34"/>
                <a:cs typeface="Arial Unicode MS" pitchFamily="34"/>
              </a:rPr>
              <a:t>)</a:t>
            </a:r>
            <a:r>
              <a:rPr lang="en-US" sz="2200" baseline="-25000">
                <a:solidFill>
                  <a:srgbClr val="000000"/>
                </a:solidFill>
                <a:latin typeface="Arial" pitchFamily="18"/>
                <a:ea typeface="Arial Unicode MS" pitchFamily="34"/>
                <a:cs typeface="Arial Unicode MS" pitchFamily="34"/>
              </a:rPr>
              <a:t>jet1</a:t>
            </a:r>
            <a:r>
              <a:rPr lang="en-US" sz="2200">
                <a:solidFill>
                  <a:srgbClr val="000000"/>
                </a:solidFill>
                <a:latin typeface="Arial" pitchFamily="18"/>
                <a:ea typeface="Arial Unicode MS" pitchFamily="34"/>
                <a:cs typeface="Arial Unicode MS" pitchFamily="34"/>
              </a:rPr>
              <a:t>(</a:t>
            </a:r>
            <a:r>
              <a:rPr lang="en-US" sz="2200">
                <a:solidFill>
                  <a:srgbClr val="000000"/>
                </a:solidFill>
                <a:latin typeface="Symbol" pitchFamily="18"/>
                <a:ea typeface="ＭＳ Ｐゴシック" pitchFamily="2"/>
                <a:cs typeface="ＭＳ Ｐゴシック" pitchFamily="2"/>
              </a:rPr>
              <a:t></a:t>
            </a:r>
            <a:r>
              <a:rPr lang="en-US" sz="2200" baseline="30000">
                <a:solidFill>
                  <a:srgbClr val="000000"/>
                </a:solidFill>
                <a:latin typeface="Symbol" pitchFamily="18"/>
                <a:ea typeface="ＭＳ Ｐゴシック" pitchFamily="2"/>
                <a:cs typeface="ＭＳ Ｐゴシック" pitchFamily="2"/>
              </a:rPr>
              <a:t></a:t>
            </a:r>
            <a:r>
              <a:rPr lang="en-US" sz="2200">
                <a:solidFill>
                  <a:srgbClr val="000000"/>
                </a:solidFill>
                <a:latin typeface="Symbol" pitchFamily="18"/>
                <a:ea typeface="ＭＳ Ｐゴシック" pitchFamily="2"/>
                <a:cs typeface="ＭＳ Ｐゴシック" pitchFamily="2"/>
              </a:rPr>
              <a:t></a:t>
            </a:r>
            <a:r>
              <a:rPr lang="en-US" sz="2200" baseline="30000">
                <a:solidFill>
                  <a:srgbClr val="000000"/>
                </a:solidFill>
                <a:latin typeface="Symbol" pitchFamily="18"/>
                <a:ea typeface="ＭＳ Ｐゴシック" pitchFamily="2"/>
                <a:cs typeface="ＭＳ Ｐゴシック" pitchFamily="2"/>
              </a:rPr>
              <a:t></a:t>
            </a:r>
            <a:r>
              <a:rPr lang="en-US" sz="2200">
                <a:solidFill>
                  <a:srgbClr val="000000"/>
                </a:solidFill>
                <a:latin typeface="Arial" pitchFamily="18"/>
                <a:ea typeface="Arial Unicode MS" pitchFamily="34"/>
                <a:cs typeface="Arial Unicode MS" pitchFamily="34"/>
              </a:rPr>
              <a:t>)</a:t>
            </a:r>
            <a:r>
              <a:rPr lang="en-US" sz="2200" baseline="-25000">
                <a:solidFill>
                  <a:srgbClr val="000000"/>
                </a:solidFill>
                <a:latin typeface="Arial" pitchFamily="18"/>
                <a:ea typeface="Arial Unicode MS" pitchFamily="34"/>
                <a:cs typeface="Arial Unicode MS" pitchFamily="34"/>
              </a:rPr>
              <a:t>jet2</a:t>
            </a:r>
            <a:r>
              <a:rPr lang="en-US" sz="2200">
                <a:solidFill>
                  <a:srgbClr val="000000"/>
                </a:solidFill>
                <a:latin typeface="Arial" pitchFamily="18"/>
                <a:ea typeface="Arial Unicode MS" pitchFamily="34"/>
                <a:cs typeface="Arial Unicode MS" pitchFamily="34"/>
              </a:rPr>
              <a:t>X</a:t>
            </a:r>
          </a:p>
          <a:p>
            <a:pPr hangingPunct="0">
              <a:lnSpc>
                <a:spcPct val="80000"/>
              </a:lnSpc>
              <a:spcBef>
                <a:spcPts val="542"/>
              </a:spcBef>
              <a:buClr>
                <a:srgbClr val="000000"/>
              </a:buClr>
              <a:buSzPct val="45000"/>
              <a:buFont typeface="Wingdings" pitchFamily="2"/>
              <a:buChar char=""/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20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Find pion pairs in opposite hemispheres</a:t>
            </a:r>
          </a:p>
          <a:p>
            <a:pPr hangingPunct="0">
              <a:lnSpc>
                <a:spcPct val="80000"/>
              </a:lnSpc>
              <a:spcBef>
                <a:spcPts val="542"/>
              </a:spcBef>
              <a:buClr>
                <a:srgbClr val="000000"/>
              </a:buClr>
              <a:buSzPct val="45000"/>
              <a:buFont typeface="Wingdings" pitchFamily="2"/>
              <a:buChar char=""/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200">
                <a:solidFill>
                  <a:srgbClr val="000000"/>
                </a:solidFill>
                <a:latin typeface="Arial" pitchFamily="18"/>
                <a:ea typeface="Arial Unicode MS" pitchFamily="34"/>
                <a:cs typeface="Arial Unicode MS" pitchFamily="34"/>
              </a:rPr>
              <a:t>Theoretical guidance by papers of Boer,Jakob,Radici[PRD 67,(2003)] and Artru,Collins[ZPhysC69(1996)]</a:t>
            </a:r>
          </a:p>
          <a:p>
            <a:pPr hangingPunct="0">
              <a:lnSpc>
                <a:spcPct val="80000"/>
              </a:lnSpc>
              <a:spcBef>
                <a:spcPts val="542"/>
              </a:spcBef>
              <a:buClr>
                <a:srgbClr val="000000"/>
              </a:buClr>
              <a:buSzPct val="45000"/>
              <a:buFont typeface="Wingdings" pitchFamily="2"/>
              <a:buChar char=""/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200">
                <a:solidFill>
                  <a:srgbClr val="000000"/>
                </a:solidFill>
                <a:latin typeface="Arial" pitchFamily="18"/>
                <a:ea typeface="Arial Unicode MS" pitchFamily="34"/>
                <a:cs typeface="Arial Unicode MS" pitchFamily="34"/>
              </a:rPr>
              <a:t>Early work by Collins, Heppelmann, Ladinsky [</a:t>
            </a:r>
            <a:r>
              <a:rPr lang="en-US" sz="220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NPB420(1994)]</a:t>
            </a:r>
          </a:p>
          <a:p>
            <a:pPr hangingPunct="0">
              <a:lnSpc>
                <a:spcPct val="80000"/>
              </a:lnSpc>
              <a:spcBef>
                <a:spcPts val="542"/>
              </a:spcBef>
              <a:buClr>
                <a:srgbClr val="000000"/>
              </a:buClr>
              <a:buSzPct val="45000"/>
              <a:buFont typeface="Wingdings" pitchFamily="2"/>
              <a:buChar char=""/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endParaRPr lang="en-US" sz="2200">
              <a:solidFill>
                <a:srgbClr val="000000"/>
              </a:solidFill>
              <a:latin typeface="Arial" pitchFamily="18"/>
              <a:ea typeface="DejaVu Sans" pitchFamily="2"/>
              <a:cs typeface="DejaVu Sans" pitchFamily="2"/>
            </a:endParaRPr>
          </a:p>
          <a:p>
            <a:pPr hangingPunct="0">
              <a:lnSpc>
                <a:spcPct val="80000"/>
              </a:lnSpc>
              <a:spcBef>
                <a:spcPts val="542"/>
              </a:spcBef>
              <a:buClr>
                <a:srgbClr val="000000"/>
              </a:buClr>
              <a:buSzPct val="45000"/>
              <a:buFont typeface="Wingdings" pitchFamily="2"/>
              <a:buChar char=""/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endParaRPr lang="en-US" sz="2200">
              <a:solidFill>
                <a:srgbClr val="000000"/>
              </a:solidFill>
              <a:latin typeface="Arial" pitchFamily="18"/>
              <a:ea typeface="DejaVu Sans" pitchFamily="2"/>
              <a:cs typeface="DejaVu Sans" pitchFamily="2"/>
            </a:endParaRPr>
          </a:p>
          <a:p>
            <a:pPr hangingPunct="0">
              <a:lnSpc>
                <a:spcPct val="80000"/>
              </a:lnSpc>
              <a:spcBef>
                <a:spcPts val="542"/>
              </a:spcBef>
              <a:buClr>
                <a:srgbClr val="000000"/>
              </a:buClr>
              <a:buSzPct val="45000"/>
              <a:buFont typeface="Wingdings" pitchFamily="2"/>
              <a:buChar char=""/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220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               transverse spin projection</a:t>
            </a:r>
          </a:p>
          <a:p>
            <a:pPr marL="391541" indent="-293900" hangingPunct="0">
              <a:lnSpc>
                <a:spcPct val="80000"/>
              </a:lnSpc>
              <a:spcBef>
                <a:spcPts val="542"/>
              </a:spcBef>
              <a:tabLst>
                <a:tab pos="391541" algn="l"/>
                <a:tab pos="806267" algn="l"/>
                <a:tab pos="1220993" algn="l"/>
                <a:tab pos="1635718" algn="l"/>
                <a:tab pos="2050445" algn="l"/>
                <a:tab pos="2465171" algn="l"/>
                <a:tab pos="2879896" algn="l"/>
                <a:tab pos="3294623" algn="l"/>
                <a:tab pos="3709350" algn="l"/>
                <a:tab pos="4124076" algn="l"/>
                <a:tab pos="4538802" algn="l"/>
                <a:tab pos="4953528" algn="l"/>
                <a:tab pos="5368253" algn="l"/>
                <a:tab pos="5782980" algn="l"/>
                <a:tab pos="6197705" algn="l"/>
                <a:tab pos="6612432" algn="l"/>
                <a:tab pos="7027159" algn="l"/>
                <a:tab pos="7441885" algn="l"/>
                <a:tab pos="7856611" algn="l"/>
                <a:tab pos="8271337" algn="l"/>
                <a:tab pos="8686063" algn="l"/>
              </a:tabLst>
            </a:pPr>
            <a:endParaRPr lang="en-US" sz="2200">
              <a:solidFill>
                <a:srgbClr val="000000"/>
              </a:solidFill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456518" y="6356985"/>
            <a:ext cx="2132706" cy="36577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81639" tIns="42452" rIns="81639" bIns="42452" anchor="ctr" anchorCtr="0" compatLnSpc="1"/>
          <a:lstStyle/>
          <a:p>
            <a:pPr hangingPunct="0"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fld id="{314F30AB-3B06-44BF-A514-DF3B3964752F}" type="slidenum">
              <a:rPr lang="en-US" sz="1100">
                <a:solidFill>
                  <a:srgbClr val="898989"/>
                </a:solidFill>
                <a:latin typeface="Arial Unicode MS" pitchFamily="34"/>
                <a:ea typeface="DejaVu Sans" pitchFamily="2"/>
                <a:cs typeface="DejaVu Sans" pitchFamily="2"/>
              </a:rPr>
              <a:pPr hangingPunct="0">
                <a:tabLst>
                  <a:tab pos="0" algn="l"/>
                  <a:tab pos="414726" algn="l"/>
                  <a:tab pos="829452" algn="l"/>
                  <a:tab pos="1244177" algn="l"/>
                  <a:tab pos="1658904" algn="l"/>
                  <a:tab pos="2073631" algn="l"/>
                  <a:tab pos="2488356" algn="l"/>
                  <a:tab pos="2903083" algn="l"/>
                  <a:tab pos="3317809" algn="l"/>
                  <a:tab pos="3732535" algn="l"/>
                  <a:tab pos="4147261" algn="l"/>
                  <a:tab pos="4561987" algn="l"/>
                  <a:tab pos="4976713" algn="l"/>
                  <a:tab pos="5391440" algn="l"/>
                  <a:tab pos="5806165" algn="l"/>
                  <a:tab pos="6220892" algn="l"/>
                  <a:tab pos="6635618" algn="l"/>
                  <a:tab pos="7050344" algn="l"/>
                  <a:tab pos="7465070" algn="l"/>
                  <a:tab pos="7879796" algn="l"/>
                  <a:tab pos="8294522" algn="l"/>
                </a:tabLst>
              </a:pPr>
              <a:t>60</a:t>
            </a:fld>
            <a:endParaRPr lang="en-US" sz="1100">
              <a:solidFill>
                <a:srgbClr val="898989"/>
              </a:solidFill>
              <a:latin typeface="Arial Unicode MS" pitchFamily="34"/>
              <a:ea typeface="DejaVu Sans" pitchFamily="2"/>
              <a:cs typeface="DejaVu Sans" pitchFamily="2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648456" y="1142069"/>
            <a:ext cx="4495630" cy="337134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532931" y="5999702"/>
            <a:ext cx="4403543" cy="4017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reeform 6"/>
          <p:cNvSpPr/>
          <p:nvPr/>
        </p:nvSpPr>
        <p:spPr>
          <a:xfrm>
            <a:off x="4572043" y="1523520"/>
            <a:ext cx="990756" cy="36273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81639" tIns="42452" rIns="81639" bIns="42452" anchor="t" anchorCtr="0" compatLnSpc="1">
            <a:spAutoFit/>
          </a:bodyPr>
          <a:lstStyle/>
          <a:p>
            <a:pPr algn="r" hangingPunct="0">
              <a:spcBef>
                <a:spcPts val="1019"/>
              </a:spcBef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>
                <a:solidFill>
                  <a:srgbClr val="000000"/>
                </a:solidFill>
                <a:latin typeface="Symbol" pitchFamily="18"/>
                <a:ea typeface="DejaVu Sans" pitchFamily="2"/>
                <a:cs typeface="DejaVu Sans" pitchFamily="2"/>
              </a:rPr>
              <a:t></a:t>
            </a:r>
            <a:r>
              <a:rPr lang="en-US" baseline="-2500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2</a:t>
            </a:r>
            <a:r>
              <a:rPr lang="en-US">
                <a:solidFill>
                  <a:srgbClr val="000000"/>
                </a:solidFill>
                <a:latin typeface="Symbol" pitchFamily="18"/>
                <a:ea typeface="ＭＳ Ｐゴシック" pitchFamily="2"/>
                <a:cs typeface="ＭＳ Ｐゴシック" pitchFamily="2"/>
              </a:rPr>
              <a:t></a:t>
            </a:r>
          </a:p>
        </p:txBody>
      </p:sp>
      <p:sp>
        <p:nvSpPr>
          <p:cNvPr id="8" name="Freeform 7"/>
          <p:cNvSpPr/>
          <p:nvPr/>
        </p:nvSpPr>
        <p:spPr>
          <a:xfrm>
            <a:off x="7771592" y="3199883"/>
            <a:ext cx="914342" cy="36273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81639" tIns="42452" rIns="81639" bIns="42452" anchor="t" anchorCtr="0" compatLnSpc="1">
            <a:spAutoFit/>
          </a:bodyPr>
          <a:lstStyle/>
          <a:p>
            <a:pPr algn="r" hangingPunct="0">
              <a:spcBef>
                <a:spcPts val="1019"/>
              </a:spcBef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>
                <a:solidFill>
                  <a:srgbClr val="000000"/>
                </a:solidFill>
                <a:latin typeface="Symbol" pitchFamily="18"/>
                <a:ea typeface="ＭＳ Ｐゴシック" pitchFamily="2"/>
                <a:cs typeface="ＭＳ Ｐゴシック" pitchFamily="2"/>
              </a:rPr>
              <a:t></a:t>
            </a:r>
            <a:r>
              <a:rPr lang="en-US">
                <a:solidFill>
                  <a:srgbClr val="000000"/>
                </a:solidFill>
                <a:latin typeface="Symbol" pitchFamily="18"/>
                <a:ea typeface="DejaVu Sans" pitchFamily="2"/>
                <a:cs typeface="DejaVu Sans" pitchFamily="2"/>
              </a:rPr>
              <a:t></a:t>
            </a:r>
            <a:r>
              <a:rPr lang="en-US" baseline="-25000"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1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7577294" y="2158730"/>
            <a:ext cx="345491" cy="432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7238987" y="2920654"/>
            <a:ext cx="388596" cy="432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8228110" y="2438287"/>
            <a:ext cx="950590" cy="432073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Freeform 11"/>
          <p:cNvSpPr/>
          <p:nvPr/>
        </p:nvSpPr>
        <p:spPr>
          <a:xfrm>
            <a:off x="5333887" y="4572524"/>
            <a:ext cx="3809546" cy="157844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81639" tIns="42452" rIns="81639" bIns="42452" anchor="t" anchorCtr="0" compatLnSpc="1">
            <a:spAutoFit/>
          </a:bodyPr>
          <a:lstStyle/>
          <a:p>
            <a:pPr hangingPunct="0">
              <a:spcBef>
                <a:spcPts val="1019"/>
              </a:spcBef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>
                <a:solidFill>
                  <a:srgbClr val="000000"/>
                </a:solidFill>
                <a:latin typeface="Calibri" pitchFamily="18"/>
                <a:ea typeface="DejaVu Sans" pitchFamily="2"/>
                <a:cs typeface="DejaVu Sans" pitchFamily="2"/>
              </a:rPr>
              <a:t>Model predictions by:</a:t>
            </a:r>
          </a:p>
          <a:p>
            <a:pPr hangingPunct="0">
              <a:spcBef>
                <a:spcPts val="1019"/>
              </a:spcBef>
              <a:buClr>
                <a:srgbClr val="000000"/>
              </a:buClr>
              <a:buSzPct val="100000"/>
              <a:buFont typeface="Calibri" pitchFamily="34"/>
              <a:buChar char="•"/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>
                <a:solidFill>
                  <a:srgbClr val="000000"/>
                </a:solidFill>
                <a:latin typeface="Calibri" pitchFamily="18"/>
                <a:ea typeface="DejaVu Sans" pitchFamily="2"/>
                <a:cs typeface="DejaVu Sans" pitchFamily="2"/>
              </a:rPr>
              <a:t>Jaffe et al. [PRL </a:t>
            </a:r>
            <a:r>
              <a:rPr lang="en-US" b="1">
                <a:solidFill>
                  <a:srgbClr val="000000"/>
                </a:solidFill>
                <a:latin typeface="Calibri" pitchFamily="18"/>
                <a:ea typeface="DejaVu Sans" pitchFamily="2"/>
                <a:cs typeface="DejaVu Sans" pitchFamily="2"/>
              </a:rPr>
              <a:t>80,</a:t>
            </a:r>
            <a:r>
              <a:rPr lang="en-US">
                <a:solidFill>
                  <a:srgbClr val="000000"/>
                </a:solidFill>
                <a:latin typeface="Calibri" pitchFamily="18"/>
                <a:ea typeface="DejaVu Sans" pitchFamily="2"/>
                <a:cs typeface="DejaVu Sans" pitchFamily="2"/>
              </a:rPr>
              <a:t>(1998)]</a:t>
            </a:r>
          </a:p>
          <a:p>
            <a:pPr hangingPunct="0">
              <a:spcBef>
                <a:spcPts val="1019"/>
              </a:spcBef>
              <a:buClr>
                <a:srgbClr val="000000"/>
              </a:buClr>
              <a:buSzPct val="100000"/>
              <a:buFont typeface="Calibri" pitchFamily="34"/>
              <a:buChar char="•"/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>
                <a:solidFill>
                  <a:srgbClr val="000000"/>
                </a:solidFill>
                <a:latin typeface="Calibri" pitchFamily="18"/>
                <a:ea typeface="DejaVu Sans" pitchFamily="2"/>
                <a:cs typeface="DejaVu Sans" pitchFamily="2"/>
              </a:rPr>
              <a:t>Radici et al. [PR</a:t>
            </a:r>
            <a:r>
              <a:rPr lang="en-US" b="1">
                <a:solidFill>
                  <a:srgbClr val="000000"/>
                </a:solidFill>
                <a:latin typeface="Calibri" pitchFamily="18"/>
                <a:ea typeface="DejaVu Sans" pitchFamily="2"/>
                <a:cs typeface="DejaVu Sans" pitchFamily="2"/>
              </a:rPr>
              <a:t>D 65, </a:t>
            </a:r>
            <a:r>
              <a:rPr lang="en-US">
                <a:solidFill>
                  <a:srgbClr val="000000"/>
                </a:solidFill>
                <a:latin typeface="Calibri" pitchFamily="18"/>
                <a:ea typeface="DejaVu Sans" pitchFamily="2"/>
                <a:cs typeface="DejaVu Sans" pitchFamily="2"/>
              </a:rPr>
              <a:t>(2002)]</a:t>
            </a:r>
          </a:p>
          <a:p>
            <a:pPr hangingPunct="0">
              <a:spcBef>
                <a:spcPts val="1019"/>
              </a:spcBef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endParaRPr lang="en-US">
              <a:solidFill>
                <a:srgbClr val="000000"/>
              </a:solidFill>
              <a:latin typeface="Calibri" pitchFamily="18"/>
              <a:ea typeface="DejaVu Sans" pitchFamily="2"/>
              <a:cs typeface="DejaVu Sans" pitchFamily="2"/>
            </a:endParaRPr>
          </a:p>
        </p:txBody>
      </p:sp>
      <p:graphicFrame>
        <p:nvGraphicFramePr>
          <p:cNvPr id="13" name="Object 12"/>
          <p:cNvGraphicFramePr/>
          <p:nvPr/>
        </p:nvGraphicFramePr>
        <p:xfrm>
          <a:off x="622080" y="4528108"/>
          <a:ext cx="777517" cy="6538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5" r:id="rId9" imgW="20194073" imgH="13600090" progId="">
                  <p:embed/>
                </p:oleObj>
              </mc:Choice>
              <mc:Fallback>
                <p:oleObj r:id="rId9" imgW="20194073" imgH="1360009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22080" y="4528108"/>
                        <a:ext cx="777517" cy="653823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  <a:ln w="0">
                        <a:solidFill>
                          <a:srgbClr val="000000"/>
                        </a:solidFill>
                        <a:prstDash val="solid"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593068" y="2860889"/>
            <a:ext cx="271691" cy="311411"/>
          </a:xfrm>
          <a:prstGeom prst="rect">
            <a:avLst/>
          </a:prstGeom>
          <a:noFill/>
          <a:ln>
            <a:noFill/>
          </a:ln>
        </p:spPr>
        <p:txBody>
          <a:bodyPr vert="horz" lIns="81639" tIns="40820" rIns="81639" bIns="40820" anchorCtr="0" compatLnSpc="1">
            <a:spAutoFit/>
          </a:bodyPr>
          <a:lstStyle/>
          <a:p>
            <a:pPr hangingPunct="0">
              <a:lnSpc>
                <a:spcPct val="93000"/>
              </a:lnSpc>
              <a:tabLst>
                <a:tab pos="0" algn="l"/>
                <a:tab pos="414726" algn="l"/>
                <a:tab pos="829452" algn="l"/>
                <a:tab pos="1244177" algn="l"/>
                <a:tab pos="1658904" algn="l"/>
                <a:tab pos="2073631" algn="l"/>
                <a:tab pos="2488356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5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</a:pPr>
            <a:r>
              <a:rPr lang="en-US" sz="1600">
                <a:solidFill>
                  <a:srgbClr val="000000"/>
                </a:solidFill>
                <a:latin typeface="Symbol" pitchFamily="18"/>
                <a:ea typeface="DejaVu Sans" pitchFamily="2"/>
                <a:cs typeface="DejaVu Sans" pitchFamily="2"/>
              </a:rPr>
              <a:t>q</a:t>
            </a:r>
          </a:p>
        </p:txBody>
      </p:sp>
    </p:spTree>
    <p:extLst>
      <p:ext uri="{BB962C8B-B14F-4D97-AF65-F5344CB8AC3E}">
        <p14:creationId xmlns:p14="http://schemas.microsoft.com/office/powerpoint/2010/main" val="3156615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C63A5-874A-4C96-9163-90D39BA6DDFA}" type="slidenum">
              <a:rPr lang="en-US"/>
              <a:pPr/>
              <a:t>61</a:t>
            </a:fld>
            <a:endParaRPr lang="en-US"/>
          </a:p>
        </p:txBody>
      </p:sp>
      <p:pic>
        <p:nvPicPr>
          <p:cNvPr id="222210" name="Picture 2" descr="tem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3" y="915988"/>
            <a:ext cx="5410200" cy="356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221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>
                <a:ea typeface="MS PGothic" pitchFamily="34" charset="-128"/>
              </a:rPr>
              <a:t>Definition of </a:t>
            </a:r>
            <a:r>
              <a:rPr lang="en-US" altLang="zh-CN">
                <a:ea typeface="SimSun" pitchFamily="2" charset="-122"/>
              </a:rPr>
              <a:t>V</a:t>
            </a:r>
            <a:r>
              <a:rPr lang="en-US" altLang="ja-JP">
                <a:ea typeface="MS PGothic" pitchFamily="34" charset="-128"/>
              </a:rPr>
              <a:t>ectors and </a:t>
            </a:r>
            <a:r>
              <a:rPr lang="en-US" altLang="zh-CN">
                <a:ea typeface="SimSun" pitchFamily="2" charset="-122"/>
              </a:rPr>
              <a:t>A</a:t>
            </a:r>
            <a:r>
              <a:rPr lang="en-US" altLang="ja-JP">
                <a:ea typeface="MS PGothic" pitchFamily="34" charset="-128"/>
              </a:rPr>
              <a:t>ngles</a:t>
            </a:r>
            <a:endParaRPr lang="en-US" altLang="zh-CN">
              <a:ea typeface="SimSun" pitchFamily="2" charset="-122"/>
            </a:endParaRPr>
          </a:p>
        </p:txBody>
      </p:sp>
      <p:graphicFrame>
        <p:nvGraphicFramePr>
          <p:cNvPr id="222212" name="Object 4"/>
          <p:cNvGraphicFramePr>
            <a:graphicFrameLocks noChangeAspect="1"/>
          </p:cNvGraphicFramePr>
          <p:nvPr/>
        </p:nvGraphicFramePr>
        <p:xfrm>
          <a:off x="6019800" y="1803400"/>
          <a:ext cx="2895600" cy="2327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54" name="Equation" r:id="rId5" imgW="1866600" imgH="1498320" progId="Equation.DSMT4">
                  <p:embed/>
                </p:oleObj>
              </mc:Choice>
              <mc:Fallback>
                <p:oleObj name="Equation" r:id="rId5" imgW="1866600" imgH="14983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1803400"/>
                        <a:ext cx="2895600" cy="2327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2213" name="Line 5"/>
          <p:cNvSpPr>
            <a:spLocks noChangeShapeType="1"/>
          </p:cNvSpPr>
          <p:nvPr/>
        </p:nvSpPr>
        <p:spPr bwMode="auto">
          <a:xfrm>
            <a:off x="1008063" y="1379538"/>
            <a:ext cx="1131887" cy="735012"/>
          </a:xfrm>
          <a:prstGeom prst="line">
            <a:avLst/>
          </a:prstGeom>
          <a:noFill/>
          <a:ln w="101600">
            <a:solidFill>
              <a:srgbClr val="66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2214" name="Line 6"/>
          <p:cNvSpPr>
            <a:spLocks noChangeShapeType="1"/>
          </p:cNvSpPr>
          <p:nvPr/>
        </p:nvSpPr>
        <p:spPr bwMode="auto">
          <a:xfrm flipV="1">
            <a:off x="2252663" y="2076450"/>
            <a:ext cx="2901950" cy="49213"/>
          </a:xfrm>
          <a:prstGeom prst="line">
            <a:avLst/>
          </a:prstGeom>
          <a:noFill/>
          <a:ln w="57150">
            <a:solidFill>
              <a:srgbClr val="FFCC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2215" name="Line 7"/>
          <p:cNvSpPr>
            <a:spLocks noChangeShapeType="1"/>
          </p:cNvSpPr>
          <p:nvPr/>
        </p:nvSpPr>
        <p:spPr bwMode="auto">
          <a:xfrm>
            <a:off x="3916363" y="3922713"/>
            <a:ext cx="363537" cy="407987"/>
          </a:xfrm>
          <a:prstGeom prst="line">
            <a:avLst/>
          </a:prstGeom>
          <a:noFill/>
          <a:ln w="57150">
            <a:solidFill>
              <a:srgbClr val="FFCC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2216" name="Line 8"/>
          <p:cNvSpPr>
            <a:spLocks noChangeShapeType="1"/>
          </p:cNvSpPr>
          <p:nvPr/>
        </p:nvSpPr>
        <p:spPr bwMode="auto">
          <a:xfrm>
            <a:off x="2239963" y="2179638"/>
            <a:ext cx="1643062" cy="1700212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2217" name="Line 9"/>
          <p:cNvSpPr>
            <a:spLocks noChangeShapeType="1"/>
          </p:cNvSpPr>
          <p:nvPr/>
        </p:nvSpPr>
        <p:spPr bwMode="auto">
          <a:xfrm>
            <a:off x="2243138" y="2152650"/>
            <a:ext cx="3395662" cy="1611313"/>
          </a:xfrm>
          <a:prstGeom prst="line">
            <a:avLst/>
          </a:prstGeom>
          <a:noFill/>
          <a:ln w="57150">
            <a:solidFill>
              <a:srgbClr val="FFCC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2218" name="Line 10"/>
          <p:cNvSpPr>
            <a:spLocks noChangeShapeType="1"/>
          </p:cNvSpPr>
          <p:nvPr/>
        </p:nvSpPr>
        <p:spPr bwMode="auto">
          <a:xfrm flipH="1" flipV="1">
            <a:off x="2257425" y="2197100"/>
            <a:ext cx="1295400" cy="838200"/>
          </a:xfrm>
          <a:prstGeom prst="line">
            <a:avLst/>
          </a:prstGeom>
          <a:noFill/>
          <a:ln w="101600">
            <a:solidFill>
              <a:srgbClr val="66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222219" name="Object 11"/>
          <p:cNvGraphicFramePr>
            <a:graphicFrameLocks noChangeAspect="1"/>
          </p:cNvGraphicFramePr>
          <p:nvPr/>
        </p:nvGraphicFramePr>
        <p:xfrm>
          <a:off x="4667250" y="1714500"/>
          <a:ext cx="3810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55" name="Equation" r:id="rId7" imgW="241200" imgH="215640" progId="Equation.DSMT4">
                  <p:embed/>
                </p:oleObj>
              </mc:Choice>
              <mc:Fallback>
                <p:oleObj name="Equation" r:id="rId7" imgW="241200" imgH="215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7250" y="1714500"/>
                        <a:ext cx="381000" cy="34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2220" name="Object 12"/>
          <p:cNvGraphicFramePr>
            <a:graphicFrameLocks noChangeAspect="1"/>
          </p:cNvGraphicFramePr>
          <p:nvPr/>
        </p:nvGraphicFramePr>
        <p:xfrm>
          <a:off x="4343400" y="4191000"/>
          <a:ext cx="401638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56" name="Equation" r:id="rId9" imgW="253800" imgH="215640" progId="Equation.DSMT4">
                  <p:embed/>
                </p:oleObj>
              </mc:Choice>
              <mc:Fallback>
                <p:oleObj name="Equation" r:id="rId9" imgW="253800" imgH="215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4191000"/>
                        <a:ext cx="401638" cy="34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2221" name="Object 13"/>
          <p:cNvGraphicFramePr>
            <a:graphicFrameLocks noChangeAspect="1"/>
          </p:cNvGraphicFramePr>
          <p:nvPr/>
        </p:nvGraphicFramePr>
        <p:xfrm>
          <a:off x="1371600" y="2438400"/>
          <a:ext cx="1165225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57" name="Equation" r:id="rId11" imgW="825480" imgH="215640" progId="Equation.DSMT4">
                  <p:embed/>
                </p:oleObj>
              </mc:Choice>
              <mc:Fallback>
                <p:oleObj name="Equation" r:id="rId11" imgW="825480" imgH="215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2438400"/>
                        <a:ext cx="1165225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2222" name="Object 14"/>
          <p:cNvGraphicFramePr>
            <a:graphicFrameLocks noChangeAspect="1"/>
          </p:cNvGraphicFramePr>
          <p:nvPr/>
        </p:nvGraphicFramePr>
        <p:xfrm>
          <a:off x="533400" y="1828800"/>
          <a:ext cx="1165225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58" name="Equation" r:id="rId13" imgW="825480" imgH="215640" progId="Equation.DSMT4">
                  <p:embed/>
                </p:oleObj>
              </mc:Choice>
              <mc:Fallback>
                <p:oleObj name="Equation" r:id="rId13" imgW="825480" imgH="215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828800"/>
                        <a:ext cx="1165225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2223" name="Object 15"/>
          <p:cNvGraphicFramePr>
            <a:graphicFrameLocks noChangeAspect="1"/>
          </p:cNvGraphicFramePr>
          <p:nvPr/>
        </p:nvGraphicFramePr>
        <p:xfrm>
          <a:off x="5200650" y="3657600"/>
          <a:ext cx="341313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59" name="Equation" r:id="rId15" imgW="215640" imgH="215640" progId="Equation.DSMT4">
                  <p:embed/>
                </p:oleObj>
              </mc:Choice>
              <mc:Fallback>
                <p:oleObj name="Equation" r:id="rId15" imgW="215640" imgH="215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0650" y="3657600"/>
                        <a:ext cx="341313" cy="34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2224" name="Object 16"/>
          <p:cNvGraphicFramePr>
            <a:graphicFrameLocks noChangeAspect="1"/>
          </p:cNvGraphicFramePr>
          <p:nvPr/>
        </p:nvGraphicFramePr>
        <p:xfrm>
          <a:off x="1924050" y="1370013"/>
          <a:ext cx="317500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60" name="Equation" r:id="rId17" imgW="203040" imgH="215640" progId="Equation.DSMT4">
                  <p:embed/>
                </p:oleObj>
              </mc:Choice>
              <mc:Fallback>
                <p:oleObj name="Equation" r:id="rId17" imgW="203040" imgH="215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4050" y="1370013"/>
                        <a:ext cx="317500" cy="33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2225" name="Object 17"/>
          <p:cNvGraphicFramePr>
            <a:graphicFrameLocks noChangeAspect="1"/>
          </p:cNvGraphicFramePr>
          <p:nvPr/>
        </p:nvGraphicFramePr>
        <p:xfrm>
          <a:off x="533400" y="3844925"/>
          <a:ext cx="1625600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61" name="Equation" r:id="rId19" imgW="787320" imgH="241200" progId="Equation.DSMT4">
                  <p:embed/>
                </p:oleObj>
              </mc:Choice>
              <mc:Fallback>
                <p:oleObj name="Equation" r:id="rId19" imgW="78732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844925"/>
                        <a:ext cx="1625600" cy="498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2226" name="Object 18"/>
          <p:cNvGraphicFramePr>
            <a:graphicFrameLocks noChangeAspect="1"/>
          </p:cNvGraphicFramePr>
          <p:nvPr/>
        </p:nvGraphicFramePr>
        <p:xfrm>
          <a:off x="228600" y="5027613"/>
          <a:ext cx="2251075" cy="763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62" name="Equation" r:id="rId21" imgW="1498320" imgH="507960" progId="Equation.DSMT4">
                  <p:embed/>
                </p:oleObj>
              </mc:Choice>
              <mc:Fallback>
                <p:oleObj name="Equation" r:id="rId21" imgW="1498320" imgH="5079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5027613"/>
                        <a:ext cx="2251075" cy="763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2227" name="Object 19"/>
          <p:cNvGraphicFramePr>
            <a:graphicFrameLocks noChangeAspect="1"/>
          </p:cNvGraphicFramePr>
          <p:nvPr/>
        </p:nvGraphicFramePr>
        <p:xfrm>
          <a:off x="3124200" y="5027613"/>
          <a:ext cx="2462213" cy="687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63" name="Equation" r:id="rId23" imgW="1638000" imgH="457200" progId="Equation.DSMT4">
                  <p:embed/>
                </p:oleObj>
              </mc:Choice>
              <mc:Fallback>
                <p:oleObj name="Equation" r:id="rId23" imgW="163800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5027613"/>
                        <a:ext cx="2462213" cy="687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2228" name="Object 20"/>
          <p:cNvGraphicFramePr>
            <a:graphicFrameLocks noChangeAspect="1"/>
          </p:cNvGraphicFramePr>
          <p:nvPr/>
        </p:nvGraphicFramePr>
        <p:xfrm>
          <a:off x="5891213" y="5027613"/>
          <a:ext cx="2671762" cy="687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64" name="Equation" r:id="rId25" imgW="1777680" imgH="457200" progId="Equation.DSMT4">
                  <p:embed/>
                </p:oleObj>
              </mc:Choice>
              <mc:Fallback>
                <p:oleObj name="Equation" r:id="rId25" imgW="177768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91213" y="5027613"/>
                        <a:ext cx="2671762" cy="687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2229" name="Rectangle 21"/>
          <p:cNvSpPr>
            <a:spLocks noChangeArrowheads="1"/>
          </p:cNvSpPr>
          <p:nvPr/>
        </p:nvSpPr>
        <p:spPr bwMode="auto">
          <a:xfrm>
            <a:off x="1143000" y="6096000"/>
            <a:ext cx="7162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it-IT" altLang="zh-CN" sz="1600" b="0" i="1">
                <a:solidFill>
                  <a:schemeClr val="tx2"/>
                </a:solidFill>
                <a:latin typeface="Palatino Linotype" pitchFamily="18" charset="0"/>
                <a:ea typeface="SimSun" pitchFamily="2" charset="-122"/>
              </a:rPr>
              <a:t>Bacchetta and Radici, PRD70, 094032 (2004)</a:t>
            </a:r>
          </a:p>
        </p:txBody>
      </p:sp>
      <p:sp>
        <p:nvSpPr>
          <p:cNvPr id="222230" name="Line 22"/>
          <p:cNvSpPr>
            <a:spLocks noChangeShapeType="1"/>
          </p:cNvSpPr>
          <p:nvPr/>
        </p:nvSpPr>
        <p:spPr bwMode="auto">
          <a:xfrm flipV="1">
            <a:off x="4298950" y="2133600"/>
            <a:ext cx="882650" cy="2133600"/>
          </a:xfrm>
          <a:prstGeom prst="line">
            <a:avLst/>
          </a:prstGeom>
          <a:noFill/>
          <a:ln w="57150">
            <a:solidFill>
              <a:srgbClr val="FFCC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222231" name="Object 23"/>
          <p:cNvGraphicFramePr>
            <a:graphicFrameLocks noChangeAspect="1"/>
          </p:cNvGraphicFramePr>
          <p:nvPr/>
        </p:nvGraphicFramePr>
        <p:xfrm>
          <a:off x="5132388" y="2032000"/>
          <a:ext cx="461962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865" name="Equation" r:id="rId27" imgW="291960" imgH="215640" progId="Equation.DSMT4">
                  <p:embed/>
                </p:oleObj>
              </mc:Choice>
              <mc:Fallback>
                <p:oleObj name="Equation" r:id="rId27" imgW="291960" imgH="215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32388" y="2032000"/>
                        <a:ext cx="461962" cy="34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6163146"/>
      </p:ext>
    </p:extLst>
  </p:cSld>
  <p:clrMapOvr>
    <a:masterClrMapping/>
  </p:clrMapOvr>
  <p:transition advTm="75906"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44"/>
          <p:cNvSpPr txBox="1">
            <a:spLocks noChangeArrowheads="1"/>
          </p:cNvSpPr>
          <p:nvPr/>
        </p:nvSpPr>
        <p:spPr bwMode="auto">
          <a:xfrm>
            <a:off x="900113" y="188913"/>
            <a:ext cx="71278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2400" b="1"/>
              <a:t>2. Unpolarized Fragmentation Functions-</a:t>
            </a:r>
            <a:br>
              <a:rPr lang="de-DE" sz="2400" b="1"/>
            </a:br>
            <a:r>
              <a:rPr lang="de-DE" sz="2400" b="1"/>
              <a:t>Current Extractions</a:t>
            </a:r>
          </a:p>
        </p:txBody>
      </p:sp>
      <p:sp>
        <p:nvSpPr>
          <p:cNvPr id="25603" name="Slide Number Placeholder 3"/>
          <p:cNvSpPr txBox="1">
            <a:spLocks/>
          </p:cNvSpPr>
          <p:nvPr/>
        </p:nvSpPr>
        <p:spPr bwMode="auto">
          <a:xfrm>
            <a:off x="7812088" y="260350"/>
            <a:ext cx="98107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021EF1E8-FC07-4BB6-BC9A-F5034B5F21C9}" type="slidenum">
              <a:rPr lang="de-DE" sz="1400">
                <a:solidFill>
                  <a:srgbClr val="FFC000"/>
                </a:solidFill>
              </a:rPr>
              <a:pPr algn="r" eaLnBrk="1" hangingPunct="1"/>
              <a:t>62</a:t>
            </a:fld>
            <a:r>
              <a:rPr lang="de-DE" sz="1400">
                <a:solidFill>
                  <a:srgbClr val="FFC000"/>
                </a:solidFill>
              </a:rPr>
              <a:t>/ 15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052513"/>
            <a:ext cx="8229600" cy="4525962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de-DE" sz="1600" smtClean="0"/>
              <a:t>NLO pQCD fits of </a:t>
            </a:r>
            <a:r>
              <a:rPr lang="de-DE" sz="1600" b="1" smtClean="0"/>
              <a:t>e</a:t>
            </a:r>
            <a:r>
              <a:rPr lang="de-DE" sz="1600" b="1" baseline="30000" smtClean="0"/>
              <a:t>+</a:t>
            </a:r>
            <a:r>
              <a:rPr lang="de-DE" sz="1600" b="1" smtClean="0"/>
              <a:t>e</a:t>
            </a:r>
            <a:r>
              <a:rPr lang="de-DE" sz="1600" b="1" baseline="30000" smtClean="0"/>
              <a:t>-</a:t>
            </a:r>
            <a:r>
              <a:rPr lang="de-DE" sz="1600" smtClean="0"/>
              <a:t> annihilation, </a:t>
            </a:r>
            <a:r>
              <a:rPr lang="de-DE" sz="1600" b="1" smtClean="0"/>
              <a:t>SIDIS</a:t>
            </a:r>
            <a:r>
              <a:rPr lang="de-DE" sz="1600" smtClean="0"/>
              <a:t> and </a:t>
            </a:r>
            <a:r>
              <a:rPr lang="de-DE" sz="1600" b="1" smtClean="0"/>
              <a:t>pp</a:t>
            </a:r>
            <a:r>
              <a:rPr lang="de-DE" sz="1600" smtClean="0"/>
              <a:t> data with uncertainties (</a:t>
            </a:r>
            <a:r>
              <a:rPr lang="de-DE" sz="1600" b="1" smtClean="0"/>
              <a:t>global analysis</a:t>
            </a:r>
            <a:r>
              <a:rPr lang="de-DE" sz="1600" smtClean="0"/>
              <a:t>): </a:t>
            </a:r>
            <a:r>
              <a:rPr lang="en-GB" sz="1600" smtClean="0">
                <a:solidFill>
                  <a:srgbClr val="000000"/>
                </a:solidFill>
              </a:rPr>
              <a:t>de Florian, Sassot, Stratmann (</a:t>
            </a:r>
            <a:r>
              <a:rPr lang="en-GB" sz="1600" b="1" smtClean="0">
                <a:solidFill>
                  <a:srgbClr val="000000"/>
                </a:solidFill>
              </a:rPr>
              <a:t>DSS</a:t>
            </a:r>
            <a:r>
              <a:rPr lang="en-GB" sz="1600" smtClean="0">
                <a:solidFill>
                  <a:srgbClr val="000000"/>
                </a:solidFill>
              </a:rPr>
              <a:t>), </a:t>
            </a:r>
            <a:r>
              <a:rPr lang="de-DE" sz="1600" u="sng" smtClean="0"/>
              <a:t>Phys. Rev. D </a:t>
            </a:r>
            <a:r>
              <a:rPr lang="de-DE" sz="1600" b="1" u="sng" smtClean="0"/>
              <a:t>75</a:t>
            </a:r>
            <a:r>
              <a:rPr lang="de-DE" sz="1600" u="sng" smtClean="0"/>
              <a:t>,114010 (2007)</a:t>
            </a:r>
            <a:r>
              <a:rPr lang="de-DE" sz="1600" smtClean="0"/>
              <a:t> </a:t>
            </a:r>
          </a:p>
          <a:p>
            <a:pPr eaLnBrk="1" hangingPunct="1">
              <a:spcAft>
                <a:spcPts val="1200"/>
              </a:spcAft>
            </a:pPr>
            <a:r>
              <a:rPr lang="de-DE" sz="1600" smtClean="0"/>
              <a:t>Little constraint on gluon fragmentation functions</a:t>
            </a:r>
            <a:r>
              <a:rPr lang="en-US" sz="1600" smtClean="0"/>
              <a:t>- remedied by </a:t>
            </a:r>
            <a:r>
              <a:rPr lang="en-US" sz="1600" b="1" smtClean="0"/>
              <a:t>precision measurement at low </a:t>
            </a:r>
            <a:r>
              <a:rPr lang="de-DE" sz="1600" b="1" smtClean="0"/>
              <a:t>Q</a:t>
            </a:r>
            <a:r>
              <a:rPr lang="de-DE" sz="1600" b="1" i="1" baseline="30000" smtClean="0"/>
              <a:t>2</a:t>
            </a:r>
            <a:r>
              <a:rPr lang="de-DE" sz="1600" b="1" smtClean="0"/>
              <a:t> </a:t>
            </a:r>
            <a:r>
              <a:rPr lang="de-DE" sz="1600" smtClean="0"/>
              <a:t/>
            </a:r>
            <a:br>
              <a:rPr lang="de-DE" sz="1600" smtClean="0"/>
            </a:br>
            <a:endParaRPr lang="de-DE" sz="1600" smtClean="0"/>
          </a:p>
          <a:p>
            <a:pPr eaLnBrk="1" hangingPunct="1">
              <a:spcAft>
                <a:spcPts val="1200"/>
              </a:spcAft>
              <a:buFontTx/>
              <a:buNone/>
            </a:pPr>
            <a:r>
              <a:rPr lang="de-DE" sz="1600" smtClean="0"/>
              <a:t/>
            </a:r>
            <a:br>
              <a:rPr lang="de-DE" sz="1600" smtClean="0"/>
            </a:br>
            <a:endParaRPr lang="de-DE" sz="1600" smtClean="0"/>
          </a:p>
          <a:p>
            <a:pPr eaLnBrk="1" hangingPunct="1">
              <a:spcAft>
                <a:spcPts val="1200"/>
              </a:spcAft>
              <a:buFontTx/>
              <a:buNone/>
            </a:pPr>
            <a:endParaRPr lang="de-DE" sz="1600" u="sng" smtClean="0"/>
          </a:p>
        </p:txBody>
      </p:sp>
      <p:pic>
        <p:nvPicPr>
          <p:cNvPr id="25605" name="Picture 6" descr="dss_ffresults10gev2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565400"/>
            <a:ext cx="5194300" cy="402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2565400"/>
            <a:ext cx="2166937" cy="429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447490"/>
      </p:ext>
    </p:extLst>
  </p:cSld>
  <p:clrMapOvr>
    <a:masterClrMapping/>
  </p:clrMapOvr>
  <p:transition advTm="105207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6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600" dirty="0" smtClean="0"/>
              <a:t>First global analysis from Hermes proton-, Compass deuterium Collins asymmetries and Belle data</a:t>
            </a:r>
            <a:endParaRPr lang="en-US" sz="3600" dirty="0" smtClean="0"/>
          </a:p>
        </p:txBody>
      </p:sp>
      <p:sp>
        <p:nvSpPr>
          <p:cNvPr id="38915" name="Content Placeholder 7"/>
          <p:cNvSpPr>
            <a:spLocks noGrp="1"/>
          </p:cNvSpPr>
          <p:nvPr>
            <p:ph sz="half" idx="1"/>
          </p:nvPr>
        </p:nvSpPr>
        <p:spPr>
          <a:xfrm>
            <a:off x="-76200" y="4953000"/>
            <a:ext cx="6019800" cy="1752600"/>
          </a:xfrm>
        </p:spPr>
        <p:txBody>
          <a:bodyPr>
            <a:normAutofit fontScale="62500" lnSpcReduction="20000"/>
          </a:bodyPr>
          <a:lstStyle/>
          <a:p>
            <a:pPr eaLnBrk="1" hangingPunct="1">
              <a:defRPr/>
            </a:pPr>
            <a:r>
              <a:rPr lang="en-US" dirty="0" smtClean="0"/>
              <a:t>First results available, still open questions from evolution of Collins FF and transverse momentum dependence</a:t>
            </a:r>
          </a:p>
          <a:p>
            <a:pPr eaLnBrk="1" hangingPunct="1">
              <a:defRPr/>
            </a:pPr>
            <a:r>
              <a:rPr lang="en-US" dirty="0" smtClean="0"/>
              <a:t>More data available now</a:t>
            </a:r>
          </a:p>
          <a:p>
            <a:pPr eaLnBrk="1" hangingPunct="1">
              <a:defRPr/>
            </a:pPr>
            <a:r>
              <a:rPr lang="en-US" dirty="0" smtClean="0"/>
              <a:t>Cross check using interference fragmentation functions needed </a:t>
            </a: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Wider kinematic reach needed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9pPr>
          </a:lstStyle>
          <a:p>
            <a:pPr eaLnBrk="1" hangingPunct="1"/>
            <a:fld id="{6724C8C9-7391-433F-9F36-51708360D278}" type="slidenum">
              <a:rPr lang="en-US" sz="1200">
                <a:solidFill>
                  <a:srgbClr val="045C75"/>
                </a:solidFill>
                <a:latin typeface="Constantia" pitchFamily="18" charset="0"/>
              </a:rPr>
              <a:pPr eaLnBrk="1" hangingPunct="1"/>
              <a:t>7</a:t>
            </a:fld>
            <a:endParaRPr lang="en-US" sz="1200">
              <a:solidFill>
                <a:srgbClr val="045C75"/>
              </a:solidFill>
              <a:latin typeface="Constantia" pitchFamily="18" charset="0"/>
            </a:endParaRPr>
          </a:p>
        </p:txBody>
      </p:sp>
      <p:pic>
        <p:nvPicPr>
          <p:cNvPr id="46087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10125" y="1447800"/>
            <a:ext cx="4333875" cy="3352800"/>
          </a:xfrm>
        </p:spPr>
      </p:pic>
      <p:sp>
        <p:nvSpPr>
          <p:cNvPr id="11" name="TextBox 10"/>
          <p:cNvSpPr txBox="1"/>
          <p:nvPr/>
        </p:nvSpPr>
        <p:spPr>
          <a:xfrm>
            <a:off x="5867400" y="4572000"/>
            <a:ext cx="3276600" cy="83026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A6A6A6"/>
                </a:solidFill>
              </a:rPr>
              <a:t>Phys.Rev.D75:054032,2007, </a:t>
            </a:r>
          </a:p>
          <a:p>
            <a:pPr eaLnBrk="1" hangingPunct="1"/>
            <a:r>
              <a:rPr lang="en-US" sz="1600" b="1">
                <a:solidFill>
                  <a:srgbClr val="A6A6A6"/>
                </a:solidFill>
              </a:rPr>
              <a:t>update  in Nucl.Phys.Proc.Suppl.1</a:t>
            </a:r>
          </a:p>
          <a:p>
            <a:pPr eaLnBrk="1" hangingPunct="1"/>
            <a:r>
              <a:rPr lang="en-US" sz="1600" b="1">
                <a:solidFill>
                  <a:srgbClr val="A6A6A6"/>
                </a:solidFill>
              </a:rPr>
              <a:t>91:98-107,2009</a:t>
            </a:r>
            <a:endParaRPr lang="en-US" sz="1600">
              <a:solidFill>
                <a:srgbClr val="A6A6A6"/>
              </a:solidFill>
            </a:endParaRPr>
          </a:p>
        </p:txBody>
      </p:sp>
      <p:pic>
        <p:nvPicPr>
          <p:cNvPr id="4608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295400"/>
            <a:ext cx="2905125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5409" y="1310059"/>
            <a:ext cx="4772025" cy="3338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71421" y="1310059"/>
            <a:ext cx="2064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 probed by SIDIS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903883" y="2979129"/>
            <a:ext cx="13674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 </a:t>
            </a:r>
            <a:r>
              <a:rPr lang="en-US" dirty="0" err="1" smtClean="0"/>
              <a:t>Prokudin</a:t>
            </a:r>
            <a:endParaRPr lang="en-US" dirty="0" smtClean="0"/>
          </a:p>
          <a:p>
            <a:r>
              <a:rPr lang="en-US" dirty="0" smtClean="0"/>
              <a:t>A. </a:t>
            </a:r>
            <a:r>
              <a:rPr lang="en-US" dirty="0" err="1" smtClean="0"/>
              <a:t>Bacchetta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410869" y="4572000"/>
            <a:ext cx="24659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3: Lattice, </a:t>
            </a:r>
            <a:r>
              <a:rPr lang="en-US" sz="1400" dirty="0" err="1" smtClean="0"/>
              <a:t>Goekeler</a:t>
            </a:r>
            <a:r>
              <a:rPr lang="en-US" sz="1400" dirty="0" smtClean="0"/>
              <a:t>, PLB627 05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1199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2302" y="685800"/>
            <a:ext cx="3587298" cy="2014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0" y="2590801"/>
            <a:ext cx="3390900" cy="16002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-468839" y="0"/>
            <a:ext cx="95250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p+p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increased kinematic reach in </a:t>
            </a:r>
            <a:r>
              <a:rPr lang="en-US" dirty="0" err="1" smtClean="0">
                <a:solidFill>
                  <a:srgbClr val="FF0000"/>
                </a:solidFill>
              </a:rPr>
              <a:t>x</a:t>
            </a:r>
            <a:r>
              <a:rPr lang="en-US" baseline="-25000" dirty="0" err="1" smtClean="0">
                <a:solidFill>
                  <a:srgbClr val="FF0000"/>
                </a:solidFill>
              </a:rPr>
              <a:t>Bj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smtClean="0">
                <a:solidFill>
                  <a:srgbClr val="FF0000"/>
                </a:solidFill>
              </a:rPr>
              <a:t>z  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-10432" y="685800"/>
            <a:ext cx="3509282" cy="5801380"/>
          </a:xfrm>
        </p:spPr>
        <p:txBody>
          <a:bodyPr>
            <a:noAutofit/>
          </a:bodyPr>
          <a:lstStyle/>
          <a:p>
            <a:endParaRPr lang="en-US" sz="2200" dirty="0" smtClean="0"/>
          </a:p>
          <a:p>
            <a:r>
              <a:rPr lang="en-US" sz="2200" dirty="0" smtClean="0"/>
              <a:t>Kinematic reach of SIDIS data</a:t>
            </a:r>
          </a:p>
          <a:p>
            <a:pPr marL="0" indent="0">
              <a:buNone/>
            </a:pPr>
            <a:endParaRPr lang="en-US" sz="2200" dirty="0" smtClean="0"/>
          </a:p>
          <a:p>
            <a:pPr marL="0" indent="0">
              <a:buNone/>
            </a:pPr>
            <a:endParaRPr lang="en-US" sz="2200" dirty="0" smtClean="0"/>
          </a:p>
          <a:p>
            <a:r>
              <a:rPr lang="en-US" sz="2200" dirty="0" smtClean="0"/>
              <a:t>Kinematic reach in </a:t>
            </a:r>
            <a:r>
              <a:rPr lang="en-US" sz="2200" dirty="0" err="1" smtClean="0"/>
              <a:t>p+p</a:t>
            </a:r>
            <a:r>
              <a:rPr lang="en-US" sz="2200" dirty="0" smtClean="0"/>
              <a:t> for single </a:t>
            </a:r>
            <a:r>
              <a:rPr lang="en-US" sz="2200" dirty="0" err="1" smtClean="0"/>
              <a:t>pions</a:t>
            </a:r>
            <a:r>
              <a:rPr lang="en-US" sz="2200" dirty="0" smtClean="0"/>
              <a:t> at </a:t>
            </a:r>
            <a:r>
              <a:rPr lang="en-US" sz="2200" dirty="0" smtClean="0"/>
              <a:t>3&lt;eta&lt;4 (RHIC@200GeV)</a:t>
            </a:r>
            <a:endParaRPr lang="en-US" sz="2200" dirty="0"/>
          </a:p>
          <a:p>
            <a:r>
              <a:rPr lang="en-US" sz="2200" dirty="0" smtClean="0"/>
              <a:t>Relative </a:t>
            </a:r>
            <a:r>
              <a:rPr lang="en-US" sz="2200" dirty="0" smtClean="0"/>
              <a:t>hadron momentum z for </a:t>
            </a:r>
            <a:r>
              <a:rPr lang="en-US" sz="2200" dirty="0" err="1" smtClean="0"/>
              <a:t>p+p</a:t>
            </a:r>
            <a:r>
              <a:rPr lang="en-US" sz="2200" dirty="0" smtClean="0"/>
              <a:t> (3&lt;eta&lt;4) collisions and SIDIS (COMPASS), only single hadron, di-hadron z</a:t>
            </a:r>
            <a:r>
              <a:rPr lang="en-US" sz="2200" baseline="-25000" dirty="0" smtClean="0"/>
              <a:t>1</a:t>
            </a:r>
            <a:r>
              <a:rPr lang="en-US" sz="2200" dirty="0" smtClean="0"/>
              <a:t>+z</a:t>
            </a:r>
            <a:r>
              <a:rPr lang="en-US" sz="2200" baseline="-25000" dirty="0" smtClean="0"/>
              <a:t>2</a:t>
            </a:r>
            <a:r>
              <a:rPr lang="en-US" sz="2200" dirty="0" smtClean="0"/>
              <a:t> ‘less different</a:t>
            </a:r>
            <a:r>
              <a:rPr lang="en-US" sz="2200" baseline="-25000" dirty="0" smtClean="0"/>
              <a:t>’</a:t>
            </a:r>
            <a:endParaRPr lang="en-US" sz="2200" dirty="0" smtClean="0"/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9307" y="4191000"/>
            <a:ext cx="3213893" cy="187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12275480" y="5853943"/>
            <a:ext cx="3540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p</a:t>
            </a:r>
            <a:r>
              <a:rPr lang="en-US" baseline="-25000"/>
              <a:t>t</a:t>
            </a: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3200400" y="4887140"/>
            <a:ext cx="298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z</a:t>
            </a: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4826640" y="5487230"/>
            <a:ext cx="1504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Mean z: 0.64</a:t>
            </a: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12705692" y="3339343"/>
            <a:ext cx="4302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P</a:t>
            </a:r>
            <a:r>
              <a:rPr lang="en-US" baseline="-25000"/>
              <a:t>T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4219575"/>
            <a:ext cx="2971800" cy="225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6305086" y="4648200"/>
            <a:ext cx="4302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P</a:t>
            </a:r>
            <a:r>
              <a:rPr lang="en-US" baseline="-25000" dirty="0"/>
              <a:t>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392970" y="3902107"/>
            <a:ext cx="404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x</a:t>
            </a:r>
            <a:r>
              <a:rPr lang="en-US" baseline="-25000" dirty="0" err="1" smtClean="0"/>
              <a:t>Bj</a:t>
            </a:r>
            <a:endParaRPr lang="en-US" baseline="-25000" dirty="0"/>
          </a:p>
        </p:txBody>
      </p:sp>
      <p:sp>
        <p:nvSpPr>
          <p:cNvPr id="14" name="TextBox 13"/>
          <p:cNvSpPr txBox="1"/>
          <p:nvPr/>
        </p:nvSpPr>
        <p:spPr>
          <a:xfrm>
            <a:off x="4293661" y="2744518"/>
            <a:ext cx="354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x</a:t>
            </a:r>
            <a:r>
              <a:rPr lang="en-US" baseline="-25000" dirty="0" err="1"/>
              <a:t>F</a:t>
            </a:r>
            <a:endParaRPr lang="en-US" baseline="-250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096000" y="685800"/>
            <a:ext cx="0" cy="3568415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0" y="6172200"/>
            <a:ext cx="5843779" cy="646331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But Collins measurement hard (see STAR Talk Nikola </a:t>
            </a:r>
            <a:r>
              <a:rPr lang="en-US" b="1" dirty="0" err="1" smtClean="0"/>
              <a:t>Poljak</a:t>
            </a:r>
            <a:r>
              <a:rPr lang="en-US" b="1" dirty="0" smtClean="0"/>
              <a:t>)</a:t>
            </a:r>
          </a:p>
          <a:p>
            <a:r>
              <a:rPr lang="en-US" b="1" dirty="0" smtClean="0"/>
              <a:t> and theoretically hard to interpret (fact. Breaking)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7794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E26C5-9CCD-44D6-9D4E-07C6E3B9D851}" type="slidenum">
              <a:rPr lang="en-US"/>
              <a:pPr/>
              <a:t>9</a:t>
            </a:fld>
            <a:endParaRPr lang="en-US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Chiral odd </a:t>
            </a:r>
            <a:r>
              <a:rPr lang="en-US" dirty="0" smtClean="0"/>
              <a:t>Fragme</a:t>
            </a:r>
            <a:r>
              <a:rPr lang="en-US" dirty="0" smtClean="0"/>
              <a:t>ntation Function</a:t>
            </a:r>
            <a:r>
              <a:rPr lang="en-US" dirty="0" smtClean="0"/>
              <a:t>s</a:t>
            </a:r>
            <a:endParaRPr lang="de-DE" dirty="0"/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3348038" y="3068638"/>
            <a:ext cx="87471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4000"/>
              <a:t>+</a:t>
            </a:r>
            <a:endParaRPr lang="en-US" sz="3200"/>
          </a:p>
        </p:txBody>
      </p:sp>
      <p:sp>
        <p:nvSpPr>
          <p:cNvPr id="28676" name="Oval 4"/>
          <p:cNvSpPr>
            <a:spLocks noChangeArrowheads="1"/>
          </p:cNvSpPr>
          <p:nvPr/>
        </p:nvSpPr>
        <p:spPr bwMode="auto">
          <a:xfrm>
            <a:off x="3563938" y="4941888"/>
            <a:ext cx="3311525" cy="6477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de-DE">
              <a:latin typeface="Symbol" pitchFamily="18" charset="2"/>
            </a:endParaRPr>
          </a:p>
        </p:txBody>
      </p:sp>
      <p:sp>
        <p:nvSpPr>
          <p:cNvPr id="28677" name="Line 5"/>
          <p:cNvSpPr>
            <a:spLocks noChangeShapeType="1"/>
          </p:cNvSpPr>
          <p:nvPr/>
        </p:nvSpPr>
        <p:spPr bwMode="auto">
          <a:xfrm flipV="1">
            <a:off x="2484438" y="5373688"/>
            <a:ext cx="1223962" cy="7921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78" name="Line 6"/>
          <p:cNvSpPr>
            <a:spLocks noChangeShapeType="1"/>
          </p:cNvSpPr>
          <p:nvPr/>
        </p:nvSpPr>
        <p:spPr bwMode="auto">
          <a:xfrm>
            <a:off x="6516688" y="5445125"/>
            <a:ext cx="936625" cy="8651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79" name="Line 7"/>
          <p:cNvSpPr>
            <a:spLocks noChangeShapeType="1"/>
          </p:cNvSpPr>
          <p:nvPr/>
        </p:nvSpPr>
        <p:spPr bwMode="auto">
          <a:xfrm>
            <a:off x="3995738" y="4076700"/>
            <a:ext cx="0" cy="1009650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80" name="Line 8"/>
          <p:cNvSpPr>
            <a:spLocks noChangeShapeType="1"/>
          </p:cNvSpPr>
          <p:nvPr/>
        </p:nvSpPr>
        <p:spPr bwMode="auto">
          <a:xfrm>
            <a:off x="6516688" y="4078288"/>
            <a:ext cx="0" cy="1008062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6567488" y="3946525"/>
            <a:ext cx="438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/>
              <a:t>_</a:t>
            </a:r>
            <a:endParaRPr lang="de-DE" sz="3600"/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3203575" y="5734050"/>
            <a:ext cx="4508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/>
              <a:t>+</a:t>
            </a:r>
            <a:endParaRPr lang="de-DE" sz="3600"/>
          </a:p>
        </p:txBody>
      </p:sp>
      <p:sp>
        <p:nvSpPr>
          <p:cNvPr id="28683" name="Line 11"/>
          <p:cNvSpPr>
            <a:spLocks noChangeShapeType="1"/>
          </p:cNvSpPr>
          <p:nvPr/>
        </p:nvSpPr>
        <p:spPr bwMode="auto">
          <a:xfrm flipV="1">
            <a:off x="2555875" y="5445125"/>
            <a:ext cx="1223963" cy="7921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84" name="Line 12"/>
          <p:cNvSpPr>
            <a:spLocks noChangeShapeType="1"/>
          </p:cNvSpPr>
          <p:nvPr/>
        </p:nvSpPr>
        <p:spPr bwMode="auto">
          <a:xfrm>
            <a:off x="6588125" y="5373688"/>
            <a:ext cx="936625" cy="8651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85" name="Line 13"/>
          <p:cNvSpPr>
            <a:spLocks noChangeShapeType="1"/>
          </p:cNvSpPr>
          <p:nvPr/>
        </p:nvSpPr>
        <p:spPr bwMode="auto">
          <a:xfrm>
            <a:off x="5219700" y="3789363"/>
            <a:ext cx="0" cy="25908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686" name="Text Box 14"/>
          <p:cNvSpPr txBox="1">
            <a:spLocks noChangeArrowheads="1"/>
          </p:cNvSpPr>
          <p:nvPr/>
        </p:nvSpPr>
        <p:spPr bwMode="auto">
          <a:xfrm>
            <a:off x="6732588" y="5638800"/>
            <a:ext cx="438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/>
              <a:t>_</a:t>
            </a:r>
            <a:endParaRPr lang="de-DE" sz="3600"/>
          </a:p>
        </p:txBody>
      </p:sp>
      <p:sp>
        <p:nvSpPr>
          <p:cNvPr id="28687" name="Text Box 15"/>
          <p:cNvSpPr txBox="1">
            <a:spLocks noChangeArrowheads="1"/>
          </p:cNvSpPr>
          <p:nvPr/>
        </p:nvSpPr>
        <p:spPr bwMode="auto">
          <a:xfrm>
            <a:off x="2124075" y="3284538"/>
            <a:ext cx="5762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sz="3600">
                <a:latin typeface="Symbol" pitchFamily="18" charset="2"/>
                <a:cs typeface="Arial" pitchFamily="34" charset="0"/>
                <a:sym typeface="Symbol" pitchFamily="18" charset="2"/>
              </a:rPr>
              <a:t></a:t>
            </a:r>
            <a:r>
              <a:rPr lang="en-US" sz="3600" baseline="30000">
                <a:latin typeface="Symbol" pitchFamily="18" charset="2"/>
                <a:cs typeface="Arial" pitchFamily="34" charset="0"/>
                <a:sym typeface="Symbol" pitchFamily="18" charset="2"/>
              </a:rPr>
              <a:t>*</a:t>
            </a:r>
            <a:endParaRPr lang="el-GR" sz="3600">
              <a:latin typeface="Symbol" pitchFamily="18" charset="2"/>
              <a:cs typeface="Arial" pitchFamily="34" charset="0"/>
              <a:sym typeface="Symbol" pitchFamily="18" charset="2"/>
            </a:endParaRPr>
          </a:p>
        </p:txBody>
      </p:sp>
      <p:sp>
        <p:nvSpPr>
          <p:cNvPr id="28688" name="Text Box 16"/>
          <p:cNvSpPr txBox="1">
            <a:spLocks noChangeArrowheads="1"/>
          </p:cNvSpPr>
          <p:nvPr/>
        </p:nvSpPr>
        <p:spPr bwMode="auto">
          <a:xfrm>
            <a:off x="7596188" y="3213100"/>
            <a:ext cx="6477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l-GR" sz="3600">
                <a:latin typeface="Symbol" pitchFamily="18" charset="2"/>
                <a:cs typeface="Arial" pitchFamily="34" charset="0"/>
                <a:sym typeface="Symbol" pitchFamily="18" charset="2"/>
              </a:rPr>
              <a:t></a:t>
            </a:r>
            <a:r>
              <a:rPr lang="en-US" sz="3600" baseline="30000">
                <a:latin typeface="Symbol" pitchFamily="18" charset="2"/>
                <a:cs typeface="Arial" pitchFamily="34" charset="0"/>
                <a:sym typeface="Symbol" pitchFamily="18" charset="2"/>
              </a:rPr>
              <a:t>*</a:t>
            </a:r>
            <a:endParaRPr lang="el-GR" sz="3600">
              <a:latin typeface="Symbol" pitchFamily="18" charset="2"/>
              <a:cs typeface="Arial" pitchFamily="34" charset="0"/>
              <a:sym typeface="Symbol" pitchFamily="18" charset="2"/>
            </a:endParaRPr>
          </a:p>
        </p:txBody>
      </p:sp>
      <p:grpSp>
        <p:nvGrpSpPr>
          <p:cNvPr id="28689" name="Group 17"/>
          <p:cNvGrpSpPr>
            <a:grpSpLocks/>
          </p:cNvGrpSpPr>
          <p:nvPr/>
        </p:nvGrpSpPr>
        <p:grpSpPr bwMode="auto">
          <a:xfrm rot="-3477751">
            <a:off x="3095625" y="2744788"/>
            <a:ext cx="288925" cy="1800225"/>
            <a:chOff x="249" y="1207"/>
            <a:chExt cx="363" cy="2178"/>
          </a:xfrm>
        </p:grpSpPr>
        <p:grpSp>
          <p:nvGrpSpPr>
            <p:cNvPr id="28690" name="Group 18"/>
            <p:cNvGrpSpPr>
              <a:grpSpLocks/>
            </p:cNvGrpSpPr>
            <p:nvPr/>
          </p:nvGrpSpPr>
          <p:grpSpPr bwMode="auto">
            <a:xfrm>
              <a:off x="340" y="2296"/>
              <a:ext cx="272" cy="1089"/>
              <a:chOff x="340" y="2296"/>
              <a:chExt cx="272" cy="1089"/>
            </a:xfrm>
          </p:grpSpPr>
          <p:grpSp>
            <p:nvGrpSpPr>
              <p:cNvPr id="28691" name="Group 19"/>
              <p:cNvGrpSpPr>
                <a:grpSpLocks/>
              </p:cNvGrpSpPr>
              <p:nvPr/>
            </p:nvGrpSpPr>
            <p:grpSpPr bwMode="auto">
              <a:xfrm>
                <a:off x="385" y="2840"/>
                <a:ext cx="227" cy="545"/>
                <a:chOff x="385" y="2840"/>
                <a:chExt cx="227" cy="545"/>
              </a:xfrm>
            </p:grpSpPr>
            <p:sp>
              <p:nvSpPr>
                <p:cNvPr id="28692" name="Arc 20"/>
                <p:cNvSpPr>
                  <a:spLocks/>
                </p:cNvSpPr>
                <p:nvPr/>
              </p:nvSpPr>
              <p:spPr bwMode="auto">
                <a:xfrm>
                  <a:off x="476" y="2840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693" name="Arc 21"/>
                <p:cNvSpPr>
                  <a:spLocks/>
                </p:cNvSpPr>
                <p:nvPr/>
              </p:nvSpPr>
              <p:spPr bwMode="auto">
                <a:xfrm rot="10800000">
                  <a:off x="385" y="3113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8694" name="Group 22"/>
              <p:cNvGrpSpPr>
                <a:grpSpLocks/>
              </p:cNvGrpSpPr>
              <p:nvPr/>
            </p:nvGrpSpPr>
            <p:grpSpPr bwMode="auto">
              <a:xfrm rot="10800000">
                <a:off x="340" y="2296"/>
                <a:ext cx="227" cy="545"/>
                <a:chOff x="385" y="2840"/>
                <a:chExt cx="227" cy="545"/>
              </a:xfrm>
            </p:grpSpPr>
            <p:sp>
              <p:nvSpPr>
                <p:cNvPr id="28695" name="Arc 23"/>
                <p:cNvSpPr>
                  <a:spLocks/>
                </p:cNvSpPr>
                <p:nvPr/>
              </p:nvSpPr>
              <p:spPr bwMode="auto">
                <a:xfrm>
                  <a:off x="476" y="2840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696" name="Arc 24"/>
                <p:cNvSpPr>
                  <a:spLocks/>
                </p:cNvSpPr>
                <p:nvPr/>
              </p:nvSpPr>
              <p:spPr bwMode="auto">
                <a:xfrm rot="10800000">
                  <a:off x="385" y="3113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8697" name="Group 25"/>
            <p:cNvGrpSpPr>
              <a:grpSpLocks/>
            </p:cNvGrpSpPr>
            <p:nvPr/>
          </p:nvGrpSpPr>
          <p:grpSpPr bwMode="auto">
            <a:xfrm>
              <a:off x="249" y="1207"/>
              <a:ext cx="272" cy="1089"/>
              <a:chOff x="340" y="2296"/>
              <a:chExt cx="272" cy="1089"/>
            </a:xfrm>
          </p:grpSpPr>
          <p:grpSp>
            <p:nvGrpSpPr>
              <p:cNvPr id="28698" name="Group 26"/>
              <p:cNvGrpSpPr>
                <a:grpSpLocks/>
              </p:cNvGrpSpPr>
              <p:nvPr/>
            </p:nvGrpSpPr>
            <p:grpSpPr bwMode="auto">
              <a:xfrm>
                <a:off x="385" y="2840"/>
                <a:ext cx="227" cy="545"/>
                <a:chOff x="385" y="2840"/>
                <a:chExt cx="227" cy="545"/>
              </a:xfrm>
            </p:grpSpPr>
            <p:sp>
              <p:nvSpPr>
                <p:cNvPr id="28699" name="Arc 27"/>
                <p:cNvSpPr>
                  <a:spLocks/>
                </p:cNvSpPr>
                <p:nvPr/>
              </p:nvSpPr>
              <p:spPr bwMode="auto">
                <a:xfrm>
                  <a:off x="476" y="2840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700" name="Arc 28"/>
                <p:cNvSpPr>
                  <a:spLocks/>
                </p:cNvSpPr>
                <p:nvPr/>
              </p:nvSpPr>
              <p:spPr bwMode="auto">
                <a:xfrm rot="10800000">
                  <a:off x="385" y="3113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8701" name="Group 29"/>
              <p:cNvGrpSpPr>
                <a:grpSpLocks/>
              </p:cNvGrpSpPr>
              <p:nvPr/>
            </p:nvGrpSpPr>
            <p:grpSpPr bwMode="auto">
              <a:xfrm rot="10800000">
                <a:off x="340" y="2296"/>
                <a:ext cx="227" cy="545"/>
                <a:chOff x="385" y="2840"/>
                <a:chExt cx="227" cy="545"/>
              </a:xfrm>
            </p:grpSpPr>
            <p:sp>
              <p:nvSpPr>
                <p:cNvPr id="28702" name="Arc 30"/>
                <p:cNvSpPr>
                  <a:spLocks/>
                </p:cNvSpPr>
                <p:nvPr/>
              </p:nvSpPr>
              <p:spPr bwMode="auto">
                <a:xfrm>
                  <a:off x="476" y="2840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703" name="Arc 31"/>
                <p:cNvSpPr>
                  <a:spLocks/>
                </p:cNvSpPr>
                <p:nvPr/>
              </p:nvSpPr>
              <p:spPr bwMode="auto">
                <a:xfrm rot="10800000">
                  <a:off x="385" y="3113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28704" name="Text Box 32"/>
          <p:cNvSpPr txBox="1">
            <a:spLocks noChangeArrowheads="1"/>
          </p:cNvSpPr>
          <p:nvPr/>
        </p:nvSpPr>
        <p:spPr bwMode="auto">
          <a:xfrm>
            <a:off x="3492500" y="4294188"/>
            <a:ext cx="4508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/>
              <a:t>+</a:t>
            </a:r>
            <a:endParaRPr lang="de-DE" sz="3600"/>
          </a:p>
        </p:txBody>
      </p:sp>
      <p:sp>
        <p:nvSpPr>
          <p:cNvPr id="28705" name="Text Box 33"/>
          <p:cNvSpPr txBox="1">
            <a:spLocks noChangeArrowheads="1"/>
          </p:cNvSpPr>
          <p:nvPr/>
        </p:nvSpPr>
        <p:spPr bwMode="auto">
          <a:xfrm>
            <a:off x="6875463" y="112553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de-DE">
              <a:latin typeface="Symbol" pitchFamily="18" charset="2"/>
            </a:endParaRPr>
          </a:p>
        </p:txBody>
      </p:sp>
      <p:grpSp>
        <p:nvGrpSpPr>
          <p:cNvPr id="28706" name="Group 34"/>
          <p:cNvGrpSpPr>
            <a:grpSpLocks/>
          </p:cNvGrpSpPr>
          <p:nvPr/>
        </p:nvGrpSpPr>
        <p:grpSpPr bwMode="auto">
          <a:xfrm rot="-17997847">
            <a:off x="7127875" y="2673350"/>
            <a:ext cx="288925" cy="1800225"/>
            <a:chOff x="249" y="1207"/>
            <a:chExt cx="363" cy="2178"/>
          </a:xfrm>
        </p:grpSpPr>
        <p:grpSp>
          <p:nvGrpSpPr>
            <p:cNvPr id="28707" name="Group 35"/>
            <p:cNvGrpSpPr>
              <a:grpSpLocks/>
            </p:cNvGrpSpPr>
            <p:nvPr/>
          </p:nvGrpSpPr>
          <p:grpSpPr bwMode="auto">
            <a:xfrm>
              <a:off x="340" y="2296"/>
              <a:ext cx="272" cy="1089"/>
              <a:chOff x="340" y="2296"/>
              <a:chExt cx="272" cy="1089"/>
            </a:xfrm>
          </p:grpSpPr>
          <p:grpSp>
            <p:nvGrpSpPr>
              <p:cNvPr id="28708" name="Group 36"/>
              <p:cNvGrpSpPr>
                <a:grpSpLocks/>
              </p:cNvGrpSpPr>
              <p:nvPr/>
            </p:nvGrpSpPr>
            <p:grpSpPr bwMode="auto">
              <a:xfrm>
                <a:off x="385" y="2840"/>
                <a:ext cx="227" cy="545"/>
                <a:chOff x="385" y="2840"/>
                <a:chExt cx="227" cy="545"/>
              </a:xfrm>
            </p:grpSpPr>
            <p:sp>
              <p:nvSpPr>
                <p:cNvPr id="28709" name="Arc 37"/>
                <p:cNvSpPr>
                  <a:spLocks/>
                </p:cNvSpPr>
                <p:nvPr/>
              </p:nvSpPr>
              <p:spPr bwMode="auto">
                <a:xfrm>
                  <a:off x="476" y="2840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710" name="Arc 38"/>
                <p:cNvSpPr>
                  <a:spLocks/>
                </p:cNvSpPr>
                <p:nvPr/>
              </p:nvSpPr>
              <p:spPr bwMode="auto">
                <a:xfrm rot="10800000">
                  <a:off x="385" y="3113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8711" name="Group 39"/>
              <p:cNvGrpSpPr>
                <a:grpSpLocks/>
              </p:cNvGrpSpPr>
              <p:nvPr/>
            </p:nvGrpSpPr>
            <p:grpSpPr bwMode="auto">
              <a:xfrm rot="10800000">
                <a:off x="340" y="2296"/>
                <a:ext cx="227" cy="545"/>
                <a:chOff x="385" y="2840"/>
                <a:chExt cx="227" cy="545"/>
              </a:xfrm>
            </p:grpSpPr>
            <p:sp>
              <p:nvSpPr>
                <p:cNvPr id="28712" name="Arc 40"/>
                <p:cNvSpPr>
                  <a:spLocks/>
                </p:cNvSpPr>
                <p:nvPr/>
              </p:nvSpPr>
              <p:spPr bwMode="auto">
                <a:xfrm>
                  <a:off x="476" y="2840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713" name="Arc 41"/>
                <p:cNvSpPr>
                  <a:spLocks/>
                </p:cNvSpPr>
                <p:nvPr/>
              </p:nvSpPr>
              <p:spPr bwMode="auto">
                <a:xfrm rot="10800000">
                  <a:off x="385" y="3113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8714" name="Group 42"/>
            <p:cNvGrpSpPr>
              <a:grpSpLocks/>
            </p:cNvGrpSpPr>
            <p:nvPr/>
          </p:nvGrpSpPr>
          <p:grpSpPr bwMode="auto">
            <a:xfrm>
              <a:off x="249" y="1207"/>
              <a:ext cx="272" cy="1089"/>
              <a:chOff x="340" y="2296"/>
              <a:chExt cx="272" cy="1089"/>
            </a:xfrm>
          </p:grpSpPr>
          <p:grpSp>
            <p:nvGrpSpPr>
              <p:cNvPr id="28715" name="Group 43"/>
              <p:cNvGrpSpPr>
                <a:grpSpLocks/>
              </p:cNvGrpSpPr>
              <p:nvPr/>
            </p:nvGrpSpPr>
            <p:grpSpPr bwMode="auto">
              <a:xfrm>
                <a:off x="385" y="2840"/>
                <a:ext cx="227" cy="545"/>
                <a:chOff x="385" y="2840"/>
                <a:chExt cx="227" cy="545"/>
              </a:xfrm>
            </p:grpSpPr>
            <p:sp>
              <p:nvSpPr>
                <p:cNvPr id="28716" name="Arc 44"/>
                <p:cNvSpPr>
                  <a:spLocks/>
                </p:cNvSpPr>
                <p:nvPr/>
              </p:nvSpPr>
              <p:spPr bwMode="auto">
                <a:xfrm>
                  <a:off x="476" y="2840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717" name="Arc 45"/>
                <p:cNvSpPr>
                  <a:spLocks/>
                </p:cNvSpPr>
                <p:nvPr/>
              </p:nvSpPr>
              <p:spPr bwMode="auto">
                <a:xfrm rot="10800000">
                  <a:off x="385" y="3113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8718" name="Group 46"/>
              <p:cNvGrpSpPr>
                <a:grpSpLocks/>
              </p:cNvGrpSpPr>
              <p:nvPr/>
            </p:nvGrpSpPr>
            <p:grpSpPr bwMode="auto">
              <a:xfrm rot="10800000">
                <a:off x="340" y="2296"/>
                <a:ext cx="227" cy="545"/>
                <a:chOff x="385" y="2840"/>
                <a:chExt cx="227" cy="545"/>
              </a:xfrm>
            </p:grpSpPr>
            <p:sp>
              <p:nvSpPr>
                <p:cNvPr id="28719" name="Arc 47"/>
                <p:cNvSpPr>
                  <a:spLocks/>
                </p:cNvSpPr>
                <p:nvPr/>
              </p:nvSpPr>
              <p:spPr bwMode="auto">
                <a:xfrm>
                  <a:off x="476" y="2840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720" name="Arc 48"/>
                <p:cNvSpPr>
                  <a:spLocks/>
                </p:cNvSpPr>
                <p:nvPr/>
              </p:nvSpPr>
              <p:spPr bwMode="auto">
                <a:xfrm rot="10800000">
                  <a:off x="385" y="3113"/>
                  <a:ext cx="136" cy="272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133"/>
                    <a:gd name="T2" fmla="*/ 1706 w 21600"/>
                    <a:gd name="T3" fmla="*/ 43133 h 43133"/>
                    <a:gd name="T4" fmla="*/ 0 w 21600"/>
                    <a:gd name="T5" fmla="*/ 21600 h 43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133" fill="none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</a:path>
                    <a:path w="21600" h="43133" stroke="0" extrusionOk="0">
                      <a:moveTo>
                        <a:pt x="0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2867"/>
                        <a:pt x="12938" y="42242"/>
                        <a:pt x="1705" y="43132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28721" name="Text Box 49"/>
          <p:cNvSpPr txBox="1">
            <a:spLocks noChangeArrowheads="1"/>
          </p:cNvSpPr>
          <p:nvPr/>
        </p:nvSpPr>
        <p:spPr bwMode="auto">
          <a:xfrm>
            <a:off x="3975100" y="4384675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q</a:t>
            </a:r>
            <a:endParaRPr lang="de-DE"/>
          </a:p>
        </p:txBody>
      </p:sp>
      <p:sp>
        <p:nvSpPr>
          <p:cNvPr id="28722" name="Text Box 50"/>
          <p:cNvSpPr txBox="1">
            <a:spLocks noChangeArrowheads="1"/>
          </p:cNvSpPr>
          <p:nvPr/>
        </p:nvSpPr>
        <p:spPr bwMode="auto">
          <a:xfrm>
            <a:off x="3924300" y="5229225"/>
            <a:ext cx="349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N</a:t>
            </a:r>
            <a:endParaRPr lang="de-DE">
              <a:solidFill>
                <a:schemeClr val="bg1"/>
              </a:solidFill>
            </a:endParaRPr>
          </a:p>
        </p:txBody>
      </p:sp>
      <p:grpSp>
        <p:nvGrpSpPr>
          <p:cNvPr id="28723" name="Group 51"/>
          <p:cNvGrpSpPr>
            <a:grpSpLocks/>
          </p:cNvGrpSpPr>
          <p:nvPr/>
        </p:nvGrpSpPr>
        <p:grpSpPr bwMode="auto">
          <a:xfrm>
            <a:off x="3352800" y="1752600"/>
            <a:ext cx="4040188" cy="1947863"/>
            <a:chOff x="4241" y="391"/>
            <a:chExt cx="2545" cy="1227"/>
          </a:xfrm>
        </p:grpSpPr>
        <p:sp>
          <p:nvSpPr>
            <p:cNvPr id="28724" name="Text Box 52"/>
            <p:cNvSpPr txBox="1">
              <a:spLocks noChangeArrowheads="1"/>
            </p:cNvSpPr>
            <p:nvPr/>
          </p:nvSpPr>
          <p:spPr bwMode="auto">
            <a:xfrm>
              <a:off x="6237" y="1071"/>
              <a:ext cx="549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4000"/>
                <a:t>_</a:t>
              </a:r>
              <a:endParaRPr lang="en-US" sz="3200"/>
            </a:p>
          </p:txBody>
        </p:sp>
        <p:sp>
          <p:nvSpPr>
            <p:cNvPr id="28725" name="Text Box 53"/>
            <p:cNvSpPr txBox="1">
              <a:spLocks noChangeArrowheads="1"/>
            </p:cNvSpPr>
            <p:nvPr/>
          </p:nvSpPr>
          <p:spPr bwMode="auto">
            <a:xfrm>
              <a:off x="5919" y="391"/>
              <a:ext cx="72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3600"/>
                <a:t>L</a:t>
              </a:r>
              <a:r>
                <a:rPr lang="en-US" sz="3600" baseline="-25000"/>
                <a:t>z</a:t>
              </a:r>
              <a:r>
                <a:rPr lang="en-US" sz="3600"/>
                <a:t>-1</a:t>
              </a:r>
              <a:endParaRPr lang="en-US" sz="3200"/>
            </a:p>
          </p:txBody>
        </p:sp>
        <p:grpSp>
          <p:nvGrpSpPr>
            <p:cNvPr id="28726" name="Group 54"/>
            <p:cNvGrpSpPr>
              <a:grpSpLocks/>
            </p:cNvGrpSpPr>
            <p:nvPr/>
          </p:nvGrpSpPr>
          <p:grpSpPr bwMode="auto">
            <a:xfrm>
              <a:off x="4241" y="391"/>
              <a:ext cx="2037" cy="1227"/>
              <a:chOff x="4513" y="119"/>
              <a:chExt cx="2037" cy="1227"/>
            </a:xfrm>
          </p:grpSpPr>
          <p:sp>
            <p:nvSpPr>
              <p:cNvPr id="28727" name="Line 55"/>
              <p:cNvSpPr>
                <a:spLocks noChangeShapeType="1"/>
              </p:cNvSpPr>
              <p:nvPr/>
            </p:nvSpPr>
            <p:spPr bwMode="auto">
              <a:xfrm flipH="1" flipV="1">
                <a:off x="5901" y="335"/>
                <a:ext cx="240" cy="480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28" name="Line 56"/>
              <p:cNvSpPr>
                <a:spLocks noChangeShapeType="1"/>
              </p:cNvSpPr>
              <p:nvPr/>
            </p:nvSpPr>
            <p:spPr bwMode="auto">
              <a:xfrm flipH="1" flipV="1">
                <a:off x="6093" y="335"/>
                <a:ext cx="240" cy="480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29" name="Line 57"/>
              <p:cNvSpPr>
                <a:spLocks noChangeShapeType="1"/>
              </p:cNvSpPr>
              <p:nvPr/>
            </p:nvSpPr>
            <p:spPr bwMode="auto">
              <a:xfrm flipV="1">
                <a:off x="5025" y="311"/>
                <a:ext cx="240" cy="480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30" name="Line 58"/>
              <p:cNvSpPr>
                <a:spLocks noChangeShapeType="1"/>
              </p:cNvSpPr>
              <p:nvPr/>
            </p:nvSpPr>
            <p:spPr bwMode="auto">
              <a:xfrm flipV="1">
                <a:off x="5217" y="311"/>
                <a:ext cx="240" cy="480"/>
              </a:xfrm>
              <a:prstGeom prst="line">
                <a:avLst/>
              </a:prstGeom>
              <a:noFill/>
              <a:ln w="12700" cap="sq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31" name="Freeform 59"/>
              <p:cNvSpPr>
                <a:spLocks/>
              </p:cNvSpPr>
              <p:nvPr/>
            </p:nvSpPr>
            <p:spPr bwMode="auto">
              <a:xfrm>
                <a:off x="4832" y="857"/>
                <a:ext cx="304" cy="468"/>
              </a:xfrm>
              <a:custGeom>
                <a:avLst/>
                <a:gdLst>
                  <a:gd name="T0" fmla="*/ 0 w 138"/>
                  <a:gd name="T1" fmla="*/ 300 h 300"/>
                  <a:gd name="T2" fmla="*/ 138 w 138"/>
                  <a:gd name="T3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38" h="300">
                    <a:moveTo>
                      <a:pt x="0" y="300"/>
                    </a:moveTo>
                    <a:lnTo>
                      <a:pt x="138" y="0"/>
                    </a:lnTo>
                  </a:path>
                </a:pathLst>
              </a:custGeom>
              <a:noFill/>
              <a:ln w="38100" cap="flat" cmpd="sng">
                <a:solidFill>
                  <a:srgbClr val="FF99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32" name="Freeform 60"/>
              <p:cNvSpPr>
                <a:spLocks/>
              </p:cNvSpPr>
              <p:nvPr/>
            </p:nvSpPr>
            <p:spPr bwMode="auto">
              <a:xfrm flipH="1">
                <a:off x="6247" y="857"/>
                <a:ext cx="303" cy="468"/>
              </a:xfrm>
              <a:custGeom>
                <a:avLst/>
                <a:gdLst>
                  <a:gd name="T0" fmla="*/ 0 w 138"/>
                  <a:gd name="T1" fmla="*/ 300 h 300"/>
                  <a:gd name="T2" fmla="*/ 138 w 138"/>
                  <a:gd name="T3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38" h="300">
                    <a:moveTo>
                      <a:pt x="0" y="300"/>
                    </a:moveTo>
                    <a:lnTo>
                      <a:pt x="138" y="0"/>
                    </a:lnTo>
                  </a:path>
                </a:pathLst>
              </a:custGeom>
              <a:noFill/>
              <a:ln w="38100" cap="flat" cmpd="sng">
                <a:solidFill>
                  <a:srgbClr val="FF99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33" name="Oval 61"/>
              <p:cNvSpPr>
                <a:spLocks noChangeArrowheads="1"/>
              </p:cNvSpPr>
              <p:nvPr/>
            </p:nvSpPr>
            <p:spPr bwMode="auto">
              <a:xfrm>
                <a:off x="4882" y="660"/>
                <a:ext cx="1585" cy="37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34" name="Line 62"/>
              <p:cNvSpPr>
                <a:spLocks noChangeShapeType="1"/>
              </p:cNvSpPr>
              <p:nvPr/>
            </p:nvSpPr>
            <p:spPr bwMode="auto">
              <a:xfrm>
                <a:off x="5674" y="360"/>
                <a:ext cx="0" cy="97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35" name="Text Box 63"/>
              <p:cNvSpPr txBox="1">
                <a:spLocks noChangeArrowheads="1"/>
              </p:cNvSpPr>
              <p:nvPr/>
            </p:nvSpPr>
            <p:spPr bwMode="auto">
              <a:xfrm>
                <a:off x="4513" y="981"/>
                <a:ext cx="551" cy="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endParaRPr lang="de-DE" sz="3200"/>
              </a:p>
            </p:txBody>
          </p:sp>
          <p:sp>
            <p:nvSpPr>
              <p:cNvPr id="28736" name="Text Box 64"/>
              <p:cNvSpPr txBox="1">
                <a:spLocks noChangeArrowheads="1"/>
              </p:cNvSpPr>
              <p:nvPr/>
            </p:nvSpPr>
            <p:spPr bwMode="auto">
              <a:xfrm>
                <a:off x="4705" y="119"/>
                <a:ext cx="551" cy="4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3600"/>
                  <a:t>L</a:t>
                </a:r>
                <a:r>
                  <a:rPr lang="en-US" sz="3600" baseline="-25000"/>
                  <a:t>z</a:t>
                </a:r>
                <a:endParaRPr lang="en-US" sz="3200"/>
              </a:p>
            </p:txBody>
          </p:sp>
          <p:graphicFrame>
            <p:nvGraphicFramePr>
              <p:cNvPr id="28737" name="Object 65"/>
              <p:cNvGraphicFramePr>
                <a:graphicFrameLocks noChangeAspect="1"/>
              </p:cNvGraphicFramePr>
              <p:nvPr/>
            </p:nvGraphicFramePr>
            <p:xfrm>
              <a:off x="5375" y="618"/>
              <a:ext cx="533" cy="47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222" name="Formel" r:id="rId4" imgW="253800" imgH="228600" progId="Equation.3">
                      <p:embed/>
                    </p:oleObj>
                  </mc:Choice>
                  <mc:Fallback>
                    <p:oleObj name="Formel" r:id="rId4" imgW="25380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375" y="618"/>
                            <a:ext cx="533" cy="47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bg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bg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28738" name="Text Box 66"/>
          <p:cNvSpPr txBox="1">
            <a:spLocks noChangeArrowheads="1"/>
          </p:cNvSpPr>
          <p:nvPr/>
        </p:nvSpPr>
        <p:spPr bwMode="auto">
          <a:xfrm>
            <a:off x="1752600" y="1173163"/>
            <a:ext cx="72612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chemeClr val="accent2"/>
                </a:solidFill>
              </a:rPr>
              <a:t>Interference Fragmentation Function</a:t>
            </a:r>
            <a:endParaRPr lang="de-DE" sz="3200" b="1">
              <a:solidFill>
                <a:schemeClr val="accent2"/>
              </a:solidFill>
            </a:endParaRPr>
          </a:p>
        </p:txBody>
      </p:sp>
      <p:graphicFrame>
        <p:nvGraphicFramePr>
          <p:cNvPr id="28739" name="Object 67"/>
          <p:cNvGraphicFramePr>
            <a:graphicFrameLocks noGrp="1" noChangeAspect="1"/>
          </p:cNvGraphicFramePr>
          <p:nvPr>
            <p:ph sz="half" idx="2"/>
          </p:nvPr>
        </p:nvGraphicFramePr>
        <p:xfrm>
          <a:off x="2362200" y="1812925"/>
          <a:ext cx="577850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3" name="Equation" r:id="rId6" imgW="152280" imgH="164880" progId="Equation.DSMT4">
                  <p:embed/>
                </p:oleObj>
              </mc:Choice>
              <mc:Fallback>
                <p:oleObj name="Equation" r:id="rId6" imgW="152280" imgH="1648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1812925"/>
                        <a:ext cx="577850" cy="625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740" name="Object 68"/>
          <p:cNvGraphicFramePr>
            <a:graphicFrameLocks noChangeAspect="1"/>
          </p:cNvGraphicFramePr>
          <p:nvPr/>
        </p:nvGraphicFramePr>
        <p:xfrm>
          <a:off x="7162800" y="1828800"/>
          <a:ext cx="1371600" cy="649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4" name="Equation" r:id="rId8" imgW="482400" imgH="228600" progId="Equation.DSMT4">
                  <p:embed/>
                </p:oleObj>
              </mc:Choice>
              <mc:Fallback>
                <p:oleObj name="Equation" r:id="rId8" imgW="4824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2800" y="1828800"/>
                        <a:ext cx="1371600" cy="649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741" name="Object 69"/>
          <p:cNvGraphicFramePr>
            <a:graphicFrameLocks noChangeAspect="1"/>
          </p:cNvGraphicFramePr>
          <p:nvPr/>
        </p:nvGraphicFramePr>
        <p:xfrm>
          <a:off x="4800600" y="4851400"/>
          <a:ext cx="474663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5" name="Equation" r:id="rId10" imgW="152280" imgH="228600" progId="Equation.DSMT4">
                  <p:embed/>
                </p:oleObj>
              </mc:Choice>
              <mc:Fallback>
                <p:oleObj name="Equation" r:id="rId10" imgW="1522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4851400"/>
                        <a:ext cx="474663" cy="71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47814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8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3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6746</TotalTime>
  <Words>3418</Words>
  <Application>Microsoft Office PowerPoint</Application>
  <PresentationFormat>On-screen Show (4:3)</PresentationFormat>
  <Paragraphs>780</Paragraphs>
  <Slides>62</Slides>
  <Notes>34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62</vt:i4>
      </vt:variant>
    </vt:vector>
  </HeadingPairs>
  <TitlesOfParts>
    <vt:vector size="65" baseType="lpstr">
      <vt:lpstr>Office Theme</vt:lpstr>
      <vt:lpstr>Equation</vt:lpstr>
      <vt:lpstr>Formel</vt:lpstr>
      <vt:lpstr>Measurement of (Interference) Fragmentation Functions in e+e- </vt:lpstr>
      <vt:lpstr>Motivation &amp; Outline</vt:lpstr>
      <vt:lpstr>PowerPoint Presentation</vt:lpstr>
      <vt:lpstr>Transversity is Chiral Odd</vt:lpstr>
      <vt:lpstr>Chiral odd Fragmentation Functions</vt:lpstr>
      <vt:lpstr>Belle Fragmentation Function Measurement makes first Extraction of Transversity possible!</vt:lpstr>
      <vt:lpstr>First global analysis from Hermes proton-, Compass deuterium Collins asymmetries and Belle data</vt:lpstr>
      <vt:lpstr>p+p increased kinematic reach in xBj, z    </vt:lpstr>
      <vt:lpstr>Chiral odd Fragmentation Functions</vt:lpstr>
      <vt:lpstr>PowerPoint Presentation</vt:lpstr>
      <vt:lpstr>Interference FF vs. Collins Effect</vt:lpstr>
      <vt:lpstr>PowerPoint Presentation</vt:lpstr>
      <vt:lpstr>PowerPoint Presentation</vt:lpstr>
      <vt:lpstr>KEKB:   L&gt;2.11 x 1034cm-2s-1  !!</vt:lpstr>
      <vt:lpstr>PowerPoint Presentation</vt:lpstr>
      <vt:lpstr>Cuts and Binning</vt:lpstr>
      <vt:lpstr>Systematic Errors</vt:lpstr>
      <vt:lpstr>PowerPoint Presentation</vt:lpstr>
      <vt:lpstr>PowerPoint Presentation</vt:lpstr>
      <vt:lpstr>Di-Hadron Correlations in DIS</vt:lpstr>
      <vt:lpstr>Hermes and Compass results on the proton</vt:lpstr>
      <vt:lpstr>Good agreement after correction for experiments conventions</vt:lpstr>
      <vt:lpstr>Compass measured also (very small) asymmetries from Deuterium</vt:lpstr>
      <vt:lpstr> First transversity extraction from HERMES and Belle IFF data</vt:lpstr>
      <vt:lpstr> First transversity extraction from HERMES and Belle IFF data</vt:lpstr>
      <vt:lpstr> First transversity extraction from HERMES and Belle IFF data</vt:lpstr>
      <vt:lpstr>PowerPoint Presentation</vt:lpstr>
      <vt:lpstr>Definition of Vectors and Angles</vt:lpstr>
      <vt:lpstr>PHENIX Detectors used for IFF Analysis</vt:lpstr>
      <vt:lpstr>        vs Invariant Mass of the Pair</vt:lpstr>
      <vt:lpstr>Di-Hadron correlations measurements at </vt:lpstr>
      <vt:lpstr>One Scenario for a STAR forward upgrade</vt:lpstr>
      <vt:lpstr>Projections for Belle Measurements of IFF Channel: (p+p0) (p+p0) relevant for p+p</vt:lpstr>
      <vt:lpstr>Unpolarized Fragmentation functions</vt:lpstr>
      <vt:lpstr>PowerPoint Presentation</vt:lpstr>
      <vt:lpstr>PowerPoint Presentation</vt:lpstr>
      <vt:lpstr>Summary and Outlook</vt:lpstr>
      <vt:lpstr>Belle Fragmentation activity</vt:lpstr>
      <vt:lpstr>Upgrade to  </vt:lpstr>
      <vt:lpstr>PowerPoint Presentation</vt:lpstr>
      <vt:lpstr>Subprocess contributions (MC)</vt:lpstr>
      <vt:lpstr>Subprocess contributions (MC)</vt:lpstr>
      <vt:lpstr>Combined Analysis:               Extract Transversity Distributions</vt:lpstr>
      <vt:lpstr>Transversity properties</vt:lpstr>
      <vt:lpstr>Zero tests: MC</vt:lpstr>
      <vt:lpstr>PowerPoint Presentation</vt:lpstr>
      <vt:lpstr> Results incl. sys. errors: (z1x z2) Binning</vt:lpstr>
      <vt:lpstr>PowerPoint Presentation</vt:lpstr>
      <vt:lpstr>PowerPoint Presentation</vt:lpstr>
      <vt:lpstr>Comparison to Theory Predictions</vt:lpstr>
      <vt:lpstr>Transversity from di-Hadron SSA</vt:lpstr>
      <vt:lpstr>PowerPoint Presentation</vt:lpstr>
      <vt:lpstr>PowerPoint Presentation</vt:lpstr>
      <vt:lpstr>PowerPoint Presentation</vt:lpstr>
      <vt:lpstr>Collins Extraction of Transversity: model dependence from Transverse Momentum Dependences! </vt:lpstr>
      <vt:lpstr>Why is transversity so difficult to measure?</vt:lpstr>
      <vt:lpstr>Measuring Light Quark Fragmentation Functions on the ϒ(4S) Resonance</vt:lpstr>
      <vt:lpstr>Zero tests: Mixed Events</vt:lpstr>
      <vt:lpstr>PowerPoint Presentation</vt:lpstr>
      <vt:lpstr>PowerPoint Presentation</vt:lpstr>
      <vt:lpstr>Definition of Vectors and Angles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Measurement of Interference Fragmentation Functions at</dc:title>
  <dc:creator>Anselm</dc:creator>
  <cp:lastModifiedBy>Anselm</cp:lastModifiedBy>
  <cp:revision>62</cp:revision>
  <dcterms:created xsi:type="dcterms:W3CDTF">2011-08-24T22:51:41Z</dcterms:created>
  <dcterms:modified xsi:type="dcterms:W3CDTF">2011-08-29T15:17:59Z</dcterms:modified>
</cp:coreProperties>
</file>