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8"/>
  </p:notesMasterIdLst>
  <p:sldIdLst>
    <p:sldId id="256" r:id="rId2"/>
    <p:sldId id="281" r:id="rId3"/>
    <p:sldId id="282" r:id="rId4"/>
    <p:sldId id="283" r:id="rId5"/>
    <p:sldId id="284" r:id="rId6"/>
    <p:sldId id="259" r:id="rId7"/>
    <p:sldId id="297" r:id="rId8"/>
    <p:sldId id="298" r:id="rId9"/>
    <p:sldId id="299" r:id="rId10"/>
    <p:sldId id="301" r:id="rId11"/>
    <p:sldId id="293" r:id="rId12"/>
    <p:sldId id="294" r:id="rId13"/>
    <p:sldId id="295" r:id="rId14"/>
    <p:sldId id="285" r:id="rId15"/>
    <p:sldId id="273" r:id="rId16"/>
    <p:sldId id="272" r:id="rId17"/>
    <p:sldId id="260" r:id="rId18"/>
    <p:sldId id="261" r:id="rId19"/>
    <p:sldId id="264" r:id="rId20"/>
    <p:sldId id="265" r:id="rId21"/>
    <p:sldId id="263" r:id="rId22"/>
    <p:sldId id="286" r:id="rId23"/>
    <p:sldId id="287" r:id="rId24"/>
    <p:sldId id="276" r:id="rId25"/>
    <p:sldId id="277" r:id="rId26"/>
    <p:sldId id="278" r:id="rId27"/>
    <p:sldId id="274" r:id="rId28"/>
    <p:sldId id="279" r:id="rId29"/>
    <p:sldId id="280" r:id="rId30"/>
    <p:sldId id="311" r:id="rId31"/>
    <p:sldId id="275" r:id="rId32"/>
    <p:sldId id="288" r:id="rId33"/>
    <p:sldId id="289" r:id="rId34"/>
    <p:sldId id="308" r:id="rId35"/>
    <p:sldId id="290" r:id="rId36"/>
    <p:sldId id="302" r:id="rId37"/>
    <p:sldId id="303" r:id="rId38"/>
    <p:sldId id="338" r:id="rId39"/>
    <p:sldId id="306" r:id="rId40"/>
    <p:sldId id="307" r:id="rId41"/>
    <p:sldId id="309" r:id="rId42"/>
    <p:sldId id="310" r:id="rId43"/>
    <p:sldId id="304" r:id="rId44"/>
    <p:sldId id="316" r:id="rId45"/>
    <p:sldId id="317" r:id="rId46"/>
    <p:sldId id="318" r:id="rId47"/>
    <p:sldId id="315" r:id="rId48"/>
    <p:sldId id="320" r:id="rId49"/>
    <p:sldId id="322" r:id="rId50"/>
    <p:sldId id="324" r:id="rId51"/>
    <p:sldId id="321" r:id="rId52"/>
    <p:sldId id="325" r:id="rId53"/>
    <p:sldId id="326" r:id="rId54"/>
    <p:sldId id="323" r:id="rId55"/>
    <p:sldId id="319" r:id="rId56"/>
    <p:sldId id="327" r:id="rId57"/>
    <p:sldId id="328" r:id="rId58"/>
    <p:sldId id="329" r:id="rId59"/>
    <p:sldId id="313" r:id="rId60"/>
    <p:sldId id="330" r:id="rId61"/>
    <p:sldId id="336" r:id="rId62"/>
    <p:sldId id="335" r:id="rId63"/>
    <p:sldId id="334" r:id="rId64"/>
    <p:sldId id="337" r:id="rId65"/>
    <p:sldId id="332" r:id="rId66"/>
    <p:sldId id="333" r:id="rId67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720A"/>
    <a:srgbClr val="0B16F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29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5" Type="http://schemas.openxmlformats.org/officeDocument/2006/relationships/image" Target="../media/image20.wmf"/><Relationship Id="rId4" Type="http://schemas.openxmlformats.org/officeDocument/2006/relationships/image" Target="../media/image19.wmf"/></Relationships>
</file>

<file path=ppt/drawings/_rels/vmlDrawing12.vml.rels><?xml version="1.0" encoding="UTF-8" standalone="yes"?>
<Relationships xmlns="http://schemas.openxmlformats.org/package/2006/relationships"><Relationship Id="rId8" Type="http://schemas.openxmlformats.org/officeDocument/2006/relationships/image" Target="../media/image28.wmf"/><Relationship Id="rId3" Type="http://schemas.openxmlformats.org/officeDocument/2006/relationships/image" Target="../media/image18.wmf"/><Relationship Id="rId7" Type="http://schemas.openxmlformats.org/officeDocument/2006/relationships/image" Target="../media/image27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6" Type="http://schemas.openxmlformats.org/officeDocument/2006/relationships/image" Target="../media/image26.wmf"/><Relationship Id="rId5" Type="http://schemas.openxmlformats.org/officeDocument/2006/relationships/image" Target="../media/image20.wmf"/><Relationship Id="rId10" Type="http://schemas.openxmlformats.org/officeDocument/2006/relationships/image" Target="../media/image30.wmf"/><Relationship Id="rId4" Type="http://schemas.openxmlformats.org/officeDocument/2006/relationships/image" Target="../media/image19.wmf"/><Relationship Id="rId9" Type="http://schemas.openxmlformats.org/officeDocument/2006/relationships/image" Target="../media/image29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82.wmf"/><Relationship Id="rId2" Type="http://schemas.openxmlformats.org/officeDocument/2006/relationships/image" Target="../media/image81.wmf"/><Relationship Id="rId1" Type="http://schemas.openxmlformats.org/officeDocument/2006/relationships/image" Target="../media/image80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1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81.wmf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85.wmf"/><Relationship Id="rId1" Type="http://schemas.openxmlformats.org/officeDocument/2006/relationships/image" Target="../media/image81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85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22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1.w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1.w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4.w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2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wmf"/><Relationship Id="rId2" Type="http://schemas.openxmlformats.org/officeDocument/2006/relationships/image" Target="../media/image124.wmf"/><Relationship Id="rId1" Type="http://schemas.openxmlformats.org/officeDocument/2006/relationships/image" Target="../media/image123.wmf"/><Relationship Id="rId5" Type="http://schemas.openxmlformats.org/officeDocument/2006/relationships/image" Target="../media/image127.wmf"/><Relationship Id="rId4" Type="http://schemas.openxmlformats.org/officeDocument/2006/relationships/image" Target="../media/image126.wmf"/></Relationships>
</file>

<file path=ppt/drawings/_rels/vmlDrawing2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wmf"/><Relationship Id="rId2" Type="http://schemas.openxmlformats.org/officeDocument/2006/relationships/image" Target="../media/image124.wmf"/><Relationship Id="rId1" Type="http://schemas.openxmlformats.org/officeDocument/2006/relationships/image" Target="../media/image123.wmf"/><Relationship Id="rId5" Type="http://schemas.openxmlformats.org/officeDocument/2006/relationships/image" Target="../media/image127.wmf"/><Relationship Id="rId4" Type="http://schemas.openxmlformats.org/officeDocument/2006/relationships/image" Target="../media/image126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5" Type="http://schemas.openxmlformats.org/officeDocument/2006/relationships/image" Target="../media/image20.wmf"/><Relationship Id="rId4" Type="http://schemas.openxmlformats.org/officeDocument/2006/relationships/image" Target="../media/image19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5" Type="http://schemas.openxmlformats.org/officeDocument/2006/relationships/image" Target="../media/image20.wmf"/><Relationship Id="rId4" Type="http://schemas.openxmlformats.org/officeDocument/2006/relationships/image" Target="../media/image19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5" Type="http://schemas.openxmlformats.org/officeDocument/2006/relationships/image" Target="../media/image20.wmf"/><Relationship Id="rId4" Type="http://schemas.openxmlformats.org/officeDocument/2006/relationships/image" Target="../media/image19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5" Type="http://schemas.openxmlformats.org/officeDocument/2006/relationships/image" Target="../media/image20.wmf"/><Relationship Id="rId4" Type="http://schemas.openxmlformats.org/officeDocument/2006/relationships/image" Target="../media/image19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5" Type="http://schemas.openxmlformats.org/officeDocument/2006/relationships/image" Target="../media/image20.wmf"/><Relationship Id="rId4" Type="http://schemas.openxmlformats.org/officeDocument/2006/relationships/image" Target="../media/image19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99A47B-9C96-4550-828B-B4000ED24FCB}" type="datetimeFigureOut">
              <a:rPr lang="it-IT" smtClean="0"/>
              <a:pPr/>
              <a:t>01/09/2011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498539-7925-4D20-A214-D2036AC3D5F3}" type="slidenum">
              <a:rPr lang="it-IT" smtClean="0"/>
              <a:pPr/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498539-7925-4D20-A214-D2036AC3D5F3}" type="slidenum">
              <a:rPr lang="it-IT" smtClean="0"/>
              <a:pPr/>
              <a:t>15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ECCAF-EA83-4A40-8D9F-F2CE968B21EE}" type="datetimeFigureOut">
              <a:rPr lang="it-IT" smtClean="0"/>
              <a:pPr/>
              <a:t>01/09/2011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68324-DBE9-4872-B932-DC082CA4AA50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ECCAF-EA83-4A40-8D9F-F2CE968B21EE}" type="datetimeFigureOut">
              <a:rPr lang="it-IT" smtClean="0"/>
              <a:pPr/>
              <a:t>01/09/2011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68324-DBE9-4872-B932-DC082CA4AA50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ECCAF-EA83-4A40-8D9F-F2CE968B21EE}" type="datetimeFigureOut">
              <a:rPr lang="it-IT" smtClean="0"/>
              <a:pPr/>
              <a:t>01/09/2011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68324-DBE9-4872-B932-DC082CA4AA50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ECCAF-EA83-4A40-8D9F-F2CE968B21EE}" type="datetimeFigureOut">
              <a:rPr lang="it-IT" smtClean="0"/>
              <a:pPr/>
              <a:t>01/09/2011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68324-DBE9-4872-B932-DC082CA4AA50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ECCAF-EA83-4A40-8D9F-F2CE968B21EE}" type="datetimeFigureOut">
              <a:rPr lang="it-IT" smtClean="0"/>
              <a:pPr/>
              <a:t>01/09/2011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68324-DBE9-4872-B932-DC082CA4AA50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ECCAF-EA83-4A40-8D9F-F2CE968B21EE}" type="datetimeFigureOut">
              <a:rPr lang="it-IT" smtClean="0"/>
              <a:pPr/>
              <a:t>01/09/2011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68324-DBE9-4872-B932-DC082CA4AA50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ECCAF-EA83-4A40-8D9F-F2CE968B21EE}" type="datetimeFigureOut">
              <a:rPr lang="it-IT" smtClean="0"/>
              <a:pPr/>
              <a:t>01/09/2011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68324-DBE9-4872-B932-DC082CA4AA50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ECCAF-EA83-4A40-8D9F-F2CE968B21EE}" type="datetimeFigureOut">
              <a:rPr lang="it-IT" smtClean="0"/>
              <a:pPr/>
              <a:t>01/09/2011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68324-DBE9-4872-B932-DC082CA4AA50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ECCAF-EA83-4A40-8D9F-F2CE968B21EE}" type="datetimeFigureOut">
              <a:rPr lang="it-IT" smtClean="0"/>
              <a:pPr/>
              <a:t>01/09/2011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68324-DBE9-4872-B932-DC082CA4AA50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ECCAF-EA83-4A40-8D9F-F2CE968B21EE}" type="datetimeFigureOut">
              <a:rPr lang="it-IT" smtClean="0"/>
              <a:pPr/>
              <a:t>01/09/2011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68324-DBE9-4872-B932-DC082CA4AA50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ECCAF-EA83-4A40-8D9F-F2CE968B21EE}" type="datetimeFigureOut">
              <a:rPr lang="it-IT" smtClean="0"/>
              <a:pPr/>
              <a:t>01/09/2011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68324-DBE9-4872-B932-DC082CA4AA50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0ECCAF-EA83-4A40-8D9F-F2CE968B21EE}" type="datetimeFigureOut">
              <a:rPr lang="it-IT" smtClean="0"/>
              <a:pPr/>
              <a:t>01/09/2011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668324-DBE9-4872-B932-DC082CA4AA50}" type="slidenum">
              <a:rPr lang="it-IT" smtClean="0"/>
              <a:pPr/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0.bin"/><Relationship Id="rId3" Type="http://schemas.openxmlformats.org/officeDocument/2006/relationships/image" Target="../media/image21.jpeg"/><Relationship Id="rId7" Type="http://schemas.openxmlformats.org/officeDocument/2006/relationships/oleObject" Target="../embeddings/oleObject2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8.bin"/><Relationship Id="rId5" Type="http://schemas.openxmlformats.org/officeDocument/2006/relationships/oleObject" Target="../embeddings/oleObject27.bin"/><Relationship Id="rId4" Type="http://schemas.openxmlformats.org/officeDocument/2006/relationships/oleObject" Target="../embeddings/oleObject26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31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25.png"/><Relationship Id="rId4" Type="http://schemas.openxmlformats.org/officeDocument/2006/relationships/oleObject" Target="../embeddings/oleObject32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4" Type="http://schemas.openxmlformats.org/officeDocument/2006/relationships/oleObject" Target="../embeddings/oleObject33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8.bin"/><Relationship Id="rId3" Type="http://schemas.openxmlformats.org/officeDocument/2006/relationships/image" Target="../media/image21.jpeg"/><Relationship Id="rId7" Type="http://schemas.openxmlformats.org/officeDocument/2006/relationships/oleObject" Target="../embeddings/oleObject3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36.bin"/><Relationship Id="rId5" Type="http://schemas.openxmlformats.org/officeDocument/2006/relationships/oleObject" Target="../embeddings/oleObject35.bin"/><Relationship Id="rId4" Type="http://schemas.openxmlformats.org/officeDocument/2006/relationships/oleObject" Target="../embeddings/oleObject34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2.bin"/><Relationship Id="rId13" Type="http://schemas.openxmlformats.org/officeDocument/2006/relationships/oleObject" Target="../embeddings/oleObject47.bin"/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41.bin"/><Relationship Id="rId12" Type="http://schemas.openxmlformats.org/officeDocument/2006/relationships/oleObject" Target="../embeddings/oleObject4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40.bin"/><Relationship Id="rId11" Type="http://schemas.openxmlformats.org/officeDocument/2006/relationships/oleObject" Target="../embeddings/oleObject45.bin"/><Relationship Id="rId5" Type="http://schemas.openxmlformats.org/officeDocument/2006/relationships/oleObject" Target="../embeddings/oleObject39.bin"/><Relationship Id="rId10" Type="http://schemas.openxmlformats.org/officeDocument/2006/relationships/oleObject" Target="../embeddings/oleObject44.bin"/><Relationship Id="rId4" Type="http://schemas.openxmlformats.org/officeDocument/2006/relationships/image" Target="../media/image21.jpeg"/><Relationship Id="rId9" Type="http://schemas.openxmlformats.org/officeDocument/2006/relationships/oleObject" Target="../embeddings/oleObject43.bin"/><Relationship Id="rId14" Type="http://schemas.openxmlformats.org/officeDocument/2006/relationships/oleObject" Target="../embeddings/oleObject48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31.png"/><Relationship Id="rId7" Type="http://schemas.openxmlformats.org/officeDocument/2006/relationships/image" Target="../media/image33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50.bin"/><Relationship Id="rId5" Type="http://schemas.openxmlformats.org/officeDocument/2006/relationships/oleObject" Target="../embeddings/oleObject49.bin"/><Relationship Id="rId4" Type="http://schemas.openxmlformats.org/officeDocument/2006/relationships/image" Target="../media/image32.w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image" Target="../media/image38.png"/><Relationship Id="rId4" Type="http://schemas.openxmlformats.org/officeDocument/2006/relationships/image" Target="../media/image37.png"/><Relationship Id="rId9" Type="http://schemas.openxmlformats.org/officeDocument/2006/relationships/image" Target="../media/image4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6.wmf"/><Relationship Id="rId4" Type="http://schemas.openxmlformats.org/officeDocument/2006/relationships/image" Target="../media/image45.wm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wmf"/><Relationship Id="rId2" Type="http://schemas.openxmlformats.org/officeDocument/2006/relationships/image" Target="../media/image32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wmf"/><Relationship Id="rId3" Type="http://schemas.openxmlformats.org/officeDocument/2006/relationships/image" Target="../media/image50.wmf"/><Relationship Id="rId7" Type="http://schemas.openxmlformats.org/officeDocument/2006/relationships/image" Target="../media/image48.wmf"/><Relationship Id="rId2" Type="http://schemas.openxmlformats.org/officeDocument/2006/relationships/image" Target="../media/image49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wmf"/><Relationship Id="rId5" Type="http://schemas.openxmlformats.org/officeDocument/2006/relationships/image" Target="../media/image52.wmf"/><Relationship Id="rId10" Type="http://schemas.openxmlformats.org/officeDocument/2006/relationships/image" Target="../media/image54.png"/><Relationship Id="rId4" Type="http://schemas.openxmlformats.org/officeDocument/2006/relationships/image" Target="../media/image51.wmf"/><Relationship Id="rId9" Type="http://schemas.openxmlformats.org/officeDocument/2006/relationships/image" Target="../media/image37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wmf"/><Relationship Id="rId3" Type="http://schemas.openxmlformats.org/officeDocument/2006/relationships/image" Target="../media/image50.wmf"/><Relationship Id="rId7" Type="http://schemas.openxmlformats.org/officeDocument/2006/relationships/image" Target="../media/image48.wmf"/><Relationship Id="rId2" Type="http://schemas.openxmlformats.org/officeDocument/2006/relationships/image" Target="../media/image49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wmf"/><Relationship Id="rId11" Type="http://schemas.openxmlformats.org/officeDocument/2006/relationships/image" Target="../media/image55.png"/><Relationship Id="rId5" Type="http://schemas.openxmlformats.org/officeDocument/2006/relationships/image" Target="../media/image52.wmf"/><Relationship Id="rId10" Type="http://schemas.openxmlformats.org/officeDocument/2006/relationships/image" Target="../media/image54.png"/><Relationship Id="rId4" Type="http://schemas.openxmlformats.org/officeDocument/2006/relationships/image" Target="../media/image51.wmf"/><Relationship Id="rId9" Type="http://schemas.openxmlformats.org/officeDocument/2006/relationships/image" Target="../media/image37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56.wmf"/><Relationship Id="rId7" Type="http://schemas.openxmlformats.org/officeDocument/2006/relationships/image" Target="../media/image60.wmf"/><Relationship Id="rId2" Type="http://schemas.openxmlformats.org/officeDocument/2006/relationships/image" Target="../media/image32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png"/><Relationship Id="rId5" Type="http://schemas.openxmlformats.org/officeDocument/2006/relationships/image" Target="../media/image58.wmf"/><Relationship Id="rId4" Type="http://schemas.openxmlformats.org/officeDocument/2006/relationships/image" Target="../media/image57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56.wmf"/><Relationship Id="rId7" Type="http://schemas.openxmlformats.org/officeDocument/2006/relationships/image" Target="../media/image60.wmf"/><Relationship Id="rId2" Type="http://schemas.openxmlformats.org/officeDocument/2006/relationships/image" Target="../media/image32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png"/><Relationship Id="rId5" Type="http://schemas.openxmlformats.org/officeDocument/2006/relationships/image" Target="../media/image58.wmf"/><Relationship Id="rId4" Type="http://schemas.openxmlformats.org/officeDocument/2006/relationships/image" Target="../media/image57.png"/><Relationship Id="rId9" Type="http://schemas.openxmlformats.org/officeDocument/2006/relationships/image" Target="../media/image62.wmf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wmf"/><Relationship Id="rId3" Type="http://schemas.openxmlformats.org/officeDocument/2006/relationships/image" Target="../media/image57.png"/><Relationship Id="rId7" Type="http://schemas.openxmlformats.org/officeDocument/2006/relationships/image" Target="../media/image61.png"/><Relationship Id="rId2" Type="http://schemas.openxmlformats.org/officeDocument/2006/relationships/image" Target="../media/image32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.wmf"/><Relationship Id="rId5" Type="http://schemas.openxmlformats.org/officeDocument/2006/relationships/image" Target="../media/image59.png"/><Relationship Id="rId4" Type="http://schemas.openxmlformats.org/officeDocument/2006/relationships/image" Target="../media/image58.wmf"/><Relationship Id="rId9" Type="http://schemas.openxmlformats.org/officeDocument/2006/relationships/image" Target="../media/image6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71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37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wmf"/><Relationship Id="rId3" Type="http://schemas.openxmlformats.org/officeDocument/2006/relationships/image" Target="../media/image36.png"/><Relationship Id="rId7" Type="http://schemas.openxmlformats.org/officeDocument/2006/relationships/image" Target="../media/image71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37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53.bin"/><Relationship Id="rId5" Type="http://schemas.openxmlformats.org/officeDocument/2006/relationships/oleObject" Target="../embeddings/oleObject52.bin"/><Relationship Id="rId4" Type="http://schemas.openxmlformats.org/officeDocument/2006/relationships/image" Target="../media/image2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54.bin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84.wmf"/><Relationship Id="rId5" Type="http://schemas.openxmlformats.org/officeDocument/2006/relationships/oleObject" Target="../embeddings/oleObject55.bin"/><Relationship Id="rId4" Type="http://schemas.openxmlformats.org/officeDocument/2006/relationships/image" Target="../media/image37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png"/><Relationship Id="rId3" Type="http://schemas.openxmlformats.org/officeDocument/2006/relationships/image" Target="../media/image84.wmf"/><Relationship Id="rId7" Type="http://schemas.openxmlformats.org/officeDocument/2006/relationships/oleObject" Target="../embeddings/oleObject5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56.bin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png"/><Relationship Id="rId3" Type="http://schemas.openxmlformats.org/officeDocument/2006/relationships/image" Target="../media/image36.png"/><Relationship Id="rId7" Type="http://schemas.openxmlformats.org/officeDocument/2006/relationships/image" Target="../media/image73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58.bin"/><Relationship Id="rId5" Type="http://schemas.openxmlformats.org/officeDocument/2006/relationships/image" Target="../media/image86.png"/><Relationship Id="rId4" Type="http://schemas.openxmlformats.org/officeDocument/2006/relationships/image" Target="../media/image37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1.bin"/><Relationship Id="rId3" Type="http://schemas.openxmlformats.org/officeDocument/2006/relationships/image" Target="../media/image87.png"/><Relationship Id="rId7" Type="http://schemas.openxmlformats.org/officeDocument/2006/relationships/oleObject" Target="../embeddings/oleObject6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32.wmf"/><Relationship Id="rId5" Type="http://schemas.openxmlformats.org/officeDocument/2006/relationships/oleObject" Target="../embeddings/oleObject59.bin"/><Relationship Id="rId4" Type="http://schemas.openxmlformats.org/officeDocument/2006/relationships/image" Target="../media/image40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0.vml"/><Relationship Id="rId5" Type="http://schemas.openxmlformats.org/officeDocument/2006/relationships/oleObject" Target="../embeddings/oleObject62.bin"/><Relationship Id="rId4" Type="http://schemas.openxmlformats.org/officeDocument/2006/relationships/image" Target="../media/image40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1.vml"/><Relationship Id="rId5" Type="http://schemas.openxmlformats.org/officeDocument/2006/relationships/oleObject" Target="../embeddings/oleObject63.bin"/><Relationship Id="rId4" Type="http://schemas.openxmlformats.org/officeDocument/2006/relationships/image" Target="../media/image40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png"/><Relationship Id="rId4" Type="http://schemas.openxmlformats.org/officeDocument/2006/relationships/image" Target="../media/image90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2.vml"/><Relationship Id="rId5" Type="http://schemas.openxmlformats.org/officeDocument/2006/relationships/oleObject" Target="../embeddings/oleObject64.bin"/><Relationship Id="rId4" Type="http://schemas.openxmlformats.org/officeDocument/2006/relationships/image" Target="../media/image92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93.jpeg"/><Relationship Id="rId5" Type="http://schemas.openxmlformats.org/officeDocument/2006/relationships/oleObject" Target="../embeddings/oleObject65.bin"/><Relationship Id="rId4" Type="http://schemas.openxmlformats.org/officeDocument/2006/relationships/image" Target="../media/image9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15.wmf"/><Relationship Id="rId4" Type="http://schemas.openxmlformats.org/officeDocument/2006/relationships/image" Target="../media/image14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4.vml"/><Relationship Id="rId5" Type="http://schemas.openxmlformats.org/officeDocument/2006/relationships/image" Target="../media/image95.wmf"/><Relationship Id="rId4" Type="http://schemas.openxmlformats.org/officeDocument/2006/relationships/oleObject" Target="../embeddings/oleObject66.bin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2.png"/><Relationship Id="rId3" Type="http://schemas.openxmlformats.org/officeDocument/2006/relationships/image" Target="../media/image97.png"/><Relationship Id="rId7" Type="http://schemas.openxmlformats.org/officeDocument/2006/relationships/image" Target="../media/image101.wmf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0.png"/><Relationship Id="rId5" Type="http://schemas.openxmlformats.org/officeDocument/2006/relationships/image" Target="../media/image99.png"/><Relationship Id="rId4" Type="http://schemas.openxmlformats.org/officeDocument/2006/relationships/image" Target="../media/image98.png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8.wmf"/><Relationship Id="rId3" Type="http://schemas.openxmlformats.org/officeDocument/2006/relationships/image" Target="../media/image96.png"/><Relationship Id="rId7" Type="http://schemas.openxmlformats.org/officeDocument/2006/relationships/image" Target="../media/image107.wmf"/><Relationship Id="rId2" Type="http://schemas.openxmlformats.org/officeDocument/2006/relationships/image" Target="../media/image103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6.wmf"/><Relationship Id="rId5" Type="http://schemas.openxmlformats.org/officeDocument/2006/relationships/image" Target="../media/image105.png"/><Relationship Id="rId4" Type="http://schemas.openxmlformats.org/officeDocument/2006/relationships/image" Target="../media/image104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wmf"/><Relationship Id="rId7" Type="http://schemas.openxmlformats.org/officeDocument/2006/relationships/image" Target="../media/image112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1.wmf"/><Relationship Id="rId5" Type="http://schemas.openxmlformats.org/officeDocument/2006/relationships/image" Target="../media/image110.wmf"/><Relationship Id="rId4" Type="http://schemas.openxmlformats.org/officeDocument/2006/relationships/image" Target="../media/image109.wmf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png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5.wmf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image" Target="../media/image21.jpeg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8.bin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5.vml"/><Relationship Id="rId4" Type="http://schemas.openxmlformats.org/officeDocument/2006/relationships/oleObject" Target="../embeddings/oleObject67.bin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0.bin"/><Relationship Id="rId3" Type="http://schemas.openxmlformats.org/officeDocument/2006/relationships/image" Target="../media/image128.wmf"/><Relationship Id="rId7" Type="http://schemas.openxmlformats.org/officeDocument/2006/relationships/oleObject" Target="../embeddings/oleObject6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6.vml"/><Relationship Id="rId6" Type="http://schemas.openxmlformats.org/officeDocument/2006/relationships/image" Target="../media/image129.wmf"/><Relationship Id="rId5" Type="http://schemas.openxmlformats.org/officeDocument/2006/relationships/oleObject" Target="../embeddings/oleObject68.bin"/><Relationship Id="rId10" Type="http://schemas.openxmlformats.org/officeDocument/2006/relationships/oleObject" Target="../embeddings/oleObject72.bin"/><Relationship Id="rId4" Type="http://schemas.openxmlformats.org/officeDocument/2006/relationships/image" Target="../media/image121.png"/><Relationship Id="rId9" Type="http://schemas.openxmlformats.org/officeDocument/2006/relationships/oleObject" Target="../embeddings/oleObject71.bin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5.bin"/><Relationship Id="rId3" Type="http://schemas.openxmlformats.org/officeDocument/2006/relationships/image" Target="../media/image130.wmf"/><Relationship Id="rId7" Type="http://schemas.openxmlformats.org/officeDocument/2006/relationships/oleObject" Target="../embeddings/oleObject7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7.vml"/><Relationship Id="rId6" Type="http://schemas.openxmlformats.org/officeDocument/2006/relationships/image" Target="../media/image129.wmf"/><Relationship Id="rId5" Type="http://schemas.openxmlformats.org/officeDocument/2006/relationships/oleObject" Target="../embeddings/oleObject73.bin"/><Relationship Id="rId10" Type="http://schemas.openxmlformats.org/officeDocument/2006/relationships/oleObject" Target="../embeddings/oleObject77.bin"/><Relationship Id="rId4" Type="http://schemas.openxmlformats.org/officeDocument/2006/relationships/image" Target="../media/image121.png"/><Relationship Id="rId9" Type="http://schemas.openxmlformats.org/officeDocument/2006/relationships/oleObject" Target="../embeddings/oleObject76.bin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.bin"/><Relationship Id="rId3" Type="http://schemas.openxmlformats.org/officeDocument/2006/relationships/image" Target="../media/image21.jpeg"/><Relationship Id="rId7" Type="http://schemas.openxmlformats.org/officeDocument/2006/relationships/oleObject" Target="../embeddings/oleObject1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3.bin"/><Relationship Id="rId5" Type="http://schemas.openxmlformats.org/officeDocument/2006/relationships/oleObject" Target="../embeddings/oleObject12.bin"/><Relationship Id="rId4" Type="http://schemas.openxmlformats.org/officeDocument/2006/relationships/oleObject" Target="../embeddings/oleObject11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0.bin"/><Relationship Id="rId3" Type="http://schemas.openxmlformats.org/officeDocument/2006/relationships/image" Target="../media/image21.jpeg"/><Relationship Id="rId7" Type="http://schemas.openxmlformats.org/officeDocument/2006/relationships/oleObject" Target="../embeddings/oleObject1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8.bin"/><Relationship Id="rId5" Type="http://schemas.openxmlformats.org/officeDocument/2006/relationships/oleObject" Target="../embeddings/oleObject17.bin"/><Relationship Id="rId4" Type="http://schemas.openxmlformats.org/officeDocument/2006/relationships/oleObject" Target="../embeddings/oleObject16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5.bin"/><Relationship Id="rId3" Type="http://schemas.openxmlformats.org/officeDocument/2006/relationships/image" Target="../media/image21.jpeg"/><Relationship Id="rId7" Type="http://schemas.openxmlformats.org/officeDocument/2006/relationships/oleObject" Target="../embeddings/oleObject2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23.bin"/><Relationship Id="rId5" Type="http://schemas.openxmlformats.org/officeDocument/2006/relationships/oleObject" Target="../embeddings/oleObject22.bin"/><Relationship Id="rId4" Type="http://schemas.openxmlformats.org/officeDocument/2006/relationships/oleObject" Target="../embeddings/oleObject2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8"/>
          <p:cNvPicPr>
            <a:picLocks noChangeArrowheads="1"/>
          </p:cNvPicPr>
          <p:nvPr/>
        </p:nvPicPr>
        <p:blipFill>
          <a:blip r:embed="rId2" cstate="print">
            <a:lum bright="60000" contrast="-70000"/>
          </a:blip>
          <a:srcRect/>
          <a:stretch>
            <a:fillRect/>
          </a:stretch>
        </p:blipFill>
        <p:spPr>
          <a:xfrm>
            <a:off x="1584325" y="0"/>
            <a:ext cx="6875463" cy="7100888"/>
          </a:xfrm>
          <a:prstGeom prst="rect">
            <a:avLst/>
          </a:prstGeom>
          <a:solidFill>
            <a:srgbClr val="F91C17"/>
          </a:solidFill>
          <a:ln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it-IT" dirty="0"/>
          </a:p>
        </p:txBody>
      </p:sp>
      <p:pic>
        <p:nvPicPr>
          <p:cNvPr id="4" name="Picture 7" descr="lnf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2476" y="771873"/>
            <a:ext cx="865188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95536" y="404664"/>
            <a:ext cx="1428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Delia Hasch</a:t>
            </a: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-252536" y="2276872"/>
            <a:ext cx="97930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20000"/>
              </a:lnSpc>
            </a:pPr>
            <a:r>
              <a:rPr lang="en-GB" sz="48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DVCS &amp; hard exclusive meson prod.</a:t>
            </a:r>
          </a:p>
          <a:p>
            <a:pPr algn="ctr">
              <a:lnSpc>
                <a:spcPct val="120000"/>
              </a:lnSpc>
            </a:pPr>
            <a:r>
              <a:rPr lang="en-GB" sz="44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-- experimental review --</a:t>
            </a:r>
            <a:endParaRPr lang="en-GB" sz="4400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" name="Text Box 33"/>
          <p:cNvSpPr txBox="1">
            <a:spLocks noChangeArrowheads="1"/>
          </p:cNvSpPr>
          <p:nvPr/>
        </p:nvSpPr>
        <p:spPr bwMode="auto">
          <a:xfrm>
            <a:off x="3846809" y="6453188"/>
            <a:ext cx="5405711" cy="4247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TRANSVERSITY 2011, </a:t>
            </a:r>
            <a:r>
              <a:rPr 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600" dirty="0" err="1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Losinj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en-US" sz="1600" dirty="0" err="1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Croazia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Aug 29 - Sep 02, 2011</a:t>
            </a: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endParaRPr lang="it-IT" sz="2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86153" y="4077072"/>
            <a:ext cx="521809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it-IT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a very brief introduction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it-IT" sz="2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it-IT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prerequisites and methods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it-IT" sz="2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it-IT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from low to high x : selected results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it-IT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perspectives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790180" y="4941168"/>
            <a:ext cx="2236510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all details tomorrow:</a:t>
            </a:r>
          </a:p>
          <a:p>
            <a:pPr>
              <a:buFont typeface="Wingdings" pitchFamily="2" charset="2"/>
              <a:buChar char="§"/>
            </a:pPr>
            <a:r>
              <a:rPr lang="it-IT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F. X. Girod </a:t>
            </a:r>
          </a:p>
          <a:p>
            <a:pPr>
              <a:buFont typeface="Wingdings" pitchFamily="2" charset="2"/>
              <a:buChar char="§"/>
            </a:pPr>
            <a:r>
              <a:rPr lang="it-IT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S. Yaschenko</a:t>
            </a:r>
          </a:p>
          <a:p>
            <a:pPr>
              <a:buFont typeface="Wingdings" pitchFamily="2" charset="2"/>
              <a:buChar char="§"/>
            </a:pPr>
            <a:r>
              <a:rPr lang="it-IT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N. D’Hose</a:t>
            </a:r>
          </a:p>
          <a:p>
            <a:pPr>
              <a:buFont typeface="Wingdings" pitchFamily="2" charset="2"/>
              <a:buChar char="§"/>
            </a:pPr>
            <a:r>
              <a:rPr lang="it-IT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V. Burkert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6732240" y="4941168"/>
            <a:ext cx="2232248" cy="1368152"/>
          </a:xfrm>
          <a:prstGeom prst="round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484438" y="404664"/>
            <a:ext cx="3357562" cy="3459162"/>
            <a:chOff x="113" y="391"/>
            <a:chExt cx="2160" cy="2358"/>
          </a:xfrm>
        </p:grpSpPr>
        <p:pic>
          <p:nvPicPr>
            <p:cNvPr id="11" name="Picture 4" descr="Schéma2diapoter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13" y="391"/>
              <a:ext cx="2160" cy="2131"/>
            </a:xfrm>
            <a:prstGeom prst="rect">
              <a:avLst/>
            </a:prstGeom>
            <a:noFill/>
          </p:spPr>
        </p:pic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295" y="709"/>
              <a:ext cx="453" cy="502"/>
              <a:chOff x="295" y="709"/>
              <a:chExt cx="453" cy="502"/>
            </a:xfrm>
          </p:grpSpPr>
          <p:sp>
            <p:nvSpPr>
              <p:cNvPr id="16" name="Arc 6"/>
              <p:cNvSpPr>
                <a:spLocks/>
              </p:cNvSpPr>
              <p:nvPr/>
            </p:nvSpPr>
            <p:spPr bwMode="auto">
              <a:xfrm rot="-14845687" flipH="1" flipV="1">
                <a:off x="445" y="908"/>
                <a:ext cx="366" cy="240"/>
              </a:xfrm>
              <a:custGeom>
                <a:avLst/>
                <a:gdLst>
                  <a:gd name="G0" fmla="+- 4417 0 0"/>
                  <a:gd name="G1" fmla="+- 21600 0 0"/>
                  <a:gd name="G2" fmla="+- 21600 0 0"/>
                  <a:gd name="T0" fmla="*/ 0 w 26017"/>
                  <a:gd name="T1" fmla="*/ 456 h 22612"/>
                  <a:gd name="T2" fmla="*/ 25993 w 26017"/>
                  <a:gd name="T3" fmla="*/ 22612 h 22612"/>
                  <a:gd name="T4" fmla="*/ 4417 w 26017"/>
                  <a:gd name="T5" fmla="*/ 21600 h 22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017" h="22612" fill="none" extrusionOk="0">
                    <a:moveTo>
                      <a:pt x="0" y="456"/>
                    </a:moveTo>
                    <a:cubicBezTo>
                      <a:pt x="1452" y="152"/>
                      <a:pt x="2932" y="-1"/>
                      <a:pt x="4417" y="0"/>
                    </a:cubicBezTo>
                    <a:cubicBezTo>
                      <a:pt x="16346" y="0"/>
                      <a:pt x="26017" y="9670"/>
                      <a:pt x="26017" y="21600"/>
                    </a:cubicBezTo>
                    <a:cubicBezTo>
                      <a:pt x="26017" y="21937"/>
                      <a:pt x="26009" y="22274"/>
                      <a:pt x="25993" y="22612"/>
                    </a:cubicBezTo>
                  </a:path>
                  <a:path w="26017" h="22612" stroke="0" extrusionOk="0">
                    <a:moveTo>
                      <a:pt x="0" y="456"/>
                    </a:moveTo>
                    <a:cubicBezTo>
                      <a:pt x="1452" y="152"/>
                      <a:pt x="2932" y="-1"/>
                      <a:pt x="4417" y="0"/>
                    </a:cubicBezTo>
                    <a:cubicBezTo>
                      <a:pt x="16346" y="0"/>
                      <a:pt x="26017" y="9670"/>
                      <a:pt x="26017" y="21600"/>
                    </a:cubicBezTo>
                    <a:cubicBezTo>
                      <a:pt x="26017" y="21937"/>
                      <a:pt x="26009" y="22274"/>
                      <a:pt x="25993" y="22612"/>
                    </a:cubicBezTo>
                    <a:lnTo>
                      <a:pt x="4417" y="2160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FF3300"/>
                </a:solidFill>
                <a:round/>
                <a:headEnd/>
                <a:tailEnd type="triangle" w="med" len="med"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GB" sz="2400">
                  <a:solidFill>
                    <a:srgbClr val="01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17" name="Text Box 7"/>
              <p:cNvSpPr txBox="1">
                <a:spLocks noChangeArrowheads="1"/>
              </p:cNvSpPr>
              <p:nvPr/>
            </p:nvSpPr>
            <p:spPr bwMode="auto">
              <a:xfrm>
                <a:off x="295" y="709"/>
                <a:ext cx="384" cy="270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>
                <a:spAutoFit/>
              </a:bodyPr>
              <a:lstStyle/>
              <a:p>
                <a:pPr defTabSz="762000" eaLnBrk="0" hangingPunct="0"/>
                <a:r>
                  <a:rPr lang="fr-FR">
                    <a:solidFill>
                      <a:srgbClr val="FF3300"/>
                    </a:solidFill>
                  </a:rPr>
                  <a:t>Q</a:t>
                </a:r>
                <a:r>
                  <a:rPr lang="fr-FR" b="1" baseline="30000">
                    <a:solidFill>
                      <a:srgbClr val="FF3300"/>
                    </a:solidFill>
                  </a:rPr>
                  <a:t>2</a:t>
                </a:r>
              </a:p>
            </p:txBody>
          </p:sp>
        </p:grpSp>
        <p:grpSp>
          <p:nvGrpSpPr>
            <p:cNvPr id="4" name="Group 8"/>
            <p:cNvGrpSpPr>
              <a:grpSpLocks/>
            </p:cNvGrpSpPr>
            <p:nvPr/>
          </p:nvGrpSpPr>
          <p:grpSpPr bwMode="auto">
            <a:xfrm>
              <a:off x="1020" y="2062"/>
              <a:ext cx="558" cy="687"/>
              <a:chOff x="1020" y="2062"/>
              <a:chExt cx="558" cy="687"/>
            </a:xfrm>
          </p:grpSpPr>
          <p:sp>
            <p:nvSpPr>
              <p:cNvPr id="14" name="Arc 9"/>
              <p:cNvSpPr>
                <a:spLocks/>
              </p:cNvSpPr>
              <p:nvPr/>
            </p:nvSpPr>
            <p:spPr bwMode="auto">
              <a:xfrm rot="19052950" flipH="1" flipV="1">
                <a:off x="1020" y="2062"/>
                <a:ext cx="558" cy="506"/>
              </a:xfrm>
              <a:custGeom>
                <a:avLst/>
                <a:gdLst>
                  <a:gd name="G0" fmla="+- 4417 0 0"/>
                  <a:gd name="G1" fmla="+- 21600 0 0"/>
                  <a:gd name="G2" fmla="+- 21600 0 0"/>
                  <a:gd name="T0" fmla="*/ 0 w 26017"/>
                  <a:gd name="T1" fmla="*/ 456 h 22612"/>
                  <a:gd name="T2" fmla="*/ 25993 w 26017"/>
                  <a:gd name="T3" fmla="*/ 22612 h 22612"/>
                  <a:gd name="T4" fmla="*/ 4417 w 26017"/>
                  <a:gd name="T5" fmla="*/ 21600 h 22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017" h="22612" fill="none" extrusionOk="0">
                    <a:moveTo>
                      <a:pt x="0" y="456"/>
                    </a:moveTo>
                    <a:cubicBezTo>
                      <a:pt x="1452" y="152"/>
                      <a:pt x="2932" y="-1"/>
                      <a:pt x="4417" y="0"/>
                    </a:cubicBezTo>
                    <a:cubicBezTo>
                      <a:pt x="16346" y="0"/>
                      <a:pt x="26017" y="9670"/>
                      <a:pt x="26017" y="21600"/>
                    </a:cubicBezTo>
                    <a:cubicBezTo>
                      <a:pt x="26017" y="21937"/>
                      <a:pt x="26009" y="22274"/>
                      <a:pt x="25993" y="22612"/>
                    </a:cubicBezTo>
                  </a:path>
                  <a:path w="26017" h="22612" stroke="0" extrusionOk="0">
                    <a:moveTo>
                      <a:pt x="0" y="456"/>
                    </a:moveTo>
                    <a:cubicBezTo>
                      <a:pt x="1452" y="152"/>
                      <a:pt x="2932" y="-1"/>
                      <a:pt x="4417" y="0"/>
                    </a:cubicBezTo>
                    <a:cubicBezTo>
                      <a:pt x="16346" y="0"/>
                      <a:pt x="26017" y="9670"/>
                      <a:pt x="26017" y="21600"/>
                    </a:cubicBezTo>
                    <a:cubicBezTo>
                      <a:pt x="26017" y="21937"/>
                      <a:pt x="26009" y="22274"/>
                      <a:pt x="25993" y="22612"/>
                    </a:cubicBezTo>
                    <a:lnTo>
                      <a:pt x="4417" y="2160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FF3300"/>
                </a:solidFill>
                <a:round/>
                <a:headEnd type="triangle" w="med" len="med"/>
                <a:tailEnd/>
              </a:ln>
              <a:effectLst/>
            </p:spPr>
            <p:txBody>
              <a:bodyPr rot="10800000" wrap="none" anchor="ctr"/>
              <a:lstStyle/>
              <a:p>
                <a:pPr algn="ctr"/>
                <a:endParaRPr lang="en-GB" sz="2400">
                  <a:solidFill>
                    <a:srgbClr val="01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15" name="Text Box 10"/>
              <p:cNvSpPr txBox="1">
                <a:spLocks noChangeArrowheads="1"/>
              </p:cNvSpPr>
              <p:nvPr/>
            </p:nvSpPr>
            <p:spPr bwMode="auto">
              <a:xfrm>
                <a:off x="1213" y="2478"/>
                <a:ext cx="174" cy="271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>
                <a:spAutoFit/>
              </a:bodyPr>
              <a:lstStyle/>
              <a:p>
                <a:pPr defTabSz="762000" eaLnBrk="0" hangingPunct="0"/>
                <a:r>
                  <a:rPr lang="fr-FR">
                    <a:solidFill>
                      <a:srgbClr val="FF3300"/>
                    </a:solidFill>
                  </a:rPr>
                  <a:t>t</a:t>
                </a:r>
              </a:p>
            </p:txBody>
          </p:sp>
        </p:grpSp>
      </p:grpSp>
      <p:sp>
        <p:nvSpPr>
          <p:cNvPr id="18" name="Text Box 78"/>
          <p:cNvSpPr txBox="1">
            <a:spLocks noChangeArrowheads="1"/>
          </p:cNvSpPr>
          <p:nvPr/>
        </p:nvSpPr>
        <p:spPr bwMode="auto">
          <a:xfrm>
            <a:off x="6084168" y="1268760"/>
            <a:ext cx="1254125" cy="406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Q</a:t>
            </a:r>
            <a:r>
              <a:rPr lang="en-GB" baseline="30000" dirty="0">
                <a:solidFill>
                  <a:srgbClr val="FF0000"/>
                </a:solidFill>
              </a:rPr>
              <a:t>2</a:t>
            </a:r>
            <a:r>
              <a:rPr lang="en-GB" b="1" dirty="0">
                <a:solidFill>
                  <a:srgbClr val="FF0000"/>
                </a:solidFill>
                <a:latin typeface="Times New Roman" pitchFamily="18" charset="0"/>
              </a:rPr>
              <a:t>&gt;&gt;, </a:t>
            </a:r>
            <a:r>
              <a:rPr lang="en-GB" dirty="0">
                <a:solidFill>
                  <a:srgbClr val="FF0000"/>
                </a:solidFill>
              </a:rPr>
              <a:t>t</a:t>
            </a:r>
            <a:r>
              <a:rPr lang="en-GB" b="1" dirty="0">
                <a:solidFill>
                  <a:srgbClr val="FF0000"/>
                </a:solidFill>
                <a:latin typeface="Times New Roman" pitchFamily="18" charset="0"/>
              </a:rPr>
              <a:t>&lt;&lt;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012160" y="1772816"/>
            <a:ext cx="30598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appear in factorisation theorem for </a:t>
            </a:r>
            <a:r>
              <a:rPr lang="it-IT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hard exclusive processes</a:t>
            </a:r>
          </a:p>
        </p:txBody>
      </p:sp>
      <p:sp>
        <p:nvSpPr>
          <p:cNvPr id="20" name="Line 19"/>
          <p:cNvSpPr>
            <a:spLocks noChangeShapeType="1"/>
          </p:cNvSpPr>
          <p:nvPr/>
        </p:nvSpPr>
        <p:spPr bwMode="auto">
          <a:xfrm>
            <a:off x="3045045" y="2492896"/>
            <a:ext cx="2808287" cy="0"/>
          </a:xfrm>
          <a:prstGeom prst="line">
            <a:avLst/>
          </a:prstGeom>
          <a:noFill/>
          <a:ln w="28575">
            <a:solidFill>
              <a:schemeClr val="tx1">
                <a:lumMod val="50000"/>
                <a:lumOff val="50000"/>
              </a:schemeClr>
            </a:solidFill>
            <a:prstDash val="dash"/>
            <a:round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it-IT"/>
          </a:p>
        </p:txBody>
      </p:sp>
      <p:graphicFrame>
        <p:nvGraphicFramePr>
          <p:cNvPr id="16388" name="Object 4"/>
          <p:cNvGraphicFramePr>
            <a:graphicFrameLocks noChangeAspect="1"/>
          </p:cNvGraphicFramePr>
          <p:nvPr/>
        </p:nvGraphicFramePr>
        <p:xfrm>
          <a:off x="3147303" y="2660211"/>
          <a:ext cx="612775" cy="365125"/>
        </p:xfrm>
        <a:graphic>
          <a:graphicData uri="http://schemas.openxmlformats.org/presentationml/2006/ole">
            <p:oleObj spid="_x0000_s52226" name="Equation" r:id="rId4" imgW="342720" imgH="203040" progId="Equation.3">
              <p:embed/>
            </p:oleObj>
          </a:graphicData>
        </a:graphic>
      </p:graphicFrame>
      <p:graphicFrame>
        <p:nvGraphicFramePr>
          <p:cNvPr id="16389" name="Object 5"/>
          <p:cNvGraphicFramePr>
            <a:graphicFrameLocks noChangeAspect="1"/>
          </p:cNvGraphicFramePr>
          <p:nvPr/>
        </p:nvGraphicFramePr>
        <p:xfrm>
          <a:off x="4932363" y="2674279"/>
          <a:ext cx="612775" cy="365125"/>
        </p:xfrm>
        <a:graphic>
          <a:graphicData uri="http://schemas.openxmlformats.org/presentationml/2006/ole">
            <p:oleObj spid="_x0000_s52227" name="Equation" r:id="rId5" imgW="342720" imgH="203040" progId="Equation.3">
              <p:embed/>
            </p:oleObj>
          </a:graphicData>
        </a:graphic>
      </p:graphicFrame>
      <p:graphicFrame>
        <p:nvGraphicFramePr>
          <p:cNvPr id="16390" name="Object 6"/>
          <p:cNvGraphicFramePr>
            <a:graphicFrameLocks noChangeAspect="1"/>
          </p:cNvGraphicFramePr>
          <p:nvPr/>
        </p:nvGraphicFramePr>
        <p:xfrm>
          <a:off x="3492500" y="3752205"/>
          <a:ext cx="1184275" cy="396875"/>
        </p:xfrm>
        <a:graphic>
          <a:graphicData uri="http://schemas.openxmlformats.org/presentationml/2006/ole">
            <p:oleObj spid="_x0000_s52228" name="Equation" r:id="rId6" imgW="609480" imgH="203040" progId="Equation.3">
              <p:embed/>
            </p:oleObj>
          </a:graphicData>
        </a:graphic>
      </p:graphicFrame>
      <p:graphicFrame>
        <p:nvGraphicFramePr>
          <p:cNvPr id="16391" name="Object 7"/>
          <p:cNvGraphicFramePr>
            <a:graphicFrameLocks noChangeAspect="1"/>
          </p:cNvGraphicFramePr>
          <p:nvPr/>
        </p:nvGraphicFramePr>
        <p:xfrm>
          <a:off x="4859338" y="3501008"/>
          <a:ext cx="723900" cy="395288"/>
        </p:xfrm>
        <a:graphic>
          <a:graphicData uri="http://schemas.openxmlformats.org/presentationml/2006/ole">
            <p:oleObj spid="_x0000_s52229" name="Equation" r:id="rId7" imgW="444240" imgH="241200" progId="Equation.3">
              <p:embed/>
            </p:oleObj>
          </a:graphicData>
        </a:graphic>
      </p:graphicFrame>
      <p:graphicFrame>
        <p:nvGraphicFramePr>
          <p:cNvPr id="16392" name="Object 8"/>
          <p:cNvGraphicFramePr>
            <a:graphicFrameLocks noChangeAspect="1"/>
          </p:cNvGraphicFramePr>
          <p:nvPr/>
        </p:nvGraphicFramePr>
        <p:xfrm>
          <a:off x="4859338" y="3817863"/>
          <a:ext cx="758825" cy="403225"/>
        </p:xfrm>
        <a:graphic>
          <a:graphicData uri="http://schemas.openxmlformats.org/presentationml/2006/ole">
            <p:oleObj spid="_x0000_s52230" name="Equation" r:id="rId8" imgW="457200" imgH="241200" progId="Equation.3">
              <p:embed/>
            </p:oleObj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0" y="200834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how to measure GPDs ?</a:t>
            </a:r>
            <a:endParaRPr lang="it-IT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27585" y="4293096"/>
            <a:ext cx="54726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it-IT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DVCS</a:t>
            </a:r>
            <a:r>
              <a:rPr lang="it-IT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:  most clean process, (some) flavour dependent info from p &amp; n target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815684" y="4715852"/>
            <a:ext cx="1500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 H, H, E, E</a:t>
            </a:r>
            <a:endParaRPr lang="it-IT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408448" y="4571836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~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968962" y="4567060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~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827584" y="5157192"/>
            <a:ext cx="54726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it-IT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DVMP</a:t>
            </a:r>
            <a:r>
              <a:rPr lang="it-IT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: flavour decomposition;  gluons:           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420400" y="5301208"/>
            <a:ext cx="1334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VM </a:t>
            </a:r>
            <a:r>
              <a:rPr lang="it-IT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 H, E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458276" y="5733256"/>
            <a:ext cx="1295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PS  H, E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120416" y="5589240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~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7406966" y="5589240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~</a:t>
            </a:r>
          </a:p>
        </p:txBody>
      </p:sp>
      <p:grpSp>
        <p:nvGrpSpPr>
          <p:cNvPr id="28" name="Group 27"/>
          <p:cNvGrpSpPr/>
          <p:nvPr/>
        </p:nvGrpSpPr>
        <p:grpSpPr>
          <a:xfrm>
            <a:off x="1691680" y="5661248"/>
            <a:ext cx="4248472" cy="1052736"/>
            <a:chOff x="2051720" y="5691052"/>
            <a:chExt cx="4248472" cy="1052736"/>
          </a:xfrm>
        </p:grpSpPr>
        <p:sp>
          <p:nvSpPr>
            <p:cNvPr id="32" name="TextBox 31"/>
            <p:cNvSpPr txBox="1"/>
            <p:nvPr/>
          </p:nvSpPr>
          <p:spPr>
            <a:xfrm>
              <a:off x="2109660" y="5701185"/>
              <a:ext cx="4124847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Font typeface="Wingdings" pitchFamily="2" charset="2"/>
                <a:buChar char="§"/>
              </a:pPr>
              <a:r>
                <a:rPr lang="it-IT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 factorisation only for </a:t>
              </a:r>
              <a:r>
                <a:rPr lang="it-IT" sz="2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ymbol" pitchFamily="18" charset="2"/>
                  <a:cs typeface="Arial" pitchFamily="34" charset="0"/>
                </a:rPr>
                <a:t>s</a:t>
              </a:r>
              <a:r>
                <a:rPr lang="it-IT" baseline="-25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L</a:t>
              </a:r>
            </a:p>
            <a:p>
              <a:pPr>
                <a:buFont typeface="Wingdings" pitchFamily="2" charset="2"/>
                <a:buChar char="§"/>
              </a:pPr>
              <a:r>
                <a:rPr lang="it-IT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 meson distribution amplitude needed</a:t>
              </a:r>
            </a:p>
            <a:p>
              <a:pPr>
                <a:buFont typeface="Wingdings" pitchFamily="2" charset="2"/>
                <a:buChar char="§"/>
              </a:pPr>
              <a:r>
                <a:rPr lang="it-IT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 large NLO &amp; power corrections</a:t>
              </a:r>
            </a:p>
          </p:txBody>
        </p:sp>
        <p:sp>
          <p:nvSpPr>
            <p:cNvPr id="33" name="Rounded Rectangle 32"/>
            <p:cNvSpPr/>
            <p:nvPr/>
          </p:nvSpPr>
          <p:spPr>
            <a:xfrm>
              <a:off x="2051720" y="5691052"/>
              <a:ext cx="4248472" cy="1052736"/>
            </a:xfrm>
            <a:prstGeom prst="round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790789" y="5877272"/>
            <a:ext cx="684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BUT:</a:t>
            </a:r>
          </a:p>
        </p:txBody>
      </p:sp>
      <p:sp>
        <p:nvSpPr>
          <p:cNvPr id="35" name="Rounded Rectangle 34"/>
          <p:cNvSpPr/>
          <p:nvPr/>
        </p:nvSpPr>
        <p:spPr>
          <a:xfrm>
            <a:off x="6228184" y="4581128"/>
            <a:ext cx="2304256" cy="1656184"/>
          </a:xfrm>
          <a:prstGeom prst="round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00834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Deeply virtual Compton Scattering </a:t>
            </a:r>
            <a:endParaRPr lang="it-IT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12" descr="dvcs_bh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188" y="1340768"/>
            <a:ext cx="4618037" cy="1862137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804719" y="1043444"/>
            <a:ext cx="35830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DVCS                    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Bethe-Heitler</a:t>
            </a:r>
            <a:endParaRPr lang="it-IT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3010" name="Object 2"/>
          <p:cNvGraphicFramePr>
            <a:graphicFrameLocks noChangeAspect="1"/>
          </p:cNvGraphicFramePr>
          <p:nvPr/>
        </p:nvGraphicFramePr>
        <p:xfrm>
          <a:off x="468313" y="3555355"/>
          <a:ext cx="6913562" cy="593725"/>
        </p:xfrm>
        <a:graphic>
          <a:graphicData uri="http://schemas.openxmlformats.org/presentationml/2006/ole">
            <p:oleObj spid="_x0000_s43010" name="Equation" r:id="rId4" imgW="2819160" imgH="24120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00834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Deeply virtual Compton Scattering </a:t>
            </a:r>
            <a:endParaRPr lang="it-IT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12" descr="dvcs_bh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188" y="1340768"/>
            <a:ext cx="4618037" cy="1862137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804719" y="1043444"/>
            <a:ext cx="35830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DVCS                    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Bethe-Heitler</a:t>
            </a:r>
            <a:endParaRPr lang="it-IT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4035" name="Object 3"/>
          <p:cNvGraphicFramePr>
            <a:graphicFrameLocks noChangeAspect="1"/>
          </p:cNvGraphicFramePr>
          <p:nvPr/>
        </p:nvGraphicFramePr>
        <p:xfrm>
          <a:off x="468313" y="3573017"/>
          <a:ext cx="3887663" cy="588182"/>
        </p:xfrm>
        <a:graphic>
          <a:graphicData uri="http://schemas.openxmlformats.org/presentationml/2006/ole">
            <p:oleObj spid="_x0000_s44035" name="Equation" r:id="rId4" imgW="1600200" imgH="241200" progId="Equation.3">
              <p:embed/>
            </p:oleObj>
          </a:graphicData>
        </a:graphic>
      </p:graphicFrame>
      <p:sp>
        <p:nvSpPr>
          <p:cNvPr id="7" name="Oval 10"/>
          <p:cNvSpPr>
            <a:spLocks noChangeArrowheads="1"/>
          </p:cNvSpPr>
          <p:nvPr/>
        </p:nvSpPr>
        <p:spPr bwMode="auto">
          <a:xfrm>
            <a:off x="3808193" y="3573016"/>
            <a:ext cx="720725" cy="649288"/>
          </a:xfrm>
          <a:prstGeom prst="ellipse">
            <a:avLst/>
          </a:prstGeom>
          <a:gradFill rotWithShape="1">
            <a:gsLst>
              <a:gs pos="0">
                <a:schemeClr val="bg2">
                  <a:gamma/>
                  <a:shade val="46275"/>
                  <a:invGamma/>
                </a:schemeClr>
              </a:gs>
              <a:gs pos="50000">
                <a:schemeClr val="bg2">
                  <a:alpha val="14000"/>
                </a:schemeClr>
              </a:gs>
              <a:gs pos="100000">
                <a:schemeClr val="bg2">
                  <a:gamma/>
                  <a:shade val="46275"/>
                  <a:invGamma/>
                </a:schemeClr>
              </a:gs>
            </a:gsLst>
            <a:lin ang="0" scaled="1"/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8" name="TextBox 7"/>
          <p:cNvSpPr txBox="1"/>
          <p:nvPr/>
        </p:nvSpPr>
        <p:spPr>
          <a:xfrm>
            <a:off x="2142035" y="4365104"/>
            <a:ext cx="21419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 b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ilinear in GPDs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084168" y="1628800"/>
            <a:ext cx="2427268" cy="7335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@H1&amp;Zeus </a:t>
            </a:r>
          </a:p>
          <a:p>
            <a:pPr>
              <a:lnSpc>
                <a:spcPct val="150000"/>
              </a:lnSpc>
            </a:pPr>
            <a:r>
              <a:rPr lang="it-IT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DVCS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≈ Bethe-Heitler</a:t>
            </a:r>
          </a:p>
        </p:txBody>
      </p:sp>
      <p:grpSp>
        <p:nvGrpSpPr>
          <p:cNvPr id="10" name="Group 12"/>
          <p:cNvGrpSpPr>
            <a:grpSpLocks/>
          </p:cNvGrpSpPr>
          <p:nvPr/>
        </p:nvGrpSpPr>
        <p:grpSpPr bwMode="auto">
          <a:xfrm>
            <a:off x="5868144" y="2492896"/>
            <a:ext cx="2663825" cy="1849438"/>
            <a:chOff x="522" y="3113"/>
            <a:chExt cx="1678" cy="1165"/>
          </a:xfrm>
        </p:grpSpPr>
        <p:pic>
          <p:nvPicPr>
            <p:cNvPr id="11" name="Picture 13" descr="dvcs-blob-nlo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22" y="3113"/>
              <a:ext cx="1678" cy="1136"/>
            </a:xfrm>
            <a:prstGeom prst="rect">
              <a:avLst/>
            </a:prstGeom>
            <a:noFill/>
          </p:spPr>
        </p:pic>
        <p:grpSp>
          <p:nvGrpSpPr>
            <p:cNvPr id="12" name="Group 14"/>
            <p:cNvGrpSpPr>
              <a:grpSpLocks/>
            </p:cNvGrpSpPr>
            <p:nvPr/>
          </p:nvGrpSpPr>
          <p:grpSpPr bwMode="auto">
            <a:xfrm>
              <a:off x="1338" y="3113"/>
              <a:ext cx="576" cy="1165"/>
              <a:chOff x="1338" y="3113"/>
              <a:chExt cx="576" cy="1165"/>
            </a:xfrm>
          </p:grpSpPr>
          <p:sp>
            <p:nvSpPr>
              <p:cNvPr id="13" name="Rectangle 15"/>
              <p:cNvSpPr>
                <a:spLocks noChangeArrowheads="1"/>
              </p:cNvSpPr>
              <p:nvPr/>
            </p:nvSpPr>
            <p:spPr bwMode="auto">
              <a:xfrm>
                <a:off x="1338" y="3702"/>
                <a:ext cx="576" cy="576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14" name="Rectangle 16"/>
              <p:cNvSpPr>
                <a:spLocks noChangeArrowheads="1"/>
              </p:cNvSpPr>
              <p:nvPr/>
            </p:nvSpPr>
            <p:spPr bwMode="auto">
              <a:xfrm>
                <a:off x="1429" y="3113"/>
                <a:ext cx="453" cy="226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it-IT"/>
              </a:p>
            </p:txBody>
          </p:sp>
        </p:grpSp>
      </p:grpSp>
      <p:sp>
        <p:nvSpPr>
          <p:cNvPr id="15" name="TextBox 14"/>
          <p:cNvSpPr txBox="1"/>
          <p:nvPr/>
        </p:nvSpPr>
        <p:spPr>
          <a:xfrm>
            <a:off x="5796136" y="4355812"/>
            <a:ext cx="31662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LO sea quarks + NLO gluons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3"/>
          <p:cNvSpPr>
            <a:spLocks noChangeArrowheads="1"/>
          </p:cNvSpPr>
          <p:nvPr/>
        </p:nvSpPr>
        <p:spPr bwMode="auto">
          <a:xfrm>
            <a:off x="4067175" y="3544880"/>
            <a:ext cx="3313113" cy="720725"/>
          </a:xfrm>
          <a:prstGeom prst="rect">
            <a:avLst/>
          </a:prstGeom>
          <a:gradFill rotWithShape="1">
            <a:gsLst>
              <a:gs pos="0">
                <a:srgbClr val="FF6600"/>
              </a:gs>
              <a:gs pos="50000">
                <a:srgbClr val="FF6600">
                  <a:gamma/>
                  <a:tint val="15686"/>
                  <a:invGamma/>
                </a:srgbClr>
              </a:gs>
              <a:gs pos="100000">
                <a:srgbClr val="FF6600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2" name="TextBox 1"/>
          <p:cNvSpPr txBox="1"/>
          <p:nvPr/>
        </p:nvSpPr>
        <p:spPr>
          <a:xfrm>
            <a:off x="0" y="200834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Deeply virtual Compton Scattering </a:t>
            </a:r>
            <a:endParaRPr lang="it-IT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12" descr="dvcs_bh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188" y="1340768"/>
            <a:ext cx="4618037" cy="1862137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804719" y="1043444"/>
            <a:ext cx="35830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DVCS                    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Bethe-Heitler</a:t>
            </a:r>
            <a:endParaRPr lang="it-IT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3010" name="Object 2"/>
          <p:cNvGraphicFramePr>
            <a:graphicFrameLocks noChangeAspect="1"/>
          </p:cNvGraphicFramePr>
          <p:nvPr/>
        </p:nvGraphicFramePr>
        <p:xfrm>
          <a:off x="468313" y="3555355"/>
          <a:ext cx="6913562" cy="593725"/>
        </p:xfrm>
        <a:graphic>
          <a:graphicData uri="http://schemas.openxmlformats.org/presentationml/2006/ole">
            <p:oleObj spid="_x0000_s45058" name="Equation" r:id="rId4" imgW="2819160" imgH="241200" progId="Equation.3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084168" y="1628800"/>
            <a:ext cx="2427268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@H1&amp;ZEUS </a:t>
            </a:r>
          </a:p>
          <a:p>
            <a:pPr>
              <a:lnSpc>
                <a:spcPct val="150000"/>
              </a:lnSpc>
            </a:pPr>
            <a:r>
              <a:rPr lang="it-IT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DVCS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≈ Bethe-Heitler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1104" y="2479442"/>
            <a:ext cx="2569934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@HERMES / JLab </a:t>
            </a:r>
          </a:p>
          <a:p>
            <a:pPr>
              <a:lnSpc>
                <a:spcPct val="150000"/>
              </a:lnSpc>
            </a:pPr>
            <a:r>
              <a:rPr lang="it-IT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DVCS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&lt;&lt; Bethe-Heitler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142035" y="4365104"/>
            <a:ext cx="21419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 b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ilinear in GPDs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662315" y="4365104"/>
            <a:ext cx="19623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 </a:t>
            </a:r>
            <a:r>
              <a:rPr lang="it-IT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linear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in GPDs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484438" y="620713"/>
            <a:ext cx="3357562" cy="3459162"/>
            <a:chOff x="113" y="391"/>
            <a:chExt cx="2160" cy="2358"/>
          </a:xfrm>
        </p:grpSpPr>
        <p:pic>
          <p:nvPicPr>
            <p:cNvPr id="11" name="Picture 4" descr="Schéma2diapoter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13" y="391"/>
              <a:ext cx="2160" cy="2131"/>
            </a:xfrm>
            <a:prstGeom prst="rect">
              <a:avLst/>
            </a:prstGeom>
            <a:noFill/>
          </p:spPr>
        </p:pic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295" y="709"/>
              <a:ext cx="453" cy="502"/>
              <a:chOff x="295" y="709"/>
              <a:chExt cx="453" cy="502"/>
            </a:xfrm>
          </p:grpSpPr>
          <p:sp>
            <p:nvSpPr>
              <p:cNvPr id="16" name="Arc 6"/>
              <p:cNvSpPr>
                <a:spLocks/>
              </p:cNvSpPr>
              <p:nvPr/>
            </p:nvSpPr>
            <p:spPr bwMode="auto">
              <a:xfrm rot="-14845687" flipH="1" flipV="1">
                <a:off x="445" y="908"/>
                <a:ext cx="366" cy="240"/>
              </a:xfrm>
              <a:custGeom>
                <a:avLst/>
                <a:gdLst>
                  <a:gd name="G0" fmla="+- 4417 0 0"/>
                  <a:gd name="G1" fmla="+- 21600 0 0"/>
                  <a:gd name="G2" fmla="+- 21600 0 0"/>
                  <a:gd name="T0" fmla="*/ 0 w 26017"/>
                  <a:gd name="T1" fmla="*/ 456 h 22612"/>
                  <a:gd name="T2" fmla="*/ 25993 w 26017"/>
                  <a:gd name="T3" fmla="*/ 22612 h 22612"/>
                  <a:gd name="T4" fmla="*/ 4417 w 26017"/>
                  <a:gd name="T5" fmla="*/ 21600 h 22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017" h="22612" fill="none" extrusionOk="0">
                    <a:moveTo>
                      <a:pt x="0" y="456"/>
                    </a:moveTo>
                    <a:cubicBezTo>
                      <a:pt x="1452" y="152"/>
                      <a:pt x="2932" y="-1"/>
                      <a:pt x="4417" y="0"/>
                    </a:cubicBezTo>
                    <a:cubicBezTo>
                      <a:pt x="16346" y="0"/>
                      <a:pt x="26017" y="9670"/>
                      <a:pt x="26017" y="21600"/>
                    </a:cubicBezTo>
                    <a:cubicBezTo>
                      <a:pt x="26017" y="21937"/>
                      <a:pt x="26009" y="22274"/>
                      <a:pt x="25993" y="22612"/>
                    </a:cubicBezTo>
                  </a:path>
                  <a:path w="26017" h="22612" stroke="0" extrusionOk="0">
                    <a:moveTo>
                      <a:pt x="0" y="456"/>
                    </a:moveTo>
                    <a:cubicBezTo>
                      <a:pt x="1452" y="152"/>
                      <a:pt x="2932" y="-1"/>
                      <a:pt x="4417" y="0"/>
                    </a:cubicBezTo>
                    <a:cubicBezTo>
                      <a:pt x="16346" y="0"/>
                      <a:pt x="26017" y="9670"/>
                      <a:pt x="26017" y="21600"/>
                    </a:cubicBezTo>
                    <a:cubicBezTo>
                      <a:pt x="26017" y="21937"/>
                      <a:pt x="26009" y="22274"/>
                      <a:pt x="25993" y="22612"/>
                    </a:cubicBezTo>
                    <a:lnTo>
                      <a:pt x="4417" y="2160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FF3300"/>
                </a:solidFill>
                <a:round/>
                <a:headEnd/>
                <a:tailEnd type="triangle" w="med" len="med"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GB" sz="2400">
                  <a:solidFill>
                    <a:srgbClr val="01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17" name="Text Box 7"/>
              <p:cNvSpPr txBox="1">
                <a:spLocks noChangeArrowheads="1"/>
              </p:cNvSpPr>
              <p:nvPr/>
            </p:nvSpPr>
            <p:spPr bwMode="auto">
              <a:xfrm>
                <a:off x="295" y="709"/>
                <a:ext cx="384" cy="270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>
                <a:spAutoFit/>
              </a:bodyPr>
              <a:lstStyle/>
              <a:p>
                <a:pPr defTabSz="762000" eaLnBrk="0" hangingPunct="0"/>
                <a:r>
                  <a:rPr lang="fr-FR">
                    <a:solidFill>
                      <a:srgbClr val="FF3300"/>
                    </a:solidFill>
                  </a:rPr>
                  <a:t>Q</a:t>
                </a:r>
                <a:r>
                  <a:rPr lang="fr-FR" b="1" baseline="30000">
                    <a:solidFill>
                      <a:srgbClr val="FF3300"/>
                    </a:solidFill>
                  </a:rPr>
                  <a:t>2</a:t>
                </a:r>
              </a:p>
            </p:txBody>
          </p:sp>
        </p:grpSp>
        <p:grpSp>
          <p:nvGrpSpPr>
            <p:cNvPr id="4" name="Group 8"/>
            <p:cNvGrpSpPr>
              <a:grpSpLocks/>
            </p:cNvGrpSpPr>
            <p:nvPr/>
          </p:nvGrpSpPr>
          <p:grpSpPr bwMode="auto">
            <a:xfrm>
              <a:off x="1020" y="2062"/>
              <a:ext cx="558" cy="687"/>
              <a:chOff x="1020" y="2062"/>
              <a:chExt cx="558" cy="687"/>
            </a:xfrm>
          </p:grpSpPr>
          <p:sp>
            <p:nvSpPr>
              <p:cNvPr id="14" name="Arc 9"/>
              <p:cNvSpPr>
                <a:spLocks/>
              </p:cNvSpPr>
              <p:nvPr/>
            </p:nvSpPr>
            <p:spPr bwMode="auto">
              <a:xfrm rot="19052950" flipH="1" flipV="1">
                <a:off x="1020" y="2062"/>
                <a:ext cx="558" cy="506"/>
              </a:xfrm>
              <a:custGeom>
                <a:avLst/>
                <a:gdLst>
                  <a:gd name="G0" fmla="+- 4417 0 0"/>
                  <a:gd name="G1" fmla="+- 21600 0 0"/>
                  <a:gd name="G2" fmla="+- 21600 0 0"/>
                  <a:gd name="T0" fmla="*/ 0 w 26017"/>
                  <a:gd name="T1" fmla="*/ 456 h 22612"/>
                  <a:gd name="T2" fmla="*/ 25993 w 26017"/>
                  <a:gd name="T3" fmla="*/ 22612 h 22612"/>
                  <a:gd name="T4" fmla="*/ 4417 w 26017"/>
                  <a:gd name="T5" fmla="*/ 21600 h 22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017" h="22612" fill="none" extrusionOk="0">
                    <a:moveTo>
                      <a:pt x="0" y="456"/>
                    </a:moveTo>
                    <a:cubicBezTo>
                      <a:pt x="1452" y="152"/>
                      <a:pt x="2932" y="-1"/>
                      <a:pt x="4417" y="0"/>
                    </a:cubicBezTo>
                    <a:cubicBezTo>
                      <a:pt x="16346" y="0"/>
                      <a:pt x="26017" y="9670"/>
                      <a:pt x="26017" y="21600"/>
                    </a:cubicBezTo>
                    <a:cubicBezTo>
                      <a:pt x="26017" y="21937"/>
                      <a:pt x="26009" y="22274"/>
                      <a:pt x="25993" y="22612"/>
                    </a:cubicBezTo>
                  </a:path>
                  <a:path w="26017" h="22612" stroke="0" extrusionOk="0">
                    <a:moveTo>
                      <a:pt x="0" y="456"/>
                    </a:moveTo>
                    <a:cubicBezTo>
                      <a:pt x="1452" y="152"/>
                      <a:pt x="2932" y="-1"/>
                      <a:pt x="4417" y="0"/>
                    </a:cubicBezTo>
                    <a:cubicBezTo>
                      <a:pt x="16346" y="0"/>
                      <a:pt x="26017" y="9670"/>
                      <a:pt x="26017" y="21600"/>
                    </a:cubicBezTo>
                    <a:cubicBezTo>
                      <a:pt x="26017" y="21937"/>
                      <a:pt x="26009" y="22274"/>
                      <a:pt x="25993" y="22612"/>
                    </a:cubicBezTo>
                    <a:lnTo>
                      <a:pt x="4417" y="2160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FF3300"/>
                </a:solidFill>
                <a:round/>
                <a:headEnd type="triangle" w="med" len="med"/>
                <a:tailEnd/>
              </a:ln>
              <a:effectLst/>
            </p:spPr>
            <p:txBody>
              <a:bodyPr rot="10800000" wrap="none" anchor="ctr"/>
              <a:lstStyle/>
              <a:p>
                <a:pPr algn="ctr"/>
                <a:endParaRPr lang="en-GB" sz="2400">
                  <a:solidFill>
                    <a:srgbClr val="01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15" name="Text Box 10"/>
              <p:cNvSpPr txBox="1">
                <a:spLocks noChangeArrowheads="1"/>
              </p:cNvSpPr>
              <p:nvPr/>
            </p:nvSpPr>
            <p:spPr bwMode="auto">
              <a:xfrm>
                <a:off x="1213" y="2478"/>
                <a:ext cx="174" cy="271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>
                <a:spAutoFit/>
              </a:bodyPr>
              <a:lstStyle/>
              <a:p>
                <a:pPr defTabSz="762000" eaLnBrk="0" hangingPunct="0"/>
                <a:r>
                  <a:rPr lang="fr-FR">
                    <a:solidFill>
                      <a:srgbClr val="FF3300"/>
                    </a:solidFill>
                  </a:rPr>
                  <a:t>t</a:t>
                </a:r>
              </a:p>
            </p:txBody>
          </p:sp>
        </p:grpSp>
      </p:grpSp>
      <p:sp>
        <p:nvSpPr>
          <p:cNvPr id="18" name="Text Box 78"/>
          <p:cNvSpPr txBox="1">
            <a:spLocks noChangeArrowheads="1"/>
          </p:cNvSpPr>
          <p:nvPr/>
        </p:nvSpPr>
        <p:spPr bwMode="auto">
          <a:xfrm>
            <a:off x="6084168" y="1268760"/>
            <a:ext cx="1254125" cy="406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Q</a:t>
            </a:r>
            <a:r>
              <a:rPr lang="en-GB" baseline="30000" dirty="0">
                <a:solidFill>
                  <a:srgbClr val="FF0000"/>
                </a:solidFill>
              </a:rPr>
              <a:t>2</a:t>
            </a:r>
            <a:r>
              <a:rPr lang="en-GB" b="1" dirty="0">
                <a:solidFill>
                  <a:srgbClr val="FF0000"/>
                </a:solidFill>
                <a:latin typeface="Times New Roman" pitchFamily="18" charset="0"/>
              </a:rPr>
              <a:t>&gt;&gt;, </a:t>
            </a:r>
            <a:r>
              <a:rPr lang="en-GB" dirty="0">
                <a:solidFill>
                  <a:srgbClr val="FF0000"/>
                </a:solidFill>
              </a:rPr>
              <a:t>t</a:t>
            </a:r>
            <a:r>
              <a:rPr lang="en-GB" b="1" dirty="0">
                <a:solidFill>
                  <a:srgbClr val="FF0000"/>
                </a:solidFill>
                <a:latin typeface="Times New Roman" pitchFamily="18" charset="0"/>
              </a:rPr>
              <a:t>&lt;&lt;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012160" y="1772816"/>
            <a:ext cx="30598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appear in factorisation theorem for </a:t>
            </a:r>
            <a:r>
              <a:rPr lang="it-IT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hard exclusive processes</a:t>
            </a:r>
          </a:p>
        </p:txBody>
      </p:sp>
      <p:sp>
        <p:nvSpPr>
          <p:cNvPr id="20" name="Line 19"/>
          <p:cNvSpPr>
            <a:spLocks noChangeShapeType="1"/>
          </p:cNvSpPr>
          <p:nvPr/>
        </p:nvSpPr>
        <p:spPr bwMode="auto">
          <a:xfrm>
            <a:off x="3045045" y="2679042"/>
            <a:ext cx="2808287" cy="0"/>
          </a:xfrm>
          <a:prstGeom prst="line">
            <a:avLst/>
          </a:prstGeom>
          <a:noFill/>
          <a:ln w="28575">
            <a:solidFill>
              <a:schemeClr val="tx1">
                <a:lumMod val="50000"/>
                <a:lumOff val="50000"/>
              </a:schemeClr>
            </a:solidFill>
            <a:prstDash val="dash"/>
            <a:round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it-IT"/>
          </a:p>
        </p:txBody>
      </p:sp>
      <p:graphicFrame>
        <p:nvGraphicFramePr>
          <p:cNvPr id="16388" name="Object 4"/>
          <p:cNvGraphicFramePr>
            <a:graphicFrameLocks noChangeAspect="1"/>
          </p:cNvGraphicFramePr>
          <p:nvPr/>
        </p:nvGraphicFramePr>
        <p:xfrm>
          <a:off x="3147303" y="2660211"/>
          <a:ext cx="612775" cy="365125"/>
        </p:xfrm>
        <a:graphic>
          <a:graphicData uri="http://schemas.openxmlformats.org/presentationml/2006/ole">
            <p:oleObj spid="_x0000_s40962" name="Equation" r:id="rId4" imgW="342720" imgH="203040" progId="Equation.3">
              <p:embed/>
            </p:oleObj>
          </a:graphicData>
        </a:graphic>
      </p:graphicFrame>
      <p:graphicFrame>
        <p:nvGraphicFramePr>
          <p:cNvPr id="16389" name="Object 5"/>
          <p:cNvGraphicFramePr>
            <a:graphicFrameLocks noChangeAspect="1"/>
          </p:cNvGraphicFramePr>
          <p:nvPr/>
        </p:nvGraphicFramePr>
        <p:xfrm>
          <a:off x="4932363" y="2674279"/>
          <a:ext cx="612775" cy="365125"/>
        </p:xfrm>
        <a:graphic>
          <a:graphicData uri="http://schemas.openxmlformats.org/presentationml/2006/ole">
            <p:oleObj spid="_x0000_s40963" name="Equation" r:id="rId5" imgW="342720" imgH="203040" progId="Equation.3">
              <p:embed/>
            </p:oleObj>
          </a:graphicData>
        </a:graphic>
      </p:graphicFrame>
      <p:graphicFrame>
        <p:nvGraphicFramePr>
          <p:cNvPr id="16390" name="Object 6"/>
          <p:cNvGraphicFramePr>
            <a:graphicFrameLocks noChangeAspect="1"/>
          </p:cNvGraphicFramePr>
          <p:nvPr/>
        </p:nvGraphicFramePr>
        <p:xfrm>
          <a:off x="3563888" y="3992153"/>
          <a:ext cx="1112887" cy="372951"/>
        </p:xfrm>
        <a:graphic>
          <a:graphicData uri="http://schemas.openxmlformats.org/presentationml/2006/ole">
            <p:oleObj spid="_x0000_s40964" name="Equation" r:id="rId6" imgW="609480" imgH="203040" progId="Equation.3">
              <p:embed/>
            </p:oleObj>
          </a:graphicData>
        </a:graphic>
      </p:graphicFrame>
      <p:graphicFrame>
        <p:nvGraphicFramePr>
          <p:cNvPr id="16391" name="Object 7"/>
          <p:cNvGraphicFramePr>
            <a:graphicFrameLocks noChangeAspect="1"/>
          </p:cNvGraphicFramePr>
          <p:nvPr/>
        </p:nvGraphicFramePr>
        <p:xfrm>
          <a:off x="4859338" y="3717032"/>
          <a:ext cx="723900" cy="395288"/>
        </p:xfrm>
        <a:graphic>
          <a:graphicData uri="http://schemas.openxmlformats.org/presentationml/2006/ole">
            <p:oleObj spid="_x0000_s40965" name="Equation" r:id="rId7" imgW="444240" imgH="241200" progId="Equation.3">
              <p:embed/>
            </p:oleObj>
          </a:graphicData>
        </a:graphic>
      </p:graphicFrame>
      <p:graphicFrame>
        <p:nvGraphicFramePr>
          <p:cNvPr id="16392" name="Object 8"/>
          <p:cNvGraphicFramePr>
            <a:graphicFrameLocks noChangeAspect="1"/>
          </p:cNvGraphicFramePr>
          <p:nvPr/>
        </p:nvGraphicFramePr>
        <p:xfrm>
          <a:off x="4859338" y="4005064"/>
          <a:ext cx="758825" cy="403225"/>
        </p:xfrm>
        <a:graphic>
          <a:graphicData uri="http://schemas.openxmlformats.org/presentationml/2006/ole">
            <p:oleObj spid="_x0000_s40966" name="Equation" r:id="rId8" imgW="457200" imgH="241200" progId="Equation.3">
              <p:embed/>
            </p:oleObj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0" y="200834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how to measure GPDs ?</a:t>
            </a:r>
            <a:endParaRPr lang="it-IT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27585" y="4365104"/>
            <a:ext cx="56886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it-IT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DVCS:  most clean process, (some) flavour dependent info from p &amp; n targets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it-IT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DVMP: flavour decomposition;  gluons </a:t>
            </a:r>
          </a:p>
          <a:p>
            <a:pPr>
              <a:lnSpc>
                <a:spcPct val="150000"/>
              </a:lnSpc>
            </a:pPr>
            <a:r>
              <a:rPr lang="it-IT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        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BUT: </a:t>
            </a:r>
            <a:r>
              <a:rPr lang="it-IT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051720" y="5643245"/>
            <a:ext cx="412484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factorisation only for </a:t>
            </a:r>
            <a:r>
              <a:rPr lang="it-IT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ymbol" pitchFamily="18" charset="2"/>
                <a:cs typeface="Arial" pitchFamily="34" charset="0"/>
              </a:rPr>
              <a:t>s</a:t>
            </a:r>
            <a:r>
              <a:rPr lang="it-IT" baseline="-25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L</a:t>
            </a:r>
          </a:p>
          <a:p>
            <a:pPr>
              <a:buFont typeface="Wingdings" pitchFamily="2" charset="2"/>
              <a:buChar char="§"/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meson distribution amplitude needed</a:t>
            </a:r>
          </a:p>
          <a:p>
            <a:pPr>
              <a:buFont typeface="Wingdings" pitchFamily="2" charset="2"/>
              <a:buChar char="§"/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large NLO &amp; power corrections</a:t>
            </a:r>
          </a:p>
        </p:txBody>
      </p:sp>
      <p:graphicFrame>
        <p:nvGraphicFramePr>
          <p:cNvPr id="24" name="Group 212"/>
          <p:cNvGraphicFramePr>
            <a:graphicFrameLocks noGrp="1"/>
          </p:cNvGraphicFramePr>
          <p:nvPr/>
        </p:nvGraphicFramePr>
        <p:xfrm>
          <a:off x="6147693" y="4653136"/>
          <a:ext cx="2744787" cy="1992630"/>
        </p:xfrm>
        <a:graphic>
          <a:graphicData uri="http://schemas.openxmlformats.org/drawingml/2006/table">
            <a:tbl>
              <a:tblPr/>
              <a:tblGrid>
                <a:gridCol w="1273175"/>
                <a:gridCol w="1471612"/>
              </a:tblGrid>
              <a:tr h="328613">
                <a:tc>
                  <a:txBody>
                    <a:bodyPr/>
                    <a:lstStyle>
                      <a:defPPr>
                        <a:defRPr lang="it-IT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400" b="0" i="0" u="none" strike="noStrike" cap="none" normalizeH="0" baseline="0" dirty="0" smtClean="0">
                          <a:ln>
                            <a:solidFill>
                              <a:schemeClr val="bg1">
                                <a:lumMod val="75000"/>
                              </a:schemeClr>
                            </a:solidFill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ρ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solidFill>
                              <a:schemeClr val="bg1">
                                <a:lumMod val="75000"/>
                              </a:schemeClr>
                            </a:solidFill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</a:t>
                      </a:r>
                      <a:endParaRPr kumimoji="0" lang="el-GR" sz="2400" b="0" i="0" u="none" strike="noStrike" cap="none" normalizeH="0" baseline="30000" dirty="0" smtClean="0">
                        <a:ln>
                          <a:solidFill>
                            <a:schemeClr val="bg1">
                              <a:lumMod val="75000"/>
                            </a:schemeClr>
                          </a:solidFill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it-IT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solidFill>
                              <a:schemeClr val="bg1">
                                <a:lumMod val="75000"/>
                              </a:schemeClr>
                            </a:solidFill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</a:rPr>
                        <a:t>2u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solidFill>
                              <a:schemeClr val="bg1">
                                <a:lumMod val="75000"/>
                              </a:schemeClr>
                            </a:solidFill>
                          </a:ln>
                          <a:solidFill>
                            <a:schemeClr val="accent1"/>
                          </a:solidFill>
                          <a:effectLst/>
                          <a:latin typeface="Symbol" pitchFamily="18" charset="2"/>
                        </a:rPr>
                        <a:t>+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solidFill>
                              <a:schemeClr val="bg1">
                                <a:lumMod val="75000"/>
                              </a:schemeClr>
                            </a:solidFill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</a:rPr>
                        <a:t>d, 9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solidFill>
                              <a:schemeClr val="bg1">
                                <a:lumMod val="75000"/>
                              </a:schemeClr>
                            </a:solidFill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solidFill>
                              <a:schemeClr val="bg1">
                                <a:lumMod val="75000"/>
                              </a:schemeClr>
                            </a:solidFill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</a:rPr>
                        <a:t>/4</a:t>
                      </a:r>
                      <a:endParaRPr kumimoji="0" lang="fr-FR" sz="2000" b="0" i="0" u="none" strike="noStrike" cap="none" normalizeH="0" baseline="0" dirty="0" smtClean="0">
                        <a:ln>
                          <a:solidFill>
                            <a:schemeClr val="bg1">
                              <a:lumMod val="75000"/>
                            </a:schemeClr>
                          </a:solidFill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7025">
                <a:tc>
                  <a:txBody>
                    <a:bodyPr/>
                    <a:lstStyle>
                      <a:defPPr>
                        <a:defRPr lang="it-IT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400" b="0" i="0" u="none" strike="noStrike" cap="none" normalizeH="0" baseline="0" dirty="0" smtClean="0">
                          <a:ln>
                            <a:solidFill>
                              <a:schemeClr val="bg1">
                                <a:lumMod val="75000"/>
                              </a:schemeClr>
                            </a:solidFill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ω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it-IT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solidFill>
                              <a:schemeClr val="bg1">
                                <a:lumMod val="75000"/>
                              </a:schemeClr>
                            </a:solidFill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</a:rPr>
                        <a:t>2u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solidFill>
                              <a:schemeClr val="bg1">
                                <a:lumMod val="75000"/>
                              </a:schemeClr>
                            </a:solidFill>
                          </a:ln>
                          <a:solidFill>
                            <a:schemeClr val="accent1"/>
                          </a:solidFill>
                          <a:effectLst/>
                          <a:latin typeface="Symbol" pitchFamily="18" charset="2"/>
                        </a:rPr>
                        <a:t>-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solidFill>
                              <a:schemeClr val="bg1">
                                <a:lumMod val="75000"/>
                              </a:schemeClr>
                            </a:solidFill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</a:rPr>
                        <a:t>d, 3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solidFill>
                              <a:schemeClr val="bg1">
                                <a:lumMod val="75000"/>
                              </a:schemeClr>
                            </a:solidFill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charset="0"/>
                        </a:rPr>
                        <a:t>g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solidFill>
                              <a:schemeClr val="bg1">
                                <a:lumMod val="75000"/>
                              </a:schemeClr>
                            </a:solidFill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</a:rPr>
                        <a:t>/4</a:t>
                      </a:r>
                      <a:endParaRPr kumimoji="0" lang="fr-FR" sz="2000" b="0" i="0" u="none" strike="noStrike" cap="none" normalizeH="0" baseline="0" dirty="0" smtClean="0">
                        <a:ln>
                          <a:solidFill>
                            <a:schemeClr val="bg1">
                              <a:lumMod val="75000"/>
                            </a:schemeClr>
                          </a:solidFill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8613">
                <a:tc>
                  <a:txBody>
                    <a:bodyPr/>
                    <a:lstStyle>
                      <a:defPPr>
                        <a:defRPr lang="it-IT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solidFill>
                              <a:schemeClr val="bg1">
                                <a:lumMod val="75000"/>
                              </a:schemeClr>
                            </a:solidFill>
                          </a:ln>
                          <a:solidFill>
                            <a:schemeClr val="accent1"/>
                          </a:solidFill>
                          <a:effectLst/>
                          <a:latin typeface="Symbol" pitchFamily="18" charset="2"/>
                          <a:cs typeface="Times New Roman" pitchFamily="18" charset="0"/>
                        </a:rPr>
                        <a:t>f</a:t>
                      </a:r>
                      <a:endParaRPr kumimoji="0" lang="el-GR" sz="2400" b="0" i="0" u="none" strike="noStrike" cap="none" normalizeH="0" baseline="0" dirty="0" smtClean="0">
                        <a:ln>
                          <a:solidFill>
                            <a:schemeClr val="bg1">
                              <a:lumMod val="75000"/>
                            </a:schemeClr>
                          </a:solidFill>
                        </a:ln>
                        <a:solidFill>
                          <a:schemeClr val="accent1"/>
                        </a:solidFill>
                        <a:effectLst/>
                        <a:latin typeface="Symbol" pitchFamily="18" charset="2"/>
                        <a:cs typeface="Times New Roman" pitchFamily="18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it-IT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solidFill>
                              <a:schemeClr val="bg1">
                                <a:lumMod val="75000"/>
                              </a:schemeClr>
                            </a:solidFill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</a:rPr>
                        <a:t>s,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solidFill>
                              <a:schemeClr val="bg1">
                                <a:lumMod val="75000"/>
                              </a:schemeClr>
                            </a:solidFill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charset="0"/>
                        </a:rPr>
                        <a:t>g</a:t>
                      </a:r>
                      <a:endParaRPr kumimoji="0" lang="fr-FR" sz="2000" b="0" i="0" u="none" strike="noStrike" cap="none" normalizeH="0" baseline="0" dirty="0" smtClean="0">
                        <a:ln>
                          <a:solidFill>
                            <a:schemeClr val="bg1">
                              <a:lumMod val="75000"/>
                            </a:schemeClr>
                          </a:solidFill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7675">
                <a:tc>
                  <a:txBody>
                    <a:bodyPr/>
                    <a:lstStyle>
                      <a:defPPr>
                        <a:defRPr lang="it-IT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400" b="0" i="0" u="none" strike="noStrike" cap="none" normalizeH="0" baseline="0" dirty="0" smtClean="0">
                          <a:ln>
                            <a:solidFill>
                              <a:schemeClr val="bg1">
                                <a:lumMod val="75000"/>
                              </a:schemeClr>
                            </a:solidFill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ρ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solidFill>
                              <a:schemeClr val="bg1">
                                <a:lumMod val="75000"/>
                              </a:schemeClr>
                            </a:solidFill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+</a:t>
                      </a:r>
                      <a:endParaRPr kumimoji="0" lang="el-GR" sz="2400" b="0" i="0" u="none" strike="noStrike" cap="none" normalizeH="0" baseline="30000" dirty="0" smtClean="0">
                        <a:ln>
                          <a:solidFill>
                            <a:schemeClr val="bg1">
                              <a:lumMod val="75000"/>
                            </a:schemeClr>
                          </a:solidFill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it-IT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solidFill>
                              <a:schemeClr val="bg1">
                                <a:lumMod val="75000"/>
                              </a:schemeClr>
                            </a:solidFill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</a:rPr>
                        <a:t>u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solidFill>
                              <a:schemeClr val="bg1">
                                <a:lumMod val="75000"/>
                              </a:schemeClr>
                            </a:solidFill>
                          </a:ln>
                          <a:solidFill>
                            <a:schemeClr val="accent1"/>
                          </a:solidFill>
                          <a:effectLst/>
                          <a:latin typeface="Symbol" pitchFamily="18" charset="2"/>
                        </a:rPr>
                        <a:t>-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solidFill>
                              <a:schemeClr val="bg1">
                                <a:lumMod val="75000"/>
                              </a:schemeClr>
                            </a:solidFill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</a:rPr>
                        <a:t>d</a:t>
                      </a:r>
                      <a:endParaRPr kumimoji="0" lang="fr-FR" sz="2000" b="0" i="0" u="none" strike="noStrike" cap="none" normalizeH="0" baseline="0" dirty="0" smtClean="0">
                        <a:ln>
                          <a:solidFill>
                            <a:schemeClr val="bg1">
                              <a:lumMod val="75000"/>
                            </a:schemeClr>
                          </a:solidFill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7675">
                <a:tc>
                  <a:txBody>
                    <a:bodyPr/>
                    <a:lstStyle>
                      <a:defPPr>
                        <a:defRPr lang="it-IT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2000" b="0" i="0" u="none" strike="noStrike" cap="none" normalizeH="0" baseline="0" dirty="0" smtClean="0">
                          <a:ln>
                            <a:solidFill>
                              <a:schemeClr val="bg1">
                                <a:lumMod val="75000"/>
                              </a:schemeClr>
                            </a:solidFill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J/</a:t>
                      </a:r>
                      <a:r>
                        <a:rPr kumimoji="0" lang="el-GR" sz="2000" b="0" i="0" u="none" strike="noStrike" cap="none" normalizeH="0" baseline="0" dirty="0" smtClean="0">
                          <a:ln>
                            <a:solidFill>
                              <a:schemeClr val="bg1">
                                <a:lumMod val="75000"/>
                              </a:schemeClr>
                            </a:solidFill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ψ</a:t>
                      </a:r>
                      <a:endParaRPr kumimoji="0" lang="el-GR" sz="2000" b="0" i="0" u="none" strike="noStrike" cap="none" normalizeH="0" baseline="30000" dirty="0" smtClean="0">
                        <a:ln>
                          <a:solidFill>
                            <a:schemeClr val="bg1">
                              <a:lumMod val="75000"/>
                            </a:schemeClr>
                          </a:solidFill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it-IT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solidFill>
                              <a:schemeClr val="bg1">
                                <a:lumMod val="75000"/>
                              </a:schemeClr>
                            </a:solidFill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charset="0"/>
                        </a:rPr>
                        <a:t>g</a:t>
                      </a:r>
                      <a:endParaRPr kumimoji="0" lang="fr-FR" sz="2000" b="0" i="0" u="none" strike="noStrike" cap="none" normalizeH="0" baseline="0" dirty="0" smtClean="0">
                        <a:ln>
                          <a:solidFill>
                            <a:schemeClr val="bg1">
                              <a:lumMod val="75000"/>
                            </a:schemeClr>
                          </a:solidFill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1187624" y="3789040"/>
            <a:ext cx="16049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form factors: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484438" y="620713"/>
            <a:ext cx="3357562" cy="3459162"/>
            <a:chOff x="113" y="391"/>
            <a:chExt cx="2160" cy="2358"/>
          </a:xfrm>
        </p:grpSpPr>
        <p:pic>
          <p:nvPicPr>
            <p:cNvPr id="11" name="Picture 4" descr="Schéma2diapoter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13" y="391"/>
              <a:ext cx="2160" cy="2131"/>
            </a:xfrm>
            <a:prstGeom prst="rect">
              <a:avLst/>
            </a:prstGeom>
            <a:noFill/>
          </p:spPr>
        </p:pic>
        <p:grpSp>
          <p:nvGrpSpPr>
            <p:cNvPr id="4" name="Group 5"/>
            <p:cNvGrpSpPr>
              <a:grpSpLocks/>
            </p:cNvGrpSpPr>
            <p:nvPr/>
          </p:nvGrpSpPr>
          <p:grpSpPr bwMode="auto">
            <a:xfrm>
              <a:off x="295" y="709"/>
              <a:ext cx="453" cy="502"/>
              <a:chOff x="295" y="709"/>
              <a:chExt cx="453" cy="502"/>
            </a:xfrm>
          </p:grpSpPr>
          <p:sp>
            <p:nvSpPr>
              <p:cNvPr id="16" name="Arc 6"/>
              <p:cNvSpPr>
                <a:spLocks/>
              </p:cNvSpPr>
              <p:nvPr/>
            </p:nvSpPr>
            <p:spPr bwMode="auto">
              <a:xfrm rot="-14845687" flipH="1" flipV="1">
                <a:off x="445" y="908"/>
                <a:ext cx="366" cy="240"/>
              </a:xfrm>
              <a:custGeom>
                <a:avLst/>
                <a:gdLst>
                  <a:gd name="G0" fmla="+- 4417 0 0"/>
                  <a:gd name="G1" fmla="+- 21600 0 0"/>
                  <a:gd name="G2" fmla="+- 21600 0 0"/>
                  <a:gd name="T0" fmla="*/ 0 w 26017"/>
                  <a:gd name="T1" fmla="*/ 456 h 22612"/>
                  <a:gd name="T2" fmla="*/ 25993 w 26017"/>
                  <a:gd name="T3" fmla="*/ 22612 h 22612"/>
                  <a:gd name="T4" fmla="*/ 4417 w 26017"/>
                  <a:gd name="T5" fmla="*/ 21600 h 22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017" h="22612" fill="none" extrusionOk="0">
                    <a:moveTo>
                      <a:pt x="0" y="456"/>
                    </a:moveTo>
                    <a:cubicBezTo>
                      <a:pt x="1452" y="152"/>
                      <a:pt x="2932" y="-1"/>
                      <a:pt x="4417" y="0"/>
                    </a:cubicBezTo>
                    <a:cubicBezTo>
                      <a:pt x="16346" y="0"/>
                      <a:pt x="26017" y="9670"/>
                      <a:pt x="26017" y="21600"/>
                    </a:cubicBezTo>
                    <a:cubicBezTo>
                      <a:pt x="26017" y="21937"/>
                      <a:pt x="26009" y="22274"/>
                      <a:pt x="25993" y="22612"/>
                    </a:cubicBezTo>
                  </a:path>
                  <a:path w="26017" h="22612" stroke="0" extrusionOk="0">
                    <a:moveTo>
                      <a:pt x="0" y="456"/>
                    </a:moveTo>
                    <a:cubicBezTo>
                      <a:pt x="1452" y="152"/>
                      <a:pt x="2932" y="-1"/>
                      <a:pt x="4417" y="0"/>
                    </a:cubicBezTo>
                    <a:cubicBezTo>
                      <a:pt x="16346" y="0"/>
                      <a:pt x="26017" y="9670"/>
                      <a:pt x="26017" y="21600"/>
                    </a:cubicBezTo>
                    <a:cubicBezTo>
                      <a:pt x="26017" y="21937"/>
                      <a:pt x="26009" y="22274"/>
                      <a:pt x="25993" y="22612"/>
                    </a:cubicBezTo>
                    <a:lnTo>
                      <a:pt x="4417" y="2160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FF3300"/>
                </a:solidFill>
                <a:round/>
                <a:headEnd/>
                <a:tailEnd type="triangle" w="med" len="med"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GB" sz="2400">
                  <a:solidFill>
                    <a:srgbClr val="01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17" name="Text Box 7"/>
              <p:cNvSpPr txBox="1">
                <a:spLocks noChangeArrowheads="1"/>
              </p:cNvSpPr>
              <p:nvPr/>
            </p:nvSpPr>
            <p:spPr bwMode="auto">
              <a:xfrm>
                <a:off x="295" y="709"/>
                <a:ext cx="384" cy="270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>
                <a:spAutoFit/>
              </a:bodyPr>
              <a:lstStyle/>
              <a:p>
                <a:pPr defTabSz="762000" eaLnBrk="0" hangingPunct="0"/>
                <a:r>
                  <a:rPr lang="fr-FR">
                    <a:solidFill>
                      <a:srgbClr val="FF3300"/>
                    </a:solidFill>
                  </a:rPr>
                  <a:t>Q</a:t>
                </a:r>
                <a:r>
                  <a:rPr lang="fr-FR" b="1" baseline="30000">
                    <a:solidFill>
                      <a:srgbClr val="FF3300"/>
                    </a:solidFill>
                  </a:rPr>
                  <a:t>2</a:t>
                </a:r>
              </a:p>
            </p:txBody>
          </p:sp>
        </p:grpSp>
        <p:grpSp>
          <p:nvGrpSpPr>
            <p:cNvPr id="5" name="Group 8"/>
            <p:cNvGrpSpPr>
              <a:grpSpLocks/>
            </p:cNvGrpSpPr>
            <p:nvPr/>
          </p:nvGrpSpPr>
          <p:grpSpPr bwMode="auto">
            <a:xfrm>
              <a:off x="1020" y="2062"/>
              <a:ext cx="558" cy="687"/>
              <a:chOff x="1020" y="2062"/>
              <a:chExt cx="558" cy="687"/>
            </a:xfrm>
          </p:grpSpPr>
          <p:sp>
            <p:nvSpPr>
              <p:cNvPr id="14" name="Arc 9"/>
              <p:cNvSpPr>
                <a:spLocks/>
              </p:cNvSpPr>
              <p:nvPr/>
            </p:nvSpPr>
            <p:spPr bwMode="auto">
              <a:xfrm rot="19052950" flipH="1" flipV="1">
                <a:off x="1020" y="2062"/>
                <a:ext cx="558" cy="506"/>
              </a:xfrm>
              <a:custGeom>
                <a:avLst/>
                <a:gdLst>
                  <a:gd name="G0" fmla="+- 4417 0 0"/>
                  <a:gd name="G1" fmla="+- 21600 0 0"/>
                  <a:gd name="G2" fmla="+- 21600 0 0"/>
                  <a:gd name="T0" fmla="*/ 0 w 26017"/>
                  <a:gd name="T1" fmla="*/ 456 h 22612"/>
                  <a:gd name="T2" fmla="*/ 25993 w 26017"/>
                  <a:gd name="T3" fmla="*/ 22612 h 22612"/>
                  <a:gd name="T4" fmla="*/ 4417 w 26017"/>
                  <a:gd name="T5" fmla="*/ 21600 h 22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017" h="22612" fill="none" extrusionOk="0">
                    <a:moveTo>
                      <a:pt x="0" y="456"/>
                    </a:moveTo>
                    <a:cubicBezTo>
                      <a:pt x="1452" y="152"/>
                      <a:pt x="2932" y="-1"/>
                      <a:pt x="4417" y="0"/>
                    </a:cubicBezTo>
                    <a:cubicBezTo>
                      <a:pt x="16346" y="0"/>
                      <a:pt x="26017" y="9670"/>
                      <a:pt x="26017" y="21600"/>
                    </a:cubicBezTo>
                    <a:cubicBezTo>
                      <a:pt x="26017" y="21937"/>
                      <a:pt x="26009" y="22274"/>
                      <a:pt x="25993" y="22612"/>
                    </a:cubicBezTo>
                  </a:path>
                  <a:path w="26017" h="22612" stroke="0" extrusionOk="0">
                    <a:moveTo>
                      <a:pt x="0" y="456"/>
                    </a:moveTo>
                    <a:cubicBezTo>
                      <a:pt x="1452" y="152"/>
                      <a:pt x="2932" y="-1"/>
                      <a:pt x="4417" y="0"/>
                    </a:cubicBezTo>
                    <a:cubicBezTo>
                      <a:pt x="16346" y="0"/>
                      <a:pt x="26017" y="9670"/>
                      <a:pt x="26017" y="21600"/>
                    </a:cubicBezTo>
                    <a:cubicBezTo>
                      <a:pt x="26017" y="21937"/>
                      <a:pt x="26009" y="22274"/>
                      <a:pt x="25993" y="22612"/>
                    </a:cubicBezTo>
                    <a:lnTo>
                      <a:pt x="4417" y="2160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FF3300"/>
                </a:solidFill>
                <a:round/>
                <a:headEnd type="triangle" w="med" len="med"/>
                <a:tailEnd/>
              </a:ln>
              <a:effectLst/>
            </p:spPr>
            <p:txBody>
              <a:bodyPr rot="10800000" wrap="none" anchor="ctr"/>
              <a:lstStyle/>
              <a:p>
                <a:pPr algn="ctr"/>
                <a:endParaRPr lang="en-GB" sz="2400">
                  <a:solidFill>
                    <a:srgbClr val="01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15" name="Text Box 10"/>
              <p:cNvSpPr txBox="1">
                <a:spLocks noChangeArrowheads="1"/>
              </p:cNvSpPr>
              <p:nvPr/>
            </p:nvSpPr>
            <p:spPr bwMode="auto">
              <a:xfrm>
                <a:off x="1213" y="2478"/>
                <a:ext cx="174" cy="271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>
                <a:spAutoFit/>
              </a:bodyPr>
              <a:lstStyle/>
              <a:p>
                <a:pPr defTabSz="762000" eaLnBrk="0" hangingPunct="0"/>
                <a:r>
                  <a:rPr lang="fr-FR">
                    <a:solidFill>
                      <a:srgbClr val="FF3300"/>
                    </a:solidFill>
                  </a:rPr>
                  <a:t>t</a:t>
                </a:r>
              </a:p>
            </p:txBody>
          </p:sp>
        </p:grpSp>
      </p:grpSp>
      <p:sp>
        <p:nvSpPr>
          <p:cNvPr id="3" name="TextBox 2"/>
          <p:cNvSpPr txBox="1"/>
          <p:nvPr/>
        </p:nvSpPr>
        <p:spPr>
          <a:xfrm>
            <a:off x="0" y="200834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constraints of GPDs </a:t>
            </a:r>
            <a:endParaRPr lang="it-IT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 Box 78"/>
          <p:cNvSpPr txBox="1">
            <a:spLocks noChangeArrowheads="1"/>
          </p:cNvSpPr>
          <p:nvPr/>
        </p:nvSpPr>
        <p:spPr bwMode="auto">
          <a:xfrm>
            <a:off x="6084168" y="1268760"/>
            <a:ext cx="1254125" cy="406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Q</a:t>
            </a:r>
            <a:r>
              <a:rPr lang="en-GB" baseline="30000" dirty="0">
                <a:solidFill>
                  <a:srgbClr val="FF0000"/>
                </a:solidFill>
              </a:rPr>
              <a:t>2</a:t>
            </a:r>
            <a:r>
              <a:rPr lang="en-GB" b="1" dirty="0">
                <a:solidFill>
                  <a:srgbClr val="FF0000"/>
                </a:solidFill>
                <a:latin typeface="Times New Roman" pitchFamily="18" charset="0"/>
              </a:rPr>
              <a:t>&gt;&gt;, </a:t>
            </a:r>
            <a:r>
              <a:rPr lang="en-GB" dirty="0">
                <a:solidFill>
                  <a:srgbClr val="FF0000"/>
                </a:solidFill>
              </a:rPr>
              <a:t>t</a:t>
            </a:r>
            <a:r>
              <a:rPr lang="en-GB" b="1" dirty="0">
                <a:solidFill>
                  <a:srgbClr val="FF0000"/>
                </a:solidFill>
                <a:latin typeface="Times New Roman" pitchFamily="18" charset="0"/>
              </a:rPr>
              <a:t>&lt;&lt;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012160" y="1772816"/>
            <a:ext cx="30598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appear in factorisation theorem for hard exclusive processes</a:t>
            </a:r>
          </a:p>
        </p:txBody>
      </p:sp>
      <p:sp>
        <p:nvSpPr>
          <p:cNvPr id="20" name="Line 19"/>
          <p:cNvSpPr>
            <a:spLocks noChangeShapeType="1"/>
          </p:cNvSpPr>
          <p:nvPr/>
        </p:nvSpPr>
        <p:spPr bwMode="auto">
          <a:xfrm>
            <a:off x="3045045" y="2679042"/>
            <a:ext cx="2808287" cy="0"/>
          </a:xfrm>
          <a:prstGeom prst="line">
            <a:avLst/>
          </a:prstGeom>
          <a:noFill/>
          <a:ln w="28575">
            <a:solidFill>
              <a:schemeClr val="tx1">
                <a:lumMod val="50000"/>
                <a:lumOff val="50000"/>
              </a:schemeClr>
            </a:solidFill>
            <a:prstDash val="dash"/>
            <a:round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it-IT"/>
          </a:p>
        </p:txBody>
      </p:sp>
      <p:graphicFrame>
        <p:nvGraphicFramePr>
          <p:cNvPr id="16388" name="Object 4"/>
          <p:cNvGraphicFramePr>
            <a:graphicFrameLocks noChangeAspect="1"/>
          </p:cNvGraphicFramePr>
          <p:nvPr/>
        </p:nvGraphicFramePr>
        <p:xfrm>
          <a:off x="3147303" y="2660211"/>
          <a:ext cx="612775" cy="365125"/>
        </p:xfrm>
        <a:graphic>
          <a:graphicData uri="http://schemas.openxmlformats.org/presentationml/2006/ole">
            <p:oleObj spid="_x0000_s18434" name="Equation" r:id="rId5" imgW="342720" imgH="203040" progId="Equation.3">
              <p:embed/>
            </p:oleObj>
          </a:graphicData>
        </a:graphic>
      </p:graphicFrame>
      <p:graphicFrame>
        <p:nvGraphicFramePr>
          <p:cNvPr id="16389" name="Object 5"/>
          <p:cNvGraphicFramePr>
            <a:graphicFrameLocks noChangeAspect="1"/>
          </p:cNvGraphicFramePr>
          <p:nvPr/>
        </p:nvGraphicFramePr>
        <p:xfrm>
          <a:off x="4932363" y="2674279"/>
          <a:ext cx="612775" cy="365125"/>
        </p:xfrm>
        <a:graphic>
          <a:graphicData uri="http://schemas.openxmlformats.org/presentationml/2006/ole">
            <p:oleObj spid="_x0000_s18435" name="Equation" r:id="rId6" imgW="342720" imgH="203040" progId="Equation.3">
              <p:embed/>
            </p:oleObj>
          </a:graphicData>
        </a:graphic>
      </p:graphicFrame>
      <p:graphicFrame>
        <p:nvGraphicFramePr>
          <p:cNvPr id="16390" name="Object 6"/>
          <p:cNvGraphicFramePr>
            <a:graphicFrameLocks noChangeAspect="1"/>
          </p:cNvGraphicFramePr>
          <p:nvPr/>
        </p:nvGraphicFramePr>
        <p:xfrm>
          <a:off x="3492500" y="3968229"/>
          <a:ext cx="1184275" cy="396875"/>
        </p:xfrm>
        <a:graphic>
          <a:graphicData uri="http://schemas.openxmlformats.org/presentationml/2006/ole">
            <p:oleObj spid="_x0000_s18436" name="Equation" r:id="rId7" imgW="609480" imgH="203040" progId="Equation.3">
              <p:embed/>
            </p:oleObj>
          </a:graphicData>
        </a:graphic>
      </p:graphicFrame>
      <p:graphicFrame>
        <p:nvGraphicFramePr>
          <p:cNvPr id="16391" name="Object 7"/>
          <p:cNvGraphicFramePr>
            <a:graphicFrameLocks noChangeAspect="1"/>
          </p:cNvGraphicFramePr>
          <p:nvPr/>
        </p:nvGraphicFramePr>
        <p:xfrm>
          <a:off x="4859338" y="3825875"/>
          <a:ext cx="723900" cy="395288"/>
        </p:xfrm>
        <a:graphic>
          <a:graphicData uri="http://schemas.openxmlformats.org/presentationml/2006/ole">
            <p:oleObj spid="_x0000_s18437" name="Equation" r:id="rId8" imgW="444240" imgH="241200" progId="Equation.3">
              <p:embed/>
            </p:oleObj>
          </a:graphicData>
        </a:graphic>
      </p:graphicFrame>
      <p:graphicFrame>
        <p:nvGraphicFramePr>
          <p:cNvPr id="16392" name="Object 8"/>
          <p:cNvGraphicFramePr>
            <a:graphicFrameLocks noChangeAspect="1"/>
          </p:cNvGraphicFramePr>
          <p:nvPr/>
        </p:nvGraphicFramePr>
        <p:xfrm>
          <a:off x="4859338" y="4149725"/>
          <a:ext cx="758825" cy="403225"/>
        </p:xfrm>
        <a:graphic>
          <a:graphicData uri="http://schemas.openxmlformats.org/presentationml/2006/ole">
            <p:oleObj spid="_x0000_s18438" name="Equation" r:id="rId9" imgW="457200" imgH="241200" progId="Equation.3">
              <p:embed/>
            </p:oleObj>
          </a:graphicData>
        </a:graphic>
      </p:graphicFrame>
      <p:graphicFrame>
        <p:nvGraphicFramePr>
          <p:cNvPr id="18439" name="Object 7"/>
          <p:cNvGraphicFramePr>
            <a:graphicFrameLocks noChangeAspect="1"/>
          </p:cNvGraphicFramePr>
          <p:nvPr/>
        </p:nvGraphicFramePr>
        <p:xfrm>
          <a:off x="610568" y="4218731"/>
          <a:ext cx="2881312" cy="506413"/>
        </p:xfrm>
        <a:graphic>
          <a:graphicData uri="http://schemas.openxmlformats.org/presentationml/2006/ole">
            <p:oleObj spid="_x0000_s18439" name="Equation" r:id="rId10" imgW="1739880" imgH="304560" progId="Equation.3">
              <p:embed/>
            </p:oleObj>
          </a:graphicData>
        </a:graphic>
      </p:graphicFrame>
      <p:graphicFrame>
        <p:nvGraphicFramePr>
          <p:cNvPr id="18440" name="Object 8"/>
          <p:cNvGraphicFramePr>
            <a:graphicFrameLocks noChangeAspect="1"/>
          </p:cNvGraphicFramePr>
          <p:nvPr/>
        </p:nvGraphicFramePr>
        <p:xfrm>
          <a:off x="6155829" y="3923044"/>
          <a:ext cx="1944563" cy="370052"/>
        </p:xfrm>
        <a:graphic>
          <a:graphicData uri="http://schemas.openxmlformats.org/presentationml/2006/ole">
            <p:oleObj spid="_x0000_s18440" name="Equation" r:id="rId11" imgW="1206360" imgH="228600" progId="Equation.3">
              <p:embed/>
            </p:oleObj>
          </a:graphicData>
        </a:graphic>
      </p:graphicFrame>
      <p:graphicFrame>
        <p:nvGraphicFramePr>
          <p:cNvPr id="18441" name="Object 9"/>
          <p:cNvGraphicFramePr>
            <a:graphicFrameLocks noChangeAspect="1"/>
          </p:cNvGraphicFramePr>
          <p:nvPr/>
        </p:nvGraphicFramePr>
        <p:xfrm>
          <a:off x="6156177" y="4337303"/>
          <a:ext cx="2016223" cy="387841"/>
        </p:xfrm>
        <a:graphic>
          <a:graphicData uri="http://schemas.openxmlformats.org/presentationml/2006/ole">
            <p:oleObj spid="_x0000_s18441" name="Equation" r:id="rId12" imgW="1257120" imgH="241200" progId="Equation.3">
              <p:embed/>
            </p:oleObj>
          </a:graphicData>
        </a:graphic>
      </p:graphicFrame>
      <p:sp>
        <p:nvSpPr>
          <p:cNvPr id="24" name="Left-Right Arrow 23"/>
          <p:cNvSpPr/>
          <p:nvPr/>
        </p:nvSpPr>
        <p:spPr>
          <a:xfrm rot="20242126">
            <a:off x="1690016" y="3234794"/>
            <a:ext cx="956065" cy="470475"/>
          </a:xfrm>
          <a:prstGeom prst="leftRightArrow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" name="Left-Right Arrow 24"/>
          <p:cNvSpPr/>
          <p:nvPr/>
        </p:nvSpPr>
        <p:spPr>
          <a:xfrm rot="12759112">
            <a:off x="5919517" y="3217691"/>
            <a:ext cx="956065" cy="470475"/>
          </a:xfrm>
          <a:prstGeom prst="leftRightArrow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aphicFrame>
        <p:nvGraphicFramePr>
          <p:cNvPr id="18443" name="Object 11"/>
          <p:cNvGraphicFramePr>
            <a:graphicFrameLocks noChangeAspect="1"/>
          </p:cNvGraphicFramePr>
          <p:nvPr/>
        </p:nvGraphicFramePr>
        <p:xfrm>
          <a:off x="3463053" y="5229200"/>
          <a:ext cx="734297" cy="466155"/>
        </p:xfrm>
        <a:graphic>
          <a:graphicData uri="http://schemas.openxmlformats.org/presentationml/2006/ole">
            <p:oleObj spid="_x0000_s18443" name="Equation" r:id="rId13" imgW="380880" imgH="241200" progId="Equation.3">
              <p:embed/>
            </p:oleObj>
          </a:graphicData>
        </a:graphic>
      </p:graphicFrame>
      <p:sp>
        <p:nvSpPr>
          <p:cNvPr id="28" name="TextBox 27"/>
          <p:cNvSpPr txBox="1"/>
          <p:nvPr/>
        </p:nvSpPr>
        <p:spPr>
          <a:xfrm>
            <a:off x="4139952" y="5301208"/>
            <a:ext cx="45143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nucleon helicity flip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 don’t appear in DIS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187624" y="5837202"/>
            <a:ext cx="4124847" cy="8047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+ Lorentz invariance: polynomiality</a:t>
            </a:r>
          </a:p>
          <a:p>
            <a:pPr>
              <a:lnSpc>
                <a:spcPct val="150000"/>
              </a:lnSpc>
            </a:pPr>
            <a:r>
              <a:rPr lang="it-IT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+</a:t>
            </a:r>
            <a:r>
              <a:rPr lang="it-IT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lattice calculations </a:t>
            </a:r>
            <a:r>
              <a:rPr lang="it-IT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it-IT" sz="20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19672" y="4725144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... ecc.</a:t>
            </a:r>
          </a:p>
        </p:txBody>
      </p:sp>
      <p:graphicFrame>
        <p:nvGraphicFramePr>
          <p:cNvPr id="6" name="Object 12"/>
          <p:cNvGraphicFramePr>
            <a:graphicFrameLocks noChangeAspect="1"/>
          </p:cNvGraphicFramePr>
          <p:nvPr/>
        </p:nvGraphicFramePr>
        <p:xfrm>
          <a:off x="6170244" y="4787900"/>
          <a:ext cx="1985963" cy="369888"/>
        </p:xfrm>
        <a:graphic>
          <a:graphicData uri="http://schemas.openxmlformats.org/presentationml/2006/ole">
            <p:oleObj spid="_x0000_s18444" name="Equation" r:id="rId14" imgW="1231560" imgH="228600" progId="Equation.3">
              <p:embed/>
            </p:oleObj>
          </a:graphicData>
        </a:graphic>
      </p:graphicFrame>
      <p:sp>
        <p:nvSpPr>
          <p:cNvPr id="31" name="TextBox 30"/>
          <p:cNvSpPr txBox="1"/>
          <p:nvPr/>
        </p:nvSpPr>
        <p:spPr>
          <a:xfrm>
            <a:off x="6732240" y="3460938"/>
            <a:ext cx="10390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PDFs </a:t>
            </a:r>
            <a:r>
              <a:rPr lang="it-IT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:</a:t>
            </a:r>
            <a:r>
              <a:rPr lang="it-IT" sz="20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it-IT" sz="20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1196752"/>
            <a:ext cx="4608513" cy="673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7524203" y="-28005"/>
            <a:ext cx="1584301" cy="1440781"/>
            <a:chOff x="4513" y="-63"/>
            <a:chExt cx="1134" cy="1017"/>
          </a:xfrm>
        </p:grpSpPr>
        <p:pic>
          <p:nvPicPr>
            <p:cNvPr id="6" name="Picture 1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513" y="-63"/>
              <a:ext cx="1134" cy="101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</p:pic>
        <p:grpSp>
          <p:nvGrpSpPr>
            <p:cNvPr id="4" name="Group 18"/>
            <p:cNvGrpSpPr>
              <a:grpSpLocks/>
            </p:cNvGrpSpPr>
            <p:nvPr/>
          </p:nvGrpSpPr>
          <p:grpSpPr bwMode="auto">
            <a:xfrm>
              <a:off x="4604" y="482"/>
              <a:ext cx="998" cy="194"/>
              <a:chOff x="4604" y="482"/>
              <a:chExt cx="998" cy="194"/>
            </a:xfrm>
          </p:grpSpPr>
          <p:graphicFrame>
            <p:nvGraphicFramePr>
              <p:cNvPr id="8" name="Object 16"/>
              <p:cNvGraphicFramePr>
                <a:graphicFrameLocks noChangeAspect="1"/>
              </p:cNvGraphicFramePr>
              <p:nvPr/>
            </p:nvGraphicFramePr>
            <p:xfrm>
              <a:off x="4604" y="482"/>
              <a:ext cx="317" cy="189"/>
            </p:xfrm>
            <a:graphic>
              <a:graphicData uri="http://schemas.openxmlformats.org/presentationml/2006/ole">
                <p:oleObj spid="_x0000_s17410" name="Equation" r:id="rId5" imgW="342720" imgH="203040" progId="Equation.3">
                  <p:embed/>
                </p:oleObj>
              </a:graphicData>
            </a:graphic>
          </p:graphicFrame>
          <p:graphicFrame>
            <p:nvGraphicFramePr>
              <p:cNvPr id="9" name="Object 17"/>
              <p:cNvGraphicFramePr>
                <a:graphicFrameLocks noChangeAspect="1"/>
              </p:cNvGraphicFramePr>
              <p:nvPr/>
            </p:nvGraphicFramePr>
            <p:xfrm>
              <a:off x="5284" y="487"/>
              <a:ext cx="318" cy="189"/>
            </p:xfrm>
            <a:graphic>
              <a:graphicData uri="http://schemas.openxmlformats.org/presentationml/2006/ole">
                <p:oleObj spid="_x0000_s17411" name="Equation" r:id="rId6" imgW="342720" imgH="203040" progId="Equation.3">
                  <p:embed/>
                </p:oleObj>
              </a:graphicData>
            </a:graphic>
          </p:graphicFrame>
        </p:grpSp>
      </p:grpSp>
      <p:sp>
        <p:nvSpPr>
          <p:cNvPr id="3" name="TextBox 2"/>
          <p:cNvSpPr txBox="1"/>
          <p:nvPr/>
        </p:nvSpPr>
        <p:spPr>
          <a:xfrm>
            <a:off x="0" y="200834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extracting GPDs: caveats</a:t>
            </a:r>
            <a:endParaRPr lang="it-IT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1560" y="1340768"/>
            <a:ext cx="3235325" cy="520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467544" y="2267580"/>
            <a:ext cx="62343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2000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it-IT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is mute variable (integrated over), needs deconvolution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649" y="2627620"/>
            <a:ext cx="67233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 apart from ‘cross over’ trajectory</a:t>
            </a:r>
            <a:r>
              <a:rPr lang="it-IT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it-IT" dirty="0" smtClean="0">
                <a:latin typeface="Symbol" pitchFamily="18" charset="2"/>
                <a:cs typeface="Times New Roman" pitchFamily="18" charset="0"/>
              </a:rPr>
              <a:t>=</a:t>
            </a:r>
            <a:r>
              <a:rPr lang="it-IT" dirty="0" smtClean="0">
                <a:latin typeface="Times New Roman"/>
                <a:cs typeface="Times New Roman"/>
              </a:rPr>
              <a:t>±</a:t>
            </a:r>
            <a:r>
              <a:rPr lang="it-IT" dirty="0" smtClean="0">
                <a:latin typeface="Symbol" pitchFamily="18" charset="2"/>
                <a:cs typeface="Times New Roman" pitchFamily="18" charset="0"/>
              </a:rPr>
              <a:t>x</a:t>
            </a:r>
            <a:r>
              <a:rPr lang="it-IT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ymbol" pitchFamily="18" charset="2"/>
                <a:cs typeface="Arial" pitchFamily="34" charset="0"/>
              </a:rPr>
              <a:t>)</a:t>
            </a:r>
            <a:r>
              <a:rPr lang="it-IT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GPDs not directly accessible</a:t>
            </a:r>
          </a:p>
        </p:txBody>
      </p:sp>
      <p:pic>
        <p:nvPicPr>
          <p:cNvPr id="15" name="Picture 13" descr="spddt_fi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11560" y="3284984"/>
            <a:ext cx="4330700" cy="3135312"/>
          </a:xfrm>
          <a:prstGeom prst="rect">
            <a:avLst/>
          </a:prstGeom>
          <a:noFill/>
        </p:spPr>
      </p:pic>
      <p:sp>
        <p:nvSpPr>
          <p:cNvPr id="16" name="Freeform 14"/>
          <p:cNvSpPr>
            <a:spLocks/>
          </p:cNvSpPr>
          <p:nvPr/>
        </p:nvSpPr>
        <p:spPr bwMode="auto">
          <a:xfrm>
            <a:off x="2023484" y="4365104"/>
            <a:ext cx="2592388" cy="250825"/>
          </a:xfrm>
          <a:custGeom>
            <a:avLst/>
            <a:gdLst/>
            <a:ahLst/>
            <a:cxnLst>
              <a:cxn ang="0">
                <a:pos x="0" y="5"/>
              </a:cxn>
              <a:cxn ang="0">
                <a:pos x="255" y="33"/>
              </a:cxn>
              <a:cxn ang="0">
                <a:pos x="454" y="33"/>
              </a:cxn>
              <a:cxn ang="0">
                <a:pos x="539" y="33"/>
              </a:cxn>
              <a:cxn ang="0">
                <a:pos x="596" y="5"/>
              </a:cxn>
              <a:cxn ang="0">
                <a:pos x="624" y="61"/>
              </a:cxn>
              <a:cxn ang="0">
                <a:pos x="681" y="61"/>
              </a:cxn>
              <a:cxn ang="0">
                <a:pos x="822" y="33"/>
              </a:cxn>
              <a:cxn ang="0">
                <a:pos x="1077" y="61"/>
              </a:cxn>
              <a:cxn ang="0">
                <a:pos x="1248" y="118"/>
              </a:cxn>
              <a:cxn ang="0">
                <a:pos x="1333" y="146"/>
              </a:cxn>
              <a:cxn ang="0">
                <a:pos x="1389" y="146"/>
              </a:cxn>
              <a:cxn ang="0">
                <a:pos x="1446" y="146"/>
              </a:cxn>
              <a:cxn ang="0">
                <a:pos x="1701" y="146"/>
              </a:cxn>
              <a:cxn ang="0">
                <a:pos x="1985" y="175"/>
              </a:cxn>
              <a:cxn ang="0">
                <a:pos x="2211" y="203"/>
              </a:cxn>
            </a:cxnLst>
            <a:rect l="0" t="0" r="r" b="b"/>
            <a:pathLst>
              <a:path w="2211" h="203">
                <a:moveTo>
                  <a:pt x="0" y="5"/>
                </a:moveTo>
                <a:cubicBezTo>
                  <a:pt x="89" y="16"/>
                  <a:pt x="179" y="28"/>
                  <a:pt x="255" y="33"/>
                </a:cubicBezTo>
                <a:cubicBezTo>
                  <a:pt x="331" y="38"/>
                  <a:pt x="407" y="33"/>
                  <a:pt x="454" y="33"/>
                </a:cubicBezTo>
                <a:cubicBezTo>
                  <a:pt x="501" y="33"/>
                  <a:pt x="515" y="38"/>
                  <a:pt x="539" y="33"/>
                </a:cubicBezTo>
                <a:cubicBezTo>
                  <a:pt x="563" y="28"/>
                  <a:pt x="582" y="0"/>
                  <a:pt x="596" y="5"/>
                </a:cubicBezTo>
                <a:cubicBezTo>
                  <a:pt x="610" y="10"/>
                  <a:pt x="610" y="52"/>
                  <a:pt x="624" y="61"/>
                </a:cubicBezTo>
                <a:cubicBezTo>
                  <a:pt x="638" y="70"/>
                  <a:pt x="648" y="66"/>
                  <a:pt x="681" y="61"/>
                </a:cubicBezTo>
                <a:cubicBezTo>
                  <a:pt x="714" y="56"/>
                  <a:pt x="756" y="33"/>
                  <a:pt x="822" y="33"/>
                </a:cubicBezTo>
                <a:cubicBezTo>
                  <a:pt x="888" y="33"/>
                  <a:pt x="1006" y="47"/>
                  <a:pt x="1077" y="61"/>
                </a:cubicBezTo>
                <a:cubicBezTo>
                  <a:pt x="1148" y="75"/>
                  <a:pt x="1205" y="104"/>
                  <a:pt x="1248" y="118"/>
                </a:cubicBezTo>
                <a:cubicBezTo>
                  <a:pt x="1291" y="132"/>
                  <a:pt x="1310" y="141"/>
                  <a:pt x="1333" y="146"/>
                </a:cubicBezTo>
                <a:cubicBezTo>
                  <a:pt x="1356" y="151"/>
                  <a:pt x="1370" y="146"/>
                  <a:pt x="1389" y="146"/>
                </a:cubicBezTo>
                <a:cubicBezTo>
                  <a:pt x="1408" y="146"/>
                  <a:pt x="1394" y="146"/>
                  <a:pt x="1446" y="146"/>
                </a:cubicBezTo>
                <a:cubicBezTo>
                  <a:pt x="1498" y="146"/>
                  <a:pt x="1611" y="141"/>
                  <a:pt x="1701" y="146"/>
                </a:cubicBezTo>
                <a:cubicBezTo>
                  <a:pt x="1791" y="151"/>
                  <a:pt x="1900" y="166"/>
                  <a:pt x="1985" y="175"/>
                </a:cubicBezTo>
                <a:cubicBezTo>
                  <a:pt x="2070" y="184"/>
                  <a:pt x="2140" y="193"/>
                  <a:pt x="2211" y="203"/>
                </a:cubicBezTo>
              </a:path>
            </a:pathLst>
          </a:custGeom>
          <a:noFill/>
          <a:ln w="57150" cmpd="sng">
            <a:solidFill>
              <a:srgbClr val="FF66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17" name="Oval 19"/>
          <p:cNvSpPr>
            <a:spLocks noChangeArrowheads="1"/>
          </p:cNvSpPr>
          <p:nvPr/>
        </p:nvSpPr>
        <p:spPr bwMode="auto">
          <a:xfrm>
            <a:off x="2627784" y="4419203"/>
            <a:ext cx="161925" cy="161925"/>
          </a:xfrm>
          <a:prstGeom prst="ellipse">
            <a:avLst/>
          </a:prstGeom>
          <a:solidFill>
            <a:srgbClr val="99CC00"/>
          </a:solidFill>
          <a:ln w="9525">
            <a:solidFill>
              <a:srgbClr val="6699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1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8" name="Oval 20"/>
          <p:cNvSpPr>
            <a:spLocks noChangeArrowheads="1"/>
          </p:cNvSpPr>
          <p:nvPr/>
        </p:nvSpPr>
        <p:spPr bwMode="auto">
          <a:xfrm>
            <a:off x="3603919" y="4563219"/>
            <a:ext cx="161925" cy="161925"/>
          </a:xfrm>
          <a:prstGeom prst="ellipse">
            <a:avLst/>
          </a:prstGeom>
          <a:solidFill>
            <a:srgbClr val="99CC00"/>
          </a:solidFill>
          <a:ln w="9525">
            <a:solidFill>
              <a:srgbClr val="6699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1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292080" y="3760977"/>
            <a:ext cx="3518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cross section &amp; beam charge asymmetry </a:t>
            </a:r>
            <a:r>
              <a:rPr lang="it-IT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~ Re(</a:t>
            </a:r>
            <a:r>
              <a:rPr lang="it-IT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T</a:t>
            </a:r>
            <a:r>
              <a:rPr lang="it-IT" baseline="30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DVCS</a:t>
            </a:r>
            <a:r>
              <a:rPr lang="it-IT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)</a:t>
            </a:r>
            <a:endParaRPr lang="it-IT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292080" y="4653136"/>
            <a:ext cx="3518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beam or target spin  asymmetries </a:t>
            </a:r>
            <a:r>
              <a:rPr lang="it-IT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~ Im(</a:t>
            </a:r>
            <a:r>
              <a:rPr lang="it-IT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T</a:t>
            </a:r>
            <a:r>
              <a:rPr lang="it-IT" baseline="30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DVCS</a:t>
            </a:r>
            <a:r>
              <a:rPr lang="it-IT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)</a:t>
            </a:r>
            <a:endParaRPr lang="it-IT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5436096" y="3789040"/>
            <a:ext cx="3384376" cy="648072"/>
          </a:xfrm>
          <a:prstGeom prst="roundRect">
            <a:avLst/>
          </a:prstGeom>
          <a:noFill/>
          <a:ln>
            <a:solidFill>
              <a:srgbClr val="F0720A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" name="Rounded Rectangle 21"/>
          <p:cNvSpPr/>
          <p:nvPr/>
        </p:nvSpPr>
        <p:spPr>
          <a:xfrm>
            <a:off x="5436096" y="4639068"/>
            <a:ext cx="3384376" cy="648072"/>
          </a:xfrm>
          <a:prstGeom prst="roundRect">
            <a:avLst/>
          </a:prstGeom>
          <a:noFill/>
          <a:ln>
            <a:solidFill>
              <a:srgbClr val="92D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" name="TextBox 22"/>
          <p:cNvSpPr txBox="1"/>
          <p:nvPr/>
        </p:nvSpPr>
        <p:spPr>
          <a:xfrm>
            <a:off x="3275856" y="6218148"/>
            <a:ext cx="57951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  <a:sym typeface="Wingdings" pitchFamily="2" charset="2"/>
              </a:rPr>
              <a:t> </a:t>
            </a:r>
            <a:r>
              <a:rPr lang="it-IT" sz="2800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x</a:t>
            </a:r>
            <a:r>
              <a:rPr lang="it-IT" sz="2000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  <a:sym typeface="Wingdings" pitchFamily="2" charset="2"/>
              </a:rPr>
              <a:t> </a:t>
            </a:r>
            <a:r>
              <a:rPr lang="it-IT" sz="2400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  <a:sym typeface="Wingdings" pitchFamily="2" charset="2"/>
              </a:rPr>
              <a:t>scan of GPDs from Q</a:t>
            </a:r>
            <a:r>
              <a:rPr lang="it-IT" sz="2400" baseline="30000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  <a:sym typeface="Wingdings" pitchFamily="2" charset="2"/>
              </a:rPr>
              <a:t>2</a:t>
            </a:r>
            <a:r>
              <a:rPr lang="it-IT" sz="2400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  <a:sym typeface="Wingdings" pitchFamily="2" charset="2"/>
              </a:rPr>
              <a:t> evolution: </a:t>
            </a:r>
            <a:r>
              <a:rPr lang="it-IT" sz="2400" i="1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  <a:sym typeface="Wingdings" pitchFamily="2" charset="2"/>
              </a:rPr>
              <a:t>EIC</a:t>
            </a:r>
            <a:endParaRPr lang="it-IT" sz="2400" i="1" dirty="0" smtClean="0"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788024" y="1916832"/>
            <a:ext cx="3172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Compton Form Factor  (CFF)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67544" y="2996952"/>
            <a:ext cx="42562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extrapolation </a:t>
            </a:r>
            <a:r>
              <a:rPr lang="it-IT" sz="2000" dirty="0" smtClean="0">
                <a:latin typeface="Times New Roman" pitchFamily="18" charset="0"/>
                <a:cs typeface="Times New Roman" pitchFamily="18" charset="0"/>
              </a:rPr>
              <a:t>t </a:t>
            </a:r>
            <a:r>
              <a:rPr lang="it-IT" sz="16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</a:t>
            </a:r>
            <a:r>
              <a:rPr lang="it-IT" sz="20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 0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model dependent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2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827584" y="1842045"/>
            <a:ext cx="3168352" cy="3171131"/>
            <a:chOff x="113" y="391"/>
            <a:chExt cx="2160" cy="2358"/>
          </a:xfrm>
        </p:grpSpPr>
        <p:pic>
          <p:nvPicPr>
            <p:cNvPr id="6" name="Picture 16" descr="Schéma2diapoter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3" y="391"/>
              <a:ext cx="2160" cy="2131"/>
            </a:xfrm>
            <a:prstGeom prst="rect">
              <a:avLst/>
            </a:prstGeom>
            <a:noFill/>
          </p:spPr>
        </p:pic>
        <p:grpSp>
          <p:nvGrpSpPr>
            <p:cNvPr id="7" name="Group 17"/>
            <p:cNvGrpSpPr>
              <a:grpSpLocks/>
            </p:cNvGrpSpPr>
            <p:nvPr/>
          </p:nvGrpSpPr>
          <p:grpSpPr bwMode="auto">
            <a:xfrm>
              <a:off x="295" y="709"/>
              <a:ext cx="453" cy="502"/>
              <a:chOff x="295" y="709"/>
              <a:chExt cx="453" cy="502"/>
            </a:xfrm>
          </p:grpSpPr>
          <p:sp>
            <p:nvSpPr>
              <p:cNvPr id="11" name="Arc 18"/>
              <p:cNvSpPr>
                <a:spLocks/>
              </p:cNvSpPr>
              <p:nvPr/>
            </p:nvSpPr>
            <p:spPr bwMode="auto">
              <a:xfrm rot="-14845687" flipH="1" flipV="1">
                <a:off x="445" y="908"/>
                <a:ext cx="366" cy="240"/>
              </a:xfrm>
              <a:custGeom>
                <a:avLst/>
                <a:gdLst>
                  <a:gd name="G0" fmla="+- 4417 0 0"/>
                  <a:gd name="G1" fmla="+- 21600 0 0"/>
                  <a:gd name="G2" fmla="+- 21600 0 0"/>
                  <a:gd name="T0" fmla="*/ 0 w 26017"/>
                  <a:gd name="T1" fmla="*/ 456 h 22612"/>
                  <a:gd name="T2" fmla="*/ 25993 w 26017"/>
                  <a:gd name="T3" fmla="*/ 22612 h 22612"/>
                  <a:gd name="T4" fmla="*/ 4417 w 26017"/>
                  <a:gd name="T5" fmla="*/ 21600 h 22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017" h="22612" fill="none" extrusionOk="0">
                    <a:moveTo>
                      <a:pt x="0" y="456"/>
                    </a:moveTo>
                    <a:cubicBezTo>
                      <a:pt x="1452" y="152"/>
                      <a:pt x="2932" y="-1"/>
                      <a:pt x="4417" y="0"/>
                    </a:cubicBezTo>
                    <a:cubicBezTo>
                      <a:pt x="16346" y="0"/>
                      <a:pt x="26017" y="9670"/>
                      <a:pt x="26017" y="21600"/>
                    </a:cubicBezTo>
                    <a:cubicBezTo>
                      <a:pt x="26017" y="21937"/>
                      <a:pt x="26009" y="22274"/>
                      <a:pt x="25993" y="22612"/>
                    </a:cubicBezTo>
                  </a:path>
                  <a:path w="26017" h="22612" stroke="0" extrusionOk="0">
                    <a:moveTo>
                      <a:pt x="0" y="456"/>
                    </a:moveTo>
                    <a:cubicBezTo>
                      <a:pt x="1452" y="152"/>
                      <a:pt x="2932" y="-1"/>
                      <a:pt x="4417" y="0"/>
                    </a:cubicBezTo>
                    <a:cubicBezTo>
                      <a:pt x="16346" y="0"/>
                      <a:pt x="26017" y="9670"/>
                      <a:pt x="26017" y="21600"/>
                    </a:cubicBezTo>
                    <a:cubicBezTo>
                      <a:pt x="26017" y="21937"/>
                      <a:pt x="26009" y="22274"/>
                      <a:pt x="25993" y="22612"/>
                    </a:cubicBezTo>
                    <a:lnTo>
                      <a:pt x="4417" y="2160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FF3300"/>
                </a:solidFill>
                <a:round/>
                <a:headEnd/>
                <a:tailEnd type="triangle" w="med" len="med"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GB" sz="2400">
                  <a:solidFill>
                    <a:srgbClr val="01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12" name="Text Box 19"/>
              <p:cNvSpPr txBox="1">
                <a:spLocks noChangeArrowheads="1"/>
              </p:cNvSpPr>
              <p:nvPr/>
            </p:nvSpPr>
            <p:spPr bwMode="auto">
              <a:xfrm>
                <a:off x="295" y="709"/>
                <a:ext cx="384" cy="270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>
                <a:spAutoFit/>
              </a:bodyPr>
              <a:lstStyle/>
              <a:p>
                <a:pPr defTabSz="762000" eaLnBrk="0" hangingPunct="0"/>
                <a:r>
                  <a:rPr lang="fr-FR">
                    <a:solidFill>
                      <a:srgbClr val="FF3300"/>
                    </a:solidFill>
                  </a:rPr>
                  <a:t>Q</a:t>
                </a:r>
                <a:r>
                  <a:rPr lang="fr-FR" b="1" baseline="30000">
                    <a:solidFill>
                      <a:srgbClr val="FF3300"/>
                    </a:solidFill>
                  </a:rPr>
                  <a:t>2</a:t>
                </a:r>
              </a:p>
            </p:txBody>
          </p:sp>
        </p:grpSp>
        <p:grpSp>
          <p:nvGrpSpPr>
            <p:cNvPr id="8" name="Group 20"/>
            <p:cNvGrpSpPr>
              <a:grpSpLocks/>
            </p:cNvGrpSpPr>
            <p:nvPr/>
          </p:nvGrpSpPr>
          <p:grpSpPr bwMode="auto">
            <a:xfrm>
              <a:off x="1020" y="2062"/>
              <a:ext cx="558" cy="687"/>
              <a:chOff x="1020" y="2062"/>
              <a:chExt cx="558" cy="687"/>
            </a:xfrm>
          </p:grpSpPr>
          <p:sp>
            <p:nvSpPr>
              <p:cNvPr id="9" name="Arc 21"/>
              <p:cNvSpPr>
                <a:spLocks/>
              </p:cNvSpPr>
              <p:nvPr/>
            </p:nvSpPr>
            <p:spPr bwMode="auto">
              <a:xfrm rot="19052950" flipH="1" flipV="1">
                <a:off x="1020" y="2062"/>
                <a:ext cx="558" cy="506"/>
              </a:xfrm>
              <a:custGeom>
                <a:avLst/>
                <a:gdLst>
                  <a:gd name="G0" fmla="+- 4417 0 0"/>
                  <a:gd name="G1" fmla="+- 21600 0 0"/>
                  <a:gd name="G2" fmla="+- 21600 0 0"/>
                  <a:gd name="T0" fmla="*/ 0 w 26017"/>
                  <a:gd name="T1" fmla="*/ 456 h 22612"/>
                  <a:gd name="T2" fmla="*/ 25993 w 26017"/>
                  <a:gd name="T3" fmla="*/ 22612 h 22612"/>
                  <a:gd name="T4" fmla="*/ 4417 w 26017"/>
                  <a:gd name="T5" fmla="*/ 21600 h 22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017" h="22612" fill="none" extrusionOk="0">
                    <a:moveTo>
                      <a:pt x="0" y="456"/>
                    </a:moveTo>
                    <a:cubicBezTo>
                      <a:pt x="1452" y="152"/>
                      <a:pt x="2932" y="-1"/>
                      <a:pt x="4417" y="0"/>
                    </a:cubicBezTo>
                    <a:cubicBezTo>
                      <a:pt x="16346" y="0"/>
                      <a:pt x="26017" y="9670"/>
                      <a:pt x="26017" y="21600"/>
                    </a:cubicBezTo>
                    <a:cubicBezTo>
                      <a:pt x="26017" y="21937"/>
                      <a:pt x="26009" y="22274"/>
                      <a:pt x="25993" y="22612"/>
                    </a:cubicBezTo>
                  </a:path>
                  <a:path w="26017" h="22612" stroke="0" extrusionOk="0">
                    <a:moveTo>
                      <a:pt x="0" y="456"/>
                    </a:moveTo>
                    <a:cubicBezTo>
                      <a:pt x="1452" y="152"/>
                      <a:pt x="2932" y="-1"/>
                      <a:pt x="4417" y="0"/>
                    </a:cubicBezTo>
                    <a:cubicBezTo>
                      <a:pt x="16346" y="0"/>
                      <a:pt x="26017" y="9670"/>
                      <a:pt x="26017" y="21600"/>
                    </a:cubicBezTo>
                    <a:cubicBezTo>
                      <a:pt x="26017" y="21937"/>
                      <a:pt x="26009" y="22274"/>
                      <a:pt x="25993" y="22612"/>
                    </a:cubicBezTo>
                    <a:lnTo>
                      <a:pt x="4417" y="2160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FF3300"/>
                </a:solidFill>
                <a:round/>
                <a:headEnd type="triangle" w="med" len="med"/>
                <a:tailEnd/>
              </a:ln>
              <a:effectLst/>
            </p:spPr>
            <p:txBody>
              <a:bodyPr rot="10800000" wrap="none" anchor="ctr"/>
              <a:lstStyle/>
              <a:p>
                <a:pPr algn="ctr"/>
                <a:endParaRPr lang="en-GB" sz="2400">
                  <a:solidFill>
                    <a:srgbClr val="01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10" name="Text Box 22"/>
              <p:cNvSpPr txBox="1">
                <a:spLocks noChangeArrowheads="1"/>
              </p:cNvSpPr>
              <p:nvPr/>
            </p:nvSpPr>
            <p:spPr bwMode="auto">
              <a:xfrm>
                <a:off x="1213" y="2478"/>
                <a:ext cx="174" cy="271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>
                <a:spAutoFit/>
              </a:bodyPr>
              <a:lstStyle/>
              <a:p>
                <a:pPr defTabSz="762000" eaLnBrk="0" hangingPunct="0"/>
                <a:r>
                  <a:rPr lang="fr-FR">
                    <a:solidFill>
                      <a:srgbClr val="FF3300"/>
                    </a:solidFill>
                  </a:rPr>
                  <a:t>t</a:t>
                </a:r>
              </a:p>
            </p:txBody>
          </p:sp>
        </p:grpSp>
      </p:grpSp>
      <p:sp>
        <p:nvSpPr>
          <p:cNvPr id="13" name="Text Box 23"/>
          <p:cNvSpPr txBox="1">
            <a:spLocks noChangeArrowheads="1"/>
          </p:cNvSpPr>
          <p:nvPr/>
        </p:nvSpPr>
        <p:spPr bwMode="auto">
          <a:xfrm>
            <a:off x="437555" y="1798464"/>
            <a:ext cx="1254125" cy="406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Q</a:t>
            </a:r>
            <a:r>
              <a:rPr lang="en-GB" baseline="30000" dirty="0">
                <a:solidFill>
                  <a:srgbClr val="FF0000"/>
                </a:solidFill>
              </a:rPr>
              <a:t>2</a:t>
            </a:r>
            <a:r>
              <a:rPr lang="en-GB" b="1" dirty="0">
                <a:solidFill>
                  <a:srgbClr val="FF0000"/>
                </a:solidFill>
                <a:latin typeface="Times New Roman" pitchFamily="18" charset="0"/>
              </a:rPr>
              <a:t>&gt;&gt;, </a:t>
            </a:r>
            <a:r>
              <a:rPr lang="en-GB" dirty="0">
                <a:solidFill>
                  <a:srgbClr val="FF0000"/>
                </a:solidFill>
              </a:rPr>
              <a:t>t</a:t>
            </a:r>
            <a:r>
              <a:rPr lang="en-GB" b="1" dirty="0">
                <a:solidFill>
                  <a:srgbClr val="FF0000"/>
                </a:solidFill>
                <a:latin typeface="Times New Roman" pitchFamily="18" charset="0"/>
              </a:rPr>
              <a:t>&lt;&lt;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200834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 ideal experiment for measuring hard exclusive processes</a:t>
            </a:r>
            <a:endParaRPr lang="it-IT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211960" y="1979548"/>
            <a:ext cx="3291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it-IT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high &amp; variable beam energy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860032" y="2348880"/>
            <a:ext cx="352160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à"/>
            </a:pPr>
            <a:r>
              <a:rPr lang="it-IT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ensure hard regime</a:t>
            </a:r>
          </a:p>
          <a:p>
            <a:pPr>
              <a:lnSpc>
                <a:spcPct val="150000"/>
              </a:lnSpc>
              <a:buFont typeface="Wingdings" pitchFamily="2" charset="2"/>
              <a:buChar char="à"/>
            </a:pPr>
            <a:r>
              <a:rPr lang="it-IT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wide kinematic range</a:t>
            </a:r>
          </a:p>
          <a:p>
            <a:pPr>
              <a:lnSpc>
                <a:spcPct val="150000"/>
              </a:lnSpc>
              <a:buFont typeface="Wingdings" pitchFamily="2" charset="2"/>
              <a:buChar char="à"/>
            </a:pPr>
            <a:r>
              <a:rPr lang="it-IT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L/T separation for ps meson prod.</a:t>
            </a:r>
            <a:endParaRPr lang="it-IT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283968" y="3665536"/>
            <a:ext cx="1944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it-IT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high luminosity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860032" y="4005064"/>
            <a:ext cx="260308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à"/>
            </a:pPr>
            <a:r>
              <a:rPr lang="it-IT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small cross sections</a:t>
            </a:r>
          </a:p>
          <a:p>
            <a:pPr>
              <a:lnSpc>
                <a:spcPct val="150000"/>
              </a:lnSpc>
              <a:buFont typeface="Wingdings" pitchFamily="2" charset="2"/>
              <a:buChar char="à"/>
            </a:pPr>
            <a:r>
              <a:rPr lang="it-IT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fully differential analysis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283968" y="4869160"/>
            <a:ext cx="2316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it-IT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hermetic detectors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860032" y="5229200"/>
            <a:ext cx="20601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à"/>
            </a:pPr>
            <a:r>
              <a:rPr lang="it-IT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ensure exclusivity</a:t>
            </a:r>
          </a:p>
        </p:txBody>
      </p:sp>
      <p:sp>
        <p:nvSpPr>
          <p:cNvPr id="20" name="Text Box 14"/>
          <p:cNvSpPr txBox="1">
            <a:spLocks noChangeArrowheads="1"/>
          </p:cNvSpPr>
          <p:nvPr/>
        </p:nvSpPr>
        <p:spPr bwMode="auto">
          <a:xfrm>
            <a:off x="5909997" y="5949280"/>
            <a:ext cx="2982483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… doesn’t exist (yet)…</a:t>
            </a:r>
            <a:endParaRPr lang="it-IT" sz="2400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200834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experimental prerequisites</a:t>
            </a:r>
            <a:endParaRPr lang="it-IT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7369" y="908720"/>
            <a:ext cx="3961135" cy="297125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6" name="Picture 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125539"/>
            <a:ext cx="648072" cy="46805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pic>
        <p:nvPicPr>
          <p:cNvPr id="7" name="Picture 1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1700808"/>
            <a:ext cx="576064" cy="57037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pic>
        <p:nvPicPr>
          <p:cNvPr id="8" name="Picture 7" descr="hermes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2420888"/>
            <a:ext cx="896910" cy="648072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433635" y="1124744"/>
            <a:ext cx="2778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polarised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27GeV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e+/e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  <a:cs typeface="Arial" pitchFamily="34" charset="0"/>
              </a:rPr>
              <a:t>-</a:t>
            </a:r>
            <a:endParaRPr lang="it-IT" dirty="0" smtClean="0"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unpolarised 920GeV p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424122" y="1691516"/>
            <a:ext cx="2917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it-IT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≈full event reconstruction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447703" y="2276872"/>
            <a:ext cx="39883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polarised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27GeV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e+/e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  <a:cs typeface="Arial" pitchFamily="34" charset="0"/>
              </a:rPr>
              <a:t>-</a:t>
            </a:r>
            <a:endParaRPr lang="it-IT" dirty="0" smtClean="0"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long+transv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polarised p, d targets 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unpolarised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nuclear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targets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424122" y="3140968"/>
            <a:ext cx="37401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it-IT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missing mass technique</a:t>
            </a:r>
          </a:p>
          <a:p>
            <a:pPr>
              <a:buFont typeface="Wingdings" pitchFamily="2" charset="2"/>
              <a:buChar char="§"/>
            </a:pPr>
            <a:r>
              <a:rPr lang="it-IT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2006/7 data taken with recoil det.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281196" y="1052736"/>
            <a:ext cx="1740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HERA till 2007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200834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experimental prerequisites</a:t>
            </a:r>
            <a:endParaRPr lang="it-IT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7369" y="908720"/>
            <a:ext cx="3961135" cy="297125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6" name="Picture 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125539"/>
            <a:ext cx="648072" cy="46805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pic>
        <p:nvPicPr>
          <p:cNvPr id="7" name="Picture 1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1700808"/>
            <a:ext cx="576064" cy="57037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pic>
        <p:nvPicPr>
          <p:cNvPr id="8" name="Picture 7" descr="hermes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2420888"/>
            <a:ext cx="896910" cy="648072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433635" y="1124744"/>
            <a:ext cx="2778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polarised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27GeV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e+/e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  <a:cs typeface="Arial" pitchFamily="34" charset="0"/>
              </a:rPr>
              <a:t>-</a:t>
            </a:r>
            <a:endParaRPr lang="it-IT" dirty="0" smtClean="0"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unpolarised 920GeV p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424122" y="1691516"/>
            <a:ext cx="2917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it-IT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≈full event reconstruction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447703" y="2276872"/>
            <a:ext cx="39883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polarised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27GeV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e+/e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  <a:cs typeface="Arial" pitchFamily="34" charset="0"/>
              </a:rPr>
              <a:t>-</a:t>
            </a:r>
            <a:endParaRPr lang="it-IT" dirty="0" smtClean="0"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long+transv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polarised p, d targets 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unpolarised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nuclear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targets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424122" y="3140968"/>
            <a:ext cx="37401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it-IT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missing mass/energie technique</a:t>
            </a:r>
          </a:p>
          <a:p>
            <a:pPr>
              <a:buFont typeface="Wingdings" pitchFamily="2" charset="2"/>
              <a:buChar char="§"/>
            </a:pPr>
            <a:r>
              <a:rPr lang="it-IT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2006/7 data taken with recoil det.</a:t>
            </a:r>
          </a:p>
        </p:txBody>
      </p:sp>
      <p:pic>
        <p:nvPicPr>
          <p:cNvPr id="14" name="Picture 2" descr="j-lab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12160" y="2780928"/>
            <a:ext cx="2952328" cy="31771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Picture 15" descr="geant_clas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7544" y="3861048"/>
            <a:ext cx="754831" cy="724157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grpSp>
        <p:nvGrpSpPr>
          <p:cNvPr id="17" name="Group 19"/>
          <p:cNvGrpSpPr>
            <a:grpSpLocks/>
          </p:cNvGrpSpPr>
          <p:nvPr/>
        </p:nvGrpSpPr>
        <p:grpSpPr bwMode="auto">
          <a:xfrm>
            <a:off x="395288" y="4797152"/>
            <a:ext cx="1123950" cy="503237"/>
            <a:chOff x="249" y="3158"/>
            <a:chExt cx="708" cy="317"/>
          </a:xfrm>
        </p:grpSpPr>
        <p:sp>
          <p:nvSpPr>
            <p:cNvPr id="18" name="Text Box 17"/>
            <p:cNvSpPr txBox="1">
              <a:spLocks noChangeArrowheads="1"/>
            </p:cNvSpPr>
            <p:nvPr/>
          </p:nvSpPr>
          <p:spPr bwMode="auto">
            <a:xfrm>
              <a:off x="372" y="3189"/>
              <a:ext cx="585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dirty="0">
                  <a:solidFill>
                    <a:srgbClr val="99CC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Hall-A</a:t>
              </a:r>
              <a:endParaRPr lang="it-IT" dirty="0">
                <a:solidFill>
                  <a:srgbClr val="99CC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249" y="3158"/>
              <a:ext cx="681" cy="317"/>
            </a:xfrm>
            <a:prstGeom prst="ellipse">
              <a:avLst/>
            </a:prstGeom>
            <a:noFill/>
            <a:ln w="28575" algn="ctr">
              <a:solidFill>
                <a:srgbClr val="99CC00"/>
              </a:solidFill>
              <a:round/>
              <a:headEnd/>
              <a:tailEnd/>
            </a:ln>
            <a:effectLst>
              <a:outerShdw dist="107763" dir="18900000" algn="ctr" rotWithShape="0">
                <a:schemeClr val="bg2">
                  <a:alpha val="50000"/>
                </a:schemeClr>
              </a:outerShdw>
            </a:effectLst>
          </p:spPr>
          <p:txBody>
            <a:bodyPr anchor="ctr">
              <a:spAutoFit/>
            </a:bodyPr>
            <a:lstStyle/>
            <a:p>
              <a:endParaRPr lang="it-IT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1423674" y="4653136"/>
            <a:ext cx="36503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it-IT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missing mass/energie technique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447703" y="4006805"/>
            <a:ext cx="39883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highly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polarised, high lumi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6GeV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  <a:cs typeface="Arial" pitchFamily="34" charset="0"/>
              </a:rPr>
              <a:t>-</a:t>
            </a:r>
            <a:endParaRPr lang="it-IT" dirty="0" smtClean="0"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long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polarised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effective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p, n targets</a:t>
            </a:r>
            <a:endParaRPr lang="it-IT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281196" y="1052736"/>
            <a:ext cx="1740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HERA till 2007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984733" y="2780928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CEBAF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6632"/>
            <a:ext cx="9144000" cy="6486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4" name="Text Box 12"/>
          <p:cNvSpPr txBox="1">
            <a:spLocks noChangeArrowheads="1"/>
          </p:cNvSpPr>
          <p:nvPr/>
        </p:nvSpPr>
        <p:spPr bwMode="auto">
          <a:xfrm>
            <a:off x="-36513" y="55563"/>
            <a:ext cx="1920462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/>
            <a:r>
              <a:rPr lang="en-US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[slide by L. </a:t>
            </a:r>
            <a:r>
              <a:rPr lang="en-US" sz="14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Pappalardo</a:t>
            </a:r>
            <a:r>
              <a:rPr lang="en-US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]</a:t>
            </a:r>
            <a:endParaRPr lang="it-IT" sz="1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ounded Rectangle 28"/>
          <p:cNvSpPr/>
          <p:nvPr/>
        </p:nvSpPr>
        <p:spPr>
          <a:xfrm>
            <a:off x="409604" y="5387284"/>
            <a:ext cx="4680520" cy="1296144"/>
          </a:xfrm>
          <a:prstGeom prst="roundRect">
            <a:avLst/>
          </a:prstGeom>
          <a:solidFill>
            <a:schemeClr val="dk1">
              <a:tint val="50000"/>
              <a:satMod val="300000"/>
              <a:alpha val="31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TextBox 2"/>
          <p:cNvSpPr txBox="1"/>
          <p:nvPr/>
        </p:nvSpPr>
        <p:spPr>
          <a:xfrm>
            <a:off x="0" y="200834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experimental prerequisites</a:t>
            </a:r>
            <a:endParaRPr lang="it-IT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7369" y="908720"/>
            <a:ext cx="3961135" cy="297125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6" name="Picture 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125539"/>
            <a:ext cx="648072" cy="46805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pic>
        <p:nvPicPr>
          <p:cNvPr id="7" name="Picture 1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1700808"/>
            <a:ext cx="576064" cy="57037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pic>
        <p:nvPicPr>
          <p:cNvPr id="8" name="Picture 7" descr="hermes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2420888"/>
            <a:ext cx="896910" cy="648072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433635" y="1124744"/>
            <a:ext cx="2778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polarised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27GeV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e+/e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  <a:cs typeface="Arial" pitchFamily="34" charset="0"/>
              </a:rPr>
              <a:t>-</a:t>
            </a:r>
            <a:endParaRPr lang="it-IT" dirty="0" smtClean="0"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unpolarised 920GeV p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424122" y="1691516"/>
            <a:ext cx="2917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it-IT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≈full event reconstruction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447703" y="2276872"/>
            <a:ext cx="39883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polarised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27GeV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e+/e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  <a:cs typeface="Arial" pitchFamily="34" charset="0"/>
              </a:rPr>
              <a:t>-</a:t>
            </a:r>
            <a:endParaRPr lang="it-IT" dirty="0" smtClean="0"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long+transv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polarised p, d targets 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unpolarised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nuclear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targets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424122" y="3140968"/>
            <a:ext cx="37401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it-IT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missing mass/energie technique</a:t>
            </a:r>
          </a:p>
          <a:p>
            <a:pPr>
              <a:buFont typeface="Wingdings" pitchFamily="2" charset="2"/>
              <a:buChar char="§"/>
            </a:pPr>
            <a:r>
              <a:rPr lang="it-IT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2006/7 data taken with recoil det.</a:t>
            </a:r>
          </a:p>
        </p:txBody>
      </p:sp>
      <p:pic>
        <p:nvPicPr>
          <p:cNvPr id="14" name="Picture 2" descr="j-lab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12160" y="2780928"/>
            <a:ext cx="2952328" cy="31771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Picture 15" descr="geant_clas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7544" y="3861048"/>
            <a:ext cx="754831" cy="724157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395288" y="4797152"/>
            <a:ext cx="1123950" cy="503237"/>
            <a:chOff x="249" y="3158"/>
            <a:chExt cx="708" cy="317"/>
          </a:xfrm>
        </p:grpSpPr>
        <p:sp>
          <p:nvSpPr>
            <p:cNvPr id="18" name="Text Box 17"/>
            <p:cNvSpPr txBox="1">
              <a:spLocks noChangeArrowheads="1"/>
            </p:cNvSpPr>
            <p:nvPr/>
          </p:nvSpPr>
          <p:spPr bwMode="auto">
            <a:xfrm>
              <a:off x="372" y="3189"/>
              <a:ext cx="585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dirty="0">
                  <a:solidFill>
                    <a:srgbClr val="99CC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Hall-A</a:t>
              </a:r>
              <a:endParaRPr lang="it-IT" dirty="0">
                <a:solidFill>
                  <a:srgbClr val="99CC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249" y="3158"/>
              <a:ext cx="681" cy="317"/>
            </a:xfrm>
            <a:prstGeom prst="ellipse">
              <a:avLst/>
            </a:prstGeom>
            <a:noFill/>
            <a:ln w="28575" algn="ctr">
              <a:solidFill>
                <a:srgbClr val="99CC00"/>
              </a:solidFill>
              <a:round/>
              <a:headEnd/>
              <a:tailEnd/>
            </a:ln>
            <a:effectLst>
              <a:outerShdw dist="107763" dir="18900000" algn="ctr" rotWithShape="0">
                <a:schemeClr val="bg2">
                  <a:alpha val="50000"/>
                </a:schemeClr>
              </a:outerShdw>
            </a:effectLst>
          </p:spPr>
          <p:txBody>
            <a:bodyPr anchor="ctr">
              <a:spAutoFit/>
            </a:bodyPr>
            <a:lstStyle/>
            <a:p>
              <a:endParaRPr lang="it-IT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1423674" y="4653136"/>
            <a:ext cx="36503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it-IT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missing mass/energie technique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447703" y="4006805"/>
            <a:ext cx="39883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highly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polarised, high lumi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6GeV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  <a:cs typeface="Arial" pitchFamily="34" charset="0"/>
              </a:rPr>
              <a:t>-</a:t>
            </a:r>
            <a:endParaRPr lang="it-IT" dirty="0" smtClean="0"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long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polarised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effective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p, n targets</a:t>
            </a:r>
            <a:endParaRPr lang="it-IT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281196" y="1052736"/>
            <a:ext cx="1740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HERA till 2007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984733" y="2780928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CEBAF</a:t>
            </a:r>
          </a:p>
        </p:txBody>
      </p:sp>
      <p:pic>
        <p:nvPicPr>
          <p:cNvPr id="24" name="Picture 10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241075" y="4869160"/>
            <a:ext cx="3651405" cy="18977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25" name="TextBox 24"/>
          <p:cNvSpPr txBox="1"/>
          <p:nvPr/>
        </p:nvSpPr>
        <p:spPr>
          <a:xfrm>
            <a:off x="7981781" y="5147900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CERN</a:t>
            </a:r>
          </a:p>
        </p:txBody>
      </p:sp>
      <p:pic>
        <p:nvPicPr>
          <p:cNvPr id="26" name="Picture 8" descr="compass_logo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11932" y="5733256"/>
            <a:ext cx="647700" cy="641350"/>
          </a:xfrm>
          <a:prstGeom prst="rect">
            <a:avLst/>
          </a:prstGeom>
          <a:noFill/>
        </p:spPr>
      </p:pic>
      <p:sp>
        <p:nvSpPr>
          <p:cNvPr id="27" name="TextBox 26"/>
          <p:cNvSpPr txBox="1"/>
          <p:nvPr/>
        </p:nvSpPr>
        <p:spPr>
          <a:xfrm>
            <a:off x="1445853" y="5385990"/>
            <a:ext cx="34861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highly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polarised,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160GeV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ymbol" pitchFamily="18" charset="2"/>
                <a:cs typeface="Arial" pitchFamily="34" charset="0"/>
              </a:rPr>
              <a:t>m</a:t>
            </a:r>
            <a:endParaRPr lang="it-IT" dirty="0" smtClean="0"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long+transv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polarised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effective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p, d targets</a:t>
            </a:r>
            <a:endParaRPr lang="it-IT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425698" y="6300028"/>
            <a:ext cx="36503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it-IT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missing mass/energie technique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716016" y="5867980"/>
            <a:ext cx="40849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    COMPASS-II with recoil det.</a:t>
            </a:r>
            <a:endParaRPr lang="it-IT" sz="20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200834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low </a:t>
            </a:r>
            <a:r>
              <a:rPr lang="it-IT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  <a:sym typeface="Wingdings" pitchFamily="2" charset="2"/>
              </a:rPr>
              <a:t> high x</a:t>
            </a:r>
            <a:endParaRPr lang="it-IT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420985" y="1015008"/>
            <a:ext cx="5514409" cy="690265"/>
            <a:chOff x="950913" y="981075"/>
            <a:chExt cx="5514409" cy="690265"/>
          </a:xfrm>
        </p:grpSpPr>
        <p:sp>
          <p:nvSpPr>
            <p:cNvPr id="6" name="Text Box 12"/>
            <p:cNvSpPr txBox="1">
              <a:spLocks noChangeArrowheads="1"/>
            </p:cNvSpPr>
            <p:nvPr/>
          </p:nvSpPr>
          <p:spPr bwMode="auto">
            <a:xfrm>
              <a:off x="6064250" y="1209675"/>
              <a:ext cx="401072" cy="4616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400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x</a:t>
              </a:r>
              <a:r>
                <a:rPr lang="en-US" baseline="-25000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B</a:t>
              </a:r>
              <a:endParaRPr lang="it-IT" baseline="-25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grpSp>
          <p:nvGrpSpPr>
            <p:cNvPr id="7" name="Group 20"/>
            <p:cNvGrpSpPr/>
            <p:nvPr/>
          </p:nvGrpSpPr>
          <p:grpSpPr>
            <a:xfrm>
              <a:off x="950913" y="981075"/>
              <a:ext cx="5060950" cy="661988"/>
              <a:chOff x="950913" y="981075"/>
              <a:chExt cx="5060950" cy="661988"/>
            </a:xfrm>
          </p:grpSpPr>
          <p:sp>
            <p:nvSpPr>
              <p:cNvPr id="8" name="Line 8"/>
              <p:cNvSpPr>
                <a:spLocks noChangeShapeType="1"/>
              </p:cNvSpPr>
              <p:nvPr/>
            </p:nvSpPr>
            <p:spPr bwMode="auto">
              <a:xfrm>
                <a:off x="971550" y="1412776"/>
                <a:ext cx="5040313" cy="0"/>
              </a:xfrm>
              <a:prstGeom prst="line">
                <a:avLst/>
              </a:prstGeom>
              <a:noFill/>
              <a:ln w="28575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9" name="Line 9"/>
              <p:cNvSpPr>
                <a:spLocks noChangeShapeType="1"/>
              </p:cNvSpPr>
              <p:nvPr/>
            </p:nvSpPr>
            <p:spPr bwMode="auto">
              <a:xfrm>
                <a:off x="1547813" y="1211263"/>
                <a:ext cx="0" cy="431800"/>
              </a:xfrm>
              <a:prstGeom prst="line">
                <a:avLst/>
              </a:prstGeom>
              <a:noFill/>
              <a:ln w="28575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10" name="Line 10"/>
              <p:cNvSpPr>
                <a:spLocks noChangeShapeType="1"/>
              </p:cNvSpPr>
              <p:nvPr/>
            </p:nvSpPr>
            <p:spPr bwMode="auto">
              <a:xfrm>
                <a:off x="4643438" y="1196975"/>
                <a:ext cx="0" cy="431800"/>
              </a:xfrm>
              <a:prstGeom prst="line">
                <a:avLst/>
              </a:prstGeom>
              <a:noFill/>
              <a:ln w="28575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11" name="Line 11"/>
              <p:cNvSpPr>
                <a:spLocks noChangeShapeType="1"/>
              </p:cNvSpPr>
              <p:nvPr/>
            </p:nvSpPr>
            <p:spPr bwMode="auto">
              <a:xfrm>
                <a:off x="3132138" y="1196975"/>
                <a:ext cx="0" cy="431800"/>
              </a:xfrm>
              <a:prstGeom prst="line">
                <a:avLst/>
              </a:prstGeom>
              <a:noFill/>
              <a:ln w="28575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12" name="Text Box 13"/>
              <p:cNvSpPr txBox="1">
                <a:spLocks noChangeArrowheads="1"/>
              </p:cNvSpPr>
              <p:nvPr/>
            </p:nvSpPr>
            <p:spPr bwMode="auto">
              <a:xfrm>
                <a:off x="950913" y="1016000"/>
                <a:ext cx="543739" cy="36933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10</a:t>
                </a:r>
                <a:r>
                  <a:rPr lang="en-US" baseline="30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-3</a:t>
                </a:r>
                <a:endParaRPr lang="it-IT" baseline="300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3" name="Text Box 14"/>
              <p:cNvSpPr txBox="1">
                <a:spLocks noChangeArrowheads="1"/>
              </p:cNvSpPr>
              <p:nvPr/>
            </p:nvSpPr>
            <p:spPr bwMode="auto">
              <a:xfrm>
                <a:off x="3305175" y="1016000"/>
                <a:ext cx="543739" cy="36933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10</a:t>
                </a:r>
                <a:r>
                  <a:rPr lang="en-US" baseline="30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-1</a:t>
                </a:r>
                <a:endParaRPr lang="it-IT" baseline="300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4" name="Text Box 15"/>
              <p:cNvSpPr txBox="1">
                <a:spLocks noChangeArrowheads="1"/>
              </p:cNvSpPr>
              <p:nvPr/>
            </p:nvSpPr>
            <p:spPr bwMode="auto">
              <a:xfrm>
                <a:off x="5033963" y="981075"/>
                <a:ext cx="838691" cy="36933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0.2-0.5</a:t>
                </a:r>
                <a:endParaRPr lang="it-IT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</p:grpSp>
      <p:sp>
        <p:nvSpPr>
          <p:cNvPr id="15" name="Text Box 13"/>
          <p:cNvSpPr txBox="1">
            <a:spLocks noChangeArrowheads="1"/>
          </p:cNvSpPr>
          <p:nvPr/>
        </p:nvSpPr>
        <p:spPr bwMode="auto">
          <a:xfrm>
            <a:off x="251520" y="1732746"/>
            <a:ext cx="1588384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FF6600"/>
                </a:solidFill>
              </a:rPr>
              <a:t>HERA collider</a:t>
            </a:r>
            <a:endParaRPr lang="it-IT" sz="2000" b="1" dirty="0">
              <a:solidFill>
                <a:srgbClr val="FF6600"/>
              </a:solidFill>
            </a:endParaRPr>
          </a:p>
        </p:txBody>
      </p:sp>
      <p:sp>
        <p:nvSpPr>
          <p:cNvPr id="16" name="Text Box 13"/>
          <p:cNvSpPr txBox="1">
            <a:spLocks noChangeArrowheads="1"/>
          </p:cNvSpPr>
          <p:nvPr/>
        </p:nvSpPr>
        <p:spPr bwMode="auto">
          <a:xfrm>
            <a:off x="3487672" y="1732746"/>
            <a:ext cx="1732269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FF6600"/>
                </a:solidFill>
              </a:rPr>
              <a:t>HERMES / </a:t>
            </a:r>
            <a:r>
              <a:rPr lang="en-US" sz="2000" dirty="0" err="1" smtClean="0">
                <a:solidFill>
                  <a:srgbClr val="FF6600"/>
                </a:solidFill>
              </a:rPr>
              <a:t>JLab</a:t>
            </a:r>
            <a:endParaRPr lang="it-IT" sz="2000" b="1" dirty="0">
              <a:solidFill>
                <a:srgbClr val="FF6600"/>
              </a:solidFill>
            </a:endParaRPr>
          </a:p>
        </p:txBody>
      </p:sp>
      <p:sp>
        <p:nvSpPr>
          <p:cNvPr id="18" name="Text Box 27"/>
          <p:cNvSpPr txBox="1">
            <a:spLocks noChangeArrowheads="1"/>
          </p:cNvSpPr>
          <p:nvPr/>
        </p:nvSpPr>
        <p:spPr bwMode="auto">
          <a:xfrm>
            <a:off x="323528" y="2132856"/>
            <a:ext cx="1577676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10</a:t>
            </a:r>
            <a:r>
              <a:rPr lang="en-US" baseline="30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-4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&lt;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x</a:t>
            </a:r>
            <a:r>
              <a:rPr lang="en-US" baseline="-250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B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&lt; 0.02</a:t>
            </a:r>
            <a:endParaRPr lang="it-I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9" name="Text Box 27"/>
          <p:cNvSpPr txBox="1">
            <a:spLocks noChangeArrowheads="1"/>
          </p:cNvSpPr>
          <p:nvPr/>
        </p:nvSpPr>
        <p:spPr bwMode="auto">
          <a:xfrm>
            <a:off x="2915816" y="2132856"/>
            <a:ext cx="3337773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0.02 &lt;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x</a:t>
            </a:r>
            <a:r>
              <a:rPr lang="en-US" baseline="-250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B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&lt;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0.4   /   0.1 &lt; </a:t>
            </a:r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x</a:t>
            </a:r>
            <a:r>
              <a:rPr lang="en-US" baseline="-250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&lt; 0.6  </a:t>
            </a:r>
            <a:endParaRPr lang="it-I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07504" y="2555612"/>
            <a:ext cx="2274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sea quarks &amp; gluons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088089" y="2555612"/>
            <a:ext cx="2852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(gluons) (valence) quarks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200834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low </a:t>
            </a:r>
            <a:r>
              <a:rPr lang="it-IT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  <a:sym typeface="Wingdings" pitchFamily="2" charset="2"/>
              </a:rPr>
              <a:t> high x</a:t>
            </a:r>
            <a:endParaRPr lang="it-IT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4"/>
          <p:cNvGrpSpPr/>
          <p:nvPr/>
        </p:nvGrpSpPr>
        <p:grpSpPr>
          <a:xfrm>
            <a:off x="420985" y="1015008"/>
            <a:ext cx="5514409" cy="690265"/>
            <a:chOff x="950913" y="981075"/>
            <a:chExt cx="5514409" cy="690265"/>
          </a:xfrm>
        </p:grpSpPr>
        <p:sp>
          <p:nvSpPr>
            <p:cNvPr id="6" name="Text Box 12"/>
            <p:cNvSpPr txBox="1">
              <a:spLocks noChangeArrowheads="1"/>
            </p:cNvSpPr>
            <p:nvPr/>
          </p:nvSpPr>
          <p:spPr bwMode="auto">
            <a:xfrm>
              <a:off x="6064250" y="1209675"/>
              <a:ext cx="401072" cy="4616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400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x</a:t>
              </a:r>
              <a:r>
                <a:rPr lang="en-US" baseline="-25000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B</a:t>
              </a:r>
              <a:endParaRPr lang="it-IT" baseline="-25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grpSp>
          <p:nvGrpSpPr>
            <p:cNvPr id="4" name="Group 20"/>
            <p:cNvGrpSpPr/>
            <p:nvPr/>
          </p:nvGrpSpPr>
          <p:grpSpPr>
            <a:xfrm>
              <a:off x="950913" y="981075"/>
              <a:ext cx="5060950" cy="661988"/>
              <a:chOff x="950913" y="981075"/>
              <a:chExt cx="5060950" cy="661988"/>
            </a:xfrm>
          </p:grpSpPr>
          <p:sp>
            <p:nvSpPr>
              <p:cNvPr id="8" name="Line 8"/>
              <p:cNvSpPr>
                <a:spLocks noChangeShapeType="1"/>
              </p:cNvSpPr>
              <p:nvPr/>
            </p:nvSpPr>
            <p:spPr bwMode="auto">
              <a:xfrm>
                <a:off x="971550" y="1412776"/>
                <a:ext cx="5040313" cy="0"/>
              </a:xfrm>
              <a:prstGeom prst="line">
                <a:avLst/>
              </a:prstGeom>
              <a:noFill/>
              <a:ln w="28575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9" name="Line 9"/>
              <p:cNvSpPr>
                <a:spLocks noChangeShapeType="1"/>
              </p:cNvSpPr>
              <p:nvPr/>
            </p:nvSpPr>
            <p:spPr bwMode="auto">
              <a:xfrm>
                <a:off x="1547813" y="1211263"/>
                <a:ext cx="0" cy="431800"/>
              </a:xfrm>
              <a:prstGeom prst="line">
                <a:avLst/>
              </a:prstGeom>
              <a:noFill/>
              <a:ln w="28575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10" name="Line 10"/>
              <p:cNvSpPr>
                <a:spLocks noChangeShapeType="1"/>
              </p:cNvSpPr>
              <p:nvPr/>
            </p:nvSpPr>
            <p:spPr bwMode="auto">
              <a:xfrm>
                <a:off x="4643438" y="1196975"/>
                <a:ext cx="0" cy="431800"/>
              </a:xfrm>
              <a:prstGeom prst="line">
                <a:avLst/>
              </a:prstGeom>
              <a:noFill/>
              <a:ln w="28575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11" name="Line 11"/>
              <p:cNvSpPr>
                <a:spLocks noChangeShapeType="1"/>
              </p:cNvSpPr>
              <p:nvPr/>
            </p:nvSpPr>
            <p:spPr bwMode="auto">
              <a:xfrm>
                <a:off x="3132138" y="1196975"/>
                <a:ext cx="0" cy="431800"/>
              </a:xfrm>
              <a:prstGeom prst="line">
                <a:avLst/>
              </a:prstGeom>
              <a:noFill/>
              <a:ln w="28575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12" name="Text Box 13"/>
              <p:cNvSpPr txBox="1">
                <a:spLocks noChangeArrowheads="1"/>
              </p:cNvSpPr>
              <p:nvPr/>
            </p:nvSpPr>
            <p:spPr bwMode="auto">
              <a:xfrm>
                <a:off x="950913" y="1016000"/>
                <a:ext cx="543739" cy="36933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10</a:t>
                </a:r>
                <a:r>
                  <a:rPr lang="en-US" baseline="30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-3</a:t>
                </a:r>
                <a:endParaRPr lang="it-IT" baseline="300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3" name="Text Box 14"/>
              <p:cNvSpPr txBox="1">
                <a:spLocks noChangeArrowheads="1"/>
              </p:cNvSpPr>
              <p:nvPr/>
            </p:nvSpPr>
            <p:spPr bwMode="auto">
              <a:xfrm>
                <a:off x="3305175" y="1016000"/>
                <a:ext cx="543739" cy="36933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10</a:t>
                </a:r>
                <a:r>
                  <a:rPr lang="en-US" baseline="30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-1</a:t>
                </a:r>
                <a:endParaRPr lang="it-IT" baseline="300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4" name="Text Box 15"/>
              <p:cNvSpPr txBox="1">
                <a:spLocks noChangeArrowheads="1"/>
              </p:cNvSpPr>
              <p:nvPr/>
            </p:nvSpPr>
            <p:spPr bwMode="auto">
              <a:xfrm>
                <a:off x="5033963" y="981075"/>
                <a:ext cx="838691" cy="36933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0.2-0.5</a:t>
                </a:r>
                <a:endParaRPr lang="it-IT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</p:grpSp>
      <p:sp>
        <p:nvSpPr>
          <p:cNvPr id="15" name="Text Box 13"/>
          <p:cNvSpPr txBox="1">
            <a:spLocks noChangeArrowheads="1"/>
          </p:cNvSpPr>
          <p:nvPr/>
        </p:nvSpPr>
        <p:spPr bwMode="auto">
          <a:xfrm>
            <a:off x="251520" y="1732746"/>
            <a:ext cx="1588384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FF6600"/>
                </a:solidFill>
              </a:rPr>
              <a:t>HERA collider</a:t>
            </a:r>
            <a:endParaRPr lang="it-IT" sz="2000" b="1" dirty="0">
              <a:solidFill>
                <a:srgbClr val="FF6600"/>
              </a:solidFill>
            </a:endParaRPr>
          </a:p>
        </p:txBody>
      </p:sp>
      <p:sp>
        <p:nvSpPr>
          <p:cNvPr id="16" name="Text Box 13"/>
          <p:cNvSpPr txBox="1">
            <a:spLocks noChangeArrowheads="1"/>
          </p:cNvSpPr>
          <p:nvPr/>
        </p:nvSpPr>
        <p:spPr bwMode="auto">
          <a:xfrm>
            <a:off x="3487672" y="1732746"/>
            <a:ext cx="1732269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FF6600"/>
                </a:solidFill>
              </a:rPr>
              <a:t>HERMES / </a:t>
            </a:r>
            <a:r>
              <a:rPr lang="en-US" sz="2000" dirty="0" err="1" smtClean="0">
                <a:solidFill>
                  <a:srgbClr val="FF6600"/>
                </a:solidFill>
              </a:rPr>
              <a:t>JLab</a:t>
            </a:r>
            <a:endParaRPr lang="it-IT" sz="2000" b="1" dirty="0">
              <a:solidFill>
                <a:srgbClr val="FF6600"/>
              </a:solidFill>
            </a:endParaRPr>
          </a:p>
        </p:txBody>
      </p:sp>
      <p:sp>
        <p:nvSpPr>
          <p:cNvPr id="18" name="Text Box 27"/>
          <p:cNvSpPr txBox="1">
            <a:spLocks noChangeArrowheads="1"/>
          </p:cNvSpPr>
          <p:nvPr/>
        </p:nvSpPr>
        <p:spPr bwMode="auto">
          <a:xfrm>
            <a:off x="323528" y="2132856"/>
            <a:ext cx="1577676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10</a:t>
            </a:r>
            <a:r>
              <a:rPr lang="en-US" baseline="30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-4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&lt;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x</a:t>
            </a:r>
            <a:r>
              <a:rPr lang="en-US" baseline="-250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B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&lt; 0.02</a:t>
            </a:r>
            <a:endParaRPr lang="it-I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9" name="Text Box 27"/>
          <p:cNvSpPr txBox="1">
            <a:spLocks noChangeArrowheads="1"/>
          </p:cNvSpPr>
          <p:nvPr/>
        </p:nvSpPr>
        <p:spPr bwMode="auto">
          <a:xfrm>
            <a:off x="2915816" y="2132856"/>
            <a:ext cx="3337773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0.02 &lt;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x</a:t>
            </a:r>
            <a:r>
              <a:rPr lang="en-US" baseline="-250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B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&lt;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0.4   /   0.1 &lt; </a:t>
            </a:r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x</a:t>
            </a:r>
            <a:r>
              <a:rPr lang="en-US" baseline="-250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&lt; 0.6  </a:t>
            </a:r>
            <a:endParaRPr lang="it-I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07504" y="2555612"/>
            <a:ext cx="2274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sea quarks &amp; gluons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088089" y="2555612"/>
            <a:ext cx="2852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(gluons) (valence) quarks 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453405" y="3068960"/>
            <a:ext cx="7430963" cy="2778571"/>
            <a:chOff x="827088" y="2852738"/>
            <a:chExt cx="7646987" cy="2922587"/>
          </a:xfrm>
        </p:grpSpPr>
        <p:pic>
          <p:nvPicPr>
            <p:cNvPr id="23" name="Picture 2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27088" y="2997200"/>
              <a:ext cx="1087437" cy="266541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</p:pic>
        <p:pic>
          <p:nvPicPr>
            <p:cNvPr id="24" name="Picture 2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784475" y="2852738"/>
              <a:ext cx="1066800" cy="29225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</p:pic>
        <p:pic>
          <p:nvPicPr>
            <p:cNvPr id="25" name="Picture 2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425950" y="2852738"/>
              <a:ext cx="1082675" cy="288131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</p:pic>
        <p:pic>
          <p:nvPicPr>
            <p:cNvPr id="26" name="Picture 31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049963" y="3184525"/>
              <a:ext cx="2424112" cy="226060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</p:pic>
      </p:grpSp>
      <p:sp>
        <p:nvSpPr>
          <p:cNvPr id="27" name="Text Box 13"/>
          <p:cNvSpPr txBox="1">
            <a:spLocks noChangeArrowheads="1"/>
          </p:cNvSpPr>
          <p:nvPr/>
        </p:nvSpPr>
        <p:spPr bwMode="auto">
          <a:xfrm>
            <a:off x="2123728" y="1732746"/>
            <a:ext cx="1208664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COMPASS</a:t>
            </a:r>
            <a:endParaRPr lang="it-IT" sz="2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200834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low </a:t>
            </a:r>
            <a:r>
              <a:rPr lang="it-IT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  <a:sym typeface="Wingdings" pitchFamily="2" charset="2"/>
              </a:rPr>
              <a:t> high x</a:t>
            </a:r>
            <a:endParaRPr lang="it-IT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4"/>
          <p:cNvGrpSpPr/>
          <p:nvPr/>
        </p:nvGrpSpPr>
        <p:grpSpPr>
          <a:xfrm>
            <a:off x="420985" y="1015008"/>
            <a:ext cx="5514409" cy="690265"/>
            <a:chOff x="950913" y="981075"/>
            <a:chExt cx="5514409" cy="690265"/>
          </a:xfrm>
        </p:grpSpPr>
        <p:sp>
          <p:nvSpPr>
            <p:cNvPr id="6" name="Text Box 12"/>
            <p:cNvSpPr txBox="1">
              <a:spLocks noChangeArrowheads="1"/>
            </p:cNvSpPr>
            <p:nvPr/>
          </p:nvSpPr>
          <p:spPr bwMode="auto">
            <a:xfrm>
              <a:off x="6064250" y="1209675"/>
              <a:ext cx="401072" cy="4616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400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x</a:t>
              </a:r>
              <a:r>
                <a:rPr lang="en-US" baseline="-25000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B</a:t>
              </a:r>
              <a:endParaRPr lang="it-IT" baseline="-25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grpSp>
          <p:nvGrpSpPr>
            <p:cNvPr id="4" name="Group 20"/>
            <p:cNvGrpSpPr/>
            <p:nvPr/>
          </p:nvGrpSpPr>
          <p:grpSpPr>
            <a:xfrm>
              <a:off x="950913" y="981075"/>
              <a:ext cx="5060950" cy="661988"/>
              <a:chOff x="950913" y="981075"/>
              <a:chExt cx="5060950" cy="661988"/>
            </a:xfrm>
          </p:grpSpPr>
          <p:sp>
            <p:nvSpPr>
              <p:cNvPr id="8" name="Line 8"/>
              <p:cNvSpPr>
                <a:spLocks noChangeShapeType="1"/>
              </p:cNvSpPr>
              <p:nvPr/>
            </p:nvSpPr>
            <p:spPr bwMode="auto">
              <a:xfrm>
                <a:off x="971550" y="1412776"/>
                <a:ext cx="5040313" cy="0"/>
              </a:xfrm>
              <a:prstGeom prst="line">
                <a:avLst/>
              </a:prstGeom>
              <a:noFill/>
              <a:ln w="28575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9" name="Line 9"/>
              <p:cNvSpPr>
                <a:spLocks noChangeShapeType="1"/>
              </p:cNvSpPr>
              <p:nvPr/>
            </p:nvSpPr>
            <p:spPr bwMode="auto">
              <a:xfrm>
                <a:off x="1547813" y="1211263"/>
                <a:ext cx="0" cy="431800"/>
              </a:xfrm>
              <a:prstGeom prst="line">
                <a:avLst/>
              </a:prstGeom>
              <a:noFill/>
              <a:ln w="28575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10" name="Line 10"/>
              <p:cNvSpPr>
                <a:spLocks noChangeShapeType="1"/>
              </p:cNvSpPr>
              <p:nvPr/>
            </p:nvSpPr>
            <p:spPr bwMode="auto">
              <a:xfrm>
                <a:off x="4643438" y="1196975"/>
                <a:ext cx="0" cy="431800"/>
              </a:xfrm>
              <a:prstGeom prst="line">
                <a:avLst/>
              </a:prstGeom>
              <a:noFill/>
              <a:ln w="28575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11" name="Line 11"/>
              <p:cNvSpPr>
                <a:spLocks noChangeShapeType="1"/>
              </p:cNvSpPr>
              <p:nvPr/>
            </p:nvSpPr>
            <p:spPr bwMode="auto">
              <a:xfrm>
                <a:off x="3132138" y="1196975"/>
                <a:ext cx="0" cy="431800"/>
              </a:xfrm>
              <a:prstGeom prst="line">
                <a:avLst/>
              </a:prstGeom>
              <a:noFill/>
              <a:ln w="28575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12" name="Text Box 13"/>
              <p:cNvSpPr txBox="1">
                <a:spLocks noChangeArrowheads="1"/>
              </p:cNvSpPr>
              <p:nvPr/>
            </p:nvSpPr>
            <p:spPr bwMode="auto">
              <a:xfrm>
                <a:off x="950913" y="1016000"/>
                <a:ext cx="543739" cy="36933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10</a:t>
                </a:r>
                <a:r>
                  <a:rPr lang="en-US" baseline="30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-3</a:t>
                </a:r>
                <a:endParaRPr lang="it-IT" baseline="300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3" name="Text Box 14"/>
              <p:cNvSpPr txBox="1">
                <a:spLocks noChangeArrowheads="1"/>
              </p:cNvSpPr>
              <p:nvPr/>
            </p:nvSpPr>
            <p:spPr bwMode="auto">
              <a:xfrm>
                <a:off x="3305175" y="1016000"/>
                <a:ext cx="543739" cy="36933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10</a:t>
                </a:r>
                <a:r>
                  <a:rPr lang="en-US" baseline="30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-1</a:t>
                </a:r>
                <a:endParaRPr lang="it-IT" baseline="300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4" name="Text Box 15"/>
              <p:cNvSpPr txBox="1">
                <a:spLocks noChangeArrowheads="1"/>
              </p:cNvSpPr>
              <p:nvPr/>
            </p:nvSpPr>
            <p:spPr bwMode="auto">
              <a:xfrm>
                <a:off x="5033963" y="981075"/>
                <a:ext cx="838691" cy="36933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0.2-0.5</a:t>
                </a:r>
                <a:endParaRPr lang="it-IT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</p:grpSp>
      <p:sp>
        <p:nvSpPr>
          <p:cNvPr id="15" name="Text Box 13"/>
          <p:cNvSpPr txBox="1">
            <a:spLocks noChangeArrowheads="1"/>
          </p:cNvSpPr>
          <p:nvPr/>
        </p:nvSpPr>
        <p:spPr bwMode="auto">
          <a:xfrm>
            <a:off x="251520" y="1732746"/>
            <a:ext cx="1588384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FF6600"/>
                </a:solidFill>
              </a:rPr>
              <a:t>HERA collider</a:t>
            </a:r>
            <a:endParaRPr lang="it-IT" sz="2000" b="1" dirty="0">
              <a:solidFill>
                <a:srgbClr val="FF6600"/>
              </a:solidFill>
            </a:endParaRPr>
          </a:p>
        </p:txBody>
      </p:sp>
      <p:sp>
        <p:nvSpPr>
          <p:cNvPr id="16" name="Text Box 13"/>
          <p:cNvSpPr txBox="1">
            <a:spLocks noChangeArrowheads="1"/>
          </p:cNvSpPr>
          <p:nvPr/>
        </p:nvSpPr>
        <p:spPr bwMode="auto">
          <a:xfrm>
            <a:off x="3487672" y="1732746"/>
            <a:ext cx="1732269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FF6600"/>
                </a:solidFill>
              </a:rPr>
              <a:t>HERMES / </a:t>
            </a:r>
            <a:r>
              <a:rPr lang="en-US" sz="2000" dirty="0" err="1" smtClean="0">
                <a:solidFill>
                  <a:srgbClr val="FF6600"/>
                </a:solidFill>
              </a:rPr>
              <a:t>JLab</a:t>
            </a:r>
            <a:endParaRPr lang="it-IT" sz="2000" b="1" dirty="0">
              <a:solidFill>
                <a:srgbClr val="FF6600"/>
              </a:solidFill>
            </a:endParaRPr>
          </a:p>
        </p:txBody>
      </p:sp>
      <p:sp>
        <p:nvSpPr>
          <p:cNvPr id="18" name="Text Box 27"/>
          <p:cNvSpPr txBox="1">
            <a:spLocks noChangeArrowheads="1"/>
          </p:cNvSpPr>
          <p:nvPr/>
        </p:nvSpPr>
        <p:spPr bwMode="auto">
          <a:xfrm>
            <a:off x="323528" y="2132856"/>
            <a:ext cx="1577676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10</a:t>
            </a:r>
            <a:r>
              <a:rPr lang="en-US" baseline="30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-4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&lt;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x</a:t>
            </a:r>
            <a:r>
              <a:rPr lang="en-US" baseline="-250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B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&lt; 0.02</a:t>
            </a:r>
            <a:endParaRPr lang="it-I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9" name="Text Box 27"/>
          <p:cNvSpPr txBox="1">
            <a:spLocks noChangeArrowheads="1"/>
          </p:cNvSpPr>
          <p:nvPr/>
        </p:nvSpPr>
        <p:spPr bwMode="auto">
          <a:xfrm>
            <a:off x="2915816" y="2132856"/>
            <a:ext cx="3337773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0.02 &lt;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x</a:t>
            </a:r>
            <a:r>
              <a:rPr lang="en-US" baseline="-250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B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&lt;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0.4   /   0.1 &lt; </a:t>
            </a:r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x</a:t>
            </a:r>
            <a:r>
              <a:rPr lang="en-US" baseline="-250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&lt; 0.6  </a:t>
            </a:r>
            <a:endParaRPr lang="it-I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07504" y="2555612"/>
            <a:ext cx="2274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sea quarks &amp; gluons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088089" y="2555612"/>
            <a:ext cx="2852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(gluons) (valence) quarks </a:t>
            </a:r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2190796"/>
            <a:ext cx="4669532" cy="4674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Text Box 13"/>
          <p:cNvSpPr txBox="1">
            <a:spLocks noChangeArrowheads="1"/>
          </p:cNvSpPr>
          <p:nvPr/>
        </p:nvSpPr>
        <p:spPr bwMode="auto">
          <a:xfrm>
            <a:off x="2123728" y="1732746"/>
            <a:ext cx="1208664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COMPASS</a:t>
            </a:r>
            <a:endParaRPr lang="it-IT" sz="2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200834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exclusivity</a:t>
            </a:r>
            <a:endParaRPr lang="it-IT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68344" y="-27384"/>
            <a:ext cx="1403350" cy="1258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146" y="1355601"/>
            <a:ext cx="2952750" cy="18573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6" name="Picture 2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2094" y="1052736"/>
            <a:ext cx="699506" cy="504056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874096" y="1628800"/>
            <a:ext cx="3578224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≈ hermetic detector</a:t>
            </a:r>
          </a:p>
          <a:p>
            <a:pPr>
              <a:lnSpc>
                <a:spcPct val="150000"/>
              </a:lnSpc>
            </a:pPr>
            <a:r>
              <a:rPr lang="it-IT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 </a:t>
            </a:r>
            <a:r>
              <a:rPr lang="it-IT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p</a:t>
            </a:r>
            <a:r>
              <a:rPr lang="it-IT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escapes through beam pipe </a:t>
            </a:r>
            <a:endParaRPr lang="it-IT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2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15816" y="3501008"/>
            <a:ext cx="509084" cy="504056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3707904" y="3563724"/>
            <a:ext cx="3275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LPS: </a:t>
            </a:r>
            <a:r>
              <a:rPr lang="it-IT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it-IT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tagged control sample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840145" y="899428"/>
            <a:ext cx="3676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@ the HERA collider experiments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4283075" y="2060575"/>
            <a:ext cx="3241675" cy="4032250"/>
            <a:chOff x="4283075" y="2060575"/>
            <a:chExt cx="3241675" cy="4032250"/>
          </a:xfrm>
        </p:grpSpPr>
        <p:grpSp>
          <p:nvGrpSpPr>
            <p:cNvPr id="9" name="Group 26"/>
            <p:cNvGrpSpPr>
              <a:grpSpLocks/>
            </p:cNvGrpSpPr>
            <p:nvPr/>
          </p:nvGrpSpPr>
          <p:grpSpPr bwMode="auto">
            <a:xfrm>
              <a:off x="4283075" y="4557714"/>
              <a:ext cx="3241675" cy="1535113"/>
              <a:chOff x="657" y="890"/>
              <a:chExt cx="2042" cy="967"/>
            </a:xfrm>
          </p:grpSpPr>
          <p:pic>
            <p:nvPicPr>
              <p:cNvPr id="20" name="Picture 27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793" y="935"/>
                <a:ext cx="1906" cy="92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21" name="Rectangle 28"/>
              <p:cNvSpPr>
                <a:spLocks noChangeArrowheads="1"/>
              </p:cNvSpPr>
              <p:nvPr/>
            </p:nvSpPr>
            <p:spPr bwMode="auto">
              <a:xfrm>
                <a:off x="657" y="890"/>
                <a:ext cx="2042" cy="726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it-IT"/>
              </a:p>
            </p:txBody>
          </p:sp>
        </p:grpSp>
        <p:grpSp>
          <p:nvGrpSpPr>
            <p:cNvPr id="10" name="Group 2"/>
            <p:cNvGrpSpPr>
              <a:grpSpLocks/>
            </p:cNvGrpSpPr>
            <p:nvPr/>
          </p:nvGrpSpPr>
          <p:grpSpPr bwMode="auto">
            <a:xfrm>
              <a:off x="4572000" y="4005266"/>
              <a:ext cx="2808288" cy="1368426"/>
              <a:chOff x="2971" y="3067"/>
              <a:chExt cx="1769" cy="862"/>
            </a:xfrm>
          </p:grpSpPr>
          <p:pic>
            <p:nvPicPr>
              <p:cNvPr id="17" name="Picture 3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2971" y="3074"/>
                <a:ext cx="1769" cy="855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8" name="Rectangle 4"/>
              <p:cNvSpPr>
                <a:spLocks noChangeArrowheads="1"/>
              </p:cNvSpPr>
              <p:nvPr/>
            </p:nvSpPr>
            <p:spPr bwMode="auto">
              <a:xfrm>
                <a:off x="2971" y="3067"/>
                <a:ext cx="1542" cy="182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19" name="Rectangle 5"/>
              <p:cNvSpPr>
                <a:spLocks noChangeArrowheads="1"/>
              </p:cNvSpPr>
              <p:nvPr/>
            </p:nvSpPr>
            <p:spPr bwMode="auto">
              <a:xfrm>
                <a:off x="2971" y="3702"/>
                <a:ext cx="1542" cy="227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it-IT"/>
              </a:p>
            </p:txBody>
          </p:sp>
        </p:grpSp>
        <p:grpSp>
          <p:nvGrpSpPr>
            <p:cNvPr id="11" name="Group 6"/>
            <p:cNvGrpSpPr>
              <a:grpSpLocks/>
            </p:cNvGrpSpPr>
            <p:nvPr/>
          </p:nvGrpSpPr>
          <p:grpSpPr bwMode="auto">
            <a:xfrm>
              <a:off x="4498977" y="2997204"/>
              <a:ext cx="3025776" cy="1368426"/>
              <a:chOff x="3696" y="3022"/>
              <a:chExt cx="1906" cy="862"/>
            </a:xfrm>
          </p:grpSpPr>
          <p:pic>
            <p:nvPicPr>
              <p:cNvPr id="15" name="Picture 7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3742" y="3022"/>
                <a:ext cx="1769" cy="855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6" name="Rectangle 8"/>
              <p:cNvSpPr>
                <a:spLocks noChangeArrowheads="1"/>
              </p:cNvSpPr>
              <p:nvPr/>
            </p:nvSpPr>
            <p:spPr bwMode="auto">
              <a:xfrm>
                <a:off x="3696" y="3430"/>
                <a:ext cx="1906" cy="454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it-IT"/>
              </a:p>
            </p:txBody>
          </p:sp>
        </p:grpSp>
        <p:pic>
          <p:nvPicPr>
            <p:cNvPr id="12" name="Picture 18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716463" y="2060575"/>
              <a:ext cx="431800" cy="42386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</p:pic>
        <p:pic>
          <p:nvPicPr>
            <p:cNvPr id="13" name="Picture 2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787900" y="2565400"/>
              <a:ext cx="319088" cy="30162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</p:pic>
        <p:pic>
          <p:nvPicPr>
            <p:cNvPr id="14" name="Picture 2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787900" y="5281613"/>
              <a:ext cx="319088" cy="30797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</p:pic>
      </p:grpSp>
      <p:sp>
        <p:nvSpPr>
          <p:cNvPr id="3" name="TextBox 2"/>
          <p:cNvSpPr txBox="1"/>
          <p:nvPr/>
        </p:nvSpPr>
        <p:spPr>
          <a:xfrm>
            <a:off x="0" y="200834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exclusivity</a:t>
            </a:r>
            <a:endParaRPr lang="it-IT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68344" y="-27384"/>
            <a:ext cx="1403350" cy="1258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4" name="Picture 1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7950" y="58738"/>
            <a:ext cx="1800225" cy="1133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5875" y="2060575"/>
            <a:ext cx="4411663" cy="47259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22" name="TextBox 21"/>
          <p:cNvSpPr txBox="1"/>
          <p:nvPr/>
        </p:nvSpPr>
        <p:spPr>
          <a:xfrm>
            <a:off x="1082196" y="1628800"/>
            <a:ext cx="33457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LPS: </a:t>
            </a:r>
            <a:r>
              <a:rPr lang="it-IT" sz="20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it-IT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tagged data sample </a:t>
            </a:r>
          </a:p>
        </p:txBody>
      </p:sp>
      <p:pic>
        <p:nvPicPr>
          <p:cNvPr id="23" name="Picture 16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707904" y="2060575"/>
            <a:ext cx="642937" cy="63658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sp>
        <p:nvSpPr>
          <p:cNvPr id="25" name="Text Box 21"/>
          <p:cNvSpPr txBox="1">
            <a:spLocks noChangeArrowheads="1"/>
          </p:cNvSpPr>
          <p:nvPr/>
        </p:nvSpPr>
        <p:spPr bwMode="auto">
          <a:xfrm>
            <a:off x="5185543" y="2060848"/>
            <a:ext cx="3243196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B16F3"/>
                </a:solidFill>
                <a:effectLst/>
                <a:uLnTx/>
                <a:uFillTx/>
              </a:rPr>
              <a:t>e-sample:  BH control sample</a:t>
            </a:r>
            <a:endParaRPr kumimoji="0" lang="it-IT" sz="2000" b="0" i="0" u="none" strike="noStrike" kern="0" cap="none" spc="0" normalizeH="0" baseline="0" noProof="0" dirty="0" smtClean="0">
              <a:ln>
                <a:noFill/>
              </a:ln>
              <a:solidFill>
                <a:srgbClr val="0B16F3"/>
              </a:solidFill>
              <a:effectLst/>
              <a:uLnTx/>
              <a:uFillTx/>
            </a:endParaRPr>
          </a:p>
        </p:txBody>
      </p:sp>
      <p:sp>
        <p:nvSpPr>
          <p:cNvPr id="26" name="Text Box 21"/>
          <p:cNvSpPr txBox="1">
            <a:spLocks noChangeArrowheads="1"/>
          </p:cNvSpPr>
          <p:nvPr/>
        </p:nvSpPr>
        <p:spPr bwMode="auto">
          <a:xfrm>
            <a:off x="5190268" y="2492896"/>
            <a:ext cx="2398413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kern="0" dirty="0" smtClean="0">
                <a:solidFill>
                  <a:srgbClr val="0B16F3"/>
                </a:solidFill>
              </a:rPr>
              <a:t>e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B16F3"/>
                </a:solidFill>
                <a:effectLst/>
                <a:uLnTx/>
                <a:uFillTx/>
              </a:rPr>
              <a:t>+e-, J/</a:t>
            </a:r>
            <a:r>
              <a:rPr lang="en-US" sz="2000" kern="0" noProof="0" dirty="0" smtClean="0">
                <a:solidFill>
                  <a:srgbClr val="0B16F3"/>
                </a:solidFill>
                <a:latin typeface="Symbol" pitchFamily="18" charset="2"/>
              </a:rPr>
              <a:t>y 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B16F3"/>
                </a:solidFill>
                <a:effectLst/>
                <a:uLnTx/>
                <a:uFillTx/>
              </a:rPr>
              <a:t> </a:t>
            </a:r>
            <a:r>
              <a:rPr kumimoji="0" lang="en-US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B16F3"/>
                </a:solidFill>
                <a:effectLst/>
                <a:uLnTx/>
                <a:uFillTx/>
              </a:rPr>
              <a:t>bg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B16F3"/>
                </a:solidFill>
                <a:effectLst/>
                <a:uLnTx/>
                <a:uFillTx/>
              </a:rPr>
              <a:t>-sample</a:t>
            </a:r>
            <a:endParaRPr kumimoji="0" lang="it-IT" sz="2000" b="0" i="0" u="none" strike="noStrike" kern="0" cap="none" spc="0" normalizeH="0" baseline="0" noProof="0" dirty="0" smtClean="0">
              <a:ln>
                <a:noFill/>
              </a:ln>
              <a:solidFill>
                <a:srgbClr val="0B16F3"/>
              </a:solidFill>
              <a:effectLst/>
              <a:uLnTx/>
              <a:uFillTx/>
            </a:endParaRPr>
          </a:p>
        </p:txBody>
      </p:sp>
      <p:pic>
        <p:nvPicPr>
          <p:cNvPr id="27" name="Picture 19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787900" y="3902075"/>
            <a:ext cx="360363" cy="3190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28" name="Text Box 21"/>
          <p:cNvSpPr txBox="1">
            <a:spLocks noChangeArrowheads="1"/>
          </p:cNvSpPr>
          <p:nvPr/>
        </p:nvSpPr>
        <p:spPr bwMode="auto">
          <a:xfrm>
            <a:off x="5217236" y="3759423"/>
            <a:ext cx="2369559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 smtClean="0">
                <a:solidFill>
                  <a:srgbClr val="0B16F3"/>
                </a:solidFill>
                <a:latin typeface="Symbol" pitchFamily="18" charset="2"/>
              </a:rPr>
              <a:t>g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B16F3"/>
                </a:solidFill>
                <a:effectLst/>
                <a:uLnTx/>
                <a:uFillTx/>
              </a:rPr>
              <a:t>-sample:  BH+DVCS</a:t>
            </a:r>
            <a:r>
              <a:rPr kumimoji="0" lang="en-US" sz="2000" b="0" i="0" u="none" strike="noStrike" kern="0" cap="none" spc="0" normalizeH="0" noProof="0" dirty="0" smtClean="0">
                <a:ln>
                  <a:noFill/>
                </a:ln>
                <a:solidFill>
                  <a:srgbClr val="0B16F3"/>
                </a:solidFill>
                <a:effectLst/>
                <a:uLnTx/>
                <a:uFillTx/>
              </a:rPr>
              <a:t> </a:t>
            </a:r>
            <a:endParaRPr kumimoji="0" lang="it-IT" sz="2000" b="0" i="0" u="none" strike="noStrike" kern="0" cap="none" spc="0" normalizeH="0" baseline="0" noProof="0" dirty="0" smtClean="0">
              <a:ln>
                <a:noFill/>
              </a:ln>
              <a:solidFill>
                <a:srgbClr val="0B16F3"/>
              </a:solidFill>
              <a:effectLst/>
              <a:uLnTx/>
              <a:uFillTx/>
            </a:endParaRPr>
          </a:p>
        </p:txBody>
      </p:sp>
      <p:sp>
        <p:nvSpPr>
          <p:cNvPr id="29" name="Text Box 21"/>
          <p:cNvSpPr txBox="1">
            <a:spLocks noChangeArrowheads="1"/>
          </p:cNvSpPr>
          <p:nvPr/>
        </p:nvSpPr>
        <p:spPr bwMode="auto">
          <a:xfrm>
            <a:off x="5220072" y="5127575"/>
            <a:ext cx="1980029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noProof="0" dirty="0" smtClean="0">
                <a:solidFill>
                  <a:srgbClr val="0B16F3"/>
                </a:solidFill>
                <a:latin typeface="Symbol" pitchFamily="18" charset="2"/>
              </a:rPr>
              <a:t> (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B16F3"/>
                </a:solidFill>
                <a:effectLst/>
                <a:uLnTx/>
                <a:uFillTx/>
              </a:rPr>
              <a:t>BH+DVCS) - BH</a:t>
            </a:r>
            <a:r>
              <a:rPr kumimoji="0" lang="en-US" sz="2000" b="0" i="0" u="none" strike="noStrike" kern="0" cap="none" spc="0" normalizeH="0" noProof="0" dirty="0" smtClean="0">
                <a:ln>
                  <a:noFill/>
                </a:ln>
                <a:solidFill>
                  <a:srgbClr val="0B16F3"/>
                </a:solidFill>
                <a:effectLst/>
                <a:uLnTx/>
                <a:uFillTx/>
              </a:rPr>
              <a:t> </a:t>
            </a:r>
            <a:endParaRPr kumimoji="0" lang="it-IT" sz="2000" b="0" i="0" u="none" strike="noStrike" kern="0" cap="none" spc="0" normalizeH="0" baseline="0" noProof="0" dirty="0" smtClean="0">
              <a:ln>
                <a:noFill/>
              </a:ln>
              <a:solidFill>
                <a:srgbClr val="0B16F3"/>
              </a:solidFill>
              <a:effectLst/>
              <a:uLnTx/>
              <a:uFillTx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840145" y="899428"/>
            <a:ext cx="3676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@ the HERA collider experiments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/>
          <p:cNvGrpSpPr/>
          <p:nvPr/>
        </p:nvGrpSpPr>
        <p:grpSpPr>
          <a:xfrm>
            <a:off x="4283075" y="2060575"/>
            <a:ext cx="3241675" cy="4032250"/>
            <a:chOff x="4283075" y="2060575"/>
            <a:chExt cx="3241675" cy="4032250"/>
          </a:xfrm>
        </p:grpSpPr>
        <p:grpSp>
          <p:nvGrpSpPr>
            <p:cNvPr id="7" name="Group 26"/>
            <p:cNvGrpSpPr>
              <a:grpSpLocks/>
            </p:cNvGrpSpPr>
            <p:nvPr/>
          </p:nvGrpSpPr>
          <p:grpSpPr bwMode="auto">
            <a:xfrm>
              <a:off x="4283075" y="4557714"/>
              <a:ext cx="3241675" cy="1535113"/>
              <a:chOff x="657" y="890"/>
              <a:chExt cx="2042" cy="967"/>
            </a:xfrm>
          </p:grpSpPr>
          <p:pic>
            <p:nvPicPr>
              <p:cNvPr id="20" name="Picture 27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793" y="935"/>
                <a:ext cx="1906" cy="92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21" name="Rectangle 28"/>
              <p:cNvSpPr>
                <a:spLocks noChangeArrowheads="1"/>
              </p:cNvSpPr>
              <p:nvPr/>
            </p:nvSpPr>
            <p:spPr bwMode="auto">
              <a:xfrm>
                <a:off x="657" y="890"/>
                <a:ext cx="2042" cy="726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it-IT"/>
              </a:p>
            </p:txBody>
          </p:sp>
        </p:grpSp>
        <p:grpSp>
          <p:nvGrpSpPr>
            <p:cNvPr id="8" name="Group 2"/>
            <p:cNvGrpSpPr>
              <a:grpSpLocks/>
            </p:cNvGrpSpPr>
            <p:nvPr/>
          </p:nvGrpSpPr>
          <p:grpSpPr bwMode="auto">
            <a:xfrm>
              <a:off x="4572000" y="4005266"/>
              <a:ext cx="2808288" cy="1368426"/>
              <a:chOff x="2971" y="3067"/>
              <a:chExt cx="1769" cy="862"/>
            </a:xfrm>
          </p:grpSpPr>
          <p:pic>
            <p:nvPicPr>
              <p:cNvPr id="17" name="Picture 3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2971" y="3074"/>
                <a:ext cx="1769" cy="855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8" name="Rectangle 4"/>
              <p:cNvSpPr>
                <a:spLocks noChangeArrowheads="1"/>
              </p:cNvSpPr>
              <p:nvPr/>
            </p:nvSpPr>
            <p:spPr bwMode="auto">
              <a:xfrm>
                <a:off x="2971" y="3067"/>
                <a:ext cx="1542" cy="182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19" name="Rectangle 5"/>
              <p:cNvSpPr>
                <a:spLocks noChangeArrowheads="1"/>
              </p:cNvSpPr>
              <p:nvPr/>
            </p:nvSpPr>
            <p:spPr bwMode="auto">
              <a:xfrm>
                <a:off x="2971" y="3702"/>
                <a:ext cx="1542" cy="227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it-IT"/>
              </a:p>
            </p:txBody>
          </p:sp>
        </p:grpSp>
        <p:grpSp>
          <p:nvGrpSpPr>
            <p:cNvPr id="9" name="Group 6"/>
            <p:cNvGrpSpPr>
              <a:grpSpLocks/>
            </p:cNvGrpSpPr>
            <p:nvPr/>
          </p:nvGrpSpPr>
          <p:grpSpPr bwMode="auto">
            <a:xfrm>
              <a:off x="4498977" y="2997204"/>
              <a:ext cx="3025776" cy="1368426"/>
              <a:chOff x="3696" y="3022"/>
              <a:chExt cx="1906" cy="862"/>
            </a:xfrm>
          </p:grpSpPr>
          <p:pic>
            <p:nvPicPr>
              <p:cNvPr id="15" name="Picture 7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3742" y="3022"/>
                <a:ext cx="1769" cy="855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6" name="Rectangle 8"/>
              <p:cNvSpPr>
                <a:spLocks noChangeArrowheads="1"/>
              </p:cNvSpPr>
              <p:nvPr/>
            </p:nvSpPr>
            <p:spPr bwMode="auto">
              <a:xfrm>
                <a:off x="3696" y="3430"/>
                <a:ext cx="1906" cy="454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it-IT"/>
              </a:p>
            </p:txBody>
          </p:sp>
        </p:grpSp>
        <p:pic>
          <p:nvPicPr>
            <p:cNvPr id="12" name="Picture 18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716463" y="2060575"/>
              <a:ext cx="431800" cy="42386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</p:pic>
        <p:pic>
          <p:nvPicPr>
            <p:cNvPr id="13" name="Picture 2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787900" y="2565400"/>
              <a:ext cx="319088" cy="30162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</p:pic>
        <p:pic>
          <p:nvPicPr>
            <p:cNvPr id="14" name="Picture 2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787900" y="5281613"/>
              <a:ext cx="319088" cy="30797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</p:pic>
      </p:grpSp>
      <p:sp>
        <p:nvSpPr>
          <p:cNvPr id="3" name="TextBox 2"/>
          <p:cNvSpPr txBox="1"/>
          <p:nvPr/>
        </p:nvSpPr>
        <p:spPr>
          <a:xfrm>
            <a:off x="0" y="200834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exclusivity</a:t>
            </a:r>
            <a:endParaRPr lang="it-IT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68344" y="-27384"/>
            <a:ext cx="1403350" cy="1258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4" name="Picture 1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7950" y="58738"/>
            <a:ext cx="1800225" cy="1133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5875" y="2060575"/>
            <a:ext cx="4411663" cy="47259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22" name="TextBox 21"/>
          <p:cNvSpPr txBox="1"/>
          <p:nvPr/>
        </p:nvSpPr>
        <p:spPr>
          <a:xfrm>
            <a:off x="1252369" y="1628800"/>
            <a:ext cx="20505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full</a:t>
            </a:r>
            <a:r>
              <a:rPr lang="it-IT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data sample </a:t>
            </a:r>
          </a:p>
        </p:txBody>
      </p:sp>
      <p:pic>
        <p:nvPicPr>
          <p:cNvPr id="23" name="Picture 16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707904" y="2060575"/>
            <a:ext cx="642937" cy="63658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sp>
        <p:nvSpPr>
          <p:cNvPr id="25" name="Text Box 21"/>
          <p:cNvSpPr txBox="1">
            <a:spLocks noChangeArrowheads="1"/>
          </p:cNvSpPr>
          <p:nvPr/>
        </p:nvSpPr>
        <p:spPr bwMode="auto">
          <a:xfrm>
            <a:off x="5185543" y="2060848"/>
            <a:ext cx="3243196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B16F3"/>
                </a:solidFill>
                <a:effectLst/>
                <a:uLnTx/>
                <a:uFillTx/>
              </a:rPr>
              <a:t>e-sample:  BH control sample</a:t>
            </a:r>
            <a:endParaRPr kumimoji="0" lang="it-IT" sz="2000" b="0" i="0" u="none" strike="noStrike" kern="0" cap="none" spc="0" normalizeH="0" baseline="0" noProof="0" dirty="0" smtClean="0">
              <a:ln>
                <a:noFill/>
              </a:ln>
              <a:solidFill>
                <a:srgbClr val="0B16F3"/>
              </a:solidFill>
              <a:effectLst/>
              <a:uLnTx/>
              <a:uFillTx/>
            </a:endParaRPr>
          </a:p>
        </p:txBody>
      </p:sp>
      <p:sp>
        <p:nvSpPr>
          <p:cNvPr id="26" name="Text Box 21"/>
          <p:cNvSpPr txBox="1">
            <a:spLocks noChangeArrowheads="1"/>
          </p:cNvSpPr>
          <p:nvPr/>
        </p:nvSpPr>
        <p:spPr bwMode="auto">
          <a:xfrm>
            <a:off x="5190268" y="2492896"/>
            <a:ext cx="2398413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kern="0" dirty="0" smtClean="0">
                <a:solidFill>
                  <a:srgbClr val="0B16F3"/>
                </a:solidFill>
              </a:rPr>
              <a:t>e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B16F3"/>
                </a:solidFill>
                <a:effectLst/>
                <a:uLnTx/>
                <a:uFillTx/>
              </a:rPr>
              <a:t>+e-, J/</a:t>
            </a:r>
            <a:r>
              <a:rPr lang="en-US" sz="2000" kern="0" noProof="0" dirty="0" smtClean="0">
                <a:solidFill>
                  <a:srgbClr val="0B16F3"/>
                </a:solidFill>
                <a:latin typeface="Symbol" pitchFamily="18" charset="2"/>
              </a:rPr>
              <a:t>y 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B16F3"/>
                </a:solidFill>
                <a:effectLst/>
                <a:uLnTx/>
                <a:uFillTx/>
              </a:rPr>
              <a:t> </a:t>
            </a:r>
            <a:r>
              <a:rPr kumimoji="0" lang="en-US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B16F3"/>
                </a:solidFill>
                <a:effectLst/>
                <a:uLnTx/>
                <a:uFillTx/>
              </a:rPr>
              <a:t>bg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B16F3"/>
                </a:solidFill>
                <a:effectLst/>
                <a:uLnTx/>
                <a:uFillTx/>
              </a:rPr>
              <a:t>-sample</a:t>
            </a:r>
            <a:endParaRPr kumimoji="0" lang="it-IT" sz="2000" b="0" i="0" u="none" strike="noStrike" kern="0" cap="none" spc="0" normalizeH="0" baseline="0" noProof="0" dirty="0" smtClean="0">
              <a:ln>
                <a:noFill/>
              </a:ln>
              <a:solidFill>
                <a:srgbClr val="0B16F3"/>
              </a:solidFill>
              <a:effectLst/>
              <a:uLnTx/>
              <a:uFillTx/>
            </a:endParaRPr>
          </a:p>
        </p:txBody>
      </p:sp>
      <p:pic>
        <p:nvPicPr>
          <p:cNvPr id="27" name="Picture 19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787900" y="3902075"/>
            <a:ext cx="360363" cy="3190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28" name="Text Box 21"/>
          <p:cNvSpPr txBox="1">
            <a:spLocks noChangeArrowheads="1"/>
          </p:cNvSpPr>
          <p:nvPr/>
        </p:nvSpPr>
        <p:spPr bwMode="auto">
          <a:xfrm>
            <a:off x="5217236" y="3759423"/>
            <a:ext cx="2369559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 smtClean="0">
                <a:solidFill>
                  <a:srgbClr val="0B16F3"/>
                </a:solidFill>
                <a:latin typeface="Symbol" pitchFamily="18" charset="2"/>
              </a:rPr>
              <a:t>g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B16F3"/>
                </a:solidFill>
                <a:effectLst/>
                <a:uLnTx/>
                <a:uFillTx/>
              </a:rPr>
              <a:t>-sample:  BH+DVCS</a:t>
            </a:r>
            <a:r>
              <a:rPr kumimoji="0" lang="en-US" sz="2000" b="0" i="0" u="none" strike="noStrike" kern="0" cap="none" spc="0" normalizeH="0" noProof="0" dirty="0" smtClean="0">
                <a:ln>
                  <a:noFill/>
                </a:ln>
                <a:solidFill>
                  <a:srgbClr val="0B16F3"/>
                </a:solidFill>
                <a:effectLst/>
                <a:uLnTx/>
                <a:uFillTx/>
              </a:rPr>
              <a:t> </a:t>
            </a:r>
            <a:endParaRPr kumimoji="0" lang="it-IT" sz="2000" b="0" i="0" u="none" strike="noStrike" kern="0" cap="none" spc="0" normalizeH="0" baseline="0" noProof="0" dirty="0" smtClean="0">
              <a:ln>
                <a:noFill/>
              </a:ln>
              <a:solidFill>
                <a:srgbClr val="0B16F3"/>
              </a:solidFill>
              <a:effectLst/>
              <a:uLnTx/>
              <a:uFillTx/>
            </a:endParaRPr>
          </a:p>
        </p:txBody>
      </p:sp>
      <p:sp>
        <p:nvSpPr>
          <p:cNvPr id="29" name="Text Box 21"/>
          <p:cNvSpPr txBox="1">
            <a:spLocks noChangeArrowheads="1"/>
          </p:cNvSpPr>
          <p:nvPr/>
        </p:nvSpPr>
        <p:spPr bwMode="auto">
          <a:xfrm>
            <a:off x="5220072" y="5127575"/>
            <a:ext cx="1980029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noProof="0" dirty="0" smtClean="0">
                <a:solidFill>
                  <a:srgbClr val="0B16F3"/>
                </a:solidFill>
                <a:latin typeface="Symbol" pitchFamily="18" charset="2"/>
              </a:rPr>
              <a:t> (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B16F3"/>
                </a:solidFill>
                <a:effectLst/>
                <a:uLnTx/>
                <a:uFillTx/>
              </a:rPr>
              <a:t>BH+DVCS) - BH</a:t>
            </a:r>
            <a:r>
              <a:rPr kumimoji="0" lang="en-US" sz="2000" b="0" i="0" u="none" strike="noStrike" kern="0" cap="none" spc="0" normalizeH="0" noProof="0" dirty="0" smtClean="0">
                <a:ln>
                  <a:noFill/>
                </a:ln>
                <a:solidFill>
                  <a:srgbClr val="0B16F3"/>
                </a:solidFill>
                <a:effectLst/>
                <a:uLnTx/>
                <a:uFillTx/>
              </a:rPr>
              <a:t> </a:t>
            </a:r>
            <a:endParaRPr kumimoji="0" lang="it-IT" sz="2000" b="0" i="0" u="none" strike="noStrike" kern="0" cap="none" spc="0" normalizeH="0" baseline="0" noProof="0" dirty="0" smtClean="0">
              <a:ln>
                <a:noFill/>
              </a:ln>
              <a:solidFill>
                <a:srgbClr val="0B16F3"/>
              </a:solidFill>
              <a:effectLst/>
              <a:uLnTx/>
              <a:uFillTx/>
            </a:endParaRPr>
          </a:p>
        </p:txBody>
      </p:sp>
      <p:pic>
        <p:nvPicPr>
          <p:cNvPr id="30" name="Picture 30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84138" y="2070100"/>
            <a:ext cx="4321175" cy="46863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31" name="Picture 1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770978" y="1975070"/>
            <a:ext cx="642938" cy="63658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sp>
        <p:nvSpPr>
          <p:cNvPr id="32" name="TextBox 31"/>
          <p:cNvSpPr txBox="1"/>
          <p:nvPr/>
        </p:nvSpPr>
        <p:spPr>
          <a:xfrm>
            <a:off x="2840145" y="899428"/>
            <a:ext cx="3676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@ the HERA collider experiments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200834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exclusivity</a:t>
            </a:r>
            <a:endParaRPr lang="it-IT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68344" y="-27384"/>
            <a:ext cx="1403350" cy="1258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6" name="Picture 4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25" y="44451"/>
            <a:ext cx="2050703" cy="112907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2555776" y="899428"/>
            <a:ext cx="41729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fixed target: via missing mass / energy </a:t>
            </a:r>
          </a:p>
        </p:txBody>
      </p:sp>
      <p:grpSp>
        <p:nvGrpSpPr>
          <p:cNvPr id="8" name="Group 36"/>
          <p:cNvGrpSpPr>
            <a:grpSpLocks/>
          </p:cNvGrpSpPr>
          <p:nvPr/>
        </p:nvGrpSpPr>
        <p:grpSpPr bwMode="auto">
          <a:xfrm>
            <a:off x="684213" y="1417638"/>
            <a:ext cx="5616575" cy="3451225"/>
            <a:chOff x="703" y="887"/>
            <a:chExt cx="3538" cy="2174"/>
          </a:xfrm>
        </p:grpSpPr>
        <p:grpSp>
          <p:nvGrpSpPr>
            <p:cNvPr id="9" name="Group 34"/>
            <p:cNvGrpSpPr>
              <a:grpSpLocks/>
            </p:cNvGrpSpPr>
            <p:nvPr/>
          </p:nvGrpSpPr>
          <p:grpSpPr bwMode="auto">
            <a:xfrm>
              <a:off x="703" y="887"/>
              <a:ext cx="3538" cy="2174"/>
              <a:chOff x="703" y="887"/>
              <a:chExt cx="3538" cy="2174"/>
            </a:xfrm>
          </p:grpSpPr>
          <p:grpSp>
            <p:nvGrpSpPr>
              <p:cNvPr id="11" name="Group 31"/>
              <p:cNvGrpSpPr>
                <a:grpSpLocks/>
              </p:cNvGrpSpPr>
              <p:nvPr/>
            </p:nvGrpSpPr>
            <p:grpSpPr bwMode="auto">
              <a:xfrm>
                <a:off x="703" y="932"/>
                <a:ext cx="3538" cy="2129"/>
                <a:chOff x="703" y="932"/>
                <a:chExt cx="3538" cy="2129"/>
              </a:xfrm>
            </p:grpSpPr>
            <p:grpSp>
              <p:nvGrpSpPr>
                <p:cNvPr id="14" name="Group 29"/>
                <p:cNvGrpSpPr>
                  <a:grpSpLocks/>
                </p:cNvGrpSpPr>
                <p:nvPr/>
              </p:nvGrpSpPr>
              <p:grpSpPr bwMode="auto">
                <a:xfrm>
                  <a:off x="703" y="1162"/>
                  <a:ext cx="3538" cy="1899"/>
                  <a:chOff x="703" y="1162"/>
                  <a:chExt cx="3538" cy="1899"/>
                </a:xfrm>
              </p:grpSpPr>
              <p:grpSp>
                <p:nvGrpSpPr>
                  <p:cNvPr id="16" name="Group 27"/>
                  <p:cNvGrpSpPr>
                    <a:grpSpLocks/>
                  </p:cNvGrpSpPr>
                  <p:nvPr/>
                </p:nvGrpSpPr>
                <p:grpSpPr bwMode="auto">
                  <a:xfrm>
                    <a:off x="703" y="1162"/>
                    <a:ext cx="3538" cy="1899"/>
                    <a:chOff x="703" y="1162"/>
                    <a:chExt cx="3538" cy="1899"/>
                  </a:xfrm>
                </p:grpSpPr>
                <p:pic>
                  <p:nvPicPr>
                    <p:cNvPr id="18" name="Picture 25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4" cstate="print"/>
                    <a:srcRect/>
                    <a:stretch>
                      <a:fillRect/>
                    </a:stretch>
                  </p:blipFill>
                  <p:spPr bwMode="auto">
                    <a:xfrm>
                      <a:off x="703" y="1162"/>
                      <a:ext cx="2798" cy="1899"/>
                    </a:xfrm>
                    <a:prstGeom prst="rect">
                      <a:avLst/>
                    </a:prstGeom>
                    <a:noFill/>
                    <a:ln w="9525" algn="ctr">
                      <a:noFill/>
                      <a:miter lim="800000"/>
                      <a:headEnd/>
                      <a:tailEnd/>
                    </a:ln>
                    <a:effectLst/>
                  </p:spPr>
                </p:pic>
                <p:pic>
                  <p:nvPicPr>
                    <p:cNvPr id="19" name="Picture 26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5" cstate="print"/>
                    <a:srcRect/>
                    <a:stretch>
                      <a:fillRect/>
                    </a:stretch>
                  </p:blipFill>
                  <p:spPr bwMode="auto">
                    <a:xfrm>
                      <a:off x="3480" y="1933"/>
                      <a:ext cx="761" cy="431"/>
                    </a:xfrm>
                    <a:prstGeom prst="rect">
                      <a:avLst/>
                    </a:prstGeom>
                    <a:noFill/>
                    <a:ln w="9525" algn="ctr">
                      <a:noFill/>
                      <a:miter lim="800000"/>
                      <a:headEnd/>
                      <a:tailEnd/>
                    </a:ln>
                    <a:effectLst/>
                  </p:spPr>
                </p:pic>
              </p:grpSp>
              <p:pic>
                <p:nvPicPr>
                  <p:cNvPr id="17" name="Picture 28"/>
                  <p:cNvPicPr>
                    <a:picLocks noChangeAspect="1" noChangeArrowheads="1"/>
                  </p:cNvPicPr>
                  <p:nvPr/>
                </p:nvPicPr>
                <p:blipFill>
                  <a:blip r:embed="rId6" cstate="print"/>
                  <a:srcRect/>
                  <a:stretch>
                    <a:fillRect/>
                  </a:stretch>
                </p:blipFill>
                <p:spPr bwMode="auto">
                  <a:xfrm>
                    <a:off x="3485" y="1248"/>
                    <a:ext cx="720" cy="525"/>
                  </a:xfrm>
                  <a:prstGeom prst="rect">
                    <a:avLst/>
                  </a:prstGeom>
                  <a:noFill/>
                  <a:ln w="9525" algn="ctr">
                    <a:noFill/>
                    <a:miter lim="800000"/>
                    <a:headEnd/>
                    <a:tailEnd/>
                  </a:ln>
                  <a:effectLst/>
                </p:spPr>
              </p:pic>
            </p:grpSp>
            <p:pic>
              <p:nvPicPr>
                <p:cNvPr id="15" name="Picture 30"/>
                <p:cNvPicPr>
                  <a:picLocks noChangeAspect="1" noChangeArrowheads="1"/>
                </p:cNvPicPr>
                <p:nvPr/>
              </p:nvPicPr>
              <p:blipFill>
                <a:blip r:embed="rId7" cstate="print"/>
                <a:srcRect/>
                <a:stretch>
                  <a:fillRect/>
                </a:stretch>
              </p:blipFill>
              <p:spPr bwMode="auto">
                <a:xfrm>
                  <a:off x="3114" y="932"/>
                  <a:ext cx="561" cy="367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  <a:effectLst/>
              </p:spPr>
            </p:pic>
          </p:grpSp>
          <p:sp>
            <p:nvSpPr>
              <p:cNvPr id="12" name="Rectangle 32"/>
              <p:cNvSpPr>
                <a:spLocks noChangeArrowheads="1"/>
              </p:cNvSpPr>
              <p:nvPr/>
            </p:nvSpPr>
            <p:spPr bwMode="auto">
              <a:xfrm>
                <a:off x="3222" y="911"/>
                <a:ext cx="91" cy="45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13" name="Rectangle 33"/>
              <p:cNvSpPr>
                <a:spLocks noChangeArrowheads="1"/>
              </p:cNvSpPr>
              <p:nvPr/>
            </p:nvSpPr>
            <p:spPr bwMode="auto">
              <a:xfrm>
                <a:off x="3582" y="887"/>
                <a:ext cx="90" cy="91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it-IT"/>
              </a:p>
            </p:txBody>
          </p:sp>
        </p:grpSp>
        <p:sp>
          <p:nvSpPr>
            <p:cNvPr id="10" name="Rectangle 35"/>
            <p:cNvSpPr>
              <a:spLocks noChangeArrowheads="1"/>
            </p:cNvSpPr>
            <p:nvPr/>
          </p:nvSpPr>
          <p:spPr bwMode="auto">
            <a:xfrm>
              <a:off x="3491" y="1289"/>
              <a:ext cx="91" cy="91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it-IT"/>
            </a:p>
          </p:txBody>
        </p:sp>
      </p:grpSp>
      <p:sp>
        <p:nvSpPr>
          <p:cNvPr id="20" name="Text Box 42"/>
          <p:cNvSpPr txBox="1">
            <a:spLocks noChangeArrowheads="1"/>
          </p:cNvSpPr>
          <p:nvPr/>
        </p:nvSpPr>
        <p:spPr bwMode="auto">
          <a:xfrm>
            <a:off x="6443663" y="3141663"/>
            <a:ext cx="2290762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b="1" dirty="0">
                <a:solidFill>
                  <a:srgbClr val="4AABB2"/>
                </a:solidFill>
              </a:rPr>
              <a:t>subtracted</a:t>
            </a:r>
          </a:p>
          <a:p>
            <a:r>
              <a:rPr lang="en-US" sz="1800" dirty="0">
                <a:solidFill>
                  <a:srgbClr val="4AABB2"/>
                </a:solidFill>
              </a:rPr>
              <a:t>very well understood</a:t>
            </a:r>
            <a:endParaRPr lang="it-IT" sz="1800" b="1" dirty="0">
              <a:solidFill>
                <a:srgbClr val="4AABB2"/>
              </a:solidFill>
            </a:endParaRPr>
          </a:p>
        </p:txBody>
      </p:sp>
      <p:sp>
        <p:nvSpPr>
          <p:cNvPr id="21" name="Text Box 43"/>
          <p:cNvSpPr txBox="1">
            <a:spLocks noChangeArrowheads="1"/>
          </p:cNvSpPr>
          <p:nvPr/>
        </p:nvSpPr>
        <p:spPr bwMode="auto">
          <a:xfrm>
            <a:off x="6300192" y="1988840"/>
            <a:ext cx="2146300" cy="4222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800" b="1" dirty="0">
                <a:solidFill>
                  <a:srgbClr val="808000"/>
                </a:solidFill>
              </a:rPr>
              <a:t>part of the signal</a:t>
            </a:r>
            <a:endParaRPr lang="it-IT" sz="1800" dirty="0">
              <a:solidFill>
                <a:srgbClr val="808000"/>
              </a:solidFill>
            </a:endParaRPr>
          </a:p>
        </p:txBody>
      </p:sp>
      <p:sp>
        <p:nvSpPr>
          <p:cNvPr id="22" name="Text Box 23"/>
          <p:cNvSpPr txBox="1">
            <a:spLocks noChangeArrowheads="1"/>
          </p:cNvSpPr>
          <p:nvPr/>
        </p:nvSpPr>
        <p:spPr bwMode="auto">
          <a:xfrm>
            <a:off x="2049463" y="2024063"/>
            <a:ext cx="1693092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</a:t>
            </a:r>
            <a:r>
              <a:rPr lang="en-US" sz="20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ep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sym typeface="Symbol" pitchFamily="18" charset="2"/>
              </a:rPr>
              <a:t> e’ 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Symbol" pitchFamily="18" charset="2"/>
                <a:sym typeface="Symbol" pitchFamily="18" charset="2"/>
              </a:rPr>
              <a:t>g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sym typeface="Symbol" pitchFamily="18" charset="2"/>
              </a:rPr>
              <a:t> X) </a:t>
            </a:r>
            <a:endParaRPr lang="en-US" sz="2000" b="1" baseline="30000" dirty="0">
              <a:solidFill>
                <a:schemeClr val="tx1">
                  <a:lumMod val="50000"/>
                  <a:lumOff val="50000"/>
                </a:schemeClr>
              </a:solidFill>
              <a:sym typeface="Symbol" pitchFamily="18" charset="2"/>
            </a:endParaRPr>
          </a:p>
        </p:txBody>
      </p:sp>
      <p:pic>
        <p:nvPicPr>
          <p:cNvPr id="23" name="Picture 11" descr="hermeslogo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37618" y="1412875"/>
            <a:ext cx="754062" cy="5445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200834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exclusivity</a:t>
            </a:r>
            <a:endParaRPr lang="it-IT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68344" y="-27384"/>
            <a:ext cx="1403350" cy="1258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6" name="Picture 4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25" y="44451"/>
            <a:ext cx="2050703" cy="112907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grpSp>
        <p:nvGrpSpPr>
          <p:cNvPr id="2" name="Group 36"/>
          <p:cNvGrpSpPr>
            <a:grpSpLocks/>
          </p:cNvGrpSpPr>
          <p:nvPr/>
        </p:nvGrpSpPr>
        <p:grpSpPr bwMode="auto">
          <a:xfrm>
            <a:off x="684213" y="1417638"/>
            <a:ext cx="5616575" cy="3451225"/>
            <a:chOff x="703" y="887"/>
            <a:chExt cx="3538" cy="2174"/>
          </a:xfrm>
        </p:grpSpPr>
        <p:grpSp>
          <p:nvGrpSpPr>
            <p:cNvPr id="4" name="Group 34"/>
            <p:cNvGrpSpPr>
              <a:grpSpLocks/>
            </p:cNvGrpSpPr>
            <p:nvPr/>
          </p:nvGrpSpPr>
          <p:grpSpPr bwMode="auto">
            <a:xfrm>
              <a:off x="703" y="887"/>
              <a:ext cx="3538" cy="2174"/>
              <a:chOff x="703" y="887"/>
              <a:chExt cx="3538" cy="2174"/>
            </a:xfrm>
          </p:grpSpPr>
          <p:grpSp>
            <p:nvGrpSpPr>
              <p:cNvPr id="8" name="Group 31"/>
              <p:cNvGrpSpPr>
                <a:grpSpLocks/>
              </p:cNvGrpSpPr>
              <p:nvPr/>
            </p:nvGrpSpPr>
            <p:grpSpPr bwMode="auto">
              <a:xfrm>
                <a:off x="703" y="932"/>
                <a:ext cx="3538" cy="2129"/>
                <a:chOff x="703" y="932"/>
                <a:chExt cx="3538" cy="2129"/>
              </a:xfrm>
            </p:grpSpPr>
            <p:grpSp>
              <p:nvGrpSpPr>
                <p:cNvPr id="9" name="Group 29"/>
                <p:cNvGrpSpPr>
                  <a:grpSpLocks/>
                </p:cNvGrpSpPr>
                <p:nvPr/>
              </p:nvGrpSpPr>
              <p:grpSpPr bwMode="auto">
                <a:xfrm>
                  <a:off x="703" y="1162"/>
                  <a:ext cx="3538" cy="1899"/>
                  <a:chOff x="703" y="1162"/>
                  <a:chExt cx="3538" cy="1899"/>
                </a:xfrm>
              </p:grpSpPr>
              <p:grpSp>
                <p:nvGrpSpPr>
                  <p:cNvPr id="11" name="Group 27"/>
                  <p:cNvGrpSpPr>
                    <a:grpSpLocks/>
                  </p:cNvGrpSpPr>
                  <p:nvPr/>
                </p:nvGrpSpPr>
                <p:grpSpPr bwMode="auto">
                  <a:xfrm>
                    <a:off x="703" y="1162"/>
                    <a:ext cx="3538" cy="1899"/>
                    <a:chOff x="703" y="1162"/>
                    <a:chExt cx="3538" cy="1899"/>
                  </a:xfrm>
                </p:grpSpPr>
                <p:pic>
                  <p:nvPicPr>
                    <p:cNvPr id="18" name="Picture 25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4" cstate="print"/>
                    <a:srcRect/>
                    <a:stretch>
                      <a:fillRect/>
                    </a:stretch>
                  </p:blipFill>
                  <p:spPr bwMode="auto">
                    <a:xfrm>
                      <a:off x="703" y="1162"/>
                      <a:ext cx="2798" cy="1899"/>
                    </a:xfrm>
                    <a:prstGeom prst="rect">
                      <a:avLst/>
                    </a:prstGeom>
                    <a:noFill/>
                    <a:ln w="9525" algn="ctr">
                      <a:noFill/>
                      <a:miter lim="800000"/>
                      <a:headEnd/>
                      <a:tailEnd/>
                    </a:ln>
                    <a:effectLst/>
                  </p:spPr>
                </p:pic>
                <p:pic>
                  <p:nvPicPr>
                    <p:cNvPr id="19" name="Picture 26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5" cstate="print"/>
                    <a:srcRect/>
                    <a:stretch>
                      <a:fillRect/>
                    </a:stretch>
                  </p:blipFill>
                  <p:spPr bwMode="auto">
                    <a:xfrm>
                      <a:off x="3480" y="1933"/>
                      <a:ext cx="761" cy="431"/>
                    </a:xfrm>
                    <a:prstGeom prst="rect">
                      <a:avLst/>
                    </a:prstGeom>
                    <a:noFill/>
                    <a:ln w="9525" algn="ctr">
                      <a:noFill/>
                      <a:miter lim="800000"/>
                      <a:headEnd/>
                      <a:tailEnd/>
                    </a:ln>
                    <a:effectLst/>
                  </p:spPr>
                </p:pic>
              </p:grpSp>
              <p:pic>
                <p:nvPicPr>
                  <p:cNvPr id="17" name="Picture 28"/>
                  <p:cNvPicPr>
                    <a:picLocks noChangeAspect="1" noChangeArrowheads="1"/>
                  </p:cNvPicPr>
                  <p:nvPr/>
                </p:nvPicPr>
                <p:blipFill>
                  <a:blip r:embed="rId6" cstate="print"/>
                  <a:srcRect/>
                  <a:stretch>
                    <a:fillRect/>
                  </a:stretch>
                </p:blipFill>
                <p:spPr bwMode="auto">
                  <a:xfrm>
                    <a:off x="3485" y="1248"/>
                    <a:ext cx="720" cy="525"/>
                  </a:xfrm>
                  <a:prstGeom prst="rect">
                    <a:avLst/>
                  </a:prstGeom>
                  <a:noFill/>
                  <a:ln w="9525" algn="ctr">
                    <a:noFill/>
                    <a:miter lim="800000"/>
                    <a:headEnd/>
                    <a:tailEnd/>
                  </a:ln>
                  <a:effectLst/>
                </p:spPr>
              </p:pic>
            </p:grpSp>
            <p:pic>
              <p:nvPicPr>
                <p:cNvPr id="15" name="Picture 30"/>
                <p:cNvPicPr>
                  <a:picLocks noChangeAspect="1" noChangeArrowheads="1"/>
                </p:cNvPicPr>
                <p:nvPr/>
              </p:nvPicPr>
              <p:blipFill>
                <a:blip r:embed="rId7" cstate="print"/>
                <a:srcRect/>
                <a:stretch>
                  <a:fillRect/>
                </a:stretch>
              </p:blipFill>
              <p:spPr bwMode="auto">
                <a:xfrm>
                  <a:off x="3114" y="932"/>
                  <a:ext cx="561" cy="367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  <a:effectLst/>
              </p:spPr>
            </p:pic>
          </p:grpSp>
          <p:sp>
            <p:nvSpPr>
              <p:cNvPr id="12" name="Rectangle 32"/>
              <p:cNvSpPr>
                <a:spLocks noChangeArrowheads="1"/>
              </p:cNvSpPr>
              <p:nvPr/>
            </p:nvSpPr>
            <p:spPr bwMode="auto">
              <a:xfrm>
                <a:off x="3222" y="911"/>
                <a:ext cx="91" cy="45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13" name="Rectangle 33"/>
              <p:cNvSpPr>
                <a:spLocks noChangeArrowheads="1"/>
              </p:cNvSpPr>
              <p:nvPr/>
            </p:nvSpPr>
            <p:spPr bwMode="auto">
              <a:xfrm>
                <a:off x="3582" y="887"/>
                <a:ext cx="90" cy="91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it-IT"/>
              </a:p>
            </p:txBody>
          </p:sp>
        </p:grpSp>
        <p:sp>
          <p:nvSpPr>
            <p:cNvPr id="10" name="Rectangle 35"/>
            <p:cNvSpPr>
              <a:spLocks noChangeArrowheads="1"/>
            </p:cNvSpPr>
            <p:nvPr/>
          </p:nvSpPr>
          <p:spPr bwMode="auto">
            <a:xfrm>
              <a:off x="3491" y="1289"/>
              <a:ext cx="91" cy="91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it-IT"/>
            </a:p>
          </p:txBody>
        </p:sp>
      </p:grpSp>
      <p:sp>
        <p:nvSpPr>
          <p:cNvPr id="22" name="Text Box 23"/>
          <p:cNvSpPr txBox="1">
            <a:spLocks noChangeArrowheads="1"/>
          </p:cNvSpPr>
          <p:nvPr/>
        </p:nvSpPr>
        <p:spPr bwMode="auto">
          <a:xfrm>
            <a:off x="2049463" y="2024063"/>
            <a:ext cx="1693092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</a:t>
            </a:r>
            <a:r>
              <a:rPr lang="en-US" sz="20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ep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sym typeface="Symbol" pitchFamily="18" charset="2"/>
              </a:rPr>
              <a:t> e’ 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Symbol" pitchFamily="18" charset="2"/>
                <a:sym typeface="Symbol" pitchFamily="18" charset="2"/>
              </a:rPr>
              <a:t>g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sym typeface="Symbol" pitchFamily="18" charset="2"/>
              </a:rPr>
              <a:t> X) </a:t>
            </a:r>
            <a:endParaRPr lang="en-US" sz="2000" b="1" baseline="30000" dirty="0">
              <a:solidFill>
                <a:schemeClr val="tx1">
                  <a:lumMod val="50000"/>
                  <a:lumOff val="50000"/>
                </a:schemeClr>
              </a:solidFill>
              <a:sym typeface="Symbol" pitchFamily="18" charset="2"/>
            </a:endParaRPr>
          </a:p>
        </p:txBody>
      </p:sp>
      <p:pic>
        <p:nvPicPr>
          <p:cNvPr id="23" name="Picture 11" descr="hermeslogo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37618" y="1412875"/>
            <a:ext cx="754062" cy="544513"/>
          </a:xfrm>
          <a:prstGeom prst="rect">
            <a:avLst/>
          </a:prstGeom>
          <a:noFill/>
        </p:spPr>
      </p:pic>
      <p:grpSp>
        <p:nvGrpSpPr>
          <p:cNvPr id="24" name="Group 29"/>
          <p:cNvGrpSpPr>
            <a:grpSpLocks/>
          </p:cNvGrpSpPr>
          <p:nvPr/>
        </p:nvGrpSpPr>
        <p:grpSpPr bwMode="auto">
          <a:xfrm>
            <a:off x="179388" y="3257550"/>
            <a:ext cx="7056437" cy="3700463"/>
            <a:chOff x="0" y="1796"/>
            <a:chExt cx="4740" cy="2677"/>
          </a:xfrm>
        </p:grpSpPr>
        <p:sp>
          <p:nvSpPr>
            <p:cNvPr id="25" name="Rectangle 30"/>
            <p:cNvSpPr>
              <a:spLocks noChangeArrowheads="1"/>
            </p:cNvSpPr>
            <p:nvPr/>
          </p:nvSpPr>
          <p:spPr bwMode="auto">
            <a:xfrm>
              <a:off x="0" y="1796"/>
              <a:ext cx="4740" cy="2677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it-IT"/>
            </a:p>
          </p:txBody>
        </p:sp>
        <p:pic>
          <p:nvPicPr>
            <p:cNvPr id="26" name="Picture 31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158" y="1979"/>
              <a:ext cx="4309" cy="239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</p:pic>
      </p:grpSp>
      <p:sp>
        <p:nvSpPr>
          <p:cNvPr id="27" name="Text Box 28"/>
          <p:cNvSpPr txBox="1">
            <a:spLocks noChangeArrowheads="1"/>
          </p:cNvSpPr>
          <p:nvPr/>
        </p:nvSpPr>
        <p:spPr bwMode="auto">
          <a:xfrm>
            <a:off x="6342062" y="1988840"/>
            <a:ext cx="2283061" cy="75713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b="1" dirty="0" smtClean="0">
                <a:solidFill>
                  <a:srgbClr val="808000"/>
                </a:solidFill>
              </a:rPr>
              <a:t>with </a:t>
            </a:r>
            <a:r>
              <a:rPr lang="en-US" b="1" i="1" dirty="0" smtClean="0">
                <a:solidFill>
                  <a:srgbClr val="808000"/>
                </a:solidFill>
              </a:rPr>
              <a:t>p</a:t>
            </a:r>
            <a:r>
              <a:rPr lang="en-US" b="1" dirty="0" smtClean="0">
                <a:solidFill>
                  <a:srgbClr val="808000"/>
                </a:solidFill>
              </a:rPr>
              <a:t> detection &amp;</a:t>
            </a:r>
            <a:endParaRPr lang="en-US" sz="1800" b="1" dirty="0">
              <a:solidFill>
                <a:srgbClr val="808000"/>
              </a:solidFill>
            </a:endParaRPr>
          </a:p>
          <a:p>
            <a:pPr>
              <a:lnSpc>
                <a:spcPct val="120000"/>
              </a:lnSpc>
            </a:pPr>
            <a:r>
              <a:rPr lang="en-US" sz="1800" b="1" dirty="0" smtClean="0">
                <a:solidFill>
                  <a:srgbClr val="808000"/>
                </a:solidFill>
              </a:rPr>
              <a:t> </a:t>
            </a:r>
            <a:r>
              <a:rPr lang="en-US" b="1" dirty="0">
                <a:solidFill>
                  <a:srgbClr val="808000"/>
                </a:solidFill>
                <a:latin typeface="Symbol" pitchFamily="18" charset="2"/>
              </a:rPr>
              <a:t>D</a:t>
            </a:r>
            <a:r>
              <a:rPr lang="en-US" sz="1800" b="1" baseline="30000" dirty="0">
                <a:solidFill>
                  <a:srgbClr val="808000"/>
                </a:solidFill>
              </a:rPr>
              <a:t>+</a:t>
            </a:r>
            <a:r>
              <a:rPr lang="en-US" sz="1800" b="1" dirty="0">
                <a:solidFill>
                  <a:srgbClr val="808000"/>
                </a:solidFill>
              </a:rPr>
              <a:t> ID: </a:t>
            </a:r>
            <a:r>
              <a:rPr lang="en-US" sz="1800" dirty="0">
                <a:solidFill>
                  <a:srgbClr val="808000"/>
                </a:solidFill>
              </a:rPr>
              <a:t>transition GPDs</a:t>
            </a:r>
            <a:endParaRPr lang="it-IT" sz="1800" dirty="0">
              <a:solidFill>
                <a:srgbClr val="808000"/>
              </a:solidFill>
            </a:endParaRPr>
          </a:p>
        </p:txBody>
      </p:sp>
      <p:sp>
        <p:nvSpPr>
          <p:cNvPr id="28" name="AutoShape 34"/>
          <p:cNvSpPr>
            <a:spLocks noChangeArrowheads="1"/>
          </p:cNvSpPr>
          <p:nvPr/>
        </p:nvSpPr>
        <p:spPr bwMode="auto">
          <a:xfrm>
            <a:off x="6300192" y="5733256"/>
            <a:ext cx="2520279" cy="733663"/>
          </a:xfrm>
          <a:prstGeom prst="rightArrow">
            <a:avLst>
              <a:gd name="adj1" fmla="val 50000"/>
              <a:gd name="adj2" fmla="val 96869"/>
            </a:avLst>
          </a:prstGeom>
          <a:gradFill flip="none" rotWithShape="1">
            <a:gsLst>
              <a:gs pos="0">
                <a:schemeClr val="tx1">
                  <a:lumMod val="50000"/>
                  <a:lumOff val="50000"/>
                  <a:tint val="66000"/>
                  <a:satMod val="160000"/>
                </a:schemeClr>
              </a:gs>
              <a:gs pos="50000">
                <a:schemeClr val="tx1">
                  <a:lumMod val="50000"/>
                  <a:lumOff val="50000"/>
                  <a:tint val="44500"/>
                  <a:satMod val="160000"/>
                </a:schemeClr>
              </a:gs>
              <a:gs pos="100000">
                <a:schemeClr val="tx1">
                  <a:lumMod val="50000"/>
                  <a:lumOff val="50000"/>
                  <a:tint val="23500"/>
                  <a:satMod val="160000"/>
                </a:schemeClr>
              </a:gs>
            </a:gsLst>
            <a:lin ang="13500000" scaled="1"/>
            <a:tileRect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it-IT" dirty="0" smtClean="0"/>
              <a:t>talk by S. Yaschenko</a:t>
            </a:r>
            <a:endParaRPr lang="it-IT" dirty="0"/>
          </a:p>
        </p:txBody>
      </p:sp>
      <p:sp>
        <p:nvSpPr>
          <p:cNvPr id="29" name="TextBox 28"/>
          <p:cNvSpPr txBox="1"/>
          <p:nvPr/>
        </p:nvSpPr>
        <p:spPr>
          <a:xfrm>
            <a:off x="2559303" y="899428"/>
            <a:ext cx="41729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fixed target: via missing mass / energy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200834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exclusivity</a:t>
            </a:r>
            <a:endParaRPr lang="it-IT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68344" y="-27384"/>
            <a:ext cx="1403350" cy="1258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grpSp>
        <p:nvGrpSpPr>
          <p:cNvPr id="2" name="Group 36"/>
          <p:cNvGrpSpPr>
            <a:grpSpLocks/>
          </p:cNvGrpSpPr>
          <p:nvPr/>
        </p:nvGrpSpPr>
        <p:grpSpPr bwMode="auto">
          <a:xfrm>
            <a:off x="684213" y="1417638"/>
            <a:ext cx="5616575" cy="3451225"/>
            <a:chOff x="703" y="887"/>
            <a:chExt cx="3538" cy="2174"/>
          </a:xfrm>
        </p:grpSpPr>
        <p:grpSp>
          <p:nvGrpSpPr>
            <p:cNvPr id="4" name="Group 34"/>
            <p:cNvGrpSpPr>
              <a:grpSpLocks/>
            </p:cNvGrpSpPr>
            <p:nvPr/>
          </p:nvGrpSpPr>
          <p:grpSpPr bwMode="auto">
            <a:xfrm>
              <a:off x="703" y="887"/>
              <a:ext cx="3538" cy="2174"/>
              <a:chOff x="703" y="887"/>
              <a:chExt cx="3538" cy="2174"/>
            </a:xfrm>
          </p:grpSpPr>
          <p:grpSp>
            <p:nvGrpSpPr>
              <p:cNvPr id="8" name="Group 31"/>
              <p:cNvGrpSpPr>
                <a:grpSpLocks/>
              </p:cNvGrpSpPr>
              <p:nvPr/>
            </p:nvGrpSpPr>
            <p:grpSpPr bwMode="auto">
              <a:xfrm>
                <a:off x="703" y="932"/>
                <a:ext cx="3538" cy="2129"/>
                <a:chOff x="703" y="932"/>
                <a:chExt cx="3538" cy="2129"/>
              </a:xfrm>
            </p:grpSpPr>
            <p:grpSp>
              <p:nvGrpSpPr>
                <p:cNvPr id="9" name="Group 29"/>
                <p:cNvGrpSpPr>
                  <a:grpSpLocks/>
                </p:cNvGrpSpPr>
                <p:nvPr/>
              </p:nvGrpSpPr>
              <p:grpSpPr bwMode="auto">
                <a:xfrm>
                  <a:off x="703" y="1162"/>
                  <a:ext cx="3538" cy="1899"/>
                  <a:chOff x="703" y="1162"/>
                  <a:chExt cx="3538" cy="1899"/>
                </a:xfrm>
              </p:grpSpPr>
              <p:grpSp>
                <p:nvGrpSpPr>
                  <p:cNvPr id="11" name="Group 27"/>
                  <p:cNvGrpSpPr>
                    <a:grpSpLocks/>
                  </p:cNvGrpSpPr>
                  <p:nvPr/>
                </p:nvGrpSpPr>
                <p:grpSpPr bwMode="auto">
                  <a:xfrm>
                    <a:off x="703" y="1162"/>
                    <a:ext cx="3538" cy="1899"/>
                    <a:chOff x="703" y="1162"/>
                    <a:chExt cx="3538" cy="1899"/>
                  </a:xfrm>
                </p:grpSpPr>
                <p:pic>
                  <p:nvPicPr>
                    <p:cNvPr id="18" name="Picture 25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 cstate="print"/>
                    <a:srcRect/>
                    <a:stretch>
                      <a:fillRect/>
                    </a:stretch>
                  </p:blipFill>
                  <p:spPr bwMode="auto">
                    <a:xfrm>
                      <a:off x="703" y="1162"/>
                      <a:ext cx="2798" cy="1899"/>
                    </a:xfrm>
                    <a:prstGeom prst="rect">
                      <a:avLst/>
                    </a:prstGeom>
                    <a:noFill/>
                    <a:ln w="9525" algn="ctr">
                      <a:noFill/>
                      <a:miter lim="800000"/>
                      <a:headEnd/>
                      <a:tailEnd/>
                    </a:ln>
                    <a:effectLst/>
                  </p:spPr>
                </p:pic>
                <p:pic>
                  <p:nvPicPr>
                    <p:cNvPr id="19" name="Picture 26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4" cstate="print"/>
                    <a:srcRect/>
                    <a:stretch>
                      <a:fillRect/>
                    </a:stretch>
                  </p:blipFill>
                  <p:spPr bwMode="auto">
                    <a:xfrm>
                      <a:off x="3480" y="1933"/>
                      <a:ext cx="761" cy="431"/>
                    </a:xfrm>
                    <a:prstGeom prst="rect">
                      <a:avLst/>
                    </a:prstGeom>
                    <a:noFill/>
                    <a:ln w="9525" algn="ctr">
                      <a:noFill/>
                      <a:miter lim="800000"/>
                      <a:headEnd/>
                      <a:tailEnd/>
                    </a:ln>
                    <a:effectLst/>
                  </p:spPr>
                </p:pic>
              </p:grpSp>
              <p:pic>
                <p:nvPicPr>
                  <p:cNvPr id="17" name="Picture 28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3485" y="1248"/>
                    <a:ext cx="720" cy="525"/>
                  </a:xfrm>
                  <a:prstGeom prst="rect">
                    <a:avLst/>
                  </a:prstGeom>
                  <a:noFill/>
                  <a:ln w="9525" algn="ctr">
                    <a:noFill/>
                    <a:miter lim="800000"/>
                    <a:headEnd/>
                    <a:tailEnd/>
                  </a:ln>
                  <a:effectLst/>
                </p:spPr>
              </p:pic>
            </p:grpSp>
            <p:pic>
              <p:nvPicPr>
                <p:cNvPr id="15" name="Picture 30"/>
                <p:cNvPicPr>
                  <a:picLocks noChangeAspect="1" noChangeArrowheads="1"/>
                </p:cNvPicPr>
                <p:nvPr/>
              </p:nvPicPr>
              <p:blipFill>
                <a:blip r:embed="rId6" cstate="print"/>
                <a:srcRect/>
                <a:stretch>
                  <a:fillRect/>
                </a:stretch>
              </p:blipFill>
              <p:spPr bwMode="auto">
                <a:xfrm>
                  <a:off x="3114" y="932"/>
                  <a:ext cx="561" cy="367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  <a:effectLst/>
              </p:spPr>
            </p:pic>
          </p:grpSp>
          <p:sp>
            <p:nvSpPr>
              <p:cNvPr id="12" name="Rectangle 32"/>
              <p:cNvSpPr>
                <a:spLocks noChangeArrowheads="1"/>
              </p:cNvSpPr>
              <p:nvPr/>
            </p:nvSpPr>
            <p:spPr bwMode="auto">
              <a:xfrm>
                <a:off x="3222" y="911"/>
                <a:ext cx="91" cy="45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13" name="Rectangle 33"/>
              <p:cNvSpPr>
                <a:spLocks noChangeArrowheads="1"/>
              </p:cNvSpPr>
              <p:nvPr/>
            </p:nvSpPr>
            <p:spPr bwMode="auto">
              <a:xfrm>
                <a:off x="3582" y="887"/>
                <a:ext cx="90" cy="91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it-IT"/>
              </a:p>
            </p:txBody>
          </p:sp>
        </p:grpSp>
        <p:sp>
          <p:nvSpPr>
            <p:cNvPr id="10" name="Rectangle 35"/>
            <p:cNvSpPr>
              <a:spLocks noChangeArrowheads="1"/>
            </p:cNvSpPr>
            <p:nvPr/>
          </p:nvSpPr>
          <p:spPr bwMode="auto">
            <a:xfrm>
              <a:off x="3491" y="1289"/>
              <a:ext cx="91" cy="91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it-IT"/>
            </a:p>
          </p:txBody>
        </p:sp>
      </p:grpSp>
      <p:sp>
        <p:nvSpPr>
          <p:cNvPr id="20" name="Text Box 42"/>
          <p:cNvSpPr txBox="1">
            <a:spLocks noChangeArrowheads="1"/>
          </p:cNvSpPr>
          <p:nvPr/>
        </p:nvSpPr>
        <p:spPr bwMode="auto">
          <a:xfrm>
            <a:off x="6443663" y="3141663"/>
            <a:ext cx="2290762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b="1" dirty="0">
                <a:solidFill>
                  <a:srgbClr val="4AABB2"/>
                </a:solidFill>
              </a:rPr>
              <a:t>subtracted</a:t>
            </a:r>
          </a:p>
          <a:p>
            <a:r>
              <a:rPr lang="en-US" sz="1800" dirty="0">
                <a:solidFill>
                  <a:srgbClr val="4AABB2"/>
                </a:solidFill>
              </a:rPr>
              <a:t>very well understood</a:t>
            </a:r>
            <a:endParaRPr lang="it-IT" sz="1800" b="1" dirty="0">
              <a:solidFill>
                <a:srgbClr val="4AABB2"/>
              </a:solidFill>
            </a:endParaRPr>
          </a:p>
        </p:txBody>
      </p:sp>
      <p:sp>
        <p:nvSpPr>
          <p:cNvPr id="21" name="Text Box 43"/>
          <p:cNvSpPr txBox="1">
            <a:spLocks noChangeArrowheads="1"/>
          </p:cNvSpPr>
          <p:nvPr/>
        </p:nvSpPr>
        <p:spPr bwMode="auto">
          <a:xfrm>
            <a:off x="6300192" y="1988840"/>
            <a:ext cx="2146300" cy="4222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800" b="1" dirty="0">
                <a:solidFill>
                  <a:srgbClr val="808000"/>
                </a:solidFill>
              </a:rPr>
              <a:t>part of the signal</a:t>
            </a:r>
            <a:endParaRPr lang="it-IT" sz="1800" dirty="0">
              <a:solidFill>
                <a:srgbClr val="808000"/>
              </a:solidFill>
            </a:endParaRPr>
          </a:p>
        </p:txBody>
      </p:sp>
      <p:sp>
        <p:nvSpPr>
          <p:cNvPr id="22" name="Text Box 23"/>
          <p:cNvSpPr txBox="1">
            <a:spLocks noChangeArrowheads="1"/>
          </p:cNvSpPr>
          <p:nvPr/>
        </p:nvSpPr>
        <p:spPr bwMode="auto">
          <a:xfrm>
            <a:off x="2049463" y="2024063"/>
            <a:ext cx="1693092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</a:t>
            </a:r>
            <a:r>
              <a:rPr lang="en-US" sz="20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ep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sym typeface="Symbol" pitchFamily="18" charset="2"/>
              </a:rPr>
              <a:t> e’ 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Symbol" pitchFamily="18" charset="2"/>
                <a:sym typeface="Symbol" pitchFamily="18" charset="2"/>
              </a:rPr>
              <a:t>g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sym typeface="Symbol" pitchFamily="18" charset="2"/>
              </a:rPr>
              <a:t> X) </a:t>
            </a:r>
            <a:endParaRPr lang="en-US" sz="2000" b="1" baseline="30000" dirty="0">
              <a:solidFill>
                <a:schemeClr val="tx1">
                  <a:lumMod val="50000"/>
                  <a:lumOff val="50000"/>
                </a:schemeClr>
              </a:solidFill>
              <a:sym typeface="Symbol" pitchFamily="18" charset="2"/>
            </a:endParaRPr>
          </a:p>
        </p:txBody>
      </p:sp>
      <p:pic>
        <p:nvPicPr>
          <p:cNvPr id="23" name="Picture 11" descr="hermeslogo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37618" y="1412875"/>
            <a:ext cx="754062" cy="544513"/>
          </a:xfrm>
          <a:prstGeom prst="rect">
            <a:avLst/>
          </a:prstGeom>
          <a:noFill/>
        </p:spPr>
      </p:pic>
      <p:sp>
        <p:nvSpPr>
          <p:cNvPr id="24" name="Rectangle 29"/>
          <p:cNvSpPr>
            <a:spLocks noChangeArrowheads="1"/>
          </p:cNvSpPr>
          <p:nvPr/>
        </p:nvSpPr>
        <p:spPr bwMode="auto">
          <a:xfrm>
            <a:off x="1692275" y="1901825"/>
            <a:ext cx="287338" cy="2952750"/>
          </a:xfrm>
          <a:prstGeom prst="rect">
            <a:avLst/>
          </a:prstGeom>
          <a:gradFill rotWithShape="1">
            <a:gsLst>
              <a:gs pos="0">
                <a:srgbClr val="FF6600">
                  <a:gamma/>
                  <a:shade val="85882"/>
                  <a:invGamma/>
                </a:srgbClr>
              </a:gs>
              <a:gs pos="50000">
                <a:srgbClr val="FF6600">
                  <a:alpha val="10001"/>
                </a:srgbClr>
              </a:gs>
              <a:gs pos="100000">
                <a:srgbClr val="FF6600">
                  <a:gamma/>
                  <a:shade val="85882"/>
                  <a:invGamma/>
                </a:srgb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it-IT"/>
          </a:p>
        </p:txBody>
      </p:sp>
      <p:pic>
        <p:nvPicPr>
          <p:cNvPr id="25" name="Picture 30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1438" y="44450"/>
            <a:ext cx="2339975" cy="1298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grpSp>
        <p:nvGrpSpPr>
          <p:cNvPr id="27" name="Group 32"/>
          <p:cNvGrpSpPr>
            <a:grpSpLocks/>
          </p:cNvGrpSpPr>
          <p:nvPr/>
        </p:nvGrpSpPr>
        <p:grpSpPr bwMode="auto">
          <a:xfrm>
            <a:off x="3420045" y="2638425"/>
            <a:ext cx="5832475" cy="4319588"/>
            <a:chOff x="1347" y="1290"/>
            <a:chExt cx="3674" cy="2721"/>
          </a:xfrm>
        </p:grpSpPr>
        <p:sp>
          <p:nvSpPr>
            <p:cNvPr id="28" name="Rectangle 33"/>
            <p:cNvSpPr>
              <a:spLocks noChangeArrowheads="1"/>
            </p:cNvSpPr>
            <p:nvPr/>
          </p:nvSpPr>
          <p:spPr bwMode="auto">
            <a:xfrm>
              <a:off x="1347" y="1290"/>
              <a:ext cx="3674" cy="2721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it-IT"/>
            </a:p>
          </p:txBody>
        </p:sp>
        <p:pic>
          <p:nvPicPr>
            <p:cNvPr id="29" name="Picture 34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1474" y="1480"/>
              <a:ext cx="3297" cy="242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</p:pic>
      </p:grpSp>
      <p:sp>
        <p:nvSpPr>
          <p:cNvPr id="26" name="Line 31"/>
          <p:cNvSpPr>
            <a:spLocks noChangeShapeType="1"/>
          </p:cNvSpPr>
          <p:nvPr/>
        </p:nvSpPr>
        <p:spPr bwMode="auto">
          <a:xfrm>
            <a:off x="1835150" y="5013325"/>
            <a:ext cx="1728788" cy="576263"/>
          </a:xfrm>
          <a:prstGeom prst="line">
            <a:avLst/>
          </a:prstGeom>
          <a:noFill/>
          <a:ln w="76200">
            <a:pattFill prst="pct75">
              <a:fgClr>
                <a:srgbClr val="FF6600"/>
              </a:fgClr>
              <a:bgClr>
                <a:srgbClr val="FFFFFF"/>
              </a:bgClr>
            </a:pattFill>
            <a:round/>
            <a:headEnd/>
            <a:tailEnd type="triangle" w="med" len="med"/>
          </a:ln>
          <a:effectLst/>
        </p:spPr>
        <p:txBody>
          <a:bodyPr wrap="none">
            <a:spAutoFit/>
          </a:bodyPr>
          <a:lstStyle/>
          <a:p>
            <a:endParaRPr lang="it-IT"/>
          </a:p>
        </p:txBody>
      </p:sp>
      <p:grpSp>
        <p:nvGrpSpPr>
          <p:cNvPr id="30" name="Group 35"/>
          <p:cNvGrpSpPr>
            <a:grpSpLocks/>
          </p:cNvGrpSpPr>
          <p:nvPr/>
        </p:nvGrpSpPr>
        <p:grpSpPr bwMode="auto">
          <a:xfrm>
            <a:off x="7812088" y="3284538"/>
            <a:ext cx="1258887" cy="576262"/>
            <a:chOff x="158" y="3521"/>
            <a:chExt cx="681" cy="317"/>
          </a:xfrm>
        </p:grpSpPr>
        <p:sp>
          <p:nvSpPr>
            <p:cNvPr id="31" name="Text Box 36"/>
            <p:cNvSpPr txBox="1">
              <a:spLocks noChangeArrowheads="1"/>
            </p:cNvSpPr>
            <p:nvPr/>
          </p:nvSpPr>
          <p:spPr bwMode="auto">
            <a:xfrm>
              <a:off x="252" y="3533"/>
              <a:ext cx="585" cy="21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>
                  <a:solidFill>
                    <a:srgbClr val="99CC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Hall-A</a:t>
              </a:r>
              <a:endParaRPr lang="it-IT">
                <a:solidFill>
                  <a:srgbClr val="99CC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32" name="Oval 37"/>
            <p:cNvSpPr>
              <a:spLocks noChangeArrowheads="1"/>
            </p:cNvSpPr>
            <p:nvPr/>
          </p:nvSpPr>
          <p:spPr bwMode="auto">
            <a:xfrm>
              <a:off x="158" y="3521"/>
              <a:ext cx="681" cy="317"/>
            </a:xfrm>
            <a:prstGeom prst="ellipse">
              <a:avLst/>
            </a:prstGeom>
            <a:noFill/>
            <a:ln w="28575" algn="ctr">
              <a:solidFill>
                <a:srgbClr val="99CC00"/>
              </a:solidFill>
              <a:round/>
              <a:headEnd/>
              <a:tailEnd/>
            </a:ln>
            <a:effectLst>
              <a:outerShdw dist="107763" dir="18900000" algn="ctr" rotWithShape="0">
                <a:schemeClr val="bg2">
                  <a:alpha val="50000"/>
                </a:schemeClr>
              </a:outerShdw>
            </a:effectLst>
          </p:spPr>
          <p:txBody>
            <a:bodyPr anchor="ctr">
              <a:spAutoFit/>
            </a:bodyPr>
            <a:lstStyle/>
            <a:p>
              <a:endParaRPr lang="it-IT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2559303" y="899428"/>
            <a:ext cx="41729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fixed target: via missing mass / energy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00834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3D imaging of the nucleon &amp; OAM</a:t>
            </a:r>
            <a:endParaRPr lang="it-IT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1" name="Group 23"/>
          <p:cNvGrpSpPr>
            <a:grpSpLocks/>
          </p:cNvGrpSpPr>
          <p:nvPr/>
        </p:nvGrpSpPr>
        <p:grpSpPr bwMode="auto">
          <a:xfrm>
            <a:off x="2555875" y="1628800"/>
            <a:ext cx="4103689" cy="2828926"/>
            <a:chOff x="1531" y="1781"/>
            <a:chExt cx="2585" cy="1782"/>
          </a:xfrm>
        </p:grpSpPr>
        <p:sp>
          <p:nvSpPr>
            <p:cNvPr id="12" name="Line 10"/>
            <p:cNvSpPr>
              <a:spLocks noChangeShapeType="1"/>
            </p:cNvSpPr>
            <p:nvPr/>
          </p:nvSpPr>
          <p:spPr bwMode="auto">
            <a:xfrm flipH="1">
              <a:off x="1973" y="2160"/>
              <a:ext cx="499" cy="680"/>
            </a:xfrm>
            <a:prstGeom prst="line">
              <a:avLst/>
            </a:prstGeom>
            <a:noFill/>
            <a:ln w="38100">
              <a:solidFill>
                <a:srgbClr val="99CC00"/>
              </a:solidFill>
              <a:round/>
              <a:headEnd/>
              <a:tailEnd type="triangle" w="med" len="med"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" name="Text Box 12"/>
            <p:cNvSpPr txBox="1">
              <a:spLocks noChangeArrowheads="1"/>
            </p:cNvSpPr>
            <p:nvPr/>
          </p:nvSpPr>
          <p:spPr bwMode="auto">
            <a:xfrm>
              <a:off x="1531" y="2962"/>
              <a:ext cx="852" cy="59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99CC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</a:rPr>
                <a:t>TMD </a:t>
              </a: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99CC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</a:rPr>
                <a:t>(</a:t>
              </a:r>
              <a:r>
                <a:rPr kumimoji="0" lang="en-US" sz="18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99CC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</a:rPr>
                <a:t>x,k</a:t>
              </a:r>
              <a:r>
                <a:rPr kumimoji="0" lang="en-US" sz="1800" b="0" i="0" u="none" strike="noStrike" kern="0" cap="none" spc="0" normalizeH="0" baseline="-25000" noProof="0" dirty="0" err="1" smtClean="0">
                  <a:ln>
                    <a:noFill/>
                  </a:ln>
                  <a:solidFill>
                    <a:srgbClr val="99CC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</a:rPr>
                <a:t>T</a:t>
              </a: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99CC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</a:rPr>
                <a:t>)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99CC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</a:rPr>
                <a:t>spin-orbit 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99CC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</a:rPr>
                <a:t>correlations</a:t>
              </a:r>
              <a:endParaRPr kumimoji="0" lang="it-IT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99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endParaRPr>
            </a:p>
          </p:txBody>
        </p:sp>
        <p:sp>
          <p:nvSpPr>
            <p:cNvPr id="14" name="Line 13"/>
            <p:cNvSpPr>
              <a:spLocks noChangeShapeType="1"/>
            </p:cNvSpPr>
            <p:nvPr/>
          </p:nvSpPr>
          <p:spPr bwMode="auto">
            <a:xfrm>
              <a:off x="2835" y="2115"/>
              <a:ext cx="499" cy="771"/>
            </a:xfrm>
            <a:prstGeom prst="line">
              <a:avLst/>
            </a:prstGeom>
            <a:noFill/>
            <a:ln w="38100">
              <a:solidFill>
                <a:srgbClr val="FF6600"/>
              </a:solidFill>
              <a:round/>
              <a:headEnd/>
              <a:tailEnd type="triangle" w="med" len="med"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" name="Text Box 15"/>
            <p:cNvSpPr txBox="1">
              <a:spLocks noChangeArrowheads="1"/>
            </p:cNvSpPr>
            <p:nvPr/>
          </p:nvSpPr>
          <p:spPr bwMode="auto">
            <a:xfrm>
              <a:off x="2740" y="2962"/>
              <a:ext cx="1376" cy="60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66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</a:rPr>
                <a:t>GPD</a:t>
              </a: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66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</a:rPr>
                <a:t>(x, </a:t>
              </a:r>
              <a:r>
                <a:rPr kumimoji="0" lang="en-US" sz="18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FF66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Symbol" pitchFamily="18" charset="2"/>
                </a:rPr>
                <a:t>x</a:t>
              </a:r>
              <a:r>
                <a:rPr kumimoji="0" lang="en-US" sz="18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FF66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</a:rPr>
                <a:t>,t</a:t>
              </a: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66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</a:rPr>
                <a:t>)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kern="0" noProof="0" dirty="0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2+1D imaging; 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66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</a:rPr>
                <a:t>access </a:t>
              </a:r>
              <a:r>
                <a:rPr kumimoji="0" lang="en-US" sz="1800" b="0" i="0" u="none" strike="noStrike" kern="0" cap="none" spc="0" normalizeH="0" noProof="0" dirty="0" smtClean="0">
                  <a:ln>
                    <a:noFill/>
                  </a:ln>
                  <a:solidFill>
                    <a:srgbClr val="FF66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</a:rPr>
                <a:t> t</a:t>
              </a: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66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</a:rPr>
                <a:t>o OAM </a:t>
              </a:r>
              <a:endParaRPr kumimoji="0" lang="it-IT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</a:endParaRPr>
            </a:p>
          </p:txBody>
        </p:sp>
        <p:sp>
          <p:nvSpPr>
            <p:cNvPr id="16" name="Text Box 20"/>
            <p:cNvSpPr txBox="1">
              <a:spLocks noChangeArrowheads="1"/>
            </p:cNvSpPr>
            <p:nvPr/>
          </p:nvSpPr>
          <p:spPr bwMode="auto">
            <a:xfrm>
              <a:off x="2290" y="1781"/>
              <a:ext cx="805" cy="29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W(</a:t>
              </a:r>
              <a:r>
                <a:rPr kumimoji="0" lang="en-US" sz="24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x,r</a:t>
              </a:r>
              <a:r>
                <a: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,</a:t>
              </a:r>
              <a:r>
                <a:rPr lang="en-US" sz="2400" kern="0" dirty="0" err="1" smtClean="0">
                  <a:solidFill>
                    <a:srgbClr val="000000"/>
                  </a:solidFill>
                </a:rPr>
                <a:t>k</a:t>
              </a:r>
              <a:r>
                <a:rPr lang="en-US" sz="2400" kern="0" baseline="-25000" dirty="0" err="1" smtClean="0">
                  <a:solidFill>
                    <a:srgbClr val="000000"/>
                  </a:solidFill>
                </a:rPr>
                <a:t>T</a:t>
              </a:r>
              <a:r>
                <a:rPr lang="en-US" sz="2400" kern="0" dirty="0" smtClean="0">
                  <a:solidFill>
                    <a:srgbClr val="000000"/>
                  </a:solidFill>
                </a:rPr>
                <a:t>)</a:t>
              </a:r>
              <a:endParaRPr kumimoji="0" lang="it-IT" sz="2400" b="0" i="0" u="none" strike="noStrike" kern="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graphicFrame>
          <p:nvGraphicFramePr>
            <p:cNvPr id="17" name="Object 21"/>
            <p:cNvGraphicFramePr>
              <a:graphicFrameLocks noChangeAspect="1"/>
            </p:cNvGraphicFramePr>
            <p:nvPr/>
          </p:nvGraphicFramePr>
          <p:xfrm>
            <a:off x="1718" y="2270"/>
            <a:ext cx="436" cy="344"/>
          </p:xfrm>
          <a:graphic>
            <a:graphicData uri="http://schemas.openxmlformats.org/presentationml/2006/ole">
              <p:oleObj spid="_x0000_s21508" name="Equation" r:id="rId3" imgW="355320" imgH="279360" progId="Equation.3">
                <p:embed/>
              </p:oleObj>
            </a:graphicData>
          </a:graphic>
        </p:graphicFrame>
        <p:graphicFrame>
          <p:nvGraphicFramePr>
            <p:cNvPr id="18" name="Object 22"/>
            <p:cNvGraphicFramePr>
              <a:graphicFrameLocks noChangeAspect="1"/>
            </p:cNvGraphicFramePr>
            <p:nvPr/>
          </p:nvGraphicFramePr>
          <p:xfrm>
            <a:off x="3221" y="2251"/>
            <a:ext cx="701" cy="344"/>
          </p:xfrm>
          <a:graphic>
            <a:graphicData uri="http://schemas.openxmlformats.org/presentationml/2006/ole">
              <p:oleObj spid="_x0000_s21509" name="Equation" r:id="rId4" imgW="571320" imgH="279360" progId="Equation.3">
                <p:embed/>
              </p:oleObj>
            </a:graphicData>
          </a:graphic>
        </p:graphicFrame>
      </p:grpSp>
      <p:sp>
        <p:nvSpPr>
          <p:cNvPr id="19" name="TextBox 18"/>
          <p:cNvSpPr txBox="1"/>
          <p:nvPr/>
        </p:nvSpPr>
        <p:spPr>
          <a:xfrm>
            <a:off x="2445871" y="1124744"/>
            <a:ext cx="40703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Wigner distribution (‘mother function’):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83568" y="4581128"/>
            <a:ext cx="5983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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(model dependent) relations between TMDs &amp; GPDs:</a:t>
            </a:r>
          </a:p>
        </p:txBody>
      </p:sp>
      <p:graphicFrame>
        <p:nvGraphicFramePr>
          <p:cNvPr id="21510" name="Object 6"/>
          <p:cNvGraphicFramePr>
            <a:graphicFrameLocks noChangeAspect="1"/>
          </p:cNvGraphicFramePr>
          <p:nvPr/>
        </p:nvGraphicFramePr>
        <p:xfrm>
          <a:off x="2937296" y="5157192"/>
          <a:ext cx="3290888" cy="506412"/>
        </p:xfrm>
        <a:graphic>
          <a:graphicData uri="http://schemas.openxmlformats.org/presentationml/2006/ole">
            <p:oleObj spid="_x0000_s21510" name="Equation" r:id="rId5" imgW="1473120" imgH="228600" progId="Equation.3">
              <p:embed/>
            </p:oleObj>
          </a:graphicData>
        </a:graphic>
      </p:graphicFrame>
      <p:sp>
        <p:nvSpPr>
          <p:cNvPr id="23" name="Text Box 27"/>
          <p:cNvSpPr txBox="1">
            <a:spLocks noChangeArrowheads="1"/>
          </p:cNvSpPr>
          <p:nvPr/>
        </p:nvSpPr>
        <p:spPr bwMode="auto">
          <a:xfrm>
            <a:off x="6588224" y="5006305"/>
            <a:ext cx="2085975" cy="942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</a:rPr>
              <a:t>[</a:t>
            </a:r>
            <a:r>
              <a:rPr kumimoji="0" lang="en-US" sz="1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</a:rPr>
              <a:t>Burkardt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</a:rPr>
              <a:t> 2002]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</a:rPr>
              <a:t>[</a:t>
            </a:r>
            <a:r>
              <a:rPr kumimoji="0" lang="en-US" sz="1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</a:rPr>
              <a:t>Burkardt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</a:rPr>
              <a:t>, Hwang 2003]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</a:rPr>
              <a:t>[Diehl, </a:t>
            </a:r>
            <a:r>
              <a:rPr kumimoji="0" lang="en-US" sz="1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</a:rPr>
              <a:t>Haegeler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</a:rPr>
              <a:t> 2005]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</a:rPr>
              <a:t> </a:t>
            </a:r>
            <a:r>
              <a:rPr kumimoji="0" lang="en-US" sz="1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</a:rPr>
              <a:t>ecc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</a:rPr>
              <a:t>.</a:t>
            </a:r>
            <a:endParaRPr kumimoji="0" lang="it-IT" sz="1400" b="0" i="0" u="none" strike="noStrike" kern="0" cap="none" spc="0" normalizeH="0" baseline="0" noProof="0" dirty="0" smtClean="0">
              <a:ln>
                <a:noFill/>
              </a:ln>
              <a:solidFill>
                <a:srgbClr val="808080"/>
              </a:solidFill>
              <a:effectLst/>
              <a:uLnTx/>
              <a:uFillTx/>
            </a:endParaRPr>
          </a:p>
        </p:txBody>
      </p:sp>
      <p:sp>
        <p:nvSpPr>
          <p:cNvPr id="25" name="AutoShape 18"/>
          <p:cNvSpPr>
            <a:spLocks noChangeArrowheads="1"/>
          </p:cNvSpPr>
          <p:nvPr/>
        </p:nvSpPr>
        <p:spPr bwMode="auto">
          <a:xfrm>
            <a:off x="6441182" y="1412776"/>
            <a:ext cx="2595314" cy="733663"/>
          </a:xfrm>
          <a:prstGeom prst="rightArrow">
            <a:avLst>
              <a:gd name="adj1" fmla="val 50000"/>
              <a:gd name="adj2" fmla="val 116296"/>
            </a:avLst>
          </a:prstGeom>
          <a:gradFill rotWithShape="1">
            <a:gsLst>
              <a:gs pos="0">
                <a:srgbClr val="808080">
                  <a:gamma/>
                  <a:tint val="24314"/>
                  <a:invGamma/>
                </a:srgbClr>
              </a:gs>
              <a:gs pos="100000">
                <a:srgbClr val="808080"/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kern="0" dirty="0" smtClean="0">
                <a:solidFill>
                  <a:sysClr val="windowText" lastClr="000000"/>
                </a:solidFill>
              </a:rPr>
              <a:t>C. </a:t>
            </a:r>
            <a:r>
              <a:rPr lang="en-US" kern="0" dirty="0" err="1" smtClean="0">
                <a:solidFill>
                  <a:sysClr val="windowText" lastClr="000000"/>
                </a:solidFill>
              </a:rPr>
              <a:t>Lorce</a:t>
            </a:r>
            <a:r>
              <a:rPr lang="en-US" kern="0" dirty="0" smtClean="0">
                <a:solidFill>
                  <a:sysClr val="windowText" lastClr="000000"/>
                </a:solidFill>
              </a:rPr>
              <a:t> 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[tomorrow]</a:t>
            </a:r>
            <a:endParaRPr kumimoji="0" lang="it-IT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553253" y="2852936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i="1" dirty="0" smtClean="0">
                <a:latin typeface="Arial" pitchFamily="34" charset="0"/>
                <a:cs typeface="Arial" pitchFamily="34" charset="0"/>
              </a:rPr>
              <a:t>FT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00834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results on </a:t>
            </a:r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(off) </a:t>
            </a:r>
            <a:r>
              <a:rPr lang="it-IT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 </a:t>
            </a:r>
            <a:r>
              <a:rPr lang="it-IT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menu</a:t>
            </a:r>
            <a:endParaRPr lang="it-IT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908720"/>
            <a:ext cx="8706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data over wide kinematic range:  HERA-collider </a:t>
            </a:r>
            <a:r>
              <a:rPr lang="it-IT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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COMPASS</a:t>
            </a:r>
            <a:r>
              <a:rPr lang="it-IT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 HERMES  JLab</a:t>
            </a:r>
            <a:endParaRPr lang="it-IT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74596" y="1444714"/>
            <a:ext cx="30283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it-IT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VM production </a:t>
            </a:r>
            <a:r>
              <a:rPr lang="it-IT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 </a:t>
            </a:r>
            <a:r>
              <a:rPr lang="it-IT" sz="20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H, E</a:t>
            </a:r>
            <a:endParaRPr lang="it-IT" sz="2000" i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30357" y="1879664"/>
            <a:ext cx="645401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it-IT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low x: gluon imaging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it-IT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high x: quarks &amp; gluons ;  role of NLO &amp; power corrections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low W data from Jlab   (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 X. Girod, tomorrow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)</a:t>
            </a:r>
            <a:endParaRPr lang="it-IT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1323" y="3212976"/>
            <a:ext cx="37545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it-IT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ps meson</a:t>
            </a:r>
            <a:r>
              <a:rPr lang="it-IT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production </a:t>
            </a:r>
            <a:r>
              <a:rPr lang="it-IT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 </a:t>
            </a:r>
            <a:r>
              <a:rPr lang="it-IT" sz="20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H, E</a:t>
            </a:r>
            <a:endParaRPr lang="it-IT" sz="2000" i="1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81323" y="4653136"/>
            <a:ext cx="75103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it-IT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DVCS</a:t>
            </a:r>
            <a:r>
              <a:rPr lang="it-IT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 </a:t>
            </a:r>
            <a:r>
              <a:rPr lang="it-IT" sz="20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H, E, H, E    </a:t>
            </a:r>
            <a:r>
              <a:rPr lang="it-IT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... </a:t>
            </a:r>
            <a:r>
              <a:rPr lang="it-IT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t</a:t>
            </a:r>
            <a:r>
              <a:rPr lang="it-IT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he golden channel &amp; most rich plate</a:t>
            </a:r>
            <a:r>
              <a:rPr lang="it-IT" sz="20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</a:t>
            </a:r>
            <a:endParaRPr lang="it-IT" sz="2000" i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15762" y="3645024"/>
            <a:ext cx="7680885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role of transverse photons: CLAS </a:t>
            </a:r>
            <a:r>
              <a:rPr lang="it-IT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ymbol" pitchFamily="18" charset="2"/>
                <a:cs typeface="Arial" pitchFamily="34" charset="0"/>
              </a:rPr>
              <a:t>p</a:t>
            </a:r>
            <a:r>
              <a:rPr lang="it-IT" sz="2000" baseline="30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ymbol" pitchFamily="18" charset="2"/>
                <a:cs typeface="Arial" pitchFamily="34" charset="0"/>
              </a:rPr>
              <a:t>0</a:t>
            </a:r>
            <a:r>
              <a:rPr lang="it-IT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ymbol" pitchFamily="18" charset="2"/>
                <a:cs typeface="Arial" pitchFamily="34" charset="0"/>
              </a:rPr>
              <a:t>,p</a:t>
            </a:r>
            <a:r>
              <a:rPr lang="it-IT" sz="2000" baseline="30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ymbol" pitchFamily="18" charset="2"/>
                <a:cs typeface="Arial" pitchFamily="34" charset="0"/>
              </a:rPr>
              <a:t>+</a:t>
            </a:r>
            <a:r>
              <a:rPr lang="it-IT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ymbol" pitchFamily="18" charset="2"/>
                <a:cs typeface="Arial" pitchFamily="34" charset="0"/>
              </a:rPr>
              <a:t>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it-IT" baseline="-25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LU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, HERMES </a:t>
            </a:r>
            <a:r>
              <a:rPr lang="it-IT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ymbol" pitchFamily="18" charset="2"/>
                <a:cs typeface="Arial" pitchFamily="34" charset="0"/>
              </a:rPr>
              <a:t>p</a:t>
            </a:r>
            <a:r>
              <a:rPr lang="it-IT" sz="2000" baseline="30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ymbol" pitchFamily="18" charset="2"/>
                <a:cs typeface="Arial" pitchFamily="34" charset="0"/>
              </a:rPr>
              <a:t>+</a:t>
            </a:r>
            <a:r>
              <a:rPr lang="it-IT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ymbol" pitchFamily="18" charset="2"/>
                <a:cs typeface="Arial" pitchFamily="34" charset="0"/>
              </a:rPr>
              <a:t>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it-IT" baseline="-25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UT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, cross sec.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relation to transversity: H</a:t>
            </a:r>
            <a:r>
              <a:rPr lang="it-IT" baseline="-25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 h</a:t>
            </a:r>
            <a:r>
              <a:rPr lang="it-IT" baseline="-25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1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 from </a:t>
            </a:r>
            <a:r>
              <a:rPr lang="it-IT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ymbol" pitchFamily="18" charset="2"/>
                <a:cs typeface="Arial" pitchFamily="34" charset="0"/>
                <a:sym typeface="Wingdings" pitchFamily="2" charset="2"/>
              </a:rPr>
              <a:t>p</a:t>
            </a:r>
            <a:r>
              <a:rPr lang="it-IT" sz="2000" baseline="30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ymbol" pitchFamily="18" charset="2"/>
                <a:cs typeface="Arial" pitchFamily="34" charset="0"/>
                <a:sym typeface="Wingdings" pitchFamily="2" charset="2"/>
              </a:rPr>
              <a:t>0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A</a:t>
            </a:r>
            <a:r>
              <a:rPr lang="it-IT" baseline="-25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UT</a:t>
            </a:r>
            <a:endParaRPr lang="it-IT" baseline="-25000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77891" y="5589240"/>
            <a:ext cx="23791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it-IT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models &amp; GPDs</a:t>
            </a:r>
            <a:r>
              <a:rPr lang="it-IT" sz="20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</a:t>
            </a:r>
            <a:endParaRPr lang="it-IT" sz="2000" i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2467" y="6093296"/>
            <a:ext cx="24769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it-IT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hunting the OAM</a:t>
            </a:r>
            <a:r>
              <a:rPr lang="it-IT" sz="2000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</a:t>
            </a:r>
            <a:endParaRPr lang="it-IT" sz="2000" i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03648" y="5085184"/>
            <a:ext cx="5715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nuclear modification of DVCS ampllitudes: HERMES</a:t>
            </a:r>
            <a:endParaRPr lang="it-IT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851920" y="3026756"/>
            <a:ext cx="6944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~   ~</a:t>
            </a:r>
            <a:endParaRPr lang="it-IT" sz="2000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15672" y="4439246"/>
            <a:ext cx="6944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~   ~</a:t>
            </a:r>
            <a:endParaRPr lang="it-IT" sz="2000" dirty="0" smtClean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200834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VM production </a:t>
            </a:r>
            <a:r>
              <a:rPr lang="it-IT" sz="3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@</a:t>
            </a:r>
            <a:r>
              <a:rPr lang="it-IT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low x</a:t>
            </a:r>
            <a:endParaRPr lang="it-IT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228600"/>
            <a:ext cx="742950" cy="5365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pic>
        <p:nvPicPr>
          <p:cNvPr id="5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01013" y="188913"/>
            <a:ext cx="642937" cy="63658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pic>
        <p:nvPicPr>
          <p:cNvPr id="6" name="Picture 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81063" y="1773238"/>
            <a:ext cx="2106612" cy="17446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7" name="Picture 2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0425" y="1916113"/>
            <a:ext cx="2605088" cy="14525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8" name="Picture 1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80333" y="2132856"/>
            <a:ext cx="1439739" cy="12230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1382395" y="1052736"/>
            <a:ext cx="6429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W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&amp; </a:t>
            </a:r>
            <a:r>
              <a:rPr lang="it-IT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dependences: probe transition from soft to hard regime</a:t>
            </a:r>
          </a:p>
        </p:txBody>
      </p:sp>
      <p:sp>
        <p:nvSpPr>
          <p:cNvPr id="10" name="Line 25"/>
          <p:cNvSpPr>
            <a:spLocks noChangeShapeType="1"/>
          </p:cNvSpPr>
          <p:nvPr/>
        </p:nvSpPr>
        <p:spPr bwMode="auto">
          <a:xfrm>
            <a:off x="1835150" y="4221163"/>
            <a:ext cx="5473700" cy="0"/>
          </a:xfrm>
          <a:prstGeom prst="line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  <a:round/>
            <a:headEnd/>
            <a:tailEnd type="triangle" w="med" len="med"/>
          </a:ln>
          <a:effectLst/>
        </p:spPr>
        <p:txBody>
          <a:bodyPr wrap="none">
            <a:spAutoFit/>
          </a:bodyPr>
          <a:lstStyle/>
          <a:p>
            <a:endParaRPr lang="it-IT"/>
          </a:p>
        </p:txBody>
      </p:sp>
      <p:sp>
        <p:nvSpPr>
          <p:cNvPr id="11" name="TextBox 10"/>
          <p:cNvSpPr txBox="1"/>
          <p:nvPr/>
        </p:nvSpPr>
        <p:spPr>
          <a:xfrm>
            <a:off x="1489923" y="3563724"/>
            <a:ext cx="6250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soft                                                                                 hard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907704" y="4581128"/>
            <a:ext cx="4968027" cy="8156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à"/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expect </a:t>
            </a:r>
            <a:r>
              <a:rPr lang="it-IT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ymbol" pitchFamily="18" charset="2"/>
                <a:cs typeface="Arial" pitchFamily="34" charset="0"/>
                <a:sym typeface="Wingdings" pitchFamily="2" charset="2"/>
              </a:rPr>
              <a:t>d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to increase from ~0.2 to ~0.8</a:t>
            </a:r>
          </a:p>
          <a:p>
            <a:pPr>
              <a:lnSpc>
                <a:spcPct val="150000"/>
              </a:lnSpc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              </a:t>
            </a:r>
            <a:r>
              <a:rPr lang="it-IT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b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to decrease from ~10 to ~4-5 GeV</a:t>
            </a:r>
            <a:r>
              <a:rPr lang="it-IT" baseline="30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86848" y="1484784"/>
            <a:ext cx="2569218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0" y="200834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VM production </a:t>
            </a:r>
            <a:r>
              <a:rPr lang="it-IT" sz="3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@</a:t>
            </a:r>
            <a:r>
              <a:rPr lang="it-IT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low x</a:t>
            </a:r>
            <a:endParaRPr lang="it-IT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228600"/>
            <a:ext cx="742950" cy="5365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pic>
        <p:nvPicPr>
          <p:cNvPr id="4" name="Picture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01013" y="188913"/>
            <a:ext cx="642937" cy="63658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691680" y="1052736"/>
            <a:ext cx="6032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i="1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W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dependence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: probe transition from soft to hard regime</a:t>
            </a:r>
          </a:p>
        </p:txBody>
      </p:sp>
      <p:pic>
        <p:nvPicPr>
          <p:cNvPr id="7" name="Picture 1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2268538" y="1916113"/>
            <a:ext cx="2135187" cy="2665412"/>
          </a:xfrm>
          <a:prstGeom prst="rect">
            <a:avLst/>
          </a:prstGeom>
          <a:noFill/>
          <a:ln/>
        </p:spPr>
      </p:pic>
      <p:pic>
        <p:nvPicPr>
          <p:cNvPr id="8" name="Picture 1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89438" y="2060575"/>
            <a:ext cx="2246312" cy="26638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9" name="Picture 1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32588" y="2349500"/>
            <a:ext cx="2203450" cy="24479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1068108" y="1412776"/>
            <a:ext cx="379412" cy="457200"/>
          </a:xfrm>
          <a:prstGeom prst="rect">
            <a:avLst/>
          </a:prstGeom>
          <a:gradFill rotWithShape="1">
            <a:gsLst>
              <a:gs pos="0">
                <a:srgbClr val="FF6600"/>
              </a:gs>
              <a:gs pos="50000">
                <a:srgbClr val="FF6600">
                  <a:gamma/>
                  <a:tint val="19216"/>
                  <a:invGamma/>
                </a:srgbClr>
              </a:gs>
              <a:gs pos="100000">
                <a:srgbClr val="FF6600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Symbol" pitchFamily="18" charset="2"/>
              </a:rPr>
              <a:t>r</a:t>
            </a: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3255963" y="1557338"/>
            <a:ext cx="379412" cy="457200"/>
          </a:xfrm>
          <a:prstGeom prst="rect">
            <a:avLst/>
          </a:prstGeom>
          <a:gradFill rotWithShape="1">
            <a:gsLst>
              <a:gs pos="0">
                <a:srgbClr val="FF6600"/>
              </a:gs>
              <a:gs pos="50000">
                <a:srgbClr val="FF6600">
                  <a:gamma/>
                  <a:tint val="19216"/>
                  <a:invGamma/>
                </a:srgbClr>
              </a:gs>
              <a:gs pos="100000">
                <a:srgbClr val="FF6600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Symbol" pitchFamily="18" charset="2"/>
              </a:rPr>
              <a:t>f</a:t>
            </a:r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5292725" y="1821934"/>
            <a:ext cx="792163" cy="369332"/>
          </a:xfrm>
          <a:prstGeom prst="rect">
            <a:avLst/>
          </a:prstGeom>
          <a:gradFill rotWithShape="1">
            <a:gsLst>
              <a:gs pos="0">
                <a:srgbClr val="FF6600"/>
              </a:gs>
              <a:gs pos="50000">
                <a:srgbClr val="FF6600">
                  <a:gamma/>
                  <a:tint val="19216"/>
                  <a:invGamma/>
                </a:srgbClr>
              </a:gs>
              <a:gs pos="100000">
                <a:srgbClr val="FF6600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J/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Symbol" pitchFamily="18" charset="2"/>
              </a:rPr>
              <a:t>Y</a:t>
            </a:r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7597775" y="2035175"/>
            <a:ext cx="503238" cy="457200"/>
          </a:xfrm>
          <a:prstGeom prst="rect">
            <a:avLst/>
          </a:prstGeom>
          <a:gradFill rotWithShape="1">
            <a:gsLst>
              <a:gs pos="0">
                <a:srgbClr val="FF6600"/>
              </a:gs>
              <a:gs pos="50000">
                <a:srgbClr val="FF6600">
                  <a:gamma/>
                  <a:tint val="19216"/>
                  <a:invGamma/>
                </a:srgbClr>
              </a:gs>
              <a:gs pos="100000">
                <a:srgbClr val="FF6600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Symbol" pitchFamily="18" charset="2"/>
              </a:rPr>
              <a:t>U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67544" y="5013176"/>
            <a:ext cx="3275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two ways to set a </a:t>
            </a:r>
            <a:r>
              <a:rPr lang="it-IT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hard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scale: 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478509" y="5013176"/>
            <a:ext cx="25987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large Q</a:t>
            </a:r>
            <a:r>
              <a:rPr lang="it-IT" baseline="30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</a:p>
          <a:p>
            <a:pPr>
              <a:buFont typeface="Wingdings" pitchFamily="2" charset="2"/>
              <a:buChar char="§"/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mass of produced VM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98847" y="5805264"/>
            <a:ext cx="56954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universality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:  </a:t>
            </a:r>
            <a:r>
              <a:rPr lang="it-IT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ymbol" pitchFamily="18" charset="2"/>
                <a:cs typeface="Arial" pitchFamily="34" charset="0"/>
              </a:rPr>
              <a:t>r</a:t>
            </a:r>
            <a:r>
              <a:rPr lang="it-IT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and </a:t>
            </a:r>
            <a:r>
              <a:rPr lang="it-IT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ymbol" pitchFamily="18" charset="2"/>
                <a:cs typeface="Arial" pitchFamily="34" charset="0"/>
              </a:rPr>
              <a:t>f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at large Q</a:t>
            </a:r>
            <a:r>
              <a:rPr lang="it-IT" baseline="30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+M</a:t>
            </a:r>
            <a:r>
              <a:rPr lang="it-IT" baseline="30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similar to J/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ymbol" pitchFamily="18" charset="2"/>
                <a:cs typeface="Arial" pitchFamily="34" charset="0"/>
              </a:rPr>
              <a:t>Y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, Y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86848" y="1484784"/>
            <a:ext cx="2569218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0" y="200834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VM production </a:t>
            </a:r>
            <a:r>
              <a:rPr lang="it-IT" sz="3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@</a:t>
            </a:r>
            <a:r>
              <a:rPr lang="it-IT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low x</a:t>
            </a:r>
            <a:endParaRPr lang="it-IT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228600"/>
            <a:ext cx="742950" cy="5365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pic>
        <p:nvPicPr>
          <p:cNvPr id="4" name="Picture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01013" y="188913"/>
            <a:ext cx="642937" cy="63658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835696" y="1052736"/>
            <a:ext cx="5814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i="1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dependence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: probe transition from soft to hard regime</a:t>
            </a:r>
          </a:p>
        </p:txBody>
      </p:sp>
      <p:pic>
        <p:nvPicPr>
          <p:cNvPr id="7" name="Picture 1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2268538" y="1916113"/>
            <a:ext cx="2135187" cy="2665412"/>
          </a:xfrm>
          <a:prstGeom prst="rect">
            <a:avLst/>
          </a:prstGeom>
          <a:noFill/>
          <a:ln/>
        </p:spPr>
      </p:pic>
      <p:pic>
        <p:nvPicPr>
          <p:cNvPr id="8" name="Picture 1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89438" y="2060575"/>
            <a:ext cx="2246312" cy="26638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9" name="Picture 1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32588" y="2349500"/>
            <a:ext cx="2203450" cy="24479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1068108" y="1412776"/>
            <a:ext cx="379412" cy="457200"/>
          </a:xfrm>
          <a:prstGeom prst="rect">
            <a:avLst/>
          </a:prstGeom>
          <a:gradFill rotWithShape="1">
            <a:gsLst>
              <a:gs pos="0">
                <a:srgbClr val="FF6600"/>
              </a:gs>
              <a:gs pos="50000">
                <a:srgbClr val="FF6600">
                  <a:gamma/>
                  <a:tint val="19216"/>
                  <a:invGamma/>
                </a:srgbClr>
              </a:gs>
              <a:gs pos="100000">
                <a:srgbClr val="FF6600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Symbol" pitchFamily="18" charset="2"/>
              </a:rPr>
              <a:t>r</a:t>
            </a: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3255963" y="1557338"/>
            <a:ext cx="379412" cy="457200"/>
          </a:xfrm>
          <a:prstGeom prst="rect">
            <a:avLst/>
          </a:prstGeom>
          <a:gradFill rotWithShape="1">
            <a:gsLst>
              <a:gs pos="0">
                <a:srgbClr val="FF6600"/>
              </a:gs>
              <a:gs pos="50000">
                <a:srgbClr val="FF6600">
                  <a:gamma/>
                  <a:tint val="19216"/>
                  <a:invGamma/>
                </a:srgbClr>
              </a:gs>
              <a:gs pos="100000">
                <a:srgbClr val="FF6600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Symbol" pitchFamily="18" charset="2"/>
              </a:rPr>
              <a:t>f</a:t>
            </a:r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5292725" y="1821934"/>
            <a:ext cx="792163" cy="369332"/>
          </a:xfrm>
          <a:prstGeom prst="rect">
            <a:avLst/>
          </a:prstGeom>
          <a:gradFill rotWithShape="1">
            <a:gsLst>
              <a:gs pos="0">
                <a:srgbClr val="FF6600"/>
              </a:gs>
              <a:gs pos="50000">
                <a:srgbClr val="FF6600">
                  <a:gamma/>
                  <a:tint val="19216"/>
                  <a:invGamma/>
                </a:srgbClr>
              </a:gs>
              <a:gs pos="100000">
                <a:srgbClr val="FF6600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J/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Symbol" pitchFamily="18" charset="2"/>
              </a:rPr>
              <a:t>Y</a:t>
            </a:r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7597775" y="2035175"/>
            <a:ext cx="503238" cy="457200"/>
          </a:xfrm>
          <a:prstGeom prst="rect">
            <a:avLst/>
          </a:prstGeom>
          <a:gradFill rotWithShape="1">
            <a:gsLst>
              <a:gs pos="0">
                <a:srgbClr val="FF6600"/>
              </a:gs>
              <a:gs pos="50000">
                <a:srgbClr val="FF6600">
                  <a:gamma/>
                  <a:tint val="19216"/>
                  <a:invGamma/>
                </a:srgbClr>
              </a:gs>
              <a:gs pos="100000">
                <a:srgbClr val="FF6600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Symbol" pitchFamily="18" charset="2"/>
              </a:rPr>
              <a:t>U</a:t>
            </a:r>
          </a:p>
        </p:txBody>
      </p:sp>
      <p:pic>
        <p:nvPicPr>
          <p:cNvPr id="15" name="Picture 2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0825" y="2946400"/>
            <a:ext cx="4826000" cy="386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Line 23"/>
          <p:cNvSpPr>
            <a:spLocks noChangeShapeType="1"/>
          </p:cNvSpPr>
          <p:nvPr/>
        </p:nvSpPr>
        <p:spPr bwMode="auto">
          <a:xfrm>
            <a:off x="900113" y="5229225"/>
            <a:ext cx="4032250" cy="0"/>
          </a:xfrm>
          <a:prstGeom prst="line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endParaRPr lang="it-IT"/>
          </a:p>
        </p:txBody>
      </p:sp>
      <p:sp>
        <p:nvSpPr>
          <p:cNvPr id="17" name="Text Box 17"/>
          <p:cNvSpPr txBox="1">
            <a:spLocks noChangeArrowheads="1"/>
          </p:cNvSpPr>
          <p:nvPr/>
        </p:nvSpPr>
        <p:spPr bwMode="auto">
          <a:xfrm>
            <a:off x="5180340" y="4994012"/>
            <a:ext cx="1479892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Symbol" pitchFamily="18" charset="2"/>
              </a:rPr>
              <a:t>s</a:t>
            </a:r>
            <a:r>
              <a:rPr lang="en-US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~ e</a:t>
            </a:r>
            <a:r>
              <a:rPr lang="en-US" sz="2800" baseline="30000" dirty="0">
                <a:solidFill>
                  <a:schemeClr val="tx1">
                    <a:lumMod val="50000"/>
                    <a:lumOff val="50000"/>
                  </a:schemeClr>
                </a:solidFill>
                <a:latin typeface="Symbol" pitchFamily="18" charset="2"/>
              </a:rPr>
              <a:t>-</a:t>
            </a:r>
            <a:r>
              <a:rPr lang="en-US" sz="2800" baseline="300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b|t</a:t>
            </a:r>
            <a:r>
              <a:rPr lang="en-US" sz="2800" baseline="30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|</a:t>
            </a:r>
            <a:endParaRPr lang="it-IT" sz="2800" baseline="30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076056" y="5373216"/>
            <a:ext cx="38884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t-IT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universality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of b slope parameter </a:t>
            </a:r>
          </a:p>
          <a:p>
            <a:pPr>
              <a:lnSpc>
                <a:spcPct val="150000"/>
              </a:lnSpc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 point like configurations dominate</a:t>
            </a:r>
            <a:endParaRPr lang="it-IT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200834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gluon imaging: J/</a:t>
            </a:r>
            <a:r>
              <a:rPr lang="it-IT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  <a:cs typeface="Arial" pitchFamily="34" charset="0"/>
              </a:rPr>
              <a:t>y</a:t>
            </a:r>
            <a:r>
              <a:rPr lang="it-IT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endParaRPr lang="it-IT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228600"/>
            <a:ext cx="742950" cy="5365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pic>
        <p:nvPicPr>
          <p:cNvPr id="5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01013" y="188913"/>
            <a:ext cx="642937" cy="63658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pic>
        <p:nvPicPr>
          <p:cNvPr id="6041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1641" y="1340768"/>
            <a:ext cx="5520479" cy="5147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1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8144" y="1052736"/>
            <a:ext cx="2822462" cy="1234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0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23928" y="2204864"/>
            <a:ext cx="1322635" cy="325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224148" y="1124744"/>
            <a:ext cx="29428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[Frankfurt, Strikman, Weiss (2011)]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496490" y="2708920"/>
            <a:ext cx="36840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it-IT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FT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 average impact parameter</a:t>
            </a:r>
            <a:endParaRPr lang="it-IT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00834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VM production from low </a:t>
            </a:r>
            <a:r>
              <a:rPr lang="it-IT" sz="3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  <a:sym typeface="Wingdings" pitchFamily="2" charset="2"/>
              </a:rPr>
              <a:t></a:t>
            </a:r>
            <a:r>
              <a:rPr lang="it-IT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  <a:sym typeface="Wingdings" pitchFamily="2" charset="2"/>
              </a:rPr>
              <a:t> high </a:t>
            </a:r>
            <a:r>
              <a:rPr lang="it-IT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x</a:t>
            </a:r>
            <a:endParaRPr lang="it-IT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20985" y="1015008"/>
            <a:ext cx="5514409" cy="690265"/>
            <a:chOff x="950913" y="981075"/>
            <a:chExt cx="5514409" cy="690265"/>
          </a:xfrm>
        </p:grpSpPr>
        <p:sp>
          <p:nvSpPr>
            <p:cNvPr id="4" name="Text Box 12"/>
            <p:cNvSpPr txBox="1">
              <a:spLocks noChangeArrowheads="1"/>
            </p:cNvSpPr>
            <p:nvPr/>
          </p:nvSpPr>
          <p:spPr bwMode="auto">
            <a:xfrm>
              <a:off x="6064250" y="1209675"/>
              <a:ext cx="401072" cy="4616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400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x</a:t>
              </a:r>
              <a:r>
                <a:rPr lang="en-US" baseline="-25000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B</a:t>
              </a:r>
              <a:endParaRPr lang="it-IT" baseline="-25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grpSp>
          <p:nvGrpSpPr>
            <p:cNvPr id="5" name="Group 20"/>
            <p:cNvGrpSpPr/>
            <p:nvPr/>
          </p:nvGrpSpPr>
          <p:grpSpPr>
            <a:xfrm>
              <a:off x="950913" y="981075"/>
              <a:ext cx="5060950" cy="661988"/>
              <a:chOff x="950913" y="981075"/>
              <a:chExt cx="5060950" cy="661988"/>
            </a:xfrm>
          </p:grpSpPr>
          <p:sp>
            <p:nvSpPr>
              <p:cNvPr id="6" name="Line 8"/>
              <p:cNvSpPr>
                <a:spLocks noChangeShapeType="1"/>
              </p:cNvSpPr>
              <p:nvPr/>
            </p:nvSpPr>
            <p:spPr bwMode="auto">
              <a:xfrm>
                <a:off x="971550" y="1412776"/>
                <a:ext cx="5040313" cy="0"/>
              </a:xfrm>
              <a:prstGeom prst="line">
                <a:avLst/>
              </a:prstGeom>
              <a:noFill/>
              <a:ln w="28575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7" name="Line 9"/>
              <p:cNvSpPr>
                <a:spLocks noChangeShapeType="1"/>
              </p:cNvSpPr>
              <p:nvPr/>
            </p:nvSpPr>
            <p:spPr bwMode="auto">
              <a:xfrm>
                <a:off x="1547813" y="1211263"/>
                <a:ext cx="0" cy="431800"/>
              </a:xfrm>
              <a:prstGeom prst="line">
                <a:avLst/>
              </a:prstGeom>
              <a:noFill/>
              <a:ln w="28575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8" name="Line 10"/>
              <p:cNvSpPr>
                <a:spLocks noChangeShapeType="1"/>
              </p:cNvSpPr>
              <p:nvPr/>
            </p:nvSpPr>
            <p:spPr bwMode="auto">
              <a:xfrm>
                <a:off x="4643438" y="1196975"/>
                <a:ext cx="0" cy="431800"/>
              </a:xfrm>
              <a:prstGeom prst="line">
                <a:avLst/>
              </a:prstGeom>
              <a:noFill/>
              <a:ln w="28575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9" name="Line 11"/>
              <p:cNvSpPr>
                <a:spLocks noChangeShapeType="1"/>
              </p:cNvSpPr>
              <p:nvPr/>
            </p:nvSpPr>
            <p:spPr bwMode="auto">
              <a:xfrm>
                <a:off x="3132138" y="1196975"/>
                <a:ext cx="0" cy="431800"/>
              </a:xfrm>
              <a:prstGeom prst="line">
                <a:avLst/>
              </a:prstGeom>
              <a:noFill/>
              <a:ln w="28575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10" name="Text Box 13"/>
              <p:cNvSpPr txBox="1">
                <a:spLocks noChangeArrowheads="1"/>
              </p:cNvSpPr>
              <p:nvPr/>
            </p:nvSpPr>
            <p:spPr bwMode="auto">
              <a:xfrm>
                <a:off x="950913" y="1016000"/>
                <a:ext cx="543739" cy="36933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10</a:t>
                </a:r>
                <a:r>
                  <a:rPr lang="en-US" baseline="30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-3</a:t>
                </a:r>
                <a:endParaRPr lang="it-IT" baseline="300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1" name="Text Box 14"/>
              <p:cNvSpPr txBox="1">
                <a:spLocks noChangeArrowheads="1"/>
              </p:cNvSpPr>
              <p:nvPr/>
            </p:nvSpPr>
            <p:spPr bwMode="auto">
              <a:xfrm>
                <a:off x="3305175" y="1016000"/>
                <a:ext cx="543739" cy="36933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10</a:t>
                </a:r>
                <a:r>
                  <a:rPr lang="en-US" baseline="30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-1</a:t>
                </a:r>
                <a:endParaRPr lang="it-IT" baseline="300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2" name="Text Box 15"/>
              <p:cNvSpPr txBox="1">
                <a:spLocks noChangeArrowheads="1"/>
              </p:cNvSpPr>
              <p:nvPr/>
            </p:nvSpPr>
            <p:spPr bwMode="auto">
              <a:xfrm>
                <a:off x="5033963" y="981075"/>
                <a:ext cx="838691" cy="36933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0.2-0.5</a:t>
                </a:r>
                <a:endParaRPr lang="it-IT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</p:grpSp>
      <p:sp>
        <p:nvSpPr>
          <p:cNvPr id="13" name="TextBox 12"/>
          <p:cNvSpPr txBox="1"/>
          <p:nvPr/>
        </p:nvSpPr>
        <p:spPr>
          <a:xfrm>
            <a:off x="323528" y="1700808"/>
            <a:ext cx="50150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HERA-collider     COMPASS / HERMES / Jlab </a:t>
            </a:r>
          </a:p>
        </p:txBody>
      </p:sp>
      <p:sp>
        <p:nvSpPr>
          <p:cNvPr id="14" name="Text Box 17"/>
          <p:cNvSpPr txBox="1">
            <a:spLocks noChangeArrowheads="1"/>
          </p:cNvSpPr>
          <p:nvPr/>
        </p:nvSpPr>
        <p:spPr bwMode="auto">
          <a:xfrm>
            <a:off x="683568" y="1988840"/>
            <a:ext cx="4387740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dirty="0" smtClean="0">
                <a:solidFill>
                  <a:srgbClr val="FF6600"/>
                </a:solidFill>
              </a:rPr>
              <a:t>g+(sea</a:t>
            </a:r>
            <a:r>
              <a:rPr lang="en-US" sz="1800" dirty="0">
                <a:solidFill>
                  <a:srgbClr val="FF6600"/>
                </a:solidFill>
              </a:rPr>
              <a:t>)                g+(sea)+</a:t>
            </a:r>
            <a:r>
              <a:rPr lang="en-US" sz="1800" dirty="0" err="1">
                <a:solidFill>
                  <a:srgbClr val="FF6600"/>
                </a:solidFill>
              </a:rPr>
              <a:t>q</a:t>
            </a:r>
            <a:r>
              <a:rPr lang="en-US" sz="1800" baseline="-25000" dirty="0" err="1">
                <a:solidFill>
                  <a:srgbClr val="FF6600"/>
                </a:solidFill>
              </a:rPr>
              <a:t>v</a:t>
            </a:r>
            <a:r>
              <a:rPr lang="en-US" sz="1800" dirty="0">
                <a:solidFill>
                  <a:srgbClr val="FF6600"/>
                </a:solidFill>
              </a:rPr>
              <a:t> (</a:t>
            </a:r>
            <a:r>
              <a:rPr lang="en-US" dirty="0" err="1">
                <a:solidFill>
                  <a:srgbClr val="FF6600"/>
                </a:solidFill>
                <a:latin typeface="Symbol" pitchFamily="18" charset="2"/>
              </a:rPr>
              <a:t>r,w</a:t>
            </a:r>
            <a:r>
              <a:rPr lang="en-US" sz="1800" dirty="0">
                <a:solidFill>
                  <a:srgbClr val="FF6600"/>
                </a:solidFill>
              </a:rPr>
              <a:t>)        </a:t>
            </a:r>
            <a:r>
              <a:rPr lang="en-US" sz="1800" dirty="0" err="1">
                <a:solidFill>
                  <a:srgbClr val="FF6600"/>
                </a:solidFill>
              </a:rPr>
              <a:t>q</a:t>
            </a:r>
            <a:r>
              <a:rPr lang="en-US" sz="1800" baseline="-25000" dirty="0" err="1">
                <a:solidFill>
                  <a:srgbClr val="FF6600"/>
                </a:solidFill>
              </a:rPr>
              <a:t>v</a:t>
            </a:r>
            <a:r>
              <a:rPr lang="en-US" sz="1800" dirty="0">
                <a:solidFill>
                  <a:srgbClr val="FF6600"/>
                </a:solidFill>
              </a:rPr>
              <a:t> (</a:t>
            </a:r>
            <a:r>
              <a:rPr lang="en-US" dirty="0" err="1">
                <a:solidFill>
                  <a:srgbClr val="FF6600"/>
                </a:solidFill>
                <a:latin typeface="Symbol" pitchFamily="18" charset="2"/>
              </a:rPr>
              <a:t>r,w</a:t>
            </a:r>
            <a:r>
              <a:rPr lang="en-US" sz="1800" dirty="0">
                <a:solidFill>
                  <a:srgbClr val="FF6600"/>
                </a:solidFill>
              </a:rPr>
              <a:t>)</a:t>
            </a:r>
            <a:endParaRPr lang="it-IT" sz="1800" dirty="0"/>
          </a:p>
        </p:txBody>
      </p:sp>
      <p:sp>
        <p:nvSpPr>
          <p:cNvPr id="15" name="TextBox 14"/>
          <p:cNvSpPr txBox="1"/>
          <p:nvPr/>
        </p:nvSpPr>
        <p:spPr>
          <a:xfrm>
            <a:off x="392504" y="2564904"/>
            <a:ext cx="7131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NLO corrections to VM production are large: </a:t>
            </a:r>
            <a:r>
              <a:rPr lang="it-IT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[M. Diehl, W. Kugler (2007)]</a:t>
            </a:r>
            <a:endParaRPr lang="it-IT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6" name="Picture 2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8513" y="2996952"/>
            <a:ext cx="4421187" cy="31416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17" name="TextBox 16"/>
          <p:cNvSpPr txBox="1"/>
          <p:nvPr/>
        </p:nvSpPr>
        <p:spPr>
          <a:xfrm>
            <a:off x="5292080" y="3501008"/>
            <a:ext cx="35638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ymbol" pitchFamily="18" charset="2"/>
                <a:cs typeface="Arial" pitchFamily="34" charset="0"/>
              </a:rPr>
              <a:t>r</a:t>
            </a:r>
            <a:r>
              <a:rPr lang="it-IT" sz="2400" baseline="30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ymbol" pitchFamily="18" charset="2"/>
                <a:cs typeface="Arial" pitchFamily="34" charset="0"/>
              </a:rPr>
              <a:t>0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ymbol" pitchFamily="18" charset="2"/>
                <a:cs typeface="Arial" pitchFamily="34" charset="0"/>
              </a:rPr>
              <a:t>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cross section </a:t>
            </a:r>
            <a:r>
              <a:rPr lang="it-IT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@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typical kinematics of  COMPASS / HERMES / JLab12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00834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VM production from low </a:t>
            </a:r>
            <a:r>
              <a:rPr lang="it-IT" sz="3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  <a:sym typeface="Wingdings" pitchFamily="2" charset="2"/>
              </a:rPr>
              <a:t></a:t>
            </a:r>
            <a:r>
              <a:rPr lang="it-IT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  <a:sym typeface="Wingdings" pitchFamily="2" charset="2"/>
              </a:rPr>
              <a:t> high </a:t>
            </a:r>
            <a:r>
              <a:rPr lang="it-IT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x</a:t>
            </a:r>
            <a:endParaRPr lang="it-IT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20985" y="1015008"/>
            <a:ext cx="5514409" cy="690265"/>
            <a:chOff x="950913" y="981075"/>
            <a:chExt cx="5514409" cy="690265"/>
          </a:xfrm>
        </p:grpSpPr>
        <p:sp>
          <p:nvSpPr>
            <p:cNvPr id="4" name="Text Box 12"/>
            <p:cNvSpPr txBox="1">
              <a:spLocks noChangeArrowheads="1"/>
            </p:cNvSpPr>
            <p:nvPr/>
          </p:nvSpPr>
          <p:spPr bwMode="auto">
            <a:xfrm>
              <a:off x="6064250" y="1209675"/>
              <a:ext cx="401072" cy="4616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400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x</a:t>
              </a:r>
              <a:r>
                <a:rPr lang="en-US" baseline="-25000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B</a:t>
              </a:r>
              <a:endParaRPr lang="it-IT" baseline="-25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grpSp>
          <p:nvGrpSpPr>
            <p:cNvPr id="5" name="Group 20"/>
            <p:cNvGrpSpPr/>
            <p:nvPr/>
          </p:nvGrpSpPr>
          <p:grpSpPr>
            <a:xfrm>
              <a:off x="950913" y="981075"/>
              <a:ext cx="5060950" cy="661988"/>
              <a:chOff x="950913" y="981075"/>
              <a:chExt cx="5060950" cy="661988"/>
            </a:xfrm>
          </p:grpSpPr>
          <p:sp>
            <p:nvSpPr>
              <p:cNvPr id="6" name="Line 8"/>
              <p:cNvSpPr>
                <a:spLocks noChangeShapeType="1"/>
              </p:cNvSpPr>
              <p:nvPr/>
            </p:nvSpPr>
            <p:spPr bwMode="auto">
              <a:xfrm>
                <a:off x="971550" y="1412776"/>
                <a:ext cx="5040313" cy="0"/>
              </a:xfrm>
              <a:prstGeom prst="line">
                <a:avLst/>
              </a:prstGeom>
              <a:noFill/>
              <a:ln w="28575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7" name="Line 9"/>
              <p:cNvSpPr>
                <a:spLocks noChangeShapeType="1"/>
              </p:cNvSpPr>
              <p:nvPr/>
            </p:nvSpPr>
            <p:spPr bwMode="auto">
              <a:xfrm>
                <a:off x="1547813" y="1211263"/>
                <a:ext cx="0" cy="431800"/>
              </a:xfrm>
              <a:prstGeom prst="line">
                <a:avLst/>
              </a:prstGeom>
              <a:noFill/>
              <a:ln w="28575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8" name="Line 10"/>
              <p:cNvSpPr>
                <a:spLocks noChangeShapeType="1"/>
              </p:cNvSpPr>
              <p:nvPr/>
            </p:nvSpPr>
            <p:spPr bwMode="auto">
              <a:xfrm>
                <a:off x="4643438" y="1196975"/>
                <a:ext cx="0" cy="431800"/>
              </a:xfrm>
              <a:prstGeom prst="line">
                <a:avLst/>
              </a:prstGeom>
              <a:noFill/>
              <a:ln w="28575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9" name="Line 11"/>
              <p:cNvSpPr>
                <a:spLocks noChangeShapeType="1"/>
              </p:cNvSpPr>
              <p:nvPr/>
            </p:nvSpPr>
            <p:spPr bwMode="auto">
              <a:xfrm>
                <a:off x="3132138" y="1196975"/>
                <a:ext cx="0" cy="431800"/>
              </a:xfrm>
              <a:prstGeom prst="line">
                <a:avLst/>
              </a:prstGeom>
              <a:noFill/>
              <a:ln w="28575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10" name="Text Box 13"/>
              <p:cNvSpPr txBox="1">
                <a:spLocks noChangeArrowheads="1"/>
              </p:cNvSpPr>
              <p:nvPr/>
            </p:nvSpPr>
            <p:spPr bwMode="auto">
              <a:xfrm>
                <a:off x="950913" y="1016000"/>
                <a:ext cx="543739" cy="36933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10</a:t>
                </a:r>
                <a:r>
                  <a:rPr lang="en-US" baseline="30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-3</a:t>
                </a:r>
                <a:endParaRPr lang="it-IT" baseline="300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1" name="Text Box 14"/>
              <p:cNvSpPr txBox="1">
                <a:spLocks noChangeArrowheads="1"/>
              </p:cNvSpPr>
              <p:nvPr/>
            </p:nvSpPr>
            <p:spPr bwMode="auto">
              <a:xfrm>
                <a:off x="3305175" y="1016000"/>
                <a:ext cx="543739" cy="36933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10</a:t>
                </a:r>
                <a:r>
                  <a:rPr lang="en-US" baseline="30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-1</a:t>
                </a:r>
                <a:endParaRPr lang="it-IT" baseline="300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2" name="Text Box 15"/>
              <p:cNvSpPr txBox="1">
                <a:spLocks noChangeArrowheads="1"/>
              </p:cNvSpPr>
              <p:nvPr/>
            </p:nvSpPr>
            <p:spPr bwMode="auto">
              <a:xfrm>
                <a:off x="5033963" y="981075"/>
                <a:ext cx="838691" cy="36933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0.2-0.5</a:t>
                </a:r>
                <a:endParaRPr lang="it-IT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</p:grpSp>
      <p:sp>
        <p:nvSpPr>
          <p:cNvPr id="13" name="TextBox 12"/>
          <p:cNvSpPr txBox="1"/>
          <p:nvPr/>
        </p:nvSpPr>
        <p:spPr>
          <a:xfrm>
            <a:off x="323528" y="1700808"/>
            <a:ext cx="50150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HERA-collider     COMPASS / HERMES / Jlab </a:t>
            </a:r>
          </a:p>
        </p:txBody>
      </p:sp>
      <p:sp>
        <p:nvSpPr>
          <p:cNvPr id="14" name="Text Box 17"/>
          <p:cNvSpPr txBox="1">
            <a:spLocks noChangeArrowheads="1"/>
          </p:cNvSpPr>
          <p:nvPr/>
        </p:nvSpPr>
        <p:spPr bwMode="auto">
          <a:xfrm>
            <a:off x="683568" y="1988840"/>
            <a:ext cx="4387740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dirty="0" smtClean="0">
                <a:solidFill>
                  <a:srgbClr val="FF6600"/>
                </a:solidFill>
              </a:rPr>
              <a:t>g+(sea</a:t>
            </a:r>
            <a:r>
              <a:rPr lang="en-US" sz="1800" dirty="0">
                <a:solidFill>
                  <a:srgbClr val="FF6600"/>
                </a:solidFill>
              </a:rPr>
              <a:t>)                g+(sea)+</a:t>
            </a:r>
            <a:r>
              <a:rPr lang="en-US" sz="1800" dirty="0" err="1">
                <a:solidFill>
                  <a:srgbClr val="FF6600"/>
                </a:solidFill>
              </a:rPr>
              <a:t>q</a:t>
            </a:r>
            <a:r>
              <a:rPr lang="en-US" sz="1800" baseline="-25000" dirty="0" err="1">
                <a:solidFill>
                  <a:srgbClr val="FF6600"/>
                </a:solidFill>
              </a:rPr>
              <a:t>v</a:t>
            </a:r>
            <a:r>
              <a:rPr lang="en-US" sz="1800" dirty="0">
                <a:solidFill>
                  <a:srgbClr val="FF6600"/>
                </a:solidFill>
              </a:rPr>
              <a:t> (</a:t>
            </a:r>
            <a:r>
              <a:rPr lang="en-US" dirty="0" err="1">
                <a:solidFill>
                  <a:srgbClr val="FF6600"/>
                </a:solidFill>
                <a:latin typeface="Symbol" pitchFamily="18" charset="2"/>
              </a:rPr>
              <a:t>r,w</a:t>
            </a:r>
            <a:r>
              <a:rPr lang="en-US" sz="1800" dirty="0">
                <a:solidFill>
                  <a:srgbClr val="FF6600"/>
                </a:solidFill>
              </a:rPr>
              <a:t>)        </a:t>
            </a:r>
            <a:r>
              <a:rPr lang="en-US" sz="1800" dirty="0" err="1">
                <a:solidFill>
                  <a:srgbClr val="FF6600"/>
                </a:solidFill>
              </a:rPr>
              <a:t>q</a:t>
            </a:r>
            <a:r>
              <a:rPr lang="en-US" sz="1800" baseline="-25000" dirty="0" err="1">
                <a:solidFill>
                  <a:srgbClr val="FF6600"/>
                </a:solidFill>
              </a:rPr>
              <a:t>v</a:t>
            </a:r>
            <a:r>
              <a:rPr lang="en-US" sz="1800" dirty="0">
                <a:solidFill>
                  <a:srgbClr val="FF6600"/>
                </a:solidFill>
              </a:rPr>
              <a:t> (</a:t>
            </a:r>
            <a:r>
              <a:rPr lang="en-US" dirty="0" err="1">
                <a:solidFill>
                  <a:srgbClr val="FF6600"/>
                </a:solidFill>
                <a:latin typeface="Symbol" pitchFamily="18" charset="2"/>
              </a:rPr>
              <a:t>r,w</a:t>
            </a:r>
            <a:r>
              <a:rPr lang="en-US" sz="1800" dirty="0">
                <a:solidFill>
                  <a:srgbClr val="FF6600"/>
                </a:solidFill>
              </a:rPr>
              <a:t>)</a:t>
            </a:r>
            <a:endParaRPr lang="it-IT" sz="1800" dirty="0"/>
          </a:p>
        </p:txBody>
      </p:sp>
      <p:sp>
        <p:nvSpPr>
          <p:cNvPr id="19" name="TextBox 18"/>
          <p:cNvSpPr txBox="1"/>
          <p:nvPr/>
        </p:nvSpPr>
        <p:spPr>
          <a:xfrm>
            <a:off x="323528" y="2564904"/>
            <a:ext cx="9059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... despite, LO GPD model </a:t>
            </a:r>
            <a:r>
              <a:rPr lang="it-IT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(handback fact.; DD ansatz): </a:t>
            </a:r>
            <a:r>
              <a:rPr lang="it-IT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[S. Goloskokov, P. Kroll (2007, 2010)]</a:t>
            </a:r>
            <a:endParaRPr lang="it-IT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" name="Picture 3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251553"/>
            <a:ext cx="4716016" cy="361597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21" name="TextBox 20"/>
          <p:cNvSpPr txBox="1"/>
          <p:nvPr/>
        </p:nvSpPr>
        <p:spPr>
          <a:xfrm>
            <a:off x="2095294" y="2896808"/>
            <a:ext cx="2332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+ power corrections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4864100" y="3851275"/>
            <a:ext cx="1144287" cy="707886"/>
            <a:chOff x="4864100" y="3851275"/>
            <a:chExt cx="1144287" cy="707886"/>
          </a:xfrm>
        </p:grpSpPr>
        <p:sp>
          <p:nvSpPr>
            <p:cNvPr id="23" name="Rectangle 27"/>
            <p:cNvSpPr>
              <a:spLocks noChangeArrowheads="1"/>
            </p:cNvSpPr>
            <p:nvPr/>
          </p:nvSpPr>
          <p:spPr bwMode="auto">
            <a:xfrm>
              <a:off x="5076825" y="4292600"/>
              <a:ext cx="144463" cy="144463"/>
            </a:xfrm>
            <a:prstGeom prst="rect">
              <a:avLst/>
            </a:prstGeom>
            <a:solidFill>
              <a:schemeClr val="tx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it-IT"/>
            </a:p>
          </p:txBody>
        </p:sp>
        <p:sp>
          <p:nvSpPr>
            <p:cNvPr id="24" name="AutoShape 30"/>
            <p:cNvSpPr>
              <a:spLocks noChangeArrowheads="1"/>
            </p:cNvSpPr>
            <p:nvPr/>
          </p:nvSpPr>
          <p:spPr bwMode="auto">
            <a:xfrm>
              <a:off x="4864100" y="3992563"/>
              <a:ext cx="215900" cy="144462"/>
            </a:xfrm>
            <a:prstGeom prst="triangle">
              <a:avLst>
                <a:gd name="adj" fmla="val 50000"/>
              </a:avLst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it-IT"/>
            </a:p>
          </p:txBody>
        </p:sp>
        <p:sp>
          <p:nvSpPr>
            <p:cNvPr id="25" name="Text Box 26"/>
            <p:cNvSpPr txBox="1">
              <a:spLocks noChangeArrowheads="1"/>
            </p:cNvSpPr>
            <p:nvPr/>
          </p:nvSpPr>
          <p:spPr bwMode="auto">
            <a:xfrm>
              <a:off x="5343525" y="3851275"/>
              <a:ext cx="664862" cy="70788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 dirty="0">
                  <a:solidFill>
                    <a:schemeClr val="tx1"/>
                  </a:solidFill>
                </a:rPr>
                <a:t>Zeus</a:t>
              </a:r>
            </a:p>
            <a:p>
              <a:r>
                <a:rPr lang="en-US" sz="2000" dirty="0">
                  <a:solidFill>
                    <a:schemeClr val="tx1"/>
                  </a:solidFill>
                </a:rPr>
                <a:t>H1</a:t>
              </a:r>
              <a:endParaRPr lang="it-IT" sz="2000" dirty="0">
                <a:solidFill>
                  <a:schemeClr val="tx1"/>
                </a:solidFill>
              </a:endParaRPr>
            </a:p>
          </p:txBody>
        </p:sp>
        <p:sp>
          <p:nvSpPr>
            <p:cNvPr id="26" name="Rectangle 28"/>
            <p:cNvSpPr>
              <a:spLocks noChangeArrowheads="1"/>
            </p:cNvSpPr>
            <p:nvPr/>
          </p:nvSpPr>
          <p:spPr bwMode="auto">
            <a:xfrm>
              <a:off x="5162550" y="3990975"/>
              <a:ext cx="144463" cy="144463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it-IT"/>
            </a:p>
          </p:txBody>
        </p:sp>
      </p:grpSp>
      <p:sp>
        <p:nvSpPr>
          <p:cNvPr id="27" name="Line 37"/>
          <p:cNvSpPr>
            <a:spLocks noChangeShapeType="1"/>
          </p:cNvSpPr>
          <p:nvPr/>
        </p:nvSpPr>
        <p:spPr bwMode="auto">
          <a:xfrm flipH="1" flipV="1">
            <a:off x="2051720" y="4111625"/>
            <a:ext cx="3240087" cy="792163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</p:spPr>
        <p:txBody>
          <a:bodyPr wrap="none">
            <a:spAutoFit/>
          </a:bodyPr>
          <a:lstStyle/>
          <a:p>
            <a:endParaRPr lang="it-IT"/>
          </a:p>
        </p:txBody>
      </p:sp>
      <p:sp>
        <p:nvSpPr>
          <p:cNvPr id="28" name="Line 38"/>
          <p:cNvSpPr>
            <a:spLocks noChangeShapeType="1"/>
          </p:cNvSpPr>
          <p:nvPr/>
        </p:nvSpPr>
        <p:spPr bwMode="auto">
          <a:xfrm flipH="1" flipV="1">
            <a:off x="3203848" y="4941168"/>
            <a:ext cx="2087562" cy="576262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 type="triangle" w="med" len="med"/>
          </a:ln>
          <a:effectLst/>
        </p:spPr>
        <p:txBody>
          <a:bodyPr wrap="none">
            <a:spAutoFit/>
          </a:bodyPr>
          <a:lstStyle/>
          <a:p>
            <a:endParaRPr lang="it-IT"/>
          </a:p>
        </p:txBody>
      </p:sp>
      <p:sp>
        <p:nvSpPr>
          <p:cNvPr id="29" name="TextBox 28"/>
          <p:cNvSpPr txBox="1"/>
          <p:nvPr/>
        </p:nvSpPr>
        <p:spPr>
          <a:xfrm>
            <a:off x="5278012" y="4739212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LO GPD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220072" y="5335788"/>
            <a:ext cx="20890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+ power correction</a:t>
            </a:r>
          </a:p>
        </p:txBody>
      </p:sp>
      <p:sp>
        <p:nvSpPr>
          <p:cNvPr id="31" name="Text Box 19"/>
          <p:cNvSpPr txBox="1">
            <a:spLocks noChangeArrowheads="1"/>
          </p:cNvSpPr>
          <p:nvPr/>
        </p:nvSpPr>
        <p:spPr bwMode="auto">
          <a:xfrm>
            <a:off x="3933825" y="3356992"/>
            <a:ext cx="612668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Symbol" pitchFamily="18" charset="2"/>
              </a:rPr>
              <a:t>r</a:t>
            </a:r>
            <a:r>
              <a:rPr lang="en-US" sz="3200" baseline="30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</a:t>
            </a:r>
            <a:r>
              <a:rPr lang="en-US" sz="3200" baseline="30000" dirty="0">
                <a:solidFill>
                  <a:schemeClr val="bg2"/>
                </a:solidFill>
              </a:rPr>
              <a:t> </a:t>
            </a:r>
            <a:endParaRPr lang="it-IT" sz="1800" baseline="30000" dirty="0">
              <a:solidFill>
                <a:schemeClr val="bg2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619672" y="3573016"/>
            <a:ext cx="14478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W = 90 GeV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107944" y="5147900"/>
            <a:ext cx="14478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W = 75 GeV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00834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VM production from low </a:t>
            </a:r>
            <a:r>
              <a:rPr lang="it-IT" sz="3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  <a:sym typeface="Wingdings" pitchFamily="2" charset="2"/>
              </a:rPr>
              <a:t></a:t>
            </a:r>
            <a:r>
              <a:rPr lang="it-IT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  <a:sym typeface="Wingdings" pitchFamily="2" charset="2"/>
              </a:rPr>
              <a:t> high </a:t>
            </a:r>
            <a:r>
              <a:rPr lang="it-IT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x</a:t>
            </a:r>
            <a:endParaRPr lang="it-IT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20985" y="1015008"/>
            <a:ext cx="5514409" cy="690265"/>
            <a:chOff x="950913" y="981075"/>
            <a:chExt cx="5514409" cy="690265"/>
          </a:xfrm>
        </p:grpSpPr>
        <p:sp>
          <p:nvSpPr>
            <p:cNvPr id="4" name="Text Box 12"/>
            <p:cNvSpPr txBox="1">
              <a:spLocks noChangeArrowheads="1"/>
            </p:cNvSpPr>
            <p:nvPr/>
          </p:nvSpPr>
          <p:spPr bwMode="auto">
            <a:xfrm>
              <a:off x="6064250" y="1209675"/>
              <a:ext cx="401072" cy="4616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400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x</a:t>
              </a:r>
              <a:r>
                <a:rPr lang="en-US" baseline="-25000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B</a:t>
              </a:r>
              <a:endParaRPr lang="it-IT" baseline="-25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grpSp>
          <p:nvGrpSpPr>
            <p:cNvPr id="5" name="Group 20"/>
            <p:cNvGrpSpPr/>
            <p:nvPr/>
          </p:nvGrpSpPr>
          <p:grpSpPr>
            <a:xfrm>
              <a:off x="950913" y="981075"/>
              <a:ext cx="5060950" cy="661988"/>
              <a:chOff x="950913" y="981075"/>
              <a:chExt cx="5060950" cy="661988"/>
            </a:xfrm>
          </p:grpSpPr>
          <p:sp>
            <p:nvSpPr>
              <p:cNvPr id="6" name="Line 8"/>
              <p:cNvSpPr>
                <a:spLocks noChangeShapeType="1"/>
              </p:cNvSpPr>
              <p:nvPr/>
            </p:nvSpPr>
            <p:spPr bwMode="auto">
              <a:xfrm>
                <a:off x="971550" y="1412776"/>
                <a:ext cx="5040313" cy="0"/>
              </a:xfrm>
              <a:prstGeom prst="line">
                <a:avLst/>
              </a:prstGeom>
              <a:noFill/>
              <a:ln w="28575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7" name="Line 9"/>
              <p:cNvSpPr>
                <a:spLocks noChangeShapeType="1"/>
              </p:cNvSpPr>
              <p:nvPr/>
            </p:nvSpPr>
            <p:spPr bwMode="auto">
              <a:xfrm>
                <a:off x="1547813" y="1211263"/>
                <a:ext cx="0" cy="431800"/>
              </a:xfrm>
              <a:prstGeom prst="line">
                <a:avLst/>
              </a:prstGeom>
              <a:noFill/>
              <a:ln w="28575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8" name="Line 10"/>
              <p:cNvSpPr>
                <a:spLocks noChangeShapeType="1"/>
              </p:cNvSpPr>
              <p:nvPr/>
            </p:nvSpPr>
            <p:spPr bwMode="auto">
              <a:xfrm>
                <a:off x="4643438" y="1196975"/>
                <a:ext cx="0" cy="431800"/>
              </a:xfrm>
              <a:prstGeom prst="line">
                <a:avLst/>
              </a:prstGeom>
              <a:noFill/>
              <a:ln w="28575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9" name="Line 11"/>
              <p:cNvSpPr>
                <a:spLocks noChangeShapeType="1"/>
              </p:cNvSpPr>
              <p:nvPr/>
            </p:nvSpPr>
            <p:spPr bwMode="auto">
              <a:xfrm>
                <a:off x="3132138" y="1196975"/>
                <a:ext cx="0" cy="431800"/>
              </a:xfrm>
              <a:prstGeom prst="line">
                <a:avLst/>
              </a:prstGeom>
              <a:noFill/>
              <a:ln w="28575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10" name="Text Box 13"/>
              <p:cNvSpPr txBox="1">
                <a:spLocks noChangeArrowheads="1"/>
              </p:cNvSpPr>
              <p:nvPr/>
            </p:nvSpPr>
            <p:spPr bwMode="auto">
              <a:xfrm>
                <a:off x="950913" y="1016000"/>
                <a:ext cx="543739" cy="36933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10</a:t>
                </a:r>
                <a:r>
                  <a:rPr lang="en-US" baseline="30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-3</a:t>
                </a:r>
                <a:endParaRPr lang="it-IT" baseline="300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1" name="Text Box 14"/>
              <p:cNvSpPr txBox="1">
                <a:spLocks noChangeArrowheads="1"/>
              </p:cNvSpPr>
              <p:nvPr/>
            </p:nvSpPr>
            <p:spPr bwMode="auto">
              <a:xfrm>
                <a:off x="3305175" y="1016000"/>
                <a:ext cx="543739" cy="36933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10</a:t>
                </a:r>
                <a:r>
                  <a:rPr lang="en-US" baseline="30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-1</a:t>
                </a:r>
                <a:endParaRPr lang="it-IT" baseline="300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2" name="Text Box 15"/>
              <p:cNvSpPr txBox="1">
                <a:spLocks noChangeArrowheads="1"/>
              </p:cNvSpPr>
              <p:nvPr/>
            </p:nvSpPr>
            <p:spPr bwMode="auto">
              <a:xfrm>
                <a:off x="5033963" y="981075"/>
                <a:ext cx="838691" cy="36933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0.2-0.5</a:t>
                </a:r>
                <a:endParaRPr lang="it-IT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</p:grpSp>
      <p:sp>
        <p:nvSpPr>
          <p:cNvPr id="13" name="TextBox 12"/>
          <p:cNvSpPr txBox="1"/>
          <p:nvPr/>
        </p:nvSpPr>
        <p:spPr>
          <a:xfrm>
            <a:off x="323528" y="1700808"/>
            <a:ext cx="50150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HERA-collider     COMPASS / HERMES / Jlab </a:t>
            </a:r>
          </a:p>
        </p:txBody>
      </p:sp>
      <p:sp>
        <p:nvSpPr>
          <p:cNvPr id="14" name="Text Box 17"/>
          <p:cNvSpPr txBox="1">
            <a:spLocks noChangeArrowheads="1"/>
          </p:cNvSpPr>
          <p:nvPr/>
        </p:nvSpPr>
        <p:spPr bwMode="auto">
          <a:xfrm>
            <a:off x="683568" y="1988840"/>
            <a:ext cx="4387740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dirty="0" smtClean="0">
                <a:solidFill>
                  <a:srgbClr val="FF6600"/>
                </a:solidFill>
              </a:rPr>
              <a:t>g+(sea</a:t>
            </a:r>
            <a:r>
              <a:rPr lang="en-US" sz="1800" dirty="0">
                <a:solidFill>
                  <a:srgbClr val="FF6600"/>
                </a:solidFill>
              </a:rPr>
              <a:t>)                g+(sea)+</a:t>
            </a:r>
            <a:r>
              <a:rPr lang="en-US" sz="1800" dirty="0" err="1">
                <a:solidFill>
                  <a:srgbClr val="FF6600"/>
                </a:solidFill>
              </a:rPr>
              <a:t>q</a:t>
            </a:r>
            <a:r>
              <a:rPr lang="en-US" sz="1800" baseline="-25000" dirty="0" err="1">
                <a:solidFill>
                  <a:srgbClr val="FF6600"/>
                </a:solidFill>
              </a:rPr>
              <a:t>v</a:t>
            </a:r>
            <a:r>
              <a:rPr lang="en-US" sz="1800" dirty="0">
                <a:solidFill>
                  <a:srgbClr val="FF6600"/>
                </a:solidFill>
              </a:rPr>
              <a:t> (</a:t>
            </a:r>
            <a:r>
              <a:rPr lang="en-US" dirty="0" err="1">
                <a:solidFill>
                  <a:srgbClr val="FF6600"/>
                </a:solidFill>
                <a:latin typeface="Symbol" pitchFamily="18" charset="2"/>
              </a:rPr>
              <a:t>r,w</a:t>
            </a:r>
            <a:r>
              <a:rPr lang="en-US" sz="1800" dirty="0">
                <a:solidFill>
                  <a:srgbClr val="FF6600"/>
                </a:solidFill>
              </a:rPr>
              <a:t>)        </a:t>
            </a:r>
            <a:r>
              <a:rPr lang="en-US" sz="1800" dirty="0" err="1">
                <a:solidFill>
                  <a:srgbClr val="FF6600"/>
                </a:solidFill>
              </a:rPr>
              <a:t>q</a:t>
            </a:r>
            <a:r>
              <a:rPr lang="en-US" sz="1800" baseline="-25000" dirty="0" err="1">
                <a:solidFill>
                  <a:srgbClr val="FF6600"/>
                </a:solidFill>
              </a:rPr>
              <a:t>v</a:t>
            </a:r>
            <a:r>
              <a:rPr lang="en-US" sz="1800" dirty="0">
                <a:solidFill>
                  <a:srgbClr val="FF6600"/>
                </a:solidFill>
              </a:rPr>
              <a:t> (</a:t>
            </a:r>
            <a:r>
              <a:rPr lang="en-US" dirty="0" err="1">
                <a:solidFill>
                  <a:srgbClr val="FF6600"/>
                </a:solidFill>
                <a:latin typeface="Symbol" pitchFamily="18" charset="2"/>
              </a:rPr>
              <a:t>r,w</a:t>
            </a:r>
            <a:r>
              <a:rPr lang="en-US" sz="1800" dirty="0">
                <a:solidFill>
                  <a:srgbClr val="FF6600"/>
                </a:solidFill>
              </a:rPr>
              <a:t>)</a:t>
            </a:r>
            <a:endParaRPr lang="it-IT" sz="1800" dirty="0"/>
          </a:p>
        </p:txBody>
      </p:sp>
      <p:sp>
        <p:nvSpPr>
          <p:cNvPr id="19" name="TextBox 18"/>
          <p:cNvSpPr txBox="1"/>
          <p:nvPr/>
        </p:nvSpPr>
        <p:spPr>
          <a:xfrm>
            <a:off x="2095294" y="2896808"/>
            <a:ext cx="2332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+ power corrections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</a:p>
        </p:txBody>
      </p:sp>
      <p:grpSp>
        <p:nvGrpSpPr>
          <p:cNvPr id="20" name="Group 34"/>
          <p:cNvGrpSpPr>
            <a:grpSpLocks/>
          </p:cNvGrpSpPr>
          <p:nvPr/>
        </p:nvGrpSpPr>
        <p:grpSpPr bwMode="auto">
          <a:xfrm>
            <a:off x="768351" y="3284984"/>
            <a:ext cx="3947666" cy="3555554"/>
            <a:chOff x="484" y="1979"/>
            <a:chExt cx="2495" cy="2346"/>
          </a:xfrm>
        </p:grpSpPr>
        <p:pic>
          <p:nvPicPr>
            <p:cNvPr id="21" name="Picture 3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88" y="1979"/>
              <a:ext cx="2391" cy="234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</p:pic>
        <p:sp>
          <p:nvSpPr>
            <p:cNvPr id="22" name="Rectangle 33"/>
            <p:cNvSpPr>
              <a:spLocks noChangeArrowheads="1"/>
            </p:cNvSpPr>
            <p:nvPr/>
          </p:nvSpPr>
          <p:spPr bwMode="auto">
            <a:xfrm>
              <a:off x="484" y="2750"/>
              <a:ext cx="227" cy="453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it-IT"/>
            </a:p>
          </p:txBody>
        </p:sp>
      </p:grpSp>
      <p:sp>
        <p:nvSpPr>
          <p:cNvPr id="24" name="Text Box 19"/>
          <p:cNvSpPr txBox="1">
            <a:spLocks noChangeArrowheads="1"/>
          </p:cNvSpPr>
          <p:nvPr/>
        </p:nvSpPr>
        <p:spPr bwMode="auto">
          <a:xfrm>
            <a:off x="3933825" y="3420289"/>
            <a:ext cx="612668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Symbol" pitchFamily="18" charset="2"/>
              </a:rPr>
              <a:t>r</a:t>
            </a:r>
            <a:r>
              <a:rPr lang="en-US" sz="3200" baseline="30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</a:t>
            </a:r>
            <a:r>
              <a:rPr lang="en-US" sz="3200" baseline="30000" dirty="0">
                <a:solidFill>
                  <a:schemeClr val="bg2"/>
                </a:solidFill>
              </a:rPr>
              <a:t> </a:t>
            </a:r>
            <a:endParaRPr lang="it-IT" sz="1800" baseline="30000" dirty="0">
              <a:solidFill>
                <a:schemeClr val="bg2"/>
              </a:solidFill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4956278" y="3429000"/>
            <a:ext cx="2640058" cy="717411"/>
            <a:chOff x="5076825" y="3851275"/>
            <a:chExt cx="2640058" cy="717411"/>
          </a:xfrm>
        </p:grpSpPr>
        <p:sp>
          <p:nvSpPr>
            <p:cNvPr id="26" name="Rectangle 2"/>
            <p:cNvSpPr>
              <a:spLocks noChangeArrowheads="1"/>
            </p:cNvSpPr>
            <p:nvPr/>
          </p:nvSpPr>
          <p:spPr bwMode="auto">
            <a:xfrm>
              <a:off x="5076825" y="4292600"/>
              <a:ext cx="144463" cy="144463"/>
            </a:xfrm>
            <a:prstGeom prst="rect">
              <a:avLst/>
            </a:prstGeom>
            <a:solidFill>
              <a:schemeClr val="tx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it-IT"/>
            </a:p>
          </p:txBody>
        </p:sp>
        <p:sp>
          <p:nvSpPr>
            <p:cNvPr id="27" name="Text Box 23"/>
            <p:cNvSpPr txBox="1">
              <a:spLocks noChangeArrowheads="1"/>
            </p:cNvSpPr>
            <p:nvPr/>
          </p:nvSpPr>
          <p:spPr bwMode="auto">
            <a:xfrm>
              <a:off x="5343525" y="3851275"/>
              <a:ext cx="664862" cy="70788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 dirty="0">
                  <a:solidFill>
                    <a:schemeClr val="tx1"/>
                  </a:solidFill>
                </a:rPr>
                <a:t>Zeus</a:t>
              </a:r>
            </a:p>
            <a:p>
              <a:r>
                <a:rPr lang="en-US" sz="2000" dirty="0">
                  <a:solidFill>
                    <a:schemeClr val="tx1"/>
                  </a:solidFill>
                </a:rPr>
                <a:t>H1</a:t>
              </a:r>
              <a:endParaRPr lang="it-IT" sz="2000" dirty="0">
                <a:solidFill>
                  <a:schemeClr val="tx1"/>
                </a:solidFill>
              </a:endParaRPr>
            </a:p>
          </p:txBody>
        </p:sp>
        <p:sp>
          <p:nvSpPr>
            <p:cNvPr id="28" name="Rectangle 24"/>
            <p:cNvSpPr>
              <a:spLocks noChangeArrowheads="1"/>
            </p:cNvSpPr>
            <p:nvPr/>
          </p:nvSpPr>
          <p:spPr bwMode="auto">
            <a:xfrm>
              <a:off x="5076825" y="3990975"/>
              <a:ext cx="144463" cy="144463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it-IT"/>
            </a:p>
          </p:txBody>
        </p:sp>
        <p:sp>
          <p:nvSpPr>
            <p:cNvPr id="29" name="Rectangle 38"/>
            <p:cNvSpPr>
              <a:spLocks noChangeArrowheads="1"/>
            </p:cNvSpPr>
            <p:nvPr/>
          </p:nvSpPr>
          <p:spPr bwMode="auto">
            <a:xfrm rot="13227734">
              <a:off x="6372225" y="4006850"/>
              <a:ext cx="144463" cy="142875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it-IT"/>
            </a:p>
          </p:txBody>
        </p:sp>
        <p:sp>
          <p:nvSpPr>
            <p:cNvPr id="30" name="Text Box 39"/>
            <p:cNvSpPr txBox="1">
              <a:spLocks noChangeArrowheads="1"/>
            </p:cNvSpPr>
            <p:nvPr/>
          </p:nvSpPr>
          <p:spPr bwMode="auto">
            <a:xfrm>
              <a:off x="6596063" y="3860800"/>
              <a:ext cx="1120820" cy="70788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 dirty="0">
                  <a:solidFill>
                    <a:schemeClr val="tx1"/>
                  </a:solidFill>
                </a:rPr>
                <a:t>Compass</a:t>
              </a:r>
            </a:p>
            <a:p>
              <a:r>
                <a:rPr lang="en-US" sz="2000" dirty="0">
                  <a:solidFill>
                    <a:schemeClr val="tx1"/>
                  </a:solidFill>
                </a:rPr>
                <a:t>Hermes</a:t>
              </a:r>
              <a:endParaRPr lang="it-IT" sz="2000" dirty="0">
                <a:solidFill>
                  <a:schemeClr val="tx1"/>
                </a:solidFill>
              </a:endParaRPr>
            </a:p>
          </p:txBody>
        </p:sp>
        <p:sp>
          <p:nvSpPr>
            <p:cNvPr id="31" name="Oval 40"/>
            <p:cNvSpPr>
              <a:spLocks noChangeArrowheads="1"/>
            </p:cNvSpPr>
            <p:nvPr/>
          </p:nvSpPr>
          <p:spPr bwMode="auto">
            <a:xfrm>
              <a:off x="6372225" y="4292600"/>
              <a:ext cx="144463" cy="142875"/>
            </a:xfrm>
            <a:prstGeom prst="ellipse">
              <a:avLst/>
            </a:prstGeom>
            <a:solidFill>
              <a:schemeClr val="tx2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it-IT"/>
            </a:p>
          </p:txBody>
        </p:sp>
      </p:grpSp>
      <p:cxnSp>
        <p:nvCxnSpPr>
          <p:cNvPr id="33" name="Straight Arrow Connector 32"/>
          <p:cNvCxnSpPr/>
          <p:nvPr/>
        </p:nvCxnSpPr>
        <p:spPr>
          <a:xfrm rot="10800000">
            <a:off x="4211960" y="4653135"/>
            <a:ext cx="936104" cy="288032"/>
          </a:xfrm>
          <a:prstGeom prst="straightConnector1">
            <a:avLst/>
          </a:prstGeom>
          <a:ln w="190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rot="10800000">
            <a:off x="3995936" y="4869160"/>
            <a:ext cx="1080120" cy="504056"/>
          </a:xfrm>
          <a:prstGeom prst="straightConnector1">
            <a:avLst/>
          </a:prstGeom>
          <a:ln w="19050">
            <a:solidFill>
              <a:srgbClr val="FF0000"/>
            </a:solidFill>
            <a:prstDash val="dash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rot="10800000">
            <a:off x="3635896" y="5301208"/>
            <a:ext cx="1440160" cy="576064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5220072" y="4725144"/>
            <a:ext cx="14478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W = 90 GeV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5220072" y="5229200"/>
            <a:ext cx="14478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W = 10 GeV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5220072" y="5733256"/>
            <a:ext cx="1319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latin typeface="Arial" pitchFamily="34" charset="0"/>
                <a:cs typeface="Arial" pitchFamily="34" charset="0"/>
              </a:rPr>
              <a:t>W = 5 GeV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392504" y="2564904"/>
            <a:ext cx="9059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... despite, LO GPD model </a:t>
            </a:r>
            <a:r>
              <a:rPr lang="it-IT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(handback fact.; DD ansatz): </a:t>
            </a:r>
            <a:r>
              <a:rPr lang="it-IT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[S. Goloskokov, P. Kroll (2007, 2010)]</a:t>
            </a:r>
            <a:endParaRPr lang="it-IT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00834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VM production from low </a:t>
            </a:r>
            <a:r>
              <a:rPr lang="it-IT" sz="3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  <a:sym typeface="Wingdings" pitchFamily="2" charset="2"/>
              </a:rPr>
              <a:t></a:t>
            </a:r>
            <a:r>
              <a:rPr lang="it-IT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  <a:sym typeface="Wingdings" pitchFamily="2" charset="2"/>
              </a:rPr>
              <a:t> high </a:t>
            </a:r>
            <a:r>
              <a:rPr lang="it-IT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x</a:t>
            </a:r>
            <a:endParaRPr lang="it-IT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20985" y="1015008"/>
            <a:ext cx="5514409" cy="690265"/>
            <a:chOff x="950913" y="981075"/>
            <a:chExt cx="5514409" cy="690265"/>
          </a:xfrm>
        </p:grpSpPr>
        <p:sp>
          <p:nvSpPr>
            <p:cNvPr id="4" name="Text Box 12"/>
            <p:cNvSpPr txBox="1">
              <a:spLocks noChangeArrowheads="1"/>
            </p:cNvSpPr>
            <p:nvPr/>
          </p:nvSpPr>
          <p:spPr bwMode="auto">
            <a:xfrm>
              <a:off x="6064250" y="1209675"/>
              <a:ext cx="401072" cy="4616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400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x</a:t>
              </a:r>
              <a:r>
                <a:rPr lang="en-US" baseline="-25000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B</a:t>
              </a:r>
              <a:endParaRPr lang="it-IT" baseline="-25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grpSp>
          <p:nvGrpSpPr>
            <p:cNvPr id="5" name="Group 20"/>
            <p:cNvGrpSpPr/>
            <p:nvPr/>
          </p:nvGrpSpPr>
          <p:grpSpPr>
            <a:xfrm>
              <a:off x="950913" y="981075"/>
              <a:ext cx="5060950" cy="661988"/>
              <a:chOff x="950913" y="981075"/>
              <a:chExt cx="5060950" cy="661988"/>
            </a:xfrm>
          </p:grpSpPr>
          <p:sp>
            <p:nvSpPr>
              <p:cNvPr id="6" name="Line 8"/>
              <p:cNvSpPr>
                <a:spLocks noChangeShapeType="1"/>
              </p:cNvSpPr>
              <p:nvPr/>
            </p:nvSpPr>
            <p:spPr bwMode="auto">
              <a:xfrm>
                <a:off x="971550" y="1412776"/>
                <a:ext cx="5040313" cy="0"/>
              </a:xfrm>
              <a:prstGeom prst="line">
                <a:avLst/>
              </a:prstGeom>
              <a:noFill/>
              <a:ln w="28575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7" name="Line 9"/>
              <p:cNvSpPr>
                <a:spLocks noChangeShapeType="1"/>
              </p:cNvSpPr>
              <p:nvPr/>
            </p:nvSpPr>
            <p:spPr bwMode="auto">
              <a:xfrm>
                <a:off x="1547813" y="1211263"/>
                <a:ext cx="0" cy="431800"/>
              </a:xfrm>
              <a:prstGeom prst="line">
                <a:avLst/>
              </a:prstGeom>
              <a:noFill/>
              <a:ln w="28575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8" name="Line 10"/>
              <p:cNvSpPr>
                <a:spLocks noChangeShapeType="1"/>
              </p:cNvSpPr>
              <p:nvPr/>
            </p:nvSpPr>
            <p:spPr bwMode="auto">
              <a:xfrm>
                <a:off x="4643438" y="1196975"/>
                <a:ext cx="0" cy="431800"/>
              </a:xfrm>
              <a:prstGeom prst="line">
                <a:avLst/>
              </a:prstGeom>
              <a:noFill/>
              <a:ln w="28575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9" name="Line 11"/>
              <p:cNvSpPr>
                <a:spLocks noChangeShapeType="1"/>
              </p:cNvSpPr>
              <p:nvPr/>
            </p:nvSpPr>
            <p:spPr bwMode="auto">
              <a:xfrm>
                <a:off x="3132138" y="1196975"/>
                <a:ext cx="0" cy="431800"/>
              </a:xfrm>
              <a:prstGeom prst="line">
                <a:avLst/>
              </a:prstGeom>
              <a:noFill/>
              <a:ln w="28575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10" name="Text Box 13"/>
              <p:cNvSpPr txBox="1">
                <a:spLocks noChangeArrowheads="1"/>
              </p:cNvSpPr>
              <p:nvPr/>
            </p:nvSpPr>
            <p:spPr bwMode="auto">
              <a:xfrm>
                <a:off x="950913" y="1016000"/>
                <a:ext cx="543739" cy="36933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10</a:t>
                </a:r>
                <a:r>
                  <a:rPr lang="en-US" baseline="30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-3</a:t>
                </a:r>
                <a:endParaRPr lang="it-IT" baseline="300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1" name="Text Box 14"/>
              <p:cNvSpPr txBox="1">
                <a:spLocks noChangeArrowheads="1"/>
              </p:cNvSpPr>
              <p:nvPr/>
            </p:nvSpPr>
            <p:spPr bwMode="auto">
              <a:xfrm>
                <a:off x="3305175" y="1016000"/>
                <a:ext cx="543739" cy="36933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10</a:t>
                </a:r>
                <a:r>
                  <a:rPr lang="en-US" baseline="30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-1</a:t>
                </a:r>
                <a:endParaRPr lang="it-IT" baseline="300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2" name="Text Box 15"/>
              <p:cNvSpPr txBox="1">
                <a:spLocks noChangeArrowheads="1"/>
              </p:cNvSpPr>
              <p:nvPr/>
            </p:nvSpPr>
            <p:spPr bwMode="auto">
              <a:xfrm>
                <a:off x="5033963" y="981075"/>
                <a:ext cx="838691" cy="36933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0.2-0.5</a:t>
                </a:r>
                <a:endParaRPr lang="it-IT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</p:grpSp>
      <p:sp>
        <p:nvSpPr>
          <p:cNvPr id="13" name="TextBox 12"/>
          <p:cNvSpPr txBox="1"/>
          <p:nvPr/>
        </p:nvSpPr>
        <p:spPr>
          <a:xfrm>
            <a:off x="323528" y="1700808"/>
            <a:ext cx="50150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HERA-collider     COMPASS / HERMES / Jlab </a:t>
            </a:r>
          </a:p>
        </p:txBody>
      </p:sp>
      <p:sp>
        <p:nvSpPr>
          <p:cNvPr id="14" name="Text Box 17"/>
          <p:cNvSpPr txBox="1">
            <a:spLocks noChangeArrowheads="1"/>
          </p:cNvSpPr>
          <p:nvPr/>
        </p:nvSpPr>
        <p:spPr bwMode="auto">
          <a:xfrm>
            <a:off x="683568" y="1988840"/>
            <a:ext cx="4387740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dirty="0" smtClean="0">
                <a:solidFill>
                  <a:srgbClr val="FF6600"/>
                </a:solidFill>
              </a:rPr>
              <a:t>g+(sea</a:t>
            </a:r>
            <a:r>
              <a:rPr lang="en-US" sz="1800" dirty="0">
                <a:solidFill>
                  <a:srgbClr val="FF6600"/>
                </a:solidFill>
              </a:rPr>
              <a:t>)                g+(sea)+</a:t>
            </a:r>
            <a:r>
              <a:rPr lang="en-US" sz="1800" dirty="0" err="1">
                <a:solidFill>
                  <a:srgbClr val="FF6600"/>
                </a:solidFill>
              </a:rPr>
              <a:t>q</a:t>
            </a:r>
            <a:r>
              <a:rPr lang="en-US" sz="1800" baseline="-25000" dirty="0" err="1">
                <a:solidFill>
                  <a:srgbClr val="FF6600"/>
                </a:solidFill>
              </a:rPr>
              <a:t>v</a:t>
            </a:r>
            <a:r>
              <a:rPr lang="en-US" sz="1800" dirty="0">
                <a:solidFill>
                  <a:srgbClr val="FF6600"/>
                </a:solidFill>
              </a:rPr>
              <a:t> (</a:t>
            </a:r>
            <a:r>
              <a:rPr lang="en-US" dirty="0" err="1">
                <a:solidFill>
                  <a:srgbClr val="FF6600"/>
                </a:solidFill>
                <a:latin typeface="Symbol" pitchFamily="18" charset="2"/>
              </a:rPr>
              <a:t>r,w</a:t>
            </a:r>
            <a:r>
              <a:rPr lang="en-US" sz="1800" dirty="0">
                <a:solidFill>
                  <a:srgbClr val="FF6600"/>
                </a:solidFill>
              </a:rPr>
              <a:t>)        </a:t>
            </a:r>
            <a:r>
              <a:rPr lang="en-US" sz="1800" dirty="0" err="1">
                <a:solidFill>
                  <a:srgbClr val="FF6600"/>
                </a:solidFill>
              </a:rPr>
              <a:t>q</a:t>
            </a:r>
            <a:r>
              <a:rPr lang="en-US" sz="1800" baseline="-25000" dirty="0" err="1">
                <a:solidFill>
                  <a:srgbClr val="FF6600"/>
                </a:solidFill>
              </a:rPr>
              <a:t>v</a:t>
            </a:r>
            <a:r>
              <a:rPr lang="en-US" sz="1800" dirty="0">
                <a:solidFill>
                  <a:srgbClr val="FF6600"/>
                </a:solidFill>
              </a:rPr>
              <a:t> (</a:t>
            </a:r>
            <a:r>
              <a:rPr lang="en-US" dirty="0" err="1">
                <a:solidFill>
                  <a:srgbClr val="FF6600"/>
                </a:solidFill>
                <a:latin typeface="Symbol" pitchFamily="18" charset="2"/>
              </a:rPr>
              <a:t>r,w</a:t>
            </a:r>
            <a:r>
              <a:rPr lang="en-US" sz="1800" dirty="0">
                <a:solidFill>
                  <a:srgbClr val="FF6600"/>
                </a:solidFill>
              </a:rPr>
              <a:t>)</a:t>
            </a:r>
            <a:endParaRPr lang="it-IT" sz="1800" dirty="0"/>
          </a:p>
        </p:txBody>
      </p:sp>
      <p:sp>
        <p:nvSpPr>
          <p:cNvPr id="19" name="TextBox 18"/>
          <p:cNvSpPr txBox="1"/>
          <p:nvPr/>
        </p:nvSpPr>
        <p:spPr>
          <a:xfrm>
            <a:off x="2095294" y="2896808"/>
            <a:ext cx="2332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+ power corrections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</a:p>
        </p:txBody>
      </p:sp>
      <p:grpSp>
        <p:nvGrpSpPr>
          <p:cNvPr id="15" name="Group 34"/>
          <p:cNvGrpSpPr>
            <a:grpSpLocks/>
          </p:cNvGrpSpPr>
          <p:nvPr/>
        </p:nvGrpSpPr>
        <p:grpSpPr bwMode="auto">
          <a:xfrm>
            <a:off x="768351" y="3284984"/>
            <a:ext cx="3947666" cy="3555554"/>
            <a:chOff x="484" y="1979"/>
            <a:chExt cx="2495" cy="2346"/>
          </a:xfrm>
        </p:grpSpPr>
        <p:pic>
          <p:nvPicPr>
            <p:cNvPr id="21" name="Picture 3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88" y="1979"/>
              <a:ext cx="2391" cy="234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</p:pic>
        <p:sp>
          <p:nvSpPr>
            <p:cNvPr id="22" name="Rectangle 33"/>
            <p:cNvSpPr>
              <a:spLocks noChangeArrowheads="1"/>
            </p:cNvSpPr>
            <p:nvPr/>
          </p:nvSpPr>
          <p:spPr bwMode="auto">
            <a:xfrm>
              <a:off x="484" y="2750"/>
              <a:ext cx="227" cy="453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it-IT"/>
            </a:p>
          </p:txBody>
        </p:sp>
      </p:grpSp>
      <p:sp>
        <p:nvSpPr>
          <p:cNvPr id="24" name="Text Box 19"/>
          <p:cNvSpPr txBox="1">
            <a:spLocks noChangeArrowheads="1"/>
          </p:cNvSpPr>
          <p:nvPr/>
        </p:nvSpPr>
        <p:spPr bwMode="auto">
          <a:xfrm>
            <a:off x="3933825" y="3420289"/>
            <a:ext cx="612668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Symbol" pitchFamily="18" charset="2"/>
              </a:rPr>
              <a:t>r</a:t>
            </a:r>
            <a:r>
              <a:rPr lang="en-US" sz="3200" baseline="30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</a:t>
            </a:r>
            <a:r>
              <a:rPr lang="en-US" sz="3200" baseline="30000" dirty="0">
                <a:solidFill>
                  <a:schemeClr val="bg2"/>
                </a:solidFill>
              </a:rPr>
              <a:t> </a:t>
            </a:r>
            <a:endParaRPr lang="it-IT" sz="1800" baseline="30000" dirty="0">
              <a:solidFill>
                <a:schemeClr val="bg2"/>
              </a:solidFill>
            </a:endParaRPr>
          </a:p>
        </p:txBody>
      </p:sp>
      <p:grpSp>
        <p:nvGrpSpPr>
          <p:cNvPr id="16" name="Group 24"/>
          <p:cNvGrpSpPr/>
          <p:nvPr/>
        </p:nvGrpSpPr>
        <p:grpSpPr>
          <a:xfrm>
            <a:off x="4956278" y="3429000"/>
            <a:ext cx="2640058" cy="717411"/>
            <a:chOff x="5076825" y="3851275"/>
            <a:chExt cx="2640058" cy="717411"/>
          </a:xfrm>
        </p:grpSpPr>
        <p:sp>
          <p:nvSpPr>
            <p:cNvPr id="26" name="Rectangle 2"/>
            <p:cNvSpPr>
              <a:spLocks noChangeArrowheads="1"/>
            </p:cNvSpPr>
            <p:nvPr/>
          </p:nvSpPr>
          <p:spPr bwMode="auto">
            <a:xfrm>
              <a:off x="5076825" y="4292600"/>
              <a:ext cx="144463" cy="144463"/>
            </a:xfrm>
            <a:prstGeom prst="rect">
              <a:avLst/>
            </a:prstGeom>
            <a:solidFill>
              <a:schemeClr val="tx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it-IT"/>
            </a:p>
          </p:txBody>
        </p:sp>
        <p:sp>
          <p:nvSpPr>
            <p:cNvPr id="27" name="Text Box 23"/>
            <p:cNvSpPr txBox="1">
              <a:spLocks noChangeArrowheads="1"/>
            </p:cNvSpPr>
            <p:nvPr/>
          </p:nvSpPr>
          <p:spPr bwMode="auto">
            <a:xfrm>
              <a:off x="5343525" y="3851275"/>
              <a:ext cx="664862" cy="70788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 dirty="0">
                  <a:solidFill>
                    <a:schemeClr val="tx1"/>
                  </a:solidFill>
                </a:rPr>
                <a:t>Zeus</a:t>
              </a:r>
            </a:p>
            <a:p>
              <a:r>
                <a:rPr lang="en-US" sz="2000" dirty="0">
                  <a:solidFill>
                    <a:schemeClr val="tx1"/>
                  </a:solidFill>
                </a:rPr>
                <a:t>H1</a:t>
              </a:r>
              <a:endParaRPr lang="it-IT" sz="2000" dirty="0">
                <a:solidFill>
                  <a:schemeClr val="tx1"/>
                </a:solidFill>
              </a:endParaRPr>
            </a:p>
          </p:txBody>
        </p:sp>
        <p:sp>
          <p:nvSpPr>
            <p:cNvPr id="28" name="Rectangle 24"/>
            <p:cNvSpPr>
              <a:spLocks noChangeArrowheads="1"/>
            </p:cNvSpPr>
            <p:nvPr/>
          </p:nvSpPr>
          <p:spPr bwMode="auto">
            <a:xfrm>
              <a:off x="5076825" y="3990975"/>
              <a:ext cx="144463" cy="144463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it-IT"/>
            </a:p>
          </p:txBody>
        </p:sp>
        <p:sp>
          <p:nvSpPr>
            <p:cNvPr id="29" name="Rectangle 38"/>
            <p:cNvSpPr>
              <a:spLocks noChangeArrowheads="1"/>
            </p:cNvSpPr>
            <p:nvPr/>
          </p:nvSpPr>
          <p:spPr bwMode="auto">
            <a:xfrm rot="13227734">
              <a:off x="6372225" y="4006850"/>
              <a:ext cx="144463" cy="142875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it-IT"/>
            </a:p>
          </p:txBody>
        </p:sp>
        <p:sp>
          <p:nvSpPr>
            <p:cNvPr id="30" name="Text Box 39"/>
            <p:cNvSpPr txBox="1">
              <a:spLocks noChangeArrowheads="1"/>
            </p:cNvSpPr>
            <p:nvPr/>
          </p:nvSpPr>
          <p:spPr bwMode="auto">
            <a:xfrm>
              <a:off x="6596063" y="3860800"/>
              <a:ext cx="1120820" cy="70788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 dirty="0">
                  <a:solidFill>
                    <a:schemeClr val="tx1"/>
                  </a:solidFill>
                </a:rPr>
                <a:t>Compass</a:t>
              </a:r>
            </a:p>
            <a:p>
              <a:r>
                <a:rPr lang="en-US" sz="2000" dirty="0">
                  <a:solidFill>
                    <a:schemeClr val="tx1"/>
                  </a:solidFill>
                </a:rPr>
                <a:t>Hermes</a:t>
              </a:r>
              <a:endParaRPr lang="it-IT" sz="2000" dirty="0">
                <a:solidFill>
                  <a:schemeClr val="tx1"/>
                </a:solidFill>
              </a:endParaRPr>
            </a:p>
          </p:txBody>
        </p:sp>
        <p:sp>
          <p:nvSpPr>
            <p:cNvPr id="31" name="Oval 40"/>
            <p:cNvSpPr>
              <a:spLocks noChangeArrowheads="1"/>
            </p:cNvSpPr>
            <p:nvPr/>
          </p:nvSpPr>
          <p:spPr bwMode="auto">
            <a:xfrm>
              <a:off x="6372225" y="4292600"/>
              <a:ext cx="144463" cy="142875"/>
            </a:xfrm>
            <a:prstGeom prst="ellipse">
              <a:avLst/>
            </a:prstGeom>
            <a:solidFill>
              <a:schemeClr val="tx2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it-IT"/>
            </a:p>
          </p:txBody>
        </p:sp>
      </p:grpSp>
      <p:cxnSp>
        <p:nvCxnSpPr>
          <p:cNvPr id="33" name="Straight Arrow Connector 32"/>
          <p:cNvCxnSpPr/>
          <p:nvPr/>
        </p:nvCxnSpPr>
        <p:spPr>
          <a:xfrm rot="10800000">
            <a:off x="4211960" y="4653135"/>
            <a:ext cx="936104" cy="288032"/>
          </a:xfrm>
          <a:prstGeom prst="straightConnector1">
            <a:avLst/>
          </a:prstGeom>
          <a:ln w="190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rot="10800000">
            <a:off x="3995936" y="4869160"/>
            <a:ext cx="1080120" cy="504056"/>
          </a:xfrm>
          <a:prstGeom prst="straightConnector1">
            <a:avLst/>
          </a:prstGeom>
          <a:ln w="19050">
            <a:solidFill>
              <a:srgbClr val="FF0000"/>
            </a:solidFill>
            <a:prstDash val="dash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rot="10800000">
            <a:off x="3635896" y="5301208"/>
            <a:ext cx="1440160" cy="576064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5220072" y="4725144"/>
            <a:ext cx="14478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W = 90 GeV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5220072" y="5229200"/>
            <a:ext cx="14478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W = 10 GeV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5220072" y="5733256"/>
            <a:ext cx="1319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latin typeface="Arial" pitchFamily="34" charset="0"/>
                <a:cs typeface="Arial" pitchFamily="34" charset="0"/>
              </a:rPr>
              <a:t>W = 5 GeV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392504" y="2564904"/>
            <a:ext cx="9059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... despite, LO GPD model </a:t>
            </a:r>
            <a:r>
              <a:rPr lang="it-IT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(handback fact.; DD ansatz): </a:t>
            </a:r>
            <a:r>
              <a:rPr lang="it-IT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[S. Goloskokov, P. Kroll (2007, 2010)]</a:t>
            </a:r>
            <a:endParaRPr lang="it-IT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4782303" y="3284984"/>
            <a:ext cx="4254193" cy="3528393"/>
            <a:chOff x="4211960" y="3212975"/>
            <a:chExt cx="4254193" cy="3528393"/>
          </a:xfrm>
        </p:grpSpPr>
        <p:pic>
          <p:nvPicPr>
            <p:cNvPr id="41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211960" y="3212975"/>
              <a:ext cx="4254193" cy="35283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2" name="Rectangle 30"/>
            <p:cNvSpPr>
              <a:spLocks noChangeArrowheads="1"/>
            </p:cNvSpPr>
            <p:nvPr/>
          </p:nvSpPr>
          <p:spPr bwMode="auto">
            <a:xfrm>
              <a:off x="5220072" y="3429000"/>
              <a:ext cx="144462" cy="144462"/>
            </a:xfrm>
            <a:prstGeom prst="rect">
              <a:avLst/>
            </a:prstGeom>
            <a:solidFill>
              <a:schemeClr val="tx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it-IT"/>
            </a:p>
          </p:txBody>
        </p:sp>
        <p:sp>
          <p:nvSpPr>
            <p:cNvPr id="43" name="Rectangle 31"/>
            <p:cNvSpPr>
              <a:spLocks noChangeArrowheads="1"/>
            </p:cNvSpPr>
            <p:nvPr/>
          </p:nvSpPr>
          <p:spPr bwMode="auto">
            <a:xfrm>
              <a:off x="5436096" y="3429000"/>
              <a:ext cx="144463" cy="144463"/>
            </a:xfrm>
            <a:prstGeom prst="rect">
              <a:avLst/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it-IT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652120" y="3333632"/>
              <a:ext cx="12234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H1, ZEUS</a:t>
              </a:r>
            </a:p>
          </p:txBody>
        </p:sp>
        <p:sp>
          <p:nvSpPr>
            <p:cNvPr id="45" name="AutoShape 33"/>
            <p:cNvSpPr>
              <a:spLocks noChangeArrowheads="1"/>
            </p:cNvSpPr>
            <p:nvPr/>
          </p:nvSpPr>
          <p:spPr bwMode="auto">
            <a:xfrm>
              <a:off x="5220072" y="3746836"/>
              <a:ext cx="215900" cy="144463"/>
            </a:xfrm>
            <a:prstGeom prst="triangle">
              <a:avLst>
                <a:gd name="adj" fmla="val 50000"/>
              </a:avLst>
            </a:prstGeom>
            <a:noFill/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it-IT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652120" y="3635732"/>
              <a:ext cx="7232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E665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5652120" y="3923764"/>
              <a:ext cx="11721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HERMES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5652120" y="4221088"/>
              <a:ext cx="7873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CLAS</a:t>
              </a:r>
            </a:p>
          </p:txBody>
        </p:sp>
        <p:sp>
          <p:nvSpPr>
            <p:cNvPr id="49" name="Oval 32"/>
            <p:cNvSpPr>
              <a:spLocks noChangeArrowheads="1"/>
            </p:cNvSpPr>
            <p:nvPr/>
          </p:nvSpPr>
          <p:spPr bwMode="auto">
            <a:xfrm>
              <a:off x="5263497" y="4033200"/>
              <a:ext cx="144463" cy="142875"/>
            </a:xfrm>
            <a:prstGeom prst="ellipse">
              <a:avLst/>
            </a:prstGeom>
            <a:solidFill>
              <a:schemeClr val="tx1"/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it-IT"/>
            </a:p>
          </p:txBody>
        </p:sp>
        <p:sp>
          <p:nvSpPr>
            <p:cNvPr id="50" name="Oval 32"/>
            <p:cNvSpPr>
              <a:spLocks noChangeArrowheads="1"/>
            </p:cNvSpPr>
            <p:nvPr/>
          </p:nvSpPr>
          <p:spPr bwMode="auto">
            <a:xfrm>
              <a:off x="5261829" y="4308305"/>
              <a:ext cx="144463" cy="142875"/>
            </a:xfrm>
            <a:prstGeom prst="ellipse">
              <a:avLst/>
            </a:prstGeom>
            <a:noFill/>
            <a:ln w="28575" algn="ctr">
              <a:solidFill>
                <a:srgbClr val="C00000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it-IT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6601009" y="5651956"/>
              <a:ext cx="16433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Q</a:t>
              </a:r>
              <a:r>
                <a:rPr lang="it-IT" baseline="30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2</a:t>
              </a:r>
              <a:r>
                <a:rPr lang="it-IT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 = 3.8 GeV</a:t>
              </a:r>
              <a:r>
                <a:rPr lang="it-IT" baseline="30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2</a:t>
              </a:r>
            </a:p>
          </p:txBody>
        </p:sp>
      </p:grpSp>
      <p:sp>
        <p:nvSpPr>
          <p:cNvPr id="52" name="Text Box 19"/>
          <p:cNvSpPr txBox="1">
            <a:spLocks noChangeArrowheads="1"/>
          </p:cNvSpPr>
          <p:nvPr/>
        </p:nvSpPr>
        <p:spPr bwMode="auto">
          <a:xfrm>
            <a:off x="8360090" y="3348281"/>
            <a:ext cx="460382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ymbol" pitchFamily="18" charset="2"/>
              </a:rPr>
              <a:t>f</a:t>
            </a:r>
            <a:r>
              <a:rPr lang="en-US" sz="3200" baseline="30000" dirty="0" smtClean="0">
                <a:solidFill>
                  <a:schemeClr val="bg2"/>
                </a:solidFill>
              </a:rPr>
              <a:t> </a:t>
            </a:r>
            <a:endParaRPr lang="it-IT" sz="1800" baseline="30000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00834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Deeply Virtual Compton Scattering</a:t>
            </a:r>
            <a:endParaRPr lang="it-IT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63888" y="1070606"/>
            <a:ext cx="4363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smtClean="0">
                <a:solidFill>
                  <a:srgbClr val="F0720A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</a:t>
            </a:r>
            <a:endParaRPr lang="it-IT" sz="2000" dirty="0" smtClean="0">
              <a:solidFill>
                <a:srgbClr val="F0720A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5299" name="Object 3"/>
          <p:cNvGraphicFramePr>
            <a:graphicFrameLocks noChangeAspect="1"/>
          </p:cNvGraphicFramePr>
          <p:nvPr/>
        </p:nvGraphicFramePr>
        <p:xfrm>
          <a:off x="1259632" y="2132856"/>
          <a:ext cx="4032448" cy="600692"/>
        </p:xfrm>
        <a:graphic>
          <a:graphicData uri="http://schemas.openxmlformats.org/presentationml/2006/ole">
            <p:oleObj spid="_x0000_s56323" name="Equation" r:id="rId3" imgW="1625400" imgH="241200" progId="Equation.3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95536" y="1628800"/>
            <a:ext cx="34740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DVCS cross sections </a:t>
            </a:r>
            <a:r>
              <a:rPr lang="it-IT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@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low x </a:t>
            </a:r>
          </a:p>
        </p:txBody>
      </p:sp>
      <p:sp>
        <p:nvSpPr>
          <p:cNvPr id="7" name="Oval 19"/>
          <p:cNvSpPr>
            <a:spLocks noChangeArrowheads="1"/>
          </p:cNvSpPr>
          <p:nvPr/>
        </p:nvSpPr>
        <p:spPr bwMode="auto">
          <a:xfrm>
            <a:off x="4731752" y="2118788"/>
            <a:ext cx="720725" cy="649288"/>
          </a:xfrm>
          <a:prstGeom prst="ellipse">
            <a:avLst/>
          </a:prstGeom>
          <a:gradFill rotWithShape="1">
            <a:gsLst>
              <a:gs pos="0">
                <a:schemeClr val="bg2">
                  <a:gamma/>
                  <a:shade val="46275"/>
                  <a:invGamma/>
                </a:schemeClr>
              </a:gs>
              <a:gs pos="50000">
                <a:schemeClr val="bg2">
                  <a:alpha val="14000"/>
                </a:schemeClr>
              </a:gs>
              <a:gs pos="100000">
                <a:schemeClr val="bg2">
                  <a:gamma/>
                  <a:shade val="46275"/>
                  <a:invGamma/>
                </a:schemeClr>
              </a:gs>
            </a:gsLst>
            <a:lin ang="0" scaled="1"/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it-IT"/>
          </a:p>
        </p:txBody>
      </p: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5724128" y="1340768"/>
            <a:ext cx="2880320" cy="2160240"/>
            <a:chOff x="522" y="3113"/>
            <a:chExt cx="1678" cy="1165"/>
          </a:xfrm>
        </p:grpSpPr>
        <p:pic>
          <p:nvPicPr>
            <p:cNvPr id="9" name="Picture 11" descr="dvcs-blob-nlo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22" y="3113"/>
              <a:ext cx="1678" cy="1136"/>
            </a:xfrm>
            <a:prstGeom prst="rect">
              <a:avLst/>
            </a:prstGeom>
            <a:noFill/>
          </p:spPr>
        </p:pic>
        <p:grpSp>
          <p:nvGrpSpPr>
            <p:cNvPr id="5" name="Group 12"/>
            <p:cNvGrpSpPr>
              <a:grpSpLocks/>
            </p:cNvGrpSpPr>
            <p:nvPr/>
          </p:nvGrpSpPr>
          <p:grpSpPr bwMode="auto">
            <a:xfrm>
              <a:off x="1338" y="3113"/>
              <a:ext cx="576" cy="1165"/>
              <a:chOff x="1338" y="3113"/>
              <a:chExt cx="576" cy="1165"/>
            </a:xfrm>
          </p:grpSpPr>
          <p:sp>
            <p:nvSpPr>
              <p:cNvPr id="11" name="Rectangle 13"/>
              <p:cNvSpPr>
                <a:spLocks noChangeArrowheads="1"/>
              </p:cNvSpPr>
              <p:nvPr/>
            </p:nvSpPr>
            <p:spPr bwMode="auto">
              <a:xfrm>
                <a:off x="1338" y="3702"/>
                <a:ext cx="576" cy="576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12" name="Rectangle 14"/>
              <p:cNvSpPr>
                <a:spLocks noChangeArrowheads="1"/>
              </p:cNvSpPr>
              <p:nvPr/>
            </p:nvSpPr>
            <p:spPr bwMode="auto">
              <a:xfrm>
                <a:off x="1429" y="3113"/>
                <a:ext cx="453" cy="226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it-IT"/>
              </a:p>
            </p:txBody>
          </p:sp>
        </p:grpSp>
      </p:grpSp>
      <p:graphicFrame>
        <p:nvGraphicFramePr>
          <p:cNvPr id="55300" name="Object 4"/>
          <p:cNvGraphicFramePr>
            <a:graphicFrameLocks noChangeAspect="1"/>
          </p:cNvGraphicFramePr>
          <p:nvPr/>
        </p:nvGraphicFramePr>
        <p:xfrm>
          <a:off x="827584" y="3789040"/>
          <a:ext cx="1482865" cy="864096"/>
        </p:xfrm>
        <a:graphic>
          <a:graphicData uri="http://schemas.openxmlformats.org/presentationml/2006/ole">
            <p:oleObj spid="_x0000_s56324" name="Equation" r:id="rId5" imgW="672840" imgH="393480" progId="Equation.3">
              <p:embed/>
            </p:oleObj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2699792" y="3789040"/>
            <a:ext cx="434285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slope provides absolute normalisation</a:t>
            </a:r>
          </a:p>
          <a:p>
            <a:pPr>
              <a:lnSpc>
                <a:spcPct val="200000"/>
              </a:lnSpc>
              <a:buFont typeface="Wingdings" pitchFamily="2" charset="2"/>
              <a:buChar char="§"/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FT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 average impact parameter</a:t>
            </a:r>
            <a:endParaRPr lang="it-IT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611560" y="3717032"/>
            <a:ext cx="1944216" cy="1080120"/>
          </a:xfrm>
          <a:prstGeom prst="roundRect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aphicFrame>
        <p:nvGraphicFramePr>
          <p:cNvPr id="56325" name="Object 5"/>
          <p:cNvGraphicFramePr>
            <a:graphicFrameLocks noChangeAspect="1"/>
          </p:cNvGraphicFramePr>
          <p:nvPr/>
        </p:nvGraphicFramePr>
        <p:xfrm>
          <a:off x="3924300" y="981075"/>
          <a:ext cx="1511300" cy="522288"/>
        </p:xfrm>
        <a:graphic>
          <a:graphicData uri="http://schemas.openxmlformats.org/presentationml/2006/ole">
            <p:oleObj spid="_x0000_s56325" name="Equation" r:id="rId6" imgW="698400" imgH="241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28"/>
          <p:cNvGrpSpPr>
            <a:grpSpLocks/>
          </p:cNvGrpSpPr>
          <p:nvPr/>
        </p:nvGrpSpPr>
        <p:grpSpPr bwMode="auto">
          <a:xfrm>
            <a:off x="-36512" y="2204889"/>
            <a:ext cx="4968875" cy="2808287"/>
            <a:chOff x="1821182" y="2536438"/>
            <a:chExt cx="5226390" cy="2908787"/>
          </a:xfrm>
        </p:grpSpPr>
        <p:grpSp>
          <p:nvGrpSpPr>
            <p:cNvPr id="12" name="Group 25"/>
            <p:cNvGrpSpPr>
              <a:grpSpLocks/>
            </p:cNvGrpSpPr>
            <p:nvPr/>
          </p:nvGrpSpPr>
          <p:grpSpPr bwMode="auto">
            <a:xfrm>
              <a:off x="1821182" y="2536438"/>
              <a:ext cx="5226390" cy="2908787"/>
              <a:chOff x="1821182" y="2536438"/>
              <a:chExt cx="5226390" cy="2908787"/>
            </a:xfrm>
          </p:grpSpPr>
          <p:grpSp>
            <p:nvGrpSpPr>
              <p:cNvPr id="14" name="Group 24"/>
              <p:cNvGrpSpPr>
                <a:grpSpLocks/>
              </p:cNvGrpSpPr>
              <p:nvPr/>
            </p:nvGrpSpPr>
            <p:grpSpPr bwMode="auto">
              <a:xfrm>
                <a:off x="4211960" y="2536438"/>
                <a:ext cx="2835612" cy="2908787"/>
                <a:chOff x="4211960" y="2536438"/>
                <a:chExt cx="2835612" cy="2908787"/>
              </a:xfrm>
            </p:grpSpPr>
            <p:pic>
              <p:nvPicPr>
                <p:cNvPr id="16" name="Picture 22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219621" y="2852937"/>
                  <a:ext cx="2827951" cy="2592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7" name="Rectangle 22"/>
                <p:cNvSpPr>
                  <a:spLocks noChangeArrowheads="1"/>
                </p:cNvSpPr>
                <p:nvPr/>
              </p:nvSpPr>
              <p:spPr bwMode="auto">
                <a:xfrm>
                  <a:off x="4211960" y="2536438"/>
                  <a:ext cx="864096" cy="2448272"/>
                </a:xfrm>
                <a:prstGeom prst="rect">
                  <a:avLst/>
                </a:prstGeom>
                <a:solidFill>
                  <a:schemeClr val="bg1"/>
                </a:solidFill>
                <a:ln w="9525" algn="ctr">
                  <a:noFill/>
                  <a:round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marL="342900" indent="-342900">
                    <a:lnSpc>
                      <a:spcPct val="90000"/>
                    </a:lnSpc>
                    <a:spcBef>
                      <a:spcPct val="20000"/>
                    </a:spcBef>
                  </a:pPr>
                  <a:endParaRPr lang="it-IT"/>
                </a:p>
              </p:txBody>
            </p:sp>
          </p:grpSp>
          <p:pic>
            <p:nvPicPr>
              <p:cNvPr id="15" name="Picture 2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821182" y="2723434"/>
                <a:ext cx="2952328" cy="26760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cxnSp>
          <p:nvCxnSpPr>
            <p:cNvPr id="13" name="Straight Connector 12"/>
            <p:cNvCxnSpPr/>
            <p:nvPr/>
          </p:nvCxnSpPr>
          <p:spPr bwMode="auto">
            <a:xfrm>
              <a:off x="2584269" y="3889706"/>
              <a:ext cx="4391503" cy="0"/>
            </a:xfrm>
            <a:prstGeom prst="line">
              <a:avLst/>
            </a:prstGeom>
            <a:noFill/>
            <a:ln w="9525" cap="flat" cmpd="sng" algn="ctr">
              <a:solidFill>
                <a:schemeClr val="tx2">
                  <a:lumMod val="65000"/>
                  <a:lumOff val="3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" name="TextBox 1"/>
          <p:cNvSpPr txBox="1"/>
          <p:nvPr/>
        </p:nvSpPr>
        <p:spPr>
          <a:xfrm>
            <a:off x="0" y="200834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nucleon tomography</a:t>
            </a:r>
            <a:endParaRPr lang="it-IT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3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4388" y="28575"/>
            <a:ext cx="1944687" cy="11826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5148064" y="2466131"/>
            <a:ext cx="3997325" cy="2259013"/>
            <a:chOff x="1661" y="2052"/>
            <a:chExt cx="2224" cy="1197"/>
          </a:xfrm>
        </p:grpSpPr>
        <p:grpSp>
          <p:nvGrpSpPr>
            <p:cNvPr id="5" name="Group 18"/>
            <p:cNvGrpSpPr>
              <a:grpSpLocks/>
            </p:cNvGrpSpPr>
            <p:nvPr/>
          </p:nvGrpSpPr>
          <p:grpSpPr bwMode="auto">
            <a:xfrm>
              <a:off x="1661" y="2052"/>
              <a:ext cx="2224" cy="1197"/>
              <a:chOff x="1661" y="2069"/>
              <a:chExt cx="2224" cy="1197"/>
            </a:xfrm>
          </p:grpSpPr>
          <p:pic>
            <p:nvPicPr>
              <p:cNvPr id="7" name="Picture 19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1661" y="2069"/>
                <a:ext cx="2224" cy="1197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</p:pic>
          <p:sp>
            <p:nvSpPr>
              <p:cNvPr id="8" name="Line 20"/>
              <p:cNvSpPr>
                <a:spLocks noChangeShapeType="1"/>
              </p:cNvSpPr>
              <p:nvPr/>
            </p:nvSpPr>
            <p:spPr bwMode="auto">
              <a:xfrm>
                <a:off x="1781" y="2725"/>
                <a:ext cx="862" cy="0"/>
              </a:xfrm>
              <a:prstGeom prst="line">
                <a:avLst/>
              </a:prstGeom>
              <a:noFill/>
              <a:ln w="28575">
                <a:solidFill>
                  <a:srgbClr val="006600"/>
                </a:solidFill>
                <a:round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endParaRPr lang="it-IT"/>
              </a:p>
            </p:txBody>
          </p:sp>
        </p:grpSp>
        <p:sp>
          <p:nvSpPr>
            <p:cNvPr id="6" name="Line 21"/>
            <p:cNvSpPr>
              <a:spLocks noChangeShapeType="1"/>
            </p:cNvSpPr>
            <p:nvPr/>
          </p:nvSpPr>
          <p:spPr bwMode="auto">
            <a:xfrm>
              <a:off x="2782" y="2709"/>
              <a:ext cx="861" cy="0"/>
            </a:xfrm>
            <a:prstGeom prst="line">
              <a:avLst/>
            </a:prstGeom>
            <a:noFill/>
            <a:ln w="28575">
              <a:solidFill>
                <a:srgbClr val="006600"/>
              </a:solidFill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it-IT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2771800" y="908720"/>
            <a:ext cx="3429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[transversely polarised nucleon]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619672" y="1527175"/>
            <a:ext cx="59041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TMDs                                                GPDs</a:t>
            </a:r>
          </a:p>
        </p:txBody>
      </p:sp>
      <p:sp>
        <p:nvSpPr>
          <p:cNvPr id="18" name="Text Box 8"/>
          <p:cNvSpPr txBox="1">
            <a:spLocks noChangeArrowheads="1"/>
          </p:cNvSpPr>
          <p:nvPr/>
        </p:nvSpPr>
        <p:spPr bwMode="auto">
          <a:xfrm>
            <a:off x="611560" y="2041103"/>
            <a:ext cx="3229346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Wingdings" pitchFamily="2" charset="2"/>
              </a:rPr>
              <a:t>[model calculation by B.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sym typeface="Wingdings" pitchFamily="2" charset="2"/>
              </a:rPr>
              <a:t>Pasquini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Wingdings" pitchFamily="2" charset="2"/>
              </a:rPr>
              <a:t>, F. Yuan]</a:t>
            </a:r>
            <a:endParaRPr lang="it-IT" sz="1400" dirty="0">
              <a:solidFill>
                <a:schemeClr val="tx1">
                  <a:lumMod val="50000"/>
                  <a:lumOff val="50000"/>
                </a:schemeClr>
              </a:solidFill>
              <a:sym typeface="Wingdings" pitchFamily="2" charset="2"/>
            </a:endParaRPr>
          </a:p>
        </p:txBody>
      </p:sp>
      <p:sp>
        <p:nvSpPr>
          <p:cNvPr id="19" name="Text Box 8"/>
          <p:cNvSpPr txBox="1">
            <a:spLocks noChangeArrowheads="1"/>
          </p:cNvSpPr>
          <p:nvPr/>
        </p:nvSpPr>
        <p:spPr bwMode="auto">
          <a:xfrm>
            <a:off x="5623123" y="2041103"/>
            <a:ext cx="2717475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Wingdings" pitchFamily="2" charset="2"/>
              </a:rPr>
              <a:t>[model calculation by M.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sym typeface="Wingdings" pitchFamily="2" charset="2"/>
              </a:rPr>
              <a:t>Burkardt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Wingdings" pitchFamily="2" charset="2"/>
              </a:rPr>
              <a:t>]</a:t>
            </a:r>
            <a:endParaRPr lang="it-IT" sz="1400" dirty="0">
              <a:solidFill>
                <a:schemeClr val="tx1">
                  <a:lumMod val="50000"/>
                  <a:lumOff val="50000"/>
                </a:schemeClr>
              </a:solidFill>
              <a:sym typeface="Wingdings" pitchFamily="2" charset="2"/>
            </a:endParaRPr>
          </a:p>
        </p:txBody>
      </p:sp>
      <p:sp>
        <p:nvSpPr>
          <p:cNvPr id="20" name="TextBox 25"/>
          <p:cNvSpPr txBox="1">
            <a:spLocks noChangeArrowheads="1"/>
          </p:cNvSpPr>
          <p:nvPr/>
        </p:nvSpPr>
        <p:spPr bwMode="auto">
          <a:xfrm>
            <a:off x="3441845" y="5301208"/>
            <a:ext cx="285834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1600" dirty="0">
                <a:solidFill>
                  <a:schemeClr val="tx1">
                    <a:lumMod val="50000"/>
                    <a:lumOff val="50000"/>
                  </a:schemeClr>
                </a:solidFill>
                <a:sym typeface="Wingdings" pitchFamily="2" charset="2"/>
              </a:rPr>
              <a:t> model dependent relation </a:t>
            </a:r>
            <a:endParaRPr lang="it-IT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9727" y="5301208"/>
            <a:ext cx="3837910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Sivers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TMD</a:t>
            </a:r>
          </a:p>
          <a:p>
            <a:pPr algn="ctr"/>
            <a:r>
              <a:rPr lang="it-IT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--in transverse momentum coordinates--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277387" y="5301208"/>
            <a:ext cx="3392275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GPD  </a:t>
            </a:r>
            <a:r>
              <a:rPr lang="it-IT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E</a:t>
            </a:r>
            <a:endParaRPr lang="it-IT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it-IT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--in impact parameter coordinates--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88" y="1196975"/>
            <a:ext cx="5037137" cy="54483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0" y="200834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DVCS cross section </a:t>
            </a:r>
            <a:endParaRPr lang="it-IT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228600"/>
            <a:ext cx="742950" cy="5365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pic>
        <p:nvPicPr>
          <p:cNvPr id="5" name="Picture 1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01013" y="188913"/>
            <a:ext cx="642937" cy="63658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sp>
        <p:nvSpPr>
          <p:cNvPr id="6" name="Text Box 34"/>
          <p:cNvSpPr txBox="1">
            <a:spLocks noChangeArrowheads="1"/>
          </p:cNvSpPr>
          <p:nvPr/>
        </p:nvSpPr>
        <p:spPr bwMode="auto">
          <a:xfrm>
            <a:off x="755650" y="981075"/>
            <a:ext cx="1308371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[PLB659(2008)]</a:t>
            </a:r>
            <a:endParaRPr lang="it-IT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20072" y="1340768"/>
            <a:ext cx="35283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slope measurement provides absolute normalisation</a:t>
            </a:r>
          </a:p>
        </p:txBody>
      </p:sp>
      <p:graphicFrame>
        <p:nvGraphicFramePr>
          <p:cNvPr id="57346" name="Object 2"/>
          <p:cNvGraphicFramePr>
            <a:graphicFrameLocks noChangeAspect="1"/>
          </p:cNvGraphicFramePr>
          <p:nvPr/>
        </p:nvGraphicFramePr>
        <p:xfrm>
          <a:off x="6300192" y="2348880"/>
          <a:ext cx="1440457" cy="839384"/>
        </p:xfrm>
        <a:graphic>
          <a:graphicData uri="http://schemas.openxmlformats.org/presentationml/2006/ole">
            <p:oleObj spid="_x0000_s57346" name="Equation" r:id="rId6" imgW="67284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200834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DVCS cross section </a:t>
            </a:r>
            <a:endParaRPr lang="it-IT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228600"/>
            <a:ext cx="742950" cy="5365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pic>
        <p:nvPicPr>
          <p:cNvPr id="5" name="Picture 1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01013" y="188913"/>
            <a:ext cx="642937" cy="63658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220072" y="1340768"/>
            <a:ext cx="35283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slope measurement provides absolute normalisation</a:t>
            </a:r>
          </a:p>
        </p:txBody>
      </p:sp>
      <p:graphicFrame>
        <p:nvGraphicFramePr>
          <p:cNvPr id="57346" name="Object 2"/>
          <p:cNvGraphicFramePr>
            <a:graphicFrameLocks noChangeAspect="1"/>
          </p:cNvGraphicFramePr>
          <p:nvPr/>
        </p:nvGraphicFramePr>
        <p:xfrm>
          <a:off x="6300192" y="2348880"/>
          <a:ext cx="1440457" cy="839384"/>
        </p:xfrm>
        <a:graphic>
          <a:graphicData uri="http://schemas.openxmlformats.org/presentationml/2006/ole">
            <p:oleObj spid="_x0000_s58370" name="Equation" r:id="rId5" imgW="672840" imgH="393480" progId="Equation.3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5220072" y="3277046"/>
            <a:ext cx="3600400" cy="8720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universality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of slope parameter: pointlike configurations dominate</a:t>
            </a:r>
          </a:p>
        </p:txBody>
      </p:sp>
      <p:pic>
        <p:nvPicPr>
          <p:cNvPr id="10" name="Picture 1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225" y="1196975"/>
            <a:ext cx="5118100" cy="55451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11" name="Text Box 34"/>
          <p:cNvSpPr txBox="1">
            <a:spLocks noChangeArrowheads="1"/>
          </p:cNvSpPr>
          <p:nvPr/>
        </p:nvSpPr>
        <p:spPr bwMode="auto">
          <a:xfrm>
            <a:off x="755650" y="981075"/>
            <a:ext cx="1308371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[PLB659(2008)]</a:t>
            </a:r>
            <a:endParaRPr lang="it-IT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Line 14"/>
          <p:cNvSpPr>
            <a:spLocks noChangeShapeType="1"/>
          </p:cNvSpPr>
          <p:nvPr/>
        </p:nvSpPr>
        <p:spPr bwMode="auto">
          <a:xfrm>
            <a:off x="1128713" y="2316163"/>
            <a:ext cx="0" cy="320675"/>
          </a:xfrm>
          <a:prstGeom prst="line">
            <a:avLst/>
          </a:prstGeom>
          <a:noFill/>
          <a:ln w="38100">
            <a:solidFill>
              <a:srgbClr val="4AABB2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endParaRPr lang="it-IT"/>
          </a:p>
        </p:txBody>
      </p:sp>
      <p:sp>
        <p:nvSpPr>
          <p:cNvPr id="13" name="Oval 17"/>
          <p:cNvSpPr>
            <a:spLocks noChangeArrowheads="1"/>
          </p:cNvSpPr>
          <p:nvPr/>
        </p:nvSpPr>
        <p:spPr bwMode="auto">
          <a:xfrm>
            <a:off x="2889250" y="2709863"/>
            <a:ext cx="144463" cy="142875"/>
          </a:xfrm>
          <a:prstGeom prst="ellipse">
            <a:avLst/>
          </a:prstGeom>
          <a:solidFill>
            <a:srgbClr val="4AABB2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14" name="Oval 17"/>
          <p:cNvSpPr>
            <a:spLocks noChangeArrowheads="1"/>
          </p:cNvSpPr>
          <p:nvPr/>
        </p:nvSpPr>
        <p:spPr bwMode="auto">
          <a:xfrm>
            <a:off x="1057676" y="2401836"/>
            <a:ext cx="144463" cy="142875"/>
          </a:xfrm>
          <a:prstGeom prst="ellipse">
            <a:avLst/>
          </a:prstGeom>
          <a:solidFill>
            <a:srgbClr val="4AABB2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15" name="Text Box 15"/>
          <p:cNvSpPr txBox="1">
            <a:spLocks noChangeArrowheads="1"/>
          </p:cNvSpPr>
          <p:nvPr/>
        </p:nvSpPr>
        <p:spPr bwMode="auto">
          <a:xfrm>
            <a:off x="2944813" y="2608776"/>
            <a:ext cx="1496051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4AABB2"/>
                </a:solidFill>
              </a:rPr>
              <a:t> Zeus</a:t>
            </a:r>
          </a:p>
          <a:p>
            <a:r>
              <a:rPr lang="en-US" sz="1400" dirty="0">
                <a:solidFill>
                  <a:srgbClr val="4AABB2"/>
                </a:solidFill>
              </a:rPr>
              <a:t>(p’ tagged events)</a:t>
            </a:r>
            <a:endParaRPr lang="it-IT" sz="1400" dirty="0">
              <a:solidFill>
                <a:srgbClr val="4AABB2"/>
              </a:solidFill>
            </a:endParaRPr>
          </a:p>
        </p:txBody>
      </p:sp>
      <p:sp>
        <p:nvSpPr>
          <p:cNvPr id="16" name="Text Box 24"/>
          <p:cNvSpPr txBox="1">
            <a:spLocks noChangeArrowheads="1"/>
          </p:cNvSpPr>
          <p:nvPr/>
        </p:nvSpPr>
        <p:spPr bwMode="auto">
          <a:xfrm>
            <a:off x="2965450" y="3119438"/>
            <a:ext cx="1301959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[JHEP05(2009)]</a:t>
            </a:r>
            <a:endParaRPr lang="it-IT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225" y="1196975"/>
            <a:ext cx="5118100" cy="55451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28" name="Rectangle 27"/>
          <p:cNvSpPr/>
          <p:nvPr/>
        </p:nvSpPr>
        <p:spPr>
          <a:xfrm>
            <a:off x="0" y="3933056"/>
            <a:ext cx="5148064" cy="28529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3" name="TextBox 2"/>
          <p:cNvSpPr txBox="1"/>
          <p:nvPr/>
        </p:nvSpPr>
        <p:spPr>
          <a:xfrm>
            <a:off x="0" y="200834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DVCS cross section </a:t>
            </a:r>
            <a:endParaRPr lang="it-IT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228600"/>
            <a:ext cx="742950" cy="5365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pic>
        <p:nvPicPr>
          <p:cNvPr id="5" name="Picture 1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01013" y="188913"/>
            <a:ext cx="642937" cy="63658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220072" y="1340768"/>
            <a:ext cx="35283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slope measurement provides absolute normalisation</a:t>
            </a:r>
          </a:p>
        </p:txBody>
      </p:sp>
      <p:graphicFrame>
        <p:nvGraphicFramePr>
          <p:cNvPr id="57346" name="Object 2"/>
          <p:cNvGraphicFramePr>
            <a:graphicFrameLocks noChangeAspect="1"/>
          </p:cNvGraphicFramePr>
          <p:nvPr/>
        </p:nvGraphicFramePr>
        <p:xfrm>
          <a:off x="6300192" y="2348880"/>
          <a:ext cx="1440457" cy="839384"/>
        </p:xfrm>
        <a:graphic>
          <a:graphicData uri="http://schemas.openxmlformats.org/presentationml/2006/ole">
            <p:oleObj spid="_x0000_s59394" name="Equation" r:id="rId6" imgW="672840" imgH="393480" progId="Equation.3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5220072" y="3277046"/>
            <a:ext cx="3600400" cy="8720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universality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of slope parameter: pointlike configurations dominate</a:t>
            </a:r>
          </a:p>
        </p:txBody>
      </p:sp>
      <p:sp>
        <p:nvSpPr>
          <p:cNvPr id="11" name="Text Box 34"/>
          <p:cNvSpPr txBox="1">
            <a:spLocks noChangeArrowheads="1"/>
          </p:cNvSpPr>
          <p:nvPr/>
        </p:nvSpPr>
        <p:spPr bwMode="auto">
          <a:xfrm>
            <a:off x="755650" y="981075"/>
            <a:ext cx="1308371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[PLB659(2008)]</a:t>
            </a:r>
            <a:endParaRPr lang="it-IT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Line 14"/>
          <p:cNvSpPr>
            <a:spLocks noChangeShapeType="1"/>
          </p:cNvSpPr>
          <p:nvPr/>
        </p:nvSpPr>
        <p:spPr bwMode="auto">
          <a:xfrm>
            <a:off x="1128713" y="2316163"/>
            <a:ext cx="0" cy="320675"/>
          </a:xfrm>
          <a:prstGeom prst="line">
            <a:avLst/>
          </a:prstGeom>
          <a:noFill/>
          <a:ln w="38100">
            <a:solidFill>
              <a:srgbClr val="4AABB2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endParaRPr lang="it-IT"/>
          </a:p>
        </p:txBody>
      </p:sp>
      <p:sp>
        <p:nvSpPr>
          <p:cNvPr id="13" name="Oval 17"/>
          <p:cNvSpPr>
            <a:spLocks noChangeArrowheads="1"/>
          </p:cNvSpPr>
          <p:nvPr/>
        </p:nvSpPr>
        <p:spPr bwMode="auto">
          <a:xfrm>
            <a:off x="2889250" y="2709863"/>
            <a:ext cx="144463" cy="142875"/>
          </a:xfrm>
          <a:prstGeom prst="ellipse">
            <a:avLst/>
          </a:prstGeom>
          <a:solidFill>
            <a:srgbClr val="4AABB2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14" name="Oval 17"/>
          <p:cNvSpPr>
            <a:spLocks noChangeArrowheads="1"/>
          </p:cNvSpPr>
          <p:nvPr/>
        </p:nvSpPr>
        <p:spPr bwMode="auto">
          <a:xfrm>
            <a:off x="1057676" y="2401836"/>
            <a:ext cx="144463" cy="142875"/>
          </a:xfrm>
          <a:prstGeom prst="ellipse">
            <a:avLst/>
          </a:prstGeom>
          <a:solidFill>
            <a:srgbClr val="4AABB2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15" name="Text Box 15"/>
          <p:cNvSpPr txBox="1">
            <a:spLocks noChangeArrowheads="1"/>
          </p:cNvSpPr>
          <p:nvPr/>
        </p:nvSpPr>
        <p:spPr bwMode="auto">
          <a:xfrm>
            <a:off x="2944813" y="2608776"/>
            <a:ext cx="1496051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4AABB2"/>
                </a:solidFill>
              </a:rPr>
              <a:t> Zeus</a:t>
            </a:r>
          </a:p>
          <a:p>
            <a:r>
              <a:rPr lang="en-US" sz="1400" dirty="0">
                <a:solidFill>
                  <a:srgbClr val="4AABB2"/>
                </a:solidFill>
              </a:rPr>
              <a:t>(p’ tagged events)</a:t>
            </a:r>
            <a:endParaRPr lang="it-IT" sz="1400" dirty="0">
              <a:solidFill>
                <a:srgbClr val="4AABB2"/>
              </a:solidFill>
            </a:endParaRPr>
          </a:p>
        </p:txBody>
      </p:sp>
      <p:sp>
        <p:nvSpPr>
          <p:cNvPr id="16" name="Text Box 24"/>
          <p:cNvSpPr txBox="1">
            <a:spLocks noChangeArrowheads="1"/>
          </p:cNvSpPr>
          <p:nvPr/>
        </p:nvSpPr>
        <p:spPr bwMode="auto">
          <a:xfrm>
            <a:off x="2965450" y="3119438"/>
            <a:ext cx="1301959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[JHEP05(2009)]</a:t>
            </a:r>
            <a:endParaRPr lang="it-IT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aphicFrame>
        <p:nvGraphicFramePr>
          <p:cNvPr id="59395" name="Object 3"/>
          <p:cNvGraphicFramePr>
            <a:graphicFrameLocks noChangeAspect="1"/>
          </p:cNvGraphicFramePr>
          <p:nvPr/>
        </p:nvGraphicFramePr>
        <p:xfrm>
          <a:off x="5422900" y="4941168"/>
          <a:ext cx="2965450" cy="639763"/>
        </p:xfrm>
        <a:graphic>
          <a:graphicData uri="http://schemas.openxmlformats.org/presentationml/2006/ole">
            <p:oleObj spid="_x0000_s59395" name="Equation" r:id="rId7" imgW="1523880" imgH="330120" progId="Equation.3">
              <p:embed/>
            </p:oleObj>
          </a:graphicData>
        </a:graphic>
      </p:graphicFrame>
      <p:sp>
        <p:nvSpPr>
          <p:cNvPr id="25" name="Text Box 24"/>
          <p:cNvSpPr txBox="1">
            <a:spLocks noChangeArrowheads="1"/>
          </p:cNvSpPr>
          <p:nvPr/>
        </p:nvSpPr>
        <p:spPr bwMode="auto">
          <a:xfrm>
            <a:off x="7812088" y="5517232"/>
            <a:ext cx="1252537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tx1"/>
                </a:solidFill>
                <a:latin typeface="Times New Roman" pitchFamily="18" charset="0"/>
              </a:rPr>
              <a:t>@ </a:t>
            </a:r>
            <a:r>
              <a:rPr lang="en-US" dirty="0" err="1">
                <a:solidFill>
                  <a:schemeClr val="tx1"/>
                </a:solidFill>
                <a:latin typeface="Times New Roman" pitchFamily="18" charset="0"/>
              </a:rPr>
              <a:t>x</a:t>
            </a:r>
            <a:r>
              <a:rPr lang="en-US" baseline="-25000" dirty="0" err="1">
                <a:solidFill>
                  <a:schemeClr val="tx1"/>
                </a:solidFill>
                <a:latin typeface="Times New Roman" pitchFamily="18" charset="0"/>
              </a:rPr>
              <a:t>B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</a:rPr>
              <a:t>=10</a:t>
            </a:r>
            <a:r>
              <a:rPr lang="en-US" baseline="30000" dirty="0">
                <a:solidFill>
                  <a:schemeClr val="tx1"/>
                </a:solidFill>
                <a:latin typeface="Times New Roman" pitchFamily="18" charset="0"/>
              </a:rPr>
              <a:t>-3</a:t>
            </a:r>
            <a:endParaRPr lang="it-IT" baseline="300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148064" y="4365104"/>
            <a:ext cx="36840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it-IT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FT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 average impact parameter</a:t>
            </a:r>
            <a:endParaRPr lang="it-IT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9397" name="Picture 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475656" y="3933056"/>
            <a:ext cx="2390775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Text Box 24"/>
          <p:cNvSpPr txBox="1">
            <a:spLocks noChangeArrowheads="1"/>
          </p:cNvSpPr>
          <p:nvPr/>
        </p:nvSpPr>
        <p:spPr bwMode="auto">
          <a:xfrm>
            <a:off x="3347864" y="6272485"/>
            <a:ext cx="1252537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tx1"/>
                </a:solidFill>
                <a:latin typeface="Times New Roman" pitchFamily="18" charset="0"/>
              </a:rPr>
              <a:t>@ </a:t>
            </a:r>
            <a:r>
              <a:rPr lang="en-US" dirty="0" err="1">
                <a:solidFill>
                  <a:schemeClr val="tx1"/>
                </a:solidFill>
                <a:latin typeface="Times New Roman" pitchFamily="18" charset="0"/>
              </a:rPr>
              <a:t>x</a:t>
            </a:r>
            <a:r>
              <a:rPr lang="en-US" baseline="-25000" dirty="0" err="1">
                <a:solidFill>
                  <a:schemeClr val="tx1"/>
                </a:solidFill>
                <a:latin typeface="Times New Roman" pitchFamily="18" charset="0"/>
              </a:rPr>
              <a:t>B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</a:rPr>
              <a:t>=10</a:t>
            </a:r>
            <a:r>
              <a:rPr lang="en-US" baseline="30000" dirty="0">
                <a:solidFill>
                  <a:schemeClr val="tx1"/>
                </a:solidFill>
                <a:latin typeface="Times New Roman" pitchFamily="18" charset="0"/>
              </a:rPr>
              <a:t>-3</a:t>
            </a:r>
            <a:endParaRPr lang="it-IT" baseline="300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79512" y="6474822"/>
            <a:ext cx="16791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[courtesy of C. Weiss]</a:t>
            </a:r>
          </a:p>
        </p:txBody>
      </p:sp>
      <p:sp>
        <p:nvSpPr>
          <p:cNvPr id="22" name="Text Box 21"/>
          <p:cNvSpPr txBox="1">
            <a:spLocks noChangeArrowheads="1"/>
          </p:cNvSpPr>
          <p:nvPr/>
        </p:nvSpPr>
        <p:spPr bwMode="auto">
          <a:xfrm>
            <a:off x="7308304" y="5949280"/>
            <a:ext cx="1677062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&lt;Q</a:t>
            </a:r>
            <a:r>
              <a:rPr lang="en-US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&gt;=8.0 GeV</a:t>
            </a:r>
            <a:r>
              <a:rPr lang="en-US" baseline="30000" dirty="0">
                <a:latin typeface="Times New Roman" pitchFamily="18" charset="0"/>
                <a:cs typeface="Times New Roman" pitchFamily="18" charset="0"/>
              </a:rPr>
              <a:t>2</a:t>
            </a:r>
            <a:endParaRPr lang="it-IT" baseline="30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00834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sea quark &amp; gluon imaging</a:t>
            </a:r>
            <a:endParaRPr lang="it-IT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228600"/>
            <a:ext cx="742950" cy="5365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pic>
        <p:nvPicPr>
          <p:cNvPr id="4" name="Picture 1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01013" y="188913"/>
            <a:ext cx="642937" cy="63658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75656" y="3933056"/>
            <a:ext cx="2390775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24"/>
          <p:cNvSpPr txBox="1">
            <a:spLocks noChangeArrowheads="1"/>
          </p:cNvSpPr>
          <p:nvPr/>
        </p:nvSpPr>
        <p:spPr bwMode="auto">
          <a:xfrm>
            <a:off x="3347864" y="6272485"/>
            <a:ext cx="1252537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tx1"/>
                </a:solidFill>
                <a:latin typeface="Times New Roman" pitchFamily="18" charset="0"/>
              </a:rPr>
              <a:t>@ </a:t>
            </a:r>
            <a:r>
              <a:rPr lang="en-US" dirty="0" err="1">
                <a:solidFill>
                  <a:schemeClr val="tx1"/>
                </a:solidFill>
                <a:latin typeface="Times New Roman" pitchFamily="18" charset="0"/>
              </a:rPr>
              <a:t>x</a:t>
            </a:r>
            <a:r>
              <a:rPr lang="en-US" baseline="-25000" dirty="0" err="1">
                <a:solidFill>
                  <a:schemeClr val="tx1"/>
                </a:solidFill>
                <a:latin typeface="Times New Roman" pitchFamily="18" charset="0"/>
              </a:rPr>
              <a:t>B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</a:rPr>
              <a:t>=10</a:t>
            </a:r>
            <a:r>
              <a:rPr lang="en-US" baseline="30000" dirty="0">
                <a:solidFill>
                  <a:schemeClr val="tx1"/>
                </a:solidFill>
                <a:latin typeface="Times New Roman" pitchFamily="18" charset="0"/>
              </a:rPr>
              <a:t>-3</a:t>
            </a:r>
            <a:endParaRPr lang="it-IT" baseline="300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512" y="6474822"/>
            <a:ext cx="16791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[courtesy of C. Weiss]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20072" y="3277046"/>
            <a:ext cx="3600400" cy="8720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universality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of slope parameter: pointlike configurations dominate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148064" y="4365104"/>
            <a:ext cx="36840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it-IT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FT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 average impact parameter</a:t>
            </a:r>
            <a:endParaRPr lang="it-IT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7042" name="Object 2"/>
          <p:cNvGraphicFramePr>
            <a:graphicFrameLocks noChangeAspect="1"/>
          </p:cNvGraphicFramePr>
          <p:nvPr/>
        </p:nvGraphicFramePr>
        <p:xfrm>
          <a:off x="5422900" y="4941888"/>
          <a:ext cx="2965450" cy="639762"/>
        </p:xfrm>
        <a:graphic>
          <a:graphicData uri="http://schemas.openxmlformats.org/presentationml/2006/ole">
            <p:oleObj spid="_x0000_s87042" name="Equation" r:id="rId6" imgW="1523880" imgH="330120" progId="Equation.3">
              <p:embed/>
            </p:oleObj>
          </a:graphicData>
        </a:graphic>
      </p:graphicFrame>
      <p:sp>
        <p:nvSpPr>
          <p:cNvPr id="11" name="Text Box 24"/>
          <p:cNvSpPr txBox="1">
            <a:spLocks noChangeArrowheads="1"/>
          </p:cNvSpPr>
          <p:nvPr/>
        </p:nvSpPr>
        <p:spPr bwMode="auto">
          <a:xfrm>
            <a:off x="7812088" y="5517232"/>
            <a:ext cx="1252537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tx1"/>
                </a:solidFill>
                <a:latin typeface="Times New Roman" pitchFamily="18" charset="0"/>
              </a:rPr>
              <a:t>@ </a:t>
            </a:r>
            <a:r>
              <a:rPr lang="en-US" dirty="0" err="1">
                <a:solidFill>
                  <a:schemeClr val="tx1"/>
                </a:solidFill>
                <a:latin typeface="Times New Roman" pitchFamily="18" charset="0"/>
              </a:rPr>
              <a:t>x</a:t>
            </a:r>
            <a:r>
              <a:rPr lang="en-US" baseline="-25000" dirty="0" err="1">
                <a:solidFill>
                  <a:schemeClr val="tx1"/>
                </a:solidFill>
                <a:latin typeface="Times New Roman" pitchFamily="18" charset="0"/>
              </a:rPr>
              <a:t>B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</a:rPr>
              <a:t>=10</a:t>
            </a:r>
            <a:r>
              <a:rPr lang="en-US" baseline="30000" dirty="0">
                <a:solidFill>
                  <a:schemeClr val="tx1"/>
                </a:solidFill>
                <a:latin typeface="Times New Roman" pitchFamily="18" charset="0"/>
              </a:rPr>
              <a:t>-3</a:t>
            </a:r>
            <a:endParaRPr lang="it-IT" baseline="300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76056" y="1196752"/>
            <a:ext cx="1992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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remember J/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ymbol" pitchFamily="18" charset="2"/>
                <a:cs typeface="Arial" pitchFamily="34" charset="0"/>
              </a:rPr>
              <a:t>y</a:t>
            </a:r>
            <a:endParaRPr lang="it-IT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009" y="908721"/>
            <a:ext cx="5004047" cy="4666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5" name="Straight Arrow Connector 14"/>
          <p:cNvCxnSpPr/>
          <p:nvPr/>
        </p:nvCxnSpPr>
        <p:spPr>
          <a:xfrm rot="10800000">
            <a:off x="2325684" y="2276872"/>
            <a:ext cx="3096344" cy="3024336"/>
          </a:xfrm>
          <a:prstGeom prst="straightConnector1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491880" y="1700808"/>
            <a:ext cx="1322635" cy="325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 Box 21"/>
          <p:cNvSpPr txBox="1">
            <a:spLocks noChangeArrowheads="1"/>
          </p:cNvSpPr>
          <p:nvPr/>
        </p:nvSpPr>
        <p:spPr bwMode="auto">
          <a:xfrm>
            <a:off x="7308304" y="5949280"/>
            <a:ext cx="1677062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&lt;Q</a:t>
            </a:r>
            <a:r>
              <a:rPr lang="en-US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&gt;=8.0 GeV</a:t>
            </a:r>
            <a:r>
              <a:rPr lang="en-US" baseline="30000" dirty="0">
                <a:latin typeface="Times New Roman" pitchFamily="18" charset="0"/>
                <a:cs typeface="Times New Roman" pitchFamily="18" charset="0"/>
              </a:rPr>
              <a:t>2</a:t>
            </a:r>
            <a:endParaRPr lang="it-IT" baseline="30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4"/>
          <p:cNvSpPr>
            <a:spLocks noChangeArrowheads="1"/>
          </p:cNvSpPr>
          <p:nvPr/>
        </p:nvSpPr>
        <p:spPr bwMode="auto">
          <a:xfrm>
            <a:off x="5003304" y="1340768"/>
            <a:ext cx="3313112" cy="720725"/>
          </a:xfrm>
          <a:prstGeom prst="rect">
            <a:avLst/>
          </a:prstGeom>
          <a:gradFill rotWithShape="1">
            <a:gsLst>
              <a:gs pos="0">
                <a:srgbClr val="FF6600"/>
              </a:gs>
              <a:gs pos="50000">
                <a:srgbClr val="FF6600">
                  <a:gamma/>
                  <a:tint val="15686"/>
                  <a:invGamma/>
                </a:srgbClr>
              </a:gs>
              <a:gs pos="100000">
                <a:srgbClr val="FF6600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2" name="TextBox 1"/>
          <p:cNvSpPr txBox="1"/>
          <p:nvPr/>
        </p:nvSpPr>
        <p:spPr>
          <a:xfrm>
            <a:off x="0" y="200834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DVCS interference term </a:t>
            </a:r>
            <a:endParaRPr lang="it-IT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7" descr="hermes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82971" y="125413"/>
            <a:ext cx="981641" cy="711299"/>
          </a:xfrm>
          <a:prstGeom prst="rect">
            <a:avLst/>
          </a:prstGeom>
          <a:noFill/>
        </p:spPr>
      </p:pic>
      <p:grpSp>
        <p:nvGrpSpPr>
          <p:cNvPr id="4" name="Group 14"/>
          <p:cNvGrpSpPr>
            <a:grpSpLocks/>
          </p:cNvGrpSpPr>
          <p:nvPr/>
        </p:nvGrpSpPr>
        <p:grpSpPr bwMode="auto">
          <a:xfrm>
            <a:off x="251371" y="130700"/>
            <a:ext cx="1080269" cy="504056"/>
            <a:chOff x="158" y="3521"/>
            <a:chExt cx="681" cy="317"/>
          </a:xfrm>
        </p:grpSpPr>
        <p:sp>
          <p:nvSpPr>
            <p:cNvPr id="5" name="Text Box 15"/>
            <p:cNvSpPr txBox="1">
              <a:spLocks noChangeArrowheads="1"/>
            </p:cNvSpPr>
            <p:nvPr/>
          </p:nvSpPr>
          <p:spPr bwMode="auto">
            <a:xfrm>
              <a:off x="252" y="3533"/>
              <a:ext cx="585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dirty="0">
                  <a:solidFill>
                    <a:srgbClr val="99CC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Hall-A</a:t>
              </a:r>
              <a:endParaRPr lang="it-IT" dirty="0">
                <a:solidFill>
                  <a:srgbClr val="99CC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6" name="Oval 16"/>
            <p:cNvSpPr>
              <a:spLocks noChangeArrowheads="1"/>
            </p:cNvSpPr>
            <p:nvPr/>
          </p:nvSpPr>
          <p:spPr bwMode="auto">
            <a:xfrm>
              <a:off x="158" y="3521"/>
              <a:ext cx="681" cy="317"/>
            </a:xfrm>
            <a:prstGeom prst="ellipse">
              <a:avLst/>
            </a:prstGeom>
            <a:noFill/>
            <a:ln w="28575" algn="ctr">
              <a:solidFill>
                <a:srgbClr val="99CC00"/>
              </a:solidFill>
              <a:round/>
              <a:headEnd/>
              <a:tailEnd/>
            </a:ln>
            <a:effectLst>
              <a:outerShdw dist="107763" dir="18900000" algn="ctr" rotWithShape="0">
                <a:schemeClr val="bg2">
                  <a:alpha val="50000"/>
                </a:schemeClr>
              </a:outerShdw>
            </a:effectLst>
          </p:spPr>
          <p:txBody>
            <a:bodyPr anchor="ctr">
              <a:spAutoFit/>
            </a:bodyPr>
            <a:lstStyle/>
            <a:p>
              <a:endParaRPr lang="it-IT"/>
            </a:p>
          </p:txBody>
        </p:sp>
      </p:grpSp>
      <p:pic>
        <p:nvPicPr>
          <p:cNvPr id="7" name="Picture 17" descr="geant_cla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296" y="764704"/>
            <a:ext cx="720328" cy="691057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graphicFrame>
        <p:nvGraphicFramePr>
          <p:cNvPr id="88066" name="Object 2"/>
          <p:cNvGraphicFramePr>
            <a:graphicFrameLocks noChangeAspect="1"/>
          </p:cNvGraphicFramePr>
          <p:nvPr/>
        </p:nvGraphicFramePr>
        <p:xfrm>
          <a:off x="1691680" y="1402415"/>
          <a:ext cx="6481514" cy="556621"/>
        </p:xfrm>
        <a:graphic>
          <a:graphicData uri="http://schemas.openxmlformats.org/presentationml/2006/ole">
            <p:oleObj spid="_x0000_s88066" name="Equation" r:id="rId5" imgW="2819160" imgH="241200" progId="Equation.3">
              <p:embed/>
            </p:oleObj>
          </a:graphicData>
        </a:graphic>
      </p:graphicFrame>
      <p:sp>
        <p:nvSpPr>
          <p:cNvPr id="10" name="Oval 26"/>
          <p:cNvSpPr>
            <a:spLocks noChangeArrowheads="1"/>
          </p:cNvSpPr>
          <p:nvPr/>
        </p:nvSpPr>
        <p:spPr bwMode="auto">
          <a:xfrm>
            <a:off x="3491607" y="1283543"/>
            <a:ext cx="1368425" cy="849313"/>
          </a:xfrm>
          <a:prstGeom prst="ellipse">
            <a:avLst/>
          </a:prstGeom>
          <a:gradFill rotWithShape="1">
            <a:gsLst>
              <a:gs pos="0">
                <a:schemeClr val="bg2">
                  <a:gamma/>
                  <a:shade val="46275"/>
                  <a:invGamma/>
                </a:schemeClr>
              </a:gs>
              <a:gs pos="50000">
                <a:schemeClr val="bg2">
                  <a:alpha val="14000"/>
                </a:schemeClr>
              </a:gs>
              <a:gs pos="100000">
                <a:schemeClr val="bg2">
                  <a:gamma/>
                  <a:shade val="46275"/>
                  <a:invGamma/>
                </a:schemeClr>
              </a:gs>
            </a:gsLst>
            <a:lin ang="0" scaled="1"/>
          </a:gra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it-IT"/>
          </a:p>
        </p:txBody>
      </p:sp>
      <p:grpSp>
        <p:nvGrpSpPr>
          <p:cNvPr id="15" name="Group 25"/>
          <p:cNvGrpSpPr>
            <a:grpSpLocks/>
          </p:cNvGrpSpPr>
          <p:nvPr/>
        </p:nvGrpSpPr>
        <p:grpSpPr bwMode="auto">
          <a:xfrm>
            <a:off x="2627784" y="2564904"/>
            <a:ext cx="3744416" cy="2736304"/>
            <a:chOff x="4513" y="-63"/>
            <a:chExt cx="1134" cy="1017"/>
          </a:xfrm>
        </p:grpSpPr>
        <p:pic>
          <p:nvPicPr>
            <p:cNvPr id="16" name="Picture 26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513" y="-63"/>
              <a:ext cx="1134" cy="101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</p:pic>
        <p:grpSp>
          <p:nvGrpSpPr>
            <p:cNvPr id="17" name="Group 27"/>
            <p:cNvGrpSpPr>
              <a:grpSpLocks/>
            </p:cNvGrpSpPr>
            <p:nvPr/>
          </p:nvGrpSpPr>
          <p:grpSpPr bwMode="auto">
            <a:xfrm>
              <a:off x="4756" y="482"/>
              <a:ext cx="688" cy="116"/>
              <a:chOff x="4756" y="482"/>
              <a:chExt cx="688" cy="116"/>
            </a:xfrm>
          </p:grpSpPr>
          <p:graphicFrame>
            <p:nvGraphicFramePr>
              <p:cNvPr id="18" name="Object 28"/>
              <p:cNvGraphicFramePr>
                <a:graphicFrameLocks noChangeAspect="1"/>
              </p:cNvGraphicFramePr>
              <p:nvPr/>
            </p:nvGraphicFramePr>
            <p:xfrm>
              <a:off x="4756" y="482"/>
              <a:ext cx="147" cy="88"/>
            </p:xfrm>
            <a:graphic>
              <a:graphicData uri="http://schemas.openxmlformats.org/presentationml/2006/ole">
                <p:oleObj spid="_x0000_s88068" name="Equation" r:id="rId7" imgW="342720" imgH="203040" progId="Equation.3">
                  <p:embed/>
                </p:oleObj>
              </a:graphicData>
            </a:graphic>
          </p:graphicFrame>
          <p:graphicFrame>
            <p:nvGraphicFramePr>
              <p:cNvPr id="19" name="Object 29"/>
              <p:cNvGraphicFramePr>
                <a:graphicFrameLocks noChangeAspect="1"/>
              </p:cNvGraphicFramePr>
              <p:nvPr/>
            </p:nvGraphicFramePr>
            <p:xfrm>
              <a:off x="5282" y="502"/>
              <a:ext cx="162" cy="96"/>
            </p:xfrm>
            <a:graphic>
              <a:graphicData uri="http://schemas.openxmlformats.org/presentationml/2006/ole">
                <p:oleObj spid="_x0000_s88069" name="Equation" r:id="rId8" imgW="342720" imgH="203040" progId="Equation.3">
                  <p:embed/>
                </p:oleObj>
              </a:graphicData>
            </a:graphic>
          </p:graphicFrame>
        </p:grpSp>
      </p:grpSp>
      <p:sp>
        <p:nvSpPr>
          <p:cNvPr id="20" name="TextBox 19"/>
          <p:cNvSpPr txBox="1"/>
          <p:nvPr/>
        </p:nvSpPr>
        <p:spPr>
          <a:xfrm>
            <a:off x="3287143" y="2204864"/>
            <a:ext cx="43091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 b</a:t>
            </a:r>
            <a:r>
              <a:rPr lang="it-IT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ilinear in GPDs              </a:t>
            </a:r>
            <a:r>
              <a:rPr lang="it-IT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 </a:t>
            </a:r>
            <a:r>
              <a:rPr lang="it-IT" sz="16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linear </a:t>
            </a:r>
            <a:r>
              <a:rPr lang="it-IT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in GPDs</a:t>
            </a:r>
            <a:endParaRPr lang="it-IT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4"/>
          <p:cNvSpPr>
            <a:spLocks noChangeArrowheads="1"/>
          </p:cNvSpPr>
          <p:nvPr/>
        </p:nvSpPr>
        <p:spPr bwMode="auto">
          <a:xfrm>
            <a:off x="5003304" y="1340768"/>
            <a:ext cx="3313112" cy="720725"/>
          </a:xfrm>
          <a:prstGeom prst="rect">
            <a:avLst/>
          </a:prstGeom>
          <a:gradFill rotWithShape="1">
            <a:gsLst>
              <a:gs pos="0">
                <a:srgbClr val="FF6600"/>
              </a:gs>
              <a:gs pos="50000">
                <a:srgbClr val="FF6600">
                  <a:gamma/>
                  <a:tint val="15686"/>
                  <a:invGamma/>
                </a:srgbClr>
              </a:gs>
              <a:gs pos="100000">
                <a:srgbClr val="FF6600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2" name="TextBox 1"/>
          <p:cNvSpPr txBox="1"/>
          <p:nvPr/>
        </p:nvSpPr>
        <p:spPr>
          <a:xfrm>
            <a:off x="0" y="200834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DVCS interference term </a:t>
            </a:r>
            <a:endParaRPr lang="it-IT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7" descr="hermes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82971" y="125413"/>
            <a:ext cx="981641" cy="711299"/>
          </a:xfrm>
          <a:prstGeom prst="rect">
            <a:avLst/>
          </a:prstGeom>
          <a:noFill/>
        </p:spPr>
      </p:pic>
      <p:grpSp>
        <p:nvGrpSpPr>
          <p:cNvPr id="4" name="Group 14"/>
          <p:cNvGrpSpPr>
            <a:grpSpLocks/>
          </p:cNvGrpSpPr>
          <p:nvPr/>
        </p:nvGrpSpPr>
        <p:grpSpPr bwMode="auto">
          <a:xfrm>
            <a:off x="251371" y="130700"/>
            <a:ext cx="1080269" cy="504056"/>
            <a:chOff x="158" y="3521"/>
            <a:chExt cx="681" cy="317"/>
          </a:xfrm>
        </p:grpSpPr>
        <p:sp>
          <p:nvSpPr>
            <p:cNvPr id="5" name="Text Box 15"/>
            <p:cNvSpPr txBox="1">
              <a:spLocks noChangeArrowheads="1"/>
            </p:cNvSpPr>
            <p:nvPr/>
          </p:nvSpPr>
          <p:spPr bwMode="auto">
            <a:xfrm>
              <a:off x="252" y="3533"/>
              <a:ext cx="585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dirty="0">
                  <a:solidFill>
                    <a:srgbClr val="99CC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Hall-A</a:t>
              </a:r>
              <a:endParaRPr lang="it-IT" dirty="0">
                <a:solidFill>
                  <a:srgbClr val="99CC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6" name="Oval 16"/>
            <p:cNvSpPr>
              <a:spLocks noChangeArrowheads="1"/>
            </p:cNvSpPr>
            <p:nvPr/>
          </p:nvSpPr>
          <p:spPr bwMode="auto">
            <a:xfrm>
              <a:off x="158" y="3521"/>
              <a:ext cx="681" cy="317"/>
            </a:xfrm>
            <a:prstGeom prst="ellipse">
              <a:avLst/>
            </a:prstGeom>
            <a:noFill/>
            <a:ln w="28575" algn="ctr">
              <a:solidFill>
                <a:srgbClr val="99CC00"/>
              </a:solidFill>
              <a:round/>
              <a:headEnd/>
              <a:tailEnd/>
            </a:ln>
            <a:effectLst>
              <a:outerShdw dist="107763" dir="18900000" algn="ctr" rotWithShape="0">
                <a:schemeClr val="bg2">
                  <a:alpha val="50000"/>
                </a:schemeClr>
              </a:outerShdw>
            </a:effectLst>
          </p:spPr>
          <p:txBody>
            <a:bodyPr anchor="ctr">
              <a:spAutoFit/>
            </a:bodyPr>
            <a:lstStyle/>
            <a:p>
              <a:endParaRPr lang="it-IT"/>
            </a:p>
          </p:txBody>
        </p:sp>
      </p:grpSp>
      <p:pic>
        <p:nvPicPr>
          <p:cNvPr id="7" name="Picture 17" descr="geant_cla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296" y="764704"/>
            <a:ext cx="720328" cy="691057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graphicFrame>
        <p:nvGraphicFramePr>
          <p:cNvPr id="88066" name="Object 2"/>
          <p:cNvGraphicFramePr>
            <a:graphicFrameLocks noChangeAspect="1"/>
          </p:cNvGraphicFramePr>
          <p:nvPr/>
        </p:nvGraphicFramePr>
        <p:xfrm>
          <a:off x="1691680" y="1402415"/>
          <a:ext cx="6481514" cy="556621"/>
        </p:xfrm>
        <a:graphic>
          <a:graphicData uri="http://schemas.openxmlformats.org/presentationml/2006/ole">
            <p:oleObj spid="_x0000_s89090" name="Equation" r:id="rId5" imgW="2819160" imgH="241200" progId="Equation.3">
              <p:embed/>
            </p:oleObj>
          </a:graphicData>
        </a:graphic>
      </p:graphicFrame>
      <p:sp>
        <p:nvSpPr>
          <p:cNvPr id="10" name="Oval 26"/>
          <p:cNvSpPr>
            <a:spLocks noChangeArrowheads="1"/>
          </p:cNvSpPr>
          <p:nvPr/>
        </p:nvSpPr>
        <p:spPr bwMode="auto">
          <a:xfrm>
            <a:off x="3491607" y="1283543"/>
            <a:ext cx="1368425" cy="849313"/>
          </a:xfrm>
          <a:prstGeom prst="ellipse">
            <a:avLst/>
          </a:prstGeom>
          <a:gradFill rotWithShape="1">
            <a:gsLst>
              <a:gs pos="0">
                <a:schemeClr val="bg2">
                  <a:gamma/>
                  <a:shade val="46275"/>
                  <a:invGamma/>
                </a:schemeClr>
              </a:gs>
              <a:gs pos="50000">
                <a:schemeClr val="bg2">
                  <a:alpha val="14000"/>
                </a:schemeClr>
              </a:gs>
              <a:gs pos="100000">
                <a:schemeClr val="bg2">
                  <a:gamma/>
                  <a:shade val="46275"/>
                  <a:invGamma/>
                </a:schemeClr>
              </a:gs>
            </a:gsLst>
            <a:lin ang="0" scaled="1"/>
          </a:gra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it-IT"/>
          </a:p>
        </p:txBody>
      </p:sp>
      <p:sp>
        <p:nvSpPr>
          <p:cNvPr id="17" name="TextBox 16"/>
          <p:cNvSpPr txBox="1"/>
          <p:nvPr/>
        </p:nvSpPr>
        <p:spPr>
          <a:xfrm>
            <a:off x="539209" y="2915652"/>
            <a:ext cx="2736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isolate interference term: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287143" y="2204864"/>
            <a:ext cx="43091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 b</a:t>
            </a:r>
            <a:r>
              <a:rPr lang="it-IT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ilinear in GPDs              </a:t>
            </a:r>
            <a:r>
              <a:rPr lang="it-IT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 </a:t>
            </a:r>
            <a:r>
              <a:rPr lang="it-IT" sz="16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linear </a:t>
            </a:r>
            <a:r>
              <a:rPr lang="it-IT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in GPDs</a:t>
            </a:r>
            <a:endParaRPr lang="it-IT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259632" y="3356992"/>
            <a:ext cx="75163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different beam charges: e</a:t>
            </a:r>
            <a:r>
              <a:rPr lang="it-IT" baseline="30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+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e</a:t>
            </a:r>
            <a:r>
              <a:rPr lang="it-IT" baseline="30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ymbol" pitchFamily="18" charset="2"/>
                <a:cs typeface="Arial" pitchFamily="34" charset="0"/>
              </a:rPr>
              <a:t>-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it-IT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(only </a:t>
            </a:r>
            <a:r>
              <a:rPr lang="it-IT" sz="16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@</a:t>
            </a:r>
            <a:r>
              <a:rPr lang="it-IT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HERA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upcoming </a:t>
            </a:r>
            <a:r>
              <a:rPr lang="it-IT" sz="1600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@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COMPASS)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259632" y="3779748"/>
            <a:ext cx="2842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polarisation observables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419872" y="4221088"/>
            <a:ext cx="9557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ymbol" pitchFamily="18" charset="2"/>
                <a:cs typeface="Arial" pitchFamily="34" charset="0"/>
              </a:rPr>
              <a:t>Ds</a:t>
            </a:r>
            <a:r>
              <a:rPr lang="it-IT" sz="2400" baseline="-25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UT</a:t>
            </a:r>
          </a:p>
        </p:txBody>
      </p:sp>
      <p:cxnSp>
        <p:nvCxnSpPr>
          <p:cNvPr id="26" name="Straight Arrow Connector 25"/>
          <p:cNvCxnSpPr/>
          <p:nvPr/>
        </p:nvCxnSpPr>
        <p:spPr>
          <a:xfrm rot="10800000" flipV="1">
            <a:off x="3779914" y="4797153"/>
            <a:ext cx="288031" cy="288029"/>
          </a:xfrm>
          <a:prstGeom prst="straightConnector1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rot="16200000" flipH="1">
            <a:off x="4211960" y="4797152"/>
            <a:ext cx="288032" cy="288032"/>
          </a:xfrm>
          <a:prstGeom prst="straightConnector1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3275856" y="5157192"/>
            <a:ext cx="1864678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beam      target</a:t>
            </a:r>
          </a:p>
          <a:p>
            <a:pPr>
              <a:lnSpc>
                <a:spcPct val="150000"/>
              </a:lnSpc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U, L         U, L, T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275856" y="5949280"/>
            <a:ext cx="4792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U</a:t>
            </a:r>
            <a:r>
              <a:rPr lang="it-IT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npolarised, </a:t>
            </a:r>
            <a:r>
              <a:rPr lang="it-IT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L</a:t>
            </a:r>
            <a:r>
              <a:rPr lang="it-IT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ongitudinally, </a:t>
            </a:r>
            <a:r>
              <a:rPr lang="it-IT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it-IT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ransversely polarised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4"/>
          <p:cNvSpPr>
            <a:spLocks noChangeArrowheads="1"/>
          </p:cNvSpPr>
          <p:nvPr/>
        </p:nvSpPr>
        <p:spPr bwMode="auto">
          <a:xfrm>
            <a:off x="5003304" y="1340768"/>
            <a:ext cx="3313112" cy="720725"/>
          </a:xfrm>
          <a:prstGeom prst="rect">
            <a:avLst/>
          </a:prstGeom>
          <a:gradFill rotWithShape="1">
            <a:gsLst>
              <a:gs pos="0">
                <a:srgbClr val="FF6600"/>
              </a:gs>
              <a:gs pos="50000">
                <a:srgbClr val="FF6600">
                  <a:gamma/>
                  <a:tint val="15686"/>
                  <a:invGamma/>
                </a:srgbClr>
              </a:gs>
              <a:gs pos="100000">
                <a:srgbClr val="FF6600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2" name="TextBox 1"/>
          <p:cNvSpPr txBox="1"/>
          <p:nvPr/>
        </p:nvSpPr>
        <p:spPr>
          <a:xfrm>
            <a:off x="0" y="200834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DVCS interference term </a:t>
            </a:r>
            <a:endParaRPr lang="it-IT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7" descr="hermes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82971" y="125413"/>
            <a:ext cx="981641" cy="711299"/>
          </a:xfrm>
          <a:prstGeom prst="rect">
            <a:avLst/>
          </a:prstGeom>
          <a:noFill/>
        </p:spPr>
      </p:pic>
      <p:grpSp>
        <p:nvGrpSpPr>
          <p:cNvPr id="4" name="Group 14"/>
          <p:cNvGrpSpPr>
            <a:grpSpLocks/>
          </p:cNvGrpSpPr>
          <p:nvPr/>
        </p:nvGrpSpPr>
        <p:grpSpPr bwMode="auto">
          <a:xfrm>
            <a:off x="251371" y="130700"/>
            <a:ext cx="1080269" cy="504056"/>
            <a:chOff x="158" y="3521"/>
            <a:chExt cx="681" cy="317"/>
          </a:xfrm>
        </p:grpSpPr>
        <p:sp>
          <p:nvSpPr>
            <p:cNvPr id="5" name="Text Box 15"/>
            <p:cNvSpPr txBox="1">
              <a:spLocks noChangeArrowheads="1"/>
            </p:cNvSpPr>
            <p:nvPr/>
          </p:nvSpPr>
          <p:spPr bwMode="auto">
            <a:xfrm>
              <a:off x="252" y="3533"/>
              <a:ext cx="585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dirty="0">
                  <a:solidFill>
                    <a:srgbClr val="99CC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Hall-A</a:t>
              </a:r>
              <a:endParaRPr lang="it-IT" dirty="0">
                <a:solidFill>
                  <a:srgbClr val="99CC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6" name="Oval 16"/>
            <p:cNvSpPr>
              <a:spLocks noChangeArrowheads="1"/>
            </p:cNvSpPr>
            <p:nvPr/>
          </p:nvSpPr>
          <p:spPr bwMode="auto">
            <a:xfrm>
              <a:off x="158" y="3521"/>
              <a:ext cx="681" cy="317"/>
            </a:xfrm>
            <a:prstGeom prst="ellipse">
              <a:avLst/>
            </a:prstGeom>
            <a:noFill/>
            <a:ln w="28575" algn="ctr">
              <a:solidFill>
                <a:srgbClr val="99CC00"/>
              </a:solidFill>
              <a:round/>
              <a:headEnd/>
              <a:tailEnd/>
            </a:ln>
            <a:effectLst>
              <a:outerShdw dist="107763" dir="18900000" algn="ctr" rotWithShape="0">
                <a:schemeClr val="bg2">
                  <a:alpha val="50000"/>
                </a:schemeClr>
              </a:outerShdw>
            </a:effectLst>
          </p:spPr>
          <p:txBody>
            <a:bodyPr anchor="ctr">
              <a:spAutoFit/>
            </a:bodyPr>
            <a:lstStyle/>
            <a:p>
              <a:endParaRPr lang="it-IT"/>
            </a:p>
          </p:txBody>
        </p:sp>
      </p:grpSp>
      <p:pic>
        <p:nvPicPr>
          <p:cNvPr id="7" name="Picture 17" descr="geant_cla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296" y="764704"/>
            <a:ext cx="720328" cy="691057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graphicFrame>
        <p:nvGraphicFramePr>
          <p:cNvPr id="88066" name="Object 2"/>
          <p:cNvGraphicFramePr>
            <a:graphicFrameLocks noChangeAspect="1"/>
          </p:cNvGraphicFramePr>
          <p:nvPr/>
        </p:nvGraphicFramePr>
        <p:xfrm>
          <a:off x="1691680" y="1402415"/>
          <a:ext cx="6481514" cy="556621"/>
        </p:xfrm>
        <a:graphic>
          <a:graphicData uri="http://schemas.openxmlformats.org/presentationml/2006/ole">
            <p:oleObj spid="_x0000_s90114" name="Equation" r:id="rId5" imgW="2819160" imgH="241200" progId="Equation.3">
              <p:embed/>
            </p:oleObj>
          </a:graphicData>
        </a:graphic>
      </p:graphicFrame>
      <p:sp>
        <p:nvSpPr>
          <p:cNvPr id="10" name="Oval 26"/>
          <p:cNvSpPr>
            <a:spLocks noChangeArrowheads="1"/>
          </p:cNvSpPr>
          <p:nvPr/>
        </p:nvSpPr>
        <p:spPr bwMode="auto">
          <a:xfrm>
            <a:off x="3491607" y="1283543"/>
            <a:ext cx="1368425" cy="849313"/>
          </a:xfrm>
          <a:prstGeom prst="ellipse">
            <a:avLst/>
          </a:prstGeom>
          <a:gradFill rotWithShape="1">
            <a:gsLst>
              <a:gs pos="0">
                <a:schemeClr val="bg2">
                  <a:gamma/>
                  <a:shade val="46275"/>
                  <a:invGamma/>
                </a:schemeClr>
              </a:gs>
              <a:gs pos="50000">
                <a:schemeClr val="bg2">
                  <a:alpha val="14000"/>
                </a:schemeClr>
              </a:gs>
              <a:gs pos="100000">
                <a:schemeClr val="bg2">
                  <a:gamma/>
                  <a:shade val="46275"/>
                  <a:invGamma/>
                </a:schemeClr>
              </a:gs>
            </a:gsLst>
            <a:lin ang="0" scaled="1"/>
          </a:gra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it-IT"/>
          </a:p>
        </p:txBody>
      </p:sp>
      <p:sp>
        <p:nvSpPr>
          <p:cNvPr id="17" name="TextBox 16"/>
          <p:cNvSpPr txBox="1"/>
          <p:nvPr/>
        </p:nvSpPr>
        <p:spPr>
          <a:xfrm>
            <a:off x="539209" y="2915652"/>
            <a:ext cx="2736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isolate interference term: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287143" y="2204864"/>
            <a:ext cx="43091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 b</a:t>
            </a:r>
            <a:r>
              <a:rPr lang="it-IT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ilinear in GPDs              </a:t>
            </a:r>
            <a:r>
              <a:rPr lang="it-IT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 </a:t>
            </a:r>
            <a:r>
              <a:rPr lang="it-IT" sz="16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linear </a:t>
            </a:r>
            <a:r>
              <a:rPr lang="it-IT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in GPDs</a:t>
            </a:r>
            <a:endParaRPr lang="it-IT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259632" y="3356992"/>
            <a:ext cx="75163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different beam charges: e</a:t>
            </a:r>
            <a:r>
              <a:rPr lang="it-IT" baseline="30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+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e</a:t>
            </a:r>
            <a:r>
              <a:rPr lang="it-IT" baseline="30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ymbol" pitchFamily="18" charset="2"/>
                <a:cs typeface="Arial" pitchFamily="34" charset="0"/>
              </a:rPr>
              <a:t>-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(only </a:t>
            </a:r>
            <a:r>
              <a:rPr lang="it-IT" sz="1600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@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HERA, upcoming </a:t>
            </a:r>
            <a:r>
              <a:rPr lang="it-IT" sz="1600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@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COMPASS)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259632" y="3779748"/>
            <a:ext cx="2842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polarisation observables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419872" y="4221088"/>
            <a:ext cx="9557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ymbol" pitchFamily="18" charset="2"/>
                <a:cs typeface="Arial" pitchFamily="34" charset="0"/>
              </a:rPr>
              <a:t>Ds</a:t>
            </a:r>
            <a:r>
              <a:rPr lang="it-IT" sz="2400" baseline="-25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UT</a:t>
            </a:r>
          </a:p>
        </p:txBody>
      </p:sp>
      <p:cxnSp>
        <p:nvCxnSpPr>
          <p:cNvPr id="26" name="Straight Arrow Connector 25"/>
          <p:cNvCxnSpPr/>
          <p:nvPr/>
        </p:nvCxnSpPr>
        <p:spPr>
          <a:xfrm rot="10800000" flipV="1">
            <a:off x="3779914" y="4797153"/>
            <a:ext cx="288031" cy="288029"/>
          </a:xfrm>
          <a:prstGeom prst="straightConnector1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rot="16200000" flipH="1">
            <a:off x="4211960" y="4797152"/>
            <a:ext cx="288032" cy="288032"/>
          </a:xfrm>
          <a:prstGeom prst="straightConnector1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3275856" y="5157192"/>
            <a:ext cx="1864678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beam      target</a:t>
            </a:r>
          </a:p>
          <a:p>
            <a:pPr>
              <a:lnSpc>
                <a:spcPct val="150000"/>
              </a:lnSpc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U, L         U, L, T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888709" y="4342004"/>
            <a:ext cx="98777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à"/>
            </a:pPr>
            <a:r>
              <a:rPr lang="it-IT" dirty="0" smtClean="0">
                <a:solidFill>
                  <a:srgbClr val="F0720A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</a:t>
            </a:r>
            <a:r>
              <a:rPr lang="it-IT" i="1" dirty="0" smtClean="0">
                <a:solidFill>
                  <a:srgbClr val="F0720A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H</a:t>
            </a:r>
          </a:p>
          <a:p>
            <a:pPr>
              <a:lnSpc>
                <a:spcPct val="200000"/>
              </a:lnSpc>
              <a:buFont typeface="Wingdings" pitchFamily="2" charset="2"/>
              <a:buChar char="à"/>
            </a:pPr>
            <a:r>
              <a:rPr lang="it-IT" dirty="0" smtClean="0">
                <a:solidFill>
                  <a:srgbClr val="F0720A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</a:t>
            </a:r>
            <a:r>
              <a:rPr lang="it-IT" i="1" dirty="0" smtClean="0">
                <a:solidFill>
                  <a:srgbClr val="F0720A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H</a:t>
            </a:r>
          </a:p>
          <a:p>
            <a:pPr>
              <a:lnSpc>
                <a:spcPct val="200000"/>
              </a:lnSpc>
              <a:buFont typeface="Wingdings" pitchFamily="2" charset="2"/>
              <a:buChar char="à"/>
            </a:pPr>
            <a:r>
              <a:rPr lang="it-IT" dirty="0" smtClean="0">
                <a:solidFill>
                  <a:srgbClr val="F0720A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</a:t>
            </a:r>
            <a:r>
              <a:rPr lang="it-IT" i="1" dirty="0" smtClean="0">
                <a:solidFill>
                  <a:srgbClr val="F0720A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H,  E</a:t>
            </a:r>
            <a:endParaRPr lang="it-IT" i="1" dirty="0" smtClean="0">
              <a:solidFill>
                <a:srgbClr val="F0720A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205010" y="4643844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F0720A"/>
                </a:solidFill>
                <a:latin typeface="Arial" pitchFamily="34" charset="0"/>
                <a:cs typeface="Arial" pitchFamily="34" charset="0"/>
              </a:rPr>
              <a:t>~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436096" y="4263479"/>
            <a:ext cx="13660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ymbol" pitchFamily="18" charset="2"/>
                <a:cs typeface="Arial" pitchFamily="34" charset="0"/>
              </a:rPr>
              <a:t>Ds</a:t>
            </a:r>
            <a:r>
              <a:rPr lang="it-IT" baseline="-25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it-IT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ymbol" pitchFamily="18" charset="2"/>
                <a:cs typeface="Arial" pitchFamily="34" charset="0"/>
              </a:rPr>
              <a:t>Ds</a:t>
            </a:r>
            <a:r>
              <a:rPr lang="it-IT" baseline="-25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LU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724128" y="4767535"/>
            <a:ext cx="7537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ymbol" pitchFamily="18" charset="2"/>
                <a:cs typeface="Arial" pitchFamily="34" charset="0"/>
              </a:rPr>
              <a:t>Ds</a:t>
            </a:r>
            <a:r>
              <a:rPr lang="it-IT" baseline="-25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UL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464784" y="5302949"/>
            <a:ext cx="19159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ymbol" pitchFamily="18" charset="2"/>
                <a:cs typeface="Arial" pitchFamily="34" charset="0"/>
              </a:rPr>
              <a:t>Ds</a:t>
            </a:r>
            <a:r>
              <a:rPr lang="it-IT" baseline="-25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UT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it-IT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ymbol" pitchFamily="18" charset="2"/>
                <a:cs typeface="Arial" pitchFamily="34" charset="0"/>
              </a:rPr>
              <a:t>Ds</a:t>
            </a:r>
            <a:r>
              <a:rPr lang="it-IT" baseline="-25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LU</a:t>
            </a:r>
          </a:p>
          <a:p>
            <a:r>
              <a:rPr lang="it-IT" i="1" baseline="-25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                      neutron     </a:t>
            </a:r>
          </a:p>
        </p:txBody>
      </p:sp>
      <p:sp>
        <p:nvSpPr>
          <p:cNvPr id="35" name="Rounded Rectangle 34"/>
          <p:cNvSpPr/>
          <p:nvPr/>
        </p:nvSpPr>
        <p:spPr>
          <a:xfrm>
            <a:off x="5364088" y="4077072"/>
            <a:ext cx="2592288" cy="2016224"/>
          </a:xfrm>
          <a:prstGeom prst="round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6" name="TextBox 35"/>
          <p:cNvSpPr txBox="1"/>
          <p:nvPr/>
        </p:nvSpPr>
        <p:spPr>
          <a:xfrm>
            <a:off x="5263469" y="6237312"/>
            <a:ext cx="33409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@kinematics of current fixed target exp.</a:t>
            </a:r>
          </a:p>
        </p:txBody>
      </p:sp>
      <p:sp>
        <p:nvSpPr>
          <p:cNvPr id="37" name="Oval 58"/>
          <p:cNvSpPr>
            <a:spLocks noChangeArrowheads="1"/>
          </p:cNvSpPr>
          <p:nvPr/>
        </p:nvSpPr>
        <p:spPr bwMode="auto">
          <a:xfrm>
            <a:off x="7482124" y="5279800"/>
            <a:ext cx="532192" cy="519351"/>
          </a:xfrm>
          <a:prstGeom prst="ellipse">
            <a:avLst/>
          </a:prstGeom>
          <a:noFill/>
          <a:ln w="38100" algn="ctr">
            <a:solidFill>
              <a:srgbClr val="00CC00"/>
            </a:solidFill>
            <a:round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25"/>
          <p:cNvGrpSpPr>
            <a:grpSpLocks/>
          </p:cNvGrpSpPr>
          <p:nvPr/>
        </p:nvGrpSpPr>
        <p:grpSpPr bwMode="auto">
          <a:xfrm>
            <a:off x="4236789" y="2133600"/>
            <a:ext cx="4511675" cy="3567113"/>
            <a:chOff x="2456" y="1120"/>
            <a:chExt cx="2842" cy="2247"/>
          </a:xfrm>
        </p:grpSpPr>
        <p:pic>
          <p:nvPicPr>
            <p:cNvPr id="7" name="Picture 16" descr="fig56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608" y="1298"/>
              <a:ext cx="2690" cy="2069"/>
            </a:xfrm>
            <a:prstGeom prst="rect">
              <a:avLst/>
            </a:prstGeom>
            <a:noFill/>
          </p:spPr>
        </p:pic>
        <p:sp>
          <p:nvSpPr>
            <p:cNvPr id="8" name="Text Box 17"/>
            <p:cNvSpPr txBox="1">
              <a:spLocks noChangeArrowheads="1"/>
            </p:cNvSpPr>
            <p:nvPr/>
          </p:nvSpPr>
          <p:spPr bwMode="auto">
            <a:xfrm rot="16200000">
              <a:off x="1989" y="1587"/>
              <a:ext cx="122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2400">
                  <a:solidFill>
                    <a:schemeClr val="tx1"/>
                  </a:solidFill>
                </a:rPr>
                <a:t>A</a:t>
              </a:r>
              <a:r>
                <a:rPr lang="en-US" sz="2400" baseline="-25000">
                  <a:solidFill>
                    <a:schemeClr val="tx1"/>
                  </a:solidFill>
                </a:rPr>
                <a:t>LU</a:t>
              </a:r>
              <a:r>
                <a:rPr lang="en-US" sz="2400" b="1" baseline="-25000">
                  <a:solidFill>
                    <a:schemeClr val="bg2"/>
                  </a:solidFill>
                </a:rPr>
                <a:t> </a:t>
              </a: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0" y="200834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first DVCS signals</a:t>
            </a:r>
            <a:endParaRPr lang="it-IT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19872" y="980728"/>
            <a:ext cx="2364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-- interference term --</a:t>
            </a:r>
          </a:p>
        </p:txBody>
      </p:sp>
      <p:sp>
        <p:nvSpPr>
          <p:cNvPr id="4" name="Text Box 45"/>
          <p:cNvSpPr txBox="1">
            <a:spLocks noChangeArrowheads="1"/>
          </p:cNvSpPr>
          <p:nvPr/>
        </p:nvSpPr>
        <p:spPr bwMode="auto">
          <a:xfrm>
            <a:off x="3956050" y="1395413"/>
            <a:ext cx="1364476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[PRL87(2001)]</a:t>
            </a:r>
            <a:endParaRPr lang="it-IT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5" name="Picture 28" descr="ssa_vg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168525"/>
            <a:ext cx="3671887" cy="3492500"/>
          </a:xfrm>
          <a:prstGeom prst="rect">
            <a:avLst/>
          </a:prstGeom>
          <a:noFill/>
        </p:spPr>
      </p:pic>
      <p:pic>
        <p:nvPicPr>
          <p:cNvPr id="9" name="Picture 31" descr="hermeslog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1805" y="1990229"/>
            <a:ext cx="792163" cy="574675"/>
          </a:xfrm>
          <a:prstGeom prst="rect">
            <a:avLst/>
          </a:prstGeom>
          <a:noFill/>
        </p:spPr>
      </p:pic>
      <p:pic>
        <p:nvPicPr>
          <p:cNvPr id="10" name="Picture 40" descr="geant_cla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84368" y="2054710"/>
            <a:ext cx="754807" cy="724135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1259632" y="5939988"/>
            <a:ext cx="70455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 sin</a:t>
            </a:r>
            <a:r>
              <a:rPr lang="it-IT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ymbol" pitchFamily="18" charset="2"/>
                <a:cs typeface="Arial" pitchFamily="34" charset="0"/>
                <a:sym typeface="Wingdings" pitchFamily="2" charset="2"/>
              </a:rPr>
              <a:t>f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dependence indicates dominance of handback contribution</a:t>
            </a:r>
            <a:endParaRPr lang="it-IT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00834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call for high statistics </a:t>
            </a:r>
            <a:endParaRPr lang="it-IT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6" descr="geant_cla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72400" y="188913"/>
            <a:ext cx="754113" cy="723468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4" name="Picture 4" descr="ZoomedAsym_Tintegrate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0363" y="1268413"/>
            <a:ext cx="5724525" cy="553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91138" name="Object 2"/>
          <p:cNvGraphicFramePr>
            <a:graphicFrameLocks noChangeAspect="1"/>
          </p:cNvGraphicFramePr>
          <p:nvPr/>
        </p:nvGraphicFramePr>
        <p:xfrm>
          <a:off x="6813550" y="4466630"/>
          <a:ext cx="1682750" cy="690562"/>
        </p:xfrm>
        <a:graphic>
          <a:graphicData uri="http://schemas.openxmlformats.org/presentationml/2006/ole">
            <p:oleObj spid="_x0000_s91138" name="Equation" r:id="rId5" imgW="1015920" imgH="419040" progId="Equation.3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41364" y="1029376"/>
            <a:ext cx="54361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JLab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-e1: DVCS beam-spin asymmetry </a:t>
            </a:r>
            <a:r>
              <a:rPr lang="it-IT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[PRL100(2008)]</a:t>
            </a:r>
            <a:endParaRPr lang="it-IT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30"/>
          <p:cNvSpPr>
            <a:spLocks noChangeShapeType="1"/>
          </p:cNvSpPr>
          <p:nvPr/>
        </p:nvSpPr>
        <p:spPr bwMode="auto">
          <a:xfrm>
            <a:off x="6156325" y="4797152"/>
            <a:ext cx="576263" cy="0"/>
          </a:xfrm>
          <a:prstGeom prst="line">
            <a:avLst/>
          </a:prstGeom>
          <a:noFill/>
          <a:ln w="28575">
            <a:solidFill>
              <a:srgbClr val="CC0000"/>
            </a:solidFill>
            <a:prstDash val="dash"/>
            <a:round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00834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call for high statistics </a:t>
            </a:r>
            <a:endParaRPr lang="it-IT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6" descr="geant_cla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72400" y="188913"/>
            <a:ext cx="754113" cy="723468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4" name="Picture 4" descr="ZoomedAsym_Tintegrate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0363" y="1268413"/>
            <a:ext cx="5724525" cy="553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91138" name="Object 2"/>
          <p:cNvGraphicFramePr>
            <a:graphicFrameLocks noChangeAspect="1"/>
          </p:cNvGraphicFramePr>
          <p:nvPr/>
        </p:nvGraphicFramePr>
        <p:xfrm>
          <a:off x="6813550" y="4466630"/>
          <a:ext cx="1682750" cy="690562"/>
        </p:xfrm>
        <a:graphic>
          <a:graphicData uri="http://schemas.openxmlformats.org/presentationml/2006/ole">
            <p:oleObj spid="_x0000_s92162" name="Equation" r:id="rId5" imgW="1015920" imgH="419040" progId="Equation.3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41364" y="1029376"/>
            <a:ext cx="54361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JLab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-e1: DVCS beam-spin asymmetry </a:t>
            </a:r>
            <a:r>
              <a:rPr lang="it-IT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[PRL100(2008)]</a:t>
            </a:r>
            <a:endParaRPr lang="it-IT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30"/>
          <p:cNvSpPr>
            <a:spLocks noChangeShapeType="1"/>
          </p:cNvSpPr>
          <p:nvPr/>
        </p:nvSpPr>
        <p:spPr bwMode="auto">
          <a:xfrm>
            <a:off x="6156325" y="4797152"/>
            <a:ext cx="576263" cy="0"/>
          </a:xfrm>
          <a:prstGeom prst="line">
            <a:avLst/>
          </a:prstGeom>
          <a:noFill/>
          <a:ln w="28575">
            <a:solidFill>
              <a:srgbClr val="CC0000"/>
            </a:solidFill>
            <a:prstDash val="dash"/>
            <a:round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it-IT"/>
          </a:p>
        </p:txBody>
      </p:sp>
      <p:grpSp>
        <p:nvGrpSpPr>
          <p:cNvPr id="8" name="Group 41"/>
          <p:cNvGrpSpPr>
            <a:grpSpLocks/>
          </p:cNvGrpSpPr>
          <p:nvPr/>
        </p:nvGrpSpPr>
        <p:grpSpPr bwMode="auto">
          <a:xfrm>
            <a:off x="1282700" y="1973263"/>
            <a:ext cx="7207250" cy="2952750"/>
            <a:chOff x="760" y="1150"/>
            <a:chExt cx="4540" cy="1860"/>
          </a:xfrm>
        </p:grpSpPr>
        <p:grpSp>
          <p:nvGrpSpPr>
            <p:cNvPr id="9" name="Group 25"/>
            <p:cNvGrpSpPr>
              <a:grpSpLocks/>
            </p:cNvGrpSpPr>
            <p:nvPr/>
          </p:nvGrpSpPr>
          <p:grpSpPr bwMode="auto">
            <a:xfrm>
              <a:off x="760" y="1174"/>
              <a:ext cx="4540" cy="1836"/>
              <a:chOff x="760" y="1174"/>
              <a:chExt cx="4540" cy="1836"/>
            </a:xfrm>
          </p:grpSpPr>
          <p:pic>
            <p:nvPicPr>
              <p:cNvPr id="14" name="Picture 9" descr="Q2_3p5_xB_0p35t_binned_VGG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769" y="1174"/>
                <a:ext cx="4531" cy="933"/>
              </a:xfrm>
              <a:prstGeom prst="rect">
                <a:avLst/>
              </a:prstGeom>
              <a:noFill/>
              <a:ln w="28575">
                <a:solidFill>
                  <a:srgbClr val="006600"/>
                </a:solidFill>
                <a:miter lim="800000"/>
                <a:headEnd/>
                <a:tailEnd/>
              </a:ln>
            </p:spPr>
          </p:pic>
          <p:sp>
            <p:nvSpPr>
              <p:cNvPr id="15" name="Rectangle 10"/>
              <p:cNvSpPr>
                <a:spLocks noChangeArrowheads="1"/>
              </p:cNvSpPr>
              <p:nvPr/>
            </p:nvSpPr>
            <p:spPr bwMode="auto">
              <a:xfrm>
                <a:off x="1440" y="2387"/>
                <a:ext cx="1071" cy="623"/>
              </a:xfrm>
              <a:prstGeom prst="rect">
                <a:avLst/>
              </a:prstGeom>
              <a:noFill/>
              <a:ln w="28575">
                <a:solidFill>
                  <a:srgbClr val="0066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sz="1800">
                  <a:solidFill>
                    <a:schemeClr val="tx1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6" name="Line 11"/>
              <p:cNvSpPr>
                <a:spLocks noChangeShapeType="1"/>
              </p:cNvSpPr>
              <p:nvPr/>
            </p:nvSpPr>
            <p:spPr bwMode="auto">
              <a:xfrm flipH="1" flipV="1">
                <a:off x="760" y="2120"/>
                <a:ext cx="674" cy="267"/>
              </a:xfrm>
              <a:prstGeom prst="line">
                <a:avLst/>
              </a:prstGeom>
              <a:noFill/>
              <a:ln w="28575">
                <a:solidFill>
                  <a:srgbClr val="0066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7" name="Line 12"/>
              <p:cNvSpPr>
                <a:spLocks noChangeShapeType="1"/>
              </p:cNvSpPr>
              <p:nvPr/>
            </p:nvSpPr>
            <p:spPr bwMode="auto">
              <a:xfrm flipV="1">
                <a:off x="2511" y="2120"/>
                <a:ext cx="2789" cy="267"/>
              </a:xfrm>
              <a:prstGeom prst="line">
                <a:avLst/>
              </a:prstGeom>
              <a:noFill/>
              <a:ln w="28575">
                <a:solidFill>
                  <a:srgbClr val="0066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8" name="AutoShape 20"/>
              <p:cNvSpPr>
                <a:spLocks noChangeArrowheads="1"/>
              </p:cNvSpPr>
              <p:nvPr/>
            </p:nvSpPr>
            <p:spPr bwMode="auto">
              <a:xfrm flipV="1">
                <a:off x="2480" y="2126"/>
                <a:ext cx="2483" cy="253"/>
              </a:xfrm>
              <a:prstGeom prst="rtTriangle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rot="10800000" wrap="none" anchor="ctr"/>
              <a:lstStyle/>
              <a:p>
                <a:endParaRPr lang="en-US" sz="1800">
                  <a:solidFill>
                    <a:schemeClr val="tx1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9" name="AutoShape 21"/>
              <p:cNvSpPr>
                <a:spLocks noChangeArrowheads="1"/>
              </p:cNvSpPr>
              <p:nvPr/>
            </p:nvSpPr>
            <p:spPr bwMode="auto">
              <a:xfrm flipH="1" flipV="1">
                <a:off x="848" y="2130"/>
                <a:ext cx="584" cy="237"/>
              </a:xfrm>
              <a:prstGeom prst="rtTriangle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rot="10800000" wrap="none" anchor="ctr"/>
              <a:lstStyle/>
              <a:p>
                <a:endParaRPr lang="en-US" sz="1800">
                  <a:solidFill>
                    <a:schemeClr val="tx1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20" name="Rectangle 22"/>
              <p:cNvSpPr>
                <a:spLocks noChangeArrowheads="1"/>
              </p:cNvSpPr>
              <p:nvPr/>
            </p:nvSpPr>
            <p:spPr bwMode="auto">
              <a:xfrm>
                <a:off x="1428" y="2128"/>
                <a:ext cx="1056" cy="252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sz="1800">
                  <a:solidFill>
                    <a:schemeClr val="tx1"/>
                  </a:solidFill>
                  <a:latin typeface="Comic Sans MS" pitchFamily="66" charset="0"/>
                </a:endParaRPr>
              </a:p>
            </p:txBody>
          </p:sp>
        </p:grpSp>
        <p:sp>
          <p:nvSpPr>
            <p:cNvPr id="10" name="Rectangle 37"/>
            <p:cNvSpPr>
              <a:spLocks noChangeArrowheads="1"/>
            </p:cNvSpPr>
            <p:nvPr/>
          </p:nvSpPr>
          <p:spPr bwMode="auto">
            <a:xfrm>
              <a:off x="1099" y="1150"/>
              <a:ext cx="875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200">
                  <a:solidFill>
                    <a:schemeClr val="tx1"/>
                  </a:solidFill>
                </a:rPr>
                <a:t>&lt;-t&gt; = 0.18 GeV</a:t>
              </a:r>
              <a:r>
                <a:rPr lang="fr-FR" sz="1200" baseline="3000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11" name="Rectangle 38"/>
            <p:cNvSpPr>
              <a:spLocks noChangeArrowheads="1"/>
            </p:cNvSpPr>
            <p:nvPr/>
          </p:nvSpPr>
          <p:spPr bwMode="auto">
            <a:xfrm>
              <a:off x="2163" y="1150"/>
              <a:ext cx="875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200">
                  <a:solidFill>
                    <a:schemeClr val="tx1"/>
                  </a:solidFill>
                </a:rPr>
                <a:t>&lt;-t&gt; = 0.30 GeV</a:t>
              </a:r>
              <a:r>
                <a:rPr lang="fr-FR" sz="1200" baseline="3000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12" name="Rectangle 39"/>
            <p:cNvSpPr>
              <a:spLocks noChangeArrowheads="1"/>
            </p:cNvSpPr>
            <p:nvPr/>
          </p:nvSpPr>
          <p:spPr bwMode="auto">
            <a:xfrm>
              <a:off x="3251" y="1150"/>
              <a:ext cx="875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200">
                  <a:solidFill>
                    <a:schemeClr val="tx1"/>
                  </a:solidFill>
                </a:rPr>
                <a:t>&lt;-t&gt; = 0.49 GeV</a:t>
              </a:r>
              <a:r>
                <a:rPr lang="fr-FR" sz="1200" baseline="3000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13" name="Rectangle 40"/>
            <p:cNvSpPr>
              <a:spLocks noChangeArrowheads="1"/>
            </p:cNvSpPr>
            <p:nvPr/>
          </p:nvSpPr>
          <p:spPr bwMode="auto">
            <a:xfrm>
              <a:off x="4329" y="1150"/>
              <a:ext cx="875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200">
                  <a:solidFill>
                    <a:schemeClr val="tx1"/>
                  </a:solidFill>
                </a:rPr>
                <a:t>&lt;-t&gt; = 0.76 GeV</a:t>
              </a:r>
              <a:r>
                <a:rPr lang="fr-FR" sz="1200" baseline="30000">
                  <a:solidFill>
                    <a:schemeClr val="tx1"/>
                  </a:solidFill>
                </a:rPr>
                <a:t>2</a:t>
              </a: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6012160" y="1656936"/>
            <a:ext cx="2428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3D analysis in x, Q</a:t>
            </a:r>
            <a:r>
              <a:rPr lang="it-IT" baseline="300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it-IT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 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00834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relations to OAM</a:t>
            </a:r>
            <a:endParaRPr lang="it-IT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1989138"/>
            <a:ext cx="3081337" cy="1385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475656" y="1340768"/>
            <a:ext cx="58986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GPDs                                                TMDs</a:t>
            </a:r>
          </a:p>
        </p:txBody>
      </p:sp>
      <p:pic>
        <p:nvPicPr>
          <p:cNvPr id="5" name="Picture 11" descr="dis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85113" y="76200"/>
            <a:ext cx="1223962" cy="104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Group 11"/>
          <p:cNvGrpSpPr>
            <a:grpSpLocks/>
          </p:cNvGrpSpPr>
          <p:nvPr/>
        </p:nvGrpSpPr>
        <p:grpSpPr bwMode="auto">
          <a:xfrm>
            <a:off x="4932363" y="1970509"/>
            <a:ext cx="4184650" cy="3114675"/>
            <a:chOff x="4932040" y="1628800"/>
            <a:chExt cx="4184664" cy="3113760"/>
          </a:xfrm>
        </p:grpSpPr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004048" y="1628800"/>
              <a:ext cx="3446307" cy="302411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sp>
          <p:nvSpPr>
            <p:cNvPr id="8" name="Rectangle 13"/>
            <p:cNvSpPr>
              <a:spLocks noChangeArrowheads="1"/>
            </p:cNvSpPr>
            <p:nvPr/>
          </p:nvSpPr>
          <p:spPr bwMode="auto">
            <a:xfrm>
              <a:off x="4932040" y="4166496"/>
              <a:ext cx="3744416" cy="576064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>
                <a:lnSpc>
                  <a:spcPct val="90000"/>
                </a:lnSpc>
                <a:spcBef>
                  <a:spcPct val="20000"/>
                </a:spcBef>
              </a:pPr>
              <a:endParaRPr lang="it-IT"/>
            </a:p>
          </p:txBody>
        </p:sp>
        <p:sp>
          <p:nvSpPr>
            <p:cNvPr id="9" name="Rectangle 14"/>
            <p:cNvSpPr>
              <a:spLocks noChangeArrowheads="1"/>
            </p:cNvSpPr>
            <p:nvPr/>
          </p:nvSpPr>
          <p:spPr bwMode="auto">
            <a:xfrm>
              <a:off x="8217112" y="1916832"/>
              <a:ext cx="899592" cy="2520280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>
                <a:lnSpc>
                  <a:spcPct val="90000"/>
                </a:lnSpc>
                <a:spcBef>
                  <a:spcPct val="20000"/>
                </a:spcBef>
              </a:pPr>
              <a:endParaRPr lang="it-IT"/>
            </a:p>
          </p:txBody>
        </p:sp>
      </p:grpSp>
      <p:sp>
        <p:nvSpPr>
          <p:cNvPr id="11" name="TextBox 16"/>
          <p:cNvSpPr txBox="1">
            <a:spLocks noChangeArrowheads="1"/>
          </p:cNvSpPr>
          <p:nvPr/>
        </p:nvSpPr>
        <p:spPr bwMode="auto">
          <a:xfrm>
            <a:off x="6488186" y="1770555"/>
            <a:ext cx="190023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</a:rPr>
              <a:t>[plot: courtesy B. Musch]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55576" y="3356992"/>
            <a:ext cx="2664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proton helicity flipped while quark helicity is conserved </a:t>
            </a:r>
          </a:p>
        </p:txBody>
      </p:sp>
      <p:graphicFrame>
        <p:nvGraphicFramePr>
          <p:cNvPr id="22530" name="Object 2"/>
          <p:cNvGraphicFramePr>
            <a:graphicFrameLocks noChangeAspect="1"/>
          </p:cNvGraphicFramePr>
          <p:nvPr/>
        </p:nvGraphicFramePr>
        <p:xfrm>
          <a:off x="397173" y="4005064"/>
          <a:ext cx="1006475" cy="450850"/>
        </p:xfrm>
        <a:graphic>
          <a:graphicData uri="http://schemas.openxmlformats.org/presentationml/2006/ole">
            <p:oleObj spid="_x0000_s22530" name="Equation" r:id="rId6" imgW="457200" imgH="203040" progId="Equation.3">
              <p:embed/>
            </p:oleObj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393383" y="4077072"/>
            <a:ext cx="33946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requires</a:t>
            </a:r>
            <a:r>
              <a:rPr lang="it-IT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orbital angular momentum</a:t>
            </a:r>
          </a:p>
        </p:txBody>
      </p:sp>
      <p:graphicFrame>
        <p:nvGraphicFramePr>
          <p:cNvPr id="22531" name="Object 3"/>
          <p:cNvGraphicFramePr>
            <a:graphicFrameLocks noChangeAspect="1"/>
          </p:cNvGraphicFramePr>
          <p:nvPr/>
        </p:nvGraphicFramePr>
        <p:xfrm>
          <a:off x="251521" y="4934868"/>
          <a:ext cx="4968552" cy="970029"/>
        </p:xfrm>
        <a:graphic>
          <a:graphicData uri="http://schemas.openxmlformats.org/presentationml/2006/ole">
            <p:oleObj spid="_x0000_s22531" name="Equation" r:id="rId7" imgW="2425680" imgH="469800" progId="Equation.3">
              <p:embed/>
            </p:oleObj>
          </a:graphicData>
        </a:graphic>
      </p:graphicFrame>
      <p:sp>
        <p:nvSpPr>
          <p:cNvPr id="16" name="Oval 21"/>
          <p:cNvSpPr>
            <a:spLocks noChangeArrowheads="1"/>
          </p:cNvSpPr>
          <p:nvPr/>
        </p:nvSpPr>
        <p:spPr bwMode="auto">
          <a:xfrm>
            <a:off x="3419873" y="5114012"/>
            <a:ext cx="576064" cy="519351"/>
          </a:xfrm>
          <a:prstGeom prst="ellipse">
            <a:avLst/>
          </a:prstGeom>
          <a:noFill/>
          <a:ln w="38100" algn="ctr">
            <a:solidFill>
              <a:srgbClr val="00FF00"/>
            </a:solidFill>
            <a:round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endParaRPr lang="it-IT"/>
          </a:p>
        </p:txBody>
      </p:sp>
      <p:sp>
        <p:nvSpPr>
          <p:cNvPr id="17" name="Text Box 9"/>
          <p:cNvSpPr txBox="1">
            <a:spLocks noChangeArrowheads="1"/>
          </p:cNvSpPr>
          <p:nvPr/>
        </p:nvSpPr>
        <p:spPr bwMode="auto">
          <a:xfrm>
            <a:off x="8313166" y="2708920"/>
            <a:ext cx="795338" cy="369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2000" dirty="0">
                <a:solidFill>
                  <a:srgbClr val="FF6600"/>
                </a:solidFill>
                <a:latin typeface="Symbol" pitchFamily="18" charset="2"/>
              </a:rPr>
              <a:t>D</a:t>
            </a:r>
            <a:r>
              <a:rPr lang="en-US" sz="2000" dirty="0">
                <a:solidFill>
                  <a:srgbClr val="FF6600"/>
                </a:solidFill>
              </a:rPr>
              <a:t>L=1</a:t>
            </a:r>
            <a:endParaRPr lang="it-IT" sz="2000" dirty="0">
              <a:solidFill>
                <a:srgbClr val="FF6600"/>
              </a:solidFill>
            </a:endParaRPr>
          </a:p>
        </p:txBody>
      </p:sp>
      <p:cxnSp>
        <p:nvCxnSpPr>
          <p:cNvPr id="18" name="Straight Arrow Connector 24"/>
          <p:cNvCxnSpPr>
            <a:cxnSpLocks noChangeShapeType="1"/>
          </p:cNvCxnSpPr>
          <p:nvPr/>
        </p:nvCxnSpPr>
        <p:spPr bwMode="auto">
          <a:xfrm rot="10800000" flipV="1">
            <a:off x="8027988" y="2854077"/>
            <a:ext cx="288925" cy="142875"/>
          </a:xfrm>
          <a:prstGeom prst="straightConnector1">
            <a:avLst/>
          </a:prstGeom>
          <a:noFill/>
          <a:ln w="38100" algn="ctr">
            <a:solidFill>
              <a:srgbClr val="F16213"/>
            </a:solidFill>
            <a:round/>
            <a:headEnd/>
            <a:tailEnd type="arrow" w="med" len="med"/>
          </a:ln>
        </p:spPr>
      </p:cxnSp>
      <p:sp>
        <p:nvSpPr>
          <p:cNvPr id="19" name="Text Box 9"/>
          <p:cNvSpPr txBox="1">
            <a:spLocks noChangeArrowheads="1"/>
          </p:cNvSpPr>
          <p:nvPr/>
        </p:nvSpPr>
        <p:spPr bwMode="auto">
          <a:xfrm>
            <a:off x="5504855" y="4581128"/>
            <a:ext cx="795337" cy="369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2000" dirty="0">
                <a:solidFill>
                  <a:srgbClr val="FF6600"/>
                </a:solidFill>
                <a:latin typeface="Symbol" pitchFamily="18" charset="2"/>
              </a:rPr>
              <a:t>D</a:t>
            </a:r>
            <a:r>
              <a:rPr lang="en-US" sz="2000" dirty="0">
                <a:solidFill>
                  <a:srgbClr val="FF6600"/>
                </a:solidFill>
              </a:rPr>
              <a:t>L=1</a:t>
            </a:r>
            <a:endParaRPr lang="it-IT" sz="2000" dirty="0">
              <a:solidFill>
                <a:srgbClr val="FF6600"/>
              </a:solidFill>
            </a:endParaRPr>
          </a:p>
        </p:txBody>
      </p:sp>
      <p:cxnSp>
        <p:nvCxnSpPr>
          <p:cNvPr id="20" name="Straight Arrow Connector 29"/>
          <p:cNvCxnSpPr>
            <a:cxnSpLocks noChangeShapeType="1"/>
          </p:cNvCxnSpPr>
          <p:nvPr/>
        </p:nvCxnSpPr>
        <p:spPr bwMode="auto">
          <a:xfrm flipV="1">
            <a:off x="5837238" y="4365104"/>
            <a:ext cx="287337" cy="215900"/>
          </a:xfrm>
          <a:prstGeom prst="straightConnector1">
            <a:avLst/>
          </a:prstGeom>
          <a:noFill/>
          <a:ln w="38100" algn="ctr">
            <a:solidFill>
              <a:srgbClr val="F16213"/>
            </a:solidFill>
            <a:round/>
            <a:headEnd/>
            <a:tailEnd type="arrow" w="med" len="med"/>
          </a:ln>
        </p:spPr>
      </p:cxnSp>
      <p:cxnSp>
        <p:nvCxnSpPr>
          <p:cNvPr id="21" name="Straight Arrow Connector 26"/>
          <p:cNvCxnSpPr>
            <a:cxnSpLocks noChangeShapeType="1"/>
          </p:cNvCxnSpPr>
          <p:nvPr/>
        </p:nvCxnSpPr>
        <p:spPr bwMode="auto">
          <a:xfrm rot="10800000">
            <a:off x="8101013" y="4437805"/>
            <a:ext cx="358775" cy="287338"/>
          </a:xfrm>
          <a:prstGeom prst="straightConnector1">
            <a:avLst/>
          </a:prstGeom>
          <a:noFill/>
          <a:ln w="38100" algn="ctr">
            <a:solidFill>
              <a:srgbClr val="F16213"/>
            </a:solidFill>
            <a:round/>
            <a:headEnd/>
            <a:tailEnd type="arrow" w="med" len="med"/>
          </a:ln>
        </p:spPr>
      </p:cxnSp>
      <p:sp>
        <p:nvSpPr>
          <p:cNvPr id="22" name="Text Box 9"/>
          <p:cNvSpPr txBox="1">
            <a:spLocks noChangeArrowheads="1"/>
          </p:cNvSpPr>
          <p:nvPr/>
        </p:nvSpPr>
        <p:spPr bwMode="auto">
          <a:xfrm>
            <a:off x="8172400" y="4653136"/>
            <a:ext cx="795337" cy="3683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2000" dirty="0">
                <a:solidFill>
                  <a:srgbClr val="FF6600"/>
                </a:solidFill>
                <a:latin typeface="Symbol" pitchFamily="18" charset="2"/>
              </a:rPr>
              <a:t>D</a:t>
            </a:r>
            <a:r>
              <a:rPr lang="en-US" sz="2000" dirty="0">
                <a:solidFill>
                  <a:srgbClr val="FF6600"/>
                </a:solidFill>
              </a:rPr>
              <a:t>L=2</a:t>
            </a:r>
            <a:endParaRPr lang="it-IT" sz="2000" dirty="0">
              <a:solidFill>
                <a:srgbClr val="FF6600"/>
              </a:solidFill>
            </a:endParaRPr>
          </a:p>
        </p:txBody>
      </p: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5003676" y="4941168"/>
            <a:ext cx="3960812" cy="116955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lang="en-US" dirty="0">
                <a:solidFill>
                  <a:srgbClr val="FF6600"/>
                </a:solidFill>
              </a:rPr>
              <a:t> require interference of nucleon wave </a:t>
            </a:r>
            <a:r>
              <a:rPr lang="en-US" dirty="0" err="1">
                <a:solidFill>
                  <a:srgbClr val="FF6600"/>
                </a:solidFill>
              </a:rPr>
              <a:t>fct.s</a:t>
            </a:r>
            <a:r>
              <a:rPr lang="en-US" dirty="0">
                <a:solidFill>
                  <a:srgbClr val="FF6600"/>
                </a:solidFill>
              </a:rPr>
              <a:t> with different  units OAM </a:t>
            </a:r>
          </a:p>
          <a:p>
            <a:pPr algn="ctr">
              <a:lnSpc>
                <a:spcPct val="150000"/>
              </a:lnSpc>
              <a:spcBef>
                <a:spcPct val="20000"/>
              </a:spcBef>
            </a:pP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sym typeface="Wingdings" pitchFamily="2" charset="2"/>
              </a:rPr>
              <a:t>     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spin-orbit correlation</a:t>
            </a:r>
            <a:endParaRPr lang="it-IT" sz="2000" i="1" dirty="0"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00834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call for high statistics </a:t>
            </a:r>
            <a:endParaRPr lang="it-IT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6" descr="geant_cla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72400" y="188913"/>
            <a:ext cx="754113" cy="723468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graphicFrame>
        <p:nvGraphicFramePr>
          <p:cNvPr id="91138" name="Object 2"/>
          <p:cNvGraphicFramePr>
            <a:graphicFrameLocks noChangeAspect="1"/>
          </p:cNvGraphicFramePr>
          <p:nvPr/>
        </p:nvGraphicFramePr>
        <p:xfrm>
          <a:off x="6429520" y="2348880"/>
          <a:ext cx="1710834" cy="432048"/>
        </p:xfrm>
        <a:graphic>
          <a:graphicData uri="http://schemas.openxmlformats.org/presentationml/2006/ole">
            <p:oleObj spid="_x0000_s93186" name="Equation" r:id="rId4" imgW="850680" imgH="215640" progId="Equation.3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41364" y="1029376"/>
            <a:ext cx="54361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JLab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-e1: DVCS beam-spin asymmetry </a:t>
            </a:r>
            <a:r>
              <a:rPr lang="it-IT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[PRL100(2008)]</a:t>
            </a:r>
            <a:endParaRPr lang="it-IT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4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288" y="1412875"/>
            <a:ext cx="5832475" cy="54578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6588224" y="4581128"/>
            <a:ext cx="25557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... cross section from interference term</a:t>
            </a:r>
            <a:endParaRPr lang="it-IT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AutoShape 34"/>
          <p:cNvSpPr>
            <a:spLocks noChangeArrowheads="1"/>
          </p:cNvSpPr>
          <p:nvPr/>
        </p:nvSpPr>
        <p:spPr bwMode="auto">
          <a:xfrm>
            <a:off x="6876257" y="5445224"/>
            <a:ext cx="2088231" cy="733663"/>
          </a:xfrm>
          <a:prstGeom prst="rightArrow">
            <a:avLst>
              <a:gd name="adj1" fmla="val 50000"/>
              <a:gd name="adj2" fmla="val 96869"/>
            </a:avLst>
          </a:prstGeom>
          <a:gradFill flip="none" rotWithShape="1">
            <a:gsLst>
              <a:gs pos="0">
                <a:schemeClr val="tx1">
                  <a:lumMod val="50000"/>
                  <a:lumOff val="50000"/>
                  <a:tint val="66000"/>
                  <a:satMod val="160000"/>
                </a:schemeClr>
              </a:gs>
              <a:gs pos="50000">
                <a:schemeClr val="tx1">
                  <a:lumMod val="50000"/>
                  <a:lumOff val="50000"/>
                  <a:tint val="44500"/>
                  <a:satMod val="160000"/>
                </a:schemeClr>
              </a:gs>
              <a:gs pos="100000">
                <a:schemeClr val="tx1">
                  <a:lumMod val="50000"/>
                  <a:lumOff val="50000"/>
                  <a:tint val="23500"/>
                  <a:satMod val="160000"/>
                </a:schemeClr>
              </a:gs>
            </a:gsLst>
            <a:lin ang="8100000" scaled="1"/>
            <a:tileRect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it-IT" dirty="0" smtClean="0"/>
              <a:t>talk by </a:t>
            </a:r>
            <a:r>
              <a:rPr lang="it-IT" dirty="0" smtClean="0"/>
              <a:t>X. Girod</a:t>
            </a:r>
            <a:endParaRPr lang="it-IT" dirty="0"/>
          </a:p>
        </p:txBody>
      </p:sp>
      <p:grpSp>
        <p:nvGrpSpPr>
          <p:cNvPr id="10" name="Group 14"/>
          <p:cNvGrpSpPr>
            <a:grpSpLocks/>
          </p:cNvGrpSpPr>
          <p:nvPr/>
        </p:nvGrpSpPr>
        <p:grpSpPr bwMode="auto">
          <a:xfrm>
            <a:off x="6516216" y="4221088"/>
            <a:ext cx="1080269" cy="504056"/>
            <a:chOff x="158" y="3521"/>
            <a:chExt cx="681" cy="317"/>
          </a:xfrm>
        </p:grpSpPr>
        <p:sp>
          <p:nvSpPr>
            <p:cNvPr id="11" name="Text Box 15"/>
            <p:cNvSpPr txBox="1">
              <a:spLocks noChangeArrowheads="1"/>
            </p:cNvSpPr>
            <p:nvPr/>
          </p:nvSpPr>
          <p:spPr bwMode="auto">
            <a:xfrm>
              <a:off x="252" y="3533"/>
              <a:ext cx="585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dirty="0">
                  <a:solidFill>
                    <a:srgbClr val="99CC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Hall-A</a:t>
              </a:r>
              <a:endParaRPr lang="it-IT" dirty="0">
                <a:solidFill>
                  <a:srgbClr val="99CC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12" name="Oval 16"/>
            <p:cNvSpPr>
              <a:spLocks noChangeArrowheads="1"/>
            </p:cNvSpPr>
            <p:nvPr/>
          </p:nvSpPr>
          <p:spPr bwMode="auto">
            <a:xfrm>
              <a:off x="158" y="3521"/>
              <a:ext cx="681" cy="317"/>
            </a:xfrm>
            <a:prstGeom prst="ellipse">
              <a:avLst/>
            </a:prstGeom>
            <a:noFill/>
            <a:ln w="28575" algn="ctr">
              <a:solidFill>
                <a:srgbClr val="99CC00"/>
              </a:solidFill>
              <a:round/>
              <a:headEnd/>
              <a:tailEnd/>
            </a:ln>
            <a:effectLst>
              <a:outerShdw dist="107763" dir="18900000" algn="ctr" rotWithShape="0">
                <a:schemeClr val="bg2">
                  <a:alpha val="50000"/>
                </a:schemeClr>
              </a:outerShdw>
            </a:effectLst>
          </p:spPr>
          <p:txBody>
            <a:bodyPr anchor="ctr">
              <a:spAutoFit/>
            </a:bodyPr>
            <a:lstStyle/>
            <a:p>
              <a:endParaRPr lang="it-IT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00834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</a:t>
            </a:r>
            <a:r>
              <a:rPr lang="it-IT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all for new analysis methods</a:t>
            </a:r>
            <a:endParaRPr lang="it-IT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13" descr="hermes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01013" y="46038"/>
            <a:ext cx="935037" cy="67786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83568" y="1052736"/>
            <a:ext cx="6019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ombined analysis of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charge &amp; polarisation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observables </a:t>
            </a:r>
            <a:endParaRPr lang="it-IT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55776" y="1412776"/>
            <a:ext cx="53431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 separation of interference &amp; DVCS</a:t>
            </a:r>
            <a:r>
              <a:rPr lang="it-IT" baseline="30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2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amplitudes</a:t>
            </a:r>
            <a:endParaRPr lang="it-IT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7663" y="2126878"/>
            <a:ext cx="8328025" cy="6540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7" name="Picture 4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68563" y="2997200"/>
            <a:ext cx="1671637" cy="517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8" name="Picture 3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56100" y="3141663"/>
            <a:ext cx="2189163" cy="503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9" name="Picture 2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6804025" y="3284538"/>
            <a:ext cx="2003425" cy="433387"/>
          </a:xfrm>
          <a:prstGeom prst="rect">
            <a:avLst/>
          </a:prstGeom>
          <a:noFill/>
          <a:ln/>
        </p:spPr>
      </p:pic>
      <p:pic>
        <p:nvPicPr>
          <p:cNvPr id="10" name="Picture 5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093913" y="3954463"/>
            <a:ext cx="3270250" cy="20875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11" name="Picture 5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580063" y="3933825"/>
            <a:ext cx="3168650" cy="2555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cxnSp>
        <p:nvCxnSpPr>
          <p:cNvPr id="13" name="Straight Arrow Connector 12"/>
          <p:cNvCxnSpPr/>
          <p:nvPr/>
        </p:nvCxnSpPr>
        <p:spPr>
          <a:xfrm rot="10800000" flipV="1">
            <a:off x="3707904" y="2708919"/>
            <a:ext cx="504056" cy="360040"/>
          </a:xfrm>
          <a:prstGeom prst="straightConnector1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5400000">
            <a:off x="5724128" y="2810732"/>
            <a:ext cx="504056" cy="360040"/>
          </a:xfrm>
          <a:prstGeom prst="straightConnector1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16200000" flipH="1">
            <a:off x="7560332" y="2816932"/>
            <a:ext cx="576064" cy="360040"/>
          </a:xfrm>
          <a:prstGeom prst="straightConnector1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323528" y="5949280"/>
            <a:ext cx="5357557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GPD models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:              DD </a:t>
            </a:r>
            <a:r>
              <a:rPr lang="it-IT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[VGG(1999)]                              </a:t>
            </a:r>
          </a:p>
          <a:p>
            <a:pPr>
              <a:lnSpc>
                <a:spcPct val="150000"/>
              </a:lnSpc>
            </a:pPr>
            <a:r>
              <a:rPr lang="it-IT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                                           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minimal-dual </a:t>
            </a:r>
            <a:r>
              <a:rPr lang="it-IT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[GT(2007)]</a:t>
            </a:r>
            <a:endParaRPr lang="it-IT" sz="1400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0" y="4538924"/>
            <a:ext cx="8958263" cy="13049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2" name="Picture 13" descr="hermes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01013" y="46038"/>
            <a:ext cx="935037" cy="67786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200834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</a:t>
            </a:r>
            <a:r>
              <a:rPr lang="it-IT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all for new analysis methods</a:t>
            </a:r>
            <a:endParaRPr lang="it-IT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1052736"/>
            <a:ext cx="6019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ombined analysis of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charge &amp; polarisation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observables </a:t>
            </a:r>
            <a:endParaRPr lang="it-IT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55776" y="1412776"/>
            <a:ext cx="53431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 separation of interference &amp; DVCS</a:t>
            </a:r>
            <a:r>
              <a:rPr lang="it-IT" baseline="30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2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amplitudes</a:t>
            </a:r>
            <a:endParaRPr lang="it-IT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9" name="Group 22"/>
          <p:cNvGrpSpPr>
            <a:grpSpLocks/>
          </p:cNvGrpSpPr>
          <p:nvPr/>
        </p:nvGrpSpPr>
        <p:grpSpPr bwMode="auto">
          <a:xfrm>
            <a:off x="92075" y="3371060"/>
            <a:ext cx="9051925" cy="1835150"/>
            <a:chOff x="58" y="1307"/>
            <a:chExt cx="5702" cy="1156"/>
          </a:xfrm>
        </p:grpSpPr>
        <p:pic>
          <p:nvPicPr>
            <p:cNvPr id="10" name="Picture 2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8" y="1566"/>
              <a:ext cx="5598" cy="89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</p:pic>
        <p:sp>
          <p:nvSpPr>
            <p:cNvPr id="11" name="Rectangle 21"/>
            <p:cNvSpPr>
              <a:spLocks noChangeArrowheads="1"/>
            </p:cNvSpPr>
            <p:nvPr/>
          </p:nvSpPr>
          <p:spPr bwMode="auto">
            <a:xfrm>
              <a:off x="385" y="1307"/>
              <a:ext cx="5375" cy="272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it-IT"/>
            </a:p>
          </p:txBody>
        </p:sp>
      </p:grpSp>
      <p:pic>
        <p:nvPicPr>
          <p:cNvPr id="4" name="Picture 4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8" y="1977702"/>
            <a:ext cx="8893175" cy="18113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7" name="Picture 4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80733" y="1772816"/>
            <a:ext cx="1655763" cy="4143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1043608" y="1786884"/>
            <a:ext cx="37796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b</a:t>
            </a:r>
            <a:r>
              <a:rPr lang="it-IT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eam-spin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asymmetry </a:t>
            </a:r>
            <a:r>
              <a:rPr lang="it-IT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[JHEP11(2009)]</a:t>
            </a:r>
            <a:endParaRPr lang="it-IT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Picture 4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965644" y="5991484"/>
            <a:ext cx="633413" cy="3032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14" name="Picture 4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808634" y="6425902"/>
            <a:ext cx="819150" cy="1714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16" name="AutoShape 34"/>
          <p:cNvSpPr>
            <a:spLocks noChangeArrowheads="1"/>
          </p:cNvSpPr>
          <p:nvPr/>
        </p:nvSpPr>
        <p:spPr bwMode="auto">
          <a:xfrm>
            <a:off x="6372201" y="6079713"/>
            <a:ext cx="2520279" cy="733663"/>
          </a:xfrm>
          <a:prstGeom prst="rightArrow">
            <a:avLst>
              <a:gd name="adj1" fmla="val 50000"/>
              <a:gd name="adj2" fmla="val 96869"/>
            </a:avLst>
          </a:prstGeom>
          <a:gradFill flip="none" rotWithShape="1">
            <a:gsLst>
              <a:gs pos="0">
                <a:schemeClr val="tx1">
                  <a:lumMod val="50000"/>
                  <a:lumOff val="50000"/>
                  <a:tint val="66000"/>
                  <a:satMod val="160000"/>
                </a:schemeClr>
              </a:gs>
              <a:gs pos="50000">
                <a:schemeClr val="tx1">
                  <a:lumMod val="50000"/>
                  <a:lumOff val="50000"/>
                  <a:tint val="44500"/>
                  <a:satMod val="160000"/>
                </a:schemeClr>
              </a:gs>
              <a:gs pos="100000">
                <a:schemeClr val="tx1">
                  <a:lumMod val="50000"/>
                  <a:lumOff val="50000"/>
                  <a:tint val="23500"/>
                  <a:satMod val="160000"/>
                </a:schemeClr>
              </a:gs>
            </a:gsLst>
            <a:lin ang="13500000" scaled="1"/>
            <a:tileRect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it-IT" dirty="0" smtClean="0"/>
              <a:t>talk by S. Yaschenko</a:t>
            </a:r>
            <a:endParaRPr lang="it-IT" dirty="0"/>
          </a:p>
        </p:txBody>
      </p:sp>
      <p:sp>
        <p:nvSpPr>
          <p:cNvPr id="17" name="TextBox 16"/>
          <p:cNvSpPr txBox="1"/>
          <p:nvPr/>
        </p:nvSpPr>
        <p:spPr>
          <a:xfrm>
            <a:off x="5948714" y="5949280"/>
            <a:ext cx="2223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ore, recent results</a:t>
            </a:r>
            <a:endParaRPr lang="it-IT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323528" y="5949280"/>
            <a:ext cx="6511719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GPD models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:              DD, no D-term </a:t>
            </a:r>
            <a:r>
              <a:rPr lang="it-IT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[VGG(1999)]                              </a:t>
            </a:r>
          </a:p>
          <a:p>
            <a:pPr>
              <a:lnSpc>
                <a:spcPct val="150000"/>
              </a:lnSpc>
            </a:pPr>
            <a:r>
              <a:rPr lang="it-IT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                                           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minimal-dual </a:t>
            </a:r>
            <a:r>
              <a:rPr lang="it-IT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[GT(2007)]</a:t>
            </a:r>
            <a:endParaRPr lang="it-IT" sz="1400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Picture 13" descr="hermes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01013" y="46038"/>
            <a:ext cx="935037" cy="67786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200834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</a:t>
            </a:r>
            <a:r>
              <a:rPr lang="it-IT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all for new analysis methods</a:t>
            </a:r>
            <a:endParaRPr lang="it-IT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1052736"/>
            <a:ext cx="6019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ombined analysis of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charge &amp; polarisation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observables </a:t>
            </a:r>
            <a:endParaRPr lang="it-IT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55776" y="1412776"/>
            <a:ext cx="53431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 separation of interference &amp; DVCS</a:t>
            </a:r>
            <a:r>
              <a:rPr lang="it-IT" baseline="30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2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amplitudes</a:t>
            </a:r>
            <a:endParaRPr lang="it-IT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9552" y="1916832"/>
            <a:ext cx="4061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b</a:t>
            </a:r>
            <a:r>
              <a:rPr lang="it-IT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eam-charge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asymmetry </a:t>
            </a:r>
            <a:r>
              <a:rPr lang="it-IT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[JHEP11(2009)]</a:t>
            </a:r>
            <a:endParaRPr lang="it-IT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Picture 4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08634" y="6425902"/>
            <a:ext cx="819150" cy="1714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16" name="AutoShape 34"/>
          <p:cNvSpPr>
            <a:spLocks noChangeArrowheads="1"/>
          </p:cNvSpPr>
          <p:nvPr/>
        </p:nvSpPr>
        <p:spPr bwMode="auto">
          <a:xfrm>
            <a:off x="6372200" y="6079713"/>
            <a:ext cx="2520279" cy="733663"/>
          </a:xfrm>
          <a:prstGeom prst="rightArrow">
            <a:avLst>
              <a:gd name="adj1" fmla="val 50000"/>
              <a:gd name="adj2" fmla="val 96869"/>
            </a:avLst>
          </a:prstGeom>
          <a:gradFill flip="none" rotWithShape="1">
            <a:gsLst>
              <a:gs pos="0">
                <a:schemeClr val="tx1">
                  <a:lumMod val="50000"/>
                  <a:lumOff val="50000"/>
                  <a:tint val="66000"/>
                  <a:satMod val="160000"/>
                </a:schemeClr>
              </a:gs>
              <a:gs pos="50000">
                <a:schemeClr val="tx1">
                  <a:lumMod val="50000"/>
                  <a:lumOff val="50000"/>
                  <a:tint val="44500"/>
                  <a:satMod val="160000"/>
                </a:schemeClr>
              </a:gs>
              <a:gs pos="100000">
                <a:schemeClr val="tx1">
                  <a:lumMod val="50000"/>
                  <a:lumOff val="50000"/>
                  <a:tint val="23500"/>
                  <a:satMod val="160000"/>
                </a:schemeClr>
              </a:gs>
            </a:gsLst>
            <a:lin ang="13500000" scaled="1"/>
            <a:tileRect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it-IT" dirty="0" smtClean="0"/>
              <a:t>talk by S. Yaschenko</a:t>
            </a:r>
            <a:endParaRPr lang="it-IT" dirty="0"/>
          </a:p>
        </p:txBody>
      </p:sp>
      <p:sp>
        <p:nvSpPr>
          <p:cNvPr id="17" name="TextBox 16"/>
          <p:cNvSpPr txBox="1"/>
          <p:nvPr/>
        </p:nvSpPr>
        <p:spPr>
          <a:xfrm>
            <a:off x="5948714" y="5949280"/>
            <a:ext cx="2223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ore, recent results</a:t>
            </a:r>
            <a:endParaRPr lang="it-IT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8" name="Group 26"/>
          <p:cNvGrpSpPr>
            <a:grpSpLocks/>
          </p:cNvGrpSpPr>
          <p:nvPr/>
        </p:nvGrpSpPr>
        <p:grpSpPr bwMode="auto">
          <a:xfrm>
            <a:off x="0" y="2276251"/>
            <a:ext cx="9036050" cy="3529013"/>
            <a:chOff x="-2548" y="-652"/>
            <a:chExt cx="10871" cy="5562"/>
          </a:xfrm>
        </p:grpSpPr>
        <p:pic>
          <p:nvPicPr>
            <p:cNvPr id="19" name="Picture 2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-2511" y="-652"/>
              <a:ext cx="10834" cy="391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</p:pic>
        <p:pic>
          <p:nvPicPr>
            <p:cNvPr id="20" name="Picture 25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-2548" y="3249"/>
              <a:ext cx="10857" cy="166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</p:pic>
      </p:grpSp>
      <p:cxnSp>
        <p:nvCxnSpPr>
          <p:cNvPr id="22" name="Straight Connector 21"/>
          <p:cNvCxnSpPr/>
          <p:nvPr/>
        </p:nvCxnSpPr>
        <p:spPr>
          <a:xfrm>
            <a:off x="1907704" y="6165304"/>
            <a:ext cx="576064" cy="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88024" y="1854200"/>
            <a:ext cx="1935162" cy="4222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25" name="Picture 2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49492" y="1871663"/>
            <a:ext cx="2259012" cy="4048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16016" y="44624"/>
            <a:ext cx="4788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</a:t>
            </a:r>
            <a:r>
              <a:rPr lang="it-IT" sz="3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all for completeness</a:t>
            </a:r>
            <a:endParaRPr lang="it-IT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962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677" y="70073"/>
            <a:ext cx="4753347" cy="6473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625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6575690"/>
            <a:ext cx="1238250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8" descr="geant_cla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3" y="1862534"/>
            <a:ext cx="431800" cy="414338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grpSp>
        <p:nvGrpSpPr>
          <p:cNvPr id="7" name="Group 24"/>
          <p:cNvGrpSpPr>
            <a:grpSpLocks/>
          </p:cNvGrpSpPr>
          <p:nvPr/>
        </p:nvGrpSpPr>
        <p:grpSpPr bwMode="auto">
          <a:xfrm>
            <a:off x="4211960" y="2332683"/>
            <a:ext cx="863600" cy="376237"/>
            <a:chOff x="4558" y="2286"/>
            <a:chExt cx="544" cy="237"/>
          </a:xfrm>
        </p:grpSpPr>
        <p:sp>
          <p:nvSpPr>
            <p:cNvPr id="8" name="Text Box 22"/>
            <p:cNvSpPr txBox="1">
              <a:spLocks noChangeArrowheads="1"/>
            </p:cNvSpPr>
            <p:nvPr/>
          </p:nvSpPr>
          <p:spPr bwMode="auto">
            <a:xfrm>
              <a:off x="4633" y="2286"/>
              <a:ext cx="411" cy="19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400">
                  <a:solidFill>
                    <a:srgbClr val="99CC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Hall-A</a:t>
              </a:r>
              <a:endParaRPr lang="it-IT" sz="1400">
                <a:solidFill>
                  <a:srgbClr val="99CC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9" name="Oval 23"/>
            <p:cNvSpPr>
              <a:spLocks noChangeArrowheads="1"/>
            </p:cNvSpPr>
            <p:nvPr/>
          </p:nvSpPr>
          <p:spPr bwMode="auto">
            <a:xfrm>
              <a:off x="4558" y="2296"/>
              <a:ext cx="544" cy="227"/>
            </a:xfrm>
            <a:prstGeom prst="ellipse">
              <a:avLst/>
            </a:prstGeom>
            <a:noFill/>
            <a:ln w="28575" algn="ctr">
              <a:solidFill>
                <a:srgbClr val="99CC00"/>
              </a:solidFill>
              <a:round/>
              <a:headEnd/>
              <a:tailEnd/>
            </a:ln>
            <a:effectLst>
              <a:outerShdw dist="107763" dir="18900000" algn="ctr" rotWithShape="0">
                <a:schemeClr val="bg2">
                  <a:alpha val="50000"/>
                </a:schemeClr>
              </a:outerShdw>
            </a:effectLst>
          </p:spPr>
          <p:txBody>
            <a:bodyPr anchor="ctr">
              <a:spAutoFit/>
            </a:bodyPr>
            <a:lstStyle/>
            <a:p>
              <a:endParaRPr lang="it-IT"/>
            </a:p>
          </p:txBody>
        </p:sp>
      </p:grpSp>
      <p:pic>
        <p:nvPicPr>
          <p:cNvPr id="10" name="Picture 19" descr="geant_cla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4958878"/>
            <a:ext cx="431800" cy="414338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4993656" y="836712"/>
            <a:ext cx="3898824" cy="53553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à"/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charge asymmetry</a:t>
            </a:r>
          </a:p>
          <a:p>
            <a:endParaRPr lang="it-IT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endParaRPr lang="it-IT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>
              <a:buFont typeface="Wingdings" pitchFamily="2" charset="2"/>
              <a:buChar char="à"/>
            </a:pPr>
            <a:endParaRPr lang="it-IT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à"/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b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eam-spin asymmetry</a:t>
            </a:r>
          </a:p>
          <a:p>
            <a:pPr>
              <a:buFont typeface="Wingdings" pitchFamily="2" charset="2"/>
              <a:buChar char="à"/>
            </a:pPr>
            <a:endParaRPr lang="it-IT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à"/>
            </a:pPr>
            <a:endParaRPr lang="it-IT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à"/>
            </a:pPr>
            <a:endParaRPr lang="it-IT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à"/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transverse target spin asymmetry</a:t>
            </a:r>
          </a:p>
          <a:p>
            <a:pPr>
              <a:buFont typeface="Wingdings" pitchFamily="2" charset="2"/>
              <a:buChar char="à"/>
            </a:pPr>
            <a:endParaRPr lang="it-IT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à"/>
            </a:pPr>
            <a:endParaRPr lang="it-IT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à"/>
            </a:pPr>
            <a:endParaRPr lang="it-IT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à"/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transverse-target double-spin</a:t>
            </a:r>
          </a:p>
          <a:p>
            <a:pPr>
              <a:buFont typeface="Wingdings" pitchFamily="2" charset="2"/>
              <a:buChar char="à"/>
            </a:pPr>
            <a:endParaRPr lang="it-IT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à"/>
            </a:pPr>
            <a:endParaRPr lang="it-IT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à"/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longitudinal target spin asymm.</a:t>
            </a:r>
          </a:p>
          <a:p>
            <a:pPr>
              <a:buFont typeface="Wingdings" pitchFamily="2" charset="2"/>
              <a:buChar char="à"/>
            </a:pPr>
            <a:endParaRPr lang="it-IT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à"/>
            </a:pPr>
            <a:endParaRPr lang="it-IT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à"/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longitudinal-target double-spin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084168" y="1196752"/>
            <a:ext cx="1107996" cy="53553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Re (H)</a:t>
            </a:r>
          </a:p>
          <a:p>
            <a:endParaRPr lang="it-IT" i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endParaRPr lang="it-IT" i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endParaRPr lang="it-IT" i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r>
              <a:rPr lang="it-IT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Im (H)</a:t>
            </a:r>
          </a:p>
          <a:p>
            <a:endParaRPr lang="it-IT" i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endParaRPr lang="it-IT" i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endParaRPr lang="it-IT" i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r>
              <a:rPr lang="it-IT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Im (H-E)</a:t>
            </a:r>
          </a:p>
          <a:p>
            <a:endParaRPr lang="it-IT" i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endParaRPr lang="it-IT" i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endParaRPr lang="it-IT" i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r>
              <a:rPr lang="it-IT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Re (H-E)</a:t>
            </a:r>
          </a:p>
          <a:p>
            <a:endParaRPr lang="it-IT" i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endParaRPr lang="it-IT" i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r>
              <a:rPr lang="it-IT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Im (H)</a:t>
            </a:r>
          </a:p>
          <a:p>
            <a:endParaRPr lang="it-IT" i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endParaRPr lang="it-IT" i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r>
              <a:rPr lang="it-IT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Re (H)</a:t>
            </a:r>
            <a:endParaRPr lang="it-IT" i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530284" y="5953082"/>
            <a:ext cx="3337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~</a:t>
            </a:r>
            <a:endParaRPr lang="it-IT" sz="2000" dirty="0" smtClean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516216" y="5117122"/>
            <a:ext cx="3337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~</a:t>
            </a:r>
            <a:endParaRPr lang="it-IT" sz="2000" dirty="0" smtClean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00834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towards GPDs</a:t>
            </a:r>
            <a:endParaRPr lang="it-IT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8862" y="908720"/>
            <a:ext cx="47371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ecent developments (beyond VGG(1999)...)</a:t>
            </a:r>
            <a:endParaRPr lang="it-IT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1560" y="1484784"/>
            <a:ext cx="769473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Goloskokov, Kroll (2007):  </a:t>
            </a:r>
          </a:p>
          <a:p>
            <a:pPr>
              <a:lnSpc>
                <a:spcPct val="150000"/>
              </a:lnSpc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           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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LO GPD model using </a:t>
            </a:r>
            <a:r>
              <a:rPr lang="it-IT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DD, regge t dep., power corrections 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  </a:t>
            </a:r>
          </a:p>
          <a:p>
            <a:pPr>
              <a:lnSpc>
                <a:spcPct val="150000"/>
              </a:lnSpc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           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 fit to </a:t>
            </a:r>
            <a:r>
              <a:rPr lang="it-IT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exclusive meson production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data</a:t>
            </a:r>
          </a:p>
        </p:txBody>
      </p:sp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708920"/>
            <a:ext cx="6480720" cy="403961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00834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towards GPDs</a:t>
            </a:r>
            <a:endParaRPr lang="it-IT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8862" y="908720"/>
            <a:ext cx="47371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ecent developments (beyond VGG(1999)...)</a:t>
            </a:r>
            <a:endParaRPr lang="it-IT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1560" y="1484784"/>
            <a:ext cx="766908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Goloskokov, Kroll (2007):  </a:t>
            </a:r>
          </a:p>
          <a:p>
            <a:pPr>
              <a:lnSpc>
                <a:spcPct val="150000"/>
              </a:lnSpc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        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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LO GPD model using </a:t>
            </a:r>
            <a:r>
              <a:rPr lang="it-IT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DD, regge t dep., power corrections 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  </a:t>
            </a:r>
          </a:p>
          <a:p>
            <a:pPr>
              <a:lnSpc>
                <a:spcPct val="150000"/>
              </a:lnSpc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        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 fit to </a:t>
            </a:r>
            <a:r>
              <a:rPr lang="it-IT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exclusive meson production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data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11560" y="2852936"/>
            <a:ext cx="88569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Kumericki, Müller (2010):  </a:t>
            </a:r>
          </a:p>
          <a:p>
            <a:pPr>
              <a:lnSpc>
                <a:spcPct val="150000"/>
              </a:lnSpc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       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 partial wave expansion of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GPDs</a:t>
            </a:r>
            <a:r>
              <a:rPr lang="it-IT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, regge t dep., dispersion relations  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  </a:t>
            </a:r>
          </a:p>
          <a:p>
            <a:pPr>
              <a:lnSpc>
                <a:spcPct val="150000"/>
              </a:lnSpc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       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 fit to </a:t>
            </a:r>
            <a:r>
              <a:rPr lang="it-IT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DVCS</a:t>
            </a:r>
            <a:r>
              <a:rPr lang="it-IT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data</a:t>
            </a:r>
          </a:p>
        </p:txBody>
      </p:sp>
      <p:pic>
        <p:nvPicPr>
          <p:cNvPr id="972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3673021"/>
            <a:ext cx="4896544" cy="3161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00834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towards GPDs</a:t>
            </a:r>
            <a:endParaRPr lang="it-IT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8862" y="908720"/>
            <a:ext cx="47371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ecent developments (beyond VGG(1999)...)</a:t>
            </a:r>
            <a:endParaRPr lang="it-IT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1560" y="1484784"/>
            <a:ext cx="766908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Goloskokov, Kroll (2007):  </a:t>
            </a:r>
          </a:p>
          <a:p>
            <a:pPr>
              <a:lnSpc>
                <a:spcPct val="150000"/>
              </a:lnSpc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        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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LO GPD model using </a:t>
            </a:r>
            <a:r>
              <a:rPr lang="it-IT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DD, regge t dep., power corrections 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  </a:t>
            </a:r>
          </a:p>
          <a:p>
            <a:pPr>
              <a:lnSpc>
                <a:spcPct val="150000"/>
              </a:lnSpc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        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 fit to </a:t>
            </a:r>
            <a:r>
              <a:rPr lang="it-IT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exclusive meson production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data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11560" y="2852936"/>
            <a:ext cx="88569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Kumericki, Müller (2010):  </a:t>
            </a:r>
          </a:p>
          <a:p>
            <a:pPr>
              <a:lnSpc>
                <a:spcPct val="150000"/>
              </a:lnSpc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       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 partial wave expansion of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GPDs</a:t>
            </a:r>
            <a:r>
              <a:rPr lang="it-IT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, regge t dep., dispersion relations  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  </a:t>
            </a:r>
          </a:p>
          <a:p>
            <a:pPr>
              <a:lnSpc>
                <a:spcPct val="150000"/>
              </a:lnSpc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       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 fit to </a:t>
            </a:r>
            <a:r>
              <a:rPr lang="it-IT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DVCS</a:t>
            </a:r>
            <a:r>
              <a:rPr lang="it-IT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data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11560" y="4100879"/>
            <a:ext cx="88569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Goldstein, Hernandez,Liuti (2010):  </a:t>
            </a:r>
          </a:p>
          <a:p>
            <a:pPr>
              <a:lnSpc>
                <a:spcPct val="150000"/>
              </a:lnSpc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       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 quark-diquark model of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GPDs</a:t>
            </a:r>
            <a:r>
              <a:rPr lang="it-IT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, Regge ansatz for low x region &amp; t dep.  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  </a:t>
            </a:r>
          </a:p>
          <a:p>
            <a:pPr>
              <a:lnSpc>
                <a:spcPct val="150000"/>
              </a:lnSpc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       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 fit to </a:t>
            </a:r>
            <a:r>
              <a:rPr lang="it-IT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DVCS</a:t>
            </a:r>
            <a:r>
              <a:rPr lang="it-IT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data</a:t>
            </a:r>
          </a:p>
        </p:txBody>
      </p:sp>
      <p:sp>
        <p:nvSpPr>
          <p:cNvPr id="9" name="AutoShape 34"/>
          <p:cNvSpPr>
            <a:spLocks noChangeArrowheads="1"/>
          </p:cNvSpPr>
          <p:nvPr/>
        </p:nvSpPr>
        <p:spPr bwMode="auto">
          <a:xfrm>
            <a:off x="5868144" y="4869160"/>
            <a:ext cx="3240360" cy="733663"/>
          </a:xfrm>
          <a:prstGeom prst="rightArrow">
            <a:avLst>
              <a:gd name="adj1" fmla="val 50000"/>
              <a:gd name="adj2" fmla="val 96869"/>
            </a:avLst>
          </a:prstGeom>
          <a:gradFill flip="none" rotWithShape="1">
            <a:gsLst>
              <a:gs pos="0">
                <a:schemeClr val="tx1">
                  <a:lumMod val="50000"/>
                  <a:lumOff val="50000"/>
                  <a:tint val="66000"/>
                  <a:satMod val="160000"/>
                </a:schemeClr>
              </a:gs>
              <a:gs pos="50000">
                <a:schemeClr val="tx1">
                  <a:lumMod val="50000"/>
                  <a:lumOff val="50000"/>
                  <a:tint val="44500"/>
                  <a:satMod val="160000"/>
                </a:schemeClr>
              </a:gs>
              <a:gs pos="100000">
                <a:schemeClr val="tx1">
                  <a:lumMod val="50000"/>
                  <a:lumOff val="50000"/>
                  <a:tint val="23500"/>
                  <a:satMod val="160000"/>
                </a:schemeClr>
              </a:gs>
            </a:gsLst>
            <a:lin ang="13500000" scaled="1"/>
            <a:tileRect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it-IT" dirty="0" smtClean="0"/>
              <a:t>talk by S. </a:t>
            </a:r>
            <a:r>
              <a:rPr lang="it-IT" dirty="0" smtClean="0"/>
              <a:t>Liuti [tomorrow]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00834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towards GPDs</a:t>
            </a:r>
            <a:endParaRPr lang="it-IT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8862" y="908720"/>
            <a:ext cx="47371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ecent developments (beyond VGG(1999)...)</a:t>
            </a:r>
            <a:endParaRPr lang="it-IT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1560" y="1484784"/>
            <a:ext cx="805380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Goloskokov, Kroll (2007):  </a:t>
            </a:r>
          </a:p>
          <a:p>
            <a:pPr>
              <a:lnSpc>
                <a:spcPct val="150000"/>
              </a:lnSpc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        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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LO GPD model using </a:t>
            </a:r>
            <a:r>
              <a:rPr lang="it-IT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DD, reggezised t dep., power corrections 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  </a:t>
            </a:r>
          </a:p>
          <a:p>
            <a:pPr>
              <a:lnSpc>
                <a:spcPct val="150000"/>
              </a:lnSpc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        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 fit to </a:t>
            </a:r>
            <a:r>
              <a:rPr lang="it-IT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exclusive meson production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data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11560" y="2852936"/>
            <a:ext cx="88569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Kumericki, Müller (2010):  </a:t>
            </a:r>
          </a:p>
          <a:p>
            <a:pPr>
              <a:lnSpc>
                <a:spcPct val="150000"/>
              </a:lnSpc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       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 partial wave expansion of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GPDs</a:t>
            </a:r>
            <a:r>
              <a:rPr lang="it-IT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, reggezised t dep., dispersion relations  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  </a:t>
            </a:r>
          </a:p>
          <a:p>
            <a:pPr>
              <a:lnSpc>
                <a:spcPct val="150000"/>
              </a:lnSpc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       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 fit to </a:t>
            </a:r>
            <a:r>
              <a:rPr lang="it-IT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DVCS</a:t>
            </a:r>
            <a:r>
              <a:rPr lang="it-IT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data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11560" y="4100879"/>
            <a:ext cx="88569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Goldstein, Hernandez,Liuti (2010):  </a:t>
            </a:r>
          </a:p>
          <a:p>
            <a:pPr>
              <a:lnSpc>
                <a:spcPct val="150000"/>
              </a:lnSpc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       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 quark-diquark model of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GPDs</a:t>
            </a:r>
            <a:r>
              <a:rPr lang="it-IT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, Regge ansatz for low x region &amp; t dep.  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  </a:t>
            </a:r>
          </a:p>
          <a:p>
            <a:pPr>
              <a:lnSpc>
                <a:spcPct val="150000"/>
              </a:lnSpc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       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 fit to </a:t>
            </a:r>
            <a:r>
              <a:rPr lang="it-IT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DVCS</a:t>
            </a:r>
            <a:r>
              <a:rPr lang="it-IT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data</a:t>
            </a:r>
          </a:p>
        </p:txBody>
      </p:sp>
      <p:sp>
        <p:nvSpPr>
          <p:cNvPr id="9" name="AutoShape 34"/>
          <p:cNvSpPr>
            <a:spLocks noChangeArrowheads="1"/>
          </p:cNvSpPr>
          <p:nvPr/>
        </p:nvSpPr>
        <p:spPr bwMode="auto">
          <a:xfrm>
            <a:off x="5868144" y="4869160"/>
            <a:ext cx="3240360" cy="733663"/>
          </a:xfrm>
          <a:prstGeom prst="rightArrow">
            <a:avLst>
              <a:gd name="adj1" fmla="val 50000"/>
              <a:gd name="adj2" fmla="val 96869"/>
            </a:avLst>
          </a:prstGeom>
          <a:gradFill flip="none" rotWithShape="1">
            <a:gsLst>
              <a:gs pos="0">
                <a:schemeClr val="tx1">
                  <a:lumMod val="50000"/>
                  <a:lumOff val="50000"/>
                  <a:tint val="66000"/>
                  <a:satMod val="160000"/>
                </a:schemeClr>
              </a:gs>
              <a:gs pos="50000">
                <a:schemeClr val="tx1">
                  <a:lumMod val="50000"/>
                  <a:lumOff val="50000"/>
                  <a:tint val="44500"/>
                  <a:satMod val="160000"/>
                </a:schemeClr>
              </a:gs>
              <a:gs pos="100000">
                <a:schemeClr val="tx1">
                  <a:lumMod val="50000"/>
                  <a:lumOff val="50000"/>
                  <a:tint val="23500"/>
                  <a:satMod val="160000"/>
                </a:schemeClr>
              </a:gs>
            </a:gsLst>
            <a:lin ang="13500000" scaled="1"/>
            <a:tileRect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it-IT" dirty="0" smtClean="0"/>
              <a:t>talk by S. </a:t>
            </a:r>
            <a:r>
              <a:rPr lang="it-IT" dirty="0" smtClean="0"/>
              <a:t>Liuti [tomorrow]</a:t>
            </a:r>
            <a:endParaRPr lang="it-IT" dirty="0"/>
          </a:p>
        </p:txBody>
      </p:sp>
      <p:pic>
        <p:nvPicPr>
          <p:cNvPr id="983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880864"/>
            <a:ext cx="4965942" cy="4996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611560" y="5373216"/>
            <a:ext cx="88569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Guidal (2011):  </a:t>
            </a:r>
          </a:p>
          <a:p>
            <a:pPr>
              <a:lnSpc>
                <a:spcPct val="150000"/>
              </a:lnSpc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       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 </a:t>
            </a:r>
            <a:r>
              <a:rPr lang="it-IT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model independent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extraction of</a:t>
            </a:r>
            <a:r>
              <a:rPr lang="it-IT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</a:t>
            </a:r>
            <a:r>
              <a:rPr lang="it-IT" i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CFF </a:t>
            </a:r>
            <a:r>
              <a:rPr lang="it-IT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(GPD extr. </a:t>
            </a:r>
            <a:r>
              <a:rPr lang="it-IT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requires</a:t>
            </a:r>
            <a:r>
              <a:rPr lang="it-IT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model ansatz)</a:t>
            </a:r>
            <a:r>
              <a:rPr lang="it-IT" sz="16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  </a:t>
            </a:r>
          </a:p>
          <a:p>
            <a:pPr>
              <a:lnSpc>
                <a:spcPct val="150000"/>
              </a:lnSpc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       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 kinematic fitting of </a:t>
            </a:r>
            <a:r>
              <a:rPr lang="it-IT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DVCS</a:t>
            </a:r>
            <a:r>
              <a:rPr lang="it-IT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data (per experiment)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3579624" y="2276872"/>
            <a:ext cx="1152128" cy="792088"/>
          </a:xfrm>
          <a:prstGeom prst="straightConnector1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4644008" y="4149080"/>
            <a:ext cx="144016" cy="14401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Oval 13"/>
          <p:cNvSpPr/>
          <p:nvPr/>
        </p:nvSpPr>
        <p:spPr>
          <a:xfrm>
            <a:off x="4644008" y="4509120"/>
            <a:ext cx="144016" cy="14401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TextBox 14"/>
          <p:cNvSpPr txBox="1"/>
          <p:nvPr/>
        </p:nvSpPr>
        <p:spPr>
          <a:xfrm>
            <a:off x="4758220" y="4063004"/>
            <a:ext cx="11363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>
                <a:latin typeface="Arial" pitchFamily="34" charset="0"/>
                <a:cs typeface="Arial" pitchFamily="34" charset="0"/>
              </a:rPr>
              <a:t>Guidal 2011</a:t>
            </a:r>
            <a:endParaRPr lang="it-IT" sz="1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768089" y="4408976"/>
            <a:ext cx="10310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>
                <a:latin typeface="Arial" pitchFamily="34" charset="0"/>
                <a:cs typeface="Arial" pitchFamily="34" charset="0"/>
              </a:rPr>
              <a:t>VGG 1999</a:t>
            </a:r>
            <a:endParaRPr lang="it-IT" sz="1400" dirty="0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3563888" y="3068960"/>
            <a:ext cx="1296144" cy="648072"/>
          </a:xfrm>
          <a:prstGeom prst="straightConnector1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96" y="1319412"/>
            <a:ext cx="8820472" cy="2973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3832051"/>
            <a:ext cx="5962650" cy="298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1691680" y="3645024"/>
            <a:ext cx="6192688" cy="3168352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6" name="Straight Connector 5"/>
          <p:cNvCxnSpPr/>
          <p:nvPr/>
        </p:nvCxnSpPr>
        <p:spPr>
          <a:xfrm rot="5400000">
            <a:off x="1691680" y="2564904"/>
            <a:ext cx="1080120" cy="108012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5436096" y="2564904"/>
            <a:ext cx="2448272" cy="108012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0" y="200834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towards </a:t>
            </a:r>
            <a:r>
              <a:rPr lang="it-IT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global analysis of GPDs</a:t>
            </a:r>
            <a:endParaRPr lang="it-IT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71600" y="908720"/>
            <a:ext cx="71352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-- employ all available exclusive data (DVCS &amp; meson production) --</a:t>
            </a:r>
            <a:endParaRPr lang="it-IT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Isosceles Triangle 9"/>
          <p:cNvSpPr/>
          <p:nvPr/>
        </p:nvSpPr>
        <p:spPr>
          <a:xfrm rot="10800000">
            <a:off x="1907704" y="4221088"/>
            <a:ext cx="360040" cy="288032"/>
          </a:xfrm>
          <a:prstGeom prst="triangl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53676" y="4149080"/>
            <a:ext cx="3813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GK (2007)  </a:t>
            </a:r>
            <a:r>
              <a:rPr lang="it-IT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comparison to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KM09,10</a:t>
            </a:r>
            <a:endParaRPr lang="it-IT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3"/>
          <p:cNvGrpSpPr>
            <a:grpSpLocks/>
          </p:cNvGrpSpPr>
          <p:nvPr/>
        </p:nvGrpSpPr>
        <p:grpSpPr bwMode="auto">
          <a:xfrm>
            <a:off x="2484438" y="404664"/>
            <a:ext cx="3357562" cy="3459162"/>
            <a:chOff x="113" y="391"/>
            <a:chExt cx="2160" cy="2358"/>
          </a:xfrm>
        </p:grpSpPr>
        <p:pic>
          <p:nvPicPr>
            <p:cNvPr id="11" name="Picture 4" descr="Schéma2diapoter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13" y="391"/>
              <a:ext cx="2160" cy="2131"/>
            </a:xfrm>
            <a:prstGeom prst="rect">
              <a:avLst/>
            </a:prstGeom>
            <a:noFill/>
          </p:spPr>
        </p:pic>
        <p:grpSp>
          <p:nvGrpSpPr>
            <p:cNvPr id="12" name="Group 5"/>
            <p:cNvGrpSpPr>
              <a:grpSpLocks/>
            </p:cNvGrpSpPr>
            <p:nvPr/>
          </p:nvGrpSpPr>
          <p:grpSpPr bwMode="auto">
            <a:xfrm>
              <a:off x="295" y="709"/>
              <a:ext cx="453" cy="502"/>
              <a:chOff x="295" y="709"/>
              <a:chExt cx="453" cy="502"/>
            </a:xfrm>
          </p:grpSpPr>
          <p:sp>
            <p:nvSpPr>
              <p:cNvPr id="16" name="Arc 6"/>
              <p:cNvSpPr>
                <a:spLocks/>
              </p:cNvSpPr>
              <p:nvPr/>
            </p:nvSpPr>
            <p:spPr bwMode="auto">
              <a:xfrm rot="-14845687" flipH="1" flipV="1">
                <a:off x="445" y="908"/>
                <a:ext cx="366" cy="240"/>
              </a:xfrm>
              <a:custGeom>
                <a:avLst/>
                <a:gdLst>
                  <a:gd name="G0" fmla="+- 4417 0 0"/>
                  <a:gd name="G1" fmla="+- 21600 0 0"/>
                  <a:gd name="G2" fmla="+- 21600 0 0"/>
                  <a:gd name="T0" fmla="*/ 0 w 26017"/>
                  <a:gd name="T1" fmla="*/ 456 h 22612"/>
                  <a:gd name="T2" fmla="*/ 25993 w 26017"/>
                  <a:gd name="T3" fmla="*/ 22612 h 22612"/>
                  <a:gd name="T4" fmla="*/ 4417 w 26017"/>
                  <a:gd name="T5" fmla="*/ 21600 h 22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017" h="22612" fill="none" extrusionOk="0">
                    <a:moveTo>
                      <a:pt x="0" y="456"/>
                    </a:moveTo>
                    <a:cubicBezTo>
                      <a:pt x="1452" y="152"/>
                      <a:pt x="2932" y="-1"/>
                      <a:pt x="4417" y="0"/>
                    </a:cubicBezTo>
                    <a:cubicBezTo>
                      <a:pt x="16346" y="0"/>
                      <a:pt x="26017" y="9670"/>
                      <a:pt x="26017" y="21600"/>
                    </a:cubicBezTo>
                    <a:cubicBezTo>
                      <a:pt x="26017" y="21937"/>
                      <a:pt x="26009" y="22274"/>
                      <a:pt x="25993" y="22612"/>
                    </a:cubicBezTo>
                  </a:path>
                  <a:path w="26017" h="22612" stroke="0" extrusionOk="0">
                    <a:moveTo>
                      <a:pt x="0" y="456"/>
                    </a:moveTo>
                    <a:cubicBezTo>
                      <a:pt x="1452" y="152"/>
                      <a:pt x="2932" y="-1"/>
                      <a:pt x="4417" y="0"/>
                    </a:cubicBezTo>
                    <a:cubicBezTo>
                      <a:pt x="16346" y="0"/>
                      <a:pt x="26017" y="9670"/>
                      <a:pt x="26017" y="21600"/>
                    </a:cubicBezTo>
                    <a:cubicBezTo>
                      <a:pt x="26017" y="21937"/>
                      <a:pt x="26009" y="22274"/>
                      <a:pt x="25993" y="22612"/>
                    </a:cubicBezTo>
                    <a:lnTo>
                      <a:pt x="4417" y="2160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FF3300"/>
                </a:solidFill>
                <a:round/>
                <a:headEnd/>
                <a:tailEnd type="triangle" w="med" len="med"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GB" sz="2400">
                  <a:solidFill>
                    <a:srgbClr val="01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17" name="Text Box 7"/>
              <p:cNvSpPr txBox="1">
                <a:spLocks noChangeArrowheads="1"/>
              </p:cNvSpPr>
              <p:nvPr/>
            </p:nvSpPr>
            <p:spPr bwMode="auto">
              <a:xfrm>
                <a:off x="295" y="709"/>
                <a:ext cx="384" cy="270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>
                <a:spAutoFit/>
              </a:bodyPr>
              <a:lstStyle/>
              <a:p>
                <a:pPr defTabSz="762000" eaLnBrk="0" hangingPunct="0"/>
                <a:r>
                  <a:rPr lang="fr-FR">
                    <a:solidFill>
                      <a:srgbClr val="FF3300"/>
                    </a:solidFill>
                  </a:rPr>
                  <a:t>Q</a:t>
                </a:r>
                <a:r>
                  <a:rPr lang="fr-FR" b="1" baseline="30000">
                    <a:solidFill>
                      <a:srgbClr val="FF3300"/>
                    </a:solidFill>
                  </a:rPr>
                  <a:t>2</a:t>
                </a:r>
              </a:p>
            </p:txBody>
          </p:sp>
        </p:grpSp>
        <p:grpSp>
          <p:nvGrpSpPr>
            <p:cNvPr id="13" name="Group 8"/>
            <p:cNvGrpSpPr>
              <a:grpSpLocks/>
            </p:cNvGrpSpPr>
            <p:nvPr/>
          </p:nvGrpSpPr>
          <p:grpSpPr bwMode="auto">
            <a:xfrm>
              <a:off x="1020" y="2062"/>
              <a:ext cx="558" cy="687"/>
              <a:chOff x="1020" y="2062"/>
              <a:chExt cx="558" cy="687"/>
            </a:xfrm>
          </p:grpSpPr>
          <p:sp>
            <p:nvSpPr>
              <p:cNvPr id="14" name="Arc 9"/>
              <p:cNvSpPr>
                <a:spLocks/>
              </p:cNvSpPr>
              <p:nvPr/>
            </p:nvSpPr>
            <p:spPr bwMode="auto">
              <a:xfrm rot="19052950" flipH="1" flipV="1">
                <a:off x="1020" y="2062"/>
                <a:ext cx="558" cy="506"/>
              </a:xfrm>
              <a:custGeom>
                <a:avLst/>
                <a:gdLst>
                  <a:gd name="G0" fmla="+- 4417 0 0"/>
                  <a:gd name="G1" fmla="+- 21600 0 0"/>
                  <a:gd name="G2" fmla="+- 21600 0 0"/>
                  <a:gd name="T0" fmla="*/ 0 w 26017"/>
                  <a:gd name="T1" fmla="*/ 456 h 22612"/>
                  <a:gd name="T2" fmla="*/ 25993 w 26017"/>
                  <a:gd name="T3" fmla="*/ 22612 h 22612"/>
                  <a:gd name="T4" fmla="*/ 4417 w 26017"/>
                  <a:gd name="T5" fmla="*/ 21600 h 22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017" h="22612" fill="none" extrusionOk="0">
                    <a:moveTo>
                      <a:pt x="0" y="456"/>
                    </a:moveTo>
                    <a:cubicBezTo>
                      <a:pt x="1452" y="152"/>
                      <a:pt x="2932" y="-1"/>
                      <a:pt x="4417" y="0"/>
                    </a:cubicBezTo>
                    <a:cubicBezTo>
                      <a:pt x="16346" y="0"/>
                      <a:pt x="26017" y="9670"/>
                      <a:pt x="26017" y="21600"/>
                    </a:cubicBezTo>
                    <a:cubicBezTo>
                      <a:pt x="26017" y="21937"/>
                      <a:pt x="26009" y="22274"/>
                      <a:pt x="25993" y="22612"/>
                    </a:cubicBezTo>
                  </a:path>
                  <a:path w="26017" h="22612" stroke="0" extrusionOk="0">
                    <a:moveTo>
                      <a:pt x="0" y="456"/>
                    </a:moveTo>
                    <a:cubicBezTo>
                      <a:pt x="1452" y="152"/>
                      <a:pt x="2932" y="-1"/>
                      <a:pt x="4417" y="0"/>
                    </a:cubicBezTo>
                    <a:cubicBezTo>
                      <a:pt x="16346" y="0"/>
                      <a:pt x="26017" y="9670"/>
                      <a:pt x="26017" y="21600"/>
                    </a:cubicBezTo>
                    <a:cubicBezTo>
                      <a:pt x="26017" y="21937"/>
                      <a:pt x="26009" y="22274"/>
                      <a:pt x="25993" y="22612"/>
                    </a:cubicBezTo>
                    <a:lnTo>
                      <a:pt x="4417" y="2160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FF3300"/>
                </a:solidFill>
                <a:round/>
                <a:headEnd type="triangle" w="med" len="med"/>
                <a:tailEnd/>
              </a:ln>
              <a:effectLst/>
            </p:spPr>
            <p:txBody>
              <a:bodyPr rot="10800000" wrap="none" anchor="ctr"/>
              <a:lstStyle/>
              <a:p>
                <a:pPr algn="ctr"/>
                <a:endParaRPr lang="en-GB" sz="2400">
                  <a:solidFill>
                    <a:srgbClr val="01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15" name="Text Box 10"/>
              <p:cNvSpPr txBox="1">
                <a:spLocks noChangeArrowheads="1"/>
              </p:cNvSpPr>
              <p:nvPr/>
            </p:nvSpPr>
            <p:spPr bwMode="auto">
              <a:xfrm>
                <a:off x="1213" y="2478"/>
                <a:ext cx="174" cy="271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>
                <a:spAutoFit/>
              </a:bodyPr>
              <a:lstStyle/>
              <a:p>
                <a:pPr defTabSz="762000" eaLnBrk="0" hangingPunct="0"/>
                <a:r>
                  <a:rPr lang="fr-FR">
                    <a:solidFill>
                      <a:srgbClr val="FF3300"/>
                    </a:solidFill>
                  </a:rPr>
                  <a:t>t</a:t>
                </a:r>
              </a:p>
            </p:txBody>
          </p:sp>
        </p:grpSp>
      </p:grpSp>
      <p:sp>
        <p:nvSpPr>
          <p:cNvPr id="18" name="Text Box 78"/>
          <p:cNvSpPr txBox="1">
            <a:spLocks noChangeArrowheads="1"/>
          </p:cNvSpPr>
          <p:nvPr/>
        </p:nvSpPr>
        <p:spPr bwMode="auto">
          <a:xfrm>
            <a:off x="6084168" y="1268760"/>
            <a:ext cx="1254125" cy="406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Q</a:t>
            </a:r>
            <a:r>
              <a:rPr lang="en-GB" baseline="30000" dirty="0">
                <a:solidFill>
                  <a:srgbClr val="FF0000"/>
                </a:solidFill>
              </a:rPr>
              <a:t>2</a:t>
            </a:r>
            <a:r>
              <a:rPr lang="en-GB" b="1" dirty="0">
                <a:solidFill>
                  <a:srgbClr val="FF0000"/>
                </a:solidFill>
                <a:latin typeface="Times New Roman" pitchFamily="18" charset="0"/>
              </a:rPr>
              <a:t>&gt;&gt;, </a:t>
            </a:r>
            <a:r>
              <a:rPr lang="en-GB" dirty="0">
                <a:solidFill>
                  <a:srgbClr val="FF0000"/>
                </a:solidFill>
              </a:rPr>
              <a:t>t</a:t>
            </a:r>
            <a:r>
              <a:rPr lang="en-GB" b="1" dirty="0">
                <a:solidFill>
                  <a:srgbClr val="FF0000"/>
                </a:solidFill>
                <a:latin typeface="Times New Roman" pitchFamily="18" charset="0"/>
              </a:rPr>
              <a:t>&lt;&lt;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012160" y="1772816"/>
            <a:ext cx="30598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appear in factorisation theorem for </a:t>
            </a:r>
            <a:r>
              <a:rPr lang="it-IT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hard exclusive processes</a:t>
            </a:r>
          </a:p>
        </p:txBody>
      </p:sp>
      <p:sp>
        <p:nvSpPr>
          <p:cNvPr id="20" name="Line 19"/>
          <p:cNvSpPr>
            <a:spLocks noChangeShapeType="1"/>
          </p:cNvSpPr>
          <p:nvPr/>
        </p:nvSpPr>
        <p:spPr bwMode="auto">
          <a:xfrm>
            <a:off x="3045045" y="2492896"/>
            <a:ext cx="2808287" cy="0"/>
          </a:xfrm>
          <a:prstGeom prst="line">
            <a:avLst/>
          </a:prstGeom>
          <a:noFill/>
          <a:ln w="28575">
            <a:solidFill>
              <a:schemeClr val="tx1">
                <a:lumMod val="50000"/>
                <a:lumOff val="50000"/>
              </a:schemeClr>
            </a:solidFill>
            <a:prstDash val="dash"/>
            <a:round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it-IT"/>
          </a:p>
        </p:txBody>
      </p:sp>
      <p:graphicFrame>
        <p:nvGraphicFramePr>
          <p:cNvPr id="16388" name="Object 4"/>
          <p:cNvGraphicFramePr>
            <a:graphicFrameLocks noChangeAspect="1"/>
          </p:cNvGraphicFramePr>
          <p:nvPr/>
        </p:nvGraphicFramePr>
        <p:xfrm>
          <a:off x="3147303" y="2660211"/>
          <a:ext cx="612775" cy="365125"/>
        </p:xfrm>
        <a:graphic>
          <a:graphicData uri="http://schemas.openxmlformats.org/presentationml/2006/ole">
            <p:oleObj spid="_x0000_s16388" name="Equation" r:id="rId4" imgW="342720" imgH="203040" progId="Equation.3">
              <p:embed/>
            </p:oleObj>
          </a:graphicData>
        </a:graphic>
      </p:graphicFrame>
      <p:graphicFrame>
        <p:nvGraphicFramePr>
          <p:cNvPr id="16389" name="Object 5"/>
          <p:cNvGraphicFramePr>
            <a:graphicFrameLocks noChangeAspect="1"/>
          </p:cNvGraphicFramePr>
          <p:nvPr/>
        </p:nvGraphicFramePr>
        <p:xfrm>
          <a:off x="4932363" y="2674279"/>
          <a:ext cx="612775" cy="365125"/>
        </p:xfrm>
        <a:graphic>
          <a:graphicData uri="http://schemas.openxmlformats.org/presentationml/2006/ole">
            <p:oleObj spid="_x0000_s16389" name="Equation" r:id="rId5" imgW="342720" imgH="203040" progId="Equation.3">
              <p:embed/>
            </p:oleObj>
          </a:graphicData>
        </a:graphic>
      </p:graphicFrame>
      <p:graphicFrame>
        <p:nvGraphicFramePr>
          <p:cNvPr id="16390" name="Object 6"/>
          <p:cNvGraphicFramePr>
            <a:graphicFrameLocks noChangeAspect="1"/>
          </p:cNvGraphicFramePr>
          <p:nvPr/>
        </p:nvGraphicFramePr>
        <p:xfrm>
          <a:off x="3492500" y="3752205"/>
          <a:ext cx="1184275" cy="396875"/>
        </p:xfrm>
        <a:graphic>
          <a:graphicData uri="http://schemas.openxmlformats.org/presentationml/2006/ole">
            <p:oleObj spid="_x0000_s16390" name="Equation" r:id="rId6" imgW="609480" imgH="203040" progId="Equation.3">
              <p:embed/>
            </p:oleObj>
          </a:graphicData>
        </a:graphic>
      </p:graphicFrame>
      <p:graphicFrame>
        <p:nvGraphicFramePr>
          <p:cNvPr id="16391" name="Object 7"/>
          <p:cNvGraphicFramePr>
            <a:graphicFrameLocks noChangeAspect="1"/>
          </p:cNvGraphicFramePr>
          <p:nvPr/>
        </p:nvGraphicFramePr>
        <p:xfrm>
          <a:off x="4859338" y="3501008"/>
          <a:ext cx="723900" cy="395288"/>
        </p:xfrm>
        <a:graphic>
          <a:graphicData uri="http://schemas.openxmlformats.org/presentationml/2006/ole">
            <p:oleObj spid="_x0000_s16391" name="Equation" r:id="rId7" imgW="444240" imgH="241200" progId="Equation.3">
              <p:embed/>
            </p:oleObj>
          </a:graphicData>
        </a:graphic>
      </p:graphicFrame>
      <p:graphicFrame>
        <p:nvGraphicFramePr>
          <p:cNvPr id="16392" name="Object 8"/>
          <p:cNvGraphicFramePr>
            <a:graphicFrameLocks noChangeAspect="1"/>
          </p:cNvGraphicFramePr>
          <p:nvPr/>
        </p:nvGraphicFramePr>
        <p:xfrm>
          <a:off x="4859338" y="3817863"/>
          <a:ext cx="758825" cy="403225"/>
        </p:xfrm>
        <a:graphic>
          <a:graphicData uri="http://schemas.openxmlformats.org/presentationml/2006/ole">
            <p:oleObj spid="_x0000_s16392" name="Equation" r:id="rId8" imgW="457200" imgH="241200" progId="Equation.3">
              <p:embed/>
            </p:oleObj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0" y="200834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how to measure GPDs ?</a:t>
            </a:r>
            <a:endParaRPr lang="it-IT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00834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h</a:t>
            </a:r>
            <a:r>
              <a:rPr lang="it-IT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unting the OAM</a:t>
            </a:r>
            <a:endParaRPr lang="it-IT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1052736"/>
            <a:ext cx="2803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attempts to constrain </a:t>
            </a:r>
            <a:r>
              <a:rPr lang="it-IT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J</a:t>
            </a:r>
            <a:r>
              <a:rPr lang="it-IT" i="1" baseline="30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q</a:t>
            </a:r>
            <a:endParaRPr lang="it-IT" i="1" baseline="30000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11" descr="dis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85113" y="76200"/>
            <a:ext cx="1223962" cy="104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99330" name="Object 2"/>
          <p:cNvGraphicFramePr>
            <a:graphicFrameLocks noChangeAspect="1"/>
          </p:cNvGraphicFramePr>
          <p:nvPr/>
        </p:nvGraphicFramePr>
        <p:xfrm>
          <a:off x="755576" y="1521272"/>
          <a:ext cx="4608512" cy="899616"/>
        </p:xfrm>
        <a:graphic>
          <a:graphicData uri="http://schemas.openxmlformats.org/presentationml/2006/ole">
            <p:oleObj spid="_x0000_s99330" name="Equation" r:id="rId4" imgW="2425680" imgH="469800" progId="Equation.3">
              <p:embed/>
            </p:oleObj>
          </a:graphicData>
        </a:graphic>
      </p:graphicFrame>
      <p:sp>
        <p:nvSpPr>
          <p:cNvPr id="6" name="Oval 21"/>
          <p:cNvSpPr>
            <a:spLocks noChangeArrowheads="1"/>
          </p:cNvSpPr>
          <p:nvPr/>
        </p:nvSpPr>
        <p:spPr bwMode="auto">
          <a:xfrm>
            <a:off x="3693836" y="1671445"/>
            <a:ext cx="576064" cy="519351"/>
          </a:xfrm>
          <a:prstGeom prst="ellipse">
            <a:avLst/>
          </a:prstGeom>
          <a:noFill/>
          <a:ln w="38100" algn="ctr">
            <a:solidFill>
              <a:srgbClr val="00FF00"/>
            </a:solidFill>
            <a:round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endParaRPr lang="it-IT"/>
          </a:p>
        </p:txBody>
      </p:sp>
      <p:sp>
        <p:nvSpPr>
          <p:cNvPr id="7" name="TextBox 6"/>
          <p:cNvSpPr txBox="1"/>
          <p:nvPr/>
        </p:nvSpPr>
        <p:spPr>
          <a:xfrm>
            <a:off x="539552" y="2627620"/>
            <a:ext cx="5269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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GPD models: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i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J</a:t>
            </a:r>
            <a:r>
              <a:rPr lang="it-IT" i="1" baseline="300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q </a:t>
            </a:r>
            <a:r>
              <a:rPr lang="it-IT" i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free parameter in ansatz for </a:t>
            </a:r>
            <a:r>
              <a:rPr lang="it-IT" i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E</a:t>
            </a:r>
            <a:endParaRPr lang="it-IT" i="1" baseline="30000" dirty="0" smtClean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0761" y="3356992"/>
            <a:ext cx="29931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observables sensitive to </a:t>
            </a:r>
            <a:r>
              <a:rPr lang="it-IT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:</a:t>
            </a:r>
            <a:endParaRPr lang="it-IT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46752" y="3372668"/>
            <a:ext cx="5085688" cy="20005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pDVCS: A</a:t>
            </a:r>
            <a:r>
              <a:rPr lang="it-IT" baseline="-25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UT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 HERMES</a:t>
            </a:r>
          </a:p>
          <a:p>
            <a:pPr>
              <a:lnSpc>
                <a:spcPct val="200000"/>
              </a:lnSpc>
              <a:buFont typeface="Wingdings" pitchFamily="2" charset="2"/>
              <a:buChar char="§"/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nDVCS: A</a:t>
            </a:r>
            <a:r>
              <a:rPr lang="it-IT" baseline="-25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LU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 HallA</a:t>
            </a:r>
          </a:p>
          <a:p>
            <a:pPr>
              <a:lnSpc>
                <a:spcPct val="200000"/>
              </a:lnSpc>
              <a:buFont typeface="Wingdings" pitchFamily="2" charset="2"/>
              <a:buChar char="§"/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meson prod. A</a:t>
            </a:r>
            <a:r>
              <a:rPr lang="it-IT" baseline="-25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UT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: </a:t>
            </a:r>
            <a:r>
              <a:rPr lang="it-IT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ymbol" pitchFamily="18" charset="2"/>
                <a:cs typeface="Arial" pitchFamily="34" charset="0"/>
                <a:sym typeface="Wingdings" pitchFamily="2" charset="2"/>
              </a:rPr>
              <a:t>r</a:t>
            </a:r>
            <a:r>
              <a:rPr lang="it-IT" baseline="30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0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 HERMES, COMPASS</a:t>
            </a:r>
          </a:p>
          <a:p>
            <a:pPr>
              <a:lnSpc>
                <a:spcPct val="150000"/>
              </a:lnSpc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      ...also </a:t>
            </a:r>
            <a:r>
              <a:rPr lang="it-IT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ymbol" pitchFamily="18" charset="2"/>
                <a:cs typeface="Arial" pitchFamily="34" charset="0"/>
                <a:sym typeface="Wingdings" pitchFamily="2" charset="2"/>
              </a:rPr>
              <a:t>w, f, r</a:t>
            </a:r>
            <a:r>
              <a:rPr lang="it-IT" sz="2000" baseline="30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ymbol" pitchFamily="18" charset="2"/>
                <a:cs typeface="Arial" pitchFamily="34" charset="0"/>
                <a:sym typeface="Wingdings" pitchFamily="2" charset="2"/>
              </a:rPr>
              <a:t>+</a:t>
            </a:r>
            <a:r>
              <a:rPr lang="it-IT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ymbol" pitchFamily="18" charset="2"/>
                <a:cs typeface="Arial" pitchFamily="34" charset="0"/>
                <a:sym typeface="Wingdings" pitchFamily="2" charset="2"/>
              </a:rPr>
              <a:t>,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K</a:t>
            </a:r>
            <a:r>
              <a:rPr lang="it-IT" baseline="30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*0</a:t>
            </a:r>
            <a:endParaRPr lang="it-IT" baseline="30000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00834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h</a:t>
            </a:r>
            <a:r>
              <a:rPr lang="it-IT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unting the OAM</a:t>
            </a:r>
            <a:endParaRPr lang="it-IT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663" y="1773238"/>
            <a:ext cx="7735887" cy="4318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2157789" y="908720"/>
            <a:ext cx="50064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-- pDVCS : transverse target-spin asymmetry --</a:t>
            </a:r>
            <a:endParaRPr lang="it-IT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11" descr="hermes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1341438"/>
            <a:ext cx="681037" cy="492125"/>
          </a:xfrm>
          <a:prstGeom prst="rect">
            <a:avLst/>
          </a:prstGeom>
          <a:noFill/>
        </p:spPr>
      </p:pic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6588224" y="1512888"/>
            <a:ext cx="1301959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[JHEP06(2008)]</a:t>
            </a:r>
            <a:endParaRPr lang="it-IT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956376" y="2276872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[VGG]</a:t>
            </a:r>
            <a:endParaRPr lang="it-IT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46825" y="1412776"/>
            <a:ext cx="5269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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GPD models: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i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J</a:t>
            </a:r>
            <a:r>
              <a:rPr lang="it-IT" i="1" baseline="300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q </a:t>
            </a:r>
            <a:r>
              <a:rPr lang="it-IT" i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free parameter in ansatz for </a:t>
            </a:r>
            <a:r>
              <a:rPr lang="it-IT" i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E</a:t>
            </a:r>
            <a:endParaRPr lang="it-IT" i="1" baseline="30000" dirty="0" smtClean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00834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h</a:t>
            </a:r>
            <a:r>
              <a:rPr lang="it-IT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unting the OAM</a:t>
            </a:r>
            <a:endParaRPr lang="it-IT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57789" y="908720"/>
            <a:ext cx="51433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-- nDVCS : beam-spin cross section difference --</a:t>
            </a:r>
            <a:endParaRPr lang="it-IT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46825" y="1412776"/>
            <a:ext cx="5269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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GPD models: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i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J</a:t>
            </a:r>
            <a:r>
              <a:rPr lang="it-IT" i="1" baseline="300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q </a:t>
            </a:r>
            <a:r>
              <a:rPr lang="it-IT" i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free parameter in ansatz for </a:t>
            </a:r>
            <a:r>
              <a:rPr lang="it-IT" i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E</a:t>
            </a:r>
            <a:endParaRPr lang="it-IT" i="1" baseline="30000" dirty="0" smtClean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988840"/>
            <a:ext cx="7252260" cy="3600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grpSp>
        <p:nvGrpSpPr>
          <p:cNvPr id="11" name="Group 11"/>
          <p:cNvGrpSpPr>
            <a:grpSpLocks/>
          </p:cNvGrpSpPr>
          <p:nvPr/>
        </p:nvGrpSpPr>
        <p:grpSpPr bwMode="auto">
          <a:xfrm>
            <a:off x="7380312" y="1412776"/>
            <a:ext cx="1238548" cy="604366"/>
            <a:chOff x="33" y="44"/>
            <a:chExt cx="907" cy="499"/>
          </a:xfrm>
        </p:grpSpPr>
        <p:sp>
          <p:nvSpPr>
            <p:cNvPr id="12" name="Text Box 12"/>
            <p:cNvSpPr txBox="1">
              <a:spLocks noChangeArrowheads="1"/>
            </p:cNvSpPr>
            <p:nvPr/>
          </p:nvSpPr>
          <p:spPr bwMode="auto">
            <a:xfrm>
              <a:off x="158" y="119"/>
              <a:ext cx="702" cy="3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800">
                  <a:solidFill>
                    <a:srgbClr val="99CC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Hall-A</a:t>
              </a:r>
              <a:endParaRPr lang="it-IT" sz="2800">
                <a:solidFill>
                  <a:srgbClr val="99CC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13" name="Oval 13"/>
            <p:cNvSpPr>
              <a:spLocks noChangeArrowheads="1"/>
            </p:cNvSpPr>
            <p:nvPr/>
          </p:nvSpPr>
          <p:spPr bwMode="auto">
            <a:xfrm>
              <a:off x="33" y="44"/>
              <a:ext cx="907" cy="499"/>
            </a:xfrm>
            <a:prstGeom prst="ellipse">
              <a:avLst/>
            </a:prstGeom>
            <a:noFill/>
            <a:ln w="28575" algn="ctr">
              <a:solidFill>
                <a:srgbClr val="99CC00"/>
              </a:solidFill>
              <a:round/>
              <a:headEnd/>
              <a:tailEnd/>
            </a:ln>
            <a:effectLst>
              <a:outerShdw dist="107763" dir="189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>
              <a:spAutoFit/>
            </a:bodyPr>
            <a:lstStyle/>
            <a:p>
              <a:endParaRPr lang="it-IT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1396256"/>
            <a:ext cx="3605212" cy="534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2" name="TextBox 1"/>
          <p:cNvSpPr txBox="1"/>
          <p:nvPr/>
        </p:nvSpPr>
        <p:spPr>
          <a:xfrm>
            <a:off x="0" y="200834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h</a:t>
            </a:r>
            <a:r>
              <a:rPr lang="it-IT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unting the OAM</a:t>
            </a:r>
            <a:endParaRPr lang="it-IT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61011" y="908720"/>
            <a:ext cx="45592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-- </a:t>
            </a:r>
            <a:r>
              <a:rPr lang="it-IT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ymbol" pitchFamily="18" charset="2"/>
                <a:cs typeface="Arial" pitchFamily="34" charset="0"/>
              </a:rPr>
              <a:t>r</a:t>
            </a:r>
            <a:r>
              <a:rPr lang="it-IT" sz="2400" baseline="30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ymbol" pitchFamily="18" charset="2"/>
                <a:cs typeface="Arial" pitchFamily="34" charset="0"/>
              </a:rPr>
              <a:t>0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: transverse target-spin asymmetry --</a:t>
            </a:r>
            <a:endParaRPr lang="it-IT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11" descr="hermeslog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12360" y="1124744"/>
            <a:ext cx="681037" cy="492125"/>
          </a:xfrm>
          <a:prstGeom prst="rect">
            <a:avLst/>
          </a:prstGeom>
          <a:noFill/>
        </p:spPr>
      </p:pic>
      <p:graphicFrame>
        <p:nvGraphicFramePr>
          <p:cNvPr id="100354" name="Object 2"/>
          <p:cNvGraphicFramePr>
            <a:graphicFrameLocks noChangeAspect="1"/>
          </p:cNvGraphicFramePr>
          <p:nvPr/>
        </p:nvGraphicFramePr>
        <p:xfrm>
          <a:off x="539552" y="2492896"/>
          <a:ext cx="1366837" cy="427037"/>
        </p:xfrm>
        <a:graphic>
          <a:graphicData uri="http://schemas.openxmlformats.org/presentationml/2006/ole">
            <p:oleObj spid="_x0000_s100354" name="Equation" r:id="rId5" imgW="736560" imgH="228600" progId="Equation.3">
              <p:embed/>
            </p:oleObj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23528" y="1484784"/>
            <a:ext cx="4392488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fter the full glory of SDME extractions </a:t>
            </a:r>
            <a:r>
              <a:rPr lang="it-IT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[formalism by M. Diehl (2007)]</a:t>
            </a:r>
            <a:endParaRPr lang="it-IT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9552" y="3068960"/>
            <a:ext cx="2447925" cy="7334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grpSp>
        <p:nvGrpSpPr>
          <p:cNvPr id="15" name="Group 14"/>
          <p:cNvGrpSpPr/>
          <p:nvPr/>
        </p:nvGrpSpPr>
        <p:grpSpPr>
          <a:xfrm>
            <a:off x="1187624" y="3933056"/>
            <a:ext cx="2260600" cy="1825625"/>
            <a:chOff x="1042988" y="3187551"/>
            <a:chExt cx="2260600" cy="1825625"/>
          </a:xfrm>
        </p:grpSpPr>
        <p:grpSp>
          <p:nvGrpSpPr>
            <p:cNvPr id="16" name="Group 20"/>
            <p:cNvGrpSpPr/>
            <p:nvPr/>
          </p:nvGrpSpPr>
          <p:grpSpPr>
            <a:xfrm>
              <a:off x="1042988" y="3187551"/>
              <a:ext cx="2260600" cy="1825625"/>
              <a:chOff x="1042988" y="3213100"/>
              <a:chExt cx="2260600" cy="1825625"/>
            </a:xfrm>
          </p:grpSpPr>
          <p:graphicFrame>
            <p:nvGraphicFramePr>
              <p:cNvPr id="19" name="Object 15"/>
              <p:cNvGraphicFramePr>
                <a:graphicFrameLocks noChangeAspect="1"/>
              </p:cNvGraphicFramePr>
              <p:nvPr/>
            </p:nvGraphicFramePr>
            <p:xfrm>
              <a:off x="1042988" y="3789363"/>
              <a:ext cx="644525" cy="649287"/>
            </p:xfrm>
            <a:graphic>
              <a:graphicData uri="http://schemas.openxmlformats.org/presentationml/2006/ole">
                <p:oleObj spid="_x0000_s100356" name="Equation" r:id="rId7" imgW="253800" imgH="253800" progId="Equation.3">
                  <p:embed/>
                </p:oleObj>
              </a:graphicData>
            </a:graphic>
          </p:graphicFrame>
          <p:graphicFrame>
            <p:nvGraphicFramePr>
              <p:cNvPr id="20" name="Object 16"/>
              <p:cNvGraphicFramePr>
                <a:graphicFrameLocks noChangeAspect="1"/>
              </p:cNvGraphicFramePr>
              <p:nvPr/>
            </p:nvGraphicFramePr>
            <p:xfrm>
              <a:off x="1403350" y="3213100"/>
              <a:ext cx="377825" cy="427038"/>
            </p:xfrm>
            <a:graphic>
              <a:graphicData uri="http://schemas.openxmlformats.org/presentationml/2006/ole">
                <p:oleObj spid="_x0000_s100357" name="Equation" r:id="rId8" imgW="203040" imgH="228600" progId="Equation.3">
                  <p:embed/>
                </p:oleObj>
              </a:graphicData>
            </a:graphic>
          </p:graphicFrame>
          <p:graphicFrame>
            <p:nvGraphicFramePr>
              <p:cNvPr id="21" name="Object 17"/>
              <p:cNvGraphicFramePr>
                <a:graphicFrameLocks noChangeAspect="1"/>
              </p:cNvGraphicFramePr>
              <p:nvPr/>
            </p:nvGraphicFramePr>
            <p:xfrm>
              <a:off x="1287463" y="4610100"/>
              <a:ext cx="331787" cy="428625"/>
            </p:xfrm>
            <a:graphic>
              <a:graphicData uri="http://schemas.openxmlformats.org/presentationml/2006/ole">
                <p:oleObj spid="_x0000_s100358" name="Equation" r:id="rId9" imgW="177480" imgH="228600" progId="Equation.3">
                  <p:embed/>
                </p:oleObj>
              </a:graphicData>
            </a:graphic>
          </p:graphicFrame>
          <p:graphicFrame>
            <p:nvGraphicFramePr>
              <p:cNvPr id="22" name="Object 20"/>
              <p:cNvGraphicFramePr>
                <a:graphicFrameLocks noChangeAspect="1"/>
              </p:cNvGraphicFramePr>
              <p:nvPr/>
            </p:nvGraphicFramePr>
            <p:xfrm>
              <a:off x="2087563" y="3981450"/>
              <a:ext cx="1044575" cy="311150"/>
            </p:xfrm>
            <a:graphic>
              <a:graphicData uri="http://schemas.openxmlformats.org/presentationml/2006/ole">
                <p:oleObj spid="_x0000_s100359" name="Equation" r:id="rId10" imgW="685800" imgH="203040" progId="Equation.3">
                  <p:embed/>
                </p:oleObj>
              </a:graphicData>
            </a:graphic>
          </p:graphicFrame>
          <p:sp>
            <p:nvSpPr>
              <p:cNvPr id="23" name="Text Box 21"/>
              <p:cNvSpPr txBox="1">
                <a:spLocks noChangeArrowheads="1"/>
              </p:cNvSpPr>
              <p:nvPr/>
            </p:nvSpPr>
            <p:spPr bwMode="auto">
              <a:xfrm>
                <a:off x="2001838" y="4286250"/>
                <a:ext cx="1301750" cy="517525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400" dirty="0">
                    <a:solidFill>
                      <a:schemeClr val="tx1"/>
                    </a:solidFill>
                  </a:rPr>
                  <a:t>long.pol: 0</a:t>
                </a:r>
              </a:p>
              <a:p>
                <a:r>
                  <a:rPr lang="en-US" sz="1400" dirty="0">
                    <a:solidFill>
                      <a:schemeClr val="tx1"/>
                    </a:solidFill>
                  </a:rPr>
                  <a:t>transv.pol: ±1</a:t>
                </a:r>
              </a:p>
            </p:txBody>
          </p:sp>
          <p:sp>
            <p:nvSpPr>
              <p:cNvPr id="24" name="Rectangle 22"/>
              <p:cNvSpPr>
                <a:spLocks noChangeArrowheads="1"/>
              </p:cNvSpPr>
              <p:nvPr/>
            </p:nvSpPr>
            <p:spPr bwMode="auto">
              <a:xfrm>
                <a:off x="1042988" y="3789363"/>
                <a:ext cx="649287" cy="647700"/>
              </a:xfrm>
              <a:prstGeom prst="rect">
                <a:avLst/>
              </a:prstGeom>
              <a:noFill/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it-IT"/>
              </a:p>
            </p:txBody>
          </p:sp>
        </p:grpSp>
        <p:sp>
          <p:nvSpPr>
            <p:cNvPr id="17" name="Line 18"/>
            <p:cNvSpPr>
              <a:spLocks noChangeShapeType="1"/>
            </p:cNvSpPr>
            <p:nvPr/>
          </p:nvSpPr>
          <p:spPr bwMode="auto">
            <a:xfrm flipV="1">
              <a:off x="1476375" y="3644900"/>
              <a:ext cx="0" cy="2159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>
              <a:spAutoFit/>
            </a:bodyPr>
            <a:lstStyle/>
            <a:p>
              <a:endParaRPr lang="it-IT"/>
            </a:p>
          </p:txBody>
        </p:sp>
        <p:sp>
          <p:nvSpPr>
            <p:cNvPr id="18" name="Line 19"/>
            <p:cNvSpPr>
              <a:spLocks noChangeShapeType="1"/>
            </p:cNvSpPr>
            <p:nvPr/>
          </p:nvSpPr>
          <p:spPr bwMode="auto">
            <a:xfrm rot="10800000" flipV="1">
              <a:off x="1462088" y="4379913"/>
              <a:ext cx="0" cy="2159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>
              <a:spAutoFit/>
            </a:bodyPr>
            <a:lstStyle/>
            <a:p>
              <a:endParaRPr lang="it-IT"/>
            </a:p>
          </p:txBody>
        </p:sp>
      </p:grpSp>
      <p:sp>
        <p:nvSpPr>
          <p:cNvPr id="25" name="Text Box 24"/>
          <p:cNvSpPr txBox="1">
            <a:spLocks noChangeArrowheads="1"/>
          </p:cNvSpPr>
          <p:nvPr/>
        </p:nvSpPr>
        <p:spPr bwMode="auto">
          <a:xfrm>
            <a:off x="7884368" y="1628800"/>
            <a:ext cx="1308371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[PLB679(2009)]</a:t>
            </a:r>
            <a:endParaRPr lang="it-I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2082006"/>
            <a:ext cx="3743325" cy="36512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2" name="TextBox 1"/>
          <p:cNvSpPr txBox="1"/>
          <p:nvPr/>
        </p:nvSpPr>
        <p:spPr>
          <a:xfrm>
            <a:off x="0" y="200834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h</a:t>
            </a:r>
            <a:r>
              <a:rPr lang="it-IT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unting the OAM</a:t>
            </a:r>
            <a:endParaRPr lang="it-IT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61011" y="908720"/>
            <a:ext cx="45592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-- </a:t>
            </a:r>
            <a:r>
              <a:rPr lang="it-IT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ymbol" pitchFamily="18" charset="2"/>
                <a:cs typeface="Arial" pitchFamily="34" charset="0"/>
              </a:rPr>
              <a:t>r</a:t>
            </a:r>
            <a:r>
              <a:rPr lang="it-IT" sz="2400" baseline="30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ymbol" pitchFamily="18" charset="2"/>
                <a:cs typeface="Arial" pitchFamily="34" charset="0"/>
              </a:rPr>
              <a:t>0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: transverse target-spin asymmetry --</a:t>
            </a:r>
            <a:endParaRPr lang="it-IT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11" descr="hermeslog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80312" y="1916832"/>
            <a:ext cx="681037" cy="492125"/>
          </a:xfrm>
          <a:prstGeom prst="rect">
            <a:avLst/>
          </a:prstGeom>
          <a:noFill/>
        </p:spPr>
      </p:pic>
      <p:graphicFrame>
        <p:nvGraphicFramePr>
          <p:cNvPr id="100354" name="Object 2"/>
          <p:cNvGraphicFramePr>
            <a:graphicFrameLocks noChangeAspect="1"/>
          </p:cNvGraphicFramePr>
          <p:nvPr/>
        </p:nvGraphicFramePr>
        <p:xfrm>
          <a:off x="539552" y="2492896"/>
          <a:ext cx="1366837" cy="427037"/>
        </p:xfrm>
        <a:graphic>
          <a:graphicData uri="http://schemas.openxmlformats.org/presentationml/2006/ole">
            <p:oleObj spid="_x0000_s101378" name="Equation" r:id="rId5" imgW="736560" imgH="228600" progId="Equation.3">
              <p:embed/>
            </p:oleObj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23528" y="1484784"/>
            <a:ext cx="4392488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fter the full glory of SDME extractions </a:t>
            </a:r>
            <a:r>
              <a:rPr lang="it-IT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[formalism by M. Diehl (2007)]</a:t>
            </a:r>
            <a:endParaRPr lang="it-IT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9552" y="3068960"/>
            <a:ext cx="2447925" cy="7334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grpSp>
        <p:nvGrpSpPr>
          <p:cNvPr id="3" name="Group 14"/>
          <p:cNvGrpSpPr/>
          <p:nvPr/>
        </p:nvGrpSpPr>
        <p:grpSpPr>
          <a:xfrm>
            <a:off x="1187624" y="3933056"/>
            <a:ext cx="2260600" cy="1825625"/>
            <a:chOff x="1042988" y="3187551"/>
            <a:chExt cx="2260600" cy="1825625"/>
          </a:xfrm>
        </p:grpSpPr>
        <p:grpSp>
          <p:nvGrpSpPr>
            <p:cNvPr id="6" name="Group 20"/>
            <p:cNvGrpSpPr/>
            <p:nvPr/>
          </p:nvGrpSpPr>
          <p:grpSpPr>
            <a:xfrm>
              <a:off x="1042988" y="3187551"/>
              <a:ext cx="2260600" cy="1825625"/>
              <a:chOff x="1042988" y="3213100"/>
              <a:chExt cx="2260600" cy="1825625"/>
            </a:xfrm>
          </p:grpSpPr>
          <p:graphicFrame>
            <p:nvGraphicFramePr>
              <p:cNvPr id="19" name="Object 15"/>
              <p:cNvGraphicFramePr>
                <a:graphicFrameLocks noChangeAspect="1"/>
              </p:cNvGraphicFramePr>
              <p:nvPr/>
            </p:nvGraphicFramePr>
            <p:xfrm>
              <a:off x="1042988" y="3789363"/>
              <a:ext cx="644525" cy="649287"/>
            </p:xfrm>
            <a:graphic>
              <a:graphicData uri="http://schemas.openxmlformats.org/presentationml/2006/ole">
                <p:oleObj spid="_x0000_s101379" name="Equation" r:id="rId7" imgW="253800" imgH="253800" progId="Equation.3">
                  <p:embed/>
                </p:oleObj>
              </a:graphicData>
            </a:graphic>
          </p:graphicFrame>
          <p:graphicFrame>
            <p:nvGraphicFramePr>
              <p:cNvPr id="20" name="Object 16"/>
              <p:cNvGraphicFramePr>
                <a:graphicFrameLocks noChangeAspect="1"/>
              </p:cNvGraphicFramePr>
              <p:nvPr/>
            </p:nvGraphicFramePr>
            <p:xfrm>
              <a:off x="1403350" y="3213100"/>
              <a:ext cx="377825" cy="427038"/>
            </p:xfrm>
            <a:graphic>
              <a:graphicData uri="http://schemas.openxmlformats.org/presentationml/2006/ole">
                <p:oleObj spid="_x0000_s101380" name="Equation" r:id="rId8" imgW="203040" imgH="228600" progId="Equation.3">
                  <p:embed/>
                </p:oleObj>
              </a:graphicData>
            </a:graphic>
          </p:graphicFrame>
          <p:graphicFrame>
            <p:nvGraphicFramePr>
              <p:cNvPr id="21" name="Object 17"/>
              <p:cNvGraphicFramePr>
                <a:graphicFrameLocks noChangeAspect="1"/>
              </p:cNvGraphicFramePr>
              <p:nvPr/>
            </p:nvGraphicFramePr>
            <p:xfrm>
              <a:off x="1287463" y="4610100"/>
              <a:ext cx="331787" cy="428625"/>
            </p:xfrm>
            <a:graphic>
              <a:graphicData uri="http://schemas.openxmlformats.org/presentationml/2006/ole">
                <p:oleObj spid="_x0000_s101381" name="Equation" r:id="rId9" imgW="177480" imgH="228600" progId="Equation.3">
                  <p:embed/>
                </p:oleObj>
              </a:graphicData>
            </a:graphic>
          </p:graphicFrame>
          <p:graphicFrame>
            <p:nvGraphicFramePr>
              <p:cNvPr id="22" name="Object 20"/>
              <p:cNvGraphicFramePr>
                <a:graphicFrameLocks noChangeAspect="1"/>
              </p:cNvGraphicFramePr>
              <p:nvPr/>
            </p:nvGraphicFramePr>
            <p:xfrm>
              <a:off x="2087563" y="3981450"/>
              <a:ext cx="1044575" cy="311150"/>
            </p:xfrm>
            <a:graphic>
              <a:graphicData uri="http://schemas.openxmlformats.org/presentationml/2006/ole">
                <p:oleObj spid="_x0000_s101382" name="Equation" r:id="rId10" imgW="685800" imgH="203040" progId="Equation.3">
                  <p:embed/>
                </p:oleObj>
              </a:graphicData>
            </a:graphic>
          </p:graphicFrame>
          <p:sp>
            <p:nvSpPr>
              <p:cNvPr id="23" name="Text Box 21"/>
              <p:cNvSpPr txBox="1">
                <a:spLocks noChangeArrowheads="1"/>
              </p:cNvSpPr>
              <p:nvPr/>
            </p:nvSpPr>
            <p:spPr bwMode="auto">
              <a:xfrm>
                <a:off x="2001838" y="4286250"/>
                <a:ext cx="1301750" cy="517525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400" dirty="0">
                    <a:solidFill>
                      <a:schemeClr val="tx1"/>
                    </a:solidFill>
                  </a:rPr>
                  <a:t>long.pol: 0</a:t>
                </a:r>
              </a:p>
              <a:p>
                <a:r>
                  <a:rPr lang="en-US" sz="1400" dirty="0">
                    <a:solidFill>
                      <a:schemeClr val="tx1"/>
                    </a:solidFill>
                  </a:rPr>
                  <a:t>transv.pol: ±1</a:t>
                </a:r>
              </a:p>
            </p:txBody>
          </p:sp>
          <p:sp>
            <p:nvSpPr>
              <p:cNvPr id="24" name="Rectangle 22"/>
              <p:cNvSpPr>
                <a:spLocks noChangeArrowheads="1"/>
              </p:cNvSpPr>
              <p:nvPr/>
            </p:nvSpPr>
            <p:spPr bwMode="auto">
              <a:xfrm>
                <a:off x="1042988" y="3789363"/>
                <a:ext cx="649287" cy="647700"/>
              </a:xfrm>
              <a:prstGeom prst="rect">
                <a:avLst/>
              </a:prstGeom>
              <a:noFill/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it-IT"/>
              </a:p>
            </p:txBody>
          </p:sp>
        </p:grpSp>
        <p:sp>
          <p:nvSpPr>
            <p:cNvPr id="17" name="Line 18"/>
            <p:cNvSpPr>
              <a:spLocks noChangeShapeType="1"/>
            </p:cNvSpPr>
            <p:nvPr/>
          </p:nvSpPr>
          <p:spPr bwMode="auto">
            <a:xfrm flipV="1">
              <a:off x="1476375" y="3644900"/>
              <a:ext cx="0" cy="2159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>
              <a:spAutoFit/>
            </a:bodyPr>
            <a:lstStyle/>
            <a:p>
              <a:endParaRPr lang="it-IT"/>
            </a:p>
          </p:txBody>
        </p:sp>
        <p:sp>
          <p:nvSpPr>
            <p:cNvPr id="18" name="Line 19"/>
            <p:cNvSpPr>
              <a:spLocks noChangeShapeType="1"/>
            </p:cNvSpPr>
            <p:nvPr/>
          </p:nvSpPr>
          <p:spPr bwMode="auto">
            <a:xfrm rot="10800000" flipV="1">
              <a:off x="1462088" y="4379913"/>
              <a:ext cx="0" cy="2159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>
              <a:spAutoFit/>
            </a:bodyPr>
            <a:lstStyle/>
            <a:p>
              <a:endParaRPr lang="it-IT"/>
            </a:p>
          </p:txBody>
        </p:sp>
      </p:grpSp>
      <p:sp>
        <p:nvSpPr>
          <p:cNvPr id="25" name="Text Box 24"/>
          <p:cNvSpPr txBox="1">
            <a:spLocks noChangeArrowheads="1"/>
          </p:cNvSpPr>
          <p:nvPr/>
        </p:nvSpPr>
        <p:spPr bwMode="auto">
          <a:xfrm>
            <a:off x="6071941" y="1916832"/>
            <a:ext cx="1308371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[PLB679(2009)]</a:t>
            </a:r>
            <a:endParaRPr lang="it-I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7" name="Text Box 8"/>
          <p:cNvSpPr txBox="1">
            <a:spLocks noChangeArrowheads="1"/>
          </p:cNvSpPr>
          <p:nvPr/>
        </p:nvSpPr>
        <p:spPr bwMode="auto">
          <a:xfrm>
            <a:off x="7195286" y="2473732"/>
            <a:ext cx="1841210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[GPD </a:t>
            </a:r>
            <a:r>
              <a:rPr 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model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:</a:t>
            </a:r>
          </a:p>
          <a:p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Ellighaus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et al. (2004)]</a:t>
            </a:r>
            <a:endParaRPr lang="it-I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736981" y="5877272"/>
            <a:ext cx="6266587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more data coming: COMPASS, JLab12 with transv. Target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more models: Goloskokov, Kroll</a:t>
            </a:r>
            <a:endParaRPr lang="it-IT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200834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</a:t>
            </a:r>
            <a:r>
              <a:rPr lang="it-IT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onclusions &amp; perspectives</a:t>
            </a:r>
            <a:endParaRPr lang="it-IT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4"/>
          <p:cNvGrpSpPr/>
          <p:nvPr/>
        </p:nvGrpSpPr>
        <p:grpSpPr>
          <a:xfrm>
            <a:off x="420985" y="1015008"/>
            <a:ext cx="5514409" cy="690265"/>
            <a:chOff x="950913" y="981075"/>
            <a:chExt cx="5514409" cy="690265"/>
          </a:xfrm>
        </p:grpSpPr>
        <p:sp>
          <p:nvSpPr>
            <p:cNvPr id="6" name="Text Box 12"/>
            <p:cNvSpPr txBox="1">
              <a:spLocks noChangeArrowheads="1"/>
            </p:cNvSpPr>
            <p:nvPr/>
          </p:nvSpPr>
          <p:spPr bwMode="auto">
            <a:xfrm>
              <a:off x="6064250" y="1209675"/>
              <a:ext cx="401072" cy="4616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400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x</a:t>
              </a:r>
              <a:r>
                <a:rPr lang="en-US" baseline="-25000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B</a:t>
              </a:r>
              <a:endParaRPr lang="it-IT" baseline="-25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grpSp>
          <p:nvGrpSpPr>
            <p:cNvPr id="4" name="Group 20"/>
            <p:cNvGrpSpPr/>
            <p:nvPr/>
          </p:nvGrpSpPr>
          <p:grpSpPr>
            <a:xfrm>
              <a:off x="950913" y="981075"/>
              <a:ext cx="5060950" cy="661988"/>
              <a:chOff x="950913" y="981075"/>
              <a:chExt cx="5060950" cy="661988"/>
            </a:xfrm>
          </p:grpSpPr>
          <p:sp>
            <p:nvSpPr>
              <p:cNvPr id="8" name="Line 8"/>
              <p:cNvSpPr>
                <a:spLocks noChangeShapeType="1"/>
              </p:cNvSpPr>
              <p:nvPr/>
            </p:nvSpPr>
            <p:spPr bwMode="auto">
              <a:xfrm>
                <a:off x="971550" y="1412776"/>
                <a:ext cx="5040313" cy="0"/>
              </a:xfrm>
              <a:prstGeom prst="line">
                <a:avLst/>
              </a:prstGeom>
              <a:noFill/>
              <a:ln w="28575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9" name="Line 9"/>
              <p:cNvSpPr>
                <a:spLocks noChangeShapeType="1"/>
              </p:cNvSpPr>
              <p:nvPr/>
            </p:nvSpPr>
            <p:spPr bwMode="auto">
              <a:xfrm>
                <a:off x="1547813" y="1211263"/>
                <a:ext cx="0" cy="431800"/>
              </a:xfrm>
              <a:prstGeom prst="line">
                <a:avLst/>
              </a:prstGeom>
              <a:noFill/>
              <a:ln w="28575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10" name="Line 10"/>
              <p:cNvSpPr>
                <a:spLocks noChangeShapeType="1"/>
              </p:cNvSpPr>
              <p:nvPr/>
            </p:nvSpPr>
            <p:spPr bwMode="auto">
              <a:xfrm>
                <a:off x="4643438" y="1196975"/>
                <a:ext cx="0" cy="431800"/>
              </a:xfrm>
              <a:prstGeom prst="line">
                <a:avLst/>
              </a:prstGeom>
              <a:noFill/>
              <a:ln w="28575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11" name="Line 11"/>
              <p:cNvSpPr>
                <a:spLocks noChangeShapeType="1"/>
              </p:cNvSpPr>
              <p:nvPr/>
            </p:nvSpPr>
            <p:spPr bwMode="auto">
              <a:xfrm>
                <a:off x="3132138" y="1196975"/>
                <a:ext cx="0" cy="431800"/>
              </a:xfrm>
              <a:prstGeom prst="line">
                <a:avLst/>
              </a:prstGeom>
              <a:noFill/>
              <a:ln w="28575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12" name="Text Box 13"/>
              <p:cNvSpPr txBox="1">
                <a:spLocks noChangeArrowheads="1"/>
              </p:cNvSpPr>
              <p:nvPr/>
            </p:nvSpPr>
            <p:spPr bwMode="auto">
              <a:xfrm>
                <a:off x="950913" y="1016000"/>
                <a:ext cx="543739" cy="36933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10</a:t>
                </a:r>
                <a:r>
                  <a:rPr lang="en-US" baseline="30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-3</a:t>
                </a:r>
                <a:endParaRPr lang="it-IT" baseline="300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3" name="Text Box 14"/>
              <p:cNvSpPr txBox="1">
                <a:spLocks noChangeArrowheads="1"/>
              </p:cNvSpPr>
              <p:nvPr/>
            </p:nvSpPr>
            <p:spPr bwMode="auto">
              <a:xfrm>
                <a:off x="3305175" y="1016000"/>
                <a:ext cx="543739" cy="36933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10</a:t>
                </a:r>
                <a:r>
                  <a:rPr lang="en-US" baseline="30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-1</a:t>
                </a:r>
                <a:endParaRPr lang="it-IT" baseline="300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4" name="Text Box 15"/>
              <p:cNvSpPr txBox="1">
                <a:spLocks noChangeArrowheads="1"/>
              </p:cNvSpPr>
              <p:nvPr/>
            </p:nvSpPr>
            <p:spPr bwMode="auto">
              <a:xfrm>
                <a:off x="5033963" y="981075"/>
                <a:ext cx="838691" cy="36933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0.2-0.5</a:t>
                </a:r>
                <a:endParaRPr lang="it-IT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</p:grpSp>
      <p:sp>
        <p:nvSpPr>
          <p:cNvPr id="15" name="Text Box 13"/>
          <p:cNvSpPr txBox="1">
            <a:spLocks noChangeArrowheads="1"/>
          </p:cNvSpPr>
          <p:nvPr/>
        </p:nvSpPr>
        <p:spPr bwMode="auto">
          <a:xfrm>
            <a:off x="251520" y="1732746"/>
            <a:ext cx="1588384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FF6600"/>
                </a:solidFill>
              </a:rPr>
              <a:t>HERA collider</a:t>
            </a:r>
            <a:endParaRPr lang="it-IT" sz="2000" b="1" dirty="0">
              <a:solidFill>
                <a:srgbClr val="FF6600"/>
              </a:solidFill>
            </a:endParaRPr>
          </a:p>
        </p:txBody>
      </p:sp>
      <p:sp>
        <p:nvSpPr>
          <p:cNvPr id="16" name="Text Box 13"/>
          <p:cNvSpPr txBox="1">
            <a:spLocks noChangeArrowheads="1"/>
          </p:cNvSpPr>
          <p:nvPr/>
        </p:nvSpPr>
        <p:spPr bwMode="auto">
          <a:xfrm>
            <a:off x="3487672" y="1732746"/>
            <a:ext cx="1732269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FF6600"/>
                </a:solidFill>
              </a:rPr>
              <a:t>HERMES / </a:t>
            </a:r>
            <a:r>
              <a:rPr lang="en-US" sz="2000" dirty="0" err="1" smtClean="0">
                <a:solidFill>
                  <a:srgbClr val="FF6600"/>
                </a:solidFill>
              </a:rPr>
              <a:t>JLab</a:t>
            </a:r>
            <a:endParaRPr lang="it-IT" sz="2000" b="1" dirty="0">
              <a:solidFill>
                <a:srgbClr val="FF6600"/>
              </a:solidFill>
            </a:endParaRPr>
          </a:p>
        </p:txBody>
      </p:sp>
      <p:sp>
        <p:nvSpPr>
          <p:cNvPr id="18" name="Text Box 27"/>
          <p:cNvSpPr txBox="1">
            <a:spLocks noChangeArrowheads="1"/>
          </p:cNvSpPr>
          <p:nvPr/>
        </p:nvSpPr>
        <p:spPr bwMode="auto">
          <a:xfrm>
            <a:off x="323528" y="2132856"/>
            <a:ext cx="1577676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10</a:t>
            </a:r>
            <a:r>
              <a:rPr lang="en-US" baseline="30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-4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&lt;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x</a:t>
            </a:r>
            <a:r>
              <a:rPr lang="en-US" baseline="-250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B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&lt; 0.02</a:t>
            </a:r>
            <a:endParaRPr lang="it-I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9" name="Text Box 27"/>
          <p:cNvSpPr txBox="1">
            <a:spLocks noChangeArrowheads="1"/>
          </p:cNvSpPr>
          <p:nvPr/>
        </p:nvSpPr>
        <p:spPr bwMode="auto">
          <a:xfrm>
            <a:off x="2915816" y="2132856"/>
            <a:ext cx="3337773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0.02 &lt;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x</a:t>
            </a:r>
            <a:r>
              <a:rPr lang="en-US" baseline="-250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B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&lt;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0.4   /   0.1 &lt; </a:t>
            </a:r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x</a:t>
            </a:r>
            <a:r>
              <a:rPr lang="en-US" baseline="-250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&lt; 0.6  </a:t>
            </a:r>
            <a:endParaRPr lang="it-I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07504" y="2555612"/>
            <a:ext cx="2274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sea quarks &amp; gluons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088089" y="2555612"/>
            <a:ext cx="2852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(gluons) (valence) quarks </a:t>
            </a:r>
          </a:p>
        </p:txBody>
      </p:sp>
      <p:sp>
        <p:nvSpPr>
          <p:cNvPr id="23" name="Text Box 13"/>
          <p:cNvSpPr txBox="1">
            <a:spLocks noChangeArrowheads="1"/>
          </p:cNvSpPr>
          <p:nvPr/>
        </p:nvSpPr>
        <p:spPr bwMode="auto">
          <a:xfrm>
            <a:off x="2123728" y="1732746"/>
            <a:ext cx="1208664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COMPASS</a:t>
            </a:r>
            <a:endParaRPr lang="it-IT" sz="2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405854" y="3508266"/>
            <a:ext cx="6779420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increasing amount and precision of experimental data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progress in model calculations, plenty of room for more work...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it-IT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200834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</a:t>
            </a:r>
            <a:r>
              <a:rPr lang="it-IT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onclusions &amp; perspectives</a:t>
            </a:r>
            <a:endParaRPr lang="it-IT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4"/>
          <p:cNvGrpSpPr/>
          <p:nvPr/>
        </p:nvGrpSpPr>
        <p:grpSpPr>
          <a:xfrm>
            <a:off x="420985" y="1015008"/>
            <a:ext cx="5514409" cy="690265"/>
            <a:chOff x="950913" y="981075"/>
            <a:chExt cx="5514409" cy="690265"/>
          </a:xfrm>
        </p:grpSpPr>
        <p:sp>
          <p:nvSpPr>
            <p:cNvPr id="6" name="Text Box 12"/>
            <p:cNvSpPr txBox="1">
              <a:spLocks noChangeArrowheads="1"/>
            </p:cNvSpPr>
            <p:nvPr/>
          </p:nvSpPr>
          <p:spPr bwMode="auto">
            <a:xfrm>
              <a:off x="6064250" y="1209675"/>
              <a:ext cx="401072" cy="4616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400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x</a:t>
              </a:r>
              <a:r>
                <a:rPr lang="en-US" baseline="-25000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B</a:t>
              </a:r>
              <a:endParaRPr lang="it-IT" baseline="-25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grpSp>
          <p:nvGrpSpPr>
            <p:cNvPr id="4" name="Group 20"/>
            <p:cNvGrpSpPr/>
            <p:nvPr/>
          </p:nvGrpSpPr>
          <p:grpSpPr>
            <a:xfrm>
              <a:off x="950913" y="981075"/>
              <a:ext cx="5060950" cy="661988"/>
              <a:chOff x="950913" y="981075"/>
              <a:chExt cx="5060950" cy="661988"/>
            </a:xfrm>
          </p:grpSpPr>
          <p:sp>
            <p:nvSpPr>
              <p:cNvPr id="8" name="Line 8"/>
              <p:cNvSpPr>
                <a:spLocks noChangeShapeType="1"/>
              </p:cNvSpPr>
              <p:nvPr/>
            </p:nvSpPr>
            <p:spPr bwMode="auto">
              <a:xfrm>
                <a:off x="971550" y="1412776"/>
                <a:ext cx="5040313" cy="0"/>
              </a:xfrm>
              <a:prstGeom prst="line">
                <a:avLst/>
              </a:prstGeom>
              <a:noFill/>
              <a:ln w="28575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9" name="Line 9"/>
              <p:cNvSpPr>
                <a:spLocks noChangeShapeType="1"/>
              </p:cNvSpPr>
              <p:nvPr/>
            </p:nvSpPr>
            <p:spPr bwMode="auto">
              <a:xfrm>
                <a:off x="1547813" y="1211263"/>
                <a:ext cx="0" cy="431800"/>
              </a:xfrm>
              <a:prstGeom prst="line">
                <a:avLst/>
              </a:prstGeom>
              <a:noFill/>
              <a:ln w="28575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10" name="Line 10"/>
              <p:cNvSpPr>
                <a:spLocks noChangeShapeType="1"/>
              </p:cNvSpPr>
              <p:nvPr/>
            </p:nvSpPr>
            <p:spPr bwMode="auto">
              <a:xfrm>
                <a:off x="4643438" y="1196975"/>
                <a:ext cx="0" cy="431800"/>
              </a:xfrm>
              <a:prstGeom prst="line">
                <a:avLst/>
              </a:prstGeom>
              <a:noFill/>
              <a:ln w="28575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11" name="Line 11"/>
              <p:cNvSpPr>
                <a:spLocks noChangeShapeType="1"/>
              </p:cNvSpPr>
              <p:nvPr/>
            </p:nvSpPr>
            <p:spPr bwMode="auto">
              <a:xfrm>
                <a:off x="3132138" y="1196975"/>
                <a:ext cx="0" cy="431800"/>
              </a:xfrm>
              <a:prstGeom prst="line">
                <a:avLst/>
              </a:prstGeom>
              <a:noFill/>
              <a:ln w="28575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12" name="Text Box 13"/>
              <p:cNvSpPr txBox="1">
                <a:spLocks noChangeArrowheads="1"/>
              </p:cNvSpPr>
              <p:nvPr/>
            </p:nvSpPr>
            <p:spPr bwMode="auto">
              <a:xfrm>
                <a:off x="950913" y="1016000"/>
                <a:ext cx="543739" cy="36933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10</a:t>
                </a:r>
                <a:r>
                  <a:rPr lang="en-US" baseline="30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-3</a:t>
                </a:r>
                <a:endParaRPr lang="it-IT" baseline="300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3" name="Text Box 14"/>
              <p:cNvSpPr txBox="1">
                <a:spLocks noChangeArrowheads="1"/>
              </p:cNvSpPr>
              <p:nvPr/>
            </p:nvSpPr>
            <p:spPr bwMode="auto">
              <a:xfrm>
                <a:off x="3305175" y="1016000"/>
                <a:ext cx="543739" cy="36933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10</a:t>
                </a:r>
                <a:r>
                  <a:rPr lang="en-US" baseline="30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-1</a:t>
                </a:r>
                <a:endParaRPr lang="it-IT" baseline="300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4" name="Text Box 15"/>
              <p:cNvSpPr txBox="1">
                <a:spLocks noChangeArrowheads="1"/>
              </p:cNvSpPr>
              <p:nvPr/>
            </p:nvSpPr>
            <p:spPr bwMode="auto">
              <a:xfrm>
                <a:off x="5033963" y="981075"/>
                <a:ext cx="838691" cy="36933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0.2-0.5</a:t>
                </a:r>
                <a:endParaRPr lang="it-IT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</p:grpSp>
      <p:sp>
        <p:nvSpPr>
          <p:cNvPr id="15" name="Text Box 13"/>
          <p:cNvSpPr txBox="1">
            <a:spLocks noChangeArrowheads="1"/>
          </p:cNvSpPr>
          <p:nvPr/>
        </p:nvSpPr>
        <p:spPr bwMode="auto">
          <a:xfrm>
            <a:off x="251520" y="1732746"/>
            <a:ext cx="1588384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HERA collider</a:t>
            </a:r>
            <a:endParaRPr lang="it-IT" sz="2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Text Box 13"/>
          <p:cNvSpPr txBox="1">
            <a:spLocks noChangeArrowheads="1"/>
          </p:cNvSpPr>
          <p:nvPr/>
        </p:nvSpPr>
        <p:spPr bwMode="auto">
          <a:xfrm>
            <a:off x="3487672" y="1732746"/>
            <a:ext cx="1732269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HERMES / </a:t>
            </a:r>
            <a:r>
              <a:rPr lang="en-US" sz="20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JLab</a:t>
            </a:r>
            <a:endParaRPr lang="it-IT" sz="2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405854" y="3508266"/>
            <a:ext cx="6779420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increasing amount and precision of experimental data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progress in model calculations, plenty of room for more work...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it-IT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4139952" y="2132856"/>
            <a:ext cx="1441450" cy="501650"/>
            <a:chOff x="4356100" y="1989138"/>
            <a:chExt cx="1441450" cy="501650"/>
          </a:xfrm>
        </p:grpSpPr>
        <p:sp>
          <p:nvSpPr>
            <p:cNvPr id="26" name="AutoShape 21"/>
            <p:cNvSpPr>
              <a:spLocks noChangeArrowheads="1"/>
            </p:cNvSpPr>
            <p:nvPr/>
          </p:nvSpPr>
          <p:spPr bwMode="auto">
            <a:xfrm>
              <a:off x="4356100" y="1989138"/>
              <a:ext cx="1441450" cy="501650"/>
            </a:xfrm>
            <a:prstGeom prst="leftRightArrow">
              <a:avLst>
                <a:gd name="adj1" fmla="val 50000"/>
                <a:gd name="adj2" fmla="val 57468"/>
              </a:avLst>
            </a:prstGeom>
            <a:gradFill rotWithShape="1">
              <a:gsLst>
                <a:gs pos="0">
                  <a:schemeClr val="bg2">
                    <a:gamma/>
                    <a:shade val="76471"/>
                    <a:invGamma/>
                  </a:schemeClr>
                </a:gs>
                <a:gs pos="50000">
                  <a:schemeClr val="bg2">
                    <a:alpha val="57001"/>
                  </a:schemeClr>
                </a:gs>
                <a:gs pos="100000">
                  <a:schemeClr val="bg2">
                    <a:gamma/>
                    <a:shade val="76471"/>
                    <a:invGamma/>
                  </a:schemeClr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/>
              <a:endParaRPr lang="it-IT"/>
            </a:p>
          </p:txBody>
        </p:sp>
        <p:sp>
          <p:nvSpPr>
            <p:cNvPr id="27" name="Text Box 27"/>
            <p:cNvSpPr txBox="1">
              <a:spLocks noChangeArrowheads="1"/>
            </p:cNvSpPr>
            <p:nvPr/>
          </p:nvSpPr>
          <p:spPr bwMode="auto">
            <a:xfrm>
              <a:off x="4441825" y="2057400"/>
              <a:ext cx="1320800" cy="3365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600" b="1" dirty="0">
                  <a:solidFill>
                    <a:srgbClr val="FF6600"/>
                  </a:solidFill>
                </a:rPr>
                <a:t>JLab12GeV</a:t>
              </a:r>
              <a:endParaRPr lang="it-IT" sz="1600" b="1" dirty="0">
                <a:solidFill>
                  <a:srgbClr val="FF6600"/>
                </a:solidFill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2843808" y="2348880"/>
            <a:ext cx="1439862" cy="503237"/>
            <a:chOff x="2916238" y="2205038"/>
            <a:chExt cx="1439862" cy="503237"/>
          </a:xfrm>
        </p:grpSpPr>
        <p:sp>
          <p:nvSpPr>
            <p:cNvPr id="29" name="AutoShape 22"/>
            <p:cNvSpPr>
              <a:spLocks noChangeArrowheads="1"/>
            </p:cNvSpPr>
            <p:nvPr/>
          </p:nvSpPr>
          <p:spPr bwMode="auto">
            <a:xfrm>
              <a:off x="2916238" y="2205038"/>
              <a:ext cx="1439862" cy="503237"/>
            </a:xfrm>
            <a:prstGeom prst="leftRightArrow">
              <a:avLst>
                <a:gd name="adj1" fmla="val 50000"/>
                <a:gd name="adj2" fmla="val 57224"/>
              </a:avLst>
            </a:prstGeom>
            <a:gradFill rotWithShape="1">
              <a:gsLst>
                <a:gs pos="0">
                  <a:schemeClr val="bg2">
                    <a:gamma/>
                    <a:shade val="76471"/>
                    <a:invGamma/>
                  </a:schemeClr>
                </a:gs>
                <a:gs pos="50000">
                  <a:schemeClr val="bg2">
                    <a:alpha val="57001"/>
                  </a:schemeClr>
                </a:gs>
                <a:gs pos="100000">
                  <a:schemeClr val="bg2">
                    <a:gamma/>
                    <a:shade val="76471"/>
                    <a:invGamma/>
                  </a:schemeClr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it-IT"/>
            </a:p>
          </p:txBody>
        </p:sp>
        <p:sp>
          <p:nvSpPr>
            <p:cNvPr id="30" name="Text Box 28"/>
            <p:cNvSpPr txBox="1">
              <a:spLocks noChangeArrowheads="1"/>
            </p:cNvSpPr>
            <p:nvPr/>
          </p:nvSpPr>
          <p:spPr bwMode="auto">
            <a:xfrm>
              <a:off x="3087688" y="2271713"/>
              <a:ext cx="1098550" cy="3365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600" b="1" dirty="0">
                  <a:solidFill>
                    <a:srgbClr val="FF6600"/>
                  </a:solidFill>
                </a:rPr>
                <a:t>Compass</a:t>
              </a:r>
              <a:endParaRPr lang="it-IT" sz="1600" b="1" dirty="0">
                <a:solidFill>
                  <a:srgbClr val="FF6600"/>
                </a:solidFill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2051745" y="2781747"/>
            <a:ext cx="2808287" cy="503237"/>
            <a:chOff x="2195513" y="2636838"/>
            <a:chExt cx="2808287" cy="503237"/>
          </a:xfrm>
        </p:grpSpPr>
        <p:sp>
          <p:nvSpPr>
            <p:cNvPr id="32" name="AutoShape 23"/>
            <p:cNvSpPr>
              <a:spLocks noChangeArrowheads="1"/>
            </p:cNvSpPr>
            <p:nvPr/>
          </p:nvSpPr>
          <p:spPr bwMode="auto">
            <a:xfrm>
              <a:off x="2195513" y="2636838"/>
              <a:ext cx="2808287" cy="503237"/>
            </a:xfrm>
            <a:prstGeom prst="leftRightArrow">
              <a:avLst>
                <a:gd name="adj1" fmla="val 50000"/>
                <a:gd name="adj2" fmla="val 111609"/>
              </a:avLst>
            </a:prstGeom>
            <a:gradFill rotWithShape="1">
              <a:gsLst>
                <a:gs pos="0">
                  <a:schemeClr val="bg2">
                    <a:gamma/>
                    <a:shade val="76471"/>
                    <a:invGamma/>
                  </a:schemeClr>
                </a:gs>
                <a:gs pos="50000">
                  <a:schemeClr val="bg2">
                    <a:alpha val="57001"/>
                  </a:schemeClr>
                </a:gs>
                <a:gs pos="100000">
                  <a:schemeClr val="bg2">
                    <a:gamma/>
                    <a:shade val="76471"/>
                    <a:invGamma/>
                  </a:schemeClr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it-IT"/>
            </a:p>
          </p:txBody>
        </p:sp>
        <p:sp>
          <p:nvSpPr>
            <p:cNvPr id="33" name="Text Box 29"/>
            <p:cNvSpPr txBox="1">
              <a:spLocks noChangeArrowheads="1"/>
            </p:cNvSpPr>
            <p:nvPr/>
          </p:nvSpPr>
          <p:spPr bwMode="auto">
            <a:xfrm>
              <a:off x="3376613" y="2698750"/>
              <a:ext cx="588962" cy="36671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800" b="1" dirty="0">
                  <a:solidFill>
                    <a:srgbClr val="FF6600"/>
                  </a:solidFill>
                </a:rPr>
                <a:t>EIC</a:t>
              </a:r>
              <a:endParaRPr lang="it-IT" sz="1800" b="1" dirty="0">
                <a:solidFill>
                  <a:srgbClr val="FF6600"/>
                </a:solidFill>
              </a:endParaRPr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1403648" y="4355812"/>
            <a:ext cx="3342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it-IT" dirty="0" smtClean="0">
                <a:solidFill>
                  <a:srgbClr val="F0720A"/>
                </a:solidFill>
                <a:latin typeface="Arial" pitchFamily="34" charset="0"/>
                <a:cs typeface="Arial" pitchFamily="34" charset="0"/>
              </a:rPr>
              <a:t> bright future for GPD studies:</a:t>
            </a:r>
            <a:endParaRPr lang="it-IT" dirty="0" smtClean="0">
              <a:solidFill>
                <a:srgbClr val="F0720A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123728" y="4725144"/>
            <a:ext cx="5335115" cy="13388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à"/>
            </a:pPr>
            <a:r>
              <a:rPr lang="it-IT" dirty="0" smtClean="0">
                <a:solidFill>
                  <a:srgbClr val="F0720A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JLab12</a:t>
            </a:r>
          </a:p>
          <a:p>
            <a:pPr>
              <a:lnSpc>
                <a:spcPct val="150000"/>
              </a:lnSpc>
              <a:buFont typeface="Wingdings" pitchFamily="2" charset="2"/>
              <a:buChar char="à"/>
            </a:pPr>
            <a:r>
              <a:rPr lang="it-IT" dirty="0" smtClean="0">
                <a:solidFill>
                  <a:srgbClr val="F0720A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</a:t>
            </a:r>
            <a:r>
              <a:rPr lang="it-IT" dirty="0" smtClean="0">
                <a:solidFill>
                  <a:srgbClr val="F0720A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COMPASS-II with recoil</a:t>
            </a:r>
          </a:p>
          <a:p>
            <a:pPr>
              <a:lnSpc>
                <a:spcPct val="150000"/>
              </a:lnSpc>
              <a:buFont typeface="Wingdings" pitchFamily="2" charset="2"/>
              <a:buChar char="à"/>
            </a:pPr>
            <a:r>
              <a:rPr lang="it-IT" dirty="0" smtClean="0">
                <a:solidFill>
                  <a:srgbClr val="F0720A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</a:t>
            </a:r>
            <a:r>
              <a:rPr lang="it-IT" dirty="0" smtClean="0">
                <a:solidFill>
                  <a:srgbClr val="F0720A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EIC/ENC (mapping of GPDs from Q</a:t>
            </a:r>
            <a:r>
              <a:rPr lang="it-IT" baseline="30000" dirty="0" smtClean="0">
                <a:solidFill>
                  <a:srgbClr val="F0720A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2</a:t>
            </a:r>
            <a:r>
              <a:rPr lang="it-IT" dirty="0" smtClean="0">
                <a:solidFill>
                  <a:srgbClr val="F0720A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evolution)</a:t>
            </a:r>
            <a:endParaRPr lang="it-IT" dirty="0" smtClean="0">
              <a:solidFill>
                <a:srgbClr val="F0720A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AutoShape 34"/>
          <p:cNvSpPr>
            <a:spLocks noChangeArrowheads="1"/>
          </p:cNvSpPr>
          <p:nvPr/>
        </p:nvSpPr>
        <p:spPr bwMode="auto">
          <a:xfrm>
            <a:off x="4860032" y="4293096"/>
            <a:ext cx="4283968" cy="733663"/>
          </a:xfrm>
          <a:prstGeom prst="rightArrow">
            <a:avLst>
              <a:gd name="adj1" fmla="val 50000"/>
              <a:gd name="adj2" fmla="val 96869"/>
            </a:avLst>
          </a:prstGeom>
          <a:gradFill flip="none" rotWithShape="1">
            <a:gsLst>
              <a:gs pos="0">
                <a:schemeClr val="tx1">
                  <a:lumMod val="50000"/>
                  <a:lumOff val="50000"/>
                  <a:tint val="66000"/>
                  <a:satMod val="160000"/>
                </a:schemeClr>
              </a:gs>
              <a:gs pos="50000">
                <a:schemeClr val="tx1">
                  <a:lumMod val="50000"/>
                  <a:lumOff val="50000"/>
                  <a:tint val="44500"/>
                  <a:satMod val="160000"/>
                </a:schemeClr>
              </a:gs>
              <a:gs pos="100000">
                <a:schemeClr val="tx1">
                  <a:lumMod val="50000"/>
                  <a:lumOff val="50000"/>
                  <a:tint val="23500"/>
                  <a:satMod val="160000"/>
                </a:schemeClr>
              </a:gs>
            </a:gsLst>
            <a:lin ang="13500000" scaled="1"/>
            <a:tileRect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talks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by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V. Burkert, N. D’Hose, F. Maas</a:t>
            </a:r>
            <a:endParaRPr lang="it-I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484438" y="404664"/>
            <a:ext cx="3357562" cy="3459162"/>
            <a:chOff x="113" y="391"/>
            <a:chExt cx="2160" cy="2358"/>
          </a:xfrm>
        </p:grpSpPr>
        <p:pic>
          <p:nvPicPr>
            <p:cNvPr id="11" name="Picture 4" descr="Schéma2diapoter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13" y="391"/>
              <a:ext cx="2160" cy="2131"/>
            </a:xfrm>
            <a:prstGeom prst="rect">
              <a:avLst/>
            </a:prstGeom>
            <a:noFill/>
          </p:spPr>
        </p:pic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295" y="709"/>
              <a:ext cx="453" cy="502"/>
              <a:chOff x="295" y="709"/>
              <a:chExt cx="453" cy="502"/>
            </a:xfrm>
          </p:grpSpPr>
          <p:sp>
            <p:nvSpPr>
              <p:cNvPr id="16" name="Arc 6"/>
              <p:cNvSpPr>
                <a:spLocks/>
              </p:cNvSpPr>
              <p:nvPr/>
            </p:nvSpPr>
            <p:spPr bwMode="auto">
              <a:xfrm rot="-14845687" flipH="1" flipV="1">
                <a:off x="445" y="908"/>
                <a:ext cx="366" cy="240"/>
              </a:xfrm>
              <a:custGeom>
                <a:avLst/>
                <a:gdLst>
                  <a:gd name="G0" fmla="+- 4417 0 0"/>
                  <a:gd name="G1" fmla="+- 21600 0 0"/>
                  <a:gd name="G2" fmla="+- 21600 0 0"/>
                  <a:gd name="T0" fmla="*/ 0 w 26017"/>
                  <a:gd name="T1" fmla="*/ 456 h 22612"/>
                  <a:gd name="T2" fmla="*/ 25993 w 26017"/>
                  <a:gd name="T3" fmla="*/ 22612 h 22612"/>
                  <a:gd name="T4" fmla="*/ 4417 w 26017"/>
                  <a:gd name="T5" fmla="*/ 21600 h 22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017" h="22612" fill="none" extrusionOk="0">
                    <a:moveTo>
                      <a:pt x="0" y="456"/>
                    </a:moveTo>
                    <a:cubicBezTo>
                      <a:pt x="1452" y="152"/>
                      <a:pt x="2932" y="-1"/>
                      <a:pt x="4417" y="0"/>
                    </a:cubicBezTo>
                    <a:cubicBezTo>
                      <a:pt x="16346" y="0"/>
                      <a:pt x="26017" y="9670"/>
                      <a:pt x="26017" y="21600"/>
                    </a:cubicBezTo>
                    <a:cubicBezTo>
                      <a:pt x="26017" y="21937"/>
                      <a:pt x="26009" y="22274"/>
                      <a:pt x="25993" y="22612"/>
                    </a:cubicBezTo>
                  </a:path>
                  <a:path w="26017" h="22612" stroke="0" extrusionOk="0">
                    <a:moveTo>
                      <a:pt x="0" y="456"/>
                    </a:moveTo>
                    <a:cubicBezTo>
                      <a:pt x="1452" y="152"/>
                      <a:pt x="2932" y="-1"/>
                      <a:pt x="4417" y="0"/>
                    </a:cubicBezTo>
                    <a:cubicBezTo>
                      <a:pt x="16346" y="0"/>
                      <a:pt x="26017" y="9670"/>
                      <a:pt x="26017" y="21600"/>
                    </a:cubicBezTo>
                    <a:cubicBezTo>
                      <a:pt x="26017" y="21937"/>
                      <a:pt x="26009" y="22274"/>
                      <a:pt x="25993" y="22612"/>
                    </a:cubicBezTo>
                    <a:lnTo>
                      <a:pt x="4417" y="2160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FF3300"/>
                </a:solidFill>
                <a:round/>
                <a:headEnd/>
                <a:tailEnd type="triangle" w="med" len="med"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GB" sz="2400">
                  <a:solidFill>
                    <a:srgbClr val="01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17" name="Text Box 7"/>
              <p:cNvSpPr txBox="1">
                <a:spLocks noChangeArrowheads="1"/>
              </p:cNvSpPr>
              <p:nvPr/>
            </p:nvSpPr>
            <p:spPr bwMode="auto">
              <a:xfrm>
                <a:off x="295" y="709"/>
                <a:ext cx="384" cy="270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>
                <a:spAutoFit/>
              </a:bodyPr>
              <a:lstStyle/>
              <a:p>
                <a:pPr defTabSz="762000" eaLnBrk="0" hangingPunct="0"/>
                <a:r>
                  <a:rPr lang="fr-FR">
                    <a:solidFill>
                      <a:srgbClr val="FF3300"/>
                    </a:solidFill>
                  </a:rPr>
                  <a:t>Q</a:t>
                </a:r>
                <a:r>
                  <a:rPr lang="fr-FR" b="1" baseline="30000">
                    <a:solidFill>
                      <a:srgbClr val="FF3300"/>
                    </a:solidFill>
                  </a:rPr>
                  <a:t>2</a:t>
                </a:r>
              </a:p>
            </p:txBody>
          </p:sp>
        </p:grpSp>
        <p:grpSp>
          <p:nvGrpSpPr>
            <p:cNvPr id="4" name="Group 8"/>
            <p:cNvGrpSpPr>
              <a:grpSpLocks/>
            </p:cNvGrpSpPr>
            <p:nvPr/>
          </p:nvGrpSpPr>
          <p:grpSpPr bwMode="auto">
            <a:xfrm>
              <a:off x="1020" y="2062"/>
              <a:ext cx="558" cy="687"/>
              <a:chOff x="1020" y="2062"/>
              <a:chExt cx="558" cy="687"/>
            </a:xfrm>
          </p:grpSpPr>
          <p:sp>
            <p:nvSpPr>
              <p:cNvPr id="14" name="Arc 9"/>
              <p:cNvSpPr>
                <a:spLocks/>
              </p:cNvSpPr>
              <p:nvPr/>
            </p:nvSpPr>
            <p:spPr bwMode="auto">
              <a:xfrm rot="19052950" flipH="1" flipV="1">
                <a:off x="1020" y="2062"/>
                <a:ext cx="558" cy="506"/>
              </a:xfrm>
              <a:custGeom>
                <a:avLst/>
                <a:gdLst>
                  <a:gd name="G0" fmla="+- 4417 0 0"/>
                  <a:gd name="G1" fmla="+- 21600 0 0"/>
                  <a:gd name="G2" fmla="+- 21600 0 0"/>
                  <a:gd name="T0" fmla="*/ 0 w 26017"/>
                  <a:gd name="T1" fmla="*/ 456 h 22612"/>
                  <a:gd name="T2" fmla="*/ 25993 w 26017"/>
                  <a:gd name="T3" fmla="*/ 22612 h 22612"/>
                  <a:gd name="T4" fmla="*/ 4417 w 26017"/>
                  <a:gd name="T5" fmla="*/ 21600 h 22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017" h="22612" fill="none" extrusionOk="0">
                    <a:moveTo>
                      <a:pt x="0" y="456"/>
                    </a:moveTo>
                    <a:cubicBezTo>
                      <a:pt x="1452" y="152"/>
                      <a:pt x="2932" y="-1"/>
                      <a:pt x="4417" y="0"/>
                    </a:cubicBezTo>
                    <a:cubicBezTo>
                      <a:pt x="16346" y="0"/>
                      <a:pt x="26017" y="9670"/>
                      <a:pt x="26017" y="21600"/>
                    </a:cubicBezTo>
                    <a:cubicBezTo>
                      <a:pt x="26017" y="21937"/>
                      <a:pt x="26009" y="22274"/>
                      <a:pt x="25993" y="22612"/>
                    </a:cubicBezTo>
                  </a:path>
                  <a:path w="26017" h="22612" stroke="0" extrusionOk="0">
                    <a:moveTo>
                      <a:pt x="0" y="456"/>
                    </a:moveTo>
                    <a:cubicBezTo>
                      <a:pt x="1452" y="152"/>
                      <a:pt x="2932" y="-1"/>
                      <a:pt x="4417" y="0"/>
                    </a:cubicBezTo>
                    <a:cubicBezTo>
                      <a:pt x="16346" y="0"/>
                      <a:pt x="26017" y="9670"/>
                      <a:pt x="26017" y="21600"/>
                    </a:cubicBezTo>
                    <a:cubicBezTo>
                      <a:pt x="26017" y="21937"/>
                      <a:pt x="26009" y="22274"/>
                      <a:pt x="25993" y="22612"/>
                    </a:cubicBezTo>
                    <a:lnTo>
                      <a:pt x="4417" y="2160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FF3300"/>
                </a:solidFill>
                <a:round/>
                <a:headEnd type="triangle" w="med" len="med"/>
                <a:tailEnd/>
              </a:ln>
              <a:effectLst/>
            </p:spPr>
            <p:txBody>
              <a:bodyPr rot="10800000" wrap="none" anchor="ctr"/>
              <a:lstStyle/>
              <a:p>
                <a:pPr algn="ctr"/>
                <a:endParaRPr lang="en-GB" sz="2400">
                  <a:solidFill>
                    <a:srgbClr val="01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15" name="Text Box 10"/>
              <p:cNvSpPr txBox="1">
                <a:spLocks noChangeArrowheads="1"/>
              </p:cNvSpPr>
              <p:nvPr/>
            </p:nvSpPr>
            <p:spPr bwMode="auto">
              <a:xfrm>
                <a:off x="1213" y="2478"/>
                <a:ext cx="174" cy="271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>
                <a:spAutoFit/>
              </a:bodyPr>
              <a:lstStyle/>
              <a:p>
                <a:pPr defTabSz="762000" eaLnBrk="0" hangingPunct="0"/>
                <a:r>
                  <a:rPr lang="fr-FR">
                    <a:solidFill>
                      <a:srgbClr val="FF3300"/>
                    </a:solidFill>
                  </a:rPr>
                  <a:t>t</a:t>
                </a:r>
              </a:p>
            </p:txBody>
          </p:sp>
        </p:grpSp>
      </p:grpSp>
      <p:sp>
        <p:nvSpPr>
          <p:cNvPr id="18" name="Text Box 78"/>
          <p:cNvSpPr txBox="1">
            <a:spLocks noChangeArrowheads="1"/>
          </p:cNvSpPr>
          <p:nvPr/>
        </p:nvSpPr>
        <p:spPr bwMode="auto">
          <a:xfrm>
            <a:off x="6084168" y="1268760"/>
            <a:ext cx="1254125" cy="406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Q</a:t>
            </a:r>
            <a:r>
              <a:rPr lang="en-GB" baseline="30000" dirty="0">
                <a:solidFill>
                  <a:srgbClr val="FF0000"/>
                </a:solidFill>
              </a:rPr>
              <a:t>2</a:t>
            </a:r>
            <a:r>
              <a:rPr lang="en-GB" b="1" dirty="0">
                <a:solidFill>
                  <a:srgbClr val="FF0000"/>
                </a:solidFill>
                <a:latin typeface="Times New Roman" pitchFamily="18" charset="0"/>
              </a:rPr>
              <a:t>&gt;&gt;, </a:t>
            </a:r>
            <a:r>
              <a:rPr lang="en-GB" dirty="0">
                <a:solidFill>
                  <a:srgbClr val="FF0000"/>
                </a:solidFill>
              </a:rPr>
              <a:t>t</a:t>
            </a:r>
            <a:r>
              <a:rPr lang="en-GB" b="1" dirty="0">
                <a:solidFill>
                  <a:srgbClr val="FF0000"/>
                </a:solidFill>
                <a:latin typeface="Times New Roman" pitchFamily="18" charset="0"/>
              </a:rPr>
              <a:t>&lt;&lt;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012160" y="1772816"/>
            <a:ext cx="30598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appear in factorisation theorem for </a:t>
            </a:r>
            <a:r>
              <a:rPr lang="it-IT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hard exclusive processes</a:t>
            </a:r>
          </a:p>
        </p:txBody>
      </p:sp>
      <p:sp>
        <p:nvSpPr>
          <p:cNvPr id="20" name="Line 19"/>
          <p:cNvSpPr>
            <a:spLocks noChangeShapeType="1"/>
          </p:cNvSpPr>
          <p:nvPr/>
        </p:nvSpPr>
        <p:spPr bwMode="auto">
          <a:xfrm>
            <a:off x="3045045" y="2492896"/>
            <a:ext cx="2808287" cy="0"/>
          </a:xfrm>
          <a:prstGeom prst="line">
            <a:avLst/>
          </a:prstGeom>
          <a:noFill/>
          <a:ln w="28575">
            <a:solidFill>
              <a:schemeClr val="tx1">
                <a:lumMod val="50000"/>
                <a:lumOff val="50000"/>
              </a:schemeClr>
            </a:solidFill>
            <a:prstDash val="dash"/>
            <a:round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it-IT"/>
          </a:p>
        </p:txBody>
      </p:sp>
      <p:graphicFrame>
        <p:nvGraphicFramePr>
          <p:cNvPr id="16388" name="Object 4"/>
          <p:cNvGraphicFramePr>
            <a:graphicFrameLocks noChangeAspect="1"/>
          </p:cNvGraphicFramePr>
          <p:nvPr/>
        </p:nvGraphicFramePr>
        <p:xfrm>
          <a:off x="3147303" y="2660211"/>
          <a:ext cx="612775" cy="365125"/>
        </p:xfrm>
        <a:graphic>
          <a:graphicData uri="http://schemas.openxmlformats.org/presentationml/2006/ole">
            <p:oleObj spid="_x0000_s47106" name="Equation" r:id="rId4" imgW="342720" imgH="203040" progId="Equation.3">
              <p:embed/>
            </p:oleObj>
          </a:graphicData>
        </a:graphic>
      </p:graphicFrame>
      <p:graphicFrame>
        <p:nvGraphicFramePr>
          <p:cNvPr id="16389" name="Object 5"/>
          <p:cNvGraphicFramePr>
            <a:graphicFrameLocks noChangeAspect="1"/>
          </p:cNvGraphicFramePr>
          <p:nvPr/>
        </p:nvGraphicFramePr>
        <p:xfrm>
          <a:off x="4932363" y="2674279"/>
          <a:ext cx="612775" cy="365125"/>
        </p:xfrm>
        <a:graphic>
          <a:graphicData uri="http://schemas.openxmlformats.org/presentationml/2006/ole">
            <p:oleObj spid="_x0000_s47107" name="Equation" r:id="rId5" imgW="342720" imgH="203040" progId="Equation.3">
              <p:embed/>
            </p:oleObj>
          </a:graphicData>
        </a:graphic>
      </p:graphicFrame>
      <p:graphicFrame>
        <p:nvGraphicFramePr>
          <p:cNvPr id="16390" name="Object 6"/>
          <p:cNvGraphicFramePr>
            <a:graphicFrameLocks noChangeAspect="1"/>
          </p:cNvGraphicFramePr>
          <p:nvPr/>
        </p:nvGraphicFramePr>
        <p:xfrm>
          <a:off x="3492500" y="3752205"/>
          <a:ext cx="1184275" cy="396875"/>
        </p:xfrm>
        <a:graphic>
          <a:graphicData uri="http://schemas.openxmlformats.org/presentationml/2006/ole">
            <p:oleObj spid="_x0000_s47108" name="Equation" r:id="rId6" imgW="609480" imgH="203040" progId="Equation.3">
              <p:embed/>
            </p:oleObj>
          </a:graphicData>
        </a:graphic>
      </p:graphicFrame>
      <p:graphicFrame>
        <p:nvGraphicFramePr>
          <p:cNvPr id="16391" name="Object 7"/>
          <p:cNvGraphicFramePr>
            <a:graphicFrameLocks noChangeAspect="1"/>
          </p:cNvGraphicFramePr>
          <p:nvPr/>
        </p:nvGraphicFramePr>
        <p:xfrm>
          <a:off x="4859338" y="3501008"/>
          <a:ext cx="723900" cy="395288"/>
        </p:xfrm>
        <a:graphic>
          <a:graphicData uri="http://schemas.openxmlformats.org/presentationml/2006/ole">
            <p:oleObj spid="_x0000_s47109" name="Equation" r:id="rId7" imgW="444240" imgH="241200" progId="Equation.3">
              <p:embed/>
            </p:oleObj>
          </a:graphicData>
        </a:graphic>
      </p:graphicFrame>
      <p:graphicFrame>
        <p:nvGraphicFramePr>
          <p:cNvPr id="16392" name="Object 8"/>
          <p:cNvGraphicFramePr>
            <a:graphicFrameLocks noChangeAspect="1"/>
          </p:cNvGraphicFramePr>
          <p:nvPr/>
        </p:nvGraphicFramePr>
        <p:xfrm>
          <a:off x="4859338" y="3817863"/>
          <a:ext cx="758825" cy="403225"/>
        </p:xfrm>
        <a:graphic>
          <a:graphicData uri="http://schemas.openxmlformats.org/presentationml/2006/ole">
            <p:oleObj spid="_x0000_s47110" name="Equation" r:id="rId8" imgW="457200" imgH="241200" progId="Equation.3">
              <p:embed/>
            </p:oleObj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0" y="200834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how to measure GPDs ?</a:t>
            </a:r>
            <a:endParaRPr lang="it-IT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55576" y="4261445"/>
            <a:ext cx="7763664" cy="16158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spin ½ target: </a:t>
            </a:r>
          </a:p>
          <a:p>
            <a:pPr>
              <a:lnSpc>
                <a:spcPct val="150000"/>
              </a:lnSpc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     4 leading-tw, chiral even </a:t>
            </a:r>
            <a:r>
              <a:rPr lang="it-IT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q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&amp; </a:t>
            </a:r>
            <a:r>
              <a:rPr lang="it-IT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g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GPDs: H, H conserve nucleon helicity</a:t>
            </a:r>
          </a:p>
          <a:p>
            <a:pPr>
              <a:lnSpc>
                <a:spcPct val="150000"/>
              </a:lnSpc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                                                                  E, E involve nucleon helicity flip </a:t>
            </a:r>
          </a:p>
          <a:p>
            <a:pPr>
              <a:lnSpc>
                <a:spcPct val="150000"/>
              </a:lnSpc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     + 4 chiral odd GPDs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 connection to transversity</a:t>
            </a:r>
            <a:endParaRPr lang="it-IT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276344" y="4869160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~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274862" y="4437112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~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484438" y="404664"/>
            <a:ext cx="3357562" cy="3459162"/>
            <a:chOff x="113" y="391"/>
            <a:chExt cx="2160" cy="2358"/>
          </a:xfrm>
        </p:grpSpPr>
        <p:pic>
          <p:nvPicPr>
            <p:cNvPr id="11" name="Picture 4" descr="Schéma2diapoter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13" y="391"/>
              <a:ext cx="2160" cy="2131"/>
            </a:xfrm>
            <a:prstGeom prst="rect">
              <a:avLst/>
            </a:prstGeom>
            <a:noFill/>
          </p:spPr>
        </p:pic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295" y="709"/>
              <a:ext cx="453" cy="502"/>
              <a:chOff x="295" y="709"/>
              <a:chExt cx="453" cy="502"/>
            </a:xfrm>
          </p:grpSpPr>
          <p:sp>
            <p:nvSpPr>
              <p:cNvPr id="16" name="Arc 6"/>
              <p:cNvSpPr>
                <a:spLocks/>
              </p:cNvSpPr>
              <p:nvPr/>
            </p:nvSpPr>
            <p:spPr bwMode="auto">
              <a:xfrm rot="-14845687" flipH="1" flipV="1">
                <a:off x="445" y="908"/>
                <a:ext cx="366" cy="240"/>
              </a:xfrm>
              <a:custGeom>
                <a:avLst/>
                <a:gdLst>
                  <a:gd name="G0" fmla="+- 4417 0 0"/>
                  <a:gd name="G1" fmla="+- 21600 0 0"/>
                  <a:gd name="G2" fmla="+- 21600 0 0"/>
                  <a:gd name="T0" fmla="*/ 0 w 26017"/>
                  <a:gd name="T1" fmla="*/ 456 h 22612"/>
                  <a:gd name="T2" fmla="*/ 25993 w 26017"/>
                  <a:gd name="T3" fmla="*/ 22612 h 22612"/>
                  <a:gd name="T4" fmla="*/ 4417 w 26017"/>
                  <a:gd name="T5" fmla="*/ 21600 h 22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017" h="22612" fill="none" extrusionOk="0">
                    <a:moveTo>
                      <a:pt x="0" y="456"/>
                    </a:moveTo>
                    <a:cubicBezTo>
                      <a:pt x="1452" y="152"/>
                      <a:pt x="2932" y="-1"/>
                      <a:pt x="4417" y="0"/>
                    </a:cubicBezTo>
                    <a:cubicBezTo>
                      <a:pt x="16346" y="0"/>
                      <a:pt x="26017" y="9670"/>
                      <a:pt x="26017" y="21600"/>
                    </a:cubicBezTo>
                    <a:cubicBezTo>
                      <a:pt x="26017" y="21937"/>
                      <a:pt x="26009" y="22274"/>
                      <a:pt x="25993" y="22612"/>
                    </a:cubicBezTo>
                  </a:path>
                  <a:path w="26017" h="22612" stroke="0" extrusionOk="0">
                    <a:moveTo>
                      <a:pt x="0" y="456"/>
                    </a:moveTo>
                    <a:cubicBezTo>
                      <a:pt x="1452" y="152"/>
                      <a:pt x="2932" y="-1"/>
                      <a:pt x="4417" y="0"/>
                    </a:cubicBezTo>
                    <a:cubicBezTo>
                      <a:pt x="16346" y="0"/>
                      <a:pt x="26017" y="9670"/>
                      <a:pt x="26017" y="21600"/>
                    </a:cubicBezTo>
                    <a:cubicBezTo>
                      <a:pt x="26017" y="21937"/>
                      <a:pt x="26009" y="22274"/>
                      <a:pt x="25993" y="22612"/>
                    </a:cubicBezTo>
                    <a:lnTo>
                      <a:pt x="4417" y="2160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FF3300"/>
                </a:solidFill>
                <a:round/>
                <a:headEnd/>
                <a:tailEnd type="triangle" w="med" len="med"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GB" sz="2400">
                  <a:solidFill>
                    <a:srgbClr val="01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17" name="Text Box 7"/>
              <p:cNvSpPr txBox="1">
                <a:spLocks noChangeArrowheads="1"/>
              </p:cNvSpPr>
              <p:nvPr/>
            </p:nvSpPr>
            <p:spPr bwMode="auto">
              <a:xfrm>
                <a:off x="295" y="709"/>
                <a:ext cx="384" cy="270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>
                <a:spAutoFit/>
              </a:bodyPr>
              <a:lstStyle/>
              <a:p>
                <a:pPr defTabSz="762000" eaLnBrk="0" hangingPunct="0"/>
                <a:r>
                  <a:rPr lang="fr-FR">
                    <a:solidFill>
                      <a:srgbClr val="FF3300"/>
                    </a:solidFill>
                  </a:rPr>
                  <a:t>Q</a:t>
                </a:r>
                <a:r>
                  <a:rPr lang="fr-FR" b="1" baseline="30000">
                    <a:solidFill>
                      <a:srgbClr val="FF3300"/>
                    </a:solidFill>
                  </a:rPr>
                  <a:t>2</a:t>
                </a:r>
              </a:p>
            </p:txBody>
          </p:sp>
        </p:grpSp>
        <p:grpSp>
          <p:nvGrpSpPr>
            <p:cNvPr id="4" name="Group 8"/>
            <p:cNvGrpSpPr>
              <a:grpSpLocks/>
            </p:cNvGrpSpPr>
            <p:nvPr/>
          </p:nvGrpSpPr>
          <p:grpSpPr bwMode="auto">
            <a:xfrm>
              <a:off x="1020" y="2062"/>
              <a:ext cx="558" cy="687"/>
              <a:chOff x="1020" y="2062"/>
              <a:chExt cx="558" cy="687"/>
            </a:xfrm>
          </p:grpSpPr>
          <p:sp>
            <p:nvSpPr>
              <p:cNvPr id="14" name="Arc 9"/>
              <p:cNvSpPr>
                <a:spLocks/>
              </p:cNvSpPr>
              <p:nvPr/>
            </p:nvSpPr>
            <p:spPr bwMode="auto">
              <a:xfrm rot="19052950" flipH="1" flipV="1">
                <a:off x="1020" y="2062"/>
                <a:ext cx="558" cy="506"/>
              </a:xfrm>
              <a:custGeom>
                <a:avLst/>
                <a:gdLst>
                  <a:gd name="G0" fmla="+- 4417 0 0"/>
                  <a:gd name="G1" fmla="+- 21600 0 0"/>
                  <a:gd name="G2" fmla="+- 21600 0 0"/>
                  <a:gd name="T0" fmla="*/ 0 w 26017"/>
                  <a:gd name="T1" fmla="*/ 456 h 22612"/>
                  <a:gd name="T2" fmla="*/ 25993 w 26017"/>
                  <a:gd name="T3" fmla="*/ 22612 h 22612"/>
                  <a:gd name="T4" fmla="*/ 4417 w 26017"/>
                  <a:gd name="T5" fmla="*/ 21600 h 22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017" h="22612" fill="none" extrusionOk="0">
                    <a:moveTo>
                      <a:pt x="0" y="456"/>
                    </a:moveTo>
                    <a:cubicBezTo>
                      <a:pt x="1452" y="152"/>
                      <a:pt x="2932" y="-1"/>
                      <a:pt x="4417" y="0"/>
                    </a:cubicBezTo>
                    <a:cubicBezTo>
                      <a:pt x="16346" y="0"/>
                      <a:pt x="26017" y="9670"/>
                      <a:pt x="26017" y="21600"/>
                    </a:cubicBezTo>
                    <a:cubicBezTo>
                      <a:pt x="26017" y="21937"/>
                      <a:pt x="26009" y="22274"/>
                      <a:pt x="25993" y="22612"/>
                    </a:cubicBezTo>
                  </a:path>
                  <a:path w="26017" h="22612" stroke="0" extrusionOk="0">
                    <a:moveTo>
                      <a:pt x="0" y="456"/>
                    </a:moveTo>
                    <a:cubicBezTo>
                      <a:pt x="1452" y="152"/>
                      <a:pt x="2932" y="-1"/>
                      <a:pt x="4417" y="0"/>
                    </a:cubicBezTo>
                    <a:cubicBezTo>
                      <a:pt x="16346" y="0"/>
                      <a:pt x="26017" y="9670"/>
                      <a:pt x="26017" y="21600"/>
                    </a:cubicBezTo>
                    <a:cubicBezTo>
                      <a:pt x="26017" y="21937"/>
                      <a:pt x="26009" y="22274"/>
                      <a:pt x="25993" y="22612"/>
                    </a:cubicBezTo>
                    <a:lnTo>
                      <a:pt x="4417" y="2160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FF3300"/>
                </a:solidFill>
                <a:round/>
                <a:headEnd type="triangle" w="med" len="med"/>
                <a:tailEnd/>
              </a:ln>
              <a:effectLst/>
            </p:spPr>
            <p:txBody>
              <a:bodyPr rot="10800000" wrap="none" anchor="ctr"/>
              <a:lstStyle/>
              <a:p>
                <a:pPr algn="ctr"/>
                <a:endParaRPr lang="en-GB" sz="2400">
                  <a:solidFill>
                    <a:srgbClr val="01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15" name="Text Box 10"/>
              <p:cNvSpPr txBox="1">
                <a:spLocks noChangeArrowheads="1"/>
              </p:cNvSpPr>
              <p:nvPr/>
            </p:nvSpPr>
            <p:spPr bwMode="auto">
              <a:xfrm>
                <a:off x="1213" y="2478"/>
                <a:ext cx="174" cy="271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>
                <a:spAutoFit/>
              </a:bodyPr>
              <a:lstStyle/>
              <a:p>
                <a:pPr defTabSz="762000" eaLnBrk="0" hangingPunct="0"/>
                <a:r>
                  <a:rPr lang="fr-FR">
                    <a:solidFill>
                      <a:srgbClr val="FF3300"/>
                    </a:solidFill>
                  </a:rPr>
                  <a:t>t</a:t>
                </a:r>
              </a:p>
            </p:txBody>
          </p:sp>
        </p:grpSp>
      </p:grpSp>
      <p:sp>
        <p:nvSpPr>
          <p:cNvPr id="18" name="Text Box 78"/>
          <p:cNvSpPr txBox="1">
            <a:spLocks noChangeArrowheads="1"/>
          </p:cNvSpPr>
          <p:nvPr/>
        </p:nvSpPr>
        <p:spPr bwMode="auto">
          <a:xfrm>
            <a:off x="6084168" y="1268760"/>
            <a:ext cx="1254125" cy="406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Q</a:t>
            </a:r>
            <a:r>
              <a:rPr lang="en-GB" baseline="30000" dirty="0">
                <a:solidFill>
                  <a:srgbClr val="FF0000"/>
                </a:solidFill>
              </a:rPr>
              <a:t>2</a:t>
            </a:r>
            <a:r>
              <a:rPr lang="en-GB" b="1" dirty="0">
                <a:solidFill>
                  <a:srgbClr val="FF0000"/>
                </a:solidFill>
                <a:latin typeface="Times New Roman" pitchFamily="18" charset="0"/>
              </a:rPr>
              <a:t>&gt;&gt;, </a:t>
            </a:r>
            <a:r>
              <a:rPr lang="en-GB" dirty="0">
                <a:solidFill>
                  <a:srgbClr val="FF0000"/>
                </a:solidFill>
              </a:rPr>
              <a:t>t</a:t>
            </a:r>
            <a:r>
              <a:rPr lang="en-GB" b="1" dirty="0">
                <a:solidFill>
                  <a:srgbClr val="FF0000"/>
                </a:solidFill>
                <a:latin typeface="Times New Roman" pitchFamily="18" charset="0"/>
              </a:rPr>
              <a:t>&lt;&lt;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012160" y="1772816"/>
            <a:ext cx="30598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appear in factorisation theorem for </a:t>
            </a:r>
            <a:r>
              <a:rPr lang="it-IT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hard exclusive processes</a:t>
            </a:r>
          </a:p>
        </p:txBody>
      </p:sp>
      <p:sp>
        <p:nvSpPr>
          <p:cNvPr id="20" name="Line 19"/>
          <p:cNvSpPr>
            <a:spLocks noChangeShapeType="1"/>
          </p:cNvSpPr>
          <p:nvPr/>
        </p:nvSpPr>
        <p:spPr bwMode="auto">
          <a:xfrm>
            <a:off x="3045045" y="2492896"/>
            <a:ext cx="2808287" cy="0"/>
          </a:xfrm>
          <a:prstGeom prst="line">
            <a:avLst/>
          </a:prstGeom>
          <a:noFill/>
          <a:ln w="28575">
            <a:solidFill>
              <a:schemeClr val="tx1">
                <a:lumMod val="50000"/>
                <a:lumOff val="50000"/>
              </a:schemeClr>
            </a:solidFill>
            <a:prstDash val="dash"/>
            <a:round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it-IT"/>
          </a:p>
        </p:txBody>
      </p:sp>
      <p:graphicFrame>
        <p:nvGraphicFramePr>
          <p:cNvPr id="16388" name="Object 4"/>
          <p:cNvGraphicFramePr>
            <a:graphicFrameLocks noChangeAspect="1"/>
          </p:cNvGraphicFramePr>
          <p:nvPr/>
        </p:nvGraphicFramePr>
        <p:xfrm>
          <a:off x="3147303" y="2660211"/>
          <a:ext cx="612775" cy="365125"/>
        </p:xfrm>
        <a:graphic>
          <a:graphicData uri="http://schemas.openxmlformats.org/presentationml/2006/ole">
            <p:oleObj spid="_x0000_s49154" name="Equation" r:id="rId4" imgW="342720" imgH="203040" progId="Equation.3">
              <p:embed/>
            </p:oleObj>
          </a:graphicData>
        </a:graphic>
      </p:graphicFrame>
      <p:graphicFrame>
        <p:nvGraphicFramePr>
          <p:cNvPr id="16389" name="Object 5"/>
          <p:cNvGraphicFramePr>
            <a:graphicFrameLocks noChangeAspect="1"/>
          </p:cNvGraphicFramePr>
          <p:nvPr/>
        </p:nvGraphicFramePr>
        <p:xfrm>
          <a:off x="4932363" y="2674279"/>
          <a:ext cx="612775" cy="365125"/>
        </p:xfrm>
        <a:graphic>
          <a:graphicData uri="http://schemas.openxmlformats.org/presentationml/2006/ole">
            <p:oleObj spid="_x0000_s49155" name="Equation" r:id="rId5" imgW="342720" imgH="203040" progId="Equation.3">
              <p:embed/>
            </p:oleObj>
          </a:graphicData>
        </a:graphic>
      </p:graphicFrame>
      <p:graphicFrame>
        <p:nvGraphicFramePr>
          <p:cNvPr id="16390" name="Object 6"/>
          <p:cNvGraphicFramePr>
            <a:graphicFrameLocks noChangeAspect="1"/>
          </p:cNvGraphicFramePr>
          <p:nvPr/>
        </p:nvGraphicFramePr>
        <p:xfrm>
          <a:off x="3492500" y="3752205"/>
          <a:ext cx="1184275" cy="396875"/>
        </p:xfrm>
        <a:graphic>
          <a:graphicData uri="http://schemas.openxmlformats.org/presentationml/2006/ole">
            <p:oleObj spid="_x0000_s49156" name="Equation" r:id="rId6" imgW="609480" imgH="203040" progId="Equation.3">
              <p:embed/>
            </p:oleObj>
          </a:graphicData>
        </a:graphic>
      </p:graphicFrame>
      <p:graphicFrame>
        <p:nvGraphicFramePr>
          <p:cNvPr id="16391" name="Object 7"/>
          <p:cNvGraphicFramePr>
            <a:graphicFrameLocks noChangeAspect="1"/>
          </p:cNvGraphicFramePr>
          <p:nvPr/>
        </p:nvGraphicFramePr>
        <p:xfrm>
          <a:off x="4859338" y="3501008"/>
          <a:ext cx="723900" cy="395288"/>
        </p:xfrm>
        <a:graphic>
          <a:graphicData uri="http://schemas.openxmlformats.org/presentationml/2006/ole">
            <p:oleObj spid="_x0000_s49157" name="Equation" r:id="rId7" imgW="444240" imgH="241200" progId="Equation.3">
              <p:embed/>
            </p:oleObj>
          </a:graphicData>
        </a:graphic>
      </p:graphicFrame>
      <p:graphicFrame>
        <p:nvGraphicFramePr>
          <p:cNvPr id="16392" name="Object 8"/>
          <p:cNvGraphicFramePr>
            <a:graphicFrameLocks noChangeAspect="1"/>
          </p:cNvGraphicFramePr>
          <p:nvPr/>
        </p:nvGraphicFramePr>
        <p:xfrm>
          <a:off x="4859338" y="3817863"/>
          <a:ext cx="758825" cy="403225"/>
        </p:xfrm>
        <a:graphic>
          <a:graphicData uri="http://schemas.openxmlformats.org/presentationml/2006/ole">
            <p:oleObj spid="_x0000_s49158" name="Equation" r:id="rId8" imgW="457200" imgH="241200" progId="Equation.3">
              <p:embed/>
            </p:oleObj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0" y="200834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how to measure GPDs ?</a:t>
            </a:r>
            <a:endParaRPr lang="it-IT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27585" y="4293096"/>
            <a:ext cx="54726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it-IT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DVCS</a:t>
            </a:r>
            <a:r>
              <a:rPr lang="it-IT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:  most clean process, (some) flavour dependent info from p &amp; n target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815684" y="4715852"/>
            <a:ext cx="1500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 H, H, E, E</a:t>
            </a:r>
            <a:endParaRPr lang="it-IT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408448" y="4571836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~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968962" y="4567060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~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484438" y="404664"/>
            <a:ext cx="3357562" cy="3459162"/>
            <a:chOff x="113" y="391"/>
            <a:chExt cx="2160" cy="2358"/>
          </a:xfrm>
        </p:grpSpPr>
        <p:pic>
          <p:nvPicPr>
            <p:cNvPr id="11" name="Picture 4" descr="Schéma2diapoter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13" y="391"/>
              <a:ext cx="2160" cy="2131"/>
            </a:xfrm>
            <a:prstGeom prst="rect">
              <a:avLst/>
            </a:prstGeom>
            <a:noFill/>
          </p:spPr>
        </p:pic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295" y="709"/>
              <a:ext cx="453" cy="502"/>
              <a:chOff x="295" y="709"/>
              <a:chExt cx="453" cy="502"/>
            </a:xfrm>
          </p:grpSpPr>
          <p:sp>
            <p:nvSpPr>
              <p:cNvPr id="16" name="Arc 6"/>
              <p:cNvSpPr>
                <a:spLocks/>
              </p:cNvSpPr>
              <p:nvPr/>
            </p:nvSpPr>
            <p:spPr bwMode="auto">
              <a:xfrm rot="-14845687" flipH="1" flipV="1">
                <a:off x="445" y="908"/>
                <a:ext cx="366" cy="240"/>
              </a:xfrm>
              <a:custGeom>
                <a:avLst/>
                <a:gdLst>
                  <a:gd name="G0" fmla="+- 4417 0 0"/>
                  <a:gd name="G1" fmla="+- 21600 0 0"/>
                  <a:gd name="G2" fmla="+- 21600 0 0"/>
                  <a:gd name="T0" fmla="*/ 0 w 26017"/>
                  <a:gd name="T1" fmla="*/ 456 h 22612"/>
                  <a:gd name="T2" fmla="*/ 25993 w 26017"/>
                  <a:gd name="T3" fmla="*/ 22612 h 22612"/>
                  <a:gd name="T4" fmla="*/ 4417 w 26017"/>
                  <a:gd name="T5" fmla="*/ 21600 h 22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017" h="22612" fill="none" extrusionOk="0">
                    <a:moveTo>
                      <a:pt x="0" y="456"/>
                    </a:moveTo>
                    <a:cubicBezTo>
                      <a:pt x="1452" y="152"/>
                      <a:pt x="2932" y="-1"/>
                      <a:pt x="4417" y="0"/>
                    </a:cubicBezTo>
                    <a:cubicBezTo>
                      <a:pt x="16346" y="0"/>
                      <a:pt x="26017" y="9670"/>
                      <a:pt x="26017" y="21600"/>
                    </a:cubicBezTo>
                    <a:cubicBezTo>
                      <a:pt x="26017" y="21937"/>
                      <a:pt x="26009" y="22274"/>
                      <a:pt x="25993" y="22612"/>
                    </a:cubicBezTo>
                  </a:path>
                  <a:path w="26017" h="22612" stroke="0" extrusionOk="0">
                    <a:moveTo>
                      <a:pt x="0" y="456"/>
                    </a:moveTo>
                    <a:cubicBezTo>
                      <a:pt x="1452" y="152"/>
                      <a:pt x="2932" y="-1"/>
                      <a:pt x="4417" y="0"/>
                    </a:cubicBezTo>
                    <a:cubicBezTo>
                      <a:pt x="16346" y="0"/>
                      <a:pt x="26017" y="9670"/>
                      <a:pt x="26017" y="21600"/>
                    </a:cubicBezTo>
                    <a:cubicBezTo>
                      <a:pt x="26017" y="21937"/>
                      <a:pt x="26009" y="22274"/>
                      <a:pt x="25993" y="22612"/>
                    </a:cubicBezTo>
                    <a:lnTo>
                      <a:pt x="4417" y="2160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FF3300"/>
                </a:solidFill>
                <a:round/>
                <a:headEnd/>
                <a:tailEnd type="triangle" w="med" len="med"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GB" sz="2400">
                  <a:solidFill>
                    <a:srgbClr val="01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17" name="Text Box 7"/>
              <p:cNvSpPr txBox="1">
                <a:spLocks noChangeArrowheads="1"/>
              </p:cNvSpPr>
              <p:nvPr/>
            </p:nvSpPr>
            <p:spPr bwMode="auto">
              <a:xfrm>
                <a:off x="295" y="709"/>
                <a:ext cx="384" cy="270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>
                <a:spAutoFit/>
              </a:bodyPr>
              <a:lstStyle/>
              <a:p>
                <a:pPr defTabSz="762000" eaLnBrk="0" hangingPunct="0"/>
                <a:r>
                  <a:rPr lang="fr-FR">
                    <a:solidFill>
                      <a:srgbClr val="FF3300"/>
                    </a:solidFill>
                  </a:rPr>
                  <a:t>Q</a:t>
                </a:r>
                <a:r>
                  <a:rPr lang="fr-FR" b="1" baseline="30000">
                    <a:solidFill>
                      <a:srgbClr val="FF3300"/>
                    </a:solidFill>
                  </a:rPr>
                  <a:t>2</a:t>
                </a:r>
              </a:p>
            </p:txBody>
          </p:sp>
        </p:grpSp>
        <p:grpSp>
          <p:nvGrpSpPr>
            <p:cNvPr id="4" name="Group 8"/>
            <p:cNvGrpSpPr>
              <a:grpSpLocks/>
            </p:cNvGrpSpPr>
            <p:nvPr/>
          </p:nvGrpSpPr>
          <p:grpSpPr bwMode="auto">
            <a:xfrm>
              <a:off x="1020" y="2062"/>
              <a:ext cx="558" cy="687"/>
              <a:chOff x="1020" y="2062"/>
              <a:chExt cx="558" cy="687"/>
            </a:xfrm>
          </p:grpSpPr>
          <p:sp>
            <p:nvSpPr>
              <p:cNvPr id="14" name="Arc 9"/>
              <p:cNvSpPr>
                <a:spLocks/>
              </p:cNvSpPr>
              <p:nvPr/>
            </p:nvSpPr>
            <p:spPr bwMode="auto">
              <a:xfrm rot="19052950" flipH="1" flipV="1">
                <a:off x="1020" y="2062"/>
                <a:ext cx="558" cy="506"/>
              </a:xfrm>
              <a:custGeom>
                <a:avLst/>
                <a:gdLst>
                  <a:gd name="G0" fmla="+- 4417 0 0"/>
                  <a:gd name="G1" fmla="+- 21600 0 0"/>
                  <a:gd name="G2" fmla="+- 21600 0 0"/>
                  <a:gd name="T0" fmla="*/ 0 w 26017"/>
                  <a:gd name="T1" fmla="*/ 456 h 22612"/>
                  <a:gd name="T2" fmla="*/ 25993 w 26017"/>
                  <a:gd name="T3" fmla="*/ 22612 h 22612"/>
                  <a:gd name="T4" fmla="*/ 4417 w 26017"/>
                  <a:gd name="T5" fmla="*/ 21600 h 22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6017" h="22612" fill="none" extrusionOk="0">
                    <a:moveTo>
                      <a:pt x="0" y="456"/>
                    </a:moveTo>
                    <a:cubicBezTo>
                      <a:pt x="1452" y="152"/>
                      <a:pt x="2932" y="-1"/>
                      <a:pt x="4417" y="0"/>
                    </a:cubicBezTo>
                    <a:cubicBezTo>
                      <a:pt x="16346" y="0"/>
                      <a:pt x="26017" y="9670"/>
                      <a:pt x="26017" y="21600"/>
                    </a:cubicBezTo>
                    <a:cubicBezTo>
                      <a:pt x="26017" y="21937"/>
                      <a:pt x="26009" y="22274"/>
                      <a:pt x="25993" y="22612"/>
                    </a:cubicBezTo>
                  </a:path>
                  <a:path w="26017" h="22612" stroke="0" extrusionOk="0">
                    <a:moveTo>
                      <a:pt x="0" y="456"/>
                    </a:moveTo>
                    <a:cubicBezTo>
                      <a:pt x="1452" y="152"/>
                      <a:pt x="2932" y="-1"/>
                      <a:pt x="4417" y="0"/>
                    </a:cubicBezTo>
                    <a:cubicBezTo>
                      <a:pt x="16346" y="0"/>
                      <a:pt x="26017" y="9670"/>
                      <a:pt x="26017" y="21600"/>
                    </a:cubicBezTo>
                    <a:cubicBezTo>
                      <a:pt x="26017" y="21937"/>
                      <a:pt x="26009" y="22274"/>
                      <a:pt x="25993" y="22612"/>
                    </a:cubicBezTo>
                    <a:lnTo>
                      <a:pt x="4417" y="21600"/>
                    </a:lnTo>
                    <a:close/>
                  </a:path>
                </a:pathLst>
              </a:custGeom>
              <a:noFill/>
              <a:ln w="38100" cap="rnd">
                <a:solidFill>
                  <a:srgbClr val="FF3300"/>
                </a:solidFill>
                <a:round/>
                <a:headEnd type="triangle" w="med" len="med"/>
                <a:tailEnd/>
              </a:ln>
              <a:effectLst/>
            </p:spPr>
            <p:txBody>
              <a:bodyPr rot="10800000" wrap="none" anchor="ctr"/>
              <a:lstStyle/>
              <a:p>
                <a:pPr algn="ctr"/>
                <a:endParaRPr lang="en-GB" sz="2400">
                  <a:solidFill>
                    <a:srgbClr val="01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15" name="Text Box 10"/>
              <p:cNvSpPr txBox="1">
                <a:spLocks noChangeArrowheads="1"/>
              </p:cNvSpPr>
              <p:nvPr/>
            </p:nvSpPr>
            <p:spPr bwMode="auto">
              <a:xfrm>
                <a:off x="1213" y="2478"/>
                <a:ext cx="174" cy="271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>
                <a:spAutoFit/>
              </a:bodyPr>
              <a:lstStyle/>
              <a:p>
                <a:pPr defTabSz="762000" eaLnBrk="0" hangingPunct="0"/>
                <a:r>
                  <a:rPr lang="fr-FR">
                    <a:solidFill>
                      <a:srgbClr val="FF3300"/>
                    </a:solidFill>
                  </a:rPr>
                  <a:t>t</a:t>
                </a:r>
              </a:p>
            </p:txBody>
          </p:sp>
        </p:grpSp>
      </p:grpSp>
      <p:sp>
        <p:nvSpPr>
          <p:cNvPr id="18" name="Text Box 78"/>
          <p:cNvSpPr txBox="1">
            <a:spLocks noChangeArrowheads="1"/>
          </p:cNvSpPr>
          <p:nvPr/>
        </p:nvSpPr>
        <p:spPr bwMode="auto">
          <a:xfrm>
            <a:off x="6084168" y="1268760"/>
            <a:ext cx="1254125" cy="406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Q</a:t>
            </a:r>
            <a:r>
              <a:rPr lang="en-GB" baseline="30000" dirty="0">
                <a:solidFill>
                  <a:srgbClr val="FF0000"/>
                </a:solidFill>
              </a:rPr>
              <a:t>2</a:t>
            </a:r>
            <a:r>
              <a:rPr lang="en-GB" b="1" dirty="0">
                <a:solidFill>
                  <a:srgbClr val="FF0000"/>
                </a:solidFill>
                <a:latin typeface="Times New Roman" pitchFamily="18" charset="0"/>
              </a:rPr>
              <a:t>&gt;&gt;, </a:t>
            </a:r>
            <a:r>
              <a:rPr lang="en-GB" dirty="0">
                <a:solidFill>
                  <a:srgbClr val="FF0000"/>
                </a:solidFill>
              </a:rPr>
              <a:t>t</a:t>
            </a:r>
            <a:r>
              <a:rPr lang="en-GB" b="1" dirty="0">
                <a:solidFill>
                  <a:srgbClr val="FF0000"/>
                </a:solidFill>
                <a:latin typeface="Times New Roman" pitchFamily="18" charset="0"/>
              </a:rPr>
              <a:t>&lt;&lt;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012160" y="1772816"/>
            <a:ext cx="30598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appear in factorisation theorem for </a:t>
            </a:r>
            <a:r>
              <a:rPr lang="it-IT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hard exclusive processes</a:t>
            </a:r>
          </a:p>
        </p:txBody>
      </p:sp>
      <p:sp>
        <p:nvSpPr>
          <p:cNvPr id="20" name="Line 19"/>
          <p:cNvSpPr>
            <a:spLocks noChangeShapeType="1"/>
          </p:cNvSpPr>
          <p:nvPr/>
        </p:nvSpPr>
        <p:spPr bwMode="auto">
          <a:xfrm>
            <a:off x="3045045" y="2492896"/>
            <a:ext cx="2808287" cy="0"/>
          </a:xfrm>
          <a:prstGeom prst="line">
            <a:avLst/>
          </a:prstGeom>
          <a:noFill/>
          <a:ln w="28575">
            <a:solidFill>
              <a:schemeClr val="tx1">
                <a:lumMod val="50000"/>
                <a:lumOff val="50000"/>
              </a:schemeClr>
            </a:solidFill>
            <a:prstDash val="dash"/>
            <a:round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it-IT"/>
          </a:p>
        </p:txBody>
      </p:sp>
      <p:graphicFrame>
        <p:nvGraphicFramePr>
          <p:cNvPr id="16388" name="Object 4"/>
          <p:cNvGraphicFramePr>
            <a:graphicFrameLocks noChangeAspect="1"/>
          </p:cNvGraphicFramePr>
          <p:nvPr/>
        </p:nvGraphicFramePr>
        <p:xfrm>
          <a:off x="3147303" y="2660211"/>
          <a:ext cx="612775" cy="365125"/>
        </p:xfrm>
        <a:graphic>
          <a:graphicData uri="http://schemas.openxmlformats.org/presentationml/2006/ole">
            <p:oleObj spid="_x0000_s50178" name="Equation" r:id="rId4" imgW="342720" imgH="203040" progId="Equation.3">
              <p:embed/>
            </p:oleObj>
          </a:graphicData>
        </a:graphic>
      </p:graphicFrame>
      <p:graphicFrame>
        <p:nvGraphicFramePr>
          <p:cNvPr id="16389" name="Object 5"/>
          <p:cNvGraphicFramePr>
            <a:graphicFrameLocks noChangeAspect="1"/>
          </p:cNvGraphicFramePr>
          <p:nvPr/>
        </p:nvGraphicFramePr>
        <p:xfrm>
          <a:off x="4932363" y="2674279"/>
          <a:ext cx="612775" cy="365125"/>
        </p:xfrm>
        <a:graphic>
          <a:graphicData uri="http://schemas.openxmlformats.org/presentationml/2006/ole">
            <p:oleObj spid="_x0000_s50179" name="Equation" r:id="rId5" imgW="342720" imgH="203040" progId="Equation.3">
              <p:embed/>
            </p:oleObj>
          </a:graphicData>
        </a:graphic>
      </p:graphicFrame>
      <p:graphicFrame>
        <p:nvGraphicFramePr>
          <p:cNvPr id="16390" name="Object 6"/>
          <p:cNvGraphicFramePr>
            <a:graphicFrameLocks noChangeAspect="1"/>
          </p:cNvGraphicFramePr>
          <p:nvPr/>
        </p:nvGraphicFramePr>
        <p:xfrm>
          <a:off x="3492500" y="3752205"/>
          <a:ext cx="1184275" cy="396875"/>
        </p:xfrm>
        <a:graphic>
          <a:graphicData uri="http://schemas.openxmlformats.org/presentationml/2006/ole">
            <p:oleObj spid="_x0000_s50180" name="Equation" r:id="rId6" imgW="609480" imgH="203040" progId="Equation.3">
              <p:embed/>
            </p:oleObj>
          </a:graphicData>
        </a:graphic>
      </p:graphicFrame>
      <p:graphicFrame>
        <p:nvGraphicFramePr>
          <p:cNvPr id="16391" name="Object 7"/>
          <p:cNvGraphicFramePr>
            <a:graphicFrameLocks noChangeAspect="1"/>
          </p:cNvGraphicFramePr>
          <p:nvPr/>
        </p:nvGraphicFramePr>
        <p:xfrm>
          <a:off x="4859338" y="3501008"/>
          <a:ext cx="723900" cy="395288"/>
        </p:xfrm>
        <a:graphic>
          <a:graphicData uri="http://schemas.openxmlformats.org/presentationml/2006/ole">
            <p:oleObj spid="_x0000_s50181" name="Equation" r:id="rId7" imgW="444240" imgH="241200" progId="Equation.3">
              <p:embed/>
            </p:oleObj>
          </a:graphicData>
        </a:graphic>
      </p:graphicFrame>
      <p:graphicFrame>
        <p:nvGraphicFramePr>
          <p:cNvPr id="16392" name="Object 8"/>
          <p:cNvGraphicFramePr>
            <a:graphicFrameLocks noChangeAspect="1"/>
          </p:cNvGraphicFramePr>
          <p:nvPr/>
        </p:nvGraphicFramePr>
        <p:xfrm>
          <a:off x="4859338" y="3817863"/>
          <a:ext cx="758825" cy="403225"/>
        </p:xfrm>
        <a:graphic>
          <a:graphicData uri="http://schemas.openxmlformats.org/presentationml/2006/ole">
            <p:oleObj spid="_x0000_s50182" name="Equation" r:id="rId8" imgW="457200" imgH="241200" progId="Equation.3">
              <p:embed/>
            </p:oleObj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0" y="200834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how to measure GPDs ?</a:t>
            </a:r>
            <a:endParaRPr lang="it-IT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27585" y="4293096"/>
            <a:ext cx="54726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it-IT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DVCS</a:t>
            </a:r>
            <a:r>
              <a:rPr lang="it-IT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:  most clean process, (some) flavour dependent info from p &amp; n target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815684" y="4715852"/>
            <a:ext cx="1500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 H, H, E, E</a:t>
            </a:r>
            <a:endParaRPr lang="it-IT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408448" y="4571836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~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968962" y="4567060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~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827584" y="5157192"/>
            <a:ext cx="54726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it-IT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DVMP</a:t>
            </a:r>
            <a:r>
              <a:rPr lang="it-IT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: flavour decomposition;  gluons:           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420400" y="5301208"/>
            <a:ext cx="1334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VM </a:t>
            </a:r>
            <a:r>
              <a:rPr lang="it-IT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 H, E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458276" y="5733256"/>
            <a:ext cx="1295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PS  H, E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120416" y="5589240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~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7406966" y="5589240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~</a:t>
            </a:r>
          </a:p>
        </p:txBody>
      </p:sp>
      <p:sp>
        <p:nvSpPr>
          <p:cNvPr id="28" name="Rounded Rectangle 27"/>
          <p:cNvSpPr/>
          <p:nvPr/>
        </p:nvSpPr>
        <p:spPr>
          <a:xfrm>
            <a:off x="6228184" y="4581128"/>
            <a:ext cx="2304256" cy="1656184"/>
          </a:xfrm>
          <a:prstGeom prst="round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 smtClean="0">
            <a:solidFill>
              <a:srgbClr val="0070C0"/>
            </a:solidFill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1557</TotalTime>
  <Words>3196</Words>
  <Application>Microsoft Office PowerPoint</Application>
  <PresentationFormat>On-screen Show (4:3)</PresentationFormat>
  <Paragraphs>655</Paragraphs>
  <Slides>66</Slides>
  <Notes>1</Notes>
  <HiddenSlides>4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66</vt:i4>
      </vt:variant>
    </vt:vector>
  </HeadingPairs>
  <TitlesOfParts>
    <vt:vector size="69" baseType="lpstr">
      <vt:lpstr>Office Theme</vt:lpstr>
      <vt:lpstr>Equation</vt:lpstr>
      <vt:lpstr>Microsoft Equation 3.0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  <vt:lpstr>Slide 65</vt:lpstr>
      <vt:lpstr>Slide 66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delia</dc:creator>
  <cp:lastModifiedBy>delia</cp:lastModifiedBy>
  <cp:revision>167</cp:revision>
  <dcterms:created xsi:type="dcterms:W3CDTF">2011-08-22T12:53:04Z</dcterms:created>
  <dcterms:modified xsi:type="dcterms:W3CDTF">2011-09-01T13:44:30Z</dcterms:modified>
</cp:coreProperties>
</file>