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1" r:id="rId2"/>
    <p:sldId id="256" r:id="rId3"/>
    <p:sldId id="257" r:id="rId4"/>
    <p:sldId id="259" r:id="rId5"/>
    <p:sldId id="260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2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284F82-26A2-48EC-AB0B-959CEF7D82B0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3BAF5E-7C9B-491F-9B9F-41567A7871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458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f2fedi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5CFA56-DF8D-4AFF-9953-9F009D79072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150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BE6E6-A15A-D3A7-B6F7-DFB1AD037A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554831-E3C6-6803-19D8-C4E8CF394F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E3F69C-CAC8-86CD-767D-64CF371DD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FBC6FE-0DEF-DB2B-0ACA-F14A41E8C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6F497B-6AC1-D4B4-23D0-56EF7F3F1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401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0AB72-88AC-8335-B37D-2BA830216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B56B29-3D12-7985-09FF-A5D5225B6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4B7BCB-36B1-C5E6-A920-7901E5709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81F0BA-7AE5-DF9A-61A4-3DFB33534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72BDF7-5FCE-8D3B-33F0-8FCABA599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204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E6578C-A865-3831-E8C2-49B71C94A3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05FA29-B564-33B7-DCF8-565F1A4C96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28D64-6F12-C6E7-C497-1040FF9DB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27394B-A2A1-3946-A0D5-C9B25FB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3A41BA-F76D-8467-8A4A-4B3B15462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659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16F39-23AF-42BE-EF57-196AD33D9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DAE68C-4C5A-56A2-1D7E-7E3D934F31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D12707-F4FE-F96B-4832-E0AB8F318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024147-9A8E-8F3B-A641-2E0523280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AF4EE-0B90-0A8D-778B-A8AB2F6F7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090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AA448-E12C-DC47-089B-2295F2C7A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2A42ED-6FEE-0DF3-991B-A2405E5EC6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493CF7-B655-FFE5-901E-0B10B58BB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36A680-78AC-8D44-790F-3395F7928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6D637-3218-383B-4809-6D22015E9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710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92F7EB-9E84-93B9-961D-8299C37ED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B388B6-AC4B-743E-5D0C-B2C37D3ACD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FAE1A5-7CD5-EEAD-0015-0D4C75D1D0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16B732-9331-8330-4ADC-20F2152C2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992E0B-ABD5-25D2-9711-A298EE8C3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51623E-E268-D7B1-6F14-6624D18B3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298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7380D-FBAA-66EB-C8E9-4B2439580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4E8405-96DA-07EF-2FBD-828DFC50D6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3E9A74-59A9-93CE-C19A-0EFA940E7C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625572-0223-EBD1-09BC-5A6CD34E1C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E5B4EC-3C05-6A79-2F96-BBC031739A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005BEB-AA94-61D5-284A-35B81BE02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2758F7-33D7-822C-E2A7-CFCDFECF3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0E1F40-0945-2125-114E-28658F811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228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4E0DD-3833-D880-209E-BFC877A0F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592156-2941-364E-8BAD-BB6F66611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9B97A5-0A63-17E7-6AA6-7232B9BF4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DFB6C6-30C0-EBBA-7051-AD4C718A5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196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BDE94C-16CA-93ED-E046-44FA8E905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14CC10-42C6-A373-F868-642DB8E49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3DF502-786E-45C9-6F7C-2DF92A891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097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50273-6B2C-DD8B-C6E5-8D498C27D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43E49A-8D55-E3DC-3D8B-5E7598618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4C082E-76DF-E485-A97D-F506299ADA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D93134-9E40-433D-64F7-F00D5EA1B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C7C052-064F-887B-B98A-11FBC0A1E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97A71A-B9FF-B06B-723B-2A487AF3E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3717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6164A-0181-3E9D-2214-7082AC4CD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5B5417-35CE-24C4-9D26-73D430EC76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B078EB-CC53-E51A-B410-3ABACAEFA9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249B77-B61C-5AF0-9543-140A376D7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E52D06-7451-A9F5-9CE6-7FB273813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5EA535-6012-AE52-F636-043641295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370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F96245-C28F-5FA0-A436-B470A7D36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CAA464-6E9F-FF18-BEA2-47BBF36E3D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C6B38D-8A75-4820-3A87-CEA14F53A4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D7158-E651-41A1-A7FE-4A6EDF3BB4FE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A1ED72-E546-8BEC-522B-C5747B8BE9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F8FD71-2304-6AB7-53DB-4399DB5BA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9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The University of Edinburgh The University of Glasgow The University of  Durham Status and Future Plans">
            <a:extLst>
              <a:ext uri="{FF2B5EF4-FFF2-40B4-BE49-F238E27FC236}">
                <a16:creationId xmlns:a16="http://schemas.microsoft.com/office/drawing/2014/main" id="{D05AF132-E336-44CB-8A22-2FAE1DB8BF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317"/>
          <a:stretch/>
        </p:blipFill>
        <p:spPr bwMode="auto">
          <a:xfrm>
            <a:off x="68398" y="64479"/>
            <a:ext cx="926388" cy="948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8E0A5C4-917B-42AF-B928-6BDA10FE76C9}"/>
              </a:ext>
            </a:extLst>
          </p:cNvPr>
          <p:cNvSpPr txBox="1"/>
          <p:nvPr/>
        </p:nvSpPr>
        <p:spPr>
          <a:xfrm>
            <a:off x="-2377" y="82236"/>
            <a:ext cx="1219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cs typeface="Arial" panose="020B0604020202020204" pitchFamily="34" charset="0"/>
              </a:rPr>
              <a:t>ARM benchmarking</a:t>
            </a:r>
            <a:endParaRPr lang="en-US" sz="4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A04F8F-2E74-F60B-36E0-FD1D7D0D48FA}"/>
              </a:ext>
            </a:extLst>
          </p:cNvPr>
          <p:cNvSpPr txBox="1"/>
          <p:nvPr/>
        </p:nvSpPr>
        <p:spPr>
          <a:xfrm>
            <a:off x="0" y="6550223"/>
            <a:ext cx="12192000" cy="307777"/>
          </a:xfrm>
          <a:prstGeom prst="rect">
            <a:avLst/>
          </a:prstGeom>
          <a:gradFill flip="none" rotWithShape="1">
            <a:gsLst>
              <a:gs pos="100000">
                <a:srgbClr val="FFFF00"/>
              </a:gs>
              <a:gs pos="71000">
                <a:srgbClr val="FF0000"/>
              </a:gs>
              <a:gs pos="0">
                <a:srgbClr val="0000CC"/>
              </a:gs>
              <a:gs pos="35000">
                <a:srgbClr val="9900FF"/>
              </a:gs>
            </a:gsLst>
            <a:lin ang="162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F0E5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Dr. Emanuele </a:t>
            </a:r>
            <a:r>
              <a:rPr lang="en-US" sz="1400" dirty="0" err="1">
                <a:solidFill>
                  <a:srgbClr val="00F0E5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Simili</a:t>
            </a:r>
            <a:r>
              <a:rPr lang="en-US" sz="1400" dirty="0">
                <a:solidFill>
                  <a:srgbClr val="00F0E5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 	</a:t>
            </a:r>
            <a:r>
              <a:rPr lang="en-US" sz="1400" dirty="0">
                <a:solidFill>
                  <a:schemeClr val="bg1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			</a:t>
            </a:r>
            <a:r>
              <a:rPr lang="en-US" sz="1400" dirty="0" err="1">
                <a:solidFill>
                  <a:srgbClr val="FFFF0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ScotGrid</a:t>
            </a:r>
            <a:r>
              <a:rPr lang="en-US" sz="1400" dirty="0">
                <a:solidFill>
                  <a:srgbClr val="FFFF0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 F2F Meeting</a:t>
            </a:r>
            <a:r>
              <a:rPr lang="en-US" sz="1400" dirty="0">
                <a:solidFill>
                  <a:schemeClr val="bg1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			                  	                20 June 2023</a:t>
            </a:r>
            <a:endParaRPr lang="en-GB" dirty="0">
              <a:solidFill>
                <a:schemeClr val="bg1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Green Energy Png Photos - Solar Panel Solar Energy Logo, Transparent Png ,  Transparent Png Image - PNGitem">
            <a:extLst>
              <a:ext uri="{FF2B5EF4-FFF2-40B4-BE49-F238E27FC236}">
                <a16:creationId xmlns:a16="http://schemas.microsoft.com/office/drawing/2014/main" id="{095399BC-F402-E7CA-1076-BE4E9A8F1E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2836" y="1"/>
            <a:ext cx="1049748" cy="94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81E7CF7-A7D9-46AA-9539-771EC1C314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598" y="1250594"/>
            <a:ext cx="6739467" cy="505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249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EBADED79-4EA1-580F-F958-9A28DAA05CB3}"/>
              </a:ext>
            </a:extLst>
          </p:cNvPr>
          <p:cNvGrpSpPr/>
          <p:nvPr/>
        </p:nvGrpSpPr>
        <p:grpSpPr>
          <a:xfrm>
            <a:off x="0" y="926461"/>
            <a:ext cx="13739490" cy="2944186"/>
            <a:chOff x="16560703" y="6857067"/>
            <a:chExt cx="13384799" cy="2864082"/>
          </a:xfrm>
        </p:grpSpPr>
        <p:sp>
          <p:nvSpPr>
            <p:cNvPr id="18" name="Shape 136">
              <a:extLst>
                <a:ext uri="{FF2B5EF4-FFF2-40B4-BE49-F238E27FC236}">
                  <a16:creationId xmlns:a16="http://schemas.microsoft.com/office/drawing/2014/main" id="{391FF8F1-A88B-612D-4A05-83D463D8E241}"/>
                </a:ext>
              </a:extLst>
            </p:cNvPr>
            <p:cNvSpPr txBox="1">
              <a:spLocks/>
            </p:cNvSpPr>
            <p:nvPr/>
          </p:nvSpPr>
          <p:spPr>
            <a:xfrm>
              <a:off x="16560703" y="6857067"/>
              <a:ext cx="11267974" cy="1434601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>
              <a:noAutofit/>
            </a:bodyPr>
            <a:lstStyle/>
            <a:p>
              <a:pPr marR="0" lvl="0" algn="l" defTabSz="914400" rtl="0" eaLnBrk="1" fontAlgn="auto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sz="24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AMD48c / AMD96ht:  Single AMD EPYC 7003 series  (GIGABYTE)</a:t>
              </a:r>
              <a:br>
                <a:rPr lang="en-US" sz="24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br>
                <a:rPr lang="en-US" sz="4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2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CPU: 	x86 AMD EPYC 7643 48C/96HT @ 2.3GHz (TDP 225W)</a:t>
              </a:r>
              <a:br>
                <a:rPr lang="en-US" sz="2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2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RAM: 	256GB (16 x 16GB) DDR4 3200MHz</a:t>
              </a:r>
              <a:br>
                <a:rPr lang="en-US" sz="2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2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HDD: 	3.84TB Samsung PM9A3 M.2 (2280)</a:t>
              </a:r>
              <a:endParaRPr lang="en-US" sz="24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CB9483E-12F9-6E6E-EA3B-DAA906F771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2941"/>
            <a:stretch/>
          </p:blipFill>
          <p:spPr>
            <a:xfrm>
              <a:off x="26411311" y="6992444"/>
              <a:ext cx="3534191" cy="1260365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C1F82B1-2203-DDB7-0566-805D7F6167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622"/>
            <a:stretch/>
          </p:blipFill>
          <p:spPr>
            <a:xfrm>
              <a:off x="26406116" y="8359102"/>
              <a:ext cx="3534192" cy="1289493"/>
            </a:xfrm>
            <a:prstGeom prst="rect">
              <a:avLst/>
            </a:prstGeom>
            <a:ln>
              <a:noFill/>
            </a:ln>
          </p:spPr>
        </p:pic>
        <p:sp>
          <p:nvSpPr>
            <p:cNvPr id="21" name="Shape 136">
              <a:extLst>
                <a:ext uri="{FF2B5EF4-FFF2-40B4-BE49-F238E27FC236}">
                  <a16:creationId xmlns:a16="http://schemas.microsoft.com/office/drawing/2014/main" id="{3FA0AC91-66BA-974B-7678-CA3209698AA9}"/>
                </a:ext>
              </a:extLst>
            </p:cNvPr>
            <p:cNvSpPr txBox="1">
              <a:spLocks/>
            </p:cNvSpPr>
            <p:nvPr/>
          </p:nvSpPr>
          <p:spPr>
            <a:xfrm>
              <a:off x="16560703" y="8286548"/>
              <a:ext cx="11267974" cy="1434601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>
              <a:noAutofit/>
            </a:bodyPr>
            <a:lstStyle/>
            <a:p>
              <a:pPr marR="0" lvl="0" algn="l" defTabSz="914400" rtl="0" eaLnBrk="1" fontAlgn="auto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sz="24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ARM80c:  </a:t>
              </a:r>
              <a:r>
                <a:rPr lang="it-IT" sz="24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Single socket Ampere Altra  (GIGABYTE)</a:t>
              </a:r>
              <a:br>
                <a:rPr lang="it-IT" sz="24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br>
                <a:rPr lang="en-US" sz="4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24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CPU: 	ARM Q80-30 80C @ 3GHz (TDP 210W)</a:t>
              </a:r>
              <a:br>
                <a:rPr lang="en-US" sz="24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24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RAM: 	256GB (16 x 16GB) DDR4 3200MHz</a:t>
              </a:r>
              <a:br>
                <a:rPr lang="en-US" sz="24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24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HDD: 	3.84TB Samsung PM9A3 M.2 (2280)</a:t>
              </a:r>
              <a:endParaRPr lang="en-US" sz="2400" i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7A29FC-3DC3-54B4-46FB-E35F82CEAF44}"/>
              </a:ext>
            </a:extLst>
          </p:cNvPr>
          <p:cNvGrpSpPr/>
          <p:nvPr/>
        </p:nvGrpSpPr>
        <p:grpSpPr>
          <a:xfrm>
            <a:off x="0" y="3870647"/>
            <a:ext cx="13633474" cy="1457320"/>
            <a:chOff x="16430825" y="6671594"/>
            <a:chExt cx="13281521" cy="1417669"/>
          </a:xfrm>
        </p:grpSpPr>
        <p:sp>
          <p:nvSpPr>
            <p:cNvPr id="16" name="Shape 136">
              <a:extLst>
                <a:ext uri="{FF2B5EF4-FFF2-40B4-BE49-F238E27FC236}">
                  <a16:creationId xmlns:a16="http://schemas.microsoft.com/office/drawing/2014/main" id="{74D84E29-7937-3BE2-7191-FE06748C7381}"/>
                </a:ext>
              </a:extLst>
            </p:cNvPr>
            <p:cNvSpPr txBox="1">
              <a:spLocks/>
            </p:cNvSpPr>
            <p:nvPr/>
          </p:nvSpPr>
          <p:spPr>
            <a:xfrm>
              <a:off x="16430825" y="6671594"/>
              <a:ext cx="11721084" cy="1383930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>
              <a:noAutofit/>
            </a:bodyPr>
            <a:lstStyle/>
            <a:p>
              <a:pPr marR="0" lvl="0" algn="l" defTabSz="914400" rtl="0" eaLnBrk="1" fontAlgn="auto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sz="24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2xAMD32c / 2xAMD64ht:  Dual Socket AMD EPYC 7513 series Processors (DELL)</a:t>
              </a:r>
              <a:br>
                <a:rPr lang="en-US" sz="24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br>
                <a:rPr lang="en-US" sz="4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24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CPU:		2 * x86 AMD EPYC 7513, 32C/64HT @ 2.6GHz (TDP 200W)</a:t>
              </a:r>
              <a:br>
                <a:rPr lang="en-US" sz="24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24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RAM:	512GB (16 x 32GB) DDR4 3200MHz</a:t>
              </a:r>
              <a:br>
                <a:rPr lang="en-US" sz="24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24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HDD:	3.84TB SSD SATA Read Intensive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DCAA9DD-3457-4B07-EBB0-5A4EE7F9B0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28829" b="69369" l="2600" r="9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38" t="28815" r="2397" b="30539"/>
            <a:stretch/>
          </p:blipFill>
          <p:spPr>
            <a:xfrm>
              <a:off x="26327320" y="7146411"/>
              <a:ext cx="3385026" cy="942852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3B46B75C-8025-F226-3E9E-D500EF790B37}"/>
              </a:ext>
            </a:extLst>
          </p:cNvPr>
          <p:cNvGrpSpPr/>
          <p:nvPr/>
        </p:nvGrpSpPr>
        <p:grpSpPr>
          <a:xfrm>
            <a:off x="0" y="5362650"/>
            <a:ext cx="13633474" cy="1457320"/>
            <a:chOff x="16430825" y="6671594"/>
            <a:chExt cx="13281521" cy="1417669"/>
          </a:xfrm>
        </p:grpSpPr>
        <p:sp>
          <p:nvSpPr>
            <p:cNvPr id="3" name="Shape 136">
              <a:extLst>
                <a:ext uri="{FF2B5EF4-FFF2-40B4-BE49-F238E27FC236}">
                  <a16:creationId xmlns:a16="http://schemas.microsoft.com/office/drawing/2014/main" id="{D6541F22-E867-B501-BD20-774B265AF13F}"/>
                </a:ext>
              </a:extLst>
            </p:cNvPr>
            <p:cNvSpPr txBox="1">
              <a:spLocks/>
            </p:cNvSpPr>
            <p:nvPr/>
          </p:nvSpPr>
          <p:spPr>
            <a:xfrm>
              <a:off x="16430825" y="6671594"/>
              <a:ext cx="11721084" cy="1383930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>
              <a:noAutofit/>
            </a:bodyPr>
            <a:lstStyle/>
            <a:p>
              <a:pPr marR="0" lvl="0" algn="l" defTabSz="914400" rtl="0" eaLnBrk="1" fontAlgn="auto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sz="2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ARM128c:  Single Socket Ampere </a:t>
              </a:r>
              <a:r>
                <a:rPr lang="en-US" sz="2400" b="1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Altra</a:t>
              </a:r>
              <a:r>
                <a:rPr lang="en-US" sz="2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Max (</a:t>
              </a:r>
              <a:r>
                <a:rPr lang="en-US" sz="2400" b="1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SuperMicro</a:t>
              </a:r>
              <a:r>
                <a:rPr lang="en-US" sz="2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br>
                <a:rPr lang="en-US" sz="2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br>
                <a:rPr lang="en-US" sz="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2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CPU:		ARM Q128-28 @ 2.8GHz (TDP 250W)</a:t>
              </a:r>
              <a:br>
                <a:rPr lang="en-US" sz="2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2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RAM:	512GB (64 x 8GB) DDR4 ???MHz</a:t>
              </a:r>
              <a:br>
                <a:rPr lang="en-US" sz="2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2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HDD:	~2TB SSD SATA Read Intensive</a:t>
              </a: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D3E072F-7AA0-3531-4ADF-61878C340E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28829" b="69369" l="2600" r="9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38" t="28815" r="2397" b="30539"/>
            <a:stretch/>
          </p:blipFill>
          <p:spPr>
            <a:xfrm>
              <a:off x="26327320" y="7146411"/>
              <a:ext cx="3385026" cy="942852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C79BC98D-B392-01AF-BBAF-DD80DDC09A61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Tested Hardware</a:t>
            </a:r>
            <a:endParaRPr lang="en-GB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767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0937577-1B54-0D0C-B07A-9AEC3FF0E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6071" y="2089996"/>
            <a:ext cx="8579857" cy="267800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B1893C3-B12F-6B2F-73F3-CBCA7E7777C8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HEP-Score workloads</a:t>
            </a:r>
            <a:endParaRPr lang="en-GB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19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15511E2-D6FF-852F-EE6C-02133CFFF764}"/>
              </a:ext>
            </a:extLst>
          </p:cNvPr>
          <p:cNvSpPr txBox="1"/>
          <p:nvPr/>
        </p:nvSpPr>
        <p:spPr>
          <a:xfrm>
            <a:off x="0" y="0"/>
            <a:ext cx="12192000" cy="1067984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r>
              <a:rPr lang="en-GB" sz="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#!/bin/bash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EXPORT_DIR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"/</a:t>
            </a:r>
            <a:r>
              <a:rPr lang="en-GB" sz="8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tmp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EXPORT_JSON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8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ipminfo.json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EXPORT_CSV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"ipminfo.csv"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SAMPLING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"5"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Regular expression to test for floats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re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'^[0-9]+([.][0-9]+)?$'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Set sampling frequency (minimum is 1 sec)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[ </a:t>
            </a:r>
            <a:r>
              <a:rPr lang="en-GB" sz="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$#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-</a:t>
            </a:r>
            <a:r>
              <a:rPr lang="en-GB" sz="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ge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]; </a:t>
            </a:r>
            <a:r>
              <a:rPr lang="en-GB" sz="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then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[[ ${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SAMPLING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 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=~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$re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]] ; </a:t>
            </a:r>
            <a:r>
              <a:rPr lang="en-GB" sz="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then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SAMPLING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$1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fi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fi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#echo "Sampling = ${SAMPLING}"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Main loop: exports metrics every ${SAMPLING} seconds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while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true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do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Trick to keep the exporter synchronised: sleep &amp; ... wait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sleep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${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SAMPLING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 &amp;</a:t>
            </a:r>
          </a:p>
          <a:p>
            <a:b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Set the time-stamp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DATE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$(</a:t>
            </a:r>
            <a:r>
              <a:rPr lang="en-GB" sz="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date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+"%F")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TIME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$(</a:t>
            </a:r>
            <a:r>
              <a:rPr lang="en-GB" sz="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date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+"%T")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CPU usage (total %) &amp; Check for floating point number (or </a:t>
            </a:r>
            <a:r>
              <a:rPr lang="en-GB" sz="8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NaN</a:t>
            </a:r>
            <a:r>
              <a:rPr lang="en-GB" sz="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)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CPUSE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$(</a:t>
            </a:r>
            <a:r>
              <a:rPr lang="en-GB" sz="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top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-bn1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grep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"</a:t>
            </a:r>
            <a:r>
              <a:rPr lang="en-GB" sz="8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Cpu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(s)" 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sed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"s/.*, *\([0-9.]*\)%* id.*/\1/" 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awk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'{print 100 - $1}')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!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[[ ${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CPUSE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 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=~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$re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]] ; </a:t>
            </a:r>
            <a:r>
              <a:rPr lang="en-GB" sz="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then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CPUSE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8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NaN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CPUSE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"${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CPUSE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}"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fi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Memory usage (total GB) &amp; Check for floating point number (or </a:t>
            </a:r>
            <a:r>
              <a:rPr lang="en-GB" sz="8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NaN</a:t>
            </a:r>
            <a:r>
              <a:rPr lang="en-GB" sz="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)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MEMUSE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$(</a:t>
            </a:r>
            <a:r>
              <a:rPr lang="en-GB" sz="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free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-tm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awk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'FNR == 2 {</a:t>
            </a:r>
            <a:r>
              <a:rPr lang="en-GB" sz="8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("%.2f"), $3/1024}')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!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[[ ${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MEMUSE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 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=~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$re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]] ; </a:t>
            </a:r>
            <a:r>
              <a:rPr lang="en-GB" sz="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then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MEMUSE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8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NaN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MEMUSE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"${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MEMUSE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}"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fi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CPU Frequency (GHz) &amp; Check for floating point number (or </a:t>
            </a:r>
            <a:r>
              <a:rPr lang="en-GB" sz="8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NaN</a:t>
            </a:r>
            <a:r>
              <a:rPr lang="en-GB" sz="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), requires 'kernel-tools'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FREQ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$(</a:t>
            </a:r>
            <a:r>
              <a:rPr lang="en-GB" sz="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cpupower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frequency-info </a:t>
            </a:r>
            <a:r>
              <a:rPr lang="en-GB" sz="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-f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grep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"current CPU frequency:" 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awk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'{print $4 / 1000000}')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!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[[ ${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FREQ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 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=~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$re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]] ; </a:t>
            </a:r>
            <a:r>
              <a:rPr lang="en-GB" sz="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then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FREQ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8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NaN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FREQ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"${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FREQ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}"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fi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IPMI Power Consumption output &amp; Check for floating point number (or </a:t>
            </a:r>
            <a:r>
              <a:rPr lang="en-GB" sz="8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NaN</a:t>
            </a:r>
            <a:r>
              <a:rPr lang="en-GB" sz="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), requires '</a:t>
            </a:r>
            <a:r>
              <a:rPr lang="en-GB" sz="8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ipmitool</a:t>
            </a:r>
            <a:r>
              <a:rPr lang="en-GB" sz="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'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IPMIQUERY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$(</a:t>
            </a:r>
            <a:r>
              <a:rPr lang="en-GB" sz="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ipmitool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dcmi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power reading 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grep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"Instantaneous power reading:")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arr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$IPMIQUERY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POWER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$(</a:t>
            </a:r>
            <a:r>
              <a:rPr lang="en-GB" sz="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echo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${</a:t>
            </a:r>
            <a:r>
              <a:rPr lang="en-GB" sz="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arr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[3]})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POWEX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${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POWER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!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[[ ${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POWER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 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=~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$re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]] ; </a:t>
            </a:r>
            <a:r>
              <a:rPr lang="en-GB" sz="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then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POWER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8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NaN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POWEX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"${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POWER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}"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POWER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"${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POWER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}"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fi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 Print to </a:t>
            </a:r>
            <a:r>
              <a:rPr lang="en-GB" sz="8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json</a:t>
            </a:r>
            <a:r>
              <a:rPr lang="en-GB" sz="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file (overwrite):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cat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$EXPORT_DIR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$EXPORT_JSON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&lt;&lt;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EOF</a:t>
            </a:r>
          </a:p>
          <a:p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{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  "</a:t>
            </a:r>
            <a:r>
              <a:rPr lang="en-GB" sz="8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date_yyyymmdd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": "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$DATE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 , 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  "</a:t>
            </a:r>
            <a:r>
              <a:rPr lang="en-GB" sz="8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time_hhmmss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": "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$TIME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 , 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  "</a:t>
            </a:r>
            <a:r>
              <a:rPr lang="en-GB" sz="8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cpu_usage_percent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": "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$CPUSE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 , 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  "</a:t>
            </a:r>
            <a:r>
              <a:rPr lang="en-GB" sz="8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memory_usage_gb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": "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$MEMUSE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 , 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  "</a:t>
            </a:r>
            <a:r>
              <a:rPr lang="en-GB" sz="8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cpu_frequency_ghz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": "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$FREQ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 ,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  "</a:t>
            </a:r>
            <a:r>
              <a:rPr lang="en-GB" sz="8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ipmi_power_watt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": "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$POWER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 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}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EOF</a:t>
            </a: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#echo "${WHEN} , ${CPUSE} , ${POWER} , ${MEMUSE} , ${FREQ} , ${GPUSMI}"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 For backward compatibility, let's dump values in the old CSV standard as well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[ 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!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-z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$EXPORT_CSV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]; </a:t>
            </a:r>
            <a:r>
              <a:rPr lang="en-GB" sz="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then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echo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"${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DATE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} , ${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TIME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} , ${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CPUSE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} , ${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POWER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} , ${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MEMUSE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} , ${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FREQ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} , ${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GPUSMI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}"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$EXPORT_DIR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$EXPORT_CSV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fi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wait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done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53C37A-F9D8-EC2F-F3FE-BB1F041B9753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IPMI script</a:t>
            </a:r>
            <a:endParaRPr lang="en-GB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63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ame 3">
            <a:extLst>
              <a:ext uri="{FF2B5EF4-FFF2-40B4-BE49-F238E27FC236}">
                <a16:creationId xmlns:a16="http://schemas.microsoft.com/office/drawing/2014/main" id="{E5207812-7E1A-0072-0291-E14353F41D8C}"/>
              </a:ext>
            </a:extLst>
          </p:cNvPr>
          <p:cNvSpPr/>
          <p:nvPr/>
        </p:nvSpPr>
        <p:spPr>
          <a:xfrm>
            <a:off x="482600" y="1532467"/>
            <a:ext cx="1320800" cy="914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D0D1C20-F4A8-EE7D-79F3-DEDD74CCB22D}"/>
              </a:ext>
            </a:extLst>
          </p:cNvPr>
          <p:cNvCxnSpPr>
            <a:cxnSpLocks/>
          </p:cNvCxnSpPr>
          <p:nvPr/>
        </p:nvCxnSpPr>
        <p:spPr>
          <a:xfrm>
            <a:off x="1921933" y="1981200"/>
            <a:ext cx="1871134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ame 7">
            <a:extLst>
              <a:ext uri="{FF2B5EF4-FFF2-40B4-BE49-F238E27FC236}">
                <a16:creationId xmlns:a16="http://schemas.microsoft.com/office/drawing/2014/main" id="{BCEEB68D-9496-0BBA-499E-F6B3CC884672}"/>
              </a:ext>
            </a:extLst>
          </p:cNvPr>
          <p:cNvSpPr/>
          <p:nvPr/>
        </p:nvSpPr>
        <p:spPr>
          <a:xfrm>
            <a:off x="3911599" y="1532467"/>
            <a:ext cx="2650067" cy="914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69CE2F-BD12-181F-6344-A350687D73FE}"/>
              </a:ext>
            </a:extLst>
          </p:cNvPr>
          <p:cNvSpPr txBox="1"/>
          <p:nvPr/>
        </p:nvSpPr>
        <p:spPr>
          <a:xfrm>
            <a:off x="3958089" y="2680040"/>
            <a:ext cx="2734733" cy="14465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>
            <a:spAutoFit/>
          </a:bodyPr>
          <a:lstStyle/>
          <a:p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{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  "</a:t>
            </a:r>
            <a:r>
              <a:rPr lang="en-GB" sz="11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date_yyyymmdd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": "</a:t>
            </a:r>
            <a:r>
              <a:rPr lang="en-GB" sz="11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$DATE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 , 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  "</a:t>
            </a:r>
            <a:r>
              <a:rPr lang="en-GB" sz="11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time_hhmmss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": "</a:t>
            </a:r>
            <a:r>
              <a:rPr lang="en-GB" sz="11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$TIME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 , 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  "</a:t>
            </a:r>
            <a:r>
              <a:rPr lang="en-GB" sz="11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cpu_usage_percent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": "</a:t>
            </a:r>
            <a:r>
              <a:rPr lang="en-GB" sz="11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$CPUSE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 , 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  "</a:t>
            </a:r>
            <a:r>
              <a:rPr lang="en-GB" sz="11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memory_usage_gb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": "</a:t>
            </a:r>
            <a:r>
              <a:rPr lang="en-GB" sz="11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$MEMUSE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 , 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  "</a:t>
            </a:r>
            <a:r>
              <a:rPr lang="en-GB" sz="11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cpu_frequency_ghz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": "</a:t>
            </a:r>
            <a:r>
              <a:rPr lang="en-GB" sz="11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$FREQ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 ,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  "</a:t>
            </a:r>
            <a:r>
              <a:rPr lang="en-GB" sz="11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ipmi_power_watt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": "</a:t>
            </a:r>
            <a:r>
              <a:rPr lang="en-GB" sz="11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$POWER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 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}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F28CF9-BFCA-44A8-A61F-9294414B30E1}"/>
              </a:ext>
            </a:extLst>
          </p:cNvPr>
          <p:cNvSpPr txBox="1"/>
          <p:nvPr/>
        </p:nvSpPr>
        <p:spPr>
          <a:xfrm>
            <a:off x="2318730" y="1500201"/>
            <a:ext cx="1077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jdump.sh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649949-7D88-8666-D928-5A6CFA5A51C2}"/>
              </a:ext>
            </a:extLst>
          </p:cNvPr>
          <p:cNvSpPr txBox="1"/>
          <p:nvPr/>
        </p:nvSpPr>
        <p:spPr>
          <a:xfrm>
            <a:off x="835063" y="1805001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IPMI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7192B1-58A7-48FF-EBE1-FDBC219CDF53}"/>
              </a:ext>
            </a:extLst>
          </p:cNvPr>
          <p:cNvSpPr txBox="1"/>
          <p:nvPr/>
        </p:nvSpPr>
        <p:spPr>
          <a:xfrm>
            <a:off x="2086955" y="2026504"/>
            <a:ext cx="1871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(root’s crontab)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F93650-3243-F61E-AB6D-0EFB604DC03A}"/>
              </a:ext>
            </a:extLst>
          </p:cNvPr>
          <p:cNvSpPr txBox="1"/>
          <p:nvPr/>
        </p:nvSpPr>
        <p:spPr>
          <a:xfrm>
            <a:off x="3958089" y="1785099"/>
            <a:ext cx="27347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dirty="0">
                <a:solidFill>
                  <a:srgbClr val="7030A0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GB" sz="1800" b="0" dirty="0" err="1">
                <a:solidFill>
                  <a:srgbClr val="7030A0"/>
                </a:solidFill>
                <a:effectLst/>
                <a:latin typeface="Consolas" panose="020B0609020204030204" pitchFamily="49" charset="0"/>
              </a:rPr>
              <a:t>tmp</a:t>
            </a:r>
            <a:r>
              <a:rPr lang="en-GB" sz="1800" b="0" dirty="0">
                <a:solidFill>
                  <a:srgbClr val="7030A0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GB" sz="1800" b="0" dirty="0" err="1">
                <a:solidFill>
                  <a:srgbClr val="7030A0"/>
                </a:solidFill>
                <a:effectLst/>
                <a:latin typeface="Consolas" panose="020B0609020204030204" pitchFamily="49" charset="0"/>
              </a:rPr>
              <a:t>ipmidump.json</a:t>
            </a:r>
            <a:endParaRPr lang="en-GB" sz="1800" b="0" dirty="0">
              <a:solidFill>
                <a:srgbClr val="7030A0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12" name="Frame 11">
            <a:extLst>
              <a:ext uri="{FF2B5EF4-FFF2-40B4-BE49-F238E27FC236}">
                <a16:creationId xmlns:a16="http://schemas.microsoft.com/office/drawing/2014/main" id="{EBC5BFC9-C139-85C7-2864-7B1025C98A76}"/>
              </a:ext>
            </a:extLst>
          </p:cNvPr>
          <p:cNvSpPr/>
          <p:nvPr/>
        </p:nvSpPr>
        <p:spPr>
          <a:xfrm>
            <a:off x="8771310" y="1532467"/>
            <a:ext cx="2585628" cy="914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A4C8BB5-457C-44D0-FA8B-154CE56C4E04}"/>
              </a:ext>
            </a:extLst>
          </p:cNvPr>
          <p:cNvCxnSpPr>
            <a:cxnSpLocks/>
          </p:cNvCxnSpPr>
          <p:nvPr/>
        </p:nvCxnSpPr>
        <p:spPr>
          <a:xfrm>
            <a:off x="6680198" y="1980169"/>
            <a:ext cx="1871134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BF4008B-DA3C-8F67-2CA1-B90E990DDF3C}"/>
              </a:ext>
            </a:extLst>
          </p:cNvPr>
          <p:cNvSpPr txBox="1"/>
          <p:nvPr/>
        </p:nvSpPr>
        <p:spPr>
          <a:xfrm>
            <a:off x="6834514" y="1509574"/>
            <a:ext cx="1451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jget.sh  +  Job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220B95-DE48-69CA-ECDA-B921D24B6FB9}"/>
              </a:ext>
            </a:extLst>
          </p:cNvPr>
          <p:cNvSpPr txBox="1"/>
          <p:nvPr/>
        </p:nvSpPr>
        <p:spPr>
          <a:xfrm>
            <a:off x="6845220" y="2025473"/>
            <a:ext cx="1871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(user’s script)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C78E82-9D0B-81C7-177E-115A8C6C7AC7}"/>
              </a:ext>
            </a:extLst>
          </p:cNvPr>
          <p:cNvSpPr txBox="1"/>
          <p:nvPr/>
        </p:nvSpPr>
        <p:spPr>
          <a:xfrm>
            <a:off x="8919572" y="1793564"/>
            <a:ext cx="22987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dirty="0">
                <a:solidFill>
                  <a:srgbClr val="7030A0"/>
                </a:solidFill>
                <a:effectLst/>
                <a:latin typeface="Consolas" panose="020B0609020204030204" pitchFamily="49" charset="0"/>
              </a:rPr>
              <a:t>ipmi_runtime.csv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B00FDE-2E05-9F5A-B527-160EAE4EBD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3831"/>
          <a:stretch/>
        </p:blipFill>
        <p:spPr>
          <a:xfrm>
            <a:off x="8837030" y="2680040"/>
            <a:ext cx="2727165" cy="392396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CB793E4-F501-D7F7-4C6F-CD0359395E51}"/>
              </a:ext>
            </a:extLst>
          </p:cNvPr>
          <p:cNvCxnSpPr>
            <a:cxnSpLocks/>
          </p:cNvCxnSpPr>
          <p:nvPr/>
        </p:nvCxnSpPr>
        <p:spPr>
          <a:xfrm flipH="1">
            <a:off x="6561666" y="5713969"/>
            <a:ext cx="1905001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CBFD89B-63BD-A2F2-8D2E-4394A8332585}"/>
              </a:ext>
            </a:extLst>
          </p:cNvPr>
          <p:cNvSpPr txBox="1"/>
          <p:nvPr/>
        </p:nvSpPr>
        <p:spPr>
          <a:xfrm>
            <a:off x="6969594" y="5243374"/>
            <a:ext cx="1292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ipmi2root.C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5C385F6-8E49-418C-F622-0275E149C580}"/>
              </a:ext>
            </a:extLst>
          </p:cNvPr>
          <p:cNvSpPr txBox="1"/>
          <p:nvPr/>
        </p:nvSpPr>
        <p:spPr>
          <a:xfrm>
            <a:off x="6900176" y="5759273"/>
            <a:ext cx="1871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(ROOT script)</a:t>
            </a:r>
            <a:endParaRPr lang="en-GB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CE81D35-156A-3E15-C4A9-85F0ADE2F4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291" y="4329895"/>
            <a:ext cx="1592869" cy="111475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9E703BF-6A8F-64F6-FE63-C2CC999931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969" y="5520267"/>
            <a:ext cx="3125515" cy="1241097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57DB55D-6C23-9034-AF54-8B3E44F4BADC}"/>
              </a:ext>
            </a:extLst>
          </p:cNvPr>
          <p:cNvCxnSpPr>
            <a:cxnSpLocks/>
          </p:cNvCxnSpPr>
          <p:nvPr/>
        </p:nvCxnSpPr>
        <p:spPr>
          <a:xfrm flipH="1">
            <a:off x="2201333" y="5679071"/>
            <a:ext cx="821189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A124FC12-3843-AE29-50A7-2F449D188ED8}"/>
              </a:ext>
            </a:extLst>
          </p:cNvPr>
          <p:cNvSpPr txBox="1"/>
          <p:nvPr/>
        </p:nvSpPr>
        <p:spPr>
          <a:xfrm>
            <a:off x="2288019" y="5122684"/>
            <a:ext cx="657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Excel</a:t>
            </a:r>
            <a:endParaRPr lang="en-GB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665FA3E7-A620-B3FD-D90E-27ACFCD412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782" y="5099585"/>
            <a:ext cx="1878267" cy="115897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A8416FB3-50AB-E7A0-56A2-6354DB30BDD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622"/>
          <a:stretch/>
        </p:blipFill>
        <p:spPr>
          <a:xfrm>
            <a:off x="180295" y="2582891"/>
            <a:ext cx="2223835" cy="812554"/>
          </a:xfrm>
          <a:prstGeom prst="rect">
            <a:avLst/>
          </a:prstGeom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D5F7D3E-2055-792D-88E5-0A3DD3ECE724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IPMI collection &amp; analysis</a:t>
            </a:r>
            <a:endParaRPr lang="en-GB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1023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10C7626-4A19-A8E4-D411-453E300ADB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6990" y="1596993"/>
            <a:ext cx="5938019" cy="366401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4BA449E-055F-A617-776C-10A1F0B7B04C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(see excel …)</a:t>
            </a:r>
            <a:endParaRPr lang="en-GB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11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1002</Words>
  <Application>Microsoft Office PowerPoint</Application>
  <PresentationFormat>Widescreen</PresentationFormat>
  <Paragraphs>103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Arial Rounded MT Bold</vt:lpstr>
      <vt:lpstr>Calibri</vt:lpstr>
      <vt:lpstr>Calibri Light</vt:lpstr>
      <vt:lpstr>Consolas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Emanuele</dc:creator>
  <cp:lastModifiedBy>Emanuele</cp:lastModifiedBy>
  <cp:revision>5</cp:revision>
  <dcterms:created xsi:type="dcterms:W3CDTF">2023-06-20T08:02:44Z</dcterms:created>
  <dcterms:modified xsi:type="dcterms:W3CDTF">2023-06-20T14:30:34Z</dcterms:modified>
</cp:coreProperties>
</file>