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6A9"/>
    <a:srgbClr val="FFD579"/>
    <a:srgbClr val="FFCC99"/>
    <a:srgbClr val="CCFF99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8"/>
  </p:normalViewPr>
  <p:slideViewPr>
    <p:cSldViewPr snapToGrid="0">
      <p:cViewPr varScale="1">
        <p:scale>
          <a:sx n="115" d="100"/>
          <a:sy n="115" d="100"/>
        </p:scale>
        <p:origin x="3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E1A5B-DB7B-44F3-9292-34DEB416F4A0}" type="datetimeFigureOut">
              <a:rPr lang="en-US" smtClean="0"/>
              <a:t>7/17/23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AC2-B748-49BB-BDC2-1EE00EEC7D0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68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E1A5B-DB7B-44F3-9292-34DEB416F4A0}" type="datetimeFigureOut">
              <a:rPr lang="en-US" smtClean="0"/>
              <a:t>7/17/23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AC2-B748-49BB-BDC2-1EE00EEC7D0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81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E1A5B-DB7B-44F3-9292-34DEB416F4A0}" type="datetimeFigureOut">
              <a:rPr lang="en-US" smtClean="0"/>
              <a:t>7/17/23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AC2-B748-49BB-BDC2-1EE00EEC7D0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587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E1A5B-DB7B-44F3-9292-34DEB416F4A0}" type="datetimeFigureOut">
              <a:rPr lang="en-US" smtClean="0"/>
              <a:t>7/17/23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AC2-B748-49BB-BDC2-1EE00EEC7D0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94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E1A5B-DB7B-44F3-9292-34DEB416F4A0}" type="datetimeFigureOut">
              <a:rPr lang="en-US" smtClean="0"/>
              <a:t>7/17/23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AC2-B748-49BB-BDC2-1EE00EEC7D0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271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E1A5B-DB7B-44F3-9292-34DEB416F4A0}" type="datetimeFigureOut">
              <a:rPr lang="en-US" smtClean="0"/>
              <a:t>7/17/23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AC2-B748-49BB-BDC2-1EE00EEC7D0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33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E1A5B-DB7B-44F3-9292-34DEB416F4A0}" type="datetimeFigureOut">
              <a:rPr lang="en-US" smtClean="0"/>
              <a:t>7/17/23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AC2-B748-49BB-BDC2-1EE00EEC7D0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203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E1A5B-DB7B-44F3-9292-34DEB416F4A0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AC2-B748-49BB-BDC2-1EE00EEC7D0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376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E1A5B-DB7B-44F3-9292-34DEB416F4A0}" type="datetimeFigureOut">
              <a:rPr lang="en-US" smtClean="0"/>
              <a:t>7/17/23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AC2-B748-49BB-BDC2-1EE00EEC7D0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883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E1A5B-DB7B-44F3-9292-34DEB416F4A0}" type="datetimeFigureOut">
              <a:rPr lang="en-US" smtClean="0"/>
              <a:t>7/17/23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AC2-B748-49BB-BDC2-1EE00EEC7D0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528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E1A5B-DB7B-44F3-9292-34DEB416F4A0}" type="datetimeFigureOut">
              <a:rPr lang="en-US" smtClean="0"/>
              <a:t>7/17/23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AC2-B748-49BB-BDC2-1EE00EEC7D0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95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E1A5B-DB7B-44F3-9292-34DEB416F4A0}" type="datetimeFigureOut">
              <a:rPr lang="en-US" smtClean="0"/>
              <a:t>7/17/23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44AC2-B748-49BB-BDC2-1EE00EEC7D0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08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7820526" y="3598259"/>
            <a:ext cx="4199021" cy="2123659"/>
          </a:xfrm>
          <a:prstGeom prst="round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999514" y="3598259"/>
            <a:ext cx="3583417" cy="2676021"/>
          </a:xfrm>
          <a:prstGeom prst="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69231" y="3598260"/>
            <a:ext cx="2875548" cy="2489719"/>
          </a:xfrm>
          <a:prstGeom prst="roundRect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Beam-based optimization (FCC, </a:t>
            </a:r>
            <a:r>
              <a:rPr lang="en-US" sz="4000" dirty="0" err="1"/>
              <a:t>superKEKB</a:t>
            </a:r>
            <a:r>
              <a:rPr lang="en-US" sz="4000" dirty="0"/>
              <a:t>, IOTA)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09085" y="1674347"/>
            <a:ext cx="36220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Orbit correction</a:t>
            </a:r>
          </a:p>
          <a:p>
            <a:r>
              <a:rPr lang="en-US" dirty="0"/>
              <a:t>Beta-beating, dispersion, coupling</a:t>
            </a:r>
          </a:p>
          <a:p>
            <a:r>
              <a:rPr lang="en-US" dirty="0"/>
              <a:t>Tune, chromaticity correction</a:t>
            </a:r>
          </a:p>
          <a:p>
            <a:r>
              <a:rPr lang="en-US" dirty="0"/>
              <a:t>Tracking, DA optimization/prediction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231" y="3967592"/>
            <a:ext cx="32926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Known errors (simulations)</a:t>
            </a:r>
          </a:p>
          <a:p>
            <a:r>
              <a:rPr lang="en-US" dirty="0"/>
              <a:t>Known excitations (measurements)</a:t>
            </a:r>
          </a:p>
          <a:p>
            <a:r>
              <a:rPr lang="en-US" dirty="0"/>
              <a:t>BPMs readings, BLM, beam profiles (measurements)</a:t>
            </a:r>
          </a:p>
          <a:p>
            <a:r>
              <a:rPr lang="en-US" dirty="0"/>
              <a:t>Beam-lifetime (simulations)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3598260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02579" y="370654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output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20525" y="4066671"/>
            <a:ext cx="42493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Definition of corrections (linear/non-linear)</a:t>
            </a:r>
          </a:p>
          <a:p>
            <a:r>
              <a:rPr lang="en-US" dirty="0"/>
              <a:t>Definition of tolerances (simulations)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99515" y="3664893"/>
            <a:ext cx="357565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Standard Methods:</a:t>
            </a:r>
          </a:p>
          <a:p>
            <a:r>
              <a:rPr lang="en-US" dirty="0"/>
              <a:t>SVD, MICADO, others</a:t>
            </a:r>
          </a:p>
          <a:p>
            <a:r>
              <a:rPr lang="en-US" dirty="0"/>
              <a:t>Beam-based alignment</a:t>
            </a:r>
          </a:p>
          <a:p>
            <a:r>
              <a:rPr lang="en-US" dirty="0"/>
              <a:t>Tracking </a:t>
            </a:r>
          </a:p>
          <a:p>
            <a:endParaRPr lang="en-US" dirty="0"/>
          </a:p>
          <a:p>
            <a:r>
              <a:rPr lang="en-US" dirty="0"/>
              <a:t>AI Methods:</a:t>
            </a:r>
          </a:p>
          <a:p>
            <a:r>
              <a:rPr lang="en-US" dirty="0"/>
              <a:t>Genetic </a:t>
            </a:r>
            <a:r>
              <a:rPr lang="en-US" dirty="0" err="1"/>
              <a:t>Algortihms</a:t>
            </a:r>
            <a:r>
              <a:rPr lang="en-US" dirty="0"/>
              <a:t>, Particle Swarm,</a:t>
            </a:r>
          </a:p>
          <a:p>
            <a:r>
              <a:rPr lang="en-US" dirty="0"/>
              <a:t>BO, Reinforcement Learning, </a:t>
            </a:r>
          </a:p>
          <a:p>
            <a:r>
              <a:rPr lang="en-US" dirty="0"/>
              <a:t>surrogate models, others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8463" y="1674347"/>
            <a:ext cx="5599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Motivation: improve accelerator performance in terms of </a:t>
            </a:r>
          </a:p>
        </p:txBody>
      </p:sp>
    </p:spTree>
    <p:extLst>
      <p:ext uri="{BB962C8B-B14F-4D97-AF65-F5344CB8AC3E}">
        <p14:creationId xmlns:p14="http://schemas.microsoft.com/office/powerpoint/2010/main" val="2891374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5ABD9A-FF0A-E1DC-9074-58E54C472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Active </a:t>
            </a:r>
            <a:r>
              <a:rPr lang="fr-FR" dirty="0" err="1"/>
              <a:t>learning</a:t>
            </a:r>
            <a:r>
              <a:rPr lang="fr-FR" dirty="0"/>
              <a:t> </a:t>
            </a:r>
            <a:r>
              <a:rPr lang="fr-FR" dirty="0" err="1"/>
              <a:t>strategies</a:t>
            </a:r>
            <a:r>
              <a:rPr lang="fr-FR" dirty="0"/>
              <a:t> for FCC-</a:t>
            </a:r>
            <a:r>
              <a:rPr lang="fr-FR" dirty="0" err="1"/>
              <a:t>ee</a:t>
            </a:r>
            <a:r>
              <a:rPr lang="fr-FR" dirty="0"/>
              <a:t> HEB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AAD58EA-DD5C-C0F3-A59C-B0F2536EE1B4}"/>
              </a:ext>
            </a:extLst>
          </p:cNvPr>
          <p:cNvSpPr txBox="1"/>
          <p:nvPr/>
        </p:nvSpPr>
        <p:spPr>
          <a:xfrm>
            <a:off x="1137423" y="1691561"/>
            <a:ext cx="933360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5">
                    <a:lumMod val="75000"/>
                  </a:schemeClr>
                </a:solidFill>
              </a:rPr>
              <a:t>[ Use case</a:t>
            </a:r>
            <a:r>
              <a:rPr lang="fr-FR" dirty="0"/>
              <a:t>	</a:t>
            </a:r>
            <a:r>
              <a:rPr lang="fr-FR" dirty="0">
                <a:highlight>
                  <a:srgbClr val="FFFF00"/>
                </a:highlight>
              </a:rPr>
              <a:t>FCC-</a:t>
            </a:r>
            <a:r>
              <a:rPr lang="fr-FR" dirty="0" err="1">
                <a:highlight>
                  <a:srgbClr val="FFFF00"/>
                </a:highlight>
              </a:rPr>
              <a:t>ee</a:t>
            </a:r>
            <a:r>
              <a:rPr lang="fr-FR" dirty="0"/>
              <a:t> HEB ;</a:t>
            </a:r>
          </a:p>
          <a:p>
            <a:endParaRPr lang="fr-FR" dirty="0"/>
          </a:p>
          <a:p>
            <a:r>
              <a:rPr lang="fr-FR" b="1" dirty="0">
                <a:solidFill>
                  <a:schemeClr val="accent5">
                    <a:lumMod val="75000"/>
                  </a:schemeClr>
                </a:solidFill>
              </a:rPr>
              <a:t>[ Motivation</a:t>
            </a:r>
            <a:r>
              <a:rPr lang="fr-FR" dirty="0"/>
              <a:t>	</a:t>
            </a:r>
            <a:r>
              <a:rPr lang="fr-FR" dirty="0" err="1">
                <a:highlight>
                  <a:srgbClr val="FFFF00"/>
                </a:highlight>
              </a:rPr>
              <a:t>Parameters</a:t>
            </a:r>
            <a:r>
              <a:rPr lang="fr-FR" dirty="0">
                <a:highlight>
                  <a:srgbClr val="FFFF00"/>
                </a:highlight>
              </a:rPr>
              <a:t> optimisation</a:t>
            </a:r>
            <a:r>
              <a:rPr lang="fr-FR" dirty="0"/>
              <a:t> for the FCC-</a:t>
            </a:r>
            <a:r>
              <a:rPr lang="fr-FR" dirty="0" err="1"/>
              <a:t>ee</a:t>
            </a:r>
            <a:r>
              <a:rPr lang="fr-FR" dirty="0"/>
              <a:t> High Energy Booster. The 				goal </a:t>
            </a:r>
            <a:r>
              <a:rPr lang="fr-FR" dirty="0" err="1"/>
              <a:t>would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to optimise the </a:t>
            </a:r>
            <a:r>
              <a:rPr lang="fr-FR" dirty="0" err="1"/>
              <a:t>lattice</a:t>
            </a:r>
            <a:r>
              <a:rPr lang="fr-FR" dirty="0"/>
              <a:t>, the </a:t>
            </a:r>
            <a:r>
              <a:rPr lang="fr-FR" dirty="0" err="1"/>
              <a:t>knobs</a:t>
            </a:r>
            <a:r>
              <a:rPr lang="fr-FR" dirty="0"/>
              <a:t> and the </a:t>
            </a:r>
            <a:r>
              <a:rPr lang="fr-FR" dirty="0" err="1"/>
              <a:t>cycling</a:t>
            </a:r>
            <a:r>
              <a:rPr lang="fr-FR" dirty="0"/>
              <a:t> 				</a:t>
            </a:r>
            <a:r>
              <a:rPr lang="fr-FR" dirty="0" err="1"/>
              <a:t>taking</a:t>
            </a:r>
            <a:r>
              <a:rPr lang="fr-FR" dirty="0"/>
              <a:t> </a:t>
            </a:r>
            <a:r>
              <a:rPr lang="fr-FR" dirty="0" err="1"/>
              <a:t>into</a:t>
            </a:r>
            <a:r>
              <a:rPr lang="fr-FR" dirty="0"/>
              <a:t> </a:t>
            </a:r>
            <a:r>
              <a:rPr lang="fr-FR" dirty="0" err="1"/>
              <a:t>account</a:t>
            </a:r>
            <a:r>
              <a:rPr lang="fr-FR" dirty="0"/>
              <a:t> the </a:t>
            </a:r>
            <a:r>
              <a:rPr lang="fr-FR" dirty="0" err="1"/>
              <a:t>interplay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different</a:t>
            </a:r>
            <a:r>
              <a:rPr lang="fr-FR" dirty="0"/>
              <a:t> collective </a:t>
            </a:r>
            <a:r>
              <a:rPr lang="fr-FR" dirty="0" err="1"/>
              <a:t>effects</a:t>
            </a:r>
            <a:r>
              <a:rPr lang="fr-FR" dirty="0"/>
              <a:t>;</a:t>
            </a:r>
          </a:p>
          <a:p>
            <a:endParaRPr lang="fr-FR" dirty="0"/>
          </a:p>
          <a:p>
            <a:r>
              <a:rPr lang="fr-FR" b="1" dirty="0">
                <a:solidFill>
                  <a:schemeClr val="accent5">
                    <a:lumMod val="75000"/>
                  </a:schemeClr>
                </a:solidFill>
              </a:rPr>
              <a:t>[ </a:t>
            </a:r>
            <a:r>
              <a:rPr lang="fr-FR" b="1" dirty="0" err="1">
                <a:solidFill>
                  <a:schemeClr val="accent5">
                    <a:lumMod val="75000"/>
                  </a:schemeClr>
                </a:solidFill>
              </a:rPr>
              <a:t>Expected</a:t>
            </a:r>
            <a:r>
              <a:rPr lang="fr-FR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5">
                    <a:lumMod val="75000"/>
                  </a:schemeClr>
                </a:solidFill>
              </a:rPr>
              <a:t>results</a:t>
            </a:r>
            <a:r>
              <a:rPr lang="fr-FR" b="1" dirty="0">
                <a:solidFill>
                  <a:schemeClr val="accent5">
                    <a:lumMod val="75000"/>
                  </a:schemeClr>
                </a:solidFill>
              </a:rPr>
              <a:t>	</a:t>
            </a:r>
            <a:r>
              <a:rPr lang="fr-FR" dirty="0" err="1"/>
              <a:t>robust</a:t>
            </a:r>
            <a:r>
              <a:rPr lang="fr-FR" dirty="0"/>
              <a:t> </a:t>
            </a:r>
            <a:r>
              <a:rPr lang="fr-FR" dirty="0" err="1"/>
              <a:t>strategies</a:t>
            </a:r>
            <a:r>
              <a:rPr lang="fr-FR" dirty="0"/>
              <a:t> to </a:t>
            </a:r>
            <a:r>
              <a:rPr lang="fr-FR" dirty="0" err="1">
                <a:highlight>
                  <a:srgbClr val="FFFF00"/>
                </a:highlight>
              </a:rPr>
              <a:t>mitigate</a:t>
            </a:r>
            <a:r>
              <a:rPr lang="fr-FR" dirty="0"/>
              <a:t> </a:t>
            </a:r>
            <a:r>
              <a:rPr lang="fr-FR" dirty="0" err="1"/>
              <a:t>several</a:t>
            </a:r>
            <a:r>
              <a:rPr lang="fr-FR" dirty="0"/>
              <a:t> </a:t>
            </a:r>
            <a:r>
              <a:rPr lang="fr-FR" dirty="0" err="1">
                <a:highlight>
                  <a:srgbClr val="FFFF00"/>
                </a:highlight>
              </a:rPr>
              <a:t>unwanted</a:t>
            </a:r>
            <a:r>
              <a:rPr lang="fr-FR" dirty="0">
                <a:highlight>
                  <a:srgbClr val="FFFF00"/>
                </a:highlight>
              </a:rPr>
              <a:t> </a:t>
            </a:r>
            <a:r>
              <a:rPr lang="fr-FR" dirty="0" err="1">
                <a:highlight>
                  <a:srgbClr val="FFFF00"/>
                </a:highlight>
              </a:rPr>
              <a:t>effects</a:t>
            </a:r>
            <a:r>
              <a:rPr lang="fr-FR" dirty="0">
                <a:highlight>
                  <a:srgbClr val="FFFF00"/>
                </a:highlight>
              </a:rPr>
              <a:t> </a:t>
            </a:r>
            <a:r>
              <a:rPr lang="fr-FR" dirty="0" err="1"/>
              <a:t>such</a:t>
            </a:r>
            <a:r>
              <a:rPr lang="fr-FR" dirty="0"/>
              <a:t> as TMCI 				and an </a:t>
            </a:r>
            <a:r>
              <a:rPr lang="fr-FR" dirty="0" err="1"/>
              <a:t>optimised</a:t>
            </a:r>
            <a:r>
              <a:rPr lang="fr-FR" dirty="0"/>
              <a:t> </a:t>
            </a:r>
            <a:r>
              <a:rPr lang="fr-FR" dirty="0" err="1"/>
              <a:t>cycling</a:t>
            </a:r>
            <a:r>
              <a:rPr lang="fr-FR" dirty="0"/>
              <a:t> for injection,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ramp</a:t>
            </a:r>
            <a:r>
              <a:rPr lang="fr-FR" dirty="0"/>
              <a:t>-up, </a:t>
            </a:r>
            <a:r>
              <a:rPr lang="fr-FR" dirty="0" err="1"/>
              <a:t>top-up</a:t>
            </a:r>
            <a:r>
              <a:rPr lang="fr-FR" dirty="0"/>
              <a:t> and 				extraction to the </a:t>
            </a:r>
            <a:r>
              <a:rPr lang="fr-FR" dirty="0" err="1"/>
              <a:t>collider</a:t>
            </a:r>
            <a:r>
              <a:rPr lang="fr-FR" dirty="0"/>
              <a:t> ring ;</a:t>
            </a:r>
          </a:p>
          <a:p>
            <a:endParaRPr lang="fr-FR" dirty="0"/>
          </a:p>
          <a:p>
            <a:r>
              <a:rPr lang="fr-FR" b="1" dirty="0">
                <a:solidFill>
                  <a:schemeClr val="accent5">
                    <a:lumMod val="75000"/>
                  </a:schemeClr>
                </a:solidFill>
              </a:rPr>
              <a:t>[ Methods</a:t>
            </a:r>
            <a:r>
              <a:rPr lang="fr-FR" dirty="0"/>
              <a:t>	Smart </a:t>
            </a:r>
            <a:r>
              <a:rPr lang="fr-FR" dirty="0" err="1"/>
              <a:t>parameters</a:t>
            </a:r>
            <a:r>
              <a:rPr lang="fr-FR" dirty="0"/>
              <a:t> scan, </a:t>
            </a:r>
            <a:r>
              <a:rPr lang="fr-FR" dirty="0">
                <a:highlight>
                  <a:srgbClr val="FFFF00"/>
                </a:highlight>
              </a:rPr>
              <a:t>Active </a:t>
            </a:r>
            <a:r>
              <a:rPr lang="fr-FR" dirty="0" err="1">
                <a:highlight>
                  <a:srgbClr val="FFFF00"/>
                </a:highlight>
              </a:rPr>
              <a:t>learning</a:t>
            </a:r>
            <a:r>
              <a:rPr lang="fr-FR" dirty="0"/>
              <a:t>, </a:t>
            </a:r>
            <a:r>
              <a:rPr lang="fr-FR" dirty="0" err="1">
                <a:highlight>
                  <a:srgbClr val="FFFF00"/>
                </a:highlight>
              </a:rPr>
              <a:t>surrogate</a:t>
            </a:r>
            <a:r>
              <a:rPr lang="fr-FR" dirty="0">
                <a:highlight>
                  <a:srgbClr val="FFFF00"/>
                </a:highlight>
              </a:rPr>
              <a:t> </a:t>
            </a:r>
            <a:r>
              <a:rPr lang="fr-FR" dirty="0" err="1">
                <a:highlight>
                  <a:srgbClr val="FFFF00"/>
                </a:highlight>
              </a:rPr>
              <a:t>models</a:t>
            </a:r>
            <a:r>
              <a:rPr lang="fr-FR" dirty="0">
                <a:highlight>
                  <a:srgbClr val="FFFF00"/>
                </a:highlight>
              </a:rPr>
              <a:t> </a:t>
            </a:r>
            <a:r>
              <a:rPr lang="fr-FR" dirty="0"/>
              <a:t>(</a:t>
            </a:r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methods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investigated</a:t>
            </a:r>
            <a:r>
              <a:rPr lang="fr-FR" dirty="0"/>
              <a:t>);</a:t>
            </a:r>
          </a:p>
          <a:p>
            <a:endParaRPr lang="fr-FR" dirty="0"/>
          </a:p>
          <a:p>
            <a:r>
              <a:rPr lang="fr-FR" b="1" dirty="0">
                <a:solidFill>
                  <a:schemeClr val="accent5">
                    <a:lumMod val="75000"/>
                  </a:schemeClr>
                </a:solidFill>
              </a:rPr>
              <a:t>[ Data</a:t>
            </a:r>
            <a:r>
              <a:rPr lang="fr-FR" dirty="0"/>
              <a:t>		</a:t>
            </a:r>
            <a:r>
              <a:rPr lang="fr-FR" dirty="0">
                <a:highlight>
                  <a:srgbClr val="FFFF00"/>
                </a:highlight>
              </a:rPr>
              <a:t>Tracking simulations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collective </a:t>
            </a:r>
            <a:r>
              <a:rPr lang="fr-FR" dirty="0" err="1"/>
              <a:t>effects</a:t>
            </a:r>
            <a:r>
              <a:rPr lang="fr-FR" dirty="0"/>
              <a:t> (FCC-</a:t>
            </a:r>
            <a:r>
              <a:rPr lang="fr-FR" dirty="0" err="1"/>
              <a:t>eeHEBcase</a:t>
            </a:r>
            <a:r>
              <a:rPr lang="fr-FR" dirty="0"/>
              <a:t>) ;</a:t>
            </a:r>
          </a:p>
          <a:p>
            <a:endParaRPr lang="fr-FR" dirty="0"/>
          </a:p>
          <a:p>
            <a:r>
              <a:rPr lang="fr-FR" b="1" dirty="0">
                <a:solidFill>
                  <a:schemeClr val="accent5">
                    <a:lumMod val="75000"/>
                  </a:schemeClr>
                </a:solidFill>
              </a:rPr>
              <a:t>[ Input</a:t>
            </a:r>
            <a:r>
              <a:rPr lang="fr-FR" dirty="0"/>
              <a:t>		</a:t>
            </a:r>
            <a:r>
              <a:rPr lang="fr-FR" sz="1800" dirty="0" err="1">
                <a:effectLst/>
                <a:latin typeface="Utopia"/>
              </a:rPr>
              <a:t>Lattice</a:t>
            </a:r>
            <a:r>
              <a:rPr lang="fr-FR" sz="1800" dirty="0">
                <a:effectLst/>
                <a:latin typeface="Utopia"/>
              </a:rPr>
              <a:t>, </a:t>
            </a:r>
            <a:r>
              <a:rPr lang="fr-FR" sz="1800" dirty="0" err="1">
                <a:effectLst/>
                <a:latin typeface="Utopia"/>
              </a:rPr>
              <a:t>knobs</a:t>
            </a:r>
            <a:r>
              <a:rPr lang="fr-FR" sz="1800" dirty="0">
                <a:effectLst/>
                <a:latin typeface="Utopia"/>
              </a:rPr>
              <a:t>, </a:t>
            </a:r>
            <a:r>
              <a:rPr lang="fr-FR" sz="1800" dirty="0" err="1">
                <a:effectLst/>
                <a:latin typeface="Utopia"/>
              </a:rPr>
              <a:t>beam</a:t>
            </a:r>
            <a:r>
              <a:rPr lang="fr-FR" sz="1800" dirty="0">
                <a:effectLst/>
                <a:latin typeface="Utopia"/>
              </a:rPr>
              <a:t>, RF, </a:t>
            </a:r>
            <a:r>
              <a:rPr lang="fr-FR" sz="1800" dirty="0" err="1">
                <a:effectLst/>
                <a:latin typeface="Utopia"/>
              </a:rPr>
              <a:t>errors</a:t>
            </a:r>
            <a:r>
              <a:rPr lang="fr-FR" sz="1800" dirty="0">
                <a:effectLst/>
                <a:latin typeface="Utopia"/>
              </a:rPr>
              <a:t> ;</a:t>
            </a:r>
            <a:br>
              <a:rPr lang="fr-FR" sz="1800" dirty="0">
                <a:effectLst/>
                <a:latin typeface="Utopia"/>
              </a:rPr>
            </a:br>
            <a:endParaRPr lang="fr-FR" dirty="0"/>
          </a:p>
          <a:p>
            <a:r>
              <a:rPr lang="fr-FR" sz="1800" b="1" dirty="0">
                <a:solidFill>
                  <a:schemeClr val="accent5">
                    <a:lumMod val="75000"/>
                  </a:schemeClr>
                </a:solidFill>
                <a:effectLst/>
                <a:latin typeface="Utopia"/>
              </a:rPr>
              <a:t>[ Output</a:t>
            </a:r>
            <a:r>
              <a:rPr lang="fr-FR" sz="1800" dirty="0">
                <a:effectLst/>
                <a:latin typeface="Utopia"/>
              </a:rPr>
              <a:t>		</a:t>
            </a:r>
            <a:r>
              <a:rPr lang="fr-FR" sz="1800" dirty="0" err="1">
                <a:effectLst/>
                <a:latin typeface="Utopia"/>
              </a:rPr>
              <a:t>Knobs</a:t>
            </a:r>
            <a:r>
              <a:rPr lang="fr-FR" sz="1800" dirty="0">
                <a:effectLst/>
                <a:latin typeface="Utopia"/>
              </a:rPr>
              <a:t>, </a:t>
            </a:r>
            <a:r>
              <a:rPr lang="fr-FR" sz="1800" dirty="0" err="1">
                <a:effectLst/>
                <a:latin typeface="Utopia"/>
              </a:rPr>
              <a:t>cycling</a:t>
            </a:r>
            <a:r>
              <a:rPr lang="fr-FR" sz="1800" dirty="0">
                <a:effectLst/>
                <a:latin typeface="Utopia"/>
              </a:rPr>
              <a:t>, </a:t>
            </a:r>
            <a:r>
              <a:rPr lang="fr-FR" sz="1800" dirty="0" err="1">
                <a:effectLst/>
                <a:latin typeface="Utopia"/>
              </a:rPr>
              <a:t>stability</a:t>
            </a:r>
            <a:r>
              <a:rPr lang="fr-FR" sz="1800" dirty="0">
                <a:effectLst/>
                <a:latin typeface="Utopia"/>
              </a:rPr>
              <a:t> </a:t>
            </a:r>
            <a:r>
              <a:rPr lang="fr-FR" sz="1800" dirty="0" err="1">
                <a:effectLst/>
                <a:latin typeface="Utopia"/>
              </a:rPr>
              <a:t>criteria</a:t>
            </a:r>
            <a:r>
              <a:rPr lang="fr-FR" dirty="0">
                <a:latin typeface="Utopia"/>
              </a:rPr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659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258</Words>
  <Application>Microsoft Macintosh PowerPoint</Application>
  <PresentationFormat>Grand écran</PresentationFormat>
  <Paragraphs>36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Utopia</vt:lpstr>
      <vt:lpstr>Office Theme</vt:lpstr>
      <vt:lpstr>Beam-based optimization (FCC, superKEKB, IOTA)</vt:lpstr>
      <vt:lpstr>Active learning strategies for FCC-ee HEB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Beam-based optimisation</dc:title>
  <dc:creator>DALENA Barbara</dc:creator>
  <cp:lastModifiedBy>Adnan Ghribi</cp:lastModifiedBy>
  <cp:revision>8</cp:revision>
  <dcterms:created xsi:type="dcterms:W3CDTF">2023-07-17T07:39:29Z</dcterms:created>
  <dcterms:modified xsi:type="dcterms:W3CDTF">2023-07-17T11:24:10Z</dcterms:modified>
</cp:coreProperties>
</file>