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766" r:id="rId2"/>
  </p:sldIdLst>
  <p:sldSz cx="9144000" cy="6858000" type="screen4x3"/>
  <p:notesSz cx="6797675" cy="992822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9">
          <p15:clr>
            <a:srgbClr val="A4A3A4"/>
          </p15:clr>
        </p15:guide>
        <p15:guide id="2" pos="28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CC3399"/>
    <a:srgbClr val="FFCCFF"/>
    <a:srgbClr val="42016F"/>
    <a:srgbClr val="CCCCFF"/>
    <a:srgbClr val="CDE3F9"/>
    <a:srgbClr val="CC99FF"/>
    <a:srgbClr val="FF006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22" autoAdjust="0"/>
    <p:restoredTop sz="95859" autoAdjust="0"/>
  </p:normalViewPr>
  <p:slideViewPr>
    <p:cSldViewPr snapToGrid="0">
      <p:cViewPr varScale="1">
        <p:scale>
          <a:sx n="114" d="100"/>
          <a:sy n="114" d="100"/>
        </p:scale>
        <p:origin x="1016" y="168"/>
      </p:cViewPr>
      <p:guideLst>
        <p:guide orient="horz" pos="2119"/>
        <p:guide pos="2873"/>
      </p:guideLst>
    </p:cSldViewPr>
  </p:slideViewPr>
  <p:outlineViewPr>
    <p:cViewPr>
      <p:scale>
        <a:sx n="33" d="100"/>
        <a:sy n="33" d="100"/>
      </p:scale>
      <p:origin x="0" y="325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Grid="0">
      <p:cViewPr varScale="1">
        <p:scale>
          <a:sx n="44" d="100"/>
          <a:sy n="44" d="100"/>
        </p:scale>
        <p:origin x="2784" y="56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0A97E348-8B9B-48FE-9B9C-79809D09E0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>
            <a:lvl1pPr defTabSz="914336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E6BDF437-CABE-4A30-A187-9F65F22D546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>
            <a:lvl1pPr algn="r" defTabSz="914336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0" name="Rectangle 4">
            <a:extLst>
              <a:ext uri="{FF2B5EF4-FFF2-40B4-BE49-F238E27FC236}">
                <a16:creationId xmlns:a16="http://schemas.microsoft.com/office/drawing/2014/main" id="{47DBB7BB-5F09-4594-936A-7BAD4C3659B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b" anchorCtr="0" compatLnSpc="1">
            <a:prstTxWarp prst="textNoShape">
              <a:avLst/>
            </a:prstTxWarp>
          </a:bodyPr>
          <a:lstStyle>
            <a:lvl1pPr defTabSz="914336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id="{0F923332-CC96-4411-82F4-C22E5C5979D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/>
            </a:lvl1pPr>
          </a:lstStyle>
          <a:p>
            <a:pPr>
              <a:defRPr/>
            </a:pPr>
            <a:fld id="{4B2437A8-59AB-4E96-B574-CDAC2BA4FC33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22A25025-3122-4BA0-B948-EEB70B51DCA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>
            <a:lvl1pPr defTabSz="914336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68AE305-BBAB-40DA-B34B-138551131A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>
            <a:lvl1pPr algn="r" defTabSz="914336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99229B66-9BCD-4482-9648-B99A736C5F7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9265030E-50D1-4007-8D2C-C232304DEFA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8775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BE62D8A7-2C53-4420-A577-7E8BB1A352F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b" anchorCtr="0" compatLnSpc="1">
            <a:prstTxWarp prst="textNoShape">
              <a:avLst/>
            </a:prstTxWarp>
          </a:bodyPr>
          <a:lstStyle>
            <a:lvl1pPr defTabSz="914336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66782AF6-36CE-449B-9798-D510AC1156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2" rIns="91406" bIns="45702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/>
            </a:lvl1pPr>
          </a:lstStyle>
          <a:p>
            <a:pPr>
              <a:defRPr/>
            </a:pPr>
            <a:fld id="{6B56887C-4C61-4492-A51C-BAB7229FEC5C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>
            <a:extLst>
              <a:ext uri="{FF2B5EF4-FFF2-40B4-BE49-F238E27FC236}">
                <a16:creationId xmlns:a16="http://schemas.microsoft.com/office/drawing/2014/main" id="{A40931E6-7D56-4D01-BC2A-FB843F62B3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Espace réservé des commentaires 2">
            <a:extLst>
              <a:ext uri="{FF2B5EF4-FFF2-40B4-BE49-F238E27FC236}">
                <a16:creationId xmlns:a16="http://schemas.microsoft.com/office/drawing/2014/main" id="{D3B8CC52-0916-470B-A8AD-33108CC44A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4340" name="Espace réservé du numéro de diapositive 3">
            <a:extLst>
              <a:ext uri="{FF2B5EF4-FFF2-40B4-BE49-F238E27FC236}">
                <a16:creationId xmlns:a16="http://schemas.microsoft.com/office/drawing/2014/main" id="{192F9679-D01D-490F-8434-CF81345182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4375" indent="-219075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415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87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59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31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BCE4CFD-02E3-4793-8C5F-B704F4BA345B}" type="slidenum">
              <a:rPr lang="fr-FR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fr-FR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2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57CE6D4-6779-4819-B07D-BE63275506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817B2-E222-4ABE-9324-E12B7D9FFB21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59BA969F-4B4E-4BF0-8984-AE657F60FB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Cros, </a:t>
            </a:r>
            <a:r>
              <a:rPr lang="fr-FR" err="1"/>
              <a:t>Heraus</a:t>
            </a:r>
            <a:r>
              <a:rPr lang="fr-FR"/>
              <a:t> Seminar, Bad </a:t>
            </a:r>
            <a:r>
              <a:rPr lang="fr-FR" err="1"/>
              <a:t>Honnef</a:t>
            </a:r>
            <a:r>
              <a:rPr lang="fr-FR"/>
              <a:t>, May 2022</a:t>
            </a:r>
          </a:p>
        </p:txBody>
      </p:sp>
    </p:spTree>
    <p:extLst>
      <p:ext uri="{BB962C8B-B14F-4D97-AF65-F5344CB8AC3E}">
        <p14:creationId xmlns:p14="http://schemas.microsoft.com/office/powerpoint/2010/main" val="130900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035800" cy="11430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4812014-75D5-4A2E-9B7E-8D587C0CCA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88F94-8F97-4987-B61A-DBFF5119E81C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55FC6BB4-99AA-4A5E-958A-47706859C2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B. Cros, </a:t>
            </a:r>
            <a:r>
              <a:rPr lang="fr-FR" dirty="0" err="1"/>
              <a:t>Heraus</a:t>
            </a:r>
            <a:r>
              <a:rPr lang="fr-FR" dirty="0"/>
              <a:t> Seminar, Bad </a:t>
            </a:r>
            <a:r>
              <a:rPr lang="fr-FR" dirty="0" err="1"/>
              <a:t>Honnef</a:t>
            </a:r>
            <a:r>
              <a:rPr lang="fr-FR" dirty="0"/>
              <a:t>, May 2022</a:t>
            </a:r>
          </a:p>
        </p:txBody>
      </p:sp>
    </p:spTree>
    <p:extLst>
      <p:ext uri="{BB962C8B-B14F-4D97-AF65-F5344CB8AC3E}">
        <p14:creationId xmlns:p14="http://schemas.microsoft.com/office/powerpoint/2010/main" val="348942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0E88AA81-2082-4844-B338-FBB3DF6478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1B84D-7BC9-4366-9ACD-A3C5E364A0CF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FD1044-AB6F-4298-B435-70AEA8818D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8647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lip multi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E4E9C62-DC8A-4D1A-815E-AE9F83FCCA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38391-8539-4D5D-9584-9D9CCC2366DF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1E8B55F7-3E9A-4B70-AFFE-1954419EF5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Cros, </a:t>
            </a:r>
            <a:r>
              <a:rPr lang="fr-FR" err="1"/>
              <a:t>Heraus</a:t>
            </a:r>
            <a:r>
              <a:rPr lang="fr-FR"/>
              <a:t> Seminar, Bad </a:t>
            </a:r>
            <a:r>
              <a:rPr lang="fr-FR" err="1"/>
              <a:t>Honnef</a:t>
            </a:r>
            <a:r>
              <a:rPr lang="fr-FR"/>
              <a:t>, May 2022</a:t>
            </a:r>
          </a:p>
        </p:txBody>
      </p:sp>
    </p:spTree>
    <p:extLst>
      <p:ext uri="{BB962C8B-B14F-4D97-AF65-F5344CB8AC3E}">
        <p14:creationId xmlns:p14="http://schemas.microsoft.com/office/powerpoint/2010/main" val="271373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1605EF-5FB1-47DE-9407-08C78E1EC6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616075" y="6248400"/>
            <a:ext cx="44037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Cros, CAS </a:t>
            </a:r>
            <a:r>
              <a:rPr lang="fr-FR" err="1"/>
              <a:t>November</a:t>
            </a:r>
            <a:r>
              <a:rPr lang="fr-FR"/>
              <a:t> 2014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B27760-D60B-47B2-90C2-2CA57617A9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B749A-D1F2-4869-8CFB-218B4D7F7684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522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. Texte et clip multi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677"/>
            <a:ext cx="3818467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'élément multimédia 3"/>
          <p:cNvSpPr>
            <a:spLocks noGrp="1"/>
          </p:cNvSpPr>
          <p:nvPr>
            <p:ph type="media" sz="half" idx="2"/>
          </p:nvPr>
        </p:nvSpPr>
        <p:spPr>
          <a:xfrm>
            <a:off x="4639734" y="1981677"/>
            <a:ext cx="3818467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A170F8-7B0A-4FB6-973F-B0B4F26B9F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C03A-C7EC-4856-9821-2ABE30135BD4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3494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783B2FBD-00DF-4DD2-9C34-2AE6081D7C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0183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/>
              <a:t>Cliquez pour modifier les styles du texte du masque</a:t>
            </a:r>
          </a:p>
          <a:p>
            <a:pPr lvl="1"/>
            <a:r>
              <a:rPr lang="fr-FR" altLang="en-US" dirty="0"/>
              <a:t>Deuxième niveau</a:t>
            </a:r>
          </a:p>
          <a:p>
            <a:pPr lvl="2"/>
            <a:r>
              <a:rPr lang="fr-FR" altLang="en-US" dirty="0"/>
              <a:t>Troisième niveau</a:t>
            </a:r>
          </a:p>
          <a:p>
            <a:pPr lvl="3"/>
            <a:r>
              <a:rPr lang="fr-FR" altLang="en-US" dirty="0"/>
              <a:t>Quatrième niveau</a:t>
            </a:r>
          </a:p>
          <a:p>
            <a:pPr lvl="4"/>
            <a:r>
              <a:rPr lang="fr-FR" altLang="en-US" dirty="0"/>
              <a:t>Cinquième niveau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370FEBC3-4BFA-41EB-A5AA-27121CB5523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77013" y="6251575"/>
            <a:ext cx="1298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Berlin Sans FB" panose="020E0602020502020306" pitchFamily="34" charset="0"/>
              </a:defRPr>
            </a:lvl1pPr>
          </a:lstStyle>
          <a:p>
            <a:pPr>
              <a:defRPr/>
            </a:pPr>
            <a:fld id="{3E155FDB-E097-4320-99E2-9905F4D12188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  <p:pic>
        <p:nvPicPr>
          <p:cNvPr id="1031" name="Picture 7" descr="logo">
            <a:extLst>
              <a:ext uri="{FF2B5EF4-FFF2-40B4-BE49-F238E27FC236}">
                <a16:creationId xmlns:a16="http://schemas.microsoft.com/office/drawing/2014/main" id="{3E9C6C48-85DC-494A-BE31-ABCA890C9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4" y="6096000"/>
            <a:ext cx="950913" cy="6731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>
            <a:extLst>
              <a:ext uri="{FF2B5EF4-FFF2-40B4-BE49-F238E27FC236}">
                <a16:creationId xmlns:a16="http://schemas.microsoft.com/office/drawing/2014/main" id="{BE47580F-6A85-400E-8CAC-7014B37E99A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5600" y="1303338"/>
            <a:ext cx="7239000" cy="42862"/>
          </a:xfrm>
          <a:prstGeom prst="rect">
            <a:avLst/>
          </a:prstGeom>
          <a:gradFill rotWithShape="0">
            <a:gsLst>
              <a:gs pos="0">
                <a:schemeClr val="accent2">
                  <a:lumMod val="75000"/>
                </a:schemeClr>
              </a:gs>
              <a:gs pos="100000">
                <a:srgbClr val="D60093"/>
              </a:gs>
            </a:gsLst>
            <a:lin ang="0" scaled="1"/>
          </a:gradFill>
          <a:ln>
            <a:noFill/>
          </a:ln>
          <a:effectLst/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CB7F9656-EF40-4BA6-A306-A8B9EA81A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" y="1346200"/>
            <a:ext cx="7239000" cy="42863"/>
          </a:xfrm>
          <a:prstGeom prst="rect">
            <a:avLst/>
          </a:prstGeom>
          <a:gradFill rotWithShape="0">
            <a:gsLst>
              <a:gs pos="0">
                <a:srgbClr val="660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pic>
        <p:nvPicPr>
          <p:cNvPr id="1034" name="Picture 12">
            <a:extLst>
              <a:ext uri="{FF2B5EF4-FFF2-40B4-BE49-F238E27FC236}">
                <a16:creationId xmlns:a16="http://schemas.microsoft.com/office/drawing/2014/main" id="{13F51BFC-91FB-476A-A1AA-C8A18ABC2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0" y="6223692"/>
            <a:ext cx="647700" cy="63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 10">
            <a:extLst>
              <a:ext uri="{FF2B5EF4-FFF2-40B4-BE49-F238E27FC236}">
                <a16:creationId xmlns:a16="http://schemas.microsoft.com/office/drawing/2014/main" id="{D46ED890-6225-4CC5-B026-DCBCD9B259F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26988"/>
            <a:ext cx="1255713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pied de page 3">
            <a:extLst>
              <a:ext uri="{FF2B5EF4-FFF2-40B4-BE49-F238E27FC236}">
                <a16:creationId xmlns:a16="http://schemas.microsoft.com/office/drawing/2014/main" id="{A7CEE7EA-1966-40E4-B0C1-B8D32CE25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51000" y="6261100"/>
            <a:ext cx="4699000" cy="457200"/>
          </a:xfrm>
          <a:prstGeom prst="rect">
            <a:avLst/>
          </a:prstGeom>
        </p:spPr>
        <p:txBody>
          <a:bodyPr/>
          <a:lstStyle>
            <a:lvl1pPr eaLnBrk="1" hangingPunct="1">
              <a:defRPr sz="1600">
                <a:solidFill>
                  <a:schemeClr val="bg1">
                    <a:lumMod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 dirty="0"/>
              <a:t>Auteur, lieu, évènement, date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C7EEF059-2672-4A6F-B610-16F45C6FAD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412750" y="210344"/>
            <a:ext cx="6845300" cy="742950"/>
          </a:xfrm>
          <a:prstGeom prst="rect">
            <a:avLst/>
          </a:prstGeom>
          <a:solidFill>
            <a:schemeClr val="bg1"/>
          </a:solidFill>
        </p:spPr>
        <p:txBody>
          <a:bodyPr lIns="81711" tIns="40855" rIns="81711" bIns="40855"/>
          <a:lstStyle>
            <a:lvl1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lang="fr-FR" altLang="en-US" sz="3600" b="1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sz="3200" b="0" kern="0" dirty="0">
              <a:effectLst/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40574945-B5C8-47C7-ADB4-AD8E1764DD05}"/>
              </a:ext>
            </a:extLst>
          </p:cNvPr>
          <p:cNvSpPr txBox="1">
            <a:spLocks/>
          </p:cNvSpPr>
          <p:nvPr userDrawn="1"/>
        </p:nvSpPr>
        <p:spPr>
          <a:xfrm>
            <a:off x="1066800" y="152400"/>
            <a:ext cx="7035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rgbClr val="7030A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0000"/>
                </a:solidFill>
                <a:latin typeface="Arial" pitchFamily="34" charset="0"/>
              </a:defRPr>
            </a:lvl9pPr>
          </a:lstStyle>
          <a:p>
            <a:r>
              <a:rPr lang="fr-FR" kern="0" dirty="0"/>
              <a:t>Modifiez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8" r:id="rId1"/>
    <p:sldLayoutId id="2147484959" r:id="rId2"/>
    <p:sldLayoutId id="2147484960" r:id="rId3"/>
    <p:sldLayoutId id="2147484961" r:id="rId4"/>
    <p:sldLayoutId id="2147484962" r:id="rId5"/>
    <p:sldLayoutId id="2147484964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7030A0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7030A0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7030A0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7030A0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7030A0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Blip>
          <a:blip r:embed="rId11"/>
        </a:buBlip>
        <a:defRPr sz="28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FF"/>
        </a:buClr>
        <a:buFont typeface="Wingdings" panose="05000000000000000000" pitchFamily="2" charset="2"/>
        <a:buBlip>
          <a:blip r:embed="rId12"/>
        </a:buBlip>
        <a:defRPr sz="2400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Blip>
          <a:blip r:embed="rId13"/>
        </a:buBlip>
        <a:defRPr sz="2000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24FEFB9-A159-C511-AEF6-33DBA917F5C5}"/>
              </a:ext>
            </a:extLst>
          </p:cNvPr>
          <p:cNvSpPr/>
          <p:nvPr/>
        </p:nvSpPr>
        <p:spPr>
          <a:xfrm>
            <a:off x="1112340" y="4954858"/>
            <a:ext cx="2310567" cy="723334"/>
          </a:xfrm>
          <a:prstGeom prst="roundRect">
            <a:avLst/>
          </a:prstGeom>
          <a:solidFill>
            <a:srgbClr val="00B0F0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4" name="Slide Number Placeholder 5">
            <a:extLst>
              <a:ext uri="{FF2B5EF4-FFF2-40B4-BE49-F238E27FC236}">
                <a16:creationId xmlns:a16="http://schemas.microsoft.com/office/drawing/2014/main" id="{8EAB3492-2BE4-49AC-9ED3-7CE90AA446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13663" y="6483350"/>
            <a:ext cx="14589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4025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 defTabSz="454025">
              <a:spcBef>
                <a:spcPct val="20000"/>
              </a:spcBef>
              <a:buClr>
                <a:srgbClr val="9900FF"/>
              </a:buClr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 defTabSz="454025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 defTabSz="454025"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 defTabSz="454025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defTabSz="4540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defTabSz="4540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defTabSz="4540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defTabSz="4540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spcBef>
                <a:spcPct val="0"/>
              </a:spcBef>
              <a:buClrTx/>
              <a:buFontTx/>
              <a:buNone/>
            </a:pPr>
            <a:fld id="{71A80B09-8E4A-4F8A-B6DC-29D887A4B82B}" type="slidenum">
              <a:rPr lang="en-US" altLang="en-US" sz="1800" smtClean="0">
                <a:ea typeface="ＭＳ Ｐゴシック" panose="020B0600070205080204" pitchFamily="34" charset="-128"/>
                <a:cs typeface="Tahoma" panose="020B0604030504040204" pitchFamily="34" charset="0"/>
              </a:rPr>
              <a:pPr algn="l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800"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0658075-6853-477B-AD5B-69E562C4F126}"/>
              </a:ext>
            </a:extLst>
          </p:cNvPr>
          <p:cNvSpPr txBox="1">
            <a:spLocks noChangeArrowheads="1"/>
          </p:cNvSpPr>
          <p:nvPr/>
        </p:nvSpPr>
        <p:spPr>
          <a:xfrm>
            <a:off x="726875" y="299070"/>
            <a:ext cx="7395611" cy="987615"/>
          </a:xfrm>
          <a:prstGeom prst="rect">
            <a:avLst/>
          </a:prstGeom>
          <a:solidFill>
            <a:schemeClr val="bg1"/>
          </a:solidFill>
        </p:spPr>
        <p:txBody>
          <a:bodyPr lIns="81711" tIns="40855" rIns="81711" bIns="40855" anchor="ctr"/>
          <a:lstStyle>
            <a:lvl1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lang="fr-FR" altLang="en-US" sz="3600" b="1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3200" b="0" kern="0" dirty="0">
                <a:effectLst/>
              </a:rPr>
              <a:t>Design of a </a:t>
            </a:r>
            <a:r>
              <a:rPr lang="fr-FR" sz="3200" b="0" kern="0" dirty="0" err="1">
                <a:effectLst/>
              </a:rPr>
              <a:t>multistage</a:t>
            </a:r>
            <a:r>
              <a:rPr lang="fr-FR" sz="3200" b="0" kern="0" dirty="0">
                <a:effectLst/>
              </a:rPr>
              <a:t> </a:t>
            </a:r>
          </a:p>
          <a:p>
            <a:pPr eaLnBrk="1" hangingPunct="1">
              <a:defRPr/>
            </a:pPr>
            <a:r>
              <a:rPr lang="fr-FR" sz="3200" b="0" kern="0" dirty="0">
                <a:effectLst/>
              </a:rPr>
              <a:t>laser </a:t>
            </a:r>
            <a:r>
              <a:rPr lang="fr-FR" sz="3200" b="0" kern="0" dirty="0" err="1">
                <a:effectLst/>
              </a:rPr>
              <a:t>wakefield</a:t>
            </a:r>
            <a:r>
              <a:rPr lang="fr-FR" sz="3200" b="0" kern="0" dirty="0">
                <a:effectLst/>
              </a:rPr>
              <a:t> </a:t>
            </a:r>
            <a:r>
              <a:rPr lang="fr-FR" sz="3200" b="0" kern="0" dirty="0" err="1">
                <a:effectLst/>
              </a:rPr>
              <a:t>accelerator</a:t>
            </a:r>
            <a:r>
              <a:rPr lang="fr-FR" sz="3200" b="0" kern="0" dirty="0">
                <a:effectLst/>
              </a:rPr>
              <a:t> </a:t>
            </a:r>
            <a:endParaRPr sz="3200" b="0" kern="0" baseline="-25000" dirty="0">
              <a:solidFill>
                <a:schemeClr val="accent6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F98902-E305-F447-B292-AA46A4F512FC}"/>
              </a:ext>
            </a:extLst>
          </p:cNvPr>
          <p:cNvSpPr txBox="1"/>
          <p:nvPr/>
        </p:nvSpPr>
        <p:spPr>
          <a:xfrm>
            <a:off x="3539395" y="62986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28/06/2023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550A1F06-4B0F-7871-C337-E1D961119B84}"/>
              </a:ext>
            </a:extLst>
          </p:cNvPr>
          <p:cNvSpPr txBox="1">
            <a:spLocks noChangeArrowheads="1"/>
          </p:cNvSpPr>
          <p:nvPr/>
        </p:nvSpPr>
        <p:spPr>
          <a:xfrm>
            <a:off x="126517" y="3218237"/>
            <a:ext cx="8764858" cy="338326"/>
          </a:xfrm>
          <a:prstGeom prst="rect">
            <a:avLst/>
          </a:prstGeom>
          <a:solidFill>
            <a:schemeClr val="bg1"/>
          </a:solidFill>
        </p:spPr>
        <p:txBody>
          <a:bodyPr lIns="81711" tIns="40855" rIns="81711" bIns="40855" anchor="ctr"/>
          <a:lstStyle>
            <a:lvl1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lang="fr-FR" altLang="en-US" sz="3600" b="1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marL="457200" indent="-457200" algn="l" eaLnBrk="1" hangingPunct="1">
              <a:buFontTx/>
              <a:buChar char="-"/>
              <a:defRPr/>
            </a:pPr>
            <a:r>
              <a:rPr lang="fr-FR" sz="1800" b="0" kern="0" dirty="0">
                <a:effectLst/>
              </a:rPr>
              <a:t>Inputs: 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Laser and plasma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parameters</a:t>
            </a:r>
            <a:endParaRPr lang="fr-FR" sz="1800" b="0" kern="0" dirty="0">
              <a:solidFill>
                <a:schemeClr val="tx1"/>
              </a:solidFill>
              <a:effectLst/>
            </a:endParaRP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fr-FR" sz="1800" b="0" kern="0" dirty="0">
                <a:effectLst/>
              </a:rPr>
              <a:t>Outputs: 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final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beam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quality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(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energy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,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energy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spread, charge, … combinations of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these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parameters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…)</a:t>
            </a: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fr-FR" sz="1800" b="0" kern="0" dirty="0" err="1">
                <a:effectLst/>
              </a:rPr>
              <a:t>Samples</a:t>
            </a:r>
            <a:r>
              <a:rPr lang="fr-FR" sz="1800" b="0" kern="0" dirty="0">
                <a:effectLst/>
              </a:rPr>
              <a:t>: 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PIC simulations,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fluid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simulations, … (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need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to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produce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these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data)</a:t>
            </a: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fr-FR" sz="1800" b="0" kern="0" dirty="0">
                <a:effectLst/>
              </a:rPr>
              <a:t>Methods: 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black-box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function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(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multiobjective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?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Multifidelity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?)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optimization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+ High performance </a:t>
            </a:r>
            <a:r>
              <a:rPr lang="fr-FR" sz="1800" b="0" kern="0" dirty="0" err="1">
                <a:solidFill>
                  <a:schemeClr val="tx1"/>
                </a:solidFill>
                <a:effectLst/>
              </a:rPr>
              <a:t>computing</a:t>
            </a:r>
            <a:r>
              <a:rPr lang="fr-FR" sz="1800" b="0" kern="0" dirty="0">
                <a:solidFill>
                  <a:schemeClr val="tx1"/>
                </a:solidFill>
                <a:effectLst/>
              </a:rPr>
              <a:t> simulations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EB024EE0-79AB-3AE1-8499-A986792899CE}"/>
              </a:ext>
            </a:extLst>
          </p:cNvPr>
          <p:cNvSpPr txBox="1">
            <a:spLocks noChangeArrowheads="1"/>
          </p:cNvSpPr>
          <p:nvPr/>
        </p:nvSpPr>
        <p:spPr>
          <a:xfrm>
            <a:off x="726875" y="1477343"/>
            <a:ext cx="7395611" cy="830285"/>
          </a:xfrm>
          <a:prstGeom prst="rect">
            <a:avLst/>
          </a:prstGeom>
          <a:solidFill>
            <a:schemeClr val="bg1"/>
          </a:solidFill>
        </p:spPr>
        <p:txBody>
          <a:bodyPr lIns="81711" tIns="40855" rIns="81711" bIns="40855" anchor="ctr"/>
          <a:lstStyle>
            <a:lvl1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lang="fr-FR" altLang="en-US" sz="3600" b="1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defTabSz="10239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defTabSz="1023938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800" b="0" kern="0" dirty="0">
                <a:solidFill>
                  <a:schemeClr val="tx1"/>
                </a:solidFill>
                <a:effectLst/>
              </a:rPr>
              <a:t>F. Massimo and B. Cros,</a:t>
            </a:r>
          </a:p>
          <a:p>
            <a:pPr eaLnBrk="1" hangingPunct="1">
              <a:defRPr/>
            </a:pPr>
            <a:r>
              <a:rPr lang="fr-FR" sz="1800" b="0" kern="0" dirty="0">
                <a:solidFill>
                  <a:schemeClr val="tx1"/>
                </a:solidFill>
                <a:effectLst/>
              </a:rPr>
              <a:t>Group ITFIP (LPGP, CNRS)</a:t>
            </a:r>
            <a:endParaRPr sz="1800" b="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0BD2C47-A1A9-EC91-52C9-0B0C4E41F000}"/>
              </a:ext>
            </a:extLst>
          </p:cNvPr>
          <p:cNvSpPr/>
          <p:nvPr/>
        </p:nvSpPr>
        <p:spPr>
          <a:xfrm flipH="1">
            <a:off x="548683" y="5015582"/>
            <a:ext cx="339843" cy="58294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99D6BE5-06DC-B3E8-C479-3F0ADA763E6E}"/>
              </a:ext>
            </a:extLst>
          </p:cNvPr>
          <p:cNvSpPr/>
          <p:nvPr/>
        </p:nvSpPr>
        <p:spPr>
          <a:xfrm>
            <a:off x="4204014" y="4955780"/>
            <a:ext cx="4159405" cy="723334"/>
          </a:xfrm>
          <a:prstGeom prst="roundRect">
            <a:avLst/>
          </a:prstGeom>
          <a:solidFill>
            <a:srgbClr val="00B0F0"/>
          </a:solidFill>
          <a:ln w="762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8C6F15-8951-CF21-1C6D-942F79A6DBF9}"/>
              </a:ext>
            </a:extLst>
          </p:cNvPr>
          <p:cNvSpPr/>
          <p:nvPr/>
        </p:nvSpPr>
        <p:spPr>
          <a:xfrm flipH="1">
            <a:off x="3643960" y="5026914"/>
            <a:ext cx="339843" cy="582946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A48F7F-BA7E-97ED-ECEB-5B4CD2ABDA28}"/>
              </a:ext>
            </a:extLst>
          </p:cNvPr>
          <p:cNvSpPr txBox="1"/>
          <p:nvPr/>
        </p:nvSpPr>
        <p:spPr>
          <a:xfrm>
            <a:off x="-29307" y="5655889"/>
            <a:ext cx="2022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Laser pulse #1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33921F-C158-AAAE-E62A-76220C2D9FD5}"/>
              </a:ext>
            </a:extLst>
          </p:cNvPr>
          <p:cNvSpPr txBox="1"/>
          <p:nvPr/>
        </p:nvSpPr>
        <p:spPr>
          <a:xfrm>
            <a:off x="3033716" y="5668533"/>
            <a:ext cx="2022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Laser pulse #2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62D78B-8D41-6B93-CFDB-2EADAB554993}"/>
              </a:ext>
            </a:extLst>
          </p:cNvPr>
          <p:cNvSpPr txBox="1"/>
          <p:nvPr/>
        </p:nvSpPr>
        <p:spPr>
          <a:xfrm>
            <a:off x="1208585" y="5104218"/>
            <a:ext cx="234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Plasma stage #1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5D7CB7-7407-F140-B2D2-F9637CFC834E}"/>
              </a:ext>
            </a:extLst>
          </p:cNvPr>
          <p:cNvSpPr txBox="1"/>
          <p:nvPr/>
        </p:nvSpPr>
        <p:spPr>
          <a:xfrm>
            <a:off x="5177520" y="5084810"/>
            <a:ext cx="234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Plasma stage #2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B47627B-9E22-93C9-CF96-8E20FF1E3247}"/>
              </a:ext>
            </a:extLst>
          </p:cNvPr>
          <p:cNvGrpSpPr/>
          <p:nvPr/>
        </p:nvGrpSpPr>
        <p:grpSpPr>
          <a:xfrm>
            <a:off x="8500712" y="5177215"/>
            <a:ext cx="238400" cy="254115"/>
            <a:chOff x="320550" y="4760828"/>
            <a:chExt cx="731382" cy="77959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81CBF52-F0DC-3585-D828-5CD1C5DC05D4}"/>
                </a:ext>
              </a:extLst>
            </p:cNvPr>
            <p:cNvSpPr/>
            <p:nvPr/>
          </p:nvSpPr>
          <p:spPr>
            <a:xfrm>
              <a:off x="405337" y="4760828"/>
              <a:ext cx="341795" cy="3673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820D24-976E-1221-32CC-4B03D16A533D}"/>
                </a:ext>
              </a:extLst>
            </p:cNvPr>
            <p:cNvSpPr/>
            <p:nvPr/>
          </p:nvSpPr>
          <p:spPr>
            <a:xfrm>
              <a:off x="557737" y="4913228"/>
              <a:ext cx="341795" cy="3673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E2B1019-F978-2C5B-2BD0-39BFC4487F92}"/>
                </a:ext>
              </a:extLst>
            </p:cNvPr>
            <p:cNvSpPr/>
            <p:nvPr/>
          </p:nvSpPr>
          <p:spPr>
            <a:xfrm>
              <a:off x="710137" y="5065628"/>
              <a:ext cx="341795" cy="3673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EACFB6-4B08-3634-96C1-6D656488B834}"/>
                </a:ext>
              </a:extLst>
            </p:cNvPr>
            <p:cNvSpPr/>
            <p:nvPr/>
          </p:nvSpPr>
          <p:spPr>
            <a:xfrm>
              <a:off x="320550" y="4989428"/>
              <a:ext cx="341795" cy="3673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178B098-295E-BD35-6B13-A52BCF70C18C}"/>
                </a:ext>
              </a:extLst>
            </p:cNvPr>
            <p:cNvSpPr/>
            <p:nvPr/>
          </p:nvSpPr>
          <p:spPr>
            <a:xfrm>
              <a:off x="463040" y="5173092"/>
              <a:ext cx="341795" cy="3673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5E23161-9968-8E9F-6C8F-C7D54D36C749}"/>
                </a:ext>
              </a:extLst>
            </p:cNvPr>
            <p:cNvSpPr/>
            <p:nvPr/>
          </p:nvSpPr>
          <p:spPr>
            <a:xfrm>
              <a:off x="624026" y="4798928"/>
              <a:ext cx="341795" cy="3673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5DD0CAF-4D7E-10A2-6828-DFDE5E6D8320}"/>
              </a:ext>
            </a:extLst>
          </p:cNvPr>
          <p:cNvCxnSpPr>
            <a:cxnSpLocks/>
          </p:cNvCxnSpPr>
          <p:nvPr/>
        </p:nvCxnSpPr>
        <p:spPr>
          <a:xfrm>
            <a:off x="8739112" y="5312748"/>
            <a:ext cx="304527" cy="56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C3644DF-79EB-6B8D-B0F8-DFC57A7ACD80}"/>
              </a:ext>
            </a:extLst>
          </p:cNvPr>
          <p:cNvSpPr txBox="1"/>
          <p:nvPr/>
        </p:nvSpPr>
        <p:spPr>
          <a:xfrm>
            <a:off x="8033324" y="5667040"/>
            <a:ext cx="117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Electron </a:t>
            </a:r>
          </a:p>
          <a:p>
            <a:pPr algn="ctr"/>
            <a:r>
              <a:rPr lang="en-US" sz="2000" dirty="0"/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1279266665"/>
      </p:ext>
    </p:extLst>
  </p:cSld>
  <p:clrMapOvr>
    <a:masterClrMapping/>
  </p:clrMapOvr>
</p:sld>
</file>

<file path=ppt/theme/theme1.xml><?xml version="1.0" encoding="utf-8"?>
<a:theme xmlns:a="http://schemas.openxmlformats.org/drawingml/2006/main" name="1_Modèle par défaut">
  <a:themeElements>
    <a:clrScheme name="1_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20669</TotalTime>
  <Words>99</Words>
  <Application>Microsoft Macintosh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Berlin Sans FB</vt:lpstr>
      <vt:lpstr>Calibri</vt:lpstr>
      <vt:lpstr>Times New Roman</vt:lpstr>
      <vt:lpstr>Wingdings</vt:lpstr>
      <vt:lpstr>1_Modèle par défaut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LPGP: Work undertaken</dc:title>
  <dc:creator>Brigitte Crob</dc:creator>
  <cp:lastModifiedBy>Microsoft Office User</cp:lastModifiedBy>
  <cp:revision>1366</cp:revision>
  <cp:lastPrinted>2019-03-14T17:06:42Z</cp:lastPrinted>
  <dcterms:created xsi:type="dcterms:W3CDTF">2007-06-15T12:16:03Z</dcterms:created>
  <dcterms:modified xsi:type="dcterms:W3CDTF">2023-07-12T15:21:59Z</dcterms:modified>
</cp:coreProperties>
</file>