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6"/>
  </p:notesMasterIdLst>
  <p:sldIdLst>
    <p:sldId id="260" r:id="rId2"/>
    <p:sldId id="261" r:id="rId3"/>
    <p:sldId id="262" r:id="rId4"/>
    <p:sldId id="263" r:id="rId5"/>
  </p:sldIdLst>
  <p:sldSz cx="9144000" cy="5145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76" autoAdjust="0"/>
    <p:restoredTop sz="96327" autoAdjust="0"/>
  </p:normalViewPr>
  <p:slideViewPr>
    <p:cSldViewPr snapToGrid="0">
      <p:cViewPr varScale="1">
        <p:scale>
          <a:sx n="119" d="100"/>
          <a:sy n="119" d="100"/>
        </p:scale>
        <p:origin x="200" y="1008"/>
      </p:cViewPr>
      <p:guideLst>
        <p:guide orient="horz" pos="1620"/>
        <p:guide pos="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F02CA-77CB-4E54-B712-21E588799EE8}" type="datetimeFigureOut">
              <a:rPr lang="de-DE" smtClean="0"/>
              <a:t>17.07.23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729A-0AF0-4995-B32B-9504BC6896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794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4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68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2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36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0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04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88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720" algn="l" defTabSz="68568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17231" y="2714625"/>
            <a:ext cx="8928344" cy="203120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365443" y="1445896"/>
            <a:ext cx="8524557" cy="285114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600" b="1"/>
            </a:lvl1pPr>
            <a:lvl2pPr marL="355600" indent="0">
              <a:buFont typeface="Arial" panose="020B0604020202020204" pitchFamily="34" charset="0"/>
              <a:buNone/>
              <a:defRPr sz="2600" b="1"/>
            </a:lvl2pPr>
            <a:lvl3pPr marL="717550" indent="0">
              <a:buFont typeface="Arial" panose="020B0604020202020204" pitchFamily="34" charset="0"/>
              <a:buNone/>
              <a:defRPr sz="2600" b="1"/>
            </a:lvl3pPr>
            <a:lvl4pPr marL="1073150" indent="0">
              <a:buFont typeface="Arial" panose="020B0604020202020204" pitchFamily="34" charset="0"/>
              <a:buNone/>
              <a:defRPr sz="2600" b="1"/>
            </a:lvl4pPr>
            <a:lvl5pPr marL="1435100" indent="0">
              <a:buFont typeface="Arial" panose="020B0604020202020204" pitchFamily="34" charset="0"/>
              <a:buNone/>
              <a:defRPr sz="2600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endParaRPr lang="de-DE" dirty="0"/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380675" y="1979930"/>
            <a:ext cx="8515675" cy="50990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 b="1" i="0" baseline="0"/>
            </a:lvl1pPr>
            <a:lvl2pPr marL="355600" indent="0">
              <a:buFont typeface="Arial" panose="020B0604020202020204" pitchFamily="34" charset="0"/>
              <a:buNone/>
              <a:defRPr sz="1800" b="1" i="0"/>
            </a:lvl2pPr>
            <a:lvl3pPr marL="717550" indent="0">
              <a:buFont typeface="Arial" panose="020B0604020202020204" pitchFamily="34" charset="0"/>
              <a:buNone/>
              <a:defRPr sz="1800" b="1" i="0"/>
            </a:lvl3pPr>
            <a:lvl4pPr marL="1073150" indent="0">
              <a:buFont typeface="Arial" panose="020B0604020202020204" pitchFamily="34" charset="0"/>
              <a:buNone/>
              <a:defRPr sz="1800" b="1" i="0"/>
            </a:lvl4pPr>
            <a:lvl5pPr marL="1435100" indent="0">
              <a:buFont typeface="Arial" panose="020B0604020202020204" pitchFamily="34" charset="0"/>
              <a:buNone/>
              <a:defRPr sz="1800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00" y="4895776"/>
            <a:ext cx="3606670" cy="12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825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318375" y="4826105"/>
            <a:ext cx="1727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1600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360000"/>
            <a:ext cx="1621550" cy="75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24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EF9F2463-8150-4DAA-877D-A146C8C8C60A}" type="datetime1">
              <a:rPr lang="de-DE" smtClean="0"/>
              <a:t>17.07.23</a:t>
            </a:fld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27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61640" y="1188000"/>
            <a:ext cx="4882310" cy="3209146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 marL="1076612" indent="0">
              <a:buNone/>
              <a:defRPr sz="12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00051" y="1188001"/>
            <a:ext cx="3178969" cy="3209146"/>
          </a:xfrm>
        </p:spPr>
        <p:txBody>
          <a:bodyPr/>
          <a:lstStyle>
            <a:lvl1pPr marL="0" indent="0">
              <a:buNone/>
              <a:defRPr sz="120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224C4683-D191-47F3-8302-BB2B36B1C86A}" type="datetime1">
              <a:rPr lang="de-DE" smtClean="0"/>
              <a:t>17.07.23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020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43915" y="468662"/>
            <a:ext cx="5471285" cy="3112861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5E89BE91-4B1C-4025-AE57-60317864A3F3}" type="datetime1">
              <a:rPr lang="de-DE" smtClean="0"/>
              <a:t>17.07.23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3914" y="3628492"/>
            <a:ext cx="5468677" cy="42521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846522" y="4099062"/>
            <a:ext cx="5468677" cy="577364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991" indent="0">
              <a:buNone/>
              <a:defRPr sz="1050"/>
            </a:lvl2pPr>
            <a:lvl3pPr marL="685983" indent="0">
              <a:buNone/>
              <a:defRPr sz="900"/>
            </a:lvl3pPr>
            <a:lvl4pPr marL="1028974" indent="0">
              <a:buNone/>
              <a:defRPr sz="750"/>
            </a:lvl4pPr>
            <a:lvl5pPr marL="1371966" indent="0">
              <a:buNone/>
              <a:defRPr sz="750"/>
            </a:lvl5pPr>
            <a:lvl6pPr marL="1714957" indent="0">
              <a:buNone/>
              <a:defRPr sz="750"/>
            </a:lvl6pPr>
            <a:lvl7pPr marL="2057949" indent="0">
              <a:buNone/>
              <a:defRPr sz="750"/>
            </a:lvl7pPr>
            <a:lvl8pPr marL="2400940" indent="0">
              <a:buNone/>
              <a:defRPr sz="750"/>
            </a:lvl8pPr>
            <a:lvl9pPr marL="2743932" indent="0">
              <a:buNone/>
              <a:defRPr sz="750"/>
            </a:lvl9pPr>
          </a:lstStyle>
          <a:p>
            <a:pPr lvl="0"/>
            <a:r>
              <a:rPr lang="en-GB" altLang="de-D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6743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00050" y="1068308"/>
            <a:ext cx="8343900" cy="351266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3AD15D93-083F-4B89-951E-D5F35A1BBEC8}" type="datetime1">
              <a:rPr lang="de-DE" smtClean="0"/>
              <a:t>17.07.23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6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770387" y="273928"/>
            <a:ext cx="1971675" cy="4360224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01940" y="273928"/>
            <a:ext cx="6225572" cy="436022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90C3E158-F33A-4782-AFB5-03A3FD6F0AB2}" type="datetime1">
              <a:rPr lang="de-DE" smtClean="0"/>
              <a:t>17.07.23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369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0050" y="1188000"/>
            <a:ext cx="8343900" cy="336589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16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0A9BFA6A-9A63-4E2D-92C0-C77BFA750EDB}" type="datetime1">
              <a:rPr lang="de-DE" noProof="0" smtClean="0"/>
              <a:t>17.07.23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39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00050" y="1188000"/>
            <a:ext cx="4114800" cy="344615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188000"/>
            <a:ext cx="4114799" cy="344615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43A9179C-E631-47AA-B9CB-ABFD8F596650}" type="datetime1">
              <a:rPr lang="de-DE" smtClean="0"/>
              <a:t>17.07.23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8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5819" y="1188720"/>
            <a:ext cx="4100831" cy="3459481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00050" y="1188000"/>
            <a:ext cx="4114800" cy="344615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43A9179C-E631-47AA-B9CB-ABFD8F596650}" type="datetime1">
              <a:rPr lang="de-DE" smtClean="0"/>
              <a:t>17.07.23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113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00050" y="1188000"/>
            <a:ext cx="4098132" cy="618125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00050" y="1937441"/>
            <a:ext cx="4098132" cy="270623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818" y="1188000"/>
            <a:ext cx="4098132" cy="618125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818" y="1937441"/>
            <a:ext cx="4098132" cy="270624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88C61DB6-D53F-456D-8864-56CE29C6E6BA}" type="datetime1">
              <a:rPr lang="de-DE" smtClean="0"/>
              <a:t>17.07.23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44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5819" y="1943101"/>
            <a:ext cx="4100831" cy="2705099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00050" y="1188000"/>
            <a:ext cx="4098132" cy="618125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00050" y="1937441"/>
            <a:ext cx="4098132" cy="270623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818" y="1188000"/>
            <a:ext cx="4098132" cy="618125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88C61DB6-D53F-456D-8864-56CE29C6E6BA}" type="datetime1">
              <a:rPr lang="de-DE" smtClean="0"/>
              <a:t>17.07.23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94747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0A1BF2A7-198D-4BCD-8375-CAC66677F609}" type="datetime1">
              <a:rPr lang="de-DE" smtClean="0"/>
              <a:t>17.07.23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328420"/>
            <a:ext cx="9144000" cy="3304540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95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0A1BF2A7-198D-4BCD-8375-CAC66677F609}" type="datetime1">
              <a:rPr lang="de-DE" smtClean="0"/>
              <a:t>17.07.23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4652492"/>
            <a:ext cx="9144000" cy="18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328419"/>
            <a:ext cx="9144000" cy="34197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06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/>
          <a:lstStyle/>
          <a:p>
            <a:fld id="{0A1BF2A7-198D-4BCD-8375-CAC66677F609}" type="datetime1">
              <a:rPr lang="de-DE" smtClean="0"/>
              <a:t>17.07.23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16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000" y="296244"/>
            <a:ext cx="6869178" cy="57598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87341"/>
            <a:ext cx="8351999" cy="33936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07947" y="4741374"/>
            <a:ext cx="8928107" cy="745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000" y="331200"/>
            <a:ext cx="1079999" cy="500374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27234" y="4748824"/>
            <a:ext cx="1027755" cy="39626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D440409C-9897-4940-8DB3-931E759C1E19}" type="datetime3">
              <a:rPr lang="en-US" smtClean="0"/>
              <a:pPr/>
              <a:t>17 July 2023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000" y="4748824"/>
            <a:ext cx="326368" cy="39626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1700330" y="4748824"/>
            <a:ext cx="4692519" cy="39626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/>
              <a:t>Data Generation WG Case Study: </a:t>
            </a:r>
            <a:r>
              <a:rPr lang="de-DE" sz="900" dirty="0" err="1"/>
              <a:t>Active</a:t>
            </a:r>
            <a:r>
              <a:rPr lang="de-DE" sz="900" dirty="0"/>
              <a:t> </a:t>
            </a:r>
            <a:r>
              <a:rPr lang="de-DE" sz="900" dirty="0" err="1"/>
              <a:t>learning</a:t>
            </a:r>
            <a:r>
              <a:rPr lang="de-DE" sz="900" dirty="0"/>
              <a:t> </a:t>
            </a:r>
            <a:r>
              <a:rPr lang="de-DE" sz="900" dirty="0" err="1"/>
              <a:t>for</a:t>
            </a:r>
            <a:r>
              <a:rPr lang="de-DE" sz="900" dirty="0"/>
              <a:t> </a:t>
            </a:r>
            <a:r>
              <a:rPr lang="de-DE" sz="900" dirty="0" err="1"/>
              <a:t>building</a:t>
            </a:r>
            <a:r>
              <a:rPr lang="de-DE" sz="900" dirty="0"/>
              <a:t> </a:t>
            </a:r>
            <a:r>
              <a:rPr lang="de-DE" sz="900" dirty="0" err="1"/>
              <a:t>accelerator</a:t>
            </a:r>
            <a:r>
              <a:rPr lang="de-DE" sz="900" dirty="0"/>
              <a:t> </a:t>
            </a:r>
            <a:r>
              <a:rPr lang="de-DE" sz="900" dirty="0" err="1"/>
              <a:t>surrogate</a:t>
            </a:r>
            <a:r>
              <a:rPr lang="de-DE" sz="900" dirty="0"/>
              <a:t> </a:t>
            </a:r>
            <a:r>
              <a:rPr lang="de-DE" sz="900" dirty="0" err="1"/>
              <a:t>models</a:t>
            </a:r>
            <a:r>
              <a:rPr lang="de-DE" sz="9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334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  <p:sldLayoutId id="2147483687" r:id="rId4"/>
    <p:sldLayoutId id="2147483678" r:id="rId5"/>
    <p:sldLayoutId id="2147483686" r:id="rId6"/>
    <p:sldLayoutId id="2147483688" r:id="rId7"/>
    <p:sldLayoutId id="2147483689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</p:sldLayoutIdLst>
  <p:hf hdr="0" ftr="0"/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lang="en-US" sz="2400" b="1" kern="1200" dirty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03652" indent="-203652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17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70423" indent="-203652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17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7194" indent="-198888" algn="l" defTabSz="67407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17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729" indent="-203652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17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75500" indent="-198888" algn="l" defTabSz="685983" rtl="0" eaLnBrk="1" latinLnBrk="0" hangingPunct="1">
        <a:lnSpc>
          <a:spcPct val="90000"/>
        </a:lnSpc>
        <a:spcBef>
          <a:spcPts val="360"/>
        </a:spcBef>
        <a:buSzPct val="88000"/>
        <a:buFontTx/>
        <a:buBlip>
          <a:blip r:embed="rId17"/>
        </a:buBlip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453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6859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00" userDrawn="1">
          <p15:clr>
            <a:srgbClr val="F26B43"/>
          </p15:clr>
        </p15:guide>
        <p15:guide id="3" orient="horz" pos="464" userDrawn="1">
          <p15:clr>
            <a:srgbClr val="F26B43"/>
          </p15:clr>
        </p15:guide>
        <p15:guide id="4" pos="4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0.sv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inspirehep.net/files/16d580d5337ba0b7ce86cb0ca3e0a78f" TargetMode="Externa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365443" y="1381348"/>
            <a:ext cx="8524557" cy="630330"/>
          </a:xfrm>
        </p:spPr>
        <p:txBody>
          <a:bodyPr>
            <a:noAutofit/>
          </a:bodyPr>
          <a:lstStyle/>
          <a:p>
            <a:r>
              <a:rPr lang="de-DE" sz="2400" dirty="0"/>
              <a:t>Case Study: </a:t>
            </a:r>
            <a:r>
              <a:rPr lang="de-DE" sz="2400" dirty="0" err="1"/>
              <a:t>Active</a:t>
            </a:r>
            <a:r>
              <a:rPr lang="de-DE" sz="2400" dirty="0"/>
              <a:t> Learning </a:t>
            </a:r>
            <a:r>
              <a:rPr lang="de-DE" sz="2400" dirty="0" err="1"/>
              <a:t>for</a:t>
            </a:r>
            <a:r>
              <a:rPr lang="de-DE" sz="2400" dirty="0"/>
              <a:t> Building </a:t>
            </a:r>
            <a:r>
              <a:rPr lang="de-DE" sz="2400" dirty="0" err="1"/>
              <a:t>Accelerator</a:t>
            </a:r>
            <a:r>
              <a:rPr lang="de-DE" sz="2400" dirty="0"/>
              <a:t> Surrogate Models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74325" y="2140473"/>
            <a:ext cx="8515675" cy="509905"/>
          </a:xfrm>
        </p:spPr>
        <p:txBody>
          <a:bodyPr>
            <a:noAutofit/>
          </a:bodyPr>
          <a:lstStyle/>
          <a:p>
            <a:r>
              <a:rPr lang="de-DE" b="0" dirty="0"/>
              <a:t>Chenran Xu, Andrea </a:t>
            </a:r>
            <a:r>
              <a:rPr lang="de-DE" b="0" dirty="0" err="1"/>
              <a:t>Santamaria</a:t>
            </a:r>
            <a:r>
              <a:rPr lang="de-DE" b="0" dirty="0"/>
              <a:t> Garcia</a:t>
            </a:r>
          </a:p>
          <a:p>
            <a:r>
              <a:rPr lang="de-DE" dirty="0"/>
              <a:t>Data Generation WG, </a:t>
            </a:r>
            <a:r>
              <a:rPr lang="de-DE" dirty="0" err="1"/>
              <a:t>Trainable</a:t>
            </a:r>
            <a:r>
              <a:rPr lang="de-DE" dirty="0"/>
              <a:t> 23 Workshop</a:t>
            </a:r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1" b="188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2058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3BAD59-7B45-9D6E-4029-916FC6CF4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FA6A-9A63-4E2D-92C0-C77BFA750EDB}" type="datetime1">
              <a:rPr lang="de-DE" noProof="0" smtClean="0"/>
              <a:t>17.07.23</a:t>
            </a:fld>
            <a:endParaRPr lang="en-US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ED8585-FE37-DD0F-43BE-CC7487082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2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A64F83-727E-7962-8A9E-33A8C25EC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Motivation: RL Control at FLUTE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FA000D-C755-3A31-F28F-CF686E7A05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793" y="1553844"/>
            <a:ext cx="5300020" cy="833726"/>
          </a:xfrm>
          <a:prstGeom prst="rect">
            <a:avLst/>
          </a:prstGeom>
          <a:ln w="63500">
            <a:noFill/>
          </a:ln>
          <a:effectLst>
            <a:softEdge rad="0"/>
          </a:effectLst>
        </p:spPr>
      </p:pic>
      <p:graphicFrame>
        <p:nvGraphicFramePr>
          <p:cNvPr id="7" name="Tabelle">
            <a:extLst>
              <a:ext uri="{FF2B5EF4-FFF2-40B4-BE49-F238E27FC236}">
                <a16:creationId xmlns:a16="http://schemas.microsoft.com/office/drawing/2014/main" id="{63AD8360-C46F-C91A-21D9-9F3312B394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0759399"/>
              </p:ext>
            </p:extLst>
          </p:nvPr>
        </p:nvGraphicFramePr>
        <p:xfrm>
          <a:off x="5796499" y="1080218"/>
          <a:ext cx="3260035" cy="1491532"/>
        </p:xfrm>
        <a:graphic>
          <a:graphicData uri="http://schemas.openxmlformats.org/drawingml/2006/table">
            <a:tbl>
              <a:tblPr bandRow="1"/>
              <a:tblGrid>
                <a:gridCol w="18959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7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65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7028"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lang="de-DE"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Optimal</a:t>
                      </a: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 electron energy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miter lim="400000"/>
                    </a:lnB>
                    <a:solidFill>
                      <a:srgbClr val="B8D2C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~ 41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miter lim="400000"/>
                    </a:lnB>
                    <a:solidFill>
                      <a:srgbClr val="B8D2C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MeV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miter lim="400000"/>
                    </a:lnB>
                    <a:solidFill>
                      <a:srgbClr val="B8D2C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126"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Electron bunch charge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0.001 - </a:t>
                      </a:r>
                      <a:r>
                        <a:rPr lang="en-US"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</a:t>
                      </a:r>
                      <a:endParaRPr sz="1300" dirty="0">
                        <a:uFill>
                          <a:solidFill>
                            <a:srgbClr val="000000"/>
                          </a:solidFill>
                        </a:uFill>
                      </a:endParaRP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nC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126"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Electron bunch length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miter lim="400000"/>
                    </a:lnB>
                    <a:solidFill>
                      <a:srgbClr val="B8D2C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1 - 300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miter lim="400000"/>
                    </a:lnB>
                    <a:solidFill>
                      <a:srgbClr val="B8D2C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fs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miter lim="400000"/>
                    </a:lnB>
                    <a:solidFill>
                      <a:srgbClr val="B8D2C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126"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Pulse repetition rate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lang="en-US"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5</a:t>
                      </a:r>
                      <a:endParaRPr sz="1300" dirty="0">
                        <a:uFill>
                          <a:solidFill>
                            <a:srgbClr val="000000"/>
                          </a:solidFill>
                        </a:uFill>
                      </a:endParaRP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Hz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126"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THz E-Field strength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B8D2C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up to 1.2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B8D2C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81280" defTabSz="1821656">
                        <a:spcBef>
                          <a:spcPts val="800"/>
                        </a:spcBef>
                        <a:tabLst>
                          <a:tab pos="1816100" algn="l"/>
                        </a:tabLst>
                        <a:defRPr sz="1800"/>
                      </a:pPr>
                      <a:r>
                        <a:rPr sz="13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GV/m</a:t>
                      </a:r>
                    </a:p>
                  </a:txBody>
                  <a:tcPr marL="4763" marR="4763" marT="4763" marB="4763" anchor="ctr" horzOverflow="overflow">
                    <a:lnL w="3175">
                      <a:miter lim="400000"/>
                    </a:lnL>
                    <a:lnR w="3175">
                      <a:miter lim="400000"/>
                    </a:lnR>
                    <a:lnT w="3175">
                      <a:miter lim="400000"/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B8D2C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DEFC45B-FE1C-884C-0A78-86EB6D7D85A5}"/>
              </a:ext>
            </a:extLst>
          </p:cNvPr>
          <p:cNvSpPr txBox="1"/>
          <p:nvPr/>
        </p:nvSpPr>
        <p:spPr>
          <a:xfrm>
            <a:off x="379184" y="1093065"/>
            <a:ext cx="467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Linac</a:t>
            </a:r>
            <a:r>
              <a:rPr lang="en-GB" dirty="0"/>
              <a:t>-based test facility for accelerator R&amp;D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6BFCCD-37AF-BEF6-743E-B2FC718C634D}"/>
              </a:ext>
            </a:extLst>
          </p:cNvPr>
          <p:cNvSpPr txBox="1"/>
          <p:nvPr/>
        </p:nvSpPr>
        <p:spPr>
          <a:xfrm>
            <a:off x="377793" y="2757519"/>
            <a:ext cx="8678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/>
                </a:solidFill>
              </a:rPr>
              <a:t>Goal</a:t>
            </a:r>
            <a:r>
              <a:rPr lang="en-GB" sz="1600" dirty="0"/>
              <a:t>: Reinforcement learning-based THz radiation control and optimization</a:t>
            </a:r>
          </a:p>
          <a:p>
            <a:r>
              <a:rPr lang="en-GB" sz="1600" b="1" dirty="0">
                <a:solidFill>
                  <a:schemeClr val="tx2"/>
                </a:solidFill>
              </a:rPr>
              <a:t>Challenge</a:t>
            </a:r>
            <a:r>
              <a:rPr lang="en-GB" sz="1600" dirty="0"/>
              <a:t>: Pre-training RL agents takes a lot of samples (~ 1e6), tracking simulations are not fast enough.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13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59B68E-A04A-C6FD-7B75-836AEBC8D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FA6A-9A63-4E2D-92C0-C77BFA750EDB}" type="datetime1">
              <a:rPr lang="de-DE" noProof="0" smtClean="0"/>
              <a:t>17.07.23</a:t>
            </a:fld>
            <a:endParaRPr lang="en-US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33EEE-C194-E3F1-A157-C8A87B3A9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3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A88402D-91D2-0237-AC3C-9BF814E8A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Previous: Surrogate Model with Grid Scan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4147D7-9655-6666-A979-5CE43DDCC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96" y="849265"/>
            <a:ext cx="4051011" cy="16952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B817EB-482A-E9EB-00D2-5342768D39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317" y="807895"/>
            <a:ext cx="3244850" cy="177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630955-47F7-03A9-C601-074083D8A7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566"/>
          <a:stretch/>
        </p:blipFill>
        <p:spPr>
          <a:xfrm>
            <a:off x="563153" y="2899241"/>
            <a:ext cx="3116711" cy="16608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290EBF-A4CC-0C18-9238-94245833B7BB}"/>
              </a:ext>
            </a:extLst>
          </p:cNvPr>
          <p:cNvSpPr txBox="1"/>
          <p:nvPr/>
        </p:nvSpPr>
        <p:spPr>
          <a:xfrm>
            <a:off x="7829117" y="4558780"/>
            <a:ext cx="13115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venir Next Condensed" panose="020B0506020202020204" pitchFamily="34" charset="0"/>
                <a:hlinkClick r:id="rId5"/>
              </a:rPr>
              <a:t>C. Xu et al. TUPOPT070, IPAC22</a:t>
            </a:r>
            <a:endParaRPr lang="en-DE" sz="800" dirty="0">
              <a:latin typeface="Avenir Next Condensed" panose="020B0506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A5B663-5818-1892-F2D7-3E57850AC8AF}"/>
              </a:ext>
            </a:extLst>
          </p:cNvPr>
          <p:cNvSpPr txBox="1"/>
          <p:nvPr/>
        </p:nvSpPr>
        <p:spPr>
          <a:xfrm>
            <a:off x="5888410" y="2520269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rgbClr val="FB2E5D"/>
                </a:solidFill>
                <a:latin typeface="American Typewriter" panose="02090604020004020304" pitchFamily="18" charset="77"/>
              </a:rPr>
              <a:t>1 min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2F090E-9DD3-0462-59D8-503AC1462ACF}"/>
              </a:ext>
            </a:extLst>
          </p:cNvPr>
          <p:cNvSpPr txBox="1"/>
          <p:nvPr/>
        </p:nvSpPr>
        <p:spPr>
          <a:xfrm>
            <a:off x="7424665" y="2529909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rgbClr val="FB2E5D"/>
                </a:solidFill>
                <a:latin typeface="American Typewriter" panose="02090604020004020304" pitchFamily="18" charset="77"/>
              </a:rPr>
              <a:t>1 ms</a:t>
            </a:r>
          </a:p>
        </p:txBody>
      </p:sp>
      <p:pic>
        <p:nvPicPr>
          <p:cNvPr id="12" name="Graphic 11" descr="Arrow Right with solid fill">
            <a:extLst>
              <a:ext uri="{FF2B5EF4-FFF2-40B4-BE49-F238E27FC236}">
                <a16:creationId xmlns:a16="http://schemas.microsoft.com/office/drawing/2014/main" id="{77198062-5D12-8FDF-983A-65B0BDE616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72000" y="1429878"/>
            <a:ext cx="650124" cy="5760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6C769C8-C3EA-1459-DA83-54070CEA6FDB}"/>
              </a:ext>
            </a:extLst>
          </p:cNvPr>
          <p:cNvSpPr txBox="1"/>
          <p:nvPr/>
        </p:nvSpPr>
        <p:spPr>
          <a:xfrm>
            <a:off x="374416" y="2607382"/>
            <a:ext cx="32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latin typeface="Avenir Next Condensed" panose="020B0506020202020204" pitchFamily="34" charset="0"/>
              </a:rPr>
              <a:t>Great agreement with measurements: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182DB646-7396-B6EB-2934-BBCCA03BAB92}"/>
              </a:ext>
            </a:extLst>
          </p:cNvPr>
          <p:cNvSpPr>
            <a:spLocks noChangeAspect="1"/>
          </p:cNvSpPr>
          <p:nvPr/>
        </p:nvSpPr>
        <p:spPr>
          <a:xfrm>
            <a:off x="7149332" y="3298495"/>
            <a:ext cx="153153" cy="138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281287-1351-F6FC-5A7F-0410C7815D58}"/>
              </a:ext>
            </a:extLst>
          </p:cNvPr>
          <p:cNvSpPr/>
          <p:nvPr/>
        </p:nvSpPr>
        <p:spPr>
          <a:xfrm>
            <a:off x="7163196" y="3577414"/>
            <a:ext cx="125423" cy="138223"/>
          </a:xfrm>
          <a:prstGeom prst="rect">
            <a:avLst/>
          </a:prstGeom>
          <a:solidFill>
            <a:srgbClr val="76D6FF">
              <a:alpha val="5195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54246F97-674A-2518-9560-D4EEDD328041}"/>
              </a:ext>
            </a:extLst>
          </p:cNvPr>
          <p:cNvSpPr/>
          <p:nvPr/>
        </p:nvSpPr>
        <p:spPr>
          <a:xfrm>
            <a:off x="7115349" y="3819590"/>
            <a:ext cx="221116" cy="244549"/>
          </a:xfrm>
          <a:prstGeom prst="star5">
            <a:avLst/>
          </a:prstGeom>
          <a:solidFill>
            <a:srgbClr val="FF94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9373D9-8887-52A2-BE24-F0E558FB61A6}"/>
              </a:ext>
            </a:extLst>
          </p:cNvPr>
          <p:cNvSpPr txBox="1"/>
          <p:nvPr/>
        </p:nvSpPr>
        <p:spPr>
          <a:xfrm>
            <a:off x="7336465" y="3229245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>
                <a:latin typeface="Avenir Next Condensed" panose="020B0506020202020204" pitchFamily="34" charset="0"/>
              </a:rPr>
              <a:t>measurement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9A13B6-CE0C-81C5-70A2-50BA20FF5EFF}"/>
              </a:ext>
            </a:extLst>
          </p:cNvPr>
          <p:cNvSpPr txBox="1"/>
          <p:nvPr/>
        </p:nvSpPr>
        <p:spPr>
          <a:xfrm>
            <a:off x="7365218" y="3523274"/>
            <a:ext cx="760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>
                <a:latin typeface="Avenir Next Condensed" panose="020B0506020202020204" pitchFamily="34" charset="0"/>
              </a:rPr>
              <a:t>simulation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79DC7B-663A-C36E-A89D-CFDB30A97EBB}"/>
              </a:ext>
            </a:extLst>
          </p:cNvPr>
          <p:cNvSpPr txBox="1"/>
          <p:nvPr/>
        </p:nvSpPr>
        <p:spPr>
          <a:xfrm>
            <a:off x="7368364" y="3819590"/>
            <a:ext cx="1075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venir Next Condensed" panose="020B0506020202020204" pitchFamily="34" charset="0"/>
              </a:rPr>
              <a:t>s</a:t>
            </a:r>
            <a:r>
              <a:rPr lang="en-DE" sz="1200" dirty="0">
                <a:latin typeface="Avenir Next Condensed" panose="020B0506020202020204" pitchFamily="34" charset="0"/>
              </a:rPr>
              <a:t>urrogate model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75326A3-00FB-E546-4AFE-4C0B773689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65"/>
          <a:stretch/>
        </p:blipFill>
        <p:spPr>
          <a:xfrm>
            <a:off x="3718164" y="2999700"/>
            <a:ext cx="3140364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46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 animBg="1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140565-3F6E-9AD6-3675-5B4F45070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600" dirty="0"/>
              <a:t>Grid scan scales exponentially with # input parameters</a:t>
            </a:r>
          </a:p>
          <a:p>
            <a:r>
              <a:rPr lang="en-GB" sz="1600" dirty="0"/>
              <a:t>Use active learning methods to scale to start-to-end FLUTE surrogate model</a:t>
            </a:r>
          </a:p>
          <a:p>
            <a:pPr marL="0" indent="0">
              <a:buNone/>
            </a:pPr>
            <a:endParaRPr lang="en-GB" sz="1600" dirty="0"/>
          </a:p>
          <a:p>
            <a:r>
              <a:rPr lang="en-GB" sz="1600" dirty="0"/>
              <a:t># input parameters: ~10</a:t>
            </a:r>
          </a:p>
          <a:p>
            <a:r>
              <a:rPr lang="en-GB" sz="1600" dirty="0"/>
              <a:t># output parameters: beam parameters at different stages + radiation properties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04436D-BE12-57FC-2F89-4EACB311B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FA6A-9A63-4E2D-92C0-C77BFA750EDB}" type="datetime1">
              <a:rPr lang="de-DE" noProof="0" smtClean="0"/>
              <a:t>17.07.23</a:t>
            </a:fld>
            <a:endParaRPr lang="en-US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30DE4-1582-E98D-F35B-08A3E2B08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4</a:t>
            </a:fld>
            <a:endParaRPr lang="en-US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3A1EDF-9085-09E5-02FC-43DB93D0A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Outlook: Active Learning</a:t>
            </a:r>
          </a:p>
        </p:txBody>
      </p:sp>
    </p:spTree>
    <p:extLst>
      <p:ext uri="{BB962C8B-B14F-4D97-AF65-F5344CB8AC3E}">
        <p14:creationId xmlns:p14="http://schemas.microsoft.com/office/powerpoint/2010/main" val="1353318209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1">
  <a:themeElements>
    <a:clrScheme name="KIT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aesentationtemplate_EN_16x9_08-2020" id="{98B08353-9F6E-9841-B919-397B8E890B4E}" vid="{ED0056E8-D6A4-4746-BC63-32017CB8516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Design1</Template>
  <TotalTime>32</TotalTime>
  <Words>178</Words>
  <Application>Microsoft Macintosh PowerPoint</Application>
  <PresentationFormat>Custom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American Typewriter</vt:lpstr>
      <vt:lpstr>Arial</vt:lpstr>
      <vt:lpstr>Avenir Next Condensed</vt:lpstr>
      <vt:lpstr>Calibri</vt:lpstr>
      <vt:lpstr>Design1</vt:lpstr>
      <vt:lpstr>PowerPoint Presentation</vt:lpstr>
      <vt:lpstr>Motivation: RL Control at FLUTE</vt:lpstr>
      <vt:lpstr>Previous: Surrogate Model with Grid Scan Data</vt:lpstr>
      <vt:lpstr>Outlook: Active 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Xu, Chenran (IBPT)</dc:creator>
  <cp:lastModifiedBy>Xu, Chenran (IBPT)</cp:lastModifiedBy>
  <cp:revision>11</cp:revision>
  <dcterms:created xsi:type="dcterms:W3CDTF">2023-07-17T21:22:05Z</dcterms:created>
  <dcterms:modified xsi:type="dcterms:W3CDTF">2023-07-17T21:54:53Z</dcterms:modified>
</cp:coreProperties>
</file>