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02" r:id="rId3"/>
    <p:sldId id="304" r:id="rId4"/>
    <p:sldId id="305" r:id="rId5"/>
    <p:sldId id="303" r:id="rId6"/>
    <p:sldId id="306" r:id="rId7"/>
    <p:sldId id="2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90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208" y="4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C10C-CDE1-4050-B431-9F680E6B4B9F}" type="datetimeFigureOut">
              <a:rPr lang="en-GB" smtClean="0"/>
              <a:t>23/06/2023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C8F2-665A-40D3-9E7A-4BD140DE2336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5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6/23/23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909528/1" TargetMode="Externa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96F5-1A99-8B4F-979C-5F4EACE1B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7238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/>
              <a:t>Emergency Stop Testing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8467D-8921-9941-9C5F-BB32E9B1D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71864"/>
            <a:ext cx="9144000" cy="1655762"/>
          </a:xfrm>
        </p:spPr>
        <p:txBody>
          <a:bodyPr anchor="b"/>
          <a:lstStyle/>
          <a:p>
            <a:r>
              <a:rPr lang="en-GB" dirty="0">
                <a:solidFill>
                  <a:schemeClr val="tx2"/>
                </a:solidFill>
                <a:latin typeface="+mj-lt"/>
              </a:rPr>
              <a:t>EP Department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B4F60-C2A3-8E45-8BA8-EDFEA011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26/06/23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657EB-1565-3044-91C7-2D23FE6F1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EP TSO Meeting – J. Devine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B88F6-B4A7-704D-9E15-0D9D9D2D5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8F9D50-D3F7-9F4D-B279-5B6DBF2BF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7372" y="144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5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AUL Testing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07987" y="1419248"/>
            <a:ext cx="11376025" cy="3415988"/>
          </a:xfrm>
        </p:spPr>
        <p:txBody>
          <a:bodyPr/>
          <a:lstStyle/>
          <a:p>
            <a:r>
              <a:rPr lang="en-US" dirty="0"/>
              <a:t>Why is it important to test local emergency stops (AUL)?</a:t>
            </a:r>
          </a:p>
          <a:p>
            <a:r>
              <a:rPr lang="en-US" dirty="0"/>
              <a:t>The AUL is an item of safety equipment, it allows anyone to cut the electrical power in an emergency, but…</a:t>
            </a:r>
          </a:p>
          <a:p>
            <a:r>
              <a:rPr lang="en-US" dirty="0"/>
              <a:t>Every year I have found at least one equipment failure during routine tests! This means that the AUL button may not cut the power as expected, which would be a major problem in an emergency. </a:t>
            </a:r>
          </a:p>
          <a:p>
            <a:r>
              <a:rPr lang="en-US" dirty="0"/>
              <a:t>I help experiments and TSO’s with this process. I can also help with AUL removal if the use of your space has changed: Lab -&gt; Office, AUL no longer required, no more tests.</a:t>
            </a:r>
          </a:p>
          <a:p>
            <a:endParaRPr lang="en-US" dirty="0"/>
          </a:p>
          <a:p>
            <a:r>
              <a:rPr lang="en-US" dirty="0"/>
              <a:t>You can see the current status of testing and links to test reports via </a:t>
            </a:r>
            <a:r>
              <a:rPr lang="en-US" dirty="0">
                <a:hlinkClick r:id="rId2"/>
              </a:rPr>
              <a:t>EDMS 2909528</a:t>
            </a:r>
            <a:r>
              <a:rPr lang="en-US" dirty="0"/>
              <a:t>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6FC8DF8-CA55-8078-D312-A5CD9F14D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26/06/23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5542DBA-B6C3-54F3-B9E6-E662A2C13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EP TSO Meeting – J. Devine</a:t>
            </a:r>
          </a:p>
        </p:txBody>
      </p:sp>
    </p:spTree>
    <p:extLst>
      <p:ext uri="{BB962C8B-B14F-4D97-AF65-F5344CB8AC3E}">
        <p14:creationId xmlns:p14="http://schemas.microsoft.com/office/powerpoint/2010/main" val="190092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42130" y="1042325"/>
            <a:ext cx="4579048" cy="441000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1D9CED-0E6E-A524-CB94-8654B8E2660C}"/>
              </a:ext>
            </a:extLst>
          </p:cNvPr>
          <p:cNvSpPr/>
          <p:nvPr/>
        </p:nvSpPr>
        <p:spPr>
          <a:xfrm>
            <a:off x="4858674" y="1042324"/>
            <a:ext cx="3070499" cy="441000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066669" y="3506064"/>
            <a:ext cx="3897746" cy="26882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066669" y="1043266"/>
            <a:ext cx="3897746" cy="23838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AUL Testing - Reminder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73" t="35892" r="10758" b="13536"/>
          <a:stretch/>
        </p:blipFill>
        <p:spPr>
          <a:xfrm>
            <a:off x="2559514" y="2911341"/>
            <a:ext cx="1015815" cy="2120610"/>
          </a:xfrm>
          <a:prstGeom prst="rect">
            <a:avLst/>
          </a:prstGeom>
        </p:spPr>
      </p:pic>
      <p:sp>
        <p:nvSpPr>
          <p:cNvPr id="9" name="Content Placeholder 5"/>
          <p:cNvSpPr>
            <a:spLocks noGrp="1"/>
          </p:cNvSpPr>
          <p:nvPr>
            <p:ph sz="half" idx="2"/>
          </p:nvPr>
        </p:nvSpPr>
        <p:spPr>
          <a:xfrm>
            <a:off x="3768457" y="3641682"/>
            <a:ext cx="836997" cy="106574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AUL TSO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444" y="1222290"/>
            <a:ext cx="2904540" cy="2178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474" y="1183135"/>
            <a:ext cx="2746279" cy="2059709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sz="half" idx="2"/>
          </p:nvPr>
        </p:nvSpPr>
        <p:spPr>
          <a:xfrm>
            <a:off x="8262935" y="1163780"/>
            <a:ext cx="987284" cy="775856"/>
          </a:xfrm>
        </p:spPr>
        <p:txBody>
          <a:bodyPr/>
          <a:lstStyle/>
          <a:p>
            <a:r>
              <a:rPr lang="en-US" dirty="0"/>
              <a:t>AUG EN-EL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6" t="13815" r="21885" b="22256"/>
          <a:stretch/>
        </p:blipFill>
        <p:spPr>
          <a:xfrm rot="5400000">
            <a:off x="2224087" y="1288622"/>
            <a:ext cx="2399149" cy="20457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1" t="20138" r="7668" b="18180"/>
          <a:stretch/>
        </p:blipFill>
        <p:spPr>
          <a:xfrm rot="5400000">
            <a:off x="9670471" y="3967884"/>
            <a:ext cx="2609276" cy="1685636"/>
          </a:xfrm>
          <a:prstGeom prst="rect">
            <a:avLst/>
          </a:prstGeom>
        </p:spPr>
      </p:pic>
      <p:sp>
        <p:nvSpPr>
          <p:cNvPr id="15" name="Content Placeholder 5"/>
          <p:cNvSpPr>
            <a:spLocks noGrp="1"/>
          </p:cNvSpPr>
          <p:nvPr>
            <p:ph sz="half" idx="2"/>
          </p:nvPr>
        </p:nvSpPr>
        <p:spPr>
          <a:xfrm>
            <a:off x="8159656" y="3662364"/>
            <a:ext cx="1588723" cy="618565"/>
          </a:xfrm>
        </p:spPr>
        <p:txBody>
          <a:bodyPr/>
          <a:lstStyle/>
          <a:p>
            <a:r>
              <a:rPr lang="en-US" dirty="0"/>
              <a:t>Evacuation Alarm      BE-ICS</a:t>
            </a:r>
            <a:endParaRPr lang="en-GB" dirty="0"/>
          </a:p>
        </p:txBody>
      </p:sp>
      <p:sp>
        <p:nvSpPr>
          <p:cNvPr id="19" name="Content Placeholder 5"/>
          <p:cNvSpPr>
            <a:spLocks noGrp="1"/>
          </p:cNvSpPr>
          <p:nvPr>
            <p:ph sz="half" idx="2"/>
          </p:nvPr>
        </p:nvSpPr>
        <p:spPr>
          <a:xfrm>
            <a:off x="435696" y="5758596"/>
            <a:ext cx="11376025" cy="3415988"/>
          </a:xfrm>
        </p:spPr>
        <p:txBody>
          <a:bodyPr/>
          <a:lstStyle/>
          <a:p>
            <a:r>
              <a:rPr lang="en-US" sz="2800" dirty="0"/>
              <a:t>If in doubt, ask me!</a:t>
            </a:r>
            <a:endParaRPr lang="en-GB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711D88-240C-1A7E-7B8F-5F1F43CC5496}"/>
              </a:ext>
            </a:extLst>
          </p:cNvPr>
          <p:cNvSpPr txBox="1">
            <a:spLocks/>
          </p:cNvSpPr>
          <p:nvPr/>
        </p:nvSpPr>
        <p:spPr>
          <a:xfrm>
            <a:off x="4996430" y="3641682"/>
            <a:ext cx="2825554" cy="16003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bg1"/>
                </a:solidFill>
              </a:rPr>
              <a:t>Coupure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d’urgence</a:t>
            </a:r>
            <a:r>
              <a:rPr lang="en-US" dirty="0">
                <a:solidFill>
                  <a:schemeClr val="bg1"/>
                </a:solidFill>
              </a:rPr>
              <a:t> (mechanical switch) </a:t>
            </a:r>
          </a:p>
          <a:p>
            <a:r>
              <a:rPr lang="en-US" i="1" dirty="0">
                <a:solidFill>
                  <a:schemeClr val="bg1"/>
                </a:solidFill>
              </a:rPr>
              <a:t>No test required!</a:t>
            </a:r>
            <a:r>
              <a:rPr lang="en-GB" i="1" dirty="0">
                <a:solidFill>
                  <a:schemeClr val="bg1"/>
                </a:solidFill>
              </a:rPr>
              <a:t> But still a good idea if you can…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0" t="37340" r="23569" b="17048"/>
          <a:stretch/>
        </p:blipFill>
        <p:spPr>
          <a:xfrm rot="5400000">
            <a:off x="-495432" y="1880422"/>
            <a:ext cx="3495966" cy="18461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B6CE884-FA13-D9AF-85A2-0595876E61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5" t="35892" r="47740" b="30533"/>
          <a:stretch/>
        </p:blipFill>
        <p:spPr>
          <a:xfrm>
            <a:off x="5661356" y="1095340"/>
            <a:ext cx="2228793" cy="1407898"/>
          </a:xfrm>
          <a:prstGeom prst="rect">
            <a:avLst/>
          </a:prstGeom>
        </p:spPr>
      </p:pic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7500B99B-3222-7A94-491F-B84DF143CC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26/06/23</a:t>
            </a:r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FAB391B-3789-2338-1117-B2F6A4189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EP TSO Meeting – J. Devine</a:t>
            </a:r>
          </a:p>
        </p:txBody>
      </p:sp>
    </p:spTree>
    <p:extLst>
      <p:ext uri="{BB962C8B-B14F-4D97-AF65-F5344CB8AC3E}">
        <p14:creationId xmlns:p14="http://schemas.microsoft.com/office/powerpoint/2010/main" val="3157178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AUL Databases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58279" y="1095863"/>
            <a:ext cx="3653335" cy="3415988"/>
          </a:xfrm>
        </p:spPr>
        <p:txBody>
          <a:bodyPr/>
          <a:lstStyle/>
          <a:p>
            <a:r>
              <a:rPr lang="en-US" dirty="0"/>
              <a:t>Efforts are underway with SCE and EN/EL to standardize how AUL are registered in databases (EAM).</a:t>
            </a:r>
          </a:p>
          <a:p>
            <a:r>
              <a:rPr lang="en-US" dirty="0"/>
              <a:t>Currently: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Machine buildings (EN/EL) – not registered in 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Tertiary buildings (SCE) – high percentage registered in EAM</a:t>
            </a:r>
            <a:endParaRPr lang="en-GB" dirty="0"/>
          </a:p>
        </p:txBody>
      </p: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95F9073-00C3-EA85-9DB9-98DF212E2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904" y="1095864"/>
            <a:ext cx="8036683" cy="46800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336FF2-DBB9-7CC8-BA86-ACC8E2C4DD51}"/>
              </a:ext>
            </a:extLst>
          </p:cNvPr>
          <p:cNvSpPr txBox="1"/>
          <p:nvPr/>
        </p:nvSpPr>
        <p:spPr>
          <a:xfrm>
            <a:off x="3938074" y="5922117"/>
            <a:ext cx="82539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Find my AUL: GIS|Infrastructure management, E%+Building Number+ %EDAU%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0E9EF74-A834-530B-8B0D-9E64BD9AA5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26/06/23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DD899A9-1366-122D-B963-B108E794F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EP TSO Meeting – J. Devine</a:t>
            </a:r>
          </a:p>
        </p:txBody>
      </p:sp>
    </p:spTree>
    <p:extLst>
      <p:ext uri="{BB962C8B-B14F-4D97-AF65-F5344CB8AC3E}">
        <p14:creationId xmlns:p14="http://schemas.microsoft.com/office/powerpoint/2010/main" val="3579873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check in </a:t>
            </a:r>
            <a:r>
              <a:rPr lang="en-GB" dirty="0" err="1"/>
              <a:t>EAMLight</a:t>
            </a:r>
            <a:endParaRPr lang="en-GB" dirty="0"/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3210FAB8-0A8A-3362-AC3F-0D6EC2C487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339" y="1303454"/>
            <a:ext cx="5338233" cy="46085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5A7615-A17F-587E-B861-32E8489F8D02}"/>
              </a:ext>
            </a:extLst>
          </p:cNvPr>
          <p:cNvSpPr txBox="1"/>
          <p:nvPr/>
        </p:nvSpPr>
        <p:spPr>
          <a:xfrm>
            <a:off x="6579220" y="1694985"/>
            <a:ext cx="4984441" cy="24929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Only works for Tertiary Buildings right now (SCE)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Input the following search string: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E%+Building number + %EDAU%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It will return any AUL listed in your building. 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You can locate them in GIS via the map button.</a:t>
            </a:r>
          </a:p>
        </p:txBody>
      </p:sp>
      <p:sp>
        <p:nvSpPr>
          <p:cNvPr id="7" name="Doughnut 6">
            <a:extLst>
              <a:ext uri="{FF2B5EF4-FFF2-40B4-BE49-F238E27FC236}">
                <a16:creationId xmlns:a16="http://schemas.microsoft.com/office/drawing/2014/main" id="{5903E0B3-1A13-A0A4-7BFE-B295F04122A0}"/>
              </a:ext>
            </a:extLst>
          </p:cNvPr>
          <p:cNvSpPr/>
          <p:nvPr/>
        </p:nvSpPr>
        <p:spPr>
          <a:xfrm>
            <a:off x="4861932" y="1638686"/>
            <a:ext cx="401444" cy="373272"/>
          </a:xfrm>
          <a:prstGeom prst="donut">
            <a:avLst>
              <a:gd name="adj" fmla="val 11623"/>
            </a:avLst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94D0931-3E58-6681-BDE9-538EA4F918F4}"/>
              </a:ext>
            </a:extLst>
          </p:cNvPr>
          <p:cNvCxnSpPr/>
          <p:nvPr/>
        </p:nvCxnSpPr>
        <p:spPr>
          <a:xfrm flipH="1" flipV="1">
            <a:off x="5263376" y="2011958"/>
            <a:ext cx="1215483" cy="20247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4336723-5172-2775-6524-7007F5C9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26/06/23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812A9D6-145E-F582-9F9E-FC8051A03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EP TSO Meeting – J. Devine</a:t>
            </a:r>
          </a:p>
        </p:txBody>
      </p:sp>
    </p:spTree>
    <p:extLst>
      <p:ext uri="{BB962C8B-B14F-4D97-AF65-F5344CB8AC3E}">
        <p14:creationId xmlns:p14="http://schemas.microsoft.com/office/powerpoint/2010/main" val="257597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AUL test process: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BC3D4-1FE8-348A-87A5-644781A09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5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CH" b="0" dirty="0"/>
              <a:t>Identify AUL buttons, and if possible affected circuits</a:t>
            </a:r>
          </a:p>
          <a:p>
            <a:pPr marL="205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CH" b="0" dirty="0"/>
              <a:t>Identify means of reset (habilitation electrique required if entering a switchboard)</a:t>
            </a:r>
          </a:p>
          <a:p>
            <a:pPr marL="205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CH" b="0" dirty="0"/>
              <a:t>Inform occupants</a:t>
            </a:r>
          </a:p>
          <a:p>
            <a:pPr marL="205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CH" b="0" dirty="0"/>
              <a:t>Push buttons, verify correct function and labels.</a:t>
            </a:r>
          </a:p>
          <a:p>
            <a:pPr marL="205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CH" b="0" dirty="0"/>
              <a:t>Reset button and circuit breakers.</a:t>
            </a:r>
          </a:p>
          <a:p>
            <a:pPr marL="205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CH" b="0" dirty="0"/>
              <a:t>Document in EDMS. </a:t>
            </a:r>
          </a:p>
          <a:p>
            <a:pPr marL="205200">
              <a:spcBef>
                <a:spcPts val="600"/>
              </a:spcBef>
              <a:spcAft>
                <a:spcPts val="0"/>
              </a:spcAft>
            </a:pPr>
            <a:endParaRPr lang="en-CH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36738F-2218-0C76-75E8-84B3A6588BDD}"/>
              </a:ext>
            </a:extLst>
          </p:cNvPr>
          <p:cNvSpPr txBox="1"/>
          <p:nvPr/>
        </p:nvSpPr>
        <p:spPr>
          <a:xfrm>
            <a:off x="407987" y="3896519"/>
            <a:ext cx="11784013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400" dirty="0"/>
              <a:t>Most buttons at CERN (90%+) act on MN coils within the switchboard, a habilitation electrique is needed in this case; </a:t>
            </a:r>
            <a:r>
              <a:rPr lang="en-CH" sz="2400" b="1" dirty="0"/>
              <a:t>call me and I will assist you!</a:t>
            </a:r>
          </a:p>
          <a:p>
            <a:pPr algn="l"/>
            <a:r>
              <a:rPr lang="en-CH" sz="2400" b="1" dirty="0"/>
              <a:t>You may also need a special key to reset the button – I have one!</a:t>
            </a:r>
          </a:p>
          <a:p>
            <a:pPr algn="l"/>
            <a:r>
              <a:rPr lang="en-CH" sz="2400" dirty="0"/>
              <a:t>I will also inform SCE or EN/EL so they are available if something goes wrong (e.g. power doesn’t come back on)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4F4D055-A1D0-5EFE-F785-4222C93D23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26/06/23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2A9B0-0395-CDC2-9254-2FEF69D85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EP TSO Meeting – J. Devine</a:t>
            </a:r>
          </a:p>
        </p:txBody>
      </p:sp>
    </p:spTree>
    <p:extLst>
      <p:ext uri="{BB962C8B-B14F-4D97-AF65-F5344CB8AC3E}">
        <p14:creationId xmlns:p14="http://schemas.microsoft.com/office/powerpoint/2010/main" val="1578180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1001</TotalTime>
  <Words>459</Words>
  <Application>Microsoft Macintosh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Emergency Stop Testing</vt:lpstr>
      <vt:lpstr>AUL Testing</vt:lpstr>
      <vt:lpstr>AUL Testing - Reminder</vt:lpstr>
      <vt:lpstr>AUL Databases</vt:lpstr>
      <vt:lpstr>How to check in EAMLight</vt:lpstr>
      <vt:lpstr>The AUL test process: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20</cp:revision>
  <dcterms:created xsi:type="dcterms:W3CDTF">2020-02-03T13:11:28Z</dcterms:created>
  <dcterms:modified xsi:type="dcterms:W3CDTF">2023-06-23T14:27:21Z</dcterms:modified>
</cp:coreProperties>
</file>