
<file path=[Content_Types].xml><?xml version="1.0" encoding="utf-8"?>
<Types xmlns="http://schemas.openxmlformats.org/package/2006/content-types">
  <Default Extension="tmp" ContentType="image/png"/>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259" r:id="rId2"/>
    <p:sldId id="306" r:id="rId3"/>
    <p:sldId id="309" r:id="rId4"/>
    <p:sldId id="303" r:id="rId5"/>
    <p:sldId id="310" r:id="rId6"/>
    <p:sldId id="307" r:id="rId7"/>
    <p:sldId id="304" r:id="rId8"/>
    <p:sldId id="308" r:id="rId9"/>
    <p:sldId id="28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8A1E5AE-DFAE-EC35-A7F1-82429DCE730D}" name="Cristiana Colloca" initials="CC" userId="S::cristiana.colloca@cern.ch::f16e519d-59cb-4862-9962-d0f92c09b9c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 id="2" name="Franck" initials="F" lastIdx="2" clrIdx="1">
    <p:extLst>
      <p:ext uri="{19B8F6BF-5375-455C-9EA6-DF929625EA0E}">
        <p15:presenceInfo xmlns:p15="http://schemas.microsoft.com/office/powerpoint/2012/main" userId="b185be15c7b56d0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5" autoAdjust="0"/>
    <p:restoredTop sz="94686"/>
  </p:normalViewPr>
  <p:slideViewPr>
    <p:cSldViewPr snapToObjects="1">
      <p:cViewPr varScale="1">
        <p:scale>
          <a:sx n="115" d="100"/>
          <a:sy n="115" d="100"/>
        </p:scale>
        <p:origin x="258" y="10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18" Type="http://schemas.microsoft.com/office/2018/10/relationships/authors" Targe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9D384A-6FB7-4A22-803F-4258A17A3132}" type="doc">
      <dgm:prSet loTypeId="urn:microsoft.com/office/officeart/2005/8/layout/process1" loCatId="process" qsTypeId="urn:microsoft.com/office/officeart/2005/8/quickstyle/simple1" qsCatId="simple" csTypeId="urn:microsoft.com/office/officeart/2005/8/colors/accent1_2" csCatId="accent1" phldr="1"/>
      <dgm:spPr/>
    </dgm:pt>
    <dgm:pt modelId="{754A20B0-50A0-4EFC-B9AB-D721742AFA08}">
      <dgm:prSet phldrT="[Texte]"/>
      <dgm:spPr/>
      <dgm:t>
        <a:bodyPr/>
        <a:lstStyle/>
        <a:p>
          <a:r>
            <a:rPr lang="fr-FR" dirty="0"/>
            <a:t>Signature du destinataire</a:t>
          </a:r>
        </a:p>
      </dgm:t>
    </dgm:pt>
    <dgm:pt modelId="{99B225C8-F3BD-4A57-80B8-60BF7C8A8CAA}" type="parTrans" cxnId="{8F0DD89A-F38D-4661-9878-A601F20AD10A}">
      <dgm:prSet/>
      <dgm:spPr/>
      <dgm:t>
        <a:bodyPr/>
        <a:lstStyle/>
        <a:p>
          <a:endParaRPr lang="fr-FR"/>
        </a:p>
      </dgm:t>
    </dgm:pt>
    <dgm:pt modelId="{BF7A35A9-075D-4237-B08E-756F4F6497F5}" type="sibTrans" cxnId="{8F0DD89A-F38D-4661-9878-A601F20AD10A}">
      <dgm:prSet/>
      <dgm:spPr/>
      <dgm:t>
        <a:bodyPr/>
        <a:lstStyle/>
        <a:p>
          <a:endParaRPr lang="fr-FR"/>
        </a:p>
      </dgm:t>
    </dgm:pt>
    <dgm:pt modelId="{3884CB0F-296A-4EBA-9BE9-CB25E438DD40}">
      <dgm:prSet phldrT="[Texte]"/>
      <dgm:spPr/>
      <dgm:t>
        <a:bodyPr/>
        <a:lstStyle/>
        <a:p>
          <a:r>
            <a:rPr lang="fr-FR" dirty="0"/>
            <a:t>Signature du responsable chimique transport</a:t>
          </a:r>
        </a:p>
      </dgm:t>
    </dgm:pt>
    <dgm:pt modelId="{D90743A4-A6AC-4755-B9F9-9766E72B77DF}" type="parTrans" cxnId="{91DB6808-8F1B-4601-AEB9-77F2B4FE7CAB}">
      <dgm:prSet/>
      <dgm:spPr/>
      <dgm:t>
        <a:bodyPr/>
        <a:lstStyle/>
        <a:p>
          <a:endParaRPr lang="fr-FR"/>
        </a:p>
      </dgm:t>
    </dgm:pt>
    <dgm:pt modelId="{CD332329-685E-42C1-A3A9-3109F5CF5374}" type="sibTrans" cxnId="{91DB6808-8F1B-4601-AEB9-77F2B4FE7CAB}">
      <dgm:prSet/>
      <dgm:spPr/>
      <dgm:t>
        <a:bodyPr/>
        <a:lstStyle/>
        <a:p>
          <a:endParaRPr lang="fr-FR"/>
        </a:p>
      </dgm:t>
    </dgm:pt>
    <dgm:pt modelId="{A52E7449-0342-477C-9747-678A12D4B45A}">
      <dgm:prSet phldrT="[Texte]"/>
      <dgm:spPr/>
      <dgm:t>
        <a:bodyPr/>
        <a:lstStyle/>
        <a:p>
          <a:r>
            <a:rPr lang="fr-FR" dirty="0"/>
            <a:t>La demande est transmise au transporteur</a:t>
          </a:r>
        </a:p>
      </dgm:t>
    </dgm:pt>
    <dgm:pt modelId="{8D281FEC-DA1A-42B9-908E-BBE4076BC2F5}" type="parTrans" cxnId="{D0DFF1CF-BDDC-463D-9F47-91847B495DDB}">
      <dgm:prSet/>
      <dgm:spPr/>
      <dgm:t>
        <a:bodyPr/>
        <a:lstStyle/>
        <a:p>
          <a:endParaRPr lang="fr-FR"/>
        </a:p>
      </dgm:t>
    </dgm:pt>
    <dgm:pt modelId="{AAF060BD-2F0A-451D-AD04-C9E518EA505B}" type="sibTrans" cxnId="{D0DFF1CF-BDDC-463D-9F47-91847B495DDB}">
      <dgm:prSet/>
      <dgm:spPr/>
      <dgm:t>
        <a:bodyPr/>
        <a:lstStyle/>
        <a:p>
          <a:endParaRPr lang="fr-FR"/>
        </a:p>
      </dgm:t>
    </dgm:pt>
    <dgm:pt modelId="{072F1512-ED00-463E-9B08-0A706207486D}">
      <dgm:prSet/>
      <dgm:spPr/>
      <dgm:t>
        <a:bodyPr/>
        <a:lstStyle/>
        <a:p>
          <a:r>
            <a:rPr lang="fr-FR" dirty="0"/>
            <a:t>Création de l’EDH par l’expéditeur</a:t>
          </a:r>
        </a:p>
      </dgm:t>
    </dgm:pt>
    <dgm:pt modelId="{6CCC8DCB-5FC2-4E23-901C-339B3F2A89DC}" type="parTrans" cxnId="{B927B00F-66A7-4DE6-9041-1A1196B114C8}">
      <dgm:prSet/>
      <dgm:spPr/>
      <dgm:t>
        <a:bodyPr/>
        <a:lstStyle/>
        <a:p>
          <a:endParaRPr lang="fr-FR"/>
        </a:p>
      </dgm:t>
    </dgm:pt>
    <dgm:pt modelId="{C4E96E44-976F-4E0D-8F65-33436C6F9D42}" type="sibTrans" cxnId="{B927B00F-66A7-4DE6-9041-1A1196B114C8}">
      <dgm:prSet/>
      <dgm:spPr/>
      <dgm:t>
        <a:bodyPr/>
        <a:lstStyle/>
        <a:p>
          <a:endParaRPr lang="fr-FR"/>
        </a:p>
      </dgm:t>
    </dgm:pt>
    <dgm:pt modelId="{5AD86326-3F05-454B-BBC7-9645849B1DF9}">
      <dgm:prSet/>
      <dgm:spPr/>
      <dgm:t>
        <a:bodyPr/>
        <a:lstStyle/>
        <a:p>
          <a:r>
            <a:rPr lang="fr-FR" dirty="0"/>
            <a:t>Passage du chauffeur pour exécution du transport</a:t>
          </a:r>
        </a:p>
      </dgm:t>
    </dgm:pt>
    <dgm:pt modelId="{4CE280D5-5E89-4D8F-BF80-8472B37B7231}" type="parTrans" cxnId="{96806228-71AD-49FB-93BC-6D1A33AA9DEE}">
      <dgm:prSet/>
      <dgm:spPr/>
      <dgm:t>
        <a:bodyPr/>
        <a:lstStyle/>
        <a:p>
          <a:endParaRPr lang="fr-FR"/>
        </a:p>
      </dgm:t>
    </dgm:pt>
    <dgm:pt modelId="{01A3E011-05A6-47DE-A6FE-FCEDACAB0EC3}" type="sibTrans" cxnId="{96806228-71AD-49FB-93BC-6D1A33AA9DEE}">
      <dgm:prSet/>
      <dgm:spPr/>
      <dgm:t>
        <a:bodyPr/>
        <a:lstStyle/>
        <a:p>
          <a:endParaRPr lang="fr-FR"/>
        </a:p>
      </dgm:t>
    </dgm:pt>
    <dgm:pt modelId="{07BAD2C4-125C-4E19-A871-1C1905089786}" type="pres">
      <dgm:prSet presAssocID="{2F9D384A-6FB7-4A22-803F-4258A17A3132}" presName="Name0" presStyleCnt="0">
        <dgm:presLayoutVars>
          <dgm:dir/>
          <dgm:resizeHandles val="exact"/>
        </dgm:presLayoutVars>
      </dgm:prSet>
      <dgm:spPr/>
    </dgm:pt>
    <dgm:pt modelId="{75155901-664E-466D-9E63-88921E73AE0B}" type="pres">
      <dgm:prSet presAssocID="{072F1512-ED00-463E-9B08-0A706207486D}" presName="node" presStyleLbl="node1" presStyleIdx="0" presStyleCnt="5">
        <dgm:presLayoutVars>
          <dgm:bulletEnabled val="1"/>
        </dgm:presLayoutVars>
      </dgm:prSet>
      <dgm:spPr/>
      <dgm:t>
        <a:bodyPr/>
        <a:lstStyle/>
        <a:p>
          <a:endParaRPr lang="fr-FR"/>
        </a:p>
      </dgm:t>
    </dgm:pt>
    <dgm:pt modelId="{BCB32B55-BA05-44BB-9C32-BF59CDE6C185}" type="pres">
      <dgm:prSet presAssocID="{C4E96E44-976F-4E0D-8F65-33436C6F9D42}" presName="sibTrans" presStyleLbl="sibTrans2D1" presStyleIdx="0" presStyleCnt="4"/>
      <dgm:spPr/>
      <dgm:t>
        <a:bodyPr/>
        <a:lstStyle/>
        <a:p>
          <a:endParaRPr lang="fr-FR"/>
        </a:p>
      </dgm:t>
    </dgm:pt>
    <dgm:pt modelId="{E4AEF26E-2F82-4E55-ABE2-C9A879B55242}" type="pres">
      <dgm:prSet presAssocID="{C4E96E44-976F-4E0D-8F65-33436C6F9D42}" presName="connectorText" presStyleLbl="sibTrans2D1" presStyleIdx="0" presStyleCnt="4"/>
      <dgm:spPr/>
      <dgm:t>
        <a:bodyPr/>
        <a:lstStyle/>
        <a:p>
          <a:endParaRPr lang="fr-FR"/>
        </a:p>
      </dgm:t>
    </dgm:pt>
    <dgm:pt modelId="{9E4F27D6-AA4D-4B29-AF48-03EA14F824A8}" type="pres">
      <dgm:prSet presAssocID="{754A20B0-50A0-4EFC-B9AB-D721742AFA08}" presName="node" presStyleLbl="node1" presStyleIdx="1" presStyleCnt="5">
        <dgm:presLayoutVars>
          <dgm:bulletEnabled val="1"/>
        </dgm:presLayoutVars>
      </dgm:prSet>
      <dgm:spPr/>
      <dgm:t>
        <a:bodyPr/>
        <a:lstStyle/>
        <a:p>
          <a:endParaRPr lang="fr-FR"/>
        </a:p>
      </dgm:t>
    </dgm:pt>
    <dgm:pt modelId="{F3ABE7AA-57F7-4FB6-922A-F18DFF8EEEE9}" type="pres">
      <dgm:prSet presAssocID="{BF7A35A9-075D-4237-B08E-756F4F6497F5}" presName="sibTrans" presStyleLbl="sibTrans2D1" presStyleIdx="1" presStyleCnt="4"/>
      <dgm:spPr/>
      <dgm:t>
        <a:bodyPr/>
        <a:lstStyle/>
        <a:p>
          <a:endParaRPr lang="fr-FR"/>
        </a:p>
      </dgm:t>
    </dgm:pt>
    <dgm:pt modelId="{E41F01E2-B604-4039-A459-3006454BA645}" type="pres">
      <dgm:prSet presAssocID="{BF7A35A9-075D-4237-B08E-756F4F6497F5}" presName="connectorText" presStyleLbl="sibTrans2D1" presStyleIdx="1" presStyleCnt="4"/>
      <dgm:spPr/>
      <dgm:t>
        <a:bodyPr/>
        <a:lstStyle/>
        <a:p>
          <a:endParaRPr lang="fr-FR"/>
        </a:p>
      </dgm:t>
    </dgm:pt>
    <dgm:pt modelId="{EB3AE680-C1BB-42AD-835C-463B09D1AC2F}" type="pres">
      <dgm:prSet presAssocID="{3884CB0F-296A-4EBA-9BE9-CB25E438DD40}" presName="node" presStyleLbl="node1" presStyleIdx="2" presStyleCnt="5">
        <dgm:presLayoutVars>
          <dgm:bulletEnabled val="1"/>
        </dgm:presLayoutVars>
      </dgm:prSet>
      <dgm:spPr/>
      <dgm:t>
        <a:bodyPr/>
        <a:lstStyle/>
        <a:p>
          <a:endParaRPr lang="fr-FR"/>
        </a:p>
      </dgm:t>
    </dgm:pt>
    <dgm:pt modelId="{35AA8F6D-7C49-443B-93BB-FC2929B10D1B}" type="pres">
      <dgm:prSet presAssocID="{CD332329-685E-42C1-A3A9-3109F5CF5374}" presName="sibTrans" presStyleLbl="sibTrans2D1" presStyleIdx="2" presStyleCnt="4"/>
      <dgm:spPr/>
      <dgm:t>
        <a:bodyPr/>
        <a:lstStyle/>
        <a:p>
          <a:endParaRPr lang="fr-FR"/>
        </a:p>
      </dgm:t>
    </dgm:pt>
    <dgm:pt modelId="{71254D44-1C11-48BF-8B36-6B074396FBAE}" type="pres">
      <dgm:prSet presAssocID="{CD332329-685E-42C1-A3A9-3109F5CF5374}" presName="connectorText" presStyleLbl="sibTrans2D1" presStyleIdx="2" presStyleCnt="4"/>
      <dgm:spPr/>
      <dgm:t>
        <a:bodyPr/>
        <a:lstStyle/>
        <a:p>
          <a:endParaRPr lang="fr-FR"/>
        </a:p>
      </dgm:t>
    </dgm:pt>
    <dgm:pt modelId="{4B764F7F-0759-4BBD-A7B8-5E7092DB1948}" type="pres">
      <dgm:prSet presAssocID="{A52E7449-0342-477C-9747-678A12D4B45A}" presName="node" presStyleLbl="node1" presStyleIdx="3" presStyleCnt="5">
        <dgm:presLayoutVars>
          <dgm:bulletEnabled val="1"/>
        </dgm:presLayoutVars>
      </dgm:prSet>
      <dgm:spPr/>
      <dgm:t>
        <a:bodyPr/>
        <a:lstStyle/>
        <a:p>
          <a:endParaRPr lang="fr-FR"/>
        </a:p>
      </dgm:t>
    </dgm:pt>
    <dgm:pt modelId="{3E6B3ED5-1447-40E4-886F-DE5B0AD355CF}" type="pres">
      <dgm:prSet presAssocID="{AAF060BD-2F0A-451D-AD04-C9E518EA505B}" presName="sibTrans" presStyleLbl="sibTrans2D1" presStyleIdx="3" presStyleCnt="4"/>
      <dgm:spPr/>
      <dgm:t>
        <a:bodyPr/>
        <a:lstStyle/>
        <a:p>
          <a:endParaRPr lang="fr-FR"/>
        </a:p>
      </dgm:t>
    </dgm:pt>
    <dgm:pt modelId="{C19805AA-077F-4C80-8075-09F3525FB6D9}" type="pres">
      <dgm:prSet presAssocID="{AAF060BD-2F0A-451D-AD04-C9E518EA505B}" presName="connectorText" presStyleLbl="sibTrans2D1" presStyleIdx="3" presStyleCnt="4"/>
      <dgm:spPr/>
      <dgm:t>
        <a:bodyPr/>
        <a:lstStyle/>
        <a:p>
          <a:endParaRPr lang="fr-FR"/>
        </a:p>
      </dgm:t>
    </dgm:pt>
    <dgm:pt modelId="{3BB06034-7BA7-4909-ADAC-9C9E25FA4C2E}" type="pres">
      <dgm:prSet presAssocID="{5AD86326-3F05-454B-BBC7-9645849B1DF9}" presName="node" presStyleLbl="node1" presStyleIdx="4" presStyleCnt="5">
        <dgm:presLayoutVars>
          <dgm:bulletEnabled val="1"/>
        </dgm:presLayoutVars>
      </dgm:prSet>
      <dgm:spPr/>
      <dgm:t>
        <a:bodyPr/>
        <a:lstStyle/>
        <a:p>
          <a:endParaRPr lang="fr-FR"/>
        </a:p>
      </dgm:t>
    </dgm:pt>
  </dgm:ptLst>
  <dgm:cxnLst>
    <dgm:cxn modelId="{256BF086-4A08-4011-8967-B96FAE0D3314}" type="presOf" srcId="{5AD86326-3F05-454B-BBC7-9645849B1DF9}" destId="{3BB06034-7BA7-4909-ADAC-9C9E25FA4C2E}" srcOrd="0" destOrd="0" presId="urn:microsoft.com/office/officeart/2005/8/layout/process1"/>
    <dgm:cxn modelId="{F49925D7-4890-48C9-A9BE-7D6A60B7E170}" type="presOf" srcId="{C4E96E44-976F-4E0D-8F65-33436C6F9D42}" destId="{E4AEF26E-2F82-4E55-ABE2-C9A879B55242}" srcOrd="1" destOrd="0" presId="urn:microsoft.com/office/officeart/2005/8/layout/process1"/>
    <dgm:cxn modelId="{71772C06-057A-4F13-A35E-8EFA1A6BFDA3}" type="presOf" srcId="{AAF060BD-2F0A-451D-AD04-C9E518EA505B}" destId="{3E6B3ED5-1447-40E4-886F-DE5B0AD355CF}" srcOrd="0" destOrd="0" presId="urn:microsoft.com/office/officeart/2005/8/layout/process1"/>
    <dgm:cxn modelId="{8F0DD89A-F38D-4661-9878-A601F20AD10A}" srcId="{2F9D384A-6FB7-4A22-803F-4258A17A3132}" destId="{754A20B0-50A0-4EFC-B9AB-D721742AFA08}" srcOrd="1" destOrd="0" parTransId="{99B225C8-F3BD-4A57-80B8-60BF7C8A8CAA}" sibTransId="{BF7A35A9-075D-4237-B08E-756F4F6497F5}"/>
    <dgm:cxn modelId="{3FACE81C-0CCA-48ED-A708-E30715B0B6DD}" type="presOf" srcId="{C4E96E44-976F-4E0D-8F65-33436C6F9D42}" destId="{BCB32B55-BA05-44BB-9C32-BF59CDE6C185}" srcOrd="0" destOrd="0" presId="urn:microsoft.com/office/officeart/2005/8/layout/process1"/>
    <dgm:cxn modelId="{2657B51F-7C35-409C-B9D3-1D77D7B5365E}" type="presOf" srcId="{BF7A35A9-075D-4237-B08E-756F4F6497F5}" destId="{F3ABE7AA-57F7-4FB6-922A-F18DFF8EEEE9}" srcOrd="0" destOrd="0" presId="urn:microsoft.com/office/officeart/2005/8/layout/process1"/>
    <dgm:cxn modelId="{289FE8CD-9119-4A3B-BE4D-1BEAE991F89A}" type="presOf" srcId="{2F9D384A-6FB7-4A22-803F-4258A17A3132}" destId="{07BAD2C4-125C-4E19-A871-1C1905089786}" srcOrd="0" destOrd="0" presId="urn:microsoft.com/office/officeart/2005/8/layout/process1"/>
    <dgm:cxn modelId="{96806228-71AD-49FB-93BC-6D1A33AA9DEE}" srcId="{2F9D384A-6FB7-4A22-803F-4258A17A3132}" destId="{5AD86326-3F05-454B-BBC7-9645849B1DF9}" srcOrd="4" destOrd="0" parTransId="{4CE280D5-5E89-4D8F-BF80-8472B37B7231}" sibTransId="{01A3E011-05A6-47DE-A6FE-FCEDACAB0EC3}"/>
    <dgm:cxn modelId="{B927B00F-66A7-4DE6-9041-1A1196B114C8}" srcId="{2F9D384A-6FB7-4A22-803F-4258A17A3132}" destId="{072F1512-ED00-463E-9B08-0A706207486D}" srcOrd="0" destOrd="0" parTransId="{6CCC8DCB-5FC2-4E23-901C-339B3F2A89DC}" sibTransId="{C4E96E44-976F-4E0D-8F65-33436C6F9D42}"/>
    <dgm:cxn modelId="{8D6A98A5-676A-4E91-BDB7-B2D10F22326B}" type="presOf" srcId="{BF7A35A9-075D-4237-B08E-756F4F6497F5}" destId="{E41F01E2-B604-4039-A459-3006454BA645}" srcOrd="1" destOrd="0" presId="urn:microsoft.com/office/officeart/2005/8/layout/process1"/>
    <dgm:cxn modelId="{2F08FA04-E295-4D33-A512-DF2AB56C762F}" type="presOf" srcId="{3884CB0F-296A-4EBA-9BE9-CB25E438DD40}" destId="{EB3AE680-C1BB-42AD-835C-463B09D1AC2F}" srcOrd="0" destOrd="0" presId="urn:microsoft.com/office/officeart/2005/8/layout/process1"/>
    <dgm:cxn modelId="{F4945760-E0D3-4A71-99B2-195BEB6CC4D5}" type="presOf" srcId="{754A20B0-50A0-4EFC-B9AB-D721742AFA08}" destId="{9E4F27D6-AA4D-4B29-AF48-03EA14F824A8}" srcOrd="0" destOrd="0" presId="urn:microsoft.com/office/officeart/2005/8/layout/process1"/>
    <dgm:cxn modelId="{242E71B8-2BBC-4485-9A39-4270045FD179}" type="presOf" srcId="{CD332329-685E-42C1-A3A9-3109F5CF5374}" destId="{35AA8F6D-7C49-443B-93BB-FC2929B10D1B}" srcOrd="0" destOrd="0" presId="urn:microsoft.com/office/officeart/2005/8/layout/process1"/>
    <dgm:cxn modelId="{6E211B0C-4F15-4069-8311-C938D7AFC5E0}" type="presOf" srcId="{A52E7449-0342-477C-9747-678A12D4B45A}" destId="{4B764F7F-0759-4BBD-A7B8-5E7092DB1948}" srcOrd="0" destOrd="0" presId="urn:microsoft.com/office/officeart/2005/8/layout/process1"/>
    <dgm:cxn modelId="{D0DFF1CF-BDDC-463D-9F47-91847B495DDB}" srcId="{2F9D384A-6FB7-4A22-803F-4258A17A3132}" destId="{A52E7449-0342-477C-9747-678A12D4B45A}" srcOrd="3" destOrd="0" parTransId="{8D281FEC-DA1A-42B9-908E-BBE4076BC2F5}" sibTransId="{AAF060BD-2F0A-451D-AD04-C9E518EA505B}"/>
    <dgm:cxn modelId="{F1AA28F0-AC9C-43F0-9F95-32EAE32254B0}" type="presOf" srcId="{AAF060BD-2F0A-451D-AD04-C9E518EA505B}" destId="{C19805AA-077F-4C80-8075-09F3525FB6D9}" srcOrd="1" destOrd="0" presId="urn:microsoft.com/office/officeart/2005/8/layout/process1"/>
    <dgm:cxn modelId="{91DB6808-8F1B-4601-AEB9-77F2B4FE7CAB}" srcId="{2F9D384A-6FB7-4A22-803F-4258A17A3132}" destId="{3884CB0F-296A-4EBA-9BE9-CB25E438DD40}" srcOrd="2" destOrd="0" parTransId="{D90743A4-A6AC-4755-B9F9-9766E72B77DF}" sibTransId="{CD332329-685E-42C1-A3A9-3109F5CF5374}"/>
    <dgm:cxn modelId="{FF2C917D-3E9E-44BF-9416-0935551CD268}" type="presOf" srcId="{072F1512-ED00-463E-9B08-0A706207486D}" destId="{75155901-664E-466D-9E63-88921E73AE0B}" srcOrd="0" destOrd="0" presId="urn:microsoft.com/office/officeart/2005/8/layout/process1"/>
    <dgm:cxn modelId="{AFDE2E2A-3E48-4AF1-A0D7-FFE7BBB3AEF1}" type="presOf" srcId="{CD332329-685E-42C1-A3A9-3109F5CF5374}" destId="{71254D44-1C11-48BF-8B36-6B074396FBAE}" srcOrd="1" destOrd="0" presId="urn:microsoft.com/office/officeart/2005/8/layout/process1"/>
    <dgm:cxn modelId="{7743B2F0-813B-4DD4-9FB4-051ADE468188}" type="presParOf" srcId="{07BAD2C4-125C-4E19-A871-1C1905089786}" destId="{75155901-664E-466D-9E63-88921E73AE0B}" srcOrd="0" destOrd="0" presId="urn:microsoft.com/office/officeart/2005/8/layout/process1"/>
    <dgm:cxn modelId="{0D27CB3B-FD86-4333-9A96-D51B0EB0607E}" type="presParOf" srcId="{07BAD2C4-125C-4E19-A871-1C1905089786}" destId="{BCB32B55-BA05-44BB-9C32-BF59CDE6C185}" srcOrd="1" destOrd="0" presId="urn:microsoft.com/office/officeart/2005/8/layout/process1"/>
    <dgm:cxn modelId="{FB0FF217-08E0-4D5D-84C5-D0BF14DE1244}" type="presParOf" srcId="{BCB32B55-BA05-44BB-9C32-BF59CDE6C185}" destId="{E4AEF26E-2F82-4E55-ABE2-C9A879B55242}" srcOrd="0" destOrd="0" presId="urn:microsoft.com/office/officeart/2005/8/layout/process1"/>
    <dgm:cxn modelId="{82643D4A-C7F4-400D-A7B2-9E137C030B36}" type="presParOf" srcId="{07BAD2C4-125C-4E19-A871-1C1905089786}" destId="{9E4F27D6-AA4D-4B29-AF48-03EA14F824A8}" srcOrd="2" destOrd="0" presId="urn:microsoft.com/office/officeart/2005/8/layout/process1"/>
    <dgm:cxn modelId="{1C358F57-3988-4D25-985E-C83AAA22081F}" type="presParOf" srcId="{07BAD2C4-125C-4E19-A871-1C1905089786}" destId="{F3ABE7AA-57F7-4FB6-922A-F18DFF8EEEE9}" srcOrd="3" destOrd="0" presId="urn:microsoft.com/office/officeart/2005/8/layout/process1"/>
    <dgm:cxn modelId="{1348107D-AB90-413F-AA71-504EACC9E470}" type="presParOf" srcId="{F3ABE7AA-57F7-4FB6-922A-F18DFF8EEEE9}" destId="{E41F01E2-B604-4039-A459-3006454BA645}" srcOrd="0" destOrd="0" presId="urn:microsoft.com/office/officeart/2005/8/layout/process1"/>
    <dgm:cxn modelId="{1A7ABACA-C4CB-4393-8FAF-EF4A500C923E}" type="presParOf" srcId="{07BAD2C4-125C-4E19-A871-1C1905089786}" destId="{EB3AE680-C1BB-42AD-835C-463B09D1AC2F}" srcOrd="4" destOrd="0" presId="urn:microsoft.com/office/officeart/2005/8/layout/process1"/>
    <dgm:cxn modelId="{A18F1553-2000-4119-B860-0E564FE3670E}" type="presParOf" srcId="{07BAD2C4-125C-4E19-A871-1C1905089786}" destId="{35AA8F6D-7C49-443B-93BB-FC2929B10D1B}" srcOrd="5" destOrd="0" presId="urn:microsoft.com/office/officeart/2005/8/layout/process1"/>
    <dgm:cxn modelId="{0B14E2A1-3271-4D0B-855B-0BF95AFC6555}" type="presParOf" srcId="{35AA8F6D-7C49-443B-93BB-FC2929B10D1B}" destId="{71254D44-1C11-48BF-8B36-6B074396FBAE}" srcOrd="0" destOrd="0" presId="urn:microsoft.com/office/officeart/2005/8/layout/process1"/>
    <dgm:cxn modelId="{C8BD7DCE-EA97-4F46-B19C-5B4B74CF2C63}" type="presParOf" srcId="{07BAD2C4-125C-4E19-A871-1C1905089786}" destId="{4B764F7F-0759-4BBD-A7B8-5E7092DB1948}" srcOrd="6" destOrd="0" presId="urn:microsoft.com/office/officeart/2005/8/layout/process1"/>
    <dgm:cxn modelId="{716CA7EC-C5DF-4C3E-8413-CEC1C3EF5573}" type="presParOf" srcId="{07BAD2C4-125C-4E19-A871-1C1905089786}" destId="{3E6B3ED5-1447-40E4-886F-DE5B0AD355CF}" srcOrd="7" destOrd="0" presId="urn:microsoft.com/office/officeart/2005/8/layout/process1"/>
    <dgm:cxn modelId="{4C283C89-4E3E-4AC9-9F77-E0D5D2F2FC3C}" type="presParOf" srcId="{3E6B3ED5-1447-40E4-886F-DE5B0AD355CF}" destId="{C19805AA-077F-4C80-8075-09F3525FB6D9}" srcOrd="0" destOrd="0" presId="urn:microsoft.com/office/officeart/2005/8/layout/process1"/>
    <dgm:cxn modelId="{A81A94BE-AB19-419B-A805-18BCD002056F}" type="presParOf" srcId="{07BAD2C4-125C-4E19-A871-1C1905089786}" destId="{3BB06034-7BA7-4909-ADAC-9C9E25FA4C2E}"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155901-664E-466D-9E63-88921E73AE0B}">
      <dsp:nvSpPr>
        <dsp:cNvPr id="0" name=""/>
        <dsp:cNvSpPr/>
      </dsp:nvSpPr>
      <dsp:spPr>
        <a:xfrm>
          <a:off x="5449" y="848567"/>
          <a:ext cx="1689445" cy="115621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kern="1200" dirty="0"/>
            <a:t>Création de l’EDH par l’expéditeur</a:t>
          </a:r>
        </a:p>
      </dsp:txBody>
      <dsp:txXfrm>
        <a:off x="39313" y="882431"/>
        <a:ext cx="1621717" cy="1088486"/>
      </dsp:txXfrm>
    </dsp:sp>
    <dsp:sp modelId="{BCB32B55-BA05-44BB-9C32-BF59CDE6C185}">
      <dsp:nvSpPr>
        <dsp:cNvPr id="0" name=""/>
        <dsp:cNvSpPr/>
      </dsp:nvSpPr>
      <dsp:spPr>
        <a:xfrm>
          <a:off x="1863839" y="1217183"/>
          <a:ext cx="358162" cy="41898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fr-FR" sz="1400" kern="1200"/>
        </a:p>
      </dsp:txBody>
      <dsp:txXfrm>
        <a:off x="1863839" y="1300979"/>
        <a:ext cx="250713" cy="251390"/>
      </dsp:txXfrm>
    </dsp:sp>
    <dsp:sp modelId="{9E4F27D6-AA4D-4B29-AF48-03EA14F824A8}">
      <dsp:nvSpPr>
        <dsp:cNvPr id="0" name=""/>
        <dsp:cNvSpPr/>
      </dsp:nvSpPr>
      <dsp:spPr>
        <a:xfrm>
          <a:off x="2370673" y="848567"/>
          <a:ext cx="1689445" cy="115621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kern="1200" dirty="0"/>
            <a:t>Signature du destinataire</a:t>
          </a:r>
        </a:p>
      </dsp:txBody>
      <dsp:txXfrm>
        <a:off x="2404537" y="882431"/>
        <a:ext cx="1621717" cy="1088486"/>
      </dsp:txXfrm>
    </dsp:sp>
    <dsp:sp modelId="{F3ABE7AA-57F7-4FB6-922A-F18DFF8EEEE9}">
      <dsp:nvSpPr>
        <dsp:cNvPr id="0" name=""/>
        <dsp:cNvSpPr/>
      </dsp:nvSpPr>
      <dsp:spPr>
        <a:xfrm>
          <a:off x="4229063" y="1217183"/>
          <a:ext cx="358162" cy="41898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fr-FR" sz="1400" kern="1200"/>
        </a:p>
      </dsp:txBody>
      <dsp:txXfrm>
        <a:off x="4229063" y="1300979"/>
        <a:ext cx="250713" cy="251390"/>
      </dsp:txXfrm>
    </dsp:sp>
    <dsp:sp modelId="{EB3AE680-C1BB-42AD-835C-463B09D1AC2F}">
      <dsp:nvSpPr>
        <dsp:cNvPr id="0" name=""/>
        <dsp:cNvSpPr/>
      </dsp:nvSpPr>
      <dsp:spPr>
        <a:xfrm>
          <a:off x="4735897" y="848567"/>
          <a:ext cx="1689445" cy="115621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kern="1200" dirty="0"/>
            <a:t>Signature du responsable chimique transport</a:t>
          </a:r>
        </a:p>
      </dsp:txBody>
      <dsp:txXfrm>
        <a:off x="4769761" y="882431"/>
        <a:ext cx="1621717" cy="1088486"/>
      </dsp:txXfrm>
    </dsp:sp>
    <dsp:sp modelId="{35AA8F6D-7C49-443B-93BB-FC2929B10D1B}">
      <dsp:nvSpPr>
        <dsp:cNvPr id="0" name=""/>
        <dsp:cNvSpPr/>
      </dsp:nvSpPr>
      <dsp:spPr>
        <a:xfrm>
          <a:off x="6594287" y="1217183"/>
          <a:ext cx="358162" cy="41898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fr-FR" sz="1400" kern="1200"/>
        </a:p>
      </dsp:txBody>
      <dsp:txXfrm>
        <a:off x="6594287" y="1300979"/>
        <a:ext cx="250713" cy="251390"/>
      </dsp:txXfrm>
    </dsp:sp>
    <dsp:sp modelId="{4B764F7F-0759-4BBD-A7B8-5E7092DB1948}">
      <dsp:nvSpPr>
        <dsp:cNvPr id="0" name=""/>
        <dsp:cNvSpPr/>
      </dsp:nvSpPr>
      <dsp:spPr>
        <a:xfrm>
          <a:off x="7101120" y="848567"/>
          <a:ext cx="1689445" cy="115621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kern="1200" dirty="0"/>
            <a:t>La demande est transmise au transporteur</a:t>
          </a:r>
        </a:p>
      </dsp:txBody>
      <dsp:txXfrm>
        <a:off x="7134984" y="882431"/>
        <a:ext cx="1621717" cy="1088486"/>
      </dsp:txXfrm>
    </dsp:sp>
    <dsp:sp modelId="{3E6B3ED5-1447-40E4-886F-DE5B0AD355CF}">
      <dsp:nvSpPr>
        <dsp:cNvPr id="0" name=""/>
        <dsp:cNvSpPr/>
      </dsp:nvSpPr>
      <dsp:spPr>
        <a:xfrm>
          <a:off x="8959511" y="1217183"/>
          <a:ext cx="358162" cy="41898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fr-FR" sz="1400" kern="1200"/>
        </a:p>
      </dsp:txBody>
      <dsp:txXfrm>
        <a:off x="8959511" y="1300979"/>
        <a:ext cx="250713" cy="251390"/>
      </dsp:txXfrm>
    </dsp:sp>
    <dsp:sp modelId="{3BB06034-7BA7-4909-ADAC-9C9E25FA4C2E}">
      <dsp:nvSpPr>
        <dsp:cNvPr id="0" name=""/>
        <dsp:cNvSpPr/>
      </dsp:nvSpPr>
      <dsp:spPr>
        <a:xfrm>
          <a:off x="9466344" y="848567"/>
          <a:ext cx="1689445" cy="115621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kern="1200" dirty="0"/>
            <a:t>Passage du chauffeur pour exécution du transport</a:t>
          </a:r>
        </a:p>
      </dsp:txBody>
      <dsp:txXfrm>
        <a:off x="9500208" y="882431"/>
        <a:ext cx="1621717" cy="1088486"/>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5/5/2023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5/5/2023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fr-FR"/>
              <a:t>03/05/2023</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F. Daclin EN-HE-HH</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03/05/2023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F. Daclin EN-HE-HH</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03/05/2023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F. Daclin EN-HE-HH</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03/05/2023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F. Daclin EN-HE-HH</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fr-FR"/>
              <a:t>03/05/2023</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F. Daclin EN-HE-HH</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FR"/>
              <a:t>03/05/2023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F. Daclin EN-HE-HH</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FR"/>
              <a:t>03/05/2023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F. Daclin EN-HE-HH</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FR"/>
              <a:t>03/05/2023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F. Daclin EN-HE-HH</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FR"/>
              <a:t>03/05/2023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F. Daclin EN-HE-HH</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fr-FR"/>
              <a:t>03/05/2023</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F. Daclin EN-HE-HH</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fr-FR"/>
              <a:t>03/05/2023</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F. Daclin EN-HE-HH</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fr-FR"/>
              <a:t>03/05/2023</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F. Daclin EN-HE-HH</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fr-FR"/>
              <a:t>03/05/2023</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F. Daclin EN-HE-HH</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grpSp>
        <p:nvGrpSpPr>
          <p:cNvPr id="2" name="Group 1">
            <a:extLst>
              <a:ext uri="{FF2B5EF4-FFF2-40B4-BE49-F238E27FC236}">
                <a16:creationId xmlns:a16="http://schemas.microsoft.com/office/drawing/2014/main" id="{8B92C1EF-B18C-45A8-86B5-D8072DB68F76}"/>
              </a:ext>
            </a:extLst>
          </p:cNvPr>
          <p:cNvGrpSpPr/>
          <p:nvPr userDrawn="1"/>
        </p:nvGrpSpPr>
        <p:grpSpPr>
          <a:xfrm>
            <a:off x="3308104" y="2315864"/>
            <a:ext cx="5575792" cy="1728192"/>
            <a:chOff x="2279576" y="2315864"/>
            <a:chExt cx="5575792" cy="1728192"/>
          </a:xfrm>
        </p:grpSpPr>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2279576" y="2315864"/>
              <a:ext cx="1728192" cy="1728192"/>
            </a:xfrm>
            <a:prstGeom prst="rect">
              <a:avLst/>
            </a:prstGeom>
          </p:spPr>
        </p:pic>
        <p:pic>
          <p:nvPicPr>
            <p:cNvPr id="6" name="Picture 5">
              <a:extLst>
                <a:ext uri="{FF2B5EF4-FFF2-40B4-BE49-F238E27FC236}">
                  <a16:creationId xmlns:a16="http://schemas.microsoft.com/office/drawing/2014/main" id="{4CC54C32-F50E-42D2-841F-7B2F0AB75DC4}"/>
                </a:ext>
              </a:extLst>
            </p:cNvPr>
            <p:cNvPicPr>
              <a:picLocks noChangeAspect="1"/>
            </p:cNvPicPr>
            <p:nvPr userDrawn="1"/>
          </p:nvPicPr>
          <p:blipFill rotWithShape="1">
            <a:blip r:embed="rId3"/>
            <a:srcRect b="44750"/>
            <a:stretch/>
          </p:blipFill>
          <p:spPr bwMode="auto">
            <a:xfrm>
              <a:off x="4336631" y="2493903"/>
              <a:ext cx="3518737" cy="1372114"/>
            </a:xfrm>
            <a:prstGeom prst="rect">
              <a:avLst/>
            </a:prstGeom>
          </p:spPr>
        </p:pic>
      </p:grpSp>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63AD9047-491C-4CB9-AE49-11B94B8E1962}"/>
              </a:ext>
            </a:extLst>
          </p:cNvPr>
          <p:cNvSpPr>
            <a:spLocks noGrp="1"/>
          </p:cNvSpPr>
          <p:nvPr>
            <p:ph type="dt" sz="half" idx="10"/>
          </p:nvPr>
        </p:nvSpPr>
        <p:spPr/>
        <p:txBody>
          <a:bodyPr/>
          <a:lstStyle/>
          <a:p>
            <a:r>
              <a:rPr lang="fr-FR"/>
              <a:t>03/05/2023</a:t>
            </a:r>
            <a:endParaRPr lang="en-US" dirty="0"/>
          </a:p>
        </p:txBody>
      </p:sp>
      <p:sp>
        <p:nvSpPr>
          <p:cNvPr id="4" name="Footer Placeholder 3">
            <a:extLst>
              <a:ext uri="{FF2B5EF4-FFF2-40B4-BE49-F238E27FC236}">
                <a16:creationId xmlns:a16="http://schemas.microsoft.com/office/drawing/2014/main" id="{315BFD15-A1BC-4352-AB14-5B5A4925D4A2}"/>
              </a:ext>
            </a:extLst>
          </p:cNvPr>
          <p:cNvSpPr>
            <a:spLocks noGrp="1"/>
          </p:cNvSpPr>
          <p:nvPr>
            <p:ph type="ftr" sz="quarter" idx="11"/>
          </p:nvPr>
        </p:nvSpPr>
        <p:spPr/>
        <p:txBody>
          <a:bodyPr/>
          <a:lstStyle/>
          <a:p>
            <a:r>
              <a:rPr lang="en-US"/>
              <a:t>F. Daclin EN-HE-HH</a:t>
            </a:r>
            <a:endParaRPr lang="en-US" dirty="0"/>
          </a:p>
        </p:txBody>
      </p:sp>
      <p:sp>
        <p:nvSpPr>
          <p:cNvPr id="5" name="Slide Number Placeholder 4">
            <a:extLst>
              <a:ext uri="{FF2B5EF4-FFF2-40B4-BE49-F238E27FC236}">
                <a16:creationId xmlns:a16="http://schemas.microsoft.com/office/drawing/2014/main" id="{A303B7F1-83DF-4B44-9D13-622BDD70D13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03/05/2023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F. Daclin EN-HE-HH</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Title 1">
            <a:extLst>
              <a:ext uri="{FF2B5EF4-FFF2-40B4-BE49-F238E27FC236}">
                <a16:creationId xmlns:a16="http://schemas.microsoft.com/office/drawing/2014/main" id="{D427E3D5-2194-4AE8-80D4-1FCE73F4D65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03/05/2023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F. Daclin EN-HE-HH</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fr-FR"/>
              <a:t>03/05/2023</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F. Daclin EN-HE-HH</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03/05/2023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F. Daclin EN-HE-HH</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fr-FR"/>
              <a:t>03/05/2023</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F. Daclin EN-HE-HH</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287688" y="6378349"/>
            <a:ext cx="828700" cy="365125"/>
          </a:xfrm>
          <a:prstGeom prst="rect">
            <a:avLst/>
          </a:prstGeom>
        </p:spPr>
        <p:txBody>
          <a:bodyPr vert="horz" lIns="0" tIns="0" rIns="0" bIns="0" rtlCol="0" anchor="ctr"/>
          <a:lstStyle>
            <a:lvl1pPr algn="r">
              <a:defRPr sz="1000">
                <a:solidFill>
                  <a:schemeClr val="tx1"/>
                </a:solidFill>
              </a:defRPr>
            </a:lvl1pPr>
          </a:lstStyle>
          <a:p>
            <a:r>
              <a:rPr lang="fr-FR"/>
              <a:t>03/05/2023</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F. Daclin EN-HE-HH</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pic>
        <p:nvPicPr>
          <p:cNvPr id="10" name="Picture 9">
            <a:extLst>
              <a:ext uri="{FF2B5EF4-FFF2-40B4-BE49-F238E27FC236}">
                <a16:creationId xmlns:a16="http://schemas.microsoft.com/office/drawing/2014/main" id="{1846A544-82A8-478C-8DA1-1A49D694F9DE}"/>
              </a:ext>
            </a:extLst>
          </p:cNvPr>
          <p:cNvPicPr>
            <a:picLocks noChangeAspect="1"/>
          </p:cNvPicPr>
          <p:nvPr userDrawn="1"/>
        </p:nvPicPr>
        <p:blipFill rotWithShape="1">
          <a:blip r:embed="rId25"/>
          <a:srcRect r="58573" b="44750"/>
          <a:stretch/>
        </p:blipFill>
        <p:spPr bwMode="auto">
          <a:xfrm>
            <a:off x="981918" y="6364599"/>
            <a:ext cx="418257" cy="393699"/>
          </a:xfrm>
          <a:prstGeom prst="rect">
            <a:avLst/>
          </a:prstGeom>
        </p:spPr>
      </p:pic>
      <p:sp>
        <p:nvSpPr>
          <p:cNvPr id="12" name="TextBox 11">
            <a:extLst>
              <a:ext uri="{FF2B5EF4-FFF2-40B4-BE49-F238E27FC236}">
                <a16:creationId xmlns:a16="http://schemas.microsoft.com/office/drawing/2014/main" id="{9960323C-FCE7-4F74-A687-BE4805310B87}"/>
              </a:ext>
            </a:extLst>
          </p:cNvPr>
          <p:cNvSpPr txBox="1"/>
          <p:nvPr/>
        </p:nvSpPr>
        <p:spPr bwMode="auto">
          <a:xfrm>
            <a:off x="1318085" y="6395580"/>
            <a:ext cx="864096" cy="230832"/>
          </a:xfrm>
          <a:prstGeom prst="rect">
            <a:avLst/>
          </a:prstGeom>
          <a:noFill/>
        </p:spPr>
        <p:txBody>
          <a:bodyPr wrap="square" rtlCol="0">
            <a:spAutoFit/>
          </a:bodyPr>
          <a:lstStyle/>
          <a:p>
            <a:r>
              <a:rPr lang="fr-CH" sz="900" b="1" dirty="0"/>
              <a:t>E</a:t>
            </a:r>
            <a:r>
              <a:rPr lang="fr-CH" sz="700" b="1" dirty="0"/>
              <a:t>NGINEERING</a:t>
            </a:r>
          </a:p>
        </p:txBody>
      </p:sp>
      <p:sp>
        <p:nvSpPr>
          <p:cNvPr id="13" name="TextBox 12">
            <a:extLst>
              <a:ext uri="{FF2B5EF4-FFF2-40B4-BE49-F238E27FC236}">
                <a16:creationId xmlns:a16="http://schemas.microsoft.com/office/drawing/2014/main" id="{632872DB-D95D-41FB-8620-43080C482AB9}"/>
              </a:ext>
            </a:extLst>
          </p:cNvPr>
          <p:cNvSpPr txBox="1"/>
          <p:nvPr/>
        </p:nvSpPr>
        <p:spPr bwMode="auto">
          <a:xfrm>
            <a:off x="1318085" y="6510996"/>
            <a:ext cx="1080120" cy="230832"/>
          </a:xfrm>
          <a:prstGeom prst="rect">
            <a:avLst/>
          </a:prstGeom>
          <a:noFill/>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fr-CH" sz="900" b="1" kern="1200" noProof="0" dirty="0">
                <a:solidFill>
                  <a:schemeClr val="tx1"/>
                </a:solidFill>
                <a:latin typeface="+mn-lt"/>
                <a:ea typeface="+mn-ea"/>
                <a:cs typeface="+mn-cs"/>
              </a:rPr>
              <a:t>D</a:t>
            </a:r>
            <a:r>
              <a:rPr lang="fr-CH" sz="700" b="1" kern="1200" noProof="0" dirty="0">
                <a:solidFill>
                  <a:schemeClr val="tx1"/>
                </a:solidFill>
                <a:latin typeface="+mn-lt"/>
                <a:ea typeface="+mn-ea"/>
                <a:cs typeface="+mn-cs"/>
              </a:rPr>
              <a:t>EPARTMENT</a:t>
            </a:r>
            <a:endParaRPr lang="fr-FR" sz="900" b="1" kern="1200" noProof="0" dirty="0">
              <a:solidFill>
                <a:schemeClr val="tx1"/>
              </a:solidFill>
              <a:latin typeface="+mn-lt"/>
              <a:ea typeface="+mn-ea"/>
              <a:cs typeface="+mn-cs"/>
            </a:endParaRP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8.tmp"/><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9.tmp"/><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5.xml"/><Relationship Id="rId5" Type="http://schemas.microsoft.com/office/2007/relationships/hdphoto" Target="../media/hdphoto2.wdp"/><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068960"/>
            <a:ext cx="11376025" cy="2153265"/>
          </a:xfrm>
        </p:spPr>
        <p:txBody>
          <a:bodyPr/>
          <a:lstStyle/>
          <a:p>
            <a:r>
              <a:rPr lang="fr-FR" sz="4000" dirty="0"/>
              <a:t>Réglementation ADR : fin de l’exemption</a:t>
            </a:r>
            <a:br>
              <a:rPr lang="fr-FR" sz="4000" dirty="0"/>
            </a:br>
            <a:r>
              <a:rPr lang="fr-FR" sz="4000" dirty="0"/>
              <a:t>pour le transport de machines et matériels </a:t>
            </a:r>
            <a:br>
              <a:rPr lang="fr-FR" sz="4000" dirty="0"/>
            </a:br>
            <a:r>
              <a:rPr lang="fr-FR" sz="4000" dirty="0"/>
              <a:t>qui comportent accessoirement </a:t>
            </a:r>
            <a:br>
              <a:rPr lang="fr-FR" sz="4000" dirty="0"/>
            </a:br>
            <a:r>
              <a:rPr lang="fr-FR" sz="4000" dirty="0"/>
              <a:t>des marchandises dangereuses</a:t>
            </a:r>
            <a:endParaRPr lang="en-US" sz="40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Franck Daclin EN-HE-</a:t>
            </a:r>
            <a:r>
              <a:rPr lang="en-US" sz="1800" dirty="0" err="1"/>
              <a:t>HH</a:t>
            </a:r>
            <a:endParaRPr lang="en-US" sz="1800" dirty="0"/>
          </a:p>
          <a:p>
            <a:pPr algn="l"/>
            <a:r>
              <a:rPr lang="en-US" sz="1800" dirty="0"/>
              <a:t>03/05/2023</a:t>
            </a:r>
          </a:p>
        </p:txBody>
      </p:sp>
      <p:sp>
        <p:nvSpPr>
          <p:cNvPr id="7" name="TextBox 6">
            <a:extLst>
              <a:ext uri="{FF2B5EF4-FFF2-40B4-BE49-F238E27FC236}">
                <a16:creationId xmlns:a16="http://schemas.microsoft.com/office/drawing/2014/main" id="{0DDA1893-64E7-4801-8783-60D4FE79DFE3}"/>
              </a:ext>
            </a:extLst>
          </p:cNvPr>
          <p:cNvSpPr txBox="1"/>
          <p:nvPr/>
        </p:nvSpPr>
        <p:spPr>
          <a:xfrm>
            <a:off x="5591944" y="6134707"/>
            <a:ext cx="6096000" cy="369332"/>
          </a:xfrm>
          <a:prstGeom prst="rect">
            <a:avLst/>
          </a:prstGeom>
          <a:noFill/>
        </p:spPr>
        <p:txBody>
          <a:bodyPr wrap="square">
            <a:spAutoFit/>
          </a:bodyPr>
          <a:lstStyle/>
          <a:p>
            <a:pPr algn="r"/>
            <a:r>
              <a:rPr lang="en-US" dirty="0" err="1" smtClean="0">
                <a:solidFill>
                  <a:srgbClr val="FFFFFF"/>
                </a:solidFill>
                <a:latin typeface="Arial"/>
              </a:rPr>
              <a:t>Indico</a:t>
            </a:r>
            <a:r>
              <a:rPr lang="en-US" dirty="0" smtClean="0">
                <a:solidFill>
                  <a:srgbClr val="FFFFFF"/>
                </a:solidFill>
                <a:latin typeface="Arial"/>
              </a:rPr>
              <a:t> 1278299</a:t>
            </a:r>
            <a:endParaRPr lang="fr-FR" dirty="0"/>
          </a:p>
        </p:txBody>
      </p:sp>
    </p:spTree>
    <p:extLst>
      <p:ext uri="{BB962C8B-B14F-4D97-AF65-F5344CB8AC3E}">
        <p14:creationId xmlns:p14="http://schemas.microsoft.com/office/powerpoint/2010/main" val="2159943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817832B8-B6FC-4A20-9144-23BF2ABDD0ED}"/>
              </a:ext>
            </a:extLst>
          </p:cNvPr>
          <p:cNvSpPr>
            <a:spLocks noGrp="1"/>
          </p:cNvSpPr>
          <p:nvPr>
            <p:ph idx="1"/>
          </p:nvPr>
        </p:nvSpPr>
        <p:spPr/>
        <p:txBody>
          <a:bodyPr/>
          <a:lstStyle/>
          <a:p>
            <a:pPr algn="just"/>
            <a:r>
              <a:rPr lang="fr-FR" b="0" dirty="0">
                <a:solidFill>
                  <a:schemeClr val="tx1">
                    <a:lumMod val="75000"/>
                  </a:schemeClr>
                </a:solidFill>
              </a:rPr>
              <a:t>Depuis le 29 janvier 1968, les transports de matières dangereuses sont soumis, à la réglementation ADR (Accord relatif au transport international des marchandises Dangereuses par Route). Le CERN applique cette réglementation y compris en intrasite depuis mai 2008.</a:t>
            </a:r>
          </a:p>
          <a:p>
            <a:pPr algn="just"/>
            <a:r>
              <a:rPr lang="fr-FR" b="0" dirty="0">
                <a:solidFill>
                  <a:schemeClr val="tx1">
                    <a:lumMod val="75000"/>
                  </a:schemeClr>
                </a:solidFill>
              </a:rPr>
              <a:t>Cette réglementation est révisée tous les deux ans, apportant à chaque fois des modifications.</a:t>
            </a:r>
          </a:p>
          <a:p>
            <a:r>
              <a:rPr lang="fr-FR" b="0" dirty="0">
                <a:solidFill>
                  <a:schemeClr val="tx1">
                    <a:lumMod val="75000"/>
                  </a:schemeClr>
                </a:solidFill>
              </a:rPr>
              <a:t>Jusqu’à la version de 2021, il existait une exemption (1.1.3.1b) pour les transports de machines ou matériels non spécifiés dans l’ADR et qui comportent accessoirement des marchandises dangereuses dans leur structure ou leur circuit de fonctionnement.</a:t>
            </a:r>
          </a:p>
          <a:p>
            <a:r>
              <a:rPr lang="fr-FR" b="0" dirty="0">
                <a:solidFill>
                  <a:schemeClr val="tx1">
                    <a:lumMod val="75000"/>
                  </a:schemeClr>
                </a:solidFill>
              </a:rPr>
              <a:t>Cette exemption est </a:t>
            </a:r>
            <a:r>
              <a:rPr lang="fr-FR" b="0" dirty="0" smtClean="0">
                <a:solidFill>
                  <a:schemeClr val="tx1">
                    <a:lumMod val="75000"/>
                  </a:schemeClr>
                </a:solidFill>
              </a:rPr>
              <a:t>supprimée depuis le 1 janvier 2023. </a:t>
            </a:r>
            <a:endParaRPr lang="fr-FR" b="0" dirty="0">
              <a:solidFill>
                <a:schemeClr val="tx1">
                  <a:lumMod val="75000"/>
                </a:schemeClr>
              </a:solidFill>
            </a:endParaRPr>
          </a:p>
        </p:txBody>
      </p:sp>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fr-FR" dirty="0"/>
              <a:t>Préambule</a:t>
            </a:r>
          </a:p>
        </p:txBody>
      </p:sp>
      <p:sp>
        <p:nvSpPr>
          <p:cNvPr id="6" name="Date Placeholder 5">
            <a:extLst>
              <a:ext uri="{FF2B5EF4-FFF2-40B4-BE49-F238E27FC236}">
                <a16:creationId xmlns:a16="http://schemas.microsoft.com/office/drawing/2014/main" id="{ED5376EF-90B4-4C0F-A2D9-8EF50E059181}"/>
              </a:ext>
            </a:extLst>
          </p:cNvPr>
          <p:cNvSpPr>
            <a:spLocks noGrp="1"/>
          </p:cNvSpPr>
          <p:nvPr>
            <p:ph type="dt" sz="half" idx="10"/>
          </p:nvPr>
        </p:nvSpPr>
        <p:spPr/>
        <p:txBody>
          <a:bodyPr/>
          <a:lstStyle/>
          <a:p>
            <a:r>
              <a:rPr lang="fr-FR"/>
              <a:t>03/05/2023</a:t>
            </a:r>
            <a:endParaRPr lang="en-US" dirty="0"/>
          </a:p>
        </p:txBody>
      </p:sp>
      <p:sp>
        <p:nvSpPr>
          <p:cNvPr id="8" name="Footer Placeholder 7">
            <a:extLst>
              <a:ext uri="{FF2B5EF4-FFF2-40B4-BE49-F238E27FC236}">
                <a16:creationId xmlns:a16="http://schemas.microsoft.com/office/drawing/2014/main" id="{F6E9E4A5-D9EE-4764-B97A-BA936F4AE2F6}"/>
              </a:ext>
            </a:extLst>
          </p:cNvPr>
          <p:cNvSpPr>
            <a:spLocks noGrp="1"/>
          </p:cNvSpPr>
          <p:nvPr>
            <p:ph type="ftr" sz="quarter" idx="11"/>
          </p:nvPr>
        </p:nvSpPr>
        <p:spPr/>
        <p:txBody>
          <a:bodyPr/>
          <a:lstStyle/>
          <a:p>
            <a:r>
              <a:rPr lang="en-US"/>
              <a:t>F. Daclin EN-HE-HH</a:t>
            </a:r>
            <a:endParaRPr lang="en-US" dirty="0"/>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1421610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Espace réservé du contenu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3179" y="1325781"/>
            <a:ext cx="5315548" cy="3986661"/>
          </a:xfrm>
        </p:spPr>
      </p:pic>
      <p:sp>
        <p:nvSpPr>
          <p:cNvPr id="4" name="Date Placeholder 3">
            <a:extLst>
              <a:ext uri="{FF2B5EF4-FFF2-40B4-BE49-F238E27FC236}">
                <a16:creationId xmlns:a16="http://schemas.microsoft.com/office/drawing/2014/main" id="{04F7FB3D-E483-F482-9B75-CB264419856F}"/>
              </a:ext>
            </a:extLst>
          </p:cNvPr>
          <p:cNvSpPr>
            <a:spLocks noGrp="1"/>
          </p:cNvSpPr>
          <p:nvPr>
            <p:ph type="dt" sz="half" idx="10"/>
          </p:nvPr>
        </p:nvSpPr>
        <p:spPr/>
        <p:txBody>
          <a:bodyPr/>
          <a:lstStyle/>
          <a:p>
            <a:r>
              <a:rPr lang="fr-FR"/>
              <a:t>03/05/2023</a:t>
            </a:r>
            <a:endParaRPr lang="en-US" dirty="0"/>
          </a:p>
        </p:txBody>
      </p:sp>
      <p:sp>
        <p:nvSpPr>
          <p:cNvPr id="5" name="Footer Placeholder 4">
            <a:extLst>
              <a:ext uri="{FF2B5EF4-FFF2-40B4-BE49-F238E27FC236}">
                <a16:creationId xmlns:a16="http://schemas.microsoft.com/office/drawing/2014/main" id="{C1092200-8274-A912-2D11-85A3CB94ABA6}"/>
              </a:ext>
            </a:extLst>
          </p:cNvPr>
          <p:cNvSpPr>
            <a:spLocks noGrp="1"/>
          </p:cNvSpPr>
          <p:nvPr>
            <p:ph type="ftr" sz="quarter" idx="11"/>
          </p:nvPr>
        </p:nvSpPr>
        <p:spPr/>
        <p:txBody>
          <a:bodyPr/>
          <a:lstStyle/>
          <a:p>
            <a:r>
              <a:rPr lang="en-US"/>
              <a:t>F. Daclin EN-HE-HH</a:t>
            </a:r>
            <a:endParaRPr lang="en-US" dirty="0"/>
          </a:p>
        </p:txBody>
      </p:sp>
      <p:sp>
        <p:nvSpPr>
          <p:cNvPr id="6" name="Slide Number Placeholder 5">
            <a:extLst>
              <a:ext uri="{FF2B5EF4-FFF2-40B4-BE49-F238E27FC236}">
                <a16:creationId xmlns:a16="http://schemas.microsoft.com/office/drawing/2014/main" id="{17FBFBA7-4600-BE72-8964-3B6B41B1187D}"/>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8" name="Title 17">
            <a:extLst>
              <a:ext uri="{FF2B5EF4-FFF2-40B4-BE49-F238E27FC236}">
                <a16:creationId xmlns:a16="http://schemas.microsoft.com/office/drawing/2014/main" id="{CC6DA1BD-D704-001E-235A-EA9609A8BF3B}"/>
              </a:ext>
            </a:extLst>
          </p:cNvPr>
          <p:cNvSpPr>
            <a:spLocks noGrp="1"/>
          </p:cNvSpPr>
          <p:nvPr>
            <p:ph type="title"/>
          </p:nvPr>
        </p:nvSpPr>
        <p:spPr>
          <a:xfrm>
            <a:off x="407988" y="373593"/>
            <a:ext cx="11376025" cy="1065742"/>
          </a:xfrm>
        </p:spPr>
        <p:txBody>
          <a:bodyPr/>
          <a:lstStyle/>
          <a:p>
            <a:r>
              <a:rPr lang="fr-FR" dirty="0"/>
              <a:t>Exemples d’objets concernés</a:t>
            </a:r>
          </a:p>
        </p:txBody>
      </p:sp>
      <p:sp>
        <p:nvSpPr>
          <p:cNvPr id="7" name="ZoneTexte 6"/>
          <p:cNvSpPr txBox="1"/>
          <p:nvPr/>
        </p:nvSpPr>
        <p:spPr>
          <a:xfrm>
            <a:off x="1559496" y="5491390"/>
            <a:ext cx="2376264" cy="276999"/>
          </a:xfrm>
          <a:prstGeom prst="rect">
            <a:avLst/>
          </a:prstGeom>
          <a:noFill/>
        </p:spPr>
        <p:txBody>
          <a:bodyPr wrap="square" lIns="0" tIns="0" rIns="0" bIns="0" rtlCol="0">
            <a:spAutoFit/>
          </a:bodyPr>
          <a:lstStyle/>
          <a:p>
            <a:pPr algn="l"/>
            <a:r>
              <a:rPr lang="fr-FR" dirty="0"/>
              <a:t>Chambres GEM CMS</a:t>
            </a:r>
          </a:p>
        </p:txBody>
      </p:sp>
      <p:pic>
        <p:nvPicPr>
          <p:cNvPr id="9" name="Ima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0642" y="1314993"/>
            <a:ext cx="5329934" cy="3997450"/>
          </a:xfrm>
          <a:prstGeom prst="rect">
            <a:avLst/>
          </a:prstGeom>
        </p:spPr>
      </p:pic>
      <p:sp>
        <p:nvSpPr>
          <p:cNvPr id="10" name="Rectangle 9"/>
          <p:cNvSpPr/>
          <p:nvPr/>
        </p:nvSpPr>
        <p:spPr>
          <a:xfrm>
            <a:off x="7536160" y="5445224"/>
            <a:ext cx="2279214" cy="369332"/>
          </a:xfrm>
          <a:prstGeom prst="rect">
            <a:avLst/>
          </a:prstGeom>
        </p:spPr>
        <p:txBody>
          <a:bodyPr wrap="none">
            <a:spAutoFit/>
          </a:bodyPr>
          <a:lstStyle/>
          <a:p>
            <a:r>
              <a:rPr lang="fr-FR" dirty="0"/>
              <a:t>Transformateur LHC</a:t>
            </a:r>
          </a:p>
        </p:txBody>
      </p:sp>
    </p:spTree>
    <p:extLst>
      <p:ext uri="{BB962C8B-B14F-4D97-AF65-F5344CB8AC3E}">
        <p14:creationId xmlns:p14="http://schemas.microsoft.com/office/powerpoint/2010/main" val="2046130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817832B8-B6FC-4A20-9144-23BF2ABDD0ED}"/>
              </a:ext>
            </a:extLst>
          </p:cNvPr>
          <p:cNvSpPr>
            <a:spLocks noGrp="1"/>
          </p:cNvSpPr>
          <p:nvPr>
            <p:ph idx="1"/>
          </p:nvPr>
        </p:nvSpPr>
        <p:spPr>
          <a:xfrm>
            <a:off x="406972" y="1196752"/>
            <a:ext cx="11376024" cy="4608512"/>
          </a:xfrm>
        </p:spPr>
        <p:txBody>
          <a:bodyPr/>
          <a:lstStyle/>
          <a:p>
            <a:pPr marL="342900" indent="-342900">
              <a:buFont typeface="Wingdings" panose="05000000000000000000" pitchFamily="2" charset="2"/>
              <a:buChar char="§"/>
            </a:pPr>
            <a:r>
              <a:rPr lang="fr-FR" b="0" dirty="0">
                <a:solidFill>
                  <a:schemeClr val="tx1">
                    <a:lumMod val="75000"/>
                  </a:schemeClr>
                </a:solidFill>
              </a:rPr>
              <a:t>Vérifier, dans l’ADR, si l’objet ne possède pas de désignation officielle de transport.</a:t>
            </a:r>
          </a:p>
          <a:p>
            <a:pPr marL="342900" indent="-342900">
              <a:buFont typeface="Wingdings" panose="05000000000000000000" pitchFamily="2" charset="2"/>
              <a:buChar char="§"/>
            </a:pPr>
            <a:r>
              <a:rPr lang="fr-FR" b="0" dirty="0">
                <a:solidFill>
                  <a:schemeClr val="tx1">
                    <a:lumMod val="75000"/>
                  </a:schemeClr>
                </a:solidFill>
              </a:rPr>
              <a:t>Déterminer le type et quantité de matière dangereuse contenue dans l’objet.</a:t>
            </a:r>
          </a:p>
          <a:p>
            <a:pPr marL="342900" indent="-342900">
              <a:buFont typeface="Wingdings" panose="05000000000000000000" pitchFamily="2" charset="2"/>
              <a:buChar char="§"/>
            </a:pPr>
            <a:r>
              <a:rPr lang="fr-FR" b="0" dirty="0">
                <a:solidFill>
                  <a:schemeClr val="tx1">
                    <a:lumMod val="75000"/>
                  </a:schemeClr>
                </a:solidFill>
              </a:rPr>
              <a:t>Attribuer le numéro UN correspondant:</a:t>
            </a:r>
          </a:p>
          <a:p>
            <a:endParaRPr lang="fr-FR" dirty="0"/>
          </a:p>
        </p:txBody>
      </p:sp>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fr-FR" dirty="0"/>
              <a:t>Comment identifier et classifier son objet ?</a:t>
            </a:r>
          </a:p>
        </p:txBody>
      </p:sp>
      <p:sp>
        <p:nvSpPr>
          <p:cNvPr id="6" name="Date Placeholder 5">
            <a:extLst>
              <a:ext uri="{FF2B5EF4-FFF2-40B4-BE49-F238E27FC236}">
                <a16:creationId xmlns:a16="http://schemas.microsoft.com/office/drawing/2014/main" id="{ED5376EF-90B4-4C0F-A2D9-8EF50E059181}"/>
              </a:ext>
            </a:extLst>
          </p:cNvPr>
          <p:cNvSpPr>
            <a:spLocks noGrp="1"/>
          </p:cNvSpPr>
          <p:nvPr>
            <p:ph type="dt" sz="half" idx="10"/>
          </p:nvPr>
        </p:nvSpPr>
        <p:spPr/>
        <p:txBody>
          <a:bodyPr/>
          <a:lstStyle/>
          <a:p>
            <a:r>
              <a:rPr lang="fr-FR"/>
              <a:t>03/05/2023</a:t>
            </a:r>
            <a:endParaRPr lang="en-US" dirty="0"/>
          </a:p>
        </p:txBody>
      </p:sp>
      <p:sp>
        <p:nvSpPr>
          <p:cNvPr id="8" name="Footer Placeholder 7">
            <a:extLst>
              <a:ext uri="{FF2B5EF4-FFF2-40B4-BE49-F238E27FC236}">
                <a16:creationId xmlns:a16="http://schemas.microsoft.com/office/drawing/2014/main" id="{F6E9E4A5-D9EE-4764-B97A-BA936F4AE2F6}"/>
              </a:ext>
            </a:extLst>
          </p:cNvPr>
          <p:cNvSpPr>
            <a:spLocks noGrp="1"/>
          </p:cNvSpPr>
          <p:nvPr>
            <p:ph type="ftr" sz="quarter" idx="11"/>
          </p:nvPr>
        </p:nvSpPr>
        <p:spPr/>
        <p:txBody>
          <a:bodyPr/>
          <a:lstStyle/>
          <a:p>
            <a:r>
              <a:rPr lang="en-US"/>
              <a:t>F. Daclin EN-HE-HH</a:t>
            </a:r>
            <a:endParaRPr lang="en-US" dirty="0"/>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9" name="Picture 8" descr="Screen Clipping"/>
          <p:cNvPicPr>
            <a:picLocks noChangeAspect="1"/>
          </p:cNvPicPr>
          <p:nvPr/>
        </p:nvPicPr>
        <p:blipFill rotWithShape="1">
          <a:blip r:embed="rId2">
            <a:extLst>
              <a:ext uri="{28A0092B-C50C-407E-A947-70E740481C1C}">
                <a14:useLocalDpi xmlns:a14="http://schemas.microsoft.com/office/drawing/2010/main" val="0"/>
              </a:ext>
            </a:extLst>
          </a:blip>
          <a:srcRect b="2302"/>
          <a:stretch/>
        </p:blipFill>
        <p:spPr>
          <a:xfrm>
            <a:off x="695400" y="2852936"/>
            <a:ext cx="8245795" cy="3052646"/>
          </a:xfrm>
          <a:prstGeom prst="rect">
            <a:avLst/>
          </a:prstGeom>
        </p:spPr>
      </p:pic>
      <p:sp>
        <p:nvSpPr>
          <p:cNvPr id="3" name="TextBox 2"/>
          <p:cNvSpPr txBox="1"/>
          <p:nvPr/>
        </p:nvSpPr>
        <p:spPr>
          <a:xfrm>
            <a:off x="9192344" y="3040651"/>
            <a:ext cx="2520280" cy="1785104"/>
          </a:xfrm>
          <a:prstGeom prst="rect">
            <a:avLst/>
          </a:prstGeom>
          <a:noFill/>
        </p:spPr>
        <p:txBody>
          <a:bodyPr wrap="square" lIns="0" tIns="0" rIns="0" bIns="0" rtlCol="0">
            <a:spAutoFit/>
          </a:bodyPr>
          <a:lstStyle/>
          <a:p>
            <a:r>
              <a:rPr lang="fr-FR" b="1" dirty="0">
                <a:solidFill>
                  <a:schemeClr val="tx1">
                    <a:lumMod val="75000"/>
                  </a:schemeClr>
                </a:solidFill>
              </a:rPr>
              <a:t>ATTENTION!</a:t>
            </a:r>
          </a:p>
          <a:p>
            <a:r>
              <a:rPr lang="fr-FR" sz="1400" dirty="0">
                <a:solidFill>
                  <a:schemeClr val="tx1">
                    <a:lumMod val="75000"/>
                  </a:schemeClr>
                </a:solidFill>
              </a:rPr>
              <a:t>Les objets contenant des piles au lithium, ou des matières des classes: </a:t>
            </a:r>
          </a:p>
          <a:p>
            <a:r>
              <a:rPr lang="fr-FR" sz="1400" dirty="0">
                <a:solidFill>
                  <a:schemeClr val="tx1">
                    <a:lumMod val="75000"/>
                  </a:schemeClr>
                </a:solidFill>
              </a:rPr>
              <a:t>1 (explosives),6.2 (matières infectieuses) ou 7(radioactives) </a:t>
            </a:r>
          </a:p>
          <a:p>
            <a:r>
              <a:rPr lang="fr-FR" sz="1400" dirty="0">
                <a:solidFill>
                  <a:schemeClr val="tx1">
                    <a:lumMod val="75000"/>
                  </a:schemeClr>
                </a:solidFill>
              </a:rPr>
              <a:t>ne rentrent pas dans ces classifications.</a:t>
            </a:r>
            <a:endParaRPr lang="fr-CH" sz="1400" dirty="0">
              <a:solidFill>
                <a:schemeClr val="tx1">
                  <a:lumMod val="75000"/>
                </a:schemeClr>
              </a:solidFill>
            </a:endParaRPr>
          </a:p>
        </p:txBody>
      </p:sp>
    </p:spTree>
    <p:extLst>
      <p:ext uri="{BB962C8B-B14F-4D97-AF65-F5344CB8AC3E}">
        <p14:creationId xmlns:p14="http://schemas.microsoft.com/office/powerpoint/2010/main" val="3265571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4F7FB3D-E483-F482-9B75-CB264419856F}"/>
              </a:ext>
            </a:extLst>
          </p:cNvPr>
          <p:cNvSpPr>
            <a:spLocks noGrp="1"/>
          </p:cNvSpPr>
          <p:nvPr>
            <p:ph type="dt" sz="half" idx="10"/>
          </p:nvPr>
        </p:nvSpPr>
        <p:spPr/>
        <p:txBody>
          <a:bodyPr/>
          <a:lstStyle/>
          <a:p>
            <a:r>
              <a:rPr lang="fr-FR"/>
              <a:t>03/05/2023</a:t>
            </a:r>
            <a:endParaRPr lang="en-US" dirty="0"/>
          </a:p>
        </p:txBody>
      </p:sp>
      <p:sp>
        <p:nvSpPr>
          <p:cNvPr id="5" name="Footer Placeholder 4">
            <a:extLst>
              <a:ext uri="{FF2B5EF4-FFF2-40B4-BE49-F238E27FC236}">
                <a16:creationId xmlns:a16="http://schemas.microsoft.com/office/drawing/2014/main" id="{C1092200-8274-A912-2D11-85A3CB94ABA6}"/>
              </a:ext>
            </a:extLst>
          </p:cNvPr>
          <p:cNvSpPr>
            <a:spLocks noGrp="1"/>
          </p:cNvSpPr>
          <p:nvPr>
            <p:ph type="ftr" sz="quarter" idx="11"/>
          </p:nvPr>
        </p:nvSpPr>
        <p:spPr/>
        <p:txBody>
          <a:bodyPr/>
          <a:lstStyle/>
          <a:p>
            <a:r>
              <a:rPr lang="en-US"/>
              <a:t>F. Daclin EN-HE-HH</a:t>
            </a:r>
            <a:endParaRPr lang="en-US" dirty="0"/>
          </a:p>
        </p:txBody>
      </p:sp>
      <p:sp>
        <p:nvSpPr>
          <p:cNvPr id="6" name="Slide Number Placeholder 5">
            <a:extLst>
              <a:ext uri="{FF2B5EF4-FFF2-40B4-BE49-F238E27FC236}">
                <a16:creationId xmlns:a16="http://schemas.microsoft.com/office/drawing/2014/main" id="{17FBFBA7-4600-BE72-8964-3B6B41B1187D}"/>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8" name="Title 17">
            <a:extLst>
              <a:ext uri="{FF2B5EF4-FFF2-40B4-BE49-F238E27FC236}">
                <a16:creationId xmlns:a16="http://schemas.microsoft.com/office/drawing/2014/main" id="{CC6DA1BD-D704-001E-235A-EA9609A8BF3B}"/>
              </a:ext>
            </a:extLst>
          </p:cNvPr>
          <p:cNvSpPr>
            <a:spLocks noGrp="1"/>
          </p:cNvSpPr>
          <p:nvPr>
            <p:ph type="title"/>
          </p:nvPr>
        </p:nvSpPr>
        <p:spPr>
          <a:xfrm>
            <a:off x="407988" y="373593"/>
            <a:ext cx="11376025" cy="1065742"/>
          </a:xfrm>
        </p:spPr>
        <p:txBody>
          <a:bodyPr/>
          <a:lstStyle/>
          <a:p>
            <a:r>
              <a:rPr lang="fr-FR" dirty="0"/>
              <a:t>Cycle d’une demande de transport ADR</a:t>
            </a:r>
          </a:p>
        </p:txBody>
      </p:sp>
      <p:graphicFrame>
        <p:nvGraphicFramePr>
          <p:cNvPr id="3" name="Diagramme 2"/>
          <p:cNvGraphicFramePr/>
          <p:nvPr>
            <p:extLst>
              <p:ext uri="{D42A27DB-BD31-4B8C-83A1-F6EECF244321}">
                <p14:modId xmlns:p14="http://schemas.microsoft.com/office/powerpoint/2010/main" val="272825016"/>
              </p:ext>
            </p:extLst>
          </p:nvPr>
        </p:nvGraphicFramePr>
        <p:xfrm>
          <a:off x="430084" y="1628800"/>
          <a:ext cx="11161240" cy="28533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 6" descr="Capture d’écra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3393" y="4410224"/>
            <a:ext cx="1728192" cy="1262229"/>
          </a:xfrm>
          <a:prstGeom prst="rect">
            <a:avLst/>
          </a:prstGeom>
        </p:spPr>
      </p:pic>
      <p:sp>
        <p:nvSpPr>
          <p:cNvPr id="9" name="ZoneTexte 8"/>
          <p:cNvSpPr txBox="1"/>
          <p:nvPr/>
        </p:nvSpPr>
        <p:spPr>
          <a:xfrm>
            <a:off x="2711624" y="4797152"/>
            <a:ext cx="8280920" cy="553998"/>
          </a:xfrm>
          <a:prstGeom prst="rect">
            <a:avLst/>
          </a:prstGeom>
          <a:noFill/>
        </p:spPr>
        <p:txBody>
          <a:bodyPr wrap="square" lIns="0" tIns="0" rIns="0" bIns="0" rtlCol="0">
            <a:spAutoFit/>
          </a:bodyPr>
          <a:lstStyle/>
          <a:p>
            <a:pPr algn="l"/>
            <a:r>
              <a:rPr lang="fr-FR" dirty="0"/>
              <a:t>Les transports sont réalisés d’après les informations indiquées par l’expéditeur. </a:t>
            </a:r>
          </a:p>
          <a:p>
            <a:pPr algn="l"/>
            <a:endParaRPr lang="fr-FR" dirty="0"/>
          </a:p>
        </p:txBody>
      </p:sp>
    </p:spTree>
    <p:extLst>
      <p:ext uri="{BB962C8B-B14F-4D97-AF65-F5344CB8AC3E}">
        <p14:creationId xmlns:p14="http://schemas.microsoft.com/office/powerpoint/2010/main" val="8024644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38D7E7D-5397-440A-B8F1-969C672EA11E}"/>
              </a:ext>
            </a:extLst>
          </p:cNvPr>
          <p:cNvSpPr>
            <a:spLocks noGrp="1"/>
          </p:cNvSpPr>
          <p:nvPr>
            <p:ph type="dt" sz="half" idx="10"/>
          </p:nvPr>
        </p:nvSpPr>
        <p:spPr/>
        <p:txBody>
          <a:bodyPr/>
          <a:lstStyle/>
          <a:p>
            <a:r>
              <a:rPr lang="fr-FR"/>
              <a:t>03/05/2023</a:t>
            </a:r>
            <a:endParaRPr lang="en-US" dirty="0"/>
          </a:p>
        </p:txBody>
      </p:sp>
      <p:sp>
        <p:nvSpPr>
          <p:cNvPr id="5" name="Footer Placeholder 4">
            <a:extLst>
              <a:ext uri="{FF2B5EF4-FFF2-40B4-BE49-F238E27FC236}">
                <a16:creationId xmlns:a16="http://schemas.microsoft.com/office/drawing/2014/main" id="{9FF549D6-C48E-4873-B9F4-C63090C7D231}"/>
              </a:ext>
            </a:extLst>
          </p:cNvPr>
          <p:cNvSpPr>
            <a:spLocks noGrp="1"/>
          </p:cNvSpPr>
          <p:nvPr>
            <p:ph type="ftr" sz="quarter" idx="11"/>
          </p:nvPr>
        </p:nvSpPr>
        <p:spPr/>
        <p:txBody>
          <a:bodyPr/>
          <a:lstStyle/>
          <a:p>
            <a:r>
              <a:rPr lang="en-US"/>
              <a:t>F. Daclin EN-HE-HH</a:t>
            </a:r>
            <a:endParaRPr lang="en-US" dirty="0"/>
          </a:p>
        </p:txBody>
      </p:sp>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p:txBody>
          <a:bodyPr/>
          <a:lstStyle/>
          <a:p>
            <a:r>
              <a:rPr lang="fr-FR" dirty="0"/>
              <a:t>Rôles et responsabilités des intervenants</a:t>
            </a:r>
          </a:p>
        </p:txBody>
      </p:sp>
      <p:graphicFrame>
        <p:nvGraphicFramePr>
          <p:cNvPr id="2" name="Table 1"/>
          <p:cNvGraphicFramePr>
            <a:graphicFrameLocks noGrp="1"/>
          </p:cNvGraphicFramePr>
          <p:nvPr>
            <p:extLst>
              <p:ext uri="{D42A27DB-BD31-4B8C-83A1-F6EECF244321}">
                <p14:modId xmlns:p14="http://schemas.microsoft.com/office/powerpoint/2010/main" val="1696055382"/>
              </p:ext>
            </p:extLst>
          </p:nvPr>
        </p:nvGraphicFramePr>
        <p:xfrm>
          <a:off x="623392" y="1916832"/>
          <a:ext cx="10585177" cy="3739872"/>
        </p:xfrm>
        <a:graphic>
          <a:graphicData uri="http://schemas.openxmlformats.org/drawingml/2006/table">
            <a:tbl>
              <a:tblPr firstRow="1" bandRow="1">
                <a:tableStyleId>{8EC20E35-A176-4012-BC5E-935CFFF8708E}</a:tableStyleId>
              </a:tblPr>
              <a:tblGrid>
                <a:gridCol w="3496461">
                  <a:extLst>
                    <a:ext uri="{9D8B030D-6E8A-4147-A177-3AD203B41FA5}">
                      <a16:colId xmlns:a16="http://schemas.microsoft.com/office/drawing/2014/main" val="3349070732"/>
                    </a:ext>
                  </a:extLst>
                </a:gridCol>
                <a:gridCol w="3544358">
                  <a:extLst>
                    <a:ext uri="{9D8B030D-6E8A-4147-A177-3AD203B41FA5}">
                      <a16:colId xmlns:a16="http://schemas.microsoft.com/office/drawing/2014/main" val="4047750581"/>
                    </a:ext>
                  </a:extLst>
                </a:gridCol>
                <a:gridCol w="3544358">
                  <a:extLst>
                    <a:ext uri="{9D8B030D-6E8A-4147-A177-3AD203B41FA5}">
                      <a16:colId xmlns:a16="http://schemas.microsoft.com/office/drawing/2014/main" val="2189323906"/>
                    </a:ext>
                  </a:extLst>
                </a:gridCol>
              </a:tblGrid>
              <a:tr h="370840">
                <a:tc>
                  <a:txBody>
                    <a:bodyPr/>
                    <a:lstStyle/>
                    <a:p>
                      <a:pPr algn="ctr"/>
                      <a:r>
                        <a:rPr lang="fr-CH" dirty="0"/>
                        <a:t>ACTION</a:t>
                      </a:r>
                    </a:p>
                  </a:txBody>
                  <a:tcPr/>
                </a:tc>
                <a:tc>
                  <a:txBody>
                    <a:bodyPr/>
                    <a:lstStyle/>
                    <a:p>
                      <a:pPr algn="ctr"/>
                      <a:endParaRPr lang="fr-CH" dirty="0"/>
                    </a:p>
                  </a:txBody>
                  <a:tcPr/>
                </a:tc>
                <a:tc>
                  <a:txBody>
                    <a:bodyPr/>
                    <a:lstStyle/>
                    <a:p>
                      <a:pPr algn="ctr"/>
                      <a:r>
                        <a:rPr lang="fr-CH" dirty="0"/>
                        <a:t>RESPONSABILITÉ</a:t>
                      </a:r>
                    </a:p>
                  </a:txBody>
                  <a:tcPr/>
                </a:tc>
                <a:extLst>
                  <a:ext uri="{0D108BD9-81ED-4DB2-BD59-A6C34878D82A}">
                    <a16:rowId xmlns:a16="http://schemas.microsoft.com/office/drawing/2014/main" val="69555400"/>
                  </a:ext>
                </a:extLst>
              </a:tr>
              <a:tr h="1357352">
                <a:tc>
                  <a:txBody>
                    <a:bodyPr/>
                    <a:lstStyle/>
                    <a:p>
                      <a:r>
                        <a:rPr lang="fr-CH" dirty="0"/>
                        <a:t>Identification,</a:t>
                      </a:r>
                      <a:r>
                        <a:rPr lang="fr-CH" baseline="0" dirty="0"/>
                        <a:t> classification, emballage, étiquetage, documentation.</a:t>
                      </a:r>
                      <a:endParaRPr lang="fr-CH" dirty="0"/>
                    </a:p>
                  </a:txBody>
                  <a:tcPr/>
                </a:tc>
                <a:tc>
                  <a:txBody>
                    <a:bodyPr/>
                    <a:lstStyle/>
                    <a:p>
                      <a:endParaRPr lang="fr-CH" dirty="0"/>
                    </a:p>
                  </a:txBody>
                  <a:tcPr/>
                </a:tc>
                <a:tc>
                  <a:txBody>
                    <a:bodyPr/>
                    <a:lstStyle/>
                    <a:p>
                      <a:pPr algn="ctr"/>
                      <a:r>
                        <a:rPr lang="fr-CH" dirty="0"/>
                        <a:t>Expéditeur</a:t>
                      </a:r>
                    </a:p>
                  </a:txBody>
                  <a:tcPr/>
                </a:tc>
                <a:extLst>
                  <a:ext uri="{0D108BD9-81ED-4DB2-BD59-A6C34878D82A}">
                    <a16:rowId xmlns:a16="http://schemas.microsoft.com/office/drawing/2014/main" val="3314605532"/>
                  </a:ext>
                </a:extLst>
              </a:tr>
              <a:tr h="370840">
                <a:tc>
                  <a:txBody>
                    <a:bodyPr/>
                    <a:lstStyle/>
                    <a:p>
                      <a:r>
                        <a:rPr lang="fr-CH" dirty="0"/>
                        <a:t>Désigner un chauffeur habilité, transmettre les consignes écrites, équiper le véhicule, vérifier si le document de transport correspond</a:t>
                      </a:r>
                      <a:r>
                        <a:rPr lang="fr-CH" baseline="0" dirty="0"/>
                        <a:t> bien à la marchandise,</a:t>
                      </a:r>
                      <a:r>
                        <a:rPr lang="fr-CH" dirty="0"/>
                        <a:t> caler et arrimer les objets, placarder le véhicule.</a:t>
                      </a:r>
                    </a:p>
                  </a:txBody>
                  <a:tcPr/>
                </a:tc>
                <a:tc>
                  <a:txBody>
                    <a:bodyPr/>
                    <a:lstStyle/>
                    <a:p>
                      <a:endParaRPr lang="fr-CH" dirty="0"/>
                    </a:p>
                  </a:txBody>
                  <a:tcPr/>
                </a:tc>
                <a:tc>
                  <a:txBody>
                    <a:bodyPr/>
                    <a:lstStyle/>
                    <a:p>
                      <a:pPr algn="ctr"/>
                      <a:r>
                        <a:rPr lang="fr-CH" dirty="0"/>
                        <a:t>Transporteur</a:t>
                      </a:r>
                    </a:p>
                  </a:txBody>
                  <a:tcPr/>
                </a:tc>
                <a:extLst>
                  <a:ext uri="{0D108BD9-81ED-4DB2-BD59-A6C34878D82A}">
                    <a16:rowId xmlns:a16="http://schemas.microsoft.com/office/drawing/2014/main" val="1356624755"/>
                  </a:ext>
                </a:extLst>
              </a:tr>
            </a:tbl>
          </a:graphicData>
        </a:graphic>
      </p:graphicFrame>
      <p:pic>
        <p:nvPicPr>
          <p:cNvPr id="3" name="Picture 2" descr="Screen Clipping"/>
          <p:cNvPicPr>
            <a:picLocks noChangeAspect="1"/>
          </p:cNvPicPr>
          <p:nvPr/>
        </p:nvPicPr>
        <p:blipFill>
          <a:blip r:embed="rId2">
            <a:extLst>
              <a:ext uri="{BEBA8EAE-BF5A-486C-A8C5-ECC9F3942E4B}">
                <a14:imgProps xmlns:a14="http://schemas.microsoft.com/office/drawing/2010/main">
                  <a14:imgLayer r:embed="rId3">
                    <a14:imgEffect>
                      <a14:backgroundRemoval t="2296" b="98724" l="3279" r="96253">
                        <a14:foregroundMark x1="11241" y1="53571" x2="11241" y2="53571"/>
                        <a14:foregroundMark x1="13817" y1="55867" x2="14052" y2="57398"/>
                        <a14:foregroundMark x1="21546" y1="49235" x2="30445" y2="42347"/>
                        <a14:foregroundMark x1="18501" y1="20663" x2="33021" y2="32653"/>
                        <a14:foregroundMark x1="19204" y1="61224" x2="27869" y2="62500"/>
                        <a14:foregroundMark x1="62998" y1="65051" x2="61827" y2="65816"/>
                        <a14:foregroundMark x1="56440" y1="66327" x2="57377" y2="66327"/>
                        <a14:foregroundMark x1="33958" y1="66327" x2="37002" y2="67857"/>
                      </a14:backgroundRemoval>
                    </a14:imgEffect>
                  </a14:imgLayer>
                </a14:imgProps>
              </a:ext>
              <a:ext uri="{28A0092B-C50C-407E-A947-70E740481C1C}">
                <a14:useLocalDpi xmlns:a14="http://schemas.microsoft.com/office/drawing/2010/main" val="0"/>
              </a:ext>
            </a:extLst>
          </a:blip>
          <a:stretch>
            <a:fillRect/>
          </a:stretch>
        </p:blipFill>
        <p:spPr>
          <a:xfrm>
            <a:off x="4871864" y="4005064"/>
            <a:ext cx="1584176" cy="1454326"/>
          </a:xfrm>
          <a:prstGeom prst="rect">
            <a:avLst/>
          </a:prstGeom>
        </p:spPr>
      </p:pic>
      <p:pic>
        <p:nvPicPr>
          <p:cNvPr id="9" name="Picture 8" descr="Screen Clipping"/>
          <p:cNvPicPr>
            <a:picLocks noChangeAspect="1"/>
          </p:cNvPicPr>
          <p:nvPr/>
        </p:nvPicPr>
        <p:blipFill>
          <a:blip r:embed="rId4">
            <a:extLst>
              <a:ext uri="{BEBA8EAE-BF5A-486C-A8C5-ECC9F3942E4B}">
                <a14:imgProps xmlns:a14="http://schemas.microsoft.com/office/drawing/2010/main">
                  <a14:imgLayer r:embed="rId5">
                    <a14:imgEffect>
                      <a14:backgroundRemoval t="5036" b="94484" l="9459" r="89865">
                        <a14:foregroundMark x1="67230" y1="18225" x2="67230" y2="18225"/>
                        <a14:foregroundMark x1="60811" y1="10312" x2="62500" y2="16067"/>
                        <a14:foregroundMark x1="58446" y1="10312" x2="60135" y2="19424"/>
                        <a14:foregroundMark x1="58108" y1="8153" x2="79054" y2="12950"/>
                        <a14:foregroundMark x1="39527" y1="11511" x2="32432" y2="11271"/>
                        <a14:backgroundMark x1="28378" y1="89688" x2="35811" y2="87770"/>
                      </a14:backgroundRemoval>
                    </a14:imgEffect>
                  </a14:imgLayer>
                </a14:imgProps>
              </a:ext>
              <a:ext uri="{28A0092B-C50C-407E-A947-70E740481C1C}">
                <a14:useLocalDpi xmlns:a14="http://schemas.microsoft.com/office/drawing/2010/main" val="0"/>
              </a:ext>
            </a:extLst>
          </a:blip>
          <a:stretch>
            <a:fillRect/>
          </a:stretch>
        </p:blipFill>
        <p:spPr>
          <a:xfrm>
            <a:off x="5290594" y="2384326"/>
            <a:ext cx="746716" cy="1051961"/>
          </a:xfrm>
          <a:prstGeom prst="rect">
            <a:avLst/>
          </a:prstGeom>
        </p:spPr>
      </p:pic>
    </p:spTree>
    <p:extLst>
      <p:ext uri="{BB962C8B-B14F-4D97-AF65-F5344CB8AC3E}">
        <p14:creationId xmlns:p14="http://schemas.microsoft.com/office/powerpoint/2010/main" val="40685091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B1760E7-DD59-4040-93C9-D180E6809A29}"/>
              </a:ext>
            </a:extLst>
          </p:cNvPr>
          <p:cNvSpPr>
            <a:spLocks noGrp="1"/>
          </p:cNvSpPr>
          <p:nvPr>
            <p:ph idx="1"/>
          </p:nvPr>
        </p:nvSpPr>
        <p:spPr>
          <a:xfrm>
            <a:off x="407989" y="1268760"/>
            <a:ext cx="11376024" cy="4608512"/>
          </a:xfrm>
        </p:spPr>
        <p:txBody>
          <a:bodyPr/>
          <a:lstStyle/>
          <a:p>
            <a:pPr marL="0" indent="0" algn="just">
              <a:buNone/>
            </a:pPr>
            <a:r>
              <a:rPr lang="fr-FR" b="0" dirty="0">
                <a:solidFill>
                  <a:schemeClr val="tx1">
                    <a:lumMod val="75000"/>
                  </a:schemeClr>
                </a:solidFill>
              </a:rPr>
              <a:t>L’expéditeur doit:</a:t>
            </a:r>
          </a:p>
          <a:p>
            <a:pPr algn="just">
              <a:spcBef>
                <a:spcPts val="600"/>
              </a:spcBef>
              <a:buFont typeface="Wingdings" panose="05000000000000000000" pitchFamily="2" charset="2"/>
              <a:buChar char="§"/>
            </a:pPr>
            <a:r>
              <a:rPr lang="fr-CH" sz="1800" b="0" dirty="0">
                <a:solidFill>
                  <a:schemeClr val="tx1">
                    <a:lumMod val="75000"/>
                  </a:schemeClr>
                </a:solidFill>
              </a:rPr>
              <a:t>Avoir suivi une formation en fonction du rôle et responsabilités.</a:t>
            </a:r>
          </a:p>
          <a:p>
            <a:pPr algn="just">
              <a:spcBef>
                <a:spcPts val="600"/>
              </a:spcBef>
              <a:buFont typeface="Wingdings" panose="05000000000000000000" pitchFamily="2" charset="2"/>
              <a:buChar char="§"/>
            </a:pPr>
            <a:r>
              <a:rPr lang="fr-CH" sz="1800" b="0" dirty="0">
                <a:solidFill>
                  <a:schemeClr val="tx1">
                    <a:lumMod val="75000"/>
                  </a:schemeClr>
                </a:solidFill>
              </a:rPr>
              <a:t>Vérifier si les objets peuvent être transportés non emballés en contrôlant que les marchandises dangereuses reçoivent une protection équivalente par l’objet qui les contient. En outre si l’objet ne contient aucun récipient, il doit renfermer totalement les matières dangereuses qu’il contient et empêcher toute fuite de celle-ci dans des conditions normales de transport.</a:t>
            </a:r>
          </a:p>
          <a:p>
            <a:pPr algn="just">
              <a:spcBef>
                <a:spcPts val="600"/>
              </a:spcBef>
              <a:buFont typeface="Wingdings" panose="05000000000000000000" pitchFamily="2" charset="2"/>
              <a:buChar char="§"/>
            </a:pPr>
            <a:r>
              <a:rPr lang="fr-CH" sz="1800" b="0" dirty="0">
                <a:solidFill>
                  <a:schemeClr val="tx1">
                    <a:lumMod val="75000"/>
                  </a:schemeClr>
                </a:solidFill>
              </a:rPr>
              <a:t>Vérifier que l’objet est propre et sans trace de fuite.</a:t>
            </a:r>
          </a:p>
          <a:p>
            <a:pPr algn="just">
              <a:spcBef>
                <a:spcPts val="600"/>
              </a:spcBef>
              <a:buFont typeface="Wingdings" panose="05000000000000000000" pitchFamily="2" charset="2"/>
              <a:buChar char="§"/>
            </a:pPr>
            <a:r>
              <a:rPr lang="fr-CH" sz="1800" b="0" dirty="0">
                <a:solidFill>
                  <a:schemeClr val="tx1">
                    <a:lumMod val="75000"/>
                  </a:schemeClr>
                </a:solidFill>
              </a:rPr>
              <a:t>Remettre un envoi conforme et fournir tous les renseignements nécessaires.</a:t>
            </a:r>
          </a:p>
          <a:p>
            <a:pPr algn="just">
              <a:spcBef>
                <a:spcPts val="600"/>
              </a:spcBef>
              <a:buFont typeface="Wingdings" panose="05000000000000000000" pitchFamily="2" charset="2"/>
              <a:buChar char="§"/>
            </a:pPr>
            <a:r>
              <a:rPr lang="fr-CH" sz="1800" b="0" dirty="0">
                <a:solidFill>
                  <a:schemeClr val="tx1">
                    <a:lumMod val="75000"/>
                  </a:schemeClr>
                </a:solidFill>
              </a:rPr>
              <a:t>Spécifier la nature et quantité de matière dangereuse contenue dans l’appareil et </a:t>
            </a:r>
            <a:br>
              <a:rPr lang="fr-CH" sz="1800" b="0" dirty="0">
                <a:solidFill>
                  <a:schemeClr val="tx1">
                    <a:lumMod val="75000"/>
                  </a:schemeClr>
                </a:solidFill>
              </a:rPr>
            </a:br>
            <a:r>
              <a:rPr lang="fr-CH" sz="1800" b="0" dirty="0">
                <a:solidFill>
                  <a:schemeClr val="tx1">
                    <a:lumMod val="75000"/>
                  </a:schemeClr>
                </a:solidFill>
              </a:rPr>
              <a:t>indiquer le numéro UN correspondant dans la demande </a:t>
            </a:r>
            <a:r>
              <a:rPr lang="fr-CH" sz="1800" b="0" dirty="0" err="1">
                <a:solidFill>
                  <a:schemeClr val="tx1">
                    <a:lumMod val="75000"/>
                  </a:schemeClr>
                </a:solidFill>
              </a:rPr>
              <a:t>EDH</a:t>
            </a:r>
            <a:r>
              <a:rPr lang="fr-CH" sz="1800" b="0" dirty="0">
                <a:solidFill>
                  <a:schemeClr val="tx1">
                    <a:lumMod val="75000"/>
                  </a:schemeClr>
                </a:solidFill>
              </a:rPr>
              <a:t>.</a:t>
            </a:r>
          </a:p>
          <a:p>
            <a:pPr algn="just">
              <a:spcBef>
                <a:spcPts val="600"/>
              </a:spcBef>
              <a:buFont typeface="Wingdings" panose="05000000000000000000" pitchFamily="2" charset="2"/>
              <a:buChar char="§"/>
            </a:pPr>
            <a:r>
              <a:rPr lang="fr-CH" sz="1800" b="0" dirty="0">
                <a:solidFill>
                  <a:schemeClr val="tx1">
                    <a:lumMod val="75000"/>
                  </a:schemeClr>
                </a:solidFill>
              </a:rPr>
              <a:t>Sélectionner ‘Matériel chimique’ dans la demande afin de pouvoir éditer un document </a:t>
            </a:r>
            <a:br>
              <a:rPr lang="fr-CH" sz="1800" b="0" dirty="0">
                <a:solidFill>
                  <a:schemeClr val="tx1">
                    <a:lumMod val="75000"/>
                  </a:schemeClr>
                </a:solidFill>
              </a:rPr>
            </a:br>
            <a:r>
              <a:rPr lang="fr-CH" sz="1800" b="0" dirty="0">
                <a:solidFill>
                  <a:schemeClr val="tx1">
                    <a:lumMod val="75000"/>
                  </a:schemeClr>
                </a:solidFill>
              </a:rPr>
              <a:t>de transport officiel.</a:t>
            </a:r>
          </a:p>
          <a:p>
            <a:pPr algn="just">
              <a:spcBef>
                <a:spcPts val="600"/>
              </a:spcBef>
              <a:buFont typeface="Wingdings" panose="05000000000000000000" pitchFamily="2" charset="2"/>
              <a:buChar char="§"/>
            </a:pPr>
            <a:r>
              <a:rPr lang="fr-CH" sz="1800" b="0" dirty="0">
                <a:solidFill>
                  <a:schemeClr val="tx1">
                    <a:lumMod val="75000"/>
                  </a:schemeClr>
                </a:solidFill>
              </a:rPr>
              <a:t>Procéder à l’étiquetage de l’objet .</a:t>
            </a:r>
            <a:endParaRPr lang="fr-FR" sz="1800" b="0" dirty="0">
              <a:solidFill>
                <a:schemeClr val="tx1">
                  <a:lumMod val="75000"/>
                </a:schemeClr>
              </a:solidFill>
            </a:endParaRPr>
          </a:p>
        </p:txBody>
      </p:sp>
      <p:sp>
        <p:nvSpPr>
          <p:cNvPr id="4" name="Date Placeholder 3">
            <a:extLst>
              <a:ext uri="{FF2B5EF4-FFF2-40B4-BE49-F238E27FC236}">
                <a16:creationId xmlns:a16="http://schemas.microsoft.com/office/drawing/2014/main" id="{C38D7E7D-5397-440A-B8F1-969C672EA11E}"/>
              </a:ext>
            </a:extLst>
          </p:cNvPr>
          <p:cNvSpPr>
            <a:spLocks noGrp="1"/>
          </p:cNvSpPr>
          <p:nvPr>
            <p:ph type="dt" sz="half" idx="10"/>
          </p:nvPr>
        </p:nvSpPr>
        <p:spPr/>
        <p:txBody>
          <a:bodyPr/>
          <a:lstStyle/>
          <a:p>
            <a:r>
              <a:rPr lang="fr-FR"/>
              <a:t>03/05/2023</a:t>
            </a:r>
            <a:endParaRPr lang="en-US" dirty="0"/>
          </a:p>
        </p:txBody>
      </p:sp>
      <p:sp>
        <p:nvSpPr>
          <p:cNvPr id="5" name="Footer Placeholder 4">
            <a:extLst>
              <a:ext uri="{FF2B5EF4-FFF2-40B4-BE49-F238E27FC236}">
                <a16:creationId xmlns:a16="http://schemas.microsoft.com/office/drawing/2014/main" id="{9FF549D6-C48E-4873-B9F4-C63090C7D231}"/>
              </a:ext>
            </a:extLst>
          </p:cNvPr>
          <p:cNvSpPr>
            <a:spLocks noGrp="1"/>
          </p:cNvSpPr>
          <p:nvPr>
            <p:ph type="ftr" sz="quarter" idx="11"/>
          </p:nvPr>
        </p:nvSpPr>
        <p:spPr/>
        <p:txBody>
          <a:bodyPr/>
          <a:lstStyle/>
          <a:p>
            <a:r>
              <a:rPr lang="en-US"/>
              <a:t>F. Daclin EN-HE-HH</a:t>
            </a:r>
            <a:endParaRPr lang="en-US" dirty="0"/>
          </a:p>
        </p:txBody>
      </p:sp>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p:txBody>
          <a:bodyPr/>
          <a:lstStyle/>
          <a:p>
            <a:r>
              <a:rPr lang="fr-FR" dirty="0"/>
              <a:t>Obligation pour l’expéditeur</a:t>
            </a:r>
          </a:p>
        </p:txBody>
      </p:sp>
    </p:spTree>
    <p:extLst>
      <p:ext uri="{BB962C8B-B14F-4D97-AF65-F5344CB8AC3E}">
        <p14:creationId xmlns:p14="http://schemas.microsoft.com/office/powerpoint/2010/main" val="325070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38D7E7D-5397-440A-B8F1-969C672EA11E}"/>
              </a:ext>
            </a:extLst>
          </p:cNvPr>
          <p:cNvSpPr>
            <a:spLocks noGrp="1"/>
          </p:cNvSpPr>
          <p:nvPr>
            <p:ph type="dt" sz="half" idx="10"/>
          </p:nvPr>
        </p:nvSpPr>
        <p:spPr/>
        <p:txBody>
          <a:bodyPr/>
          <a:lstStyle/>
          <a:p>
            <a:r>
              <a:rPr lang="fr-FR"/>
              <a:t>03/05/2023</a:t>
            </a:r>
            <a:endParaRPr lang="en-US" dirty="0"/>
          </a:p>
        </p:txBody>
      </p:sp>
      <p:sp>
        <p:nvSpPr>
          <p:cNvPr id="5" name="Footer Placeholder 4">
            <a:extLst>
              <a:ext uri="{FF2B5EF4-FFF2-40B4-BE49-F238E27FC236}">
                <a16:creationId xmlns:a16="http://schemas.microsoft.com/office/drawing/2014/main" id="{9FF549D6-C48E-4873-B9F4-C63090C7D231}"/>
              </a:ext>
            </a:extLst>
          </p:cNvPr>
          <p:cNvSpPr>
            <a:spLocks noGrp="1"/>
          </p:cNvSpPr>
          <p:nvPr>
            <p:ph type="ftr" sz="quarter" idx="11"/>
          </p:nvPr>
        </p:nvSpPr>
        <p:spPr/>
        <p:txBody>
          <a:bodyPr/>
          <a:lstStyle/>
          <a:p>
            <a:r>
              <a:rPr lang="en-US"/>
              <a:t>F. Daclin EN-HE-HH</a:t>
            </a:r>
            <a:endParaRPr lang="en-US" dirty="0"/>
          </a:p>
        </p:txBody>
      </p:sp>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p:txBody>
          <a:bodyPr/>
          <a:lstStyle/>
          <a:p>
            <a:r>
              <a:rPr lang="fr-FR" dirty="0"/>
              <a:t>Conclusions</a:t>
            </a:r>
          </a:p>
        </p:txBody>
      </p:sp>
      <p:sp>
        <p:nvSpPr>
          <p:cNvPr id="10" name="Content Placeholder 7">
            <a:extLst>
              <a:ext uri="{FF2B5EF4-FFF2-40B4-BE49-F238E27FC236}">
                <a16:creationId xmlns:a16="http://schemas.microsoft.com/office/drawing/2014/main" id="{4B1760E7-DD59-4040-93C9-D180E6809A29}"/>
              </a:ext>
            </a:extLst>
          </p:cNvPr>
          <p:cNvSpPr>
            <a:spLocks noGrp="1"/>
          </p:cNvSpPr>
          <p:nvPr>
            <p:ph idx="1"/>
          </p:nvPr>
        </p:nvSpPr>
        <p:spPr>
          <a:xfrm>
            <a:off x="407989" y="1592263"/>
            <a:ext cx="11376024" cy="4608512"/>
          </a:xfrm>
        </p:spPr>
        <p:txBody>
          <a:bodyPr/>
          <a:lstStyle/>
          <a:p>
            <a:pPr marL="0" indent="0" algn="just">
              <a:buNone/>
            </a:pPr>
            <a:r>
              <a:rPr lang="fr-FR" b="0" dirty="0">
                <a:solidFill>
                  <a:schemeClr val="tx1">
                    <a:lumMod val="75000"/>
                  </a:schemeClr>
                </a:solidFill>
              </a:rPr>
              <a:t>Chaque expédition d’objet contenant ou ayant des résidus de matière dangereuse, devra faire l’objet d’une évaluation afin de quantifier et classifier l’envoi comme prescrit par la réglementation. </a:t>
            </a:r>
          </a:p>
          <a:p>
            <a:pPr marL="0" indent="0" algn="just">
              <a:buNone/>
            </a:pPr>
            <a:r>
              <a:rPr lang="fr-FR" b="0" dirty="0" err="1">
                <a:solidFill>
                  <a:schemeClr val="tx1">
                    <a:lumMod val="75000"/>
                  </a:schemeClr>
                </a:solidFill>
              </a:rPr>
              <a:t>Iqra</a:t>
            </a:r>
            <a:r>
              <a:rPr lang="fr-FR" b="0" dirty="0">
                <a:solidFill>
                  <a:schemeClr val="tx1">
                    <a:lumMod val="75000"/>
                  </a:schemeClr>
                </a:solidFill>
              </a:rPr>
              <a:t> SHAHZADI (HSE) et Jonathan GULLEY (HSE) peuvent vous apporter leur support pour interpréter et appliquer la réglementation.</a:t>
            </a:r>
          </a:p>
          <a:p>
            <a:pPr marL="0" indent="0">
              <a:buNone/>
            </a:pPr>
            <a:r>
              <a:rPr lang="fr-FR" b="0" dirty="0">
                <a:solidFill>
                  <a:schemeClr val="tx1">
                    <a:lumMod val="75000"/>
                  </a:schemeClr>
                </a:solidFill>
              </a:rPr>
              <a:t>A compter du 1 janvier 2023, le transporteur a l’obligation de refuser tous chargement d’objet contenant des marchandises dangereuses non spécifiées sur la demande EDH, mal conditionné ou mal étiqueté.</a:t>
            </a:r>
          </a:p>
          <a:p>
            <a:pPr marL="0" indent="0">
              <a:buNone/>
            </a:pPr>
            <a:endParaRPr lang="fr-CH" sz="1800" dirty="0"/>
          </a:p>
        </p:txBody>
      </p:sp>
    </p:spTree>
    <p:extLst>
      <p:ext uri="{BB962C8B-B14F-4D97-AF65-F5344CB8AC3E}">
        <p14:creationId xmlns:p14="http://schemas.microsoft.com/office/powerpoint/2010/main" val="42726007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0A22DD23-9704-4E03-A13F-CF67C670CC02}" vid="{0604311A-A1EF-46B6-8E1A-47A72DCF208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Template-EN-2021</Template>
  <TotalTime>13556</TotalTime>
  <Words>591</Words>
  <Application>Microsoft Office PowerPoint</Application>
  <PresentationFormat>Widescreen</PresentationFormat>
  <Paragraphs>68</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Wingdings</vt:lpstr>
      <vt:lpstr>Office Theme</vt:lpstr>
      <vt:lpstr>Réglementation ADR : fin de l’exemption pour le transport de machines et matériels  qui comportent accessoirement  des marchandises dangereuses</vt:lpstr>
      <vt:lpstr>Préambule</vt:lpstr>
      <vt:lpstr>Exemples d’objets concernés</vt:lpstr>
      <vt:lpstr>Comment identifier et classifier son objet ?</vt:lpstr>
      <vt:lpstr>Cycle d’une demande de transport ADR</vt:lpstr>
      <vt:lpstr>Rôles et responsabilités des intervenants</vt:lpstr>
      <vt:lpstr>Obligation pour l’expéditeur</vt:lpstr>
      <vt:lpstr>Conclusions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Franck Daclin</dc:creator>
  <cp:lastModifiedBy>Franck Daclin</cp:lastModifiedBy>
  <cp:revision>127</cp:revision>
  <cp:lastPrinted>2020-01-30T13:49:18Z</cp:lastPrinted>
  <dcterms:created xsi:type="dcterms:W3CDTF">2021-08-17T13:50:19Z</dcterms:created>
  <dcterms:modified xsi:type="dcterms:W3CDTF">2023-05-05T05:40:17Z</dcterms:modified>
</cp:coreProperties>
</file>