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9" r:id="rId5"/>
    <p:sldId id="296" r:id="rId6"/>
    <p:sldId id="281" r:id="rId7"/>
    <p:sldId id="456" r:id="rId8"/>
    <p:sldId id="461" r:id="rId9"/>
    <p:sldId id="462" r:id="rId10"/>
    <p:sldId id="464" r:id="rId11"/>
    <p:sldId id="300" r:id="rId12"/>
    <p:sldId id="268" r:id="rId13"/>
    <p:sldId id="297" r:id="rId14"/>
    <p:sldId id="298" r:id="rId15"/>
    <p:sldId id="463" r:id="rId16"/>
    <p:sldId id="301" r:id="rId17"/>
    <p:sldId id="299" r:id="rId18"/>
    <p:sldId id="302" r:id="rId19"/>
    <p:sldId id="465" r:id="rId20"/>
    <p:sldId id="28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7AA4A0-D8A1-38CD-867D-436DFDD438A9}" v="197" dt="2023-04-24T15:47:24.423"/>
    <p1510:client id="{32EF3CD2-375C-1C50-DA1C-5B42DB634F7C}" v="6" dt="2023-04-24T07:10:29.551"/>
    <p1510:client id="{6A2B8FB3-977A-964F-3112-9E929A346E3D}" v="6" dt="2023-04-24T07:18:20.003"/>
    <p1510:client id="{75790D61-5AD9-E243-8FFF-9BC7972AB99C}" v="64" dt="2023-04-24T17:03:01.425"/>
    <p1510:client id="{7DABCFAE-ED2B-E65A-5435-EB5C193B26D4}" v="1237" dt="2023-04-24T08:15:02.805"/>
    <p1510:client id="{D4A37ACF-E280-7BD6-B1F0-910D1ACB8BD0}" v="155" dt="2023-04-24T11:38:14.159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20"/>
  </p:normalViewPr>
  <p:slideViewPr>
    <p:cSldViewPr snapToGrid="0">
      <p:cViewPr varScale="1">
        <p:scale>
          <a:sx n="102" d="100"/>
          <a:sy n="102" d="100"/>
        </p:scale>
        <p:origin x="9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6C31A-E62E-0449-9E13-8F51E8E9FE5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599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6C31A-E62E-0449-9E13-8F51E8E9FE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546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8197DC-763A-E740-ABA7-916A0EE2F74B}" type="datetime1">
              <a:rPr lang="de-CH" smtClean="0"/>
              <a:t>24.04.23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2EB0AD8-2938-FE42-89D0-EA4E60EA8068}" type="datetime1">
              <a:rPr lang="de-CH" smtClean="0"/>
              <a:t>24.04.23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028887B-59A1-5947-A980-66FC1DB1F260}" type="datetime1">
              <a:rPr lang="de-CH" smtClean="0"/>
              <a:t>24.04.23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A1B521B-9EC5-C94E-9068-9F93EF53A8C5}" type="datetime1">
              <a:rPr lang="de-CH" smtClean="0"/>
              <a:t>24.04.23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B4A1BE4-6EB4-8643-9569-465E6A881C5E}" type="datetime1">
              <a:rPr lang="de-CH" smtClean="0"/>
              <a:t>24.04.23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606576E-9A90-064B-B986-2D8295240C8D}" type="datetime1">
              <a:rPr lang="de-CH" smtClean="0"/>
              <a:t>24.04.23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D8C856B-EBC5-C847-9A25-817EFCC2871C}" type="datetime1">
              <a:rPr lang="de-CH" smtClean="0"/>
              <a:t>24.04.23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953D59A-9F76-2F4B-B302-BDDF8DE95A59}" type="datetime1">
              <a:rPr lang="de-CH" smtClean="0"/>
              <a:t>24.04.23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0149-B495-CE48-B970-44585F0BE636}" type="datetime1">
              <a:rPr lang="de-CH" smtClean="0"/>
              <a:t>24.04.23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C94C6-D4DA-9E47-82D5-7582E8C7C890}" type="datetime1">
              <a:rPr lang="de-CH" smtClean="0"/>
              <a:t>24.04.23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EE049-F0D9-6942-B491-A67212736ED4}" type="datetime1">
              <a:rPr lang="de-CH" smtClean="0"/>
              <a:t>24.04.23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B41C-73A3-0146-AAA6-DA152527B7F5}" type="datetime1">
              <a:rPr lang="de-CH" smtClean="0"/>
              <a:t>24.04.23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858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0F215-374F-874F-856C-EF1EAE475730}" type="datetime1">
              <a:rPr lang="de-CH" smtClean="0"/>
              <a:t>24.04.23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288AA-3858-124F-8412-5D99B954F57E}" type="datetime1">
              <a:rPr lang="de-CH" smtClean="0"/>
              <a:t>24.04.23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98FB3-4B76-1043-9923-282255E02CE1}" type="datetime1">
              <a:rPr lang="de-CH" smtClean="0"/>
              <a:t>24.04.23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29038-B096-A341-9A79-D35F4155E7E2}" type="datetime1">
              <a:rPr lang="de-CH" smtClean="0"/>
              <a:t>24.04.23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AD511-EF68-6541-A4D6-369AAD6529C9}" type="datetime1">
              <a:rPr lang="de-CH" smtClean="0"/>
              <a:t>24.04.23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0A13-1BBE-D344-8A4B-EB97CE3BDDC9}" type="datetime1">
              <a:rPr lang="de-CH" smtClean="0"/>
              <a:t>24.04.23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BDBD9A4-5E55-614C-AB0E-FB1759CDAE53}" type="datetime1">
              <a:rPr lang="de-CH" smtClean="0"/>
              <a:t>24.04.23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C. Delamare, P. Sollander, C. Gaignant | CMT response water leak |  EDMS 2886307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>
                <a:ea typeface="+mj-lt"/>
                <a:cs typeface="+mj-lt"/>
              </a:rPr>
              <a:t>Crisis Management Team (CMT): Sharing experience about the Water leak at French-Swiss border in </a:t>
            </a:r>
            <a:r>
              <a:rPr lang="en-US" b="0" err="1">
                <a:ea typeface="+mj-lt"/>
                <a:cs typeface="+mj-lt"/>
              </a:rPr>
              <a:t>Meyrin</a:t>
            </a:r>
            <a:endParaRPr lang="en-US" err="1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sz="1800" dirty="0"/>
              <a:t>C. Delamare, P. </a:t>
            </a:r>
            <a:r>
              <a:rPr lang="en-US" sz="1800" dirty="0" err="1"/>
              <a:t>Sollander</a:t>
            </a:r>
            <a:r>
              <a:rPr lang="en-US" sz="1800" dirty="0"/>
              <a:t>, C. </a:t>
            </a:r>
            <a:r>
              <a:rPr lang="en-US" sz="1800" dirty="0" err="1"/>
              <a:t>Gaignant</a:t>
            </a:r>
            <a:endParaRPr lang="en-US" sz="1800" dirty="0"/>
          </a:p>
          <a:p>
            <a:r>
              <a:rPr lang="en-US" sz="1800" dirty="0">
                <a:cs typeface="Arial"/>
              </a:rPr>
              <a:t>DSOC, 25 April 2023								EDMS 2886307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538188" cy="4608512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fr-FR" b="0">
                <a:ea typeface="+mn-lt"/>
                <a:cs typeface="+mn-lt"/>
              </a:rPr>
              <a:t>12:39 CFRS informe TI de la fermeture de la douane et présence gendarmerie française</a:t>
            </a:r>
            <a:endParaRPr lang="fr-FR" b="0">
              <a:cs typeface="Arial"/>
            </a:endParaRPr>
          </a:p>
          <a:p>
            <a:r>
              <a:rPr lang="fr-FR">
                <a:ea typeface="+mn-lt"/>
                <a:cs typeface="+mn-lt"/>
              </a:rPr>
              <a:t>13:05 retour de l'eau brute sur le CERN</a:t>
            </a:r>
            <a:endParaRPr lang="fr-FR">
              <a:cs typeface="Arial"/>
            </a:endParaRPr>
          </a:p>
          <a:p>
            <a:r>
              <a:rPr lang="fr-FR" b="0">
                <a:ea typeface="+mn-lt"/>
                <a:cs typeface="+mn-lt"/>
              </a:rPr>
              <a:t>13:30 Retour à la normal pour CV</a:t>
            </a:r>
            <a:endParaRPr lang="fr-FR" b="0">
              <a:cs typeface="Arial"/>
            </a:endParaRPr>
          </a:p>
          <a:p>
            <a:r>
              <a:rPr lang="fr-FR" b="0">
                <a:ea typeface="+mn-lt"/>
                <a:cs typeface="+mn-lt"/>
              </a:rPr>
              <a:t>14:30 Seul point sans eau brute est le point 18 (borne incendie en fonctionnement) et SFA18 alimenté en ED depuis 176</a:t>
            </a:r>
            <a:endParaRPr lang="fr-FR"/>
          </a:p>
          <a:p>
            <a:endParaRPr lang="fr-FR" b="0">
              <a:cs typeface="Arial"/>
            </a:endParaRPr>
          </a:p>
          <a:p>
            <a:endParaRPr lang="fr-F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Chronologie – Vu par la TI (Major event 134139</a:t>
            </a:r>
            <a:r>
              <a:rPr lang="fr-FR" b="0"/>
              <a:t>)</a:t>
            </a:r>
          </a:p>
          <a:p>
            <a:endParaRPr lang="fr-FR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C9FA9-3470-0141-9BEE-9D9841627817}" type="datetime1">
              <a:rPr lang="de-CH" smtClean="0"/>
              <a:t>24.04.23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83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093501"/>
            <a:ext cx="11538188" cy="5037137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fr-FR">
                <a:ea typeface="+mn-lt"/>
                <a:cs typeface="+mn-lt"/>
              </a:rPr>
              <a:t>12:45: Première réunion CMT</a:t>
            </a:r>
            <a:endParaRPr lang="fr-FR">
              <a:cs typeface="Arial"/>
            </a:endParaRPr>
          </a:p>
          <a:p>
            <a:pPr lvl="1" indent="-261620"/>
            <a:r>
              <a:rPr lang="fr-FR">
                <a:cs typeface="Arial"/>
              </a:rPr>
              <a:t>Principaux problèmes identifiés : Potabilité de l'eau, Circulation routière</a:t>
            </a:r>
          </a:p>
          <a:p>
            <a:pPr lvl="1" indent="-261620"/>
            <a:r>
              <a:rPr lang="fr-FR">
                <a:cs typeface="Arial"/>
              </a:rPr>
              <a:t>Principaux stakeholders identifiés : </a:t>
            </a:r>
          </a:p>
          <a:p>
            <a:pPr lvl="2"/>
            <a:r>
              <a:rPr lang="fr-FR">
                <a:cs typeface="Arial"/>
              </a:rPr>
              <a:t>Personnel </a:t>
            </a:r>
          </a:p>
          <a:p>
            <a:pPr lvl="2"/>
            <a:r>
              <a:rPr lang="fr-FR">
                <a:cs typeface="Arial"/>
              </a:rPr>
              <a:t>Hôtels, </a:t>
            </a:r>
            <a:r>
              <a:rPr lang="fr-FR" err="1">
                <a:cs typeface="Arial"/>
              </a:rPr>
              <a:t>Novae</a:t>
            </a:r>
            <a:r>
              <a:rPr lang="fr-FR">
                <a:cs typeface="Arial"/>
              </a:rPr>
              <a:t>, </a:t>
            </a:r>
            <a:r>
              <a:rPr lang="fr-FR" err="1">
                <a:cs typeface="Arial"/>
              </a:rPr>
              <a:t>Medical</a:t>
            </a:r>
            <a:r>
              <a:rPr lang="fr-FR">
                <a:cs typeface="Arial"/>
              </a:rPr>
              <a:t> Service</a:t>
            </a:r>
            <a:r>
              <a:rPr lang="fr-FR" dirty="0">
                <a:cs typeface="Arial"/>
              </a:rPr>
              <a:t>, </a:t>
            </a:r>
            <a:r>
              <a:rPr lang="fr-FR" dirty="0" err="1">
                <a:cs typeface="Arial"/>
              </a:rPr>
              <a:t>voisins.cern</a:t>
            </a:r>
            <a:endParaRPr lang="fr-FR">
              <a:cs typeface="Arial"/>
            </a:endParaRPr>
          </a:p>
          <a:p>
            <a:pPr lvl="2"/>
            <a:r>
              <a:rPr lang="fr-FR">
                <a:cs typeface="Arial"/>
              </a:rPr>
              <a:t>Host States and local </a:t>
            </a:r>
            <a:r>
              <a:rPr lang="fr-FR" err="1">
                <a:cs typeface="Arial"/>
              </a:rPr>
              <a:t>authorities</a:t>
            </a:r>
            <a:endParaRPr lang="fr-FR">
              <a:cs typeface="Arial"/>
            </a:endParaRPr>
          </a:p>
          <a:p>
            <a:pPr lvl="2"/>
            <a:r>
              <a:rPr lang="fr-FR">
                <a:cs typeface="Arial"/>
              </a:rPr>
              <a:t>Small and Large </a:t>
            </a:r>
            <a:r>
              <a:rPr lang="fr-FR" err="1">
                <a:cs typeface="Arial"/>
              </a:rPr>
              <a:t>Experiments</a:t>
            </a:r>
            <a:endParaRPr lang="fr-FR">
              <a:cs typeface="Arial"/>
            </a:endParaRPr>
          </a:p>
          <a:p>
            <a:pPr lvl="2"/>
            <a:r>
              <a:rPr lang="fr-FR">
                <a:cs typeface="Arial"/>
              </a:rPr>
              <a:t>SCE/Shuttle service</a:t>
            </a:r>
          </a:p>
          <a:p>
            <a:pPr lvl="2"/>
            <a:r>
              <a:rPr lang="fr-FR">
                <a:cs typeface="Arial"/>
              </a:rPr>
              <a:t>SIG</a:t>
            </a:r>
            <a:r>
              <a:rPr lang="fr-FR" dirty="0">
                <a:cs typeface="Arial"/>
              </a:rPr>
              <a:t>, </a:t>
            </a:r>
            <a:r>
              <a:rPr lang="fr-FR">
                <a:cs typeface="Arial"/>
              </a:rPr>
              <a:t>Cellule Technique de Gestion de l'eau</a:t>
            </a:r>
          </a:p>
          <a:p>
            <a:pPr lvl="2"/>
            <a:r>
              <a:rPr lang="fr-FR" err="1">
                <a:cs typeface="Arial"/>
              </a:rPr>
              <a:t>DSOs</a:t>
            </a:r>
            <a:r>
              <a:rPr lang="fr-FR">
                <a:cs typeface="Arial"/>
              </a:rPr>
              <a:t> et </a:t>
            </a:r>
            <a:r>
              <a:rPr lang="fr-FR" err="1">
                <a:cs typeface="Arial"/>
              </a:rPr>
              <a:t>TSOs</a:t>
            </a:r>
            <a:r>
              <a:rPr lang="fr-FR" dirty="0">
                <a:cs typeface="Arial"/>
              </a:rPr>
              <a:t> - assignes a HSE</a:t>
            </a:r>
            <a:endParaRPr lang="fr-FR">
              <a:cs typeface="Arial"/>
            </a:endParaRPr>
          </a:p>
          <a:p>
            <a:r>
              <a:rPr lang="fr-FR">
                <a:cs typeface="Arial"/>
              </a:rPr>
              <a:t>14h20 – CMT </a:t>
            </a:r>
            <a:r>
              <a:rPr lang="fr-FR" err="1">
                <a:cs typeface="Arial"/>
              </a:rPr>
              <a:t>stood</a:t>
            </a:r>
            <a:r>
              <a:rPr lang="fr-FR">
                <a:cs typeface="Arial"/>
              </a:rPr>
              <a:t> down</a:t>
            </a:r>
          </a:p>
          <a:p>
            <a:r>
              <a:rPr lang="fr-FR" dirty="0">
                <a:solidFill>
                  <a:srgbClr val="2F2F2F"/>
                </a:solidFill>
                <a:cs typeface="Arial"/>
              </a:rPr>
              <a:t>14h39 – E-mail d'Angela vers Olga/Laetitia demandant de contacter </a:t>
            </a:r>
            <a:r>
              <a:rPr lang="fr-FR" dirty="0" err="1">
                <a:solidFill>
                  <a:srgbClr val="2F2F2F"/>
                </a:solidFill>
                <a:cs typeface="Arial"/>
              </a:rPr>
              <a:t>DSOs</a:t>
            </a:r>
            <a:r>
              <a:rPr lang="fr-FR" dirty="0">
                <a:solidFill>
                  <a:srgbClr val="2F2F2F"/>
                </a:solidFill>
                <a:cs typeface="Arial"/>
              </a:rPr>
              <a:t>/</a:t>
            </a:r>
            <a:r>
              <a:rPr lang="fr-FR" dirty="0" err="1">
                <a:solidFill>
                  <a:srgbClr val="2F2F2F"/>
                </a:solidFill>
                <a:cs typeface="Arial"/>
              </a:rPr>
              <a:t>LEXGLIMOSes</a:t>
            </a:r>
            <a:r>
              <a:rPr lang="fr-FR" dirty="0">
                <a:solidFill>
                  <a:srgbClr val="2F2F2F"/>
                </a:solidFill>
                <a:cs typeface="Arial"/>
              </a:rPr>
              <a:t> pour action vers </a:t>
            </a:r>
            <a:r>
              <a:rPr lang="fr-FR" dirty="0" err="1">
                <a:solidFill>
                  <a:srgbClr val="2F2F2F"/>
                </a:solidFill>
                <a:cs typeface="Arial"/>
              </a:rPr>
              <a:t>TSOs</a:t>
            </a:r>
            <a:r>
              <a:rPr lang="fr-FR" dirty="0">
                <a:solidFill>
                  <a:srgbClr val="2F2F2F"/>
                </a:solidFill>
                <a:cs typeface="Arial"/>
              </a:rPr>
              <a:t>/</a:t>
            </a:r>
            <a:r>
              <a:rPr lang="fr-FR" dirty="0" err="1">
                <a:solidFill>
                  <a:srgbClr val="2F2F2F"/>
                </a:solidFill>
                <a:cs typeface="Arial"/>
              </a:rPr>
              <a:t>secretariat</a:t>
            </a:r>
            <a:endParaRPr lang="fr-FR" dirty="0">
              <a:solidFill>
                <a:srgbClr val="2F2F2F"/>
              </a:solidFill>
              <a:cs typeface="Arial"/>
            </a:endParaRPr>
          </a:p>
          <a:p>
            <a:endParaRPr lang="fr-FR">
              <a:cs typeface="Arial"/>
            </a:endParaRPr>
          </a:p>
          <a:p>
            <a:endParaRPr lang="fr-FR">
              <a:cs typeface="Arial"/>
            </a:endParaRPr>
          </a:p>
          <a:p>
            <a:endParaRPr lang="fr-FR">
              <a:cs typeface="Arial"/>
            </a:endParaRPr>
          </a:p>
          <a:p>
            <a:endParaRPr lang="fr-FR" b="0">
              <a:cs typeface="Arial"/>
            </a:endParaRPr>
          </a:p>
          <a:p>
            <a:endParaRPr lang="fr-FR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Chronologie – Côté CMT</a:t>
            </a:r>
            <a:endParaRPr lang="fr-FR" b="0"/>
          </a:p>
          <a:p>
            <a:endParaRPr lang="fr-FR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3C8D-661C-B947-A511-5BBCA17B5A00}" type="datetime1">
              <a:rPr lang="de-CH" smtClean="0"/>
              <a:t>24.04.23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4433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143B94-C77F-9E01-6B34-F6F8D55F5A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Principales actions </a:t>
            </a:r>
            <a:r>
              <a:rPr lang="fr-FR" dirty="0" err="1"/>
              <a:t>demandees</a:t>
            </a:r>
            <a:r>
              <a:rPr lang="fr-FR" dirty="0"/>
              <a:t> par l’équipe CMT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Réparation de la fuite</a:t>
            </a:r>
            <a:endParaRPr lang="fr-FR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cs typeface="Arial"/>
              </a:rPr>
              <a:t>Vérification de la disponibilité d'eau sur l'ensemble du 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cs typeface="Arial"/>
              </a:rPr>
              <a:t>Vérification de la qualité de l'eau potable (SIG </a:t>
            </a:r>
            <a:r>
              <a:rPr lang="fr-FR" dirty="0" err="1">
                <a:cs typeface="Arial"/>
              </a:rPr>
              <a:t>rapid</a:t>
            </a:r>
            <a:r>
              <a:rPr lang="fr-FR" dirty="0">
                <a:cs typeface="Arial"/>
              </a:rPr>
              <a:t> kits)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cs typeface="Arial"/>
              </a:rPr>
              <a:t>Communication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b="1" dirty="0">
                <a:cs typeface="Arial"/>
              </a:rPr>
              <a:t>Personnel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fr-FR" b="1" dirty="0">
                <a:cs typeface="Arial"/>
              </a:rPr>
              <a:t>Foyer, </a:t>
            </a:r>
            <a:r>
              <a:rPr lang="fr-FR" b="1" dirty="0" err="1">
                <a:cs typeface="Arial"/>
              </a:rPr>
              <a:t>Novae</a:t>
            </a:r>
            <a:r>
              <a:rPr lang="fr-FR" b="1" dirty="0">
                <a:cs typeface="Arial"/>
              </a:rPr>
              <a:t>, infirmerie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fr-FR" b="1" dirty="0"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B08936C-29F6-A95D-C684-189EAB353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Actions CMT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92287-3D0A-E40F-582A-0DCF2CABC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EDD5C-35D8-A54E-A2CC-FF85D1C414DC}" type="datetime1">
              <a:rPr lang="de-CH" smtClean="0"/>
              <a:t>24.04.23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7B265C-28B9-6A41-809B-990359223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41C746-D58E-C137-F689-593E5BE75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172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Retour d'expérience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0575E1-C7ED-0540-B2ED-F58802DE80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endParaRPr lang="en-US">
              <a:cs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597E-292E-F641-8A00-05C9F94D99F2}" type="datetime1">
              <a:rPr lang="de-CH" smtClean="0"/>
              <a:t>24.04.23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EF46-B6A5-B141-AF9D-CFD11350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208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73DEC8-0ACA-EC60-9EB0-B1DF3BB538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378475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fr-FR" b="0" dirty="0">
                <a:ea typeface="+mn-lt"/>
                <a:cs typeface="+mn-lt"/>
              </a:rPr>
              <a:t>Deux questionnaires, l'un destiné à la CMT et l'autre aux équipes Silver, ont permis la collecte d'informations à la suite de cet événement. </a:t>
            </a:r>
            <a:endParaRPr lang="en-US" dirty="0"/>
          </a:p>
          <a:p>
            <a:r>
              <a:rPr lang="fr-FR" b="0" dirty="0">
                <a:cs typeface="Arial"/>
              </a:rPr>
              <a:t>Points positifs: </a:t>
            </a:r>
          </a:p>
          <a:p>
            <a:pPr lvl="1" indent="-261620"/>
            <a:r>
              <a:rPr lang="fr-FR" dirty="0">
                <a:cs typeface="Arial"/>
              </a:rPr>
              <a:t>Activation de l'équipe CMT</a:t>
            </a:r>
            <a:endParaRPr lang="fr-FR" b="0" dirty="0">
              <a:cs typeface="Arial"/>
            </a:endParaRPr>
          </a:p>
          <a:p>
            <a:pPr lvl="1" indent="-261620"/>
            <a:r>
              <a:rPr lang="fr-FR" dirty="0">
                <a:cs typeface="Arial"/>
              </a:rPr>
              <a:t>Identification des parties prenantes</a:t>
            </a:r>
          </a:p>
          <a:p>
            <a:pPr lvl="1" indent="-261620"/>
            <a:r>
              <a:rPr lang="fr-FR" dirty="0">
                <a:cs typeface="Arial"/>
              </a:rPr>
              <a:t>Clarté des objectives et tâches des membres de l’équipe</a:t>
            </a:r>
          </a:p>
          <a:p>
            <a:r>
              <a:rPr lang="fr-FR" b="0" dirty="0">
                <a:cs typeface="Arial"/>
              </a:rPr>
              <a:t>Points à améliorer: </a:t>
            </a:r>
          </a:p>
          <a:p>
            <a:pPr lvl="1" indent="-261620"/>
            <a:r>
              <a:rPr lang="fr-FR" dirty="0">
                <a:cs typeface="Arial"/>
              </a:rPr>
              <a:t>Etablir une "</a:t>
            </a:r>
            <a:r>
              <a:rPr lang="fr-FR" dirty="0" err="1">
                <a:cs typeface="Arial"/>
              </a:rPr>
              <a:t>recovery</a:t>
            </a:r>
            <a:r>
              <a:rPr lang="fr-FR" dirty="0">
                <a:cs typeface="Arial"/>
              </a:rPr>
              <a:t> team" selon la procédure </a:t>
            </a:r>
          </a:p>
          <a:p>
            <a:pPr lvl="1" indent="-261620"/>
            <a:r>
              <a:rPr lang="fr-FR" dirty="0">
                <a:solidFill>
                  <a:srgbClr val="2F2F2F"/>
                </a:solidFill>
                <a:cs typeface="Arial"/>
              </a:rPr>
              <a:t>Communication "sur/vers le terrain" (à proximité des points d'eau)</a:t>
            </a:r>
          </a:p>
          <a:p>
            <a:pPr lvl="2"/>
            <a:r>
              <a:rPr lang="fr-FR" dirty="0">
                <a:solidFill>
                  <a:srgbClr val="2F2F2F"/>
                </a:solidFill>
                <a:cs typeface="Arial"/>
              </a:rPr>
              <a:t>En complément de l'e-mail de 14h05 vers '</a:t>
            </a:r>
            <a:r>
              <a:rPr lang="fr-FR" dirty="0" err="1">
                <a:solidFill>
                  <a:srgbClr val="2F2F2F"/>
                </a:solidFill>
                <a:cs typeface="Arial"/>
              </a:rPr>
              <a:t>cern</a:t>
            </a:r>
            <a:r>
              <a:rPr lang="fr-FR" dirty="0">
                <a:solidFill>
                  <a:srgbClr val="2F2F2F"/>
                </a:solidFill>
                <a:cs typeface="Arial"/>
              </a:rPr>
              <a:t>-personnel'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CDA24F-5DB9-D3A1-FC14-BD6ADF53A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cs typeface="Arial"/>
              </a:rPr>
              <a:t>Retour d'expérience côté CMT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77693-F1D0-443B-3A19-4E19A211A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0267A-661B-A243-81D8-F4696A54FA30}" type="datetime1">
              <a:rPr lang="de-CH" smtClean="0"/>
              <a:t>24.04.23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99398-C917-5B67-EFEF-7A70F56B3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2F6698-BAF0-4649-2DCB-E0F43FA6B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37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Propositions pour le DSOC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0575E1-C7ED-0540-B2ED-F58802DE80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endParaRPr lang="en-US">
              <a:cs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6A0EC-A116-5B44-B1BA-AA34F6BF9D88}" type="datetime1">
              <a:rPr lang="de-CH" smtClean="0"/>
              <a:t>24.04.23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EF46-B6A5-B141-AF9D-CFD11350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87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528BC6-4289-49C9-B8CF-4F153E5B6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86197"/>
            <a:ext cx="11376024" cy="5014577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>
                <a:cs typeface="Arial"/>
              </a:rPr>
              <a:t>Information</a:t>
            </a:r>
          </a:p>
          <a:p>
            <a:pPr lvl="1" indent="-261620"/>
            <a:r>
              <a:rPr lang="fr-FR" dirty="0">
                <a:cs typeface="Arial"/>
              </a:rPr>
              <a:t>Message d'information vers les membres du DSOC par HSE Silver Team (dès que possible = ~Team opérationnelle)</a:t>
            </a:r>
          </a:p>
          <a:p>
            <a:pPr lvl="2"/>
            <a:r>
              <a:rPr lang="fr-FR" dirty="0">
                <a:cs typeface="Arial"/>
              </a:rPr>
              <a:t>Message "simple": "</a:t>
            </a:r>
            <a:r>
              <a:rPr lang="fr-FR" i="1" dirty="0">
                <a:cs typeface="Arial"/>
              </a:rPr>
              <a:t>Incident de telle nature à tel bâtiment. Cellule de crise CERN activée.</a:t>
            </a:r>
            <a:r>
              <a:rPr lang="fr-FR" dirty="0">
                <a:cs typeface="Arial"/>
              </a:rPr>
              <a:t>"</a:t>
            </a:r>
          </a:p>
          <a:p>
            <a:pPr lvl="2"/>
            <a:r>
              <a:rPr lang="fr-FR" dirty="0">
                <a:cs typeface="Arial"/>
              </a:rPr>
              <a:t>Pas d'action attendue de la part des </a:t>
            </a:r>
            <a:r>
              <a:rPr lang="fr-FR" dirty="0" err="1">
                <a:cs typeface="Arial"/>
              </a:rPr>
              <a:t>DSOs</a:t>
            </a:r>
            <a:r>
              <a:rPr lang="fr-FR" dirty="0">
                <a:cs typeface="Arial"/>
              </a:rPr>
              <a:t>/</a:t>
            </a:r>
            <a:r>
              <a:rPr lang="fr-FR" dirty="0" err="1">
                <a:cs typeface="Arial"/>
              </a:rPr>
              <a:t>LEXGLIMOSes</a:t>
            </a:r>
            <a:endParaRPr lang="fr-FR" dirty="0">
              <a:cs typeface="Arial"/>
            </a:endParaRPr>
          </a:p>
          <a:p>
            <a:r>
              <a:rPr lang="fr-FR" dirty="0">
                <a:cs typeface="Arial"/>
              </a:rPr>
              <a:t>Si besoin de "mise en sécurité" sur les sites aussi rapide que possible</a:t>
            </a:r>
          </a:p>
          <a:p>
            <a:pPr lvl="1" indent="-261620"/>
            <a:r>
              <a:rPr lang="fr-FR" dirty="0">
                <a:cs typeface="Arial"/>
              </a:rPr>
              <a:t>Exemples: fermeture locaux, arrêt équipements électriques, eau non potable</a:t>
            </a:r>
          </a:p>
          <a:p>
            <a:pPr lvl="1" indent="-261620"/>
            <a:r>
              <a:rPr lang="fr-FR" dirty="0">
                <a:cs typeface="Arial"/>
              </a:rPr>
              <a:t>Communication directe de la Silver Team HSE vers </a:t>
            </a:r>
            <a:r>
              <a:rPr lang="fr-FR" dirty="0" err="1">
                <a:cs typeface="Arial"/>
              </a:rPr>
              <a:t>TSOs</a:t>
            </a:r>
            <a:r>
              <a:rPr lang="fr-FR" dirty="0">
                <a:cs typeface="Arial"/>
              </a:rPr>
              <a:t> (et probablement secrétariats)</a:t>
            </a:r>
            <a:endParaRPr lang="fr-FR" dirty="0"/>
          </a:p>
          <a:p>
            <a:pPr lvl="2"/>
            <a:r>
              <a:rPr lang="fr-FR" dirty="0">
                <a:cs typeface="Arial"/>
              </a:rPr>
              <a:t>Copie au DSOC</a:t>
            </a:r>
          </a:p>
          <a:p>
            <a:pPr lvl="1" indent="-261620"/>
            <a:r>
              <a:rPr lang="fr-FR" dirty="0">
                <a:cs typeface="Arial"/>
              </a:rPr>
              <a:t>Si possible avec des instructions aussi claires/directrices que possible (ex: poster à afficher)</a:t>
            </a:r>
          </a:p>
          <a:p>
            <a:pPr lvl="2"/>
            <a:r>
              <a:rPr lang="fr-FR" dirty="0">
                <a:cs typeface="Arial"/>
              </a:rPr>
              <a:t>Une identification "à froid" des emplacements pour les affichages de sécurité serait un bonus</a:t>
            </a:r>
          </a:p>
          <a:p>
            <a:pPr lvl="1" indent="-261620"/>
            <a:r>
              <a:rPr lang="fr-FR" dirty="0">
                <a:cs typeface="Arial"/>
              </a:rPr>
              <a:t>Attention: pas/peu de possibilités d'échanges avec la Silver Team HSE en cas de situation locale particulière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9B999A-E3B1-9287-AF08-FE455D0D3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Arial"/>
              </a:rPr>
              <a:t>Propositions pour </a:t>
            </a:r>
            <a:r>
              <a:rPr lang="en-US" dirty="0">
                <a:cs typeface="Arial"/>
              </a:rPr>
              <a:t>le</a:t>
            </a:r>
            <a:r>
              <a:rPr lang="en-US">
                <a:cs typeface="Arial"/>
              </a:rPr>
              <a:t> DSOC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BDD56-E649-55C3-6B88-78DF71D23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26F3D-C3B2-0A42-B892-0CBF5A01D9C7}" type="datetime1">
              <a:rPr lang="de-CH" smtClean="0"/>
              <a:t>24.04.23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B826B-E969-105D-E148-D134B3AFD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69FE17-B639-6926-9A5E-E7A0E3F08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191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ED7DF8-86E9-3999-52B1-414D1949E5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342900" indent="-342900">
              <a:buFontTx/>
              <a:buChar char="-"/>
            </a:pPr>
            <a:r>
              <a:rPr lang="en-CH" dirty="0"/>
              <a:t>Organisation gestion de crise au CERN </a:t>
            </a:r>
            <a:endParaRPr lang="en-US" dirty="0"/>
          </a:p>
          <a:p>
            <a:pPr marL="342900" indent="-342900">
              <a:buFontTx/>
              <a:buChar char="-"/>
            </a:pPr>
            <a:r>
              <a:rPr lang="en-CH" dirty="0"/>
              <a:t>Organisation Silver HSE </a:t>
            </a:r>
            <a:endParaRPr lang="en-US" dirty="0">
              <a:cs typeface="Arial"/>
            </a:endParaRPr>
          </a:p>
          <a:p>
            <a:pPr marL="342900" indent="-342900">
              <a:buFontTx/>
              <a:buChar char="-"/>
            </a:pPr>
            <a:r>
              <a:rPr lang="en-CH" dirty="0"/>
              <a:t>Chronologie incident 13 octobre</a:t>
            </a:r>
            <a:endParaRPr lang="en-CH" dirty="0">
              <a:cs typeface="Arial"/>
            </a:endParaRPr>
          </a:p>
          <a:p>
            <a:pPr marL="342900" indent="-342900">
              <a:buFontTx/>
              <a:buChar char="-"/>
            </a:pPr>
            <a:r>
              <a:rPr lang="en-CH" dirty="0"/>
              <a:t>Retour d’experience CMT </a:t>
            </a:r>
          </a:p>
          <a:p>
            <a:pPr marL="342900" indent="-342900">
              <a:buFontTx/>
              <a:buChar char="-"/>
            </a:pPr>
            <a:r>
              <a:rPr lang="en-CH" dirty="0"/>
              <a:t>Retour d’experience HSE </a:t>
            </a:r>
          </a:p>
          <a:p>
            <a:pPr marL="342900" indent="-342900">
              <a:buFontTx/>
              <a:buChar char="-"/>
            </a:pPr>
            <a:r>
              <a:rPr lang="en-CH" dirty="0"/>
              <a:t>Proposition pour DSOC</a:t>
            </a:r>
            <a:endParaRPr lang="en-CH" dirty="0"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97DBD8-A840-CEF7-DD95-9F919A9A1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7D7CF-4FA6-22B7-2FD5-312547250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2283-E41A-1F4D-8FA8-4D9CA1B2AF3A}" type="datetime1">
              <a:rPr lang="de-CH" smtClean="0"/>
              <a:t>24.04.23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DC7E4-83EE-503E-5C58-72B124CA2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/>
              <a:t>C. Delamare, P. </a:t>
            </a:r>
            <a:r>
              <a:rPr lang="en-US" sz="1200" dirty="0" err="1"/>
              <a:t>Sollander</a:t>
            </a:r>
            <a:r>
              <a:rPr lang="en-US" sz="1200" dirty="0"/>
              <a:t>, C. </a:t>
            </a:r>
            <a:r>
              <a:rPr lang="en-US" sz="1200" dirty="0" err="1"/>
              <a:t>Gaignant</a:t>
            </a:r>
            <a:r>
              <a:rPr lang="en-US" sz="1200" dirty="0"/>
              <a:t> | CMT response water leak |  EDMS 2886307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B194CB-4F5F-F4D8-C392-E442496D0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88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L’organisation de gestion de crise au CERN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0575E1-C7ED-0540-B2ED-F58802DE80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endParaRPr lang="en-US">
              <a:cs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02664-6C46-3F44-B87E-8757FFF273DC}" type="datetime1">
              <a:rPr lang="de-CH" smtClean="0"/>
              <a:t>24.04.23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EF46-B6A5-B141-AF9D-CFD11350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14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>
                <a:latin typeface="Arial" panose="020B0604020202020204" pitchFamily="34" charset="0"/>
                <a:cs typeface="Arial" panose="020B0604020202020204" pitchFamily="34" charset="0"/>
              </a:rPr>
              <a:t>Structure Générale Gold-Silver-Bronze</a:t>
            </a:r>
            <a:endParaRPr lang="en-GB" sz="3200"/>
          </a:p>
        </p:txBody>
      </p:sp>
      <p:sp>
        <p:nvSpPr>
          <p:cNvPr id="5" name="Isosceles Triangle 4"/>
          <p:cNvSpPr/>
          <p:nvPr/>
        </p:nvSpPr>
        <p:spPr>
          <a:xfrm>
            <a:off x="2016583" y="1707775"/>
            <a:ext cx="4932324" cy="4179661"/>
          </a:xfrm>
          <a:prstGeom prst="triangle">
            <a:avLst>
              <a:gd name="adj" fmla="val 49707"/>
            </a:avLst>
          </a:prstGeom>
          <a:solidFill>
            <a:schemeClr val="tx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9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150892" y="3628065"/>
            <a:ext cx="2754124" cy="9445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563127" y="4824939"/>
            <a:ext cx="3791069" cy="0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3886206" y="2788121"/>
            <a:ext cx="1291319" cy="452638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0498" rIns="40498" rtlCol="0" anchor="ctr"/>
          <a:lstStyle/>
          <a:p>
            <a:pPr algn="ctr"/>
            <a:r>
              <a:rPr lang="en-US" sz="2000" b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369460" y="5060672"/>
            <a:ext cx="2214507" cy="462677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sz="2000" b="1">
                <a:solidFill>
                  <a:srgbClr val="ED8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694626" y="3893218"/>
            <a:ext cx="1600321" cy="452638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sz="2000" b="1">
                <a:solidFill>
                  <a:srgbClr val="B6B6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Tactical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881704" y="2149800"/>
            <a:ext cx="1696514" cy="659848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0498" rIns="40498" rtlCol="0" anchor="ctr"/>
          <a:lstStyle/>
          <a:p>
            <a:pPr algn="ctr"/>
            <a:r>
              <a:rPr lang="en-US"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Crisis Management Team (CMT)</a:t>
            </a:r>
          </a:p>
        </p:txBody>
      </p:sp>
      <p:sp>
        <p:nvSpPr>
          <p:cNvPr id="12" name="Isosceles Triangle 11"/>
          <p:cNvSpPr/>
          <p:nvPr/>
        </p:nvSpPr>
        <p:spPr>
          <a:xfrm>
            <a:off x="5832228" y="3322936"/>
            <a:ext cx="105469" cy="78840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9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Isosceles Triangle 12"/>
          <p:cNvSpPr/>
          <p:nvPr/>
        </p:nvSpPr>
        <p:spPr>
          <a:xfrm>
            <a:off x="6189299" y="3985081"/>
            <a:ext cx="105469" cy="78840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9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6880" y="1250064"/>
            <a:ext cx="999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85839" y="1250064"/>
            <a:ext cx="1696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866276" y="3743936"/>
            <a:ext cx="1696514" cy="62009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249" rIns="20249" rtlCol="0" anchor="ctr"/>
          <a:lstStyle/>
          <a:p>
            <a:pPr algn="ctr">
              <a:lnSpc>
                <a:spcPct val="110000"/>
              </a:lnSpc>
            </a:pPr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Functional support teams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6881280" y="5292009"/>
            <a:ext cx="1696514" cy="452638"/>
          </a:xfrm>
          <a:prstGeom prst="roundRect">
            <a:avLst/>
          </a:prstGeom>
          <a:solidFill>
            <a:srgbClr val="ED8B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Emergency Teams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8661400" y="2147498"/>
            <a:ext cx="1877397" cy="659848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0498" rIns="40498" rtlCol="0" anchor="ctr"/>
          <a:lstStyle/>
          <a:p>
            <a:pPr algn="ctr"/>
            <a:r>
              <a:rPr lang="en-US"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Strategy, reputation, decisions &amp; direction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8658250" y="3750198"/>
            <a:ext cx="1890459" cy="62696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Planning, coordination &amp; resources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8661400" y="5285797"/>
            <a:ext cx="1880547" cy="452638"/>
          </a:xfrm>
          <a:prstGeom prst="roundRect">
            <a:avLst/>
          </a:prstGeom>
          <a:solidFill>
            <a:srgbClr val="ED8B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20249" rIns="0" bIns="20249" rtlCol="0" anchor="ctr"/>
          <a:lstStyle/>
          <a:p>
            <a:pPr algn="ctr">
              <a:lnSpc>
                <a:spcPct val="110000"/>
              </a:lnSpc>
            </a:pPr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Operational response &amp; fixing the problem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591850" y="1250064"/>
            <a:ext cx="20196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>
                <a:latin typeface="Arial" panose="020B0604020202020204" pitchFamily="34" charset="0"/>
                <a:cs typeface="Arial" panose="020B0604020202020204" pitchFamily="34" charset="0"/>
              </a:rPr>
              <a:t>Role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6929785" y="2820901"/>
            <a:ext cx="1620305" cy="1033457"/>
            <a:chOff x="9168041" y="2640832"/>
            <a:chExt cx="1078230" cy="801396"/>
          </a:xfrm>
        </p:grpSpPr>
        <p:sp>
          <p:nvSpPr>
            <p:cNvPr id="23" name="Up Arrow 22"/>
            <p:cNvSpPr/>
            <p:nvPr/>
          </p:nvSpPr>
          <p:spPr>
            <a:xfrm>
              <a:off x="9168041" y="2667980"/>
              <a:ext cx="483100" cy="657410"/>
            </a:xfrm>
            <a:prstGeom prst="upArrow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en-US" sz="1000">
                <a:latin typeface="Arial" panose="020B0604020202020204" pitchFamily="34" charset="0"/>
                <a:ea typeface="Arial" charset="0"/>
                <a:cs typeface="Arial" panose="020B0604020202020204" pitchFamily="34" charset="0"/>
              </a:endParaRPr>
            </a:p>
          </p:txBody>
        </p:sp>
        <p:sp>
          <p:nvSpPr>
            <p:cNvPr id="24" name="Up Arrow 23"/>
            <p:cNvSpPr/>
            <p:nvPr/>
          </p:nvSpPr>
          <p:spPr>
            <a:xfrm rot="10800000">
              <a:off x="9763171" y="2667980"/>
              <a:ext cx="483100" cy="657411"/>
            </a:xfrm>
            <a:prstGeom prst="upArrow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en-US" sz="1000">
                <a:latin typeface="Arial" panose="020B0604020202020204" pitchFamily="34" charset="0"/>
                <a:ea typeface="Arial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9222388" y="3005120"/>
              <a:ext cx="374407" cy="204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Info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 rot="5400000">
              <a:off x="9617396" y="2949365"/>
              <a:ext cx="801396" cy="184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Decisions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062181" y="3214903"/>
            <a:ext cx="792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Gold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037827" y="4344040"/>
            <a:ext cx="886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Silver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970825" y="5484015"/>
            <a:ext cx="1020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Bronze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564037" y="2819033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“Thinkers”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495840" y="4857815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err="1">
                <a:latin typeface="Arial" panose="020B0604020202020204" pitchFamily="34" charset="0"/>
                <a:cs typeface="Arial" panose="020B0604020202020204" pitchFamily="34" charset="0"/>
              </a:rPr>
              <a:t>Do’ers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551213" y="3910565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“Planners”</a:t>
            </a:r>
          </a:p>
        </p:txBody>
      </p:sp>
      <p:sp>
        <p:nvSpPr>
          <p:cNvPr id="37" name="TextBox 36"/>
          <p:cNvSpPr txBox="1"/>
          <p:nvPr/>
        </p:nvSpPr>
        <p:spPr>
          <a:xfrm rot="5400000">
            <a:off x="7714888" y="4596430"/>
            <a:ext cx="910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Decisions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6925705" y="4391422"/>
            <a:ext cx="1620305" cy="1033457"/>
            <a:chOff x="9168041" y="2653843"/>
            <a:chExt cx="1078230" cy="801396"/>
          </a:xfrm>
        </p:grpSpPr>
        <p:sp>
          <p:nvSpPr>
            <p:cNvPr id="39" name="Up Arrow 38"/>
            <p:cNvSpPr/>
            <p:nvPr/>
          </p:nvSpPr>
          <p:spPr>
            <a:xfrm>
              <a:off x="9168041" y="2667980"/>
              <a:ext cx="483100" cy="657410"/>
            </a:xfrm>
            <a:prstGeom prst="upArrow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en-US" sz="1000">
                <a:latin typeface="Arial" panose="020B0604020202020204" pitchFamily="34" charset="0"/>
                <a:ea typeface="Arial" charset="0"/>
                <a:cs typeface="Arial" panose="020B0604020202020204" pitchFamily="34" charset="0"/>
              </a:endParaRPr>
            </a:p>
          </p:txBody>
        </p:sp>
        <p:sp>
          <p:nvSpPr>
            <p:cNvPr id="40" name="Up Arrow 39"/>
            <p:cNvSpPr/>
            <p:nvPr/>
          </p:nvSpPr>
          <p:spPr>
            <a:xfrm rot="10800000">
              <a:off x="9763171" y="2667980"/>
              <a:ext cx="483100" cy="657411"/>
            </a:xfrm>
            <a:prstGeom prst="upArrow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en-US" sz="1000">
                <a:latin typeface="Arial" panose="020B0604020202020204" pitchFamily="34" charset="0"/>
                <a:ea typeface="Arial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 rot="16200000">
              <a:off x="9222388" y="3005120"/>
              <a:ext cx="374407" cy="204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Info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 rot="5400000">
              <a:off x="9611989" y="2962376"/>
              <a:ext cx="801396" cy="184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Decisions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28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384966-F621-9ABE-A2FE-021A35B66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err="1">
                <a:latin typeface="Arial" panose="020B0604020202020204" pitchFamily="34" charset="0"/>
                <a:cs typeface="Arial" panose="020B0604020202020204" pitchFamily="34" charset="0"/>
              </a:rPr>
              <a:t>Implémentation</a:t>
            </a:r>
            <a:r>
              <a:rPr lang="en-US" sz="3200">
                <a:latin typeface="Arial" panose="020B0604020202020204" pitchFamily="34" charset="0"/>
                <a:cs typeface="Arial" panose="020B0604020202020204" pitchFamily="34" charset="0"/>
              </a:rPr>
              <a:t> au CERN</a:t>
            </a:r>
            <a:endParaRPr lang="en-GB" sz="3200"/>
          </a:p>
        </p:txBody>
      </p:sp>
      <p:sp>
        <p:nvSpPr>
          <p:cNvPr id="83" name="Isosceles Triangle 82"/>
          <p:cNvSpPr/>
          <p:nvPr/>
        </p:nvSpPr>
        <p:spPr>
          <a:xfrm>
            <a:off x="2016583" y="1707775"/>
            <a:ext cx="4932324" cy="4179661"/>
          </a:xfrm>
          <a:prstGeom prst="triangle">
            <a:avLst>
              <a:gd name="adj" fmla="val 49707"/>
            </a:avLst>
          </a:prstGeom>
          <a:solidFill>
            <a:schemeClr val="tx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59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 flipV="1">
            <a:off x="3150892" y="3628065"/>
            <a:ext cx="2754124" cy="9445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563127" y="4824939"/>
            <a:ext cx="3791069" cy="0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Rounded Rectangle 91"/>
          <p:cNvSpPr/>
          <p:nvPr/>
        </p:nvSpPr>
        <p:spPr>
          <a:xfrm>
            <a:off x="4398016" y="2537631"/>
            <a:ext cx="1169150" cy="6598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0498" rIns="40498" rtlCol="0" anchor="ctr"/>
          <a:lstStyle/>
          <a:p>
            <a:pPr algn="ctr"/>
            <a:r>
              <a:rPr lang="en-US" sz="2800" b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CMT</a:t>
            </a:r>
          </a:p>
        </p:txBody>
      </p:sp>
      <p:sp>
        <p:nvSpPr>
          <p:cNvPr id="93" name="Rounded Rectangle 92"/>
          <p:cNvSpPr/>
          <p:nvPr/>
        </p:nvSpPr>
        <p:spPr>
          <a:xfrm>
            <a:off x="4213852" y="3896578"/>
            <a:ext cx="1045461" cy="659848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0498" rIns="40498" rtlCol="0" anchor="ctr"/>
          <a:lstStyle/>
          <a:p>
            <a:pPr algn="ctr"/>
            <a:r>
              <a:rPr lang="en-US" sz="2800" b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CCG</a:t>
            </a:r>
          </a:p>
        </p:txBody>
      </p:sp>
      <p:sp>
        <p:nvSpPr>
          <p:cNvPr id="94" name="Rounded Rectangle 93"/>
          <p:cNvSpPr/>
          <p:nvPr/>
        </p:nvSpPr>
        <p:spPr>
          <a:xfrm>
            <a:off x="5411713" y="3896578"/>
            <a:ext cx="962747" cy="659848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0498" rIns="40498" rtlCol="0" anchor="ctr"/>
          <a:lstStyle/>
          <a:p>
            <a:pPr algn="ctr"/>
            <a:r>
              <a:rPr lang="en-US" sz="2800" b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</a:p>
        </p:txBody>
      </p:sp>
      <p:sp>
        <p:nvSpPr>
          <p:cNvPr id="95" name="Rounded Rectangle 94"/>
          <p:cNvSpPr/>
          <p:nvPr/>
        </p:nvSpPr>
        <p:spPr>
          <a:xfrm>
            <a:off x="6526860" y="3896578"/>
            <a:ext cx="962747" cy="659848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0498" rIns="40498" rtlCol="0" anchor="ctr"/>
          <a:lstStyle/>
          <a:p>
            <a:pPr algn="ctr"/>
            <a:r>
              <a:rPr lang="en-US" sz="2800" b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HSE</a:t>
            </a:r>
          </a:p>
        </p:txBody>
      </p:sp>
      <p:sp>
        <p:nvSpPr>
          <p:cNvPr id="96" name="Rounded Rectangle 95"/>
          <p:cNvSpPr/>
          <p:nvPr/>
        </p:nvSpPr>
        <p:spPr>
          <a:xfrm>
            <a:off x="7642007" y="3896578"/>
            <a:ext cx="962747" cy="659848"/>
          </a:xfrm>
          <a:prstGeom prst="roundRect">
            <a:avLst/>
          </a:pr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0498" tIns="45720" rIns="40498" bIns="45720" rtlCol="0" anchor="ctr"/>
          <a:lstStyle/>
          <a:p>
            <a:pPr algn="ctr"/>
            <a:r>
              <a:rPr lang="en-US" sz="2800" b="1" dirty="0">
                <a:solidFill>
                  <a:schemeClr val="accent6"/>
                </a:solidFill>
                <a:latin typeface="Arial"/>
                <a:cs typeface="Arial"/>
              </a:rPr>
              <a:t>ATS</a:t>
            </a:r>
            <a:endParaRPr lang="en-US" sz="28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922889" y="5031920"/>
            <a:ext cx="1696514" cy="659848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0498" rIns="40498" rtlCol="0" anchor="ctr"/>
          <a:lstStyle/>
          <a:p>
            <a:pPr algn="ctr"/>
            <a:r>
              <a:rPr lang="en-US" sz="2000" b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Brigade</a:t>
            </a:r>
          </a:p>
        </p:txBody>
      </p:sp>
      <p:sp>
        <p:nvSpPr>
          <p:cNvPr id="98" name="Rounded Rectangle 97"/>
          <p:cNvSpPr/>
          <p:nvPr/>
        </p:nvSpPr>
        <p:spPr>
          <a:xfrm>
            <a:off x="6771803" y="5031920"/>
            <a:ext cx="1696514" cy="659848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0498" rIns="40498" rtlCol="0" anchor="ctr"/>
          <a:lstStyle/>
          <a:p>
            <a:pPr algn="ctr"/>
            <a:r>
              <a:rPr lang="en-US" sz="2000" b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Medical Service</a:t>
            </a:r>
          </a:p>
        </p:txBody>
      </p:sp>
      <p:sp>
        <p:nvSpPr>
          <p:cNvPr id="99" name="Rounded Rectangle 98"/>
          <p:cNvSpPr/>
          <p:nvPr/>
        </p:nvSpPr>
        <p:spPr>
          <a:xfrm>
            <a:off x="8757154" y="3896386"/>
            <a:ext cx="962747" cy="659848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0498" tIns="45720" rIns="40498" bIns="45720" rtlCol="0" anchor="ctr"/>
          <a:lstStyle/>
          <a:p>
            <a:pPr algn="ctr"/>
            <a:r>
              <a:rPr lang="en-US" sz="2800" b="1" dirty="0">
                <a:solidFill>
                  <a:schemeClr val="accent6"/>
                </a:solidFill>
                <a:latin typeface="Arial"/>
                <a:cs typeface="Arial"/>
              </a:rPr>
              <a:t>SCE</a:t>
            </a:r>
            <a:endParaRPr lang="en-US" sz="28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0925C23-E234-C949-BE58-85EC50E21294}"/>
              </a:ext>
            </a:extLst>
          </p:cNvPr>
          <p:cNvSpPr/>
          <p:nvPr/>
        </p:nvSpPr>
        <p:spPr>
          <a:xfrm>
            <a:off x="8627487" y="5058817"/>
            <a:ext cx="1227727" cy="659848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0498" rIns="40498" rtlCol="0" anchor="ctr"/>
          <a:lstStyle/>
          <a:p>
            <a:pPr algn="ctr"/>
            <a:r>
              <a:rPr lang="en-US" sz="2000" b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Guards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BE52654-4493-2444-90C5-C667AF50F7F2}"/>
              </a:ext>
            </a:extLst>
          </p:cNvPr>
          <p:cNvSpPr/>
          <p:nvPr/>
        </p:nvSpPr>
        <p:spPr>
          <a:xfrm>
            <a:off x="10014383" y="5031920"/>
            <a:ext cx="593607" cy="659848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0498" rIns="40498" rtlCol="0" anchor="ctr"/>
          <a:lstStyle/>
          <a:p>
            <a:pPr algn="ctr"/>
            <a:r>
              <a:rPr lang="en-US" sz="2000" b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7B78810-F40C-4C49-9A38-8DA3813CE840}"/>
              </a:ext>
            </a:extLst>
          </p:cNvPr>
          <p:cNvSpPr/>
          <p:nvPr/>
        </p:nvSpPr>
        <p:spPr>
          <a:xfrm>
            <a:off x="9872300" y="3896386"/>
            <a:ext cx="625562" cy="659848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0498" rIns="40498" rtlCol="0" anchor="ctr"/>
          <a:lstStyle/>
          <a:p>
            <a:pPr algn="ctr"/>
            <a:r>
              <a:rPr lang="en-US" sz="2800" b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4698AB-9A77-C344-993C-7CBAFA8B25DF}"/>
              </a:ext>
            </a:extLst>
          </p:cNvPr>
          <p:cNvSpPr txBox="1"/>
          <p:nvPr/>
        </p:nvSpPr>
        <p:spPr>
          <a:xfrm>
            <a:off x="3414821" y="3214903"/>
            <a:ext cx="792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Gold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E79DE6-F269-D940-94A5-4DE39DB00525}"/>
              </a:ext>
            </a:extLst>
          </p:cNvPr>
          <p:cNvSpPr txBox="1"/>
          <p:nvPr/>
        </p:nvSpPr>
        <p:spPr>
          <a:xfrm>
            <a:off x="3390467" y="4344040"/>
            <a:ext cx="886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Silver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B91A07-156A-D040-9526-FC33727832B4}"/>
              </a:ext>
            </a:extLst>
          </p:cNvPr>
          <p:cNvSpPr txBox="1"/>
          <p:nvPr/>
        </p:nvSpPr>
        <p:spPr>
          <a:xfrm>
            <a:off x="3323465" y="5484015"/>
            <a:ext cx="10201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Bronze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7D7C52-E1D3-CC50-6F38-D2842E8C9D34}"/>
              </a:ext>
            </a:extLst>
          </p:cNvPr>
          <p:cNvSpPr txBox="1"/>
          <p:nvPr/>
        </p:nvSpPr>
        <p:spPr>
          <a:xfrm>
            <a:off x="5213684" y="1864895"/>
            <a:ext cx="6127081" cy="9099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</a:pPr>
            <a:r>
              <a:rPr lang="fr-FR" sz="2100" b="1" dirty="0">
                <a:solidFill>
                  <a:srgbClr val="181818"/>
                </a:solidFill>
                <a:cs typeface="Arial"/>
              </a:rPr>
              <a:t>Chaque niveau de gestion de crise gère ses </a:t>
            </a:r>
            <a:r>
              <a:rPr lang="fr-FR" sz="2100" b="1" i="1" dirty="0">
                <a:solidFill>
                  <a:srgbClr val="181818"/>
                </a:solidFill>
                <a:cs typeface="Arial"/>
              </a:rPr>
              <a:t>parties prenantes</a:t>
            </a:r>
            <a:r>
              <a:rPr lang="fr-FR" sz="2100" b="1" dirty="0">
                <a:solidFill>
                  <a:srgbClr val="181818"/>
                </a:solidFill>
                <a:cs typeface="Arial"/>
              </a:rPr>
              <a:t> respectives</a:t>
            </a:r>
            <a:endParaRPr lang="fr-FR" sz="2100" dirty="0">
              <a:solidFill>
                <a:srgbClr val="181818"/>
              </a:solidFill>
              <a:cs typeface="Arial"/>
            </a:endParaRPr>
          </a:p>
          <a:p>
            <a:pPr algn="l"/>
            <a:endParaRPr lang="en-US" dirty="0">
              <a:cs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77FEF-3163-4B9E-5AD4-CEFABD7E4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EC01-8D0F-F543-974B-F0FD86523420}" type="datetime1">
              <a:rPr lang="de-CH" smtClean="0"/>
              <a:t>24.04.23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52E442-D482-FD60-05C1-4CED2A5CB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8E73EA-658B-9F09-3298-F21929FC5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978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Organisation de l’équipe Silver HSE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0575E1-C7ED-0540-B2ED-F58802DE80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endParaRPr lang="en-US">
              <a:cs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1310-C04C-9F49-9130-374E77C1D674}" type="datetime1">
              <a:rPr lang="de-CH" smtClean="0"/>
              <a:t>24.04.23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EF46-B6A5-B141-AF9D-CFD11350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25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538188" cy="4608512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b="0">
                <a:ea typeface="+mn-lt"/>
                <a:cs typeface="+mn-lt"/>
              </a:rPr>
              <a:t>The HSE Silver Team is composed of</a:t>
            </a:r>
            <a:endParaRPr lang="fr-FR">
              <a:cs typeface="Arial"/>
            </a:endParaRPr>
          </a:p>
          <a:p>
            <a:pPr>
              <a:buFont typeface="Arial"/>
              <a:buChar char="•"/>
            </a:pPr>
            <a:r>
              <a:rPr lang="en-US">
                <a:solidFill>
                  <a:schemeClr val="tx2"/>
                </a:solidFill>
              </a:rPr>
              <a:t>The </a:t>
            </a:r>
            <a:r>
              <a:rPr lang="en-US" dirty="0">
                <a:solidFill>
                  <a:schemeClr val="tx2"/>
                </a:solidFill>
              </a:rPr>
              <a:t>Chairperson</a:t>
            </a:r>
            <a:endParaRPr lang="fr-FR" dirty="0">
              <a:solidFill>
                <a:schemeClr val="tx2"/>
              </a:solidFill>
              <a:cs typeface="Arial"/>
            </a:endParaRPr>
          </a:p>
          <a:p>
            <a:pPr>
              <a:buFontTx/>
              <a:buChar char="-"/>
            </a:pPr>
            <a:r>
              <a:rPr lang="en-US">
                <a:solidFill>
                  <a:schemeClr val="tx2"/>
                </a:solidFill>
              </a:rPr>
              <a:t>The HSE representative in charge of the Host States relations in matters of radiation protection and radiation safety</a:t>
            </a:r>
            <a:endParaRPr lang="fr-FR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en-US">
                <a:solidFill>
                  <a:schemeClr val="tx2"/>
                </a:solidFill>
              </a:rPr>
              <a:t>The HSE Group Leaders (except HSE-FRS)</a:t>
            </a:r>
            <a:endParaRPr lang="fr-FR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en-US">
                <a:solidFill>
                  <a:schemeClr val="tx2"/>
                </a:solidFill>
              </a:rPr>
              <a:t>The Information Manager</a:t>
            </a:r>
            <a:endParaRPr lang="fr-FR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en-US">
                <a:solidFill>
                  <a:schemeClr val="tx2"/>
                </a:solidFill>
              </a:rPr>
              <a:t>The Log Keeper</a:t>
            </a:r>
            <a:endParaRPr lang="fr-FR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en-US">
                <a:solidFill>
                  <a:schemeClr val="tx2"/>
                </a:solidFill>
              </a:rPr>
              <a:t>The Logistics Assistant</a:t>
            </a:r>
            <a:endParaRPr lang="fr-FR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endParaRPr lang="fr-FR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fr-FR" b="0">
              <a:cs typeface="Arial"/>
            </a:endParaRPr>
          </a:p>
          <a:p>
            <a:endParaRPr lang="fr-F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Composition</a:t>
            </a:r>
            <a:r>
              <a:rPr lang="fr-FR">
                <a:ea typeface="+mj-lt"/>
                <a:cs typeface="+mj-lt"/>
              </a:rPr>
              <a:t> of the HSE Silver Team</a:t>
            </a:r>
            <a:endParaRPr lang="fr-FR" b="0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2EA40-CAC8-334C-B7A7-4656E79B1B06}" type="datetime1">
              <a:rPr lang="de-CH" smtClean="0"/>
              <a:t>24.04.23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41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05D3D-D632-6548-A543-1A5E420C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Chronologie de l'incident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0575E1-C7ED-0540-B2ED-F58802DE80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endParaRPr lang="en-US">
              <a:cs typeface="Aria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527C-FCD2-1A4C-AD0F-C38B22448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5C6F2-EAD6-DE4E-952A-7831DB258BDA}" type="datetime1">
              <a:rPr lang="de-CH" smtClean="0"/>
              <a:t>24.04.23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EF46-B6A5-B141-AF9D-CFD11350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A406D-49D5-F344-9660-B3DBDE908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837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538188" cy="4608512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fr-FR" dirty="0">
                <a:ea typeface="+mn-lt"/>
                <a:cs typeface="+mn-lt"/>
              </a:rPr>
              <a:t>Jeudi 13 octobre 2022</a:t>
            </a:r>
          </a:p>
          <a:p>
            <a:r>
              <a:rPr lang="fr-FR">
                <a:ea typeface="+mn-lt"/>
                <a:cs typeface="+mn-lt"/>
              </a:rPr>
              <a:t>11:38 Premières alarmes liés à l'eau primaire</a:t>
            </a:r>
            <a:endParaRPr lang="fr-FR" dirty="0"/>
          </a:p>
          <a:p>
            <a:r>
              <a:rPr lang="fr-FR" b="0">
                <a:ea typeface="+mn-lt"/>
                <a:cs typeface="+mn-lt"/>
              </a:rPr>
              <a:t>11:44 Les SIG informent TI d'une potentielle grosse fuite sur le CERN à 11h38</a:t>
            </a:r>
            <a:endParaRPr lang="fr-FR" b="0">
              <a:cs typeface="Arial"/>
            </a:endParaRPr>
          </a:p>
          <a:p>
            <a:pPr lvl="1" indent="-261620"/>
            <a:r>
              <a:rPr lang="fr-FR">
                <a:ea typeface="+mn-lt"/>
                <a:cs typeface="+mn-lt"/>
              </a:rPr>
              <a:t>=&gt; TI informe CV, CFRS</a:t>
            </a:r>
            <a:endParaRPr lang="fr-FR">
              <a:cs typeface="Arial"/>
            </a:endParaRPr>
          </a:p>
          <a:p>
            <a:r>
              <a:rPr lang="fr-FR" b="0">
                <a:ea typeface="+mn-lt"/>
                <a:cs typeface="+mn-lt"/>
              </a:rPr>
              <a:t>11:49 TI demande aux SIG une intervention urgente sur le 73</a:t>
            </a:r>
          </a:p>
          <a:p>
            <a:r>
              <a:rPr lang="fr-FR" b="0">
                <a:ea typeface="+mn-lt"/>
                <a:cs typeface="+mn-lt"/>
              </a:rPr>
              <a:t>11:59 SCE informe TI d'un manque d'eau sur </a:t>
            </a:r>
            <a:r>
              <a:rPr lang="fr-FR" b="0" err="1">
                <a:ea typeface="+mn-lt"/>
                <a:cs typeface="+mn-lt"/>
              </a:rPr>
              <a:t>Prévessin</a:t>
            </a:r>
            <a:endParaRPr lang="fr-FR" b="0" err="1">
              <a:cs typeface="Arial"/>
            </a:endParaRPr>
          </a:p>
          <a:p>
            <a:r>
              <a:rPr lang="fr-FR" b="0">
                <a:ea typeface="+mn-lt"/>
                <a:cs typeface="+mn-lt"/>
              </a:rPr>
              <a:t>12:00 TI informe 77777 d'une coupure globale de l'eau sur le CERN</a:t>
            </a:r>
            <a:endParaRPr lang="fr-FR" b="0">
              <a:cs typeface="Arial"/>
            </a:endParaRPr>
          </a:p>
          <a:p>
            <a:r>
              <a:rPr lang="fr-FR">
                <a:ea typeface="+mn-lt"/>
                <a:cs typeface="+mn-lt"/>
              </a:rPr>
              <a:t>12:21 Déclenchement cellule de crise</a:t>
            </a:r>
            <a:endParaRPr lang="fr-FR"/>
          </a:p>
          <a:p>
            <a:pPr marL="0" indent="0">
              <a:buNone/>
            </a:pPr>
            <a:endParaRPr lang="fr-FR" b="0">
              <a:cs typeface="Arial"/>
            </a:endParaRPr>
          </a:p>
          <a:p>
            <a:endParaRPr lang="fr-F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Chronologie – Vu par la TI (Major event </a:t>
            </a:r>
            <a:r>
              <a:rPr lang="fr-FR">
                <a:ea typeface="+mj-lt"/>
                <a:cs typeface="+mj-lt"/>
              </a:rPr>
              <a:t>134139</a:t>
            </a:r>
            <a:r>
              <a:rPr lang="fr-FR" b="0">
                <a:ea typeface="+mj-lt"/>
                <a:cs typeface="+mj-lt"/>
              </a:rPr>
              <a:t>)</a:t>
            </a:r>
            <a:endParaRPr lang="fr-FR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1C01-A09E-AF44-8902-87FA3ACB5598}" type="datetime1">
              <a:rPr lang="de-CH" smtClean="0"/>
              <a:t>24.04.23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Delamare, P. Sollander, C. Gaignant | CMT response water leak |  EDMS 2886307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DF0F020C9F284F9E724B3802D91E4D" ma:contentTypeVersion="5" ma:contentTypeDescription="Create a new document." ma:contentTypeScope="" ma:versionID="e8fd21337fb39f2d32813211c9a982c1">
  <xsd:schema xmlns:xsd="http://www.w3.org/2001/XMLSchema" xmlns:xs="http://www.w3.org/2001/XMLSchema" xmlns:p="http://schemas.microsoft.com/office/2006/metadata/properties" xmlns:ns2="45636dc0-dc55-404f-9441-675425eb586c" xmlns:ns3="a50e3eea-c45d-4acf-9293-7d0c9871bf78" targetNamespace="http://schemas.microsoft.com/office/2006/metadata/properties" ma:root="true" ma:fieldsID="102b08e3b6ccf2e19a6671188dc7e2e6" ns2:_="" ns3:_="">
    <xsd:import namespace="45636dc0-dc55-404f-9441-675425eb586c"/>
    <xsd:import namespace="a50e3eea-c45d-4acf-9293-7d0c9871bf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636dc0-dc55-404f-9441-675425eb58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0e3eea-c45d-4acf-9293-7d0c9871bf7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a50e3eea-c45d-4acf-9293-7d0c9871bf78">
      <UserInfo>
        <DisplayName>Christophe Delamare</DisplayName>
        <AccountId>35</AccountId>
        <AccountType/>
      </UserInfo>
      <UserInfo>
        <DisplayName>Christelle Gaignant</DisplayName>
        <AccountId>17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88DEAC3A-E0E0-45B8-A112-29F53AA0B0B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EC68882-D25C-445A-BCDE-C8729454DCF8}">
  <ds:schemaRefs>
    <ds:schemaRef ds:uri="45636dc0-dc55-404f-9441-675425eb586c"/>
    <ds:schemaRef ds:uri="a50e3eea-c45d-4acf-9293-7d0c9871bf7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68DA0CE-2AAA-44F2-90E0-9BF3AB463F78}">
  <ds:schemaRefs>
    <ds:schemaRef ds:uri="a50e3eea-c45d-4acf-9293-7d0c9871bf78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1025</Words>
  <Application>Microsoft Macintosh PowerPoint</Application>
  <PresentationFormat>Widescreen</PresentationFormat>
  <Paragraphs>168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Crisis Management Team (CMT): Sharing experience about the Water leak at French-Swiss border in Meyrin</vt:lpstr>
      <vt:lpstr>Summary</vt:lpstr>
      <vt:lpstr>L’organisation de gestion de crise au CERN</vt:lpstr>
      <vt:lpstr>Structure Générale Gold-Silver-Bronze</vt:lpstr>
      <vt:lpstr>Implémentation au CERN</vt:lpstr>
      <vt:lpstr>Organisation de l’équipe Silver HSE</vt:lpstr>
      <vt:lpstr>Composition of the HSE Silver Team</vt:lpstr>
      <vt:lpstr>Chronologie de l'incident</vt:lpstr>
      <vt:lpstr>Chronologie – Vu par la TI (Major event 134139)</vt:lpstr>
      <vt:lpstr>Chronologie – Vu par la TI (Major event 134139) </vt:lpstr>
      <vt:lpstr>Chronologie – Côté CMT </vt:lpstr>
      <vt:lpstr>Actions CMT</vt:lpstr>
      <vt:lpstr>Retour d'expérience</vt:lpstr>
      <vt:lpstr>Retour d'expérience côté CMT</vt:lpstr>
      <vt:lpstr>Propositions pour le DSOC</vt:lpstr>
      <vt:lpstr>Propositions pour le DSOC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Peter Sollander</dc:creator>
  <cp:lastModifiedBy>Peter Sollander</cp:lastModifiedBy>
  <cp:revision>2</cp:revision>
  <dcterms:created xsi:type="dcterms:W3CDTF">2023-04-20T08:38:36Z</dcterms:created>
  <dcterms:modified xsi:type="dcterms:W3CDTF">2023-04-24T17:07:39Z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0x010100CFDF0F020C9F284F9E724B3802D91E4D</vt:lpwstr>
  </property>
</Properties>
</file>