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0"/>
  </p:notesMasterIdLst>
  <p:handoutMasterIdLst>
    <p:handoutMasterId r:id="rId11"/>
  </p:handoutMasterIdLst>
  <p:sldIdLst>
    <p:sldId id="297" r:id="rId2"/>
    <p:sldId id="750" r:id="rId3"/>
    <p:sldId id="281" r:id="rId4"/>
    <p:sldId id="759" r:id="rId5"/>
    <p:sldId id="756" r:id="rId6"/>
    <p:sldId id="758" r:id="rId7"/>
    <p:sldId id="299" r:id="rId8"/>
    <p:sldId id="295"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2F2F"/>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39"/>
    <p:restoredTop sz="94686"/>
  </p:normalViewPr>
  <p:slideViewPr>
    <p:cSldViewPr snapToGrid="0" snapToObjects="1">
      <p:cViewPr varScale="1">
        <p:scale>
          <a:sx n="100" d="100"/>
          <a:sy n="100" d="100"/>
        </p:scale>
        <p:origin x="160" y="680"/>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6/24/23</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‹N°›</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6/24/23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‹N°›</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AAFAC84-B53D-4C74-88DB-C6F7F1D6CFFE}" type="slidenum">
              <a:rPr lang="en-GB" smtClean="0"/>
              <a:t>2</a:t>
            </a:fld>
            <a:endParaRPr lang="en-GB"/>
          </a:p>
        </p:txBody>
      </p:sp>
    </p:spTree>
    <p:extLst>
      <p:ext uri="{BB962C8B-B14F-4D97-AF65-F5344CB8AC3E}">
        <p14:creationId xmlns:p14="http://schemas.microsoft.com/office/powerpoint/2010/main" val="33608534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AAFAC84-B53D-4C74-88DB-C6F7F1D6CFFE}" type="slidenum">
              <a:rPr lang="en-GB" smtClean="0"/>
              <a:t>3</a:t>
            </a:fld>
            <a:endParaRPr lang="en-GB"/>
          </a:p>
        </p:txBody>
      </p:sp>
    </p:spTree>
    <p:extLst>
      <p:ext uri="{BB962C8B-B14F-4D97-AF65-F5344CB8AC3E}">
        <p14:creationId xmlns:p14="http://schemas.microsoft.com/office/powerpoint/2010/main" val="9756658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u="sng" dirty="0"/>
              <a:t>Early start </a:t>
            </a:r>
            <a:r>
              <a:rPr lang="en-US" sz="1200" u="sng" dirty="0">
                <a:sym typeface="Wingdings" pitchFamily="2" charset="2"/>
              </a:rPr>
              <a:t> Strategic for input to the HSE coordination</a:t>
            </a:r>
            <a:endParaRPr lang="en-US" dirty="0"/>
          </a:p>
          <a:p>
            <a:endParaRPr lang="en-US" dirty="0"/>
          </a:p>
        </p:txBody>
      </p:sp>
      <p:sp>
        <p:nvSpPr>
          <p:cNvPr id="4" name="Slide Number Placeholder 3"/>
          <p:cNvSpPr>
            <a:spLocks noGrp="1"/>
          </p:cNvSpPr>
          <p:nvPr>
            <p:ph type="sldNum" sz="quarter" idx="5"/>
          </p:nvPr>
        </p:nvSpPr>
        <p:spPr/>
        <p:txBody>
          <a:bodyPr/>
          <a:lstStyle/>
          <a:p>
            <a:fld id="{3AAFAC84-B53D-4C74-88DB-C6F7F1D6CFFE}" type="slidenum">
              <a:rPr lang="en-GB" smtClean="0"/>
              <a:t>5</a:t>
            </a:fld>
            <a:endParaRPr lang="en-GB"/>
          </a:p>
        </p:txBody>
      </p:sp>
    </p:spTree>
    <p:extLst>
      <p:ext uri="{BB962C8B-B14F-4D97-AF65-F5344CB8AC3E}">
        <p14:creationId xmlns:p14="http://schemas.microsoft.com/office/powerpoint/2010/main" val="408735983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6/24/23</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‹N°›</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6/24/23</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‹N°›</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6/24/23</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‹N°›</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23793A62-AA7E-5A4D-A43E-DF1B3593C4E5}" type="datetime1">
              <a:rPr lang="en-US" smtClean="0"/>
              <a:t>6/24/23</a:t>
            </a:fld>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‹N°›</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23793A62-AA7E-5A4D-A43E-DF1B3593C4E5}" type="datetime1">
              <a:rPr lang="en-US" smtClean="0"/>
              <a:t>6/24/23</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‹N°›</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23793A62-AA7E-5A4D-A43E-DF1B3593C4E5}" type="datetime1">
              <a:rPr lang="en-US" smtClean="0"/>
              <a:t>6/24/23</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‹N°›</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23793A62-AA7E-5A4D-A43E-DF1B3593C4E5}" type="datetime1">
              <a:rPr lang="en-US" smtClean="0"/>
              <a:t>6/24/23</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‹N°›</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23793A62-AA7E-5A4D-A43E-DF1B3593C4E5}" type="datetime1">
              <a:rPr lang="en-US" smtClean="0"/>
              <a:t>6/24/23</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‹N°›</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23793A62-AA7E-5A4D-A43E-DF1B3593C4E5}" type="datetime1">
              <a:rPr lang="en-US" smtClean="0"/>
              <a:t>6/24/23</a:t>
            </a:fld>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Presenter | Presentation Title</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‹N°›</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23793A62-AA7E-5A4D-A43E-DF1B3593C4E5}" type="datetime1">
              <a:rPr lang="en-US" smtClean="0"/>
              <a:t>6/24/23</a:t>
            </a:fld>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Presenter | Presentation Title</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‹N°›</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23793A62-AA7E-5A4D-A43E-DF1B3593C4E5}" type="datetime1">
              <a:rPr lang="en-US" smtClean="0"/>
              <a:t>6/24/23</a:t>
            </a:fld>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dirty="0"/>
              <a:t>Presenter | Presentation Title</a:t>
            </a:r>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‹N°›</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23793A62-AA7E-5A4D-A43E-DF1B3593C4E5}" type="datetime1">
              <a:rPr lang="en-US" smtClean="0"/>
              <a:t>6/24/23</a:t>
            </a:fld>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Presenter | Presentation Title</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‹N°›</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GB" dirty="0"/>
              <a:t>Click to edit Master title style</a:t>
            </a:r>
          </a:p>
        </p:txBody>
      </p:sp>
      <p:sp>
        <p:nvSpPr>
          <p:cNvPr id="3" name="Content Placeholder 2"/>
          <p:cNvSpPr>
            <a:spLocks noGrp="1"/>
          </p:cNvSpPr>
          <p:nvPr>
            <p:ph idx="1" hasCustomPrompt="1"/>
          </p:nvPr>
        </p:nvSpPr>
        <p:spPr/>
        <p:txBody>
          <a:bodyPr/>
          <a:lstStyle/>
          <a:p>
            <a:pPr lvl="0"/>
            <a:r>
              <a:rPr lang="en-US" dirty="0"/>
              <a:t>Click to edit Master text styles</a:t>
            </a:r>
          </a:p>
          <a:p>
            <a:pPr lvl="1"/>
            <a:r>
              <a:rPr lang="en-US" dirty="0"/>
              <a:t>Second level</a:t>
            </a:r>
          </a:p>
          <a:p>
            <a:pPr lvl="2"/>
            <a:r>
              <a:rPr lang="en-US" dirty="0"/>
              <a:t>Third level</a:t>
            </a:r>
          </a:p>
        </p:txBody>
      </p:sp>
      <p:sp>
        <p:nvSpPr>
          <p:cNvPr id="4" name="Date Placeholder 3"/>
          <p:cNvSpPr>
            <a:spLocks noGrp="1"/>
          </p:cNvSpPr>
          <p:nvPr>
            <p:ph type="dt" sz="half" idx="10"/>
          </p:nvPr>
        </p:nvSpPr>
        <p:spPr/>
        <p:txBody>
          <a:bodyPr/>
          <a:lstStyle/>
          <a:p>
            <a:r>
              <a:rPr lang="en-GB"/>
              <a:t>Kick-Off Meeting 2022-05-11</a:t>
            </a:r>
          </a:p>
        </p:txBody>
      </p:sp>
      <p:sp>
        <p:nvSpPr>
          <p:cNvPr id="5" name="Footer Placeholder 4"/>
          <p:cNvSpPr>
            <a:spLocks noGrp="1"/>
          </p:cNvSpPr>
          <p:nvPr>
            <p:ph type="ftr" sz="quarter" idx="11"/>
          </p:nvPr>
        </p:nvSpPr>
        <p:spPr/>
        <p:txBody>
          <a:bodyPr/>
          <a:lstStyle/>
          <a:p>
            <a:r>
              <a:rPr lang="en-GB"/>
              <a:t>EDMS 2737395</a:t>
            </a:r>
          </a:p>
        </p:txBody>
      </p:sp>
      <p:sp>
        <p:nvSpPr>
          <p:cNvPr id="6" name="Slide Number Placeholder 5"/>
          <p:cNvSpPr>
            <a:spLocks noGrp="1"/>
          </p:cNvSpPr>
          <p:nvPr>
            <p:ph type="sldNum" sz="quarter" idx="12"/>
          </p:nvPr>
        </p:nvSpPr>
        <p:spPr/>
        <p:txBody>
          <a:bodyPr/>
          <a:lstStyle/>
          <a:p>
            <a:fld id="{BCD55979-00CC-4874-A80E-0959E76EB92F}" type="slidenum">
              <a:rPr lang="en-GB" smtClean="0"/>
              <a:t>‹N°›</a:t>
            </a:fld>
            <a:endParaRPr lang="en-GB"/>
          </a:p>
        </p:txBody>
      </p:sp>
    </p:spTree>
    <p:extLst>
      <p:ext uri="{BB962C8B-B14F-4D97-AF65-F5344CB8AC3E}">
        <p14:creationId xmlns:p14="http://schemas.microsoft.com/office/powerpoint/2010/main" val="411501926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dirty="0"/>
          </a:p>
        </p:txBody>
      </p:sp>
      <p:sp>
        <p:nvSpPr>
          <p:cNvPr id="3" name="Content Placeholder 2"/>
          <p:cNvSpPr>
            <a:spLocks noGrp="1"/>
          </p:cNvSpPr>
          <p:nvPr>
            <p:ph sz="half" idx="1" hasCustomPrompt="1"/>
          </p:nvPr>
        </p:nvSpPr>
        <p:spPr>
          <a:xfrm>
            <a:off x="838200" y="1825625"/>
            <a:ext cx="3420000" cy="4101042"/>
          </a:xfrm>
        </p:spPr>
        <p:txBody>
          <a:bodyPr/>
          <a:lstStyle/>
          <a:p>
            <a:pPr lvl="0"/>
            <a:r>
              <a:rPr lang="en-GB" noProof="0" dirty="0"/>
              <a:t>Click to edit Master text styles</a:t>
            </a:r>
          </a:p>
          <a:p>
            <a:pPr lvl="1"/>
            <a:r>
              <a:rPr lang="en-GB" noProof="0" dirty="0"/>
              <a:t>Second level</a:t>
            </a:r>
          </a:p>
          <a:p>
            <a:pPr lvl="2"/>
            <a:r>
              <a:rPr lang="en-GB" noProof="0" dirty="0"/>
              <a:t>Third level</a:t>
            </a:r>
          </a:p>
        </p:txBody>
      </p:sp>
      <p:sp>
        <p:nvSpPr>
          <p:cNvPr id="4" name="Content Placeholder 3"/>
          <p:cNvSpPr>
            <a:spLocks noGrp="1"/>
          </p:cNvSpPr>
          <p:nvPr>
            <p:ph sz="half" idx="2" hasCustomPrompt="1"/>
          </p:nvPr>
        </p:nvSpPr>
        <p:spPr>
          <a:xfrm>
            <a:off x="4386000" y="1825625"/>
            <a:ext cx="3420000" cy="4101042"/>
          </a:xfrm>
        </p:spPr>
        <p:txBody>
          <a:bodyPr/>
          <a:lstStyle/>
          <a:p>
            <a:pPr lvl="0"/>
            <a:r>
              <a:rPr lang="en-GB" noProof="0" dirty="0"/>
              <a:t>Click to edit Master text styles</a:t>
            </a:r>
          </a:p>
          <a:p>
            <a:pPr lvl="1"/>
            <a:r>
              <a:rPr lang="en-GB" noProof="0" dirty="0"/>
              <a:t>Second level</a:t>
            </a:r>
          </a:p>
          <a:p>
            <a:pPr lvl="2"/>
            <a:r>
              <a:rPr lang="en-GB" noProof="0" dirty="0"/>
              <a:t>Third level</a:t>
            </a:r>
          </a:p>
        </p:txBody>
      </p:sp>
      <p:sp>
        <p:nvSpPr>
          <p:cNvPr id="5" name="Date Placeholder 4"/>
          <p:cNvSpPr>
            <a:spLocks noGrp="1"/>
          </p:cNvSpPr>
          <p:nvPr>
            <p:ph type="dt" sz="half" idx="10"/>
          </p:nvPr>
        </p:nvSpPr>
        <p:spPr/>
        <p:txBody>
          <a:bodyPr/>
          <a:lstStyle/>
          <a:p>
            <a:fld id="{67DD1DF7-C02B-4FAF-9CB5-9EBA55B0C227}" type="datetime1">
              <a:rPr lang="en-GB" smtClean="0"/>
              <a:t>24/06/2023</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BCD55979-00CC-4874-A80E-0959E76EB92F}" type="slidenum">
              <a:rPr lang="en-GB" smtClean="0"/>
              <a:t>‹N°›</a:t>
            </a:fld>
            <a:endParaRPr lang="en-GB" dirty="0"/>
          </a:p>
        </p:txBody>
      </p:sp>
      <p:sp>
        <p:nvSpPr>
          <p:cNvPr id="8" name="Content Placeholder 3">
            <a:extLst>
              <a:ext uri="{FF2B5EF4-FFF2-40B4-BE49-F238E27FC236}">
                <a16:creationId xmlns:a16="http://schemas.microsoft.com/office/drawing/2014/main" id="{18668C51-C960-0D4C-BFF7-F96E45146457}"/>
              </a:ext>
            </a:extLst>
          </p:cNvPr>
          <p:cNvSpPr>
            <a:spLocks noGrp="1"/>
          </p:cNvSpPr>
          <p:nvPr>
            <p:ph sz="half" idx="13" hasCustomPrompt="1"/>
          </p:nvPr>
        </p:nvSpPr>
        <p:spPr>
          <a:xfrm>
            <a:off x="7933800" y="1825625"/>
            <a:ext cx="3420000" cy="4101042"/>
          </a:xfrm>
        </p:spPr>
        <p:txBody>
          <a:bodyPr/>
          <a:lstStyle/>
          <a:p>
            <a:pPr lvl="0"/>
            <a:r>
              <a:rPr lang="en-GB" noProof="0" dirty="0"/>
              <a:t>Click to edit Master text styles</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32690616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6/24/23</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‹N°›</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6/24/23</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‹N°›</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6/24/23</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‹N°›</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52466"/>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6/24/23</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‹N°›</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23793A62-AA7E-5A4D-A43E-DF1B3593C4E5}" type="datetime1">
              <a:rPr lang="en-US" smtClean="0"/>
              <a:t>6/24/23</a:t>
            </a:fld>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‹N°›</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23793A62-AA7E-5A4D-A43E-DF1B3593C4E5}" type="datetime1">
              <a:rPr lang="en-US" smtClean="0"/>
              <a:t>6/24/23</a:t>
            </a:fld>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Presenter | Presentation Title</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‹N°›</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pic>
        <p:nvPicPr>
          <p:cNvPr id="5" name="Picture 4"/>
          <p:cNvPicPr>
            <a:picLocks noChangeAspect="1"/>
          </p:cNvPicPr>
          <p:nvPr userDrawn="1"/>
        </p:nvPicPr>
        <p:blipFill>
          <a:blip r:embed="rId25">
            <a:extLst>
              <a:ext uri="{28A0092B-C50C-407E-A947-70E740481C1C}">
                <a14:useLocalDpi xmlns:a14="http://schemas.microsoft.com/office/drawing/2010/main" val="0"/>
              </a:ext>
            </a:extLst>
          </a:blip>
          <a:stretch>
            <a:fillRect/>
          </a:stretch>
        </p:blipFill>
        <p:spPr>
          <a:xfrm>
            <a:off x="0" y="6315998"/>
            <a:ext cx="12192000" cy="542002"/>
          </a:xfrm>
          <a:prstGeom prst="rect">
            <a:avLst/>
          </a:prstGeom>
        </p:spPr>
      </p:pic>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85228" y="6350851"/>
            <a:ext cx="631160" cy="365125"/>
          </a:xfrm>
          <a:prstGeom prst="rect">
            <a:avLst/>
          </a:prstGeom>
        </p:spPr>
        <p:txBody>
          <a:bodyPr vert="horz" lIns="0" tIns="0" rIns="0" bIns="0" rtlCol="0" anchor="ctr"/>
          <a:lstStyle>
            <a:lvl1pPr algn="r">
              <a:defRPr sz="1000">
                <a:solidFill>
                  <a:schemeClr val="bg1"/>
                </a:solidFill>
              </a:defRPr>
            </a:lvl1pPr>
          </a:lstStyle>
          <a:p>
            <a:fld id="{23793A62-AA7E-5A4D-A43E-DF1B3593C4E5}" type="datetime1">
              <a:rPr lang="en-US" smtClean="0"/>
              <a:t>6/24/23</a:t>
            </a:fld>
            <a:endParaRPr lang="en-US" dirty="0"/>
          </a:p>
        </p:txBody>
      </p:sp>
      <p:sp>
        <p:nvSpPr>
          <p:cNvPr id="6" name="Slide Number Placeholder 5"/>
          <p:cNvSpPr>
            <a:spLocks noGrp="1"/>
          </p:cNvSpPr>
          <p:nvPr>
            <p:ph type="sldNum" sz="quarter" idx="4"/>
          </p:nvPr>
        </p:nvSpPr>
        <p:spPr>
          <a:xfrm>
            <a:off x="11107546" y="6356350"/>
            <a:ext cx="681254" cy="365125"/>
          </a:xfrm>
          <a:prstGeom prst="rect">
            <a:avLst/>
          </a:prstGeom>
        </p:spPr>
        <p:txBody>
          <a:bodyPr vert="horz" lIns="0" tIns="0" rIns="0" bIns="0" rtlCol="0" anchor="ctr"/>
          <a:lstStyle>
            <a:lvl1pPr algn="r">
              <a:defRPr sz="1000">
                <a:solidFill>
                  <a:schemeClr val="bg1"/>
                </a:solidFill>
              </a:defRPr>
            </a:lvl1pPr>
          </a:lstStyle>
          <a:p>
            <a:fld id="{36B5EA5A-BC32-A742-B11B-8E7414D5B535}" type="slidenum">
              <a:rPr lang="en-US" smtClean="0"/>
              <a:pPr/>
              <a:t>‹N°›</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56350"/>
            <a:ext cx="6572221" cy="365125"/>
          </a:xfrm>
          <a:prstGeom prst="rect">
            <a:avLst/>
          </a:prstGeom>
        </p:spPr>
        <p:txBody>
          <a:bodyPr vert="horz" lIns="91440" tIns="45720" rIns="91440" bIns="45720" rtlCol="0" anchor="ctr"/>
          <a:lstStyle>
            <a:lvl1pPr algn="ctr">
              <a:defRPr sz="1200">
                <a:solidFill>
                  <a:schemeClr val="bg1"/>
                </a:solidFill>
              </a:defRPr>
            </a:lvl1pPr>
          </a:lstStyle>
          <a:p>
            <a:r>
              <a:rPr lang="en-US" dirty="0"/>
              <a:t>Presenter | Presentation Title</a:t>
            </a:r>
          </a:p>
        </p:txBody>
      </p:sp>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4"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 id="2147483675" r:id="rId22"/>
    <p:sldLayoutId id="2147483676" r:id="rId23"/>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2.xml"/><Relationship Id="rId6" Type="http://schemas.openxmlformats.org/officeDocument/2006/relationships/image" Target="../media/image9.png"/><Relationship Id="rId5" Type="http://schemas.openxmlformats.org/officeDocument/2006/relationships/image" Target="../media/image8.jpeg"/><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3.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4F8F23-1175-B940-953B-A52605E22E6A}"/>
              </a:ext>
            </a:extLst>
          </p:cNvPr>
          <p:cNvSpPr>
            <a:spLocks noGrp="1"/>
          </p:cNvSpPr>
          <p:nvPr>
            <p:ph type="ctrTitle"/>
          </p:nvPr>
        </p:nvSpPr>
        <p:spPr>
          <a:xfrm>
            <a:off x="1524000" y="1930965"/>
            <a:ext cx="9144000" cy="2387600"/>
          </a:xfrm>
        </p:spPr>
        <p:txBody>
          <a:bodyPr/>
          <a:lstStyle/>
          <a:p>
            <a:r>
              <a:rPr lang="en-GB" sz="5400" dirty="0"/>
              <a:t>Working Group on the</a:t>
            </a:r>
            <a:br>
              <a:rPr lang="en-GB" sz="5400" dirty="0"/>
            </a:br>
            <a:r>
              <a:rPr lang="en-GB" sz="5400" dirty="0"/>
              <a:t>Revaluation of the TSO role</a:t>
            </a:r>
          </a:p>
        </p:txBody>
      </p:sp>
      <p:sp>
        <p:nvSpPr>
          <p:cNvPr id="3" name="Subtitle 2">
            <a:extLst>
              <a:ext uri="{FF2B5EF4-FFF2-40B4-BE49-F238E27FC236}">
                <a16:creationId xmlns:a16="http://schemas.microsoft.com/office/drawing/2014/main" id="{62CBBE07-DA53-7D40-9519-B1A27A674560}"/>
              </a:ext>
            </a:extLst>
          </p:cNvPr>
          <p:cNvSpPr>
            <a:spLocks noGrp="1"/>
          </p:cNvSpPr>
          <p:nvPr>
            <p:ph type="subTitle" idx="1"/>
          </p:nvPr>
        </p:nvSpPr>
        <p:spPr>
          <a:xfrm>
            <a:off x="1687483" y="5080499"/>
            <a:ext cx="9144000" cy="502919"/>
          </a:xfrm>
        </p:spPr>
        <p:txBody>
          <a:bodyPr anchor="b"/>
          <a:lstStyle/>
          <a:p>
            <a:r>
              <a:rPr lang="en-GB" b="0" i="1" dirty="0">
                <a:latin typeface="+mj-lt"/>
              </a:rPr>
              <a:t>On behalf of the WG “Revaluation of TSO role”</a:t>
            </a:r>
          </a:p>
        </p:txBody>
      </p:sp>
      <p:sp>
        <p:nvSpPr>
          <p:cNvPr id="6" name="Slide Number Placeholder 5">
            <a:extLst>
              <a:ext uri="{FF2B5EF4-FFF2-40B4-BE49-F238E27FC236}">
                <a16:creationId xmlns:a16="http://schemas.microsoft.com/office/drawing/2014/main" id="{D16C199B-F2D2-7D4E-8831-0CBFAA52F5FD}"/>
              </a:ext>
            </a:extLst>
          </p:cNvPr>
          <p:cNvSpPr>
            <a:spLocks noGrp="1"/>
          </p:cNvSpPr>
          <p:nvPr>
            <p:ph type="sldNum" sz="quarter" idx="12"/>
          </p:nvPr>
        </p:nvSpPr>
        <p:spPr/>
        <p:txBody>
          <a:bodyPr/>
          <a:lstStyle/>
          <a:p>
            <a:fld id="{36B5EA5A-BC32-A742-B11B-8E7414D5B535}" type="slidenum">
              <a:rPr lang="en-US" smtClean="0"/>
              <a:pPr/>
              <a:t>1</a:t>
            </a:fld>
            <a:endParaRPr lang="en-US" dirty="0"/>
          </a:p>
        </p:txBody>
      </p:sp>
      <p:pic>
        <p:nvPicPr>
          <p:cNvPr id="9" name="Picture 8">
            <a:extLst>
              <a:ext uri="{FF2B5EF4-FFF2-40B4-BE49-F238E27FC236}">
                <a16:creationId xmlns:a16="http://schemas.microsoft.com/office/drawing/2014/main" id="{2B3009EA-10FD-6242-8078-5F60BE2F5AAB}"/>
              </a:ext>
            </a:extLst>
          </p:cNvPr>
          <p:cNvPicPr>
            <a:picLocks noChangeAspect="1"/>
          </p:cNvPicPr>
          <p:nvPr/>
        </p:nvPicPr>
        <p:blipFill>
          <a:blip r:embed="rId2">
            <a:extLst>
              <a:ext uri="{BEBA8EAE-BF5A-486C-A8C5-ECC9F3942E4B}">
                <a14:imgProps xmlns:a14="http://schemas.microsoft.com/office/drawing/2010/main">
                  <a14:imgLayer>
                    <a14:imgEffect>
                      <a14:colorTemperature colorTemp="4700"/>
                    </a14:imgEffect>
                    <a14:imgEffect>
                      <a14:brightnessContrast contrast="-40000"/>
                    </a14:imgEffect>
                  </a14:imgLayer>
                </a14:imgProps>
              </a:ext>
            </a:extLst>
          </a:blip>
          <a:stretch>
            <a:fillRect/>
          </a:stretch>
        </p:blipFill>
        <p:spPr>
          <a:xfrm>
            <a:off x="9193876" y="464689"/>
            <a:ext cx="2590136" cy="971301"/>
          </a:xfrm>
          <a:prstGeom prst="rect">
            <a:avLst/>
          </a:prstGeom>
        </p:spPr>
      </p:pic>
      <p:pic>
        <p:nvPicPr>
          <p:cNvPr id="10" name="Picture 9">
            <a:extLst>
              <a:ext uri="{FF2B5EF4-FFF2-40B4-BE49-F238E27FC236}">
                <a16:creationId xmlns:a16="http://schemas.microsoft.com/office/drawing/2014/main" id="{50C0BF3A-7FB2-9F43-A4ED-0285DEE1C0E2}"/>
              </a:ext>
            </a:extLst>
          </p:cNvPr>
          <p:cNvPicPr>
            <a:picLocks noChangeAspect="1"/>
          </p:cNvPicPr>
          <p:nvPr/>
        </p:nvPicPr>
        <p:blipFill>
          <a:blip r:embed="rId3"/>
          <a:stretch>
            <a:fillRect/>
          </a:stretch>
        </p:blipFill>
        <p:spPr>
          <a:xfrm>
            <a:off x="222399" y="271613"/>
            <a:ext cx="1301601" cy="1301601"/>
          </a:xfrm>
          <a:prstGeom prst="rect">
            <a:avLst/>
          </a:prstGeom>
        </p:spPr>
      </p:pic>
      <p:sp>
        <p:nvSpPr>
          <p:cNvPr id="15" name="Footer Placeholder 8">
            <a:extLst>
              <a:ext uri="{FF2B5EF4-FFF2-40B4-BE49-F238E27FC236}">
                <a16:creationId xmlns:a16="http://schemas.microsoft.com/office/drawing/2014/main" id="{3BE73C57-2689-5676-D77A-D9FDD3F11799}"/>
              </a:ext>
            </a:extLst>
          </p:cNvPr>
          <p:cNvSpPr>
            <a:spLocks noGrp="1"/>
          </p:cNvSpPr>
          <p:nvPr>
            <p:ph type="ftr" sz="quarter" idx="11"/>
          </p:nvPr>
        </p:nvSpPr>
        <p:spPr>
          <a:xfrm>
            <a:off x="2783632" y="6435683"/>
            <a:ext cx="6624736" cy="365125"/>
          </a:xfrm>
        </p:spPr>
        <p:txBody>
          <a:bodyPr/>
          <a:lstStyle/>
          <a:p>
            <a:r>
              <a:rPr lang="en-GB" dirty="0"/>
              <a:t>WG – Revaluation of TSO role</a:t>
            </a:r>
          </a:p>
        </p:txBody>
      </p:sp>
      <p:sp>
        <p:nvSpPr>
          <p:cNvPr id="16" name="Date Placeholder 3">
            <a:extLst>
              <a:ext uri="{FF2B5EF4-FFF2-40B4-BE49-F238E27FC236}">
                <a16:creationId xmlns:a16="http://schemas.microsoft.com/office/drawing/2014/main" id="{C0CFA92C-E972-2F01-CE58-E9F19D5437F1}"/>
              </a:ext>
            </a:extLst>
          </p:cNvPr>
          <p:cNvSpPr>
            <a:spLocks noGrp="1"/>
          </p:cNvSpPr>
          <p:nvPr>
            <p:ph type="dt" sz="half" idx="10"/>
          </p:nvPr>
        </p:nvSpPr>
        <p:spPr>
          <a:xfrm>
            <a:off x="9123527" y="6428409"/>
            <a:ext cx="1984019" cy="365125"/>
          </a:xfrm>
        </p:spPr>
        <p:txBody>
          <a:bodyPr/>
          <a:lstStyle/>
          <a:p>
            <a:r>
              <a:rPr lang="en-GB" sz="1200" dirty="0"/>
              <a:t>26 June 23</a:t>
            </a:r>
          </a:p>
        </p:txBody>
      </p:sp>
    </p:spTree>
    <p:extLst>
      <p:ext uri="{BB962C8B-B14F-4D97-AF65-F5344CB8AC3E}">
        <p14:creationId xmlns:p14="http://schemas.microsoft.com/office/powerpoint/2010/main" val="13858941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a:extLst>
              <a:ext uri="{FF2B5EF4-FFF2-40B4-BE49-F238E27FC236}">
                <a16:creationId xmlns:a16="http://schemas.microsoft.com/office/drawing/2014/main" id="{BDDFE6F3-0AAF-6E4E-8488-09ABBA0B14F9}"/>
              </a:ext>
            </a:extLst>
          </p:cNvPr>
          <p:cNvSpPr>
            <a:spLocks noGrp="1"/>
          </p:cNvSpPr>
          <p:nvPr>
            <p:ph idx="1"/>
          </p:nvPr>
        </p:nvSpPr>
        <p:spPr>
          <a:xfrm>
            <a:off x="472336" y="2400541"/>
            <a:ext cx="11655245" cy="3673136"/>
          </a:xfrm>
        </p:spPr>
        <p:txBody>
          <a:bodyPr>
            <a:normAutofit fontScale="92500" lnSpcReduction="10000"/>
          </a:bodyPr>
          <a:lstStyle/>
          <a:p>
            <a:pPr marL="0" indent="0">
              <a:buNone/>
            </a:pPr>
            <a:r>
              <a:rPr lang="en-US" sz="2400" b="0" dirty="0">
                <a:solidFill>
                  <a:srgbClr val="0070C0"/>
                </a:solidFill>
              </a:rPr>
              <a:t>This project includes 6 WGs with the objective to improve the operational safety response:</a:t>
            </a:r>
          </a:p>
          <a:p>
            <a:pPr marL="0" indent="0">
              <a:buNone/>
            </a:pPr>
            <a:r>
              <a:rPr lang="en-GB" sz="2400" b="0" dirty="0">
                <a:solidFill>
                  <a:srgbClr val="0070C0"/>
                </a:solidFill>
              </a:rPr>
              <a:t>WP1 — Stakeholders Cartography</a:t>
            </a:r>
          </a:p>
          <a:p>
            <a:r>
              <a:rPr lang="en-GB" sz="2400" b="0" dirty="0">
                <a:solidFill>
                  <a:srgbClr val="0070C0"/>
                </a:solidFill>
              </a:rPr>
              <a:t>WP2 — Safety Risks &amp; Emergency Identification</a:t>
            </a:r>
          </a:p>
          <a:p>
            <a:r>
              <a:rPr lang="en-GB" sz="2400" b="0" dirty="0">
                <a:solidFill>
                  <a:srgbClr val="0070C0"/>
                </a:solidFill>
              </a:rPr>
              <a:t>WP3 — Medical &amp; Personal Assistance Response</a:t>
            </a:r>
          </a:p>
          <a:p>
            <a:r>
              <a:rPr lang="en-GB" sz="2400" b="0" dirty="0">
                <a:solidFill>
                  <a:srgbClr val="0070C0"/>
                </a:solidFill>
              </a:rPr>
              <a:t>WP4 — Environment &amp; Asset Emergency Response</a:t>
            </a:r>
          </a:p>
          <a:p>
            <a:r>
              <a:rPr lang="en-GB" sz="2400" dirty="0">
                <a:solidFill>
                  <a:srgbClr val="0070C0"/>
                </a:solidFill>
              </a:rPr>
              <a:t>WP5 — Safety Inspections &amp; Safety Reviews Response </a:t>
            </a:r>
            <a:r>
              <a:rPr lang="en-GB" sz="2400" b="0" i="1" dirty="0">
                <a:solidFill>
                  <a:srgbClr val="0070C0"/>
                </a:solidFill>
              </a:rPr>
              <a:t>(chaired by Yves </a:t>
            </a:r>
            <a:r>
              <a:rPr lang="en-GB" sz="2400" b="0" i="1" dirty="0" err="1">
                <a:solidFill>
                  <a:srgbClr val="0070C0"/>
                </a:solidFill>
              </a:rPr>
              <a:t>Loertscher</a:t>
            </a:r>
            <a:r>
              <a:rPr lang="en-GB" sz="2400" b="0" i="1" dirty="0">
                <a:solidFill>
                  <a:srgbClr val="0070C0"/>
                </a:solidFill>
              </a:rPr>
              <a:t>)</a:t>
            </a:r>
          </a:p>
          <a:p>
            <a:r>
              <a:rPr lang="en-GB" sz="2400" b="0" dirty="0">
                <a:solidFill>
                  <a:srgbClr val="0070C0"/>
                </a:solidFill>
              </a:rPr>
              <a:t>WP6 — Framework Design &amp; Implementation</a:t>
            </a:r>
          </a:p>
        </p:txBody>
      </p:sp>
      <p:pic>
        <p:nvPicPr>
          <p:cNvPr id="6" name="Picture 5" descr="A picture containing text, bottle&#10;&#10;Description automatically generated">
            <a:extLst>
              <a:ext uri="{FF2B5EF4-FFF2-40B4-BE49-F238E27FC236}">
                <a16:creationId xmlns:a16="http://schemas.microsoft.com/office/drawing/2014/main" id="{286DFBFA-21EC-E14C-9C33-E062EEF32A6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0" y="546667"/>
            <a:ext cx="5861945" cy="1440000"/>
          </a:xfrm>
          <a:prstGeom prst="rect">
            <a:avLst/>
          </a:prstGeom>
        </p:spPr>
      </p:pic>
      <p:sp>
        <p:nvSpPr>
          <p:cNvPr id="7" name="Slide Number Placeholder 6">
            <a:extLst>
              <a:ext uri="{FF2B5EF4-FFF2-40B4-BE49-F238E27FC236}">
                <a16:creationId xmlns:a16="http://schemas.microsoft.com/office/drawing/2014/main" id="{D860C917-44D5-4545-A5B8-25BFB6BB87FB}"/>
              </a:ext>
            </a:extLst>
          </p:cNvPr>
          <p:cNvSpPr>
            <a:spLocks noGrp="1"/>
          </p:cNvSpPr>
          <p:nvPr>
            <p:ph type="sldNum" sz="quarter" idx="12"/>
          </p:nvPr>
        </p:nvSpPr>
        <p:spPr/>
        <p:txBody>
          <a:bodyPr/>
          <a:lstStyle/>
          <a:p>
            <a:fld id="{BCD55979-00CC-4874-A80E-0959E76EB92F}" type="slidenum">
              <a:rPr lang="en-GB" smtClean="0"/>
              <a:t>2</a:t>
            </a:fld>
            <a:endParaRPr lang="en-GB"/>
          </a:p>
        </p:txBody>
      </p:sp>
      <p:sp>
        <p:nvSpPr>
          <p:cNvPr id="4" name="TextBox 3">
            <a:extLst>
              <a:ext uri="{FF2B5EF4-FFF2-40B4-BE49-F238E27FC236}">
                <a16:creationId xmlns:a16="http://schemas.microsoft.com/office/drawing/2014/main" id="{CC1FE656-A9E0-008E-7DAD-372AD86C2366}"/>
              </a:ext>
            </a:extLst>
          </p:cNvPr>
          <p:cNvSpPr txBox="1"/>
          <p:nvPr/>
        </p:nvSpPr>
        <p:spPr>
          <a:xfrm>
            <a:off x="472336" y="694057"/>
            <a:ext cx="5167486" cy="923330"/>
          </a:xfrm>
          <a:prstGeom prst="rect">
            <a:avLst/>
          </a:prstGeom>
          <a:solidFill>
            <a:schemeClr val="accent5">
              <a:lumMod val="20000"/>
              <a:lumOff val="80000"/>
            </a:schemeClr>
          </a:solidFill>
        </p:spPr>
        <p:txBody>
          <a:bodyPr wrap="square" rtlCol="0">
            <a:spAutoFit/>
          </a:bodyPr>
          <a:lstStyle/>
          <a:p>
            <a:r>
              <a:rPr lang="fr-CH" dirty="0"/>
              <a:t>Product </a:t>
            </a:r>
            <a:r>
              <a:rPr lang="fr-CH" dirty="0" err="1"/>
              <a:t>Owner</a:t>
            </a:r>
            <a:r>
              <a:rPr lang="fr-CH" dirty="0"/>
              <a:t>: </a:t>
            </a:r>
            <a:r>
              <a:rPr lang="fr-CH" b="1" dirty="0"/>
              <a:t>B. Delille </a:t>
            </a:r>
            <a:r>
              <a:rPr lang="fr-CH" dirty="0"/>
              <a:t>&amp; HSEMB</a:t>
            </a:r>
          </a:p>
          <a:p>
            <a:r>
              <a:rPr lang="fr-CH" dirty="0"/>
              <a:t>Program Coordination &amp; </a:t>
            </a:r>
            <a:r>
              <a:rPr lang="fr-CH" dirty="0" err="1"/>
              <a:t>Integration</a:t>
            </a:r>
            <a:r>
              <a:rPr lang="fr-CH" dirty="0"/>
              <a:t>: </a:t>
            </a:r>
            <a:r>
              <a:rPr lang="fr-CH" b="1" dirty="0"/>
              <a:t>P. Bonnal</a:t>
            </a:r>
            <a:br>
              <a:rPr lang="fr-CH" dirty="0"/>
            </a:br>
            <a:r>
              <a:rPr lang="fr-CH" dirty="0"/>
              <a:t>Project Support: </a:t>
            </a:r>
            <a:r>
              <a:rPr lang="fr-CH" b="1" dirty="0" err="1"/>
              <a:t>Anastasiia</a:t>
            </a:r>
            <a:r>
              <a:rPr lang="fr-CH" b="1" dirty="0"/>
              <a:t> </a:t>
            </a:r>
            <a:r>
              <a:rPr lang="fr-CH" b="1" dirty="0" err="1"/>
              <a:t>Ovdiienko</a:t>
            </a:r>
            <a:endParaRPr lang="fr-CH" b="1" dirty="0"/>
          </a:p>
        </p:txBody>
      </p:sp>
      <p:sp>
        <p:nvSpPr>
          <p:cNvPr id="15" name="Footer Placeholder 8">
            <a:extLst>
              <a:ext uri="{FF2B5EF4-FFF2-40B4-BE49-F238E27FC236}">
                <a16:creationId xmlns:a16="http://schemas.microsoft.com/office/drawing/2014/main" id="{E7134643-AEFC-4C16-81E9-926C8C892850}"/>
              </a:ext>
            </a:extLst>
          </p:cNvPr>
          <p:cNvSpPr>
            <a:spLocks noGrp="1"/>
          </p:cNvSpPr>
          <p:nvPr>
            <p:ph type="ftr" sz="quarter" idx="11"/>
          </p:nvPr>
        </p:nvSpPr>
        <p:spPr>
          <a:xfrm>
            <a:off x="2783632" y="6435683"/>
            <a:ext cx="6624736" cy="365125"/>
          </a:xfrm>
        </p:spPr>
        <p:txBody>
          <a:bodyPr/>
          <a:lstStyle/>
          <a:p>
            <a:r>
              <a:rPr lang="en-GB" dirty="0"/>
              <a:t>WG – Revaluation of TSO role</a:t>
            </a:r>
          </a:p>
        </p:txBody>
      </p:sp>
      <p:sp>
        <p:nvSpPr>
          <p:cNvPr id="16" name="Date Placeholder 3">
            <a:extLst>
              <a:ext uri="{FF2B5EF4-FFF2-40B4-BE49-F238E27FC236}">
                <a16:creationId xmlns:a16="http://schemas.microsoft.com/office/drawing/2014/main" id="{3996FEE9-A8ED-43A2-B1EA-61CC8FA9847E}"/>
              </a:ext>
            </a:extLst>
          </p:cNvPr>
          <p:cNvSpPr>
            <a:spLocks noGrp="1"/>
          </p:cNvSpPr>
          <p:nvPr>
            <p:ph type="dt" sz="half" idx="10"/>
          </p:nvPr>
        </p:nvSpPr>
        <p:spPr>
          <a:xfrm>
            <a:off x="9123527" y="6428409"/>
            <a:ext cx="1984019" cy="365125"/>
          </a:xfrm>
        </p:spPr>
        <p:txBody>
          <a:bodyPr/>
          <a:lstStyle/>
          <a:p>
            <a:r>
              <a:rPr lang="en-GB" sz="1200" dirty="0"/>
              <a:t>26 June 23</a:t>
            </a:r>
          </a:p>
        </p:txBody>
      </p:sp>
      <p:sp>
        <p:nvSpPr>
          <p:cNvPr id="18" name="Rectangle 17">
            <a:extLst>
              <a:ext uri="{FF2B5EF4-FFF2-40B4-BE49-F238E27FC236}">
                <a16:creationId xmlns:a16="http://schemas.microsoft.com/office/drawing/2014/main" id="{1FF1FF50-4058-4340-90C9-9D9496D58F9A}"/>
              </a:ext>
            </a:extLst>
          </p:cNvPr>
          <p:cNvSpPr/>
          <p:nvPr/>
        </p:nvSpPr>
        <p:spPr>
          <a:xfrm>
            <a:off x="339982" y="5011959"/>
            <a:ext cx="11453440" cy="467189"/>
          </a:xfrm>
          <a:prstGeom prst="rect">
            <a:avLst/>
          </a:prstGeom>
          <a:no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dirty="0"/>
          </a:p>
        </p:txBody>
      </p:sp>
      <p:sp>
        <p:nvSpPr>
          <p:cNvPr id="3" name="ZoneTexte 2">
            <a:extLst>
              <a:ext uri="{FF2B5EF4-FFF2-40B4-BE49-F238E27FC236}">
                <a16:creationId xmlns:a16="http://schemas.microsoft.com/office/drawing/2014/main" id="{FBA82694-6EA2-D8D6-BFBD-6C0036F4C06A}"/>
              </a:ext>
            </a:extLst>
          </p:cNvPr>
          <p:cNvSpPr txBox="1"/>
          <p:nvPr/>
        </p:nvSpPr>
        <p:spPr>
          <a:xfrm>
            <a:off x="9593114" y="5945890"/>
            <a:ext cx="1915589" cy="246221"/>
          </a:xfrm>
          <a:prstGeom prst="rect">
            <a:avLst/>
          </a:prstGeom>
          <a:noFill/>
        </p:spPr>
        <p:txBody>
          <a:bodyPr wrap="none" lIns="0" tIns="0" rIns="0" bIns="0" rtlCol="0">
            <a:spAutoFit/>
          </a:bodyPr>
          <a:lstStyle/>
          <a:p>
            <a:pPr algn="l"/>
            <a:r>
              <a:rPr lang="en-GB" sz="1600" i="1" dirty="0">
                <a:latin typeface="+mj-lt"/>
              </a:rPr>
              <a:t>Courtesy of </a:t>
            </a:r>
            <a:r>
              <a:rPr lang="en-GB" sz="1600" i="1" dirty="0" err="1">
                <a:latin typeface="+mj-lt"/>
              </a:rPr>
              <a:t>G.Lindell</a:t>
            </a:r>
            <a:endParaRPr lang="en-GB" sz="1600" i="1" dirty="0"/>
          </a:p>
        </p:txBody>
      </p:sp>
      <p:sp>
        <p:nvSpPr>
          <p:cNvPr id="5" name="ZoneTexte 4">
            <a:extLst>
              <a:ext uri="{FF2B5EF4-FFF2-40B4-BE49-F238E27FC236}">
                <a16:creationId xmlns:a16="http://schemas.microsoft.com/office/drawing/2014/main" id="{35021525-8EC7-97D0-789E-ABEB4E065707}"/>
              </a:ext>
            </a:extLst>
          </p:cNvPr>
          <p:cNvSpPr txBox="1"/>
          <p:nvPr/>
        </p:nvSpPr>
        <p:spPr>
          <a:xfrm>
            <a:off x="234055" y="1754262"/>
            <a:ext cx="5450210" cy="276999"/>
          </a:xfrm>
          <a:prstGeom prst="rect">
            <a:avLst/>
          </a:prstGeom>
          <a:noFill/>
        </p:spPr>
        <p:txBody>
          <a:bodyPr wrap="none" lIns="0" tIns="0" rIns="0" bIns="0" rtlCol="0">
            <a:spAutoFit/>
          </a:bodyPr>
          <a:lstStyle/>
          <a:p>
            <a:pPr lvl="1"/>
            <a:r>
              <a:rPr lang="en-US" b="1" i="1" dirty="0"/>
              <a:t>(Project endorsed by Directorate in March 22)</a:t>
            </a:r>
            <a:endParaRPr lang="en-GB" b="1" i="1" dirty="0"/>
          </a:p>
        </p:txBody>
      </p:sp>
    </p:spTree>
    <p:extLst>
      <p:ext uri="{BB962C8B-B14F-4D97-AF65-F5344CB8AC3E}">
        <p14:creationId xmlns:p14="http://schemas.microsoft.com/office/powerpoint/2010/main" val="9942670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FACC87-9033-CB4C-AD2D-33602841EE64}"/>
              </a:ext>
            </a:extLst>
          </p:cNvPr>
          <p:cNvSpPr>
            <a:spLocks noGrp="1"/>
          </p:cNvSpPr>
          <p:nvPr>
            <p:ph type="title"/>
          </p:nvPr>
        </p:nvSpPr>
        <p:spPr>
          <a:xfrm>
            <a:off x="736448" y="241839"/>
            <a:ext cx="10037852" cy="864095"/>
          </a:xfrm>
        </p:spPr>
        <p:txBody>
          <a:bodyPr>
            <a:noAutofit/>
          </a:bodyPr>
          <a:lstStyle/>
          <a:p>
            <a:pPr algn="ctr"/>
            <a:r>
              <a:rPr lang="en-US" sz="3200" dirty="0">
                <a:solidFill>
                  <a:srgbClr val="7030A0"/>
                </a:solidFill>
              </a:rPr>
              <a:t>WP5 - Revisiting the response over three subjects</a:t>
            </a:r>
            <a:br>
              <a:rPr lang="en-US" sz="3200" dirty="0">
                <a:solidFill>
                  <a:srgbClr val="7030A0"/>
                </a:solidFill>
              </a:rPr>
            </a:br>
            <a:endParaRPr lang="en-GB" sz="3200" dirty="0">
              <a:solidFill>
                <a:srgbClr val="7030A0"/>
              </a:solidFill>
            </a:endParaRPr>
          </a:p>
        </p:txBody>
      </p:sp>
      <p:sp>
        <p:nvSpPr>
          <p:cNvPr id="3" name="Content Placeholder 2">
            <a:extLst>
              <a:ext uri="{FF2B5EF4-FFF2-40B4-BE49-F238E27FC236}">
                <a16:creationId xmlns:a16="http://schemas.microsoft.com/office/drawing/2014/main" id="{ACA70002-2D6C-F647-B519-C36A647EA78A}"/>
              </a:ext>
            </a:extLst>
          </p:cNvPr>
          <p:cNvSpPr>
            <a:spLocks noGrp="1"/>
          </p:cNvSpPr>
          <p:nvPr>
            <p:ph idx="1"/>
          </p:nvPr>
        </p:nvSpPr>
        <p:spPr>
          <a:xfrm>
            <a:off x="403201" y="1285317"/>
            <a:ext cx="11309422" cy="4998974"/>
          </a:xfrm>
        </p:spPr>
        <p:txBody>
          <a:bodyPr>
            <a:normAutofit/>
          </a:bodyPr>
          <a:lstStyle/>
          <a:p>
            <a:pPr marL="860425" indent="-457200" algn="just">
              <a:buFont typeface="+mj-lt"/>
              <a:buAutoNum type="arabicPeriod"/>
            </a:pPr>
            <a:r>
              <a:rPr lang="en-US" sz="2400" b="1" dirty="0">
                <a:solidFill>
                  <a:srgbClr val="0070C0"/>
                </a:solidFill>
              </a:rPr>
              <a:t>General Safety Inspections</a:t>
            </a:r>
          </a:p>
          <a:p>
            <a:pPr marL="1317625" lvl="1" indent="-457200" algn="just"/>
            <a:r>
              <a:rPr lang="en-US" sz="2000" dirty="0">
                <a:solidFill>
                  <a:srgbClr val="0070C0"/>
                </a:solidFill>
              </a:rPr>
              <a:t>Redefinition of the scope and periodicity</a:t>
            </a:r>
          </a:p>
          <a:p>
            <a:pPr marL="860425" indent="-457200" algn="just">
              <a:buFont typeface="+mj-lt"/>
              <a:buAutoNum type="arabicPeriod"/>
            </a:pPr>
            <a:r>
              <a:rPr lang="en-US" sz="2400" b="1" dirty="0">
                <a:solidFill>
                  <a:srgbClr val="0070C0"/>
                </a:solidFill>
              </a:rPr>
              <a:t>Safety Reviews</a:t>
            </a:r>
          </a:p>
          <a:p>
            <a:pPr marL="1317625" lvl="1" indent="-457200" algn="just"/>
            <a:r>
              <a:rPr lang="en-US" sz="2000" dirty="0">
                <a:solidFill>
                  <a:srgbClr val="0070C0"/>
                </a:solidFill>
              </a:rPr>
              <a:t>Development of a general activity safety review methodology</a:t>
            </a:r>
          </a:p>
          <a:p>
            <a:pPr marL="1317625" lvl="1" indent="-457200" algn="just"/>
            <a:r>
              <a:rPr lang="en-US" sz="2000" dirty="0">
                <a:solidFill>
                  <a:srgbClr val="0070C0"/>
                </a:solidFill>
              </a:rPr>
              <a:t>Development of processes and tools for implementing reviews</a:t>
            </a:r>
          </a:p>
          <a:p>
            <a:pPr marL="860425" indent="-457200" algn="just">
              <a:buFont typeface="+mj-lt"/>
              <a:buAutoNum type="arabicPeriod"/>
            </a:pPr>
            <a:r>
              <a:rPr lang="en-US" sz="2400" b="1" dirty="0">
                <a:solidFill>
                  <a:srgbClr val="0070C0"/>
                </a:solidFill>
              </a:rPr>
              <a:t>Revaluation of TSO role (</a:t>
            </a:r>
            <a:r>
              <a:rPr lang="en-US" sz="2400" b="0" i="1" dirty="0">
                <a:solidFill>
                  <a:srgbClr val="0070C0"/>
                </a:solidFill>
              </a:rPr>
              <a:t>chaired by Gunnar Lindell)</a:t>
            </a:r>
          </a:p>
          <a:p>
            <a:pPr marL="1317625" lvl="1" indent="-457200" algn="just"/>
            <a:r>
              <a:rPr lang="en-US" sz="2000" dirty="0">
                <a:solidFill>
                  <a:srgbClr val="0070C0"/>
                </a:solidFill>
              </a:rPr>
              <a:t>Analysis of the means and tools needed to monitor tasks and corrective actions</a:t>
            </a:r>
          </a:p>
          <a:p>
            <a:pPr marL="1317625" lvl="1" indent="-457200" algn="just"/>
            <a:r>
              <a:rPr lang="en-US" sz="2000" dirty="0">
                <a:solidFill>
                  <a:srgbClr val="0070C0"/>
                </a:solidFill>
              </a:rPr>
              <a:t>Enable the TSO </a:t>
            </a:r>
            <a:r>
              <a:rPr lang="en-US" sz="2000" i="1" dirty="0">
                <a:solidFill>
                  <a:srgbClr val="0070C0"/>
                </a:solidFill>
              </a:rPr>
              <a:t>(and DTSO) </a:t>
            </a:r>
            <a:r>
              <a:rPr lang="en-US" sz="2000" dirty="0">
                <a:solidFill>
                  <a:srgbClr val="0070C0"/>
                </a:solidFill>
              </a:rPr>
              <a:t>to perform their safety oversight role for the building(s) assigned to them</a:t>
            </a:r>
          </a:p>
          <a:p>
            <a:pPr marL="1317625" lvl="1" indent="-457200" algn="just"/>
            <a:endParaRPr lang="en-US" sz="2000" dirty="0">
              <a:solidFill>
                <a:srgbClr val="0070C0"/>
              </a:solidFill>
            </a:endParaRPr>
          </a:p>
          <a:p>
            <a:pPr algn="r"/>
            <a:r>
              <a:rPr lang="en-GB" sz="2000" i="1" dirty="0">
                <a:solidFill>
                  <a:srgbClr val="0070C0"/>
                </a:solidFill>
                <a:latin typeface="+mj-lt"/>
              </a:rPr>
              <a:t>Courtesy of </a:t>
            </a:r>
            <a:r>
              <a:rPr lang="en-GB" sz="2000" i="1" dirty="0" err="1">
                <a:solidFill>
                  <a:srgbClr val="0070C0"/>
                </a:solidFill>
                <a:latin typeface="+mj-lt"/>
              </a:rPr>
              <a:t>G.Lindell</a:t>
            </a:r>
            <a:endParaRPr lang="en-GB" sz="2000" i="1" dirty="0">
              <a:solidFill>
                <a:srgbClr val="0070C0"/>
              </a:solidFill>
            </a:endParaRPr>
          </a:p>
          <a:p>
            <a:pPr marL="0" indent="0" algn="r">
              <a:buNone/>
            </a:pPr>
            <a:endParaRPr lang="en-US" sz="2400" dirty="0">
              <a:solidFill>
                <a:schemeClr val="accent1"/>
              </a:solidFill>
            </a:endParaRPr>
          </a:p>
        </p:txBody>
      </p:sp>
      <p:sp>
        <p:nvSpPr>
          <p:cNvPr id="7" name="Slide Number Placeholder 6">
            <a:extLst>
              <a:ext uri="{FF2B5EF4-FFF2-40B4-BE49-F238E27FC236}">
                <a16:creationId xmlns:a16="http://schemas.microsoft.com/office/drawing/2014/main" id="{F672A26F-5FBE-4A55-8390-27A7FDE9970E}"/>
              </a:ext>
            </a:extLst>
          </p:cNvPr>
          <p:cNvSpPr>
            <a:spLocks noGrp="1"/>
          </p:cNvSpPr>
          <p:nvPr>
            <p:ph type="sldNum" sz="quarter" idx="12"/>
          </p:nvPr>
        </p:nvSpPr>
        <p:spPr/>
        <p:txBody>
          <a:bodyPr/>
          <a:lstStyle/>
          <a:p>
            <a:fld id="{BCD55979-00CC-4874-A80E-0959E76EB92F}" type="slidenum">
              <a:rPr lang="en-GB" smtClean="0"/>
              <a:t>3</a:t>
            </a:fld>
            <a:endParaRPr lang="en-GB"/>
          </a:p>
        </p:txBody>
      </p:sp>
      <p:sp>
        <p:nvSpPr>
          <p:cNvPr id="11" name="Rectangle 10">
            <a:extLst>
              <a:ext uri="{FF2B5EF4-FFF2-40B4-BE49-F238E27FC236}">
                <a16:creationId xmlns:a16="http://schemas.microsoft.com/office/drawing/2014/main" id="{445969DE-80C5-9440-9C0F-F9D31E489554}"/>
              </a:ext>
            </a:extLst>
          </p:cNvPr>
          <p:cNvSpPr/>
          <p:nvPr/>
        </p:nvSpPr>
        <p:spPr>
          <a:xfrm>
            <a:off x="611872" y="3569222"/>
            <a:ext cx="11309422" cy="2003461"/>
          </a:xfrm>
          <a:prstGeom prst="rect">
            <a:avLst/>
          </a:prstGeom>
          <a:no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dirty="0"/>
          </a:p>
        </p:txBody>
      </p:sp>
      <p:pic>
        <p:nvPicPr>
          <p:cNvPr id="4" name="Picture 7">
            <a:extLst>
              <a:ext uri="{FF2B5EF4-FFF2-40B4-BE49-F238E27FC236}">
                <a16:creationId xmlns:a16="http://schemas.microsoft.com/office/drawing/2014/main" id="{B73D989C-979D-FE46-A160-5B3E262B7D31}"/>
              </a:ext>
            </a:extLst>
          </p:cNvPr>
          <p:cNvPicPr>
            <a:picLocks noChangeAspect="1"/>
          </p:cNvPicPr>
          <p:nvPr/>
        </p:nvPicPr>
        <p:blipFill>
          <a:blip r:embed="rId3"/>
          <a:stretch>
            <a:fillRect/>
          </a:stretch>
        </p:blipFill>
        <p:spPr>
          <a:xfrm>
            <a:off x="11107546" y="218018"/>
            <a:ext cx="875381" cy="875381"/>
          </a:xfrm>
          <a:prstGeom prst="rect">
            <a:avLst/>
          </a:prstGeom>
        </p:spPr>
      </p:pic>
      <p:sp>
        <p:nvSpPr>
          <p:cNvPr id="5" name="Footer Placeholder 8">
            <a:extLst>
              <a:ext uri="{FF2B5EF4-FFF2-40B4-BE49-F238E27FC236}">
                <a16:creationId xmlns:a16="http://schemas.microsoft.com/office/drawing/2014/main" id="{C5EE25D0-CFCB-350D-022F-73A5B3E5CFEE}"/>
              </a:ext>
            </a:extLst>
          </p:cNvPr>
          <p:cNvSpPr>
            <a:spLocks noGrp="1"/>
          </p:cNvSpPr>
          <p:nvPr>
            <p:ph type="ftr" sz="quarter" idx="11"/>
          </p:nvPr>
        </p:nvSpPr>
        <p:spPr>
          <a:xfrm>
            <a:off x="2783632" y="6435683"/>
            <a:ext cx="6624736" cy="365125"/>
          </a:xfrm>
        </p:spPr>
        <p:txBody>
          <a:bodyPr/>
          <a:lstStyle/>
          <a:p>
            <a:r>
              <a:rPr lang="en-GB" dirty="0"/>
              <a:t>WG – Revaluation of TSO role</a:t>
            </a:r>
          </a:p>
        </p:txBody>
      </p:sp>
      <p:sp>
        <p:nvSpPr>
          <p:cNvPr id="6" name="Date Placeholder 3">
            <a:extLst>
              <a:ext uri="{FF2B5EF4-FFF2-40B4-BE49-F238E27FC236}">
                <a16:creationId xmlns:a16="http://schemas.microsoft.com/office/drawing/2014/main" id="{F1B18377-E06A-475C-D94A-F2B7E625E0D9}"/>
              </a:ext>
            </a:extLst>
          </p:cNvPr>
          <p:cNvSpPr>
            <a:spLocks noGrp="1"/>
          </p:cNvSpPr>
          <p:nvPr>
            <p:ph type="dt" sz="half" idx="10"/>
          </p:nvPr>
        </p:nvSpPr>
        <p:spPr>
          <a:xfrm>
            <a:off x="9123527" y="6428409"/>
            <a:ext cx="1984019" cy="365125"/>
          </a:xfrm>
        </p:spPr>
        <p:txBody>
          <a:bodyPr/>
          <a:lstStyle/>
          <a:p>
            <a:r>
              <a:rPr lang="en-GB" sz="1200" dirty="0"/>
              <a:t>26 June 23</a:t>
            </a:r>
          </a:p>
        </p:txBody>
      </p:sp>
    </p:spTree>
    <p:extLst>
      <p:ext uri="{BB962C8B-B14F-4D97-AF65-F5344CB8AC3E}">
        <p14:creationId xmlns:p14="http://schemas.microsoft.com/office/powerpoint/2010/main" val="34560576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3F8582C-A97B-6A52-1F64-D4445677E299}"/>
              </a:ext>
            </a:extLst>
          </p:cNvPr>
          <p:cNvSpPr>
            <a:spLocks noGrp="1"/>
          </p:cNvSpPr>
          <p:nvPr>
            <p:ph type="title"/>
          </p:nvPr>
        </p:nvSpPr>
        <p:spPr>
          <a:xfrm>
            <a:off x="322815" y="261880"/>
            <a:ext cx="11376025" cy="529230"/>
          </a:xfrm>
        </p:spPr>
        <p:txBody>
          <a:bodyPr/>
          <a:lstStyle/>
          <a:p>
            <a:pPr algn="ctr"/>
            <a:r>
              <a:rPr lang="en-GB" sz="3200"/>
              <a:t>WG – Revaluation of TSO role</a:t>
            </a:r>
            <a:endParaRPr lang="en-GB" sz="3200" dirty="0"/>
          </a:p>
        </p:txBody>
      </p:sp>
      <p:sp>
        <p:nvSpPr>
          <p:cNvPr id="6" name="Espace réservé du numéro de diapositive 5">
            <a:extLst>
              <a:ext uri="{FF2B5EF4-FFF2-40B4-BE49-F238E27FC236}">
                <a16:creationId xmlns:a16="http://schemas.microsoft.com/office/drawing/2014/main" id="{DCE4616F-6A86-DDD6-8E75-1BF0D4855D21}"/>
              </a:ext>
            </a:extLst>
          </p:cNvPr>
          <p:cNvSpPr>
            <a:spLocks noGrp="1"/>
          </p:cNvSpPr>
          <p:nvPr>
            <p:ph type="sldNum" sz="quarter" idx="12"/>
          </p:nvPr>
        </p:nvSpPr>
        <p:spPr/>
        <p:txBody>
          <a:bodyPr/>
          <a:lstStyle/>
          <a:p>
            <a:fld id="{BCD55979-00CC-4874-A80E-0959E76EB92F}" type="slidenum">
              <a:rPr lang="en-GB" smtClean="0"/>
              <a:t>4</a:t>
            </a:fld>
            <a:endParaRPr lang="en-GB"/>
          </a:p>
        </p:txBody>
      </p:sp>
      <p:sp>
        <p:nvSpPr>
          <p:cNvPr id="7" name="TextBox 7">
            <a:extLst>
              <a:ext uri="{FF2B5EF4-FFF2-40B4-BE49-F238E27FC236}">
                <a16:creationId xmlns:a16="http://schemas.microsoft.com/office/drawing/2014/main" id="{8F8D01D7-443A-3A32-C1A4-52BC7FE1A999}"/>
              </a:ext>
            </a:extLst>
          </p:cNvPr>
          <p:cNvSpPr txBox="1">
            <a:spLocks noGrp="1"/>
          </p:cNvSpPr>
          <p:nvPr>
            <p:ph idx="1"/>
          </p:nvPr>
        </p:nvSpPr>
        <p:spPr>
          <a:xfrm>
            <a:off x="808681" y="1623086"/>
            <a:ext cx="8959184" cy="4614597"/>
          </a:xfrm>
          <a:prstGeom prst="rect">
            <a:avLst/>
          </a:prstGeom>
          <a:noFill/>
        </p:spPr>
        <p:txBody>
          <a:bodyPr wrap="none" rtlCol="0">
            <a:spAutoFit/>
          </a:bodyPr>
          <a:lstStyle/>
          <a:p>
            <a:r>
              <a:rPr lang="en-CH" sz="2400" b="1">
                <a:solidFill>
                  <a:srgbClr val="0070C0"/>
                </a:solidFill>
              </a:rPr>
              <a:t>WG members</a:t>
            </a:r>
            <a:r>
              <a:rPr lang="fr-CH" sz="2400" b="1" dirty="0">
                <a:solidFill>
                  <a:srgbClr val="0070C0"/>
                </a:solidFill>
              </a:rPr>
              <a:t> for the </a:t>
            </a:r>
            <a:r>
              <a:rPr lang="fr-CH" sz="2400" b="1" dirty="0" err="1">
                <a:solidFill>
                  <a:srgbClr val="0070C0"/>
                </a:solidFill>
              </a:rPr>
              <a:t>revaluation</a:t>
            </a:r>
            <a:r>
              <a:rPr lang="fr-CH" sz="2400" b="1" dirty="0">
                <a:solidFill>
                  <a:srgbClr val="0070C0"/>
                </a:solidFill>
              </a:rPr>
              <a:t> of TSO </a:t>
            </a:r>
            <a:r>
              <a:rPr lang="fr-CH" sz="2400" b="1" dirty="0" err="1">
                <a:solidFill>
                  <a:srgbClr val="0070C0"/>
                </a:solidFill>
              </a:rPr>
              <a:t>role</a:t>
            </a:r>
            <a:r>
              <a:rPr lang="fr-CH" sz="2400" b="1" dirty="0">
                <a:solidFill>
                  <a:srgbClr val="0070C0"/>
                </a:solidFill>
              </a:rPr>
              <a:t>:</a:t>
            </a:r>
          </a:p>
          <a:p>
            <a:endParaRPr lang="en-CH" sz="800" b="1">
              <a:solidFill>
                <a:srgbClr val="0070C0"/>
              </a:solidFill>
            </a:endParaRPr>
          </a:p>
          <a:p>
            <a:pPr>
              <a:spcBef>
                <a:spcPts val="600"/>
              </a:spcBef>
              <a:spcAft>
                <a:spcPts val="0"/>
              </a:spcAft>
            </a:pPr>
            <a:r>
              <a:rPr lang="en-CH" sz="2400" b="0">
                <a:solidFill>
                  <a:srgbClr val="0070C0"/>
                </a:solidFill>
              </a:rPr>
              <a:t>Evelyne Dho 		</a:t>
            </a:r>
            <a:r>
              <a:rPr lang="fr-CH" sz="2400" b="0" dirty="0">
                <a:solidFill>
                  <a:srgbClr val="0070C0"/>
                </a:solidFill>
              </a:rPr>
              <a:t>	A</a:t>
            </a:r>
            <a:r>
              <a:rPr lang="en-CH" sz="2400" b="0">
                <a:solidFill>
                  <a:srgbClr val="0070C0"/>
                </a:solidFill>
              </a:rPr>
              <a:t>DSO </a:t>
            </a:r>
            <a:r>
              <a:rPr lang="fr-CH" sz="2400" b="0" dirty="0">
                <a:solidFill>
                  <a:srgbClr val="0070C0"/>
                </a:solidFill>
              </a:rPr>
              <a:t>&amp; TSO</a:t>
            </a:r>
            <a:r>
              <a:rPr lang="en-CH" sz="2400" b="0">
                <a:solidFill>
                  <a:srgbClr val="0070C0"/>
                </a:solidFill>
              </a:rPr>
              <a:t>		EP</a:t>
            </a:r>
            <a:endParaRPr lang="fr-CH" sz="2400" b="0" dirty="0">
              <a:solidFill>
                <a:srgbClr val="0070C0"/>
              </a:solidFill>
            </a:endParaRPr>
          </a:p>
          <a:p>
            <a:pPr>
              <a:spcBef>
                <a:spcPts val="600"/>
              </a:spcBef>
              <a:spcAft>
                <a:spcPts val="0"/>
              </a:spcAft>
            </a:pPr>
            <a:r>
              <a:rPr lang="en-CH" sz="2400" b="0">
                <a:solidFill>
                  <a:srgbClr val="0070C0"/>
                </a:solidFill>
              </a:rPr>
              <a:t>Julien Fernandez	</a:t>
            </a:r>
            <a:r>
              <a:rPr lang="fr-CH" sz="2400" b="0" dirty="0">
                <a:solidFill>
                  <a:srgbClr val="0070C0"/>
                </a:solidFill>
              </a:rPr>
              <a:t>	</a:t>
            </a:r>
            <a:r>
              <a:rPr lang="en-CH" sz="2400" b="0">
                <a:solidFill>
                  <a:srgbClr val="0070C0"/>
                </a:solidFill>
              </a:rPr>
              <a:t>DSO				EN</a:t>
            </a:r>
            <a:endParaRPr lang="fr-CH" sz="2400" b="0" dirty="0">
              <a:solidFill>
                <a:srgbClr val="0070C0"/>
              </a:solidFill>
            </a:endParaRPr>
          </a:p>
          <a:p>
            <a:pPr>
              <a:spcBef>
                <a:spcPts val="600"/>
              </a:spcBef>
              <a:spcAft>
                <a:spcPts val="0"/>
              </a:spcAft>
            </a:pPr>
            <a:r>
              <a:rPr lang="en-CH" sz="2400" b="0">
                <a:solidFill>
                  <a:srgbClr val="0070C0"/>
                </a:solidFill>
              </a:rPr>
              <a:t>Manuel Guijarro 	</a:t>
            </a:r>
            <a:r>
              <a:rPr lang="fr-CH" sz="2400" b="0" dirty="0">
                <a:solidFill>
                  <a:srgbClr val="0070C0"/>
                </a:solidFill>
              </a:rPr>
              <a:t>	</a:t>
            </a:r>
            <a:r>
              <a:rPr lang="en-CH" sz="2400" b="0">
                <a:solidFill>
                  <a:srgbClr val="0070C0"/>
                </a:solidFill>
              </a:rPr>
              <a:t>TSO 				IT</a:t>
            </a:r>
          </a:p>
          <a:p>
            <a:pPr>
              <a:spcBef>
                <a:spcPts val="600"/>
              </a:spcBef>
              <a:spcAft>
                <a:spcPts val="0"/>
              </a:spcAft>
            </a:pPr>
            <a:r>
              <a:rPr lang="en-CH" sz="2400" b="0">
                <a:solidFill>
                  <a:srgbClr val="0070C0"/>
                </a:solidFill>
              </a:rPr>
              <a:t>Gunnar Lindell	</a:t>
            </a:r>
            <a:r>
              <a:rPr lang="fr-CH" sz="2400" b="0" dirty="0">
                <a:solidFill>
                  <a:srgbClr val="0070C0"/>
                </a:solidFill>
              </a:rPr>
              <a:t>	</a:t>
            </a:r>
            <a:r>
              <a:rPr lang="en-CH" sz="2400" b="0">
                <a:solidFill>
                  <a:srgbClr val="0070C0"/>
                </a:solidFill>
              </a:rPr>
              <a:t>DSO &amp; Chair WG		DG/HSE/IR</a:t>
            </a:r>
            <a:endParaRPr lang="fr-CH" sz="2400" b="0" dirty="0">
              <a:solidFill>
                <a:srgbClr val="0070C0"/>
              </a:solidFill>
            </a:endParaRPr>
          </a:p>
          <a:p>
            <a:pPr>
              <a:spcBef>
                <a:spcPts val="600"/>
              </a:spcBef>
              <a:spcAft>
                <a:spcPts val="0"/>
              </a:spcAft>
            </a:pPr>
            <a:r>
              <a:rPr lang="en-CH" sz="2400" b="0">
                <a:solidFill>
                  <a:srgbClr val="0070C0"/>
                </a:solidFill>
              </a:rPr>
              <a:t>Zakaria Oichikh	</a:t>
            </a:r>
            <a:r>
              <a:rPr lang="fr-CH" sz="2400" b="0" dirty="0">
                <a:solidFill>
                  <a:srgbClr val="0070C0"/>
                </a:solidFill>
              </a:rPr>
              <a:t>	</a:t>
            </a:r>
            <a:r>
              <a:rPr lang="en-CH" sz="2400" b="0">
                <a:solidFill>
                  <a:srgbClr val="0070C0"/>
                </a:solidFill>
              </a:rPr>
              <a:t>TSO &amp; DLEXGLIMOS	CMS</a:t>
            </a:r>
          </a:p>
          <a:p>
            <a:pPr>
              <a:spcBef>
                <a:spcPts val="600"/>
              </a:spcBef>
              <a:spcAft>
                <a:spcPts val="0"/>
              </a:spcAft>
            </a:pPr>
            <a:r>
              <a:rPr lang="en-CH" sz="2400" b="0">
                <a:solidFill>
                  <a:srgbClr val="0070C0"/>
                </a:solidFill>
              </a:rPr>
              <a:t>Anastasiia Ovdiienko	Project support		HSE</a:t>
            </a:r>
          </a:p>
          <a:p>
            <a:pPr>
              <a:spcBef>
                <a:spcPts val="600"/>
              </a:spcBef>
              <a:spcAft>
                <a:spcPts val="0"/>
              </a:spcAft>
            </a:pPr>
            <a:r>
              <a:rPr lang="en-CH" sz="2400" b="0">
                <a:solidFill>
                  <a:srgbClr val="0070C0"/>
                </a:solidFill>
              </a:rPr>
              <a:t>Alexis Vidal 		</a:t>
            </a:r>
            <a:r>
              <a:rPr lang="fr-CH" sz="2400" b="0" dirty="0">
                <a:solidFill>
                  <a:srgbClr val="0070C0"/>
                </a:solidFill>
              </a:rPr>
              <a:t>	</a:t>
            </a:r>
            <a:r>
              <a:rPr lang="en-CH" sz="2400" b="0">
                <a:solidFill>
                  <a:srgbClr val="0070C0"/>
                </a:solidFill>
              </a:rPr>
              <a:t>TSO &amp; DDSO 		TE</a:t>
            </a:r>
          </a:p>
          <a:p>
            <a:pPr>
              <a:spcBef>
                <a:spcPts val="600"/>
              </a:spcBef>
              <a:spcAft>
                <a:spcPts val="0"/>
              </a:spcAft>
            </a:pPr>
            <a:r>
              <a:rPr lang="en-CH" sz="2400" b="0">
                <a:solidFill>
                  <a:srgbClr val="0070C0"/>
                </a:solidFill>
              </a:rPr>
              <a:t>Stephane Rey	</a:t>
            </a:r>
            <a:r>
              <a:rPr lang="fr-CH" sz="2400" b="0" dirty="0">
                <a:solidFill>
                  <a:srgbClr val="0070C0"/>
                </a:solidFill>
              </a:rPr>
              <a:t>	</a:t>
            </a:r>
            <a:r>
              <a:rPr lang="en-CH" sz="2400" b="0">
                <a:solidFill>
                  <a:srgbClr val="0070C0"/>
                </a:solidFill>
              </a:rPr>
              <a:t>TSO &amp; DDSO		SY</a:t>
            </a:r>
          </a:p>
          <a:p>
            <a:pPr marL="342900" indent="-342900">
              <a:buFont typeface="Wingdings" pitchFamily="2" charset="2"/>
              <a:buChar char="Ø"/>
            </a:pPr>
            <a:endParaRPr lang="en-CH" sz="2400" dirty="0"/>
          </a:p>
        </p:txBody>
      </p:sp>
      <p:sp>
        <p:nvSpPr>
          <p:cNvPr id="3" name="Footer Placeholder 8">
            <a:extLst>
              <a:ext uri="{FF2B5EF4-FFF2-40B4-BE49-F238E27FC236}">
                <a16:creationId xmlns:a16="http://schemas.microsoft.com/office/drawing/2014/main" id="{F4A1110B-BCFB-E4D8-A39E-4F7DD04FA3E9}"/>
              </a:ext>
            </a:extLst>
          </p:cNvPr>
          <p:cNvSpPr>
            <a:spLocks noGrp="1"/>
          </p:cNvSpPr>
          <p:nvPr>
            <p:ph type="ftr" sz="quarter" idx="11"/>
          </p:nvPr>
        </p:nvSpPr>
        <p:spPr>
          <a:xfrm>
            <a:off x="2783632" y="6435683"/>
            <a:ext cx="6624736" cy="365125"/>
          </a:xfrm>
        </p:spPr>
        <p:txBody>
          <a:bodyPr/>
          <a:lstStyle/>
          <a:p>
            <a:r>
              <a:rPr lang="en-GB"/>
              <a:t>WG – Revaluation of TSO role</a:t>
            </a:r>
            <a:endParaRPr lang="en-GB" dirty="0"/>
          </a:p>
        </p:txBody>
      </p:sp>
      <p:sp>
        <p:nvSpPr>
          <p:cNvPr id="8" name="Date Placeholder 3">
            <a:extLst>
              <a:ext uri="{FF2B5EF4-FFF2-40B4-BE49-F238E27FC236}">
                <a16:creationId xmlns:a16="http://schemas.microsoft.com/office/drawing/2014/main" id="{1B3DD6F4-7CC8-4667-A4EA-E7FCDA6E6EC2}"/>
              </a:ext>
            </a:extLst>
          </p:cNvPr>
          <p:cNvSpPr>
            <a:spLocks noGrp="1"/>
          </p:cNvSpPr>
          <p:nvPr>
            <p:ph type="dt" sz="half" idx="10"/>
          </p:nvPr>
        </p:nvSpPr>
        <p:spPr>
          <a:xfrm>
            <a:off x="9123527" y="6428409"/>
            <a:ext cx="1984019" cy="365125"/>
          </a:xfrm>
        </p:spPr>
        <p:txBody>
          <a:bodyPr/>
          <a:lstStyle/>
          <a:p>
            <a:r>
              <a:rPr lang="en-GB" sz="1200"/>
              <a:t>26 June 23</a:t>
            </a:r>
            <a:endParaRPr lang="en-GB" sz="1200" dirty="0"/>
          </a:p>
        </p:txBody>
      </p:sp>
    </p:spTree>
    <p:extLst>
      <p:ext uri="{BB962C8B-B14F-4D97-AF65-F5344CB8AC3E}">
        <p14:creationId xmlns:p14="http://schemas.microsoft.com/office/powerpoint/2010/main" val="7735566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A84039-7839-4D70-92DC-5973023ED178}"/>
              </a:ext>
            </a:extLst>
          </p:cNvPr>
          <p:cNvSpPr>
            <a:spLocks noGrp="1"/>
          </p:cNvSpPr>
          <p:nvPr>
            <p:ph type="title"/>
          </p:nvPr>
        </p:nvSpPr>
        <p:spPr>
          <a:xfrm>
            <a:off x="1041637" y="391594"/>
            <a:ext cx="9494278" cy="643604"/>
          </a:xfrm>
        </p:spPr>
        <p:txBody>
          <a:bodyPr>
            <a:normAutofit/>
          </a:bodyPr>
          <a:lstStyle/>
          <a:p>
            <a:pPr algn="ctr"/>
            <a:r>
              <a:rPr lang="en-GB" sz="3200" dirty="0">
                <a:solidFill>
                  <a:srgbClr val="7030A0"/>
                </a:solidFill>
              </a:rPr>
              <a:t>Expected results and milestones from WG</a:t>
            </a:r>
            <a:endParaRPr lang="fr-FR" sz="3200" dirty="0">
              <a:solidFill>
                <a:srgbClr val="7030A0"/>
              </a:solidFill>
            </a:endParaRPr>
          </a:p>
        </p:txBody>
      </p:sp>
      <p:sp>
        <p:nvSpPr>
          <p:cNvPr id="6" name="Slide Number Placeholder 5">
            <a:extLst>
              <a:ext uri="{FF2B5EF4-FFF2-40B4-BE49-F238E27FC236}">
                <a16:creationId xmlns:a16="http://schemas.microsoft.com/office/drawing/2014/main" id="{7293DF62-E800-40E1-8AE0-97C589C74011}"/>
              </a:ext>
            </a:extLst>
          </p:cNvPr>
          <p:cNvSpPr>
            <a:spLocks noGrp="1"/>
          </p:cNvSpPr>
          <p:nvPr>
            <p:ph type="sldNum" sz="quarter" idx="12"/>
          </p:nvPr>
        </p:nvSpPr>
        <p:spPr/>
        <p:txBody>
          <a:bodyPr/>
          <a:lstStyle/>
          <a:p>
            <a:fld id="{BCD55979-00CC-4874-A80E-0959E76EB92F}" type="slidenum">
              <a:rPr lang="en-GB" smtClean="0"/>
              <a:t>5</a:t>
            </a:fld>
            <a:endParaRPr lang="en-GB"/>
          </a:p>
        </p:txBody>
      </p:sp>
      <p:sp>
        <p:nvSpPr>
          <p:cNvPr id="26" name="TextBox 25">
            <a:extLst>
              <a:ext uri="{FF2B5EF4-FFF2-40B4-BE49-F238E27FC236}">
                <a16:creationId xmlns:a16="http://schemas.microsoft.com/office/drawing/2014/main" id="{F6BF6C0F-3B7E-E14F-8FCD-4D6068E28727}"/>
              </a:ext>
            </a:extLst>
          </p:cNvPr>
          <p:cNvSpPr txBox="1"/>
          <p:nvPr/>
        </p:nvSpPr>
        <p:spPr>
          <a:xfrm>
            <a:off x="4633645" y="2228203"/>
            <a:ext cx="2537216" cy="2292935"/>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marL="0" indent="0" algn="ctr">
              <a:spcBef>
                <a:spcPts val="900"/>
              </a:spcBef>
              <a:buNone/>
            </a:pPr>
            <a:r>
              <a:rPr lang="en-US" sz="1400" b="1" dirty="0">
                <a:solidFill>
                  <a:srgbClr val="C00000"/>
                </a:solidFill>
              </a:rPr>
              <a:t>Proposals</a:t>
            </a:r>
          </a:p>
          <a:p>
            <a:pPr marL="0" indent="0">
              <a:spcBef>
                <a:spcPts val="900"/>
              </a:spcBef>
              <a:buNone/>
            </a:pPr>
            <a:endParaRPr lang="en-US" sz="1400" b="1" dirty="0">
              <a:solidFill>
                <a:srgbClr val="C00000"/>
              </a:solidFill>
            </a:endParaRPr>
          </a:p>
          <a:p>
            <a:pPr marL="0" indent="0">
              <a:spcBef>
                <a:spcPts val="900"/>
              </a:spcBef>
              <a:buNone/>
            </a:pPr>
            <a:endParaRPr lang="en-US" sz="1400" b="1" dirty="0">
              <a:solidFill>
                <a:srgbClr val="C00000"/>
              </a:solidFill>
            </a:endParaRPr>
          </a:p>
          <a:p>
            <a:pPr marL="0" indent="0">
              <a:spcBef>
                <a:spcPts val="900"/>
              </a:spcBef>
              <a:buNone/>
            </a:pPr>
            <a:endParaRPr lang="en-US" sz="1400" b="1" dirty="0">
              <a:solidFill>
                <a:srgbClr val="C00000"/>
              </a:solidFill>
            </a:endParaRPr>
          </a:p>
          <a:p>
            <a:pPr marL="0" indent="0">
              <a:spcBef>
                <a:spcPts val="900"/>
              </a:spcBef>
              <a:buNone/>
            </a:pPr>
            <a:endParaRPr lang="en-US" sz="1400" b="1" dirty="0">
              <a:solidFill>
                <a:srgbClr val="C00000"/>
              </a:solidFill>
            </a:endParaRPr>
          </a:p>
          <a:p>
            <a:pPr marL="0" indent="0">
              <a:spcBef>
                <a:spcPts val="900"/>
              </a:spcBef>
              <a:buNone/>
            </a:pPr>
            <a:endParaRPr lang="en-US" sz="1400" b="1" dirty="0">
              <a:solidFill>
                <a:srgbClr val="C00000"/>
              </a:solidFill>
            </a:endParaRPr>
          </a:p>
          <a:p>
            <a:pPr marL="285750" indent="-285750">
              <a:spcBef>
                <a:spcPts val="900"/>
              </a:spcBef>
              <a:buFontTx/>
              <a:buChar char="-"/>
            </a:pPr>
            <a:endParaRPr lang="en-US" sz="1400" b="1" dirty="0">
              <a:solidFill>
                <a:srgbClr val="C00000"/>
              </a:solidFill>
            </a:endParaRPr>
          </a:p>
        </p:txBody>
      </p:sp>
      <p:sp>
        <p:nvSpPr>
          <p:cNvPr id="33" name="Rectangle 32">
            <a:extLst>
              <a:ext uri="{FF2B5EF4-FFF2-40B4-BE49-F238E27FC236}">
                <a16:creationId xmlns:a16="http://schemas.microsoft.com/office/drawing/2014/main" id="{A282DFF3-0463-7C4B-AB3F-A09C6BBC34A8}"/>
              </a:ext>
            </a:extLst>
          </p:cNvPr>
          <p:cNvSpPr/>
          <p:nvPr/>
        </p:nvSpPr>
        <p:spPr>
          <a:xfrm>
            <a:off x="1374265" y="5468810"/>
            <a:ext cx="8381030" cy="548096"/>
          </a:xfrm>
          <a:prstGeom prst="rect">
            <a:avLst/>
          </a:prstGeom>
          <a:gradFill flip="none" rotWithShape="1">
            <a:gsLst>
              <a:gs pos="17000">
                <a:srgbClr val="FF0000"/>
              </a:gs>
              <a:gs pos="61000">
                <a:schemeClr val="accent1"/>
              </a:gs>
              <a:gs pos="100000">
                <a:schemeClr val="accent1">
                  <a:lumMod val="30000"/>
                  <a:lumOff val="70000"/>
                </a:schemeClr>
              </a:gs>
            </a:gsLst>
            <a:lin ang="0" scaled="1"/>
            <a:tileRect/>
          </a:gra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t>Revaluation of the TSO role</a:t>
            </a:r>
          </a:p>
        </p:txBody>
      </p:sp>
      <p:sp>
        <p:nvSpPr>
          <p:cNvPr id="21" name="Date Placeholder 3">
            <a:extLst>
              <a:ext uri="{FF2B5EF4-FFF2-40B4-BE49-F238E27FC236}">
                <a16:creationId xmlns:a16="http://schemas.microsoft.com/office/drawing/2014/main" id="{306A7B69-D210-2F41-9714-5A18DB82CC65}"/>
              </a:ext>
            </a:extLst>
          </p:cNvPr>
          <p:cNvSpPr txBox="1">
            <a:spLocks/>
          </p:cNvSpPr>
          <p:nvPr/>
        </p:nvSpPr>
        <p:spPr>
          <a:xfrm>
            <a:off x="5023682" y="6397823"/>
            <a:ext cx="2426825" cy="212944"/>
          </a:xfrm>
          <a:prstGeom prst="rect">
            <a:avLst/>
          </a:prstGeom>
        </p:spPr>
        <p:txBody>
          <a:bodyPr vert="horz" lIns="0" tIns="45720" rIns="91440" bIns="45720" rtlCol="0" anchor="ct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dirty="0"/>
          </a:p>
        </p:txBody>
      </p:sp>
      <p:sp>
        <p:nvSpPr>
          <p:cNvPr id="5" name="Chevron 4">
            <a:extLst>
              <a:ext uri="{FF2B5EF4-FFF2-40B4-BE49-F238E27FC236}">
                <a16:creationId xmlns:a16="http://schemas.microsoft.com/office/drawing/2014/main" id="{796AB5DE-6BB4-4A4B-8B96-D340E07ED320}"/>
              </a:ext>
            </a:extLst>
          </p:cNvPr>
          <p:cNvSpPr/>
          <p:nvPr/>
        </p:nvSpPr>
        <p:spPr>
          <a:xfrm>
            <a:off x="361850" y="4890881"/>
            <a:ext cx="3913414" cy="523220"/>
          </a:xfrm>
          <a:prstGeom prst="chevron">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endParaRPr>
          </a:p>
        </p:txBody>
      </p:sp>
      <p:sp>
        <p:nvSpPr>
          <p:cNvPr id="30" name="Chevron 29">
            <a:extLst>
              <a:ext uri="{FF2B5EF4-FFF2-40B4-BE49-F238E27FC236}">
                <a16:creationId xmlns:a16="http://schemas.microsoft.com/office/drawing/2014/main" id="{37D71A23-9957-8D40-AF9A-2FFC7E81D303}"/>
              </a:ext>
            </a:extLst>
          </p:cNvPr>
          <p:cNvSpPr/>
          <p:nvPr/>
        </p:nvSpPr>
        <p:spPr>
          <a:xfrm>
            <a:off x="7899816" y="4905775"/>
            <a:ext cx="3913414" cy="523220"/>
          </a:xfrm>
          <a:prstGeom prst="chevron">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endParaRPr>
          </a:p>
        </p:txBody>
      </p:sp>
      <p:sp>
        <p:nvSpPr>
          <p:cNvPr id="32" name="Chevron 31">
            <a:extLst>
              <a:ext uri="{FF2B5EF4-FFF2-40B4-BE49-F238E27FC236}">
                <a16:creationId xmlns:a16="http://schemas.microsoft.com/office/drawing/2014/main" id="{452ABCB0-2E68-AF43-BF79-24A60A2052FD}"/>
              </a:ext>
            </a:extLst>
          </p:cNvPr>
          <p:cNvSpPr/>
          <p:nvPr/>
        </p:nvSpPr>
        <p:spPr>
          <a:xfrm>
            <a:off x="4130833" y="4890881"/>
            <a:ext cx="3913414" cy="523220"/>
          </a:xfrm>
          <a:prstGeom prst="chevron">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endParaRPr>
          </a:p>
        </p:txBody>
      </p:sp>
      <p:sp>
        <p:nvSpPr>
          <p:cNvPr id="7" name="TextBox 6">
            <a:extLst>
              <a:ext uri="{FF2B5EF4-FFF2-40B4-BE49-F238E27FC236}">
                <a16:creationId xmlns:a16="http://schemas.microsoft.com/office/drawing/2014/main" id="{9B385BDE-0AE6-0145-B014-B47F15D06CCA}"/>
              </a:ext>
            </a:extLst>
          </p:cNvPr>
          <p:cNvSpPr txBox="1"/>
          <p:nvPr/>
        </p:nvSpPr>
        <p:spPr>
          <a:xfrm>
            <a:off x="1753258" y="4881756"/>
            <a:ext cx="986167" cy="523220"/>
          </a:xfrm>
          <a:prstGeom prst="rect">
            <a:avLst/>
          </a:prstGeom>
          <a:noFill/>
        </p:spPr>
        <p:txBody>
          <a:bodyPr wrap="none" rtlCol="0">
            <a:spAutoFit/>
          </a:bodyPr>
          <a:lstStyle/>
          <a:p>
            <a:r>
              <a:rPr lang="en-CH" sz="2800" dirty="0">
                <a:solidFill>
                  <a:schemeClr val="bg1"/>
                </a:solidFill>
              </a:rPr>
              <a:t>2023</a:t>
            </a:r>
          </a:p>
        </p:txBody>
      </p:sp>
      <p:sp>
        <p:nvSpPr>
          <p:cNvPr id="34" name="TextBox 33">
            <a:extLst>
              <a:ext uri="{FF2B5EF4-FFF2-40B4-BE49-F238E27FC236}">
                <a16:creationId xmlns:a16="http://schemas.microsoft.com/office/drawing/2014/main" id="{0B13CDBC-33C8-104B-8D5A-E239872ED0E1}"/>
              </a:ext>
            </a:extLst>
          </p:cNvPr>
          <p:cNvSpPr txBox="1"/>
          <p:nvPr/>
        </p:nvSpPr>
        <p:spPr>
          <a:xfrm>
            <a:off x="5376209" y="4869313"/>
            <a:ext cx="986167" cy="523220"/>
          </a:xfrm>
          <a:prstGeom prst="rect">
            <a:avLst/>
          </a:prstGeom>
          <a:noFill/>
        </p:spPr>
        <p:txBody>
          <a:bodyPr wrap="none" rtlCol="0">
            <a:spAutoFit/>
          </a:bodyPr>
          <a:lstStyle/>
          <a:p>
            <a:r>
              <a:rPr lang="en-CH" sz="2800" dirty="0">
                <a:solidFill>
                  <a:schemeClr val="bg1"/>
                </a:solidFill>
              </a:rPr>
              <a:t>2024</a:t>
            </a:r>
          </a:p>
        </p:txBody>
      </p:sp>
      <p:sp>
        <p:nvSpPr>
          <p:cNvPr id="35" name="TextBox 34">
            <a:extLst>
              <a:ext uri="{FF2B5EF4-FFF2-40B4-BE49-F238E27FC236}">
                <a16:creationId xmlns:a16="http://schemas.microsoft.com/office/drawing/2014/main" id="{FD37F13F-A5E1-E04D-AACE-BBA40114F197}"/>
              </a:ext>
            </a:extLst>
          </p:cNvPr>
          <p:cNvSpPr txBox="1"/>
          <p:nvPr/>
        </p:nvSpPr>
        <p:spPr>
          <a:xfrm>
            <a:off x="9171177" y="4874552"/>
            <a:ext cx="986167" cy="523220"/>
          </a:xfrm>
          <a:prstGeom prst="rect">
            <a:avLst/>
          </a:prstGeom>
          <a:noFill/>
        </p:spPr>
        <p:txBody>
          <a:bodyPr wrap="none" rtlCol="0">
            <a:spAutoFit/>
          </a:bodyPr>
          <a:lstStyle/>
          <a:p>
            <a:r>
              <a:rPr lang="en-CH" sz="2800" dirty="0">
                <a:solidFill>
                  <a:schemeClr val="bg1"/>
                </a:solidFill>
              </a:rPr>
              <a:t>2025</a:t>
            </a:r>
          </a:p>
        </p:txBody>
      </p:sp>
      <p:sp>
        <p:nvSpPr>
          <p:cNvPr id="41" name="Rectangle 40">
            <a:extLst>
              <a:ext uri="{FF2B5EF4-FFF2-40B4-BE49-F238E27FC236}">
                <a16:creationId xmlns:a16="http://schemas.microsoft.com/office/drawing/2014/main" id="{20E4F9FF-5519-F545-81A7-3F7B3D8FAD32}"/>
              </a:ext>
            </a:extLst>
          </p:cNvPr>
          <p:cNvSpPr/>
          <p:nvPr/>
        </p:nvSpPr>
        <p:spPr>
          <a:xfrm flipH="1">
            <a:off x="1339474" y="5290208"/>
            <a:ext cx="69580" cy="12389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5" name="Rectangle 44">
            <a:extLst>
              <a:ext uri="{FF2B5EF4-FFF2-40B4-BE49-F238E27FC236}">
                <a16:creationId xmlns:a16="http://schemas.microsoft.com/office/drawing/2014/main" id="{5A022490-9DE6-7544-9306-6B0C318E983C}"/>
              </a:ext>
            </a:extLst>
          </p:cNvPr>
          <p:cNvSpPr/>
          <p:nvPr/>
        </p:nvSpPr>
        <p:spPr>
          <a:xfrm flipH="1">
            <a:off x="3312567" y="5301654"/>
            <a:ext cx="69580" cy="12389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6" name="Rectangle 45">
            <a:extLst>
              <a:ext uri="{FF2B5EF4-FFF2-40B4-BE49-F238E27FC236}">
                <a16:creationId xmlns:a16="http://schemas.microsoft.com/office/drawing/2014/main" id="{A9D75D68-B62E-A44D-9A26-9DFDE8EE2565}"/>
              </a:ext>
            </a:extLst>
          </p:cNvPr>
          <p:cNvSpPr/>
          <p:nvPr/>
        </p:nvSpPr>
        <p:spPr>
          <a:xfrm flipH="1">
            <a:off x="2273616" y="5312704"/>
            <a:ext cx="69580" cy="12389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7" name="Rectangle 46">
            <a:extLst>
              <a:ext uri="{FF2B5EF4-FFF2-40B4-BE49-F238E27FC236}">
                <a16:creationId xmlns:a16="http://schemas.microsoft.com/office/drawing/2014/main" id="{CFCFB689-AE0C-6749-832C-6D9E193350D3}"/>
              </a:ext>
            </a:extLst>
          </p:cNvPr>
          <p:cNvSpPr/>
          <p:nvPr/>
        </p:nvSpPr>
        <p:spPr>
          <a:xfrm flipH="1">
            <a:off x="8731235" y="5294296"/>
            <a:ext cx="69580" cy="12389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8" name="Rectangle 47">
            <a:extLst>
              <a:ext uri="{FF2B5EF4-FFF2-40B4-BE49-F238E27FC236}">
                <a16:creationId xmlns:a16="http://schemas.microsoft.com/office/drawing/2014/main" id="{0AA98322-1FE1-1E43-A0B2-937E32AE9D2F}"/>
              </a:ext>
            </a:extLst>
          </p:cNvPr>
          <p:cNvSpPr/>
          <p:nvPr/>
        </p:nvSpPr>
        <p:spPr>
          <a:xfrm flipH="1">
            <a:off x="4823004" y="5273346"/>
            <a:ext cx="69580" cy="12389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9" name="Rectangle 48">
            <a:extLst>
              <a:ext uri="{FF2B5EF4-FFF2-40B4-BE49-F238E27FC236}">
                <a16:creationId xmlns:a16="http://schemas.microsoft.com/office/drawing/2014/main" id="{F170A783-4FEF-7342-8762-5580D5A56C62}"/>
              </a:ext>
            </a:extLst>
          </p:cNvPr>
          <p:cNvSpPr/>
          <p:nvPr/>
        </p:nvSpPr>
        <p:spPr>
          <a:xfrm flipH="1">
            <a:off x="10616179" y="5291326"/>
            <a:ext cx="69580" cy="12389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50" name="Rectangle 49">
            <a:extLst>
              <a:ext uri="{FF2B5EF4-FFF2-40B4-BE49-F238E27FC236}">
                <a16:creationId xmlns:a16="http://schemas.microsoft.com/office/drawing/2014/main" id="{6F251CD5-4A28-B841-BD83-E071A47C1080}"/>
              </a:ext>
            </a:extLst>
          </p:cNvPr>
          <p:cNvSpPr/>
          <p:nvPr/>
        </p:nvSpPr>
        <p:spPr>
          <a:xfrm flipH="1">
            <a:off x="5788776" y="5297412"/>
            <a:ext cx="69580" cy="12389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52" name="Rectangle 51">
            <a:extLst>
              <a:ext uri="{FF2B5EF4-FFF2-40B4-BE49-F238E27FC236}">
                <a16:creationId xmlns:a16="http://schemas.microsoft.com/office/drawing/2014/main" id="{DBBF3A86-E29F-4641-BEC1-3EAA6DF2D801}"/>
              </a:ext>
            </a:extLst>
          </p:cNvPr>
          <p:cNvSpPr/>
          <p:nvPr/>
        </p:nvSpPr>
        <p:spPr>
          <a:xfrm flipH="1">
            <a:off x="6842949" y="5269640"/>
            <a:ext cx="69580" cy="12389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53" name="Rectangle 52">
            <a:extLst>
              <a:ext uri="{FF2B5EF4-FFF2-40B4-BE49-F238E27FC236}">
                <a16:creationId xmlns:a16="http://schemas.microsoft.com/office/drawing/2014/main" id="{E36DD637-5CC5-AC4F-B5DF-292C2C8AC7AB}"/>
              </a:ext>
            </a:extLst>
          </p:cNvPr>
          <p:cNvSpPr/>
          <p:nvPr/>
        </p:nvSpPr>
        <p:spPr>
          <a:xfrm flipH="1">
            <a:off x="9685714" y="5305102"/>
            <a:ext cx="69580" cy="12389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56" name="TextBox 55">
            <a:extLst>
              <a:ext uri="{FF2B5EF4-FFF2-40B4-BE49-F238E27FC236}">
                <a16:creationId xmlns:a16="http://schemas.microsoft.com/office/drawing/2014/main" id="{9CC1E102-32B9-9146-8606-F8C80024B893}"/>
              </a:ext>
            </a:extLst>
          </p:cNvPr>
          <p:cNvSpPr txBox="1"/>
          <p:nvPr/>
        </p:nvSpPr>
        <p:spPr>
          <a:xfrm>
            <a:off x="8348819" y="2228203"/>
            <a:ext cx="2447480" cy="2292935"/>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marL="0" indent="0" algn="ctr">
              <a:spcBef>
                <a:spcPts val="900"/>
              </a:spcBef>
              <a:buNone/>
            </a:pPr>
            <a:r>
              <a:rPr lang="en-US" sz="1400" b="1" dirty="0">
                <a:solidFill>
                  <a:srgbClr val="C00000"/>
                </a:solidFill>
              </a:rPr>
              <a:t>Implementation</a:t>
            </a:r>
          </a:p>
          <a:p>
            <a:pPr>
              <a:spcBef>
                <a:spcPts val="900"/>
              </a:spcBef>
            </a:pPr>
            <a:endParaRPr lang="en-US" sz="1400" b="1" dirty="0">
              <a:solidFill>
                <a:srgbClr val="C00000"/>
              </a:solidFill>
            </a:endParaRPr>
          </a:p>
          <a:p>
            <a:pPr>
              <a:spcBef>
                <a:spcPts val="900"/>
              </a:spcBef>
            </a:pPr>
            <a:endParaRPr lang="en-US" sz="1400" b="1" dirty="0">
              <a:solidFill>
                <a:srgbClr val="C00000"/>
              </a:solidFill>
            </a:endParaRPr>
          </a:p>
          <a:p>
            <a:pPr>
              <a:spcBef>
                <a:spcPts val="900"/>
              </a:spcBef>
            </a:pPr>
            <a:endParaRPr lang="en-US" sz="1400" b="1" dirty="0">
              <a:solidFill>
                <a:srgbClr val="C00000"/>
              </a:solidFill>
            </a:endParaRPr>
          </a:p>
          <a:p>
            <a:pPr>
              <a:spcBef>
                <a:spcPts val="900"/>
              </a:spcBef>
            </a:pPr>
            <a:endParaRPr lang="en-US" sz="1400" b="1" dirty="0">
              <a:solidFill>
                <a:srgbClr val="C00000"/>
              </a:solidFill>
            </a:endParaRPr>
          </a:p>
          <a:p>
            <a:pPr>
              <a:spcBef>
                <a:spcPts val="900"/>
              </a:spcBef>
            </a:pPr>
            <a:endParaRPr lang="en-US" sz="1400" b="1" dirty="0">
              <a:solidFill>
                <a:srgbClr val="C00000"/>
              </a:solidFill>
            </a:endParaRPr>
          </a:p>
          <a:p>
            <a:pPr>
              <a:spcBef>
                <a:spcPts val="900"/>
              </a:spcBef>
            </a:pPr>
            <a:endParaRPr lang="en-US" sz="1400" b="1" dirty="0">
              <a:solidFill>
                <a:srgbClr val="C00000"/>
              </a:solidFill>
            </a:endParaRPr>
          </a:p>
        </p:txBody>
      </p:sp>
      <p:pic>
        <p:nvPicPr>
          <p:cNvPr id="3" name="Picture 7">
            <a:extLst>
              <a:ext uri="{FF2B5EF4-FFF2-40B4-BE49-F238E27FC236}">
                <a16:creationId xmlns:a16="http://schemas.microsoft.com/office/drawing/2014/main" id="{A0DA37FA-3C43-0F60-229B-5B65025F28F6}"/>
              </a:ext>
            </a:extLst>
          </p:cNvPr>
          <p:cNvPicPr>
            <a:picLocks noChangeAspect="1"/>
          </p:cNvPicPr>
          <p:nvPr/>
        </p:nvPicPr>
        <p:blipFill>
          <a:blip r:embed="rId3"/>
          <a:stretch>
            <a:fillRect/>
          </a:stretch>
        </p:blipFill>
        <p:spPr>
          <a:xfrm>
            <a:off x="11107546" y="218018"/>
            <a:ext cx="875381" cy="875381"/>
          </a:xfrm>
          <a:prstGeom prst="rect">
            <a:avLst/>
          </a:prstGeom>
        </p:spPr>
      </p:pic>
      <p:sp>
        <p:nvSpPr>
          <p:cNvPr id="11" name="TextBox 55">
            <a:extLst>
              <a:ext uri="{FF2B5EF4-FFF2-40B4-BE49-F238E27FC236}">
                <a16:creationId xmlns:a16="http://schemas.microsoft.com/office/drawing/2014/main" id="{8C57CFDB-3B01-27F8-1EB8-50DD87D87F72}"/>
              </a:ext>
            </a:extLst>
          </p:cNvPr>
          <p:cNvSpPr txBox="1"/>
          <p:nvPr/>
        </p:nvSpPr>
        <p:spPr>
          <a:xfrm>
            <a:off x="1491634" y="2228203"/>
            <a:ext cx="2000832" cy="2292935"/>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algn="ctr"/>
            <a:r>
              <a:rPr lang="en-GB" sz="1400" b="1" dirty="0">
                <a:solidFill>
                  <a:srgbClr val="FF0000"/>
                </a:solidFill>
              </a:rPr>
              <a:t>Brainstorming</a:t>
            </a:r>
            <a:endParaRPr lang="en-GB" sz="1400" dirty="0"/>
          </a:p>
          <a:p>
            <a:pPr algn="l"/>
            <a:endParaRPr lang="en-GB" sz="1400" dirty="0"/>
          </a:p>
          <a:p>
            <a:pPr algn="l"/>
            <a:endParaRPr lang="en-GB" sz="1400" dirty="0"/>
          </a:p>
          <a:p>
            <a:pPr algn="l"/>
            <a:endParaRPr lang="en-GB" sz="1400" dirty="0"/>
          </a:p>
          <a:p>
            <a:pPr algn="l"/>
            <a:endParaRPr lang="en-GB" sz="1400" dirty="0"/>
          </a:p>
          <a:p>
            <a:pPr algn="l"/>
            <a:endParaRPr lang="en-GB" sz="1400" dirty="0"/>
          </a:p>
          <a:p>
            <a:pPr algn="l"/>
            <a:endParaRPr lang="en-GB" sz="1400" dirty="0"/>
          </a:p>
          <a:p>
            <a:pPr algn="l"/>
            <a:endParaRPr lang="en-GB" sz="1400" dirty="0"/>
          </a:p>
          <a:p>
            <a:pPr algn="l"/>
            <a:endParaRPr lang="en-GB" sz="1400" dirty="0"/>
          </a:p>
          <a:p>
            <a:pPr algn="l"/>
            <a:endParaRPr lang="en-GB" sz="1400" dirty="0"/>
          </a:p>
        </p:txBody>
      </p:sp>
      <p:pic>
        <p:nvPicPr>
          <p:cNvPr id="13" name="Picture 2" descr="call center brainstorming travail d'équipe efficace en marketing">
            <a:extLst>
              <a:ext uri="{FF2B5EF4-FFF2-40B4-BE49-F238E27FC236}">
                <a16:creationId xmlns:a16="http://schemas.microsoft.com/office/drawing/2014/main" id="{F4DA8356-9C62-B74B-5C30-BECD66BD6FF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52563" y="2692676"/>
            <a:ext cx="1510069" cy="1355388"/>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4" descr="Free vector creative team concept illustration">
            <a:extLst>
              <a:ext uri="{FF2B5EF4-FFF2-40B4-BE49-F238E27FC236}">
                <a16:creationId xmlns:a16="http://schemas.microsoft.com/office/drawing/2014/main" id="{C453C49C-6FFD-8699-0174-8E81C03FD16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95611" y="2842349"/>
            <a:ext cx="2163657" cy="1441286"/>
          </a:xfrm>
          <a:prstGeom prst="rect">
            <a:avLst/>
          </a:prstGeom>
          <a:noFill/>
          <a:extLst>
            <a:ext uri="{909E8E84-426E-40DD-AFC4-6F175D3DCCD1}">
              <a14:hiddenFill xmlns:a14="http://schemas.microsoft.com/office/drawing/2010/main">
                <a:solidFill>
                  <a:srgbClr val="FFFFFF"/>
                </a:solidFill>
              </a14:hiddenFill>
            </a:ext>
          </a:extLst>
        </p:spPr>
      </p:pic>
      <p:pic>
        <p:nvPicPr>
          <p:cNvPr id="16" name="Image 15">
            <a:extLst>
              <a:ext uri="{FF2B5EF4-FFF2-40B4-BE49-F238E27FC236}">
                <a16:creationId xmlns:a16="http://schemas.microsoft.com/office/drawing/2014/main" id="{10B118C7-73DA-D4DD-B51E-6C498AB0431A}"/>
              </a:ext>
            </a:extLst>
          </p:cNvPr>
          <p:cNvPicPr>
            <a:picLocks noChangeAspect="1"/>
          </p:cNvPicPr>
          <p:nvPr/>
        </p:nvPicPr>
        <p:blipFill>
          <a:blip r:embed="rId6"/>
          <a:stretch>
            <a:fillRect/>
          </a:stretch>
        </p:blipFill>
        <p:spPr>
          <a:xfrm>
            <a:off x="8444752" y="2944815"/>
            <a:ext cx="2255614" cy="918616"/>
          </a:xfrm>
          <a:prstGeom prst="rect">
            <a:avLst/>
          </a:prstGeom>
        </p:spPr>
      </p:pic>
      <p:sp>
        <p:nvSpPr>
          <p:cNvPr id="4" name="Cadre 3">
            <a:extLst>
              <a:ext uri="{FF2B5EF4-FFF2-40B4-BE49-F238E27FC236}">
                <a16:creationId xmlns:a16="http://schemas.microsoft.com/office/drawing/2014/main" id="{0F237CEF-D11A-BB01-8649-35E5C539CFE5}"/>
              </a:ext>
            </a:extLst>
          </p:cNvPr>
          <p:cNvSpPr/>
          <p:nvPr/>
        </p:nvSpPr>
        <p:spPr>
          <a:xfrm>
            <a:off x="1427544" y="1962552"/>
            <a:ext cx="2083412" cy="2579322"/>
          </a:xfrm>
          <a:prstGeom prst="frame">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path path="circle">
              <a:fillToRect r="100000" b="100000"/>
            </a:path>
            <a:tileRect l="-100000" t="-100000"/>
          </a:gradFill>
        </p:spPr>
        <p:style>
          <a:lnRef idx="2">
            <a:schemeClr val="accent6"/>
          </a:lnRef>
          <a:fillRef idx="1">
            <a:schemeClr val="lt1"/>
          </a:fillRef>
          <a:effectRef idx="0">
            <a:schemeClr val="accent6"/>
          </a:effectRef>
          <a:fontRef idx="minor">
            <a:schemeClr val="dk1"/>
          </a:fontRef>
        </p:style>
        <p:txBody>
          <a:bodyPr rtlCol="0" anchor="ctr"/>
          <a:lstStyle/>
          <a:p>
            <a:pPr algn="ctr"/>
            <a:endParaRPr lang="en-GB" dirty="0">
              <a:gradFill>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gradFill>
            </a:endParaRPr>
          </a:p>
        </p:txBody>
      </p:sp>
      <p:sp>
        <p:nvSpPr>
          <p:cNvPr id="10" name="Footer Placeholder 8">
            <a:extLst>
              <a:ext uri="{FF2B5EF4-FFF2-40B4-BE49-F238E27FC236}">
                <a16:creationId xmlns:a16="http://schemas.microsoft.com/office/drawing/2014/main" id="{7EC22BA2-1475-CB72-EE7B-ED931D3FFB07}"/>
              </a:ext>
            </a:extLst>
          </p:cNvPr>
          <p:cNvSpPr>
            <a:spLocks noGrp="1"/>
          </p:cNvSpPr>
          <p:nvPr>
            <p:ph type="ftr" sz="quarter" idx="11"/>
          </p:nvPr>
        </p:nvSpPr>
        <p:spPr>
          <a:xfrm>
            <a:off x="2783632" y="6435683"/>
            <a:ext cx="6624736" cy="365125"/>
          </a:xfrm>
        </p:spPr>
        <p:txBody>
          <a:bodyPr/>
          <a:lstStyle/>
          <a:p>
            <a:r>
              <a:rPr lang="en-GB" dirty="0"/>
              <a:t>WG – Revaluation of TSO role</a:t>
            </a:r>
          </a:p>
        </p:txBody>
      </p:sp>
      <p:sp>
        <p:nvSpPr>
          <p:cNvPr id="12" name="Date Placeholder 3">
            <a:extLst>
              <a:ext uri="{FF2B5EF4-FFF2-40B4-BE49-F238E27FC236}">
                <a16:creationId xmlns:a16="http://schemas.microsoft.com/office/drawing/2014/main" id="{4B46A98D-9FEE-FC02-0765-DC5CD2AD57CE}"/>
              </a:ext>
            </a:extLst>
          </p:cNvPr>
          <p:cNvSpPr>
            <a:spLocks noGrp="1"/>
          </p:cNvSpPr>
          <p:nvPr>
            <p:ph type="dt" sz="half" idx="10"/>
          </p:nvPr>
        </p:nvSpPr>
        <p:spPr>
          <a:xfrm>
            <a:off x="9123527" y="6428409"/>
            <a:ext cx="1984019" cy="365125"/>
          </a:xfrm>
        </p:spPr>
        <p:txBody>
          <a:bodyPr/>
          <a:lstStyle/>
          <a:p>
            <a:r>
              <a:rPr lang="en-GB" sz="1200" dirty="0"/>
              <a:t>26 June 23</a:t>
            </a:r>
          </a:p>
        </p:txBody>
      </p:sp>
    </p:spTree>
    <p:extLst>
      <p:ext uri="{BB962C8B-B14F-4D97-AF65-F5344CB8AC3E}">
        <p14:creationId xmlns:p14="http://schemas.microsoft.com/office/powerpoint/2010/main" val="36605227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16ED9491-2A34-D34B-B85C-B163807E84D7}"/>
              </a:ext>
            </a:extLst>
          </p:cNvPr>
          <p:cNvSpPr>
            <a:spLocks noGrp="1"/>
          </p:cNvSpPr>
          <p:nvPr>
            <p:ph type="sldNum" sz="quarter" idx="12"/>
          </p:nvPr>
        </p:nvSpPr>
        <p:spPr/>
        <p:txBody>
          <a:bodyPr/>
          <a:lstStyle/>
          <a:p>
            <a:fld id="{BCD55979-00CC-4874-A80E-0959E76EB92F}" type="slidenum">
              <a:rPr lang="en-GB" smtClean="0"/>
              <a:t>6</a:t>
            </a:fld>
            <a:endParaRPr lang="en-GB" dirty="0"/>
          </a:p>
        </p:txBody>
      </p:sp>
      <p:sp>
        <p:nvSpPr>
          <p:cNvPr id="14" name="Title 1">
            <a:extLst>
              <a:ext uri="{FF2B5EF4-FFF2-40B4-BE49-F238E27FC236}">
                <a16:creationId xmlns:a16="http://schemas.microsoft.com/office/drawing/2014/main" id="{FD3E8EDD-05A6-254F-BEEF-6CDF1F7946B3}"/>
              </a:ext>
            </a:extLst>
          </p:cNvPr>
          <p:cNvSpPr txBox="1">
            <a:spLocks/>
          </p:cNvSpPr>
          <p:nvPr/>
        </p:nvSpPr>
        <p:spPr>
          <a:xfrm>
            <a:off x="708917" y="105361"/>
            <a:ext cx="9113177" cy="966170"/>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600" kern="1200">
                <a:solidFill>
                  <a:schemeClr val="tx1"/>
                </a:solidFill>
                <a:latin typeface="+mj-lt"/>
                <a:ea typeface="+mj-ea"/>
                <a:cs typeface="Arial" panose="020B0604020202020204" pitchFamily="34" charset="0"/>
              </a:defRPr>
            </a:lvl1pPr>
          </a:lstStyle>
          <a:p>
            <a:r>
              <a:rPr lang="en-GB" sz="3600" dirty="0">
                <a:solidFill>
                  <a:srgbClr val="0070C0"/>
                </a:solidFill>
              </a:rPr>
              <a:t>			</a:t>
            </a:r>
            <a:r>
              <a:rPr lang="en-GB" sz="3300" b="1" dirty="0">
                <a:solidFill>
                  <a:srgbClr val="7030A0"/>
                </a:solidFill>
              </a:rPr>
              <a:t>2023</a:t>
            </a:r>
            <a:r>
              <a:rPr lang="en-GB" sz="3300" dirty="0">
                <a:solidFill>
                  <a:srgbClr val="7030A0"/>
                </a:solidFill>
              </a:rPr>
              <a:t> - </a:t>
            </a:r>
            <a:r>
              <a:rPr lang="en-GB" sz="3300" b="1" dirty="0">
                <a:solidFill>
                  <a:srgbClr val="7030A0"/>
                </a:solidFill>
              </a:rPr>
              <a:t>Brainstorming</a:t>
            </a:r>
            <a:endParaRPr lang="fr-FR" sz="3300" b="1" dirty="0">
              <a:solidFill>
                <a:srgbClr val="7030A0"/>
              </a:solidFill>
            </a:endParaRPr>
          </a:p>
        </p:txBody>
      </p:sp>
      <p:sp>
        <p:nvSpPr>
          <p:cNvPr id="15" name="TextBox 14">
            <a:extLst>
              <a:ext uri="{FF2B5EF4-FFF2-40B4-BE49-F238E27FC236}">
                <a16:creationId xmlns:a16="http://schemas.microsoft.com/office/drawing/2014/main" id="{AED3C71C-561D-5343-B012-1994FF877327}"/>
              </a:ext>
            </a:extLst>
          </p:cNvPr>
          <p:cNvSpPr txBox="1"/>
          <p:nvPr/>
        </p:nvSpPr>
        <p:spPr>
          <a:xfrm>
            <a:off x="618213" y="1124225"/>
            <a:ext cx="10489333" cy="5262979"/>
          </a:xfrm>
          <a:prstGeom prst="rect">
            <a:avLst/>
          </a:prstGeom>
          <a:noFill/>
        </p:spPr>
        <p:txBody>
          <a:bodyPr wrap="square" rtlCol="0">
            <a:spAutoFit/>
          </a:bodyPr>
          <a:lstStyle/>
          <a:p>
            <a:r>
              <a:rPr lang="en-GB" sz="2400" b="1" dirty="0">
                <a:solidFill>
                  <a:srgbClr val="0070C0"/>
                </a:solidFill>
                <a:cs typeface="Calibri" panose="020F0502020204030204" pitchFamily="34" charset="0"/>
              </a:rPr>
              <a:t>The WG started its work on 1</a:t>
            </a:r>
            <a:r>
              <a:rPr lang="en-GB" sz="2400" b="1" baseline="30000" dirty="0">
                <a:solidFill>
                  <a:srgbClr val="0070C0"/>
                </a:solidFill>
                <a:cs typeface="Calibri" panose="020F0502020204030204" pitchFamily="34" charset="0"/>
              </a:rPr>
              <a:t>st</a:t>
            </a:r>
            <a:r>
              <a:rPr lang="en-GB" sz="2400" b="1" dirty="0">
                <a:solidFill>
                  <a:srgbClr val="0070C0"/>
                </a:solidFill>
                <a:cs typeface="Calibri" panose="020F0502020204030204" pitchFamily="34" charset="0"/>
              </a:rPr>
              <a:t> Feb 2023. Five meetings have already been held to discuss what the role of TSO should be:</a:t>
            </a:r>
          </a:p>
          <a:p>
            <a:endParaRPr lang="en-GB" sz="2400" dirty="0">
              <a:solidFill>
                <a:srgbClr val="0070C0"/>
              </a:solidFill>
              <a:cs typeface="Calibri" panose="020F0502020204030204" pitchFamily="34" charset="0"/>
            </a:endParaRPr>
          </a:p>
          <a:p>
            <a:pPr marL="342900" indent="-342900">
              <a:buFont typeface="Wingdings" pitchFamily="2" charset="2"/>
              <a:buChar char="ü"/>
            </a:pPr>
            <a:r>
              <a:rPr lang="en-GB" sz="2400" dirty="0">
                <a:solidFill>
                  <a:srgbClr val="0070C0"/>
                </a:solidFill>
                <a:cs typeface="Calibri" panose="020F0502020204030204" pitchFamily="34" charset="0"/>
              </a:rPr>
              <a:t>Are the mandate and scope of the TSO adapted?</a:t>
            </a:r>
          </a:p>
          <a:p>
            <a:pPr marL="342900" indent="-342900">
              <a:buFont typeface="Wingdings" pitchFamily="2" charset="2"/>
              <a:buChar char="ü"/>
            </a:pPr>
            <a:r>
              <a:rPr lang="en-GB" sz="2400" dirty="0">
                <a:solidFill>
                  <a:srgbClr val="0070C0"/>
                </a:solidFill>
                <a:cs typeface="Calibri" panose="020F0502020204030204" pitchFamily="34" charset="0"/>
              </a:rPr>
              <a:t>Is the training adequate for this function ?</a:t>
            </a:r>
          </a:p>
          <a:p>
            <a:pPr marL="342900" indent="-342900">
              <a:buFont typeface="Wingdings" pitchFamily="2" charset="2"/>
              <a:buChar char="ü"/>
            </a:pPr>
            <a:r>
              <a:rPr lang="en-GB" sz="2400" dirty="0">
                <a:solidFill>
                  <a:srgbClr val="0070C0"/>
                </a:solidFill>
                <a:cs typeface="Calibri" panose="020F0502020204030204" pitchFamily="34" charset="0"/>
              </a:rPr>
              <a:t>Do they have enough time and resources?</a:t>
            </a:r>
          </a:p>
          <a:p>
            <a:pPr marL="342900" indent="-342900">
              <a:buFont typeface="Wingdings" pitchFamily="2" charset="2"/>
              <a:buChar char="ü"/>
            </a:pPr>
            <a:r>
              <a:rPr lang="en-GB" sz="2400" dirty="0">
                <a:solidFill>
                  <a:srgbClr val="0070C0"/>
                </a:solidFill>
                <a:cs typeface="Calibri" panose="020F0502020204030204" pitchFamily="34" charset="0"/>
              </a:rPr>
              <a:t>Do they have enough support (safety office, specialists, hierarchy, available tools…)?</a:t>
            </a:r>
          </a:p>
          <a:p>
            <a:pPr marL="342900" indent="-342900">
              <a:buFont typeface="Wingdings" pitchFamily="2" charset="2"/>
              <a:buChar char="ü"/>
            </a:pPr>
            <a:r>
              <a:rPr lang="en-GB" sz="2400" dirty="0">
                <a:solidFill>
                  <a:srgbClr val="0070C0"/>
                </a:solidFill>
                <a:cs typeface="Calibri" panose="020F0502020204030204" pitchFamily="34" charset="0"/>
              </a:rPr>
              <a:t>Do they have available documentation at their disposal (maintenance records, safety files, risk assessments...)?</a:t>
            </a:r>
          </a:p>
          <a:p>
            <a:pPr marL="342900" indent="-342900">
              <a:buFont typeface="Wingdings" pitchFamily="2" charset="2"/>
              <a:buChar char="ü"/>
            </a:pPr>
            <a:r>
              <a:rPr lang="en-GB" sz="2400" dirty="0">
                <a:solidFill>
                  <a:srgbClr val="0070C0"/>
                </a:solidFill>
                <a:cs typeface="Calibri" panose="020F0502020204030204" pitchFamily="34" charset="0"/>
              </a:rPr>
              <a:t>Does the TSO have enough recognition &amp; visibility contributing to career development? </a:t>
            </a:r>
          </a:p>
          <a:p>
            <a:pPr marL="342900" indent="-342900">
              <a:buFont typeface="Wingdings" pitchFamily="2" charset="2"/>
              <a:buChar char="ü"/>
            </a:pPr>
            <a:r>
              <a:rPr lang="en-GB" sz="2400" dirty="0">
                <a:solidFill>
                  <a:srgbClr val="0070C0"/>
                </a:solidFill>
                <a:cs typeface="Calibri" panose="020F0502020204030204" pitchFamily="34" charset="0"/>
              </a:rPr>
              <a:t>Does they have enough liberty in his function to stay motivated?</a:t>
            </a:r>
          </a:p>
          <a:p>
            <a:pPr marL="342900" indent="-342900">
              <a:buFont typeface="Wingdings" pitchFamily="2" charset="2"/>
              <a:buChar char="ü"/>
            </a:pPr>
            <a:r>
              <a:rPr lang="en-GB" sz="2400" dirty="0">
                <a:solidFill>
                  <a:srgbClr val="0070C0"/>
                </a:solidFill>
                <a:cs typeface="Calibri" panose="020F0502020204030204" pitchFamily="34" charset="0"/>
              </a:rPr>
              <a:t>...</a:t>
            </a:r>
          </a:p>
        </p:txBody>
      </p:sp>
      <p:pic>
        <p:nvPicPr>
          <p:cNvPr id="2" name="Picture 7">
            <a:extLst>
              <a:ext uri="{FF2B5EF4-FFF2-40B4-BE49-F238E27FC236}">
                <a16:creationId xmlns:a16="http://schemas.microsoft.com/office/drawing/2014/main" id="{10C93154-8904-4BE3-4BDB-72E1DA1F72FA}"/>
              </a:ext>
            </a:extLst>
          </p:cNvPr>
          <p:cNvPicPr>
            <a:picLocks noChangeAspect="1"/>
          </p:cNvPicPr>
          <p:nvPr/>
        </p:nvPicPr>
        <p:blipFill>
          <a:blip r:embed="rId2"/>
          <a:stretch>
            <a:fillRect/>
          </a:stretch>
        </p:blipFill>
        <p:spPr>
          <a:xfrm>
            <a:off x="11107546" y="218018"/>
            <a:ext cx="875381" cy="875381"/>
          </a:xfrm>
          <a:prstGeom prst="rect">
            <a:avLst/>
          </a:prstGeom>
        </p:spPr>
      </p:pic>
      <p:sp>
        <p:nvSpPr>
          <p:cNvPr id="3" name="Footer Placeholder 8">
            <a:extLst>
              <a:ext uri="{FF2B5EF4-FFF2-40B4-BE49-F238E27FC236}">
                <a16:creationId xmlns:a16="http://schemas.microsoft.com/office/drawing/2014/main" id="{C3D79C56-56F6-0377-7D91-D89CC242AB56}"/>
              </a:ext>
            </a:extLst>
          </p:cNvPr>
          <p:cNvSpPr>
            <a:spLocks noGrp="1"/>
          </p:cNvSpPr>
          <p:nvPr>
            <p:ph type="ftr" sz="quarter" idx="11"/>
          </p:nvPr>
        </p:nvSpPr>
        <p:spPr>
          <a:xfrm>
            <a:off x="2783632" y="6435683"/>
            <a:ext cx="6624736" cy="365125"/>
          </a:xfrm>
        </p:spPr>
        <p:txBody>
          <a:bodyPr/>
          <a:lstStyle/>
          <a:p>
            <a:r>
              <a:rPr lang="en-GB" dirty="0"/>
              <a:t>WG – Revaluation of TSO role</a:t>
            </a:r>
          </a:p>
        </p:txBody>
      </p:sp>
      <p:sp>
        <p:nvSpPr>
          <p:cNvPr id="4" name="Date Placeholder 3">
            <a:extLst>
              <a:ext uri="{FF2B5EF4-FFF2-40B4-BE49-F238E27FC236}">
                <a16:creationId xmlns:a16="http://schemas.microsoft.com/office/drawing/2014/main" id="{896A941D-08E7-4EDE-3C15-B62222626D40}"/>
              </a:ext>
            </a:extLst>
          </p:cNvPr>
          <p:cNvSpPr>
            <a:spLocks noGrp="1"/>
          </p:cNvSpPr>
          <p:nvPr>
            <p:ph type="dt" sz="half" idx="10"/>
          </p:nvPr>
        </p:nvSpPr>
        <p:spPr>
          <a:xfrm>
            <a:off x="9123527" y="6428409"/>
            <a:ext cx="1984019" cy="365125"/>
          </a:xfrm>
        </p:spPr>
        <p:txBody>
          <a:bodyPr/>
          <a:lstStyle/>
          <a:p>
            <a:r>
              <a:rPr lang="en-GB" sz="1200" dirty="0"/>
              <a:t>26 June 23</a:t>
            </a:r>
          </a:p>
        </p:txBody>
      </p:sp>
    </p:spTree>
    <p:extLst>
      <p:ext uri="{BB962C8B-B14F-4D97-AF65-F5344CB8AC3E}">
        <p14:creationId xmlns:p14="http://schemas.microsoft.com/office/powerpoint/2010/main" val="29763266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5">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5">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5">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a:extLst>
              <a:ext uri="{FF2B5EF4-FFF2-40B4-BE49-F238E27FC236}">
                <a16:creationId xmlns:a16="http://schemas.microsoft.com/office/drawing/2014/main" id="{44735B8E-17BA-365B-A55B-F9A4991BF455}"/>
              </a:ext>
            </a:extLst>
          </p:cNvPr>
          <p:cNvSpPr>
            <a:spLocks noGrp="1"/>
          </p:cNvSpPr>
          <p:nvPr>
            <p:ph idx="1"/>
          </p:nvPr>
        </p:nvSpPr>
        <p:spPr/>
        <p:txBody>
          <a:bodyPr/>
          <a:lstStyle/>
          <a:p>
            <a:pPr marL="276225" lvl="1" indent="0">
              <a:buNone/>
            </a:pPr>
            <a:r>
              <a:rPr lang="en-GB" sz="2400" b="0" dirty="0">
                <a:solidFill>
                  <a:srgbClr val="0070C0"/>
                </a:solidFill>
              </a:rPr>
              <a:t>I represent the EP TSOs and DTSOs in this working group. To be effective and efficient, I need to get feedback from you.</a:t>
            </a:r>
          </a:p>
          <a:p>
            <a:pPr lvl="1" indent="0">
              <a:buNone/>
            </a:pPr>
            <a:r>
              <a:rPr lang="en-GB" sz="2400" b="0" dirty="0">
                <a:solidFill>
                  <a:srgbClr val="0070C0"/>
                </a:solidFill>
              </a:rPr>
              <a:t>In the coming weeks, you will receive either an email or a short questionnaire from my part to help me to understand your needs in your role, please :</a:t>
            </a:r>
          </a:p>
          <a:p>
            <a:pPr marL="990900" lvl="2" indent="-342900">
              <a:buFontTx/>
              <a:buChar char="-"/>
            </a:pPr>
            <a:r>
              <a:rPr lang="en-GB" sz="2400" b="0" dirty="0">
                <a:solidFill>
                  <a:srgbClr val="0070C0"/>
                </a:solidFill>
              </a:rPr>
              <a:t>report your feedback, your ideas and proposals,</a:t>
            </a:r>
          </a:p>
          <a:p>
            <a:pPr marL="990900" lvl="2" indent="-342900">
              <a:buFontTx/>
              <a:buChar char="-"/>
            </a:pPr>
            <a:r>
              <a:rPr lang="en-GB" sz="2400" dirty="0">
                <a:solidFill>
                  <a:srgbClr val="0070C0"/>
                </a:solidFill>
              </a:rPr>
              <a:t>tell me what it works and what it doesn’t work.</a:t>
            </a:r>
            <a:endParaRPr lang="en-GB" sz="2400" b="0" dirty="0">
              <a:solidFill>
                <a:srgbClr val="0070C0"/>
              </a:solidFill>
            </a:endParaRPr>
          </a:p>
          <a:p>
            <a:pPr marL="276225"/>
            <a:r>
              <a:rPr lang="en-GB" sz="2400" b="0" dirty="0">
                <a:solidFill>
                  <a:srgbClr val="0070C0"/>
                </a:solidFill>
              </a:rPr>
              <a:t>For a proposal in 2024 and an implementation of the new TSO role in 2025, this year the WG has to decide on priority points. It's essential to make your voice heard in order to improve what needs to be improved !</a:t>
            </a:r>
          </a:p>
        </p:txBody>
      </p:sp>
      <p:sp>
        <p:nvSpPr>
          <p:cNvPr id="3" name="Titre 2">
            <a:extLst>
              <a:ext uri="{FF2B5EF4-FFF2-40B4-BE49-F238E27FC236}">
                <a16:creationId xmlns:a16="http://schemas.microsoft.com/office/drawing/2014/main" id="{D4BF907A-F776-0AB7-EB92-82A37E4DCF23}"/>
              </a:ext>
            </a:extLst>
          </p:cNvPr>
          <p:cNvSpPr>
            <a:spLocks noGrp="1"/>
          </p:cNvSpPr>
          <p:nvPr>
            <p:ph type="title"/>
          </p:nvPr>
        </p:nvSpPr>
        <p:spPr/>
        <p:txBody>
          <a:bodyPr/>
          <a:lstStyle/>
          <a:p>
            <a:pPr algn="ctr"/>
            <a:r>
              <a:rPr lang="en-GB" sz="3200" dirty="0">
                <a:solidFill>
                  <a:srgbClr val="7030A0"/>
                </a:solidFill>
              </a:rPr>
              <a:t>What can I do as member of the WG </a:t>
            </a:r>
            <a:br>
              <a:rPr lang="en-GB" sz="3200" dirty="0">
                <a:solidFill>
                  <a:srgbClr val="7030A0"/>
                </a:solidFill>
              </a:rPr>
            </a:br>
            <a:r>
              <a:rPr lang="en-GB" sz="3200" dirty="0">
                <a:solidFill>
                  <a:srgbClr val="7030A0"/>
                </a:solidFill>
              </a:rPr>
              <a:t>to help you in your role ?</a:t>
            </a:r>
          </a:p>
        </p:txBody>
      </p:sp>
      <p:sp>
        <p:nvSpPr>
          <p:cNvPr id="6" name="Espace réservé du numéro de diapositive 5">
            <a:extLst>
              <a:ext uri="{FF2B5EF4-FFF2-40B4-BE49-F238E27FC236}">
                <a16:creationId xmlns:a16="http://schemas.microsoft.com/office/drawing/2014/main" id="{12A735C1-CB58-8841-A997-B47DBCA347A0}"/>
              </a:ext>
            </a:extLst>
          </p:cNvPr>
          <p:cNvSpPr>
            <a:spLocks noGrp="1"/>
          </p:cNvSpPr>
          <p:nvPr>
            <p:ph type="sldNum" sz="quarter" idx="12"/>
          </p:nvPr>
        </p:nvSpPr>
        <p:spPr/>
        <p:txBody>
          <a:bodyPr/>
          <a:lstStyle/>
          <a:p>
            <a:fld id="{36B5EA5A-BC32-A742-B11B-8E7414D5B535}" type="slidenum">
              <a:rPr lang="en-US" smtClean="0"/>
              <a:pPr/>
              <a:t>7</a:t>
            </a:fld>
            <a:endParaRPr lang="en-US" dirty="0"/>
          </a:p>
        </p:txBody>
      </p:sp>
      <p:pic>
        <p:nvPicPr>
          <p:cNvPr id="9" name="Picture 7">
            <a:extLst>
              <a:ext uri="{FF2B5EF4-FFF2-40B4-BE49-F238E27FC236}">
                <a16:creationId xmlns:a16="http://schemas.microsoft.com/office/drawing/2014/main" id="{292220E6-8848-F19A-3293-39AAC9FE81F1}"/>
              </a:ext>
            </a:extLst>
          </p:cNvPr>
          <p:cNvPicPr>
            <a:picLocks noChangeAspect="1"/>
          </p:cNvPicPr>
          <p:nvPr/>
        </p:nvPicPr>
        <p:blipFill>
          <a:blip r:embed="rId2"/>
          <a:stretch>
            <a:fillRect/>
          </a:stretch>
        </p:blipFill>
        <p:spPr>
          <a:xfrm>
            <a:off x="11107546" y="218018"/>
            <a:ext cx="875381" cy="875381"/>
          </a:xfrm>
          <a:prstGeom prst="rect">
            <a:avLst/>
          </a:prstGeom>
        </p:spPr>
      </p:pic>
      <p:sp>
        <p:nvSpPr>
          <p:cNvPr id="7" name="Footer Placeholder 8">
            <a:extLst>
              <a:ext uri="{FF2B5EF4-FFF2-40B4-BE49-F238E27FC236}">
                <a16:creationId xmlns:a16="http://schemas.microsoft.com/office/drawing/2014/main" id="{3F979001-330C-B8C6-0647-AF18D53B7FF0}"/>
              </a:ext>
            </a:extLst>
          </p:cNvPr>
          <p:cNvSpPr>
            <a:spLocks noGrp="1"/>
          </p:cNvSpPr>
          <p:nvPr>
            <p:ph type="ftr" sz="quarter" idx="11"/>
          </p:nvPr>
        </p:nvSpPr>
        <p:spPr>
          <a:xfrm>
            <a:off x="2783632" y="6435683"/>
            <a:ext cx="6624736" cy="365125"/>
          </a:xfrm>
        </p:spPr>
        <p:txBody>
          <a:bodyPr/>
          <a:lstStyle/>
          <a:p>
            <a:r>
              <a:rPr lang="en-GB" dirty="0"/>
              <a:t>WG – Revaluation of TSO role</a:t>
            </a:r>
          </a:p>
        </p:txBody>
      </p:sp>
      <p:sp>
        <p:nvSpPr>
          <p:cNvPr id="8" name="Date Placeholder 3">
            <a:extLst>
              <a:ext uri="{FF2B5EF4-FFF2-40B4-BE49-F238E27FC236}">
                <a16:creationId xmlns:a16="http://schemas.microsoft.com/office/drawing/2014/main" id="{049C4DF0-8DA6-DC70-CBCE-5F38EF50AC69}"/>
              </a:ext>
            </a:extLst>
          </p:cNvPr>
          <p:cNvSpPr>
            <a:spLocks noGrp="1"/>
          </p:cNvSpPr>
          <p:nvPr>
            <p:ph type="dt" sz="half" idx="10"/>
          </p:nvPr>
        </p:nvSpPr>
        <p:spPr>
          <a:xfrm>
            <a:off x="9123527" y="6428409"/>
            <a:ext cx="1984019" cy="365125"/>
          </a:xfrm>
        </p:spPr>
        <p:txBody>
          <a:bodyPr/>
          <a:lstStyle/>
          <a:p>
            <a:r>
              <a:rPr lang="en-GB" sz="1200" dirty="0"/>
              <a:t>26 June 23</a:t>
            </a:r>
          </a:p>
        </p:txBody>
      </p:sp>
    </p:spTree>
    <p:extLst>
      <p:ext uri="{BB962C8B-B14F-4D97-AF65-F5344CB8AC3E}">
        <p14:creationId xmlns:p14="http://schemas.microsoft.com/office/powerpoint/2010/main" val="27866282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240248201"/>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rporate16-9.pptx" id="{86E68773-CEFA-BA4D-AD6B-7D2DD58A86F6}" vid="{4DAB3E11-99D4-334F-AE04-8386311CDC2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485</TotalTime>
  <Words>659</Words>
  <Application>Microsoft Macintosh PowerPoint</Application>
  <PresentationFormat>Grand écran</PresentationFormat>
  <Paragraphs>100</Paragraphs>
  <Slides>8</Slides>
  <Notes>3</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8</vt:i4>
      </vt:variant>
    </vt:vector>
  </HeadingPairs>
  <TitlesOfParts>
    <vt:vector size="12" baseType="lpstr">
      <vt:lpstr>Arial</vt:lpstr>
      <vt:lpstr>Calibri</vt:lpstr>
      <vt:lpstr>Wingdings</vt:lpstr>
      <vt:lpstr>Office Theme</vt:lpstr>
      <vt:lpstr>Working Group on the Revaluation of the TSO role</vt:lpstr>
      <vt:lpstr>Présentation PowerPoint</vt:lpstr>
      <vt:lpstr>WP5 - Revisiting the response over three subjects </vt:lpstr>
      <vt:lpstr>WG – Revaluation of TSO role</vt:lpstr>
      <vt:lpstr>Expected results and milestones from WG</vt:lpstr>
      <vt:lpstr>Présentation PowerPoint</vt:lpstr>
      <vt:lpstr>What can I do as member of the WG  to help you in your role ?</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Microsoft Office User</dc:creator>
  <cp:lastModifiedBy>Evelyne Dho</cp:lastModifiedBy>
  <cp:revision>13</cp:revision>
  <cp:lastPrinted>2023-06-23T12:33:31Z</cp:lastPrinted>
  <dcterms:created xsi:type="dcterms:W3CDTF">2020-02-03T13:11:28Z</dcterms:created>
  <dcterms:modified xsi:type="dcterms:W3CDTF">2023-06-24T04:54:50Z</dcterms:modified>
</cp:coreProperties>
</file>