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7"/>
  </p:notesMasterIdLst>
  <p:handoutMasterIdLst>
    <p:handoutMasterId r:id="rId18"/>
  </p:handoutMasterIdLst>
  <p:sldIdLst>
    <p:sldId id="263" r:id="rId5"/>
    <p:sldId id="286" r:id="rId6"/>
    <p:sldId id="304" r:id="rId7"/>
    <p:sldId id="295" r:id="rId8"/>
    <p:sldId id="297" r:id="rId9"/>
    <p:sldId id="298" r:id="rId10"/>
    <p:sldId id="300" r:id="rId11"/>
    <p:sldId id="505" r:id="rId12"/>
    <p:sldId id="272" r:id="rId13"/>
    <p:sldId id="284" r:id="rId14"/>
    <p:sldId id="302" r:id="rId15"/>
    <p:sldId id="504" r:id="rId16"/>
  </p:sldIdLst>
  <p:sldSz cx="9144000" cy="5143500" type="screen16x9"/>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48" autoAdjust="0"/>
    <p:restoredTop sz="94660"/>
  </p:normalViewPr>
  <p:slideViewPr>
    <p:cSldViewPr snapToObjects="1" showGuides="1">
      <p:cViewPr varScale="1">
        <p:scale>
          <a:sx n="169" d="100"/>
          <a:sy n="169" d="100"/>
        </p:scale>
        <p:origin x="150" y="180"/>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09/06/2023</a:t>
            </a:fld>
            <a:endParaRPr lang="fr-FR"/>
          </a:p>
        </p:txBody>
      </p:sp>
      <p:sp>
        <p:nvSpPr>
          <p:cNvPr id="4" name="Espace réservé du pied de page 3"/>
          <p:cNvSpPr>
            <a:spLocks noGrp="1"/>
          </p:cNvSpPr>
          <p:nvPr>
            <p:ph type="ftr" sz="quarter" idx="2"/>
          </p:nvPr>
        </p:nvSpPr>
        <p:spPr>
          <a:xfrm>
            <a:off x="0" y="9377317"/>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7"/>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09/06/2023</a:t>
            </a:fld>
            <a:endParaRPr lang="fr-FR"/>
          </a:p>
        </p:txBody>
      </p:sp>
      <p:sp>
        <p:nvSpPr>
          <p:cNvPr id="4" name="Espace réservé de l'image des diapositives 3"/>
          <p:cNvSpPr>
            <a:spLocks noGrp="1" noRot="1" noChangeAspect="1"/>
          </p:cNvSpPr>
          <p:nvPr>
            <p:ph type="sldImg" idx="2"/>
          </p:nvPr>
        </p:nvSpPr>
        <p:spPr>
          <a:xfrm>
            <a:off x="106363" y="739775"/>
            <a:ext cx="6584950"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6"/>
            <a:ext cx="543814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7"/>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7"/>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l-PL" dirty="0"/>
          </a:p>
        </p:txBody>
      </p:sp>
      <p:sp>
        <p:nvSpPr>
          <p:cNvPr id="4" name="Date Placeholder 3"/>
          <p:cNvSpPr>
            <a:spLocks noGrp="1"/>
          </p:cNvSpPr>
          <p:nvPr>
            <p:ph type="dt" idx="1"/>
          </p:nvPr>
        </p:nvSpPr>
        <p:spPr/>
        <p:txBody>
          <a:bodyPr/>
          <a:lstStyle/>
          <a:p>
            <a:fld id="{89961BC8-9D9D-4976-85C0-CCAA1E25D9E5}" type="datetime1">
              <a:rPr lang="fr-FR" smtClean="0"/>
              <a:t>09/06/2023</a:t>
            </a:fld>
            <a:endParaRPr lang="fr-FR"/>
          </a:p>
        </p:txBody>
      </p:sp>
      <p:sp>
        <p:nvSpPr>
          <p:cNvPr id="5" name="Slide Number Placeholder 4"/>
          <p:cNvSpPr>
            <a:spLocks noGrp="1"/>
          </p:cNvSpPr>
          <p:nvPr>
            <p:ph type="sldNum" sz="quarter" idx="5"/>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11863002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Date Placeholder 3"/>
          <p:cNvSpPr>
            <a:spLocks noGrp="1"/>
          </p:cNvSpPr>
          <p:nvPr>
            <p:ph type="dt" idx="10"/>
          </p:nvPr>
        </p:nvSpPr>
        <p:spPr/>
        <p:txBody>
          <a:bodyPr/>
          <a:lstStyle/>
          <a:p>
            <a:fld id="{340DC8E2-EBFC-493F-92AE-48A95759E085}" type="datetime1">
              <a:rPr lang="fr-FR" smtClean="0"/>
              <a:t>09/06/2023</a:t>
            </a:fld>
            <a:endParaRPr lang="fr-FR"/>
          </a:p>
        </p:txBody>
      </p:sp>
      <p:sp>
        <p:nvSpPr>
          <p:cNvPr id="5" name="Slide Number Placeholder 4"/>
          <p:cNvSpPr>
            <a:spLocks noGrp="1"/>
          </p:cNvSpPr>
          <p:nvPr>
            <p:ph type="sldNum" sz="quarter" idx="11"/>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1470401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Date Placeholder 3"/>
          <p:cNvSpPr>
            <a:spLocks noGrp="1"/>
          </p:cNvSpPr>
          <p:nvPr>
            <p:ph type="dt" idx="10"/>
          </p:nvPr>
        </p:nvSpPr>
        <p:spPr/>
        <p:txBody>
          <a:bodyPr/>
          <a:lstStyle/>
          <a:p>
            <a:fld id="{340DC8E2-EBFC-493F-92AE-48A95759E085}" type="datetime1">
              <a:rPr lang="fr-FR" smtClean="0"/>
              <a:t>09/06/2023</a:t>
            </a:fld>
            <a:endParaRPr lang="fr-FR"/>
          </a:p>
        </p:txBody>
      </p:sp>
      <p:sp>
        <p:nvSpPr>
          <p:cNvPr id="5" name="Slide Number Placeholder 4"/>
          <p:cNvSpPr>
            <a:spLocks noGrp="1"/>
          </p:cNvSpPr>
          <p:nvPr>
            <p:ph type="sldNum" sz="quarter" idx="11"/>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1656221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Date Placeholder 3"/>
          <p:cNvSpPr>
            <a:spLocks noGrp="1"/>
          </p:cNvSpPr>
          <p:nvPr>
            <p:ph type="dt" idx="10"/>
          </p:nvPr>
        </p:nvSpPr>
        <p:spPr/>
        <p:txBody>
          <a:bodyPr/>
          <a:lstStyle/>
          <a:p>
            <a:fld id="{340DC8E2-EBFC-493F-92AE-48A95759E085}" type="datetime1">
              <a:rPr lang="fr-FR" smtClean="0"/>
              <a:t>09/06/2023</a:t>
            </a:fld>
            <a:endParaRPr lang="fr-FR"/>
          </a:p>
        </p:txBody>
      </p:sp>
      <p:sp>
        <p:nvSpPr>
          <p:cNvPr id="5" name="Slide Number Placeholder 4"/>
          <p:cNvSpPr>
            <a:spLocks noGrp="1"/>
          </p:cNvSpPr>
          <p:nvPr>
            <p:ph type="sldNum" sz="quarter" idx="11"/>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3762837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Date Placeholder 3"/>
          <p:cNvSpPr>
            <a:spLocks noGrp="1"/>
          </p:cNvSpPr>
          <p:nvPr>
            <p:ph type="dt" idx="10"/>
          </p:nvPr>
        </p:nvSpPr>
        <p:spPr/>
        <p:txBody>
          <a:bodyPr/>
          <a:lstStyle/>
          <a:p>
            <a:fld id="{340DC8E2-EBFC-493F-92AE-48A95759E085}" type="datetime1">
              <a:rPr lang="fr-FR" smtClean="0"/>
              <a:t>09/06/2023</a:t>
            </a:fld>
            <a:endParaRPr lang="fr-FR"/>
          </a:p>
        </p:txBody>
      </p:sp>
      <p:sp>
        <p:nvSpPr>
          <p:cNvPr id="5" name="Slide Number Placeholder 4"/>
          <p:cNvSpPr>
            <a:spLocks noGrp="1"/>
          </p:cNvSpPr>
          <p:nvPr>
            <p:ph type="sldNum" sz="quarter" idx="11"/>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11667609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Date Placeholder 3"/>
          <p:cNvSpPr>
            <a:spLocks noGrp="1"/>
          </p:cNvSpPr>
          <p:nvPr>
            <p:ph type="dt" idx="10"/>
          </p:nvPr>
        </p:nvSpPr>
        <p:spPr/>
        <p:txBody>
          <a:bodyPr/>
          <a:lstStyle/>
          <a:p>
            <a:fld id="{340DC8E2-EBFC-493F-92AE-48A95759E085}" type="datetime1">
              <a:rPr lang="fr-FR" smtClean="0"/>
              <a:t>09/06/2023</a:t>
            </a:fld>
            <a:endParaRPr lang="fr-FR"/>
          </a:p>
        </p:txBody>
      </p:sp>
      <p:sp>
        <p:nvSpPr>
          <p:cNvPr id="5" name="Slide Number Placeholder 4"/>
          <p:cNvSpPr>
            <a:spLocks noGrp="1"/>
          </p:cNvSpPr>
          <p:nvPr>
            <p:ph type="sldNum" sz="quarter" idx="11"/>
          </p:nvPr>
        </p:nvSpPr>
        <p:spPr/>
        <p:txBody>
          <a:bodyPr/>
          <a:lstStyle/>
          <a:p>
            <a:fld id="{624B141A-D04E-DD49-88DC-EFA90428BA41}" type="slidenum">
              <a:rPr lang="fr-FR" smtClean="0"/>
              <a:pPr/>
              <a:t>7</a:t>
            </a:fld>
            <a:endParaRPr lang="fr-FR"/>
          </a:p>
        </p:txBody>
      </p:sp>
    </p:spTree>
    <p:extLst>
      <p:ext uri="{BB962C8B-B14F-4D97-AF65-F5344CB8AC3E}">
        <p14:creationId xmlns:p14="http://schemas.microsoft.com/office/powerpoint/2010/main" val="40295345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Date Placeholder 3"/>
          <p:cNvSpPr>
            <a:spLocks noGrp="1"/>
          </p:cNvSpPr>
          <p:nvPr>
            <p:ph type="dt" idx="10"/>
          </p:nvPr>
        </p:nvSpPr>
        <p:spPr/>
        <p:txBody>
          <a:bodyPr/>
          <a:lstStyle/>
          <a:p>
            <a:fld id="{340DC8E2-EBFC-493F-92AE-48A95759E085}" type="datetime1">
              <a:rPr lang="fr-FR" smtClean="0"/>
              <a:t>09/06/2023</a:t>
            </a:fld>
            <a:endParaRPr lang="fr-FR"/>
          </a:p>
        </p:txBody>
      </p:sp>
      <p:sp>
        <p:nvSpPr>
          <p:cNvPr id="5" name="Slide Number Placeholder 4"/>
          <p:cNvSpPr>
            <a:spLocks noGrp="1"/>
          </p:cNvSpPr>
          <p:nvPr>
            <p:ph type="sldNum" sz="quarter" idx="11"/>
          </p:nvPr>
        </p:nvSpPr>
        <p:spPr/>
        <p:txBody>
          <a:bodyPr/>
          <a:lstStyle/>
          <a:p>
            <a:fld id="{624B141A-D04E-DD49-88DC-EFA90428BA41}" type="slidenum">
              <a:rPr lang="fr-FR" smtClean="0"/>
              <a:pPr/>
              <a:t>8</a:t>
            </a:fld>
            <a:endParaRPr lang="fr-FR"/>
          </a:p>
        </p:txBody>
      </p:sp>
    </p:spTree>
    <p:extLst>
      <p:ext uri="{BB962C8B-B14F-4D97-AF65-F5344CB8AC3E}">
        <p14:creationId xmlns:p14="http://schemas.microsoft.com/office/powerpoint/2010/main" val="3872214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Date Placeholder 3"/>
          <p:cNvSpPr>
            <a:spLocks noGrp="1"/>
          </p:cNvSpPr>
          <p:nvPr>
            <p:ph type="dt" idx="10"/>
          </p:nvPr>
        </p:nvSpPr>
        <p:spPr/>
        <p:txBody>
          <a:bodyPr/>
          <a:lstStyle/>
          <a:p>
            <a:fld id="{340DC8E2-EBFC-493F-92AE-48A95759E085}" type="datetime1">
              <a:rPr lang="fr-FR" smtClean="0"/>
              <a:t>09/06/2023</a:t>
            </a:fld>
            <a:endParaRPr lang="fr-FR"/>
          </a:p>
        </p:txBody>
      </p:sp>
      <p:sp>
        <p:nvSpPr>
          <p:cNvPr id="5" name="Slide Number Placeholder 4"/>
          <p:cNvSpPr>
            <a:spLocks noGrp="1"/>
          </p:cNvSpPr>
          <p:nvPr>
            <p:ph type="sldNum" sz="quarter" idx="11"/>
          </p:nvPr>
        </p:nvSpPr>
        <p:spPr/>
        <p:txBody>
          <a:bodyPr/>
          <a:lstStyle/>
          <a:p>
            <a:fld id="{624B141A-D04E-DD49-88DC-EFA90428BA41}" type="slidenum">
              <a:rPr lang="fr-FR" smtClean="0"/>
              <a:pPr/>
              <a:t>11</a:t>
            </a:fld>
            <a:endParaRPr lang="fr-FR"/>
          </a:p>
        </p:txBody>
      </p:sp>
    </p:spTree>
    <p:extLst>
      <p:ext uri="{BB962C8B-B14F-4D97-AF65-F5344CB8AC3E}">
        <p14:creationId xmlns:p14="http://schemas.microsoft.com/office/powerpoint/2010/main" val="31963007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en-GB" dirty="0"/>
              <a:t>XXX</a:t>
            </a:r>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lvl1pPr>
              <a:defRPr/>
            </a:lvl1pPr>
          </a:lstStyle>
          <a:p>
            <a:r>
              <a:rPr lang="en-GB" dirty="0"/>
              <a:t>XXX</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lvl1pPr>
              <a:defRPr/>
            </a:lvl1pPr>
          </a:lstStyle>
          <a:p>
            <a:r>
              <a:rPr lang="en-GB" dirty="0"/>
              <a:t>XXX</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lvl1pPr>
              <a:defRPr/>
            </a:lvl1pPr>
          </a:lstStyle>
          <a:p>
            <a:r>
              <a:rPr lang="en-GB" dirty="0"/>
              <a:t>XXX</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lvl1pPr>
              <a:defRPr/>
            </a:lvl1pPr>
          </a:lstStyle>
          <a:p>
            <a:r>
              <a:rPr lang="en-GB" dirty="0"/>
              <a:t>XXX</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lvl1pPr>
              <a:defRPr/>
            </a:lvl1pPr>
          </a:lstStyle>
          <a:p>
            <a:r>
              <a:rPr lang="en-GB" dirty="0"/>
              <a:t>XXX</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4767263"/>
            <a:ext cx="6440400" cy="270000"/>
          </a:xfrm>
        </p:spPr>
        <p:txBody>
          <a:bodyPr/>
          <a:lstStyle>
            <a:lvl1pPr>
              <a:defRPr/>
            </a:lvl1pPr>
          </a:lstStyle>
          <a:p>
            <a:r>
              <a:rPr lang="en-GB" dirty="0"/>
              <a:t>XXX</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1" y="61512"/>
            <a:ext cx="8226854" cy="399347"/>
          </a:xfrm>
        </p:spPr>
        <p:txBody>
          <a:bodyPr>
            <a:normAutofit/>
          </a:bodyPr>
          <a:lstStyle>
            <a:lvl1pPr algn="l">
              <a:defRPr sz="1800"/>
            </a:lvl1pPr>
          </a:lstStyle>
          <a:p>
            <a:r>
              <a:rPr kumimoji="0" lang="en-US" dirty="0"/>
              <a:t>Click to edit Master title style</a:t>
            </a:r>
          </a:p>
        </p:txBody>
      </p:sp>
      <p:sp>
        <p:nvSpPr>
          <p:cNvPr id="11" name="Espace réservé du texte 2"/>
          <p:cNvSpPr>
            <a:spLocks noGrp="1"/>
          </p:cNvSpPr>
          <p:nvPr>
            <p:ph type="body" idx="10"/>
          </p:nvPr>
        </p:nvSpPr>
        <p:spPr>
          <a:xfrm>
            <a:off x="457200" y="469489"/>
            <a:ext cx="2743200" cy="314740"/>
          </a:xfrm>
        </p:spPr>
        <p:txBody>
          <a:bodyPr lIns="45720" tIns="0" rIns="45720" bIns="0" anchor="b"/>
          <a:lstStyle>
            <a:lvl1pPr marL="0" indent="0" algn="l">
              <a:buNone/>
              <a:defRPr sz="788"/>
            </a:lvl1pPr>
            <a:lvl2pPr>
              <a:buNone/>
              <a:defRPr sz="675"/>
            </a:lvl2pPr>
            <a:lvl3pPr>
              <a:buNone/>
              <a:defRPr sz="563"/>
            </a:lvl3pPr>
            <a:lvl4pPr>
              <a:buNone/>
              <a:defRPr sz="506"/>
            </a:lvl4pPr>
            <a:lvl5pPr>
              <a:buNone/>
              <a:defRPr sz="506"/>
            </a:lvl5pPr>
          </a:lstStyle>
          <a:p>
            <a:pPr lvl="0" eaLnBrk="1" latinLnBrk="0" hangingPunct="1"/>
            <a:r>
              <a:rPr kumimoji="0" lang="en-US"/>
              <a:t>Click to edit Master text styles</a:t>
            </a:r>
          </a:p>
        </p:txBody>
      </p:sp>
      <p:sp>
        <p:nvSpPr>
          <p:cNvPr id="8" name="Slide Number Placeholder 3"/>
          <p:cNvSpPr txBox="1">
            <a:spLocks/>
          </p:cNvSpPr>
          <p:nvPr userDrawn="1"/>
        </p:nvSpPr>
        <p:spPr>
          <a:xfrm>
            <a:off x="8574912" y="4855051"/>
            <a:ext cx="501424" cy="273844"/>
          </a:xfrm>
          <a:prstGeom prst="rect">
            <a:avLst/>
          </a:prstGeom>
        </p:spPr>
        <p:txBody>
          <a:bodyPr vert="horz" lIns="51435" tIns="25718" rIns="51435" bIns="25718"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675" smtClean="0"/>
              <a:pPr/>
              <a:t>‹#›</a:t>
            </a:fld>
            <a:endParaRPr lang="en-US" sz="675" dirty="0"/>
          </a:p>
        </p:txBody>
      </p:sp>
      <p:cxnSp>
        <p:nvCxnSpPr>
          <p:cNvPr id="12" name="Straight Connector 11"/>
          <p:cNvCxnSpPr/>
          <p:nvPr userDrawn="1"/>
        </p:nvCxnSpPr>
        <p:spPr>
          <a:xfrm>
            <a:off x="76695" y="4686300"/>
            <a:ext cx="8990610" cy="57150"/>
          </a:xfrm>
          <a:prstGeom prst="line">
            <a:avLst/>
          </a:prstGeom>
          <a:ln w="6350">
            <a:solidFill>
              <a:srgbClr val="10428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92264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en-GB" dirty="0"/>
              <a:t>XXX</a:t>
            </a:r>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59" r:id="rId8"/>
  </p:sldLayoutIdLst>
  <p:hf hdr="0" ft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edms.cern.ch/document/1760496"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hyperlink" Target="https://edms.cern.ch/document/1760496"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2.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611560" y="1707654"/>
            <a:ext cx="8280920" cy="792088"/>
          </a:xfrm>
        </p:spPr>
        <p:txBody>
          <a:bodyPr/>
          <a:lstStyle/>
          <a:p>
            <a:r>
              <a:rPr lang="en-GB" dirty="0"/>
              <a:t>Overview of electrical test on HL-LHC prototype diode stack</a:t>
            </a:r>
          </a:p>
        </p:txBody>
      </p:sp>
      <p:pic>
        <p:nvPicPr>
          <p:cNvPr id="5" name="Image 4" descr="CERN-logo_outline.jpg"/>
          <p:cNvPicPr>
            <a:picLocks noChangeAspect="1"/>
          </p:cNvPicPr>
          <p:nvPr/>
        </p:nvPicPr>
        <p:blipFill>
          <a:blip r:embed="rId2"/>
          <a:stretch>
            <a:fillRect/>
          </a:stretch>
        </p:blipFill>
        <p:spPr>
          <a:xfrm>
            <a:off x="377190" y="4406900"/>
            <a:ext cx="613410" cy="603250"/>
          </a:xfrm>
          <a:prstGeom prst="rect">
            <a:avLst/>
          </a:prstGeom>
        </p:spPr>
      </p:pic>
      <p:sp>
        <p:nvSpPr>
          <p:cNvPr id="6" name="Content Placeholder 2"/>
          <p:cNvSpPr txBox="1">
            <a:spLocks/>
          </p:cNvSpPr>
          <p:nvPr/>
        </p:nvSpPr>
        <p:spPr>
          <a:xfrm>
            <a:off x="1331861" y="2525836"/>
            <a:ext cx="6480279" cy="1990130"/>
          </a:xfrm>
          <a:prstGeom prst="rect">
            <a:avLst/>
          </a:prstGeom>
        </p:spPr>
        <p:txBody>
          <a:bodyPr vert="horz" lIns="0" tIns="0" rIns="0" bIns="0" rtlCol="0">
            <a:normAutofit/>
          </a:bodyPr>
          <a:lstStyle>
            <a:lvl1pPr marL="0" indent="0" algn="l" defTabSz="457200" rtl="0" eaLnBrk="1" latinLnBrk="0" hangingPunct="1">
              <a:spcBef>
                <a:spcPct val="20000"/>
              </a:spcBef>
              <a:buClr>
                <a:schemeClr val="accent6"/>
              </a:buClr>
              <a:buFont typeface="Wingdings" charset="2"/>
              <a:buNone/>
              <a:defRPr sz="2000" b="0" kern="1200" baseline="0">
                <a:solidFill>
                  <a:schemeClr val="accent5"/>
                </a:solidFill>
                <a:latin typeface="+mn-lt"/>
                <a:ea typeface="+mn-ea"/>
                <a:cs typeface="+mn-cs"/>
              </a:defRPr>
            </a:lvl1pPr>
            <a:lvl2pPr marL="457200" indent="0" algn="ctr" defTabSz="457200" rtl="0" eaLnBrk="1" latinLnBrk="0" hangingPunct="1">
              <a:spcBef>
                <a:spcPct val="20000"/>
              </a:spcBef>
              <a:buClr>
                <a:schemeClr val="accent6"/>
              </a:buClr>
              <a:buFont typeface="Wingdings" charset="2"/>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Clr>
                <a:schemeClr val="accent6"/>
              </a:buClr>
              <a:buFont typeface="Wingdings" charset="2"/>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Clr>
                <a:schemeClr val="accent6"/>
              </a:buClr>
              <a:buFont typeface="Wingdings" charset="2"/>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Clr>
                <a:schemeClr val="accent6"/>
              </a:buClr>
              <a:buFont typeface="Wingdings" charset="2"/>
              <a:buNone/>
              <a:defRPr sz="16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342900" indent="-342900">
              <a:buFont typeface="Wingdings" charset="2"/>
              <a:buChar char="§"/>
            </a:pPr>
            <a:endParaRPr lang="en-US" dirty="0"/>
          </a:p>
          <a:p>
            <a:pPr marL="342900" indent="-342900">
              <a:buFont typeface="Wingdings" charset="2"/>
              <a:buChar char="§"/>
            </a:pPr>
            <a:r>
              <a:rPr lang="en-GB" dirty="0"/>
              <a:t>Introduction (Giorgio)</a:t>
            </a:r>
          </a:p>
          <a:p>
            <a:pPr marL="342900" indent="-342900">
              <a:buFont typeface="Wingdings" charset="2"/>
              <a:buChar char="§"/>
            </a:pPr>
            <a:r>
              <a:rPr lang="en-GB" dirty="0"/>
              <a:t>Summary of electrical test at 300K/77K (Giorgio)</a:t>
            </a:r>
          </a:p>
          <a:p>
            <a:pPr marL="342900" indent="-342900">
              <a:buFont typeface="Wingdings" charset="2"/>
              <a:buChar char="§"/>
            </a:pPr>
            <a:r>
              <a:rPr lang="en-GB" dirty="0"/>
              <a:t>Overview of electrical at SM18 (300K/4 K) (Gerard)</a:t>
            </a:r>
          </a:p>
          <a:p>
            <a:pPr marL="342900" indent="-342900">
              <a:buFont typeface="Wingdings" charset="2"/>
              <a:buChar char="§"/>
            </a:pPr>
            <a:r>
              <a:rPr lang="en-US" dirty="0"/>
              <a:t>Conclusion</a:t>
            </a:r>
          </a:p>
          <a:p>
            <a:endParaRPr lang="en-GB" sz="1800" dirty="0"/>
          </a:p>
          <a:p>
            <a:endParaRPr lang="en-GB" sz="1800" dirty="0"/>
          </a:p>
          <a:p>
            <a:endParaRPr lang="en-GB" sz="1800" dirty="0"/>
          </a:p>
          <a:p>
            <a:endParaRPr lang="en-US" sz="1800" dirty="0"/>
          </a:p>
          <a:p>
            <a:endParaRPr lang="en-US" sz="1800" dirty="0"/>
          </a:p>
          <a:p>
            <a:endParaRPr lang="en-US" sz="1800" dirty="0"/>
          </a:p>
          <a:p>
            <a:endParaRPr lang="en-US" sz="1800" dirty="0"/>
          </a:p>
          <a:p>
            <a:endParaRPr lang="en-GB" sz="1200" u="sng" dirty="0"/>
          </a:p>
        </p:txBody>
      </p:sp>
      <p:sp>
        <p:nvSpPr>
          <p:cNvPr id="20" name="Espace réservé du texte 19"/>
          <p:cNvSpPr>
            <a:spLocks noGrp="1"/>
          </p:cNvSpPr>
          <p:nvPr>
            <p:ph type="body" sz="quarter" idx="14"/>
          </p:nvPr>
        </p:nvSpPr>
        <p:spPr>
          <a:xfrm>
            <a:off x="1259632" y="4830092"/>
            <a:ext cx="6728792" cy="261938"/>
          </a:xfrm>
        </p:spPr>
        <p:txBody>
          <a:bodyPr>
            <a:normAutofit/>
          </a:bodyPr>
          <a:lstStyle/>
          <a:p>
            <a:pPr algn="ctr"/>
            <a:r>
              <a:rPr lang="en-GB" b="0" i="0" dirty="0">
                <a:solidFill>
                  <a:schemeClr val="bg2"/>
                </a:solidFill>
              </a:rPr>
              <a:t>2023-06-09</a:t>
            </a:r>
          </a:p>
        </p:txBody>
      </p:sp>
      <p:sp>
        <p:nvSpPr>
          <p:cNvPr id="19" name="Sous-titre 18"/>
          <p:cNvSpPr>
            <a:spLocks noGrp="1"/>
          </p:cNvSpPr>
          <p:nvPr>
            <p:ph type="subTitle" idx="1"/>
          </p:nvPr>
        </p:nvSpPr>
        <p:spPr>
          <a:xfrm>
            <a:off x="1332000" y="4421088"/>
            <a:ext cx="6480000" cy="382910"/>
          </a:xfrm>
        </p:spPr>
        <p:txBody>
          <a:bodyPr/>
          <a:lstStyle/>
          <a:p>
            <a:pPr algn="ctr"/>
            <a:r>
              <a:rPr lang="en-US" dirty="0"/>
              <a:t>G. D’Angelo</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139702"/>
            <a:ext cx="7920000" cy="540000"/>
          </a:xfrm>
        </p:spPr>
        <p:txBody>
          <a:bodyPr/>
          <a:lstStyle/>
          <a:p>
            <a:r>
              <a:rPr lang="en-US" dirty="0"/>
              <a:t>Thank you for your attention !</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10</a:t>
            </a:fld>
            <a:endParaRPr lang="fr-FR"/>
          </a:p>
        </p:txBody>
      </p:sp>
    </p:spTree>
    <p:extLst>
      <p:ext uri="{BB962C8B-B14F-4D97-AF65-F5344CB8AC3E}">
        <p14:creationId xmlns:p14="http://schemas.microsoft.com/office/powerpoint/2010/main" val="5328008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143000" y="0"/>
            <a:ext cx="6858000"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endParaRPr lang="en-GB" sz="1500"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Circuit parameters, E. Ravaioli</a:t>
            </a:r>
          </a:p>
          <a:p>
            <a:endParaRPr lang="en-GB" sz="15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p:txBody>
          <a:bodyPr/>
          <a:lstStyle/>
          <a:p>
            <a:fld id="{BFDCA1C4-9514-7B4F-976F-D92F7E296653}" type="slidenum">
              <a:rPr lang="fr-FR" smtClean="0">
                <a:latin typeface="Calibri" panose="020F0502020204030204" pitchFamily="34" charset="0"/>
                <a:cs typeface="Calibri" panose="020F0502020204030204" pitchFamily="34" charset="0"/>
              </a:rPr>
              <a:pPr/>
              <a:t>11</a:t>
            </a:fld>
            <a:endParaRPr lang="fr-FR">
              <a:latin typeface="Calibri" panose="020F0502020204030204" pitchFamily="34" charset="0"/>
              <a:cs typeface="Calibri" panose="020F0502020204030204" pitchFamily="34" charset="0"/>
            </a:endParaRPr>
          </a:p>
        </p:txBody>
      </p:sp>
      <p:sp>
        <p:nvSpPr>
          <p:cNvPr id="7" name="Content Placeholder 2"/>
          <p:cNvSpPr>
            <a:spLocks noGrp="1"/>
          </p:cNvSpPr>
          <p:nvPr>
            <p:ph idx="1"/>
          </p:nvPr>
        </p:nvSpPr>
        <p:spPr>
          <a:xfrm>
            <a:off x="539553" y="555526"/>
            <a:ext cx="8424935" cy="4104456"/>
          </a:xfrm>
        </p:spPr>
        <p:txBody>
          <a:bodyPr>
            <a:normAutofit/>
          </a:bodyPr>
          <a:lstStyle/>
          <a:p>
            <a:pPr lvl="0" algn="l">
              <a:buClr>
                <a:srgbClr val="FB963C"/>
              </a:buClr>
            </a:pPr>
            <a:r>
              <a:rPr lang="en-US" sz="1500" dirty="0">
                <a:solidFill>
                  <a:srgbClr val="5A5A5A"/>
                </a:solidFill>
                <a:latin typeface="Calibri" panose="020F0502020204030204" pitchFamily="34" charset="0"/>
                <a:cs typeface="Calibri" panose="020F0502020204030204" pitchFamily="34" charset="0"/>
              </a:rPr>
              <a:t>Electrical parameters of the circuit: worst</a:t>
            </a:r>
            <a:r>
              <a:rPr lang="en-GB" sz="1500" dirty="0">
                <a:solidFill>
                  <a:srgbClr val="5A5A5A"/>
                </a:solidFill>
                <a:latin typeface="Calibri" panose="020F0502020204030204" pitchFamily="34" charset="0"/>
                <a:cs typeface="Calibri" panose="020F0502020204030204" pitchFamily="34" charset="0"/>
              </a:rPr>
              <a:t> case scenario with peak current of 7kA to 18kA for ~130 </a:t>
            </a:r>
            <a:r>
              <a:rPr lang="en-GB" sz="1500" dirty="0" err="1">
                <a:solidFill>
                  <a:srgbClr val="5A5A5A"/>
                </a:solidFill>
                <a:latin typeface="Calibri" panose="020F0502020204030204" pitchFamily="34" charset="0"/>
                <a:cs typeface="Calibri" panose="020F0502020204030204" pitchFamily="34" charset="0"/>
              </a:rPr>
              <a:t>ms</a:t>
            </a:r>
            <a:r>
              <a:rPr lang="en-GB" sz="1500" dirty="0">
                <a:solidFill>
                  <a:srgbClr val="5A5A5A"/>
                </a:solidFill>
                <a:latin typeface="Calibri" panose="020F0502020204030204" pitchFamily="34" charset="0"/>
                <a:cs typeface="Calibri" panose="020F0502020204030204" pitchFamily="34" charset="0"/>
              </a:rPr>
              <a:t>, </a:t>
            </a:r>
            <a:r>
              <a:rPr lang="en-GB" sz="1500" dirty="0" err="1">
                <a:solidFill>
                  <a:srgbClr val="5A5A5A"/>
                </a:solidFill>
                <a:latin typeface="Calibri" panose="020F0502020204030204" pitchFamily="34" charset="0"/>
                <a:cs typeface="Calibri" panose="020F0502020204030204" pitchFamily="34" charset="0"/>
              </a:rPr>
              <a:t>MIIts</a:t>
            </a:r>
            <a:r>
              <a:rPr lang="en-GB" sz="1500" dirty="0">
                <a:solidFill>
                  <a:srgbClr val="5A5A5A"/>
                </a:solidFill>
                <a:latin typeface="Calibri" panose="020F0502020204030204" pitchFamily="34" charset="0"/>
                <a:cs typeface="Calibri" panose="020F0502020204030204" pitchFamily="34" charset="0"/>
              </a:rPr>
              <a:t> &lt;40 (Quench Protection studies from E. Ravaioli, </a:t>
            </a:r>
            <a:r>
              <a:rPr lang="en-GB" sz="1500" dirty="0">
                <a:solidFill>
                  <a:srgbClr val="5A5A5A"/>
                </a:solidFill>
                <a:latin typeface="Calibri" panose="020F0502020204030204" pitchFamily="34" charset="0"/>
                <a:cs typeface="Calibri" panose="020F0502020204030204" pitchFamily="34" charset="0"/>
                <a:hlinkClick r:id="rId3"/>
              </a:rPr>
              <a:t>EDMS 1760496</a:t>
            </a:r>
            <a:r>
              <a:rPr lang="en-GB" sz="1500" dirty="0">
                <a:solidFill>
                  <a:srgbClr val="5A5A5A"/>
                </a:solidFill>
                <a:latin typeface="Calibri" panose="020F0502020204030204" pitchFamily="34" charset="0"/>
                <a:cs typeface="Calibri" panose="020F0502020204030204" pitchFamily="34" charset="0"/>
              </a:rPr>
              <a:t>).</a:t>
            </a:r>
          </a:p>
          <a:p>
            <a:pPr lvl="0" algn="l">
              <a:buClr>
                <a:srgbClr val="FB963C"/>
              </a:buClr>
            </a:pPr>
            <a:endParaRPr lang="en-GB" sz="1100" dirty="0">
              <a:latin typeface="Calibri" panose="020F050202020403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0B540D18-78E0-0D6A-EB1F-0FC3306B3EAD}"/>
              </a:ext>
            </a:extLst>
          </p:cNvPr>
          <p:cNvPicPr>
            <a:picLocks noChangeAspect="1"/>
          </p:cNvPicPr>
          <p:nvPr/>
        </p:nvPicPr>
        <p:blipFill>
          <a:blip r:embed="rId4"/>
          <a:stretch>
            <a:fillRect/>
          </a:stretch>
        </p:blipFill>
        <p:spPr>
          <a:xfrm>
            <a:off x="-20535" y="1171377"/>
            <a:ext cx="4871791" cy="3595886"/>
          </a:xfrm>
          <a:prstGeom prst="rect">
            <a:avLst/>
          </a:prstGeom>
        </p:spPr>
      </p:pic>
      <p:pic>
        <p:nvPicPr>
          <p:cNvPr id="11" name="Picture 10">
            <a:extLst>
              <a:ext uri="{FF2B5EF4-FFF2-40B4-BE49-F238E27FC236}">
                <a16:creationId xmlns:a16="http://schemas.microsoft.com/office/drawing/2014/main" id="{BE7F2190-8F48-BE45-14D7-7BD661B94684}"/>
              </a:ext>
            </a:extLst>
          </p:cNvPr>
          <p:cNvPicPr>
            <a:picLocks noChangeAspect="1"/>
          </p:cNvPicPr>
          <p:nvPr/>
        </p:nvPicPr>
        <p:blipFill>
          <a:blip r:embed="rId5"/>
          <a:stretch>
            <a:fillRect/>
          </a:stretch>
        </p:blipFill>
        <p:spPr>
          <a:xfrm>
            <a:off x="4572000" y="1275606"/>
            <a:ext cx="4743845" cy="3166000"/>
          </a:xfrm>
          <a:prstGeom prst="rect">
            <a:avLst/>
          </a:prstGeom>
        </p:spPr>
      </p:pic>
    </p:spTree>
    <p:extLst>
      <p:ext uri="{BB962C8B-B14F-4D97-AF65-F5344CB8AC3E}">
        <p14:creationId xmlns:p14="http://schemas.microsoft.com/office/powerpoint/2010/main" val="31386805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85646" y="1005576"/>
            <a:ext cx="6454847" cy="367240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013" u="sng" dirty="0">
                <a:solidFill>
                  <a:srgbClr val="000000"/>
                </a:solidFill>
                <a:latin typeface="Calibri" panose="020F0502020204030204" pitchFamily="34" charset="0"/>
              </a:rPr>
              <a:t>Assumptions for Cold Diode worst considered case</a:t>
            </a:r>
          </a:p>
          <a:p>
            <a:pPr marL="160735" indent="-160735">
              <a:buFont typeface="Arial" panose="020B0604020202020204" pitchFamily="34" charset="0"/>
              <a:buChar char="•"/>
            </a:pPr>
            <a:r>
              <a:rPr lang="en-US" sz="1013" dirty="0">
                <a:solidFill>
                  <a:srgbClr val="000000"/>
                </a:solidFill>
                <a:latin typeface="Calibri" panose="020F0502020204030204" pitchFamily="34" charset="0"/>
              </a:rPr>
              <a:t>Initial temperature:	4 K</a:t>
            </a:r>
          </a:p>
          <a:p>
            <a:pPr marL="160735" indent="-160735">
              <a:buFont typeface="Arial" panose="020B0604020202020204" pitchFamily="34" charset="0"/>
              <a:buChar char="•"/>
            </a:pPr>
            <a:r>
              <a:rPr lang="en-US" sz="1013" dirty="0">
                <a:solidFill>
                  <a:srgbClr val="000000"/>
                </a:solidFill>
                <a:latin typeface="Calibri" panose="020F0502020204030204" pitchFamily="34" charset="0"/>
              </a:rPr>
              <a:t>Copper with RRR=100</a:t>
            </a:r>
          </a:p>
          <a:p>
            <a:pPr marL="160735" indent="-160735">
              <a:buFont typeface="Arial" panose="020B0604020202020204" pitchFamily="34" charset="0"/>
              <a:buChar char="•"/>
            </a:pPr>
            <a:r>
              <a:rPr lang="en-US" sz="1013" dirty="0">
                <a:solidFill>
                  <a:srgbClr val="000000"/>
                </a:solidFill>
                <a:latin typeface="Calibri" panose="020F0502020204030204" pitchFamily="34" charset="0"/>
              </a:rPr>
              <a:t>0 magnetic field [no magneto-resistivity]	</a:t>
            </a:r>
          </a:p>
          <a:p>
            <a:pPr marL="160735" indent="-160735">
              <a:buFont typeface="Arial" panose="020B0604020202020204" pitchFamily="34" charset="0"/>
              <a:buChar char="•"/>
            </a:pPr>
            <a:endParaRPr lang="en-US" sz="1013" dirty="0">
              <a:solidFill>
                <a:srgbClr val="000000"/>
              </a:solidFill>
              <a:latin typeface="Calibri" panose="020F0502020204030204" pitchFamily="34" charset="0"/>
            </a:endParaRPr>
          </a:p>
          <a:p>
            <a:pPr marL="160735" indent="-160735">
              <a:buFont typeface="Arial" panose="020B0604020202020204" pitchFamily="34" charset="0"/>
              <a:buChar char="•"/>
            </a:pPr>
            <a:endParaRPr lang="en-US" sz="1013" dirty="0">
              <a:solidFill>
                <a:srgbClr val="000000"/>
              </a:solidFill>
              <a:latin typeface="Calibri" panose="020F0502020204030204" pitchFamily="34" charset="0"/>
            </a:endParaRPr>
          </a:p>
          <a:p>
            <a:r>
              <a:rPr lang="en-US" sz="1013" u="sng" dirty="0">
                <a:solidFill>
                  <a:srgbClr val="000000"/>
                </a:solidFill>
                <a:latin typeface="Calibri" panose="020F0502020204030204" pitchFamily="34" charset="0"/>
              </a:rPr>
              <a:t>Case 1: Worst considered case:</a:t>
            </a:r>
          </a:p>
          <a:p>
            <a:r>
              <a:rPr lang="en-GB" sz="1013" dirty="0">
                <a:solidFill>
                  <a:srgbClr val="000000"/>
                </a:solidFill>
                <a:latin typeface="Calibri" panose="020F0502020204030204" pitchFamily="34" charset="0"/>
              </a:rPr>
              <a:t>worst-case that can realistically occur.</a:t>
            </a:r>
          </a:p>
          <a:p>
            <a:endParaRPr lang="en-US" sz="1013" dirty="0">
              <a:solidFill>
                <a:srgbClr val="000000"/>
              </a:solidFill>
              <a:latin typeface="Calibri" panose="020F0502020204030204" pitchFamily="34" charset="0"/>
            </a:endParaRPr>
          </a:p>
          <a:p>
            <a:pPr marL="160735" indent="-160735">
              <a:buFont typeface="Arial" panose="020B0604020202020204" pitchFamily="34" charset="0"/>
              <a:buChar char="•"/>
            </a:pPr>
            <a:r>
              <a:rPr lang="en-US" sz="1013" dirty="0">
                <a:solidFill>
                  <a:srgbClr val="000000"/>
                </a:solidFill>
                <a:latin typeface="Calibri" panose="020F0502020204030204" pitchFamily="34" charset="0"/>
              </a:rPr>
              <a:t>Peak current:		7 kA</a:t>
            </a:r>
          </a:p>
          <a:p>
            <a:pPr marL="160735" indent="-160735">
              <a:buFont typeface="Arial" panose="020B0604020202020204" pitchFamily="34" charset="0"/>
              <a:buChar char="•"/>
            </a:pPr>
            <a:r>
              <a:rPr lang="en-US" sz="1013" dirty="0">
                <a:solidFill>
                  <a:srgbClr val="000000"/>
                </a:solidFill>
                <a:latin typeface="Calibri" panose="020F0502020204030204" pitchFamily="34" charset="0"/>
              </a:rPr>
              <a:t>Thermal load: 		4.9 </a:t>
            </a:r>
            <a:r>
              <a:rPr lang="en-US" sz="1013" dirty="0" err="1">
                <a:solidFill>
                  <a:srgbClr val="000000"/>
                </a:solidFill>
                <a:latin typeface="Calibri" panose="020F0502020204030204" pitchFamily="34" charset="0"/>
              </a:rPr>
              <a:t>MIIt</a:t>
            </a:r>
            <a:endParaRPr lang="en-US" sz="1013" dirty="0">
              <a:solidFill>
                <a:srgbClr val="000000"/>
              </a:solidFill>
              <a:latin typeface="Calibri" panose="020F0502020204030204" pitchFamily="34" charset="0"/>
            </a:endParaRPr>
          </a:p>
          <a:p>
            <a:pPr marL="160735" indent="-160735">
              <a:buFont typeface="Arial" panose="020B0604020202020204" pitchFamily="34" charset="0"/>
              <a:buChar char="•"/>
            </a:pPr>
            <a:r>
              <a:rPr lang="en-US" sz="1013" dirty="0">
                <a:solidFill>
                  <a:srgbClr val="000000"/>
                </a:solidFill>
                <a:latin typeface="Calibri" panose="020F0502020204030204" pitchFamily="34" charset="0"/>
              </a:rPr>
              <a:t>Equivalent time, i.e. Thermal load / (Peak current)^2 : 100 </a:t>
            </a:r>
            <a:r>
              <a:rPr lang="en-US" sz="1013" dirty="0" err="1">
                <a:solidFill>
                  <a:srgbClr val="000000"/>
                </a:solidFill>
                <a:latin typeface="Calibri" panose="020F0502020204030204" pitchFamily="34" charset="0"/>
              </a:rPr>
              <a:t>ms</a:t>
            </a:r>
            <a:endParaRPr lang="en-US" sz="1013" dirty="0">
              <a:solidFill>
                <a:srgbClr val="000000"/>
              </a:solidFill>
              <a:latin typeface="Calibri" panose="020F0502020204030204" pitchFamily="34" charset="0"/>
            </a:endParaRPr>
          </a:p>
          <a:p>
            <a:pPr marL="160735" indent="-160735">
              <a:buFont typeface="Arial" panose="020B0604020202020204" pitchFamily="34" charset="0"/>
              <a:buChar char="•"/>
            </a:pPr>
            <a:r>
              <a:rPr lang="en-US" sz="1013" b="1" dirty="0">
                <a:solidFill>
                  <a:srgbClr val="C00000"/>
                </a:solidFill>
                <a:latin typeface="Calibri" panose="020F0502020204030204" pitchFamily="34" charset="0"/>
              </a:rPr>
              <a:t>Recommended Cu cross-section: at least 20 mm</a:t>
            </a:r>
            <a:r>
              <a:rPr lang="en-US" sz="1013" b="1" baseline="30000" dirty="0">
                <a:solidFill>
                  <a:srgbClr val="C00000"/>
                </a:solidFill>
                <a:latin typeface="Calibri" panose="020F0502020204030204" pitchFamily="34" charset="0"/>
              </a:rPr>
              <a:t>2</a:t>
            </a:r>
          </a:p>
          <a:p>
            <a:pPr marL="160735" indent="-160735">
              <a:buFont typeface="Arial" panose="020B0604020202020204" pitchFamily="34" charset="0"/>
              <a:buChar char="•"/>
            </a:pPr>
            <a:endParaRPr lang="en-US" sz="1013" dirty="0">
              <a:solidFill>
                <a:srgbClr val="000000"/>
              </a:solidFill>
              <a:latin typeface="Calibri" panose="020F0502020204030204" pitchFamily="34" charset="0"/>
            </a:endParaRPr>
          </a:p>
          <a:p>
            <a:pPr marL="160735" indent="-160735">
              <a:buFont typeface="Arial" panose="020B0604020202020204" pitchFamily="34" charset="0"/>
              <a:buChar char="•"/>
            </a:pPr>
            <a:endParaRPr lang="en-US" sz="1013" dirty="0">
              <a:solidFill>
                <a:srgbClr val="000000"/>
              </a:solidFill>
              <a:latin typeface="Calibri" panose="020F0502020204030204" pitchFamily="34" charset="0"/>
            </a:endParaRPr>
          </a:p>
          <a:p>
            <a:r>
              <a:rPr lang="en-US" sz="1013" u="sng" dirty="0">
                <a:solidFill>
                  <a:srgbClr val="000000"/>
                </a:solidFill>
                <a:latin typeface="Calibri" panose="020F0502020204030204" pitchFamily="34" charset="0"/>
              </a:rPr>
              <a:t>Case 2: Diode carrying the full 18 kA during the magnet discharge:</a:t>
            </a:r>
          </a:p>
          <a:p>
            <a:r>
              <a:rPr lang="en-GB" sz="1013" dirty="0">
                <a:solidFill>
                  <a:srgbClr val="000000"/>
                </a:solidFill>
                <a:latin typeface="Calibri" panose="020F0502020204030204" pitchFamily="34" charset="0"/>
              </a:rPr>
              <a:t>case where the diode needs to carry the full current for the entire magnet discharge time. One cannot see an operational scenario when this could happen, but since the cold diodes are dimensioned for this case, it is considered. </a:t>
            </a:r>
            <a:endParaRPr lang="en-US" sz="1013" dirty="0">
              <a:solidFill>
                <a:srgbClr val="000000"/>
              </a:solidFill>
              <a:latin typeface="Calibri" panose="020F0502020204030204" pitchFamily="34" charset="0"/>
            </a:endParaRPr>
          </a:p>
          <a:p>
            <a:endParaRPr lang="en-US" sz="1013" u="sng" dirty="0">
              <a:solidFill>
                <a:srgbClr val="000000"/>
              </a:solidFill>
              <a:latin typeface="Calibri" panose="020F0502020204030204" pitchFamily="34" charset="0"/>
            </a:endParaRPr>
          </a:p>
          <a:p>
            <a:pPr marL="160735" indent="-160735">
              <a:buFont typeface="Arial" panose="020B0604020202020204" pitchFamily="34" charset="0"/>
              <a:buChar char="•"/>
            </a:pPr>
            <a:r>
              <a:rPr lang="en-US" sz="1013" dirty="0">
                <a:solidFill>
                  <a:srgbClr val="000000"/>
                </a:solidFill>
                <a:latin typeface="Calibri" panose="020F0502020204030204" pitchFamily="34" charset="0"/>
              </a:rPr>
              <a:t>Peak current:		18 kA</a:t>
            </a:r>
          </a:p>
          <a:p>
            <a:pPr marL="160735" indent="-160735">
              <a:buFont typeface="Arial" panose="020B0604020202020204" pitchFamily="34" charset="0"/>
              <a:buChar char="•"/>
            </a:pPr>
            <a:r>
              <a:rPr lang="en-US" sz="1013" dirty="0">
                <a:solidFill>
                  <a:srgbClr val="000000"/>
                </a:solidFill>
                <a:latin typeface="Calibri" panose="020F0502020204030204" pitchFamily="34" charset="0"/>
              </a:rPr>
              <a:t>Thermal load: 		42.5 </a:t>
            </a:r>
            <a:r>
              <a:rPr lang="en-US" sz="1013" dirty="0" err="1">
                <a:solidFill>
                  <a:srgbClr val="000000"/>
                </a:solidFill>
                <a:latin typeface="Calibri" panose="020F0502020204030204" pitchFamily="34" charset="0"/>
              </a:rPr>
              <a:t>MIIt</a:t>
            </a:r>
            <a:endParaRPr lang="en-US" sz="1013" dirty="0">
              <a:solidFill>
                <a:srgbClr val="000000"/>
              </a:solidFill>
              <a:latin typeface="Calibri" panose="020F0502020204030204" pitchFamily="34" charset="0"/>
            </a:endParaRPr>
          </a:p>
          <a:p>
            <a:pPr marL="160735" indent="-160735">
              <a:buFont typeface="Arial" panose="020B0604020202020204" pitchFamily="34" charset="0"/>
              <a:buChar char="•"/>
            </a:pPr>
            <a:r>
              <a:rPr lang="en-US" sz="1013" dirty="0">
                <a:solidFill>
                  <a:srgbClr val="000000"/>
                </a:solidFill>
                <a:latin typeface="Calibri" panose="020F0502020204030204" pitchFamily="34" charset="0"/>
              </a:rPr>
              <a:t>Equivalent time, i.e. Thermal load / (Peak current)^2 :	131 </a:t>
            </a:r>
            <a:r>
              <a:rPr lang="en-US" sz="1013" dirty="0" err="1">
                <a:solidFill>
                  <a:srgbClr val="000000"/>
                </a:solidFill>
                <a:latin typeface="Calibri" panose="020F0502020204030204" pitchFamily="34" charset="0"/>
              </a:rPr>
              <a:t>ms</a:t>
            </a:r>
            <a:endParaRPr lang="en-US" sz="1013" dirty="0">
              <a:solidFill>
                <a:srgbClr val="000000"/>
              </a:solidFill>
              <a:latin typeface="Calibri" panose="020F0502020204030204" pitchFamily="34" charset="0"/>
            </a:endParaRPr>
          </a:p>
          <a:p>
            <a:pPr marL="160735" indent="-160735">
              <a:buFont typeface="Arial" panose="020B0604020202020204" pitchFamily="34" charset="0"/>
              <a:buChar char="•"/>
            </a:pPr>
            <a:r>
              <a:rPr lang="en-US" sz="1013" b="1" dirty="0">
                <a:solidFill>
                  <a:srgbClr val="C00000"/>
                </a:solidFill>
                <a:latin typeface="Calibri" panose="020F0502020204030204" pitchFamily="34" charset="0"/>
              </a:rPr>
              <a:t>Recommended Cu cross-section: at least 45 mm</a:t>
            </a:r>
            <a:r>
              <a:rPr lang="en-US" sz="1013" b="1" baseline="30000" dirty="0">
                <a:solidFill>
                  <a:srgbClr val="C00000"/>
                </a:solidFill>
                <a:latin typeface="Calibri" panose="020F0502020204030204" pitchFamily="34" charset="0"/>
              </a:rPr>
              <a:t>2</a:t>
            </a:r>
          </a:p>
        </p:txBody>
      </p:sp>
      <p:pic>
        <p:nvPicPr>
          <p:cNvPr id="9" name="Picture 8"/>
          <p:cNvPicPr>
            <a:picLocks noChangeAspect="1"/>
          </p:cNvPicPr>
          <p:nvPr/>
        </p:nvPicPr>
        <p:blipFill>
          <a:blip r:embed="rId2"/>
          <a:stretch>
            <a:fillRect/>
          </a:stretch>
        </p:blipFill>
        <p:spPr>
          <a:xfrm>
            <a:off x="4950042" y="1005576"/>
            <a:ext cx="2945405" cy="2135981"/>
          </a:xfrm>
          <a:prstGeom prst="rect">
            <a:avLst/>
          </a:prstGeom>
        </p:spPr>
      </p:pic>
      <p:sp>
        <p:nvSpPr>
          <p:cNvPr id="2" name="Title 1"/>
          <p:cNvSpPr>
            <a:spLocks noGrp="1"/>
          </p:cNvSpPr>
          <p:nvPr>
            <p:ph type="title"/>
          </p:nvPr>
        </p:nvSpPr>
        <p:spPr>
          <a:xfrm>
            <a:off x="1817694" y="411511"/>
            <a:ext cx="5838347" cy="538767"/>
          </a:xfrm>
        </p:spPr>
        <p:txBody>
          <a:bodyPr>
            <a:normAutofit fontScale="90000"/>
          </a:bodyPr>
          <a:lstStyle/>
          <a:p>
            <a:r>
              <a:rPr lang="en-US" dirty="0"/>
              <a:t>MQXF – Dimensioning of the cross-section of the Cold-Diode bus bar</a:t>
            </a:r>
          </a:p>
        </p:txBody>
      </p:sp>
    </p:spTree>
    <p:extLst>
      <p:ext uri="{BB962C8B-B14F-4D97-AF65-F5344CB8AC3E}">
        <p14:creationId xmlns:p14="http://schemas.microsoft.com/office/powerpoint/2010/main" val="3319230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494D33F3-7DF8-2F1C-5A14-53178241C118}"/>
              </a:ext>
            </a:extLst>
          </p:cNvPr>
          <p:cNvPicPr>
            <a:picLocks noChangeAspect="1"/>
          </p:cNvPicPr>
          <p:nvPr/>
        </p:nvPicPr>
        <p:blipFill rotWithShape="1">
          <a:blip r:embed="rId3">
            <a:extLst>
              <a:ext uri="{28A0092B-C50C-407E-A947-70E740481C1C}">
                <a14:useLocalDpi xmlns:a14="http://schemas.microsoft.com/office/drawing/2010/main" val="0"/>
              </a:ext>
            </a:extLst>
          </a:blip>
          <a:srcRect t="22988" b="11506"/>
          <a:stretch/>
        </p:blipFill>
        <p:spPr>
          <a:xfrm>
            <a:off x="5064319" y="3113566"/>
            <a:ext cx="4024265" cy="1287908"/>
          </a:xfrm>
          <a:prstGeom prst="rect">
            <a:avLst/>
          </a:prstGeom>
        </p:spPr>
      </p:pic>
      <p:sp>
        <p:nvSpPr>
          <p:cNvPr id="11" name="Content Placeholder 2"/>
          <p:cNvSpPr>
            <a:spLocks noGrp="1"/>
          </p:cNvSpPr>
          <p:nvPr>
            <p:ph idx="1"/>
          </p:nvPr>
        </p:nvSpPr>
        <p:spPr>
          <a:xfrm>
            <a:off x="495153" y="697436"/>
            <a:ext cx="4580998" cy="4031717"/>
          </a:xfrm>
        </p:spPr>
        <p:txBody>
          <a:bodyPr>
            <a:normAutofit/>
          </a:bodyPr>
          <a:lstStyle/>
          <a:p>
            <a:pPr algn="l"/>
            <a:r>
              <a:rPr lang="en-GB" sz="1500" dirty="0">
                <a:latin typeface="Calibri" panose="020F0502020204030204" pitchFamily="34" charset="0"/>
                <a:cs typeface="Calibri" panose="020F0502020204030204" pitchFamily="34" charset="0"/>
              </a:rPr>
              <a:t>Recall of electrical criteria for HL-LHC diodes:</a:t>
            </a:r>
          </a:p>
          <a:p>
            <a:pPr algn="l"/>
            <a:endParaRPr lang="en-GB" sz="1500" dirty="0">
              <a:latin typeface="Calibri" panose="020F0502020204030204" pitchFamily="34" charset="0"/>
              <a:cs typeface="Calibri" panose="020F0502020204030204" pitchFamily="34" charset="0"/>
            </a:endParaRPr>
          </a:p>
          <a:p>
            <a:endParaRPr lang="en-US" sz="1350" dirty="0">
              <a:latin typeface="Calibri" panose="020F0502020204030204" pitchFamily="34" charset="0"/>
              <a:cs typeface="Calibri" panose="020F0502020204030204" pitchFamily="34" charset="0"/>
            </a:endParaRPr>
          </a:p>
          <a:p>
            <a:endParaRPr lang="en-US" sz="1350" dirty="0">
              <a:latin typeface="Calibri" panose="020F0502020204030204" pitchFamily="34" charset="0"/>
              <a:cs typeface="Calibri" panose="020F0502020204030204" pitchFamily="34" charset="0"/>
            </a:endParaRPr>
          </a:p>
          <a:p>
            <a:endParaRPr lang="en-US" sz="1350" dirty="0">
              <a:latin typeface="Calibri" panose="020F0502020204030204" pitchFamily="34" charset="0"/>
              <a:cs typeface="Calibri" panose="020F0502020204030204" pitchFamily="34" charset="0"/>
            </a:endParaRPr>
          </a:p>
          <a:p>
            <a:endParaRPr lang="en-US" sz="1350" dirty="0">
              <a:latin typeface="Calibri" panose="020F0502020204030204" pitchFamily="34" charset="0"/>
              <a:cs typeface="Calibri" panose="020F0502020204030204" pitchFamily="34" charset="0"/>
            </a:endParaRPr>
          </a:p>
          <a:p>
            <a:pPr marL="0" indent="0">
              <a:buNone/>
            </a:pPr>
            <a:endParaRPr lang="en-US" sz="1350" dirty="0">
              <a:latin typeface="Calibri" panose="020F0502020204030204" pitchFamily="34" charset="0"/>
              <a:cs typeface="Calibri" panose="020F0502020204030204" pitchFamily="34" charset="0"/>
            </a:endParaRPr>
          </a:p>
          <a:p>
            <a:pPr marL="0" indent="0">
              <a:buNone/>
            </a:pPr>
            <a:endParaRPr lang="en-US" sz="1350" dirty="0">
              <a:latin typeface="Calibri" panose="020F0502020204030204" pitchFamily="34" charset="0"/>
              <a:cs typeface="Calibri" panose="020F0502020204030204" pitchFamily="34" charset="0"/>
            </a:endParaRPr>
          </a:p>
          <a:p>
            <a:pPr marL="0" indent="0">
              <a:buNone/>
            </a:pPr>
            <a:endParaRPr lang="en-US" sz="1350" dirty="0">
              <a:latin typeface="Calibri" panose="020F0502020204030204" pitchFamily="34" charset="0"/>
              <a:cs typeface="Calibri" panose="020F0502020204030204" pitchFamily="34" charset="0"/>
            </a:endParaRPr>
          </a:p>
          <a:p>
            <a:pPr marL="0" indent="0">
              <a:buNone/>
            </a:pPr>
            <a:endParaRPr lang="en-US" sz="1350" dirty="0">
              <a:latin typeface="Calibri" panose="020F0502020204030204" pitchFamily="34" charset="0"/>
              <a:cs typeface="Calibri" panose="020F0502020204030204" pitchFamily="34" charset="0"/>
            </a:endParaRPr>
          </a:p>
          <a:p>
            <a:pPr marL="0" indent="0">
              <a:buNone/>
            </a:pPr>
            <a:endParaRPr lang="en-US" sz="1350" dirty="0">
              <a:latin typeface="Calibri" panose="020F0502020204030204" pitchFamily="34" charset="0"/>
              <a:cs typeface="Calibri" panose="020F0502020204030204" pitchFamily="34" charset="0"/>
            </a:endParaRPr>
          </a:p>
          <a:p>
            <a:pPr algn="l"/>
            <a:r>
              <a:rPr lang="en-GB" sz="1500" dirty="0">
                <a:latin typeface="Calibri" panose="020F0502020204030204" pitchFamily="34" charset="0"/>
                <a:cs typeface="Calibri" panose="020F0502020204030204" pitchFamily="34" charset="0"/>
              </a:rPr>
              <a:t>The HL-LHC Proto1 is equipped with standard LHC diodes, to be used in HL-LHC string only. For HL-LHC, the specific very thin base diodes (same dimensions, more radiation tolerant), will be used.</a:t>
            </a:r>
            <a:endParaRPr lang="en-US" sz="1350" dirty="0">
              <a:latin typeface="Calibri" panose="020F0502020204030204" pitchFamily="34" charset="0"/>
              <a:cs typeface="Calibri" panose="020F0502020204030204" pitchFamily="34" charset="0"/>
            </a:endParaRPr>
          </a:p>
        </p:txBody>
      </p:sp>
      <p:sp>
        <p:nvSpPr>
          <p:cNvPr id="2" name="Title 1"/>
          <p:cNvSpPr>
            <a:spLocks noGrp="1"/>
          </p:cNvSpPr>
          <p:nvPr>
            <p:ph type="title"/>
          </p:nvPr>
        </p:nvSpPr>
        <p:spPr>
          <a:xfrm>
            <a:off x="1656336" y="141480"/>
            <a:ext cx="5940000" cy="405000"/>
          </a:xfrm>
        </p:spPr>
        <p:txBody>
          <a:bodyPr/>
          <a:lstStyle/>
          <a:p>
            <a:r>
              <a:rPr lang="en-GB" dirty="0">
                <a:latin typeface="Calibri" panose="020F0502020204030204" pitchFamily="34" charset="0"/>
                <a:cs typeface="Calibri" panose="020F0502020204030204" pitchFamily="34" charset="0"/>
              </a:rPr>
              <a:t>Introduction</a:t>
            </a:r>
          </a:p>
        </p:txBody>
      </p:sp>
      <p:sp>
        <p:nvSpPr>
          <p:cNvPr id="5" name="Slide Number Placeholder 4"/>
          <p:cNvSpPr>
            <a:spLocks noGrp="1"/>
          </p:cNvSpPr>
          <p:nvPr>
            <p:ph type="sldNum" sz="quarter" idx="12"/>
          </p:nvPr>
        </p:nvSpPr>
        <p:spPr/>
        <p:txBody>
          <a:bodyPr/>
          <a:lstStyle/>
          <a:p>
            <a:fld id="{BFDCA1C4-9514-7B4F-976F-D92F7E296653}" type="slidenum">
              <a:rPr lang="fr-FR">
                <a:solidFill>
                  <a:srgbClr val="64BCD9"/>
                </a:solidFill>
                <a:latin typeface="Calibri" panose="020F0502020204030204" pitchFamily="34" charset="0"/>
                <a:cs typeface="Calibri" panose="020F0502020204030204" pitchFamily="34" charset="0"/>
              </a:rPr>
              <a:pPr/>
              <a:t>2</a:t>
            </a:fld>
            <a:endParaRPr lang="fr-FR">
              <a:solidFill>
                <a:srgbClr val="64BCD9"/>
              </a:solidFill>
              <a:latin typeface="Calibri" panose="020F0502020204030204" pitchFamily="34" charset="0"/>
              <a:cs typeface="Calibri" panose="020F0502020204030204" pitchFamily="34" charset="0"/>
            </a:endParaRPr>
          </a:p>
        </p:txBody>
      </p:sp>
      <p:sp>
        <p:nvSpPr>
          <p:cNvPr id="14" name="Rectangle 13"/>
          <p:cNvSpPr/>
          <p:nvPr/>
        </p:nvSpPr>
        <p:spPr>
          <a:xfrm>
            <a:off x="6348834" y="4552357"/>
            <a:ext cx="1872375" cy="246221"/>
          </a:xfrm>
          <a:prstGeom prst="rect">
            <a:avLst/>
          </a:prstGeom>
        </p:spPr>
        <p:txBody>
          <a:bodyPr wrap="square">
            <a:spAutoFit/>
          </a:bodyPr>
          <a:lstStyle/>
          <a:p>
            <a:pPr algn="ctr"/>
            <a:r>
              <a:rPr lang="en-GB" sz="1000" dirty="0">
                <a:solidFill>
                  <a:schemeClr val="tx2"/>
                </a:solidFill>
                <a:latin typeface="Calibri" panose="020F0502020204030204" pitchFamily="34" charset="0"/>
                <a:cs typeface="Calibri" panose="020F0502020204030204" pitchFamily="34" charset="0"/>
              </a:rPr>
              <a:t>Prototype HL-LHC diode stack</a:t>
            </a:r>
          </a:p>
        </p:txBody>
      </p:sp>
      <p:sp>
        <p:nvSpPr>
          <p:cNvPr id="15" name="Rectangle 14"/>
          <p:cNvSpPr/>
          <p:nvPr/>
        </p:nvSpPr>
        <p:spPr>
          <a:xfrm>
            <a:off x="6378108" y="2679187"/>
            <a:ext cx="1998484" cy="246221"/>
          </a:xfrm>
          <a:prstGeom prst="rect">
            <a:avLst/>
          </a:prstGeom>
        </p:spPr>
        <p:txBody>
          <a:bodyPr wrap="square">
            <a:spAutoFit/>
          </a:bodyPr>
          <a:lstStyle/>
          <a:p>
            <a:pPr algn="ctr"/>
            <a:r>
              <a:rPr lang="en-GB" sz="1000" dirty="0">
                <a:solidFill>
                  <a:schemeClr val="accent5"/>
                </a:solidFill>
                <a:latin typeface="Calibri" panose="020F0502020204030204" pitchFamily="34" charset="0"/>
                <a:cs typeface="Calibri" panose="020F0502020204030204" pitchFamily="34" charset="0"/>
              </a:rPr>
              <a:t>Standard LHC diode press-packs (6)</a:t>
            </a:r>
          </a:p>
        </p:txBody>
      </p:sp>
      <p:cxnSp>
        <p:nvCxnSpPr>
          <p:cNvPr id="16" name="Straight Arrow Connector 15"/>
          <p:cNvCxnSpPr>
            <a:cxnSpLocks/>
          </p:cNvCxnSpPr>
          <p:nvPr/>
        </p:nvCxnSpPr>
        <p:spPr>
          <a:xfrm flipH="1">
            <a:off x="7003797" y="2957465"/>
            <a:ext cx="310499" cy="450227"/>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0" name="Straight Arrow Connector 19"/>
          <p:cNvCxnSpPr>
            <a:cxnSpLocks/>
          </p:cNvCxnSpPr>
          <p:nvPr/>
        </p:nvCxnSpPr>
        <p:spPr>
          <a:xfrm flipH="1">
            <a:off x="7255749" y="2967902"/>
            <a:ext cx="58547" cy="456476"/>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3" name="Straight Arrow Connector 22"/>
          <p:cNvCxnSpPr>
            <a:cxnSpLocks/>
          </p:cNvCxnSpPr>
          <p:nvPr/>
        </p:nvCxnSpPr>
        <p:spPr>
          <a:xfrm>
            <a:off x="7314296" y="2973120"/>
            <a:ext cx="304536" cy="472922"/>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6" name="Straight Arrow Connector 25"/>
          <p:cNvCxnSpPr>
            <a:cxnSpLocks/>
          </p:cNvCxnSpPr>
          <p:nvPr/>
        </p:nvCxnSpPr>
        <p:spPr>
          <a:xfrm>
            <a:off x="7314296" y="2973120"/>
            <a:ext cx="609072" cy="523118"/>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9" name="Straight Arrow Connector 28"/>
          <p:cNvCxnSpPr>
            <a:cxnSpLocks/>
          </p:cNvCxnSpPr>
          <p:nvPr/>
        </p:nvCxnSpPr>
        <p:spPr>
          <a:xfrm>
            <a:off x="7314296" y="2962683"/>
            <a:ext cx="972220" cy="473163"/>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2" name="Straight Arrow Connector 31"/>
          <p:cNvCxnSpPr>
            <a:cxnSpLocks/>
          </p:cNvCxnSpPr>
          <p:nvPr/>
        </p:nvCxnSpPr>
        <p:spPr>
          <a:xfrm>
            <a:off x="7314296" y="2962683"/>
            <a:ext cx="1218144" cy="496280"/>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10" name="Picture 9">
            <a:extLst>
              <a:ext uri="{FF2B5EF4-FFF2-40B4-BE49-F238E27FC236}">
                <a16:creationId xmlns:a16="http://schemas.microsoft.com/office/drawing/2014/main" id="{43F8E001-0C1E-1588-5241-54B61B87565D}"/>
              </a:ext>
            </a:extLst>
          </p:cNvPr>
          <p:cNvPicPr>
            <a:picLocks noChangeAspect="1"/>
          </p:cNvPicPr>
          <p:nvPr/>
        </p:nvPicPr>
        <p:blipFill>
          <a:blip r:embed="rId4"/>
          <a:stretch>
            <a:fillRect/>
          </a:stretch>
        </p:blipFill>
        <p:spPr>
          <a:xfrm>
            <a:off x="857484" y="978569"/>
            <a:ext cx="4028110" cy="2457277"/>
          </a:xfrm>
          <a:prstGeom prst="rect">
            <a:avLst/>
          </a:prstGeom>
        </p:spPr>
      </p:pic>
      <p:pic>
        <p:nvPicPr>
          <p:cNvPr id="18" name="Picture 17">
            <a:extLst>
              <a:ext uri="{FF2B5EF4-FFF2-40B4-BE49-F238E27FC236}">
                <a16:creationId xmlns:a16="http://schemas.microsoft.com/office/drawing/2014/main" id="{80E62D0C-1105-A857-9266-7FDDE053C26B}"/>
              </a:ext>
            </a:extLst>
          </p:cNvPr>
          <p:cNvPicPr>
            <a:picLocks noChangeAspect="1"/>
          </p:cNvPicPr>
          <p:nvPr/>
        </p:nvPicPr>
        <p:blipFill>
          <a:blip r:embed="rId5"/>
          <a:stretch>
            <a:fillRect/>
          </a:stretch>
        </p:blipFill>
        <p:spPr>
          <a:xfrm>
            <a:off x="5020400" y="846878"/>
            <a:ext cx="3966795" cy="1498704"/>
          </a:xfrm>
          <a:prstGeom prst="rect">
            <a:avLst/>
          </a:prstGeom>
        </p:spPr>
      </p:pic>
    </p:spTree>
    <p:extLst>
      <p:ext uri="{BB962C8B-B14F-4D97-AF65-F5344CB8AC3E}">
        <p14:creationId xmlns:p14="http://schemas.microsoft.com/office/powerpoint/2010/main" val="1154870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143000" y="0"/>
            <a:ext cx="6858000"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endParaRPr lang="en-GB" sz="1500"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Circuit parameters</a:t>
            </a:r>
          </a:p>
          <a:p>
            <a:endParaRPr lang="en-GB" sz="15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p:txBody>
          <a:bodyPr/>
          <a:lstStyle/>
          <a:p>
            <a:fld id="{BFDCA1C4-9514-7B4F-976F-D92F7E296653}" type="slidenum">
              <a:rPr lang="fr-FR" smtClean="0">
                <a:latin typeface="Calibri" panose="020F0502020204030204" pitchFamily="34" charset="0"/>
                <a:cs typeface="Calibri" panose="020F0502020204030204" pitchFamily="34" charset="0"/>
              </a:rPr>
              <a:pPr/>
              <a:t>3</a:t>
            </a:fld>
            <a:endParaRPr lang="fr-FR">
              <a:latin typeface="Calibri" panose="020F0502020204030204" pitchFamily="34" charset="0"/>
              <a:cs typeface="Calibri" panose="020F0502020204030204" pitchFamily="34" charset="0"/>
            </a:endParaRPr>
          </a:p>
        </p:txBody>
      </p:sp>
      <p:sp>
        <p:nvSpPr>
          <p:cNvPr id="7" name="Content Placeholder 2"/>
          <p:cNvSpPr>
            <a:spLocks noGrp="1"/>
          </p:cNvSpPr>
          <p:nvPr>
            <p:ph idx="1"/>
          </p:nvPr>
        </p:nvSpPr>
        <p:spPr>
          <a:xfrm>
            <a:off x="539553" y="555526"/>
            <a:ext cx="8424935" cy="4104456"/>
          </a:xfrm>
        </p:spPr>
        <p:txBody>
          <a:bodyPr>
            <a:normAutofit/>
          </a:bodyPr>
          <a:lstStyle/>
          <a:p>
            <a:pPr lvl="0" algn="l">
              <a:buClr>
                <a:srgbClr val="FB963C"/>
              </a:buClr>
            </a:pPr>
            <a:r>
              <a:rPr lang="en-US" sz="1500" dirty="0">
                <a:solidFill>
                  <a:srgbClr val="5A5A5A"/>
                </a:solidFill>
                <a:latin typeface="Calibri" panose="020F0502020204030204" pitchFamily="34" charset="0"/>
                <a:cs typeface="Calibri" panose="020F0502020204030204" pitchFamily="34" charset="0"/>
              </a:rPr>
              <a:t>Electrical parameters of the circuit: worst</a:t>
            </a:r>
            <a:r>
              <a:rPr lang="en-GB" sz="1500" dirty="0">
                <a:solidFill>
                  <a:srgbClr val="5A5A5A"/>
                </a:solidFill>
                <a:latin typeface="Calibri" panose="020F0502020204030204" pitchFamily="34" charset="0"/>
                <a:cs typeface="Calibri" panose="020F0502020204030204" pitchFamily="34" charset="0"/>
              </a:rPr>
              <a:t> case scenario with peak current of 7kA to 18kA for ~130 </a:t>
            </a:r>
            <a:r>
              <a:rPr lang="en-GB" sz="1500" dirty="0" err="1">
                <a:solidFill>
                  <a:srgbClr val="5A5A5A"/>
                </a:solidFill>
                <a:latin typeface="Calibri" panose="020F0502020204030204" pitchFamily="34" charset="0"/>
                <a:cs typeface="Calibri" panose="020F0502020204030204" pitchFamily="34" charset="0"/>
              </a:rPr>
              <a:t>ms</a:t>
            </a:r>
            <a:r>
              <a:rPr lang="en-GB" sz="1500" dirty="0">
                <a:solidFill>
                  <a:srgbClr val="5A5A5A"/>
                </a:solidFill>
                <a:latin typeface="Calibri" panose="020F0502020204030204" pitchFamily="34" charset="0"/>
                <a:cs typeface="Calibri" panose="020F0502020204030204" pitchFamily="34" charset="0"/>
              </a:rPr>
              <a:t>, </a:t>
            </a:r>
            <a:r>
              <a:rPr lang="en-GB" sz="1500" dirty="0" err="1">
                <a:solidFill>
                  <a:srgbClr val="5A5A5A"/>
                </a:solidFill>
                <a:latin typeface="Calibri" panose="020F0502020204030204" pitchFamily="34" charset="0"/>
                <a:cs typeface="Calibri" panose="020F0502020204030204" pitchFamily="34" charset="0"/>
              </a:rPr>
              <a:t>MIIts</a:t>
            </a:r>
            <a:r>
              <a:rPr lang="en-GB" sz="1500" dirty="0">
                <a:solidFill>
                  <a:srgbClr val="5A5A5A"/>
                </a:solidFill>
                <a:latin typeface="Calibri" panose="020F0502020204030204" pitchFamily="34" charset="0"/>
                <a:cs typeface="Calibri" panose="020F0502020204030204" pitchFamily="34" charset="0"/>
              </a:rPr>
              <a:t> &lt;40 (Quench Protection studies from E. Ravaioli, </a:t>
            </a:r>
            <a:r>
              <a:rPr lang="en-GB" sz="1500" dirty="0">
                <a:solidFill>
                  <a:srgbClr val="5A5A5A"/>
                </a:solidFill>
                <a:latin typeface="Calibri" panose="020F0502020204030204" pitchFamily="34" charset="0"/>
                <a:cs typeface="Calibri" panose="020F0502020204030204" pitchFamily="34" charset="0"/>
                <a:hlinkClick r:id="rId3"/>
              </a:rPr>
              <a:t>EDMS 1760496</a:t>
            </a:r>
            <a:r>
              <a:rPr lang="en-GB" sz="1500" dirty="0">
                <a:solidFill>
                  <a:srgbClr val="5A5A5A"/>
                </a:solidFill>
                <a:latin typeface="Calibri" panose="020F0502020204030204" pitchFamily="34" charset="0"/>
                <a:cs typeface="Calibri" panose="020F0502020204030204" pitchFamily="34" charset="0"/>
              </a:rPr>
              <a:t>).</a:t>
            </a:r>
          </a:p>
          <a:p>
            <a:pPr lvl="0" algn="l">
              <a:buClr>
                <a:srgbClr val="FB963C"/>
              </a:buClr>
            </a:pPr>
            <a:endParaRPr lang="en-GB" sz="1100" dirty="0">
              <a:latin typeface="Calibri" panose="020F0502020204030204" pitchFamily="34" charset="0"/>
              <a:cs typeface="Calibri" panose="020F0502020204030204" pitchFamily="34" charset="0"/>
            </a:endParaRPr>
          </a:p>
        </p:txBody>
      </p:sp>
      <p:pic>
        <p:nvPicPr>
          <p:cNvPr id="11" name="Picture 10">
            <a:extLst>
              <a:ext uri="{FF2B5EF4-FFF2-40B4-BE49-F238E27FC236}">
                <a16:creationId xmlns:a16="http://schemas.microsoft.com/office/drawing/2014/main" id="{BE7F2190-8F48-BE45-14D7-7BD661B94684}"/>
              </a:ext>
            </a:extLst>
          </p:cNvPr>
          <p:cNvPicPr>
            <a:picLocks noChangeAspect="1"/>
          </p:cNvPicPr>
          <p:nvPr/>
        </p:nvPicPr>
        <p:blipFill>
          <a:blip r:embed="rId4"/>
          <a:stretch>
            <a:fillRect/>
          </a:stretch>
        </p:blipFill>
        <p:spPr>
          <a:xfrm>
            <a:off x="827584" y="1203598"/>
            <a:ext cx="5635972" cy="3093992"/>
          </a:xfrm>
          <a:prstGeom prst="rect">
            <a:avLst/>
          </a:prstGeom>
        </p:spPr>
      </p:pic>
      <p:sp>
        <p:nvSpPr>
          <p:cNvPr id="8" name="Oval 7">
            <a:extLst>
              <a:ext uri="{FF2B5EF4-FFF2-40B4-BE49-F238E27FC236}">
                <a16:creationId xmlns:a16="http://schemas.microsoft.com/office/drawing/2014/main" id="{AF6DBA10-8573-0D84-04FF-CD7065D75DE9}"/>
              </a:ext>
            </a:extLst>
          </p:cNvPr>
          <p:cNvSpPr/>
          <p:nvPr/>
        </p:nvSpPr>
        <p:spPr>
          <a:xfrm>
            <a:off x="2411760" y="2643758"/>
            <a:ext cx="792088" cy="286856"/>
          </a:xfrm>
          <a:prstGeom prst="ellipse">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9341E7BF-233F-6B1E-1FC6-71FF792473D6}"/>
              </a:ext>
            </a:extLst>
          </p:cNvPr>
          <p:cNvSpPr/>
          <p:nvPr/>
        </p:nvSpPr>
        <p:spPr>
          <a:xfrm>
            <a:off x="3563888" y="3796474"/>
            <a:ext cx="1512168" cy="501116"/>
          </a:xfrm>
          <a:prstGeom prst="ellipse">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164236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143000" y="0"/>
            <a:ext cx="6858000"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endParaRPr lang="en-GB" sz="1500" dirty="0">
              <a:latin typeface="Calibri" panose="020F0502020204030204" pitchFamily="34" charset="0"/>
              <a:cs typeface="Calibri" panose="020F0502020204030204" pitchFamily="34" charset="0"/>
            </a:endParaRPr>
          </a:p>
          <a:p>
            <a:r>
              <a:rPr lang="en-GB" sz="2100" dirty="0">
                <a:latin typeface="Calibri" panose="020F0502020204030204" pitchFamily="34" charset="0"/>
                <a:cs typeface="Calibri" panose="020F0502020204030204" pitchFamily="34" charset="0"/>
              </a:rPr>
              <a:t>HL-LHC diode stack: electrical tests 300/80 K</a:t>
            </a:r>
          </a:p>
          <a:p>
            <a:endParaRPr lang="en-GB" sz="15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p:txBody>
          <a:bodyPr/>
          <a:lstStyle/>
          <a:p>
            <a:fld id="{BFDCA1C4-9514-7B4F-976F-D92F7E296653}" type="slidenum">
              <a:rPr lang="fr-FR" smtClean="0">
                <a:latin typeface="Calibri" panose="020F0502020204030204" pitchFamily="34" charset="0"/>
                <a:cs typeface="Calibri" panose="020F0502020204030204" pitchFamily="34" charset="0"/>
              </a:rPr>
              <a:pPr/>
              <a:t>4</a:t>
            </a:fld>
            <a:endParaRPr lang="fr-FR">
              <a:latin typeface="Calibri" panose="020F0502020204030204" pitchFamily="34" charset="0"/>
              <a:cs typeface="Calibri" panose="020F0502020204030204" pitchFamily="34" charset="0"/>
            </a:endParaRPr>
          </a:p>
        </p:txBody>
      </p:sp>
      <p:sp>
        <p:nvSpPr>
          <p:cNvPr id="7" name="Content Placeholder 2"/>
          <p:cNvSpPr>
            <a:spLocks noGrp="1"/>
          </p:cNvSpPr>
          <p:nvPr>
            <p:ph idx="1"/>
          </p:nvPr>
        </p:nvSpPr>
        <p:spPr>
          <a:xfrm>
            <a:off x="498426" y="555526"/>
            <a:ext cx="6439985" cy="3960440"/>
          </a:xfrm>
        </p:spPr>
        <p:txBody>
          <a:bodyPr>
            <a:normAutofit/>
          </a:bodyPr>
          <a:lstStyle/>
          <a:p>
            <a:pPr marL="0" indent="0" algn="l">
              <a:buNone/>
            </a:pPr>
            <a:r>
              <a:rPr lang="en-GB" sz="1500" dirty="0">
                <a:latin typeface="Calibri" panose="020F0502020204030204" pitchFamily="34" charset="0"/>
                <a:cs typeface="Calibri" panose="020F0502020204030204" pitchFamily="34" charset="0"/>
              </a:rPr>
              <a:t>The prototype stack was instrumented as for series production and standard set of measurements were performed, at 300K and 80K (LN2), in MPE lab.</a:t>
            </a:r>
          </a:p>
          <a:p>
            <a:pPr algn="l"/>
            <a:r>
              <a:rPr lang="en-GB" sz="1500" dirty="0">
                <a:latin typeface="Calibri" panose="020F0502020204030204" pitchFamily="34" charset="0"/>
                <a:cs typeface="Calibri" panose="020F0502020204030204" pitchFamily="34" charset="0"/>
              </a:rPr>
              <a:t>Forward current measurement, up to 14.5kA:</a:t>
            </a:r>
          </a:p>
        </p:txBody>
      </p:sp>
      <p:pic>
        <p:nvPicPr>
          <p:cNvPr id="2" name="Picture 1"/>
          <p:cNvPicPr>
            <a:picLocks noChangeAspect="1"/>
          </p:cNvPicPr>
          <p:nvPr/>
        </p:nvPicPr>
        <p:blipFill>
          <a:blip r:embed="rId3"/>
          <a:stretch>
            <a:fillRect/>
          </a:stretch>
        </p:blipFill>
        <p:spPr>
          <a:xfrm>
            <a:off x="7451829" y="2302560"/>
            <a:ext cx="1440651" cy="2591742"/>
          </a:xfrm>
          <a:prstGeom prst="rect">
            <a:avLst/>
          </a:prstGeom>
        </p:spPr>
      </p:pic>
      <p:pic>
        <p:nvPicPr>
          <p:cNvPr id="3" name="Picture 2">
            <a:extLst>
              <a:ext uri="{FF2B5EF4-FFF2-40B4-BE49-F238E27FC236}">
                <a16:creationId xmlns:a16="http://schemas.microsoft.com/office/drawing/2014/main" id="{E6093995-FFC5-5AE8-D8CB-AD6B1D25DC3D}"/>
              </a:ext>
            </a:extLst>
          </p:cNvPr>
          <p:cNvPicPr>
            <a:picLocks noChangeAspect="1"/>
          </p:cNvPicPr>
          <p:nvPr/>
        </p:nvPicPr>
        <p:blipFill rotWithShape="1">
          <a:blip r:embed="rId4"/>
          <a:srcRect t="30582"/>
          <a:stretch/>
        </p:blipFill>
        <p:spPr>
          <a:xfrm>
            <a:off x="7434869" y="495849"/>
            <a:ext cx="1440000" cy="2259924"/>
          </a:xfrm>
          <a:prstGeom prst="rect">
            <a:avLst/>
          </a:prstGeom>
        </p:spPr>
      </p:pic>
      <p:pic>
        <p:nvPicPr>
          <p:cNvPr id="8" name="Picture 7">
            <a:extLst>
              <a:ext uri="{FF2B5EF4-FFF2-40B4-BE49-F238E27FC236}">
                <a16:creationId xmlns:a16="http://schemas.microsoft.com/office/drawing/2014/main" id="{C04E5CE1-001D-F14B-3746-91A476BB7245}"/>
              </a:ext>
            </a:extLst>
          </p:cNvPr>
          <p:cNvPicPr>
            <a:picLocks noChangeAspect="1"/>
          </p:cNvPicPr>
          <p:nvPr/>
        </p:nvPicPr>
        <p:blipFill>
          <a:blip r:embed="rId5"/>
          <a:stretch>
            <a:fillRect/>
          </a:stretch>
        </p:blipFill>
        <p:spPr>
          <a:xfrm>
            <a:off x="401896" y="1347614"/>
            <a:ext cx="4766472" cy="2799020"/>
          </a:xfrm>
          <a:prstGeom prst="rect">
            <a:avLst/>
          </a:prstGeom>
        </p:spPr>
      </p:pic>
      <p:sp>
        <p:nvSpPr>
          <p:cNvPr id="12" name="TextBox 11">
            <a:extLst>
              <a:ext uri="{FF2B5EF4-FFF2-40B4-BE49-F238E27FC236}">
                <a16:creationId xmlns:a16="http://schemas.microsoft.com/office/drawing/2014/main" id="{3756D317-A5BF-E22F-B6AD-9C67A18B7336}"/>
              </a:ext>
            </a:extLst>
          </p:cNvPr>
          <p:cNvSpPr txBox="1"/>
          <p:nvPr/>
        </p:nvSpPr>
        <p:spPr>
          <a:xfrm>
            <a:off x="498426" y="4143042"/>
            <a:ext cx="2652842" cy="323165"/>
          </a:xfrm>
          <a:prstGeom prst="rect">
            <a:avLst/>
          </a:prstGeom>
          <a:noFill/>
        </p:spPr>
        <p:txBody>
          <a:bodyPr wrap="none" rtlCol="0">
            <a:spAutoFit/>
          </a:bodyPr>
          <a:lstStyle/>
          <a:p>
            <a:r>
              <a:rPr lang="en-US" sz="1500" dirty="0">
                <a:solidFill>
                  <a:schemeClr val="accent5"/>
                </a:solidFill>
                <a:latin typeface="Calibri" panose="020F0502020204030204" pitchFamily="34" charset="0"/>
                <a:cs typeface="Calibri" panose="020F0502020204030204" pitchFamily="34" charset="0"/>
              </a:rPr>
              <a:t>Example of diode 67842, at 77K</a:t>
            </a:r>
            <a:endParaRPr lang="en-GB" sz="1500" dirty="0">
              <a:solidFill>
                <a:schemeClr val="accent5"/>
              </a:solidFill>
              <a:latin typeface="Calibri" panose="020F0502020204030204" pitchFamily="34" charset="0"/>
              <a:cs typeface="Calibri" panose="020F0502020204030204" pitchFamily="34" charset="0"/>
            </a:endParaRPr>
          </a:p>
        </p:txBody>
      </p:sp>
      <p:pic>
        <p:nvPicPr>
          <p:cNvPr id="14" name="Picture 13">
            <a:extLst>
              <a:ext uri="{FF2B5EF4-FFF2-40B4-BE49-F238E27FC236}">
                <a16:creationId xmlns:a16="http://schemas.microsoft.com/office/drawing/2014/main" id="{A6DC8406-885D-3819-4073-EEA34FB6BA96}"/>
              </a:ext>
            </a:extLst>
          </p:cNvPr>
          <p:cNvPicPr>
            <a:picLocks noChangeAspect="1"/>
          </p:cNvPicPr>
          <p:nvPr/>
        </p:nvPicPr>
        <p:blipFill>
          <a:blip r:embed="rId6"/>
          <a:stretch>
            <a:fillRect/>
          </a:stretch>
        </p:blipFill>
        <p:spPr>
          <a:xfrm>
            <a:off x="5412729" y="1161388"/>
            <a:ext cx="1679551" cy="3219822"/>
          </a:xfrm>
          <a:prstGeom prst="rect">
            <a:avLst/>
          </a:prstGeom>
        </p:spPr>
      </p:pic>
      <p:sp>
        <p:nvSpPr>
          <p:cNvPr id="15" name="TextBox 14">
            <a:extLst>
              <a:ext uri="{FF2B5EF4-FFF2-40B4-BE49-F238E27FC236}">
                <a16:creationId xmlns:a16="http://schemas.microsoft.com/office/drawing/2014/main" id="{F64B97FF-1E58-AC9A-9210-3FFAEA40BBBD}"/>
              </a:ext>
            </a:extLst>
          </p:cNvPr>
          <p:cNvSpPr txBox="1"/>
          <p:nvPr/>
        </p:nvSpPr>
        <p:spPr>
          <a:xfrm>
            <a:off x="5837194" y="4381210"/>
            <a:ext cx="1101217" cy="338554"/>
          </a:xfrm>
          <a:prstGeom prst="rect">
            <a:avLst/>
          </a:prstGeom>
          <a:noFill/>
        </p:spPr>
        <p:txBody>
          <a:bodyPr wrap="square" rtlCol="0">
            <a:spAutoFit/>
          </a:bodyPr>
          <a:lstStyle/>
          <a:p>
            <a:pPr algn="ctr"/>
            <a:r>
              <a:rPr lang="en-US" sz="800" dirty="0">
                <a:solidFill>
                  <a:schemeClr val="accent5"/>
                </a:solidFill>
                <a:latin typeface="Calibri" panose="020F0502020204030204" pitchFamily="34" charset="0"/>
                <a:cs typeface="Calibri" panose="020F0502020204030204" pitchFamily="34" charset="0"/>
              </a:rPr>
              <a:t>Schematic of HL-LHC diode stack</a:t>
            </a:r>
            <a:endParaRPr lang="en-GB" sz="800" dirty="0">
              <a:solidFill>
                <a:schemeClr val="accent5"/>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76943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143000" y="0"/>
            <a:ext cx="6858000"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endParaRPr lang="en-GB" sz="1500" dirty="0">
              <a:latin typeface="Calibri" panose="020F0502020204030204" pitchFamily="34" charset="0"/>
              <a:cs typeface="Calibri" panose="020F0502020204030204" pitchFamily="34" charset="0"/>
            </a:endParaRPr>
          </a:p>
          <a:p>
            <a:r>
              <a:rPr lang="en-GB" sz="2100" dirty="0">
                <a:latin typeface="Calibri" panose="020F0502020204030204" pitchFamily="34" charset="0"/>
                <a:cs typeface="Calibri" panose="020F0502020204030204" pitchFamily="34" charset="0"/>
              </a:rPr>
              <a:t>HL-LHC diode stack: electrical tests 300/80K</a:t>
            </a:r>
          </a:p>
          <a:p>
            <a:endParaRPr lang="en-GB" sz="15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p:txBody>
          <a:bodyPr/>
          <a:lstStyle/>
          <a:p>
            <a:fld id="{BFDCA1C4-9514-7B4F-976F-D92F7E296653}" type="slidenum">
              <a:rPr lang="fr-FR" smtClean="0">
                <a:latin typeface="Calibri" panose="020F0502020204030204" pitchFamily="34" charset="0"/>
                <a:cs typeface="Calibri" panose="020F0502020204030204" pitchFamily="34" charset="0"/>
              </a:rPr>
              <a:pPr/>
              <a:t>5</a:t>
            </a:fld>
            <a:endParaRPr lang="fr-FR">
              <a:latin typeface="Calibri" panose="020F0502020204030204" pitchFamily="34" charset="0"/>
              <a:cs typeface="Calibri" panose="020F0502020204030204" pitchFamily="34" charset="0"/>
            </a:endParaRPr>
          </a:p>
        </p:txBody>
      </p:sp>
      <p:sp>
        <p:nvSpPr>
          <p:cNvPr id="7" name="Content Placeholder 2"/>
          <p:cNvSpPr>
            <a:spLocks noGrp="1"/>
          </p:cNvSpPr>
          <p:nvPr>
            <p:ph idx="1"/>
          </p:nvPr>
        </p:nvSpPr>
        <p:spPr>
          <a:xfrm>
            <a:off x="498426" y="555526"/>
            <a:ext cx="6439985" cy="3960440"/>
          </a:xfrm>
        </p:spPr>
        <p:txBody>
          <a:bodyPr>
            <a:normAutofit/>
          </a:bodyPr>
          <a:lstStyle/>
          <a:p>
            <a:pPr algn="l"/>
            <a:r>
              <a:rPr lang="en-GB" sz="1500" dirty="0">
                <a:latin typeface="Calibri" panose="020F0502020204030204" pitchFamily="34" charset="0"/>
                <a:cs typeface="Calibri" panose="020F0502020204030204" pitchFamily="34" charset="0"/>
              </a:rPr>
              <a:t>Reverse blocking voltage @1mA:</a:t>
            </a:r>
          </a:p>
        </p:txBody>
      </p:sp>
      <p:pic>
        <p:nvPicPr>
          <p:cNvPr id="2" name="Picture 1"/>
          <p:cNvPicPr>
            <a:picLocks noChangeAspect="1"/>
          </p:cNvPicPr>
          <p:nvPr/>
        </p:nvPicPr>
        <p:blipFill>
          <a:blip r:embed="rId3"/>
          <a:stretch>
            <a:fillRect/>
          </a:stretch>
        </p:blipFill>
        <p:spPr>
          <a:xfrm>
            <a:off x="7451829" y="2302560"/>
            <a:ext cx="1440651" cy="2591742"/>
          </a:xfrm>
          <a:prstGeom prst="rect">
            <a:avLst/>
          </a:prstGeom>
        </p:spPr>
      </p:pic>
      <p:pic>
        <p:nvPicPr>
          <p:cNvPr id="3" name="Picture 2">
            <a:extLst>
              <a:ext uri="{FF2B5EF4-FFF2-40B4-BE49-F238E27FC236}">
                <a16:creationId xmlns:a16="http://schemas.microsoft.com/office/drawing/2014/main" id="{E6093995-FFC5-5AE8-D8CB-AD6B1D25DC3D}"/>
              </a:ext>
            </a:extLst>
          </p:cNvPr>
          <p:cNvPicPr>
            <a:picLocks noChangeAspect="1"/>
          </p:cNvPicPr>
          <p:nvPr/>
        </p:nvPicPr>
        <p:blipFill rotWithShape="1">
          <a:blip r:embed="rId4"/>
          <a:srcRect t="30582"/>
          <a:stretch/>
        </p:blipFill>
        <p:spPr>
          <a:xfrm>
            <a:off x="7434869" y="495849"/>
            <a:ext cx="1440000" cy="2259924"/>
          </a:xfrm>
          <a:prstGeom prst="rect">
            <a:avLst/>
          </a:prstGeom>
        </p:spPr>
      </p:pic>
      <p:sp>
        <p:nvSpPr>
          <p:cNvPr id="12" name="TextBox 11">
            <a:extLst>
              <a:ext uri="{FF2B5EF4-FFF2-40B4-BE49-F238E27FC236}">
                <a16:creationId xmlns:a16="http://schemas.microsoft.com/office/drawing/2014/main" id="{3756D317-A5BF-E22F-B6AD-9C67A18B7336}"/>
              </a:ext>
            </a:extLst>
          </p:cNvPr>
          <p:cNvSpPr txBox="1"/>
          <p:nvPr/>
        </p:nvSpPr>
        <p:spPr>
          <a:xfrm>
            <a:off x="550900" y="2442000"/>
            <a:ext cx="1835759" cy="246221"/>
          </a:xfrm>
          <a:prstGeom prst="rect">
            <a:avLst/>
          </a:prstGeom>
          <a:noFill/>
        </p:spPr>
        <p:txBody>
          <a:bodyPr wrap="none" rtlCol="0">
            <a:spAutoFit/>
          </a:bodyPr>
          <a:lstStyle/>
          <a:p>
            <a:r>
              <a:rPr lang="en-US" sz="1000" dirty="0">
                <a:solidFill>
                  <a:schemeClr val="accent5"/>
                </a:solidFill>
                <a:latin typeface="Calibri" panose="020F0502020204030204" pitchFamily="34" charset="0"/>
                <a:cs typeface="Calibri" panose="020F0502020204030204" pitchFamily="34" charset="0"/>
              </a:rPr>
              <a:t>Example of diode 67842, at 77K</a:t>
            </a:r>
            <a:endParaRPr lang="en-GB" sz="1000" dirty="0">
              <a:solidFill>
                <a:schemeClr val="accent5"/>
              </a:solidFill>
              <a:latin typeface="Calibri" panose="020F0502020204030204" pitchFamily="34" charset="0"/>
              <a:cs typeface="Calibri" panose="020F0502020204030204" pitchFamily="34" charset="0"/>
            </a:endParaRPr>
          </a:p>
        </p:txBody>
      </p:sp>
      <p:pic>
        <p:nvPicPr>
          <p:cNvPr id="14" name="Picture 13">
            <a:extLst>
              <a:ext uri="{FF2B5EF4-FFF2-40B4-BE49-F238E27FC236}">
                <a16:creationId xmlns:a16="http://schemas.microsoft.com/office/drawing/2014/main" id="{A6DC8406-885D-3819-4073-EEA34FB6BA96}"/>
              </a:ext>
            </a:extLst>
          </p:cNvPr>
          <p:cNvPicPr>
            <a:picLocks noChangeAspect="1"/>
          </p:cNvPicPr>
          <p:nvPr/>
        </p:nvPicPr>
        <p:blipFill>
          <a:blip r:embed="rId5"/>
          <a:stretch>
            <a:fillRect/>
          </a:stretch>
        </p:blipFill>
        <p:spPr>
          <a:xfrm>
            <a:off x="5256523" y="861928"/>
            <a:ext cx="1835758" cy="3519282"/>
          </a:xfrm>
          <a:prstGeom prst="rect">
            <a:avLst/>
          </a:prstGeom>
        </p:spPr>
      </p:pic>
      <p:pic>
        <p:nvPicPr>
          <p:cNvPr id="9" name="Content Placeholder 3">
            <a:extLst>
              <a:ext uri="{FF2B5EF4-FFF2-40B4-BE49-F238E27FC236}">
                <a16:creationId xmlns:a16="http://schemas.microsoft.com/office/drawing/2014/main" id="{2281D50D-7374-584F-7AC3-E94BAF9980C6}"/>
              </a:ext>
            </a:extLst>
          </p:cNvPr>
          <p:cNvPicPr>
            <a:picLocks noChangeAspect="1"/>
          </p:cNvPicPr>
          <p:nvPr/>
        </p:nvPicPr>
        <p:blipFill rotWithShape="1">
          <a:blip r:embed="rId6"/>
          <a:srcRect l="56428"/>
          <a:stretch/>
        </p:blipFill>
        <p:spPr>
          <a:xfrm>
            <a:off x="2031071" y="771550"/>
            <a:ext cx="2828961" cy="1719462"/>
          </a:xfrm>
          <a:prstGeom prst="rect">
            <a:avLst/>
          </a:prstGeom>
        </p:spPr>
      </p:pic>
      <p:pic>
        <p:nvPicPr>
          <p:cNvPr id="10" name="Content Placeholder 3">
            <a:extLst>
              <a:ext uri="{FF2B5EF4-FFF2-40B4-BE49-F238E27FC236}">
                <a16:creationId xmlns:a16="http://schemas.microsoft.com/office/drawing/2014/main" id="{86FD4DD2-5B30-8E02-0351-8ADA81471E24}"/>
              </a:ext>
            </a:extLst>
          </p:cNvPr>
          <p:cNvPicPr>
            <a:picLocks noChangeAspect="1"/>
          </p:cNvPicPr>
          <p:nvPr/>
        </p:nvPicPr>
        <p:blipFill rotWithShape="1">
          <a:blip r:embed="rId6"/>
          <a:srcRect r="77973"/>
          <a:stretch/>
        </p:blipFill>
        <p:spPr>
          <a:xfrm>
            <a:off x="605201" y="771551"/>
            <a:ext cx="1430143" cy="1719462"/>
          </a:xfrm>
          <a:prstGeom prst="rect">
            <a:avLst/>
          </a:prstGeom>
        </p:spPr>
      </p:pic>
      <p:pic>
        <p:nvPicPr>
          <p:cNvPr id="13" name="Picture 12">
            <a:extLst>
              <a:ext uri="{FF2B5EF4-FFF2-40B4-BE49-F238E27FC236}">
                <a16:creationId xmlns:a16="http://schemas.microsoft.com/office/drawing/2014/main" id="{73DA3D88-12F6-B29D-F2AA-5A2CA79FB772}"/>
              </a:ext>
            </a:extLst>
          </p:cNvPr>
          <p:cNvPicPr>
            <a:picLocks noChangeAspect="1"/>
          </p:cNvPicPr>
          <p:nvPr/>
        </p:nvPicPr>
        <p:blipFill>
          <a:blip r:embed="rId7"/>
          <a:stretch>
            <a:fillRect/>
          </a:stretch>
        </p:blipFill>
        <p:spPr>
          <a:xfrm>
            <a:off x="1252834" y="2835304"/>
            <a:ext cx="3663437" cy="2201959"/>
          </a:xfrm>
          <a:prstGeom prst="rect">
            <a:avLst/>
          </a:prstGeom>
        </p:spPr>
      </p:pic>
      <p:sp>
        <p:nvSpPr>
          <p:cNvPr id="15" name="TextBox 14">
            <a:extLst>
              <a:ext uri="{FF2B5EF4-FFF2-40B4-BE49-F238E27FC236}">
                <a16:creationId xmlns:a16="http://schemas.microsoft.com/office/drawing/2014/main" id="{B879D351-16BE-76BD-7B44-D853BE561E9E}"/>
              </a:ext>
            </a:extLst>
          </p:cNvPr>
          <p:cNvSpPr txBox="1"/>
          <p:nvPr/>
        </p:nvSpPr>
        <p:spPr>
          <a:xfrm>
            <a:off x="5837194" y="4381210"/>
            <a:ext cx="1101217" cy="338554"/>
          </a:xfrm>
          <a:prstGeom prst="rect">
            <a:avLst/>
          </a:prstGeom>
          <a:noFill/>
        </p:spPr>
        <p:txBody>
          <a:bodyPr wrap="square" rtlCol="0">
            <a:spAutoFit/>
          </a:bodyPr>
          <a:lstStyle/>
          <a:p>
            <a:pPr algn="ctr"/>
            <a:r>
              <a:rPr lang="en-US" sz="800" dirty="0">
                <a:solidFill>
                  <a:schemeClr val="accent5"/>
                </a:solidFill>
                <a:latin typeface="Calibri" panose="020F0502020204030204" pitchFamily="34" charset="0"/>
                <a:cs typeface="Calibri" panose="020F0502020204030204" pitchFamily="34" charset="0"/>
              </a:rPr>
              <a:t>Schematic of HL-LHC diode stack</a:t>
            </a:r>
            <a:endParaRPr lang="en-GB" sz="800" dirty="0">
              <a:solidFill>
                <a:schemeClr val="accent5"/>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74682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143000" y="0"/>
            <a:ext cx="6858000"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endParaRPr lang="en-GB" sz="1500" dirty="0">
              <a:latin typeface="Calibri" panose="020F0502020204030204" pitchFamily="34" charset="0"/>
              <a:cs typeface="Calibri" panose="020F0502020204030204" pitchFamily="34" charset="0"/>
            </a:endParaRPr>
          </a:p>
          <a:p>
            <a:r>
              <a:rPr lang="en-GB" sz="2100" dirty="0">
                <a:latin typeface="Calibri" panose="020F0502020204030204" pitchFamily="34" charset="0"/>
                <a:cs typeface="Calibri" panose="020F0502020204030204" pitchFamily="34" charset="0"/>
              </a:rPr>
              <a:t>HL-LHC diode stack: electrical tests 300/80K</a:t>
            </a:r>
          </a:p>
          <a:p>
            <a:endParaRPr lang="en-GB" sz="15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p:txBody>
          <a:bodyPr/>
          <a:lstStyle/>
          <a:p>
            <a:fld id="{BFDCA1C4-9514-7B4F-976F-D92F7E296653}" type="slidenum">
              <a:rPr lang="fr-FR" smtClean="0">
                <a:latin typeface="Calibri" panose="020F0502020204030204" pitchFamily="34" charset="0"/>
                <a:cs typeface="Calibri" panose="020F0502020204030204" pitchFamily="34" charset="0"/>
              </a:rPr>
              <a:pPr/>
              <a:t>6</a:t>
            </a:fld>
            <a:endParaRPr lang="fr-FR">
              <a:latin typeface="Calibri" panose="020F0502020204030204" pitchFamily="34" charset="0"/>
              <a:cs typeface="Calibri" panose="020F0502020204030204" pitchFamily="34" charset="0"/>
            </a:endParaRPr>
          </a:p>
        </p:txBody>
      </p:sp>
      <p:sp>
        <p:nvSpPr>
          <p:cNvPr id="7" name="Content Placeholder 2"/>
          <p:cNvSpPr>
            <a:spLocks noGrp="1"/>
          </p:cNvSpPr>
          <p:nvPr>
            <p:ph idx="1"/>
          </p:nvPr>
        </p:nvSpPr>
        <p:spPr>
          <a:xfrm>
            <a:off x="498426" y="555526"/>
            <a:ext cx="6439985" cy="3960440"/>
          </a:xfrm>
        </p:spPr>
        <p:txBody>
          <a:bodyPr>
            <a:normAutofit/>
          </a:bodyPr>
          <a:lstStyle/>
          <a:p>
            <a:pPr algn="l"/>
            <a:r>
              <a:rPr lang="en-GB" sz="1500" dirty="0">
                <a:latin typeface="Calibri" panose="020F0502020204030204" pitchFamily="34" charset="0"/>
                <a:cs typeface="Calibri" panose="020F0502020204030204" pitchFamily="34" charset="0"/>
              </a:rPr>
              <a:t>Direct Contact Resistance: between diodes and heat sinks, &lt; 1 </a:t>
            </a:r>
            <a:r>
              <a:rPr lang="en-GB" sz="1500" dirty="0" err="1">
                <a:latin typeface="Calibri" panose="020F0502020204030204" pitchFamily="34" charset="0"/>
                <a:cs typeface="Calibri" panose="020F0502020204030204" pitchFamily="34" charset="0"/>
              </a:rPr>
              <a:t>uOhm</a:t>
            </a:r>
            <a:endParaRPr lang="en-GB" sz="1500" dirty="0">
              <a:latin typeface="Calibri" panose="020F0502020204030204" pitchFamily="34" charset="0"/>
              <a:cs typeface="Calibri" panose="020F0502020204030204" pitchFamily="34" charset="0"/>
            </a:endParaRPr>
          </a:p>
        </p:txBody>
      </p:sp>
      <p:pic>
        <p:nvPicPr>
          <p:cNvPr id="2" name="Picture 1"/>
          <p:cNvPicPr>
            <a:picLocks noChangeAspect="1"/>
          </p:cNvPicPr>
          <p:nvPr/>
        </p:nvPicPr>
        <p:blipFill>
          <a:blip r:embed="rId3"/>
          <a:stretch>
            <a:fillRect/>
          </a:stretch>
        </p:blipFill>
        <p:spPr>
          <a:xfrm>
            <a:off x="7451829" y="2302560"/>
            <a:ext cx="1440651" cy="2591742"/>
          </a:xfrm>
          <a:prstGeom prst="rect">
            <a:avLst/>
          </a:prstGeom>
        </p:spPr>
      </p:pic>
      <p:pic>
        <p:nvPicPr>
          <p:cNvPr id="3" name="Picture 2">
            <a:extLst>
              <a:ext uri="{FF2B5EF4-FFF2-40B4-BE49-F238E27FC236}">
                <a16:creationId xmlns:a16="http://schemas.microsoft.com/office/drawing/2014/main" id="{E6093995-FFC5-5AE8-D8CB-AD6B1D25DC3D}"/>
              </a:ext>
            </a:extLst>
          </p:cNvPr>
          <p:cNvPicPr>
            <a:picLocks noChangeAspect="1"/>
          </p:cNvPicPr>
          <p:nvPr/>
        </p:nvPicPr>
        <p:blipFill rotWithShape="1">
          <a:blip r:embed="rId4"/>
          <a:srcRect t="30582"/>
          <a:stretch/>
        </p:blipFill>
        <p:spPr>
          <a:xfrm>
            <a:off x="7434869" y="495849"/>
            <a:ext cx="1440000" cy="2259924"/>
          </a:xfrm>
          <a:prstGeom prst="rect">
            <a:avLst/>
          </a:prstGeom>
        </p:spPr>
      </p:pic>
      <p:pic>
        <p:nvPicPr>
          <p:cNvPr id="14" name="Picture 13">
            <a:extLst>
              <a:ext uri="{FF2B5EF4-FFF2-40B4-BE49-F238E27FC236}">
                <a16:creationId xmlns:a16="http://schemas.microsoft.com/office/drawing/2014/main" id="{A6DC8406-885D-3819-4073-EEA34FB6BA96}"/>
              </a:ext>
            </a:extLst>
          </p:cNvPr>
          <p:cNvPicPr>
            <a:picLocks noChangeAspect="1"/>
          </p:cNvPicPr>
          <p:nvPr/>
        </p:nvPicPr>
        <p:blipFill>
          <a:blip r:embed="rId5"/>
          <a:stretch>
            <a:fillRect/>
          </a:stretch>
        </p:blipFill>
        <p:spPr>
          <a:xfrm>
            <a:off x="5212775" y="794612"/>
            <a:ext cx="1679551" cy="3219822"/>
          </a:xfrm>
          <a:prstGeom prst="rect">
            <a:avLst/>
          </a:prstGeom>
        </p:spPr>
      </p:pic>
      <p:pic>
        <p:nvPicPr>
          <p:cNvPr id="8" name="Picture 7">
            <a:extLst>
              <a:ext uri="{FF2B5EF4-FFF2-40B4-BE49-F238E27FC236}">
                <a16:creationId xmlns:a16="http://schemas.microsoft.com/office/drawing/2014/main" id="{D96A0FD8-AA10-AD2D-E685-9776CECF80F9}"/>
              </a:ext>
            </a:extLst>
          </p:cNvPr>
          <p:cNvPicPr>
            <a:picLocks noChangeAspect="1"/>
          </p:cNvPicPr>
          <p:nvPr/>
        </p:nvPicPr>
        <p:blipFill>
          <a:blip r:embed="rId6"/>
          <a:stretch>
            <a:fillRect/>
          </a:stretch>
        </p:blipFill>
        <p:spPr>
          <a:xfrm>
            <a:off x="654981" y="794612"/>
            <a:ext cx="3966591" cy="1799628"/>
          </a:xfrm>
          <a:prstGeom prst="rect">
            <a:avLst/>
          </a:prstGeom>
        </p:spPr>
      </p:pic>
      <p:sp>
        <p:nvSpPr>
          <p:cNvPr id="12" name="TextBox 11">
            <a:extLst>
              <a:ext uri="{FF2B5EF4-FFF2-40B4-BE49-F238E27FC236}">
                <a16:creationId xmlns:a16="http://schemas.microsoft.com/office/drawing/2014/main" id="{3756D317-A5BF-E22F-B6AD-9C67A18B7336}"/>
              </a:ext>
            </a:extLst>
          </p:cNvPr>
          <p:cNvSpPr txBox="1"/>
          <p:nvPr/>
        </p:nvSpPr>
        <p:spPr>
          <a:xfrm>
            <a:off x="595257" y="2391606"/>
            <a:ext cx="1499128" cy="215444"/>
          </a:xfrm>
          <a:prstGeom prst="rect">
            <a:avLst/>
          </a:prstGeom>
          <a:noFill/>
        </p:spPr>
        <p:txBody>
          <a:bodyPr wrap="none" rtlCol="0">
            <a:spAutoFit/>
          </a:bodyPr>
          <a:lstStyle/>
          <a:p>
            <a:r>
              <a:rPr lang="en-US" sz="800" dirty="0">
                <a:solidFill>
                  <a:schemeClr val="accent5"/>
                </a:solidFill>
                <a:latin typeface="Calibri" panose="020F0502020204030204" pitchFamily="34" charset="0"/>
                <a:cs typeface="Calibri" panose="020F0502020204030204" pitchFamily="34" charset="0"/>
              </a:rPr>
              <a:t>Example of diode 67842, at 77K</a:t>
            </a:r>
            <a:endParaRPr lang="en-GB" sz="800" dirty="0">
              <a:solidFill>
                <a:schemeClr val="accent5"/>
              </a:solidFill>
              <a:latin typeface="Calibri" panose="020F0502020204030204" pitchFamily="34" charset="0"/>
              <a:cs typeface="Calibri" panose="020F0502020204030204" pitchFamily="34" charset="0"/>
            </a:endParaRPr>
          </a:p>
        </p:txBody>
      </p:sp>
      <p:pic>
        <p:nvPicPr>
          <p:cNvPr id="11" name="Picture 10">
            <a:extLst>
              <a:ext uri="{FF2B5EF4-FFF2-40B4-BE49-F238E27FC236}">
                <a16:creationId xmlns:a16="http://schemas.microsoft.com/office/drawing/2014/main" id="{2A305426-CAE9-7FBF-3832-5847B9545C8B}"/>
              </a:ext>
            </a:extLst>
          </p:cNvPr>
          <p:cNvPicPr>
            <a:picLocks noChangeAspect="1"/>
          </p:cNvPicPr>
          <p:nvPr/>
        </p:nvPicPr>
        <p:blipFill>
          <a:blip r:embed="rId7"/>
          <a:stretch>
            <a:fillRect/>
          </a:stretch>
        </p:blipFill>
        <p:spPr>
          <a:xfrm>
            <a:off x="654981" y="2681290"/>
            <a:ext cx="3966591" cy="1893241"/>
          </a:xfrm>
          <a:prstGeom prst="rect">
            <a:avLst/>
          </a:prstGeom>
        </p:spPr>
      </p:pic>
      <p:sp>
        <p:nvSpPr>
          <p:cNvPr id="15" name="TextBox 14">
            <a:extLst>
              <a:ext uri="{FF2B5EF4-FFF2-40B4-BE49-F238E27FC236}">
                <a16:creationId xmlns:a16="http://schemas.microsoft.com/office/drawing/2014/main" id="{FF3FA948-A740-6F33-5524-E67288AA1870}"/>
              </a:ext>
            </a:extLst>
          </p:cNvPr>
          <p:cNvSpPr txBox="1"/>
          <p:nvPr/>
        </p:nvSpPr>
        <p:spPr>
          <a:xfrm>
            <a:off x="5549271" y="4084243"/>
            <a:ext cx="1101217" cy="338554"/>
          </a:xfrm>
          <a:prstGeom prst="rect">
            <a:avLst/>
          </a:prstGeom>
          <a:noFill/>
        </p:spPr>
        <p:txBody>
          <a:bodyPr wrap="square" rtlCol="0">
            <a:spAutoFit/>
          </a:bodyPr>
          <a:lstStyle/>
          <a:p>
            <a:pPr algn="ctr"/>
            <a:r>
              <a:rPr lang="en-US" sz="800" dirty="0">
                <a:solidFill>
                  <a:schemeClr val="accent5"/>
                </a:solidFill>
                <a:latin typeface="Calibri" panose="020F0502020204030204" pitchFamily="34" charset="0"/>
                <a:cs typeface="Calibri" panose="020F0502020204030204" pitchFamily="34" charset="0"/>
              </a:rPr>
              <a:t>Schematic of HL-LHC diode stack</a:t>
            </a:r>
            <a:endParaRPr lang="en-GB" sz="800" dirty="0">
              <a:solidFill>
                <a:schemeClr val="accent5"/>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219217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143000" y="0"/>
            <a:ext cx="6858000"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endParaRPr lang="en-GB" sz="1500" dirty="0">
              <a:latin typeface="Calibri" panose="020F0502020204030204" pitchFamily="34" charset="0"/>
              <a:cs typeface="Calibri" panose="020F0502020204030204" pitchFamily="34" charset="0"/>
            </a:endParaRPr>
          </a:p>
          <a:p>
            <a:r>
              <a:rPr lang="en-GB" sz="2100" dirty="0">
                <a:latin typeface="Calibri" panose="020F0502020204030204" pitchFamily="34" charset="0"/>
                <a:cs typeface="Calibri" panose="020F0502020204030204" pitchFamily="34" charset="0"/>
              </a:rPr>
              <a:t>HL-LHC diode stack: electrical tests 300/4 K, in SM18</a:t>
            </a:r>
          </a:p>
          <a:p>
            <a:endParaRPr lang="en-GB" sz="15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p:txBody>
          <a:bodyPr/>
          <a:lstStyle/>
          <a:p>
            <a:fld id="{BFDCA1C4-9514-7B4F-976F-D92F7E296653}" type="slidenum">
              <a:rPr lang="fr-FR" smtClean="0">
                <a:latin typeface="Calibri" panose="020F0502020204030204" pitchFamily="34" charset="0"/>
                <a:cs typeface="Calibri" panose="020F0502020204030204" pitchFamily="34" charset="0"/>
              </a:rPr>
              <a:pPr/>
              <a:t>7</a:t>
            </a:fld>
            <a:endParaRPr lang="fr-FR">
              <a:latin typeface="Calibri" panose="020F0502020204030204" pitchFamily="34" charset="0"/>
              <a:cs typeface="Calibri" panose="020F0502020204030204" pitchFamily="34" charset="0"/>
            </a:endParaRPr>
          </a:p>
        </p:txBody>
      </p:sp>
      <p:sp>
        <p:nvSpPr>
          <p:cNvPr id="7" name="Content Placeholder 2"/>
          <p:cNvSpPr>
            <a:spLocks noGrp="1"/>
          </p:cNvSpPr>
          <p:nvPr>
            <p:ph idx="1"/>
          </p:nvPr>
        </p:nvSpPr>
        <p:spPr>
          <a:xfrm>
            <a:off x="498426" y="555526"/>
            <a:ext cx="8106022" cy="4104456"/>
          </a:xfrm>
        </p:spPr>
        <p:txBody>
          <a:bodyPr>
            <a:normAutofit/>
          </a:bodyPr>
          <a:lstStyle/>
          <a:p>
            <a:pPr algn="l"/>
            <a:r>
              <a:rPr lang="en-GB" sz="1500" dirty="0">
                <a:latin typeface="Calibri" panose="020F0502020204030204" pitchFamily="34" charset="0"/>
                <a:cs typeface="Calibri" panose="020F0502020204030204" pitchFamily="34" charset="0"/>
              </a:rPr>
              <a:t>The HL-LHC diode stack was prepared for cold test in SM18 and transported there.</a:t>
            </a:r>
          </a:p>
          <a:p>
            <a:pPr algn="l"/>
            <a:endParaRPr lang="en-GB" sz="1500" dirty="0">
              <a:latin typeface="Calibri" panose="020F0502020204030204" pitchFamily="34" charset="0"/>
              <a:cs typeface="Calibri" panose="020F0502020204030204" pitchFamily="34" charset="0"/>
            </a:endParaRPr>
          </a:p>
          <a:p>
            <a:pPr algn="l"/>
            <a:r>
              <a:rPr lang="en-GB" sz="1500" dirty="0">
                <a:latin typeface="Calibri" panose="020F0502020204030204" pitchFamily="34" charset="0"/>
                <a:cs typeface="Calibri" panose="020F0502020204030204" pitchFamily="34" charset="0"/>
              </a:rPr>
              <a:t>Additional instrumentation was installed on the first prototype to monitor temperature profile during powering tests.</a:t>
            </a:r>
          </a:p>
          <a:p>
            <a:pPr algn="l"/>
            <a:endParaRPr lang="en-GB" sz="1500" dirty="0">
              <a:latin typeface="Calibri" panose="020F0502020204030204" pitchFamily="34" charset="0"/>
              <a:cs typeface="Calibri" panose="020F0502020204030204" pitchFamily="34" charset="0"/>
            </a:endParaRPr>
          </a:p>
          <a:p>
            <a:pPr algn="l"/>
            <a:r>
              <a:rPr lang="en-GB" sz="1500" dirty="0">
                <a:latin typeface="Calibri" panose="020F0502020204030204" pitchFamily="34" charset="0"/>
                <a:cs typeface="Calibri" panose="020F0502020204030204" pitchFamily="34" charset="0"/>
              </a:rPr>
              <a:t>The goal of the test is to validate electrical performance of the stack at 4K, with high current pulses and thermal load:</a:t>
            </a:r>
          </a:p>
          <a:p>
            <a:pPr lvl="1" algn="l"/>
            <a:r>
              <a:rPr lang="en-GB" sz="1100" dirty="0">
                <a:latin typeface="Calibri" panose="020F0502020204030204" pitchFamily="34" charset="0"/>
                <a:cs typeface="Calibri" panose="020F0502020204030204" pitchFamily="34" charset="0"/>
              </a:rPr>
              <a:t>Verify thermal load of the stack vs temperature excursion</a:t>
            </a:r>
          </a:p>
          <a:p>
            <a:pPr lvl="1" algn="l"/>
            <a:r>
              <a:rPr lang="en-GB" sz="1100" dirty="0">
                <a:latin typeface="Calibri" panose="020F0502020204030204" pitchFamily="34" charset="0"/>
                <a:cs typeface="Calibri" panose="020F0502020204030204" pitchFamily="34" charset="0"/>
              </a:rPr>
              <a:t>Verify diode characteristics (</a:t>
            </a:r>
            <a:r>
              <a:rPr lang="en-GB" sz="1100" dirty="0" err="1">
                <a:latin typeface="Calibri" panose="020F0502020204030204" pitchFamily="34" charset="0"/>
                <a:cs typeface="Calibri" panose="020F0502020204030204" pitchFamily="34" charset="0"/>
              </a:rPr>
              <a:t>Ufwd</a:t>
            </a:r>
            <a:r>
              <a:rPr lang="en-GB" sz="1100" dirty="0">
                <a:latin typeface="Calibri" panose="020F0502020204030204" pitchFamily="34" charset="0"/>
                <a:cs typeface="Calibri" panose="020F0502020204030204" pitchFamily="34" charset="0"/>
              </a:rPr>
              <a:t>, </a:t>
            </a:r>
            <a:r>
              <a:rPr lang="en-GB" sz="1100" dirty="0" err="1">
                <a:latin typeface="Calibri" panose="020F0502020204030204" pitchFamily="34" charset="0"/>
                <a:cs typeface="Calibri" panose="020F0502020204030204" pitchFamily="34" charset="0"/>
              </a:rPr>
              <a:t>Urev</a:t>
            </a:r>
            <a:r>
              <a:rPr lang="en-GB" sz="1100" dirty="0">
                <a:latin typeface="Calibri" panose="020F0502020204030204" pitchFamily="34" charset="0"/>
                <a:cs typeface="Calibri" panose="020F0502020204030204" pitchFamily="34" charset="0"/>
              </a:rPr>
              <a:t>)</a:t>
            </a:r>
          </a:p>
          <a:p>
            <a:pPr lvl="1" algn="l"/>
            <a:r>
              <a:rPr lang="en-GB" sz="1100" dirty="0">
                <a:latin typeface="Calibri" panose="020F0502020204030204" pitchFamily="34" charset="0"/>
                <a:cs typeface="Calibri" panose="020F0502020204030204" pitchFamily="34" charset="0"/>
              </a:rPr>
              <a:t>Monitor contact resistances</a:t>
            </a:r>
          </a:p>
          <a:p>
            <a:pPr algn="l"/>
            <a:endParaRPr lang="en-GB" sz="1500" dirty="0">
              <a:latin typeface="Calibri" panose="020F0502020204030204" pitchFamily="34" charset="0"/>
              <a:cs typeface="Calibri" panose="020F0502020204030204" pitchFamily="34" charset="0"/>
            </a:endParaRPr>
          </a:p>
          <a:p>
            <a:pPr algn="l"/>
            <a:r>
              <a:rPr lang="en-GB" sz="1500" dirty="0">
                <a:latin typeface="Calibri" panose="020F0502020204030204" pitchFamily="34" charset="0"/>
                <a:cs typeface="Calibri" panose="020F0502020204030204" pitchFamily="34" charset="0"/>
              </a:rPr>
              <a:t>See slides/reports from Gerard for overview of cold tests in SM18</a:t>
            </a:r>
          </a:p>
        </p:txBody>
      </p:sp>
    </p:spTree>
    <p:extLst>
      <p:ext uri="{BB962C8B-B14F-4D97-AF65-F5344CB8AC3E}">
        <p14:creationId xmlns:p14="http://schemas.microsoft.com/office/powerpoint/2010/main" val="3969861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143000" y="0"/>
            <a:ext cx="6858000"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endParaRPr lang="en-GB" sz="1500" dirty="0">
              <a:latin typeface="Calibri" panose="020F0502020204030204" pitchFamily="34" charset="0"/>
              <a:cs typeface="Calibri" panose="020F0502020204030204" pitchFamily="34" charset="0"/>
            </a:endParaRPr>
          </a:p>
          <a:p>
            <a:r>
              <a:rPr lang="en-GB" sz="2100" dirty="0">
                <a:latin typeface="Calibri" panose="020F0502020204030204" pitchFamily="34" charset="0"/>
                <a:cs typeface="Calibri" panose="020F0502020204030204" pitchFamily="34" charset="0"/>
              </a:rPr>
              <a:t>HL-LHC diode stack: electrical tests 300/4 K, in SM18</a:t>
            </a:r>
          </a:p>
          <a:p>
            <a:endParaRPr lang="en-GB" sz="15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p:txBody>
          <a:bodyPr/>
          <a:lstStyle/>
          <a:p>
            <a:fld id="{BFDCA1C4-9514-7B4F-976F-D92F7E296653}" type="slidenum">
              <a:rPr lang="fr-FR" smtClean="0">
                <a:latin typeface="Calibri" panose="020F0502020204030204" pitchFamily="34" charset="0"/>
                <a:cs typeface="Calibri" panose="020F0502020204030204" pitchFamily="34" charset="0"/>
              </a:rPr>
              <a:pPr/>
              <a:t>8</a:t>
            </a:fld>
            <a:endParaRPr lang="fr-FR">
              <a:latin typeface="Calibri" panose="020F0502020204030204" pitchFamily="34" charset="0"/>
              <a:cs typeface="Calibri" panose="020F0502020204030204" pitchFamily="34" charset="0"/>
            </a:endParaRPr>
          </a:p>
        </p:txBody>
      </p:sp>
      <p:sp>
        <p:nvSpPr>
          <p:cNvPr id="7" name="Content Placeholder 2"/>
          <p:cNvSpPr>
            <a:spLocks noGrp="1"/>
          </p:cNvSpPr>
          <p:nvPr>
            <p:ph idx="1"/>
          </p:nvPr>
        </p:nvSpPr>
        <p:spPr>
          <a:xfrm>
            <a:off x="498426" y="555526"/>
            <a:ext cx="8106022" cy="4104456"/>
          </a:xfrm>
        </p:spPr>
        <p:txBody>
          <a:bodyPr>
            <a:normAutofit/>
          </a:bodyPr>
          <a:lstStyle/>
          <a:p>
            <a:pPr algn="l"/>
            <a:r>
              <a:rPr lang="en-GB" sz="1500" dirty="0">
                <a:latin typeface="Calibri" panose="020F0502020204030204" pitchFamily="34" charset="0"/>
                <a:cs typeface="Calibri" panose="020F0502020204030204" pitchFamily="34" charset="0"/>
              </a:rPr>
              <a:t>See slides/reports from Gerard for overview of cold tests in SM18</a:t>
            </a:r>
          </a:p>
        </p:txBody>
      </p:sp>
    </p:spTree>
    <p:extLst>
      <p:ext uri="{BB962C8B-B14F-4D97-AF65-F5344CB8AC3E}">
        <p14:creationId xmlns:p14="http://schemas.microsoft.com/office/powerpoint/2010/main" val="11357372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a:t>
            </a:r>
            <a:endParaRPr lang="en-GB" dirty="0"/>
          </a:p>
        </p:txBody>
      </p:sp>
      <p:sp>
        <p:nvSpPr>
          <p:cNvPr id="3" name="Content Placeholder 2"/>
          <p:cNvSpPr>
            <a:spLocks noGrp="1"/>
          </p:cNvSpPr>
          <p:nvPr>
            <p:ph idx="1"/>
          </p:nvPr>
        </p:nvSpPr>
        <p:spPr>
          <a:xfrm>
            <a:off x="467544" y="675000"/>
            <a:ext cx="8352928" cy="3848780"/>
          </a:xfrm>
        </p:spPr>
        <p:txBody>
          <a:bodyPr>
            <a:normAutofit fontScale="85000" lnSpcReduction="10000"/>
          </a:bodyPr>
          <a:lstStyle/>
          <a:p>
            <a:pPr algn="l"/>
            <a:endParaRPr lang="en-GB" sz="2000" dirty="0"/>
          </a:p>
          <a:p>
            <a:pPr algn="l"/>
            <a:r>
              <a:rPr lang="en-GB" sz="2000" dirty="0"/>
              <a:t>The prototype HL-LHC diode stack, equipped with LHC standard diodes (same dimensions and similar electrical performances), with series instrumentation, has been tested at 300K and LN2. The electrical performance shows that the diode stack is mechanically sound.</a:t>
            </a:r>
          </a:p>
          <a:p>
            <a:pPr algn="l"/>
            <a:endParaRPr lang="en-GB" sz="2000" dirty="0"/>
          </a:p>
          <a:p>
            <a:pPr algn="l"/>
            <a:r>
              <a:rPr lang="en-GB" sz="2000" dirty="0"/>
              <a:t>The electrical test at 4K showed very good performance </a:t>
            </a:r>
            <a:r>
              <a:rPr lang="en-GB" sz="2000" dirty="0" err="1"/>
              <a:t>w.r.t.</a:t>
            </a:r>
            <a:r>
              <a:rPr lang="en-GB" sz="2000" dirty="0"/>
              <a:t> to high current pulses and thermal load:</a:t>
            </a:r>
          </a:p>
          <a:p>
            <a:pPr lvl="1" algn="l"/>
            <a:r>
              <a:rPr lang="en-GB" sz="1600" dirty="0"/>
              <a:t>Current pulses of ~7.5 kA for more than 1 s.</a:t>
            </a:r>
          </a:p>
          <a:p>
            <a:pPr lvl="1" algn="l"/>
            <a:r>
              <a:rPr lang="en-GB" sz="1600" dirty="0"/>
              <a:t>Thermal load of about 50 </a:t>
            </a:r>
            <a:r>
              <a:rPr lang="en-GB" sz="1600" dirty="0" err="1"/>
              <a:t>Miits</a:t>
            </a:r>
            <a:r>
              <a:rPr lang="en-GB" sz="1600" dirty="0"/>
              <a:t> with temperature excursion &lt; 60K</a:t>
            </a:r>
          </a:p>
          <a:p>
            <a:pPr lvl="1" algn="l"/>
            <a:r>
              <a:rPr lang="en-GB" sz="1600" dirty="0"/>
              <a:t>Electrical parameters of the diodes in line with LHC standard diodes.</a:t>
            </a:r>
          </a:p>
          <a:p>
            <a:pPr lvl="1" algn="l"/>
            <a:endParaRPr lang="en-GB" sz="1600" dirty="0"/>
          </a:p>
          <a:p>
            <a:pPr lvl="1" algn="l"/>
            <a:endParaRPr lang="en-GB" sz="1600" dirty="0"/>
          </a:p>
          <a:p>
            <a:pPr algn="l"/>
            <a:r>
              <a:rPr lang="en-GB" sz="2000" dirty="0"/>
              <a:t>The proto1 was submitted to more severe conditions as it will be used in IT string without any problem. Therefore, it could be used, as it is in the IT String.</a:t>
            </a:r>
          </a:p>
          <a:p>
            <a:pPr algn="l"/>
            <a:endParaRPr lang="en-GB" sz="2000" dirty="0"/>
          </a:p>
          <a:p>
            <a:pPr algn="l"/>
            <a:endParaRPr lang="en-GB" sz="2400" b="1" dirty="0"/>
          </a:p>
          <a:p>
            <a:pPr algn="l"/>
            <a:endParaRPr lang="en-US" sz="2000" dirty="0"/>
          </a:p>
          <a:p>
            <a:pPr algn="l"/>
            <a:endParaRPr lang="en-GB" sz="200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9</a:t>
            </a:fld>
            <a:endParaRPr lang="fr-FR"/>
          </a:p>
        </p:txBody>
      </p:sp>
    </p:spTree>
    <p:extLst>
      <p:ext uri="{BB962C8B-B14F-4D97-AF65-F5344CB8AC3E}">
        <p14:creationId xmlns:p14="http://schemas.microsoft.com/office/powerpoint/2010/main" val="2549540596"/>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16:9 format</Description0>
    <Note xmlns="8946e33d-fd2f-4ae4-8ee9-d90c129cdf9e">For external collaborators: you may replace the CERN logo by your home institute logo if needed
https://edms.cern.ch/document/1586456/</No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1CD65B3-E8D1-4001-8E0C-4AF8A697297C}">
  <ds:schemaRefs>
    <ds:schemaRef ds:uri="http://purl.org/dc/terms/"/>
    <ds:schemaRef ds:uri="http://purl.org/dc/dcmitype/"/>
    <ds:schemaRef ds:uri="http://schemas.microsoft.com/office/2006/documentManagement/types"/>
    <ds:schemaRef ds:uri="http://schemas.openxmlformats.org/package/2006/metadata/core-properties"/>
    <ds:schemaRef ds:uri="http://purl.org/dc/elements/1.1/"/>
    <ds:schemaRef ds:uri="8946e33d-fd2f-4ae4-8ee9-d90c129cdf9e"/>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98DC553A-4E25-48C2-96AD-A2BB337CB84F}">
  <ds:schemaRefs>
    <ds:schemaRef ds:uri="http://schemas.microsoft.com/sharepoint/v3/contenttype/forms"/>
  </ds:schemaRefs>
</ds:datastoreItem>
</file>

<file path=customXml/itemProps3.xml><?xml version="1.0" encoding="utf-8"?>
<ds:datastoreItem xmlns:ds="http://schemas.openxmlformats.org/officeDocument/2006/customXml" ds:itemID="{C6AB97CC-549D-4859-BC7E-5D3C9B0F7F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HLU-Pres-test01.thmx</Template>
  <TotalTime>37860</TotalTime>
  <Words>775</Words>
  <Application>Microsoft Office PowerPoint</Application>
  <PresentationFormat>On-screen Show (16:9)</PresentationFormat>
  <Paragraphs>129</Paragraphs>
  <Slides>12</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Wingdings</vt:lpstr>
      <vt:lpstr>Thème Office</vt:lpstr>
      <vt:lpstr>Overview of electrical test on HL-LHC prototype diode stack</vt:lpstr>
      <vt:lpstr>Introduction</vt:lpstr>
      <vt:lpstr>PowerPoint Presentation</vt:lpstr>
      <vt:lpstr>PowerPoint Presentation</vt:lpstr>
      <vt:lpstr>PowerPoint Presentation</vt:lpstr>
      <vt:lpstr>PowerPoint Presentation</vt:lpstr>
      <vt:lpstr>PowerPoint Presentation</vt:lpstr>
      <vt:lpstr>PowerPoint Presentation</vt:lpstr>
      <vt:lpstr>Conclusions</vt:lpstr>
      <vt:lpstr>Thank you for your attention !</vt:lpstr>
      <vt:lpstr>PowerPoint Presentation</vt:lpstr>
      <vt:lpstr>MQXF – Dimensioning of the cross-section of the Cold-Diode bus bar</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HiLumi-Pres-Template-16-9-2logo-v2</dc:title>
  <dc:creator>André-Pierre OLIVIER</dc:creator>
  <cp:lastModifiedBy>Giorgio D'Angelo</cp:lastModifiedBy>
  <cp:revision>371</cp:revision>
  <cp:lastPrinted>2019-06-14T11:39:59Z</cp:lastPrinted>
  <dcterms:created xsi:type="dcterms:W3CDTF">2016-02-12T09:02:01Z</dcterms:created>
  <dcterms:modified xsi:type="dcterms:W3CDTF">2023-06-09T08:48:03Z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