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64" r:id="rId2"/>
    <p:sldId id="332" r:id="rId3"/>
    <p:sldId id="333" r:id="rId4"/>
    <p:sldId id="335" r:id="rId5"/>
    <p:sldId id="346" r:id="rId6"/>
    <p:sldId id="341" r:id="rId7"/>
    <p:sldId id="342" r:id="rId8"/>
    <p:sldId id="365" r:id="rId9"/>
    <p:sldId id="336" r:id="rId10"/>
    <p:sldId id="337" r:id="rId11"/>
    <p:sldId id="351" r:id="rId12"/>
    <p:sldId id="339" r:id="rId13"/>
    <p:sldId id="348" r:id="rId14"/>
    <p:sldId id="366" r:id="rId15"/>
    <p:sldId id="356" r:id="rId16"/>
    <p:sldId id="355" r:id="rId17"/>
    <p:sldId id="358" r:id="rId18"/>
    <p:sldId id="359" r:id="rId19"/>
    <p:sldId id="360" r:id="rId20"/>
    <p:sldId id="361" r:id="rId21"/>
    <p:sldId id="367" r:id="rId22"/>
    <p:sldId id="328" r:id="rId23"/>
    <p:sldId id="368" r:id="rId24"/>
    <p:sldId id="288" r:id="rId2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00"/>
    <a:srgbClr val="57576D"/>
    <a:srgbClr val="9437FF"/>
    <a:srgbClr val="F4C166"/>
    <a:srgbClr val="00B0FF"/>
    <a:srgbClr val="2CA02C"/>
    <a:srgbClr val="FF7F0E"/>
    <a:srgbClr val="E15E32"/>
    <a:srgbClr val="73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01" autoAdjust="0"/>
    <p:restoredTop sz="97872"/>
  </p:normalViewPr>
  <p:slideViewPr>
    <p:cSldViewPr snapToGrid="0" snapToObjects="1">
      <p:cViewPr varScale="1">
        <p:scale>
          <a:sx n="114" d="100"/>
          <a:sy n="114" d="100"/>
        </p:scale>
        <p:origin x="75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how this was done for the FCC-</a:t>
            </a:r>
            <a:r>
              <a:rPr lang="en-US" dirty="0" err="1"/>
              <a:t>hh</a:t>
            </a:r>
            <a:r>
              <a:rPr lang="en-US" dirty="0"/>
              <a:t> some years ago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567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684446-3AB3-6450-6052-AB89A816F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6715-A2B5-A045-B72C-B503686710DB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69F15B-8369-DFD4-E09F-A5A3DA000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4188A-5244-3D66-9FA5-2EDFB9E6E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23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75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1.jpeg"/><Relationship Id="rId5" Type="http://schemas.openxmlformats.org/officeDocument/2006/relationships/image" Target="../media/image50.JP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4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5" Type="http://schemas.openxmlformats.org/officeDocument/2006/relationships/image" Target="../media/image64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hyperlink" Target="https://aft.cern.ch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0.png"/><Relationship Id="rId10" Type="http://schemas.openxmlformats.org/officeDocument/2006/relationships/image" Target="../media/image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svg"/><Relationship Id="rId18" Type="http://schemas.openxmlformats.org/officeDocument/2006/relationships/image" Target="../media/image28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4.png"/><Relationship Id="rId2" Type="http://schemas.openxmlformats.org/officeDocument/2006/relationships/image" Target="../media/image14.pn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svg"/><Relationship Id="rId11" Type="http://schemas.openxmlformats.org/officeDocument/2006/relationships/image" Target="../media/image23.svg"/><Relationship Id="rId5" Type="http://schemas.openxmlformats.org/officeDocument/2006/relationships/image" Target="../media/image17.png"/><Relationship Id="rId15" Type="http://schemas.openxmlformats.org/officeDocument/2006/relationships/image" Target="../media/image27.svg"/><Relationship Id="rId10" Type="http://schemas.openxmlformats.org/officeDocument/2006/relationships/image" Target="../media/image22.png"/><Relationship Id="rId19" Type="http://schemas.openxmlformats.org/officeDocument/2006/relationships/image" Target="../media/image29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4ED12-1A92-4E47-20EE-DB5446C1B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June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EDF49-BB2E-0E1E-CFC6-3CF92E209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13A37-C0E3-40C8-7214-73A4EE55C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130491-4D1E-2DED-6332-FD613B4838E7}"/>
              </a:ext>
            </a:extLst>
          </p:cNvPr>
          <p:cNvSpPr/>
          <p:nvPr/>
        </p:nvSpPr>
        <p:spPr>
          <a:xfrm>
            <a:off x="-98474" y="-196949"/>
            <a:ext cx="12393637" cy="71494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6D3ADC6-1A31-9C53-064A-3D6E095C6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348216"/>
            <a:ext cx="11376025" cy="1663504"/>
          </a:xfrm>
        </p:spPr>
        <p:txBody>
          <a:bodyPr/>
          <a:lstStyle/>
          <a:p>
            <a:pPr>
              <a:lnSpc>
                <a:spcPts val="5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Availability Challenge: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Targets, shortfalls and game-changing opportunities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FE70154-98EB-C996-2E4F-39CB6A0E48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5" y="5012562"/>
            <a:ext cx="11376026" cy="1735861"/>
          </a:xfrm>
        </p:spPr>
        <p:txBody>
          <a:bodyPr/>
          <a:lstStyle/>
          <a:p>
            <a:pPr algn="l"/>
            <a:r>
              <a:rPr lang="en-US" sz="1800" dirty="0">
                <a:solidFill>
                  <a:schemeClr val="bg1"/>
                </a:solidFill>
              </a:rPr>
              <a:t>Jack Heron</a:t>
            </a:r>
          </a:p>
          <a:p>
            <a:pPr algn="l"/>
            <a:r>
              <a:rPr lang="en-US" sz="1800" b="0" u="sng" dirty="0">
                <a:solidFill>
                  <a:schemeClr val="bg1"/>
                </a:solidFill>
              </a:rPr>
              <a:t>Acknowledgements:</a:t>
            </a:r>
            <a:r>
              <a:rPr lang="en-US" sz="1800" b="0" dirty="0">
                <a:solidFill>
                  <a:schemeClr val="bg1"/>
                </a:solidFill>
              </a:rPr>
              <a:t> Lukas Felsberger, Jan Uythoven, Daniel Wollmann, Felix Rodriguez Mateos</a:t>
            </a:r>
          </a:p>
          <a:p>
            <a:pPr algn="l"/>
            <a:endParaRPr lang="en-US" sz="18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chemeClr val="bg1"/>
                </a:solidFill>
              </a:rPr>
              <a:t>8</a:t>
            </a:r>
            <a:r>
              <a:rPr lang="en-US" sz="1800" baseline="30000" dirty="0">
                <a:solidFill>
                  <a:schemeClr val="bg1"/>
                </a:solidFill>
              </a:rPr>
              <a:t>th</a:t>
            </a:r>
            <a:r>
              <a:rPr lang="en-US" sz="1800" dirty="0">
                <a:solidFill>
                  <a:schemeClr val="bg1"/>
                </a:solidFill>
              </a:rPr>
              <a:t> June 2023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C3E376F-B1ED-997F-01F1-A7265238C595}"/>
              </a:ext>
            </a:extLst>
          </p:cNvPr>
          <p:cNvSpPr txBox="1">
            <a:spLocks/>
          </p:cNvSpPr>
          <p:nvPr/>
        </p:nvSpPr>
        <p:spPr>
          <a:xfrm>
            <a:off x="407985" y="2391448"/>
            <a:ext cx="11376025" cy="166350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Availability Challenge: 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Targets, shortfalls and game-changing opportunities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F1DFDD60-D23D-8F28-A504-E76A66785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226" y="6140245"/>
            <a:ext cx="4672977" cy="71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E37F80B6-C0E1-2429-8D3A-2967710A7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2789" y="-196949"/>
            <a:ext cx="2279043" cy="219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3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A1CC1-277A-A44C-F6D7-E2F89AD23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1C30118-9C20-6AD8-7343-E8B514999A60}"/>
              </a:ext>
            </a:extLst>
          </p:cNvPr>
          <p:cNvSpPr txBox="1"/>
          <p:nvPr/>
        </p:nvSpPr>
        <p:spPr>
          <a:xfrm>
            <a:off x="1025359" y="2155530"/>
            <a:ext cx="37274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Monte Carlo Simulation: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716E713C-E5F5-4932-47A5-94851A79F6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CDB9D24E-C30B-7F49-6B5D-B4776219A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4B1CDE-7A5D-17BE-AEEC-1E006F760939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45D6FDB-D3B0-D740-F86C-CDBB195387EA}"/>
              </a:ext>
            </a:extLst>
          </p:cNvPr>
          <p:cNvSpPr txBox="1">
            <a:spLocks/>
          </p:cNvSpPr>
          <p:nvPr/>
        </p:nvSpPr>
        <p:spPr>
          <a:xfrm>
            <a:off x="273376" y="131922"/>
            <a:ext cx="11708091" cy="7428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2. Shortfalls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61A4FD-69C5-04AE-B002-216E0D58F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BA87040-EAF7-140A-7786-EB4482139021}"/>
              </a:ext>
            </a:extLst>
          </p:cNvPr>
          <p:cNvSpPr/>
          <p:nvPr/>
        </p:nvSpPr>
        <p:spPr>
          <a:xfrm>
            <a:off x="986227" y="3485461"/>
            <a:ext cx="1166454" cy="90072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Set Up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(10 min)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C8A6088-EE55-8B84-CDD7-B912E0183593}"/>
              </a:ext>
            </a:extLst>
          </p:cNvPr>
          <p:cNvSpPr/>
          <p:nvPr/>
        </p:nvSpPr>
        <p:spPr>
          <a:xfrm>
            <a:off x="2708862" y="3485461"/>
            <a:ext cx="1166454" cy="883918"/>
          </a:xfrm>
          <a:prstGeom prst="roundRect">
            <a:avLst/>
          </a:prstGeom>
          <a:solidFill>
            <a:srgbClr val="636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Fill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(5 min)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1D493D5-11FD-9EDC-56BC-77B4F43FDDBC}"/>
              </a:ext>
            </a:extLst>
          </p:cNvPr>
          <p:cNvSpPr/>
          <p:nvPr/>
        </p:nvSpPr>
        <p:spPr>
          <a:xfrm>
            <a:off x="4410707" y="3478827"/>
            <a:ext cx="1300477" cy="883918"/>
          </a:xfrm>
          <a:prstGeom prst="roundRect">
            <a:avLst/>
          </a:prstGeom>
          <a:solidFill>
            <a:srgbClr val="636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Adjust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(10 min)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FF7284C-7E62-80E4-C48E-3C70F00741A8}"/>
              </a:ext>
            </a:extLst>
          </p:cNvPr>
          <p:cNvSpPr/>
          <p:nvPr/>
        </p:nvSpPr>
        <p:spPr>
          <a:xfrm>
            <a:off x="6189559" y="3492765"/>
            <a:ext cx="2216523" cy="869979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Physics + Top-Up</a:t>
            </a:r>
          </a:p>
          <a:p>
            <a:pPr algn="ctr"/>
            <a:endParaRPr lang="en-US" b="1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0252583-4D66-383B-B082-398C9E647D5D}"/>
              </a:ext>
            </a:extLst>
          </p:cNvPr>
          <p:cNvSpPr/>
          <p:nvPr/>
        </p:nvSpPr>
        <p:spPr>
          <a:xfrm>
            <a:off x="8875439" y="3492765"/>
            <a:ext cx="2330335" cy="855395"/>
          </a:xfrm>
          <a:prstGeom prst="roundRect">
            <a:avLst/>
          </a:prstGeom>
          <a:solidFill>
            <a:srgbClr val="226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Burn Off</a:t>
            </a:r>
            <a:endParaRPr lang="en-US" b="1" dirty="0"/>
          </a:p>
          <a:p>
            <a:pPr algn="ctr"/>
            <a:endParaRPr lang="en-US" b="1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8D9AF84-B470-3687-28B7-D9FEEF2B2B50}"/>
              </a:ext>
            </a:extLst>
          </p:cNvPr>
          <p:cNvSpPr/>
          <p:nvPr/>
        </p:nvSpPr>
        <p:spPr>
          <a:xfrm>
            <a:off x="986227" y="4865745"/>
            <a:ext cx="10219546" cy="724345"/>
          </a:xfrm>
          <a:prstGeom prst="round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Down for Repair</a:t>
            </a: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(until repair)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FC2AF57F-AF8B-2205-7025-D7DFB09D767F}"/>
              </a:ext>
            </a:extLst>
          </p:cNvPr>
          <p:cNvSpPr/>
          <p:nvPr/>
        </p:nvSpPr>
        <p:spPr>
          <a:xfrm rot="16200000">
            <a:off x="2282455" y="3813686"/>
            <a:ext cx="302150" cy="2400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34E9197B-0607-CA48-A0E6-F8DC01265603}"/>
              </a:ext>
            </a:extLst>
          </p:cNvPr>
          <p:cNvSpPr/>
          <p:nvPr/>
        </p:nvSpPr>
        <p:spPr>
          <a:xfrm rot="16200000">
            <a:off x="3980668" y="3810330"/>
            <a:ext cx="302150" cy="2400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12FCE966-A485-472C-8FF3-1AF6A9C66732}"/>
              </a:ext>
            </a:extLst>
          </p:cNvPr>
          <p:cNvSpPr/>
          <p:nvPr/>
        </p:nvSpPr>
        <p:spPr>
          <a:xfrm rot="16200000">
            <a:off x="5839073" y="3800770"/>
            <a:ext cx="302150" cy="2400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57FC89FC-F693-ADAA-99E2-922208795A41}"/>
              </a:ext>
            </a:extLst>
          </p:cNvPr>
          <p:cNvSpPr/>
          <p:nvPr/>
        </p:nvSpPr>
        <p:spPr>
          <a:xfrm rot="5400000">
            <a:off x="7122296" y="4468884"/>
            <a:ext cx="324455" cy="243901"/>
          </a:xfrm>
          <a:prstGeom prst="rightArrow">
            <a:avLst/>
          </a:prstGeom>
          <a:solidFill>
            <a:srgbClr val="C0000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D59996E-755F-B5AE-398F-ADA16E159EA4}"/>
              </a:ext>
            </a:extLst>
          </p:cNvPr>
          <p:cNvSpPr/>
          <p:nvPr/>
        </p:nvSpPr>
        <p:spPr>
          <a:xfrm rot="5400000">
            <a:off x="10275030" y="4489749"/>
            <a:ext cx="327470" cy="24390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9973242D-91E1-8D26-07B1-E0E1755FD084}"/>
              </a:ext>
            </a:extLst>
          </p:cNvPr>
          <p:cNvSpPr/>
          <p:nvPr/>
        </p:nvSpPr>
        <p:spPr>
          <a:xfrm rot="5400000">
            <a:off x="1384635" y="4504609"/>
            <a:ext cx="324458" cy="243901"/>
          </a:xfrm>
          <a:prstGeom prst="rightArrow">
            <a:avLst/>
          </a:prstGeom>
          <a:solidFill>
            <a:srgbClr val="C0000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F8839D5-CA46-23DD-0BD6-7F04D85DE84C}"/>
              </a:ext>
            </a:extLst>
          </p:cNvPr>
          <p:cNvSpPr/>
          <p:nvPr/>
        </p:nvSpPr>
        <p:spPr>
          <a:xfrm rot="16200000">
            <a:off x="1099942" y="4498283"/>
            <a:ext cx="324458" cy="24390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9DA97D29-910A-AF17-9938-1090CEA6C08A}"/>
              </a:ext>
            </a:extLst>
          </p:cNvPr>
          <p:cNvSpPr/>
          <p:nvPr/>
        </p:nvSpPr>
        <p:spPr>
          <a:xfrm rot="5400000">
            <a:off x="9501439" y="4479871"/>
            <a:ext cx="324455" cy="243901"/>
          </a:xfrm>
          <a:prstGeom prst="rightArrow">
            <a:avLst/>
          </a:prstGeom>
          <a:solidFill>
            <a:srgbClr val="C0000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7B2E7FC3-C504-96C6-E6D8-DBFE97E92D9C}"/>
              </a:ext>
            </a:extLst>
          </p:cNvPr>
          <p:cNvSpPr/>
          <p:nvPr/>
        </p:nvSpPr>
        <p:spPr>
          <a:xfrm rot="16200000">
            <a:off x="1192804" y="2814670"/>
            <a:ext cx="151000" cy="23221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939C841-C1F8-0D34-D3B0-584EE2BAC68E}"/>
              </a:ext>
            </a:extLst>
          </p:cNvPr>
          <p:cNvSpPr/>
          <p:nvPr/>
        </p:nvSpPr>
        <p:spPr>
          <a:xfrm rot="16200000">
            <a:off x="1192802" y="3039767"/>
            <a:ext cx="151000" cy="232219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F6119642-3601-3A92-C363-63ED4480539B}"/>
              </a:ext>
            </a:extLst>
          </p:cNvPr>
          <p:cNvSpPr/>
          <p:nvPr/>
        </p:nvSpPr>
        <p:spPr>
          <a:xfrm rot="16200000">
            <a:off x="2974226" y="2817666"/>
            <a:ext cx="151000" cy="232219"/>
          </a:xfrm>
          <a:prstGeom prst="downArrow">
            <a:avLst/>
          </a:prstGeom>
          <a:solidFill>
            <a:srgbClr val="C0000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F60FB1-E9C7-EA0E-CEFA-DF68188D89A8}"/>
              </a:ext>
            </a:extLst>
          </p:cNvPr>
          <p:cNvSpPr txBox="1"/>
          <p:nvPr/>
        </p:nvSpPr>
        <p:spPr>
          <a:xfrm>
            <a:off x="1478563" y="2825562"/>
            <a:ext cx="8703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80808"/>
                </a:solidFill>
              </a:rPr>
              <a:t>Default</a:t>
            </a:r>
            <a:endParaRPr lang="en-GB" sz="1200" dirty="0">
              <a:solidFill>
                <a:srgbClr val="080808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B791F29-6053-8465-7410-0F6589531B1F}"/>
              </a:ext>
            </a:extLst>
          </p:cNvPr>
          <p:cNvSpPr txBox="1"/>
          <p:nvPr/>
        </p:nvSpPr>
        <p:spPr>
          <a:xfrm>
            <a:off x="3344177" y="2827619"/>
            <a:ext cx="140863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80808"/>
                </a:solidFill>
              </a:rPr>
              <a:t>Main RF failure</a:t>
            </a:r>
            <a:endParaRPr lang="en-GB" sz="1200" dirty="0">
              <a:solidFill>
                <a:srgbClr val="080808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20B242-DE9D-A381-1B7A-4F34E71054B5}"/>
              </a:ext>
            </a:extLst>
          </p:cNvPr>
          <p:cNvSpPr txBox="1"/>
          <p:nvPr/>
        </p:nvSpPr>
        <p:spPr>
          <a:xfrm>
            <a:off x="1478563" y="3050902"/>
            <a:ext cx="140863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80808"/>
                </a:solidFill>
              </a:rPr>
              <a:t>Repair complete</a:t>
            </a:r>
            <a:endParaRPr lang="en-GB" sz="1200" dirty="0">
              <a:solidFill>
                <a:srgbClr val="080808"/>
              </a:solidFill>
            </a:endParaRP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6A56DA04-BF3A-E05E-D9C3-23D4381869A4}"/>
              </a:ext>
            </a:extLst>
          </p:cNvPr>
          <p:cNvSpPr/>
          <p:nvPr/>
        </p:nvSpPr>
        <p:spPr>
          <a:xfrm rot="16200000">
            <a:off x="2974227" y="3034094"/>
            <a:ext cx="151000" cy="232219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B897DBC-C3B2-F1C4-9A57-FF487A0ECDFB}"/>
              </a:ext>
            </a:extLst>
          </p:cNvPr>
          <p:cNvSpPr txBox="1"/>
          <p:nvPr/>
        </p:nvSpPr>
        <p:spPr>
          <a:xfrm>
            <a:off x="3344177" y="3044363"/>
            <a:ext cx="16886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80808"/>
                </a:solidFill>
              </a:rPr>
              <a:t>Booster RF failure</a:t>
            </a:r>
            <a:endParaRPr lang="en-GB" sz="1200" dirty="0">
              <a:solidFill>
                <a:srgbClr val="080808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9002B9-BF52-F302-4CBA-5CE1F4BA72B5}"/>
              </a:ext>
            </a:extLst>
          </p:cNvPr>
          <p:cNvSpPr/>
          <p:nvPr/>
        </p:nvSpPr>
        <p:spPr>
          <a:xfrm>
            <a:off x="1021587" y="2577651"/>
            <a:ext cx="3982785" cy="743936"/>
          </a:xfrm>
          <a:prstGeom prst="rect">
            <a:avLst/>
          </a:prstGeom>
          <a:noFill/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98B4C4-C4D7-8DBA-6CA4-26966E0656AE}"/>
              </a:ext>
            </a:extLst>
          </p:cNvPr>
          <p:cNvSpPr txBox="1"/>
          <p:nvPr/>
        </p:nvSpPr>
        <p:spPr>
          <a:xfrm>
            <a:off x="1135433" y="2603425"/>
            <a:ext cx="140863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80808"/>
                </a:solidFill>
              </a:rPr>
              <a:t>Phase Transitions:</a:t>
            </a:r>
            <a:endParaRPr lang="en-GB" sz="1200" dirty="0">
              <a:solidFill>
                <a:srgbClr val="080808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944C3C-5128-1333-0FDC-5B0D35F67AF7}"/>
              </a:ext>
            </a:extLst>
          </p:cNvPr>
          <p:cNvSpPr txBox="1"/>
          <p:nvPr/>
        </p:nvSpPr>
        <p:spPr>
          <a:xfrm>
            <a:off x="5714187" y="2822061"/>
            <a:ext cx="18179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80808"/>
                </a:solidFill>
              </a:rPr>
              <a:t>Available, no luminosity</a:t>
            </a:r>
            <a:endParaRPr lang="en-GB" sz="1200" dirty="0">
              <a:solidFill>
                <a:srgbClr val="080808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575CD2E-5843-BFEF-1617-EEB0C1A10754}"/>
              </a:ext>
            </a:extLst>
          </p:cNvPr>
          <p:cNvSpPr/>
          <p:nvPr/>
        </p:nvSpPr>
        <p:spPr>
          <a:xfrm>
            <a:off x="5242547" y="2576370"/>
            <a:ext cx="3650256" cy="743936"/>
          </a:xfrm>
          <a:prstGeom prst="rect">
            <a:avLst/>
          </a:prstGeom>
          <a:noFill/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C1D4F8-AA25-E646-DCDF-A2A39A931484}"/>
              </a:ext>
            </a:extLst>
          </p:cNvPr>
          <p:cNvSpPr txBox="1"/>
          <p:nvPr/>
        </p:nvSpPr>
        <p:spPr>
          <a:xfrm>
            <a:off x="5373154" y="2602144"/>
            <a:ext cx="139187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80808"/>
                </a:solidFill>
              </a:rPr>
              <a:t>States:</a:t>
            </a:r>
            <a:endParaRPr lang="en-GB" sz="1200" dirty="0">
              <a:solidFill>
                <a:srgbClr val="080808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3518018-D364-83E7-29F0-E0178B213911}"/>
              </a:ext>
            </a:extLst>
          </p:cNvPr>
          <p:cNvSpPr/>
          <p:nvPr/>
        </p:nvSpPr>
        <p:spPr>
          <a:xfrm>
            <a:off x="5373154" y="2857738"/>
            <a:ext cx="210426" cy="132366"/>
          </a:xfrm>
          <a:prstGeom prst="rect">
            <a:avLst/>
          </a:prstGeom>
          <a:solidFill>
            <a:srgbClr val="636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E5AD424-6A30-60EE-E87D-042BBE0D2B1F}"/>
              </a:ext>
            </a:extLst>
          </p:cNvPr>
          <p:cNvSpPr/>
          <p:nvPr/>
        </p:nvSpPr>
        <p:spPr>
          <a:xfrm>
            <a:off x="5373154" y="3099011"/>
            <a:ext cx="210426" cy="132366"/>
          </a:xfrm>
          <a:prstGeom prst="rect">
            <a:avLst/>
          </a:prstGeom>
          <a:solidFill>
            <a:srgbClr val="226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E00DDC-BBF2-5106-8981-3F7F1B00E1A6}"/>
              </a:ext>
            </a:extLst>
          </p:cNvPr>
          <p:cNvSpPr txBox="1"/>
          <p:nvPr/>
        </p:nvSpPr>
        <p:spPr>
          <a:xfrm>
            <a:off x="5714186" y="3069145"/>
            <a:ext cx="18179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80808"/>
                </a:solidFill>
              </a:rPr>
              <a:t>Available, luminosity</a:t>
            </a:r>
            <a:endParaRPr lang="en-GB" sz="1200" dirty="0">
              <a:solidFill>
                <a:srgbClr val="080808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566A36-8C43-48B2-BFA4-9E64BAEF55CC}"/>
              </a:ext>
            </a:extLst>
          </p:cNvPr>
          <p:cNvSpPr/>
          <p:nvPr/>
        </p:nvSpPr>
        <p:spPr>
          <a:xfrm>
            <a:off x="7557560" y="2853078"/>
            <a:ext cx="210426" cy="132366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89B514-0801-16A2-938A-065C88CDBC3D}"/>
              </a:ext>
            </a:extLst>
          </p:cNvPr>
          <p:cNvSpPr txBox="1"/>
          <p:nvPr/>
        </p:nvSpPr>
        <p:spPr>
          <a:xfrm>
            <a:off x="7900947" y="2825562"/>
            <a:ext cx="93504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80808"/>
                </a:solidFill>
              </a:rPr>
              <a:t>Unavailable</a:t>
            </a:r>
            <a:endParaRPr lang="en-GB" sz="1200" dirty="0">
              <a:solidFill>
                <a:srgbClr val="080808"/>
              </a:solidFill>
            </a:endParaRP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EC8A8BB7-46E8-A493-8E31-1327AADA2188}"/>
              </a:ext>
            </a:extLst>
          </p:cNvPr>
          <p:cNvSpPr/>
          <p:nvPr/>
        </p:nvSpPr>
        <p:spPr>
          <a:xfrm rot="5400000">
            <a:off x="1683696" y="4498285"/>
            <a:ext cx="324458" cy="243901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71B9C217-6D3C-C017-6878-849CB79CC911}"/>
              </a:ext>
            </a:extLst>
          </p:cNvPr>
          <p:cNvSpPr/>
          <p:nvPr/>
        </p:nvSpPr>
        <p:spPr>
          <a:xfrm rot="5400000">
            <a:off x="2956503" y="4507487"/>
            <a:ext cx="324458" cy="243901"/>
          </a:xfrm>
          <a:prstGeom prst="rightArrow">
            <a:avLst/>
          </a:prstGeom>
          <a:solidFill>
            <a:srgbClr val="C0000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32B25D90-5D80-73CE-EB45-0C5515E6A97D}"/>
              </a:ext>
            </a:extLst>
          </p:cNvPr>
          <p:cNvSpPr/>
          <p:nvPr/>
        </p:nvSpPr>
        <p:spPr>
          <a:xfrm rot="5400000">
            <a:off x="3255564" y="4501163"/>
            <a:ext cx="324458" cy="243901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718D7E49-27AA-7D60-E33D-7A5C9E33EAD0}"/>
              </a:ext>
            </a:extLst>
          </p:cNvPr>
          <p:cNvSpPr/>
          <p:nvPr/>
        </p:nvSpPr>
        <p:spPr>
          <a:xfrm rot="5400000">
            <a:off x="4772531" y="4479870"/>
            <a:ext cx="324458" cy="243901"/>
          </a:xfrm>
          <a:prstGeom prst="rightArrow">
            <a:avLst/>
          </a:prstGeom>
          <a:solidFill>
            <a:srgbClr val="C0000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2386E5F5-2F56-9503-69DC-F6B3970DA8DF}"/>
              </a:ext>
            </a:extLst>
          </p:cNvPr>
          <p:cNvSpPr/>
          <p:nvPr/>
        </p:nvSpPr>
        <p:spPr>
          <a:xfrm rot="5400000">
            <a:off x="5071592" y="4482219"/>
            <a:ext cx="324458" cy="243901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F4F68B8-2869-06E7-4EFA-5B2A7DFE44E7}"/>
              </a:ext>
            </a:extLst>
          </p:cNvPr>
          <p:cNvSpPr/>
          <p:nvPr/>
        </p:nvSpPr>
        <p:spPr>
          <a:xfrm>
            <a:off x="1140220" y="3964158"/>
            <a:ext cx="869953" cy="3266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10 min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D103CED-FCDD-7315-1697-B518FE303F27}"/>
              </a:ext>
            </a:extLst>
          </p:cNvPr>
          <p:cNvSpPr/>
          <p:nvPr/>
        </p:nvSpPr>
        <p:spPr>
          <a:xfrm>
            <a:off x="2869591" y="3959143"/>
            <a:ext cx="869953" cy="3266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5 min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606AFFB-FDAD-22EC-FEF6-B421FB7FCA79}"/>
              </a:ext>
            </a:extLst>
          </p:cNvPr>
          <p:cNvSpPr/>
          <p:nvPr/>
        </p:nvSpPr>
        <p:spPr>
          <a:xfrm>
            <a:off x="4645442" y="3955842"/>
            <a:ext cx="869953" cy="3266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10 min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188406D-D35F-DECD-66FE-74B9A5694EC0}"/>
              </a:ext>
            </a:extLst>
          </p:cNvPr>
          <p:cNvSpPr/>
          <p:nvPr/>
        </p:nvSpPr>
        <p:spPr>
          <a:xfrm>
            <a:off x="6735599" y="3972013"/>
            <a:ext cx="1154335" cy="32535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160A4C3-CCAE-345C-5E19-853D68B93CCB}"/>
              </a:ext>
            </a:extLst>
          </p:cNvPr>
          <p:cNvSpPr/>
          <p:nvPr/>
        </p:nvSpPr>
        <p:spPr>
          <a:xfrm>
            <a:off x="6576567" y="3964158"/>
            <a:ext cx="1468296" cy="3253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Until Failure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592CA10-D9DB-B8C5-1E30-18D38A3AF0E1}"/>
              </a:ext>
            </a:extLst>
          </p:cNvPr>
          <p:cNvSpPr/>
          <p:nvPr/>
        </p:nvSpPr>
        <p:spPr>
          <a:xfrm>
            <a:off x="9038627" y="3950185"/>
            <a:ext cx="1970576" cy="3266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B96115A-996B-8559-ECB9-295403AA9517}"/>
              </a:ext>
            </a:extLst>
          </p:cNvPr>
          <p:cNvSpPr/>
          <p:nvPr/>
        </p:nvSpPr>
        <p:spPr>
          <a:xfrm>
            <a:off x="5436363" y="5231912"/>
            <a:ext cx="1319274" cy="2787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Until Repair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3" name="Arrow: Down 52">
            <a:extLst>
              <a:ext uri="{FF2B5EF4-FFF2-40B4-BE49-F238E27FC236}">
                <a16:creationId xmlns:a16="http://schemas.microsoft.com/office/drawing/2014/main" id="{34716B29-9808-1EF4-3C0F-9DC5B979D171}"/>
              </a:ext>
            </a:extLst>
          </p:cNvPr>
          <p:cNvSpPr/>
          <p:nvPr/>
        </p:nvSpPr>
        <p:spPr>
          <a:xfrm rot="16200000">
            <a:off x="8507651" y="3659254"/>
            <a:ext cx="302150" cy="240031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Arrow: Down 53">
            <a:extLst>
              <a:ext uri="{FF2B5EF4-FFF2-40B4-BE49-F238E27FC236}">
                <a16:creationId xmlns:a16="http://schemas.microsoft.com/office/drawing/2014/main" id="{61F4DC7E-FF7E-59E4-5545-D3133B4351E4}"/>
              </a:ext>
            </a:extLst>
          </p:cNvPr>
          <p:cNvSpPr/>
          <p:nvPr/>
        </p:nvSpPr>
        <p:spPr>
          <a:xfrm rot="5400000">
            <a:off x="8499709" y="4006822"/>
            <a:ext cx="302150" cy="240031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B7B5FB7-24A0-5B3F-1C80-C9BCB89B21A3}"/>
              </a:ext>
            </a:extLst>
          </p:cNvPr>
          <p:cNvSpPr/>
          <p:nvPr/>
        </p:nvSpPr>
        <p:spPr>
          <a:xfrm>
            <a:off x="9038626" y="3940943"/>
            <a:ext cx="2045109" cy="3253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60 min (or until Repair)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D1D9880D-08E0-82F7-0608-34473B1989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601"/>
          <a:stretch/>
        </p:blipFill>
        <p:spPr>
          <a:xfrm>
            <a:off x="10439867" y="992806"/>
            <a:ext cx="1180580" cy="671609"/>
          </a:xfrm>
          <a:prstGeom prst="rect">
            <a:avLst/>
          </a:prstGeom>
        </p:spPr>
      </p:pic>
      <p:pic>
        <p:nvPicPr>
          <p:cNvPr id="2050" name="Picture 2" descr="Press and Logos | GitLab">
            <a:extLst>
              <a:ext uri="{FF2B5EF4-FFF2-40B4-BE49-F238E27FC236}">
                <a16:creationId xmlns:a16="http://schemas.microsoft.com/office/drawing/2014/main" id="{A2F9B9A0-DC77-A58C-FD8A-868B8D4AC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3915" y="1164271"/>
            <a:ext cx="413646" cy="38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ERN Logo">
            <a:extLst>
              <a:ext uri="{FF2B5EF4-FFF2-40B4-BE49-F238E27FC236}">
                <a16:creationId xmlns:a16="http://schemas.microsoft.com/office/drawing/2014/main" id="{506166A8-AB58-52AF-A929-2A43855EC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62" y="1041650"/>
            <a:ext cx="1506925" cy="84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F2E0189-D6B3-3773-F7B8-141DF9954FAA}"/>
              </a:ext>
            </a:extLst>
          </p:cNvPr>
          <p:cNvSpPr txBox="1"/>
          <p:nvPr/>
        </p:nvSpPr>
        <p:spPr>
          <a:xfrm>
            <a:off x="10023915" y="1625262"/>
            <a:ext cx="159653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GB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gitlab.cern.ch</a:t>
            </a:r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/availsim4/</a:t>
            </a:r>
            <a:endParaRPr lang="en-CH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C466338-3095-376B-5B99-87A003C637B4}"/>
              </a:ext>
            </a:extLst>
          </p:cNvPr>
          <p:cNvSpPr txBox="1"/>
          <p:nvPr/>
        </p:nvSpPr>
        <p:spPr>
          <a:xfrm>
            <a:off x="1203636" y="1116963"/>
            <a:ext cx="126468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/>
              <a:t>Technology Department</a:t>
            </a:r>
          </a:p>
          <a:p>
            <a:pPr algn="l"/>
            <a:r>
              <a:rPr lang="en-CH" sz="800" dirty="0"/>
              <a:t>Machine Protection</a:t>
            </a:r>
          </a:p>
          <a:p>
            <a:pPr algn="l"/>
            <a:r>
              <a:rPr lang="en-CH" sz="800" dirty="0"/>
              <a:t>Controls &amp; Beam Studies</a:t>
            </a:r>
          </a:p>
          <a:p>
            <a:pPr algn="l"/>
            <a:r>
              <a:rPr lang="en-CH" sz="800" dirty="0"/>
              <a:t>TE-MPE-CB</a:t>
            </a:r>
          </a:p>
        </p:txBody>
      </p:sp>
    </p:spTree>
    <p:extLst>
      <p:ext uri="{BB962C8B-B14F-4D97-AF65-F5344CB8AC3E}">
        <p14:creationId xmlns:p14="http://schemas.microsoft.com/office/powerpoint/2010/main" val="3159908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A1CC1-277A-A44C-F6D7-E2F89AD23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6220F19-921D-5D97-E901-2414D436F5D3}"/>
              </a:ext>
            </a:extLst>
          </p:cNvPr>
          <p:cNvSpPr/>
          <p:nvPr/>
        </p:nvSpPr>
        <p:spPr>
          <a:xfrm>
            <a:off x="137320" y="2088443"/>
            <a:ext cx="5958680" cy="412044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FDF563C-50B0-B287-9969-A2E93E2AC8EA}"/>
              </a:ext>
            </a:extLst>
          </p:cNvPr>
          <p:cNvSpPr/>
          <p:nvPr/>
        </p:nvSpPr>
        <p:spPr>
          <a:xfrm>
            <a:off x="6173283" y="2088443"/>
            <a:ext cx="5967917" cy="4120446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3A1C16-D405-6F7B-EAFC-27945262C050}"/>
              </a:ext>
            </a:extLst>
          </p:cNvPr>
          <p:cNvSpPr txBox="1"/>
          <p:nvPr/>
        </p:nvSpPr>
        <p:spPr>
          <a:xfrm>
            <a:off x="921814" y="2149041"/>
            <a:ext cx="43896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b="1" dirty="0">
                <a:solidFill>
                  <a:schemeClr val="bg1"/>
                </a:solidFill>
              </a:rPr>
              <a:t>Short Faults </a:t>
            </a:r>
            <a:endParaRPr lang="en-US" sz="2000" b="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C1FDCC-06FD-6EDC-CD46-0E357B6B888D}"/>
              </a:ext>
            </a:extLst>
          </p:cNvPr>
          <p:cNvSpPr txBox="1"/>
          <p:nvPr/>
        </p:nvSpPr>
        <p:spPr>
          <a:xfrm>
            <a:off x="7124472" y="2147505"/>
            <a:ext cx="43091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b="1" dirty="0">
                <a:solidFill>
                  <a:schemeClr val="bg1"/>
                </a:solidFill>
              </a:rPr>
              <a:t>Long Faults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B5A622-6F50-957C-44C6-43505256031F}"/>
              </a:ext>
            </a:extLst>
          </p:cNvPr>
          <p:cNvSpPr txBox="1"/>
          <p:nvPr/>
        </p:nvSpPr>
        <p:spPr>
          <a:xfrm>
            <a:off x="289382" y="4807184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Repair achieved without human intervention</a:t>
            </a:r>
            <a:endParaRPr lang="en-US" b="0" dirty="0">
              <a:solidFill>
                <a:schemeClr val="bg1"/>
              </a:solidFill>
            </a:endParaRP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E.g. </a:t>
            </a:r>
            <a:r>
              <a:rPr lang="en-US" dirty="0">
                <a:solidFill>
                  <a:schemeClr val="bg1"/>
                </a:solidFill>
              </a:rPr>
              <a:t>by </a:t>
            </a:r>
            <a:r>
              <a:rPr lang="en-US" b="0" dirty="0">
                <a:solidFill>
                  <a:schemeClr val="bg1"/>
                </a:solidFill>
              </a:rPr>
              <a:t>remote reset</a:t>
            </a: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Achievable while beam is running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B29D8B-BAB5-5B50-092A-477760A6AF7A}"/>
              </a:ext>
            </a:extLst>
          </p:cNvPr>
          <p:cNvSpPr txBox="1"/>
          <p:nvPr/>
        </p:nvSpPr>
        <p:spPr>
          <a:xfrm>
            <a:off x="6472324" y="4807185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Requires human intervention</a:t>
            </a: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bg1"/>
                </a:solidFill>
              </a:rPr>
              <a:t>Add a </a:t>
            </a:r>
            <a:r>
              <a:rPr lang="en-US" b="0" u="sng" dirty="0">
                <a:solidFill>
                  <a:schemeClr val="bg1"/>
                </a:solidFill>
              </a:rPr>
              <a:t>45 minute drive time for FCC-</a:t>
            </a:r>
            <a:r>
              <a:rPr lang="en-US" b="0" u="sng" dirty="0" err="1">
                <a:solidFill>
                  <a:schemeClr val="bg1"/>
                </a:solidFill>
              </a:rPr>
              <a:t>ee</a:t>
            </a:r>
            <a:endParaRPr lang="en-US" b="0" u="sng" dirty="0">
              <a:solidFill>
                <a:schemeClr val="bg1"/>
              </a:solidFill>
            </a:endParaRP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Must wait until system is “down for repair”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B4CED1-6F8D-C89A-91AA-BED1770336CB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75020F7-3FDE-0F83-8A51-4170FD4B08E2}"/>
              </a:ext>
            </a:extLst>
          </p:cNvPr>
          <p:cNvSpPr txBox="1">
            <a:spLocks/>
          </p:cNvSpPr>
          <p:nvPr/>
        </p:nvSpPr>
        <p:spPr>
          <a:xfrm>
            <a:off x="273376" y="131922"/>
            <a:ext cx="11708091" cy="7428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2. Shortfalls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ABC988D-B469-386D-159B-A40E7D996C00}"/>
              </a:ext>
            </a:extLst>
          </p:cNvPr>
          <p:cNvGrpSpPr/>
          <p:nvPr/>
        </p:nvGrpSpPr>
        <p:grpSpPr>
          <a:xfrm>
            <a:off x="214603" y="2568219"/>
            <a:ext cx="2883282" cy="2105378"/>
            <a:chOff x="214603" y="2071511"/>
            <a:chExt cx="2883282" cy="2105378"/>
          </a:xfrm>
        </p:grpSpPr>
        <p:pic>
          <p:nvPicPr>
            <p:cNvPr id="14" name="Picture 13" descr="Chart, histogram&#10;&#10;Description automatically generated">
              <a:extLst>
                <a:ext uri="{FF2B5EF4-FFF2-40B4-BE49-F238E27FC236}">
                  <a16:creationId xmlns:a16="http://schemas.microsoft.com/office/drawing/2014/main" id="{A933DFE9-5033-82B4-5B75-957C3BD010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603" y="2071511"/>
              <a:ext cx="2883282" cy="2105378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D67DE21-F372-13FE-B686-1F51DAAA1412}"/>
                </a:ext>
              </a:extLst>
            </p:cNvPr>
            <p:cNvSpPr/>
            <p:nvPr/>
          </p:nvSpPr>
          <p:spPr>
            <a:xfrm>
              <a:off x="513644" y="2111023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9EFA515-35EE-CA9C-7011-2452D96C00AD}"/>
                </a:ext>
              </a:extLst>
            </p:cNvPr>
            <p:cNvSpPr txBox="1"/>
            <p:nvPr/>
          </p:nvSpPr>
          <p:spPr>
            <a:xfrm>
              <a:off x="770466" y="2116973"/>
              <a:ext cx="1919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000" dirty="0">
                  <a:solidFill>
                    <a:schemeClr val="tx2"/>
                  </a:solidFill>
                </a:rPr>
                <a:t>Mean time before failure (MTBF)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3F076C5-C5CE-26C4-2C1D-92173A0BFF32}"/>
              </a:ext>
            </a:extLst>
          </p:cNvPr>
          <p:cNvGrpSpPr/>
          <p:nvPr/>
        </p:nvGrpSpPr>
        <p:grpSpPr>
          <a:xfrm>
            <a:off x="6242069" y="2568219"/>
            <a:ext cx="2959684" cy="2105378"/>
            <a:chOff x="6242069" y="2071511"/>
            <a:chExt cx="2959684" cy="2105378"/>
          </a:xfrm>
        </p:grpSpPr>
        <p:pic>
          <p:nvPicPr>
            <p:cNvPr id="16" name="Picture 15" descr="Chart, histogram&#10;&#10;Description automatically generated">
              <a:extLst>
                <a:ext uri="{FF2B5EF4-FFF2-40B4-BE49-F238E27FC236}">
                  <a16:creationId xmlns:a16="http://schemas.microsoft.com/office/drawing/2014/main" id="{B3018818-7A78-4ECC-A2D4-41C68A5AD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2069" y="2071511"/>
              <a:ext cx="2959684" cy="2105378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0E771DD-FF25-A44C-B149-E0CB5C744A89}"/>
                </a:ext>
              </a:extLst>
            </p:cNvPr>
            <p:cNvSpPr/>
            <p:nvPr/>
          </p:nvSpPr>
          <p:spPr>
            <a:xfrm>
              <a:off x="6607616" y="2108343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BC171E-11C3-D154-FC99-1386A36C26DE}"/>
                </a:ext>
              </a:extLst>
            </p:cNvPr>
            <p:cNvSpPr txBox="1"/>
            <p:nvPr/>
          </p:nvSpPr>
          <p:spPr>
            <a:xfrm>
              <a:off x="6864438" y="2114293"/>
              <a:ext cx="1919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000" dirty="0">
                  <a:solidFill>
                    <a:schemeClr val="tx2"/>
                  </a:solidFill>
                </a:rPr>
                <a:t>Mean time before failure (MTBF)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9DEB5BF-E99B-FA94-9B25-B4DBB18DB87C}"/>
              </a:ext>
            </a:extLst>
          </p:cNvPr>
          <p:cNvGrpSpPr/>
          <p:nvPr/>
        </p:nvGrpSpPr>
        <p:grpSpPr>
          <a:xfrm>
            <a:off x="3185789" y="2568219"/>
            <a:ext cx="2791254" cy="2105378"/>
            <a:chOff x="3185789" y="2071511"/>
            <a:chExt cx="2791254" cy="2105378"/>
          </a:xfrm>
        </p:grpSpPr>
        <p:pic>
          <p:nvPicPr>
            <p:cNvPr id="15" name="Picture 14" descr="Chart, histogram&#10;&#10;Description automatically generated">
              <a:extLst>
                <a:ext uri="{FF2B5EF4-FFF2-40B4-BE49-F238E27FC236}">
                  <a16:creationId xmlns:a16="http://schemas.microsoft.com/office/drawing/2014/main" id="{E16B9E94-B850-0841-554C-F54ED576D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5789" y="2071511"/>
              <a:ext cx="2791254" cy="2105378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EDF5773-20F0-07B3-C5EC-1BECC978BC2D}"/>
                </a:ext>
              </a:extLst>
            </p:cNvPr>
            <p:cNvSpPr/>
            <p:nvPr/>
          </p:nvSpPr>
          <p:spPr>
            <a:xfrm>
              <a:off x="3479057" y="2091408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F1847E8-406A-6AEB-E779-9CCDD0FC3409}"/>
                </a:ext>
              </a:extLst>
            </p:cNvPr>
            <p:cNvSpPr txBox="1"/>
            <p:nvPr/>
          </p:nvSpPr>
          <p:spPr>
            <a:xfrm>
              <a:off x="3735879" y="2097358"/>
              <a:ext cx="1919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000" dirty="0">
                  <a:solidFill>
                    <a:schemeClr val="tx2"/>
                  </a:solidFill>
                </a:rPr>
                <a:t>Mean time to repair (MTTR)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5E369E8-A872-DFE1-B71F-484D350DCF0B}"/>
              </a:ext>
            </a:extLst>
          </p:cNvPr>
          <p:cNvGrpSpPr/>
          <p:nvPr/>
        </p:nvGrpSpPr>
        <p:grpSpPr>
          <a:xfrm>
            <a:off x="9279036" y="2568219"/>
            <a:ext cx="2791253" cy="2105378"/>
            <a:chOff x="9279036" y="2071511"/>
            <a:chExt cx="2791253" cy="2105378"/>
          </a:xfrm>
        </p:grpSpPr>
        <p:pic>
          <p:nvPicPr>
            <p:cNvPr id="17" name="Picture 16" descr="Chart, histogram&#10;&#10;Description automatically generated">
              <a:extLst>
                <a:ext uri="{FF2B5EF4-FFF2-40B4-BE49-F238E27FC236}">
                  <a16:creationId xmlns:a16="http://schemas.microsoft.com/office/drawing/2014/main" id="{FDC19EA3-5BE0-34E0-A334-0C03D92CF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79036" y="2071511"/>
              <a:ext cx="2791253" cy="2105378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585B7EC-96B1-6252-44BD-34B7340CCE10}"/>
                </a:ext>
              </a:extLst>
            </p:cNvPr>
            <p:cNvSpPr/>
            <p:nvPr/>
          </p:nvSpPr>
          <p:spPr>
            <a:xfrm>
              <a:off x="9622489" y="2108343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10BBF8C-C25B-BF5E-AB6C-176A34397447}"/>
                </a:ext>
              </a:extLst>
            </p:cNvPr>
            <p:cNvSpPr txBox="1"/>
            <p:nvPr/>
          </p:nvSpPr>
          <p:spPr>
            <a:xfrm>
              <a:off x="9879311" y="2114293"/>
              <a:ext cx="1919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000" dirty="0">
                  <a:solidFill>
                    <a:schemeClr val="tx2"/>
                  </a:solidFill>
                </a:rPr>
                <a:t>Mean time to repair (MTTR)</a:t>
              </a:r>
            </a:p>
          </p:txBody>
        </p:sp>
      </p:grpSp>
      <p:sp>
        <p:nvSpPr>
          <p:cNvPr id="34" name="Left-right Arrow 33">
            <a:extLst>
              <a:ext uri="{FF2B5EF4-FFF2-40B4-BE49-F238E27FC236}">
                <a16:creationId xmlns:a16="http://schemas.microsoft.com/office/drawing/2014/main" id="{6F54E2FA-0CBF-D430-C6AA-2A1525A81E0F}"/>
              </a:ext>
            </a:extLst>
          </p:cNvPr>
          <p:cNvSpPr/>
          <p:nvPr/>
        </p:nvSpPr>
        <p:spPr>
          <a:xfrm>
            <a:off x="9904832" y="4312514"/>
            <a:ext cx="183445" cy="50799"/>
          </a:xfrm>
          <a:prstGeom prst="left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3C6694F-6F00-B72C-DC05-211A9A25A564}"/>
              </a:ext>
            </a:extLst>
          </p:cNvPr>
          <p:cNvSpPr txBox="1"/>
          <p:nvPr/>
        </p:nvSpPr>
        <p:spPr>
          <a:xfrm>
            <a:off x="9784243" y="4404953"/>
            <a:ext cx="42462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600" dirty="0">
                <a:solidFill>
                  <a:srgbClr val="C00000"/>
                </a:solidFill>
              </a:rPr>
              <a:t>Drive time</a:t>
            </a:r>
          </a:p>
          <a:p>
            <a:pPr algn="l"/>
            <a:r>
              <a:rPr lang="en-CH" sz="600" dirty="0">
                <a:solidFill>
                  <a:srgbClr val="C00000"/>
                </a:solidFill>
              </a:rPr>
              <a:t>(45 min)</a:t>
            </a:r>
          </a:p>
        </p:txBody>
      </p:sp>
      <p:sp>
        <p:nvSpPr>
          <p:cNvPr id="36" name="Rectangle: Rounded Corners 2">
            <a:extLst>
              <a:ext uri="{FF2B5EF4-FFF2-40B4-BE49-F238E27FC236}">
                <a16:creationId xmlns:a16="http://schemas.microsoft.com/office/drawing/2014/main" id="{212454A2-96A5-602C-3F2D-73A9DE5924A6}"/>
              </a:ext>
            </a:extLst>
          </p:cNvPr>
          <p:cNvSpPr/>
          <p:nvPr/>
        </p:nvSpPr>
        <p:spPr>
          <a:xfrm>
            <a:off x="3116660" y="942509"/>
            <a:ext cx="5958680" cy="39046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35DB05C-85F5-5A9F-5BC8-F0599AD3E74E}"/>
              </a:ext>
            </a:extLst>
          </p:cNvPr>
          <p:cNvSpPr txBox="1"/>
          <p:nvPr/>
        </p:nvSpPr>
        <p:spPr>
          <a:xfrm>
            <a:off x="3901154" y="981090"/>
            <a:ext cx="43896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b="1" dirty="0">
                <a:solidFill>
                  <a:schemeClr val="bg1"/>
                </a:solidFill>
              </a:rPr>
              <a:t>94 RF Faults in LHC Run 2 </a:t>
            </a:r>
            <a:endParaRPr lang="en-US" sz="2000" b="0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417FC78-FC87-EB4B-927B-81103486E840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5581662" y="1649609"/>
            <a:ext cx="526212" cy="405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D3C5026-27F1-BDEC-114E-AA7FB37B6C49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107874" y="1649609"/>
            <a:ext cx="526212" cy="405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C47B42E-6F05-A716-5B5E-654E69530F72}"/>
              </a:ext>
            </a:extLst>
          </p:cNvPr>
          <p:cNvSpPr txBox="1"/>
          <p:nvPr/>
        </p:nvSpPr>
        <p:spPr>
          <a:xfrm>
            <a:off x="5166496" y="1640299"/>
            <a:ext cx="526212" cy="285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&lt; 1h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DA50646-647F-0AD2-7ACB-B1972A733A97}"/>
              </a:ext>
            </a:extLst>
          </p:cNvPr>
          <p:cNvSpPr txBox="1"/>
          <p:nvPr/>
        </p:nvSpPr>
        <p:spPr>
          <a:xfrm>
            <a:off x="6554185" y="1644028"/>
            <a:ext cx="1405003" cy="285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&gt; 1h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541969C-E1EE-4D5B-CB44-47290C63F57D}"/>
              </a:ext>
            </a:extLst>
          </p:cNvPr>
          <p:cNvCxnSpPr>
            <a:cxnSpLocks/>
          </p:cNvCxnSpPr>
          <p:nvPr/>
        </p:nvCxnSpPr>
        <p:spPr>
          <a:xfrm>
            <a:off x="9904832" y="4255911"/>
            <a:ext cx="0" cy="141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Left-right Arrow 46">
            <a:extLst>
              <a:ext uri="{FF2B5EF4-FFF2-40B4-BE49-F238E27FC236}">
                <a16:creationId xmlns:a16="http://schemas.microsoft.com/office/drawing/2014/main" id="{9E090EF4-0A53-1A25-07FD-8D9BD8799F2E}"/>
              </a:ext>
            </a:extLst>
          </p:cNvPr>
          <p:cNvSpPr/>
          <p:nvPr/>
        </p:nvSpPr>
        <p:spPr>
          <a:xfrm>
            <a:off x="9703288" y="4312514"/>
            <a:ext cx="201546" cy="50799"/>
          </a:xfrm>
          <a:prstGeom prst="leftRightArrow">
            <a:avLst/>
          </a:prstGeom>
          <a:solidFill>
            <a:srgbClr val="943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9437FF"/>
              </a:solidFill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93A6592-30CD-9171-B4F7-F3C60EA826EA}"/>
              </a:ext>
            </a:extLst>
          </p:cNvPr>
          <p:cNvCxnSpPr>
            <a:cxnSpLocks/>
          </p:cNvCxnSpPr>
          <p:nvPr/>
        </p:nvCxnSpPr>
        <p:spPr>
          <a:xfrm>
            <a:off x="9703288" y="4255911"/>
            <a:ext cx="0" cy="141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426C7E5-2F25-C0AE-BB4F-D3802E5E3961}"/>
              </a:ext>
            </a:extLst>
          </p:cNvPr>
          <p:cNvSpPr txBox="1"/>
          <p:nvPr/>
        </p:nvSpPr>
        <p:spPr>
          <a:xfrm>
            <a:off x="9714237" y="3923302"/>
            <a:ext cx="4246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600" dirty="0">
                <a:solidFill>
                  <a:srgbClr val="9437FF"/>
                </a:solidFill>
              </a:rPr>
              <a:t>Attempts to fix by remote reset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1EC5FCAF-02BD-95E1-6E6C-447FDF8003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BFEABC1D-68A2-28FB-1DE8-E1D4F555D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54FAA2-8BE3-0093-69E0-5D263E8EE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019B71E-29F3-A93A-254D-E04199F55242}"/>
              </a:ext>
            </a:extLst>
          </p:cNvPr>
          <p:cNvSpPr txBox="1"/>
          <p:nvPr/>
        </p:nvSpPr>
        <p:spPr>
          <a:xfrm>
            <a:off x="5743422" y="1372610"/>
            <a:ext cx="7289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Repair</a:t>
            </a:r>
          </a:p>
        </p:txBody>
      </p:sp>
    </p:spTree>
    <p:extLst>
      <p:ext uri="{BB962C8B-B14F-4D97-AF65-F5344CB8AC3E}">
        <p14:creationId xmlns:p14="http://schemas.microsoft.com/office/powerpoint/2010/main" val="1919378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A1CC1-277A-A44C-F6D7-E2F89AD23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93B3B49-9CA8-6556-2FCB-588FFB151AF0}"/>
              </a:ext>
            </a:extLst>
          </p:cNvPr>
          <p:cNvGrpSpPr/>
          <p:nvPr/>
        </p:nvGrpSpPr>
        <p:grpSpPr>
          <a:xfrm>
            <a:off x="2228663" y="883447"/>
            <a:ext cx="7797516" cy="5338793"/>
            <a:chOff x="3669738" y="945003"/>
            <a:chExt cx="7797516" cy="5338793"/>
          </a:xfrm>
        </p:grpSpPr>
        <p:pic>
          <p:nvPicPr>
            <p:cNvPr id="19" name="Picture 18" descr="A picture containing text, screenshot, diagram, line&#10;&#10;Description automatically generated">
              <a:extLst>
                <a:ext uri="{FF2B5EF4-FFF2-40B4-BE49-F238E27FC236}">
                  <a16:creationId xmlns:a16="http://schemas.microsoft.com/office/drawing/2014/main" id="{5A607D8A-879C-B01F-F40C-E1470F46D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9738" y="945003"/>
              <a:ext cx="7797516" cy="5059605"/>
            </a:xfrm>
            <a:prstGeom prst="rect">
              <a:avLst/>
            </a:prstGeom>
          </p:spPr>
        </p:pic>
        <p:sp>
          <p:nvSpPr>
            <p:cNvPr id="36" name="Right Brace 35">
              <a:extLst>
                <a:ext uri="{FF2B5EF4-FFF2-40B4-BE49-F238E27FC236}">
                  <a16:creationId xmlns:a16="http://schemas.microsoft.com/office/drawing/2014/main" id="{DB287517-29B1-934C-30F8-D3C780B1054B}"/>
                </a:ext>
              </a:extLst>
            </p:cNvPr>
            <p:cNvSpPr/>
            <p:nvPr/>
          </p:nvSpPr>
          <p:spPr>
            <a:xfrm rot="5400000">
              <a:off x="6146171" y="4871432"/>
              <a:ext cx="235670" cy="2057625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35310E6-AAD4-8AE2-4DF4-502BAACB4B29}"/>
                </a:ext>
              </a:extLst>
            </p:cNvPr>
            <p:cNvSpPr txBox="1"/>
            <p:nvPr/>
          </p:nvSpPr>
          <p:spPr>
            <a:xfrm flipH="1">
              <a:off x="5708122" y="6037575"/>
              <a:ext cx="192415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 redundancy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ight Brace 37">
              <a:extLst>
                <a:ext uri="{FF2B5EF4-FFF2-40B4-BE49-F238E27FC236}">
                  <a16:creationId xmlns:a16="http://schemas.microsoft.com/office/drawing/2014/main" id="{4FD969CE-B067-2011-5A56-9389E9D65BFF}"/>
                </a:ext>
              </a:extLst>
            </p:cNvPr>
            <p:cNvSpPr/>
            <p:nvPr/>
          </p:nvSpPr>
          <p:spPr>
            <a:xfrm rot="5400000">
              <a:off x="9502947" y="4871432"/>
              <a:ext cx="235670" cy="2057625"/>
            </a:xfrm>
            <a:prstGeom prst="rightBrac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ADF4969-2ED4-F4B4-D1A5-D1F1B5745642}"/>
                </a:ext>
              </a:extLst>
            </p:cNvPr>
            <p:cNvSpPr txBox="1"/>
            <p:nvPr/>
          </p:nvSpPr>
          <p:spPr>
            <a:xfrm flipH="1">
              <a:off x="9064898" y="6037575"/>
              <a:ext cx="192415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10% redundancy</a:t>
              </a:r>
              <a:endParaRPr lang="en-GB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5D891C2-C4F0-0E43-4FF5-FC8432A91C77}"/>
                    </a:ext>
                  </a:extLst>
                </p:cNvPr>
                <p:cNvSpPr txBox="1"/>
                <p:nvPr/>
              </p:nvSpPr>
              <p:spPr>
                <a:xfrm>
                  <a:off x="5035451" y="2730715"/>
                  <a:ext cx="93083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1F77B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1F77B4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1F77B4"/>
                                </a:solidFill>
                                <a:latin typeface="Cambria Math" panose="02040503050406030204" pitchFamily="18" charset="0"/>
                              </a:rPr>
                              <m:t>𝑐𝑎𝑣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rgbClr val="1F77B4"/>
                            </a:solidFill>
                            <a:latin typeface="Cambria Math" panose="02040503050406030204" pitchFamily="18" charset="0"/>
                          </a:rPr>
                          <m:t>=140</m:t>
                        </m:r>
                      </m:oMath>
                    </m:oMathPara>
                  </a14:m>
                  <a:endParaRPr lang="en-GB" sz="1400" dirty="0">
                    <a:solidFill>
                      <a:srgbClr val="1F77B4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5D891C2-C4F0-0E43-4FF5-FC8432A91C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5451" y="2730715"/>
                  <a:ext cx="930832" cy="215444"/>
                </a:xfrm>
                <a:prstGeom prst="rect">
                  <a:avLst/>
                </a:prstGeom>
                <a:blipFill>
                  <a:blip r:embed="rId3"/>
                  <a:stretch>
                    <a:fillRect l="-4054" r="-2703" b="-1111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D6E9904C-1BA6-062A-281C-FC1D5631A50E}"/>
                    </a:ext>
                  </a:extLst>
                </p:cNvPr>
                <p:cNvSpPr txBox="1"/>
                <p:nvPr/>
              </p:nvSpPr>
              <p:spPr>
                <a:xfrm>
                  <a:off x="9972700" y="1175788"/>
                  <a:ext cx="103021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D6272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D62728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D62728"/>
                                </a:solidFill>
                                <a:latin typeface="Cambria Math" panose="02040503050406030204" pitchFamily="18" charset="0"/>
                              </a:rPr>
                              <m:t>𝑐𝑎𝑣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rgbClr val="D62728"/>
                            </a:solidFill>
                            <a:latin typeface="Cambria Math" panose="02040503050406030204" pitchFamily="18" charset="0"/>
                          </a:rPr>
                          <m:t>=1232</m:t>
                        </m:r>
                      </m:oMath>
                    </m:oMathPara>
                  </a14:m>
                  <a:endParaRPr lang="en-GB" sz="1400" dirty="0">
                    <a:solidFill>
                      <a:srgbClr val="D62728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D6E9904C-1BA6-062A-281C-FC1D5631A5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72700" y="1175788"/>
                  <a:ext cx="1030218" cy="215444"/>
                </a:xfrm>
                <a:prstGeom prst="rect">
                  <a:avLst/>
                </a:prstGeom>
                <a:blipFill>
                  <a:blip r:embed="rId4"/>
                  <a:stretch>
                    <a:fillRect l="-3659" r="-2439" b="-16667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1F12212-B796-6D37-A4F4-8C843D8999CF}"/>
                    </a:ext>
                  </a:extLst>
                </p:cNvPr>
                <p:cNvSpPr txBox="1"/>
                <p:nvPr/>
              </p:nvSpPr>
              <p:spPr>
                <a:xfrm>
                  <a:off x="6655401" y="4473699"/>
                  <a:ext cx="93083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FF7F0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FF7F0E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FF7F0E"/>
                                </a:solidFill>
                                <a:latin typeface="Cambria Math" panose="02040503050406030204" pitchFamily="18" charset="0"/>
                              </a:rPr>
                              <m:t>𝑐𝑎𝑣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rgbClr val="FF7F0E"/>
                            </a:solidFill>
                            <a:latin typeface="Cambria Math" panose="02040503050406030204" pitchFamily="18" charset="0"/>
                          </a:rPr>
                          <m:t>=308</m:t>
                        </m:r>
                      </m:oMath>
                    </m:oMathPara>
                  </a14:m>
                  <a:endParaRPr lang="en-GB" sz="1400" dirty="0">
                    <a:solidFill>
                      <a:srgbClr val="FF7F0E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1F12212-B796-6D37-A4F4-8C843D8999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5401" y="4473699"/>
                  <a:ext cx="930832" cy="215444"/>
                </a:xfrm>
                <a:prstGeom prst="rect">
                  <a:avLst/>
                </a:prstGeom>
                <a:blipFill>
                  <a:blip r:embed="rId5"/>
                  <a:stretch>
                    <a:fillRect l="-2703" r="-4054" b="-16667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93B96CB-AFDB-7C4D-A532-C2B562043ABC}"/>
                    </a:ext>
                  </a:extLst>
                </p:cNvPr>
                <p:cNvSpPr txBox="1"/>
                <p:nvPr/>
              </p:nvSpPr>
              <p:spPr>
                <a:xfrm>
                  <a:off x="8322142" y="1162131"/>
                  <a:ext cx="93083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2CA02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2CA02C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2CA02C"/>
                                </a:solidFill>
                                <a:latin typeface="Cambria Math" panose="02040503050406030204" pitchFamily="18" charset="0"/>
                              </a:rPr>
                              <m:t>𝑐𝑎𝑣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rgbClr val="2CA02C"/>
                            </a:solidFill>
                            <a:latin typeface="Cambria Math" panose="02040503050406030204" pitchFamily="18" charset="0"/>
                          </a:rPr>
                          <m:t>=360</m:t>
                        </m:r>
                      </m:oMath>
                    </m:oMathPara>
                  </a14:m>
                  <a:endParaRPr lang="en-GB" sz="1400" dirty="0">
                    <a:solidFill>
                      <a:srgbClr val="2CA02C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93B96CB-AFDB-7C4D-A532-C2B562043A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22142" y="1162131"/>
                  <a:ext cx="930832" cy="215444"/>
                </a:xfrm>
                <a:prstGeom prst="rect">
                  <a:avLst/>
                </a:prstGeom>
                <a:blipFill>
                  <a:blip r:embed="rId6"/>
                  <a:stretch>
                    <a:fillRect l="-2703" r="-4054" b="-16667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819222-BED8-BD0F-CC59-03999E07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C0C017B8-F620-62CB-1E87-885E2C03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015C954-D899-2CAA-DF98-747D7B0FA7DC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76A412E-BE15-DE79-D0B0-AF9EF9817439}"/>
              </a:ext>
            </a:extLst>
          </p:cNvPr>
          <p:cNvSpPr txBox="1">
            <a:spLocks/>
          </p:cNvSpPr>
          <p:nvPr/>
        </p:nvSpPr>
        <p:spPr>
          <a:xfrm>
            <a:off x="273376" y="131922"/>
            <a:ext cx="11708091" cy="7428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2. Shortfalls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8F9929-814E-D745-E632-DF32423E73C6}"/>
              </a:ext>
            </a:extLst>
          </p:cNvPr>
          <p:cNvSpPr txBox="1"/>
          <p:nvPr/>
        </p:nvSpPr>
        <p:spPr>
          <a:xfrm>
            <a:off x="364171" y="1170256"/>
            <a:ext cx="319321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FCC-</a:t>
            </a:r>
            <a:r>
              <a:rPr lang="en-US" sz="2800" b="1" dirty="0" err="1">
                <a:solidFill>
                  <a:srgbClr val="000000"/>
                </a:solidFill>
              </a:rPr>
              <a:t>ee</a:t>
            </a:r>
            <a:endParaRPr lang="en-US" sz="2800" b="1" dirty="0">
              <a:solidFill>
                <a:srgbClr val="000000"/>
              </a:solidFill>
            </a:endParaRPr>
          </a:p>
          <a:p>
            <a:r>
              <a:rPr lang="en-US" sz="2800" b="1" u="sng" dirty="0">
                <a:solidFill>
                  <a:srgbClr val="000000"/>
                </a:solidFill>
              </a:rPr>
              <a:t>RF only</a:t>
            </a:r>
            <a:endParaRPr lang="en-US" sz="2800" b="1" dirty="0">
              <a:solidFill>
                <a:srgbClr val="0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F41562-BB0D-2FF4-A364-44001563E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123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A1CC1-277A-A44C-F6D7-E2F89AD23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DABA43-A7D6-B9CB-E9D2-0E919FE56C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B58055-896A-3D66-9740-F8364A06B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74340D-B20A-F5AB-FC84-DB91479E880A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7F9062A-241F-05F6-664F-8ABFCC109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376" y="131922"/>
            <a:ext cx="11708091" cy="742815"/>
          </a:xfrm>
          <a:solidFill>
            <a:schemeClr val="tx1"/>
          </a:solidFill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Shortfalls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9F827B54-7CF7-9492-351A-96B07DA171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100840"/>
              </p:ext>
            </p:extLst>
          </p:nvPr>
        </p:nvGraphicFramePr>
        <p:xfrm>
          <a:off x="716846" y="3570333"/>
          <a:ext cx="10441675" cy="17983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80354">
                  <a:extLst>
                    <a:ext uri="{9D8B030D-6E8A-4147-A177-3AD203B41FA5}">
                      <a16:colId xmlns:a16="http://schemas.microsoft.com/office/drawing/2014/main" val="386386186"/>
                    </a:ext>
                  </a:extLst>
                </a:gridCol>
                <a:gridCol w="1896316">
                  <a:extLst>
                    <a:ext uri="{9D8B030D-6E8A-4147-A177-3AD203B41FA5}">
                      <a16:colId xmlns:a16="http://schemas.microsoft.com/office/drawing/2014/main" val="1150988378"/>
                    </a:ext>
                  </a:extLst>
                </a:gridCol>
                <a:gridCol w="2088335">
                  <a:extLst>
                    <a:ext uri="{9D8B030D-6E8A-4147-A177-3AD203B41FA5}">
                      <a16:colId xmlns:a16="http://schemas.microsoft.com/office/drawing/2014/main" val="1546698838"/>
                    </a:ext>
                  </a:extLst>
                </a:gridCol>
                <a:gridCol w="2088335">
                  <a:extLst>
                    <a:ext uri="{9D8B030D-6E8A-4147-A177-3AD203B41FA5}">
                      <a16:colId xmlns:a16="http://schemas.microsoft.com/office/drawing/2014/main" val="1761901994"/>
                    </a:ext>
                  </a:extLst>
                </a:gridCol>
                <a:gridCol w="2088335">
                  <a:extLst>
                    <a:ext uri="{9D8B030D-6E8A-4147-A177-3AD203B41FA5}">
                      <a16:colId xmlns:a16="http://schemas.microsoft.com/office/drawing/2014/main" val="3423768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MTBF</a:t>
                      </a:r>
                    </a:p>
                    <a:p>
                      <a:pPr algn="ctr"/>
                      <a:r>
                        <a:rPr lang="en-CH" dirty="0"/>
                        <a:t>(days)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Number of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MTBF / cav</a:t>
                      </a:r>
                    </a:p>
                    <a:p>
                      <a:pPr algn="ctr"/>
                      <a:r>
                        <a:rPr lang="en-CH" dirty="0"/>
                        <a:t>(days)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Reliability </a:t>
                      </a:r>
                    </a:p>
                    <a:p>
                      <a:pPr algn="ctr"/>
                      <a:r>
                        <a:rPr lang="en-CH" dirty="0"/>
                        <a:t>(LHC equivalent)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407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LHC  </a:t>
                      </a:r>
                    </a:p>
                    <a:p>
                      <a:r>
                        <a:rPr lang="en-US" sz="1400" dirty="0"/>
                        <a:t>(Run 2, 2016-2018)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80 days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9525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KEK-B</a:t>
                      </a:r>
                    </a:p>
                    <a:p>
                      <a:r>
                        <a:rPr lang="en-US" sz="1400" dirty="0"/>
                        <a:t>(1999-2007)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16 days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623099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2D562CE-08EF-8BBF-7A00-4158F42DA8A3}"/>
              </a:ext>
            </a:extLst>
          </p:cNvPr>
          <p:cNvSpPr txBox="1"/>
          <p:nvPr/>
        </p:nvSpPr>
        <p:spPr>
          <a:xfrm>
            <a:off x="716846" y="3261344"/>
            <a:ext cx="53791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RF System fault statistics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2F85A6-2241-615C-FA90-6C5AF773873A}"/>
              </a:ext>
            </a:extLst>
          </p:cNvPr>
          <p:cNvSpPr txBox="1"/>
          <p:nvPr/>
        </p:nvSpPr>
        <p:spPr>
          <a:xfrm>
            <a:off x="934534" y="5994555"/>
            <a:ext cx="1038577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Y. Morita, et al. “KEKB Superconducting Accelerating Cavities and Beam Studies for Super-KEKB” in </a:t>
            </a:r>
            <a:r>
              <a:rPr lang="en-CH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Proceedings of IPAC 2010</a:t>
            </a:r>
            <a:r>
              <a:rPr lang="en-CH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Kyoto, Japan, pp. 1537.</a:t>
            </a:r>
          </a:p>
          <a:p>
            <a:pPr algn="l"/>
            <a:r>
              <a:rPr lang="en-CH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Nakanishi, et al. “SRF Systems for KEKB and SuperKEKB” in </a:t>
            </a:r>
            <a:r>
              <a:rPr lang="en-GB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Proceedings of the 62nd ICFA Advanced Beam Dynamics Workshop on High Luminosity Circular </a:t>
            </a:r>
            <a:r>
              <a:rPr lang="en-GB" sz="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e+e</a:t>
            </a:r>
            <a:r>
              <a:rPr lang="en-GB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Colliders (eeFACT2018), </a:t>
            </a:r>
            <a:r>
              <a:rPr lang="en-GB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Feb. 2019, pp. 256</a:t>
            </a:r>
            <a:endParaRPr lang="en-CH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BBC2C5-EB6C-BEFC-1D41-C3F347AAA92C}"/>
              </a:ext>
            </a:extLst>
          </p:cNvPr>
          <p:cNvSpPr txBox="1"/>
          <p:nvPr/>
        </p:nvSpPr>
        <p:spPr>
          <a:xfrm>
            <a:off x="778501" y="1262147"/>
            <a:ext cx="246091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KEK-B:</a:t>
            </a:r>
          </a:p>
          <a:p>
            <a:pPr algn="l"/>
            <a:r>
              <a:rPr lang="en-CH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Gradient </a:t>
            </a: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H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MV/m</a:t>
            </a: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CH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6</a:t>
            </a:r>
            <a:endParaRPr lang="en-US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CH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Current</a:t>
            </a: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(mA)</a:t>
            </a:r>
            <a:r>
              <a:rPr lang="en-CH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CH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1400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4F2F02-731D-3DF5-7001-C5D9BCFF7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C76D55-2B95-8833-F039-BDC9E7E82745}"/>
              </a:ext>
            </a:extLst>
          </p:cNvPr>
          <p:cNvSpPr/>
          <p:nvPr/>
        </p:nvSpPr>
        <p:spPr>
          <a:xfrm>
            <a:off x="661959" y="1212317"/>
            <a:ext cx="2311244" cy="8577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64747395-961B-EA9A-09F9-A4D86E890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388" y="390181"/>
            <a:ext cx="7772400" cy="288405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50BFF79-B14B-FD15-9762-1F23B3AD850B}"/>
              </a:ext>
            </a:extLst>
          </p:cNvPr>
          <p:cNvSpPr/>
          <p:nvPr/>
        </p:nvSpPr>
        <p:spPr>
          <a:xfrm>
            <a:off x="4116388" y="1695431"/>
            <a:ext cx="4764855" cy="4251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4509A2-7D0B-CFF1-2D97-C80F2F4E6B3D}"/>
              </a:ext>
            </a:extLst>
          </p:cNvPr>
          <p:cNvSpPr txBox="1"/>
          <p:nvPr/>
        </p:nvSpPr>
        <p:spPr>
          <a:xfrm>
            <a:off x="4116388" y="142024"/>
            <a:ext cx="1538306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 </a:t>
            </a:r>
            <a:r>
              <a:rPr lang="en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FCC-ee:</a:t>
            </a:r>
          </a:p>
        </p:txBody>
      </p:sp>
      <p:sp>
        <p:nvSpPr>
          <p:cNvPr id="22" name="Left-right Arrow 21">
            <a:extLst>
              <a:ext uri="{FF2B5EF4-FFF2-40B4-BE49-F238E27FC236}">
                <a16:creationId xmlns:a16="http://schemas.microsoft.com/office/drawing/2014/main" id="{3FF2EF51-74AB-AE87-A30C-22D37AD703B5}"/>
              </a:ext>
            </a:extLst>
          </p:cNvPr>
          <p:cNvSpPr/>
          <p:nvPr/>
        </p:nvSpPr>
        <p:spPr>
          <a:xfrm>
            <a:off x="3180157" y="1816634"/>
            <a:ext cx="729276" cy="145855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69330C-E392-FA03-87A7-21803B26E24D}"/>
              </a:ext>
            </a:extLst>
          </p:cNvPr>
          <p:cNvSpPr txBox="1"/>
          <p:nvPr/>
        </p:nvSpPr>
        <p:spPr>
          <a:xfrm>
            <a:off x="1385626" y="2178282"/>
            <a:ext cx="256341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>
                <a:solidFill>
                  <a:srgbClr val="FF0000"/>
                </a:solidFill>
              </a:rPr>
              <a:t>KEK-B RF is more similar to FCC-ee in Z,W modes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7CC5BB-C1F8-2DA7-1CCB-ACC8292E5F7B}"/>
              </a:ext>
            </a:extLst>
          </p:cNvPr>
          <p:cNvSpPr txBox="1"/>
          <p:nvPr/>
        </p:nvSpPr>
        <p:spPr>
          <a:xfrm>
            <a:off x="2310937" y="5546759"/>
            <a:ext cx="72534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If we use KEK-B fault statistics, FCC-ee availability is 5 times worse!</a:t>
            </a:r>
          </a:p>
        </p:txBody>
      </p:sp>
    </p:spTree>
    <p:extLst>
      <p:ext uri="{BB962C8B-B14F-4D97-AF65-F5344CB8AC3E}">
        <p14:creationId xmlns:p14="http://schemas.microsoft.com/office/powerpoint/2010/main" val="3271956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CBEEFB87-5D66-21C8-1FD9-ACE5828A28D0}"/>
              </a:ext>
            </a:extLst>
          </p:cNvPr>
          <p:cNvSpPr/>
          <p:nvPr/>
        </p:nvSpPr>
        <p:spPr>
          <a:xfrm>
            <a:off x="6587290" y="1435040"/>
            <a:ext cx="5579454" cy="1027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C84C0-9D1F-320B-FF66-8CB05523A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74E752-DC7A-A0AE-CAE4-54EC3E82E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72840"/>
            <a:ext cx="11376025" cy="553586"/>
          </a:xfrm>
        </p:spPr>
        <p:txBody>
          <a:bodyPr/>
          <a:lstStyle/>
          <a:p>
            <a:r>
              <a:rPr lang="en-US" dirty="0"/>
              <a:t>Three-step approach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9150AF-23CC-6FA7-C12B-EFED89A59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7912" y="1798391"/>
            <a:ext cx="4742225" cy="38119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2.  Shortfalls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5D1596-0F49-A1B5-228F-96CDAF61BA43}"/>
              </a:ext>
            </a:extLst>
          </p:cNvPr>
          <p:cNvSpPr/>
          <p:nvPr/>
        </p:nvSpPr>
        <p:spPr>
          <a:xfrm>
            <a:off x="322139" y="1435040"/>
            <a:ext cx="5579454" cy="102713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EA31F06-B93C-36A6-0E61-53F2F961CD23}"/>
              </a:ext>
            </a:extLst>
          </p:cNvPr>
          <p:cNvSpPr/>
          <p:nvPr/>
        </p:nvSpPr>
        <p:spPr>
          <a:xfrm>
            <a:off x="3350114" y="3895695"/>
            <a:ext cx="5579454" cy="1027134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FD6609D5-4CBA-0BF7-08E4-025EBBED15F5}"/>
              </a:ext>
            </a:extLst>
          </p:cNvPr>
          <p:cNvSpPr/>
          <p:nvPr/>
        </p:nvSpPr>
        <p:spPr>
          <a:xfrm rot="20853650">
            <a:off x="4336913" y="2566557"/>
            <a:ext cx="523536" cy="115302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68A66225-3AD6-0351-0F4C-F57A52096E3B}"/>
              </a:ext>
            </a:extLst>
          </p:cNvPr>
          <p:cNvSpPr/>
          <p:nvPr/>
        </p:nvSpPr>
        <p:spPr>
          <a:xfrm rot="717746">
            <a:off x="7442386" y="2649287"/>
            <a:ext cx="523536" cy="1153020"/>
          </a:xfrm>
          <a:prstGeom prst="down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0D5BDD31-80CB-75D7-436C-4EA450A94531}"/>
              </a:ext>
            </a:extLst>
          </p:cNvPr>
          <p:cNvSpPr txBox="1">
            <a:spLocks/>
          </p:cNvSpPr>
          <p:nvPr/>
        </p:nvSpPr>
        <p:spPr>
          <a:xfrm>
            <a:off x="531863" y="1727362"/>
            <a:ext cx="4742225" cy="613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1.  Targets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08DA1428-AC76-57D9-26DE-15C50ADA402A}"/>
              </a:ext>
            </a:extLst>
          </p:cNvPr>
          <p:cNvSpPr txBox="1">
            <a:spLocks/>
          </p:cNvSpPr>
          <p:nvPr/>
        </p:nvSpPr>
        <p:spPr>
          <a:xfrm>
            <a:off x="3724886" y="4261196"/>
            <a:ext cx="4742225" cy="430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3.  Opportunities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C86A18-D06A-2C27-5792-DCB742377D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1BABF012-20A3-BD0E-3F1F-6331BF931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BB3353-5473-801A-4D4F-1806784B1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9">
            <a:extLst>
              <a:ext uri="{FF2B5EF4-FFF2-40B4-BE49-F238E27FC236}">
                <a16:creationId xmlns:a16="http://schemas.microsoft.com/office/drawing/2014/main" id="{5180894A-EE8C-39C9-E6B6-D4E329B1AA0A}"/>
              </a:ext>
            </a:extLst>
          </p:cNvPr>
          <p:cNvSpPr txBox="1">
            <a:spLocks/>
          </p:cNvSpPr>
          <p:nvPr/>
        </p:nvSpPr>
        <p:spPr>
          <a:xfrm>
            <a:off x="-128176" y="2513824"/>
            <a:ext cx="4488579" cy="13302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To reach overall 80% availability: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“RF availability </a:t>
            </a:r>
            <a:r>
              <a:rPr lang="en-US" sz="1400" b="1" u="sng" dirty="0">
                <a:solidFill>
                  <a:schemeClr val="accent5"/>
                </a:solidFill>
              </a:rPr>
              <a:t>must be above 97.7%</a:t>
            </a:r>
            <a:r>
              <a:rPr lang="en-US" sz="1400" b="1" dirty="0">
                <a:solidFill>
                  <a:schemeClr val="accent5"/>
                </a:solidFill>
              </a:rPr>
              <a:t>”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“Top-up booster </a:t>
            </a:r>
            <a:r>
              <a:rPr lang="en-US" sz="1400" b="1" u="sng" dirty="0">
                <a:solidFill>
                  <a:schemeClr val="accent5"/>
                </a:solidFill>
              </a:rPr>
              <a:t>must be above 97.5%”</a:t>
            </a:r>
            <a:endParaRPr lang="en-US" sz="1400" b="1" dirty="0">
              <a:solidFill>
                <a:schemeClr val="accent5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…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  <p:sp>
        <p:nvSpPr>
          <p:cNvPr id="11" name="Content Placeholder 19">
            <a:extLst>
              <a:ext uri="{FF2B5EF4-FFF2-40B4-BE49-F238E27FC236}">
                <a16:creationId xmlns:a16="http://schemas.microsoft.com/office/drawing/2014/main" id="{4F18FA8A-91FB-ACE7-0230-A28B976355FF}"/>
              </a:ext>
            </a:extLst>
          </p:cNvPr>
          <p:cNvSpPr txBox="1">
            <a:spLocks/>
          </p:cNvSpPr>
          <p:nvPr/>
        </p:nvSpPr>
        <p:spPr>
          <a:xfrm>
            <a:off x="7704154" y="2539649"/>
            <a:ext cx="4687710" cy="13302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chemeClr val="tx1"/>
                </a:solidFill>
              </a:rPr>
              <a:t>Based on current designs &amp; similar systems:</a:t>
            </a:r>
          </a:p>
          <a:p>
            <a:pPr marL="609600" lvl="1" indent="-285750"/>
            <a:r>
              <a:rPr lang="en-US" sz="1400" b="1" dirty="0">
                <a:solidFill>
                  <a:schemeClr val="tx1"/>
                </a:solidFill>
              </a:rPr>
              <a:t>“RF Availability </a:t>
            </a:r>
            <a:r>
              <a:rPr lang="en-US" sz="1400" b="1" u="sng" dirty="0">
                <a:solidFill>
                  <a:schemeClr val="tx1"/>
                </a:solidFill>
              </a:rPr>
              <a:t>will likely be </a:t>
            </a:r>
            <a:r>
              <a:rPr lang="en-US" sz="1400" b="1" u="sng" dirty="0">
                <a:solidFill>
                  <a:srgbClr val="FF0000"/>
                </a:solidFill>
              </a:rPr>
              <a:t>89 &amp; 79%</a:t>
            </a:r>
            <a:r>
              <a:rPr lang="en-US" sz="1400" b="1" dirty="0">
                <a:solidFill>
                  <a:schemeClr val="tx1"/>
                </a:solidFill>
              </a:rPr>
              <a:t>”</a:t>
            </a:r>
          </a:p>
          <a:p>
            <a:pPr marL="609600" lvl="1" indent="-285750"/>
            <a:r>
              <a:rPr lang="en-US" sz="1400" b="1" dirty="0">
                <a:solidFill>
                  <a:schemeClr val="tx1"/>
                </a:solidFill>
              </a:rPr>
              <a:t>“Top-up booster </a:t>
            </a:r>
            <a:r>
              <a:rPr lang="en-US" sz="1400" b="1" u="sng" dirty="0">
                <a:solidFill>
                  <a:schemeClr val="tx1"/>
                </a:solidFill>
              </a:rPr>
              <a:t>will likely be</a:t>
            </a:r>
            <a:r>
              <a:rPr lang="en-US" sz="1400" b="1" dirty="0">
                <a:solidFill>
                  <a:schemeClr val="tx1"/>
                </a:solidFill>
              </a:rPr>
              <a:t>...”</a:t>
            </a:r>
          </a:p>
          <a:p>
            <a:pPr marL="609600" lvl="1" indent="-285750"/>
            <a:r>
              <a:rPr lang="en-US" sz="1400" b="1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Content Placeholder 19">
            <a:extLst>
              <a:ext uri="{FF2B5EF4-FFF2-40B4-BE49-F238E27FC236}">
                <a16:creationId xmlns:a16="http://schemas.microsoft.com/office/drawing/2014/main" id="{F561BC36-DA0E-43FF-92E4-FB6BFB9B4632}"/>
              </a:ext>
            </a:extLst>
          </p:cNvPr>
          <p:cNvSpPr txBox="1">
            <a:spLocks/>
          </p:cNvSpPr>
          <p:nvPr/>
        </p:nvSpPr>
        <p:spPr>
          <a:xfrm>
            <a:off x="4574056" y="5005254"/>
            <a:ext cx="5069217" cy="11199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rgbClr val="000000"/>
                </a:solidFill>
              </a:rPr>
              <a:t>Where do we fall short? </a:t>
            </a:r>
            <a:r>
              <a:rPr lang="en-US" sz="1400" b="1" dirty="0">
                <a:solidFill>
                  <a:srgbClr val="FF0000"/>
                </a:solidFill>
              </a:rPr>
              <a:t>RF system in Z &amp; W modes</a:t>
            </a:r>
          </a:p>
          <a:p>
            <a:pPr lvl="1" indent="0">
              <a:buNone/>
            </a:pPr>
            <a:r>
              <a:rPr lang="en-US" sz="1400" b="1" dirty="0">
                <a:solidFill>
                  <a:srgbClr val="000000"/>
                </a:solidFill>
              </a:rPr>
              <a:t>What can we do about this?</a:t>
            </a:r>
          </a:p>
          <a:p>
            <a:pPr marL="609600" lvl="1" indent="-285750"/>
            <a:r>
              <a:rPr lang="en-US" sz="1400" b="1" dirty="0">
                <a:solidFill>
                  <a:srgbClr val="000000"/>
                </a:solidFill>
              </a:rPr>
              <a:t>Solution 1…</a:t>
            </a:r>
          </a:p>
          <a:p>
            <a:pPr marL="609600" lvl="1" indent="-285750"/>
            <a:r>
              <a:rPr lang="en-US" sz="1400" b="1" dirty="0">
                <a:solidFill>
                  <a:srgbClr val="000000"/>
                </a:solidFill>
              </a:rPr>
              <a:t>Solution 2…</a:t>
            </a:r>
          </a:p>
        </p:txBody>
      </p:sp>
    </p:spTree>
    <p:extLst>
      <p:ext uri="{BB962C8B-B14F-4D97-AF65-F5344CB8AC3E}">
        <p14:creationId xmlns:p14="http://schemas.microsoft.com/office/powerpoint/2010/main" val="2400587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90B1902-6533-8459-0343-D6CC22745AA5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E1C953-E68F-43AE-43DB-90551CD0F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376" y="131922"/>
            <a:ext cx="11708091" cy="742815"/>
          </a:xfrm>
          <a:solidFill>
            <a:srgbClr val="000000"/>
          </a:solidFill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Opportunities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A1CC1-277A-A44C-F6D7-E2F89AD23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5EB9C62-6DA6-1744-B03A-B449AC85F602}"/>
              </a:ext>
            </a:extLst>
          </p:cNvPr>
          <p:cNvSpPr txBox="1">
            <a:spLocks/>
          </p:cNvSpPr>
          <p:nvPr/>
        </p:nvSpPr>
        <p:spPr>
          <a:xfrm>
            <a:off x="3152512" y="4620488"/>
            <a:ext cx="7891850" cy="1414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D6DF54B0-431F-3390-AD36-392CA8DAED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8202B007-8709-1F10-C824-1AEB036A4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00099D4D-E6DD-5121-C631-7E65D02A0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8231" y="1017910"/>
            <a:ext cx="5857596" cy="181233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Increase reliability </a:t>
            </a:r>
            <a:endParaRPr lang="en-US" b="0" dirty="0"/>
          </a:p>
          <a:p>
            <a:pPr lvl="2"/>
            <a:r>
              <a:rPr lang="en-US" b="0" dirty="0"/>
              <a:t>MTBF per cavity circuit</a:t>
            </a:r>
          </a:p>
          <a:p>
            <a:pPr lvl="2"/>
            <a:r>
              <a:rPr lang="en-US" dirty="0"/>
              <a:t>Hardware approach</a:t>
            </a:r>
          </a:p>
          <a:p>
            <a:pPr marL="324000" lvl="2" indent="0">
              <a:buNone/>
            </a:pPr>
            <a:r>
              <a:rPr lang="en-US" dirty="0"/>
              <a:t>E.g. Solid State Power Amplifiers (SSPAs) vs Klystrons</a:t>
            </a:r>
          </a:p>
          <a:p>
            <a:endParaRPr lang="en-GB" dirty="0"/>
          </a:p>
        </p:txBody>
      </p:sp>
      <p:pic>
        <p:nvPicPr>
          <p:cNvPr id="1026" name="Picture 2" descr="New solid-state amplifier system for the SPS accelerating cavities">
            <a:extLst>
              <a:ext uri="{FF2B5EF4-FFF2-40B4-BE49-F238E27FC236}">
                <a16:creationId xmlns:a16="http://schemas.microsoft.com/office/drawing/2014/main" id="{754AD099-C63B-43A2-36CE-9A83499EB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544" y="1706566"/>
            <a:ext cx="4999463" cy="333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007F43A-710D-5A0C-F03F-8F96236EB640}"/>
              </a:ext>
            </a:extLst>
          </p:cNvPr>
          <p:cNvSpPr txBox="1"/>
          <p:nvPr/>
        </p:nvSpPr>
        <p:spPr>
          <a:xfrm>
            <a:off x="7089544" y="1671902"/>
            <a:ext cx="3695364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16 towers (1280 SSPAs) = 1.6 MW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1880C5-71F7-AC7B-6B7B-A17AC7CD6B9E}"/>
              </a:ext>
            </a:extLst>
          </p:cNvPr>
          <p:cNvSpPr txBox="1"/>
          <p:nvPr/>
        </p:nvSpPr>
        <p:spPr>
          <a:xfrm>
            <a:off x="7172099" y="5360851"/>
            <a:ext cx="4999463" cy="5565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500"/>
              </a:spcBef>
            </a:pPr>
            <a:r>
              <a:rPr lang="en-GB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 Felsberger, A. Apollonio, T. Cartier-Michaud, E. Montesinos, J.C. Oliveira, J. Uythoven, 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“Availability Modeling of the Solid-State Power Amplifiers for the CERN SPS RF Upgrade”</a:t>
            </a:r>
            <a:r>
              <a:rPr lang="en-GB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12th International Particle Accelerator Conference (</a:t>
            </a:r>
            <a:r>
              <a:rPr lang="en-GB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JACoW</a:t>
            </a:r>
            <a:r>
              <a:rPr lang="en-GB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Publishing, Campinas, SP, Brazil, 2021), pp. 2308–2311.</a:t>
            </a:r>
          </a:p>
          <a:p>
            <a:pPr>
              <a:spcBef>
                <a:spcPts val="500"/>
              </a:spcBef>
            </a:pPr>
            <a:r>
              <a:rPr lang="en-GB" sz="8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Cai, I. Syratchev, G. Burt, “Two Stage High Efficiency Klystron for FCC-</a:t>
            </a:r>
            <a:r>
              <a:rPr lang="en-GB" sz="800" b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GB" sz="8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in FCC Week 2021.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001829-3D7E-36CD-1990-54797218DF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753902-3CA6-9107-87EE-3B64080536DC}"/>
              </a:ext>
            </a:extLst>
          </p:cNvPr>
          <p:cNvSpPr txBox="1"/>
          <p:nvPr/>
        </p:nvSpPr>
        <p:spPr>
          <a:xfrm>
            <a:off x="7192536" y="1302811"/>
            <a:ext cx="3010829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SPS SSPA Towers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0656A0-B0B0-BD3F-0D8F-7CA1613101AB}"/>
              </a:ext>
            </a:extLst>
          </p:cNvPr>
          <p:cNvSpPr txBox="1"/>
          <p:nvPr/>
        </p:nvSpPr>
        <p:spPr>
          <a:xfrm>
            <a:off x="4136807" y="2513869"/>
            <a:ext cx="369390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LHC Klystron Assembly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 descr="A picture containing steel, metal, industry, machine&#10;&#10;Description automatically generated">
            <a:extLst>
              <a:ext uri="{FF2B5EF4-FFF2-40B4-BE49-F238E27FC236}">
                <a16:creationId xmlns:a16="http://schemas.microsoft.com/office/drawing/2014/main" id="{567FD446-949C-9175-77CA-FC11C310DD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731" y="4023383"/>
            <a:ext cx="2986477" cy="2257337"/>
          </a:xfrm>
          <a:prstGeom prst="rect">
            <a:avLst/>
          </a:prstGeom>
        </p:spPr>
      </p:pic>
      <p:pic>
        <p:nvPicPr>
          <p:cNvPr id="25" name="Picture 24" descr="A picture containing steel, indoor, brewery, machine&#10;&#10;Description automatically generated">
            <a:extLst>
              <a:ext uri="{FF2B5EF4-FFF2-40B4-BE49-F238E27FC236}">
                <a16:creationId xmlns:a16="http://schemas.microsoft.com/office/drawing/2014/main" id="{7FBEF8BC-E73C-C987-3D9F-33C7D0EB6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536" y="4154648"/>
            <a:ext cx="3104785" cy="2069857"/>
          </a:xfrm>
          <a:prstGeom prst="rect">
            <a:avLst/>
          </a:prstGeom>
        </p:spPr>
      </p:pic>
      <p:pic>
        <p:nvPicPr>
          <p:cNvPr id="1028" name="Picture 4" descr="Photo of the converter">
            <a:extLst>
              <a:ext uri="{FF2B5EF4-FFF2-40B4-BE49-F238E27FC236}">
                <a16:creationId xmlns:a16="http://schemas.microsoft.com/office/drawing/2014/main" id="{DF6E30B0-B44C-F615-725C-AAFEBFEED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86" y="2453897"/>
            <a:ext cx="2062032" cy="160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951E401-EB1D-E527-0E6A-AADEBB9466A9}"/>
              </a:ext>
            </a:extLst>
          </p:cNvPr>
          <p:cNvSpPr txBox="1"/>
          <p:nvPr/>
        </p:nvSpPr>
        <p:spPr>
          <a:xfrm>
            <a:off x="4447453" y="4030790"/>
            <a:ext cx="2373959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4 klystrons = 1.2 MW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EC76E9-E4D8-05A6-48C1-1E9433FB7347}"/>
              </a:ext>
            </a:extLst>
          </p:cNvPr>
          <p:cNvSpPr/>
          <p:nvPr/>
        </p:nvSpPr>
        <p:spPr>
          <a:xfrm>
            <a:off x="242100" y="2477718"/>
            <a:ext cx="6713034" cy="380300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240BBB-162D-8DC8-FD75-7304C73CA4AC}"/>
              </a:ext>
            </a:extLst>
          </p:cNvPr>
          <p:cNvSpPr/>
          <p:nvPr/>
        </p:nvSpPr>
        <p:spPr>
          <a:xfrm>
            <a:off x="7057550" y="1302811"/>
            <a:ext cx="5100612" cy="380300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7C843A-2D0D-2165-101E-8B5D41B2E3D0}"/>
              </a:ext>
            </a:extLst>
          </p:cNvPr>
          <p:cNvSpPr txBox="1"/>
          <p:nvPr/>
        </p:nvSpPr>
        <p:spPr>
          <a:xfrm>
            <a:off x="511155" y="5938778"/>
            <a:ext cx="1272966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HV bunker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309389-CBDF-1192-E67E-018FF619741E}"/>
              </a:ext>
            </a:extLst>
          </p:cNvPr>
          <p:cNvSpPr txBox="1"/>
          <p:nvPr/>
        </p:nvSpPr>
        <p:spPr>
          <a:xfrm>
            <a:off x="2685218" y="3099496"/>
            <a:ext cx="196148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Power Converter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89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8266B-5A50-0617-BF84-3EC4C3F84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622D032-11C6-AB77-1165-36C547FB3D0B}"/>
              </a:ext>
            </a:extLst>
          </p:cNvPr>
          <p:cNvGrpSpPr/>
          <p:nvPr/>
        </p:nvGrpSpPr>
        <p:grpSpPr>
          <a:xfrm>
            <a:off x="5182149" y="373594"/>
            <a:ext cx="6608798" cy="5940580"/>
            <a:chOff x="5182148" y="373593"/>
            <a:chExt cx="6865557" cy="602338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D4DFA76-7114-EC66-6EF3-93FD68477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82148" y="373593"/>
              <a:ext cx="6865557" cy="6023382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BEC65F4-B40E-D18E-8911-6E69FE142149}"/>
                </a:ext>
              </a:extLst>
            </p:cNvPr>
            <p:cNvSpPr/>
            <p:nvPr/>
          </p:nvSpPr>
          <p:spPr>
            <a:xfrm>
              <a:off x="6502278" y="1872158"/>
              <a:ext cx="3600000" cy="3600000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4FD6CD-CF13-2A27-7138-E3C0D4BB673D}"/>
                </a:ext>
              </a:extLst>
            </p:cNvPr>
            <p:cNvSpPr/>
            <p:nvPr/>
          </p:nvSpPr>
          <p:spPr>
            <a:xfrm>
              <a:off x="7138183" y="1073536"/>
              <a:ext cx="972000" cy="972000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06E6295-CE34-0CCC-EC1A-8937949CB02D}"/>
                </a:ext>
              </a:extLst>
            </p:cNvPr>
            <p:cNvSpPr/>
            <p:nvPr/>
          </p:nvSpPr>
          <p:spPr>
            <a:xfrm>
              <a:off x="7447472" y="1787471"/>
              <a:ext cx="252000" cy="252000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919E4F3-A920-E93F-49BF-4C7F35423787}"/>
                </a:ext>
              </a:extLst>
            </p:cNvPr>
            <p:cNvCxnSpPr>
              <a:cxnSpLocks/>
              <a:stCxn id="10" idx="1"/>
            </p:cNvCxnSpPr>
            <p:nvPr/>
          </p:nvCxnSpPr>
          <p:spPr>
            <a:xfrm flipV="1">
              <a:off x="7484377" y="1615263"/>
              <a:ext cx="139806" cy="209113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6DE5768-6E6B-0CF7-25A4-92B012AF819F}"/>
                </a:ext>
              </a:extLst>
            </p:cNvPr>
            <p:cNvSpPr txBox="1"/>
            <p:nvPr/>
          </p:nvSpPr>
          <p:spPr>
            <a:xfrm>
              <a:off x="7366370" y="1211883"/>
              <a:ext cx="515625" cy="280860"/>
            </a:xfrm>
            <a:prstGeom prst="rect">
              <a:avLst/>
            </a:prstGeom>
            <a:solidFill>
              <a:srgbClr val="57576D">
                <a:alpha val="50196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FFC000"/>
                  </a:solidFill>
                </a:rPr>
                <a:t>LHC</a:t>
              </a:r>
              <a:endParaRPr lang="en-GB" b="1" dirty="0">
                <a:solidFill>
                  <a:srgbClr val="FFC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4A51BC1-7CF5-6261-4DE5-0CE476B8F0F1}"/>
                </a:ext>
              </a:extLst>
            </p:cNvPr>
            <p:cNvSpPr txBox="1"/>
            <p:nvPr/>
          </p:nvSpPr>
          <p:spPr>
            <a:xfrm>
              <a:off x="9841818" y="2353095"/>
              <a:ext cx="542322" cy="276999"/>
            </a:xfrm>
            <a:prstGeom prst="rect">
              <a:avLst/>
            </a:prstGeom>
            <a:solidFill>
              <a:srgbClr val="57576D">
                <a:alpha val="50196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FFFF00"/>
                  </a:solidFill>
                </a:rPr>
                <a:t>FCC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DCB3B7-3201-4A13-AD41-D0DEBD642D30}"/>
                </a:ext>
              </a:extLst>
            </p:cNvPr>
            <p:cNvSpPr txBox="1"/>
            <p:nvPr/>
          </p:nvSpPr>
          <p:spPr>
            <a:xfrm>
              <a:off x="8106161" y="3957297"/>
              <a:ext cx="1525993" cy="561720"/>
            </a:xfrm>
            <a:prstGeom prst="rect">
              <a:avLst/>
            </a:prstGeom>
            <a:solidFill>
              <a:srgbClr val="57576D">
                <a:alpha val="50196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00B0FF"/>
                  </a:solidFill>
                </a:rPr>
                <a:t>Drive time</a:t>
              </a:r>
            </a:p>
            <a:p>
              <a:pPr algn="l"/>
              <a:r>
                <a:rPr lang="en-US" b="1" dirty="0">
                  <a:solidFill>
                    <a:srgbClr val="00B0FF"/>
                  </a:solidFill>
                </a:rPr>
                <a:t>45min – 1h+</a:t>
              </a:r>
              <a:endParaRPr lang="en-GB" b="1" dirty="0">
                <a:solidFill>
                  <a:srgbClr val="00B0FF"/>
                </a:solidFill>
              </a:endParaRPr>
            </a:p>
          </p:txBody>
        </p:sp>
      </p:grpSp>
      <p:sp>
        <p:nvSpPr>
          <p:cNvPr id="17" name="Content Placeholder 19">
            <a:extLst>
              <a:ext uri="{FF2B5EF4-FFF2-40B4-BE49-F238E27FC236}">
                <a16:creationId xmlns:a16="http://schemas.microsoft.com/office/drawing/2014/main" id="{6537EAA3-5BC9-3BA9-8FE6-A9A1C308B1B0}"/>
              </a:ext>
            </a:extLst>
          </p:cNvPr>
          <p:cNvSpPr txBox="1">
            <a:spLocks/>
          </p:cNvSpPr>
          <p:nvPr/>
        </p:nvSpPr>
        <p:spPr>
          <a:xfrm>
            <a:off x="344737" y="2085118"/>
            <a:ext cx="4766051" cy="33169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Drive time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45 min – 1h+</a:t>
            </a:r>
          </a:p>
          <a:p>
            <a:r>
              <a:rPr lang="en-US" dirty="0"/>
              <a:t>Reduce / anticipate</a:t>
            </a:r>
          </a:p>
          <a:p>
            <a:pPr lvl="2"/>
            <a:r>
              <a:rPr lang="en-US" dirty="0"/>
              <a:t>Scatter teams of technicians</a:t>
            </a:r>
          </a:p>
          <a:p>
            <a:pPr lvl="2"/>
            <a:r>
              <a:rPr lang="en-US" dirty="0"/>
              <a:t>Helicopter transport</a:t>
            </a:r>
          </a:p>
          <a:p>
            <a:pPr lvl="2"/>
            <a:r>
              <a:rPr lang="en-US" dirty="0"/>
              <a:t>Robot Maintenance (</a:t>
            </a:r>
            <a:r>
              <a:rPr lang="en-US" u="sng" dirty="0"/>
              <a:t>slide 17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Late-stage prognostics (</a:t>
            </a:r>
            <a:r>
              <a:rPr lang="en-US" u="sng" dirty="0"/>
              <a:t>slide 18</a:t>
            </a:r>
            <a:r>
              <a:rPr lang="en-US" dirty="0"/>
              <a:t>)</a:t>
            </a:r>
          </a:p>
          <a:p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58EFD5-91F7-9E80-9691-CCB9BB80C717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44423290-A613-4130-E39B-7DD5B2929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376" y="131922"/>
            <a:ext cx="11708091" cy="742815"/>
          </a:xfrm>
          <a:solidFill>
            <a:srgbClr val="000000"/>
          </a:solidFill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Opportunities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30F5F057-E91F-AB34-755C-94933E172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59861989-E569-D2D3-BB3D-F8854B915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B904E7-372C-F8FE-F6EC-3462FDE70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392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8266B-5A50-0617-BF84-3EC4C3F84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7" name="Content Placeholder 19">
            <a:extLst>
              <a:ext uri="{FF2B5EF4-FFF2-40B4-BE49-F238E27FC236}">
                <a16:creationId xmlns:a16="http://schemas.microsoft.com/office/drawing/2014/main" id="{6537EAA3-5BC9-3BA9-8FE6-A9A1C308B1B0}"/>
              </a:ext>
            </a:extLst>
          </p:cNvPr>
          <p:cNvSpPr txBox="1">
            <a:spLocks/>
          </p:cNvSpPr>
          <p:nvPr/>
        </p:nvSpPr>
        <p:spPr>
          <a:xfrm>
            <a:off x="181902" y="2074837"/>
            <a:ext cx="2824232" cy="323326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Robot Maintenance</a:t>
            </a:r>
          </a:p>
          <a:p>
            <a:r>
              <a:rPr lang="en-US" sz="1700" b="0" dirty="0"/>
              <a:t>Repair more faults while the beam is running</a:t>
            </a:r>
          </a:p>
          <a:p>
            <a:r>
              <a:rPr lang="en-US" sz="1700" b="0" dirty="0"/>
              <a:t>“Short” : “Long” fault ratio</a:t>
            </a:r>
          </a:p>
          <a:p>
            <a:endParaRPr lang="en-US" sz="1700" b="0" dirty="0"/>
          </a:p>
          <a:p>
            <a:r>
              <a:rPr lang="en-US" sz="1700" b="0" dirty="0"/>
              <a:t>(also eliminates drive time)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58EFD5-91F7-9E80-9691-CCB9BB80C717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44423290-A613-4130-E39B-7DD5B2929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376" y="131922"/>
            <a:ext cx="11708091" cy="742815"/>
          </a:xfrm>
          <a:solidFill>
            <a:srgbClr val="000000"/>
          </a:solidFill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Opportunities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30F5F057-E91F-AB34-755C-94933E172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59861989-E569-D2D3-BB3D-F8854B915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3" name="Picture 2" descr="A picture containing building, steel, indoor, factory&#10;&#10;Description automatically generated">
            <a:extLst>
              <a:ext uri="{FF2B5EF4-FFF2-40B4-BE49-F238E27FC236}">
                <a16:creationId xmlns:a16="http://schemas.microsoft.com/office/drawing/2014/main" id="{B3DD0C81-A005-99FC-C6F3-3C720DD35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017" y="1285547"/>
            <a:ext cx="2846719" cy="1897813"/>
          </a:xfrm>
          <a:prstGeom prst="rect">
            <a:avLst/>
          </a:prstGeom>
        </p:spPr>
      </p:pic>
      <p:pic>
        <p:nvPicPr>
          <p:cNvPr id="6" name="Picture 5" descr="A collage of machines in a factory&#10;&#10;Description automatically generated with low confidence">
            <a:extLst>
              <a:ext uri="{FF2B5EF4-FFF2-40B4-BE49-F238E27FC236}">
                <a16:creationId xmlns:a16="http://schemas.microsoft.com/office/drawing/2014/main" id="{516DE577-861A-F842-EDEA-8A1598C8B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8017" y="4517463"/>
            <a:ext cx="4098165" cy="1700112"/>
          </a:xfrm>
          <a:prstGeom prst="rect">
            <a:avLst/>
          </a:prstGeom>
        </p:spPr>
      </p:pic>
      <p:pic>
        <p:nvPicPr>
          <p:cNvPr id="13" name="Picture 12" descr="A picture containing indoor, wall, bike&#10;&#10;Description automatically generated">
            <a:extLst>
              <a:ext uri="{FF2B5EF4-FFF2-40B4-BE49-F238E27FC236}">
                <a16:creationId xmlns:a16="http://schemas.microsoft.com/office/drawing/2014/main" id="{A45C2B8A-89F1-19D3-B93A-065158A50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129" y="1285547"/>
            <a:ext cx="2898857" cy="1897813"/>
          </a:xfrm>
          <a:prstGeom prst="rect">
            <a:avLst/>
          </a:prstGeom>
        </p:spPr>
      </p:pic>
      <p:pic>
        <p:nvPicPr>
          <p:cNvPr id="19" name="Picture 18" descr="A collage of robots in a factory&#10;&#10;Description automatically generated with medium confidence">
            <a:extLst>
              <a:ext uri="{FF2B5EF4-FFF2-40B4-BE49-F238E27FC236}">
                <a16:creationId xmlns:a16="http://schemas.microsoft.com/office/drawing/2014/main" id="{5878F47B-EE07-D78E-2305-5C5972E566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5521" y="3865896"/>
            <a:ext cx="3016284" cy="2351679"/>
          </a:xfrm>
          <a:prstGeom prst="rect">
            <a:avLst/>
          </a:prstGeom>
        </p:spPr>
      </p:pic>
      <p:pic>
        <p:nvPicPr>
          <p:cNvPr id="21" name="Picture 20" descr="A close-up of a robot&#10;&#10;Description automatically generated with medium confidence">
            <a:extLst>
              <a:ext uri="{FF2B5EF4-FFF2-40B4-BE49-F238E27FC236}">
                <a16:creationId xmlns:a16="http://schemas.microsoft.com/office/drawing/2014/main" id="{4AC3050E-3FA7-181E-C6F3-C12788002C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89674" y="3744029"/>
            <a:ext cx="916997" cy="2542934"/>
          </a:xfrm>
          <a:prstGeom prst="rect">
            <a:avLst/>
          </a:prstGeom>
        </p:spPr>
      </p:pic>
      <p:pic>
        <p:nvPicPr>
          <p:cNvPr id="28" name="Picture 27" descr="A picture containing machine, engineering, tool, machine tool&#10;&#10;Description automatically generated">
            <a:extLst>
              <a:ext uri="{FF2B5EF4-FFF2-40B4-BE49-F238E27FC236}">
                <a16:creationId xmlns:a16="http://schemas.microsoft.com/office/drawing/2014/main" id="{5C5E62E1-36E3-0CD0-C6AD-BD4884193A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9689" y="1285547"/>
            <a:ext cx="2824232" cy="189781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2D2E5C6-8CF4-6582-96C3-C963B5A33CEF}"/>
              </a:ext>
            </a:extLst>
          </p:cNvPr>
          <p:cNvSpPr txBox="1"/>
          <p:nvPr/>
        </p:nvSpPr>
        <p:spPr>
          <a:xfrm>
            <a:off x="3281763" y="936446"/>
            <a:ext cx="283297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Train Inspection Monorail (TIM) for inspection &amp; RP measurements in LHC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DD2244-B266-53B6-6B70-062ED6461879}"/>
              </a:ext>
            </a:extLst>
          </p:cNvPr>
          <p:cNvSpPr txBox="1"/>
          <p:nvPr/>
        </p:nvSpPr>
        <p:spPr>
          <a:xfrm>
            <a:off x="6233582" y="917651"/>
            <a:ext cx="283297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ISOLDE &amp; MEDICIS robots for target exchange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6069C8-3515-CE0D-82E8-11AA633A950C}"/>
              </a:ext>
            </a:extLst>
          </p:cNvPr>
          <p:cNvSpPr txBox="1"/>
          <p:nvPr/>
        </p:nvSpPr>
        <p:spPr>
          <a:xfrm>
            <a:off x="9205426" y="1054439"/>
            <a:ext cx="283297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Radioactive samples fine handling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3A91B0-EED8-3C3B-FB6E-AE811D801A0A}"/>
              </a:ext>
            </a:extLst>
          </p:cNvPr>
          <p:cNvSpPr txBox="1"/>
          <p:nvPr/>
        </p:nvSpPr>
        <p:spPr>
          <a:xfrm>
            <a:off x="3365156" y="4235665"/>
            <a:ext cx="38124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err="1">
                <a:solidFill>
                  <a:srgbClr val="000000"/>
                </a:solidFill>
              </a:rPr>
              <a:t>Telemax</a:t>
            </a:r>
            <a:r>
              <a:rPr lang="en-US" sz="1200" dirty="0">
                <a:solidFill>
                  <a:srgbClr val="000000"/>
                </a:solidFill>
              </a:rPr>
              <a:t> &amp; </a:t>
            </a:r>
            <a:r>
              <a:rPr lang="en-US" sz="1200" dirty="0" err="1">
                <a:solidFill>
                  <a:srgbClr val="000000"/>
                </a:solidFill>
              </a:rPr>
              <a:t>Teodor</a:t>
            </a:r>
            <a:r>
              <a:rPr lang="en-US" sz="1200" dirty="0">
                <a:solidFill>
                  <a:srgbClr val="000000"/>
                </a:solidFill>
              </a:rPr>
              <a:t> for inspection and telemanipulation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1604DC0-8542-FD3D-1788-DADD9BFBB7CC}"/>
              </a:ext>
            </a:extLst>
          </p:cNvPr>
          <p:cNvSpPr txBox="1"/>
          <p:nvPr/>
        </p:nvSpPr>
        <p:spPr>
          <a:xfrm>
            <a:off x="7366182" y="3651696"/>
            <a:ext cx="31471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err="1">
                <a:solidFill>
                  <a:srgbClr val="000000"/>
                </a:solidFill>
              </a:rPr>
              <a:t>CERNbot</a:t>
            </a:r>
            <a:r>
              <a:rPr lang="en-US" sz="1200" dirty="0">
                <a:solidFill>
                  <a:srgbClr val="000000"/>
                </a:solidFill>
              </a:rPr>
              <a:t> for inspection and telemanipulation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9545108-EF3A-9816-5182-5572DEE3AB1A}"/>
              </a:ext>
            </a:extLst>
          </p:cNvPr>
          <p:cNvSpPr txBox="1"/>
          <p:nvPr/>
        </p:nvSpPr>
        <p:spPr>
          <a:xfrm>
            <a:off x="10457505" y="3322135"/>
            <a:ext cx="180843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err="1">
                <a:solidFill>
                  <a:srgbClr val="000000"/>
                </a:solidFill>
              </a:rPr>
              <a:t>CRANEbot</a:t>
            </a:r>
            <a:r>
              <a:rPr lang="en-US" sz="1200" dirty="0">
                <a:solidFill>
                  <a:srgbClr val="000000"/>
                </a:solidFill>
              </a:rPr>
              <a:t> for accessing complicated areas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E82B82-AE85-8C91-CC25-BD2DBC40B0C7}"/>
              </a:ext>
            </a:extLst>
          </p:cNvPr>
          <p:cNvSpPr txBox="1"/>
          <p:nvPr/>
        </p:nvSpPr>
        <p:spPr>
          <a:xfrm>
            <a:off x="285329" y="5747907"/>
            <a:ext cx="28526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Di Castro, et al. “Robotic Solutions for the Inspection and Remote Maintenance of Particle Accelerators”, </a:t>
            </a:r>
            <a:r>
              <a:rPr lang="en-US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 Week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5A94FA-A0EE-7CD9-C505-7BC66CCB6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764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8FDF1D9-5509-A114-BDA6-7C6C5F57C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488" y="3624830"/>
            <a:ext cx="1906930" cy="109424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8266B-5A50-0617-BF84-3EC4C3F84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Content Placeholder 19">
            <a:extLst>
              <a:ext uri="{FF2B5EF4-FFF2-40B4-BE49-F238E27FC236}">
                <a16:creationId xmlns:a16="http://schemas.microsoft.com/office/drawing/2014/main" id="{6537EAA3-5BC9-3BA9-8FE6-A9A1C308B1B0}"/>
              </a:ext>
            </a:extLst>
          </p:cNvPr>
          <p:cNvSpPr txBox="1">
            <a:spLocks/>
          </p:cNvSpPr>
          <p:nvPr/>
        </p:nvSpPr>
        <p:spPr>
          <a:xfrm>
            <a:off x="361176" y="1044862"/>
            <a:ext cx="4056804" cy="522530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Fault Prediction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b="0" dirty="0"/>
              <a:t>Identify and diagnose a deterioration in health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b="0" dirty="0"/>
              <a:t>Repair / replace relevant components </a:t>
            </a:r>
            <a:r>
              <a:rPr lang="en-US" sz="1700" b="0" u="sng" dirty="0"/>
              <a:t>before the fault occurs</a:t>
            </a:r>
          </a:p>
          <a:p>
            <a:r>
              <a:rPr lang="en-US" sz="1700" b="0" dirty="0"/>
              <a:t>Also prevents child faults &amp; collateral damage</a:t>
            </a:r>
          </a:p>
          <a:p>
            <a:r>
              <a:rPr lang="en-US" sz="1700" b="0" dirty="0"/>
              <a:t>Physical models (“white box”)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b="0" dirty="0"/>
              <a:t>E.g. X-ray monitoring for cavity degradation</a:t>
            </a:r>
            <a:endParaRPr lang="en-US" sz="1400" b="0" dirty="0"/>
          </a:p>
          <a:p>
            <a:r>
              <a:rPr lang="en-US" sz="1700" b="0" dirty="0"/>
              <a:t>Statistical models (“black box”)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b="0" dirty="0"/>
              <a:t>E.g. unsupervised anomaly detection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700" b="0" dirty="0"/>
          </a:p>
          <a:p>
            <a:pPr>
              <a:spcBef>
                <a:spcPts val="400"/>
              </a:spcBef>
            </a:pPr>
            <a:r>
              <a:rPr lang="en-US" sz="1700" b="0" u="sng" dirty="0"/>
              <a:t>Applied to Long faults only.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58EFD5-91F7-9E80-9691-CCB9BB80C717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44423290-A613-4130-E39B-7DD5B2929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376" y="131922"/>
            <a:ext cx="11708091" cy="742815"/>
          </a:xfrm>
          <a:solidFill>
            <a:srgbClr val="000000"/>
          </a:solidFill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3. Opportunities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30F5F057-E91F-AB34-755C-94933E172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59861989-E569-D2D3-BB3D-F8854B915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967042-645E-3A1D-92B7-4829B2328AE3}"/>
              </a:ext>
            </a:extLst>
          </p:cNvPr>
          <p:cNvSpPr/>
          <p:nvPr/>
        </p:nvSpPr>
        <p:spPr>
          <a:xfrm>
            <a:off x="9597728" y="3107586"/>
            <a:ext cx="2400077" cy="311426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8D9CA6-BFE4-16D1-1093-C88119E2D13D}"/>
              </a:ext>
            </a:extLst>
          </p:cNvPr>
          <p:cNvSpPr txBox="1"/>
          <p:nvPr/>
        </p:nvSpPr>
        <p:spPr>
          <a:xfrm>
            <a:off x="9899006" y="3156173"/>
            <a:ext cx="188979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u="sng" dirty="0"/>
              <a:t>Physical System</a:t>
            </a:r>
            <a:endParaRPr lang="en-GB" b="1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B1CAF4-B8A1-B735-BBC5-942358239EA3}"/>
              </a:ext>
            </a:extLst>
          </p:cNvPr>
          <p:cNvSpPr txBox="1"/>
          <p:nvPr/>
        </p:nvSpPr>
        <p:spPr>
          <a:xfrm>
            <a:off x="5194219" y="3162662"/>
            <a:ext cx="14724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u="sng" dirty="0"/>
              <a:t>Digital Twin</a:t>
            </a:r>
            <a:endParaRPr lang="en-GB" b="1" u="sng" dirty="0"/>
          </a:p>
        </p:txBody>
      </p:sp>
      <p:pic>
        <p:nvPicPr>
          <p:cNvPr id="2050" name="Picture 2" descr="RADIOFREQUENCY CAVITIES | Future Circular Collider">
            <a:extLst>
              <a:ext uri="{FF2B5EF4-FFF2-40B4-BE49-F238E27FC236}">
                <a16:creationId xmlns:a16="http://schemas.microsoft.com/office/drawing/2014/main" id="{1A823029-9F6F-4F1A-95AB-06378EE69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869" y="3504641"/>
            <a:ext cx="1889793" cy="141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5567BBB-5A9E-3C16-FA3C-D8413CC42504}"/>
              </a:ext>
            </a:extLst>
          </p:cNvPr>
          <p:cNvCxnSpPr>
            <a:cxnSpLocks/>
          </p:cNvCxnSpPr>
          <p:nvPr/>
        </p:nvCxnSpPr>
        <p:spPr>
          <a:xfrm flipH="1">
            <a:off x="7143320" y="5096608"/>
            <a:ext cx="2418521" cy="4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47FF5B4-4082-F47F-E289-0F8FF08BABEC}"/>
              </a:ext>
            </a:extLst>
          </p:cNvPr>
          <p:cNvSpPr txBox="1"/>
          <p:nvPr/>
        </p:nvSpPr>
        <p:spPr>
          <a:xfrm>
            <a:off x="7843798" y="4852263"/>
            <a:ext cx="13482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Sensor data</a:t>
            </a:r>
            <a:endParaRPr lang="en-GB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A3C5C0-09AD-3099-672A-74E89915863E}"/>
              </a:ext>
            </a:extLst>
          </p:cNvPr>
          <p:cNvSpPr txBox="1"/>
          <p:nvPr/>
        </p:nvSpPr>
        <p:spPr>
          <a:xfrm>
            <a:off x="7235576" y="5101272"/>
            <a:ext cx="24316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(performance, health, events)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7157C15-7616-531B-E2E9-D310720DD958}"/>
              </a:ext>
            </a:extLst>
          </p:cNvPr>
          <p:cNvSpPr txBox="1"/>
          <p:nvPr/>
        </p:nvSpPr>
        <p:spPr>
          <a:xfrm>
            <a:off x="9887639" y="5188105"/>
            <a:ext cx="188979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Physical system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Sensors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71DEF16-CBCF-3CAF-E7EF-AA5EA655F1F2}"/>
              </a:ext>
            </a:extLst>
          </p:cNvPr>
          <p:cNvSpPr txBox="1"/>
          <p:nvPr/>
        </p:nvSpPr>
        <p:spPr>
          <a:xfrm>
            <a:off x="4755212" y="4957273"/>
            <a:ext cx="230604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Virtual models of system + processes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Analysis of sensor data</a:t>
            </a:r>
          </a:p>
          <a:p>
            <a:pPr algn="l"/>
            <a:endParaRPr lang="en-GB" sz="16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3941530-5368-4D4E-7D1B-E8C053475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662" y="1333903"/>
            <a:ext cx="2471882" cy="1356717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48D6837-3D88-6763-3D5A-DE90B72E2199}"/>
              </a:ext>
            </a:extLst>
          </p:cNvPr>
          <p:cNvSpPr/>
          <p:nvPr/>
        </p:nvSpPr>
        <p:spPr>
          <a:xfrm>
            <a:off x="7049365" y="999764"/>
            <a:ext cx="2512476" cy="169085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27611A8-5EFF-B448-8912-006AEFA2BB41}"/>
              </a:ext>
            </a:extLst>
          </p:cNvPr>
          <p:cNvSpPr txBox="1"/>
          <p:nvPr/>
        </p:nvSpPr>
        <p:spPr>
          <a:xfrm>
            <a:off x="7583520" y="1007406"/>
            <a:ext cx="167059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u="sng" dirty="0"/>
              <a:t>Control Center</a:t>
            </a:r>
            <a:endParaRPr lang="en-GB" b="1" u="sng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120CE8E-3C07-0697-E9C5-14DB853709BA}"/>
              </a:ext>
            </a:extLst>
          </p:cNvPr>
          <p:cNvCxnSpPr>
            <a:cxnSpLocks/>
            <a:stCxn id="59" idx="0"/>
          </p:cNvCxnSpPr>
          <p:nvPr/>
        </p:nvCxnSpPr>
        <p:spPr>
          <a:xfrm flipV="1">
            <a:off x="5908236" y="1828171"/>
            <a:ext cx="1035704" cy="1279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9B1A9BD-B94D-26FF-D224-C6F1C04D8C41}"/>
              </a:ext>
            </a:extLst>
          </p:cNvPr>
          <p:cNvSpPr txBox="1"/>
          <p:nvPr/>
        </p:nvSpPr>
        <p:spPr>
          <a:xfrm>
            <a:off x="5061704" y="1825469"/>
            <a:ext cx="1567343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Health insights: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Performance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Efficiency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Anomalies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5CB9433-030C-B1DD-2C68-72AB7E29AE3A}"/>
              </a:ext>
            </a:extLst>
          </p:cNvPr>
          <p:cNvCxnSpPr>
            <a:cxnSpLocks/>
          </p:cNvCxnSpPr>
          <p:nvPr/>
        </p:nvCxnSpPr>
        <p:spPr>
          <a:xfrm>
            <a:off x="9667266" y="2283164"/>
            <a:ext cx="1104861" cy="764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2B3853B-26C6-E265-1E0B-4E2718E00998}"/>
              </a:ext>
            </a:extLst>
          </p:cNvPr>
          <p:cNvSpPr txBox="1"/>
          <p:nvPr/>
        </p:nvSpPr>
        <p:spPr>
          <a:xfrm>
            <a:off x="10293719" y="1825874"/>
            <a:ext cx="161280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Actions: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Testing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Maintenance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Replace parts</a:t>
            </a:r>
            <a:endParaRPr lang="en-GB" sz="14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62416F2-7B6E-06B4-5784-8BEB5A3112B2}"/>
              </a:ext>
            </a:extLst>
          </p:cNvPr>
          <p:cNvSpPr/>
          <p:nvPr/>
        </p:nvSpPr>
        <p:spPr>
          <a:xfrm>
            <a:off x="4709039" y="3107585"/>
            <a:ext cx="2398394" cy="316258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A4958C-4E5F-FA20-0781-56F294E69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778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CC2FD-EFF8-19D8-77FD-8543BF8C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5F8B5-F686-D541-7008-2BD25FC4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CA1E8BCB-9AB9-76BD-DE12-6430D8F4FC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21" name="Footer Placeholder 5">
            <a:extLst>
              <a:ext uri="{FF2B5EF4-FFF2-40B4-BE49-F238E27FC236}">
                <a16:creationId xmlns:a16="http://schemas.microsoft.com/office/drawing/2014/main" id="{0C9D788C-7F2E-80C5-58A6-C67D6C543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857D55-5598-B176-558C-A553D9DEC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Content Placeholder 15" descr="A picture containing screenshot, diagram, text, design&#10;&#10;Description automatically generated">
            <a:extLst>
              <a:ext uri="{FF2B5EF4-FFF2-40B4-BE49-F238E27FC236}">
                <a16:creationId xmlns:a16="http://schemas.microsoft.com/office/drawing/2014/main" id="{D36A17D3-0E20-2817-6941-A8E5F33DF2A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07987" y="1439334"/>
            <a:ext cx="5620374" cy="4496299"/>
          </a:xfrm>
        </p:spPr>
      </p:pic>
      <p:pic>
        <p:nvPicPr>
          <p:cNvPr id="24" name="Content Placeholder 23" descr="A picture containing text, screenshot, diagram, rectangle&#10;&#10;Description automatically generated">
            <a:extLst>
              <a:ext uri="{FF2B5EF4-FFF2-40B4-BE49-F238E27FC236}">
                <a16:creationId xmlns:a16="http://schemas.microsoft.com/office/drawing/2014/main" id="{38516D8A-1F2C-3FD2-151A-F55DAA3FEE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408213" y="1439333"/>
            <a:ext cx="5620374" cy="4496299"/>
          </a:xfrm>
        </p:spPr>
      </p:pic>
    </p:spTree>
    <p:extLst>
      <p:ext uri="{BB962C8B-B14F-4D97-AF65-F5344CB8AC3E}">
        <p14:creationId xmlns:p14="http://schemas.microsoft.com/office/powerpoint/2010/main" val="793640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C84C0-9D1F-320B-FF66-8CB05523A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CDEE9C1F-FB8F-FCCE-A1C1-53979B3D7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81522"/>
            <a:ext cx="11376025" cy="1065742"/>
          </a:xfrm>
        </p:spPr>
        <p:txBody>
          <a:bodyPr/>
          <a:lstStyle/>
          <a:p>
            <a:r>
              <a:rPr lang="en-US" dirty="0"/>
              <a:t>Availability and Integrated Luminosity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F37EF4C-3F9B-F67A-88A0-29E904A54C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31466"/>
            <a:ext cx="5616575" cy="3769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Integrated Luminosity: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Availability Requirement: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3">
                <a:extLst>
                  <a:ext uri="{FF2B5EF4-FFF2-40B4-BE49-F238E27FC236}">
                    <a16:creationId xmlns:a16="http://schemas.microsoft.com/office/drawing/2014/main" id="{4FB75E2F-2686-2F8F-A8A7-F023B45D578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89337" y="1231467"/>
                <a:ext cx="6404794" cy="3298195"/>
              </a:xfrm>
            </p:spPr>
            <p:txBody>
              <a:bodyPr/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𝒊𝒏𝒕</m:t>
                          </m:r>
                        </m:sub>
                      </m:sSub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𝑨𝑻𝑳</m:t>
                      </m:r>
                    </m:oMath>
                  </m:oMathPara>
                </a14:m>
                <a:endParaRPr lang="en-GB" sz="2800" dirty="0"/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dirty="0"/>
                  <a:t> Nominal luminosity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dirty="0">
                    <a:solidFill>
                      <a:schemeClr val="tx1"/>
                    </a:solidFill>
                  </a:rPr>
                  <a:t> Time for physics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dirty="0"/>
                  <a:t> Availability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smtClean="0"/>
                          <m:t>up</m:t>
                        </m:r>
                        <m:r>
                          <m:rPr>
                            <m:nor/>
                          </m:rPr>
                          <a:rPr lang="en-US" b="0" smtClean="0"/>
                          <m:t> </m:t>
                        </m:r>
                        <m:r>
                          <m:rPr>
                            <m:nor/>
                          </m:rPr>
                          <a:rPr lang="en-US" b="0" smtClean="0"/>
                          <m:t>time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smtClean="0"/>
                          <m:t>total</m:t>
                        </m:r>
                        <m:r>
                          <m:rPr>
                            <m:nor/>
                          </m:rPr>
                          <a:rPr lang="en-US" b="0" smtClean="0"/>
                          <m:t> </m:t>
                        </m:r>
                        <m:r>
                          <m:rPr>
                            <m:nor/>
                          </m:rPr>
                          <a:rPr lang="en-US" b="0" i="0" smtClean="0"/>
                          <m:t>time</m:t>
                        </m:r>
                      </m:den>
                    </m:f>
                  </m:oMath>
                </a14:m>
                <a:endParaRPr lang="en-GB" b="0" dirty="0"/>
              </a:p>
            </p:txBody>
          </p:sp>
        </mc:Choice>
        <mc:Fallback xmlns="">
          <p:sp>
            <p:nvSpPr>
              <p:cNvPr id="3" name="Content Placeholder 3">
                <a:extLst>
                  <a:ext uri="{FF2B5EF4-FFF2-40B4-BE49-F238E27FC236}">
                    <a16:creationId xmlns:a16="http://schemas.microsoft.com/office/drawing/2014/main" id="{4FB75E2F-2686-2F8F-A8A7-F023B45D57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89337" y="1231467"/>
                <a:ext cx="6404794" cy="3298195"/>
              </a:xfrm>
              <a:blipFill>
                <a:blip r:embed="rId2"/>
                <a:stretch>
                  <a:fillRect l="-14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D688C52-13A3-F30D-A976-A6DFE5155F12}"/>
                  </a:ext>
                </a:extLst>
              </p:cNvPr>
              <p:cNvSpPr/>
              <p:nvPr/>
            </p:nvSpPr>
            <p:spPr>
              <a:xfrm>
                <a:off x="6096000" y="4645554"/>
                <a:ext cx="3249890" cy="1065742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𝑭𝑪𝑪</m:t>
                          </m:r>
                        </m:sub>
                      </m:sSub>
                      <m:r>
                        <a:rPr lang="en-US" sz="4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4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𝟖𝟎</m:t>
                      </m:r>
                      <m:r>
                        <a:rPr lang="en-US" sz="4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GB" sz="4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D688C52-13A3-F30D-A976-A6DFE5155F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645554"/>
                <a:ext cx="3249890" cy="10657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571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85A4F304-3CBE-B630-54E9-44C52C09BE1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4891434"/>
                  </p:ext>
                </p:extLst>
              </p:nvPr>
            </p:nvGraphicFramePr>
            <p:xfrm>
              <a:off x="743426" y="2008071"/>
              <a:ext cx="4807520" cy="2317191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94304">
                      <a:extLst>
                        <a:ext uri="{9D8B030D-6E8A-4147-A177-3AD203B41FA5}">
                          <a16:colId xmlns:a16="http://schemas.microsoft.com/office/drawing/2014/main" val="2788227676"/>
                        </a:ext>
                      </a:extLst>
                    </a:gridCol>
                    <a:gridCol w="1421716">
                      <a:extLst>
                        <a:ext uri="{9D8B030D-6E8A-4147-A177-3AD203B41FA5}">
                          <a16:colId xmlns:a16="http://schemas.microsoft.com/office/drawing/2014/main" val="4285564610"/>
                        </a:ext>
                      </a:extLst>
                    </a:gridCol>
                    <a:gridCol w="1297607">
                      <a:extLst>
                        <a:ext uri="{9D8B030D-6E8A-4147-A177-3AD203B41FA5}">
                          <a16:colId xmlns:a16="http://schemas.microsoft.com/office/drawing/2014/main" val="2188999174"/>
                        </a:ext>
                      </a:extLst>
                    </a:gridCol>
                    <a:gridCol w="1193893">
                      <a:extLst>
                        <a:ext uri="{9D8B030D-6E8A-4147-A177-3AD203B41FA5}">
                          <a16:colId xmlns:a16="http://schemas.microsoft.com/office/drawing/2014/main" val="2489300334"/>
                        </a:ext>
                      </a:extLst>
                    </a:gridCol>
                  </a:tblGrid>
                  <a:tr h="643419"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sSup>
                                      <m:sSupPr>
                                        <m:ctrlP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e>
                                      <m:sup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𝟑𝟒</m:t>
                                        </m:r>
                                      </m:sup>
                                    </m:sSup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  <m:sSup>
                                      <m:sSupPr>
                                        <m:ctrlP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p>
                                        <m:r>
                                          <a:rPr lang="en-US" sz="16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Run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time</m:t>
                                </m:r>
                              </m:oMath>
                            </m:oMathPara>
                          </a14:m>
                          <a:endParaRPr lang="en-US" sz="1600" b="1" i="0" dirty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years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𝒊𝒏𝒕</m:t>
                                    </m:r>
                                  </m:sub>
                                </m:sSub>
                                <m: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600" b="1" i="0" dirty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GB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  <m:sSup>
                                      <m:sSupPr>
                                        <m:ctrlPr>
                                          <a:rPr lang="en-US" sz="1600" b="1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1" i="1" dirty="0" smtClean="0">
                                            <a:latin typeface="Cambria Math" panose="02040503050406030204" pitchFamily="18" charset="0"/>
                                          </a:rPr>
                                          <m:t>𝒃</m:t>
                                        </m:r>
                                      </m:e>
                                      <m:sup>
                                        <m:r>
                                          <a:rPr lang="en-US" sz="1600" b="1" i="1" dirty="0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600" b="1" i="1" dirty="0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67886104"/>
                      </a:ext>
                    </a:extLst>
                  </a:tr>
                  <a:tr h="41844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200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150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33895874"/>
                      </a:ext>
                    </a:extLst>
                  </a:tr>
                  <a:tr h="41844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25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48822539"/>
                      </a:ext>
                    </a:extLst>
                  </a:tr>
                  <a:tr h="41844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7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75994512"/>
                      </a:ext>
                    </a:extLst>
                  </a:tr>
                  <a:tr h="41844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9509574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85A4F304-3CBE-B630-54E9-44C52C09BE1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4891434"/>
                  </p:ext>
                </p:extLst>
              </p:nvPr>
            </p:nvGraphicFramePr>
            <p:xfrm>
              <a:off x="743426" y="2008071"/>
              <a:ext cx="4807520" cy="2317191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94304">
                      <a:extLst>
                        <a:ext uri="{9D8B030D-6E8A-4147-A177-3AD203B41FA5}">
                          <a16:colId xmlns:a16="http://schemas.microsoft.com/office/drawing/2014/main" val="2788227676"/>
                        </a:ext>
                      </a:extLst>
                    </a:gridCol>
                    <a:gridCol w="1421716">
                      <a:extLst>
                        <a:ext uri="{9D8B030D-6E8A-4147-A177-3AD203B41FA5}">
                          <a16:colId xmlns:a16="http://schemas.microsoft.com/office/drawing/2014/main" val="4285564610"/>
                        </a:ext>
                      </a:extLst>
                    </a:gridCol>
                    <a:gridCol w="1297607">
                      <a:extLst>
                        <a:ext uri="{9D8B030D-6E8A-4147-A177-3AD203B41FA5}">
                          <a16:colId xmlns:a16="http://schemas.microsoft.com/office/drawing/2014/main" val="2188999174"/>
                        </a:ext>
                      </a:extLst>
                    </a:gridCol>
                    <a:gridCol w="1193893">
                      <a:extLst>
                        <a:ext uri="{9D8B030D-6E8A-4147-A177-3AD203B41FA5}">
                          <a16:colId xmlns:a16="http://schemas.microsoft.com/office/drawing/2014/main" val="2489300334"/>
                        </a:ext>
                      </a:extLst>
                    </a:gridCol>
                  </a:tblGrid>
                  <a:tr h="643419"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2821" t="-1887" r="-175641" b="-2613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78873" t="-1887" r="-92958" b="-2613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03061" t="-1887" r="-1020" b="-2613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7886104"/>
                      </a:ext>
                    </a:extLst>
                  </a:tr>
                  <a:tr h="41844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156522" r="-438776" b="-3014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200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150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33895874"/>
                      </a:ext>
                    </a:extLst>
                  </a:tr>
                  <a:tr h="41844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260294" r="-438776" b="-2058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25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48822539"/>
                      </a:ext>
                    </a:extLst>
                  </a:tr>
                  <a:tr h="41844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355072" r="-438776" b="-1028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7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75994512"/>
                      </a:ext>
                    </a:extLst>
                  </a:tr>
                  <a:tr h="41844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455072" r="-438776" b="-28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9509574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94CC107-6E36-37C2-9305-167B6D7AA7E4}"/>
              </a:ext>
            </a:extLst>
          </p:cNvPr>
          <p:cNvSpPr txBox="1"/>
          <p:nvPr/>
        </p:nvSpPr>
        <p:spPr>
          <a:xfrm>
            <a:off x="743427" y="1723189"/>
            <a:ext cx="14193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Goals: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EC406FD6-2DBD-814B-6F38-C0F1C50353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A7D50FBF-5FA5-2201-093A-6421B7200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A37D7D-FE7A-28BA-52E7-1575BA070A86}"/>
              </a:ext>
            </a:extLst>
          </p:cNvPr>
          <p:cNvSpPr txBox="1"/>
          <p:nvPr/>
        </p:nvSpPr>
        <p:spPr>
          <a:xfrm>
            <a:off x="743426" y="6117347"/>
            <a:ext cx="1038577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Abada et al. “FCC-ee: The Lepton Collider: Future Circular Collider Conceptual Design Report Volume 2”, </a:t>
            </a:r>
            <a:r>
              <a:rPr lang="en-CH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Physical Journal: Special Topics</a:t>
            </a:r>
            <a:r>
              <a:rPr lang="en-CH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Vol. 228, No. 2, June 2019, pp. 377 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8D83925-E29F-8C58-CD99-52D8B9919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1256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7414E5-0C34-27DE-BE55-CAB8DD33CB76}"/>
              </a:ext>
            </a:extLst>
          </p:cNvPr>
          <p:cNvSpPr txBox="1"/>
          <p:nvPr/>
        </p:nvSpPr>
        <p:spPr>
          <a:xfrm>
            <a:off x="9345890" y="1172810"/>
            <a:ext cx="3390722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    365    days</a:t>
            </a:r>
          </a:p>
          <a:p>
            <a:pPr algn="l"/>
            <a:r>
              <a:rPr lang="en-US" dirty="0"/>
              <a:t>  −120    </a:t>
            </a:r>
            <a:r>
              <a:rPr lang="en-US" sz="1400" dirty="0"/>
              <a:t>(extended shutdowns)</a:t>
            </a:r>
          </a:p>
          <a:p>
            <a:pPr algn="l"/>
            <a:r>
              <a:rPr lang="en-US" dirty="0"/>
              <a:t>  −  30    </a:t>
            </a:r>
            <a:r>
              <a:rPr lang="en-US" sz="1400" dirty="0"/>
              <a:t>(annual commissioning)</a:t>
            </a:r>
          </a:p>
          <a:p>
            <a:pPr algn="l"/>
            <a:r>
              <a:rPr lang="en-US" dirty="0"/>
              <a:t>  −  20    </a:t>
            </a:r>
            <a:r>
              <a:rPr lang="en-US" sz="1400" dirty="0"/>
              <a:t>(machine development)</a:t>
            </a:r>
          </a:p>
          <a:p>
            <a:pPr algn="l"/>
            <a:r>
              <a:rPr lang="en-US" dirty="0"/>
              <a:t>  </a:t>
            </a:r>
            <a:r>
              <a:rPr lang="en-US" u="sng" dirty="0"/>
              <a:t>−  10    </a:t>
            </a:r>
            <a:r>
              <a:rPr lang="en-US" sz="1400" dirty="0"/>
              <a:t>(technical stops)</a:t>
            </a:r>
          </a:p>
          <a:p>
            <a:pPr algn="l"/>
            <a:r>
              <a:rPr lang="en-US" dirty="0"/>
              <a:t>     </a:t>
            </a:r>
            <a:r>
              <a:rPr lang="en-US" b="1" dirty="0"/>
              <a:t>185   days for physics</a:t>
            </a:r>
            <a:endParaRPr lang="en-GB" b="1" dirty="0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6932BAFF-990C-ECCA-35B5-539CAFF14A7E}"/>
              </a:ext>
            </a:extLst>
          </p:cNvPr>
          <p:cNvSpPr/>
          <p:nvPr/>
        </p:nvSpPr>
        <p:spPr>
          <a:xfrm>
            <a:off x="9235616" y="1129553"/>
            <a:ext cx="220547" cy="1751024"/>
          </a:xfrm>
          <a:prstGeom prst="leftBrace">
            <a:avLst>
              <a:gd name="adj1" fmla="val 8333"/>
              <a:gd name="adj2" fmla="val 952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DDEBA66-E286-0FF3-EA18-934326A7FFE9}"/>
              </a:ext>
            </a:extLst>
          </p:cNvPr>
          <p:cNvCxnSpPr>
            <a:cxnSpLocks/>
          </p:cNvCxnSpPr>
          <p:nvPr/>
        </p:nvCxnSpPr>
        <p:spPr>
          <a:xfrm>
            <a:off x="8767482" y="2796528"/>
            <a:ext cx="4072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235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CC2FD-EFF8-19D8-77FD-8543BF8C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5F8B5-F686-D541-7008-2BD25FC4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CA1E8BCB-9AB9-76BD-DE12-6430D8F4FC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21" name="Footer Placeholder 5">
            <a:extLst>
              <a:ext uri="{FF2B5EF4-FFF2-40B4-BE49-F238E27FC236}">
                <a16:creationId xmlns:a16="http://schemas.microsoft.com/office/drawing/2014/main" id="{0C9D788C-7F2E-80C5-58A6-C67D6C543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A28DC0-8B58-D6B2-5695-8CC976E94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7" descr="A picture containing text, screenshot, diagram, number&#10;&#10;Description automatically generated">
            <a:extLst>
              <a:ext uri="{FF2B5EF4-FFF2-40B4-BE49-F238E27FC236}">
                <a16:creationId xmlns:a16="http://schemas.microsoft.com/office/drawing/2014/main" id="{43DD7ACA-AC5D-AB53-A0D5-5B9B41B8F44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51136" y="1439335"/>
            <a:ext cx="5336830" cy="4486716"/>
          </a:xfrm>
        </p:spPr>
      </p:pic>
      <p:pic>
        <p:nvPicPr>
          <p:cNvPr id="14" name="Content Placeholder 13" descr="A picture containing text, screenshot, diagram, colorfulness&#10;&#10;Description automatically generated">
            <a:extLst>
              <a:ext uri="{FF2B5EF4-FFF2-40B4-BE49-F238E27FC236}">
                <a16:creationId xmlns:a16="http://schemas.microsoft.com/office/drawing/2014/main" id="{93461AB0-A6E4-FB88-15C9-ABF9295826F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539174" y="1439335"/>
            <a:ext cx="5301355" cy="4456891"/>
          </a:xfrm>
        </p:spPr>
      </p:pic>
    </p:spTree>
    <p:extLst>
      <p:ext uri="{BB962C8B-B14F-4D97-AF65-F5344CB8AC3E}">
        <p14:creationId xmlns:p14="http://schemas.microsoft.com/office/powerpoint/2010/main" val="148188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5E5324-4469-6F42-F540-ABC4E11F6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6244"/>
            <a:ext cx="6520020" cy="5132597"/>
          </a:xfrm>
        </p:spPr>
        <p:txBody>
          <a:bodyPr/>
          <a:lstStyle/>
          <a:p>
            <a:r>
              <a:rPr lang="en-US" sz="1800" dirty="0"/>
              <a:t>Targets:  </a:t>
            </a:r>
            <a:r>
              <a:rPr lang="en-US" sz="1800" b="0" dirty="0"/>
              <a:t>Availability requirements defined at system level (for the first time!) </a:t>
            </a:r>
          </a:p>
          <a:p>
            <a:pPr lvl="1"/>
            <a:r>
              <a:rPr lang="en-US" sz="1400" dirty="0"/>
              <a:t>S</a:t>
            </a:r>
            <a:r>
              <a:rPr lang="en-US" sz="1400" b="0" dirty="0"/>
              <a:t>caled according to complexity of availability assurance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1800" dirty="0"/>
              <a:t>Shortfalls:  </a:t>
            </a:r>
            <a:r>
              <a:rPr lang="en-US" sz="1800" b="0" dirty="0"/>
              <a:t>Projected RF availability in Z &amp; W modes (according to LHC data) is worryingly low.</a:t>
            </a:r>
          </a:p>
          <a:p>
            <a:pPr lvl="1"/>
            <a:r>
              <a:rPr lang="en-US" sz="1400" dirty="0"/>
              <a:t>Even worse if we look at more similar systems e.g. KEK-B</a:t>
            </a:r>
          </a:p>
          <a:p>
            <a:endParaRPr lang="en-US" b="0" dirty="0"/>
          </a:p>
          <a:p>
            <a:r>
              <a:rPr lang="en-US" sz="1800" dirty="0"/>
              <a:t>Opportunities: </a:t>
            </a:r>
            <a:r>
              <a:rPr lang="en-US" sz="1800" b="0" dirty="0"/>
              <a:t>Four solutions are </a:t>
            </a:r>
            <a:r>
              <a:rPr lang="en-US" sz="1800" b="0" dirty="0" err="1"/>
              <a:t>analysed</a:t>
            </a:r>
            <a:endParaRPr lang="en-US" sz="1800" b="0" dirty="0"/>
          </a:p>
          <a:p>
            <a:pPr marL="709612" lvl="1" indent="-342900">
              <a:buFont typeface="+mj-lt"/>
              <a:buAutoNum type="arabicPeriod"/>
            </a:pPr>
            <a:r>
              <a:rPr lang="en-US" sz="1400" dirty="0"/>
              <a:t>Increase reliability (pure hardware approach)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sz="1400" dirty="0"/>
              <a:t>Reduce / anticipate drive time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sz="1400" dirty="0"/>
              <a:t>Robot Maintenance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US" sz="1400" dirty="0"/>
              <a:t>Fault prediction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6375ED-DA68-7B4F-839A-E522FC637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699"/>
          </a:xfrm>
        </p:spPr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AC0A8-6B51-B743-BB18-668424F9A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CCB8DF-0E2F-4292-AE38-4C3617240F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4D10494-3001-40C8-9452-6A072E888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4" name="Picture 3" descr="A picture containing text, circle, screenshot&#10;&#10;Description automatically generated">
            <a:extLst>
              <a:ext uri="{FF2B5EF4-FFF2-40B4-BE49-F238E27FC236}">
                <a16:creationId xmlns:a16="http://schemas.microsoft.com/office/drawing/2014/main" id="{24CA57ED-2B52-A8DD-5DA9-2E1F6366A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400" y="373593"/>
            <a:ext cx="1881392" cy="1881392"/>
          </a:xfrm>
          <a:prstGeom prst="rect">
            <a:avLst/>
          </a:prstGeom>
        </p:spPr>
      </p:pic>
      <p:pic>
        <p:nvPicPr>
          <p:cNvPr id="8" name="Picture 7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3A1C8049-E519-F9EB-A4B0-4B9EC1D93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1187" y="2254985"/>
            <a:ext cx="2709541" cy="17581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03D804-4F80-BC1E-A51A-4058EDA1D235}"/>
              </a:ext>
            </a:extLst>
          </p:cNvPr>
          <p:cNvSpPr txBox="1"/>
          <p:nvPr/>
        </p:nvSpPr>
        <p:spPr>
          <a:xfrm>
            <a:off x="7461055" y="194001"/>
            <a:ext cx="25157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FCC-</a:t>
            </a:r>
            <a:r>
              <a:rPr lang="en-US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Availability Requirements: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74DCF2-C991-646D-AA95-FBCFACAB2AC9}"/>
              </a:ext>
            </a:extLst>
          </p:cNvPr>
          <p:cNvSpPr txBox="1"/>
          <p:nvPr/>
        </p:nvSpPr>
        <p:spPr>
          <a:xfrm>
            <a:off x="9405949" y="1883667"/>
            <a:ext cx="27095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FCC-</a:t>
            </a:r>
            <a:r>
              <a:rPr lang="en-US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Projected Availability assuming LHC operation and maintenance paradigm: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941485-94B9-29BF-3A00-0D8D49F89CF8}"/>
              </a:ext>
            </a:extLst>
          </p:cNvPr>
          <p:cNvCxnSpPr>
            <a:cxnSpLocks/>
          </p:cNvCxnSpPr>
          <p:nvPr/>
        </p:nvCxnSpPr>
        <p:spPr>
          <a:xfrm>
            <a:off x="6731779" y="1261599"/>
            <a:ext cx="6900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9962445-AFF9-6504-C35D-6A389635DF4F}"/>
              </a:ext>
            </a:extLst>
          </p:cNvPr>
          <p:cNvCxnSpPr>
            <a:cxnSpLocks/>
          </p:cNvCxnSpPr>
          <p:nvPr/>
        </p:nvCxnSpPr>
        <p:spPr>
          <a:xfrm>
            <a:off x="6928008" y="2856228"/>
            <a:ext cx="18803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D14BB1E-43EF-CB2B-BA32-671F407B1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A3F1589-C355-BA9E-7E47-7871CF35E374}"/>
              </a:ext>
            </a:extLst>
          </p:cNvPr>
          <p:cNvCxnSpPr>
            <a:cxnSpLocks/>
          </p:cNvCxnSpPr>
          <p:nvPr/>
        </p:nvCxnSpPr>
        <p:spPr>
          <a:xfrm>
            <a:off x="5285267" y="4472790"/>
            <a:ext cx="1289437" cy="172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Content Placeholder 7" descr="A picture containing text, screenshot, diagram, number&#10;&#10;Description automatically generated">
            <a:extLst>
              <a:ext uri="{FF2B5EF4-FFF2-40B4-BE49-F238E27FC236}">
                <a16:creationId xmlns:a16="http://schemas.microsoft.com/office/drawing/2014/main" id="{3A5C9376-7D9E-7382-22C2-8D40F6179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8728" y="4120026"/>
            <a:ext cx="2461020" cy="2068999"/>
          </a:xfrm>
          <a:prstGeom prst="rect">
            <a:avLst/>
          </a:prstGeom>
        </p:spPr>
      </p:pic>
      <p:pic>
        <p:nvPicPr>
          <p:cNvPr id="15" name="Content Placeholder 15" descr="A picture containing screenshot, diagram, text, design&#10;&#10;Description automatically generated">
            <a:extLst>
              <a:ext uri="{FF2B5EF4-FFF2-40B4-BE49-F238E27FC236}">
                <a16:creationId xmlns:a16="http://schemas.microsoft.com/office/drawing/2014/main" id="{F7BEF746-BDCB-EF6A-C980-40B5F25FCC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0505" y="4170644"/>
            <a:ext cx="2529287" cy="202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72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5E5324-4469-6F42-F540-ABC4E11F6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55461"/>
            <a:ext cx="6751095" cy="5087723"/>
          </a:xfrm>
        </p:spPr>
        <p:txBody>
          <a:bodyPr/>
          <a:lstStyle/>
          <a:p>
            <a:r>
              <a:rPr lang="en-US" b="0" dirty="0"/>
              <a:t>The availability challenge is real.</a:t>
            </a:r>
          </a:p>
          <a:p>
            <a:r>
              <a:rPr lang="en-US" b="0" dirty="0"/>
              <a:t>A seismic shift in operation &amp; maintenance paradigm is required.</a:t>
            </a:r>
          </a:p>
          <a:p>
            <a:r>
              <a:rPr lang="en-US" b="0" dirty="0"/>
              <a:t>Most compelling solutions for RF:</a:t>
            </a:r>
          </a:p>
          <a:p>
            <a:pPr lvl="1"/>
            <a:r>
              <a:rPr lang="en-US" dirty="0"/>
              <a:t>Reliability per cavity circuit</a:t>
            </a:r>
          </a:p>
          <a:p>
            <a:pPr lvl="1"/>
            <a:r>
              <a:rPr lang="en-US" dirty="0"/>
              <a:t>Fault Prediction</a:t>
            </a:r>
          </a:p>
          <a:p>
            <a:endParaRPr lang="en-US" b="1" dirty="0"/>
          </a:p>
          <a:p>
            <a:r>
              <a:rPr lang="en-US" b="0" u="sng" dirty="0"/>
              <a:t>Reliability per cavity circuit must improve significantly. </a:t>
            </a:r>
          </a:p>
          <a:p>
            <a:r>
              <a:rPr lang="en-US" b="0" u="sng" dirty="0"/>
              <a:t>Fault prediction is potentially game-changing. </a:t>
            </a:r>
            <a:endParaRPr lang="en-US" b="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6375ED-DA68-7B4F-839A-E522FC637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699"/>
          </a:xfrm>
        </p:spPr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AC0A8-6B51-B743-BB18-668424F9A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CCB8DF-0E2F-4292-AE38-4C3617240F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4D10494-3001-40C8-9452-6A072E888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14BB1E-43EF-CB2B-BA32-671F407B1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Content Placeholder 7" descr="A picture containing text, screenshot, diagram, number&#10;&#10;Description automatically generated">
            <a:extLst>
              <a:ext uri="{FF2B5EF4-FFF2-40B4-BE49-F238E27FC236}">
                <a16:creationId xmlns:a16="http://schemas.microsoft.com/office/drawing/2014/main" id="{72C47CAC-A4CC-3233-CFCC-821E3E8D2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2314" y="311992"/>
            <a:ext cx="3385232" cy="2845992"/>
          </a:xfrm>
          <a:prstGeom prst="rect">
            <a:avLst/>
          </a:prstGeom>
        </p:spPr>
      </p:pic>
      <p:pic>
        <p:nvPicPr>
          <p:cNvPr id="23" name="Content Placeholder 13" descr="A picture containing text, screenshot, diagram, colorfulness&#10;&#10;Description automatically generated">
            <a:extLst>
              <a:ext uri="{FF2B5EF4-FFF2-40B4-BE49-F238E27FC236}">
                <a16:creationId xmlns:a16="http://schemas.microsoft.com/office/drawing/2014/main" id="{410B4603-EE73-4EE2-E5D9-9220072F7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2315" y="3298124"/>
            <a:ext cx="3385232" cy="284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6594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CBEEFB87-5D66-21C8-1FD9-ACE5828A28D0}"/>
              </a:ext>
            </a:extLst>
          </p:cNvPr>
          <p:cNvSpPr/>
          <p:nvPr/>
        </p:nvSpPr>
        <p:spPr>
          <a:xfrm>
            <a:off x="6587290" y="1435040"/>
            <a:ext cx="5579454" cy="1027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C84C0-9D1F-320B-FF66-8CB05523A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74E752-DC7A-A0AE-CAE4-54EC3E82E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72840"/>
            <a:ext cx="11376025" cy="553586"/>
          </a:xfrm>
        </p:spPr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9150AF-23CC-6FA7-C12B-EFED89A59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7912" y="1798391"/>
            <a:ext cx="4742225" cy="38119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2.  Shortfalls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5D1596-0F49-A1B5-228F-96CDAF61BA43}"/>
              </a:ext>
            </a:extLst>
          </p:cNvPr>
          <p:cNvSpPr/>
          <p:nvPr/>
        </p:nvSpPr>
        <p:spPr>
          <a:xfrm>
            <a:off x="322139" y="1435040"/>
            <a:ext cx="5579454" cy="102713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EA31F06-B93C-36A6-0E61-53F2F961CD23}"/>
              </a:ext>
            </a:extLst>
          </p:cNvPr>
          <p:cNvSpPr/>
          <p:nvPr/>
        </p:nvSpPr>
        <p:spPr>
          <a:xfrm>
            <a:off x="3350114" y="3895695"/>
            <a:ext cx="5579454" cy="1027134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FD6609D5-4CBA-0BF7-08E4-025EBBED15F5}"/>
              </a:ext>
            </a:extLst>
          </p:cNvPr>
          <p:cNvSpPr/>
          <p:nvPr/>
        </p:nvSpPr>
        <p:spPr>
          <a:xfrm rot="20853650">
            <a:off x="4336913" y="2566557"/>
            <a:ext cx="523536" cy="115302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68A66225-3AD6-0351-0F4C-F57A52096E3B}"/>
              </a:ext>
            </a:extLst>
          </p:cNvPr>
          <p:cNvSpPr/>
          <p:nvPr/>
        </p:nvSpPr>
        <p:spPr>
          <a:xfrm rot="717746">
            <a:off x="7442386" y="2649287"/>
            <a:ext cx="523536" cy="1153020"/>
          </a:xfrm>
          <a:prstGeom prst="down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0D5BDD31-80CB-75D7-436C-4EA450A94531}"/>
              </a:ext>
            </a:extLst>
          </p:cNvPr>
          <p:cNvSpPr txBox="1">
            <a:spLocks/>
          </p:cNvSpPr>
          <p:nvPr/>
        </p:nvSpPr>
        <p:spPr>
          <a:xfrm>
            <a:off x="531863" y="1727362"/>
            <a:ext cx="4742225" cy="613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1.  Targets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08DA1428-AC76-57D9-26DE-15C50ADA402A}"/>
              </a:ext>
            </a:extLst>
          </p:cNvPr>
          <p:cNvSpPr txBox="1">
            <a:spLocks/>
          </p:cNvSpPr>
          <p:nvPr/>
        </p:nvSpPr>
        <p:spPr>
          <a:xfrm>
            <a:off x="3724886" y="4261196"/>
            <a:ext cx="4742225" cy="430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3.  Opportunities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C86A18-D06A-2C27-5792-DCB742377D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1BABF012-20A3-BD0E-3F1F-6331BF931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BB3353-5473-801A-4D4F-1806784B1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9">
            <a:extLst>
              <a:ext uri="{FF2B5EF4-FFF2-40B4-BE49-F238E27FC236}">
                <a16:creationId xmlns:a16="http://schemas.microsoft.com/office/drawing/2014/main" id="{5180894A-EE8C-39C9-E6B6-D4E329B1AA0A}"/>
              </a:ext>
            </a:extLst>
          </p:cNvPr>
          <p:cNvSpPr txBox="1">
            <a:spLocks/>
          </p:cNvSpPr>
          <p:nvPr/>
        </p:nvSpPr>
        <p:spPr>
          <a:xfrm>
            <a:off x="-128176" y="2513824"/>
            <a:ext cx="4488579" cy="169572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u="sng" dirty="0">
                <a:solidFill>
                  <a:srgbClr val="FF0000"/>
                </a:solidFill>
              </a:rPr>
              <a:t>Top-Up Booster:</a:t>
            </a:r>
          </a:p>
          <a:p>
            <a:pPr lvl="1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To reach overall </a:t>
            </a:r>
            <a:r>
              <a:rPr lang="en-US" sz="1400" b="1" dirty="0">
                <a:solidFill>
                  <a:srgbClr val="FF0000"/>
                </a:solidFill>
              </a:rPr>
              <a:t>97.5%</a:t>
            </a:r>
            <a:r>
              <a:rPr lang="en-US" sz="1400" b="1" dirty="0">
                <a:solidFill>
                  <a:schemeClr val="accent5"/>
                </a:solidFill>
              </a:rPr>
              <a:t> availability: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“RF availability </a:t>
            </a:r>
            <a:r>
              <a:rPr lang="en-US" sz="1400" b="1" u="sng" dirty="0">
                <a:solidFill>
                  <a:schemeClr val="accent5"/>
                </a:solidFill>
              </a:rPr>
              <a:t>must be above…</a:t>
            </a:r>
            <a:r>
              <a:rPr lang="en-US" sz="1400" b="1" dirty="0">
                <a:solidFill>
                  <a:schemeClr val="accent5"/>
                </a:solidFill>
              </a:rPr>
              <a:t>”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“Power converters </a:t>
            </a:r>
            <a:r>
              <a:rPr lang="en-US" sz="1400" b="1" u="sng" dirty="0">
                <a:solidFill>
                  <a:schemeClr val="accent5"/>
                </a:solidFill>
              </a:rPr>
              <a:t>must be above…</a:t>
            </a:r>
            <a:r>
              <a:rPr lang="en-US" sz="1400" b="1" dirty="0">
                <a:solidFill>
                  <a:schemeClr val="accent5"/>
                </a:solidFill>
              </a:rPr>
              <a:t>”</a:t>
            </a:r>
          </a:p>
          <a:p>
            <a:pPr lvl="1" indent="0">
              <a:buNone/>
            </a:pPr>
            <a:r>
              <a:rPr lang="en-US" sz="1400" b="1" dirty="0">
                <a:solidFill>
                  <a:srgbClr val="FF0000"/>
                </a:solidFill>
              </a:rPr>
              <a:t>Also breakdown of other systems.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5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9">
                <a:extLst>
                  <a:ext uri="{FF2B5EF4-FFF2-40B4-BE49-F238E27FC236}">
                    <a16:creationId xmlns:a16="http://schemas.microsoft.com/office/drawing/2014/main" id="{4F18FA8A-91FB-ACE7-0230-A28B976355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04154" y="2539649"/>
                <a:ext cx="4687710" cy="133022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indent="0">
                  <a:buNone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Based on current designs &amp; similar systems:</a:t>
                </a:r>
              </a:p>
              <a:p>
                <a:pPr marL="609600" lvl="1" indent="-285750"/>
                <a:r>
                  <a:rPr lang="en-US" sz="1400" b="1" dirty="0">
                    <a:solidFill>
                      <a:schemeClr val="tx1"/>
                    </a:solidFill>
                  </a:rPr>
                  <a:t>“RF Availability </a:t>
                </a:r>
                <a:r>
                  <a:rPr lang="en-US" sz="1400" b="1" u="sng" dirty="0">
                    <a:solidFill>
                      <a:schemeClr val="tx1"/>
                    </a:solidFill>
                  </a:rPr>
                  <a:t>will likely be 89 &amp; 79%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”</a:t>
                </a:r>
              </a:p>
              <a:p>
                <a:pPr marL="609600" lvl="1" indent="-285750"/>
                <a:r>
                  <a:rPr lang="en-US" sz="1400" b="1" dirty="0">
                    <a:solidFill>
                      <a:schemeClr val="tx1"/>
                    </a:solidFill>
                  </a:rPr>
                  <a:t>“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Top Up Booster </a:t>
                </a:r>
                <a:r>
                  <a:rPr lang="en-US" sz="1400" b="1" u="sng" dirty="0">
                    <a:solidFill>
                      <a:srgbClr val="FF0000"/>
                    </a:solidFill>
                  </a:rPr>
                  <a:t>will likely be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…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”</a:t>
                </a:r>
              </a:p>
              <a:p>
                <a:pPr marL="609600" lvl="1" indent="-285750"/>
                <a:r>
                  <a:rPr lang="en-US" sz="1400" b="1" dirty="0">
                    <a:solidFill>
                      <a:schemeClr val="tx1"/>
                    </a:solidFill>
                  </a:rPr>
                  <a:t>“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Injection Systems </a:t>
                </a:r>
                <a:r>
                  <a:rPr lang="en-US" sz="1400" b="1" u="sng" dirty="0">
                    <a:solidFill>
                      <a:srgbClr val="FF0000"/>
                    </a:solidFill>
                  </a:rPr>
                  <a:t>will likely be…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"</a:t>
                </a:r>
              </a:p>
              <a:p>
                <a:pPr marL="609600" lvl="1" indent="-285750"/>
                <a:r>
                  <a:rPr lang="en-US" sz="1400" b="1" dirty="0">
                    <a:solidFill>
                      <a:schemeClr val="tx1"/>
                    </a:solidFill>
                  </a:rPr>
                  <a:t>“  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       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⋮</m:t>
                    </m:r>
                  </m:oMath>
                </a14:m>
                <a:r>
                  <a:rPr lang="en-US" sz="1400" b="1" dirty="0">
                    <a:solidFill>
                      <a:srgbClr val="FF0000"/>
                    </a:solidFill>
                  </a:rPr>
                  <a:t>        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⋮</m:t>
                    </m:r>
                  </m:oMath>
                </a14:m>
                <a:r>
                  <a:rPr lang="en-US" sz="1400" b="1" dirty="0">
                    <a:solidFill>
                      <a:srgbClr val="FF0000"/>
                    </a:solidFill>
                  </a:rPr>
                  <a:t>          </a:t>
                </a:r>
                <a:r>
                  <a:rPr lang="en-US" sz="1400" b="1" u="sng" dirty="0">
                    <a:solidFill>
                      <a:srgbClr val="FF0000"/>
                    </a:solidFill>
                  </a:rPr>
                  <a:t>will likely be…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”</a:t>
                </a:r>
              </a:p>
            </p:txBody>
          </p:sp>
        </mc:Choice>
        <mc:Fallback xmlns="">
          <p:sp>
            <p:nvSpPr>
              <p:cNvPr id="11" name="Content Placeholder 19">
                <a:extLst>
                  <a:ext uri="{FF2B5EF4-FFF2-40B4-BE49-F238E27FC236}">
                    <a16:creationId xmlns:a16="http://schemas.microsoft.com/office/drawing/2014/main" id="{4F18FA8A-91FB-ACE7-0230-A28B97635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154" y="2539649"/>
                <a:ext cx="4687710" cy="1330221"/>
              </a:xfrm>
              <a:prstGeom prst="rect">
                <a:avLst/>
              </a:prstGeom>
              <a:blipFill>
                <a:blip r:embed="rId3"/>
                <a:stretch>
                  <a:fillRect t="-952" b="-2285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9">
            <a:extLst>
              <a:ext uri="{FF2B5EF4-FFF2-40B4-BE49-F238E27FC236}">
                <a16:creationId xmlns:a16="http://schemas.microsoft.com/office/drawing/2014/main" id="{F561BC36-DA0E-43FF-92E4-FB6BFB9B4632}"/>
              </a:ext>
            </a:extLst>
          </p:cNvPr>
          <p:cNvSpPr txBox="1">
            <a:spLocks/>
          </p:cNvSpPr>
          <p:nvPr/>
        </p:nvSpPr>
        <p:spPr>
          <a:xfrm>
            <a:off x="4433811" y="4974479"/>
            <a:ext cx="4900923" cy="127443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rgbClr val="000000"/>
                </a:solidFill>
              </a:rPr>
              <a:t>Where do we fall short? </a:t>
            </a:r>
            <a:r>
              <a:rPr lang="en-US" sz="1400" b="1" dirty="0">
                <a:solidFill>
                  <a:srgbClr val="FF0000"/>
                </a:solidFill>
              </a:rPr>
              <a:t>RF system in Z &amp; W modes</a:t>
            </a:r>
          </a:p>
          <a:p>
            <a:pPr lvl="1" indent="0">
              <a:buNone/>
            </a:pPr>
            <a:r>
              <a:rPr lang="en-US" sz="1400" b="1" dirty="0">
                <a:solidFill>
                  <a:srgbClr val="000000"/>
                </a:solidFill>
              </a:rPr>
              <a:t>What can we do about this?</a:t>
            </a:r>
          </a:p>
          <a:p>
            <a:pPr marL="609600" lvl="1" indent="-285750"/>
            <a:r>
              <a:rPr lang="en-US" sz="1400" b="1" dirty="0">
                <a:solidFill>
                  <a:srgbClr val="FF0000"/>
                </a:solidFill>
              </a:rPr>
              <a:t>Can we avoid losing beam on RF trips?</a:t>
            </a:r>
          </a:p>
          <a:p>
            <a:pPr marL="609600" lvl="1" indent="-285750"/>
            <a:r>
              <a:rPr lang="en-US" sz="1400" b="1" dirty="0">
                <a:solidFill>
                  <a:srgbClr val="FF0000"/>
                </a:solidFill>
              </a:rPr>
              <a:t>Scope for reliability &amp; fault prediction</a:t>
            </a:r>
          </a:p>
        </p:txBody>
      </p:sp>
    </p:spTree>
    <p:extLst>
      <p:ext uri="{BB962C8B-B14F-4D97-AF65-F5344CB8AC3E}">
        <p14:creationId xmlns:p14="http://schemas.microsoft.com/office/powerpoint/2010/main" val="35745154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95DBB5-A56E-AE6E-DED0-CBCDF2A61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Content Placeholder 9" descr="Chart, pie chart&#10;&#10;Description automatically generated">
            <a:extLst>
              <a:ext uri="{FF2B5EF4-FFF2-40B4-BE49-F238E27FC236}">
                <a16:creationId xmlns:a16="http://schemas.microsoft.com/office/drawing/2014/main" id="{89071D9D-6525-C50F-392A-9869244984B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2186" y="987562"/>
            <a:ext cx="8088403" cy="4531057"/>
          </a:xfr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FE3830E-4E35-A4BB-0B1B-995290DA9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52554"/>
            <a:ext cx="11376025" cy="1065742"/>
          </a:xfrm>
        </p:spPr>
        <p:txBody>
          <a:bodyPr/>
          <a:lstStyle/>
          <a:p>
            <a:r>
              <a:rPr lang="en-US" dirty="0"/>
              <a:t>LHC Availability in Run 2 (2016-2018)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5F0DE45-8E7C-3BF6-C2FF-3AD9AE5702DE}"/>
                  </a:ext>
                </a:extLst>
              </p:cNvPr>
              <p:cNvSpPr/>
              <p:nvPr/>
            </p:nvSpPr>
            <p:spPr>
              <a:xfrm>
                <a:off x="8538910" y="1201029"/>
                <a:ext cx="3249890" cy="1065742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4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𝑳𝑯𝑪</m:t>
                          </m:r>
                        </m:sub>
                      </m:sSub>
                      <m:r>
                        <a:rPr lang="en-US" sz="40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𝟕𝟕</m:t>
                      </m:r>
                      <m:r>
                        <a:rPr lang="en-US" sz="40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GB" sz="4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5F0DE45-8E7C-3BF6-C2FF-3AD9AE5702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8910" y="1201029"/>
                <a:ext cx="3249890" cy="10657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571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95369C1C-86D9-9A6B-BDE7-BEB3FC3D0D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661971-1BB4-6512-461C-974A30024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6DEC79-86E6-0D16-34E7-39D515D67644}"/>
              </a:ext>
            </a:extLst>
          </p:cNvPr>
          <p:cNvSpPr/>
          <p:nvPr/>
        </p:nvSpPr>
        <p:spPr>
          <a:xfrm>
            <a:off x="1840671" y="1007280"/>
            <a:ext cx="4112455" cy="4416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0701FE-AA8F-883E-DE6B-71FD3DC6FDBA}"/>
              </a:ext>
            </a:extLst>
          </p:cNvPr>
          <p:cNvSpPr txBox="1"/>
          <p:nvPr/>
        </p:nvSpPr>
        <p:spPr>
          <a:xfrm>
            <a:off x="312676" y="6034223"/>
            <a:ext cx="1038577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“Accelerator Fault Tracker”, </a:t>
            </a:r>
            <a:r>
              <a:rPr lang="en-CH" sz="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https://aft.cern.ch/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CH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Bauche, et al., “FCC-</a:t>
            </a:r>
            <a:r>
              <a:rPr lang="en-US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Main Dipole Length Considerations (from the Magnet Point of View)”, FCC Week 2021, 26</a:t>
            </a:r>
            <a:r>
              <a:rPr lang="en-US" sz="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March 2021.</a:t>
            </a:r>
            <a:endParaRPr lang="en-CH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8A09625-30B1-0C93-26CA-FC80C1552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1256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9">
            <a:extLst>
              <a:ext uri="{FF2B5EF4-FFF2-40B4-BE49-F238E27FC236}">
                <a16:creationId xmlns:a16="http://schemas.microsoft.com/office/drawing/2014/main" id="{89ED2A4D-8B0E-63DA-3A74-6311AC56EA6F}"/>
              </a:ext>
            </a:extLst>
          </p:cNvPr>
          <p:cNvSpPr txBox="1">
            <a:spLocks/>
          </p:cNvSpPr>
          <p:nvPr/>
        </p:nvSpPr>
        <p:spPr>
          <a:xfrm>
            <a:off x="8137994" y="2780155"/>
            <a:ext cx="4051721" cy="33901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/>
              <a:t>Down time scales with number of components:</a:t>
            </a:r>
          </a:p>
          <a:p>
            <a:pPr lvl="1" indent="0">
              <a:buNone/>
            </a:pPr>
            <a:r>
              <a:rPr lang="en-US" sz="1400" b="1" dirty="0">
                <a:solidFill>
                  <a:schemeClr val="tx1"/>
                </a:solidFill>
              </a:rPr>
              <a:t>For example:</a:t>
            </a:r>
          </a:p>
          <a:p>
            <a:pPr marL="666750" lvl="1" indent="-342900"/>
            <a:endParaRPr lang="en-US" sz="1400" b="1" dirty="0"/>
          </a:p>
          <a:p>
            <a:pPr marL="666750" lvl="1" indent="-342900"/>
            <a:endParaRPr lang="en-US" sz="1400" b="1" dirty="0"/>
          </a:p>
          <a:p>
            <a:pPr marL="666750" lvl="1" indent="-342900"/>
            <a:endParaRPr lang="en-US" sz="1400" b="1" dirty="0"/>
          </a:p>
          <a:p>
            <a:pPr marL="666750" lvl="1" indent="-342900"/>
            <a:endParaRPr lang="en-US" sz="1400" b="1" dirty="0"/>
          </a:p>
          <a:p>
            <a:pPr marL="666750" lvl="1" indent="-342900"/>
            <a:endParaRPr lang="en-US" sz="1400" b="1" dirty="0"/>
          </a:p>
          <a:p>
            <a:pPr marL="666750" lvl="1" indent="-342900"/>
            <a:r>
              <a:rPr lang="en-US" sz="1400" b="1" dirty="0"/>
              <a:t>FCC-</a:t>
            </a:r>
            <a:r>
              <a:rPr lang="en-US" sz="1400" b="1" dirty="0" err="1"/>
              <a:t>ee</a:t>
            </a:r>
            <a:r>
              <a:rPr lang="en-US" sz="1400" b="1" dirty="0"/>
              <a:t> has orders of magnitude more components!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79610BE-6436-32E6-8E98-D504D9C90F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116687"/>
              </p:ext>
            </p:extLst>
          </p:nvPr>
        </p:nvGraphicFramePr>
        <p:xfrm>
          <a:off x="8538910" y="3678552"/>
          <a:ext cx="2989263" cy="1168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42656">
                  <a:extLst>
                    <a:ext uri="{9D8B030D-6E8A-4147-A177-3AD203B41FA5}">
                      <a16:colId xmlns:a16="http://schemas.microsoft.com/office/drawing/2014/main" val="68045411"/>
                    </a:ext>
                  </a:extLst>
                </a:gridCol>
                <a:gridCol w="684397">
                  <a:extLst>
                    <a:ext uri="{9D8B030D-6E8A-4147-A177-3AD203B41FA5}">
                      <a16:colId xmlns:a16="http://schemas.microsoft.com/office/drawing/2014/main" val="2673057152"/>
                    </a:ext>
                  </a:extLst>
                </a:gridCol>
                <a:gridCol w="1262210">
                  <a:extLst>
                    <a:ext uri="{9D8B030D-6E8A-4147-A177-3AD203B41FA5}">
                      <a16:colId xmlns:a16="http://schemas.microsoft.com/office/drawing/2014/main" val="34872493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LHC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FCC-</a:t>
                      </a:r>
                      <a:r>
                        <a:rPr lang="en-US" sz="1400" dirty="0" err="1"/>
                        <a:t>ee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0203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Dipoles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1232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2900 – 11600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1870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RF cavities</a:t>
                      </a:r>
                    </a:p>
                    <a:p>
                      <a:pPr algn="ctr"/>
                      <a:r>
                        <a:rPr lang="en-US" sz="1100" dirty="0"/>
                        <a:t>(accelerating)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16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140 – 1232 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585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2469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CBEEFB87-5D66-21C8-1FD9-ACE5828A28D0}"/>
              </a:ext>
            </a:extLst>
          </p:cNvPr>
          <p:cNvSpPr/>
          <p:nvPr/>
        </p:nvSpPr>
        <p:spPr>
          <a:xfrm>
            <a:off x="6587290" y="1435040"/>
            <a:ext cx="5579454" cy="1027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C84C0-9D1F-320B-FF66-8CB05523A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74E752-DC7A-A0AE-CAE4-54EC3E82E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72840"/>
            <a:ext cx="11376025" cy="553586"/>
          </a:xfrm>
        </p:spPr>
        <p:txBody>
          <a:bodyPr/>
          <a:lstStyle/>
          <a:p>
            <a:r>
              <a:rPr lang="en-US" dirty="0"/>
              <a:t>Three-step approach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9150AF-23CC-6FA7-C12B-EFED89A59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7912" y="1798391"/>
            <a:ext cx="4742225" cy="38119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2.  Shortfalls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5D1596-0F49-A1B5-228F-96CDAF61BA43}"/>
              </a:ext>
            </a:extLst>
          </p:cNvPr>
          <p:cNvSpPr/>
          <p:nvPr/>
        </p:nvSpPr>
        <p:spPr>
          <a:xfrm>
            <a:off x="322139" y="1435040"/>
            <a:ext cx="5579454" cy="102713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EA31F06-B93C-36A6-0E61-53F2F961CD23}"/>
              </a:ext>
            </a:extLst>
          </p:cNvPr>
          <p:cNvSpPr/>
          <p:nvPr/>
        </p:nvSpPr>
        <p:spPr>
          <a:xfrm>
            <a:off x="3350114" y="3895695"/>
            <a:ext cx="5579454" cy="1027134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FD6609D5-4CBA-0BF7-08E4-025EBBED15F5}"/>
              </a:ext>
            </a:extLst>
          </p:cNvPr>
          <p:cNvSpPr/>
          <p:nvPr/>
        </p:nvSpPr>
        <p:spPr>
          <a:xfrm rot="20853650">
            <a:off x="4336913" y="2566557"/>
            <a:ext cx="523536" cy="115302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68A66225-3AD6-0351-0F4C-F57A52096E3B}"/>
              </a:ext>
            </a:extLst>
          </p:cNvPr>
          <p:cNvSpPr/>
          <p:nvPr/>
        </p:nvSpPr>
        <p:spPr>
          <a:xfrm rot="717746">
            <a:off x="7364329" y="2649287"/>
            <a:ext cx="523536" cy="1153020"/>
          </a:xfrm>
          <a:prstGeom prst="down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0D5BDD31-80CB-75D7-436C-4EA450A94531}"/>
              </a:ext>
            </a:extLst>
          </p:cNvPr>
          <p:cNvSpPr txBox="1">
            <a:spLocks/>
          </p:cNvSpPr>
          <p:nvPr/>
        </p:nvSpPr>
        <p:spPr>
          <a:xfrm>
            <a:off x="531863" y="1727362"/>
            <a:ext cx="4742225" cy="613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1.  Targets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08DA1428-AC76-57D9-26DE-15C50ADA402A}"/>
              </a:ext>
            </a:extLst>
          </p:cNvPr>
          <p:cNvSpPr txBox="1">
            <a:spLocks/>
          </p:cNvSpPr>
          <p:nvPr/>
        </p:nvSpPr>
        <p:spPr>
          <a:xfrm>
            <a:off x="3724886" y="4261196"/>
            <a:ext cx="4742225" cy="430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3.  Opportunities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C86A18-D06A-2C27-5792-DCB742377D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1BABF012-20A3-BD0E-3F1F-6331BF931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BB3353-5473-801A-4D4F-1806784B1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9">
            <a:extLst>
              <a:ext uri="{FF2B5EF4-FFF2-40B4-BE49-F238E27FC236}">
                <a16:creationId xmlns:a16="http://schemas.microsoft.com/office/drawing/2014/main" id="{5180894A-EE8C-39C9-E6B6-D4E329B1AA0A}"/>
              </a:ext>
            </a:extLst>
          </p:cNvPr>
          <p:cNvSpPr txBox="1">
            <a:spLocks/>
          </p:cNvSpPr>
          <p:nvPr/>
        </p:nvSpPr>
        <p:spPr>
          <a:xfrm>
            <a:off x="251630" y="2526493"/>
            <a:ext cx="4347051" cy="13302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To reach overall 80% availability: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“RF availability </a:t>
            </a:r>
            <a:r>
              <a:rPr lang="en-US" sz="1400" b="1" u="sng" dirty="0">
                <a:solidFill>
                  <a:schemeClr val="accent5"/>
                </a:solidFill>
              </a:rPr>
              <a:t>must be above</a:t>
            </a:r>
            <a:r>
              <a:rPr lang="en-US" sz="1400" b="1" dirty="0">
                <a:solidFill>
                  <a:schemeClr val="accent5"/>
                </a:solidFill>
              </a:rPr>
              <a:t>…”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“Top-up booster </a:t>
            </a:r>
            <a:r>
              <a:rPr lang="en-US" sz="1400" b="1" u="sng" dirty="0">
                <a:solidFill>
                  <a:schemeClr val="accent5"/>
                </a:solidFill>
              </a:rPr>
              <a:t>must be above</a:t>
            </a:r>
            <a:r>
              <a:rPr lang="en-US" sz="1400" b="1" dirty="0">
                <a:solidFill>
                  <a:schemeClr val="accent5"/>
                </a:solidFill>
              </a:rPr>
              <a:t>…”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…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  <p:sp>
        <p:nvSpPr>
          <p:cNvPr id="11" name="Content Placeholder 19">
            <a:extLst>
              <a:ext uri="{FF2B5EF4-FFF2-40B4-BE49-F238E27FC236}">
                <a16:creationId xmlns:a16="http://schemas.microsoft.com/office/drawing/2014/main" id="{4F18FA8A-91FB-ACE7-0230-A28B976355FF}"/>
              </a:ext>
            </a:extLst>
          </p:cNvPr>
          <p:cNvSpPr txBox="1">
            <a:spLocks/>
          </p:cNvSpPr>
          <p:nvPr/>
        </p:nvSpPr>
        <p:spPr>
          <a:xfrm>
            <a:off x="7603795" y="2539649"/>
            <a:ext cx="4687710" cy="13302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chemeClr val="tx1"/>
                </a:solidFill>
              </a:rPr>
              <a:t>Based on current designs &amp; similar systems:</a:t>
            </a:r>
          </a:p>
          <a:p>
            <a:pPr marL="609600" lvl="1" indent="-285750"/>
            <a:r>
              <a:rPr lang="en-US" sz="1400" b="1" dirty="0">
                <a:solidFill>
                  <a:schemeClr val="tx1"/>
                </a:solidFill>
              </a:rPr>
              <a:t>“RF Availability </a:t>
            </a:r>
            <a:r>
              <a:rPr lang="en-US" sz="1400" b="1" u="sng" dirty="0">
                <a:solidFill>
                  <a:schemeClr val="tx1"/>
                </a:solidFill>
              </a:rPr>
              <a:t>will likely be</a:t>
            </a:r>
            <a:r>
              <a:rPr lang="en-US" sz="1400" b="1" dirty="0">
                <a:solidFill>
                  <a:schemeClr val="tx1"/>
                </a:solidFill>
              </a:rPr>
              <a:t>…”</a:t>
            </a:r>
          </a:p>
          <a:p>
            <a:pPr marL="609600" lvl="1" indent="-285750"/>
            <a:r>
              <a:rPr lang="en-US" sz="1400" b="1" dirty="0">
                <a:solidFill>
                  <a:schemeClr val="tx1"/>
                </a:solidFill>
              </a:rPr>
              <a:t>“Top-up booster </a:t>
            </a:r>
            <a:r>
              <a:rPr lang="en-US" sz="1400" b="1" u="sng" dirty="0">
                <a:solidFill>
                  <a:schemeClr val="tx1"/>
                </a:solidFill>
              </a:rPr>
              <a:t>will likely be</a:t>
            </a:r>
            <a:r>
              <a:rPr lang="en-US" sz="1400" b="1" dirty="0">
                <a:solidFill>
                  <a:schemeClr val="tx1"/>
                </a:solidFill>
              </a:rPr>
              <a:t>…”</a:t>
            </a:r>
          </a:p>
          <a:p>
            <a:pPr marL="609600" lvl="1" indent="-285750"/>
            <a:r>
              <a:rPr lang="en-US" sz="1400" b="1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" name="Content Placeholder 19">
            <a:extLst>
              <a:ext uri="{FF2B5EF4-FFF2-40B4-BE49-F238E27FC236}">
                <a16:creationId xmlns:a16="http://schemas.microsoft.com/office/drawing/2014/main" id="{A9D2898C-63E5-3E52-2138-B8BFE58AE999}"/>
              </a:ext>
            </a:extLst>
          </p:cNvPr>
          <p:cNvSpPr txBox="1">
            <a:spLocks/>
          </p:cNvSpPr>
          <p:nvPr/>
        </p:nvSpPr>
        <p:spPr>
          <a:xfrm>
            <a:off x="4574057" y="5005254"/>
            <a:ext cx="4687710" cy="11199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rgbClr val="000000"/>
                </a:solidFill>
              </a:rPr>
              <a:t>Where do we fall short?</a:t>
            </a:r>
          </a:p>
          <a:p>
            <a:pPr lvl="1" indent="0">
              <a:buNone/>
            </a:pPr>
            <a:r>
              <a:rPr lang="en-US" sz="1400" b="1" dirty="0">
                <a:solidFill>
                  <a:srgbClr val="000000"/>
                </a:solidFill>
              </a:rPr>
              <a:t>What can we do about this?</a:t>
            </a:r>
          </a:p>
          <a:p>
            <a:pPr marL="609600" lvl="1" indent="-285750"/>
            <a:r>
              <a:rPr lang="en-US" sz="1400" b="1" dirty="0">
                <a:solidFill>
                  <a:srgbClr val="000000"/>
                </a:solidFill>
              </a:rPr>
              <a:t>Solution 1…</a:t>
            </a:r>
          </a:p>
          <a:p>
            <a:pPr marL="609600" lvl="1" indent="-285750"/>
            <a:r>
              <a:rPr lang="en-US" sz="1400" b="1" dirty="0">
                <a:solidFill>
                  <a:srgbClr val="000000"/>
                </a:solidFill>
              </a:rPr>
              <a:t>Solution 2…</a:t>
            </a:r>
          </a:p>
        </p:txBody>
      </p:sp>
    </p:spTree>
    <p:extLst>
      <p:ext uri="{BB962C8B-B14F-4D97-AF65-F5344CB8AC3E}">
        <p14:creationId xmlns:p14="http://schemas.microsoft.com/office/powerpoint/2010/main" val="3372658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9406B7D-399E-CFEF-A510-FCC009547B75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B2AF5CC-54E9-5617-50C6-508F5ADCFB9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99684" y="179544"/>
                <a:ext cx="11384329" cy="703903"/>
              </a:xfrm>
              <a:solidFill>
                <a:schemeClr val="accent5">
                  <a:lumMod val="75000"/>
                </a:schemeClr>
              </a:solidFill>
            </p:spPr>
            <p:txBody>
              <a:bodyPr/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1. Targets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</m:acc>
                      </m:e>
                      <m:sub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B2AF5CC-54E9-5617-50C6-508F5ADCFB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9684" y="179544"/>
                <a:ext cx="11384329" cy="703903"/>
              </a:xfrm>
              <a:blipFill>
                <a:blip r:embed="rId3"/>
                <a:stretch>
                  <a:fillRect l="-2453" t="-22807" b="-1052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69E52-B7D0-D1BE-A70A-6B6F69E57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3B72E47-B532-DAA8-A3DA-44185601B6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0331" y="1151395"/>
            <a:ext cx="11376025" cy="519305"/>
          </a:xfrm>
        </p:spPr>
        <p:txBody>
          <a:bodyPr/>
          <a:lstStyle/>
          <a:p>
            <a:r>
              <a:rPr lang="en-US" sz="2800" dirty="0">
                <a:solidFill>
                  <a:srgbClr val="000000"/>
                </a:solidFill>
              </a:rPr>
              <a:t>Allocate availability according to the </a:t>
            </a:r>
            <a:r>
              <a:rPr lang="en-US" sz="2800" u="sng" dirty="0">
                <a:solidFill>
                  <a:srgbClr val="000000"/>
                </a:solidFill>
              </a:rPr>
              <a:t>“complexity”</a:t>
            </a:r>
            <a:r>
              <a:rPr lang="en-US" sz="2800" dirty="0">
                <a:solidFill>
                  <a:srgbClr val="000000"/>
                </a:solidFill>
              </a:rPr>
              <a:t> of assuring it.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73FE196A-49B9-60E9-BCD1-A344019548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46160DC5-BD99-58A5-57F0-CE948B29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5">
                <a:extLst>
                  <a:ext uri="{FF2B5EF4-FFF2-40B4-BE49-F238E27FC236}">
                    <a16:creationId xmlns:a16="http://schemas.microsoft.com/office/drawing/2014/main" id="{77BAC825-BF4F-6674-B543-B7975415005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49679499"/>
                  </p:ext>
                </p:extLst>
              </p:nvPr>
            </p:nvGraphicFramePr>
            <p:xfrm>
              <a:off x="582196" y="2155102"/>
              <a:ext cx="5034135" cy="348645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544064">
                      <a:extLst>
                        <a:ext uri="{9D8B030D-6E8A-4147-A177-3AD203B41FA5}">
                          <a16:colId xmlns:a16="http://schemas.microsoft.com/office/drawing/2014/main" val="2061483471"/>
                        </a:ext>
                      </a:extLst>
                    </a:gridCol>
                    <a:gridCol w="1973003">
                      <a:extLst>
                        <a:ext uri="{9D8B030D-6E8A-4147-A177-3AD203B41FA5}">
                          <a16:colId xmlns:a16="http://schemas.microsoft.com/office/drawing/2014/main" val="4098969017"/>
                        </a:ext>
                      </a:extLst>
                    </a:gridCol>
                    <a:gridCol w="1258534">
                      <a:extLst>
                        <a:ext uri="{9D8B030D-6E8A-4147-A177-3AD203B41FA5}">
                          <a16:colId xmlns:a16="http://schemas.microsoft.com/office/drawing/2014/main" val="2475800993"/>
                        </a:ext>
                      </a:extLst>
                    </a:gridCol>
                    <a:gridCol w="1258534">
                      <a:extLst>
                        <a:ext uri="{9D8B030D-6E8A-4147-A177-3AD203B41FA5}">
                          <a16:colId xmlns:a16="http://schemas.microsoft.com/office/drawing/2014/main" val="2549535283"/>
                        </a:ext>
                      </a:extLst>
                    </a:gridCol>
                  </a:tblGrid>
                  <a:tr h="26625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System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Complexity </a:t>
                          </a:r>
                          <a:r>
                            <a:rPr lang="en-GB" sz="1000" dirty="0"/>
                            <a:t>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Availability Target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1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000" b="1" i="1" smtClean="0">
                                          <a:latin typeface="Cambria Math" panose="02040503050406030204" pitchFamily="18" charset="0"/>
                                        </a:rPr>
                                        <m:t>𝑨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000" b="1" i="1" smtClean="0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oMath>
                          </a14:m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0225012"/>
                      </a:ext>
                    </a:extLst>
                  </a:tr>
                  <a:tr h="2450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Top-Up Booster Ring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734897"/>
                      </a:ext>
                    </a:extLst>
                  </a:tr>
                  <a:tr h="23052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Radio Frequency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234991"/>
                      </a:ext>
                    </a:extLst>
                  </a:tr>
                  <a:tr h="2123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Power Converters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439840"/>
                      </a:ext>
                    </a:extLst>
                  </a:tr>
                  <a:tr h="2012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4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Vacuum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30550684"/>
                      </a:ext>
                    </a:extLst>
                  </a:tr>
                  <a:tr h="21450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5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Cryogenics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16528160"/>
                      </a:ext>
                    </a:extLst>
                  </a:tr>
                  <a:tr h="2194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Extraction &amp; Beam Dump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4050943"/>
                      </a:ext>
                    </a:extLst>
                  </a:tr>
                  <a:tr h="2089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Machine Protection &amp; Interlocks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5213720"/>
                      </a:ext>
                    </a:extLst>
                  </a:tr>
                  <a:tr h="2215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8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Collimation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6924087"/>
                      </a:ext>
                    </a:extLst>
                  </a:tr>
                  <a:tr h="21875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Beam Instrumentation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9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9879665"/>
                      </a:ext>
                    </a:extLst>
                  </a:tr>
                  <a:tr h="2053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10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Cooling &amp; Ventilation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7829749"/>
                      </a:ext>
                    </a:extLst>
                  </a:tr>
                  <a:tr h="2149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11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Electrical Networks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347744"/>
                      </a:ext>
                    </a:extLst>
                  </a:tr>
                  <a:tr h="2168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12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Experiments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GB" sz="9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9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900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9701763"/>
                      </a:ext>
                    </a:extLst>
                  </a:tr>
                  <a:tr h="26625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etc., etc…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oMath>
                            </m:oMathPara>
                          </a14:m>
                          <a:endParaRPr lang="en-GB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194044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5">
                <a:extLst>
                  <a:ext uri="{FF2B5EF4-FFF2-40B4-BE49-F238E27FC236}">
                    <a16:creationId xmlns:a16="http://schemas.microsoft.com/office/drawing/2014/main" id="{77BAC825-BF4F-6674-B543-B7975415005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49679499"/>
                  </p:ext>
                </p:extLst>
              </p:nvPr>
            </p:nvGraphicFramePr>
            <p:xfrm>
              <a:off x="582196" y="2155102"/>
              <a:ext cx="5034135" cy="3486458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544064">
                      <a:extLst>
                        <a:ext uri="{9D8B030D-6E8A-4147-A177-3AD203B41FA5}">
                          <a16:colId xmlns:a16="http://schemas.microsoft.com/office/drawing/2014/main" val="2061483471"/>
                        </a:ext>
                      </a:extLst>
                    </a:gridCol>
                    <a:gridCol w="1973003">
                      <a:extLst>
                        <a:ext uri="{9D8B030D-6E8A-4147-A177-3AD203B41FA5}">
                          <a16:colId xmlns:a16="http://schemas.microsoft.com/office/drawing/2014/main" val="4098969017"/>
                        </a:ext>
                      </a:extLst>
                    </a:gridCol>
                    <a:gridCol w="1258534">
                      <a:extLst>
                        <a:ext uri="{9D8B030D-6E8A-4147-A177-3AD203B41FA5}">
                          <a16:colId xmlns:a16="http://schemas.microsoft.com/office/drawing/2014/main" val="2475800993"/>
                        </a:ext>
                      </a:extLst>
                    </a:gridCol>
                    <a:gridCol w="1258534">
                      <a:extLst>
                        <a:ext uri="{9D8B030D-6E8A-4147-A177-3AD203B41FA5}">
                          <a16:colId xmlns:a16="http://schemas.microsoft.com/office/drawing/2014/main" val="2549535283"/>
                        </a:ext>
                      </a:extLst>
                    </a:gridCol>
                  </a:tblGrid>
                  <a:tr h="40081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t="-3125" r="-827907" b="-7656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7564" t="-3125" r="-128205" b="-7656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Complexity </a:t>
                          </a:r>
                          <a:r>
                            <a:rPr lang="en-GB" sz="1000" dirty="0"/>
                            <a:t>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3125" r="-1000" b="-7656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60225012"/>
                      </a:ext>
                    </a:extLst>
                  </a:tr>
                  <a:tr h="2450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Top-Up Booster Ring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173684" r="-102020" b="-11894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173684" r="-1000" b="-11894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734897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Radio Frequency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273684" r="-102020" b="-10894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273684" r="-1000" b="-10894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234991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3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Power Converters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394444" r="-102020" b="-10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394444" r="-1000" b="-10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0439840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4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Vacuum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468421" r="-102020" b="-894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468421" r="-1000" b="-8947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30550684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5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Cryogenics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600000" r="-102020" b="-8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600000" r="-1000" b="-8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6528160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Extraction &amp; Beam Dump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700000" r="-102020" b="-74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700000" r="-1000" b="-7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54050943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Machine Protection &amp; Interlocks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757895" r="-102020" b="-60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757895" r="-1000" b="-6052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5213720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8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Collimation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905556" r="-102020" b="-53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905556" r="-1000" b="-5388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6924087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Beam Instrumentation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952632" r="-102020" b="-4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952632" r="-1000" b="-4105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49879665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10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Cooling &amp; Ventilation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1111111" r="-102020" b="-3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1111111" r="-1000" b="-3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47829749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11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Electrical Networks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1147368" r="-102020" b="-2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1147368" r="-1000" b="-215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8347744"/>
                      </a:ext>
                    </a:extLst>
                  </a:tr>
                  <a:tr h="2332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12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Experiments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1316667" r="-102020" b="-12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1316667" r="-1000" b="-12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9970176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t="-1159091" r="-827907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etc., etc…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01010" t="-1159091" r="-102020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98000" t="-1159091" r="-1000" b="-4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1940441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9702C8D-AF3C-1DA4-584F-7261D0BBC0F5}"/>
                  </a:ext>
                </a:extLst>
              </p:cNvPr>
              <p:cNvSpPr/>
              <p:nvPr/>
            </p:nvSpPr>
            <p:spPr>
              <a:xfrm>
                <a:off x="7366278" y="4001559"/>
                <a:ext cx="2365023" cy="637672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200" b="1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1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e>
                        <m:sub>
                          <m:r>
                            <a:rPr lang="en-US" sz="3200" b="1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3200" b="1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  <m:sup>
                          <m:sSub>
                            <m:sSubPr>
                              <m:ctrlPr>
                                <a:rPr lang="en-US" sz="3200" b="1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1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3200" b="1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9702C8D-AF3C-1DA4-584F-7261D0BBC0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6278" y="4001559"/>
                <a:ext cx="2365023" cy="637672"/>
              </a:xfrm>
              <a:prstGeom prst="rect">
                <a:avLst/>
              </a:prstGeom>
              <a:blipFill>
                <a:blip r:embed="rId5"/>
                <a:stretch>
                  <a:fillRect b="-1786"/>
                </a:stretch>
              </a:blipFill>
              <a:ln w="571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73E2753-5E30-2CF6-59DA-90871D366EF5}"/>
                  </a:ext>
                </a:extLst>
              </p:cNvPr>
              <p:cNvSpPr/>
              <p:nvPr/>
            </p:nvSpPr>
            <p:spPr>
              <a:xfrm>
                <a:off x="6781051" y="1628348"/>
                <a:ext cx="3249890" cy="1065742"/>
              </a:xfrm>
              <a:prstGeom prst="rect">
                <a:avLst/>
              </a:prstGeom>
              <a:no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e>
                        <m:sub>
                          <m:r>
                            <a:rPr lang="en-US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𝑭𝑪𝑪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32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𝟖𝟎</m:t>
                      </m:r>
                      <m:r>
                        <a:rPr lang="en-US" sz="32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GB" sz="32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73E2753-5E30-2CF6-59DA-90871D366E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051" y="1628348"/>
                <a:ext cx="3249890" cy="106574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304174C-C901-B518-936E-E8235EBF779B}"/>
                  </a:ext>
                </a:extLst>
              </p:cNvPr>
              <p:cNvSpPr/>
              <p:nvPr/>
            </p:nvSpPr>
            <p:spPr>
              <a:xfrm>
                <a:off x="6923844" y="2808723"/>
                <a:ext cx="3249890" cy="1065742"/>
              </a:xfrm>
              <a:prstGeom prst="rect">
                <a:avLst/>
              </a:prstGeom>
              <a:no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lang="en-GB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32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32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32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𝑭𝑪𝑪</m:t>
                              </m:r>
                            </m:sub>
                          </m:sSub>
                          <m:r>
                            <a:rPr lang="en-US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3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</m:nary>
                    </m:oMath>
                  </m:oMathPara>
                </a14:m>
                <a:endParaRPr lang="en-GB" sz="32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304174C-C901-B518-936E-E8235EBF77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844" y="2808723"/>
                <a:ext cx="3249890" cy="1065742"/>
              </a:xfrm>
              <a:prstGeom prst="rect">
                <a:avLst/>
              </a:prstGeom>
              <a:blipFill>
                <a:blip r:embed="rId7"/>
                <a:stretch>
                  <a:fillRect l="-54864" t="-170588" r="-8171" b="-234118"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F921674-EC65-2004-9C01-ADCE3D1DBE26}"/>
                  </a:ext>
                </a:extLst>
              </p:cNvPr>
              <p:cNvSpPr/>
              <p:nvPr/>
            </p:nvSpPr>
            <p:spPr>
              <a:xfrm>
                <a:off x="6098343" y="5476261"/>
                <a:ext cx="5795074" cy="471127"/>
              </a:xfrm>
              <a:prstGeom prst="rect">
                <a:avLst/>
              </a:prstGeom>
              <a:no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&gt;…&gt;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⟹   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e>
                        <m:sub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e>
                        <m:sub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&lt;…&lt;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e>
                        <m:sub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en-GB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F921674-EC65-2004-9C01-ADCE3D1DBE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8343" y="5476261"/>
                <a:ext cx="5795074" cy="471127"/>
              </a:xfrm>
              <a:prstGeom prst="rect">
                <a:avLst/>
              </a:prstGeom>
              <a:blipFill>
                <a:blip r:embed="rId8"/>
                <a:stretch>
                  <a:fillRect b="-7895"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876E801-8FE2-2254-26E6-8D84AA517BB6}"/>
                  </a:ext>
                </a:extLst>
              </p:cNvPr>
              <p:cNvSpPr txBox="1"/>
              <p:nvPr/>
            </p:nvSpPr>
            <p:spPr>
              <a:xfrm>
                <a:off x="6496760" y="5183873"/>
                <a:ext cx="5582356" cy="5847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i="1" dirty="0">
                    <a:solidFill>
                      <a:schemeClr val="tx2"/>
                    </a:solidFill>
                  </a:rPr>
                  <a:t>Higher complexity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sz="2000" b="1" i="1" dirty="0">
                    <a:solidFill>
                      <a:schemeClr val="tx2"/>
                    </a:solidFill>
                  </a:rPr>
                  <a:t>    </a:t>
                </a:r>
                <a:r>
                  <a:rPr lang="en-US" sz="2000" i="1" dirty="0">
                    <a:solidFill>
                      <a:schemeClr val="tx2"/>
                    </a:solidFill>
                  </a:rPr>
                  <a:t>Lower target</a:t>
                </a:r>
              </a:p>
              <a:p>
                <a:pPr algn="l"/>
                <a:endParaRPr lang="en-CH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876E801-8FE2-2254-26E6-8D84AA517B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760" y="5183873"/>
                <a:ext cx="5582356" cy="584775"/>
              </a:xfrm>
              <a:prstGeom prst="rect">
                <a:avLst/>
              </a:prstGeom>
              <a:blipFill>
                <a:blip r:embed="rId9"/>
                <a:stretch>
                  <a:fillRect l="-2727" t="-1489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C344C77-A3FD-D801-F4B6-C0CD1FD9D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816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69E52-B7D0-D1BE-A70A-6B6F69E57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5CA39D8-510C-2ACB-9EFB-8EF9EEC5160B}"/>
                  </a:ext>
                </a:extLst>
              </p:cNvPr>
              <p:cNvSpPr/>
              <p:nvPr/>
            </p:nvSpPr>
            <p:spPr>
              <a:xfrm>
                <a:off x="8267690" y="3824886"/>
                <a:ext cx="2173045" cy="637672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200" b="1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1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e>
                        <m:sub>
                          <m:r>
                            <a:rPr lang="en-US" sz="3200" b="1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3200" b="1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b="1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3200" b="1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3200" b="1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  <m:sup>
                          <m:sSub>
                            <m:sSubPr>
                              <m:ctrlPr>
                                <a:rPr lang="en-US" sz="3200" b="1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1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3200" b="1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5CA39D8-510C-2ACB-9EFB-8EF9EEC516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7690" y="3824886"/>
                <a:ext cx="2173045" cy="6376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571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CF72C60-1BB3-F351-6F43-A8B38CE6F99E}"/>
                  </a:ext>
                </a:extLst>
              </p:cNvPr>
              <p:cNvSpPr/>
              <p:nvPr/>
            </p:nvSpPr>
            <p:spPr>
              <a:xfrm>
                <a:off x="2534456" y="3732626"/>
                <a:ext cx="2752077" cy="795533"/>
              </a:xfrm>
              <a:prstGeom prst="ellipse">
                <a:avLst/>
              </a:prstGeom>
              <a:solidFill>
                <a:srgbClr val="0033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Complexity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CF72C60-1BB3-F351-6F43-A8B38CE6F9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4456" y="3732626"/>
                <a:ext cx="2752077" cy="79553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1537371D-1D9F-986B-FE14-EF21675B0585}"/>
              </a:ext>
            </a:extLst>
          </p:cNvPr>
          <p:cNvSpPr/>
          <p:nvPr/>
        </p:nvSpPr>
        <p:spPr>
          <a:xfrm>
            <a:off x="1126204" y="2053206"/>
            <a:ext cx="1693586" cy="11526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Repair Time</a:t>
            </a:r>
            <a:endParaRPr lang="en-GB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C5E250-3E26-145A-AF8F-D68D595C252B}"/>
              </a:ext>
            </a:extLst>
          </p:cNvPr>
          <p:cNvSpPr/>
          <p:nvPr/>
        </p:nvSpPr>
        <p:spPr>
          <a:xfrm>
            <a:off x="3026885" y="2053206"/>
            <a:ext cx="1762618" cy="115344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Criticality</a:t>
            </a:r>
            <a:endParaRPr lang="en-GB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2FA957-94D1-CB5C-4C4C-A7B5705795A9}"/>
              </a:ext>
            </a:extLst>
          </p:cNvPr>
          <p:cNvSpPr/>
          <p:nvPr/>
        </p:nvSpPr>
        <p:spPr>
          <a:xfrm>
            <a:off x="5002733" y="2053206"/>
            <a:ext cx="1762618" cy="11551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Intricacy</a:t>
            </a:r>
            <a:endParaRPr lang="en-GB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02462E-8E9C-03CF-EAF6-B96BDFE80B74}"/>
              </a:ext>
            </a:extLst>
          </p:cNvPr>
          <p:cNvSpPr/>
          <p:nvPr/>
        </p:nvSpPr>
        <p:spPr>
          <a:xfrm>
            <a:off x="3003996" y="4952224"/>
            <a:ext cx="1785507" cy="11526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Performance Time</a:t>
            </a:r>
            <a:endParaRPr lang="en-GB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414CD2-F23D-B8C7-9349-80BE372803CC}"/>
              </a:ext>
            </a:extLst>
          </p:cNvPr>
          <p:cNvSpPr/>
          <p:nvPr/>
        </p:nvSpPr>
        <p:spPr>
          <a:xfrm>
            <a:off x="4979844" y="4949724"/>
            <a:ext cx="1785506" cy="11551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Environment</a:t>
            </a:r>
            <a:endParaRPr lang="en-GB" sz="14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3DB35F6-808A-59B5-5A76-C658D80DF64E}"/>
              </a:ext>
            </a:extLst>
          </p:cNvPr>
          <p:cNvCxnSpPr>
            <a:cxnSpLocks/>
            <a:stCxn id="9" idx="2"/>
            <a:endCxn id="8" idx="1"/>
          </p:cNvCxnSpPr>
          <p:nvPr/>
        </p:nvCxnSpPr>
        <p:spPr>
          <a:xfrm>
            <a:off x="1972997" y="3205855"/>
            <a:ext cx="964491" cy="643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C141CC-12ED-CDDD-EAAD-FA3469AF092F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>
            <a:off x="3908194" y="3206650"/>
            <a:ext cx="2301" cy="525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BCA11C4-65F1-B192-36C6-08AAD5C1538D}"/>
              </a:ext>
            </a:extLst>
          </p:cNvPr>
          <p:cNvCxnSpPr>
            <a:cxnSpLocks/>
            <a:stCxn id="11" idx="2"/>
            <a:endCxn id="8" idx="7"/>
          </p:cNvCxnSpPr>
          <p:nvPr/>
        </p:nvCxnSpPr>
        <p:spPr>
          <a:xfrm flipH="1">
            <a:off x="4883501" y="3208355"/>
            <a:ext cx="1000541" cy="640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FD47D83-36FB-AEC9-3B00-C85BCF032247}"/>
              </a:ext>
            </a:extLst>
          </p:cNvPr>
          <p:cNvCxnSpPr>
            <a:cxnSpLocks/>
            <a:endCxn id="8" idx="3"/>
          </p:cNvCxnSpPr>
          <p:nvPr/>
        </p:nvCxnSpPr>
        <p:spPr>
          <a:xfrm flipV="1">
            <a:off x="1972997" y="4411656"/>
            <a:ext cx="964491" cy="622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D671FD-6AAF-4F4F-BA1C-7C422D4C43B1}"/>
              </a:ext>
            </a:extLst>
          </p:cNvPr>
          <p:cNvCxnSpPr>
            <a:cxnSpLocks/>
            <a:stCxn id="13" idx="0"/>
            <a:endCxn id="8" idx="4"/>
          </p:cNvCxnSpPr>
          <p:nvPr/>
        </p:nvCxnSpPr>
        <p:spPr>
          <a:xfrm flipV="1">
            <a:off x="3896750" y="4528159"/>
            <a:ext cx="13745" cy="424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A24593-3926-2750-290B-B00FE7945E8E}"/>
              </a:ext>
            </a:extLst>
          </p:cNvPr>
          <p:cNvCxnSpPr>
            <a:cxnSpLocks/>
            <a:stCxn id="14" idx="0"/>
            <a:endCxn id="8" idx="5"/>
          </p:cNvCxnSpPr>
          <p:nvPr/>
        </p:nvCxnSpPr>
        <p:spPr>
          <a:xfrm flipH="1" flipV="1">
            <a:off x="4883501" y="4411656"/>
            <a:ext cx="989096" cy="538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C69833B-B2E4-C58E-EAEC-F8280158F020}"/>
                  </a:ext>
                </a:extLst>
              </p:cNvPr>
              <p:cNvSpPr txBox="1"/>
              <p:nvPr/>
            </p:nvSpPr>
            <p:spPr>
              <a:xfrm>
                <a:off x="375835" y="1639739"/>
                <a:ext cx="2218228" cy="374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chemeClr val="tx2"/>
                    </a:solidFill>
                  </a:rPr>
                  <a:t>System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GB" b="1" dirty="0">
                    <a:solidFill>
                      <a:schemeClr val="tx2"/>
                    </a:solidFill>
                  </a:rPr>
                  <a:t> :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C69833B-B2E4-C58E-EAEC-F8280158F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35" y="1639739"/>
                <a:ext cx="2218228" cy="374513"/>
              </a:xfrm>
              <a:prstGeom prst="rect">
                <a:avLst/>
              </a:prstGeom>
              <a:blipFill>
                <a:blip r:embed="rId4"/>
                <a:stretch>
                  <a:fillRect l="-6593" t="-21311"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>
            <a:extLst>
              <a:ext uri="{FF2B5EF4-FFF2-40B4-BE49-F238E27FC236}">
                <a16:creationId xmlns:a16="http://schemas.microsoft.com/office/drawing/2014/main" id="{9F50763C-D3FD-24C2-3E24-AD087F56FFB0}"/>
              </a:ext>
            </a:extLst>
          </p:cNvPr>
          <p:cNvSpPr/>
          <p:nvPr/>
        </p:nvSpPr>
        <p:spPr>
          <a:xfrm>
            <a:off x="249622" y="1503287"/>
            <a:ext cx="6649941" cy="471674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Graphic 20" descr="Hourglass Finished outline">
            <a:extLst>
              <a:ext uri="{FF2B5EF4-FFF2-40B4-BE49-F238E27FC236}">
                <a16:creationId xmlns:a16="http://schemas.microsoft.com/office/drawing/2014/main" id="{453059AF-2403-A35C-62EA-983DE6F0C4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43810" y="2179627"/>
            <a:ext cx="733488" cy="733488"/>
          </a:xfrm>
          <a:prstGeom prst="rect">
            <a:avLst/>
          </a:prstGeom>
        </p:spPr>
      </p:pic>
      <p:pic>
        <p:nvPicPr>
          <p:cNvPr id="30" name="Graphic 29" descr="Warning outline">
            <a:extLst>
              <a:ext uri="{FF2B5EF4-FFF2-40B4-BE49-F238E27FC236}">
                <a16:creationId xmlns:a16="http://schemas.microsoft.com/office/drawing/2014/main" id="{3926B02B-CFE4-AEB3-9CC2-B0A176B36D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55589" y="2165829"/>
            <a:ext cx="705209" cy="705209"/>
          </a:xfrm>
          <a:prstGeom prst="rect">
            <a:avLst/>
          </a:prstGeom>
        </p:spPr>
      </p:pic>
      <p:pic>
        <p:nvPicPr>
          <p:cNvPr id="32" name="Picture 31" descr="Shape&#10;&#10;Description automatically generated">
            <a:extLst>
              <a:ext uri="{FF2B5EF4-FFF2-40B4-BE49-F238E27FC236}">
                <a16:creationId xmlns:a16="http://schemas.microsoft.com/office/drawing/2014/main" id="{625DF569-2291-6B63-0FD1-EDC18EE1E5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67474" y="2107760"/>
            <a:ext cx="849116" cy="850821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C016E6D3-E1BC-8D2D-9B83-123C90B39B08}"/>
              </a:ext>
            </a:extLst>
          </p:cNvPr>
          <p:cNvSpPr/>
          <p:nvPr/>
        </p:nvSpPr>
        <p:spPr>
          <a:xfrm>
            <a:off x="1147380" y="4952224"/>
            <a:ext cx="1693586" cy="11526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Technical Maturity</a:t>
            </a:r>
            <a:endParaRPr lang="en-GB" sz="1400" dirty="0"/>
          </a:p>
        </p:txBody>
      </p:sp>
      <p:pic>
        <p:nvPicPr>
          <p:cNvPr id="54" name="Graphic 53" descr="Monthly calendar outline">
            <a:extLst>
              <a:ext uri="{FF2B5EF4-FFF2-40B4-BE49-F238E27FC236}">
                <a16:creationId xmlns:a16="http://schemas.microsoft.com/office/drawing/2014/main" id="{AC584DC4-92F8-8D03-6676-AEAA094F36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496622" y="5065445"/>
            <a:ext cx="827745" cy="827745"/>
          </a:xfrm>
          <a:prstGeom prst="rect">
            <a:avLst/>
          </a:prstGeom>
        </p:spPr>
      </p:pic>
      <p:pic>
        <p:nvPicPr>
          <p:cNvPr id="55" name="Graphic 54" descr="Radioactive outline">
            <a:extLst>
              <a:ext uri="{FF2B5EF4-FFF2-40B4-BE49-F238E27FC236}">
                <a16:creationId xmlns:a16="http://schemas.microsoft.com/office/drawing/2014/main" id="{D22BB49E-E928-C47E-7B6D-ACAEBF49E84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451867" y="5034151"/>
            <a:ext cx="864349" cy="864349"/>
          </a:xfrm>
          <a:prstGeom prst="rect">
            <a:avLst/>
          </a:prstGeom>
        </p:spPr>
      </p:pic>
      <p:pic>
        <p:nvPicPr>
          <p:cNvPr id="33" name="Graphic 52" descr="Graduation cap outline">
            <a:extLst>
              <a:ext uri="{FF2B5EF4-FFF2-40B4-BE49-F238E27FC236}">
                <a16:creationId xmlns:a16="http://schemas.microsoft.com/office/drawing/2014/main" id="{2DC96583-4110-7F96-FA95-1B45D682E6E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458591" y="4949723"/>
            <a:ext cx="1028811" cy="1028811"/>
          </a:xfrm>
          <a:prstGeom prst="rect">
            <a:avLst/>
          </a:prstGeom>
        </p:spPr>
      </p:pic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59D9DBE7-0BBE-0F50-0EC8-FC627FA3BC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D7421-3F9F-53C4-83CB-B233DC0FA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7A02417-9F3F-33AC-DDEA-4AEB8BA944C9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itle 1">
                <a:extLst>
                  <a:ext uri="{FF2B5EF4-FFF2-40B4-BE49-F238E27FC236}">
                    <a16:creationId xmlns:a16="http://schemas.microsoft.com/office/drawing/2014/main" id="{D11C4B32-BB35-0643-89BC-9D10A5641B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9684" y="179544"/>
                <a:ext cx="11384329" cy="703903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>
                    <a:solidFill>
                      <a:schemeClr val="bg1"/>
                    </a:solidFill>
                  </a:rPr>
                  <a:t>1. Targets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</m:acc>
                      </m:e>
                      <m:sub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8" name="Title 1">
                <a:extLst>
                  <a:ext uri="{FF2B5EF4-FFF2-40B4-BE49-F238E27FC236}">
                    <a16:creationId xmlns:a16="http://schemas.microsoft.com/office/drawing/2014/main" id="{D11C4B32-BB35-0643-89BC-9D10A5641B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84" y="179544"/>
                <a:ext cx="11384329" cy="703903"/>
              </a:xfrm>
              <a:prstGeom prst="rect">
                <a:avLst/>
              </a:prstGeom>
              <a:blipFill>
                <a:blip r:embed="rId16"/>
                <a:stretch>
                  <a:fillRect l="-2453" t="-22807" b="-1052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row: Right 33">
            <a:extLst>
              <a:ext uri="{FF2B5EF4-FFF2-40B4-BE49-F238E27FC236}">
                <a16:creationId xmlns:a16="http://schemas.microsoft.com/office/drawing/2014/main" id="{319E4714-B8B2-243B-1043-2356ABC8CBF0}"/>
              </a:ext>
            </a:extLst>
          </p:cNvPr>
          <p:cNvSpPr/>
          <p:nvPr/>
        </p:nvSpPr>
        <p:spPr>
          <a:xfrm>
            <a:off x="5634157" y="3873972"/>
            <a:ext cx="2262386" cy="5376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39AE5C-9CF3-2EFE-8B04-F49E96C01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4">
                <a:extLst>
                  <a:ext uri="{FF2B5EF4-FFF2-40B4-BE49-F238E27FC236}">
                    <a16:creationId xmlns:a16="http://schemas.microsoft.com/office/drawing/2014/main" id="{BA111B36-C16D-06E7-4F42-1472A06A517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39711" y="1013869"/>
                <a:ext cx="11022013" cy="549919"/>
              </a:xfrm>
            </p:spPr>
            <p:txBody>
              <a:bodyPr/>
              <a:lstStyle/>
              <a:p>
                <a:r>
                  <a:rPr lang="en-US" sz="2800" dirty="0">
                    <a:solidFill>
                      <a:srgbClr val="000000"/>
                    </a:solidFill>
                  </a:rPr>
                  <a:t>Seven scores define complexity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0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Content Placeholder 14">
                <a:extLst>
                  <a:ext uri="{FF2B5EF4-FFF2-40B4-BE49-F238E27FC236}">
                    <a16:creationId xmlns:a16="http://schemas.microsoft.com/office/drawing/2014/main" id="{BA111B36-C16D-06E7-4F42-1472A06A51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39711" y="1013869"/>
                <a:ext cx="11022013" cy="549919"/>
              </a:xfrm>
              <a:blipFill>
                <a:blip r:embed="rId18"/>
                <a:stretch>
                  <a:fillRect l="-1991" t="-27473" b="-8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19">
            <a:extLst>
              <a:ext uri="{FF2B5EF4-FFF2-40B4-BE49-F238E27FC236}">
                <a16:creationId xmlns:a16="http://schemas.microsoft.com/office/drawing/2014/main" id="{4F769006-0BB3-0892-184B-8714C36C0523}"/>
              </a:ext>
            </a:extLst>
          </p:cNvPr>
          <p:cNvSpPr txBox="1">
            <a:spLocks/>
          </p:cNvSpPr>
          <p:nvPr/>
        </p:nvSpPr>
        <p:spPr>
          <a:xfrm>
            <a:off x="7406099" y="1685082"/>
            <a:ext cx="4536279" cy="15602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Input from 20 accelerator experts: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“Generalist” profile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Diverse backgrounds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D307B-CE68-7277-A3AD-2D56093C3390}"/>
              </a:ext>
            </a:extLst>
          </p:cNvPr>
          <p:cNvSpPr/>
          <p:nvPr/>
        </p:nvSpPr>
        <p:spPr>
          <a:xfrm>
            <a:off x="364211" y="3561103"/>
            <a:ext cx="1693586" cy="11385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Liability</a:t>
            </a:r>
            <a:endParaRPr lang="en-GB" sz="1400" dirty="0"/>
          </a:p>
        </p:txBody>
      </p:sp>
      <p:pic>
        <p:nvPicPr>
          <p:cNvPr id="25" name="Picture 24" descr="A finger pointing at a book&#10;&#10;Description automatically generated with low confidence">
            <a:extLst>
              <a:ext uri="{FF2B5EF4-FFF2-40B4-BE49-F238E27FC236}">
                <a16:creationId xmlns:a16="http://schemas.microsoft.com/office/drawing/2014/main" id="{F995AF43-02DC-1D56-DC86-35B23D246FF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56873" y="3466325"/>
            <a:ext cx="986937" cy="986937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19D9A1B-F4C9-0164-9463-783CE07DFD1E}"/>
              </a:ext>
            </a:extLst>
          </p:cNvPr>
          <p:cNvCxnSpPr>
            <a:cxnSpLocks/>
            <a:stCxn id="12" idx="3"/>
            <a:endCxn id="8" idx="2"/>
          </p:cNvCxnSpPr>
          <p:nvPr/>
        </p:nvCxnSpPr>
        <p:spPr>
          <a:xfrm>
            <a:off x="2057797" y="4130393"/>
            <a:ext cx="4766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1BCC76D-A1F9-CEAD-3A69-82B4B24C8A24}"/>
              </a:ext>
            </a:extLst>
          </p:cNvPr>
          <p:cNvSpPr txBox="1"/>
          <p:nvPr/>
        </p:nvSpPr>
        <p:spPr>
          <a:xfrm>
            <a:off x="7150318" y="5489620"/>
            <a:ext cx="491069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 Rey Orozco et al. “Availability Estimation Methods based on System Complexity”, CERN, Geneva, Switzerland, July 2017.</a:t>
            </a:r>
          </a:p>
          <a:p>
            <a:pPr algn="l"/>
            <a:endParaRPr lang="en-CH" sz="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CH" sz="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Apollonio et al. “Conclusions on FCC Availability Studies”, FCC Week 2018, Amsterdam, Netherlands.</a:t>
            </a:r>
          </a:p>
          <a:p>
            <a:pPr algn="l"/>
            <a:endParaRPr lang="en-CH" sz="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CH" sz="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Silvestri et al. “A new method for reliability allocation: Critical Flow Method”, </a:t>
            </a:r>
            <a:r>
              <a:rPr lang="en-CH" sz="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Lecture Notes in Mechanical Engineering</a:t>
            </a:r>
            <a:r>
              <a:rPr lang="en-CH" sz="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Vol. 20, pp. 249-261, Jan 2015.</a:t>
            </a:r>
          </a:p>
          <a:p>
            <a:pPr algn="l"/>
            <a:endParaRPr lang="en-CH" sz="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CH" sz="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M. Seyed-Hosseini et al. “Reprioritization of failures in a system failure mode and effects analysis by decision making trial and evaluation laboratory technique”, </a:t>
            </a:r>
            <a:r>
              <a:rPr lang="en-CH" sz="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 Engineering and System Safety</a:t>
            </a:r>
            <a:r>
              <a:rPr lang="en-CH" sz="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Vol. 91, No. 8, pp. 872-881, 2006.</a:t>
            </a:r>
          </a:p>
        </p:txBody>
      </p:sp>
    </p:spTree>
    <p:extLst>
      <p:ext uri="{BB962C8B-B14F-4D97-AF65-F5344CB8AC3E}">
        <p14:creationId xmlns:p14="http://schemas.microsoft.com/office/powerpoint/2010/main" val="2675754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69E52-B7D0-D1BE-A70A-6B6F69E57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90002FF6-F300-753C-723C-91EFA008F9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36AA824E-9D23-3865-CE22-575336007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7AF735-271D-6A9C-856E-35E9372FF906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D25852C4-0BC0-C33C-27FF-9B27B3DF651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99684" y="179544"/>
                <a:ext cx="11384329" cy="703903"/>
              </a:xfrm>
              <a:solidFill>
                <a:schemeClr val="accent5">
                  <a:lumMod val="75000"/>
                </a:schemeClr>
              </a:solidFill>
            </p:spPr>
            <p:txBody>
              <a:bodyPr/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1. Targets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</m:acc>
                      </m:e>
                      <m:sub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D25852C4-0BC0-C33C-27FF-9B27B3DF6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9684" y="179544"/>
                <a:ext cx="11384329" cy="703903"/>
              </a:xfrm>
              <a:blipFill>
                <a:blip r:embed="rId2"/>
                <a:stretch>
                  <a:fillRect l="-2453" t="-22807" b="-1052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 descr="A picture containing text, circle, screenshot&#10;&#10;Description automatically generated">
            <a:extLst>
              <a:ext uri="{FF2B5EF4-FFF2-40B4-BE49-F238E27FC236}">
                <a16:creationId xmlns:a16="http://schemas.microsoft.com/office/drawing/2014/main" id="{51903DF8-F172-FB13-F1E1-CBE9B8681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444" y="1715528"/>
            <a:ext cx="4605597" cy="4605597"/>
          </a:xfrm>
          <a:prstGeom prst="rect">
            <a:avLst/>
          </a:prstGeom>
        </p:spPr>
      </p:pic>
      <p:pic>
        <p:nvPicPr>
          <p:cNvPr id="30" name="Picture 29" descr="A picture containing text, circle, screenshot, design&#10;&#10;Description automatically generated">
            <a:extLst>
              <a:ext uri="{FF2B5EF4-FFF2-40B4-BE49-F238E27FC236}">
                <a16:creationId xmlns:a16="http://schemas.microsoft.com/office/drawing/2014/main" id="{F7F2E5C1-3B69-3C21-F397-17967257B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576" y="1691302"/>
            <a:ext cx="4605597" cy="460559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237CDFA-FA3D-B1FE-8A11-B6ED3E5988F1}"/>
              </a:ext>
            </a:extLst>
          </p:cNvPr>
          <p:cNvSpPr txBox="1"/>
          <p:nvPr/>
        </p:nvSpPr>
        <p:spPr>
          <a:xfrm>
            <a:off x="1748636" y="1266187"/>
            <a:ext cx="31932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FCC-</a:t>
            </a:r>
            <a:r>
              <a:rPr lang="en-US" sz="2800" b="1" dirty="0" err="1">
                <a:solidFill>
                  <a:srgbClr val="000000"/>
                </a:solidFill>
              </a:rPr>
              <a:t>ee</a:t>
            </a:r>
            <a:r>
              <a:rPr lang="en-US" sz="2800" b="1" dirty="0">
                <a:solidFill>
                  <a:srgbClr val="000000"/>
                </a:solidFill>
              </a:rPr>
              <a:t> (targets)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E6654A-F941-9059-5D8F-702BFA43A474}"/>
              </a:ext>
            </a:extLst>
          </p:cNvPr>
          <p:cNvSpPr txBox="1"/>
          <p:nvPr/>
        </p:nvSpPr>
        <p:spPr>
          <a:xfrm>
            <a:off x="7749881" y="1280720"/>
            <a:ext cx="2790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LHC (achieved)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F572CF-ADC8-63E1-0DBF-81F40798F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706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CBEEFB87-5D66-21C8-1FD9-ACE5828A28D0}"/>
              </a:ext>
            </a:extLst>
          </p:cNvPr>
          <p:cNvSpPr/>
          <p:nvPr/>
        </p:nvSpPr>
        <p:spPr>
          <a:xfrm>
            <a:off x="6587290" y="1435040"/>
            <a:ext cx="5579454" cy="1027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C84C0-9D1F-320B-FF66-8CB05523A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74E752-DC7A-A0AE-CAE4-54EC3E82E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72840"/>
            <a:ext cx="11376025" cy="553586"/>
          </a:xfrm>
        </p:spPr>
        <p:txBody>
          <a:bodyPr/>
          <a:lstStyle/>
          <a:p>
            <a:r>
              <a:rPr lang="en-US" dirty="0"/>
              <a:t>Three-step approach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9150AF-23CC-6FA7-C12B-EFED89A59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7912" y="1798391"/>
            <a:ext cx="4742225" cy="38119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2.  Shortfalls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5D1596-0F49-A1B5-228F-96CDAF61BA43}"/>
              </a:ext>
            </a:extLst>
          </p:cNvPr>
          <p:cNvSpPr/>
          <p:nvPr/>
        </p:nvSpPr>
        <p:spPr>
          <a:xfrm>
            <a:off x="322139" y="1435040"/>
            <a:ext cx="5579454" cy="102713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EA31F06-B93C-36A6-0E61-53F2F961CD23}"/>
              </a:ext>
            </a:extLst>
          </p:cNvPr>
          <p:cNvSpPr/>
          <p:nvPr/>
        </p:nvSpPr>
        <p:spPr>
          <a:xfrm>
            <a:off x="3350114" y="3895695"/>
            <a:ext cx="5579454" cy="1027134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FD6609D5-4CBA-0BF7-08E4-025EBBED15F5}"/>
              </a:ext>
            </a:extLst>
          </p:cNvPr>
          <p:cNvSpPr/>
          <p:nvPr/>
        </p:nvSpPr>
        <p:spPr>
          <a:xfrm rot="20853650">
            <a:off x="4336913" y="2566557"/>
            <a:ext cx="523536" cy="115302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68A66225-3AD6-0351-0F4C-F57A52096E3B}"/>
              </a:ext>
            </a:extLst>
          </p:cNvPr>
          <p:cNvSpPr/>
          <p:nvPr/>
        </p:nvSpPr>
        <p:spPr>
          <a:xfrm rot="717746">
            <a:off x="7442386" y="2649287"/>
            <a:ext cx="523536" cy="1153020"/>
          </a:xfrm>
          <a:prstGeom prst="down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0D5BDD31-80CB-75D7-436C-4EA450A94531}"/>
              </a:ext>
            </a:extLst>
          </p:cNvPr>
          <p:cNvSpPr txBox="1">
            <a:spLocks/>
          </p:cNvSpPr>
          <p:nvPr/>
        </p:nvSpPr>
        <p:spPr>
          <a:xfrm>
            <a:off x="531863" y="1727362"/>
            <a:ext cx="4742225" cy="613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1.  Targets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08DA1428-AC76-57D9-26DE-15C50ADA402A}"/>
              </a:ext>
            </a:extLst>
          </p:cNvPr>
          <p:cNvSpPr txBox="1">
            <a:spLocks/>
          </p:cNvSpPr>
          <p:nvPr/>
        </p:nvSpPr>
        <p:spPr>
          <a:xfrm>
            <a:off x="3724886" y="4261196"/>
            <a:ext cx="4742225" cy="430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/>
                </a:solidFill>
              </a:rPr>
              <a:t>3.  Opportunities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C86A18-D06A-2C27-5792-DCB742377D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1BABF012-20A3-BD0E-3F1F-6331BF931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BB3353-5473-801A-4D4F-1806784B1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9">
            <a:extLst>
              <a:ext uri="{FF2B5EF4-FFF2-40B4-BE49-F238E27FC236}">
                <a16:creationId xmlns:a16="http://schemas.microsoft.com/office/drawing/2014/main" id="{5180894A-EE8C-39C9-E6B6-D4E329B1AA0A}"/>
              </a:ext>
            </a:extLst>
          </p:cNvPr>
          <p:cNvSpPr txBox="1">
            <a:spLocks/>
          </p:cNvSpPr>
          <p:nvPr/>
        </p:nvSpPr>
        <p:spPr>
          <a:xfrm>
            <a:off x="-128176" y="2513824"/>
            <a:ext cx="4488579" cy="13302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To reach overall 80% availability: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“RF availability </a:t>
            </a:r>
            <a:r>
              <a:rPr lang="en-US" sz="1400" b="1" u="sng" dirty="0">
                <a:solidFill>
                  <a:schemeClr val="accent5"/>
                </a:solidFill>
              </a:rPr>
              <a:t>must be above </a:t>
            </a:r>
            <a:r>
              <a:rPr lang="en-US" sz="1400" b="1" u="sng" dirty="0">
                <a:solidFill>
                  <a:srgbClr val="FF0000"/>
                </a:solidFill>
              </a:rPr>
              <a:t>97.7%</a:t>
            </a:r>
            <a:r>
              <a:rPr lang="en-US" sz="1400" b="1" dirty="0">
                <a:solidFill>
                  <a:schemeClr val="accent5"/>
                </a:solidFill>
              </a:rPr>
              <a:t>”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“Top-up booster </a:t>
            </a:r>
            <a:r>
              <a:rPr lang="en-US" sz="1400" b="1" u="sng" dirty="0">
                <a:solidFill>
                  <a:schemeClr val="accent5"/>
                </a:solidFill>
              </a:rPr>
              <a:t>must be above </a:t>
            </a:r>
            <a:r>
              <a:rPr lang="en-US" sz="1400" b="1" u="sng" dirty="0">
                <a:solidFill>
                  <a:srgbClr val="FF0000"/>
                </a:solidFill>
              </a:rPr>
              <a:t>97.5%</a:t>
            </a:r>
            <a:r>
              <a:rPr lang="en-US" sz="1400" b="1" u="sng" dirty="0">
                <a:solidFill>
                  <a:schemeClr val="accent5"/>
                </a:solidFill>
              </a:rPr>
              <a:t>”</a:t>
            </a:r>
            <a:endParaRPr lang="en-US" sz="1400" b="1" dirty="0">
              <a:solidFill>
                <a:schemeClr val="accent5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/>
                </a:solidFill>
              </a:rPr>
              <a:t>…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  <p:sp>
        <p:nvSpPr>
          <p:cNvPr id="11" name="Content Placeholder 19">
            <a:extLst>
              <a:ext uri="{FF2B5EF4-FFF2-40B4-BE49-F238E27FC236}">
                <a16:creationId xmlns:a16="http://schemas.microsoft.com/office/drawing/2014/main" id="{4F18FA8A-91FB-ACE7-0230-A28B976355FF}"/>
              </a:ext>
            </a:extLst>
          </p:cNvPr>
          <p:cNvSpPr txBox="1">
            <a:spLocks/>
          </p:cNvSpPr>
          <p:nvPr/>
        </p:nvSpPr>
        <p:spPr>
          <a:xfrm>
            <a:off x="7704154" y="2539649"/>
            <a:ext cx="4687710" cy="13302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chemeClr val="tx1"/>
                </a:solidFill>
              </a:rPr>
              <a:t>Based on current designs &amp; similar systems:</a:t>
            </a:r>
          </a:p>
          <a:p>
            <a:pPr marL="609600" lvl="1" indent="-285750"/>
            <a:r>
              <a:rPr lang="en-US" sz="1400" b="1" dirty="0">
                <a:solidFill>
                  <a:schemeClr val="tx1"/>
                </a:solidFill>
              </a:rPr>
              <a:t>“RF Availability </a:t>
            </a:r>
            <a:r>
              <a:rPr lang="en-US" sz="1400" b="1" u="sng" dirty="0">
                <a:solidFill>
                  <a:schemeClr val="tx1"/>
                </a:solidFill>
              </a:rPr>
              <a:t>will likely be</a:t>
            </a:r>
            <a:r>
              <a:rPr lang="en-US" sz="1400" b="1" dirty="0">
                <a:solidFill>
                  <a:schemeClr val="tx1"/>
                </a:solidFill>
              </a:rPr>
              <a:t>…”</a:t>
            </a:r>
          </a:p>
          <a:p>
            <a:pPr marL="609600" lvl="1" indent="-285750"/>
            <a:r>
              <a:rPr lang="en-US" sz="1400" b="1" dirty="0">
                <a:solidFill>
                  <a:schemeClr val="tx1"/>
                </a:solidFill>
              </a:rPr>
              <a:t>“Top-up booster </a:t>
            </a:r>
            <a:r>
              <a:rPr lang="en-US" sz="1400" b="1" u="sng" dirty="0">
                <a:solidFill>
                  <a:schemeClr val="tx1"/>
                </a:solidFill>
              </a:rPr>
              <a:t>will likely be</a:t>
            </a:r>
            <a:r>
              <a:rPr lang="en-US" sz="1400" b="1" dirty="0">
                <a:solidFill>
                  <a:schemeClr val="tx1"/>
                </a:solidFill>
              </a:rPr>
              <a:t>...”</a:t>
            </a:r>
          </a:p>
          <a:p>
            <a:pPr marL="609600" lvl="1" indent="-285750"/>
            <a:r>
              <a:rPr lang="en-US" sz="1400" b="1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3" name="Content Placeholder 19">
            <a:extLst>
              <a:ext uri="{FF2B5EF4-FFF2-40B4-BE49-F238E27FC236}">
                <a16:creationId xmlns:a16="http://schemas.microsoft.com/office/drawing/2014/main" id="{39B07A96-48BC-69A4-C400-370D56049E45}"/>
              </a:ext>
            </a:extLst>
          </p:cNvPr>
          <p:cNvSpPr txBox="1">
            <a:spLocks/>
          </p:cNvSpPr>
          <p:nvPr/>
        </p:nvSpPr>
        <p:spPr>
          <a:xfrm>
            <a:off x="4574057" y="5005254"/>
            <a:ext cx="4687710" cy="11199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400" b="1" dirty="0">
                <a:solidFill>
                  <a:srgbClr val="000000"/>
                </a:solidFill>
              </a:rPr>
              <a:t>Where do we fall short?</a:t>
            </a:r>
          </a:p>
          <a:p>
            <a:pPr lvl="1" indent="0">
              <a:buNone/>
            </a:pPr>
            <a:r>
              <a:rPr lang="en-US" sz="1400" b="1" dirty="0">
                <a:solidFill>
                  <a:srgbClr val="000000"/>
                </a:solidFill>
              </a:rPr>
              <a:t>What can we do about this?</a:t>
            </a:r>
          </a:p>
          <a:p>
            <a:pPr marL="609600" lvl="1" indent="-285750"/>
            <a:r>
              <a:rPr lang="en-US" sz="1400" b="1" dirty="0">
                <a:solidFill>
                  <a:srgbClr val="000000"/>
                </a:solidFill>
              </a:rPr>
              <a:t>Solution 1…</a:t>
            </a:r>
          </a:p>
          <a:p>
            <a:pPr marL="609600" lvl="1" indent="-285750"/>
            <a:r>
              <a:rPr lang="en-US" sz="1400" b="1" dirty="0">
                <a:solidFill>
                  <a:srgbClr val="000000"/>
                </a:solidFill>
              </a:rPr>
              <a:t>Solution 2…</a:t>
            </a:r>
          </a:p>
        </p:txBody>
      </p:sp>
    </p:spTree>
    <p:extLst>
      <p:ext uri="{BB962C8B-B14F-4D97-AF65-F5344CB8AC3E}">
        <p14:creationId xmlns:p14="http://schemas.microsoft.com/office/powerpoint/2010/main" val="3061562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90B1902-6533-8459-0343-D6CC22745AA5}"/>
              </a:ext>
            </a:extLst>
          </p:cNvPr>
          <p:cNvSpPr/>
          <p:nvPr/>
        </p:nvSpPr>
        <p:spPr>
          <a:xfrm>
            <a:off x="-98474" y="-196948"/>
            <a:ext cx="12393637" cy="108039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1504643-8AB5-59B0-86FB-D75599216F60}"/>
              </a:ext>
            </a:extLst>
          </p:cNvPr>
          <p:cNvSpPr/>
          <p:nvPr/>
        </p:nvSpPr>
        <p:spPr>
          <a:xfrm>
            <a:off x="650582" y="3623733"/>
            <a:ext cx="4392891" cy="2566463"/>
          </a:xfrm>
          <a:prstGeom prst="rect">
            <a:avLst/>
          </a:prstGeom>
          <a:noFill/>
          <a:ln w="57150">
            <a:solidFill>
              <a:srgbClr val="E15E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E1C953-E68F-43AE-43DB-90551CD0F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376" y="131922"/>
            <a:ext cx="11708091" cy="742815"/>
          </a:xfrm>
          <a:solidFill>
            <a:schemeClr val="tx1"/>
          </a:solidFill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2. Shortfalls</a:t>
            </a:r>
            <a:endParaRPr lang="en-GB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8AA56A5-C7EA-7BDF-E783-A8AC3069E9C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174910" y="3739393"/>
                <a:ext cx="1826166" cy="668337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sz="4800" b="1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sz="4800" b="1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4800" b="1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𝑾</m:t>
                    </m:r>
                  </m:oMath>
                </a14:m>
                <a:r>
                  <a:rPr lang="en-GB" sz="4800" dirty="0">
                    <a:solidFill>
                      <a:schemeClr val="accent3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8AA56A5-C7EA-7BDF-E783-A8AC3069E9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174910" y="3739393"/>
                <a:ext cx="1826166" cy="668337"/>
              </a:xfrm>
              <a:blipFill>
                <a:blip r:embed="rId2"/>
                <a:stretch>
                  <a:fillRect l="-11111" b="-740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EAF641-3272-731E-C3D1-C0D6A459C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07987" y="4588781"/>
            <a:ext cx="3782581" cy="1521989"/>
          </a:xfrm>
        </p:spPr>
        <p:txBody>
          <a:bodyPr/>
          <a:lstStyle/>
          <a:p>
            <a:pPr>
              <a:buClr>
                <a:schemeClr val="accent3"/>
              </a:buClr>
            </a:pPr>
            <a:r>
              <a:rPr lang="en-US" dirty="0"/>
              <a:t>High current, low voltage</a:t>
            </a:r>
          </a:p>
          <a:p>
            <a:pPr>
              <a:buClr>
                <a:schemeClr val="accent3"/>
              </a:buClr>
            </a:pPr>
            <a:r>
              <a:rPr lang="en-US" dirty="0"/>
              <a:t>140-308 cavities</a:t>
            </a:r>
          </a:p>
          <a:p>
            <a:pPr>
              <a:buClr>
                <a:schemeClr val="accent3"/>
              </a:buClr>
            </a:pPr>
            <a:r>
              <a:rPr lang="en-US" dirty="0"/>
              <a:t>RF trip = beam loss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750E6ABC-8540-1B41-6A72-C80BAE8A6C7D}"/>
                  </a:ext>
                </a:extLst>
              </p:cNvPr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7594988" y="3739393"/>
                <a:ext cx="2651289" cy="655634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sz="4800" b="1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sz="4800" b="1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4800" b="1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480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4800" b="1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GB" sz="4800" dirty="0">
                    <a:solidFill>
                      <a:srgbClr val="7030A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750E6ABC-8540-1B41-6A72-C80BAE8A6C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7594988" y="3739393"/>
                <a:ext cx="2651289" cy="655634"/>
              </a:xfrm>
              <a:blipFill>
                <a:blip r:embed="rId3"/>
                <a:stretch>
                  <a:fillRect l="-8134" t="-3774" b="-943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FED49B-DF78-609E-7209-63511AFA4C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66203" y="4502653"/>
            <a:ext cx="3989300" cy="1532387"/>
          </a:xfrm>
        </p:spPr>
        <p:txBody>
          <a:bodyPr/>
          <a:lstStyle/>
          <a:p>
            <a:pPr>
              <a:buClr>
                <a:srgbClr val="7030A0"/>
              </a:buClr>
            </a:pPr>
            <a:r>
              <a:rPr lang="en-US" dirty="0"/>
              <a:t>Low current, high voltage</a:t>
            </a:r>
          </a:p>
          <a:p>
            <a:pPr>
              <a:buClr>
                <a:srgbClr val="7030A0"/>
              </a:buClr>
            </a:pPr>
            <a:r>
              <a:rPr lang="en-US" dirty="0"/>
              <a:t>360-1232 cavities</a:t>
            </a:r>
          </a:p>
          <a:p>
            <a:pPr>
              <a:buClr>
                <a:srgbClr val="7030A0"/>
              </a:buClr>
            </a:pPr>
            <a:r>
              <a:rPr lang="en-US" dirty="0"/>
              <a:t>10% voltage redundancy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A1CC1-277A-A44C-F6D7-E2F89AD23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5EB9C62-6DA6-1744-B03A-B449AC85F602}"/>
              </a:ext>
            </a:extLst>
          </p:cNvPr>
          <p:cNvSpPr txBox="1">
            <a:spLocks/>
          </p:cNvSpPr>
          <p:nvPr/>
        </p:nvSpPr>
        <p:spPr>
          <a:xfrm>
            <a:off x="3152512" y="4620488"/>
            <a:ext cx="7891850" cy="1414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EACF51-8C5B-85E1-3EFC-679BA9DDDB28}"/>
              </a:ext>
            </a:extLst>
          </p:cNvPr>
          <p:cNvSpPr/>
          <p:nvPr/>
        </p:nvSpPr>
        <p:spPr>
          <a:xfrm>
            <a:off x="6127421" y="3622500"/>
            <a:ext cx="4392891" cy="2566463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D6DF54B0-431F-3390-AD36-392CA8DAED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8</a:t>
            </a:r>
            <a:r>
              <a:rPr lang="en-US" sz="1200" baseline="30000" dirty="0"/>
              <a:t>th</a:t>
            </a:r>
            <a:r>
              <a:rPr lang="en-US" sz="1200" dirty="0"/>
              <a:t> June 2023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8202B007-8709-1F10-C824-1AEB036A4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89503" y="6356350"/>
            <a:ext cx="6572221" cy="365125"/>
          </a:xfrm>
        </p:spPr>
        <p:txBody>
          <a:bodyPr/>
          <a:lstStyle/>
          <a:p>
            <a:r>
              <a:rPr lang="en-US" dirty="0"/>
              <a:t>Jack Heron | The Availability Challenge: Targets, shortfalls and game-changing opportunities</a:t>
            </a:r>
          </a:p>
        </p:txBody>
      </p:sp>
      <p:pic>
        <p:nvPicPr>
          <p:cNvPr id="11" name="Picture 10" descr="A picture containing text, receipt, screenshot, font&#10;&#10;Description automatically generated">
            <a:extLst>
              <a:ext uri="{FF2B5EF4-FFF2-40B4-BE49-F238E27FC236}">
                <a16:creationId xmlns:a16="http://schemas.microsoft.com/office/drawing/2014/main" id="{3E262571-34B5-AAD8-E323-4B762B74A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578" y="285551"/>
            <a:ext cx="7772400" cy="285442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B45F290-1075-66D7-BB30-1FE7E8DB0BFD}"/>
              </a:ext>
            </a:extLst>
          </p:cNvPr>
          <p:cNvSpPr/>
          <p:nvPr/>
        </p:nvSpPr>
        <p:spPr>
          <a:xfrm>
            <a:off x="5734756" y="1572446"/>
            <a:ext cx="2884311" cy="42897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F146029-6A94-0EA0-97CF-8D6C96F6E201}"/>
              </a:ext>
            </a:extLst>
          </p:cNvPr>
          <p:cNvSpPr/>
          <p:nvPr/>
        </p:nvSpPr>
        <p:spPr>
          <a:xfrm>
            <a:off x="8696867" y="1564616"/>
            <a:ext cx="2884311" cy="428978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61BB7D7-3683-0C94-D860-0F2211DFD23A}"/>
              </a:ext>
            </a:extLst>
          </p:cNvPr>
          <p:cNvCxnSpPr>
            <a:cxnSpLocks/>
          </p:cNvCxnSpPr>
          <p:nvPr/>
        </p:nvCxnSpPr>
        <p:spPr>
          <a:xfrm flipH="1">
            <a:off x="5043473" y="2033131"/>
            <a:ext cx="866260" cy="142198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FC89031-D643-773A-6BCA-A0F0C04C52DC}"/>
              </a:ext>
            </a:extLst>
          </p:cNvPr>
          <p:cNvCxnSpPr>
            <a:cxnSpLocks/>
          </p:cNvCxnSpPr>
          <p:nvPr/>
        </p:nvCxnSpPr>
        <p:spPr>
          <a:xfrm>
            <a:off x="10087182" y="2040112"/>
            <a:ext cx="0" cy="149331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438C15A-2FF6-4BB6-838D-C74525DD6B7A}"/>
              </a:ext>
            </a:extLst>
          </p:cNvPr>
          <p:cNvSpPr txBox="1"/>
          <p:nvPr/>
        </p:nvSpPr>
        <p:spPr>
          <a:xfrm>
            <a:off x="364171" y="1170256"/>
            <a:ext cx="319321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Radio Frequency</a:t>
            </a:r>
          </a:p>
          <a:p>
            <a:r>
              <a:rPr lang="en-US" sz="2800" b="1" dirty="0">
                <a:solidFill>
                  <a:srgbClr val="000000"/>
                </a:solidFill>
              </a:rPr>
              <a:t>(RF)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CCBD15-B762-4B80-A798-9F4036581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959" y="6428813"/>
            <a:ext cx="1475940" cy="2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687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18665</TotalTime>
  <Words>2241</Words>
  <Application>Microsoft Macintosh PowerPoint</Application>
  <PresentationFormat>Widescreen</PresentationFormat>
  <Paragraphs>516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Times New Roman</vt:lpstr>
      <vt:lpstr>Office Theme</vt:lpstr>
      <vt:lpstr>The Availability Challenge:  Targets, shortfalls and game-changing opportunities</vt:lpstr>
      <vt:lpstr>Availability and Integrated Luminosity</vt:lpstr>
      <vt:lpstr>LHC Availability in Run 2 (2016-2018)</vt:lpstr>
      <vt:lpstr>Three-step approach</vt:lpstr>
      <vt:lpstr>1. Targets A ̂_i</vt:lpstr>
      <vt:lpstr>PowerPoint Presentation</vt:lpstr>
      <vt:lpstr>1. Targets A ̂_i</vt:lpstr>
      <vt:lpstr>Three-step approach</vt:lpstr>
      <vt:lpstr>2. Shortfalls</vt:lpstr>
      <vt:lpstr>PowerPoint Presentation</vt:lpstr>
      <vt:lpstr>PowerPoint Presentation</vt:lpstr>
      <vt:lpstr>PowerPoint Presentation</vt:lpstr>
      <vt:lpstr>2. Shortfalls</vt:lpstr>
      <vt:lpstr>Three-step approach</vt:lpstr>
      <vt:lpstr>3. Opportunities</vt:lpstr>
      <vt:lpstr>3. Opportunities</vt:lpstr>
      <vt:lpstr>3. Opportunities</vt:lpstr>
      <vt:lpstr>3. Opportunities</vt:lpstr>
      <vt:lpstr>Results</vt:lpstr>
      <vt:lpstr>Results</vt:lpstr>
      <vt:lpstr>Summary</vt:lpstr>
      <vt:lpstr>Conclusions</vt:lpstr>
      <vt:lpstr>Outlook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Jack Heron</dc:creator>
  <cp:lastModifiedBy>Jack Heron</cp:lastModifiedBy>
  <cp:revision>47</cp:revision>
  <cp:lastPrinted>2023-05-24T12:35:17Z</cp:lastPrinted>
  <dcterms:created xsi:type="dcterms:W3CDTF">2023-01-19T10:30:42Z</dcterms:created>
  <dcterms:modified xsi:type="dcterms:W3CDTF">2023-06-07T17:47:03Z</dcterms:modified>
</cp:coreProperties>
</file>