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736" r:id="rId4"/>
  </p:sldMasterIdLst>
  <p:notesMasterIdLst>
    <p:notesMasterId r:id="rId11"/>
  </p:notesMasterIdLst>
  <p:handoutMasterIdLst>
    <p:handoutMasterId r:id="rId12"/>
  </p:handoutMasterIdLst>
  <p:sldIdLst>
    <p:sldId id="273" r:id="rId5"/>
    <p:sldId id="278" r:id="rId6"/>
    <p:sldId id="274" r:id="rId7"/>
    <p:sldId id="277" r:id="rId8"/>
    <p:sldId id="260" r:id="rId9"/>
    <p:sldId id="270" r:id="rId10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66CE-AAA5-747D-7F0F-EE21733A3E14}" name="Pablo Federico Lopez" initials="PFL" userId="S::pablo.lopez@cern.ch::a75b52cc-7d67-4f58-b2dc-17b949e4c1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DA3"/>
    <a:srgbClr val="5775BD"/>
    <a:srgbClr val="0E75BD"/>
    <a:srgbClr val="F7941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69" autoAdjust="0"/>
    <p:restoredTop sz="86442" autoAdjust="0"/>
  </p:normalViewPr>
  <p:slideViewPr>
    <p:cSldViewPr snapToObjects="1" showGuides="1">
      <p:cViewPr varScale="1">
        <p:scale>
          <a:sx n="112" d="100"/>
          <a:sy n="112" d="100"/>
        </p:scale>
        <p:origin x="288" y="108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27/06/2023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27/06/2023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334F87-B54F-9941-ABCE-01521597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95647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907439/1" TargetMode="External"/><Relationship Id="rId2" Type="http://schemas.openxmlformats.org/officeDocument/2006/relationships/hyperlink" Target="https://edms.cern.ch/document/2907438/1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hearts-project.eu/project/deliverables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95440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061A0DE-7047-A34E-9F5D-85C44A0B3C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HEARTS WP Leaders Meeting #3</a:t>
            </a:r>
            <a:endParaRPr lang="en-GB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A1B841-0BAA-3E48-A791-2818A38A2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/>
              <a:t>27 June 2023</a:t>
            </a:r>
            <a:endParaRPr lang="en-GB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65CB3F5-A23C-BF41-B3A3-DD08492D5F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https://indico.cern.ch/event/1295647/</a:t>
            </a:r>
            <a:r>
              <a:rPr lang="en-GB" dirty="0"/>
              <a:t>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B7037-325E-C246-9099-B27B81C96E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CH" dirty="0"/>
              <a:t>Pablo Lopez, WP1</a:t>
            </a:r>
          </a:p>
          <a:p>
            <a:r>
              <a:rPr lang="fr-CH" dirty="0"/>
              <a:t>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886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C5F67-8BC8-6E06-E1F1-F825B4D79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HEARTS Timeline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AB559CF-8FFC-EB62-447F-369A7B29869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1553594"/>
            <a:ext cx="8784976" cy="446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974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WP1 Milestones and Deliverables </a:t>
            </a:r>
            <a:r>
              <a:rPr lang="fr-CH" dirty="0"/>
              <a:t>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200" b="1" dirty="0"/>
              <a:t>Reached milestones since the last WP Leaders meeting:</a:t>
            </a:r>
          </a:p>
          <a:p>
            <a:pPr marL="0" indent="0">
              <a:buNone/>
            </a:pPr>
            <a:r>
              <a:rPr lang="en-US" sz="2200" dirty="0"/>
              <a:t>None.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200" b="1" dirty="0"/>
              <a:t>Upcoming milestones in 2023:</a:t>
            </a:r>
          </a:p>
          <a:p>
            <a:r>
              <a:rPr lang="en-US" sz="2200" dirty="0"/>
              <a:t>MS4: Appointment of the Advisory Panel (M6 = June 30)</a:t>
            </a:r>
          </a:p>
          <a:p>
            <a:r>
              <a:rPr lang="en-US" sz="2200" dirty="0"/>
              <a:t>MS5: 1st HEARTS annual meeting and interim technical review (M12 or December 31) </a:t>
            </a:r>
          </a:p>
        </p:txBody>
      </p:sp>
    </p:spTree>
    <p:extLst>
      <p:ext uri="{BB962C8B-B14F-4D97-AF65-F5344CB8AC3E}">
        <p14:creationId xmlns:p14="http://schemas.microsoft.com/office/powerpoint/2010/main" val="1929636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WP1 Milestones and Deliverables </a:t>
            </a:r>
            <a:r>
              <a:rPr lang="fr-CH" dirty="0"/>
              <a:t>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200" b="1" dirty="0"/>
              <a:t>Reached deliverables since the last WP Leaders meeting:</a:t>
            </a:r>
          </a:p>
          <a:p>
            <a:pPr marL="0" indent="0">
              <a:buNone/>
            </a:pPr>
            <a:r>
              <a:rPr lang="en-GB" sz="2200" dirty="0"/>
              <a:t>None.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200" b="1" dirty="0"/>
              <a:t>Upcoming deliverables in 2023:</a:t>
            </a:r>
          </a:p>
          <a:p>
            <a:pPr marL="0" indent="0">
              <a:buNone/>
            </a:pPr>
            <a:r>
              <a:rPr lang="en-GB" sz="2200" dirty="0"/>
              <a:t>None. </a:t>
            </a:r>
          </a:p>
          <a:p>
            <a:pPr marL="0" indent="0">
              <a:buNone/>
            </a:pPr>
            <a:r>
              <a:rPr lang="en-GB" sz="2200" dirty="0"/>
              <a:t>The next WP1 deliverable is D1.1 (Assessment of high-energy heavy ion operation in CHARM during CERN proton physics periods) due in June 2024.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b="1" dirty="0"/>
              <a:t>Note</a:t>
            </a:r>
            <a:r>
              <a:rPr lang="en-GB" sz="2200" dirty="0"/>
              <a:t>: The </a:t>
            </a:r>
            <a:r>
              <a:rPr lang="en-GB" sz="2200" dirty="0">
                <a:hlinkClick r:id="rId2"/>
              </a:rPr>
              <a:t>D2.1</a:t>
            </a:r>
            <a:r>
              <a:rPr lang="en-GB" sz="2200" dirty="0"/>
              <a:t> and </a:t>
            </a:r>
            <a:r>
              <a:rPr lang="en-GB" sz="2200" dirty="0">
                <a:hlinkClick r:id="rId3"/>
              </a:rPr>
              <a:t>D5.1</a:t>
            </a:r>
            <a:r>
              <a:rPr lang="en-GB" sz="2200" dirty="0"/>
              <a:t> reports are publicly available on EDMS and the </a:t>
            </a:r>
            <a:r>
              <a:rPr lang="en-GB" sz="2200" dirty="0">
                <a:hlinkClick r:id="rId4"/>
              </a:rPr>
              <a:t>website</a:t>
            </a:r>
            <a:r>
              <a:rPr lang="en-GB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4246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1A8550-FD15-B24E-8C46-0CF384829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WP1 Implementation Status and Plans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F55D88-451B-6A47-823B-8B3526008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2200" b="1" dirty="0"/>
              <a:t>Recent achievements:</a:t>
            </a:r>
          </a:p>
          <a:p>
            <a:r>
              <a:rPr lang="en-GB" sz="2200" dirty="0">
                <a:hlinkClick r:id="rId2"/>
              </a:rPr>
              <a:t>2</a:t>
            </a:r>
            <a:r>
              <a:rPr lang="en-GB" sz="2200" baseline="30000" dirty="0">
                <a:hlinkClick r:id="rId2"/>
              </a:rPr>
              <a:t>nd</a:t>
            </a:r>
            <a:r>
              <a:rPr lang="en-GB" sz="2200" dirty="0">
                <a:hlinkClick r:id="rId2"/>
              </a:rPr>
              <a:t> Project Office meeting</a:t>
            </a:r>
            <a:r>
              <a:rPr lang="en-GB" sz="2200" dirty="0"/>
              <a:t> was held on June 21. </a:t>
            </a:r>
            <a:r>
              <a:rPr lang="en-GB" sz="2200" dirty="0">
                <a:sym typeface="Wingdings" panose="05000000000000000000" pitchFamily="2" charset="2"/>
              </a:rPr>
              <a:t> </a:t>
            </a:r>
            <a:r>
              <a:rPr lang="en-GB" sz="2200" dirty="0">
                <a:solidFill>
                  <a:srgbClr val="FF0000"/>
                </a:solidFill>
                <a:sym typeface="Wingdings" panose="05000000000000000000" pitchFamily="2" charset="2"/>
              </a:rPr>
              <a:t>The minutes will soon be available</a:t>
            </a:r>
            <a:r>
              <a:rPr lang="en-GB" sz="2200" dirty="0">
                <a:sym typeface="Wingdings" panose="05000000000000000000" pitchFamily="2" charset="2"/>
              </a:rPr>
              <a:t>.</a:t>
            </a:r>
            <a:endParaRPr lang="en-GB" sz="2200" dirty="0"/>
          </a:p>
          <a:p>
            <a:endParaRPr lang="en-GB" sz="2200" dirty="0"/>
          </a:p>
          <a:p>
            <a:pPr marL="0" indent="0">
              <a:buNone/>
            </a:pPr>
            <a:r>
              <a:rPr lang="en-GB" sz="2200" b="1" dirty="0"/>
              <a:t>Short-term plans until the end of Summer:</a:t>
            </a:r>
          </a:p>
          <a:p>
            <a:r>
              <a:rPr lang="en-GB" sz="2200" dirty="0"/>
              <a:t>Finalise the Advisory Panel NDA signature process (3/6 are currently completed).</a:t>
            </a:r>
          </a:p>
          <a:p>
            <a:r>
              <a:rPr lang="en-GB" sz="2200" dirty="0"/>
              <a:t>Complete the Grant Agreement amendment process with the PO (last reminder sent on June 14).</a:t>
            </a:r>
          </a:p>
          <a:p>
            <a:r>
              <a:rPr lang="en-GB" sz="2200" dirty="0"/>
              <a:t>Define the 1st annual meeting’s structure and set the date with the PO, the GB and WP Leaders. </a:t>
            </a:r>
            <a:r>
              <a:rPr lang="en-GB" sz="2200" dirty="0">
                <a:sym typeface="Wingdings" panose="05000000000000000000" pitchFamily="2" charset="2"/>
              </a:rPr>
              <a:t> </a:t>
            </a:r>
            <a:r>
              <a:rPr lang="en-GB" sz="2200" dirty="0">
                <a:solidFill>
                  <a:srgbClr val="FF0000"/>
                </a:solidFill>
                <a:sym typeface="Wingdings" panose="05000000000000000000" pitchFamily="2" charset="2"/>
              </a:rPr>
              <a:t>either end of November, December 2023 or early January 2024</a:t>
            </a:r>
            <a:r>
              <a:rPr lang="en-GB" sz="2200" dirty="0">
                <a:sym typeface="Wingdings" panose="05000000000000000000" pitchFamily="2" charset="2"/>
              </a:rPr>
              <a:t>. </a:t>
            </a:r>
            <a:r>
              <a:rPr lang="en-GB" sz="2200" b="1" dirty="0">
                <a:solidFill>
                  <a:srgbClr val="FF0000"/>
                </a:solidFill>
                <a:sym typeface="Wingdings" panose="05000000000000000000" pitchFamily="2" charset="2"/>
              </a:rPr>
              <a:t>Suggestion</a:t>
            </a:r>
            <a:r>
              <a:rPr lang="en-GB" sz="2200" dirty="0">
                <a:solidFill>
                  <a:srgbClr val="FF0000"/>
                </a:solidFill>
                <a:sym typeface="Wingdings" panose="05000000000000000000" pitchFamily="2" charset="2"/>
              </a:rPr>
              <a:t>: have a one-day (two afternoons, in order to include US-based AP members) fully virtual event structured per WPs + discussion on first the year’s achievements and prospects for the next year/the future</a:t>
            </a:r>
            <a:r>
              <a:rPr lang="en-GB" sz="2200" dirty="0">
                <a:sym typeface="Wingdings" panose="05000000000000000000" pitchFamily="2" charset="2"/>
              </a:rPr>
              <a:t>.</a:t>
            </a:r>
            <a:endParaRPr lang="en-GB" sz="2200" dirty="0"/>
          </a:p>
          <a:p>
            <a:r>
              <a:rPr lang="en-GB" sz="2200" dirty="0"/>
              <a:t>Complete the formalisation of University of Oldenburg and University of Wollongong’s involvement in the Consortium as Associate Partners.</a:t>
            </a:r>
          </a:p>
          <a:p>
            <a:r>
              <a:rPr lang="en-GB" sz="2200" dirty="0"/>
              <a:t>Distribute digital collaboration tools guidelines among HEARTS members.</a:t>
            </a:r>
          </a:p>
          <a:p>
            <a:endParaRPr lang="fr-CH" sz="2200" dirty="0"/>
          </a:p>
          <a:p>
            <a:pPr marL="0" indent="0">
              <a:buNone/>
            </a:pPr>
            <a:endParaRPr lang="fr-CH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9159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0531665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B81A68-0725-445C-A121-1669D6BEC9D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4631</TotalTime>
  <Words>312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Helvetica</vt:lpstr>
      <vt:lpstr>HEARTS Custom Slides</vt:lpstr>
      <vt:lpstr>HEARTS WP Leaders Meeting #3</vt:lpstr>
      <vt:lpstr>HEARTS Timeline</vt:lpstr>
      <vt:lpstr>WP1 Milestones and Deliverables (1)</vt:lpstr>
      <vt:lpstr>WP1 Milestones and Deliverables (2)</vt:lpstr>
      <vt:lpstr>WP1 Implementation Status and Plans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Pablo Federico Lopez</cp:lastModifiedBy>
  <cp:revision>437</cp:revision>
  <dcterms:created xsi:type="dcterms:W3CDTF">2017-04-26T09:15:49Z</dcterms:created>
  <dcterms:modified xsi:type="dcterms:W3CDTF">2023-06-27T11:45:14Z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