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08" r:id="rId1"/>
  </p:sldMasterIdLst>
  <p:notesMasterIdLst>
    <p:notesMasterId r:id="rId19"/>
  </p:notesMasterIdLst>
  <p:sldIdLst>
    <p:sldId id="256" r:id="rId2"/>
    <p:sldId id="259" r:id="rId3"/>
    <p:sldId id="266" r:id="rId4"/>
    <p:sldId id="273" r:id="rId5"/>
    <p:sldId id="274" r:id="rId6"/>
    <p:sldId id="275" r:id="rId7"/>
    <p:sldId id="269" r:id="rId8"/>
    <p:sldId id="270" r:id="rId9"/>
    <p:sldId id="261" r:id="rId10"/>
    <p:sldId id="262" r:id="rId11"/>
    <p:sldId id="263" r:id="rId12"/>
    <p:sldId id="271" r:id="rId13"/>
    <p:sldId id="279" r:id="rId14"/>
    <p:sldId id="278" r:id="rId15"/>
    <p:sldId id="280" r:id="rId16"/>
    <p:sldId id="272" r:id="rId17"/>
    <p:sldId id="28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8AE"/>
    <a:srgbClr val="3B80ED"/>
    <a:srgbClr val="FF5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96"/>
    <p:restoredTop sz="95113"/>
  </p:normalViewPr>
  <p:slideViewPr>
    <p:cSldViewPr snapToGrid="0">
      <p:cViewPr varScale="1">
        <p:scale>
          <a:sx n="105" d="100"/>
          <a:sy n="105" d="100"/>
        </p:scale>
        <p:origin x="1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97B07-BFFC-C247-8631-50B283AD3C8F}" type="datetimeFigureOut">
              <a:rPr lang="en-IQ" smtClean="0"/>
              <a:t>22/08/2023</a:t>
            </a:fld>
            <a:endParaRPr lang="en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17DD5-3AD6-A340-86C9-75F798D873F3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77068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1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2961523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14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4222442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3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55616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4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910540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6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469988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7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799166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9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77677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10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790387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en-US" sz="1200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11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881863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D17DD5-3AD6-A340-86C9-75F798D873F3}" type="slidenum">
              <a:rPr lang="en-IQ" smtClean="0"/>
              <a:t>12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997492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06751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24524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67435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401450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97767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69364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12655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20259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60160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85813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8/22/23</a:t>
            </a:r>
            <a:endParaRPr lang="en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393974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8/22/23</a:t>
            </a:r>
            <a:endParaRPr lang="en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Nechirawan Mohammed/ Shahid Beheshti University</a:t>
            </a:r>
            <a:endParaRPr lang="en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3C64E-6C7D-B847-B490-9A795E019909}" type="slidenum">
              <a:rPr lang="en-IQ" smtClean="0"/>
              <a:t>‹#›</a:t>
            </a:fld>
            <a:endParaRPr lang="en-IQ"/>
          </a:p>
        </p:txBody>
      </p:sp>
    </p:spTree>
    <p:extLst>
      <p:ext uri="{BB962C8B-B14F-4D97-AF65-F5344CB8AC3E}">
        <p14:creationId xmlns:p14="http://schemas.microsoft.com/office/powerpoint/2010/main" val="117087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en.wikipedia.org%2Fwiki%2FShahid_Beheshti_University&amp;psig=AOvVaw0Jw5gkDjqogtKlWNIeYmqs&amp;ust=1692174784337000&amp;source=images&amp;cd=vfe&amp;opi=89978449&amp;ved=0CBAQjRxqFwoTCPCKpLmg3oADFQAAAAAdAAAAAB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96EA8-BC03-1B80-8AE7-366E19866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1532" y="2060772"/>
            <a:ext cx="9741725" cy="921142"/>
          </a:xfrm>
        </p:spPr>
        <p:txBody>
          <a:bodyPr>
            <a:normAutofit fontScale="90000"/>
          </a:bodyPr>
          <a:lstStyle/>
          <a:p>
            <a:r>
              <a:rPr lang="en-IQ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Development of monitoring system for DAQ servers</a:t>
            </a:r>
            <a:endParaRPr lang="en-IQ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68E6E-1B50-005B-DC93-FDD084B43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6657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P</a:t>
            </a:r>
            <a:r>
              <a:rPr lang="en-IQ" dirty="0"/>
              <a:t>resentation by : Nechirawan Mohammed</a:t>
            </a:r>
          </a:p>
          <a:p>
            <a:pPr algn="l"/>
            <a:r>
              <a:rPr lang="en-US" dirty="0"/>
              <a:t>S</a:t>
            </a:r>
            <a:r>
              <a:rPr lang="en-IQ" dirty="0"/>
              <a:t>upervised by: Adam Abed Abud</a:t>
            </a:r>
          </a:p>
          <a:p>
            <a:r>
              <a:rPr lang="en-IQ" dirty="0"/>
              <a:t>22 Aug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78879E-86E9-0C3E-EED1-5C23981D60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r="17274"/>
          <a:stretch/>
        </p:blipFill>
        <p:spPr>
          <a:xfrm>
            <a:off x="10058401" y="435008"/>
            <a:ext cx="1886752" cy="1625764"/>
          </a:xfrm>
          <a:prstGeom prst="rect">
            <a:avLst/>
          </a:prstGeom>
        </p:spPr>
      </p:pic>
      <p:pic>
        <p:nvPicPr>
          <p:cNvPr id="1029" name="Picture 5" descr="Shahid Beheshti University - Wikipedia">
            <a:hlinkClick r:id="rId3"/>
            <a:extLst>
              <a:ext uri="{FF2B5EF4-FFF2-40B4-BE49-F238E27FC236}">
                <a16:creationId xmlns:a16="http://schemas.microsoft.com/office/drawing/2014/main" id="{88057D11-5AF7-0945-250F-BB2E7BA8F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" y="435006"/>
            <a:ext cx="1625765" cy="162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hahid Beheshti University - Wikipedia">
            <a:extLst>
              <a:ext uri="{FF2B5EF4-FFF2-40B4-BE49-F238E27FC236}">
                <a16:creationId xmlns:a16="http://schemas.microsoft.com/office/drawing/2014/main" id="{F5272B71-E9A8-5031-7303-E7D6860B3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3725" y="-7315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5867F61-F9EB-8DC9-889E-81F40FE08436}"/>
              </a:ext>
            </a:extLst>
          </p:cNvPr>
          <p:cNvGrpSpPr/>
          <p:nvPr/>
        </p:nvGrpSpPr>
        <p:grpSpPr>
          <a:xfrm>
            <a:off x="0" y="6392906"/>
            <a:ext cx="12192001" cy="465094"/>
            <a:chOff x="0" y="6392906"/>
            <a:chExt cx="12192001" cy="46509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7CFB11-8EED-19C1-4541-ED82B1C10FEB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6604CBD-42D2-9D24-6E32-1E3A79B87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F14416C-3788-CBD6-E112-95B008D53CF3}"/>
              </a:ext>
            </a:extLst>
          </p:cNvPr>
          <p:cNvSpPr txBox="1"/>
          <p:nvPr/>
        </p:nvSpPr>
        <p:spPr>
          <a:xfrm>
            <a:off x="4750473" y="475196"/>
            <a:ext cx="5307928" cy="46166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none" rtlCol="0">
            <a:spAutoFit/>
          </a:bodyPr>
          <a:lstStyle/>
          <a:p>
            <a:r>
              <a:rPr lang="en-IQ" sz="2400" dirty="0">
                <a:ln w="0"/>
                <a:solidFill>
                  <a:srgbClr val="1D58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Summer student programme 2023 </a:t>
            </a:r>
          </a:p>
        </p:txBody>
      </p:sp>
    </p:spTree>
    <p:extLst>
      <p:ext uri="{BB962C8B-B14F-4D97-AF65-F5344CB8AC3E}">
        <p14:creationId xmlns:p14="http://schemas.microsoft.com/office/powerpoint/2010/main" val="2314172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7EEE-47B5-1E40-B9F7-CBB9B07E0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Q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Ping Monitoring</a:t>
            </a:r>
            <a:r>
              <a:rPr lang="en-IQ" dirty="0">
                <a:solidFill>
                  <a:srgbClr val="FF0000"/>
                </a:solidFill>
                <a:effectLst/>
              </a:rPr>
              <a:t> </a:t>
            </a:r>
            <a:endParaRPr lang="en-IQ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2D274-7590-9B34-747A-036C99154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427449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Q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ping monitoring feature provides a real-time indication of the servers’ status, enabling administrators to quickly identify potential issues</a:t>
            </a:r>
          </a:p>
          <a:p>
            <a:pPr marL="0" indent="0" algn="just">
              <a:buNone/>
            </a:pPr>
            <a:endParaRPr lang="en-IQ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sz="1900" b="1" i="0" dirty="0">
                <a:solidFill>
                  <a:srgbClr val="374151"/>
                </a:solidFill>
                <a:effectLst/>
                <a:latin typeface="Söhne"/>
              </a:rPr>
              <a:t>Functionality:</a:t>
            </a:r>
            <a:endParaRPr lang="en-IQ" sz="19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i="0" dirty="0">
                <a:solidFill>
                  <a:srgbClr val="000000"/>
                </a:solidFill>
                <a:effectLst/>
                <a:latin typeface="Söhne"/>
              </a:rPr>
              <a:t>ICMP Echo Requests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i="0" dirty="0">
                <a:solidFill>
                  <a:srgbClr val="000000"/>
                </a:solidFill>
                <a:effectLst/>
                <a:latin typeface="Söhne"/>
              </a:rPr>
              <a:t>Response Time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i="0" dirty="0">
                <a:solidFill>
                  <a:srgbClr val="000000"/>
                </a:solidFill>
                <a:effectLst/>
                <a:latin typeface="Söhne"/>
              </a:rPr>
              <a:t>Online Status</a:t>
            </a:r>
            <a:br>
              <a:rPr lang="en-US" sz="1900" b="0" i="0" dirty="0">
                <a:solidFill>
                  <a:srgbClr val="000000"/>
                </a:solidFill>
                <a:effectLst/>
                <a:latin typeface="Söhne"/>
              </a:rPr>
            </a:br>
            <a:endParaRPr lang="en-US" sz="1900" b="0" i="0" dirty="0">
              <a:solidFill>
                <a:srgbClr val="000000"/>
              </a:solidFill>
              <a:effectLst/>
              <a:latin typeface="Söhne"/>
            </a:endParaRPr>
          </a:p>
          <a:p>
            <a:pPr algn="just"/>
            <a:endParaRPr lang="en-IQ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IQ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IQ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ABE1E1-70DC-1451-FC2E-283265500A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60871"/>
          <a:stretch/>
        </p:blipFill>
        <p:spPr>
          <a:xfrm>
            <a:off x="1005285" y="4202668"/>
            <a:ext cx="10561237" cy="161096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D8673D6-9BFA-89F5-0F2F-325C689C9A3E}"/>
              </a:ext>
            </a:extLst>
          </p:cNvPr>
          <p:cNvGrpSpPr/>
          <p:nvPr/>
        </p:nvGrpSpPr>
        <p:grpSpPr>
          <a:xfrm>
            <a:off x="-3" y="6392906"/>
            <a:ext cx="12192001" cy="465094"/>
            <a:chOff x="0" y="6392906"/>
            <a:chExt cx="12192001" cy="46509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DBF4A8-74B7-BCE1-D1F3-09FA970C6859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33D4F9-4293-E3CB-BA21-B1E996F28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DC6ED-99C9-515F-57F3-65BBE6A21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7305B-E9ED-44B7-1F06-F999E35AF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C1C6F-930E-2715-823F-85576AD7E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9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58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2D274-7590-9B34-747A-036C99154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940"/>
            <a:ext cx="10515600" cy="4758859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sz="2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AFS is a distributed network file storage system designed for sharing files and data across multiple machines</a:t>
            </a:r>
          </a:p>
          <a:p>
            <a:pPr marL="0" indent="0" algn="l">
              <a:buNone/>
            </a:pPr>
            <a:r>
              <a:rPr lang="en-US" sz="22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Features:</a:t>
            </a:r>
            <a:endParaRPr lang="en-U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Distributed File System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Secure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ccess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Organized Structure</a:t>
            </a:r>
          </a:p>
          <a:p>
            <a:pPr marL="0" indent="0" algn="l">
              <a:buNone/>
            </a:pPr>
            <a:endParaRPr lang="en-US" sz="20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IQ" sz="4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Virtual Machine File System (CVMFS) :</a:t>
            </a:r>
            <a:endParaRPr lang="en-US" sz="4800" b="0" i="0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CVMFS is optimized for scientific computing environments, distributing software and data to researchers</a:t>
            </a:r>
          </a:p>
          <a:p>
            <a:pPr marL="0" indent="0">
              <a:buNone/>
            </a:pPr>
            <a:r>
              <a:rPr lang="en-US" sz="22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Features: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Global Distribution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Immutable File System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Caching files on the user’s machine</a:t>
            </a:r>
          </a:p>
          <a:p>
            <a:pPr marL="0" indent="0" algn="l">
              <a:buNone/>
            </a:pPr>
            <a:endParaRPr lang="en-US" sz="20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C16701C-9ABB-49D3-BB1F-2F9FE101881F}"/>
              </a:ext>
            </a:extLst>
          </p:cNvPr>
          <p:cNvSpPr txBox="1">
            <a:spLocks/>
          </p:cNvSpPr>
          <p:nvPr/>
        </p:nvSpPr>
        <p:spPr>
          <a:xfrm>
            <a:off x="838199" y="40149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Q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Andrew File System (AFS): </a:t>
            </a:r>
            <a:endParaRPr lang="en-IQ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2CF2E9-D2A3-F355-5728-E3BCB5A48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885" y="4578307"/>
            <a:ext cx="1444313" cy="15598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D1EB76-BF4F-CCF9-7E48-401C4A8E74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63" b="11754"/>
          <a:stretch/>
        </p:blipFill>
        <p:spPr>
          <a:xfrm>
            <a:off x="8610600" y="1939179"/>
            <a:ext cx="2460885" cy="139932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534B456-E274-9836-9F0C-790DF7FB1CE6}"/>
              </a:ext>
            </a:extLst>
          </p:cNvPr>
          <p:cNvGrpSpPr/>
          <p:nvPr/>
        </p:nvGrpSpPr>
        <p:grpSpPr>
          <a:xfrm>
            <a:off x="-1" y="6403789"/>
            <a:ext cx="12192001" cy="465094"/>
            <a:chOff x="0" y="6392906"/>
            <a:chExt cx="12192001" cy="46509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3E6FA76-7102-C90C-C32D-FCCDD55CC2CA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31A20EE-F6E1-F17E-00F6-3C6AF5334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31441C-D750-6AA1-EBC4-E3DE7810E1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C409E-7943-426A-77F1-87CE1443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7AA4A-52D5-42E0-7A44-028CEA836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10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88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F7EB-68FA-2388-69C8-5176E3F7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95" y="319465"/>
            <a:ext cx="10515600" cy="1325563"/>
          </a:xfrm>
        </p:spPr>
        <p:txBody>
          <a:bodyPr>
            <a:normAutofit/>
          </a:bodyPr>
          <a:lstStyle/>
          <a:p>
            <a:r>
              <a:rPr lang="en-IQ" sz="32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My contribution</a:t>
            </a:r>
            <a:endParaRPr lang="en-IQ" sz="8800" b="1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0E84DD1-0574-092B-C555-61C013DFF832}"/>
              </a:ext>
            </a:extLst>
          </p:cNvPr>
          <p:cNvSpPr txBox="1"/>
          <p:nvPr/>
        </p:nvSpPr>
        <p:spPr>
          <a:xfrm>
            <a:off x="673308" y="1472625"/>
            <a:ext cx="11518691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web application has been develop using the following python modules</a:t>
            </a:r>
          </a:p>
          <a:p>
            <a:pPr algn="l"/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Python's modules offer modular and structured programming by encapsulating functions, classes, and variables in standalone chunks of code </a:t>
            </a:r>
            <a:endParaRPr lang="en-US" sz="1900" b="1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Flask                                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Creating a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web application </a:t>
            </a: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900" b="1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9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Socket                             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9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9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heck </a:t>
            </a:r>
            <a:r>
              <a:rPr lang="en-US" sz="1900">
                <a:latin typeface="Calibri" panose="020F0502020204030204" pitchFamily="34" charset="0"/>
                <a:cs typeface="Calibri" panose="020F0502020204030204" pitchFamily="34" charset="0"/>
              </a:rPr>
              <a:t>server’s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availability</a:t>
            </a: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900" b="1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Paramiko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SSH connection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endParaRPr lang="en-US" sz="19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Getpass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(Secure passwords)</a:t>
            </a:r>
          </a:p>
          <a:p>
            <a:pPr algn="l"/>
            <a:endParaRPr lang="en-US" sz="19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Subprocess                    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900" dirty="0">
                <a:latin typeface="Söhne"/>
                <a:cs typeface="Calibri" panose="020F0502020204030204" pitchFamily="34" charset="0"/>
              </a:rPr>
              <a:t>C</a:t>
            </a:r>
            <a:r>
              <a:rPr lang="en-US" sz="1900" b="0" i="0" dirty="0">
                <a:effectLst/>
                <a:latin typeface="Söhne"/>
              </a:rPr>
              <a:t>hecking the status of the servers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IQ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F76BE89-0ED0-ECA2-428C-3088C01D6F46}"/>
              </a:ext>
            </a:extLst>
          </p:cNvPr>
          <p:cNvCxnSpPr/>
          <p:nvPr/>
        </p:nvCxnSpPr>
        <p:spPr>
          <a:xfrm>
            <a:off x="1914144" y="2862469"/>
            <a:ext cx="8534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696107-DC71-3A4B-DBB8-7E5673EEC5A0}"/>
              </a:ext>
            </a:extLst>
          </p:cNvPr>
          <p:cNvCxnSpPr/>
          <p:nvPr/>
        </p:nvCxnSpPr>
        <p:spPr>
          <a:xfrm>
            <a:off x="1914144" y="3429795"/>
            <a:ext cx="8534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5C760E6-0D0F-A8A0-AB27-2A0B46A90E85}"/>
              </a:ext>
            </a:extLst>
          </p:cNvPr>
          <p:cNvCxnSpPr/>
          <p:nvPr/>
        </p:nvCxnSpPr>
        <p:spPr>
          <a:xfrm>
            <a:off x="1914144" y="4012758"/>
            <a:ext cx="8534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421200C-8EE9-A24E-B812-111F1DA7A360}"/>
              </a:ext>
            </a:extLst>
          </p:cNvPr>
          <p:cNvCxnSpPr/>
          <p:nvPr/>
        </p:nvCxnSpPr>
        <p:spPr>
          <a:xfrm>
            <a:off x="1914144" y="4577036"/>
            <a:ext cx="8534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C14DD0C-55F8-38E6-8196-AD47667695F8}"/>
              </a:ext>
            </a:extLst>
          </p:cNvPr>
          <p:cNvCxnSpPr/>
          <p:nvPr/>
        </p:nvCxnSpPr>
        <p:spPr>
          <a:xfrm>
            <a:off x="1958574" y="5152194"/>
            <a:ext cx="8534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9520C0-8033-BCD2-18D3-9AF9F44D180A}"/>
              </a:ext>
            </a:extLst>
          </p:cNvPr>
          <p:cNvGrpSpPr/>
          <p:nvPr/>
        </p:nvGrpSpPr>
        <p:grpSpPr>
          <a:xfrm>
            <a:off x="-2" y="6392906"/>
            <a:ext cx="12192001" cy="465094"/>
            <a:chOff x="0" y="6392906"/>
            <a:chExt cx="12192001" cy="46509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623F01-9C4E-BBF1-A3CC-D8F0D777D185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896F61-E792-3F9A-97F8-73BAB6DCC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655E1C5-D6AA-AD23-E9FA-FE1B3D317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21666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5412A31-D7C2-0406-E9B2-C5F6673E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8F3C512-E016-5ECC-4111-81D8BA7F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11</a:t>
            </a:fld>
            <a:endParaRPr lang="en-IQ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11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F7EB-68FA-2388-69C8-5176E3F7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95" y="319465"/>
            <a:ext cx="10515600" cy="1325563"/>
          </a:xfrm>
        </p:spPr>
        <p:txBody>
          <a:bodyPr>
            <a:normAutofit/>
          </a:bodyPr>
          <a:lstStyle/>
          <a:p>
            <a:r>
              <a:rPr lang="en-IQ" sz="32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My contribution</a:t>
            </a:r>
            <a:endParaRPr lang="en-IQ" sz="8800" b="1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B4D324-087A-B24B-3BFA-0CB0B6F78ED0}"/>
              </a:ext>
            </a:extLst>
          </p:cNvPr>
          <p:cNvSpPr txBox="1"/>
          <p:nvPr/>
        </p:nvSpPr>
        <p:spPr>
          <a:xfrm>
            <a:off x="388495" y="1425321"/>
            <a:ext cx="11059405" cy="414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Logic and Workflow:</a:t>
            </a:r>
          </a:p>
          <a:p>
            <a:pPr algn="l"/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Give a Server List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enter your username &amp; password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Check server status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Check SSH </a:t>
            </a: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Connectivity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Check File System AFS &amp; CVMFS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Compilation of the result and rendering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Show up the result on a web page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</a:pPr>
            <a:endParaRPr lang="en-US" sz="19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C890FC6-A872-D055-319F-BFC9CE1D5503}"/>
              </a:ext>
            </a:extLst>
          </p:cNvPr>
          <p:cNvGrpSpPr/>
          <p:nvPr/>
        </p:nvGrpSpPr>
        <p:grpSpPr>
          <a:xfrm>
            <a:off x="-1" y="6386979"/>
            <a:ext cx="12192001" cy="465094"/>
            <a:chOff x="0" y="6392906"/>
            <a:chExt cx="12192001" cy="46509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85E806-9B95-A4AB-EE30-BBA23913A8CA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378174D-334C-FE20-1DC4-BF010AFFA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859591-456C-1D94-0BA3-CE2C77856C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9008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F852B-730E-3A96-692A-1CFD5ABBD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35E45-DD02-21F0-F2A3-EE90B913D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12</a:t>
            </a:fld>
            <a:endParaRPr lang="en-IQ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20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95D39DD3-892D-BCD4-87BB-03121BF56737}"/>
              </a:ext>
            </a:extLst>
          </p:cNvPr>
          <p:cNvGrpSpPr/>
          <p:nvPr/>
        </p:nvGrpSpPr>
        <p:grpSpPr>
          <a:xfrm>
            <a:off x="-1" y="6388505"/>
            <a:ext cx="12192001" cy="465094"/>
            <a:chOff x="0" y="6392906"/>
            <a:chExt cx="12192001" cy="46509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3325381-DCA4-9D73-24F1-AA7A6125D719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61CBA39-13E9-C30A-41D6-6148CC22E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C8137DA-90C5-6CCF-124F-A53A6F1B1E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7052" y="6403113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0CDA9C1-38C2-D7CC-D1D9-C6467A3F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19100" y="6418982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75BAB14-C8F5-87AE-D959-52189DD5E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6848" y="6418982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13</a:t>
            </a:fld>
            <a:endParaRPr lang="en-IQ" dirty="0">
              <a:solidFill>
                <a:schemeClr val="bg1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BC6024D-417B-E545-BAE1-CCDE30C11718}"/>
              </a:ext>
            </a:extLst>
          </p:cNvPr>
          <p:cNvGrpSpPr/>
          <p:nvPr/>
        </p:nvGrpSpPr>
        <p:grpSpPr>
          <a:xfrm>
            <a:off x="841045" y="580305"/>
            <a:ext cx="10063050" cy="5652776"/>
            <a:chOff x="256409" y="530998"/>
            <a:chExt cx="10063050" cy="5652776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ACB44F6-6051-5927-3224-2C2049869A25}"/>
                </a:ext>
              </a:extLst>
            </p:cNvPr>
            <p:cNvSpPr/>
            <p:nvPr/>
          </p:nvSpPr>
          <p:spPr>
            <a:xfrm>
              <a:off x="2093625" y="3904916"/>
              <a:ext cx="989156" cy="74399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Q" sz="1600" b="1" dirty="0">
                  <a:solidFill>
                    <a:schemeClr val="tx1"/>
                  </a:solidFill>
                </a:rPr>
                <a:t>Check Ping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02517F5-6350-D77E-8B3F-D0EC0C97E3F5}"/>
                </a:ext>
              </a:extLst>
            </p:cNvPr>
            <p:cNvSpPr/>
            <p:nvPr/>
          </p:nvSpPr>
          <p:spPr>
            <a:xfrm>
              <a:off x="4413645" y="3160919"/>
              <a:ext cx="1483734" cy="74399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C</a:t>
              </a:r>
              <a:r>
                <a:rPr lang="en-IQ" sz="1600" b="1" dirty="0">
                  <a:solidFill>
                    <a:schemeClr val="tx1"/>
                  </a:solidFill>
                </a:rPr>
                <a:t>onnect SSH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U</a:t>
              </a:r>
              <a:r>
                <a:rPr lang="en-IQ" sz="1600" b="1" dirty="0">
                  <a:solidFill>
                    <a:schemeClr val="tx1"/>
                  </a:solidFill>
                </a:rPr>
                <a:t>sing Paramiko</a:t>
              </a:r>
              <a:endParaRPr lang="en-IQ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Elbow Connector 6">
              <a:extLst>
                <a:ext uri="{FF2B5EF4-FFF2-40B4-BE49-F238E27FC236}">
                  <a16:creationId xmlns:a16="http://schemas.microsoft.com/office/drawing/2014/main" id="{241F03DD-72B8-527B-9B91-FBFE56CFA7DE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 flipV="1">
              <a:off x="3082781" y="3511353"/>
              <a:ext cx="1330865" cy="765562"/>
            </a:xfrm>
            <a:prstGeom prst="bentConnector3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004822ED-EEF4-EF32-E694-8E9BB1B3DC00}"/>
                </a:ext>
              </a:extLst>
            </p:cNvPr>
            <p:cNvCxnSpPr>
              <a:cxnSpLocks/>
            </p:cNvCxnSpPr>
            <p:nvPr/>
          </p:nvCxnSpPr>
          <p:spPr>
            <a:xfrm>
              <a:off x="3087534" y="4276915"/>
              <a:ext cx="1744694" cy="1539297"/>
            </a:xfrm>
            <a:prstGeom prst="bentConnector3">
              <a:avLst>
                <a:gd name="adj1" fmla="val 37771"/>
              </a:avLst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DB60604-9D54-09C3-E6E9-5D93CBF969C9}"/>
                </a:ext>
              </a:extLst>
            </p:cNvPr>
            <p:cNvSpPr/>
            <p:nvPr/>
          </p:nvSpPr>
          <p:spPr>
            <a:xfrm>
              <a:off x="3484085" y="3683471"/>
              <a:ext cx="495088" cy="417909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53FF25-FA93-7F4F-3B20-7BA5F001BA64}"/>
                </a:ext>
              </a:extLst>
            </p:cNvPr>
            <p:cNvSpPr/>
            <p:nvPr/>
          </p:nvSpPr>
          <p:spPr>
            <a:xfrm>
              <a:off x="3498892" y="4737839"/>
              <a:ext cx="490486" cy="425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03CC0D-CC79-7F53-E81B-1055F5DB7B00}"/>
                </a:ext>
              </a:extLst>
            </p:cNvPr>
            <p:cNvSpPr txBox="1"/>
            <p:nvPr/>
          </p:nvSpPr>
          <p:spPr>
            <a:xfrm>
              <a:off x="3450605" y="4792463"/>
              <a:ext cx="9221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Q" sz="1400" b="1" dirty="0"/>
                <a:t>Down</a:t>
              </a:r>
              <a:endParaRPr lang="en-IQ" b="1" dirty="0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88635A4D-24F8-B7E3-0572-D9D577C87D83}"/>
                </a:ext>
              </a:extLst>
            </p:cNvPr>
            <p:cNvSpPr/>
            <p:nvPr/>
          </p:nvSpPr>
          <p:spPr>
            <a:xfrm>
              <a:off x="4835543" y="5439777"/>
              <a:ext cx="1483734" cy="743997"/>
            </a:xfrm>
            <a:prstGeom prst="roundRect">
              <a:avLst/>
            </a:prstGeom>
            <a:solidFill>
              <a:srgbClr val="FF5C7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AFS &amp; CVMFS</a:t>
              </a:r>
            </a:p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N/A</a:t>
              </a:r>
              <a:endParaRPr lang="en-IQ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Elbow Connector 24">
              <a:extLst>
                <a:ext uri="{FF2B5EF4-FFF2-40B4-BE49-F238E27FC236}">
                  <a16:creationId xmlns:a16="http://schemas.microsoft.com/office/drawing/2014/main" id="{1B7C44FD-F5E3-0882-A9E5-10D15931805D}"/>
                </a:ext>
              </a:extLst>
            </p:cNvPr>
            <p:cNvCxnSpPr>
              <a:cxnSpLocks/>
            </p:cNvCxnSpPr>
            <p:nvPr/>
          </p:nvCxnSpPr>
          <p:spPr>
            <a:xfrm>
              <a:off x="5902132" y="3519899"/>
              <a:ext cx="1585788" cy="1358396"/>
            </a:xfrm>
            <a:prstGeom prst="bentConnector3">
              <a:avLst>
                <a:gd name="adj1" fmla="val 25013"/>
              </a:avLst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BEF1C265-3D1C-7AE0-7DD5-CFA863EB0255}"/>
                </a:ext>
              </a:extLst>
            </p:cNvPr>
            <p:cNvSpPr/>
            <p:nvPr/>
          </p:nvSpPr>
          <p:spPr>
            <a:xfrm>
              <a:off x="6943425" y="873392"/>
              <a:ext cx="1483734" cy="35626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Check AFS</a:t>
              </a:r>
              <a:endParaRPr lang="en-IQ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0F0B84D7-D435-68DE-67C7-8D2089E28CFD}"/>
                </a:ext>
              </a:extLst>
            </p:cNvPr>
            <p:cNvSpPr/>
            <p:nvPr/>
          </p:nvSpPr>
          <p:spPr>
            <a:xfrm>
              <a:off x="6943721" y="1858156"/>
              <a:ext cx="1483734" cy="35626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Check CVMFS</a:t>
              </a:r>
              <a:endParaRPr lang="en-IQ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20F9219B-5CAE-D79E-5EAC-D841376917C5}"/>
                </a:ext>
              </a:extLst>
            </p:cNvPr>
            <p:cNvSpPr/>
            <p:nvPr/>
          </p:nvSpPr>
          <p:spPr>
            <a:xfrm>
              <a:off x="6942833" y="2930389"/>
              <a:ext cx="1483734" cy="35626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etc</a:t>
              </a:r>
              <a:endParaRPr lang="en-IQ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F2A32527-DCF6-1EC4-94A0-D191541EF03D}"/>
                </a:ext>
              </a:extLst>
            </p:cNvPr>
            <p:cNvSpPr/>
            <p:nvPr/>
          </p:nvSpPr>
          <p:spPr>
            <a:xfrm>
              <a:off x="7487920" y="4474095"/>
              <a:ext cx="2664089" cy="743997"/>
            </a:xfrm>
            <a:prstGeom prst="roundRect">
              <a:avLst/>
            </a:prstGeom>
            <a:solidFill>
              <a:srgbClr val="FF5C7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Q" sz="1600" b="1" dirty="0">
                  <a:solidFill>
                    <a:schemeClr val="tx1"/>
                  </a:solidFill>
                </a:rPr>
                <a:t>Authentication Exception</a:t>
              </a:r>
            </a:p>
            <a:p>
              <a:pPr algn="ctr"/>
              <a:r>
                <a:rPr lang="en-IQ" sz="1600" b="1" dirty="0">
                  <a:solidFill>
                    <a:schemeClr val="tx1"/>
                  </a:solidFill>
                </a:rPr>
                <a:t>N/P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8D6EFE7A-CD02-8B62-5412-BD627D5741A7}"/>
                </a:ext>
              </a:extLst>
            </p:cNvPr>
            <p:cNvSpPr/>
            <p:nvPr/>
          </p:nvSpPr>
          <p:spPr>
            <a:xfrm>
              <a:off x="256409" y="3893061"/>
              <a:ext cx="989156" cy="74399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Q" sz="1600" b="1" dirty="0">
                  <a:solidFill>
                    <a:schemeClr val="tx1"/>
                  </a:solidFill>
                </a:rPr>
                <a:t>server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8B651C3-7C1A-5ECE-A9D2-B0B702D24ECC}"/>
                </a:ext>
              </a:extLst>
            </p:cNvPr>
            <p:cNvCxnSpPr>
              <a:cxnSpLocks/>
              <a:stCxn id="41" idx="3"/>
              <a:endCxn id="4" idx="1"/>
            </p:cNvCxnSpPr>
            <p:nvPr/>
          </p:nvCxnSpPr>
          <p:spPr>
            <a:xfrm>
              <a:off x="1245565" y="4265060"/>
              <a:ext cx="848060" cy="1185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8DF60A7-9FF4-92E9-1453-644ECF0C03CF}"/>
                </a:ext>
              </a:extLst>
            </p:cNvPr>
            <p:cNvCxnSpPr>
              <a:cxnSpLocks/>
            </p:cNvCxnSpPr>
            <p:nvPr/>
          </p:nvCxnSpPr>
          <p:spPr>
            <a:xfrm>
              <a:off x="6312245" y="2036288"/>
              <a:ext cx="61877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70D3C08-2665-6A35-70CB-EC790FFEC22D}"/>
                </a:ext>
              </a:extLst>
            </p:cNvPr>
            <p:cNvCxnSpPr/>
            <p:nvPr/>
          </p:nvCxnSpPr>
          <p:spPr>
            <a:xfrm>
              <a:off x="6311356" y="3108521"/>
              <a:ext cx="61877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C2283F5-61C7-7E33-0E48-D17F9548C860}"/>
                </a:ext>
              </a:extLst>
            </p:cNvPr>
            <p:cNvCxnSpPr/>
            <p:nvPr/>
          </p:nvCxnSpPr>
          <p:spPr>
            <a:xfrm>
              <a:off x="8426567" y="1051524"/>
              <a:ext cx="61877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20817B7-6F38-EAC9-C053-0F4B58FC0FB1}"/>
                </a:ext>
              </a:extLst>
            </p:cNvPr>
            <p:cNvCxnSpPr/>
            <p:nvPr/>
          </p:nvCxnSpPr>
          <p:spPr>
            <a:xfrm>
              <a:off x="8426863" y="2036288"/>
              <a:ext cx="61877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9821C87-1486-64B5-5BB8-387C5FCCA78F}"/>
                </a:ext>
              </a:extLst>
            </p:cNvPr>
            <p:cNvCxnSpPr/>
            <p:nvPr/>
          </p:nvCxnSpPr>
          <p:spPr>
            <a:xfrm>
              <a:off x="8425335" y="3089643"/>
              <a:ext cx="61877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518530-46E7-66C7-C640-BB5E43A7E269}"/>
                </a:ext>
              </a:extLst>
            </p:cNvPr>
            <p:cNvSpPr/>
            <p:nvPr/>
          </p:nvSpPr>
          <p:spPr>
            <a:xfrm>
              <a:off x="9638844" y="530998"/>
              <a:ext cx="448465" cy="397019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C6D366-46EF-23DC-4F86-1612CAD1953D}"/>
                </a:ext>
              </a:extLst>
            </p:cNvPr>
            <p:cNvSpPr txBox="1"/>
            <p:nvPr/>
          </p:nvSpPr>
          <p:spPr>
            <a:xfrm>
              <a:off x="9661064" y="544183"/>
              <a:ext cx="65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Q" sz="1600" b="1" dirty="0"/>
                <a:t>Up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3980980-95AC-EB8B-FB52-B049280FD9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1307" y="1051524"/>
              <a:ext cx="0" cy="2468375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E0601FA-67A8-2A0D-0B19-4617AA7F5FF2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 flipV="1">
              <a:off x="6287969" y="1051524"/>
              <a:ext cx="655456" cy="79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D92178B-13C8-7EBD-CBF3-C50431D61B76}"/>
                </a:ext>
              </a:extLst>
            </p:cNvPr>
            <p:cNvCxnSpPr/>
            <p:nvPr/>
          </p:nvCxnSpPr>
          <p:spPr>
            <a:xfrm>
              <a:off x="9044111" y="736375"/>
              <a:ext cx="0" cy="61759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E422F01-4FD0-3485-CEF7-657D792F3DDF}"/>
                </a:ext>
              </a:extLst>
            </p:cNvPr>
            <p:cNvCxnSpPr>
              <a:cxnSpLocks/>
            </p:cNvCxnSpPr>
            <p:nvPr/>
          </p:nvCxnSpPr>
          <p:spPr>
            <a:xfrm>
              <a:off x="9044111" y="752559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EB9D25-35F1-4017-DE5A-BCB8DBFE7037}"/>
                </a:ext>
              </a:extLst>
            </p:cNvPr>
            <p:cNvCxnSpPr>
              <a:cxnSpLocks/>
            </p:cNvCxnSpPr>
            <p:nvPr/>
          </p:nvCxnSpPr>
          <p:spPr>
            <a:xfrm>
              <a:off x="9044111" y="1336432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1E69E38-3E47-099A-03FC-BC649C4746E7}"/>
                </a:ext>
              </a:extLst>
            </p:cNvPr>
            <p:cNvCxnSpPr/>
            <p:nvPr/>
          </p:nvCxnSpPr>
          <p:spPr>
            <a:xfrm>
              <a:off x="9050855" y="1681791"/>
              <a:ext cx="0" cy="61759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23667FB-898B-9FFB-A185-196AFE59CDF4}"/>
                </a:ext>
              </a:extLst>
            </p:cNvPr>
            <p:cNvCxnSpPr>
              <a:cxnSpLocks/>
            </p:cNvCxnSpPr>
            <p:nvPr/>
          </p:nvCxnSpPr>
          <p:spPr>
            <a:xfrm>
              <a:off x="9050855" y="1697975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6514202-683C-4F98-852D-51FF739C782D}"/>
                </a:ext>
              </a:extLst>
            </p:cNvPr>
            <p:cNvCxnSpPr>
              <a:cxnSpLocks/>
            </p:cNvCxnSpPr>
            <p:nvPr/>
          </p:nvCxnSpPr>
          <p:spPr>
            <a:xfrm>
              <a:off x="9050855" y="2281848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4B1C1D4-8D9B-D3DA-5DED-B7DC4BD664E6}"/>
                </a:ext>
              </a:extLst>
            </p:cNvPr>
            <p:cNvCxnSpPr/>
            <p:nvPr/>
          </p:nvCxnSpPr>
          <p:spPr>
            <a:xfrm>
              <a:off x="9057599" y="2762426"/>
              <a:ext cx="0" cy="61759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3B75CCB-923D-4656-846E-56DAB94D186D}"/>
                </a:ext>
              </a:extLst>
            </p:cNvPr>
            <p:cNvCxnSpPr>
              <a:cxnSpLocks/>
            </p:cNvCxnSpPr>
            <p:nvPr/>
          </p:nvCxnSpPr>
          <p:spPr>
            <a:xfrm>
              <a:off x="9057599" y="2778610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E6A9DBA-FD8D-53F2-F1B8-3ADAD8C86B25}"/>
                </a:ext>
              </a:extLst>
            </p:cNvPr>
            <p:cNvCxnSpPr>
              <a:cxnSpLocks/>
            </p:cNvCxnSpPr>
            <p:nvPr/>
          </p:nvCxnSpPr>
          <p:spPr>
            <a:xfrm>
              <a:off x="9057599" y="3362483"/>
              <a:ext cx="594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27369C94-2973-1344-F710-A3E77EF3733F}"/>
                </a:ext>
              </a:extLst>
            </p:cNvPr>
            <p:cNvSpPr/>
            <p:nvPr/>
          </p:nvSpPr>
          <p:spPr>
            <a:xfrm>
              <a:off x="9628976" y="1114103"/>
              <a:ext cx="448453" cy="3806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701972B-0B47-809F-9445-83A50DD33D40}"/>
                </a:ext>
              </a:extLst>
            </p:cNvPr>
            <p:cNvSpPr txBox="1"/>
            <p:nvPr/>
          </p:nvSpPr>
          <p:spPr>
            <a:xfrm>
              <a:off x="9552813" y="1140836"/>
              <a:ext cx="6235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Q" sz="1400" b="1" dirty="0"/>
                <a:t>Down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CF8D4D6-8292-79D2-8E0D-2DA4DA0502C9}"/>
                </a:ext>
              </a:extLst>
            </p:cNvPr>
            <p:cNvSpPr/>
            <p:nvPr/>
          </p:nvSpPr>
          <p:spPr>
            <a:xfrm>
              <a:off x="9637399" y="1512151"/>
              <a:ext cx="448465" cy="397019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AB1FD60-C26B-B324-C998-6DE0B6A1E8F6}"/>
                </a:ext>
              </a:extLst>
            </p:cNvPr>
            <p:cNvSpPr/>
            <p:nvPr/>
          </p:nvSpPr>
          <p:spPr>
            <a:xfrm>
              <a:off x="9627531" y="2095256"/>
              <a:ext cx="448453" cy="3806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4716F99-E372-A79F-7F42-7D6A5BCF43CA}"/>
                </a:ext>
              </a:extLst>
            </p:cNvPr>
            <p:cNvSpPr txBox="1"/>
            <p:nvPr/>
          </p:nvSpPr>
          <p:spPr>
            <a:xfrm>
              <a:off x="9551368" y="2121989"/>
              <a:ext cx="6235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Q" sz="1400" b="1" dirty="0"/>
                <a:t>Down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69CEAAC-021B-69C1-547E-65653005C2C5}"/>
                </a:ext>
              </a:extLst>
            </p:cNvPr>
            <p:cNvSpPr txBox="1"/>
            <p:nvPr/>
          </p:nvSpPr>
          <p:spPr>
            <a:xfrm>
              <a:off x="9653972" y="1525924"/>
              <a:ext cx="65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Q" sz="1600" b="1" dirty="0"/>
                <a:t>Up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22E643B-97B6-51EC-7619-94EA06036442}"/>
                </a:ext>
              </a:extLst>
            </p:cNvPr>
            <p:cNvSpPr/>
            <p:nvPr/>
          </p:nvSpPr>
          <p:spPr>
            <a:xfrm>
              <a:off x="9661064" y="2570382"/>
              <a:ext cx="448465" cy="397019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9346045-27C2-42BC-FE6F-FC2B02A5A1C3}"/>
                </a:ext>
              </a:extLst>
            </p:cNvPr>
            <p:cNvSpPr/>
            <p:nvPr/>
          </p:nvSpPr>
          <p:spPr>
            <a:xfrm>
              <a:off x="9651196" y="3153487"/>
              <a:ext cx="448453" cy="3806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1BD0D1D-A611-D7B5-1C7C-203513D12992}"/>
                </a:ext>
              </a:extLst>
            </p:cNvPr>
            <p:cNvSpPr txBox="1"/>
            <p:nvPr/>
          </p:nvSpPr>
          <p:spPr>
            <a:xfrm>
              <a:off x="9575033" y="3180220"/>
              <a:ext cx="6235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Q" sz="1400" b="1" dirty="0"/>
                <a:t>Down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08C036C-72ED-60F6-6334-A76F4BDB500A}"/>
                </a:ext>
              </a:extLst>
            </p:cNvPr>
            <p:cNvSpPr txBox="1"/>
            <p:nvPr/>
          </p:nvSpPr>
          <p:spPr>
            <a:xfrm>
              <a:off x="9668146" y="2603362"/>
              <a:ext cx="65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Q" sz="1600" b="1" dirty="0"/>
                <a:t>Up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D9BB691-D2B3-22B0-8FB9-1C85E47B9F37}"/>
                </a:ext>
              </a:extLst>
            </p:cNvPr>
            <p:cNvSpPr/>
            <p:nvPr/>
          </p:nvSpPr>
          <p:spPr>
            <a:xfrm>
              <a:off x="5951490" y="3952405"/>
              <a:ext cx="699634" cy="3806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sz="1600" dirty="0">
                <a:solidFill>
                  <a:schemeClr val="tx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C64F364-8573-C116-D5A3-42E469E74693}"/>
                </a:ext>
              </a:extLst>
            </p:cNvPr>
            <p:cNvSpPr txBox="1"/>
            <p:nvPr/>
          </p:nvSpPr>
          <p:spPr>
            <a:xfrm>
              <a:off x="5936485" y="4003449"/>
              <a:ext cx="7585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Q" sz="1100" b="1" dirty="0"/>
                <a:t>Exception</a:t>
              </a:r>
              <a:endParaRPr lang="en-IQ" sz="14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7BADDD2-6FD3-17CE-DE84-C0304359DECB}"/>
                </a:ext>
              </a:extLst>
            </p:cNvPr>
            <p:cNvSpPr txBox="1"/>
            <p:nvPr/>
          </p:nvSpPr>
          <p:spPr>
            <a:xfrm>
              <a:off x="3514780" y="3724857"/>
              <a:ext cx="6197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Q" sz="1600" b="1" dirty="0"/>
                <a:t>Up</a:t>
              </a:r>
            </a:p>
          </p:txBody>
        </p:sp>
      </p:grpSp>
      <p:sp>
        <p:nvSpPr>
          <p:cNvPr id="85" name="Title 1">
            <a:extLst>
              <a:ext uri="{FF2B5EF4-FFF2-40B4-BE49-F238E27FC236}">
                <a16:creationId xmlns:a16="http://schemas.microsoft.com/office/drawing/2014/main" id="{61DCB974-BE1F-90D2-A860-A0D9B6227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95" y="274494"/>
            <a:ext cx="10515600" cy="1325563"/>
          </a:xfrm>
        </p:spPr>
        <p:txBody>
          <a:bodyPr>
            <a:normAutofit/>
          </a:bodyPr>
          <a:lstStyle/>
          <a:p>
            <a:r>
              <a:rPr lang="en-IQ" sz="28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My contribution</a:t>
            </a:r>
            <a:endParaRPr lang="en-IQ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6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F7EB-68FA-2388-69C8-5176E3F7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95" y="274494"/>
            <a:ext cx="10515600" cy="1325563"/>
          </a:xfrm>
        </p:spPr>
        <p:txBody>
          <a:bodyPr>
            <a:normAutofit/>
          </a:bodyPr>
          <a:lstStyle/>
          <a:p>
            <a:r>
              <a:rPr lang="en-IQ" sz="28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Display</a:t>
            </a:r>
            <a:endParaRPr lang="en-IQ" sz="8000" b="1" dirty="0">
              <a:solidFill>
                <a:srgbClr val="FF000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5D39DD3-892D-BCD4-87BB-03121BF56737}"/>
              </a:ext>
            </a:extLst>
          </p:cNvPr>
          <p:cNvGrpSpPr/>
          <p:nvPr/>
        </p:nvGrpSpPr>
        <p:grpSpPr>
          <a:xfrm>
            <a:off x="-1" y="6388505"/>
            <a:ext cx="12192001" cy="465094"/>
            <a:chOff x="0" y="6392906"/>
            <a:chExt cx="12192001" cy="46509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3325381-DCA4-9D73-24F1-AA7A6125D719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61CBA39-13E9-C30A-41D6-6148CC22E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C8137DA-90C5-6CCF-124F-A53A6F1B1E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7052" y="6403113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0CDA9C1-38C2-D7CC-D1D9-C6467A3F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19100" y="6418982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75BAB14-C8F5-87AE-D959-52189DD5E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6848" y="6418982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14</a:t>
            </a:fld>
            <a:endParaRPr lang="en-IQ" dirty="0">
              <a:solidFill>
                <a:schemeClr val="bg1"/>
              </a:solidFill>
            </a:endParaRPr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7254A292-B2E1-C98E-0A2B-00AC6DC92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88" b="43359"/>
          <a:stretch/>
        </p:blipFill>
        <p:spPr>
          <a:xfrm>
            <a:off x="428870" y="1837387"/>
            <a:ext cx="11334257" cy="380788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879D11-7531-954C-F43F-6734275391E1}"/>
              </a:ext>
            </a:extLst>
          </p:cNvPr>
          <p:cNvSpPr txBox="1"/>
          <p:nvPr/>
        </p:nvSpPr>
        <p:spPr>
          <a:xfrm>
            <a:off x="388495" y="1212728"/>
            <a:ext cx="610849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i="0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results are displayed on a web page as shown:</a:t>
            </a:r>
            <a:endParaRPr lang="en-IQ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816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F7EB-68FA-2388-69C8-5176E3F78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IQ" sz="28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onclusion</a:t>
            </a:r>
            <a:endParaRPr lang="en-IQ" sz="8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39A2-5D08-576C-D515-7FC23BCC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319"/>
            <a:ext cx="10515600" cy="4807031"/>
          </a:xfrm>
        </p:spPr>
        <p:txBody>
          <a:bodyPr>
            <a:normAutofit/>
          </a:bodyPr>
          <a:lstStyle/>
          <a:p>
            <a:pPr algn="just"/>
            <a:r>
              <a:rPr lang="en-US" sz="1900" dirty="0">
                <a:latin typeface="Söhne"/>
              </a:rPr>
              <a:t>T</a:t>
            </a:r>
            <a:r>
              <a:rPr lang="en-US" sz="1900" b="0" i="0" dirty="0">
                <a:effectLst/>
                <a:latin typeface="Söhne"/>
              </a:rPr>
              <a:t>he provided Python code sets up a Flask web application to monitor the </a:t>
            </a:r>
            <a:r>
              <a:rPr lang="en-US" sz="1900" b="1" i="0" dirty="0">
                <a:effectLst/>
                <a:latin typeface="Söhne"/>
              </a:rPr>
              <a:t>status</a:t>
            </a:r>
            <a:r>
              <a:rPr lang="en-US" sz="1900" b="0" i="0" dirty="0">
                <a:effectLst/>
                <a:latin typeface="Söhne"/>
              </a:rPr>
              <a:t> of a list of servers</a:t>
            </a:r>
          </a:p>
          <a:p>
            <a:pPr algn="just"/>
            <a:r>
              <a:rPr lang="en-US" sz="1900" b="0" i="0" dirty="0">
                <a:effectLst/>
                <a:latin typeface="Söhne"/>
              </a:rPr>
              <a:t>It utilizes various libraries, such as</a:t>
            </a:r>
          </a:p>
          <a:p>
            <a:pPr lvl="1" algn="just"/>
            <a:r>
              <a:rPr lang="en-US" sz="1900" b="1" i="0" dirty="0">
                <a:effectLst/>
                <a:latin typeface="Söhne"/>
              </a:rPr>
              <a:t>Subprocess</a:t>
            </a:r>
            <a:r>
              <a:rPr lang="en-US" sz="1900" b="0" i="0" dirty="0">
                <a:effectLst/>
                <a:latin typeface="Söhne"/>
              </a:rPr>
              <a:t> for checking the status of the servers</a:t>
            </a:r>
          </a:p>
          <a:p>
            <a:pPr lvl="1" algn="just"/>
            <a:r>
              <a:rPr lang="en-US" sz="1900" b="1" dirty="0" err="1"/>
              <a:t>paramiko</a:t>
            </a:r>
            <a:r>
              <a:rPr lang="en-US" sz="1900" b="0" i="0" dirty="0">
                <a:effectLst/>
                <a:latin typeface="Söhne"/>
              </a:rPr>
              <a:t> for SSH interactions</a:t>
            </a:r>
          </a:p>
          <a:p>
            <a:pPr lvl="1" algn="just"/>
            <a:r>
              <a:rPr lang="en-US" sz="1900" b="1" i="0" dirty="0">
                <a:effectLst/>
                <a:latin typeface="Söhne"/>
              </a:rPr>
              <a:t>Flask</a:t>
            </a:r>
            <a:r>
              <a:rPr lang="en-US" sz="1900" b="0" i="0" dirty="0">
                <a:effectLst/>
                <a:latin typeface="Söhne"/>
              </a:rPr>
              <a:t> for web rendering</a:t>
            </a:r>
          </a:p>
          <a:p>
            <a:pPr algn="just"/>
            <a:r>
              <a:rPr lang="en-US" sz="1900" b="0" i="0" dirty="0">
                <a:effectLst/>
                <a:latin typeface="Söhne"/>
              </a:rPr>
              <a:t>The application checks server connectivity, </a:t>
            </a:r>
            <a:r>
              <a:rPr lang="en-US" sz="1900" b="1" i="0" dirty="0">
                <a:effectLst/>
                <a:latin typeface="Söhne"/>
              </a:rPr>
              <a:t>SSH availability</a:t>
            </a:r>
            <a:r>
              <a:rPr lang="en-US" sz="1900" b="0" i="0" dirty="0">
                <a:effectLst/>
                <a:latin typeface="Söhne"/>
              </a:rPr>
              <a:t>, and the </a:t>
            </a:r>
            <a:r>
              <a:rPr lang="en-US" sz="1900" b="1" i="0" dirty="0">
                <a:effectLst/>
                <a:latin typeface="Söhne"/>
              </a:rPr>
              <a:t>status of AFS </a:t>
            </a:r>
            <a:r>
              <a:rPr lang="en-US" sz="1900" b="0" i="0" dirty="0">
                <a:effectLst/>
                <a:latin typeface="Söhne"/>
              </a:rPr>
              <a:t>and </a:t>
            </a:r>
            <a:r>
              <a:rPr lang="en-US" sz="1900" b="1" i="0" dirty="0">
                <a:effectLst/>
                <a:latin typeface="Söhne"/>
              </a:rPr>
              <a:t>CVMFS</a:t>
            </a:r>
            <a:r>
              <a:rPr lang="en-US" sz="1900" b="0" i="0" dirty="0">
                <a:effectLst/>
                <a:latin typeface="Söhne"/>
              </a:rPr>
              <a:t> file systems</a:t>
            </a:r>
          </a:p>
          <a:p>
            <a:pPr algn="just"/>
            <a:r>
              <a:rPr lang="en-US" sz="1900" b="0" i="0" dirty="0">
                <a:effectLst/>
                <a:latin typeface="Söhne"/>
              </a:rPr>
              <a:t>The results are displayed on a web page, allowing users to quickly assess the health of the listed servers</a:t>
            </a:r>
          </a:p>
          <a:p>
            <a:pPr algn="just"/>
            <a:r>
              <a:rPr lang="en-US" sz="2000" b="1" dirty="0">
                <a:latin typeface="Söhne"/>
              </a:rPr>
              <a:t>Outlook: </a:t>
            </a:r>
          </a:p>
          <a:p>
            <a:pPr lvl="1" algn="just"/>
            <a:r>
              <a:rPr lang="en-US" sz="1900" dirty="0">
                <a:latin typeface="Söhne"/>
              </a:rPr>
              <a:t>Extend the services to monitor(e.g. server metrics monitoring, etc.)</a:t>
            </a:r>
          </a:p>
          <a:p>
            <a:pPr lvl="1" algn="just"/>
            <a:r>
              <a:rPr lang="en-US" sz="1900" dirty="0">
                <a:latin typeface="Söhne"/>
              </a:rPr>
              <a:t>Hyperlink to remote web control of the servers (IPMI)</a:t>
            </a:r>
          </a:p>
          <a:p>
            <a:pPr lvl="1" algn="just"/>
            <a:r>
              <a:rPr lang="en-US" sz="1900" b="0" i="0" dirty="0">
                <a:solidFill>
                  <a:srgbClr val="3F435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Improving the code to give the status of the servers continuously</a:t>
            </a:r>
            <a:endParaRPr lang="en-IQ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965275C-2DD7-77CD-A4AD-9E30B31AB8D6}"/>
              </a:ext>
            </a:extLst>
          </p:cNvPr>
          <p:cNvGrpSpPr/>
          <p:nvPr/>
        </p:nvGrpSpPr>
        <p:grpSpPr>
          <a:xfrm>
            <a:off x="0" y="6392906"/>
            <a:ext cx="12192001" cy="465094"/>
            <a:chOff x="0" y="6392906"/>
            <a:chExt cx="12192001" cy="46509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D3EEEA9-A9DD-D83D-3014-D3F2ECE0BAF6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FB9817-6159-3800-D298-BEB8CAD02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E9539-BB06-913E-7DE8-A6B05AE80D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1320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EBD54-2046-2B83-C4B9-BF5B4871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1320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54398-4875-14BC-A5D5-9F8BA2B1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1320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15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38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56E0DB9-BA95-CBEB-E72B-208860A12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1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60" y="878004"/>
            <a:ext cx="9261007" cy="5390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5D07BC-11BC-B133-E2D8-AC12ED30E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17" y="27662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3B80ED"/>
                </a:solidFill>
              </a:rPr>
              <a:t>T</a:t>
            </a:r>
            <a:r>
              <a:rPr lang="en-IQ" dirty="0">
                <a:solidFill>
                  <a:srgbClr val="3B80ED"/>
                </a:solidFill>
              </a:rPr>
              <a:t>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82770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3C171-3BDF-9E17-E347-A52FE0A29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430" y="161405"/>
            <a:ext cx="10515600" cy="1325563"/>
          </a:xfrm>
        </p:spPr>
        <p:txBody>
          <a:bodyPr/>
          <a:lstStyle/>
          <a:p>
            <a:r>
              <a:rPr lang="en-IQ" dirty="0">
                <a:solidFill>
                  <a:srgbClr val="FF0000"/>
                </a:solidFill>
              </a:rPr>
              <a:t>Who am 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IQ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3E0CD6-16BA-00A1-5DAB-58F7661C0A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76247" y="586538"/>
            <a:ext cx="1988457" cy="282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DCF119-3893-53BD-3512-52EA0994B180}"/>
              </a:ext>
            </a:extLst>
          </p:cNvPr>
          <p:cNvSpPr txBox="1"/>
          <p:nvPr/>
        </p:nvSpPr>
        <p:spPr>
          <a:xfrm>
            <a:off x="562430" y="1225358"/>
            <a:ext cx="9234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Q" sz="2800" dirty="0"/>
              <a:t>Nechirawan Mohammed from Erbil (Kurdistan Region of Iraq)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2C297A-25A6-907D-FE28-D1B609707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170" y="2550921"/>
            <a:ext cx="4253690" cy="34007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ACD876-D5EE-076C-7470-7BAF96122AED}"/>
              </a:ext>
            </a:extLst>
          </p:cNvPr>
          <p:cNvSpPr txBox="1"/>
          <p:nvPr/>
        </p:nvSpPr>
        <p:spPr>
          <a:xfrm>
            <a:off x="562430" y="1748578"/>
            <a:ext cx="660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Q" dirty="0"/>
              <a:t>Theoretical Cosmology</a:t>
            </a:r>
          </a:p>
          <a:p>
            <a:r>
              <a:rPr lang="en-IQ" dirty="0"/>
              <a:t>Shahid Beheshti University-Tehran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6F12A8-F89D-5BD8-9601-2B4DE29FE4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92" t="11569" r="4962" b="12800"/>
          <a:stretch/>
        </p:blipFill>
        <p:spPr>
          <a:xfrm>
            <a:off x="5667830" y="3590402"/>
            <a:ext cx="4450454" cy="226720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CCE29B1-BC45-836B-09E0-12B4A680D13B}"/>
              </a:ext>
            </a:extLst>
          </p:cNvPr>
          <p:cNvGrpSpPr/>
          <p:nvPr/>
        </p:nvGrpSpPr>
        <p:grpSpPr>
          <a:xfrm>
            <a:off x="-1" y="6389352"/>
            <a:ext cx="12192001" cy="465094"/>
            <a:chOff x="0" y="6392906"/>
            <a:chExt cx="12192001" cy="46509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E9C523-0E16-F307-7506-6ECE5ABE8134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BDA6CC-2AC7-31A2-98E0-0E45C5F4E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EBFE3-E348-DE2E-EE0E-8B1DC61F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1320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B8C799-4E29-C16B-8EF5-10E307910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1320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698392-EFD5-693F-2C74-C5DCC9E51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1320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1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1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1ED8-2CC2-6D2E-8958-72DE8A099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Q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A6E8C-DE68-0002-C1C7-323610C24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Introduction to DUNE</a:t>
            </a:r>
          </a:p>
          <a:p>
            <a:r>
              <a:rPr lang="en-GB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ProtoDUNE</a:t>
            </a:r>
            <a:endParaRPr lang="en-IQ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IQ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Project Overview</a:t>
            </a:r>
          </a:p>
          <a:p>
            <a:pPr>
              <a:lnSpc>
                <a:spcPct val="115000"/>
              </a:lnSpc>
            </a:pPr>
            <a:r>
              <a:rPr lang="en-GB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Monitoring Ping, Andrew File System (AFS), and </a:t>
            </a:r>
            <a:r>
              <a:rPr lang="en-GB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CernVM</a:t>
            </a:r>
            <a:r>
              <a:rPr lang="en-GB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File System (</a:t>
            </a:r>
            <a:r>
              <a:rPr lang="en-GB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cvmfs</a:t>
            </a:r>
            <a:r>
              <a:rPr lang="en-GB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IQ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contribution</a:t>
            </a:r>
          </a:p>
          <a:p>
            <a:pPr marL="222250" indent="-222250"/>
            <a:r>
              <a:rPr lang="en-GB" sz="19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</a:t>
            </a:r>
            <a:endParaRPr lang="en-GB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Q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Q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22C3F4-4633-BD59-E36E-A88C3EC194A2}"/>
              </a:ext>
            </a:extLst>
          </p:cNvPr>
          <p:cNvGrpSpPr/>
          <p:nvPr/>
        </p:nvGrpSpPr>
        <p:grpSpPr>
          <a:xfrm>
            <a:off x="-1" y="6392906"/>
            <a:ext cx="12192001" cy="465094"/>
            <a:chOff x="0" y="6392906"/>
            <a:chExt cx="12192001" cy="46509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E184EE9-AF1B-81A1-8A20-D8CEE688E683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05B14FC-81C0-3520-F674-BB986DD17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FFB1F-1243-F824-E8F6-8AEBAD97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1320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7EE5D-6DD2-E919-13AF-FBB8FAA57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1320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7D064-B3F6-7F96-D1D0-B54A85FB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1320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2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0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29BB9-0C09-910E-8C64-0D3086EBE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65125"/>
            <a:ext cx="11463867" cy="1325563"/>
          </a:xfrm>
        </p:spPr>
        <p:txBody>
          <a:bodyPr/>
          <a:lstStyle/>
          <a:p>
            <a:r>
              <a:rPr lang="en-IQ" dirty="0">
                <a:solidFill>
                  <a:srgbClr val="FF0000"/>
                </a:solidFill>
              </a:rPr>
              <a:t>Deep underground neutrino experiment (DUNE)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72892A-A63A-4C0C-DA54-D50207C59D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412397"/>
            <a:ext cx="10515600" cy="34844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E77496-DE91-490C-C79B-055D9B8BC40D}"/>
              </a:ext>
            </a:extLst>
          </p:cNvPr>
          <p:cNvSpPr txBox="1"/>
          <p:nvPr/>
        </p:nvSpPr>
        <p:spPr>
          <a:xfrm>
            <a:off x="838200" y="5020798"/>
            <a:ext cx="64135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Liquid Argon time projection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Fermilab Accelerator generate intense neutrino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4 Far detector modules (1.48 Km underground) in Sanford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Detector size (14 x 14 x 62) m</a:t>
            </a:r>
            <a:r>
              <a:rPr lang="en-US" sz="1900" baseline="30000" dirty="0"/>
              <a:t>3</a:t>
            </a:r>
            <a:endParaRPr lang="en-IQ" sz="19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C84AEE-A4B1-7020-96F0-488017405CAF}"/>
              </a:ext>
            </a:extLst>
          </p:cNvPr>
          <p:cNvGrpSpPr/>
          <p:nvPr/>
        </p:nvGrpSpPr>
        <p:grpSpPr>
          <a:xfrm>
            <a:off x="-1" y="6392906"/>
            <a:ext cx="12192001" cy="465094"/>
            <a:chOff x="0" y="6392906"/>
            <a:chExt cx="12192001" cy="4650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30DDEE-2BFD-28E3-5FA2-3D5B866BDBA0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F9E457F-4A2C-A4C6-50FF-13542632F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B366E1-1FF8-CEFE-5CCE-E9AE44C4B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59EA1-06EF-921C-487F-B10638B7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F64F8-E8B5-65AA-C91B-51A7DD892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3</a:t>
            </a:fld>
            <a:endParaRPr lang="en-IQ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578682-C1F6-BF7C-E108-6261DC383DDC}"/>
              </a:ext>
            </a:extLst>
          </p:cNvPr>
          <p:cNvSpPr txBox="1"/>
          <p:nvPr/>
        </p:nvSpPr>
        <p:spPr>
          <a:xfrm>
            <a:off x="7368209" y="4943115"/>
            <a:ext cx="394024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Q" sz="1900" dirty="0"/>
              <a:t>Wide physics programme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A</a:t>
            </a:r>
            <a:r>
              <a:rPr lang="en-IQ" sz="1900" dirty="0"/>
              <a:t>ccelerotor based neutrino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Q" sz="1900" dirty="0"/>
              <a:t>Supernovae neutrino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Q" sz="1900" dirty="0"/>
              <a:t>Proton decay</a:t>
            </a:r>
          </a:p>
        </p:txBody>
      </p:sp>
    </p:spTree>
    <p:extLst>
      <p:ext uri="{BB962C8B-B14F-4D97-AF65-F5344CB8AC3E}">
        <p14:creationId xmlns:p14="http://schemas.microsoft.com/office/powerpoint/2010/main" val="29719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E51D3A-8F06-A256-8021-672DE5358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96" y="385228"/>
            <a:ext cx="10515600" cy="1325563"/>
          </a:xfrm>
        </p:spPr>
        <p:txBody>
          <a:bodyPr>
            <a:normAutofit/>
          </a:bodyPr>
          <a:lstStyle/>
          <a:p>
            <a:r>
              <a:rPr lang="en-IQ" dirty="0">
                <a:solidFill>
                  <a:srgbClr val="FF0000"/>
                </a:solidFill>
              </a:rPr>
              <a:t>ProtoDUNE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5F0B31-B268-C324-5D8B-F8783D293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99" y="1845728"/>
            <a:ext cx="6165755" cy="40473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D8E382-D0D0-575D-B043-A8003CABD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3247" y="1710791"/>
            <a:ext cx="4381500" cy="29210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466E58E-8140-0008-F488-AB33BB556689}"/>
              </a:ext>
            </a:extLst>
          </p:cNvPr>
          <p:cNvGrpSpPr/>
          <p:nvPr/>
        </p:nvGrpSpPr>
        <p:grpSpPr>
          <a:xfrm>
            <a:off x="2462893" y="2383470"/>
            <a:ext cx="4960354" cy="2834640"/>
            <a:chOff x="2381250" y="2983230"/>
            <a:chExt cx="4960354" cy="283464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64EEC2-9669-1495-98ED-825BBC6D1056}"/>
                </a:ext>
              </a:extLst>
            </p:cNvPr>
            <p:cNvSpPr/>
            <p:nvPr/>
          </p:nvSpPr>
          <p:spPr>
            <a:xfrm>
              <a:off x="2468880" y="2983230"/>
              <a:ext cx="1245870" cy="787821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DE69879-B7C8-69AE-B146-C6EEDFA62963}"/>
                </a:ext>
              </a:extLst>
            </p:cNvPr>
            <p:cNvSpPr/>
            <p:nvPr/>
          </p:nvSpPr>
          <p:spPr>
            <a:xfrm>
              <a:off x="2381250" y="3914882"/>
              <a:ext cx="2727960" cy="1902988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ACE3F9B-E3CF-27BB-F29B-49CE8B875377}"/>
                </a:ext>
              </a:extLst>
            </p:cNvPr>
            <p:cNvCxnSpPr>
              <a:cxnSpLocks/>
            </p:cNvCxnSpPr>
            <p:nvPr/>
          </p:nvCxnSpPr>
          <p:spPr>
            <a:xfrm>
              <a:off x="3714750" y="3239877"/>
              <a:ext cx="3626854" cy="18912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F23D383-57C8-6EE1-4042-DFA2EBD986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4681" y="3429000"/>
              <a:ext cx="2326923" cy="1198588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458D8B9-1888-671D-C44A-A9D1AC3CFE3B}"/>
              </a:ext>
            </a:extLst>
          </p:cNvPr>
          <p:cNvGrpSpPr/>
          <p:nvPr/>
        </p:nvGrpSpPr>
        <p:grpSpPr>
          <a:xfrm>
            <a:off x="-1" y="6393328"/>
            <a:ext cx="12192001" cy="465094"/>
            <a:chOff x="0" y="6392906"/>
            <a:chExt cx="12192001" cy="46509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C0A185C-6C63-1E37-D04F-03672B77D24B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2F4C2F6-23FE-AABA-5423-8D5786094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380CAF-2CA7-325E-AE0B-71EE7EEF2B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1757B-3210-1888-D3F1-04771A5E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D81F1-91DD-EA92-6044-923CF6ECF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4</a:t>
            </a:fld>
            <a:endParaRPr lang="en-IQ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ECF4EE-3838-80D7-9E18-A8A0B4FC5B8D}"/>
              </a:ext>
            </a:extLst>
          </p:cNvPr>
          <p:cNvSpPr txBox="1"/>
          <p:nvPr/>
        </p:nvSpPr>
        <p:spPr>
          <a:xfrm>
            <a:off x="7279048" y="4773895"/>
            <a:ext cx="451020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 prototype far detectors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first started taking data in Sep 2018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Detector size (6 x 6 x 6) m</a:t>
            </a:r>
            <a:r>
              <a:rPr lang="en-US" sz="1900" b="0" i="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5% of DUNE</a:t>
            </a: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Q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72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E8319-816A-625C-DB0A-EC558E615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67" y="128059"/>
            <a:ext cx="10515600" cy="1325563"/>
          </a:xfrm>
        </p:spPr>
        <p:txBody>
          <a:bodyPr/>
          <a:lstStyle/>
          <a:p>
            <a:r>
              <a:rPr lang="en-IQ" b="1" dirty="0">
                <a:solidFill>
                  <a:srgbClr val="FF0000"/>
                </a:solidFill>
              </a:rPr>
              <a:t>ProtoDUNE DAQ room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80B996-BE2A-E34B-7563-7341582584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969"/>
          <a:stretch/>
        </p:blipFill>
        <p:spPr>
          <a:xfrm>
            <a:off x="4375230" y="1256852"/>
            <a:ext cx="3727048" cy="5371292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DA711DE8-C409-0ACE-1181-9763852D6F42}"/>
              </a:ext>
            </a:extLst>
          </p:cNvPr>
          <p:cNvGrpSpPr/>
          <p:nvPr/>
        </p:nvGrpSpPr>
        <p:grpSpPr>
          <a:xfrm>
            <a:off x="1528519" y="1459976"/>
            <a:ext cx="9882183" cy="3618577"/>
            <a:chOff x="1528519" y="1459976"/>
            <a:chExt cx="9882183" cy="361857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BFC5F0-8E4A-2745-7DB1-2FFC293FBA2D}"/>
                </a:ext>
              </a:extLst>
            </p:cNvPr>
            <p:cNvSpPr txBox="1"/>
            <p:nvPr/>
          </p:nvSpPr>
          <p:spPr>
            <a:xfrm>
              <a:off x="1528519" y="1680445"/>
              <a:ext cx="25368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Q" dirty="0"/>
                <a:t>Network file system,</a:t>
              </a:r>
            </a:p>
            <a:p>
              <a:pPr algn="ctr"/>
              <a:r>
                <a:rPr lang="en-US" dirty="0"/>
                <a:t>R</a:t>
              </a:r>
              <a:r>
                <a:rPr lang="en-IQ" dirty="0"/>
                <a:t>un control, monitoring, </a:t>
              </a:r>
            </a:p>
            <a:p>
              <a:pPr algn="ctr"/>
              <a:r>
                <a:rPr lang="en-IQ" dirty="0"/>
                <a:t>readout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A181DF-CE68-0A55-17FB-35D9B4598964}"/>
                </a:ext>
              </a:extLst>
            </p:cNvPr>
            <p:cNvSpPr txBox="1"/>
            <p:nvPr/>
          </p:nvSpPr>
          <p:spPr>
            <a:xfrm>
              <a:off x="8740180" y="1504070"/>
              <a:ext cx="26562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IQ" dirty="0"/>
                <a:t>afety, power control, UPS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1EB7D329-E0E9-250A-C998-A3C542545DBE}"/>
                </a:ext>
              </a:extLst>
            </p:cNvPr>
            <p:cNvSpPr/>
            <p:nvPr/>
          </p:nvSpPr>
          <p:spPr>
            <a:xfrm>
              <a:off x="1554968" y="1688736"/>
              <a:ext cx="2483949" cy="915039"/>
            </a:xfrm>
            <a:prstGeom prst="roundRect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36DF14D0-1AB1-F3C8-8E33-53C7A55D73FD}"/>
                </a:ext>
              </a:extLst>
            </p:cNvPr>
            <p:cNvSpPr/>
            <p:nvPr/>
          </p:nvSpPr>
          <p:spPr>
            <a:xfrm>
              <a:off x="8754462" y="1459976"/>
              <a:ext cx="2656240" cy="413426"/>
            </a:xfrm>
            <a:prstGeom prst="roundRect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B6CFCFF-3D43-81AD-D1D1-A96EB87EBA52}"/>
                </a:ext>
              </a:extLst>
            </p:cNvPr>
            <p:cNvGrpSpPr/>
            <p:nvPr/>
          </p:nvGrpSpPr>
          <p:grpSpPr>
            <a:xfrm>
              <a:off x="1931200" y="1666689"/>
              <a:ext cx="7859660" cy="3411864"/>
              <a:chOff x="1931200" y="1666689"/>
              <a:chExt cx="7859660" cy="341186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DFA2269-8AD9-5871-9892-11D072483829}"/>
                  </a:ext>
                </a:extLst>
              </p:cNvPr>
              <p:cNvSpPr txBox="1"/>
              <p:nvPr/>
            </p:nvSpPr>
            <p:spPr>
              <a:xfrm>
                <a:off x="2025570" y="3229337"/>
                <a:ext cx="1191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Q" dirty="0"/>
                  <a:t>Disk arrays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2D41C2-7F44-8289-D412-7554D1DB4B58}"/>
                  </a:ext>
                </a:extLst>
              </p:cNvPr>
              <p:cNvSpPr txBox="1"/>
              <p:nvPr/>
            </p:nvSpPr>
            <p:spPr>
              <a:xfrm>
                <a:off x="2083443" y="4039565"/>
                <a:ext cx="16191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</a:t>
                </a:r>
                <a:r>
                  <a:rPr lang="en-IQ" dirty="0"/>
                  <a:t>torage servers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63BAA7D-9E61-9180-A4D1-972D574AAC03}"/>
                  </a:ext>
                </a:extLst>
              </p:cNvPr>
              <p:cNvSpPr txBox="1"/>
              <p:nvPr/>
            </p:nvSpPr>
            <p:spPr>
              <a:xfrm>
                <a:off x="2201234" y="4665127"/>
                <a:ext cx="1191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Q" dirty="0"/>
                  <a:t>Disk arrays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EAC7661-7508-86D8-47D5-334D112F1EC0}"/>
                  </a:ext>
                </a:extLst>
              </p:cNvPr>
              <p:cNvSpPr txBox="1"/>
              <p:nvPr/>
            </p:nvSpPr>
            <p:spPr>
              <a:xfrm>
                <a:off x="9051403" y="2419109"/>
                <a:ext cx="718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Q" dirty="0"/>
                  <a:t>Triger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D4E7A3-28E9-276A-4A0F-D001E0D7AB33}"/>
                  </a:ext>
                </a:extLst>
              </p:cNvPr>
              <p:cNvSpPr txBox="1"/>
              <p:nvPr/>
            </p:nvSpPr>
            <p:spPr>
              <a:xfrm>
                <a:off x="8453469" y="3312972"/>
                <a:ext cx="817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Q" dirty="0"/>
                  <a:t>Timing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9D5BF318-23E7-9B48-3E25-FCC72192F3C6}"/>
                  </a:ext>
                </a:extLst>
              </p:cNvPr>
              <p:cNvSpPr/>
              <p:nvPr/>
            </p:nvSpPr>
            <p:spPr>
              <a:xfrm>
                <a:off x="1931200" y="3185243"/>
                <a:ext cx="1405145" cy="457520"/>
              </a:xfrm>
              <a:prstGeom prst="roundRect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Q"/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8DD62DA3-DA5F-0344-CE26-4696C48FFB3C}"/>
                  </a:ext>
                </a:extLst>
              </p:cNvPr>
              <p:cNvSpPr/>
              <p:nvPr/>
            </p:nvSpPr>
            <p:spPr>
              <a:xfrm>
                <a:off x="2094369" y="3995471"/>
                <a:ext cx="1608235" cy="457520"/>
              </a:xfrm>
              <a:prstGeom prst="roundRect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Q"/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954CE25D-5E1D-84A1-3959-BDA068E49E1F}"/>
                  </a:ext>
                </a:extLst>
              </p:cNvPr>
              <p:cNvSpPr/>
              <p:nvPr/>
            </p:nvSpPr>
            <p:spPr>
              <a:xfrm>
                <a:off x="2099356" y="4621033"/>
                <a:ext cx="1405145" cy="457520"/>
              </a:xfrm>
              <a:prstGeom prst="roundRect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Q"/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3A0E19D4-453A-817D-8F66-04D66CB0446A}"/>
                  </a:ext>
                </a:extLst>
              </p:cNvPr>
              <p:cNvSpPr/>
              <p:nvPr/>
            </p:nvSpPr>
            <p:spPr>
              <a:xfrm>
                <a:off x="8973007" y="2375015"/>
                <a:ext cx="817853" cy="413426"/>
              </a:xfrm>
              <a:prstGeom prst="roundRect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Q"/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172858B1-5137-9988-60B3-97E3A37053F8}"/>
                  </a:ext>
                </a:extLst>
              </p:cNvPr>
              <p:cNvSpPr/>
              <p:nvPr/>
            </p:nvSpPr>
            <p:spPr>
              <a:xfrm>
                <a:off x="8453469" y="3290925"/>
                <a:ext cx="817853" cy="413426"/>
              </a:xfrm>
              <a:prstGeom prst="roundRect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Q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D7C7AEB1-4440-E28B-C8F2-E712DD3B354A}"/>
                  </a:ext>
                </a:extLst>
              </p:cNvPr>
              <p:cNvCxnSpPr>
                <a:stCxn id="20" idx="3"/>
              </p:cNvCxnSpPr>
              <p:nvPr/>
            </p:nvCxnSpPr>
            <p:spPr>
              <a:xfrm>
                <a:off x="4038917" y="2146256"/>
                <a:ext cx="1528506" cy="457519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82A409E-B0B2-7CFE-FDAA-7EE93E7BDB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6345" y="3414003"/>
                <a:ext cx="1571321" cy="14997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590AEA5-7900-9F0E-2E72-B7C3DE7ED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9249" y="4216732"/>
                <a:ext cx="1103921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29C1B2C5-5E9B-48DF-E325-D85AC7B86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4501" y="4889993"/>
                <a:ext cx="1103921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CBE21D3-E4E7-AC56-BC6C-C4DFEC340839}"/>
                  </a:ext>
                </a:extLst>
              </p:cNvPr>
              <p:cNvCxnSpPr>
                <a:cxnSpLocks/>
                <a:endCxn id="24" idx="1"/>
              </p:cNvCxnSpPr>
              <p:nvPr/>
            </p:nvCxnSpPr>
            <p:spPr>
              <a:xfrm flipV="1">
                <a:off x="6284082" y="1666689"/>
                <a:ext cx="2470380" cy="660818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BA03A51-84FA-8136-D11E-432E5CABB948}"/>
                  </a:ext>
                </a:extLst>
              </p:cNvPr>
              <p:cNvCxnSpPr>
                <a:cxnSpLocks/>
                <a:endCxn id="25" idx="1"/>
              </p:cNvCxnSpPr>
              <p:nvPr/>
            </p:nvCxnSpPr>
            <p:spPr>
              <a:xfrm flipV="1">
                <a:off x="6106461" y="2581728"/>
                <a:ext cx="2866546" cy="238511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349B073-ED05-C7F0-326C-EA04B1B14080}"/>
                  </a:ext>
                </a:extLst>
              </p:cNvPr>
              <p:cNvCxnSpPr>
                <a:cxnSpLocks/>
                <a:endCxn id="26" idx="1"/>
              </p:cNvCxnSpPr>
              <p:nvPr/>
            </p:nvCxnSpPr>
            <p:spPr>
              <a:xfrm>
                <a:off x="5946551" y="3421501"/>
                <a:ext cx="2506918" cy="76137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39FC3E2-9B4C-69AE-3FF4-C5495CD1B912}"/>
              </a:ext>
            </a:extLst>
          </p:cNvPr>
          <p:cNvGrpSpPr/>
          <p:nvPr/>
        </p:nvGrpSpPr>
        <p:grpSpPr>
          <a:xfrm>
            <a:off x="-1" y="6390103"/>
            <a:ext cx="12192001" cy="465094"/>
            <a:chOff x="0" y="6392906"/>
            <a:chExt cx="12192001" cy="46509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22470E7-10B6-940C-FA23-E4EAA3EA3C5A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BC876C-8416-3D78-4CAA-F5EC9FABC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A58B54-6C09-D147-A427-16986688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1AECB-EF6C-B67A-4C37-A7A1C3FB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4CFBC-A365-189E-8723-92C823712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5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1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E8319-816A-625C-DB0A-EC558E615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58" y="203493"/>
            <a:ext cx="10515600" cy="1325563"/>
          </a:xfrm>
        </p:spPr>
        <p:txBody>
          <a:bodyPr/>
          <a:lstStyle/>
          <a:p>
            <a:r>
              <a:rPr lang="en-IQ" b="1" dirty="0">
                <a:solidFill>
                  <a:srgbClr val="FF0000"/>
                </a:solidFill>
              </a:rPr>
              <a:t>EP-DT-DI DAQlab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AC97318-6E87-917D-EA96-07A90DD7A3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76070" y="792122"/>
            <a:ext cx="3955316" cy="5273755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61A5CAD-385B-EEF4-457C-CFA1B6D63FF7}"/>
              </a:ext>
            </a:extLst>
          </p:cNvPr>
          <p:cNvGrpSpPr/>
          <p:nvPr/>
        </p:nvGrpSpPr>
        <p:grpSpPr>
          <a:xfrm>
            <a:off x="-1" y="6392906"/>
            <a:ext cx="12192001" cy="465094"/>
            <a:chOff x="0" y="6392906"/>
            <a:chExt cx="12192001" cy="46509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4EA982-5FC3-5F6C-D370-8116353A282A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EE3C3D3-CCE3-9347-6951-A5BC74B60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C3C59-7FFC-03BD-F0F2-B970C132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9008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2BBEE1-3D91-142E-C84B-E8E20C53D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89008"/>
            <a:ext cx="4114800" cy="365125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Nechirawan</a:t>
            </a:r>
            <a:r>
              <a:rPr lang="en-US" dirty="0">
                <a:solidFill>
                  <a:schemeClr val="bg1"/>
                </a:solidFill>
              </a:rPr>
              <a:t> Mohammed/ Shahid Beheshti University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4659F-C351-F903-B52C-6A8E022F0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89008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6</a:t>
            </a:fld>
            <a:endParaRPr lang="en-IQ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BCA13D-0F23-CDFA-BFA0-E8D8A21B5D5E}"/>
              </a:ext>
            </a:extLst>
          </p:cNvPr>
          <p:cNvSpPr txBox="1"/>
          <p:nvPr/>
        </p:nvSpPr>
        <p:spPr>
          <a:xfrm>
            <a:off x="556591" y="1722783"/>
            <a:ext cx="7076296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Located in building 0021 R-0069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11 machines used for development by Detector Interface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Mainly used for DAQ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/>
              <a:t>E.g.: (Proto)DUNE, NA61, NA62 experiments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/>
              <a:t>Both software and firmware development</a:t>
            </a:r>
            <a:endParaRPr lang="en-IQ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T</a:t>
            </a:r>
            <a:r>
              <a:rPr lang="en-IQ" sz="1900" dirty="0"/>
              <a:t>emperature monitoring available and alarm based alerting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264419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F7EB-68FA-2388-69C8-5176E3F78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Q" sz="32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Project description</a:t>
            </a:r>
            <a:endParaRPr lang="en-IQ" sz="8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39A2-5D08-576C-D515-7FC23BCC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44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b="0" i="0" dirty="0">
                <a:solidFill>
                  <a:srgbClr val="3F435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Developing a web-based application to monitor the status of a list of servers and assess the availability of different services </a:t>
            </a: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Functionality:</a:t>
            </a: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Checks server status using ICMP ping and SSH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Verifies AFS and CVMFS availability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Potentially including other services</a:t>
            </a:r>
          </a:p>
          <a:p>
            <a:pPr marL="0" indent="0" algn="l">
              <a:buNone/>
            </a:pP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Benefits:</a:t>
            </a: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Quick assessment of server statuses to support System Administrators </a:t>
            </a:r>
          </a:p>
          <a:p>
            <a:pPr lvl="1"/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E.g. In case of power cut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9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Visual representation with color coding</a:t>
            </a:r>
          </a:p>
          <a:p>
            <a:pPr marL="0" indent="0" algn="just">
              <a:buNone/>
            </a:pPr>
            <a:endParaRPr lang="en-US" sz="19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en-IQ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6E9B5A8-0D0A-FDCE-D913-E0F4A2D8D482}"/>
              </a:ext>
            </a:extLst>
          </p:cNvPr>
          <p:cNvGrpSpPr/>
          <p:nvPr/>
        </p:nvGrpSpPr>
        <p:grpSpPr>
          <a:xfrm>
            <a:off x="-1" y="6387983"/>
            <a:ext cx="12192001" cy="465094"/>
            <a:chOff x="0" y="6392906"/>
            <a:chExt cx="12192001" cy="46509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D5F761-FF3F-9363-3F92-B849DD53EDF8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>
                <a:solidFill>
                  <a:schemeClr val="bg1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CAC2A24-7B57-7A16-4B9D-9589B4C5B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E1080-8223-74D5-C7E4-996FAA5B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6FFF7-4C13-E454-C44D-4B202FE6A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974C1-26C7-5198-500C-4D9DDB0CE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7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73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EF47E-5EC1-4352-D93C-AF97DC7F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0" y="1819275"/>
            <a:ext cx="10496550" cy="3219450"/>
          </a:xfrm>
        </p:spPr>
        <p:txBody>
          <a:bodyPr>
            <a:normAutofit/>
          </a:bodyPr>
          <a:lstStyle/>
          <a:p>
            <a:pPr algn="ctr"/>
            <a:r>
              <a:rPr lang="en-GB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</a:t>
            </a:r>
            <a:br>
              <a:rPr lang="en-GB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Ping -  AFS – CVMFS</a:t>
            </a:r>
            <a:br>
              <a:rPr lang="en-GB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n-IQ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DA3F748-2E81-0B8A-052B-B7AF7197E891}"/>
              </a:ext>
            </a:extLst>
          </p:cNvPr>
          <p:cNvGrpSpPr/>
          <p:nvPr/>
        </p:nvGrpSpPr>
        <p:grpSpPr>
          <a:xfrm>
            <a:off x="0" y="6392906"/>
            <a:ext cx="12192001" cy="465094"/>
            <a:chOff x="0" y="6392906"/>
            <a:chExt cx="12192001" cy="46509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FC52B5-7D10-FFF3-74CA-1338C9FD9B7F}"/>
                </a:ext>
              </a:extLst>
            </p:cNvPr>
            <p:cNvSpPr/>
            <p:nvPr/>
          </p:nvSpPr>
          <p:spPr>
            <a:xfrm>
              <a:off x="0" y="6392906"/>
              <a:ext cx="12192001" cy="465094"/>
            </a:xfrm>
            <a:prstGeom prst="rect">
              <a:avLst/>
            </a:prstGeom>
            <a:solidFill>
              <a:srgbClr val="1D58AE"/>
            </a:solidFill>
            <a:ln>
              <a:solidFill>
                <a:srgbClr val="3B80E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Q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47F2A2-9612-A906-A960-FC64773AA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36" y="6396026"/>
              <a:ext cx="429078" cy="42907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651D46-001A-4E31-5508-E4C44F84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5337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8/22/23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CCDBF-C867-CE22-40A2-A9E56A79E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337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Nechirawan Mohammed/ Shahid Beheshti University</a:t>
            </a:r>
            <a:endParaRPr lang="en-IQ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22974-8EF6-00D9-CC4C-4DF0C9D29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337"/>
            <a:ext cx="2743200" cy="365125"/>
          </a:xfrm>
        </p:spPr>
        <p:txBody>
          <a:bodyPr/>
          <a:lstStyle/>
          <a:p>
            <a:fld id="{C0E3C64E-6C7D-B847-B490-9A795E019909}" type="slidenum">
              <a:rPr lang="en-IQ" smtClean="0">
                <a:solidFill>
                  <a:schemeClr val="bg1"/>
                </a:solidFill>
              </a:rPr>
              <a:t>8</a:t>
            </a:fld>
            <a:endParaRPr lang="en-IQ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3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5747</TotalTime>
  <Words>821</Words>
  <Application>Microsoft Macintosh PowerPoint</Application>
  <PresentationFormat>Widescreen</PresentationFormat>
  <Paragraphs>194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Söhne</vt:lpstr>
      <vt:lpstr>Wingdings</vt:lpstr>
      <vt:lpstr>Office Theme</vt:lpstr>
      <vt:lpstr>Development of monitoring system for DAQ servers</vt:lpstr>
      <vt:lpstr>Who am I?</vt:lpstr>
      <vt:lpstr>Outline</vt:lpstr>
      <vt:lpstr>Deep underground neutrino experiment (DUNE)</vt:lpstr>
      <vt:lpstr>ProtoDUNE</vt:lpstr>
      <vt:lpstr>ProtoDUNE DAQ room</vt:lpstr>
      <vt:lpstr>EP-DT-DI DAQlab </vt:lpstr>
      <vt:lpstr>Project description</vt:lpstr>
      <vt:lpstr>What are Ping -  AFS – CVMFS ?</vt:lpstr>
      <vt:lpstr>Ping Monitoring </vt:lpstr>
      <vt:lpstr>PowerPoint Presentation</vt:lpstr>
      <vt:lpstr>My contribution</vt:lpstr>
      <vt:lpstr>My contribution</vt:lpstr>
      <vt:lpstr>My contribution</vt:lpstr>
      <vt:lpstr>Display</vt:lpstr>
      <vt:lpstr>Conclusion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Computer Monitoring Software</dc:title>
  <dc:creator>Microsoft Office User</dc:creator>
  <cp:lastModifiedBy>Microsoft Office User</cp:lastModifiedBy>
  <cp:revision>43</cp:revision>
  <dcterms:created xsi:type="dcterms:W3CDTF">2023-08-03T12:15:19Z</dcterms:created>
  <dcterms:modified xsi:type="dcterms:W3CDTF">2023-08-22T07:55:28Z</dcterms:modified>
</cp:coreProperties>
</file>