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44"/>
  </p:notesMasterIdLst>
  <p:handoutMasterIdLst>
    <p:handoutMasterId r:id="rId45"/>
  </p:handoutMasterIdLst>
  <p:sldIdLst>
    <p:sldId id="256" r:id="rId2"/>
    <p:sldId id="257" r:id="rId3"/>
    <p:sldId id="258" r:id="rId4"/>
    <p:sldId id="259" r:id="rId5"/>
    <p:sldId id="260" r:id="rId6"/>
    <p:sldId id="261" r:id="rId7"/>
    <p:sldId id="262" r:id="rId8"/>
    <p:sldId id="263" r:id="rId9"/>
    <p:sldId id="274" r:id="rId10"/>
    <p:sldId id="266" r:id="rId11"/>
    <p:sldId id="264" r:id="rId12"/>
    <p:sldId id="265" r:id="rId13"/>
    <p:sldId id="267" r:id="rId14"/>
    <p:sldId id="268" r:id="rId15"/>
    <p:sldId id="270" r:id="rId16"/>
    <p:sldId id="271" r:id="rId17"/>
    <p:sldId id="269" r:id="rId18"/>
    <p:sldId id="273" r:id="rId19"/>
    <p:sldId id="272" r:id="rId20"/>
    <p:sldId id="275" r:id="rId21"/>
    <p:sldId id="276" r:id="rId22"/>
    <p:sldId id="277" r:id="rId23"/>
    <p:sldId id="278" r:id="rId24"/>
    <p:sldId id="279" r:id="rId25"/>
    <p:sldId id="280" r:id="rId26"/>
    <p:sldId id="289" r:id="rId27"/>
    <p:sldId id="281" r:id="rId28"/>
    <p:sldId id="282" r:id="rId29"/>
    <p:sldId id="283" r:id="rId30"/>
    <p:sldId id="284" r:id="rId31"/>
    <p:sldId id="293" r:id="rId32"/>
    <p:sldId id="285" r:id="rId33"/>
    <p:sldId id="286" r:id="rId34"/>
    <p:sldId id="294" r:id="rId35"/>
    <p:sldId id="295" r:id="rId36"/>
    <p:sldId id="287" r:id="rId37"/>
    <p:sldId id="296" r:id="rId38"/>
    <p:sldId id="297" r:id="rId39"/>
    <p:sldId id="298" r:id="rId40"/>
    <p:sldId id="299" r:id="rId41"/>
    <p:sldId id="288" r:id="rId42"/>
    <p:sldId id="290" r:id="rId4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00FF00"/>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3" d="100"/>
          <a:sy n="63" d="100"/>
        </p:scale>
        <p:origin x="1374" y="18"/>
      </p:cViewPr>
      <p:guideLst>
        <p:guide orient="horz" pos="2160"/>
        <p:guide pos="2880"/>
      </p:guideLst>
    </p:cSldViewPr>
  </p:slideViewPr>
  <p:notesTextViewPr>
    <p:cViewPr>
      <p:scale>
        <a:sx n="100" d="100"/>
        <a:sy n="100" d="100"/>
      </p:scale>
      <p:origin x="0" y="0"/>
    </p:cViewPr>
  </p:notesTextViewPr>
  <p:notesViewPr>
    <p:cSldViewPr>
      <p:cViewPr varScale="1">
        <p:scale>
          <a:sx n="57" d="100"/>
          <a:sy n="57" d="100"/>
        </p:scale>
        <p:origin x="-2520"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74841B0-4E34-4661-B252-47BEE24A5D98}" type="datetimeFigureOut">
              <a:rPr lang="en-US" smtClean="0"/>
              <a:pPr/>
              <a:t>8/31/2023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27D46F4-9FF9-4E2C-A817-40186EE28FE5}" type="slidenum">
              <a:rPr lang="en-US" smtClean="0"/>
              <a:pPr/>
              <a:t>‹#›</a:t>
            </a:fld>
            <a:endParaRPr 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06019AF-A0C8-48B7-A1BD-28F90C8EF80F}" type="datetimeFigureOut">
              <a:rPr lang="en-US" smtClean="0"/>
              <a:pPr/>
              <a:t>8/31/2023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1484360-E85C-498D-96A1-40646DE56F68}"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a:t>Click to edit Master title style</a:t>
            </a:r>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30" name="Date Placeholder 29"/>
          <p:cNvSpPr>
            <a:spLocks noGrp="1"/>
          </p:cNvSpPr>
          <p:nvPr>
            <p:ph type="dt" sz="half" idx="10"/>
          </p:nvPr>
        </p:nvSpPr>
        <p:spPr/>
        <p:txBody>
          <a:bodyPr/>
          <a:lstStyle/>
          <a:p>
            <a:fld id="{243619C7-9125-4D85-8B54-22D43F573215}" type="datetime1">
              <a:rPr lang="el-GR" smtClean="0"/>
              <a:pPr/>
              <a:t>31/8/2023</a:t>
            </a:fld>
            <a:endParaRPr lang="en-US" dirty="0"/>
          </a:p>
        </p:txBody>
      </p:sp>
      <p:sp>
        <p:nvSpPr>
          <p:cNvPr id="19" name="Footer Placeholder 18"/>
          <p:cNvSpPr>
            <a:spLocks noGrp="1"/>
          </p:cNvSpPr>
          <p:nvPr>
            <p:ph type="ftr" sz="quarter" idx="11"/>
          </p:nvPr>
        </p:nvSpPr>
        <p:spPr/>
        <p:txBody>
          <a:bodyPr/>
          <a:lstStyle/>
          <a:p>
            <a:r>
              <a:rPr lang="el-GR" dirty="0"/>
              <a:t>Καθ. Κ. Φουντάς, Εργ. Φυσικής Υψηλών Ενεργειών, Παν. Ιωαννίνων</a:t>
            </a:r>
            <a:endParaRPr lang="en-US" dirty="0"/>
          </a:p>
        </p:txBody>
      </p:sp>
      <p:sp>
        <p:nvSpPr>
          <p:cNvPr id="27" name="Slide Number Placeholder 26"/>
          <p:cNvSpPr>
            <a:spLocks noGrp="1"/>
          </p:cNvSpPr>
          <p:nvPr>
            <p:ph type="sldNum" sz="quarter" idx="12"/>
          </p:nvPr>
        </p:nvSpPr>
        <p:spPr/>
        <p:txBody>
          <a:bodyPr/>
          <a:lstStyle/>
          <a:p>
            <a:fld id="{AC45A5D1-0CC0-4A14-B92D-749B7C641110}"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6506D473-3BA6-433B-8403-09ADDDF411B6}" type="datetime1">
              <a:rPr lang="el-GR" smtClean="0"/>
              <a:pPr/>
              <a:t>31/8/2023</a:t>
            </a:fld>
            <a:endParaRPr lang="en-US" dirty="0"/>
          </a:p>
        </p:txBody>
      </p:sp>
      <p:sp>
        <p:nvSpPr>
          <p:cNvPr id="5" name="Footer Placeholder 4"/>
          <p:cNvSpPr>
            <a:spLocks noGrp="1"/>
          </p:cNvSpPr>
          <p:nvPr>
            <p:ph type="ftr" sz="quarter" idx="11"/>
          </p:nvPr>
        </p:nvSpPr>
        <p:spPr/>
        <p:txBody>
          <a:bodyPr/>
          <a:lstStyle/>
          <a:p>
            <a:r>
              <a:rPr lang="el-GR"/>
              <a:t>Καθ. Κ. Φουντάς, Εργ. Φυσικής Υψηλών Ενεργειών, Παν. Ιωαννίνων</a:t>
            </a:r>
            <a:endParaRPr lang="en-US" dirty="0"/>
          </a:p>
        </p:txBody>
      </p:sp>
      <p:sp>
        <p:nvSpPr>
          <p:cNvPr id="6" name="Slide Number Placeholder 5"/>
          <p:cNvSpPr>
            <a:spLocks noGrp="1"/>
          </p:cNvSpPr>
          <p:nvPr>
            <p:ph type="sldNum" sz="quarter" idx="12"/>
          </p:nvPr>
        </p:nvSpPr>
        <p:spPr/>
        <p:txBody>
          <a:bodyPr/>
          <a:lstStyle/>
          <a:p>
            <a:fld id="{AC45A5D1-0CC0-4A14-B92D-749B7C641110}"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2AAD620F-54C9-4F51-9053-3E916D4A54E9}" type="datetime1">
              <a:rPr lang="el-GR" smtClean="0"/>
              <a:pPr/>
              <a:t>31/8/2023</a:t>
            </a:fld>
            <a:endParaRPr lang="en-US" dirty="0"/>
          </a:p>
        </p:txBody>
      </p:sp>
      <p:sp>
        <p:nvSpPr>
          <p:cNvPr id="5" name="Footer Placeholder 4"/>
          <p:cNvSpPr>
            <a:spLocks noGrp="1"/>
          </p:cNvSpPr>
          <p:nvPr>
            <p:ph type="ftr" sz="quarter" idx="11"/>
          </p:nvPr>
        </p:nvSpPr>
        <p:spPr/>
        <p:txBody>
          <a:bodyPr/>
          <a:lstStyle/>
          <a:p>
            <a:r>
              <a:rPr lang="el-GR"/>
              <a:t>Καθ. Κ. Φουντάς, Εργ. Φυσικής Υψηλών Ενεργειών, Παν. Ιωαννίνων</a:t>
            </a:r>
            <a:endParaRPr lang="en-US" dirty="0"/>
          </a:p>
        </p:txBody>
      </p:sp>
      <p:sp>
        <p:nvSpPr>
          <p:cNvPr id="6" name="Slide Number Placeholder 5"/>
          <p:cNvSpPr>
            <a:spLocks noGrp="1"/>
          </p:cNvSpPr>
          <p:nvPr>
            <p:ph type="sldNum" sz="quarter" idx="12"/>
          </p:nvPr>
        </p:nvSpPr>
        <p:spPr/>
        <p:txBody>
          <a:bodyPr/>
          <a:lstStyle/>
          <a:p>
            <a:fld id="{AC45A5D1-0CC0-4A14-B92D-749B7C641110}"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3D62FB26-6CBE-4154-8226-2E19B4661D81}" type="datetime1">
              <a:rPr lang="el-GR" smtClean="0"/>
              <a:pPr/>
              <a:t>31/8/2023</a:t>
            </a:fld>
            <a:endParaRPr lang="en-US" dirty="0"/>
          </a:p>
        </p:txBody>
      </p:sp>
      <p:sp>
        <p:nvSpPr>
          <p:cNvPr id="5" name="Footer Placeholder 4"/>
          <p:cNvSpPr>
            <a:spLocks noGrp="1"/>
          </p:cNvSpPr>
          <p:nvPr>
            <p:ph type="ftr" sz="quarter" idx="11"/>
          </p:nvPr>
        </p:nvSpPr>
        <p:spPr/>
        <p:txBody>
          <a:bodyPr/>
          <a:lstStyle/>
          <a:p>
            <a:r>
              <a:rPr lang="el-GR" dirty="0"/>
              <a:t>Καθ. Κ. Φουντάς, Εργ. Φυσικής Υψηλών Ενεργειών, Παν. Ιωαννίνων</a:t>
            </a:r>
            <a:endParaRPr lang="en-US" dirty="0"/>
          </a:p>
        </p:txBody>
      </p:sp>
      <p:sp>
        <p:nvSpPr>
          <p:cNvPr id="6" name="Slide Number Placeholder 5"/>
          <p:cNvSpPr>
            <a:spLocks noGrp="1"/>
          </p:cNvSpPr>
          <p:nvPr>
            <p:ph type="sldNum" sz="quarter" idx="12"/>
          </p:nvPr>
        </p:nvSpPr>
        <p:spPr/>
        <p:txBody>
          <a:bodyPr/>
          <a:lstStyle/>
          <a:p>
            <a:fld id="{AC45A5D1-0CC0-4A14-B92D-749B7C641110}"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a:t>Click to edit Master title style</a:t>
            </a:r>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56AE08FC-97CF-4AE1-8148-73112DB0BDE1}" type="datetime1">
              <a:rPr lang="el-GR" smtClean="0"/>
              <a:pPr/>
              <a:t>31/8/2023</a:t>
            </a:fld>
            <a:endParaRPr lang="en-US" dirty="0"/>
          </a:p>
        </p:txBody>
      </p:sp>
      <p:sp>
        <p:nvSpPr>
          <p:cNvPr id="5" name="Footer Placeholder 4"/>
          <p:cNvSpPr>
            <a:spLocks noGrp="1"/>
          </p:cNvSpPr>
          <p:nvPr>
            <p:ph type="ftr" sz="quarter" idx="11"/>
          </p:nvPr>
        </p:nvSpPr>
        <p:spPr/>
        <p:txBody>
          <a:bodyPr/>
          <a:lstStyle/>
          <a:p>
            <a:r>
              <a:rPr lang="el-GR" dirty="0"/>
              <a:t>Καθ. Κ. Φουντάς, Εργ. Φυσικής Υψηλών Ενεργειών, Παν. Ιωαννίνων</a:t>
            </a:r>
            <a:endParaRPr lang="en-US" dirty="0"/>
          </a:p>
        </p:txBody>
      </p:sp>
      <p:sp>
        <p:nvSpPr>
          <p:cNvPr id="6" name="Slide Number Placeholder 5"/>
          <p:cNvSpPr>
            <a:spLocks noGrp="1"/>
          </p:cNvSpPr>
          <p:nvPr>
            <p:ph type="sldNum" sz="quarter" idx="12"/>
          </p:nvPr>
        </p:nvSpPr>
        <p:spPr/>
        <p:txBody>
          <a:bodyPr/>
          <a:lstStyle/>
          <a:p>
            <a:fld id="{AC45A5D1-0CC0-4A14-B92D-749B7C641110}"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a:t>Click to edit Master title style</a:t>
            </a:r>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5123DB8C-3B6E-4C2F-AC5A-0258B1072D9D}" type="datetime1">
              <a:rPr lang="el-GR" smtClean="0"/>
              <a:pPr/>
              <a:t>31/8/2023</a:t>
            </a:fld>
            <a:endParaRPr lang="en-US" dirty="0"/>
          </a:p>
        </p:txBody>
      </p:sp>
      <p:sp>
        <p:nvSpPr>
          <p:cNvPr id="6" name="Footer Placeholder 5"/>
          <p:cNvSpPr>
            <a:spLocks noGrp="1"/>
          </p:cNvSpPr>
          <p:nvPr>
            <p:ph type="ftr" sz="quarter" idx="11"/>
          </p:nvPr>
        </p:nvSpPr>
        <p:spPr/>
        <p:txBody>
          <a:bodyPr/>
          <a:lstStyle/>
          <a:p>
            <a:r>
              <a:rPr lang="el-GR" dirty="0"/>
              <a:t>Καθ. Κ. Φουντάς, Εργ. Φυσικής Υψηλών Ενεργειών, Παν. Ιωαννίνων</a:t>
            </a:r>
            <a:endParaRPr lang="en-US" dirty="0"/>
          </a:p>
        </p:txBody>
      </p:sp>
      <p:sp>
        <p:nvSpPr>
          <p:cNvPr id="7" name="Slide Number Placeholder 6"/>
          <p:cNvSpPr>
            <a:spLocks noGrp="1"/>
          </p:cNvSpPr>
          <p:nvPr>
            <p:ph type="sldNum" sz="quarter" idx="12"/>
          </p:nvPr>
        </p:nvSpPr>
        <p:spPr/>
        <p:txBody>
          <a:bodyPr/>
          <a:lstStyle/>
          <a:p>
            <a:fld id="{AC45A5D1-0CC0-4A14-B92D-749B7C641110}"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a:t>Click to edit Master title style</a:t>
            </a:r>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B32D055D-9FCF-4404-B7FE-C3178578D625}" type="datetime1">
              <a:rPr lang="el-GR" smtClean="0"/>
              <a:pPr/>
              <a:t>31/8/2023</a:t>
            </a:fld>
            <a:endParaRPr lang="en-US" dirty="0"/>
          </a:p>
        </p:txBody>
      </p:sp>
      <p:sp>
        <p:nvSpPr>
          <p:cNvPr id="8" name="Footer Placeholder 7"/>
          <p:cNvSpPr>
            <a:spLocks noGrp="1"/>
          </p:cNvSpPr>
          <p:nvPr>
            <p:ph type="ftr" sz="quarter" idx="11"/>
          </p:nvPr>
        </p:nvSpPr>
        <p:spPr/>
        <p:txBody>
          <a:bodyPr/>
          <a:lstStyle/>
          <a:p>
            <a:r>
              <a:rPr lang="el-GR" dirty="0"/>
              <a:t>Καθ. Κ. Φουντάς, </a:t>
            </a:r>
            <a:r>
              <a:rPr lang="el-GR" dirty="0" err="1"/>
              <a:t>Εργ</a:t>
            </a:r>
            <a:r>
              <a:rPr lang="el-GR" dirty="0"/>
              <a:t>. Φυσικής Υψηλών Ενεργειών, Παν. Ιωαννίνων</a:t>
            </a:r>
            <a:endParaRPr lang="en-US" dirty="0"/>
          </a:p>
        </p:txBody>
      </p:sp>
      <p:sp>
        <p:nvSpPr>
          <p:cNvPr id="9" name="Slide Number Placeholder 8"/>
          <p:cNvSpPr>
            <a:spLocks noGrp="1"/>
          </p:cNvSpPr>
          <p:nvPr>
            <p:ph type="sldNum" sz="quarter" idx="12"/>
          </p:nvPr>
        </p:nvSpPr>
        <p:spPr/>
        <p:txBody>
          <a:bodyPr/>
          <a:lstStyle/>
          <a:p>
            <a:fld id="{AC45A5D1-0CC0-4A14-B92D-749B7C641110}"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a:t>Click to edit Master title style</a:t>
            </a:r>
          </a:p>
        </p:txBody>
      </p:sp>
      <p:sp>
        <p:nvSpPr>
          <p:cNvPr id="3" name="Date Placeholder 2"/>
          <p:cNvSpPr>
            <a:spLocks noGrp="1"/>
          </p:cNvSpPr>
          <p:nvPr>
            <p:ph type="dt" sz="half" idx="10"/>
          </p:nvPr>
        </p:nvSpPr>
        <p:spPr/>
        <p:txBody>
          <a:bodyPr/>
          <a:lstStyle/>
          <a:p>
            <a:fld id="{925F4526-6730-4437-BDCD-383CAF8F8D15}" type="datetime1">
              <a:rPr lang="el-GR" smtClean="0"/>
              <a:pPr/>
              <a:t>31/8/2023</a:t>
            </a:fld>
            <a:endParaRPr lang="en-US" dirty="0"/>
          </a:p>
        </p:txBody>
      </p:sp>
      <p:sp>
        <p:nvSpPr>
          <p:cNvPr id="4" name="Footer Placeholder 3"/>
          <p:cNvSpPr>
            <a:spLocks noGrp="1"/>
          </p:cNvSpPr>
          <p:nvPr>
            <p:ph type="ftr" sz="quarter" idx="11"/>
          </p:nvPr>
        </p:nvSpPr>
        <p:spPr/>
        <p:txBody>
          <a:bodyPr/>
          <a:lstStyle/>
          <a:p>
            <a:r>
              <a:rPr lang="el-GR"/>
              <a:t>Καθ. Κ. Φουντάς, Εργ. Φυσικής Υψηλών Ενεργειών, Παν. Ιωαννίνων</a:t>
            </a:r>
            <a:endParaRPr lang="en-US" dirty="0"/>
          </a:p>
        </p:txBody>
      </p:sp>
      <p:sp>
        <p:nvSpPr>
          <p:cNvPr id="5" name="Slide Number Placeholder 4"/>
          <p:cNvSpPr>
            <a:spLocks noGrp="1"/>
          </p:cNvSpPr>
          <p:nvPr>
            <p:ph type="sldNum" sz="quarter" idx="12"/>
          </p:nvPr>
        </p:nvSpPr>
        <p:spPr/>
        <p:txBody>
          <a:bodyPr/>
          <a:lstStyle/>
          <a:p>
            <a:fld id="{AC45A5D1-0CC0-4A14-B92D-749B7C641110}"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98021D3-AF8A-4EF4-B981-1985D3D99F05}" type="datetime1">
              <a:rPr lang="el-GR" smtClean="0"/>
              <a:pPr/>
              <a:t>31/8/2023</a:t>
            </a:fld>
            <a:endParaRPr lang="en-US" dirty="0"/>
          </a:p>
        </p:txBody>
      </p:sp>
      <p:sp>
        <p:nvSpPr>
          <p:cNvPr id="3" name="Footer Placeholder 2"/>
          <p:cNvSpPr>
            <a:spLocks noGrp="1"/>
          </p:cNvSpPr>
          <p:nvPr>
            <p:ph type="ftr" sz="quarter" idx="11"/>
          </p:nvPr>
        </p:nvSpPr>
        <p:spPr/>
        <p:txBody>
          <a:bodyPr/>
          <a:lstStyle/>
          <a:p>
            <a:r>
              <a:rPr lang="el-GR"/>
              <a:t>Καθ. Κ. Φουντάς, Εργ. Φυσικής Υψηλών Ενεργειών, Παν. Ιωαννίνων</a:t>
            </a:r>
            <a:endParaRPr lang="en-US" dirty="0"/>
          </a:p>
        </p:txBody>
      </p:sp>
      <p:sp>
        <p:nvSpPr>
          <p:cNvPr id="4" name="Slide Number Placeholder 3"/>
          <p:cNvSpPr>
            <a:spLocks noGrp="1"/>
          </p:cNvSpPr>
          <p:nvPr>
            <p:ph type="sldNum" sz="quarter" idx="12"/>
          </p:nvPr>
        </p:nvSpPr>
        <p:spPr/>
        <p:txBody>
          <a:bodyPr/>
          <a:lstStyle/>
          <a:p>
            <a:fld id="{AC45A5D1-0CC0-4A14-B92D-749B7C641110}"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a:t>Click to edit Master title style</a:t>
            </a:r>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2ACFE01F-5E3B-4702-9D20-7F23FA34D099}" type="datetime1">
              <a:rPr lang="el-GR" smtClean="0"/>
              <a:pPr/>
              <a:t>31/8/2023</a:t>
            </a:fld>
            <a:endParaRPr lang="en-US" dirty="0"/>
          </a:p>
        </p:txBody>
      </p:sp>
      <p:sp>
        <p:nvSpPr>
          <p:cNvPr id="6" name="Footer Placeholder 5"/>
          <p:cNvSpPr>
            <a:spLocks noGrp="1"/>
          </p:cNvSpPr>
          <p:nvPr>
            <p:ph type="ftr" sz="quarter" idx="11"/>
          </p:nvPr>
        </p:nvSpPr>
        <p:spPr/>
        <p:txBody>
          <a:bodyPr/>
          <a:lstStyle/>
          <a:p>
            <a:r>
              <a:rPr lang="el-GR"/>
              <a:t>Καθ. Κ. Φουντάς, Εργ. Φυσικής Υψηλών Ενεργειών, Παν. Ιωαννίνων</a:t>
            </a:r>
            <a:endParaRPr lang="en-US" dirty="0"/>
          </a:p>
        </p:txBody>
      </p:sp>
      <p:sp>
        <p:nvSpPr>
          <p:cNvPr id="7" name="Slide Number Placeholder 6"/>
          <p:cNvSpPr>
            <a:spLocks noGrp="1"/>
          </p:cNvSpPr>
          <p:nvPr>
            <p:ph type="sldNum" sz="quarter" idx="12"/>
          </p:nvPr>
        </p:nvSpPr>
        <p:spPr/>
        <p:txBody>
          <a:bodyPr/>
          <a:lstStyle/>
          <a:p>
            <a:fld id="{AC45A5D1-0CC0-4A14-B92D-749B7C641110}"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a:t>Click to edit Master title style</a:t>
            </a:r>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a:t>Click to edit Master text styles</a:t>
            </a:r>
          </a:p>
        </p:txBody>
      </p:sp>
      <p:sp>
        <p:nvSpPr>
          <p:cNvPr id="5" name="Date Placeholder 4"/>
          <p:cNvSpPr>
            <a:spLocks noGrp="1"/>
          </p:cNvSpPr>
          <p:nvPr>
            <p:ph type="dt" sz="half" idx="10"/>
          </p:nvPr>
        </p:nvSpPr>
        <p:spPr/>
        <p:txBody>
          <a:bodyPr/>
          <a:lstStyle/>
          <a:p>
            <a:fld id="{209602E8-BC07-4393-B8DF-6227A0DD0799}" type="datetime1">
              <a:rPr lang="el-GR" smtClean="0"/>
              <a:pPr/>
              <a:t>31/8/2023</a:t>
            </a:fld>
            <a:endParaRPr lang="en-US" dirty="0"/>
          </a:p>
        </p:txBody>
      </p:sp>
      <p:sp>
        <p:nvSpPr>
          <p:cNvPr id="6" name="Footer Placeholder 5"/>
          <p:cNvSpPr>
            <a:spLocks noGrp="1"/>
          </p:cNvSpPr>
          <p:nvPr>
            <p:ph type="ftr" sz="quarter" idx="11"/>
          </p:nvPr>
        </p:nvSpPr>
        <p:spPr/>
        <p:txBody>
          <a:bodyPr/>
          <a:lstStyle/>
          <a:p>
            <a:r>
              <a:rPr lang="el-GR"/>
              <a:t>Καθ. Κ. Φουντάς, Εργ. Φυσικής Υψηλών Ενεργειών, Παν. Ιωαννίνων</a:t>
            </a:r>
            <a:endParaRPr lang="en-US" dirty="0"/>
          </a:p>
        </p:txBody>
      </p:sp>
      <p:sp>
        <p:nvSpPr>
          <p:cNvPr id="7" name="Slide Number Placeholder 6"/>
          <p:cNvSpPr>
            <a:spLocks noGrp="1"/>
          </p:cNvSpPr>
          <p:nvPr>
            <p:ph type="sldNum" sz="quarter" idx="12"/>
          </p:nvPr>
        </p:nvSpPr>
        <p:spPr>
          <a:xfrm>
            <a:off x="8077200" y="6356350"/>
            <a:ext cx="609600" cy="365125"/>
          </a:xfrm>
        </p:spPr>
        <p:txBody>
          <a:bodyPr/>
          <a:lstStyle/>
          <a:p>
            <a:fld id="{AC45A5D1-0CC0-4A14-B92D-749B7C641110}" type="slidenum">
              <a:rPr lang="en-US" smtClean="0"/>
              <a:pPr/>
              <a:t>‹#›</a:t>
            </a:fld>
            <a:endParaRPr lang="en-US" dirty="0"/>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dirty="0"/>
              <a:t>Click icon to add picture</a:t>
            </a:r>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a:t>Click to edit Master title style</a:t>
            </a:r>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B74FACFD-26E5-45A5-9E86-F95FA0CDD603}" type="datetime1">
              <a:rPr lang="el-GR" smtClean="0"/>
              <a:pPr/>
              <a:t>31/8/2023</a:t>
            </a:fld>
            <a:endParaRPr lang="en-US"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r>
              <a:rPr lang="el-GR" dirty="0"/>
              <a:t>Καθ. Κ. Φουντάς, Εργ. Φυσικής Υψηλών Ενεργειών, Παν. Ιωαννίνων</a:t>
            </a:r>
            <a:endParaRPr lang="en-US" dirty="0"/>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AC45A5D1-0CC0-4A14-B92D-749B7C641110}" type="slidenum">
              <a:rPr lang="en-US" smtClean="0"/>
              <a:pPr/>
              <a:t>‹#›</a:t>
            </a:fld>
            <a:endParaRPr lang="en-US" dirty="0"/>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hf hdr="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 Id="rId4" Type="http://schemas.openxmlformats.org/officeDocument/2006/relationships/image" Target="../media/image20.gif"/></Relationships>
</file>

<file path=ppt/slides/_rels/slide1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png"/><Relationship Id="rId1" Type="http://schemas.openxmlformats.org/officeDocument/2006/relationships/slideLayout" Target="../slideLayouts/slideLayout2.xml"/><Relationship Id="rId5" Type="http://schemas.openxmlformats.org/officeDocument/2006/relationships/image" Target="../media/image30.jpeg"/><Relationship Id="rId4" Type="http://schemas.openxmlformats.org/officeDocument/2006/relationships/image" Target="../media/image29.gi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2.xml"/><Relationship Id="rId4" Type="http://schemas.openxmlformats.org/officeDocument/2006/relationships/image" Target="../media/image36.jpeg"/></Relationships>
</file>

<file path=ppt/slides/_rels/slide24.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png"/><Relationship Id="rId1" Type="http://schemas.openxmlformats.org/officeDocument/2006/relationships/slideLayout" Target="../slideLayouts/slideLayout2.xml"/><Relationship Id="rId4" Type="http://schemas.openxmlformats.org/officeDocument/2006/relationships/image" Target="../media/image41.jpeg"/></Relationships>
</file>

<file path=ppt/slides/_rels/slide27.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2.xml"/><Relationship Id="rId6" Type="http://schemas.openxmlformats.org/officeDocument/2006/relationships/image" Target="../media/image47.jpeg"/><Relationship Id="rId5" Type="http://schemas.openxmlformats.org/officeDocument/2006/relationships/image" Target="../media/image46.jpeg"/><Relationship Id="rId4" Type="http://schemas.openxmlformats.org/officeDocument/2006/relationships/image" Target="../media/image45.png"/></Relationships>
</file>

<file path=ppt/slides/_rels/slide29.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image" Target="../media/image54.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56.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40.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2994025"/>
          </a:xfrm>
        </p:spPr>
        <p:txBody>
          <a:bodyPr>
            <a:normAutofit/>
          </a:bodyPr>
          <a:lstStyle/>
          <a:p>
            <a:pPr algn="ctr"/>
            <a:r>
              <a:rPr lang="el-GR" sz="4400" dirty="0"/>
              <a:t>Σωματιδιακή Φυσική</a:t>
            </a:r>
            <a:r>
              <a:rPr lang="en-US" sz="4400" dirty="0"/>
              <a:t>:</a:t>
            </a:r>
            <a:r>
              <a:rPr lang="el-GR" sz="4400" dirty="0"/>
              <a:t> Από το Ηλεκτρόνιο μέχρι το </a:t>
            </a:r>
            <a:r>
              <a:rPr lang="en-US" sz="4400" dirty="0"/>
              <a:t>Higgs </a:t>
            </a:r>
            <a:r>
              <a:rPr lang="el-GR" sz="4400" dirty="0"/>
              <a:t>και το Μεγάλο Αδρονικό Επιταχυντή</a:t>
            </a:r>
            <a:r>
              <a:rPr lang="en-US" sz="4400" dirty="0"/>
              <a:t> (LHC)</a:t>
            </a:r>
            <a:r>
              <a:rPr lang="el-GR" sz="4400" dirty="0"/>
              <a:t>  στο </a:t>
            </a:r>
            <a:r>
              <a:rPr lang="en-US" sz="4400" dirty="0"/>
              <a:t>CERN </a:t>
            </a:r>
          </a:p>
        </p:txBody>
      </p:sp>
      <p:sp>
        <p:nvSpPr>
          <p:cNvPr id="3" name="Subtitle 2"/>
          <p:cNvSpPr>
            <a:spLocks noGrp="1"/>
          </p:cNvSpPr>
          <p:nvPr>
            <p:ph type="subTitle" idx="1"/>
          </p:nvPr>
        </p:nvSpPr>
        <p:spPr>
          <a:xfrm>
            <a:off x="0" y="2971800"/>
            <a:ext cx="9144000" cy="3886200"/>
          </a:xfrm>
        </p:spPr>
        <p:txBody>
          <a:bodyPr>
            <a:normAutofit fontScale="92500" lnSpcReduction="10000"/>
          </a:bodyPr>
          <a:lstStyle/>
          <a:p>
            <a:pPr algn="l">
              <a:buFont typeface="Arial" pitchFamily="34" charset="0"/>
              <a:buChar char="•"/>
            </a:pPr>
            <a:r>
              <a:rPr lang="en-US" dirty="0"/>
              <a:t> </a:t>
            </a:r>
            <a:r>
              <a:rPr lang="el-GR" dirty="0"/>
              <a:t> Αναδρομή από τις αρχές του εικοστού αιώνα όταν γεννήθηκε η   </a:t>
            </a:r>
          </a:p>
          <a:p>
            <a:pPr algn="l"/>
            <a:r>
              <a:rPr lang="el-GR" dirty="0"/>
              <a:t>    Σωματιδιακή Φυσική (Φυσική Υψηλών Ενεργειών)- ανακαλύψεις,             </a:t>
            </a:r>
          </a:p>
          <a:p>
            <a:pPr algn="l"/>
            <a:r>
              <a:rPr lang="el-GR" dirty="0"/>
              <a:t>    τεχνικές, τεράστια πρόοδος αλλά επίσης σύγχυση και λάθη.</a:t>
            </a:r>
          </a:p>
          <a:p>
            <a:pPr algn="l">
              <a:buFont typeface="Arial" pitchFamily="34" charset="0"/>
              <a:buChar char="•"/>
            </a:pPr>
            <a:r>
              <a:rPr lang="el-GR" dirty="0"/>
              <a:t>  Το καθιερωμένο Μοντέλο – Τι γνωρίζουμε με σήμερα για τον κόσμο </a:t>
            </a:r>
          </a:p>
          <a:p>
            <a:pPr algn="l"/>
            <a:r>
              <a:rPr lang="el-GR" dirty="0"/>
              <a:t>    και από τι έχει φτιαχτεί.</a:t>
            </a:r>
          </a:p>
          <a:p>
            <a:pPr algn="l">
              <a:buFont typeface="Arial" pitchFamily="34" charset="0"/>
              <a:buChar char="•"/>
            </a:pPr>
            <a:r>
              <a:rPr lang="el-GR" dirty="0"/>
              <a:t> Τα προβλήματα που απασχολούν την Φυσική Υψηλών </a:t>
            </a:r>
          </a:p>
          <a:p>
            <a:pPr algn="l"/>
            <a:r>
              <a:rPr lang="el-GR" dirty="0"/>
              <a:t>   Ενεργειών   σήμερα.</a:t>
            </a:r>
          </a:p>
          <a:p>
            <a:pPr algn="l">
              <a:buFont typeface="Arial" pitchFamily="34" charset="0"/>
              <a:buChar char="•"/>
            </a:pPr>
            <a:r>
              <a:rPr lang="el-GR" dirty="0"/>
              <a:t> Το  </a:t>
            </a:r>
            <a:r>
              <a:rPr lang="en-US" dirty="0"/>
              <a:t>LHC </a:t>
            </a:r>
            <a:r>
              <a:rPr lang="el-GR" dirty="0"/>
              <a:t>και η αναζήτηση του σωματιδίου </a:t>
            </a:r>
            <a:r>
              <a:rPr lang="en-US" dirty="0"/>
              <a:t>Higgs</a:t>
            </a:r>
            <a:r>
              <a:rPr lang="el-GR" dirty="0"/>
              <a:t>, της </a:t>
            </a:r>
          </a:p>
          <a:p>
            <a:pPr algn="l"/>
            <a:r>
              <a:rPr lang="el-GR" dirty="0"/>
              <a:t>   υπερσυμμετρίας</a:t>
            </a:r>
            <a:r>
              <a:rPr lang="en-US" dirty="0"/>
              <a:t>  </a:t>
            </a:r>
            <a:r>
              <a:rPr lang="el-GR" dirty="0"/>
              <a:t>(</a:t>
            </a:r>
            <a:r>
              <a:rPr lang="en-US" dirty="0"/>
              <a:t>SUSY</a:t>
            </a:r>
            <a:r>
              <a:rPr lang="el-GR" dirty="0"/>
              <a:t>) …..</a:t>
            </a:r>
            <a:endParaRPr lang="en-US" dirty="0"/>
          </a:p>
        </p:txBody>
      </p:sp>
      <p:sp>
        <p:nvSpPr>
          <p:cNvPr id="4" name="Date Placeholder 3"/>
          <p:cNvSpPr>
            <a:spLocks noGrp="1"/>
          </p:cNvSpPr>
          <p:nvPr>
            <p:ph type="dt" sz="half" idx="10"/>
          </p:nvPr>
        </p:nvSpPr>
        <p:spPr>
          <a:xfrm>
            <a:off x="6248400" y="6492875"/>
            <a:ext cx="2133600" cy="365125"/>
          </a:xfrm>
        </p:spPr>
        <p:txBody>
          <a:bodyPr/>
          <a:lstStyle/>
          <a:p>
            <a:fld id="{7FA2FA46-9271-41CB-A2F2-4D185E15A900}" type="datetime1">
              <a:rPr lang="el-GR" smtClean="0"/>
              <a:pPr/>
              <a:t>31/8/2023</a:t>
            </a:fld>
            <a:endParaRPr lang="en-US" dirty="0"/>
          </a:p>
        </p:txBody>
      </p:sp>
      <p:sp>
        <p:nvSpPr>
          <p:cNvPr id="5" name="Slide Number Placeholder 4"/>
          <p:cNvSpPr>
            <a:spLocks noGrp="1"/>
          </p:cNvSpPr>
          <p:nvPr>
            <p:ph type="sldNum" sz="quarter" idx="12"/>
          </p:nvPr>
        </p:nvSpPr>
        <p:spPr/>
        <p:txBody>
          <a:bodyPr/>
          <a:lstStyle/>
          <a:p>
            <a:fld id="{AC45A5D1-0CC0-4A14-B92D-749B7C641110}" type="slidenum">
              <a:rPr lang="en-US" smtClean="0"/>
              <a:pPr/>
              <a:t>1</a:t>
            </a:fld>
            <a:endParaRPr lang="en-US" dirty="0"/>
          </a:p>
        </p:txBody>
      </p:sp>
      <p:sp>
        <p:nvSpPr>
          <p:cNvPr id="6" name="Footer Placeholder 5"/>
          <p:cNvSpPr>
            <a:spLocks noGrp="1"/>
          </p:cNvSpPr>
          <p:nvPr>
            <p:ph type="ftr" sz="quarter" idx="11"/>
          </p:nvPr>
        </p:nvSpPr>
        <p:spPr>
          <a:xfrm>
            <a:off x="0" y="6356350"/>
            <a:ext cx="9144000" cy="501650"/>
          </a:xfrm>
        </p:spPr>
        <p:txBody>
          <a:bodyPr/>
          <a:lstStyle/>
          <a:p>
            <a:r>
              <a:rPr lang="el-GR" dirty="0"/>
              <a:t>Καθ. Κ. Φουντάς, Εργ. Φυσικής Υψηλών Ενεργειών, Παν. Ιωαννίνων</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p:spPr>
        <p:txBody>
          <a:bodyPr>
            <a:noAutofit/>
          </a:bodyPr>
          <a:lstStyle/>
          <a:p>
            <a:pPr algn="ctr"/>
            <a:r>
              <a:rPr lang="el-GR" sz="4400" dirty="0"/>
              <a:t>Φυσική = Απλότητα</a:t>
            </a:r>
            <a:endParaRPr lang="en-US" sz="4000" dirty="0"/>
          </a:p>
        </p:txBody>
      </p:sp>
      <p:sp>
        <p:nvSpPr>
          <p:cNvPr id="3" name="Content Placeholder 2"/>
          <p:cNvSpPr>
            <a:spLocks noGrp="1"/>
          </p:cNvSpPr>
          <p:nvPr>
            <p:ph idx="1"/>
          </p:nvPr>
        </p:nvSpPr>
        <p:spPr>
          <a:xfrm>
            <a:off x="0" y="914400"/>
            <a:ext cx="9144000" cy="1219200"/>
          </a:xfrm>
        </p:spPr>
        <p:txBody>
          <a:bodyPr>
            <a:normAutofit lnSpcReduction="10000"/>
          </a:bodyPr>
          <a:lstStyle/>
          <a:p>
            <a:r>
              <a:rPr lang="el-GR" dirty="0"/>
              <a:t>Συνεπώς όλες οι χιλιάδες από άτομα και μόρια μπορούσαν να εξηγηθούν μόνο με 4 σωματίδια</a:t>
            </a:r>
            <a:r>
              <a:rPr lang="en-US" dirty="0"/>
              <a:t>:</a:t>
            </a:r>
            <a:r>
              <a:rPr lang="el-GR" dirty="0"/>
              <a:t> το φωτόνιο το πρωτόνιο το νετρόνιο και το ηλεκτρόνιο.</a:t>
            </a:r>
          </a:p>
        </p:txBody>
      </p:sp>
      <p:sp>
        <p:nvSpPr>
          <p:cNvPr id="4" name="Date Placeholder 3"/>
          <p:cNvSpPr>
            <a:spLocks noGrp="1"/>
          </p:cNvSpPr>
          <p:nvPr>
            <p:ph type="dt" sz="half" idx="10"/>
          </p:nvPr>
        </p:nvSpPr>
        <p:spPr>
          <a:xfrm>
            <a:off x="457200" y="6492875"/>
            <a:ext cx="2133600" cy="365125"/>
          </a:xfrm>
        </p:spPr>
        <p:txBody>
          <a:bodyPr/>
          <a:lstStyle/>
          <a:p>
            <a:fld id="{3D62FB26-6CBE-4154-8226-2E19B4661D81}" type="datetime1">
              <a:rPr lang="el-GR" smtClean="0"/>
              <a:pPr/>
              <a:t>31/8/2023</a:t>
            </a:fld>
            <a:endParaRPr lang="en-US" dirty="0"/>
          </a:p>
        </p:txBody>
      </p:sp>
      <p:sp>
        <p:nvSpPr>
          <p:cNvPr id="5" name="Footer Placeholder 4"/>
          <p:cNvSpPr>
            <a:spLocks noGrp="1"/>
          </p:cNvSpPr>
          <p:nvPr>
            <p:ph type="ftr" sz="quarter" idx="11"/>
          </p:nvPr>
        </p:nvSpPr>
        <p:spPr>
          <a:xfrm>
            <a:off x="2667000" y="6356350"/>
            <a:ext cx="6477000" cy="501650"/>
          </a:xfrm>
        </p:spPr>
        <p:txBody>
          <a:bodyPr/>
          <a:lstStyle/>
          <a:p>
            <a:r>
              <a:rPr lang="el-GR" dirty="0"/>
              <a:t>Καθ. Κ. Φουντάς, Εργ. Φυσικής Υψηλών Ενεργειών, Παν. Ιωαννίνων</a:t>
            </a:r>
            <a:endParaRPr lang="en-US" dirty="0"/>
          </a:p>
        </p:txBody>
      </p:sp>
      <p:sp>
        <p:nvSpPr>
          <p:cNvPr id="6" name="Slide Number Placeholder 5"/>
          <p:cNvSpPr>
            <a:spLocks noGrp="1"/>
          </p:cNvSpPr>
          <p:nvPr>
            <p:ph type="sldNum" sz="quarter" idx="12"/>
          </p:nvPr>
        </p:nvSpPr>
        <p:spPr/>
        <p:txBody>
          <a:bodyPr/>
          <a:lstStyle/>
          <a:p>
            <a:fld id="{AC45A5D1-0CC0-4A14-B92D-749B7C641110}" type="slidenum">
              <a:rPr lang="en-US" smtClean="0"/>
              <a:pPr/>
              <a:t>10</a:t>
            </a:fld>
            <a:endParaRPr lang="en-US" dirty="0"/>
          </a:p>
        </p:txBody>
      </p:sp>
      <p:pic>
        <p:nvPicPr>
          <p:cNvPr id="4098" name="Picture 2"/>
          <p:cNvPicPr>
            <a:picLocks noChangeAspect="1" noChangeArrowheads="1"/>
          </p:cNvPicPr>
          <p:nvPr/>
        </p:nvPicPr>
        <p:blipFill>
          <a:blip r:embed="rId2" cstate="print"/>
          <a:srcRect/>
          <a:stretch>
            <a:fillRect/>
          </a:stretch>
        </p:blipFill>
        <p:spPr bwMode="auto">
          <a:xfrm>
            <a:off x="1447800" y="2209800"/>
            <a:ext cx="6181725" cy="4381500"/>
          </a:xfrm>
          <a:prstGeom prst="rect">
            <a:avLst/>
          </a:prstGeom>
          <a:noFill/>
          <a:ln w="9525">
            <a:noFill/>
            <a:miter lim="800000"/>
            <a:headEnd/>
            <a:tailEnd/>
          </a:ln>
        </p:spPr>
      </p:pic>
      <p:sp>
        <p:nvSpPr>
          <p:cNvPr id="12" name="TextBox 11"/>
          <p:cNvSpPr txBox="1"/>
          <p:nvPr/>
        </p:nvSpPr>
        <p:spPr>
          <a:xfrm>
            <a:off x="3124200" y="5020270"/>
            <a:ext cx="1524000" cy="1077218"/>
          </a:xfrm>
          <a:prstGeom prst="rect">
            <a:avLst/>
          </a:prstGeom>
          <a:solidFill>
            <a:schemeClr val="bg1"/>
          </a:solidFill>
        </p:spPr>
        <p:txBody>
          <a:bodyPr wrap="square" rtlCol="0">
            <a:spAutoFit/>
          </a:bodyPr>
          <a:lstStyle/>
          <a:p>
            <a:r>
              <a:rPr lang="el-GR" sz="1600" b="1" dirty="0">
                <a:solidFill>
                  <a:srgbClr val="0000FF"/>
                </a:solidFill>
              </a:rPr>
              <a:t>Πρωτόνιο</a:t>
            </a:r>
          </a:p>
          <a:p>
            <a:r>
              <a:rPr lang="el-GR" sz="1600" b="1" dirty="0">
                <a:solidFill>
                  <a:srgbClr val="0000FF"/>
                </a:solidFill>
              </a:rPr>
              <a:t>Νετρόνιο </a:t>
            </a:r>
          </a:p>
          <a:p>
            <a:r>
              <a:rPr lang="el-GR" sz="1600" b="1" dirty="0">
                <a:solidFill>
                  <a:srgbClr val="0000FF"/>
                </a:solidFill>
              </a:rPr>
              <a:t>Ηλεκτρόνιο</a:t>
            </a:r>
          </a:p>
          <a:p>
            <a:r>
              <a:rPr lang="el-GR" sz="1600" b="1" dirty="0">
                <a:solidFill>
                  <a:srgbClr val="0000FF"/>
                </a:solidFill>
              </a:rPr>
              <a:t>Φωτόνιο</a:t>
            </a:r>
            <a:endParaRPr lang="en-US" sz="1600" b="1" dirty="0">
              <a:solidFill>
                <a:srgbClr val="0000FF"/>
              </a:solidFill>
            </a:endParaRPr>
          </a:p>
        </p:txBody>
      </p:sp>
      <p:cxnSp>
        <p:nvCxnSpPr>
          <p:cNvPr id="10" name="Straight Arrow Connector 9"/>
          <p:cNvCxnSpPr/>
          <p:nvPr/>
        </p:nvCxnSpPr>
        <p:spPr>
          <a:xfrm>
            <a:off x="4343400" y="5334000"/>
            <a:ext cx="381000" cy="1588"/>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rot="16200000">
            <a:off x="229444" y="4039445"/>
            <a:ext cx="2889445" cy="461665"/>
          </a:xfrm>
          <a:prstGeom prst="rect">
            <a:avLst/>
          </a:prstGeom>
          <a:solidFill>
            <a:schemeClr val="bg1"/>
          </a:solidFill>
        </p:spPr>
        <p:txBody>
          <a:bodyPr wrap="none" rtlCol="0">
            <a:spAutoFit/>
          </a:bodyPr>
          <a:lstStyle/>
          <a:p>
            <a:r>
              <a:rPr lang="el-GR" sz="2400" dirty="0"/>
              <a:t>Διαφορετικά</a:t>
            </a:r>
            <a:r>
              <a:rPr lang="el-GR" dirty="0"/>
              <a:t> είδη  ύλης</a:t>
            </a:r>
            <a:endParaRPr lang="en-US" dirty="0"/>
          </a:p>
        </p:txBody>
      </p:sp>
      <p:sp>
        <p:nvSpPr>
          <p:cNvPr id="13" name="TextBox 12"/>
          <p:cNvSpPr txBox="1"/>
          <p:nvPr/>
        </p:nvSpPr>
        <p:spPr>
          <a:xfrm>
            <a:off x="2362200" y="2678668"/>
            <a:ext cx="2057400" cy="369332"/>
          </a:xfrm>
          <a:prstGeom prst="rect">
            <a:avLst/>
          </a:prstGeom>
          <a:solidFill>
            <a:schemeClr val="bg1"/>
          </a:solidFill>
        </p:spPr>
        <p:txBody>
          <a:bodyPr wrap="square" rtlCol="0">
            <a:spAutoFit/>
          </a:bodyPr>
          <a:lstStyle/>
          <a:p>
            <a:r>
              <a:rPr lang="el-GR" b="1" dirty="0">
                <a:solidFill>
                  <a:srgbClr val="0000FF"/>
                </a:solidFill>
              </a:rPr>
              <a:t>Χημικές  Ενώσεις</a:t>
            </a:r>
            <a:endParaRPr lang="en-US" b="1" dirty="0">
              <a:solidFill>
                <a:srgbClr val="0000FF"/>
              </a:solidFill>
            </a:endParaRPr>
          </a:p>
        </p:txBody>
      </p:sp>
      <p:sp>
        <p:nvSpPr>
          <p:cNvPr id="14" name="Rectangle 13"/>
          <p:cNvSpPr/>
          <p:nvPr/>
        </p:nvSpPr>
        <p:spPr>
          <a:xfrm>
            <a:off x="4419600" y="5638800"/>
            <a:ext cx="9144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p:spPr>
        <p:txBody>
          <a:bodyPr>
            <a:noAutofit/>
          </a:bodyPr>
          <a:lstStyle/>
          <a:p>
            <a:pPr algn="ctr"/>
            <a:r>
              <a:rPr lang="el-GR" sz="4400" dirty="0"/>
              <a:t>Προβληματισμοί του 1930</a:t>
            </a:r>
            <a:endParaRPr lang="en-US" sz="4000" dirty="0"/>
          </a:p>
        </p:txBody>
      </p:sp>
      <p:sp>
        <p:nvSpPr>
          <p:cNvPr id="3" name="Content Placeholder 2"/>
          <p:cNvSpPr>
            <a:spLocks noGrp="1"/>
          </p:cNvSpPr>
          <p:nvPr>
            <p:ph idx="1"/>
          </p:nvPr>
        </p:nvSpPr>
        <p:spPr>
          <a:xfrm>
            <a:off x="0" y="914400"/>
            <a:ext cx="9144000" cy="5638800"/>
          </a:xfrm>
        </p:spPr>
        <p:txBody>
          <a:bodyPr>
            <a:normAutofit fontScale="85000" lnSpcReduction="20000"/>
          </a:bodyPr>
          <a:lstStyle/>
          <a:p>
            <a:r>
              <a:rPr lang="el-GR" dirty="0"/>
              <a:t>Η Κβαντική Θεωρία και Θεωρία της Ειδικής Σχετικότητας δεν είχαν ενοποιηθεί δηλαδή </a:t>
            </a:r>
            <a:r>
              <a:rPr lang="el-GR" b="1" dirty="0"/>
              <a:t>δεν υπήρχε ακόμα Σχετικιστική Κβαντική Θεωρία </a:t>
            </a:r>
            <a:r>
              <a:rPr lang="el-GR" dirty="0"/>
              <a:t>που να περιγράφει σωμάτια που  έχουν ενεργεία πολύ μεγαλύτερη από αυτή που προέρχεται από την μάζα τους </a:t>
            </a:r>
            <a:r>
              <a:rPr lang="en-US" dirty="0"/>
              <a:t>(E=mc</a:t>
            </a:r>
            <a:r>
              <a:rPr lang="en-US" baseline="30000" dirty="0"/>
              <a:t>2</a:t>
            </a:r>
            <a:r>
              <a:rPr lang="en-US" dirty="0"/>
              <a:t>).</a:t>
            </a:r>
          </a:p>
          <a:p>
            <a:r>
              <a:rPr lang="el-GR" b="1" dirty="0"/>
              <a:t>Η ραδιενέργεια </a:t>
            </a:r>
            <a:r>
              <a:rPr lang="el-GR" dirty="0"/>
              <a:t>που είχε ανακαλυφθεί από τον </a:t>
            </a:r>
            <a:r>
              <a:rPr lang="en-US" dirty="0"/>
              <a:t>Becquerel </a:t>
            </a:r>
            <a:r>
              <a:rPr lang="el-GR" dirty="0"/>
              <a:t>το 1896 δεν φαινότανε να ταιριάζει με τα παραπάνω και επιπλέον </a:t>
            </a:r>
            <a:r>
              <a:rPr lang="el-GR" b="1" dirty="0"/>
              <a:t>δεν φαινότανε να υπακούει στην αρχή της διατήρησης της ορμής </a:t>
            </a:r>
            <a:r>
              <a:rPr lang="el-GR" dirty="0"/>
              <a:t>(άσχημα νέα για τους φυσικούς της εποχής)</a:t>
            </a:r>
          </a:p>
          <a:p>
            <a:pPr lvl="1"/>
            <a:r>
              <a:rPr lang="el-GR" baseline="30000" dirty="0">
                <a:solidFill>
                  <a:srgbClr val="FF0000"/>
                </a:solidFill>
              </a:rPr>
              <a:t>Α</a:t>
            </a:r>
            <a:r>
              <a:rPr lang="el-GR" dirty="0">
                <a:solidFill>
                  <a:srgbClr val="FF0000"/>
                </a:solidFill>
              </a:rPr>
              <a:t>Ζ </a:t>
            </a:r>
            <a:r>
              <a:rPr lang="el-GR" dirty="0">
                <a:solidFill>
                  <a:srgbClr val="FF0000"/>
                </a:solidFill>
                <a:sym typeface="Symbol"/>
              </a:rPr>
              <a:t> </a:t>
            </a:r>
            <a:r>
              <a:rPr lang="el-GR" baseline="30000" dirty="0">
                <a:solidFill>
                  <a:srgbClr val="FF0000"/>
                </a:solidFill>
              </a:rPr>
              <a:t>Α</a:t>
            </a:r>
            <a:r>
              <a:rPr lang="el-GR" dirty="0">
                <a:solidFill>
                  <a:srgbClr val="FF0000"/>
                </a:solidFill>
              </a:rPr>
              <a:t>(Ζ+1)+</a:t>
            </a:r>
            <a:r>
              <a:rPr lang="el-GR" dirty="0">
                <a:solidFill>
                  <a:srgbClr val="FF0000"/>
                </a:solidFill>
                <a:sym typeface="Symbol"/>
              </a:rPr>
              <a:t></a:t>
            </a:r>
            <a:r>
              <a:rPr lang="el-GR" baseline="30000" dirty="0">
                <a:solidFill>
                  <a:srgbClr val="FF0000"/>
                </a:solidFill>
                <a:sym typeface="Symbol"/>
              </a:rPr>
              <a:t>-</a:t>
            </a:r>
            <a:r>
              <a:rPr lang="en-US" baseline="30000" dirty="0">
                <a:solidFill>
                  <a:srgbClr val="FF0000"/>
                </a:solidFill>
                <a:sym typeface="Symbol"/>
              </a:rPr>
              <a:t> </a:t>
            </a:r>
            <a:r>
              <a:rPr lang="en-US" dirty="0">
                <a:solidFill>
                  <a:srgbClr val="FF0000"/>
                </a:solidFill>
                <a:sym typeface="Symbol"/>
              </a:rPr>
              <a:t> +  </a:t>
            </a:r>
            <a:r>
              <a:rPr lang="el-GR" dirty="0">
                <a:solidFill>
                  <a:srgbClr val="FF0000"/>
                </a:solidFill>
                <a:sym typeface="Symbol"/>
              </a:rPr>
              <a:t>Έλλειμμα ορμής </a:t>
            </a:r>
            <a:endParaRPr lang="el-GR" baseline="30000" dirty="0">
              <a:solidFill>
                <a:srgbClr val="FF0000"/>
              </a:solidFill>
              <a:sym typeface="Symbol"/>
            </a:endParaRPr>
          </a:p>
          <a:p>
            <a:pPr lvl="1"/>
            <a:r>
              <a:rPr lang="el-GR" dirty="0">
                <a:solidFill>
                  <a:srgbClr val="FF0000"/>
                </a:solidFill>
                <a:sym typeface="Symbol"/>
              </a:rPr>
              <a:t>Επιπλέον  η ενέργεια των ακτινών </a:t>
            </a:r>
            <a:r>
              <a:rPr lang="el-GR" baseline="30000" dirty="0">
                <a:solidFill>
                  <a:srgbClr val="FF0000"/>
                </a:solidFill>
                <a:sym typeface="Symbol"/>
              </a:rPr>
              <a:t>- </a:t>
            </a:r>
            <a:r>
              <a:rPr lang="el-GR" dirty="0">
                <a:solidFill>
                  <a:srgbClr val="FF0000"/>
                </a:solidFill>
                <a:sym typeface="Symbol"/>
              </a:rPr>
              <a:t> δεν ήταν διακριτή όπως θα περίμενε κανείς από διάσπαση σε δύο σωμάτια ούτε και είχε την ενέργεια που θα περίμενε κανείς αν οι </a:t>
            </a:r>
            <a:r>
              <a:rPr lang="el-GR" baseline="30000" dirty="0">
                <a:solidFill>
                  <a:srgbClr val="FF0000"/>
                </a:solidFill>
                <a:sym typeface="Symbol"/>
              </a:rPr>
              <a:t>- </a:t>
            </a:r>
            <a:r>
              <a:rPr lang="el-GR" dirty="0">
                <a:solidFill>
                  <a:srgbClr val="FF0000"/>
                </a:solidFill>
                <a:sym typeface="Symbol"/>
              </a:rPr>
              <a:t> ήταν συστατικά του πυρήνα.</a:t>
            </a:r>
          </a:p>
          <a:p>
            <a:r>
              <a:rPr lang="el-GR" dirty="0">
                <a:sym typeface="Symbol"/>
              </a:rPr>
              <a:t>Τη είδους δύναμη κρατάει τα πρωτόνια μαζί στον πυρήνα των ατόμων ?  Η δύναμη αυτή θα πρέπει να είναι ισχυρότερη της ηλεκτρομαγνητικής άπωσης που ασκούν μεταξύ τους. </a:t>
            </a:r>
            <a:r>
              <a:rPr lang="el-GR" b="1" dirty="0">
                <a:solidFill>
                  <a:srgbClr val="FF0000"/>
                </a:solidFill>
                <a:sym typeface="Symbol"/>
              </a:rPr>
              <a:t>Έτσι η τρίτη αλληλεπίδραση αυτή ονομάστηκε Ισχυρή Πυρηνική Αλληλεπίδραση.</a:t>
            </a:r>
          </a:p>
          <a:p>
            <a:r>
              <a:rPr lang="el-GR" dirty="0">
                <a:sym typeface="Symbol"/>
              </a:rPr>
              <a:t>Η δε θεωρία της βαρύτητας (Γενική Σχετικότητα,  </a:t>
            </a:r>
            <a:r>
              <a:rPr lang="en-US" dirty="0">
                <a:sym typeface="Symbol"/>
              </a:rPr>
              <a:t>Einstein 1916)</a:t>
            </a:r>
            <a:r>
              <a:rPr lang="el-GR" dirty="0">
                <a:sym typeface="Symbol"/>
              </a:rPr>
              <a:t> δεν ταίριαζε καθόλου </a:t>
            </a:r>
            <a:r>
              <a:rPr lang="en-US" dirty="0">
                <a:sym typeface="Symbol"/>
              </a:rPr>
              <a:t> </a:t>
            </a:r>
            <a:r>
              <a:rPr lang="el-GR" dirty="0">
                <a:sym typeface="Symbol"/>
              </a:rPr>
              <a:t>με την </a:t>
            </a:r>
            <a:r>
              <a:rPr lang="el-GR" dirty="0"/>
              <a:t>Κβαντική Θεωρία (και ακόμα δεν ταιριάζει παρ’ όλους τους τόνους από χαρτί και μελάνι έχουν ξοδευτή έκτοτε).</a:t>
            </a:r>
          </a:p>
        </p:txBody>
      </p:sp>
      <p:sp>
        <p:nvSpPr>
          <p:cNvPr id="4" name="Date Placeholder 3"/>
          <p:cNvSpPr>
            <a:spLocks noGrp="1"/>
          </p:cNvSpPr>
          <p:nvPr>
            <p:ph type="dt" sz="half" idx="10"/>
          </p:nvPr>
        </p:nvSpPr>
        <p:spPr>
          <a:xfrm>
            <a:off x="457200" y="6492875"/>
            <a:ext cx="2133600" cy="365125"/>
          </a:xfrm>
        </p:spPr>
        <p:txBody>
          <a:bodyPr/>
          <a:lstStyle/>
          <a:p>
            <a:fld id="{3D62FB26-6CBE-4154-8226-2E19B4661D81}" type="datetime1">
              <a:rPr lang="el-GR" smtClean="0"/>
              <a:pPr/>
              <a:t>31/8/2023</a:t>
            </a:fld>
            <a:endParaRPr lang="en-US" dirty="0"/>
          </a:p>
        </p:txBody>
      </p:sp>
      <p:sp>
        <p:nvSpPr>
          <p:cNvPr id="5" name="Footer Placeholder 4"/>
          <p:cNvSpPr>
            <a:spLocks noGrp="1"/>
          </p:cNvSpPr>
          <p:nvPr>
            <p:ph type="ftr" sz="quarter" idx="11"/>
          </p:nvPr>
        </p:nvSpPr>
        <p:spPr>
          <a:xfrm>
            <a:off x="2667000" y="6356350"/>
            <a:ext cx="6477000" cy="501650"/>
          </a:xfrm>
        </p:spPr>
        <p:txBody>
          <a:bodyPr/>
          <a:lstStyle/>
          <a:p>
            <a:r>
              <a:rPr lang="el-GR" dirty="0"/>
              <a:t>Καθ. Κ. Φουντάς, Εργ. Φυσικής Υψηλών Ενεργειών, Παν. Ιωαννίνων</a:t>
            </a:r>
            <a:endParaRPr lang="en-US" dirty="0"/>
          </a:p>
        </p:txBody>
      </p:sp>
      <p:sp>
        <p:nvSpPr>
          <p:cNvPr id="6" name="Slide Number Placeholder 5"/>
          <p:cNvSpPr>
            <a:spLocks noGrp="1"/>
          </p:cNvSpPr>
          <p:nvPr>
            <p:ph type="sldNum" sz="quarter" idx="12"/>
          </p:nvPr>
        </p:nvSpPr>
        <p:spPr/>
        <p:txBody>
          <a:bodyPr/>
          <a:lstStyle/>
          <a:p>
            <a:fld id="{AC45A5D1-0CC0-4A14-B92D-749B7C641110}" type="slidenum">
              <a:rPr lang="en-US" smtClean="0"/>
              <a:pPr/>
              <a:t>11</a:t>
            </a:fld>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p:spPr>
        <p:txBody>
          <a:bodyPr>
            <a:noAutofit/>
          </a:bodyPr>
          <a:lstStyle/>
          <a:p>
            <a:pPr algn="ctr"/>
            <a:r>
              <a:rPr lang="el-GR" sz="4400" dirty="0"/>
              <a:t>Πειραματικές Διατάξεις του 1930</a:t>
            </a:r>
            <a:endParaRPr lang="en-US" sz="4000" dirty="0"/>
          </a:p>
        </p:txBody>
      </p:sp>
      <p:sp>
        <p:nvSpPr>
          <p:cNvPr id="3" name="Content Placeholder 2"/>
          <p:cNvSpPr>
            <a:spLocks noGrp="1"/>
          </p:cNvSpPr>
          <p:nvPr>
            <p:ph idx="1"/>
          </p:nvPr>
        </p:nvSpPr>
        <p:spPr>
          <a:xfrm>
            <a:off x="0" y="914400"/>
            <a:ext cx="9144000" cy="1828800"/>
          </a:xfrm>
        </p:spPr>
        <p:txBody>
          <a:bodyPr>
            <a:normAutofit/>
          </a:bodyPr>
          <a:lstStyle/>
          <a:p>
            <a:r>
              <a:rPr lang="el-GR" dirty="0"/>
              <a:t>Οι πειραματικοί φυσικοί της εποχής είχαν αρχίσει να κατασκευάζουν διατάξεις που τους επέτρεπαν  να βλέπουν σωματίδια</a:t>
            </a:r>
            <a:r>
              <a:rPr lang="en-US" dirty="0"/>
              <a:t>:  </a:t>
            </a:r>
            <a:r>
              <a:rPr lang="el-GR" dirty="0">
                <a:solidFill>
                  <a:srgbClr val="0000FF"/>
                </a:solidFill>
              </a:rPr>
              <a:t>Θάλαμοι Νέφωσης </a:t>
            </a:r>
            <a:r>
              <a:rPr lang="en-US" dirty="0"/>
              <a:t>(Cloud Chamber) </a:t>
            </a:r>
            <a:r>
              <a:rPr lang="el-GR" dirty="0">
                <a:solidFill>
                  <a:srgbClr val="0000FF"/>
                </a:solidFill>
              </a:rPr>
              <a:t>Μετρητές</a:t>
            </a:r>
            <a:r>
              <a:rPr lang="el-GR" dirty="0"/>
              <a:t> </a:t>
            </a:r>
            <a:r>
              <a:rPr lang="en-US" dirty="0"/>
              <a:t>(Geiger-Miller Counters)</a:t>
            </a:r>
          </a:p>
        </p:txBody>
      </p:sp>
      <p:sp>
        <p:nvSpPr>
          <p:cNvPr id="4" name="Date Placeholder 3"/>
          <p:cNvSpPr>
            <a:spLocks noGrp="1"/>
          </p:cNvSpPr>
          <p:nvPr>
            <p:ph type="dt" sz="half" idx="10"/>
          </p:nvPr>
        </p:nvSpPr>
        <p:spPr>
          <a:xfrm>
            <a:off x="457200" y="6492875"/>
            <a:ext cx="2133600" cy="365125"/>
          </a:xfrm>
        </p:spPr>
        <p:txBody>
          <a:bodyPr/>
          <a:lstStyle/>
          <a:p>
            <a:fld id="{3D62FB26-6CBE-4154-8226-2E19B4661D81}" type="datetime1">
              <a:rPr lang="el-GR" smtClean="0"/>
              <a:pPr/>
              <a:t>31/8/2023</a:t>
            </a:fld>
            <a:endParaRPr lang="en-US" dirty="0"/>
          </a:p>
        </p:txBody>
      </p:sp>
      <p:sp>
        <p:nvSpPr>
          <p:cNvPr id="5" name="Footer Placeholder 4"/>
          <p:cNvSpPr>
            <a:spLocks noGrp="1"/>
          </p:cNvSpPr>
          <p:nvPr>
            <p:ph type="ftr" sz="quarter" idx="11"/>
          </p:nvPr>
        </p:nvSpPr>
        <p:spPr>
          <a:xfrm>
            <a:off x="2667000" y="6356350"/>
            <a:ext cx="6477000" cy="501650"/>
          </a:xfrm>
        </p:spPr>
        <p:txBody>
          <a:bodyPr/>
          <a:lstStyle/>
          <a:p>
            <a:r>
              <a:rPr lang="el-GR" dirty="0"/>
              <a:t>Καθ. Κ. Φουντάς, Εργ. Φυσικής Υψηλών Ενεργειών, Παν. Ιωαννίνων</a:t>
            </a:r>
            <a:endParaRPr lang="en-US" dirty="0"/>
          </a:p>
        </p:txBody>
      </p:sp>
      <p:sp>
        <p:nvSpPr>
          <p:cNvPr id="6" name="Slide Number Placeholder 5"/>
          <p:cNvSpPr>
            <a:spLocks noGrp="1"/>
          </p:cNvSpPr>
          <p:nvPr>
            <p:ph type="sldNum" sz="quarter" idx="12"/>
          </p:nvPr>
        </p:nvSpPr>
        <p:spPr/>
        <p:txBody>
          <a:bodyPr/>
          <a:lstStyle/>
          <a:p>
            <a:fld id="{AC45A5D1-0CC0-4A14-B92D-749B7C641110}" type="slidenum">
              <a:rPr lang="en-US" smtClean="0"/>
              <a:pPr/>
              <a:t>12</a:t>
            </a:fld>
            <a:endParaRPr lang="en-US" dirty="0"/>
          </a:p>
        </p:txBody>
      </p:sp>
      <p:pic>
        <p:nvPicPr>
          <p:cNvPr id="7" name="Picture 6" descr="cloud_chamber.jpg"/>
          <p:cNvPicPr>
            <a:picLocks noChangeAspect="1"/>
          </p:cNvPicPr>
          <p:nvPr/>
        </p:nvPicPr>
        <p:blipFill>
          <a:blip r:embed="rId2" cstate="print"/>
          <a:stretch>
            <a:fillRect/>
          </a:stretch>
        </p:blipFill>
        <p:spPr>
          <a:xfrm>
            <a:off x="0" y="2819400"/>
            <a:ext cx="3505200" cy="2364619"/>
          </a:xfrm>
          <a:prstGeom prst="rect">
            <a:avLst/>
          </a:prstGeom>
        </p:spPr>
      </p:pic>
      <p:pic>
        <p:nvPicPr>
          <p:cNvPr id="8" name="Picture 7" descr="wilsondiagram.jpg"/>
          <p:cNvPicPr>
            <a:picLocks noChangeAspect="1"/>
          </p:cNvPicPr>
          <p:nvPr/>
        </p:nvPicPr>
        <p:blipFill>
          <a:blip r:embed="rId3" cstate="print">
            <a:lum bright="-20000" contrast="40000"/>
          </a:blip>
          <a:stretch>
            <a:fillRect/>
          </a:stretch>
        </p:blipFill>
        <p:spPr>
          <a:xfrm>
            <a:off x="3657600" y="2819400"/>
            <a:ext cx="3108158" cy="2362200"/>
          </a:xfrm>
          <a:prstGeom prst="rect">
            <a:avLst/>
          </a:prstGeom>
        </p:spPr>
      </p:pic>
      <p:pic>
        <p:nvPicPr>
          <p:cNvPr id="9" name="Picture 8" descr="WilsonHimself.gif"/>
          <p:cNvPicPr>
            <a:picLocks noChangeAspect="1"/>
          </p:cNvPicPr>
          <p:nvPr/>
        </p:nvPicPr>
        <p:blipFill>
          <a:blip r:embed="rId4" cstate="print"/>
          <a:stretch>
            <a:fillRect/>
          </a:stretch>
        </p:blipFill>
        <p:spPr>
          <a:xfrm>
            <a:off x="6781800" y="2438399"/>
            <a:ext cx="1981200" cy="2801983"/>
          </a:xfrm>
          <a:prstGeom prst="rect">
            <a:avLst/>
          </a:prstGeom>
        </p:spPr>
      </p:pic>
      <p:sp>
        <p:nvSpPr>
          <p:cNvPr id="10" name="TextBox 9"/>
          <p:cNvSpPr txBox="1"/>
          <p:nvPr/>
        </p:nvSpPr>
        <p:spPr>
          <a:xfrm>
            <a:off x="2133600" y="5715000"/>
            <a:ext cx="184731" cy="369332"/>
          </a:xfrm>
          <a:prstGeom prst="rect">
            <a:avLst/>
          </a:prstGeom>
          <a:noFill/>
        </p:spPr>
        <p:txBody>
          <a:bodyPr wrap="none" rtlCol="0">
            <a:spAutoFit/>
          </a:bodyPr>
          <a:lstStyle/>
          <a:p>
            <a:endParaRPr lang="en-US" dirty="0"/>
          </a:p>
        </p:txBody>
      </p:sp>
      <p:sp>
        <p:nvSpPr>
          <p:cNvPr id="11" name="TextBox 10"/>
          <p:cNvSpPr txBox="1"/>
          <p:nvPr/>
        </p:nvSpPr>
        <p:spPr>
          <a:xfrm>
            <a:off x="2438400" y="5715000"/>
            <a:ext cx="4897174" cy="646331"/>
          </a:xfrm>
          <a:prstGeom prst="rect">
            <a:avLst/>
          </a:prstGeom>
          <a:noFill/>
        </p:spPr>
        <p:txBody>
          <a:bodyPr wrap="none" rtlCol="0">
            <a:spAutoFit/>
          </a:bodyPr>
          <a:lstStyle/>
          <a:p>
            <a:r>
              <a:rPr lang="en-US" sz="3600" dirty="0"/>
              <a:t>Wilson Cloud Chamber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p:spPr>
        <p:txBody>
          <a:bodyPr>
            <a:noAutofit/>
          </a:bodyPr>
          <a:lstStyle/>
          <a:p>
            <a:pPr algn="ctr"/>
            <a:r>
              <a:rPr lang="el-GR" sz="4000" dirty="0"/>
              <a:t>Φωτογραφίες Σωματιδίων</a:t>
            </a:r>
            <a:endParaRPr lang="en-US" sz="4000" dirty="0"/>
          </a:p>
        </p:txBody>
      </p:sp>
      <p:sp>
        <p:nvSpPr>
          <p:cNvPr id="3" name="Content Placeholder 2"/>
          <p:cNvSpPr>
            <a:spLocks noGrp="1"/>
          </p:cNvSpPr>
          <p:nvPr>
            <p:ph idx="1"/>
          </p:nvPr>
        </p:nvSpPr>
        <p:spPr>
          <a:xfrm>
            <a:off x="304800" y="762000"/>
            <a:ext cx="8839200" cy="914400"/>
          </a:xfrm>
        </p:spPr>
        <p:txBody>
          <a:bodyPr>
            <a:normAutofit/>
          </a:bodyPr>
          <a:lstStyle/>
          <a:p>
            <a:r>
              <a:rPr lang="el-GR" dirty="0"/>
              <a:t>Συνήθως οι Θάλαμοι χρησιμοποιούνταν σε συνδυασμό με φωτογραφικές μηχανές και μαγνητικό πεδίο</a:t>
            </a:r>
            <a:endParaRPr lang="en-US" dirty="0"/>
          </a:p>
        </p:txBody>
      </p:sp>
      <p:sp>
        <p:nvSpPr>
          <p:cNvPr id="4" name="Date Placeholder 3"/>
          <p:cNvSpPr>
            <a:spLocks noGrp="1"/>
          </p:cNvSpPr>
          <p:nvPr>
            <p:ph type="dt" sz="half" idx="10"/>
          </p:nvPr>
        </p:nvSpPr>
        <p:spPr>
          <a:xfrm>
            <a:off x="457200" y="6492875"/>
            <a:ext cx="2133600" cy="365125"/>
          </a:xfrm>
        </p:spPr>
        <p:txBody>
          <a:bodyPr/>
          <a:lstStyle/>
          <a:p>
            <a:fld id="{3D62FB26-6CBE-4154-8226-2E19B4661D81}" type="datetime1">
              <a:rPr lang="el-GR" smtClean="0"/>
              <a:pPr/>
              <a:t>31/8/2023</a:t>
            </a:fld>
            <a:endParaRPr lang="en-US" dirty="0"/>
          </a:p>
        </p:txBody>
      </p:sp>
      <p:sp>
        <p:nvSpPr>
          <p:cNvPr id="5" name="Footer Placeholder 4"/>
          <p:cNvSpPr>
            <a:spLocks noGrp="1"/>
          </p:cNvSpPr>
          <p:nvPr>
            <p:ph type="ftr" sz="quarter" idx="11"/>
          </p:nvPr>
        </p:nvSpPr>
        <p:spPr>
          <a:xfrm>
            <a:off x="2667000" y="6356350"/>
            <a:ext cx="6477000" cy="501650"/>
          </a:xfrm>
        </p:spPr>
        <p:txBody>
          <a:bodyPr/>
          <a:lstStyle/>
          <a:p>
            <a:r>
              <a:rPr lang="el-GR" dirty="0"/>
              <a:t>Καθ. Κ. Φουντάς, Εργ. Φυσικής Υψηλών Ενεργειών, Παν. Ιωαννίνων</a:t>
            </a:r>
            <a:endParaRPr lang="en-US" dirty="0"/>
          </a:p>
        </p:txBody>
      </p:sp>
      <p:sp>
        <p:nvSpPr>
          <p:cNvPr id="6" name="Slide Number Placeholder 5"/>
          <p:cNvSpPr>
            <a:spLocks noGrp="1"/>
          </p:cNvSpPr>
          <p:nvPr>
            <p:ph type="sldNum" sz="quarter" idx="12"/>
          </p:nvPr>
        </p:nvSpPr>
        <p:spPr/>
        <p:txBody>
          <a:bodyPr/>
          <a:lstStyle/>
          <a:p>
            <a:fld id="{AC45A5D1-0CC0-4A14-B92D-749B7C641110}" type="slidenum">
              <a:rPr lang="en-US" smtClean="0"/>
              <a:pPr/>
              <a:t>13</a:t>
            </a:fld>
            <a:endParaRPr lang="en-US" dirty="0"/>
          </a:p>
        </p:txBody>
      </p:sp>
      <p:sp>
        <p:nvSpPr>
          <p:cNvPr id="10" name="TextBox 9"/>
          <p:cNvSpPr txBox="1"/>
          <p:nvPr/>
        </p:nvSpPr>
        <p:spPr>
          <a:xfrm>
            <a:off x="2133600" y="5715000"/>
            <a:ext cx="184731" cy="369332"/>
          </a:xfrm>
          <a:prstGeom prst="rect">
            <a:avLst/>
          </a:prstGeom>
          <a:noFill/>
        </p:spPr>
        <p:txBody>
          <a:bodyPr wrap="none" rtlCol="0">
            <a:spAutoFit/>
          </a:bodyPr>
          <a:lstStyle/>
          <a:p>
            <a:endParaRPr lang="en-US" dirty="0"/>
          </a:p>
        </p:txBody>
      </p:sp>
      <p:pic>
        <p:nvPicPr>
          <p:cNvPr id="5122" name="Picture 2"/>
          <p:cNvPicPr>
            <a:picLocks noChangeAspect="1" noChangeArrowheads="1"/>
          </p:cNvPicPr>
          <p:nvPr/>
        </p:nvPicPr>
        <p:blipFill>
          <a:blip r:embed="rId2" cstate="print"/>
          <a:srcRect/>
          <a:stretch>
            <a:fillRect/>
          </a:stretch>
        </p:blipFill>
        <p:spPr bwMode="auto">
          <a:xfrm>
            <a:off x="838200" y="1676400"/>
            <a:ext cx="7239000" cy="4870945"/>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p:spPr>
        <p:txBody>
          <a:bodyPr>
            <a:noAutofit/>
          </a:bodyPr>
          <a:lstStyle/>
          <a:p>
            <a:pPr algn="ctr"/>
            <a:r>
              <a:rPr lang="el-GR" sz="4000" dirty="0"/>
              <a:t>Φωτογραφίες Σωματιδίων</a:t>
            </a:r>
            <a:endParaRPr lang="en-US" sz="4000" dirty="0"/>
          </a:p>
        </p:txBody>
      </p:sp>
      <p:sp>
        <p:nvSpPr>
          <p:cNvPr id="3" name="Content Placeholder 2"/>
          <p:cNvSpPr>
            <a:spLocks noGrp="1"/>
          </p:cNvSpPr>
          <p:nvPr>
            <p:ph idx="1"/>
          </p:nvPr>
        </p:nvSpPr>
        <p:spPr>
          <a:xfrm>
            <a:off x="304800" y="762000"/>
            <a:ext cx="8839200" cy="914400"/>
          </a:xfrm>
        </p:spPr>
        <p:txBody>
          <a:bodyPr>
            <a:normAutofit/>
          </a:bodyPr>
          <a:lstStyle/>
          <a:p>
            <a:r>
              <a:rPr lang="el-GR" dirty="0"/>
              <a:t>Φύλα από μόλυβδο η άλλο μέταλλο χρησιμοποιούνται για να απορροφήσουν ενέργεια από το σωματίδια </a:t>
            </a:r>
            <a:endParaRPr lang="en-US" dirty="0"/>
          </a:p>
        </p:txBody>
      </p:sp>
      <p:sp>
        <p:nvSpPr>
          <p:cNvPr id="4" name="Date Placeholder 3"/>
          <p:cNvSpPr>
            <a:spLocks noGrp="1"/>
          </p:cNvSpPr>
          <p:nvPr>
            <p:ph type="dt" sz="half" idx="10"/>
          </p:nvPr>
        </p:nvSpPr>
        <p:spPr>
          <a:xfrm>
            <a:off x="457200" y="6492875"/>
            <a:ext cx="2133600" cy="365125"/>
          </a:xfrm>
        </p:spPr>
        <p:txBody>
          <a:bodyPr/>
          <a:lstStyle/>
          <a:p>
            <a:fld id="{3D62FB26-6CBE-4154-8226-2E19B4661D81}" type="datetime1">
              <a:rPr lang="el-GR" smtClean="0"/>
              <a:pPr/>
              <a:t>31/8/2023</a:t>
            </a:fld>
            <a:endParaRPr lang="en-US" dirty="0"/>
          </a:p>
        </p:txBody>
      </p:sp>
      <p:sp>
        <p:nvSpPr>
          <p:cNvPr id="5" name="Footer Placeholder 4"/>
          <p:cNvSpPr>
            <a:spLocks noGrp="1"/>
          </p:cNvSpPr>
          <p:nvPr>
            <p:ph type="ftr" sz="quarter" idx="11"/>
          </p:nvPr>
        </p:nvSpPr>
        <p:spPr>
          <a:xfrm>
            <a:off x="2667000" y="6356350"/>
            <a:ext cx="6477000" cy="501650"/>
          </a:xfrm>
        </p:spPr>
        <p:txBody>
          <a:bodyPr/>
          <a:lstStyle/>
          <a:p>
            <a:r>
              <a:rPr lang="el-GR" dirty="0"/>
              <a:t>Καθ. Κ. Φουντάς, Εργ. Φυσικής Υψηλών Ενεργειών, Παν. Ιωαννίνων</a:t>
            </a:r>
            <a:endParaRPr lang="en-US" dirty="0"/>
          </a:p>
        </p:txBody>
      </p:sp>
      <p:sp>
        <p:nvSpPr>
          <p:cNvPr id="6" name="Slide Number Placeholder 5"/>
          <p:cNvSpPr>
            <a:spLocks noGrp="1"/>
          </p:cNvSpPr>
          <p:nvPr>
            <p:ph type="sldNum" sz="quarter" idx="12"/>
          </p:nvPr>
        </p:nvSpPr>
        <p:spPr/>
        <p:txBody>
          <a:bodyPr/>
          <a:lstStyle/>
          <a:p>
            <a:fld id="{AC45A5D1-0CC0-4A14-B92D-749B7C641110}" type="slidenum">
              <a:rPr lang="en-US" smtClean="0"/>
              <a:pPr/>
              <a:t>14</a:t>
            </a:fld>
            <a:endParaRPr lang="en-US" dirty="0"/>
          </a:p>
        </p:txBody>
      </p:sp>
      <p:sp>
        <p:nvSpPr>
          <p:cNvPr id="10" name="TextBox 9"/>
          <p:cNvSpPr txBox="1"/>
          <p:nvPr/>
        </p:nvSpPr>
        <p:spPr>
          <a:xfrm>
            <a:off x="2133600" y="5715000"/>
            <a:ext cx="184731" cy="369332"/>
          </a:xfrm>
          <a:prstGeom prst="rect">
            <a:avLst/>
          </a:prstGeom>
          <a:noFill/>
        </p:spPr>
        <p:txBody>
          <a:bodyPr wrap="none" rtlCol="0">
            <a:spAutoFit/>
          </a:bodyPr>
          <a:lstStyle/>
          <a:p>
            <a:endParaRPr lang="en-US" dirty="0"/>
          </a:p>
        </p:txBody>
      </p:sp>
      <p:pic>
        <p:nvPicPr>
          <p:cNvPr id="6146" name="Picture 2"/>
          <p:cNvPicPr>
            <a:picLocks noChangeAspect="1" noChangeArrowheads="1"/>
          </p:cNvPicPr>
          <p:nvPr/>
        </p:nvPicPr>
        <p:blipFill>
          <a:blip r:embed="rId2" cstate="print"/>
          <a:srcRect/>
          <a:stretch>
            <a:fillRect/>
          </a:stretch>
        </p:blipFill>
        <p:spPr bwMode="auto">
          <a:xfrm>
            <a:off x="1981200" y="1676400"/>
            <a:ext cx="4953000" cy="4858785"/>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p:spPr>
        <p:txBody>
          <a:bodyPr>
            <a:noAutofit/>
          </a:bodyPr>
          <a:lstStyle/>
          <a:p>
            <a:pPr algn="ctr"/>
            <a:r>
              <a:rPr lang="el-GR" sz="4000" dirty="0"/>
              <a:t>Η εξίσωση του </a:t>
            </a:r>
            <a:r>
              <a:rPr lang="en-US" sz="4000" dirty="0"/>
              <a:t>Dirac </a:t>
            </a:r>
          </a:p>
        </p:txBody>
      </p:sp>
      <p:sp>
        <p:nvSpPr>
          <p:cNvPr id="3" name="Content Placeholder 2"/>
          <p:cNvSpPr>
            <a:spLocks noGrp="1"/>
          </p:cNvSpPr>
          <p:nvPr>
            <p:ph idx="1"/>
          </p:nvPr>
        </p:nvSpPr>
        <p:spPr>
          <a:xfrm>
            <a:off x="0" y="1143000"/>
            <a:ext cx="9144000" cy="5562600"/>
          </a:xfrm>
        </p:spPr>
        <p:txBody>
          <a:bodyPr>
            <a:normAutofit lnSpcReduction="10000"/>
          </a:bodyPr>
          <a:lstStyle/>
          <a:p>
            <a:r>
              <a:rPr lang="el-GR" dirty="0"/>
              <a:t> Ο </a:t>
            </a:r>
            <a:r>
              <a:rPr lang="en-US" sz="2800" dirty="0"/>
              <a:t>Dirac</a:t>
            </a:r>
            <a:r>
              <a:rPr lang="el-GR" sz="2800" dirty="0"/>
              <a:t> στην προσπάθεια του να                              συμβιβάσει την κβαντική μηχανική                                   με την σχετικότητα εφεύρε μια εξίσωση                              που όχι μόνο περιέγραφε κβαντικά                                   φαινόμενα αλλά συγχρόνως ήταν                            συμβατή με την ειδική σχετικότητα                                 του </a:t>
            </a:r>
            <a:r>
              <a:rPr lang="en-US" sz="2800" dirty="0"/>
              <a:t>Einstein.</a:t>
            </a:r>
            <a:endParaRPr lang="el-GR" sz="2800" dirty="0"/>
          </a:p>
          <a:p>
            <a:pPr lvl="1"/>
            <a:r>
              <a:rPr lang="el-GR" dirty="0"/>
              <a:t>Η εξίσωσης της κβαντικής θεωρίας του </a:t>
            </a:r>
            <a:r>
              <a:rPr lang="en-US" dirty="0"/>
              <a:t>Schrödinger</a:t>
            </a:r>
            <a:r>
              <a:rPr lang="el-GR" dirty="0"/>
              <a:t> και </a:t>
            </a:r>
            <a:r>
              <a:rPr lang="en-US" dirty="0"/>
              <a:t>Heisenberg</a:t>
            </a:r>
            <a:r>
              <a:rPr lang="el-GR" dirty="0"/>
              <a:t> ήταν απλώς υποπερίπτωση τις πιο γενικής εξίσωσης του </a:t>
            </a:r>
            <a:r>
              <a:rPr lang="en-US" dirty="0"/>
              <a:t>Dirac</a:t>
            </a:r>
            <a:r>
              <a:rPr lang="el-GR" dirty="0"/>
              <a:t>.</a:t>
            </a:r>
          </a:p>
          <a:p>
            <a:pPr lvl="1"/>
            <a:r>
              <a:rPr lang="el-GR" dirty="0"/>
              <a:t>Η εξίσωση του </a:t>
            </a:r>
            <a:r>
              <a:rPr lang="en-US" dirty="0"/>
              <a:t>Dirac</a:t>
            </a:r>
            <a:r>
              <a:rPr lang="el-GR" dirty="0"/>
              <a:t> προέβλεπε το διπλό αριθμό σωματιδίων από ότι είχαν παρατηρηθεί στην φύση μέχρι το 1930. </a:t>
            </a:r>
            <a:r>
              <a:rPr lang="el-GR" dirty="0">
                <a:solidFill>
                  <a:srgbClr val="FF0000"/>
                </a:solidFill>
              </a:rPr>
              <a:t>Προέβλεπε ότι για κάθε σωματίδιο θα πρέπει να υπάρχει και ένα αντί-σωματίδιο. </a:t>
            </a:r>
            <a:r>
              <a:rPr lang="el-GR" dirty="0"/>
              <a:t>Κάτι ανάλογο συμβαίνει σήμερα με την Υπέρ-συμμετρία….</a:t>
            </a:r>
            <a:endParaRPr lang="en-US" dirty="0">
              <a:solidFill>
                <a:srgbClr val="FF0000"/>
              </a:solidFill>
            </a:endParaRPr>
          </a:p>
        </p:txBody>
      </p:sp>
      <p:sp>
        <p:nvSpPr>
          <p:cNvPr id="4" name="Date Placeholder 3"/>
          <p:cNvSpPr>
            <a:spLocks noGrp="1"/>
          </p:cNvSpPr>
          <p:nvPr>
            <p:ph type="dt" sz="half" idx="10"/>
          </p:nvPr>
        </p:nvSpPr>
        <p:spPr>
          <a:xfrm>
            <a:off x="457200" y="6492875"/>
            <a:ext cx="2133600" cy="365125"/>
          </a:xfrm>
        </p:spPr>
        <p:txBody>
          <a:bodyPr/>
          <a:lstStyle/>
          <a:p>
            <a:fld id="{3D62FB26-6CBE-4154-8226-2E19B4661D81}" type="datetime1">
              <a:rPr lang="el-GR" smtClean="0"/>
              <a:pPr/>
              <a:t>31/8/2023</a:t>
            </a:fld>
            <a:endParaRPr lang="en-US" dirty="0"/>
          </a:p>
        </p:txBody>
      </p:sp>
      <p:sp>
        <p:nvSpPr>
          <p:cNvPr id="5" name="Footer Placeholder 4"/>
          <p:cNvSpPr>
            <a:spLocks noGrp="1"/>
          </p:cNvSpPr>
          <p:nvPr>
            <p:ph type="ftr" sz="quarter" idx="11"/>
          </p:nvPr>
        </p:nvSpPr>
        <p:spPr>
          <a:xfrm>
            <a:off x="2667000" y="6356350"/>
            <a:ext cx="6477000" cy="501650"/>
          </a:xfrm>
        </p:spPr>
        <p:txBody>
          <a:bodyPr/>
          <a:lstStyle/>
          <a:p>
            <a:r>
              <a:rPr lang="el-GR" dirty="0"/>
              <a:t>Καθ. Κ. Φουντάς, Εργ. Φυσικής Υψηλών Ενεργειών, Παν. Ιωαννίνων</a:t>
            </a:r>
            <a:endParaRPr lang="en-US" dirty="0"/>
          </a:p>
        </p:txBody>
      </p:sp>
      <p:sp>
        <p:nvSpPr>
          <p:cNvPr id="6" name="Slide Number Placeholder 5"/>
          <p:cNvSpPr>
            <a:spLocks noGrp="1"/>
          </p:cNvSpPr>
          <p:nvPr>
            <p:ph type="sldNum" sz="quarter" idx="12"/>
          </p:nvPr>
        </p:nvSpPr>
        <p:spPr/>
        <p:txBody>
          <a:bodyPr/>
          <a:lstStyle/>
          <a:p>
            <a:fld id="{AC45A5D1-0CC0-4A14-B92D-749B7C641110}" type="slidenum">
              <a:rPr lang="en-US" smtClean="0"/>
              <a:pPr/>
              <a:t>15</a:t>
            </a:fld>
            <a:endParaRPr lang="en-US" dirty="0"/>
          </a:p>
        </p:txBody>
      </p:sp>
      <p:sp>
        <p:nvSpPr>
          <p:cNvPr id="10" name="TextBox 9"/>
          <p:cNvSpPr txBox="1"/>
          <p:nvPr/>
        </p:nvSpPr>
        <p:spPr>
          <a:xfrm>
            <a:off x="2133600" y="5715000"/>
            <a:ext cx="184731" cy="369332"/>
          </a:xfrm>
          <a:prstGeom prst="rect">
            <a:avLst/>
          </a:prstGeom>
          <a:noFill/>
        </p:spPr>
        <p:txBody>
          <a:bodyPr wrap="none" rtlCol="0">
            <a:spAutoFit/>
          </a:bodyPr>
          <a:lstStyle/>
          <a:p>
            <a:endParaRPr lang="en-US" dirty="0"/>
          </a:p>
        </p:txBody>
      </p:sp>
      <p:pic>
        <p:nvPicPr>
          <p:cNvPr id="9" name="Picture 8" descr="dirac12.jpg"/>
          <p:cNvPicPr>
            <a:picLocks noChangeAspect="1"/>
          </p:cNvPicPr>
          <p:nvPr/>
        </p:nvPicPr>
        <p:blipFill>
          <a:blip r:embed="rId2" cstate="print"/>
          <a:stretch>
            <a:fillRect/>
          </a:stretch>
        </p:blipFill>
        <p:spPr>
          <a:xfrm>
            <a:off x="6309983" y="1219200"/>
            <a:ext cx="2834018" cy="2590800"/>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p:spPr>
        <p:txBody>
          <a:bodyPr>
            <a:noAutofit/>
          </a:bodyPr>
          <a:lstStyle/>
          <a:p>
            <a:pPr algn="ctr"/>
            <a:r>
              <a:rPr lang="el-GR" sz="4000" dirty="0"/>
              <a:t>Η ανακάλυψη του ποζιτρονίου </a:t>
            </a:r>
            <a:endParaRPr lang="en-US" sz="4000" dirty="0"/>
          </a:p>
        </p:txBody>
      </p:sp>
      <p:sp>
        <p:nvSpPr>
          <p:cNvPr id="3" name="Content Placeholder 2"/>
          <p:cNvSpPr>
            <a:spLocks noGrp="1"/>
          </p:cNvSpPr>
          <p:nvPr>
            <p:ph idx="1"/>
          </p:nvPr>
        </p:nvSpPr>
        <p:spPr>
          <a:xfrm>
            <a:off x="0" y="685800"/>
            <a:ext cx="9144000" cy="5943600"/>
          </a:xfrm>
        </p:spPr>
        <p:txBody>
          <a:bodyPr>
            <a:normAutofit/>
          </a:bodyPr>
          <a:lstStyle/>
          <a:p>
            <a:r>
              <a:rPr lang="el-GR" dirty="0"/>
              <a:t> Θρίαμβος της θεωρίας του </a:t>
            </a:r>
            <a:r>
              <a:rPr lang="en-US" sz="2800" dirty="0"/>
              <a:t>Dirac</a:t>
            </a:r>
            <a:r>
              <a:rPr lang="el-GR" sz="2800" dirty="0"/>
              <a:t> !! Το ποζιτρόνιο είναι το </a:t>
            </a:r>
            <a:r>
              <a:rPr lang="el-GR" sz="2800" dirty="0">
                <a:solidFill>
                  <a:srgbClr val="FF0000"/>
                </a:solidFill>
              </a:rPr>
              <a:t>αντί-σωμάτιο </a:t>
            </a:r>
            <a:r>
              <a:rPr lang="el-GR" sz="2800" dirty="0"/>
              <a:t>του ηλεκτρονίου και έχει τις ίδιες ιδιότητες με το ηλεκτρόνιο έκτος ότι είναι θετικά φορτισμένο.</a:t>
            </a:r>
          </a:p>
        </p:txBody>
      </p:sp>
      <p:sp>
        <p:nvSpPr>
          <p:cNvPr id="4" name="Date Placeholder 3"/>
          <p:cNvSpPr>
            <a:spLocks noGrp="1"/>
          </p:cNvSpPr>
          <p:nvPr>
            <p:ph type="dt" sz="half" idx="10"/>
          </p:nvPr>
        </p:nvSpPr>
        <p:spPr>
          <a:xfrm>
            <a:off x="457200" y="6492875"/>
            <a:ext cx="2133600" cy="365125"/>
          </a:xfrm>
        </p:spPr>
        <p:txBody>
          <a:bodyPr/>
          <a:lstStyle/>
          <a:p>
            <a:fld id="{3D62FB26-6CBE-4154-8226-2E19B4661D81}" type="datetime1">
              <a:rPr lang="el-GR" smtClean="0"/>
              <a:pPr/>
              <a:t>31/8/2023</a:t>
            </a:fld>
            <a:endParaRPr lang="en-US" dirty="0"/>
          </a:p>
        </p:txBody>
      </p:sp>
      <p:sp>
        <p:nvSpPr>
          <p:cNvPr id="5" name="Footer Placeholder 4"/>
          <p:cNvSpPr>
            <a:spLocks noGrp="1"/>
          </p:cNvSpPr>
          <p:nvPr>
            <p:ph type="ftr" sz="quarter" idx="11"/>
          </p:nvPr>
        </p:nvSpPr>
        <p:spPr>
          <a:xfrm>
            <a:off x="2667000" y="6356350"/>
            <a:ext cx="6477000" cy="501650"/>
          </a:xfrm>
        </p:spPr>
        <p:txBody>
          <a:bodyPr/>
          <a:lstStyle/>
          <a:p>
            <a:r>
              <a:rPr lang="el-GR" dirty="0"/>
              <a:t>Καθ. Κ. Φουντάς, Εργ. Φυσικής Υψηλών Ενεργειών, Παν. Ιωαννίνων</a:t>
            </a:r>
            <a:endParaRPr lang="en-US" dirty="0"/>
          </a:p>
        </p:txBody>
      </p:sp>
      <p:sp>
        <p:nvSpPr>
          <p:cNvPr id="6" name="Slide Number Placeholder 5"/>
          <p:cNvSpPr>
            <a:spLocks noGrp="1"/>
          </p:cNvSpPr>
          <p:nvPr>
            <p:ph type="sldNum" sz="quarter" idx="12"/>
          </p:nvPr>
        </p:nvSpPr>
        <p:spPr/>
        <p:txBody>
          <a:bodyPr/>
          <a:lstStyle/>
          <a:p>
            <a:fld id="{AC45A5D1-0CC0-4A14-B92D-749B7C641110}" type="slidenum">
              <a:rPr lang="en-US" smtClean="0"/>
              <a:pPr/>
              <a:t>16</a:t>
            </a:fld>
            <a:endParaRPr lang="en-US" dirty="0"/>
          </a:p>
        </p:txBody>
      </p:sp>
      <p:sp>
        <p:nvSpPr>
          <p:cNvPr id="10" name="TextBox 9"/>
          <p:cNvSpPr txBox="1"/>
          <p:nvPr/>
        </p:nvSpPr>
        <p:spPr>
          <a:xfrm>
            <a:off x="2133600" y="5715000"/>
            <a:ext cx="184731" cy="369332"/>
          </a:xfrm>
          <a:prstGeom prst="rect">
            <a:avLst/>
          </a:prstGeom>
          <a:noFill/>
        </p:spPr>
        <p:txBody>
          <a:bodyPr wrap="none" rtlCol="0">
            <a:spAutoFit/>
          </a:bodyPr>
          <a:lstStyle/>
          <a:p>
            <a:endParaRPr lang="en-US" dirty="0"/>
          </a:p>
        </p:txBody>
      </p:sp>
      <p:pic>
        <p:nvPicPr>
          <p:cNvPr id="8194" name="Picture 2"/>
          <p:cNvPicPr>
            <a:picLocks noChangeAspect="1" noChangeArrowheads="1"/>
          </p:cNvPicPr>
          <p:nvPr/>
        </p:nvPicPr>
        <p:blipFill>
          <a:blip r:embed="rId2" cstate="print"/>
          <a:srcRect/>
          <a:stretch>
            <a:fillRect/>
          </a:stretch>
        </p:blipFill>
        <p:spPr bwMode="auto">
          <a:xfrm>
            <a:off x="76200" y="2362200"/>
            <a:ext cx="4114800" cy="3985635"/>
          </a:xfrm>
          <a:prstGeom prst="rect">
            <a:avLst/>
          </a:prstGeom>
          <a:noFill/>
          <a:ln w="9525">
            <a:noFill/>
            <a:miter lim="800000"/>
            <a:headEnd/>
            <a:tailEnd/>
          </a:ln>
        </p:spPr>
      </p:pic>
      <p:pic>
        <p:nvPicPr>
          <p:cNvPr id="11" name="Picture 10" descr="Andreson.jpg"/>
          <p:cNvPicPr>
            <a:picLocks noChangeAspect="1"/>
          </p:cNvPicPr>
          <p:nvPr/>
        </p:nvPicPr>
        <p:blipFill>
          <a:blip r:embed="rId3" cstate="print"/>
          <a:stretch>
            <a:fillRect/>
          </a:stretch>
        </p:blipFill>
        <p:spPr>
          <a:xfrm>
            <a:off x="4306584" y="2590800"/>
            <a:ext cx="4837416" cy="3587750"/>
          </a:xfrm>
          <a:prstGeom prst="rect">
            <a:avLst/>
          </a:prstGeom>
        </p:spPr>
      </p:pic>
      <p:sp>
        <p:nvSpPr>
          <p:cNvPr id="12" name="TextBox 11"/>
          <p:cNvSpPr txBox="1"/>
          <p:nvPr/>
        </p:nvSpPr>
        <p:spPr>
          <a:xfrm>
            <a:off x="0" y="6172200"/>
            <a:ext cx="9144000" cy="369332"/>
          </a:xfrm>
          <a:prstGeom prst="rect">
            <a:avLst/>
          </a:prstGeom>
          <a:solidFill>
            <a:srgbClr val="FFFF00"/>
          </a:solidFill>
        </p:spPr>
        <p:txBody>
          <a:bodyPr wrap="square" rtlCol="0">
            <a:spAutoFit/>
          </a:bodyPr>
          <a:lstStyle/>
          <a:p>
            <a:r>
              <a:rPr lang="el-GR" dirty="0">
                <a:solidFill>
                  <a:srgbClr val="FF0000"/>
                </a:solidFill>
              </a:rPr>
              <a:t>Το Αντι-Πρωτόνιο βρέθηκε το 1955 από ομάδα που συμμετείχε και ο Έλληνας Τ. Υψηλάντης</a:t>
            </a:r>
            <a:endParaRPr lang="en-US" dirty="0">
              <a:solidFill>
                <a:srgbClr val="FF0000"/>
              </a:solidFill>
            </a:endParaRPr>
          </a:p>
        </p:txBody>
      </p:sp>
      <p:sp>
        <p:nvSpPr>
          <p:cNvPr id="13" name="TextBox 12"/>
          <p:cNvSpPr txBox="1"/>
          <p:nvPr/>
        </p:nvSpPr>
        <p:spPr>
          <a:xfrm>
            <a:off x="5105400" y="2133600"/>
            <a:ext cx="3669210" cy="369332"/>
          </a:xfrm>
          <a:prstGeom prst="rect">
            <a:avLst/>
          </a:prstGeom>
          <a:noFill/>
        </p:spPr>
        <p:txBody>
          <a:bodyPr wrap="none" rtlCol="0">
            <a:spAutoFit/>
          </a:bodyPr>
          <a:lstStyle/>
          <a:p>
            <a:r>
              <a:rPr lang="en-US" b="1" dirty="0"/>
              <a:t>Carl Anderson at CALTECH, USA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p:spPr>
        <p:txBody>
          <a:bodyPr>
            <a:noAutofit/>
          </a:bodyPr>
          <a:lstStyle/>
          <a:p>
            <a:pPr algn="ctr"/>
            <a:r>
              <a:rPr lang="el-GR" sz="4000" dirty="0"/>
              <a:t>Ραδιενέργεια 1930 </a:t>
            </a:r>
            <a:endParaRPr lang="en-US" sz="4000" dirty="0"/>
          </a:p>
        </p:txBody>
      </p:sp>
      <p:sp>
        <p:nvSpPr>
          <p:cNvPr id="3" name="Content Placeholder 2"/>
          <p:cNvSpPr>
            <a:spLocks noGrp="1"/>
          </p:cNvSpPr>
          <p:nvPr>
            <p:ph idx="1"/>
          </p:nvPr>
        </p:nvSpPr>
        <p:spPr>
          <a:xfrm>
            <a:off x="0" y="1447800"/>
            <a:ext cx="8915400" cy="5486400"/>
          </a:xfrm>
        </p:spPr>
        <p:txBody>
          <a:bodyPr>
            <a:normAutofit fontScale="92500" lnSpcReduction="20000"/>
          </a:bodyPr>
          <a:lstStyle/>
          <a:p>
            <a:pPr algn="just"/>
            <a:r>
              <a:rPr lang="el-GR" b="1" dirty="0"/>
              <a:t>Την περίοδο αυτή κανένας φυσικός δεν είχε ιδέα ότι πίσω από τις ραδιενεργές μεταπτώσεις </a:t>
            </a:r>
            <a:r>
              <a:rPr lang="el-GR" b="1" dirty="0">
                <a:solidFill>
                  <a:srgbClr val="FF0000"/>
                </a:solidFill>
              </a:rPr>
              <a:t>κρύβεται μια τέταρτη και άγνωστη μέχρι τότε αλληλεπίδραση, η Ασθενής Πυρηνική</a:t>
            </a:r>
            <a:r>
              <a:rPr lang="el-GR" b="1" dirty="0"/>
              <a:t>,  η οποία είχε πολύ διαφορετικές ιδιότητες από τον Ηλεκτρομαγνητισμού και τη Βαρύτητας που ήταν ήδη γνωστές όπως είπαμε.</a:t>
            </a:r>
          </a:p>
          <a:p>
            <a:r>
              <a:rPr lang="el-GR" dirty="0"/>
              <a:t> </a:t>
            </a:r>
            <a:r>
              <a:rPr lang="el-GR" b="1" dirty="0">
                <a:solidFill>
                  <a:srgbClr val="0000FF"/>
                </a:solidFill>
              </a:rPr>
              <a:t>Για την ώρα το πρόβλημα όλων ήταν η μη διατήρηση της ορμής που έφερνε όλη την Φυσική σε κρίση.</a:t>
            </a:r>
          </a:p>
          <a:p>
            <a:r>
              <a:rPr lang="el-GR" b="1" dirty="0">
                <a:solidFill>
                  <a:srgbClr val="FF0000"/>
                </a:solidFill>
              </a:rPr>
              <a:t>Ο </a:t>
            </a:r>
            <a:r>
              <a:rPr lang="en-US" b="1" dirty="0">
                <a:solidFill>
                  <a:srgbClr val="FF0000"/>
                </a:solidFill>
              </a:rPr>
              <a:t>W. Pauli </a:t>
            </a:r>
            <a:r>
              <a:rPr lang="el-GR" b="1" dirty="0">
                <a:solidFill>
                  <a:srgbClr val="FF0000"/>
                </a:solidFill>
              </a:rPr>
              <a:t>μας έβγαλε  από το αδιέξοδο όταν πρότεινε την ύπαρξη του Νευτρίνο, ενός ουδέτερου σωματιδίου με πάρα πολύ μικρή η μηδενική μάζα, πολύ ασθενή αλληλεπίδραση με άλλα σωμάτια το οποίο παράγεται στης ραδιενεργές μεταπτώσεις.</a:t>
            </a:r>
          </a:p>
          <a:p>
            <a:r>
              <a:rPr lang="el-GR" b="1" dirty="0"/>
              <a:t>Έτσι διεσώθη η αρχή της διατήρησης της ορμής αλλά οι φυσικοί τώρα έπρεπε να βρουν το μυστηριώδες νετρίνο. Πέρασαν πάνω από 20 χρόνια μέχρι να βρεθεί τελικά την δεκαετία του 50.</a:t>
            </a:r>
          </a:p>
          <a:p>
            <a:endParaRPr lang="el-GR" b="1" dirty="0">
              <a:solidFill>
                <a:srgbClr val="0000FF"/>
              </a:solidFill>
            </a:endParaRPr>
          </a:p>
          <a:p>
            <a:endParaRPr lang="el-GR" dirty="0"/>
          </a:p>
        </p:txBody>
      </p:sp>
      <p:sp>
        <p:nvSpPr>
          <p:cNvPr id="4" name="Date Placeholder 3"/>
          <p:cNvSpPr>
            <a:spLocks noGrp="1"/>
          </p:cNvSpPr>
          <p:nvPr>
            <p:ph type="dt" sz="half" idx="10"/>
          </p:nvPr>
        </p:nvSpPr>
        <p:spPr>
          <a:xfrm>
            <a:off x="457200" y="6492875"/>
            <a:ext cx="2133600" cy="365125"/>
          </a:xfrm>
        </p:spPr>
        <p:txBody>
          <a:bodyPr/>
          <a:lstStyle/>
          <a:p>
            <a:fld id="{3D62FB26-6CBE-4154-8226-2E19B4661D81}" type="datetime1">
              <a:rPr lang="el-GR" smtClean="0"/>
              <a:pPr/>
              <a:t>31/8/2023</a:t>
            </a:fld>
            <a:endParaRPr lang="en-US" dirty="0"/>
          </a:p>
        </p:txBody>
      </p:sp>
      <p:sp>
        <p:nvSpPr>
          <p:cNvPr id="5" name="Footer Placeholder 4"/>
          <p:cNvSpPr>
            <a:spLocks noGrp="1"/>
          </p:cNvSpPr>
          <p:nvPr>
            <p:ph type="ftr" sz="quarter" idx="11"/>
          </p:nvPr>
        </p:nvSpPr>
        <p:spPr>
          <a:xfrm>
            <a:off x="2667000" y="6356350"/>
            <a:ext cx="6477000" cy="501650"/>
          </a:xfrm>
        </p:spPr>
        <p:txBody>
          <a:bodyPr/>
          <a:lstStyle/>
          <a:p>
            <a:r>
              <a:rPr lang="el-GR" dirty="0"/>
              <a:t>Καθ. Κ. Φουντάς, Εργ. Φυσικής Υψηλών Ενεργειών, Παν. Ιωαννίνων</a:t>
            </a:r>
            <a:endParaRPr lang="en-US" dirty="0"/>
          </a:p>
        </p:txBody>
      </p:sp>
      <p:sp>
        <p:nvSpPr>
          <p:cNvPr id="6" name="Slide Number Placeholder 5"/>
          <p:cNvSpPr>
            <a:spLocks noGrp="1"/>
          </p:cNvSpPr>
          <p:nvPr>
            <p:ph type="sldNum" sz="quarter" idx="12"/>
          </p:nvPr>
        </p:nvSpPr>
        <p:spPr/>
        <p:txBody>
          <a:bodyPr/>
          <a:lstStyle/>
          <a:p>
            <a:fld id="{AC45A5D1-0CC0-4A14-B92D-749B7C641110}" type="slidenum">
              <a:rPr lang="en-US" smtClean="0"/>
              <a:pPr/>
              <a:t>17</a:t>
            </a:fld>
            <a:endParaRPr lang="en-US" dirty="0"/>
          </a:p>
        </p:txBody>
      </p:sp>
      <p:sp>
        <p:nvSpPr>
          <p:cNvPr id="10" name="TextBox 9"/>
          <p:cNvSpPr txBox="1"/>
          <p:nvPr/>
        </p:nvSpPr>
        <p:spPr>
          <a:xfrm>
            <a:off x="2133600" y="5715000"/>
            <a:ext cx="184731" cy="369332"/>
          </a:xfrm>
          <a:prstGeom prst="rect">
            <a:avLst/>
          </a:prstGeom>
          <a:noFill/>
        </p:spPr>
        <p:txBody>
          <a:bodyPr wrap="none" rtlCol="0">
            <a:spAutoFit/>
          </a:bodyPr>
          <a:lstStyle/>
          <a:p>
            <a:endParaRPr lang="en-US" dirty="0"/>
          </a:p>
        </p:txBody>
      </p:sp>
      <p:sp>
        <p:nvSpPr>
          <p:cNvPr id="14" name="TextBox 13"/>
          <p:cNvSpPr txBox="1"/>
          <p:nvPr/>
        </p:nvSpPr>
        <p:spPr>
          <a:xfrm>
            <a:off x="5029200" y="1066800"/>
            <a:ext cx="2819400" cy="369332"/>
          </a:xfrm>
          <a:prstGeom prst="rect">
            <a:avLst/>
          </a:prstGeom>
          <a:noFill/>
        </p:spPr>
        <p:txBody>
          <a:bodyPr wrap="square" rtlCol="0">
            <a:spAutoFit/>
          </a:bodyPr>
          <a:lstStyle/>
          <a:p>
            <a:r>
              <a:rPr lang="en-US" dirty="0"/>
              <a:t>W. Pauli (Zürich, Schweiz)</a:t>
            </a:r>
          </a:p>
        </p:txBody>
      </p:sp>
      <p:pic>
        <p:nvPicPr>
          <p:cNvPr id="15" name="Picture 14" descr="pauli_small.jpg"/>
          <p:cNvPicPr>
            <a:picLocks noChangeAspect="1"/>
          </p:cNvPicPr>
          <p:nvPr/>
        </p:nvPicPr>
        <p:blipFill>
          <a:blip r:embed="rId2" cstate="print"/>
          <a:stretch>
            <a:fillRect/>
          </a:stretch>
        </p:blipFill>
        <p:spPr>
          <a:xfrm>
            <a:off x="8001000" y="2"/>
            <a:ext cx="1143000" cy="1465882"/>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p:spPr>
        <p:txBody>
          <a:bodyPr>
            <a:noAutofit/>
          </a:bodyPr>
          <a:lstStyle/>
          <a:p>
            <a:r>
              <a:rPr lang="el-GR" sz="4000" dirty="0"/>
              <a:t> Ισχυρή Πυρηνική  Αλληλεπίδραση</a:t>
            </a:r>
            <a:endParaRPr lang="en-US" sz="4000" dirty="0"/>
          </a:p>
        </p:txBody>
      </p:sp>
      <p:sp>
        <p:nvSpPr>
          <p:cNvPr id="3" name="Content Placeholder 2"/>
          <p:cNvSpPr>
            <a:spLocks noGrp="1"/>
          </p:cNvSpPr>
          <p:nvPr>
            <p:ph idx="1"/>
          </p:nvPr>
        </p:nvSpPr>
        <p:spPr>
          <a:xfrm>
            <a:off x="0" y="1143000"/>
            <a:ext cx="7924800" cy="5486400"/>
          </a:xfrm>
        </p:spPr>
        <p:txBody>
          <a:bodyPr>
            <a:normAutofit fontScale="92500"/>
          </a:bodyPr>
          <a:lstStyle/>
          <a:p>
            <a:pPr algn="just"/>
            <a:r>
              <a:rPr lang="el-GR" dirty="0"/>
              <a:t>Ο Ιάπωνας Φυσικός </a:t>
            </a:r>
            <a:r>
              <a:rPr lang="en-US" dirty="0"/>
              <a:t>H. Yukawa </a:t>
            </a:r>
            <a:r>
              <a:rPr lang="el-GR" dirty="0"/>
              <a:t>πρότεινε ότι οι ισχυρές αλληλεπιδράσεις που κρατούν τα πρωτόνια διαδίδονται διά μέσον ενός μεταδότη που έχει μάζα (οι ισχυρές αλληλεπιδράσεις έχουν πολύ μικρή εμβέλεια</a:t>
            </a:r>
            <a:r>
              <a:rPr lang="en-US" dirty="0"/>
              <a:t>)</a:t>
            </a:r>
            <a:r>
              <a:rPr lang="el-GR" dirty="0"/>
              <a:t>.</a:t>
            </a:r>
          </a:p>
          <a:p>
            <a:pPr algn="just"/>
            <a:r>
              <a:rPr lang="el-GR" dirty="0"/>
              <a:t>Μάλιστα χρησιμοποιώντας την Κβαντομηχανική μπόρεσε να λογαριάσει την μάζα αυτού το μεταδότη σε περίπου 200 </a:t>
            </a:r>
            <a:r>
              <a:rPr lang="en-US" dirty="0"/>
              <a:t>MeV</a:t>
            </a:r>
            <a:r>
              <a:rPr lang="el-GR" dirty="0"/>
              <a:t>.</a:t>
            </a:r>
          </a:p>
          <a:p>
            <a:pPr algn="just"/>
            <a:r>
              <a:rPr lang="el-GR" dirty="0"/>
              <a:t>Φυσικά απόμενε στους πειραματικούς φυσικούς να αποδείξουν ότι το σωματίδιο του κ. </a:t>
            </a:r>
            <a:r>
              <a:rPr lang="en-US" dirty="0"/>
              <a:t>Yukawa</a:t>
            </a:r>
            <a:r>
              <a:rPr lang="el-GR" dirty="0"/>
              <a:t> υπάρχει και εκεί άρχισαν τα προβλήματα καθότι οι πειραματικοί βρήκαν πρώτα το λάθος σωματίδιο που δυστυχώς είχε μάζα που ήτανε κοντά στην μάζα του </a:t>
            </a:r>
            <a:r>
              <a:rPr lang="en-US" dirty="0"/>
              <a:t>Yukawa </a:t>
            </a:r>
            <a:r>
              <a:rPr lang="el-GR" dirty="0"/>
              <a:t>(106 </a:t>
            </a:r>
            <a:r>
              <a:rPr lang="en-US" dirty="0"/>
              <a:t>MeV </a:t>
            </a:r>
            <a:r>
              <a:rPr lang="el-GR" dirty="0"/>
              <a:t>αρκετά κοντά αν λάβει κανείς υπόψη του την διακριτική ικανότητα  των τότε πειραμάτων)</a:t>
            </a:r>
            <a:endParaRPr lang="en-US" dirty="0"/>
          </a:p>
          <a:p>
            <a:pPr algn="just"/>
            <a:endParaRPr lang="el-GR" dirty="0"/>
          </a:p>
          <a:p>
            <a:endParaRPr lang="el-GR" b="1" dirty="0">
              <a:solidFill>
                <a:srgbClr val="0000FF"/>
              </a:solidFill>
            </a:endParaRPr>
          </a:p>
          <a:p>
            <a:endParaRPr lang="el-GR" dirty="0"/>
          </a:p>
        </p:txBody>
      </p:sp>
      <p:sp>
        <p:nvSpPr>
          <p:cNvPr id="4" name="Date Placeholder 3"/>
          <p:cNvSpPr>
            <a:spLocks noGrp="1"/>
          </p:cNvSpPr>
          <p:nvPr>
            <p:ph type="dt" sz="half" idx="10"/>
          </p:nvPr>
        </p:nvSpPr>
        <p:spPr>
          <a:xfrm>
            <a:off x="457200" y="6492875"/>
            <a:ext cx="2133600" cy="365125"/>
          </a:xfrm>
        </p:spPr>
        <p:txBody>
          <a:bodyPr/>
          <a:lstStyle/>
          <a:p>
            <a:fld id="{3D62FB26-6CBE-4154-8226-2E19B4661D81}" type="datetime1">
              <a:rPr lang="el-GR" smtClean="0"/>
              <a:pPr/>
              <a:t>31/8/2023</a:t>
            </a:fld>
            <a:endParaRPr lang="en-US" dirty="0"/>
          </a:p>
        </p:txBody>
      </p:sp>
      <p:sp>
        <p:nvSpPr>
          <p:cNvPr id="5" name="Footer Placeholder 4"/>
          <p:cNvSpPr>
            <a:spLocks noGrp="1"/>
          </p:cNvSpPr>
          <p:nvPr>
            <p:ph type="ftr" sz="quarter" idx="11"/>
          </p:nvPr>
        </p:nvSpPr>
        <p:spPr>
          <a:xfrm>
            <a:off x="2667000" y="6356350"/>
            <a:ext cx="6477000" cy="501650"/>
          </a:xfrm>
        </p:spPr>
        <p:txBody>
          <a:bodyPr/>
          <a:lstStyle/>
          <a:p>
            <a:r>
              <a:rPr lang="el-GR" dirty="0"/>
              <a:t>Καθ. Κ. Φουντάς, Εργ. Φυσικής Υψηλών Ενεργειών, Παν. Ιωαννίνων</a:t>
            </a:r>
            <a:endParaRPr lang="en-US" dirty="0"/>
          </a:p>
        </p:txBody>
      </p:sp>
      <p:sp>
        <p:nvSpPr>
          <p:cNvPr id="6" name="Slide Number Placeholder 5"/>
          <p:cNvSpPr>
            <a:spLocks noGrp="1"/>
          </p:cNvSpPr>
          <p:nvPr>
            <p:ph type="sldNum" sz="quarter" idx="12"/>
          </p:nvPr>
        </p:nvSpPr>
        <p:spPr/>
        <p:txBody>
          <a:bodyPr/>
          <a:lstStyle/>
          <a:p>
            <a:fld id="{AC45A5D1-0CC0-4A14-B92D-749B7C641110}" type="slidenum">
              <a:rPr lang="en-US" smtClean="0"/>
              <a:pPr/>
              <a:t>18</a:t>
            </a:fld>
            <a:endParaRPr lang="en-US" dirty="0"/>
          </a:p>
        </p:txBody>
      </p:sp>
      <p:sp>
        <p:nvSpPr>
          <p:cNvPr id="10" name="TextBox 9"/>
          <p:cNvSpPr txBox="1"/>
          <p:nvPr/>
        </p:nvSpPr>
        <p:spPr>
          <a:xfrm>
            <a:off x="2133600" y="5715000"/>
            <a:ext cx="184731" cy="369332"/>
          </a:xfrm>
          <a:prstGeom prst="rect">
            <a:avLst/>
          </a:prstGeom>
          <a:noFill/>
        </p:spPr>
        <p:txBody>
          <a:bodyPr wrap="none" rtlCol="0">
            <a:spAutoFit/>
          </a:bodyPr>
          <a:lstStyle/>
          <a:p>
            <a:endParaRPr lang="en-US" dirty="0"/>
          </a:p>
        </p:txBody>
      </p:sp>
      <p:sp>
        <p:nvSpPr>
          <p:cNvPr id="14" name="TextBox 13"/>
          <p:cNvSpPr txBox="1"/>
          <p:nvPr/>
        </p:nvSpPr>
        <p:spPr>
          <a:xfrm>
            <a:off x="7848600" y="1524000"/>
            <a:ext cx="1295400" cy="646331"/>
          </a:xfrm>
          <a:prstGeom prst="rect">
            <a:avLst/>
          </a:prstGeom>
          <a:noFill/>
        </p:spPr>
        <p:txBody>
          <a:bodyPr wrap="square" rtlCol="0">
            <a:spAutoFit/>
          </a:bodyPr>
          <a:lstStyle/>
          <a:p>
            <a:r>
              <a:rPr lang="en-US" dirty="0"/>
              <a:t>H. Yukawa </a:t>
            </a:r>
          </a:p>
          <a:p>
            <a:r>
              <a:rPr lang="en-US" dirty="0"/>
              <a:t>(Japan)</a:t>
            </a:r>
          </a:p>
        </p:txBody>
      </p:sp>
      <p:pic>
        <p:nvPicPr>
          <p:cNvPr id="11" name="Picture 10" descr="yukawa.jpg"/>
          <p:cNvPicPr>
            <a:picLocks noChangeAspect="1"/>
          </p:cNvPicPr>
          <p:nvPr/>
        </p:nvPicPr>
        <p:blipFill>
          <a:blip r:embed="rId2" cstate="print"/>
          <a:stretch>
            <a:fillRect/>
          </a:stretch>
        </p:blipFill>
        <p:spPr>
          <a:xfrm>
            <a:off x="7924801" y="-1"/>
            <a:ext cx="1219200" cy="1512185"/>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p:spPr>
        <p:txBody>
          <a:bodyPr>
            <a:noAutofit/>
          </a:bodyPr>
          <a:lstStyle/>
          <a:p>
            <a:pPr algn="ctr"/>
            <a:r>
              <a:rPr lang="el-GR" sz="4000" dirty="0"/>
              <a:t>Ανακάλυψη του Μιονίου 1937 </a:t>
            </a:r>
            <a:endParaRPr lang="en-US" sz="4000" dirty="0"/>
          </a:p>
        </p:txBody>
      </p:sp>
      <p:sp>
        <p:nvSpPr>
          <p:cNvPr id="3" name="Content Placeholder 2"/>
          <p:cNvSpPr>
            <a:spLocks noGrp="1"/>
          </p:cNvSpPr>
          <p:nvPr>
            <p:ph idx="1"/>
          </p:nvPr>
        </p:nvSpPr>
        <p:spPr>
          <a:xfrm>
            <a:off x="304800" y="762000"/>
            <a:ext cx="8839200" cy="2514600"/>
          </a:xfrm>
        </p:spPr>
        <p:txBody>
          <a:bodyPr>
            <a:normAutofit fontScale="85000" lnSpcReduction="20000"/>
          </a:bodyPr>
          <a:lstStyle/>
          <a:p>
            <a:r>
              <a:rPr lang="el-GR" b="1" dirty="0"/>
              <a:t>Ένα ‘ηλεκτρόνιο’ 200 φορές βαρύτερο από το ηλεκτρόνιο</a:t>
            </a:r>
          </a:p>
          <a:p>
            <a:r>
              <a:rPr lang="el-GR" dirty="0"/>
              <a:t>Η ανακάλυψη έγινε δυνατή με την χρήση τεχνικής που αναπτύχτηκε από τον </a:t>
            </a:r>
            <a:r>
              <a:rPr lang="en-US" dirty="0"/>
              <a:t> P. Blackett  </a:t>
            </a:r>
            <a:r>
              <a:rPr lang="el-GR" dirty="0"/>
              <a:t>ο οποίος σύνδεσε την φωτογραφική  μηχανή με μετρητές </a:t>
            </a:r>
            <a:r>
              <a:rPr lang="en-US" dirty="0"/>
              <a:t>Geiger Miller </a:t>
            </a:r>
            <a:r>
              <a:rPr lang="el-GR" dirty="0"/>
              <a:t>σε διάταξη </a:t>
            </a:r>
            <a:r>
              <a:rPr lang="en-US" dirty="0"/>
              <a:t>trigger</a:t>
            </a:r>
            <a:r>
              <a:rPr lang="el-GR" dirty="0"/>
              <a:t>. Δηλαδή η μηχανή φωτογράφιζε μόνο όταν οι μετρητές </a:t>
            </a:r>
            <a:r>
              <a:rPr lang="en-US" dirty="0"/>
              <a:t>Geiger Miller </a:t>
            </a:r>
            <a:r>
              <a:rPr lang="el-GR" dirty="0"/>
              <a:t> είχαν σήμα που έδειχνε ότι κάποιο φορτισμένο σωματίδιο πέρασε το θάλαμο.</a:t>
            </a:r>
          </a:p>
          <a:p>
            <a:r>
              <a:rPr lang="el-GR" dirty="0">
                <a:solidFill>
                  <a:srgbClr val="0000FF"/>
                </a:solidFill>
              </a:rPr>
              <a:t>Το σωματίδιο έκπληξη  που κανείς δεν ούτε το  περίμενε ούτε το χρειαζόταν </a:t>
            </a:r>
            <a:r>
              <a:rPr lang="el-GR" dirty="0"/>
              <a:t>(</a:t>
            </a:r>
            <a:r>
              <a:rPr lang="en-US" b="1" dirty="0"/>
              <a:t>Who ordered this ? I.I. Rabi</a:t>
            </a:r>
            <a:r>
              <a:rPr lang="en-US" dirty="0"/>
              <a:t>)</a:t>
            </a:r>
          </a:p>
        </p:txBody>
      </p:sp>
      <p:sp>
        <p:nvSpPr>
          <p:cNvPr id="4" name="Date Placeholder 3"/>
          <p:cNvSpPr>
            <a:spLocks noGrp="1"/>
          </p:cNvSpPr>
          <p:nvPr>
            <p:ph type="dt" sz="half" idx="10"/>
          </p:nvPr>
        </p:nvSpPr>
        <p:spPr>
          <a:xfrm>
            <a:off x="457200" y="6492875"/>
            <a:ext cx="2133600" cy="365125"/>
          </a:xfrm>
        </p:spPr>
        <p:txBody>
          <a:bodyPr/>
          <a:lstStyle/>
          <a:p>
            <a:fld id="{3D62FB26-6CBE-4154-8226-2E19B4661D81}" type="datetime1">
              <a:rPr lang="el-GR" smtClean="0"/>
              <a:pPr/>
              <a:t>31/8/2023</a:t>
            </a:fld>
            <a:endParaRPr lang="en-US" dirty="0"/>
          </a:p>
        </p:txBody>
      </p:sp>
      <p:sp>
        <p:nvSpPr>
          <p:cNvPr id="5" name="Footer Placeholder 4"/>
          <p:cNvSpPr>
            <a:spLocks noGrp="1"/>
          </p:cNvSpPr>
          <p:nvPr>
            <p:ph type="ftr" sz="quarter" idx="11"/>
          </p:nvPr>
        </p:nvSpPr>
        <p:spPr>
          <a:xfrm>
            <a:off x="2667000" y="6356350"/>
            <a:ext cx="6477000" cy="501650"/>
          </a:xfrm>
        </p:spPr>
        <p:txBody>
          <a:bodyPr/>
          <a:lstStyle/>
          <a:p>
            <a:r>
              <a:rPr lang="el-GR" dirty="0"/>
              <a:t>Καθ. Κ. Φουντάς, Εργ. Φυσικής Υψηλών Ενεργειών, Παν. Ιωαννίνων</a:t>
            </a:r>
            <a:endParaRPr lang="en-US" dirty="0"/>
          </a:p>
        </p:txBody>
      </p:sp>
      <p:sp>
        <p:nvSpPr>
          <p:cNvPr id="6" name="Slide Number Placeholder 5"/>
          <p:cNvSpPr>
            <a:spLocks noGrp="1"/>
          </p:cNvSpPr>
          <p:nvPr>
            <p:ph type="sldNum" sz="quarter" idx="12"/>
          </p:nvPr>
        </p:nvSpPr>
        <p:spPr/>
        <p:txBody>
          <a:bodyPr/>
          <a:lstStyle/>
          <a:p>
            <a:fld id="{AC45A5D1-0CC0-4A14-B92D-749B7C641110}" type="slidenum">
              <a:rPr lang="en-US" smtClean="0"/>
              <a:pPr/>
              <a:t>19</a:t>
            </a:fld>
            <a:endParaRPr lang="en-US" dirty="0"/>
          </a:p>
        </p:txBody>
      </p:sp>
      <p:sp>
        <p:nvSpPr>
          <p:cNvPr id="10" name="TextBox 9"/>
          <p:cNvSpPr txBox="1"/>
          <p:nvPr/>
        </p:nvSpPr>
        <p:spPr>
          <a:xfrm>
            <a:off x="2133600" y="5715000"/>
            <a:ext cx="184731" cy="369332"/>
          </a:xfrm>
          <a:prstGeom prst="rect">
            <a:avLst/>
          </a:prstGeom>
          <a:noFill/>
        </p:spPr>
        <p:txBody>
          <a:bodyPr wrap="none" rtlCol="0">
            <a:spAutoFit/>
          </a:bodyPr>
          <a:lstStyle/>
          <a:p>
            <a:endParaRPr lang="en-US" dirty="0"/>
          </a:p>
        </p:txBody>
      </p:sp>
      <p:pic>
        <p:nvPicPr>
          <p:cNvPr id="7170" name="Picture 2"/>
          <p:cNvPicPr>
            <a:picLocks noChangeAspect="1" noChangeArrowheads="1"/>
          </p:cNvPicPr>
          <p:nvPr/>
        </p:nvPicPr>
        <p:blipFill>
          <a:blip r:embed="rId2" cstate="print"/>
          <a:srcRect l="23802" t="7442" r="7934" b="7442"/>
          <a:stretch>
            <a:fillRect/>
          </a:stretch>
        </p:blipFill>
        <p:spPr bwMode="auto">
          <a:xfrm>
            <a:off x="26683" y="3200400"/>
            <a:ext cx="3783317" cy="3352800"/>
          </a:xfrm>
          <a:prstGeom prst="rect">
            <a:avLst/>
          </a:prstGeom>
          <a:noFill/>
          <a:ln w="9525">
            <a:noFill/>
            <a:miter lim="800000"/>
            <a:headEnd/>
            <a:tailEnd/>
          </a:ln>
        </p:spPr>
      </p:pic>
      <p:pic>
        <p:nvPicPr>
          <p:cNvPr id="11" name="Picture 10" descr="cdanders.jpg"/>
          <p:cNvPicPr>
            <a:picLocks noChangeAspect="1"/>
          </p:cNvPicPr>
          <p:nvPr/>
        </p:nvPicPr>
        <p:blipFill>
          <a:blip r:embed="rId3" cstate="print"/>
          <a:stretch>
            <a:fillRect/>
          </a:stretch>
        </p:blipFill>
        <p:spPr>
          <a:xfrm>
            <a:off x="3886200" y="3886200"/>
            <a:ext cx="1557338" cy="2286000"/>
          </a:xfrm>
          <a:prstGeom prst="rect">
            <a:avLst/>
          </a:prstGeom>
        </p:spPr>
      </p:pic>
      <p:pic>
        <p:nvPicPr>
          <p:cNvPr id="12" name="Picture 11" descr="blackett.gif"/>
          <p:cNvPicPr>
            <a:picLocks noChangeAspect="1"/>
          </p:cNvPicPr>
          <p:nvPr/>
        </p:nvPicPr>
        <p:blipFill>
          <a:blip r:embed="rId4" cstate="print"/>
          <a:stretch>
            <a:fillRect/>
          </a:stretch>
        </p:blipFill>
        <p:spPr>
          <a:xfrm>
            <a:off x="5638799" y="3886200"/>
            <a:ext cx="1616365" cy="2286000"/>
          </a:xfrm>
          <a:prstGeom prst="rect">
            <a:avLst/>
          </a:prstGeom>
        </p:spPr>
      </p:pic>
      <p:pic>
        <p:nvPicPr>
          <p:cNvPr id="13" name="Picture 12" descr="rabi.jpg"/>
          <p:cNvPicPr>
            <a:picLocks noChangeAspect="1"/>
          </p:cNvPicPr>
          <p:nvPr/>
        </p:nvPicPr>
        <p:blipFill>
          <a:blip r:embed="rId5" cstate="print"/>
          <a:stretch>
            <a:fillRect/>
          </a:stretch>
        </p:blipFill>
        <p:spPr>
          <a:xfrm>
            <a:off x="7391400" y="3886200"/>
            <a:ext cx="1633536" cy="2286000"/>
          </a:xfrm>
          <a:prstGeom prst="rect">
            <a:avLst/>
          </a:prstGeom>
        </p:spPr>
      </p:pic>
      <p:sp>
        <p:nvSpPr>
          <p:cNvPr id="14" name="TextBox 13"/>
          <p:cNvSpPr txBox="1"/>
          <p:nvPr/>
        </p:nvSpPr>
        <p:spPr>
          <a:xfrm>
            <a:off x="3886201" y="6172200"/>
            <a:ext cx="5257800" cy="369332"/>
          </a:xfrm>
          <a:prstGeom prst="rect">
            <a:avLst/>
          </a:prstGeom>
          <a:noFill/>
        </p:spPr>
        <p:txBody>
          <a:bodyPr wrap="square" rtlCol="0">
            <a:spAutoFit/>
          </a:bodyPr>
          <a:lstStyle/>
          <a:p>
            <a:r>
              <a:rPr lang="en-US" dirty="0"/>
              <a:t>Anderson (US)        Blackett(UK)            Rabi(US)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743712"/>
          </a:xfrm>
        </p:spPr>
        <p:txBody>
          <a:bodyPr>
            <a:normAutofit fontScale="90000"/>
          </a:bodyPr>
          <a:lstStyle/>
          <a:p>
            <a:pPr algn="ctr"/>
            <a:r>
              <a:rPr lang="el-GR" sz="4900" dirty="0"/>
              <a:t>Σωματιδιακή</a:t>
            </a:r>
            <a:r>
              <a:rPr lang="el-GR" sz="5400" dirty="0"/>
              <a:t> Φυσική</a:t>
            </a:r>
            <a:endParaRPr lang="en-US" dirty="0"/>
          </a:p>
        </p:txBody>
      </p:sp>
      <p:sp>
        <p:nvSpPr>
          <p:cNvPr id="3" name="Content Placeholder 2"/>
          <p:cNvSpPr>
            <a:spLocks noGrp="1"/>
          </p:cNvSpPr>
          <p:nvPr>
            <p:ph idx="1"/>
          </p:nvPr>
        </p:nvSpPr>
        <p:spPr>
          <a:xfrm>
            <a:off x="0" y="1935480"/>
            <a:ext cx="9144000" cy="4389120"/>
          </a:xfrm>
        </p:spPr>
        <p:txBody>
          <a:bodyPr>
            <a:normAutofit/>
          </a:bodyPr>
          <a:lstStyle/>
          <a:p>
            <a:r>
              <a:rPr lang="el-GR" dirty="0"/>
              <a:t> </a:t>
            </a:r>
            <a:r>
              <a:rPr lang="el-GR" sz="3200" dirty="0"/>
              <a:t>Η </a:t>
            </a:r>
            <a:r>
              <a:rPr lang="el-GR" sz="3600" dirty="0"/>
              <a:t>Σωματιδιακή Φυσική προσπαθεί να απαντήσει τα ακόλουθα ερωτήματα</a:t>
            </a:r>
            <a:r>
              <a:rPr lang="en-US" sz="3600" dirty="0"/>
              <a:t>:</a:t>
            </a:r>
          </a:p>
          <a:p>
            <a:pPr>
              <a:buNone/>
            </a:pPr>
            <a:endParaRPr lang="el-GR" sz="2800" dirty="0"/>
          </a:p>
          <a:p>
            <a:pPr lvl="1"/>
            <a:r>
              <a:rPr lang="el-GR" dirty="0">
                <a:solidFill>
                  <a:srgbClr val="FF0000"/>
                </a:solidFill>
              </a:rPr>
              <a:t> </a:t>
            </a:r>
            <a:r>
              <a:rPr lang="el-GR" sz="2800" dirty="0">
                <a:solidFill>
                  <a:srgbClr val="FF0000"/>
                </a:solidFill>
              </a:rPr>
              <a:t>Από τι στοιχειώδη σωμάτια αποτελείται στο σύμπαν </a:t>
            </a:r>
            <a:r>
              <a:rPr lang="en-US" sz="2800" dirty="0">
                <a:solidFill>
                  <a:srgbClr val="FF0000"/>
                </a:solidFill>
              </a:rPr>
              <a:t> ?</a:t>
            </a:r>
          </a:p>
          <a:p>
            <a:pPr lvl="1"/>
            <a:endParaRPr lang="el-GR" sz="2800" dirty="0">
              <a:solidFill>
                <a:srgbClr val="FF0000"/>
              </a:solidFill>
            </a:endParaRPr>
          </a:p>
          <a:p>
            <a:pPr lvl="1"/>
            <a:r>
              <a:rPr lang="el-GR" sz="2800" dirty="0">
                <a:solidFill>
                  <a:srgbClr val="FF0000"/>
                </a:solidFill>
              </a:rPr>
              <a:t> Πώς αλληλεπιδρούν τα στοιχειώδη σωμάτια μεταξύ  </a:t>
            </a:r>
          </a:p>
          <a:p>
            <a:pPr lvl="1">
              <a:buNone/>
            </a:pPr>
            <a:r>
              <a:rPr lang="el-GR" sz="2800" dirty="0">
                <a:solidFill>
                  <a:srgbClr val="FF0000"/>
                </a:solidFill>
              </a:rPr>
              <a:t>    τους</a:t>
            </a:r>
            <a:r>
              <a:rPr lang="en-US" sz="2800" dirty="0">
                <a:solidFill>
                  <a:srgbClr val="FF0000"/>
                </a:solidFill>
              </a:rPr>
              <a:t> ?</a:t>
            </a:r>
          </a:p>
        </p:txBody>
      </p:sp>
      <p:sp>
        <p:nvSpPr>
          <p:cNvPr id="4" name="Date Placeholder 3"/>
          <p:cNvSpPr>
            <a:spLocks noGrp="1"/>
          </p:cNvSpPr>
          <p:nvPr>
            <p:ph type="dt" sz="half" idx="10"/>
          </p:nvPr>
        </p:nvSpPr>
        <p:spPr>
          <a:xfrm>
            <a:off x="457200" y="6492875"/>
            <a:ext cx="2133600" cy="365125"/>
          </a:xfrm>
        </p:spPr>
        <p:txBody>
          <a:bodyPr/>
          <a:lstStyle/>
          <a:p>
            <a:fld id="{3D62FB26-6CBE-4154-8226-2E19B4661D81}" type="datetime1">
              <a:rPr lang="el-GR" smtClean="0"/>
              <a:pPr/>
              <a:t>31/8/2023</a:t>
            </a:fld>
            <a:endParaRPr lang="en-US" dirty="0"/>
          </a:p>
        </p:txBody>
      </p:sp>
      <p:sp>
        <p:nvSpPr>
          <p:cNvPr id="5" name="Footer Placeholder 4"/>
          <p:cNvSpPr>
            <a:spLocks noGrp="1"/>
          </p:cNvSpPr>
          <p:nvPr>
            <p:ph type="ftr" sz="quarter" idx="11"/>
          </p:nvPr>
        </p:nvSpPr>
        <p:spPr>
          <a:xfrm>
            <a:off x="2667000" y="6356350"/>
            <a:ext cx="6477000" cy="501650"/>
          </a:xfrm>
        </p:spPr>
        <p:txBody>
          <a:bodyPr/>
          <a:lstStyle/>
          <a:p>
            <a:r>
              <a:rPr lang="el-GR" dirty="0"/>
              <a:t>Καθ. Κ. Φουντάς, Εργ. Φυσικής Υψηλών Ενεργειών, Παν. Ιωαννίνων</a:t>
            </a:r>
            <a:endParaRPr lang="en-US" dirty="0"/>
          </a:p>
        </p:txBody>
      </p:sp>
      <p:sp>
        <p:nvSpPr>
          <p:cNvPr id="6" name="Slide Number Placeholder 5"/>
          <p:cNvSpPr>
            <a:spLocks noGrp="1"/>
          </p:cNvSpPr>
          <p:nvPr>
            <p:ph type="sldNum" sz="quarter" idx="12"/>
          </p:nvPr>
        </p:nvSpPr>
        <p:spPr/>
        <p:txBody>
          <a:bodyPr/>
          <a:lstStyle/>
          <a:p>
            <a:fld id="{AC45A5D1-0CC0-4A14-B92D-749B7C641110}" type="slidenum">
              <a:rPr lang="en-US" smtClean="0"/>
              <a:pPr/>
              <a:t>2</a:t>
            </a:fld>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p:spPr>
        <p:txBody>
          <a:bodyPr>
            <a:noAutofit/>
          </a:bodyPr>
          <a:lstStyle/>
          <a:p>
            <a:pPr algn="ctr"/>
            <a:r>
              <a:rPr lang="el-GR" sz="4000" dirty="0"/>
              <a:t>Η περιπέτεια με το Μιόνιο </a:t>
            </a:r>
            <a:endParaRPr lang="en-US" sz="4000" dirty="0"/>
          </a:p>
        </p:txBody>
      </p:sp>
      <p:sp>
        <p:nvSpPr>
          <p:cNvPr id="3" name="Content Placeholder 2"/>
          <p:cNvSpPr>
            <a:spLocks noGrp="1"/>
          </p:cNvSpPr>
          <p:nvPr>
            <p:ph idx="1"/>
          </p:nvPr>
        </p:nvSpPr>
        <p:spPr>
          <a:xfrm>
            <a:off x="-76200" y="1143000"/>
            <a:ext cx="7543800" cy="5486400"/>
          </a:xfrm>
        </p:spPr>
        <p:txBody>
          <a:bodyPr>
            <a:normAutofit fontScale="92500" lnSpcReduction="10000"/>
          </a:bodyPr>
          <a:lstStyle/>
          <a:p>
            <a:r>
              <a:rPr lang="el-GR" b="1" dirty="0"/>
              <a:t>Μην έχοντας άλλη χρήση για το Μιόνιο και επειδή η μάζα ταίριαζε οι Φυσικοί υπέθεσαν ότι αυτό πρέπει να είναι ο φορέας των ισχυρών αλληλεπιδράσεων.</a:t>
            </a:r>
          </a:p>
          <a:p>
            <a:r>
              <a:rPr lang="el-GR" dirty="0"/>
              <a:t>Δυστυχώς ο Ιάπωνας φυσικός </a:t>
            </a:r>
            <a:r>
              <a:rPr lang="en-US" dirty="0"/>
              <a:t>Tomonaga </a:t>
            </a:r>
            <a:r>
              <a:rPr lang="el-GR" dirty="0"/>
              <a:t>λογάριασε ότι αν το Μιόνιο ήταν ευαίσθητο στις ισχυρές αλληλεπιδράσεις θα έπρεπε να μεταπίπτει πιο γρήγορα από ότι στο κενό όταν περνά μέσα από υλικά με βαρείς (μεγάλους) πυρήνες.</a:t>
            </a:r>
          </a:p>
          <a:p>
            <a:r>
              <a:rPr lang="el-GR" dirty="0">
                <a:solidFill>
                  <a:srgbClr val="0000FF"/>
                </a:solidFill>
              </a:rPr>
              <a:t>Διάφορα πειράματα  έγιναν και συνεχίστηκαν μέχρι το 1945 και ύστερα από  αρκετά διαφωνούντα αποτελέσματα αποδείχτηκε ότι το μιονιο δεν έχει καμιά σχέση με τις ισχυρές πυρηνικές αλληλεπιδράσεις</a:t>
            </a:r>
            <a:r>
              <a:rPr lang="en-US" dirty="0">
                <a:solidFill>
                  <a:srgbClr val="0000FF"/>
                </a:solidFill>
              </a:rPr>
              <a:t>.</a:t>
            </a:r>
            <a:endParaRPr lang="el-GR" dirty="0">
              <a:solidFill>
                <a:srgbClr val="0000FF"/>
              </a:solidFill>
            </a:endParaRPr>
          </a:p>
          <a:p>
            <a:r>
              <a:rPr lang="el-GR" dirty="0"/>
              <a:t>Το μιονιο επέμενε πεισματικά να είναι  ένας αδελφός του ηλεκτρονίου απλώς λίγο παχύς (200 φορές)</a:t>
            </a:r>
            <a:r>
              <a:rPr lang="en-US" dirty="0"/>
              <a:t>.</a:t>
            </a:r>
            <a:r>
              <a:rPr lang="el-GR" dirty="0"/>
              <a:t> </a:t>
            </a:r>
            <a:endParaRPr lang="en-US" dirty="0"/>
          </a:p>
        </p:txBody>
      </p:sp>
      <p:sp>
        <p:nvSpPr>
          <p:cNvPr id="4" name="Date Placeholder 3"/>
          <p:cNvSpPr>
            <a:spLocks noGrp="1"/>
          </p:cNvSpPr>
          <p:nvPr>
            <p:ph type="dt" sz="half" idx="10"/>
          </p:nvPr>
        </p:nvSpPr>
        <p:spPr>
          <a:xfrm>
            <a:off x="457200" y="6492875"/>
            <a:ext cx="2133600" cy="365125"/>
          </a:xfrm>
        </p:spPr>
        <p:txBody>
          <a:bodyPr/>
          <a:lstStyle/>
          <a:p>
            <a:fld id="{3D62FB26-6CBE-4154-8226-2E19B4661D81}" type="datetime1">
              <a:rPr lang="el-GR" smtClean="0"/>
              <a:pPr/>
              <a:t>31/8/2023</a:t>
            </a:fld>
            <a:endParaRPr lang="en-US" dirty="0"/>
          </a:p>
        </p:txBody>
      </p:sp>
      <p:sp>
        <p:nvSpPr>
          <p:cNvPr id="5" name="Footer Placeholder 4"/>
          <p:cNvSpPr>
            <a:spLocks noGrp="1"/>
          </p:cNvSpPr>
          <p:nvPr>
            <p:ph type="ftr" sz="quarter" idx="11"/>
          </p:nvPr>
        </p:nvSpPr>
        <p:spPr>
          <a:xfrm>
            <a:off x="2667000" y="6356350"/>
            <a:ext cx="6477000" cy="501650"/>
          </a:xfrm>
        </p:spPr>
        <p:txBody>
          <a:bodyPr/>
          <a:lstStyle/>
          <a:p>
            <a:r>
              <a:rPr lang="el-GR" dirty="0"/>
              <a:t>Καθ. Κ. Φουντάς, Εργ. Φυσικής Υψηλών Ενεργειών, Παν. Ιωαννίνων</a:t>
            </a:r>
            <a:endParaRPr lang="en-US" dirty="0"/>
          </a:p>
        </p:txBody>
      </p:sp>
      <p:sp>
        <p:nvSpPr>
          <p:cNvPr id="6" name="Slide Number Placeholder 5"/>
          <p:cNvSpPr>
            <a:spLocks noGrp="1"/>
          </p:cNvSpPr>
          <p:nvPr>
            <p:ph type="sldNum" sz="quarter" idx="12"/>
          </p:nvPr>
        </p:nvSpPr>
        <p:spPr/>
        <p:txBody>
          <a:bodyPr/>
          <a:lstStyle/>
          <a:p>
            <a:fld id="{AC45A5D1-0CC0-4A14-B92D-749B7C641110}" type="slidenum">
              <a:rPr lang="en-US" smtClean="0"/>
              <a:pPr/>
              <a:t>20</a:t>
            </a:fld>
            <a:endParaRPr lang="en-US" dirty="0"/>
          </a:p>
        </p:txBody>
      </p:sp>
      <p:sp>
        <p:nvSpPr>
          <p:cNvPr id="10" name="TextBox 9"/>
          <p:cNvSpPr txBox="1"/>
          <p:nvPr/>
        </p:nvSpPr>
        <p:spPr>
          <a:xfrm>
            <a:off x="2133600" y="5715000"/>
            <a:ext cx="184731" cy="369332"/>
          </a:xfrm>
          <a:prstGeom prst="rect">
            <a:avLst/>
          </a:prstGeom>
          <a:noFill/>
        </p:spPr>
        <p:txBody>
          <a:bodyPr wrap="none" rtlCol="0">
            <a:spAutoFit/>
          </a:bodyPr>
          <a:lstStyle/>
          <a:p>
            <a:endParaRPr lang="en-US" dirty="0"/>
          </a:p>
        </p:txBody>
      </p:sp>
      <p:pic>
        <p:nvPicPr>
          <p:cNvPr id="15" name="Picture 14" descr="tomonaga_small.jpg"/>
          <p:cNvPicPr>
            <a:picLocks noChangeAspect="1"/>
          </p:cNvPicPr>
          <p:nvPr/>
        </p:nvPicPr>
        <p:blipFill>
          <a:blip r:embed="rId2" cstate="print"/>
          <a:stretch>
            <a:fillRect/>
          </a:stretch>
        </p:blipFill>
        <p:spPr>
          <a:xfrm>
            <a:off x="7362825" y="1676400"/>
            <a:ext cx="1781175" cy="2486025"/>
          </a:xfrm>
          <a:prstGeom prst="rect">
            <a:avLst/>
          </a:prstGeom>
        </p:spPr>
      </p:pic>
      <p:sp>
        <p:nvSpPr>
          <p:cNvPr id="16" name="TextBox 15"/>
          <p:cNvSpPr txBox="1"/>
          <p:nvPr/>
        </p:nvSpPr>
        <p:spPr>
          <a:xfrm>
            <a:off x="7620000" y="4267200"/>
            <a:ext cx="1320170" cy="369332"/>
          </a:xfrm>
          <a:prstGeom prst="rect">
            <a:avLst/>
          </a:prstGeom>
          <a:noFill/>
        </p:spPr>
        <p:txBody>
          <a:bodyPr wrap="none" rtlCol="0">
            <a:spAutoFit/>
          </a:bodyPr>
          <a:lstStyle/>
          <a:p>
            <a:r>
              <a:rPr lang="en-US" b="1" dirty="0"/>
              <a:t>Tomonaga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p:spPr>
        <p:txBody>
          <a:bodyPr>
            <a:noAutofit/>
          </a:bodyPr>
          <a:lstStyle/>
          <a:p>
            <a:pPr algn="ctr"/>
            <a:r>
              <a:rPr lang="el-GR" sz="4000" dirty="0"/>
              <a:t> Πιόνια 1948</a:t>
            </a:r>
            <a:endParaRPr lang="en-US" sz="4000" dirty="0"/>
          </a:p>
        </p:txBody>
      </p:sp>
      <p:sp>
        <p:nvSpPr>
          <p:cNvPr id="3" name="Content Placeholder 2"/>
          <p:cNvSpPr>
            <a:spLocks noGrp="1"/>
          </p:cNvSpPr>
          <p:nvPr>
            <p:ph idx="1"/>
          </p:nvPr>
        </p:nvSpPr>
        <p:spPr>
          <a:xfrm>
            <a:off x="-76200" y="838200"/>
            <a:ext cx="9220200" cy="990600"/>
          </a:xfrm>
        </p:spPr>
        <p:txBody>
          <a:bodyPr>
            <a:normAutofit/>
          </a:bodyPr>
          <a:lstStyle/>
          <a:p>
            <a:r>
              <a:rPr lang="el-GR" b="1" dirty="0"/>
              <a:t>Ευτυχώς το σωμάτιο του</a:t>
            </a:r>
            <a:r>
              <a:rPr lang="en-US" dirty="0"/>
              <a:t> </a:t>
            </a:r>
            <a:r>
              <a:rPr lang="en-US" b="1" dirty="0"/>
              <a:t>Yukawa</a:t>
            </a:r>
            <a:r>
              <a:rPr lang="el-GR" b="1" dirty="0"/>
              <a:t> βρέθηκε στο Παν/μιο του </a:t>
            </a:r>
            <a:r>
              <a:rPr lang="en-US" b="1" dirty="0"/>
              <a:t>Bristol (UK) </a:t>
            </a:r>
            <a:r>
              <a:rPr lang="el-GR" b="1" dirty="0"/>
              <a:t>από την ομάδα των </a:t>
            </a:r>
            <a:r>
              <a:rPr lang="en-US" b="1" dirty="0"/>
              <a:t>Powel-Occialini:</a:t>
            </a:r>
            <a:endParaRPr lang="el-GR" b="1" dirty="0"/>
          </a:p>
        </p:txBody>
      </p:sp>
      <p:sp>
        <p:nvSpPr>
          <p:cNvPr id="4" name="Date Placeholder 3"/>
          <p:cNvSpPr>
            <a:spLocks noGrp="1"/>
          </p:cNvSpPr>
          <p:nvPr>
            <p:ph type="dt" sz="half" idx="10"/>
          </p:nvPr>
        </p:nvSpPr>
        <p:spPr>
          <a:xfrm>
            <a:off x="457200" y="6492875"/>
            <a:ext cx="2133600" cy="365125"/>
          </a:xfrm>
        </p:spPr>
        <p:txBody>
          <a:bodyPr/>
          <a:lstStyle/>
          <a:p>
            <a:fld id="{3D62FB26-6CBE-4154-8226-2E19B4661D81}" type="datetime1">
              <a:rPr lang="el-GR" smtClean="0"/>
              <a:pPr/>
              <a:t>31/8/2023</a:t>
            </a:fld>
            <a:endParaRPr lang="en-US" dirty="0"/>
          </a:p>
        </p:txBody>
      </p:sp>
      <p:sp>
        <p:nvSpPr>
          <p:cNvPr id="5" name="Footer Placeholder 4"/>
          <p:cNvSpPr>
            <a:spLocks noGrp="1"/>
          </p:cNvSpPr>
          <p:nvPr>
            <p:ph type="ftr" sz="quarter" idx="11"/>
          </p:nvPr>
        </p:nvSpPr>
        <p:spPr>
          <a:xfrm>
            <a:off x="2667000" y="6356350"/>
            <a:ext cx="6477000" cy="501650"/>
          </a:xfrm>
        </p:spPr>
        <p:txBody>
          <a:bodyPr/>
          <a:lstStyle/>
          <a:p>
            <a:r>
              <a:rPr lang="el-GR" dirty="0"/>
              <a:t>Καθ. Κ. Φουντάς, Εργ. Φυσικής Υψηλών Ενεργειών, Παν. Ιωαννίνων</a:t>
            </a:r>
            <a:endParaRPr lang="en-US" dirty="0"/>
          </a:p>
        </p:txBody>
      </p:sp>
      <p:sp>
        <p:nvSpPr>
          <p:cNvPr id="6" name="Slide Number Placeholder 5"/>
          <p:cNvSpPr>
            <a:spLocks noGrp="1"/>
          </p:cNvSpPr>
          <p:nvPr>
            <p:ph type="sldNum" sz="quarter" idx="12"/>
          </p:nvPr>
        </p:nvSpPr>
        <p:spPr/>
        <p:txBody>
          <a:bodyPr/>
          <a:lstStyle/>
          <a:p>
            <a:fld id="{AC45A5D1-0CC0-4A14-B92D-749B7C641110}" type="slidenum">
              <a:rPr lang="en-US" smtClean="0"/>
              <a:pPr/>
              <a:t>21</a:t>
            </a:fld>
            <a:endParaRPr lang="en-US" dirty="0"/>
          </a:p>
        </p:txBody>
      </p:sp>
      <p:sp>
        <p:nvSpPr>
          <p:cNvPr id="10" name="TextBox 9"/>
          <p:cNvSpPr txBox="1"/>
          <p:nvPr/>
        </p:nvSpPr>
        <p:spPr>
          <a:xfrm>
            <a:off x="2133600" y="5715000"/>
            <a:ext cx="184731" cy="369332"/>
          </a:xfrm>
          <a:prstGeom prst="rect">
            <a:avLst/>
          </a:prstGeom>
          <a:noFill/>
        </p:spPr>
        <p:txBody>
          <a:bodyPr wrap="none" rtlCol="0">
            <a:spAutoFit/>
          </a:bodyPr>
          <a:lstStyle/>
          <a:p>
            <a:endParaRPr lang="en-US" dirty="0"/>
          </a:p>
        </p:txBody>
      </p:sp>
      <p:sp>
        <p:nvSpPr>
          <p:cNvPr id="16" name="TextBox 15"/>
          <p:cNvSpPr txBox="1"/>
          <p:nvPr/>
        </p:nvSpPr>
        <p:spPr>
          <a:xfrm>
            <a:off x="6934200" y="4800600"/>
            <a:ext cx="1936171" cy="369332"/>
          </a:xfrm>
          <a:prstGeom prst="rect">
            <a:avLst/>
          </a:prstGeom>
          <a:noFill/>
        </p:spPr>
        <p:txBody>
          <a:bodyPr wrap="none" rtlCol="0">
            <a:spAutoFit/>
          </a:bodyPr>
          <a:lstStyle/>
          <a:p>
            <a:r>
              <a:rPr lang="en-US" b="1" dirty="0"/>
              <a:t>Occialini, Powel</a:t>
            </a:r>
          </a:p>
        </p:txBody>
      </p:sp>
      <p:pic>
        <p:nvPicPr>
          <p:cNvPr id="2050" name="Picture 2"/>
          <p:cNvPicPr>
            <a:picLocks noChangeAspect="1" noChangeArrowheads="1"/>
          </p:cNvPicPr>
          <p:nvPr/>
        </p:nvPicPr>
        <p:blipFill>
          <a:blip r:embed="rId2" cstate="print"/>
          <a:srcRect/>
          <a:stretch>
            <a:fillRect/>
          </a:stretch>
        </p:blipFill>
        <p:spPr bwMode="auto">
          <a:xfrm>
            <a:off x="304799" y="1676400"/>
            <a:ext cx="6243781" cy="4953000"/>
          </a:xfrm>
          <a:prstGeom prst="rect">
            <a:avLst/>
          </a:prstGeom>
          <a:noFill/>
          <a:ln w="9525">
            <a:noFill/>
            <a:miter lim="800000"/>
            <a:headEnd/>
            <a:tailEnd/>
          </a:ln>
        </p:spPr>
      </p:pic>
      <p:pic>
        <p:nvPicPr>
          <p:cNvPr id="11" name="Picture 10" descr="occhialini_giuseppe_c4.jpg"/>
          <p:cNvPicPr>
            <a:picLocks noChangeAspect="1"/>
          </p:cNvPicPr>
          <p:nvPr/>
        </p:nvPicPr>
        <p:blipFill>
          <a:blip r:embed="rId3" cstate="print"/>
          <a:stretch>
            <a:fillRect/>
          </a:stretch>
        </p:blipFill>
        <p:spPr>
          <a:xfrm>
            <a:off x="6477000" y="2590799"/>
            <a:ext cx="2667000" cy="2115649"/>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p:spPr>
        <p:txBody>
          <a:bodyPr>
            <a:noAutofit/>
          </a:bodyPr>
          <a:lstStyle/>
          <a:p>
            <a:pPr algn="ctr"/>
            <a:r>
              <a:rPr lang="el-GR" sz="4000" dirty="0"/>
              <a:t> Σωματιδιακή Φυσική το 1948</a:t>
            </a:r>
            <a:endParaRPr lang="en-US" sz="4000" dirty="0"/>
          </a:p>
        </p:txBody>
      </p:sp>
      <p:sp>
        <p:nvSpPr>
          <p:cNvPr id="3" name="Content Placeholder 2"/>
          <p:cNvSpPr>
            <a:spLocks noGrp="1"/>
          </p:cNvSpPr>
          <p:nvPr>
            <p:ph idx="1"/>
          </p:nvPr>
        </p:nvSpPr>
        <p:spPr>
          <a:xfrm>
            <a:off x="-76200" y="838200"/>
            <a:ext cx="9220200" cy="5638800"/>
          </a:xfrm>
        </p:spPr>
        <p:txBody>
          <a:bodyPr>
            <a:normAutofit/>
          </a:bodyPr>
          <a:lstStyle/>
          <a:p>
            <a:r>
              <a:rPr lang="el-GR" b="1"/>
              <a:t>Έτσι η κατάσταση </a:t>
            </a:r>
            <a:r>
              <a:rPr lang="el-GR" b="1" dirty="0"/>
              <a:t>το 1948 είχε ως εξής</a:t>
            </a:r>
            <a:r>
              <a:rPr lang="en-US" b="1" dirty="0"/>
              <a:t>:</a:t>
            </a:r>
          </a:p>
          <a:p>
            <a:pPr>
              <a:buNone/>
            </a:pPr>
            <a:endParaRPr lang="el-GR" b="1" dirty="0"/>
          </a:p>
          <a:p>
            <a:pPr lvl="1">
              <a:buFont typeface="Wingdings" pitchFamily="2" charset="2"/>
              <a:buChar char="q"/>
            </a:pPr>
            <a:r>
              <a:rPr lang="el-GR" b="1" dirty="0"/>
              <a:t> Σωμάτια με μεγάλη μάζα (~2000 ηλεκτρόνια)</a:t>
            </a:r>
            <a:r>
              <a:rPr lang="en-US" b="1" dirty="0"/>
              <a:t> :</a:t>
            </a:r>
            <a:endParaRPr lang="el-GR" b="1" dirty="0"/>
          </a:p>
          <a:p>
            <a:pPr marL="1124712" lvl="2" indent="-457200">
              <a:buFont typeface="+mj-lt"/>
              <a:buAutoNum type="arabicPeriod"/>
            </a:pPr>
            <a:r>
              <a:rPr lang="el-GR" b="1" dirty="0">
                <a:solidFill>
                  <a:srgbClr val="FF0000"/>
                </a:solidFill>
              </a:rPr>
              <a:t>Πρωτόνιο</a:t>
            </a:r>
            <a:r>
              <a:rPr lang="en-US" b="1" dirty="0">
                <a:solidFill>
                  <a:srgbClr val="FF0000"/>
                </a:solidFill>
              </a:rPr>
              <a:t> (p</a:t>
            </a:r>
            <a:r>
              <a:rPr lang="en-US" b="1" baseline="30000" dirty="0">
                <a:solidFill>
                  <a:srgbClr val="FF0000"/>
                </a:solidFill>
              </a:rPr>
              <a:t>+</a:t>
            </a:r>
            <a:r>
              <a:rPr lang="en-US" b="1" dirty="0">
                <a:solidFill>
                  <a:srgbClr val="FF0000"/>
                </a:solidFill>
              </a:rPr>
              <a:t>)</a:t>
            </a:r>
            <a:r>
              <a:rPr lang="el-GR" b="1" dirty="0"/>
              <a:t>,  </a:t>
            </a:r>
            <a:r>
              <a:rPr lang="el-GR" dirty="0"/>
              <a:t>με θετικό φορτίο και αλληλεπιδράσεις Ηλεκτρομαγνητική, Ισχυρή πυρηνική και Βαρύτητα.</a:t>
            </a:r>
          </a:p>
          <a:p>
            <a:pPr marL="1124712" lvl="2" indent="-457200">
              <a:buFont typeface="+mj-lt"/>
              <a:buAutoNum type="arabicPeriod"/>
            </a:pPr>
            <a:r>
              <a:rPr lang="el-GR" b="1" dirty="0">
                <a:solidFill>
                  <a:srgbClr val="FF0000"/>
                </a:solidFill>
              </a:rPr>
              <a:t>Νετρόνιο</a:t>
            </a:r>
            <a:r>
              <a:rPr lang="en-US" b="1" dirty="0">
                <a:solidFill>
                  <a:srgbClr val="FF0000"/>
                </a:solidFill>
              </a:rPr>
              <a:t> (n)</a:t>
            </a:r>
            <a:r>
              <a:rPr lang="el-GR" b="1" dirty="0">
                <a:solidFill>
                  <a:srgbClr val="FF0000"/>
                </a:solidFill>
              </a:rPr>
              <a:t>,</a:t>
            </a:r>
            <a:r>
              <a:rPr lang="el-GR" b="1" dirty="0"/>
              <a:t> </a:t>
            </a:r>
            <a:r>
              <a:rPr lang="el-GR" dirty="0"/>
              <a:t>ηλεκτρικά ουδέτερο αλλά με ισχυρή πυρηνική και βαρύτητα.</a:t>
            </a:r>
          </a:p>
          <a:p>
            <a:pPr marL="850392" lvl="1" indent="-457200">
              <a:buFont typeface="Wingdings" pitchFamily="2" charset="2"/>
              <a:buChar char="q"/>
            </a:pPr>
            <a:r>
              <a:rPr lang="el-GR" b="1" dirty="0"/>
              <a:t>Σωμάτια με  μικρή σχετικά μάζα</a:t>
            </a:r>
            <a:r>
              <a:rPr lang="en-US" b="1" dirty="0"/>
              <a:t>:</a:t>
            </a:r>
            <a:endParaRPr lang="el-GR" b="1" dirty="0"/>
          </a:p>
          <a:p>
            <a:pPr marL="1124712" lvl="2" indent="-457200">
              <a:buFont typeface="+mj-lt"/>
              <a:buAutoNum type="arabicPeriod"/>
            </a:pPr>
            <a:r>
              <a:rPr lang="el-GR" b="1" dirty="0">
                <a:solidFill>
                  <a:srgbClr val="FF0000"/>
                </a:solidFill>
              </a:rPr>
              <a:t>Ηλεκτρόνιο,</a:t>
            </a:r>
            <a:r>
              <a:rPr lang="en-US" b="1" dirty="0">
                <a:solidFill>
                  <a:srgbClr val="FF0000"/>
                </a:solidFill>
              </a:rPr>
              <a:t> (e</a:t>
            </a:r>
            <a:r>
              <a:rPr lang="en-US" b="1" baseline="30000" dirty="0">
                <a:solidFill>
                  <a:srgbClr val="FF0000"/>
                </a:solidFill>
              </a:rPr>
              <a:t>-</a:t>
            </a:r>
            <a:r>
              <a:rPr lang="en-US" b="1" dirty="0">
                <a:solidFill>
                  <a:srgbClr val="FF0000"/>
                </a:solidFill>
              </a:rPr>
              <a:t>)</a:t>
            </a:r>
            <a:r>
              <a:rPr lang="el-GR" b="1" dirty="0">
                <a:solidFill>
                  <a:srgbClr val="FF0000"/>
                </a:solidFill>
              </a:rPr>
              <a:t>  Ποζιτρόνιο </a:t>
            </a:r>
            <a:r>
              <a:rPr lang="en-US" b="1" dirty="0">
                <a:solidFill>
                  <a:srgbClr val="FF0000"/>
                </a:solidFill>
              </a:rPr>
              <a:t>(e</a:t>
            </a:r>
            <a:r>
              <a:rPr lang="en-US" b="1" baseline="30000" dirty="0">
                <a:solidFill>
                  <a:srgbClr val="FF0000"/>
                </a:solidFill>
              </a:rPr>
              <a:t>+</a:t>
            </a:r>
            <a:r>
              <a:rPr lang="en-US" b="1" dirty="0">
                <a:solidFill>
                  <a:srgbClr val="FF0000"/>
                </a:solidFill>
              </a:rPr>
              <a:t>)</a:t>
            </a:r>
            <a:r>
              <a:rPr lang="el-GR" b="1" dirty="0">
                <a:solidFill>
                  <a:srgbClr val="FF0000"/>
                </a:solidFill>
              </a:rPr>
              <a:t>,Μιόνιο</a:t>
            </a:r>
            <a:r>
              <a:rPr lang="en-US" b="1" dirty="0">
                <a:solidFill>
                  <a:srgbClr val="FF0000"/>
                </a:solidFill>
              </a:rPr>
              <a:t>(</a:t>
            </a:r>
            <a:r>
              <a:rPr lang="en-US" b="1" dirty="0">
                <a:solidFill>
                  <a:srgbClr val="FF0000"/>
                </a:solidFill>
                <a:sym typeface="Symbol"/>
              </a:rPr>
              <a:t></a:t>
            </a:r>
            <a:r>
              <a:rPr lang="en-US" b="1" baseline="30000" dirty="0">
                <a:solidFill>
                  <a:srgbClr val="FF0000"/>
                </a:solidFill>
                <a:sym typeface="Symbol"/>
              </a:rPr>
              <a:t></a:t>
            </a:r>
            <a:r>
              <a:rPr lang="en-US" b="1" dirty="0">
                <a:solidFill>
                  <a:srgbClr val="FF0000"/>
                </a:solidFill>
              </a:rPr>
              <a:t>)</a:t>
            </a:r>
            <a:r>
              <a:rPr lang="el-GR" b="1" dirty="0">
                <a:solidFill>
                  <a:srgbClr val="FF0000"/>
                </a:solidFill>
              </a:rPr>
              <a:t> </a:t>
            </a:r>
            <a:r>
              <a:rPr lang="el-GR" dirty="0"/>
              <a:t>με θετικό αλλά και αρνητικό φορτίο.  Το Ηλεκτρόνιο και τα Μιονια  αλληλεπιδρούν ηλεκτρομαγνητικά. Το ηλεκτρόνιο ήταν συνδεδεμένο με ραδιενεργές μεταπτώσεις.</a:t>
            </a:r>
          </a:p>
          <a:p>
            <a:pPr marL="1124712" lvl="2" indent="-457200">
              <a:buFont typeface="+mj-lt"/>
              <a:buAutoNum type="arabicPeriod"/>
            </a:pPr>
            <a:r>
              <a:rPr lang="el-GR" b="1" dirty="0">
                <a:solidFill>
                  <a:srgbClr val="FF0000"/>
                </a:solidFill>
              </a:rPr>
              <a:t>Νετρίνο </a:t>
            </a:r>
            <a:r>
              <a:rPr lang="el-GR" b="1" dirty="0">
                <a:solidFill>
                  <a:srgbClr val="FF0000"/>
                </a:solidFill>
                <a:sym typeface="Symbol"/>
              </a:rPr>
              <a:t>  </a:t>
            </a:r>
            <a:r>
              <a:rPr lang="el-GR" dirty="0">
                <a:sym typeface="Symbol"/>
              </a:rPr>
              <a:t>ουδέτερο σχετιζόμενο με ραδιενεργές μεταπτώσεις.</a:t>
            </a:r>
            <a:endParaRPr lang="el-GR" dirty="0"/>
          </a:p>
          <a:p>
            <a:pPr marL="1124712" lvl="2" indent="-457200">
              <a:buFont typeface="+mj-lt"/>
              <a:buAutoNum type="arabicPeriod"/>
            </a:pPr>
            <a:r>
              <a:rPr lang="el-GR" b="1" dirty="0">
                <a:solidFill>
                  <a:srgbClr val="FF0000"/>
                </a:solidFill>
              </a:rPr>
              <a:t>Πιόνιο π</a:t>
            </a:r>
            <a:r>
              <a:rPr lang="el-GR" b="1" baseline="30000" dirty="0">
                <a:solidFill>
                  <a:srgbClr val="FF0000"/>
                </a:solidFill>
                <a:sym typeface="Symbol"/>
              </a:rPr>
              <a:t></a:t>
            </a:r>
            <a:r>
              <a:rPr lang="el-GR" b="1" dirty="0">
                <a:sym typeface="Symbol"/>
              </a:rPr>
              <a:t> </a:t>
            </a:r>
            <a:r>
              <a:rPr lang="el-GR" dirty="0"/>
              <a:t>με θετικό και αρνητικό φορτίο .</a:t>
            </a:r>
          </a:p>
          <a:p>
            <a:pPr marL="1124712" lvl="2" indent="-457200">
              <a:buFont typeface="+mj-lt"/>
              <a:buAutoNum type="arabicPeriod"/>
            </a:pPr>
            <a:endParaRPr lang="el-GR" b="1" dirty="0"/>
          </a:p>
        </p:txBody>
      </p:sp>
      <p:sp>
        <p:nvSpPr>
          <p:cNvPr id="4" name="Date Placeholder 3"/>
          <p:cNvSpPr>
            <a:spLocks noGrp="1"/>
          </p:cNvSpPr>
          <p:nvPr>
            <p:ph type="dt" sz="half" idx="10"/>
          </p:nvPr>
        </p:nvSpPr>
        <p:spPr>
          <a:xfrm>
            <a:off x="457200" y="6492875"/>
            <a:ext cx="2133600" cy="365125"/>
          </a:xfrm>
        </p:spPr>
        <p:txBody>
          <a:bodyPr/>
          <a:lstStyle/>
          <a:p>
            <a:fld id="{3D62FB26-6CBE-4154-8226-2E19B4661D81}" type="datetime1">
              <a:rPr lang="el-GR" smtClean="0"/>
              <a:pPr/>
              <a:t>31/8/2023</a:t>
            </a:fld>
            <a:endParaRPr lang="en-US" dirty="0"/>
          </a:p>
        </p:txBody>
      </p:sp>
      <p:sp>
        <p:nvSpPr>
          <p:cNvPr id="5" name="Footer Placeholder 4"/>
          <p:cNvSpPr>
            <a:spLocks noGrp="1"/>
          </p:cNvSpPr>
          <p:nvPr>
            <p:ph type="ftr" sz="quarter" idx="11"/>
          </p:nvPr>
        </p:nvSpPr>
        <p:spPr>
          <a:xfrm>
            <a:off x="2667000" y="6356350"/>
            <a:ext cx="6477000" cy="501650"/>
          </a:xfrm>
        </p:spPr>
        <p:txBody>
          <a:bodyPr/>
          <a:lstStyle/>
          <a:p>
            <a:r>
              <a:rPr lang="el-GR" dirty="0"/>
              <a:t>Καθ. Κ. Φουντάς, Εργ. Φυσικής Υψηλών Ενεργειών, Παν. Ιωαννίνων</a:t>
            </a:r>
            <a:endParaRPr lang="en-US" dirty="0"/>
          </a:p>
        </p:txBody>
      </p:sp>
      <p:sp>
        <p:nvSpPr>
          <p:cNvPr id="6" name="Slide Number Placeholder 5"/>
          <p:cNvSpPr>
            <a:spLocks noGrp="1"/>
          </p:cNvSpPr>
          <p:nvPr>
            <p:ph type="sldNum" sz="quarter" idx="12"/>
          </p:nvPr>
        </p:nvSpPr>
        <p:spPr/>
        <p:txBody>
          <a:bodyPr/>
          <a:lstStyle/>
          <a:p>
            <a:fld id="{AC45A5D1-0CC0-4A14-B92D-749B7C641110}" type="slidenum">
              <a:rPr lang="en-US" smtClean="0"/>
              <a:pPr/>
              <a:t>22</a:t>
            </a:fld>
            <a:endParaRPr lang="en-US" dirty="0"/>
          </a:p>
        </p:txBody>
      </p:sp>
      <p:sp>
        <p:nvSpPr>
          <p:cNvPr id="10" name="TextBox 9"/>
          <p:cNvSpPr txBox="1"/>
          <p:nvPr/>
        </p:nvSpPr>
        <p:spPr>
          <a:xfrm>
            <a:off x="2133600" y="5715000"/>
            <a:ext cx="184731" cy="369332"/>
          </a:xfrm>
          <a:prstGeom prst="rect">
            <a:avLst/>
          </a:prstGeom>
          <a:noFill/>
        </p:spPr>
        <p:txBody>
          <a:bodyPr wrap="none" rtlCol="0">
            <a:spAutoFit/>
          </a:bodyPr>
          <a:lstStyle/>
          <a:p>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p:spPr>
        <p:txBody>
          <a:bodyPr>
            <a:noAutofit/>
          </a:bodyPr>
          <a:lstStyle/>
          <a:p>
            <a:pPr algn="ctr"/>
            <a:r>
              <a:rPr lang="el-GR" sz="4000" dirty="0"/>
              <a:t> 3 Σημαντικά Αποτελέσματα 1947-1949 (α)</a:t>
            </a:r>
            <a:endParaRPr lang="en-US" sz="4000" dirty="0"/>
          </a:p>
        </p:txBody>
      </p:sp>
      <p:sp>
        <p:nvSpPr>
          <p:cNvPr id="3" name="Content Placeholder 2"/>
          <p:cNvSpPr>
            <a:spLocks noGrp="1"/>
          </p:cNvSpPr>
          <p:nvPr>
            <p:ph idx="1"/>
          </p:nvPr>
        </p:nvSpPr>
        <p:spPr>
          <a:xfrm>
            <a:off x="-228600" y="381000"/>
            <a:ext cx="9372600" cy="6705600"/>
          </a:xfrm>
        </p:spPr>
        <p:txBody>
          <a:bodyPr>
            <a:normAutofit/>
          </a:bodyPr>
          <a:lstStyle/>
          <a:p>
            <a:pPr>
              <a:buNone/>
            </a:pPr>
            <a:endParaRPr lang="el-GR" b="1" dirty="0"/>
          </a:p>
          <a:p>
            <a:pPr lvl="1">
              <a:buFont typeface="Wingdings" pitchFamily="2" charset="2"/>
              <a:buChar char="q"/>
            </a:pPr>
            <a:r>
              <a:rPr lang="el-GR" b="1" dirty="0"/>
              <a:t> </a:t>
            </a:r>
            <a:r>
              <a:rPr lang="en-US" b="1" dirty="0"/>
              <a:t>1947 B. Pontecorvo: </a:t>
            </a:r>
            <a:endParaRPr lang="el-GR" b="1" dirty="0"/>
          </a:p>
          <a:p>
            <a:pPr marL="1124712" lvl="2" indent="-457200">
              <a:buFont typeface="+mj-lt"/>
              <a:buAutoNum type="arabicPeriod"/>
            </a:pPr>
            <a:r>
              <a:rPr lang="el-GR" dirty="0"/>
              <a:t>Εάν το μιόνιο δεν είναι το σωματίδιο του </a:t>
            </a:r>
            <a:r>
              <a:rPr lang="en-US" dirty="0"/>
              <a:t>Yukawa</a:t>
            </a:r>
            <a:r>
              <a:rPr lang="el-GR" dirty="0"/>
              <a:t> τότε δεν χρειάζεται να έχει σπίν μηδέν και μπορεί να έχει σπίν ½.</a:t>
            </a:r>
          </a:p>
          <a:p>
            <a:pPr marL="1124712" lvl="2" indent="-457200">
              <a:buFont typeface="+mj-lt"/>
              <a:buAutoNum type="arabicPeriod"/>
            </a:pPr>
            <a:r>
              <a:rPr lang="el-GR" b="1" dirty="0">
                <a:solidFill>
                  <a:srgbClr val="FF0000"/>
                </a:solidFill>
              </a:rPr>
              <a:t>Συνεπώς μπορεί να μεταπέσει σε 3 φερμιόνια αντί για δυο.</a:t>
            </a:r>
          </a:p>
          <a:p>
            <a:pPr marL="850392" lvl="1" indent="-457200">
              <a:buFont typeface="Wingdings" pitchFamily="2" charset="2"/>
              <a:buChar char="q"/>
            </a:pPr>
            <a:r>
              <a:rPr lang="el-GR" b="1" dirty="0"/>
              <a:t>194</a:t>
            </a:r>
            <a:r>
              <a:rPr lang="en-US" b="1" dirty="0"/>
              <a:t>8</a:t>
            </a:r>
            <a:r>
              <a:rPr lang="el-GR" b="1" dirty="0"/>
              <a:t> Διδακτορική Διατριβή </a:t>
            </a:r>
            <a:r>
              <a:rPr lang="en-US" b="1" dirty="0"/>
              <a:t>J. Steinberger </a:t>
            </a:r>
            <a:r>
              <a:rPr lang="el-GR" b="1" dirty="0"/>
              <a:t>Επιβλέπων καθ. </a:t>
            </a:r>
            <a:r>
              <a:rPr lang="en-US" b="1" dirty="0"/>
              <a:t>E. Fermi</a:t>
            </a:r>
            <a:r>
              <a:rPr lang="el-GR" b="1" dirty="0"/>
              <a:t> (Παν/μιο Σικάγου)</a:t>
            </a:r>
            <a:r>
              <a:rPr lang="en-US" b="1" dirty="0"/>
              <a:t>:</a:t>
            </a:r>
            <a:endParaRPr lang="el-GR" b="1" dirty="0"/>
          </a:p>
          <a:p>
            <a:pPr marL="1124712" lvl="2" indent="-457200">
              <a:buFont typeface="+mj-lt"/>
              <a:buAutoNum type="arabicPeriod"/>
            </a:pPr>
            <a:r>
              <a:rPr lang="el-GR" b="1" dirty="0">
                <a:solidFill>
                  <a:srgbClr val="FF0000"/>
                </a:solidFill>
              </a:rPr>
              <a:t>Το μ</a:t>
            </a:r>
            <a:r>
              <a:rPr lang="el-GR" b="1" baseline="30000" dirty="0">
                <a:solidFill>
                  <a:srgbClr val="FF0000"/>
                </a:solidFill>
              </a:rPr>
              <a:t>-</a:t>
            </a:r>
            <a:r>
              <a:rPr lang="el-GR" b="1" dirty="0">
                <a:solidFill>
                  <a:srgbClr val="FF0000"/>
                </a:solidFill>
              </a:rPr>
              <a:t> μεταπίπτει σε ηλεκτρόνιο και δυο νετρίνα</a:t>
            </a:r>
            <a:r>
              <a:rPr lang="en-US" b="1" dirty="0">
                <a:solidFill>
                  <a:srgbClr val="FF0000"/>
                </a:solidFill>
              </a:rPr>
              <a:t>:     </a:t>
            </a:r>
            <a:r>
              <a:rPr lang="en-US" sz="2800" b="1" dirty="0">
                <a:solidFill>
                  <a:srgbClr val="FF0000"/>
                </a:solidFill>
                <a:sym typeface="Symbol"/>
              </a:rPr>
              <a:t></a:t>
            </a:r>
            <a:r>
              <a:rPr lang="en-US" sz="2800" b="1" baseline="30000" dirty="0">
                <a:solidFill>
                  <a:srgbClr val="FF0000"/>
                </a:solidFill>
                <a:sym typeface="Symbol"/>
              </a:rPr>
              <a:t>-</a:t>
            </a:r>
            <a:r>
              <a:rPr lang="en-US" sz="2800" b="1" dirty="0">
                <a:solidFill>
                  <a:srgbClr val="FF0000"/>
                </a:solidFill>
                <a:sym typeface="Symbol"/>
              </a:rPr>
              <a:t>  e</a:t>
            </a:r>
            <a:r>
              <a:rPr lang="en-US" sz="2800" b="1" baseline="30000" dirty="0">
                <a:solidFill>
                  <a:srgbClr val="FF0000"/>
                </a:solidFill>
                <a:sym typeface="Symbol"/>
              </a:rPr>
              <a:t>-  </a:t>
            </a:r>
            <a:r>
              <a:rPr lang="en-US" sz="2800" b="1" dirty="0">
                <a:solidFill>
                  <a:srgbClr val="FF0000"/>
                </a:solidFill>
                <a:sym typeface="Symbol"/>
              </a:rPr>
              <a:t>  </a:t>
            </a:r>
            <a:endParaRPr lang="el-GR" dirty="0"/>
          </a:p>
          <a:p>
            <a:pPr marL="1124712" lvl="2" indent="-457200">
              <a:buFont typeface="+mj-lt"/>
              <a:buAutoNum type="arabicPeriod"/>
            </a:pPr>
            <a:r>
              <a:rPr lang="el-GR" b="1" dirty="0"/>
              <a:t>Όλοι πίστευαν στην αρχή ότι τα δυο νετρίνα είναι τα ίδια αλλά χρειάστηκε άλλη μια δεκαετία  για να αποδειχτεί το αντίθετο.</a:t>
            </a:r>
          </a:p>
        </p:txBody>
      </p:sp>
      <p:sp>
        <p:nvSpPr>
          <p:cNvPr id="4" name="Date Placeholder 3"/>
          <p:cNvSpPr>
            <a:spLocks noGrp="1"/>
          </p:cNvSpPr>
          <p:nvPr>
            <p:ph type="dt" sz="half" idx="10"/>
          </p:nvPr>
        </p:nvSpPr>
        <p:spPr>
          <a:xfrm>
            <a:off x="457200" y="6492875"/>
            <a:ext cx="2133600" cy="365125"/>
          </a:xfrm>
        </p:spPr>
        <p:txBody>
          <a:bodyPr/>
          <a:lstStyle/>
          <a:p>
            <a:fld id="{3D62FB26-6CBE-4154-8226-2E19B4661D81}" type="datetime1">
              <a:rPr lang="el-GR" smtClean="0"/>
              <a:pPr/>
              <a:t>31/8/2023</a:t>
            </a:fld>
            <a:endParaRPr lang="en-US" dirty="0"/>
          </a:p>
        </p:txBody>
      </p:sp>
      <p:sp>
        <p:nvSpPr>
          <p:cNvPr id="5" name="Footer Placeholder 4"/>
          <p:cNvSpPr>
            <a:spLocks noGrp="1"/>
          </p:cNvSpPr>
          <p:nvPr>
            <p:ph type="ftr" sz="quarter" idx="11"/>
          </p:nvPr>
        </p:nvSpPr>
        <p:spPr>
          <a:xfrm>
            <a:off x="2667000" y="6356350"/>
            <a:ext cx="6477000" cy="501650"/>
          </a:xfrm>
        </p:spPr>
        <p:txBody>
          <a:bodyPr/>
          <a:lstStyle/>
          <a:p>
            <a:r>
              <a:rPr lang="el-GR" dirty="0"/>
              <a:t>Καθ. Κ. Φουντάς, Εργ. Φυσικής Υψηλών Ενεργειών, Παν. Ιωαννίνων</a:t>
            </a:r>
            <a:endParaRPr lang="en-US" dirty="0"/>
          </a:p>
        </p:txBody>
      </p:sp>
      <p:sp>
        <p:nvSpPr>
          <p:cNvPr id="6" name="Slide Number Placeholder 5"/>
          <p:cNvSpPr>
            <a:spLocks noGrp="1"/>
          </p:cNvSpPr>
          <p:nvPr>
            <p:ph type="sldNum" sz="quarter" idx="12"/>
          </p:nvPr>
        </p:nvSpPr>
        <p:spPr/>
        <p:txBody>
          <a:bodyPr/>
          <a:lstStyle/>
          <a:p>
            <a:fld id="{AC45A5D1-0CC0-4A14-B92D-749B7C641110}" type="slidenum">
              <a:rPr lang="en-US" smtClean="0"/>
              <a:pPr/>
              <a:t>23</a:t>
            </a:fld>
            <a:endParaRPr lang="en-US" dirty="0"/>
          </a:p>
        </p:txBody>
      </p:sp>
      <p:sp>
        <p:nvSpPr>
          <p:cNvPr id="10" name="TextBox 9"/>
          <p:cNvSpPr txBox="1"/>
          <p:nvPr/>
        </p:nvSpPr>
        <p:spPr>
          <a:xfrm>
            <a:off x="2133600" y="5715000"/>
            <a:ext cx="184731" cy="369332"/>
          </a:xfrm>
          <a:prstGeom prst="rect">
            <a:avLst/>
          </a:prstGeom>
          <a:noFill/>
        </p:spPr>
        <p:txBody>
          <a:bodyPr wrap="none" rtlCol="0">
            <a:spAutoFit/>
          </a:bodyPr>
          <a:lstStyle/>
          <a:p>
            <a:endParaRPr lang="en-US" dirty="0"/>
          </a:p>
        </p:txBody>
      </p:sp>
      <p:pic>
        <p:nvPicPr>
          <p:cNvPr id="8" name="Picture 7" descr="steinberger_jack_a1.jpg"/>
          <p:cNvPicPr>
            <a:picLocks noChangeAspect="1"/>
          </p:cNvPicPr>
          <p:nvPr/>
        </p:nvPicPr>
        <p:blipFill>
          <a:blip r:embed="rId2" cstate="print"/>
          <a:stretch>
            <a:fillRect/>
          </a:stretch>
        </p:blipFill>
        <p:spPr>
          <a:xfrm>
            <a:off x="3505200" y="4343400"/>
            <a:ext cx="1600200" cy="2256693"/>
          </a:xfrm>
          <a:prstGeom prst="rect">
            <a:avLst/>
          </a:prstGeom>
        </p:spPr>
      </p:pic>
      <p:pic>
        <p:nvPicPr>
          <p:cNvPr id="9" name="Picture 8" descr="250px-Bruno_Pontecorvo.jpg"/>
          <p:cNvPicPr>
            <a:picLocks noChangeAspect="1"/>
          </p:cNvPicPr>
          <p:nvPr/>
        </p:nvPicPr>
        <p:blipFill>
          <a:blip r:embed="rId3" cstate="print"/>
          <a:stretch>
            <a:fillRect/>
          </a:stretch>
        </p:blipFill>
        <p:spPr>
          <a:xfrm>
            <a:off x="838200" y="4343400"/>
            <a:ext cx="1752600" cy="2299411"/>
          </a:xfrm>
          <a:prstGeom prst="rect">
            <a:avLst/>
          </a:prstGeom>
        </p:spPr>
      </p:pic>
      <p:pic>
        <p:nvPicPr>
          <p:cNvPr id="11" name="Picture 10" descr="fermi_enrico_a27.jpg"/>
          <p:cNvPicPr>
            <a:picLocks noChangeAspect="1"/>
          </p:cNvPicPr>
          <p:nvPr/>
        </p:nvPicPr>
        <p:blipFill>
          <a:blip r:embed="rId4" cstate="print"/>
          <a:stretch>
            <a:fillRect/>
          </a:stretch>
        </p:blipFill>
        <p:spPr>
          <a:xfrm>
            <a:off x="6553200" y="4324632"/>
            <a:ext cx="1399032" cy="2274288"/>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p:spPr>
        <p:txBody>
          <a:bodyPr>
            <a:noAutofit/>
          </a:bodyPr>
          <a:lstStyle/>
          <a:p>
            <a:pPr algn="ctr"/>
            <a:r>
              <a:rPr lang="el-GR" sz="4000" dirty="0"/>
              <a:t> 3 Σημαντικά Αποτελέσματα 1947-1949 (β)</a:t>
            </a:r>
            <a:endParaRPr lang="en-US" sz="4000" dirty="0"/>
          </a:p>
        </p:txBody>
      </p:sp>
      <p:sp>
        <p:nvSpPr>
          <p:cNvPr id="3" name="Content Placeholder 2"/>
          <p:cNvSpPr>
            <a:spLocks noGrp="1"/>
          </p:cNvSpPr>
          <p:nvPr>
            <p:ph idx="1"/>
          </p:nvPr>
        </p:nvSpPr>
        <p:spPr>
          <a:xfrm>
            <a:off x="-457200" y="381000"/>
            <a:ext cx="8839200" cy="6705600"/>
          </a:xfrm>
        </p:spPr>
        <p:txBody>
          <a:bodyPr>
            <a:normAutofit/>
          </a:bodyPr>
          <a:lstStyle/>
          <a:p>
            <a:pPr>
              <a:buNone/>
            </a:pPr>
            <a:endParaRPr lang="el-GR" b="1" dirty="0"/>
          </a:p>
          <a:p>
            <a:pPr marL="850392" lvl="1" indent="-457200" algn="just">
              <a:buFont typeface="Wingdings" pitchFamily="2" charset="2"/>
              <a:buChar char="q"/>
            </a:pPr>
            <a:r>
              <a:rPr lang="el-GR" b="1" dirty="0"/>
              <a:t>1949  </a:t>
            </a:r>
            <a:r>
              <a:rPr lang="en-US" b="1" dirty="0"/>
              <a:t>Lee, Young, Rosenbluth:  </a:t>
            </a:r>
            <a:r>
              <a:rPr lang="el-GR" dirty="0"/>
              <a:t>Υπολόγισαν την σταθερά σύζευξης για </a:t>
            </a:r>
            <a:r>
              <a:rPr lang="en-US" b="1" dirty="0">
                <a:solidFill>
                  <a:srgbClr val="FF0000"/>
                </a:solidFill>
                <a:sym typeface="Symbol"/>
              </a:rPr>
              <a:t>  e</a:t>
            </a:r>
            <a:r>
              <a:rPr lang="en-US" b="1" baseline="30000" dirty="0">
                <a:solidFill>
                  <a:srgbClr val="FF0000"/>
                </a:solidFill>
                <a:sym typeface="Symbol"/>
              </a:rPr>
              <a:t>-  </a:t>
            </a:r>
            <a:r>
              <a:rPr lang="en-US" b="1" dirty="0">
                <a:solidFill>
                  <a:srgbClr val="FF0000"/>
                </a:solidFill>
                <a:sym typeface="Symbol"/>
              </a:rPr>
              <a:t>  </a:t>
            </a:r>
            <a:r>
              <a:rPr lang="el-GR" b="1" dirty="0">
                <a:solidFill>
                  <a:srgbClr val="FF0000"/>
                </a:solidFill>
                <a:sym typeface="Symbol"/>
              </a:rPr>
              <a:t>,  π</a:t>
            </a:r>
            <a:r>
              <a:rPr lang="el-GR" b="1" baseline="30000" dirty="0">
                <a:solidFill>
                  <a:srgbClr val="FF0000"/>
                </a:solidFill>
                <a:sym typeface="Symbol"/>
              </a:rPr>
              <a:t>-</a:t>
            </a:r>
            <a:r>
              <a:rPr lang="en-US" b="1" dirty="0">
                <a:solidFill>
                  <a:srgbClr val="FF0000"/>
                </a:solidFill>
                <a:sym typeface="Symbol"/>
              </a:rPr>
              <a:t>  </a:t>
            </a:r>
            <a:r>
              <a:rPr lang="el-GR" b="1" dirty="0">
                <a:solidFill>
                  <a:srgbClr val="FF0000"/>
                </a:solidFill>
                <a:sym typeface="Symbol"/>
              </a:rPr>
              <a:t>μ</a:t>
            </a:r>
            <a:r>
              <a:rPr lang="en-US" b="1" baseline="30000" dirty="0">
                <a:solidFill>
                  <a:srgbClr val="FF0000"/>
                </a:solidFill>
                <a:sym typeface="Symbol"/>
              </a:rPr>
              <a:t>-  </a:t>
            </a:r>
            <a:r>
              <a:rPr lang="en-US" b="1" dirty="0">
                <a:solidFill>
                  <a:srgbClr val="FF0000"/>
                </a:solidFill>
                <a:sym typeface="Symbol"/>
              </a:rPr>
              <a:t></a:t>
            </a:r>
            <a:r>
              <a:rPr lang="el-GR" b="1" dirty="0">
                <a:solidFill>
                  <a:srgbClr val="FF0000"/>
                </a:solidFill>
                <a:sym typeface="Symbol"/>
              </a:rPr>
              <a:t>, Ζ</a:t>
            </a:r>
            <a:r>
              <a:rPr lang="en-US" b="1" dirty="0">
                <a:solidFill>
                  <a:srgbClr val="FF0000"/>
                </a:solidFill>
                <a:sym typeface="Symbol"/>
              </a:rPr>
              <a:t>  </a:t>
            </a:r>
            <a:r>
              <a:rPr lang="el-GR" b="1" dirty="0">
                <a:solidFill>
                  <a:srgbClr val="FF0000"/>
                </a:solidFill>
                <a:sym typeface="Symbol"/>
              </a:rPr>
              <a:t>(Ζ+1)  </a:t>
            </a:r>
            <a:r>
              <a:rPr lang="en-US" b="1" dirty="0">
                <a:solidFill>
                  <a:srgbClr val="FF0000"/>
                </a:solidFill>
                <a:sym typeface="Symbol"/>
              </a:rPr>
              <a:t>e</a:t>
            </a:r>
            <a:r>
              <a:rPr lang="en-US" b="1" baseline="30000" dirty="0">
                <a:solidFill>
                  <a:srgbClr val="FF0000"/>
                </a:solidFill>
                <a:sym typeface="Symbol"/>
              </a:rPr>
              <a:t>-  </a:t>
            </a:r>
            <a:r>
              <a:rPr lang="el-GR" b="1" dirty="0">
                <a:solidFill>
                  <a:srgbClr val="FF0000"/>
                </a:solidFill>
                <a:sym typeface="Symbol"/>
              </a:rPr>
              <a:t> </a:t>
            </a:r>
            <a:r>
              <a:rPr lang="el-GR" dirty="0">
                <a:sym typeface="Symbol"/>
              </a:rPr>
              <a:t>και τις βρήκαν να μην διαφέρουν πολύ μεταξύ τους. Ήταν όμως πολύ διαφορετικές από άλλες που είχαν να κάνουν με ηλεκτρομαγνητισμό και ισχυρές αλληλεπιδράσεις. </a:t>
            </a:r>
            <a:r>
              <a:rPr lang="el-GR" b="1" dirty="0">
                <a:solidFill>
                  <a:srgbClr val="FF0000"/>
                </a:solidFill>
                <a:sym typeface="Symbol"/>
              </a:rPr>
              <a:t>Έτσι συμπέραναν ότι και οι τρεις είχαν να κάνουν με μία νέα αλληλεπίδραση, την ασθενή πυρηνική αλληλεπίδραση</a:t>
            </a:r>
          </a:p>
          <a:p>
            <a:pPr marL="850392" lvl="1" indent="-457200" algn="just">
              <a:buFont typeface="Wingdings" pitchFamily="2" charset="2"/>
              <a:buChar char="q"/>
            </a:pPr>
            <a:r>
              <a:rPr lang="el-GR" b="1" dirty="0">
                <a:solidFill>
                  <a:srgbClr val="0000FF"/>
                </a:solidFill>
                <a:sym typeface="Symbol"/>
              </a:rPr>
              <a:t>Συνεπώς έχομε 4 είδη αλληλεπιδράσεων (δυνάμεων)</a:t>
            </a:r>
          </a:p>
          <a:p>
            <a:pPr marL="1124712" lvl="2" indent="-457200" algn="just">
              <a:buFont typeface="+mj-lt"/>
              <a:buAutoNum type="arabicPeriod"/>
            </a:pPr>
            <a:r>
              <a:rPr lang="el-GR" b="1" dirty="0">
                <a:solidFill>
                  <a:srgbClr val="0000FF"/>
                </a:solidFill>
                <a:sym typeface="Symbol"/>
              </a:rPr>
              <a:t>Βαρύτητα</a:t>
            </a:r>
          </a:p>
          <a:p>
            <a:pPr marL="1124712" lvl="2" indent="-457200" algn="just">
              <a:buFont typeface="+mj-lt"/>
              <a:buAutoNum type="arabicPeriod"/>
            </a:pPr>
            <a:r>
              <a:rPr lang="el-GR" b="1" dirty="0">
                <a:solidFill>
                  <a:srgbClr val="0000FF"/>
                </a:solidFill>
                <a:sym typeface="Symbol"/>
              </a:rPr>
              <a:t>Ασθενή Πυρινική (</a:t>
            </a:r>
            <a:r>
              <a:rPr lang="en-US" b="1" dirty="0">
                <a:solidFill>
                  <a:srgbClr val="0000FF"/>
                </a:solidFill>
                <a:sym typeface="Symbol"/>
              </a:rPr>
              <a:t>W</a:t>
            </a:r>
            <a:r>
              <a:rPr lang="en-US" b="1" baseline="30000" dirty="0">
                <a:solidFill>
                  <a:srgbClr val="0000FF"/>
                </a:solidFill>
                <a:sym typeface="Symbol"/>
              </a:rPr>
              <a:t></a:t>
            </a:r>
            <a:r>
              <a:rPr lang="en-US" b="1" dirty="0">
                <a:solidFill>
                  <a:srgbClr val="0000FF"/>
                </a:solidFill>
                <a:sym typeface="Symbol"/>
              </a:rPr>
              <a:t>/Z</a:t>
            </a:r>
            <a:r>
              <a:rPr lang="en-US" b="1" baseline="30000" dirty="0">
                <a:solidFill>
                  <a:srgbClr val="0000FF"/>
                </a:solidFill>
                <a:sym typeface="Symbol"/>
              </a:rPr>
              <a:t>0</a:t>
            </a:r>
            <a:r>
              <a:rPr lang="el-GR" b="1" dirty="0">
                <a:solidFill>
                  <a:srgbClr val="0000FF"/>
                </a:solidFill>
                <a:sym typeface="Symbol"/>
              </a:rPr>
              <a:t>)</a:t>
            </a:r>
          </a:p>
          <a:p>
            <a:pPr marL="1124712" lvl="2" indent="-457200" algn="just">
              <a:buFont typeface="+mj-lt"/>
              <a:buAutoNum type="arabicPeriod"/>
            </a:pPr>
            <a:r>
              <a:rPr lang="el-GR" b="1" dirty="0">
                <a:solidFill>
                  <a:srgbClr val="0000FF"/>
                </a:solidFill>
                <a:sym typeface="Symbol"/>
              </a:rPr>
              <a:t>Ηλεκτρομαγνητισμό  (φωτόνιο)</a:t>
            </a:r>
          </a:p>
          <a:p>
            <a:pPr marL="1124712" lvl="2" indent="-457200" algn="just">
              <a:buFont typeface="+mj-lt"/>
              <a:buAutoNum type="arabicPeriod"/>
            </a:pPr>
            <a:r>
              <a:rPr lang="el-GR" b="1" dirty="0">
                <a:solidFill>
                  <a:srgbClr val="0000FF"/>
                </a:solidFill>
                <a:sym typeface="Symbol"/>
              </a:rPr>
              <a:t>Ισχυρή πυρηνική (γκλουόνιο)</a:t>
            </a:r>
          </a:p>
          <a:p>
            <a:pPr marL="1124712" lvl="2" indent="-457200" algn="just">
              <a:buFont typeface="+mj-lt"/>
              <a:buAutoNum type="arabicPeriod"/>
            </a:pPr>
            <a:endParaRPr lang="el-GR" b="1" dirty="0">
              <a:solidFill>
                <a:srgbClr val="0000FF"/>
              </a:solidFill>
            </a:endParaRPr>
          </a:p>
        </p:txBody>
      </p:sp>
      <p:sp>
        <p:nvSpPr>
          <p:cNvPr id="4" name="Date Placeholder 3"/>
          <p:cNvSpPr>
            <a:spLocks noGrp="1"/>
          </p:cNvSpPr>
          <p:nvPr>
            <p:ph type="dt" sz="half" idx="10"/>
          </p:nvPr>
        </p:nvSpPr>
        <p:spPr>
          <a:xfrm>
            <a:off x="457200" y="6492875"/>
            <a:ext cx="2133600" cy="365125"/>
          </a:xfrm>
        </p:spPr>
        <p:txBody>
          <a:bodyPr/>
          <a:lstStyle/>
          <a:p>
            <a:fld id="{3D62FB26-6CBE-4154-8226-2E19B4661D81}" type="datetime1">
              <a:rPr lang="el-GR" smtClean="0"/>
              <a:pPr/>
              <a:t>31/8/2023</a:t>
            </a:fld>
            <a:endParaRPr lang="en-US" dirty="0"/>
          </a:p>
        </p:txBody>
      </p:sp>
      <p:sp>
        <p:nvSpPr>
          <p:cNvPr id="5" name="Footer Placeholder 4"/>
          <p:cNvSpPr>
            <a:spLocks noGrp="1"/>
          </p:cNvSpPr>
          <p:nvPr>
            <p:ph type="ftr" sz="quarter" idx="11"/>
          </p:nvPr>
        </p:nvSpPr>
        <p:spPr>
          <a:xfrm>
            <a:off x="2667000" y="6356350"/>
            <a:ext cx="6477000" cy="501650"/>
          </a:xfrm>
        </p:spPr>
        <p:txBody>
          <a:bodyPr/>
          <a:lstStyle/>
          <a:p>
            <a:r>
              <a:rPr lang="el-GR" dirty="0"/>
              <a:t>Καθ. Κ. Φουντάς, Εργ. Φυσικής Υψηλών Ενεργειών, Παν. Ιωαννίνων</a:t>
            </a:r>
            <a:endParaRPr lang="en-US" dirty="0"/>
          </a:p>
        </p:txBody>
      </p:sp>
      <p:sp>
        <p:nvSpPr>
          <p:cNvPr id="6" name="Slide Number Placeholder 5"/>
          <p:cNvSpPr>
            <a:spLocks noGrp="1"/>
          </p:cNvSpPr>
          <p:nvPr>
            <p:ph type="sldNum" sz="quarter" idx="12"/>
          </p:nvPr>
        </p:nvSpPr>
        <p:spPr/>
        <p:txBody>
          <a:bodyPr/>
          <a:lstStyle/>
          <a:p>
            <a:fld id="{AC45A5D1-0CC0-4A14-B92D-749B7C641110}" type="slidenum">
              <a:rPr lang="en-US" smtClean="0"/>
              <a:pPr/>
              <a:t>24</a:t>
            </a:fld>
            <a:endParaRPr lang="en-US" dirty="0"/>
          </a:p>
        </p:txBody>
      </p:sp>
      <p:sp>
        <p:nvSpPr>
          <p:cNvPr id="10" name="TextBox 9"/>
          <p:cNvSpPr txBox="1"/>
          <p:nvPr/>
        </p:nvSpPr>
        <p:spPr>
          <a:xfrm>
            <a:off x="2133600" y="5715000"/>
            <a:ext cx="184731" cy="369332"/>
          </a:xfrm>
          <a:prstGeom prst="rect">
            <a:avLst/>
          </a:prstGeom>
          <a:noFill/>
        </p:spPr>
        <p:txBody>
          <a:bodyPr wrap="none" rtlCol="0">
            <a:spAutoFit/>
          </a:bodyPr>
          <a:lstStyle/>
          <a:p>
            <a:endParaRPr lang="en-US" dirty="0"/>
          </a:p>
        </p:txBody>
      </p:sp>
      <p:pic>
        <p:nvPicPr>
          <p:cNvPr id="8" name="Picture 7" descr="Yang-Lee-bg.jpg"/>
          <p:cNvPicPr>
            <a:picLocks noChangeAspect="1"/>
          </p:cNvPicPr>
          <p:nvPr/>
        </p:nvPicPr>
        <p:blipFill>
          <a:blip r:embed="rId2" cstate="print"/>
          <a:stretch>
            <a:fillRect/>
          </a:stretch>
        </p:blipFill>
        <p:spPr>
          <a:xfrm>
            <a:off x="4953000" y="3886200"/>
            <a:ext cx="3581400" cy="2686050"/>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p:spPr>
        <p:txBody>
          <a:bodyPr>
            <a:noAutofit/>
          </a:bodyPr>
          <a:lstStyle/>
          <a:p>
            <a:pPr algn="ctr"/>
            <a:r>
              <a:rPr lang="el-GR" sz="4000" dirty="0"/>
              <a:t>1950 - Επιταχυντές</a:t>
            </a:r>
            <a:endParaRPr lang="en-US" sz="4000" dirty="0"/>
          </a:p>
        </p:txBody>
      </p:sp>
      <p:sp>
        <p:nvSpPr>
          <p:cNvPr id="3" name="Content Placeholder 2"/>
          <p:cNvSpPr>
            <a:spLocks noGrp="1"/>
          </p:cNvSpPr>
          <p:nvPr>
            <p:ph idx="1"/>
          </p:nvPr>
        </p:nvSpPr>
        <p:spPr>
          <a:xfrm>
            <a:off x="0" y="5410200"/>
            <a:ext cx="8991600" cy="1295400"/>
          </a:xfrm>
        </p:spPr>
        <p:txBody>
          <a:bodyPr>
            <a:normAutofit fontScale="85000" lnSpcReduction="20000"/>
          </a:bodyPr>
          <a:lstStyle/>
          <a:p>
            <a:pPr>
              <a:buNone/>
            </a:pPr>
            <a:endParaRPr lang="el-GR" b="1" dirty="0"/>
          </a:p>
          <a:p>
            <a:pPr marL="850392" lvl="1" indent="-457200" algn="just">
              <a:buFont typeface="Wingdings" pitchFamily="2" charset="2"/>
              <a:buChar char="q"/>
            </a:pPr>
            <a:r>
              <a:rPr lang="el-GR" b="1" dirty="0"/>
              <a:t>Επιταχυνόμενα σωμάτια μπορεί να είναι</a:t>
            </a:r>
          </a:p>
          <a:p>
            <a:pPr marL="1124712" lvl="2" indent="-457200" algn="just">
              <a:buFont typeface="+mj-lt"/>
              <a:buAutoNum type="arabicPeriod"/>
            </a:pPr>
            <a:r>
              <a:rPr lang="el-GR" b="1" dirty="0"/>
              <a:t> πρωτόνια και αλλά βαριά σωμάτια (Αδρονικός επιταχυντής)</a:t>
            </a:r>
          </a:p>
          <a:p>
            <a:pPr marL="1124712" lvl="2" indent="-457200" algn="just">
              <a:buFont typeface="+mj-lt"/>
              <a:buAutoNum type="arabicPeriod"/>
            </a:pPr>
            <a:r>
              <a:rPr lang="el-GR" b="1" dirty="0"/>
              <a:t>Ηλεκτρόνια και ποζιτρόνια</a:t>
            </a:r>
          </a:p>
          <a:p>
            <a:pPr marL="1124712" lvl="2" indent="-457200" algn="just">
              <a:buFont typeface="+mj-lt"/>
              <a:buAutoNum type="arabicPeriod"/>
            </a:pPr>
            <a:endParaRPr lang="el-GR" b="1" dirty="0">
              <a:solidFill>
                <a:srgbClr val="0000FF"/>
              </a:solidFill>
            </a:endParaRPr>
          </a:p>
        </p:txBody>
      </p:sp>
      <p:sp>
        <p:nvSpPr>
          <p:cNvPr id="4" name="Date Placeholder 3"/>
          <p:cNvSpPr>
            <a:spLocks noGrp="1"/>
          </p:cNvSpPr>
          <p:nvPr>
            <p:ph type="dt" sz="half" idx="10"/>
          </p:nvPr>
        </p:nvSpPr>
        <p:spPr>
          <a:xfrm>
            <a:off x="457200" y="6492875"/>
            <a:ext cx="2133600" cy="365125"/>
          </a:xfrm>
        </p:spPr>
        <p:txBody>
          <a:bodyPr/>
          <a:lstStyle/>
          <a:p>
            <a:fld id="{3D62FB26-6CBE-4154-8226-2E19B4661D81}" type="datetime1">
              <a:rPr lang="el-GR" smtClean="0"/>
              <a:pPr/>
              <a:t>31/8/2023</a:t>
            </a:fld>
            <a:endParaRPr lang="en-US" dirty="0"/>
          </a:p>
        </p:txBody>
      </p:sp>
      <p:sp>
        <p:nvSpPr>
          <p:cNvPr id="5" name="Footer Placeholder 4"/>
          <p:cNvSpPr>
            <a:spLocks noGrp="1"/>
          </p:cNvSpPr>
          <p:nvPr>
            <p:ph type="ftr" sz="quarter" idx="11"/>
          </p:nvPr>
        </p:nvSpPr>
        <p:spPr>
          <a:xfrm>
            <a:off x="2667000" y="6356350"/>
            <a:ext cx="6477000" cy="501650"/>
          </a:xfrm>
        </p:spPr>
        <p:txBody>
          <a:bodyPr/>
          <a:lstStyle/>
          <a:p>
            <a:r>
              <a:rPr lang="el-GR" dirty="0"/>
              <a:t>Καθ. Κ. Φουντάς, Εργ. Φυσικής Υψηλών Ενεργειών, Παν. Ιωαννίνων</a:t>
            </a:r>
            <a:endParaRPr lang="en-US" dirty="0"/>
          </a:p>
        </p:txBody>
      </p:sp>
      <p:sp>
        <p:nvSpPr>
          <p:cNvPr id="6" name="Slide Number Placeholder 5"/>
          <p:cNvSpPr>
            <a:spLocks noGrp="1"/>
          </p:cNvSpPr>
          <p:nvPr>
            <p:ph type="sldNum" sz="quarter" idx="12"/>
          </p:nvPr>
        </p:nvSpPr>
        <p:spPr/>
        <p:txBody>
          <a:bodyPr/>
          <a:lstStyle/>
          <a:p>
            <a:fld id="{AC45A5D1-0CC0-4A14-B92D-749B7C641110}" type="slidenum">
              <a:rPr lang="en-US" smtClean="0"/>
              <a:pPr/>
              <a:t>25</a:t>
            </a:fld>
            <a:endParaRPr lang="en-US" dirty="0"/>
          </a:p>
        </p:txBody>
      </p:sp>
      <p:sp>
        <p:nvSpPr>
          <p:cNvPr id="10" name="TextBox 9"/>
          <p:cNvSpPr txBox="1"/>
          <p:nvPr/>
        </p:nvSpPr>
        <p:spPr>
          <a:xfrm>
            <a:off x="2133600" y="5486400"/>
            <a:ext cx="184731" cy="369332"/>
          </a:xfrm>
          <a:prstGeom prst="rect">
            <a:avLst/>
          </a:prstGeom>
          <a:noFill/>
        </p:spPr>
        <p:txBody>
          <a:bodyPr wrap="none" rtlCol="0">
            <a:spAutoFit/>
          </a:bodyPr>
          <a:lstStyle/>
          <a:p>
            <a:endParaRPr lang="en-US" dirty="0"/>
          </a:p>
        </p:txBody>
      </p:sp>
      <p:cxnSp>
        <p:nvCxnSpPr>
          <p:cNvPr id="11" name="Straight Arrow Connector 10"/>
          <p:cNvCxnSpPr/>
          <p:nvPr/>
        </p:nvCxnSpPr>
        <p:spPr>
          <a:xfrm rot="16200000" flipH="1">
            <a:off x="2228111" y="1734289"/>
            <a:ext cx="1066800" cy="36622"/>
          </a:xfrm>
          <a:prstGeom prst="straightConnector1">
            <a:avLst/>
          </a:prstGeom>
          <a:ln w="133350">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0" y="533400"/>
            <a:ext cx="5140061" cy="769441"/>
          </a:xfrm>
          <a:prstGeom prst="rect">
            <a:avLst/>
          </a:prstGeom>
          <a:noFill/>
        </p:spPr>
        <p:txBody>
          <a:bodyPr wrap="none" rtlCol="0">
            <a:spAutoFit/>
          </a:bodyPr>
          <a:lstStyle/>
          <a:p>
            <a:r>
              <a:rPr lang="el-GR" sz="4400" b="1" dirty="0">
                <a:solidFill>
                  <a:srgbClr val="0000FF"/>
                </a:solidFill>
              </a:rPr>
              <a:t>Μαγνητικό πεδίο Β</a:t>
            </a:r>
            <a:endParaRPr lang="en-US" sz="4400" b="1" dirty="0">
              <a:solidFill>
                <a:srgbClr val="0000FF"/>
              </a:solidFill>
            </a:endParaRPr>
          </a:p>
        </p:txBody>
      </p:sp>
      <p:sp>
        <p:nvSpPr>
          <p:cNvPr id="13" name="Oval 12"/>
          <p:cNvSpPr/>
          <p:nvPr/>
        </p:nvSpPr>
        <p:spPr>
          <a:xfrm>
            <a:off x="492234" y="2362200"/>
            <a:ext cx="4800600" cy="3200400"/>
          </a:xfrm>
          <a:prstGeom prst="ellipse">
            <a:avLst/>
          </a:prstGeom>
          <a:noFill/>
          <a:ln w="857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4" name="Group 23"/>
          <p:cNvGrpSpPr/>
          <p:nvPr/>
        </p:nvGrpSpPr>
        <p:grpSpPr>
          <a:xfrm rot="20465955">
            <a:off x="4911834" y="3657600"/>
            <a:ext cx="762000" cy="381000"/>
            <a:chOff x="1676400" y="2057400"/>
            <a:chExt cx="762000" cy="381000"/>
          </a:xfrm>
        </p:grpSpPr>
        <p:cxnSp>
          <p:nvCxnSpPr>
            <p:cNvPr id="15" name="Straight Connector 14"/>
            <p:cNvCxnSpPr/>
            <p:nvPr/>
          </p:nvCxnSpPr>
          <p:spPr>
            <a:xfrm>
              <a:off x="1752600" y="2057400"/>
              <a:ext cx="685800" cy="22860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1676400" y="2209800"/>
              <a:ext cx="685800" cy="228600"/>
            </a:xfrm>
            <a:prstGeom prst="line">
              <a:avLst/>
            </a:prstGeom>
            <a:ln w="50800">
              <a:solidFill>
                <a:srgbClr val="0000FF"/>
              </a:solidFill>
            </a:ln>
          </p:spPr>
          <p:style>
            <a:lnRef idx="1">
              <a:schemeClr val="accent1"/>
            </a:lnRef>
            <a:fillRef idx="0">
              <a:schemeClr val="accent1"/>
            </a:fillRef>
            <a:effectRef idx="0">
              <a:schemeClr val="accent1"/>
            </a:effectRef>
            <a:fontRef idx="minor">
              <a:schemeClr val="tx1"/>
            </a:fontRef>
          </p:style>
        </p:cxnSp>
      </p:grpSp>
      <p:grpSp>
        <p:nvGrpSpPr>
          <p:cNvPr id="25" name="Group 24"/>
          <p:cNvGrpSpPr/>
          <p:nvPr/>
        </p:nvGrpSpPr>
        <p:grpSpPr>
          <a:xfrm rot="800147">
            <a:off x="339834" y="3124200"/>
            <a:ext cx="762000" cy="381000"/>
            <a:chOff x="1676400" y="2057400"/>
            <a:chExt cx="762000" cy="381000"/>
          </a:xfrm>
        </p:grpSpPr>
        <p:cxnSp>
          <p:nvCxnSpPr>
            <p:cNvPr id="26" name="Straight Connector 25"/>
            <p:cNvCxnSpPr/>
            <p:nvPr/>
          </p:nvCxnSpPr>
          <p:spPr>
            <a:xfrm>
              <a:off x="1752600" y="2057400"/>
              <a:ext cx="685800" cy="22860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1676400" y="2209800"/>
              <a:ext cx="685800" cy="228600"/>
            </a:xfrm>
            <a:prstGeom prst="line">
              <a:avLst/>
            </a:prstGeom>
            <a:ln w="50800">
              <a:solidFill>
                <a:srgbClr val="0000FF"/>
              </a:solidFill>
            </a:ln>
          </p:spPr>
          <p:style>
            <a:lnRef idx="1">
              <a:schemeClr val="accent1"/>
            </a:lnRef>
            <a:fillRef idx="0">
              <a:schemeClr val="accent1"/>
            </a:fillRef>
            <a:effectRef idx="0">
              <a:schemeClr val="accent1"/>
            </a:effectRef>
            <a:fontRef idx="minor">
              <a:schemeClr val="tx1"/>
            </a:fontRef>
          </p:style>
        </p:cxnSp>
      </p:grpSp>
      <p:grpSp>
        <p:nvGrpSpPr>
          <p:cNvPr id="28" name="Group 27"/>
          <p:cNvGrpSpPr/>
          <p:nvPr/>
        </p:nvGrpSpPr>
        <p:grpSpPr>
          <a:xfrm rot="5400000">
            <a:off x="3505754" y="2362200"/>
            <a:ext cx="762000" cy="381000"/>
            <a:chOff x="1676400" y="2057400"/>
            <a:chExt cx="762000" cy="381000"/>
          </a:xfrm>
        </p:grpSpPr>
        <p:cxnSp>
          <p:nvCxnSpPr>
            <p:cNvPr id="29" name="Straight Connector 28"/>
            <p:cNvCxnSpPr/>
            <p:nvPr/>
          </p:nvCxnSpPr>
          <p:spPr>
            <a:xfrm>
              <a:off x="1752600" y="2057400"/>
              <a:ext cx="685800" cy="22860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1676400" y="2209800"/>
              <a:ext cx="685800" cy="228600"/>
            </a:xfrm>
            <a:prstGeom prst="line">
              <a:avLst/>
            </a:prstGeom>
            <a:ln w="50800">
              <a:solidFill>
                <a:srgbClr val="0000FF"/>
              </a:solidFill>
            </a:ln>
          </p:spPr>
          <p:style>
            <a:lnRef idx="1">
              <a:schemeClr val="accent1"/>
            </a:lnRef>
            <a:fillRef idx="0">
              <a:schemeClr val="accent1"/>
            </a:fillRef>
            <a:effectRef idx="0">
              <a:schemeClr val="accent1"/>
            </a:effectRef>
            <a:fontRef idx="minor">
              <a:schemeClr val="tx1"/>
            </a:fontRef>
          </p:style>
        </p:cxnSp>
      </p:grpSp>
      <p:grpSp>
        <p:nvGrpSpPr>
          <p:cNvPr id="31" name="Group 30"/>
          <p:cNvGrpSpPr/>
          <p:nvPr/>
        </p:nvGrpSpPr>
        <p:grpSpPr>
          <a:xfrm rot="3342936">
            <a:off x="1559034" y="2330476"/>
            <a:ext cx="762000" cy="381000"/>
            <a:chOff x="1676400" y="2057400"/>
            <a:chExt cx="762000" cy="381000"/>
          </a:xfrm>
        </p:grpSpPr>
        <p:cxnSp>
          <p:nvCxnSpPr>
            <p:cNvPr id="32" name="Straight Connector 31"/>
            <p:cNvCxnSpPr/>
            <p:nvPr/>
          </p:nvCxnSpPr>
          <p:spPr>
            <a:xfrm>
              <a:off x="1752600" y="2057400"/>
              <a:ext cx="685800" cy="22860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1676400" y="2209800"/>
              <a:ext cx="685800" cy="228600"/>
            </a:xfrm>
            <a:prstGeom prst="line">
              <a:avLst/>
            </a:prstGeom>
            <a:ln w="50800">
              <a:solidFill>
                <a:srgbClr val="0000FF"/>
              </a:solidFill>
            </a:ln>
          </p:spPr>
          <p:style>
            <a:lnRef idx="1">
              <a:schemeClr val="accent1"/>
            </a:lnRef>
            <a:fillRef idx="0">
              <a:schemeClr val="accent1"/>
            </a:fillRef>
            <a:effectRef idx="0">
              <a:schemeClr val="accent1"/>
            </a:effectRef>
            <a:fontRef idx="minor">
              <a:schemeClr val="tx1"/>
            </a:fontRef>
          </p:style>
        </p:cxnSp>
      </p:grpSp>
      <p:grpSp>
        <p:nvGrpSpPr>
          <p:cNvPr id="34" name="Group 33"/>
          <p:cNvGrpSpPr/>
          <p:nvPr/>
        </p:nvGrpSpPr>
        <p:grpSpPr>
          <a:xfrm rot="798838">
            <a:off x="4530834" y="4572000"/>
            <a:ext cx="762000" cy="381000"/>
            <a:chOff x="1676400" y="2057400"/>
            <a:chExt cx="762000" cy="381000"/>
          </a:xfrm>
        </p:grpSpPr>
        <p:cxnSp>
          <p:nvCxnSpPr>
            <p:cNvPr id="35" name="Straight Connector 34"/>
            <p:cNvCxnSpPr/>
            <p:nvPr/>
          </p:nvCxnSpPr>
          <p:spPr>
            <a:xfrm>
              <a:off x="1752600" y="2057400"/>
              <a:ext cx="685800" cy="22860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1676400" y="2209800"/>
              <a:ext cx="685800" cy="228600"/>
            </a:xfrm>
            <a:prstGeom prst="line">
              <a:avLst/>
            </a:prstGeom>
            <a:ln w="50800">
              <a:solidFill>
                <a:srgbClr val="0000FF"/>
              </a:solidFill>
            </a:ln>
          </p:spPr>
          <p:style>
            <a:lnRef idx="1">
              <a:schemeClr val="accent1"/>
            </a:lnRef>
            <a:fillRef idx="0">
              <a:schemeClr val="accent1"/>
            </a:fillRef>
            <a:effectRef idx="0">
              <a:schemeClr val="accent1"/>
            </a:effectRef>
            <a:fontRef idx="minor">
              <a:schemeClr val="tx1"/>
            </a:fontRef>
          </p:style>
        </p:cxnSp>
      </p:grpSp>
      <p:grpSp>
        <p:nvGrpSpPr>
          <p:cNvPr id="37" name="Group 36"/>
          <p:cNvGrpSpPr/>
          <p:nvPr/>
        </p:nvGrpSpPr>
        <p:grpSpPr>
          <a:xfrm rot="17739029">
            <a:off x="570617" y="4725949"/>
            <a:ext cx="760475" cy="379826"/>
            <a:chOff x="1676400" y="2058574"/>
            <a:chExt cx="760475" cy="379826"/>
          </a:xfrm>
        </p:grpSpPr>
        <p:cxnSp>
          <p:nvCxnSpPr>
            <p:cNvPr id="38" name="Straight Connector 37"/>
            <p:cNvCxnSpPr/>
            <p:nvPr/>
          </p:nvCxnSpPr>
          <p:spPr>
            <a:xfrm>
              <a:off x="1751075" y="2058574"/>
              <a:ext cx="685800" cy="22860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1676400" y="2209800"/>
              <a:ext cx="685800" cy="228600"/>
            </a:xfrm>
            <a:prstGeom prst="line">
              <a:avLst/>
            </a:prstGeom>
            <a:ln w="50800">
              <a:solidFill>
                <a:srgbClr val="0000FF"/>
              </a:solidFill>
            </a:ln>
          </p:spPr>
          <p:style>
            <a:lnRef idx="1">
              <a:schemeClr val="accent1"/>
            </a:lnRef>
            <a:fillRef idx="0">
              <a:schemeClr val="accent1"/>
            </a:fillRef>
            <a:effectRef idx="0">
              <a:schemeClr val="accent1"/>
            </a:effectRef>
            <a:fontRef idx="minor">
              <a:schemeClr val="tx1"/>
            </a:fontRef>
          </p:style>
        </p:cxnSp>
      </p:grpSp>
      <p:cxnSp>
        <p:nvCxnSpPr>
          <p:cNvPr id="41" name="Straight Arrow Connector 40"/>
          <p:cNvCxnSpPr/>
          <p:nvPr/>
        </p:nvCxnSpPr>
        <p:spPr>
          <a:xfrm>
            <a:off x="2854434" y="5562600"/>
            <a:ext cx="381000" cy="1588"/>
          </a:xfrm>
          <a:prstGeom prst="straightConnector1">
            <a:avLst/>
          </a:prstGeom>
          <a:ln w="127000">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42" name="Picture 41" descr="OppenheimerFermiLorentz.bmp"/>
          <p:cNvPicPr>
            <a:picLocks noChangeAspect="1"/>
          </p:cNvPicPr>
          <p:nvPr/>
        </p:nvPicPr>
        <p:blipFill>
          <a:blip r:embed="rId2" cstate="print"/>
          <a:stretch>
            <a:fillRect/>
          </a:stretch>
        </p:blipFill>
        <p:spPr>
          <a:xfrm>
            <a:off x="5410200" y="1676400"/>
            <a:ext cx="3505200" cy="3050619"/>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p:spPr>
        <p:txBody>
          <a:bodyPr>
            <a:noAutofit/>
          </a:bodyPr>
          <a:lstStyle/>
          <a:p>
            <a:pPr algn="ctr"/>
            <a:r>
              <a:rPr lang="el-GR" sz="4000" dirty="0"/>
              <a:t>1950 – 1960 Νέοι Ανιχνευτές</a:t>
            </a:r>
            <a:endParaRPr lang="en-US" sz="4000" dirty="0"/>
          </a:p>
        </p:txBody>
      </p:sp>
      <p:sp>
        <p:nvSpPr>
          <p:cNvPr id="3" name="Content Placeholder 2"/>
          <p:cNvSpPr>
            <a:spLocks noGrp="1"/>
          </p:cNvSpPr>
          <p:nvPr>
            <p:ph idx="1"/>
          </p:nvPr>
        </p:nvSpPr>
        <p:spPr>
          <a:xfrm>
            <a:off x="0" y="5257800"/>
            <a:ext cx="8991600" cy="1295400"/>
          </a:xfrm>
        </p:spPr>
        <p:txBody>
          <a:bodyPr>
            <a:normAutofit/>
          </a:bodyPr>
          <a:lstStyle/>
          <a:p>
            <a:pPr>
              <a:buNone/>
            </a:pPr>
            <a:endParaRPr lang="el-GR" b="1" dirty="0"/>
          </a:p>
          <a:p>
            <a:pPr marL="850392" lvl="1" indent="-457200" algn="just">
              <a:buFont typeface="Wingdings" pitchFamily="2" charset="2"/>
              <a:buChar char="q"/>
            </a:pPr>
            <a:r>
              <a:rPr lang="el-GR" b="1" dirty="0"/>
              <a:t>Θάλαμοι φυσαλίδων αντικατέστησαν τους θαλάμους νέφωσης </a:t>
            </a:r>
          </a:p>
          <a:p>
            <a:pPr marL="1124712" lvl="2" indent="-457200" algn="just">
              <a:buFont typeface="+mj-lt"/>
              <a:buAutoNum type="arabicPeriod"/>
            </a:pPr>
            <a:endParaRPr lang="el-GR" b="1" dirty="0">
              <a:solidFill>
                <a:srgbClr val="0000FF"/>
              </a:solidFill>
            </a:endParaRPr>
          </a:p>
        </p:txBody>
      </p:sp>
      <p:sp>
        <p:nvSpPr>
          <p:cNvPr id="4" name="Date Placeholder 3"/>
          <p:cNvSpPr>
            <a:spLocks noGrp="1"/>
          </p:cNvSpPr>
          <p:nvPr>
            <p:ph type="dt" sz="half" idx="10"/>
          </p:nvPr>
        </p:nvSpPr>
        <p:spPr>
          <a:xfrm>
            <a:off x="457200" y="6492875"/>
            <a:ext cx="2133600" cy="365125"/>
          </a:xfrm>
        </p:spPr>
        <p:txBody>
          <a:bodyPr/>
          <a:lstStyle/>
          <a:p>
            <a:fld id="{3D62FB26-6CBE-4154-8226-2E19B4661D81}" type="datetime1">
              <a:rPr lang="el-GR" smtClean="0"/>
              <a:pPr/>
              <a:t>31/8/2023</a:t>
            </a:fld>
            <a:endParaRPr lang="en-US" dirty="0"/>
          </a:p>
        </p:txBody>
      </p:sp>
      <p:sp>
        <p:nvSpPr>
          <p:cNvPr id="5" name="Footer Placeholder 4"/>
          <p:cNvSpPr>
            <a:spLocks noGrp="1"/>
          </p:cNvSpPr>
          <p:nvPr>
            <p:ph type="ftr" sz="quarter" idx="11"/>
          </p:nvPr>
        </p:nvSpPr>
        <p:spPr>
          <a:xfrm>
            <a:off x="2667000" y="6356350"/>
            <a:ext cx="6477000" cy="501650"/>
          </a:xfrm>
        </p:spPr>
        <p:txBody>
          <a:bodyPr/>
          <a:lstStyle/>
          <a:p>
            <a:r>
              <a:rPr lang="el-GR" dirty="0"/>
              <a:t>Καθ. Κ. Φουντάς, Εργ. Φυσικής Υψηλών Ενεργειών, Παν. Ιωαννίνων</a:t>
            </a:r>
            <a:endParaRPr lang="en-US" dirty="0"/>
          </a:p>
        </p:txBody>
      </p:sp>
      <p:sp>
        <p:nvSpPr>
          <p:cNvPr id="6" name="Slide Number Placeholder 5"/>
          <p:cNvSpPr>
            <a:spLocks noGrp="1"/>
          </p:cNvSpPr>
          <p:nvPr>
            <p:ph type="sldNum" sz="quarter" idx="12"/>
          </p:nvPr>
        </p:nvSpPr>
        <p:spPr/>
        <p:txBody>
          <a:bodyPr/>
          <a:lstStyle/>
          <a:p>
            <a:fld id="{AC45A5D1-0CC0-4A14-B92D-749B7C641110}" type="slidenum">
              <a:rPr lang="en-US" smtClean="0"/>
              <a:pPr/>
              <a:t>26</a:t>
            </a:fld>
            <a:endParaRPr lang="en-US" dirty="0"/>
          </a:p>
        </p:txBody>
      </p:sp>
      <p:sp>
        <p:nvSpPr>
          <p:cNvPr id="10" name="TextBox 9"/>
          <p:cNvSpPr txBox="1"/>
          <p:nvPr/>
        </p:nvSpPr>
        <p:spPr>
          <a:xfrm>
            <a:off x="2133600" y="5486400"/>
            <a:ext cx="184731" cy="369332"/>
          </a:xfrm>
          <a:prstGeom prst="rect">
            <a:avLst/>
          </a:prstGeom>
          <a:noFill/>
        </p:spPr>
        <p:txBody>
          <a:bodyPr wrap="none" rtlCol="0">
            <a:spAutoFit/>
          </a:bodyPr>
          <a:lstStyle/>
          <a:p>
            <a:endParaRPr lang="en-US" dirty="0"/>
          </a:p>
        </p:txBody>
      </p:sp>
      <p:pic>
        <p:nvPicPr>
          <p:cNvPr id="31" name="Picture 30" descr="250px-Bubble-chamber.png"/>
          <p:cNvPicPr>
            <a:picLocks noChangeAspect="1"/>
          </p:cNvPicPr>
          <p:nvPr/>
        </p:nvPicPr>
        <p:blipFill>
          <a:blip r:embed="rId2" cstate="print"/>
          <a:stretch>
            <a:fillRect/>
          </a:stretch>
        </p:blipFill>
        <p:spPr>
          <a:xfrm>
            <a:off x="3657599" y="914400"/>
            <a:ext cx="3823415" cy="4343400"/>
          </a:xfrm>
          <a:prstGeom prst="rect">
            <a:avLst/>
          </a:prstGeom>
        </p:spPr>
      </p:pic>
      <p:pic>
        <p:nvPicPr>
          <p:cNvPr id="34" name="Picture 33" descr="pi_plus1.jpg"/>
          <p:cNvPicPr>
            <a:picLocks noChangeAspect="1"/>
          </p:cNvPicPr>
          <p:nvPr/>
        </p:nvPicPr>
        <p:blipFill>
          <a:blip r:embed="rId3" cstate="print"/>
          <a:stretch>
            <a:fillRect/>
          </a:stretch>
        </p:blipFill>
        <p:spPr>
          <a:xfrm>
            <a:off x="7010400" y="914400"/>
            <a:ext cx="1905435" cy="3915277"/>
          </a:xfrm>
          <a:prstGeom prst="rect">
            <a:avLst/>
          </a:prstGeom>
        </p:spPr>
      </p:pic>
      <p:pic>
        <p:nvPicPr>
          <p:cNvPr id="37" name="Picture 36" descr="bubble_piston.jpg"/>
          <p:cNvPicPr>
            <a:picLocks noChangeAspect="1"/>
          </p:cNvPicPr>
          <p:nvPr/>
        </p:nvPicPr>
        <p:blipFill>
          <a:blip r:embed="rId4" cstate="print"/>
          <a:stretch>
            <a:fillRect/>
          </a:stretch>
        </p:blipFill>
        <p:spPr>
          <a:xfrm>
            <a:off x="228600" y="838200"/>
            <a:ext cx="3364992" cy="4489704"/>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p:spPr>
        <p:txBody>
          <a:bodyPr>
            <a:noAutofit/>
          </a:bodyPr>
          <a:lstStyle/>
          <a:p>
            <a:pPr algn="ctr"/>
            <a:r>
              <a:rPr lang="el-GR" sz="4000" dirty="0"/>
              <a:t>Φυσική με Επιταχυντές</a:t>
            </a:r>
            <a:endParaRPr lang="en-US" sz="4000" dirty="0"/>
          </a:p>
        </p:txBody>
      </p:sp>
      <p:sp>
        <p:nvSpPr>
          <p:cNvPr id="3" name="Content Placeholder 2"/>
          <p:cNvSpPr>
            <a:spLocks noGrp="1"/>
          </p:cNvSpPr>
          <p:nvPr>
            <p:ph idx="1"/>
          </p:nvPr>
        </p:nvSpPr>
        <p:spPr>
          <a:xfrm>
            <a:off x="0" y="381000"/>
            <a:ext cx="8991600" cy="4267200"/>
          </a:xfrm>
        </p:spPr>
        <p:txBody>
          <a:bodyPr>
            <a:normAutofit/>
          </a:bodyPr>
          <a:lstStyle/>
          <a:p>
            <a:pPr>
              <a:buNone/>
            </a:pPr>
            <a:endParaRPr lang="el-GR" b="1" dirty="0"/>
          </a:p>
          <a:p>
            <a:pPr marL="850392" lvl="1" indent="-457200" algn="just">
              <a:buFont typeface="Wingdings" pitchFamily="2" charset="2"/>
              <a:buChar char="q"/>
            </a:pPr>
            <a:r>
              <a:rPr lang="el-GR" sz="2000" b="1" dirty="0"/>
              <a:t>Οι επιταχυντές παρέχουν δέσμες με μεγάλη ένταση σωματιδίων έτσι έδωσαν την δυνατότητα να μελετηθούν οι ιδιότητες των σωματιδίων που είχαν ευρεθεί με κοσμικές ακτίνες και επέτρεψαν την ανακάλυψη μεγάλου αριθμού νέων σωματιδίων. Τα πιο σημαντικές ανακαλύψεις ήταν</a:t>
            </a:r>
          </a:p>
          <a:p>
            <a:pPr marL="1124712" lvl="2" indent="-457200" algn="just">
              <a:buFont typeface="+mj-lt"/>
              <a:buAutoNum type="arabicPeriod"/>
            </a:pPr>
            <a:r>
              <a:rPr lang="el-GR" b="1" dirty="0"/>
              <a:t> </a:t>
            </a:r>
            <a:r>
              <a:rPr lang="el-GR" sz="1800" b="1" dirty="0">
                <a:solidFill>
                  <a:srgbClr val="FF0000"/>
                </a:solidFill>
              </a:rPr>
              <a:t>3 ειδών νετρίνα, τα </a:t>
            </a:r>
            <a:r>
              <a:rPr lang="el-GR" sz="1800" b="1" dirty="0">
                <a:solidFill>
                  <a:srgbClr val="FF0000"/>
                </a:solidFill>
                <a:sym typeface="Symbol"/>
              </a:rPr>
              <a:t></a:t>
            </a:r>
            <a:r>
              <a:rPr lang="en-US" sz="1800" b="1" baseline="-25000" dirty="0">
                <a:solidFill>
                  <a:srgbClr val="FF0000"/>
                </a:solidFill>
                <a:sym typeface="Symbol"/>
              </a:rPr>
              <a:t>e</a:t>
            </a:r>
            <a:r>
              <a:rPr lang="el-GR" sz="1800" b="1" dirty="0">
                <a:solidFill>
                  <a:srgbClr val="FF0000"/>
                </a:solidFill>
                <a:sym typeface="Symbol"/>
              </a:rPr>
              <a:t></a:t>
            </a:r>
            <a:r>
              <a:rPr lang="en-US" sz="1800" b="1" dirty="0">
                <a:solidFill>
                  <a:srgbClr val="FF0000"/>
                </a:solidFill>
                <a:sym typeface="Symbol"/>
              </a:rPr>
              <a:t> </a:t>
            </a:r>
            <a:r>
              <a:rPr lang="el-GR" sz="1800" b="1" dirty="0">
                <a:solidFill>
                  <a:srgbClr val="FF0000"/>
                </a:solidFill>
                <a:sym typeface="Symbol"/>
              </a:rPr>
              <a:t></a:t>
            </a:r>
            <a:r>
              <a:rPr lang="el-GR" sz="1800" b="1" baseline="-25000" dirty="0">
                <a:solidFill>
                  <a:srgbClr val="FF0000"/>
                </a:solidFill>
                <a:sym typeface="Symbol"/>
              </a:rPr>
              <a:t></a:t>
            </a:r>
            <a:r>
              <a:rPr lang="en-US" sz="1800" b="1" baseline="-25000" dirty="0">
                <a:solidFill>
                  <a:srgbClr val="FF0000"/>
                </a:solidFill>
                <a:sym typeface="Symbol"/>
              </a:rPr>
              <a:t> </a:t>
            </a:r>
            <a:r>
              <a:rPr lang="en-US" sz="1800" b="1" dirty="0">
                <a:solidFill>
                  <a:srgbClr val="FF0000"/>
                </a:solidFill>
                <a:sym typeface="Symbol"/>
              </a:rPr>
              <a:t>, </a:t>
            </a:r>
            <a:r>
              <a:rPr lang="el-GR" sz="1800" b="1" dirty="0">
                <a:solidFill>
                  <a:srgbClr val="FF0000"/>
                </a:solidFill>
                <a:sym typeface="Symbol"/>
              </a:rPr>
              <a:t></a:t>
            </a:r>
            <a:r>
              <a:rPr lang="el-GR" sz="1800" b="1" baseline="-25000" dirty="0">
                <a:solidFill>
                  <a:srgbClr val="FF0000"/>
                </a:solidFill>
                <a:sym typeface="Symbol"/>
              </a:rPr>
              <a:t></a:t>
            </a:r>
            <a:r>
              <a:rPr lang="en-US" sz="1800" b="1" baseline="-25000" dirty="0">
                <a:solidFill>
                  <a:srgbClr val="FF0000"/>
                </a:solidFill>
                <a:sym typeface="Symbol"/>
              </a:rPr>
              <a:t>  </a:t>
            </a:r>
            <a:r>
              <a:rPr lang="el-GR" sz="1800" b="1" dirty="0">
                <a:solidFill>
                  <a:srgbClr val="FF0000"/>
                </a:solidFill>
                <a:sym typeface="Symbol"/>
              </a:rPr>
              <a:t> και 3 ειδών ‘ηλεκτρόνια’ τα </a:t>
            </a:r>
            <a:r>
              <a:rPr lang="en-US" sz="1800" b="1" dirty="0">
                <a:solidFill>
                  <a:srgbClr val="FF0000"/>
                </a:solidFill>
                <a:sym typeface="Symbol"/>
              </a:rPr>
              <a:t>e</a:t>
            </a:r>
            <a:r>
              <a:rPr lang="en-US" sz="1800" b="1" baseline="30000" dirty="0">
                <a:solidFill>
                  <a:srgbClr val="FF0000"/>
                </a:solidFill>
                <a:sym typeface="Symbol"/>
              </a:rPr>
              <a:t></a:t>
            </a:r>
            <a:r>
              <a:rPr lang="en-US" sz="1800" b="1" dirty="0">
                <a:solidFill>
                  <a:srgbClr val="FF0000"/>
                </a:solidFill>
                <a:sym typeface="Symbol"/>
              </a:rPr>
              <a:t>,</a:t>
            </a:r>
            <a:r>
              <a:rPr lang="el-GR" sz="1800" b="1" dirty="0">
                <a:solidFill>
                  <a:srgbClr val="FF0000"/>
                </a:solidFill>
                <a:sym typeface="Symbol"/>
              </a:rPr>
              <a:t>μ</a:t>
            </a:r>
            <a:r>
              <a:rPr lang="el-GR" sz="1800" b="1" baseline="30000" dirty="0">
                <a:solidFill>
                  <a:srgbClr val="FF0000"/>
                </a:solidFill>
                <a:sym typeface="Symbol"/>
              </a:rPr>
              <a:t></a:t>
            </a:r>
            <a:r>
              <a:rPr lang="el-GR" sz="1800" b="1" dirty="0">
                <a:solidFill>
                  <a:srgbClr val="FF0000"/>
                </a:solidFill>
                <a:sym typeface="Symbol"/>
              </a:rPr>
              <a:t>,τ</a:t>
            </a:r>
            <a:r>
              <a:rPr lang="el-GR" sz="1800" b="1" baseline="30000" dirty="0">
                <a:solidFill>
                  <a:srgbClr val="FF0000"/>
                </a:solidFill>
                <a:sym typeface="Symbol"/>
              </a:rPr>
              <a:t></a:t>
            </a:r>
            <a:r>
              <a:rPr lang="en-US" sz="1800" b="1" baseline="30000" dirty="0">
                <a:solidFill>
                  <a:srgbClr val="FF0000"/>
                </a:solidFill>
                <a:sym typeface="Symbol"/>
              </a:rPr>
              <a:t>  </a:t>
            </a:r>
            <a:r>
              <a:rPr lang="en-US" sz="1800" b="1" dirty="0">
                <a:solidFill>
                  <a:srgbClr val="FF0000"/>
                </a:solidFill>
                <a:sym typeface="Symbol"/>
              </a:rPr>
              <a:t> </a:t>
            </a:r>
            <a:r>
              <a:rPr lang="el-GR" sz="1800" b="1" dirty="0">
                <a:solidFill>
                  <a:srgbClr val="FF0000"/>
                </a:solidFill>
                <a:sym typeface="Symbol"/>
              </a:rPr>
              <a:t>που όλα μαζί λέγονται λεπτόνια</a:t>
            </a:r>
          </a:p>
          <a:p>
            <a:pPr marL="1124712" lvl="2" indent="-457200" algn="just">
              <a:buFont typeface="+mj-lt"/>
              <a:buAutoNum type="arabicPeriod"/>
            </a:pPr>
            <a:r>
              <a:rPr lang="el-GR" sz="1800" b="1" dirty="0">
                <a:solidFill>
                  <a:srgbClr val="FF0000"/>
                </a:solidFill>
                <a:sym typeface="Symbol"/>
              </a:rPr>
              <a:t>Μια μεγάλη συλλογή βαρύτερων σωματιδίων  όπως , , , , , ….</a:t>
            </a:r>
            <a:endParaRPr lang="el-GR" sz="1800" b="1" dirty="0">
              <a:solidFill>
                <a:srgbClr val="FF0000"/>
              </a:solidFill>
            </a:endParaRPr>
          </a:p>
          <a:p>
            <a:pPr marL="1124712" lvl="2" indent="-457200" algn="just">
              <a:buFont typeface="+mj-lt"/>
              <a:buAutoNum type="arabicPeriod"/>
            </a:pPr>
            <a:endParaRPr lang="el-GR" b="1" dirty="0"/>
          </a:p>
          <a:p>
            <a:pPr marL="1124712" lvl="2" indent="-457200" algn="just">
              <a:buFont typeface="+mj-lt"/>
              <a:buAutoNum type="arabicPeriod"/>
            </a:pPr>
            <a:endParaRPr lang="el-GR" b="1" dirty="0">
              <a:solidFill>
                <a:srgbClr val="0000FF"/>
              </a:solidFill>
            </a:endParaRPr>
          </a:p>
        </p:txBody>
      </p:sp>
      <p:sp>
        <p:nvSpPr>
          <p:cNvPr id="4" name="Date Placeholder 3"/>
          <p:cNvSpPr>
            <a:spLocks noGrp="1"/>
          </p:cNvSpPr>
          <p:nvPr>
            <p:ph type="dt" sz="half" idx="10"/>
          </p:nvPr>
        </p:nvSpPr>
        <p:spPr>
          <a:xfrm>
            <a:off x="457200" y="6492875"/>
            <a:ext cx="2133600" cy="365125"/>
          </a:xfrm>
        </p:spPr>
        <p:txBody>
          <a:bodyPr/>
          <a:lstStyle/>
          <a:p>
            <a:fld id="{3D62FB26-6CBE-4154-8226-2E19B4661D81}" type="datetime1">
              <a:rPr lang="el-GR" smtClean="0"/>
              <a:pPr/>
              <a:t>31/8/2023</a:t>
            </a:fld>
            <a:endParaRPr lang="en-US" dirty="0"/>
          </a:p>
        </p:txBody>
      </p:sp>
      <p:sp>
        <p:nvSpPr>
          <p:cNvPr id="5" name="Footer Placeholder 4"/>
          <p:cNvSpPr>
            <a:spLocks noGrp="1"/>
          </p:cNvSpPr>
          <p:nvPr>
            <p:ph type="ftr" sz="quarter" idx="11"/>
          </p:nvPr>
        </p:nvSpPr>
        <p:spPr>
          <a:xfrm>
            <a:off x="2667000" y="6356350"/>
            <a:ext cx="6477000" cy="501650"/>
          </a:xfrm>
        </p:spPr>
        <p:txBody>
          <a:bodyPr/>
          <a:lstStyle/>
          <a:p>
            <a:r>
              <a:rPr lang="el-GR" dirty="0"/>
              <a:t>Καθ. Κ. Φουντάς, Εργ. Φυσικής Υψηλών Ενεργειών, Παν. Ιωαννίνων</a:t>
            </a:r>
            <a:endParaRPr lang="en-US" dirty="0"/>
          </a:p>
        </p:txBody>
      </p:sp>
      <p:sp>
        <p:nvSpPr>
          <p:cNvPr id="6" name="Slide Number Placeholder 5"/>
          <p:cNvSpPr>
            <a:spLocks noGrp="1"/>
          </p:cNvSpPr>
          <p:nvPr>
            <p:ph type="sldNum" sz="quarter" idx="12"/>
          </p:nvPr>
        </p:nvSpPr>
        <p:spPr/>
        <p:txBody>
          <a:bodyPr/>
          <a:lstStyle/>
          <a:p>
            <a:fld id="{AC45A5D1-0CC0-4A14-B92D-749B7C641110}" type="slidenum">
              <a:rPr lang="en-US" smtClean="0"/>
              <a:pPr/>
              <a:t>27</a:t>
            </a:fld>
            <a:endParaRPr lang="en-US" dirty="0"/>
          </a:p>
        </p:txBody>
      </p:sp>
      <p:grpSp>
        <p:nvGrpSpPr>
          <p:cNvPr id="37" name="Group 36"/>
          <p:cNvGrpSpPr/>
          <p:nvPr/>
        </p:nvGrpSpPr>
        <p:grpSpPr>
          <a:xfrm>
            <a:off x="457200" y="3581400"/>
            <a:ext cx="4267200" cy="3024518"/>
            <a:chOff x="2209800" y="3632474"/>
            <a:chExt cx="4267200" cy="3024518"/>
          </a:xfrm>
        </p:grpSpPr>
        <p:pic>
          <p:nvPicPr>
            <p:cNvPr id="31" name="Picture 2"/>
            <p:cNvPicPr>
              <a:picLocks noChangeAspect="1" noChangeArrowheads="1"/>
            </p:cNvPicPr>
            <p:nvPr/>
          </p:nvPicPr>
          <p:blipFill>
            <a:blip r:embed="rId2" cstate="print"/>
            <a:srcRect/>
            <a:stretch>
              <a:fillRect/>
            </a:stretch>
          </p:blipFill>
          <p:spPr bwMode="auto">
            <a:xfrm>
              <a:off x="2209800" y="3632474"/>
              <a:ext cx="4267200" cy="3024518"/>
            </a:xfrm>
            <a:prstGeom prst="rect">
              <a:avLst/>
            </a:prstGeom>
            <a:noFill/>
            <a:ln w="9525">
              <a:noFill/>
              <a:miter lim="800000"/>
              <a:headEnd/>
              <a:tailEnd/>
            </a:ln>
          </p:spPr>
        </p:pic>
        <p:sp>
          <p:nvSpPr>
            <p:cNvPr id="34" name="Oval 33"/>
            <p:cNvSpPr/>
            <p:nvPr/>
          </p:nvSpPr>
          <p:spPr>
            <a:xfrm>
              <a:off x="4343400" y="3886200"/>
              <a:ext cx="1066800" cy="2133600"/>
            </a:xfrm>
            <a:prstGeom prst="ellipse">
              <a:avLst/>
            </a:prstGeom>
            <a:noFill/>
            <a:ln w="635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44" name="Picture 43" descr="nobel_prize_exp.jpg"/>
          <p:cNvPicPr>
            <a:picLocks noChangeAspect="1"/>
          </p:cNvPicPr>
          <p:nvPr/>
        </p:nvPicPr>
        <p:blipFill>
          <a:blip r:embed="rId3" cstate="print"/>
          <a:stretch>
            <a:fillRect/>
          </a:stretch>
        </p:blipFill>
        <p:spPr>
          <a:xfrm>
            <a:off x="4876800" y="3733800"/>
            <a:ext cx="4034118" cy="2743200"/>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p:spPr>
        <p:txBody>
          <a:bodyPr>
            <a:noAutofit/>
          </a:bodyPr>
          <a:lstStyle/>
          <a:p>
            <a:pPr algn="ctr"/>
            <a:r>
              <a:rPr lang="el-GR" sz="4000" dirty="0"/>
              <a:t>Κουάρκς</a:t>
            </a:r>
            <a:r>
              <a:rPr lang="en-US" sz="4000" dirty="0"/>
              <a:t> (</a:t>
            </a:r>
            <a:r>
              <a:rPr lang="el-GR" sz="4000" dirty="0"/>
              <a:t>α</a:t>
            </a:r>
            <a:r>
              <a:rPr lang="en-US" sz="4000" dirty="0"/>
              <a:t>)</a:t>
            </a:r>
            <a:r>
              <a:rPr lang="el-GR" sz="4000" dirty="0"/>
              <a:t> </a:t>
            </a:r>
            <a:endParaRPr lang="en-US" sz="4000" dirty="0"/>
          </a:p>
        </p:txBody>
      </p:sp>
      <p:sp>
        <p:nvSpPr>
          <p:cNvPr id="3" name="Content Placeholder 2"/>
          <p:cNvSpPr>
            <a:spLocks noGrp="1"/>
          </p:cNvSpPr>
          <p:nvPr>
            <p:ph idx="1"/>
          </p:nvPr>
        </p:nvSpPr>
        <p:spPr>
          <a:xfrm>
            <a:off x="0" y="304800"/>
            <a:ext cx="8991600" cy="1447800"/>
          </a:xfrm>
        </p:spPr>
        <p:txBody>
          <a:bodyPr>
            <a:normAutofit/>
          </a:bodyPr>
          <a:lstStyle/>
          <a:p>
            <a:pPr>
              <a:buNone/>
            </a:pPr>
            <a:r>
              <a:rPr lang="el-GR" b="1" dirty="0"/>
              <a:t>  </a:t>
            </a:r>
          </a:p>
          <a:p>
            <a:pPr marL="850392" lvl="1" indent="-457200" algn="just">
              <a:buFont typeface="Wingdings" pitchFamily="2" charset="2"/>
              <a:buChar char="q"/>
            </a:pPr>
            <a:r>
              <a:rPr lang="el-GR" b="1" dirty="0"/>
              <a:t>Οι πληθώρα των  σωματιδίων έγινε δυνατόν να εξηγηθεί με την  θεωρία των Κουάρκς.</a:t>
            </a:r>
            <a:endParaRPr lang="el-GR" sz="2000" b="1" dirty="0">
              <a:solidFill>
                <a:srgbClr val="FF0000"/>
              </a:solidFill>
            </a:endParaRPr>
          </a:p>
          <a:p>
            <a:pPr marL="1124712" lvl="2" indent="-457200" algn="just">
              <a:buFont typeface="+mj-lt"/>
              <a:buAutoNum type="arabicPeriod"/>
            </a:pPr>
            <a:endParaRPr lang="el-GR" b="1" dirty="0"/>
          </a:p>
          <a:p>
            <a:pPr marL="1124712" lvl="2" indent="-457200" algn="just">
              <a:buFont typeface="+mj-lt"/>
              <a:buAutoNum type="arabicPeriod"/>
            </a:pPr>
            <a:endParaRPr lang="el-GR" b="1" dirty="0">
              <a:solidFill>
                <a:srgbClr val="0000FF"/>
              </a:solidFill>
            </a:endParaRPr>
          </a:p>
        </p:txBody>
      </p:sp>
      <p:sp>
        <p:nvSpPr>
          <p:cNvPr id="4" name="Date Placeholder 3"/>
          <p:cNvSpPr>
            <a:spLocks noGrp="1"/>
          </p:cNvSpPr>
          <p:nvPr>
            <p:ph type="dt" sz="half" idx="10"/>
          </p:nvPr>
        </p:nvSpPr>
        <p:spPr>
          <a:xfrm>
            <a:off x="457200" y="6492875"/>
            <a:ext cx="2133600" cy="365125"/>
          </a:xfrm>
        </p:spPr>
        <p:txBody>
          <a:bodyPr/>
          <a:lstStyle/>
          <a:p>
            <a:fld id="{3D62FB26-6CBE-4154-8226-2E19B4661D81}" type="datetime1">
              <a:rPr lang="el-GR" smtClean="0"/>
              <a:pPr/>
              <a:t>31/8/2023</a:t>
            </a:fld>
            <a:endParaRPr lang="en-US" dirty="0"/>
          </a:p>
        </p:txBody>
      </p:sp>
      <p:sp>
        <p:nvSpPr>
          <p:cNvPr id="5" name="Footer Placeholder 4"/>
          <p:cNvSpPr>
            <a:spLocks noGrp="1"/>
          </p:cNvSpPr>
          <p:nvPr>
            <p:ph type="ftr" sz="quarter" idx="11"/>
          </p:nvPr>
        </p:nvSpPr>
        <p:spPr>
          <a:xfrm>
            <a:off x="2667000" y="6356350"/>
            <a:ext cx="6477000" cy="501650"/>
          </a:xfrm>
        </p:spPr>
        <p:txBody>
          <a:bodyPr/>
          <a:lstStyle/>
          <a:p>
            <a:r>
              <a:rPr lang="el-GR" dirty="0"/>
              <a:t>Καθ. Κ. Φουντάς, Εργ. Φυσικής Υψηλών Ενεργειών, Παν. Ιωαννίνων</a:t>
            </a:r>
            <a:endParaRPr lang="en-US" dirty="0"/>
          </a:p>
        </p:txBody>
      </p:sp>
      <p:sp>
        <p:nvSpPr>
          <p:cNvPr id="6" name="Slide Number Placeholder 5"/>
          <p:cNvSpPr>
            <a:spLocks noGrp="1"/>
          </p:cNvSpPr>
          <p:nvPr>
            <p:ph type="sldNum" sz="quarter" idx="12"/>
          </p:nvPr>
        </p:nvSpPr>
        <p:spPr/>
        <p:txBody>
          <a:bodyPr/>
          <a:lstStyle/>
          <a:p>
            <a:fld id="{AC45A5D1-0CC0-4A14-B92D-749B7C641110}" type="slidenum">
              <a:rPr lang="en-US" smtClean="0"/>
              <a:pPr/>
              <a:t>28</a:t>
            </a:fld>
            <a:endParaRPr lang="en-US" dirty="0"/>
          </a:p>
        </p:txBody>
      </p:sp>
      <p:pic>
        <p:nvPicPr>
          <p:cNvPr id="1026" name="Picture 2"/>
          <p:cNvPicPr>
            <a:picLocks noChangeAspect="1" noChangeArrowheads="1"/>
          </p:cNvPicPr>
          <p:nvPr/>
        </p:nvPicPr>
        <p:blipFill>
          <a:blip r:embed="rId2" cstate="print"/>
          <a:srcRect/>
          <a:stretch>
            <a:fillRect/>
          </a:stretch>
        </p:blipFill>
        <p:spPr bwMode="auto">
          <a:xfrm>
            <a:off x="533400" y="1600201"/>
            <a:ext cx="2824999" cy="1904999"/>
          </a:xfrm>
          <a:prstGeom prst="rect">
            <a:avLst/>
          </a:prstGeom>
          <a:noFill/>
          <a:ln w="9525">
            <a:noFill/>
            <a:miter lim="800000"/>
            <a:headEnd/>
            <a:tailEnd/>
          </a:ln>
        </p:spPr>
      </p:pic>
      <p:pic>
        <p:nvPicPr>
          <p:cNvPr id="1027" name="Picture 3"/>
          <p:cNvPicPr>
            <a:picLocks noChangeAspect="1" noChangeArrowheads="1"/>
          </p:cNvPicPr>
          <p:nvPr/>
        </p:nvPicPr>
        <p:blipFill>
          <a:blip r:embed="rId3" cstate="print"/>
          <a:srcRect/>
          <a:stretch>
            <a:fillRect/>
          </a:stretch>
        </p:blipFill>
        <p:spPr bwMode="auto">
          <a:xfrm>
            <a:off x="3505200" y="1676400"/>
            <a:ext cx="2667000" cy="1862666"/>
          </a:xfrm>
          <a:prstGeom prst="rect">
            <a:avLst/>
          </a:prstGeom>
          <a:noFill/>
          <a:ln w="9525">
            <a:noFill/>
            <a:miter lim="800000"/>
            <a:headEnd/>
            <a:tailEnd/>
          </a:ln>
        </p:spPr>
      </p:pic>
      <p:pic>
        <p:nvPicPr>
          <p:cNvPr id="1028" name="Picture 4"/>
          <p:cNvPicPr>
            <a:picLocks noChangeAspect="1" noChangeArrowheads="1"/>
          </p:cNvPicPr>
          <p:nvPr/>
        </p:nvPicPr>
        <p:blipFill>
          <a:blip r:embed="rId4" cstate="print"/>
          <a:srcRect/>
          <a:stretch>
            <a:fillRect/>
          </a:stretch>
        </p:blipFill>
        <p:spPr bwMode="auto">
          <a:xfrm>
            <a:off x="6477000" y="1676400"/>
            <a:ext cx="2286000" cy="1723668"/>
          </a:xfrm>
          <a:prstGeom prst="rect">
            <a:avLst/>
          </a:prstGeom>
          <a:noFill/>
          <a:ln w="9525">
            <a:noFill/>
            <a:miter lim="800000"/>
            <a:headEnd/>
            <a:tailEnd/>
          </a:ln>
        </p:spPr>
      </p:pic>
      <p:pic>
        <p:nvPicPr>
          <p:cNvPr id="14" name="Picture 13" descr="gellmann.jpg"/>
          <p:cNvPicPr>
            <a:picLocks noChangeAspect="1"/>
          </p:cNvPicPr>
          <p:nvPr/>
        </p:nvPicPr>
        <p:blipFill>
          <a:blip r:embed="rId5" cstate="print"/>
          <a:stretch>
            <a:fillRect/>
          </a:stretch>
        </p:blipFill>
        <p:spPr>
          <a:xfrm>
            <a:off x="1428750" y="3787140"/>
            <a:ext cx="1924050" cy="2308860"/>
          </a:xfrm>
          <a:prstGeom prst="rect">
            <a:avLst/>
          </a:prstGeom>
        </p:spPr>
      </p:pic>
      <p:pic>
        <p:nvPicPr>
          <p:cNvPr id="15" name="Picture 14" descr="Goldhaber-Samios.jpg"/>
          <p:cNvPicPr>
            <a:picLocks noChangeAspect="1"/>
          </p:cNvPicPr>
          <p:nvPr/>
        </p:nvPicPr>
        <p:blipFill>
          <a:blip r:embed="rId6" cstate="print"/>
          <a:stretch>
            <a:fillRect/>
          </a:stretch>
        </p:blipFill>
        <p:spPr>
          <a:xfrm>
            <a:off x="4343400" y="3810000"/>
            <a:ext cx="3048000" cy="2286000"/>
          </a:xfrm>
          <a:prstGeom prst="rect">
            <a:avLst/>
          </a:prstGeom>
        </p:spPr>
      </p:pic>
      <p:sp>
        <p:nvSpPr>
          <p:cNvPr id="16" name="TextBox 15"/>
          <p:cNvSpPr txBox="1"/>
          <p:nvPr/>
        </p:nvSpPr>
        <p:spPr>
          <a:xfrm>
            <a:off x="1447800" y="6172200"/>
            <a:ext cx="2005101" cy="369332"/>
          </a:xfrm>
          <a:prstGeom prst="rect">
            <a:avLst/>
          </a:prstGeom>
          <a:noFill/>
        </p:spPr>
        <p:txBody>
          <a:bodyPr wrap="none" rtlCol="0">
            <a:spAutoFit/>
          </a:bodyPr>
          <a:lstStyle/>
          <a:p>
            <a:r>
              <a:rPr lang="en-US" dirty="0"/>
              <a:t>Murray Gell Mann</a:t>
            </a:r>
          </a:p>
        </p:txBody>
      </p:sp>
      <p:sp>
        <p:nvSpPr>
          <p:cNvPr id="17" name="TextBox 16"/>
          <p:cNvSpPr txBox="1"/>
          <p:nvPr/>
        </p:nvSpPr>
        <p:spPr>
          <a:xfrm>
            <a:off x="5715000" y="6096000"/>
            <a:ext cx="1682512" cy="369332"/>
          </a:xfrm>
          <a:prstGeom prst="rect">
            <a:avLst/>
          </a:prstGeom>
          <a:noFill/>
        </p:spPr>
        <p:txBody>
          <a:bodyPr wrap="none" rtlCol="0">
            <a:spAutoFit/>
          </a:bodyPr>
          <a:lstStyle/>
          <a:p>
            <a:r>
              <a:rPr lang="en-US" dirty="0"/>
              <a:t>Nicolas Samios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p:spPr>
        <p:txBody>
          <a:bodyPr>
            <a:noAutofit/>
          </a:bodyPr>
          <a:lstStyle/>
          <a:p>
            <a:pPr algn="ctr"/>
            <a:r>
              <a:rPr lang="el-GR" sz="4000" dirty="0"/>
              <a:t>Κουάρκς</a:t>
            </a:r>
            <a:r>
              <a:rPr lang="en-US" sz="4000" dirty="0"/>
              <a:t> (</a:t>
            </a:r>
            <a:r>
              <a:rPr lang="el-GR" sz="4000" dirty="0"/>
              <a:t>β</a:t>
            </a:r>
            <a:r>
              <a:rPr lang="en-US" sz="4000" dirty="0"/>
              <a:t>)</a:t>
            </a:r>
            <a:r>
              <a:rPr lang="el-GR" sz="4000" dirty="0"/>
              <a:t> </a:t>
            </a:r>
            <a:endParaRPr lang="en-US" sz="4000" dirty="0"/>
          </a:p>
        </p:txBody>
      </p:sp>
      <p:sp>
        <p:nvSpPr>
          <p:cNvPr id="3" name="Content Placeholder 2"/>
          <p:cNvSpPr>
            <a:spLocks noGrp="1"/>
          </p:cNvSpPr>
          <p:nvPr>
            <p:ph idx="1"/>
          </p:nvPr>
        </p:nvSpPr>
        <p:spPr>
          <a:xfrm>
            <a:off x="0" y="152400"/>
            <a:ext cx="8991600" cy="2743200"/>
          </a:xfrm>
        </p:spPr>
        <p:txBody>
          <a:bodyPr>
            <a:normAutofit/>
          </a:bodyPr>
          <a:lstStyle/>
          <a:p>
            <a:pPr>
              <a:buNone/>
            </a:pPr>
            <a:r>
              <a:rPr lang="el-GR" b="1" dirty="0"/>
              <a:t> </a:t>
            </a:r>
          </a:p>
          <a:p>
            <a:pPr marL="850392" lvl="1" indent="-457200" algn="just">
              <a:buFont typeface="Wingdings" pitchFamily="2" charset="2"/>
              <a:buChar char="q"/>
            </a:pPr>
            <a:r>
              <a:rPr lang="el-GR" b="1" dirty="0"/>
              <a:t>Έτσι όλα τα βαριά σωμάτια αποτελούνται από Κουάρκς που έρχονται και αυτά όπως τα λεπτόνια σε ζευγάρια.</a:t>
            </a:r>
          </a:p>
          <a:p>
            <a:pPr marL="1124712" lvl="2" indent="-457200" algn="just">
              <a:buFont typeface="+mj-lt"/>
              <a:buAutoNum type="arabicPeriod"/>
            </a:pPr>
            <a:r>
              <a:rPr lang="en-US" sz="2400" b="1" dirty="0">
                <a:solidFill>
                  <a:srgbClr val="FF0000"/>
                </a:solidFill>
              </a:rPr>
              <a:t>u (up)  d (down)</a:t>
            </a:r>
          </a:p>
          <a:p>
            <a:pPr marL="1124712" lvl="2" indent="-457200" algn="just">
              <a:buFont typeface="+mj-lt"/>
              <a:buAutoNum type="arabicPeriod"/>
            </a:pPr>
            <a:r>
              <a:rPr lang="en-US" sz="2400" b="1" dirty="0">
                <a:solidFill>
                  <a:srgbClr val="FF0000"/>
                </a:solidFill>
              </a:rPr>
              <a:t>c(charm) s (strange)</a:t>
            </a:r>
          </a:p>
          <a:p>
            <a:pPr marL="1124712" lvl="2" indent="-457200" algn="just">
              <a:buFont typeface="+mj-lt"/>
              <a:buAutoNum type="arabicPeriod"/>
            </a:pPr>
            <a:r>
              <a:rPr lang="en-US" sz="2400" b="1" dirty="0">
                <a:solidFill>
                  <a:srgbClr val="FF0000"/>
                </a:solidFill>
              </a:rPr>
              <a:t>t (top) b (bottom)</a:t>
            </a:r>
            <a:endParaRPr lang="el-GR" sz="2400" b="1" dirty="0">
              <a:solidFill>
                <a:srgbClr val="FF0000"/>
              </a:solidFill>
            </a:endParaRPr>
          </a:p>
          <a:p>
            <a:pPr marL="1124712" lvl="2" indent="-457200" algn="just">
              <a:buFont typeface="+mj-lt"/>
              <a:buAutoNum type="arabicPeriod"/>
            </a:pPr>
            <a:endParaRPr lang="el-GR" b="1" dirty="0"/>
          </a:p>
          <a:p>
            <a:pPr marL="1124712" lvl="2" indent="-457200" algn="just">
              <a:buFont typeface="+mj-lt"/>
              <a:buAutoNum type="arabicPeriod"/>
            </a:pPr>
            <a:endParaRPr lang="el-GR" b="1" dirty="0">
              <a:solidFill>
                <a:srgbClr val="0000FF"/>
              </a:solidFill>
            </a:endParaRPr>
          </a:p>
        </p:txBody>
      </p:sp>
      <p:sp>
        <p:nvSpPr>
          <p:cNvPr id="4" name="Date Placeholder 3"/>
          <p:cNvSpPr>
            <a:spLocks noGrp="1"/>
          </p:cNvSpPr>
          <p:nvPr>
            <p:ph type="dt" sz="half" idx="10"/>
          </p:nvPr>
        </p:nvSpPr>
        <p:spPr>
          <a:xfrm>
            <a:off x="457200" y="6492875"/>
            <a:ext cx="2133600" cy="365125"/>
          </a:xfrm>
        </p:spPr>
        <p:txBody>
          <a:bodyPr/>
          <a:lstStyle/>
          <a:p>
            <a:fld id="{3D62FB26-6CBE-4154-8226-2E19B4661D81}" type="datetime1">
              <a:rPr lang="el-GR" smtClean="0"/>
              <a:pPr/>
              <a:t>31/8/2023</a:t>
            </a:fld>
            <a:endParaRPr lang="en-US" dirty="0"/>
          </a:p>
        </p:txBody>
      </p:sp>
      <p:sp>
        <p:nvSpPr>
          <p:cNvPr id="5" name="Footer Placeholder 4"/>
          <p:cNvSpPr>
            <a:spLocks noGrp="1"/>
          </p:cNvSpPr>
          <p:nvPr>
            <p:ph type="ftr" sz="quarter" idx="11"/>
          </p:nvPr>
        </p:nvSpPr>
        <p:spPr>
          <a:xfrm>
            <a:off x="2667000" y="6356350"/>
            <a:ext cx="6477000" cy="501650"/>
          </a:xfrm>
        </p:spPr>
        <p:txBody>
          <a:bodyPr/>
          <a:lstStyle/>
          <a:p>
            <a:r>
              <a:rPr lang="el-GR" dirty="0"/>
              <a:t>Καθ. Κ. Φουντάς, Εργ. Φυσικής Υψηλών Ενεργειών, Παν. Ιωαννίνων</a:t>
            </a:r>
            <a:endParaRPr lang="en-US" dirty="0"/>
          </a:p>
        </p:txBody>
      </p:sp>
      <p:sp>
        <p:nvSpPr>
          <p:cNvPr id="6" name="Slide Number Placeholder 5"/>
          <p:cNvSpPr>
            <a:spLocks noGrp="1"/>
          </p:cNvSpPr>
          <p:nvPr>
            <p:ph type="sldNum" sz="quarter" idx="12"/>
          </p:nvPr>
        </p:nvSpPr>
        <p:spPr/>
        <p:txBody>
          <a:bodyPr/>
          <a:lstStyle/>
          <a:p>
            <a:fld id="{AC45A5D1-0CC0-4A14-B92D-749B7C641110}" type="slidenum">
              <a:rPr lang="en-US" smtClean="0"/>
              <a:pPr/>
              <a:t>29</a:t>
            </a:fld>
            <a:endParaRPr lang="en-US" dirty="0"/>
          </a:p>
        </p:txBody>
      </p:sp>
      <p:pic>
        <p:nvPicPr>
          <p:cNvPr id="2050" name="Picture 2"/>
          <p:cNvPicPr>
            <a:picLocks noChangeAspect="1" noChangeArrowheads="1"/>
          </p:cNvPicPr>
          <p:nvPr/>
        </p:nvPicPr>
        <p:blipFill>
          <a:blip r:embed="rId2" cstate="print"/>
          <a:srcRect/>
          <a:stretch>
            <a:fillRect/>
          </a:stretch>
        </p:blipFill>
        <p:spPr bwMode="auto">
          <a:xfrm>
            <a:off x="4267200" y="1905000"/>
            <a:ext cx="4343400" cy="4117502"/>
          </a:xfrm>
          <a:prstGeom prst="rect">
            <a:avLst/>
          </a:prstGeom>
          <a:noFill/>
          <a:ln w="9525">
            <a:noFill/>
            <a:miter lim="800000"/>
            <a:headEnd/>
            <a:tailEnd/>
          </a:ln>
        </p:spPr>
      </p:pic>
      <p:pic>
        <p:nvPicPr>
          <p:cNvPr id="2051" name="Picture 3"/>
          <p:cNvPicPr>
            <a:picLocks noChangeAspect="1" noChangeArrowheads="1"/>
          </p:cNvPicPr>
          <p:nvPr/>
        </p:nvPicPr>
        <p:blipFill>
          <a:blip r:embed="rId3" cstate="print"/>
          <a:srcRect/>
          <a:stretch>
            <a:fillRect/>
          </a:stretch>
        </p:blipFill>
        <p:spPr bwMode="auto">
          <a:xfrm>
            <a:off x="457199" y="2743200"/>
            <a:ext cx="3979855" cy="2895600"/>
          </a:xfrm>
          <a:prstGeom prst="rect">
            <a:avLst/>
          </a:prstGeom>
          <a:noFill/>
          <a:ln w="9525">
            <a:noFill/>
            <a:miter lim="800000"/>
            <a:headEnd/>
            <a:tailEnd/>
          </a:ln>
        </p:spPr>
      </p:pic>
      <p:sp>
        <p:nvSpPr>
          <p:cNvPr id="18" name="Rectangle 17"/>
          <p:cNvSpPr/>
          <p:nvPr/>
        </p:nvSpPr>
        <p:spPr>
          <a:xfrm>
            <a:off x="533400" y="5257800"/>
            <a:ext cx="1905000" cy="381000"/>
          </a:xfrm>
          <a:prstGeom prst="rect">
            <a:avLst/>
          </a:prstGeom>
          <a:solidFill>
            <a:srgbClr val="FFF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extBox 18"/>
          <p:cNvSpPr txBox="1"/>
          <p:nvPr/>
        </p:nvSpPr>
        <p:spPr>
          <a:xfrm>
            <a:off x="4495800" y="1524000"/>
            <a:ext cx="4149598" cy="523220"/>
          </a:xfrm>
          <a:prstGeom prst="rect">
            <a:avLst/>
          </a:prstGeom>
          <a:noFill/>
        </p:spPr>
        <p:txBody>
          <a:bodyPr wrap="none" rtlCol="0">
            <a:spAutoFit/>
          </a:bodyPr>
          <a:lstStyle/>
          <a:p>
            <a:r>
              <a:rPr lang="el-GR" sz="2800" dirty="0"/>
              <a:t>Το Καθιερωμένο Πρότυπο</a:t>
            </a:r>
            <a:endParaRPr lang="en-US" sz="2800" dirty="0"/>
          </a:p>
        </p:txBody>
      </p:sp>
      <p:sp>
        <p:nvSpPr>
          <p:cNvPr id="20" name="TextBox 19"/>
          <p:cNvSpPr txBox="1"/>
          <p:nvPr/>
        </p:nvSpPr>
        <p:spPr>
          <a:xfrm>
            <a:off x="228600" y="6019800"/>
            <a:ext cx="8879290" cy="523220"/>
          </a:xfrm>
          <a:prstGeom prst="rect">
            <a:avLst/>
          </a:prstGeom>
          <a:noFill/>
        </p:spPr>
        <p:txBody>
          <a:bodyPr wrap="none" rtlCol="0">
            <a:spAutoFit/>
          </a:bodyPr>
          <a:lstStyle/>
          <a:p>
            <a:r>
              <a:rPr lang="el-GR" sz="2800" dirty="0"/>
              <a:t>Έτσι έχομε πάλι  ένα σχετικά μικρό αριθμό σωματιδίων !!!</a:t>
            </a:r>
            <a:endParaRPr lang="en-US" sz="28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685800"/>
          </a:xfrm>
        </p:spPr>
        <p:txBody>
          <a:bodyPr>
            <a:normAutofit fontScale="90000"/>
          </a:bodyPr>
          <a:lstStyle/>
          <a:p>
            <a:pPr algn="ctr"/>
            <a:r>
              <a:rPr lang="el-GR" sz="4900" dirty="0"/>
              <a:t>Στοιχειώδη</a:t>
            </a:r>
            <a:r>
              <a:rPr lang="el-GR" dirty="0"/>
              <a:t> Σωμάτια 1898-1964</a:t>
            </a:r>
            <a:endParaRPr lang="en-US" dirty="0"/>
          </a:p>
        </p:txBody>
      </p:sp>
      <p:pic>
        <p:nvPicPr>
          <p:cNvPr id="7" name="Content Placeholder 6" descr="Particles-vs-Time.gif"/>
          <p:cNvPicPr>
            <a:picLocks noGrp="1" noChangeAspect="1"/>
          </p:cNvPicPr>
          <p:nvPr>
            <p:ph idx="1"/>
          </p:nvPr>
        </p:nvPicPr>
        <p:blipFill>
          <a:blip r:embed="rId2" cstate="print"/>
          <a:stretch>
            <a:fillRect/>
          </a:stretch>
        </p:blipFill>
        <p:spPr>
          <a:xfrm>
            <a:off x="762000" y="1600200"/>
            <a:ext cx="7848600" cy="4861068"/>
          </a:xfrm>
        </p:spPr>
      </p:pic>
      <p:sp>
        <p:nvSpPr>
          <p:cNvPr id="4" name="Date Placeholder 3"/>
          <p:cNvSpPr>
            <a:spLocks noGrp="1"/>
          </p:cNvSpPr>
          <p:nvPr>
            <p:ph type="dt" sz="half" idx="10"/>
          </p:nvPr>
        </p:nvSpPr>
        <p:spPr>
          <a:xfrm>
            <a:off x="457200" y="6492875"/>
            <a:ext cx="2133600" cy="365125"/>
          </a:xfrm>
        </p:spPr>
        <p:txBody>
          <a:bodyPr/>
          <a:lstStyle/>
          <a:p>
            <a:fld id="{3D62FB26-6CBE-4154-8226-2E19B4661D81}" type="datetime1">
              <a:rPr lang="el-GR" smtClean="0"/>
              <a:pPr/>
              <a:t>31/8/2023</a:t>
            </a:fld>
            <a:endParaRPr lang="en-US" dirty="0"/>
          </a:p>
        </p:txBody>
      </p:sp>
      <p:sp>
        <p:nvSpPr>
          <p:cNvPr id="5" name="Footer Placeholder 4"/>
          <p:cNvSpPr>
            <a:spLocks noGrp="1"/>
          </p:cNvSpPr>
          <p:nvPr>
            <p:ph type="ftr" sz="quarter" idx="11"/>
          </p:nvPr>
        </p:nvSpPr>
        <p:spPr>
          <a:xfrm>
            <a:off x="2667000" y="6356350"/>
            <a:ext cx="6477000" cy="501650"/>
          </a:xfrm>
        </p:spPr>
        <p:txBody>
          <a:bodyPr/>
          <a:lstStyle/>
          <a:p>
            <a:r>
              <a:rPr lang="el-GR" dirty="0"/>
              <a:t>Καθ. Κ. Φουντάς, Εργ. Φυσικής Υψηλών Ενεργειών, Παν. Ιωαννίνων</a:t>
            </a:r>
            <a:endParaRPr lang="en-US" dirty="0"/>
          </a:p>
        </p:txBody>
      </p:sp>
      <p:sp>
        <p:nvSpPr>
          <p:cNvPr id="6" name="Slide Number Placeholder 5"/>
          <p:cNvSpPr>
            <a:spLocks noGrp="1"/>
          </p:cNvSpPr>
          <p:nvPr>
            <p:ph type="sldNum" sz="quarter" idx="12"/>
          </p:nvPr>
        </p:nvSpPr>
        <p:spPr/>
        <p:txBody>
          <a:bodyPr/>
          <a:lstStyle/>
          <a:p>
            <a:fld id="{AC45A5D1-0CC0-4A14-B92D-749B7C641110}" type="slidenum">
              <a:rPr lang="en-US" smtClean="0"/>
              <a:pPr/>
              <a:t>3</a:t>
            </a:fld>
            <a:endParaRPr lang="en-US" dirty="0"/>
          </a:p>
        </p:txBody>
      </p:sp>
      <p:sp>
        <p:nvSpPr>
          <p:cNvPr id="8" name="Oval 7"/>
          <p:cNvSpPr/>
          <p:nvPr/>
        </p:nvSpPr>
        <p:spPr>
          <a:xfrm>
            <a:off x="0" y="1066800"/>
            <a:ext cx="9144000" cy="3200400"/>
          </a:xfrm>
          <a:prstGeom prst="ellipse">
            <a:avLst/>
          </a:prstGeom>
          <a:noFill/>
          <a:ln w="50800">
            <a:solidFill>
              <a:srgbClr val="0000FF"/>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9" name="Oval 8"/>
          <p:cNvSpPr/>
          <p:nvPr/>
        </p:nvSpPr>
        <p:spPr>
          <a:xfrm>
            <a:off x="152400" y="4343400"/>
            <a:ext cx="6781800" cy="2209800"/>
          </a:xfrm>
          <a:prstGeom prst="ellipse">
            <a:avLst/>
          </a:prstGeom>
          <a:noFill/>
          <a:ln w="508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10" name="TextBox 9"/>
          <p:cNvSpPr txBox="1"/>
          <p:nvPr/>
        </p:nvSpPr>
        <p:spPr>
          <a:xfrm>
            <a:off x="4114800" y="2249269"/>
            <a:ext cx="3542829" cy="830997"/>
          </a:xfrm>
          <a:prstGeom prst="rect">
            <a:avLst/>
          </a:prstGeom>
          <a:noFill/>
        </p:spPr>
        <p:txBody>
          <a:bodyPr wrap="none" rtlCol="0">
            <a:spAutoFit/>
          </a:bodyPr>
          <a:lstStyle/>
          <a:p>
            <a:r>
              <a:rPr lang="el-GR" sz="2400" b="1" dirty="0">
                <a:solidFill>
                  <a:srgbClr val="0000FF"/>
                </a:solidFill>
              </a:rPr>
              <a:t>Κοσμικές Ακτίνες – </a:t>
            </a:r>
          </a:p>
          <a:p>
            <a:r>
              <a:rPr lang="el-GR" sz="2400" b="1" dirty="0">
                <a:solidFill>
                  <a:srgbClr val="0000FF"/>
                </a:solidFill>
              </a:rPr>
              <a:t>Επιτραπέζια Πειράματα</a:t>
            </a:r>
          </a:p>
        </p:txBody>
      </p:sp>
      <p:sp>
        <p:nvSpPr>
          <p:cNvPr id="11" name="TextBox 10"/>
          <p:cNvSpPr txBox="1"/>
          <p:nvPr/>
        </p:nvSpPr>
        <p:spPr>
          <a:xfrm>
            <a:off x="6934200" y="5105400"/>
            <a:ext cx="2217595" cy="523220"/>
          </a:xfrm>
          <a:prstGeom prst="rect">
            <a:avLst/>
          </a:prstGeom>
          <a:noFill/>
        </p:spPr>
        <p:txBody>
          <a:bodyPr wrap="none" rtlCol="0">
            <a:spAutoFit/>
          </a:bodyPr>
          <a:lstStyle/>
          <a:p>
            <a:r>
              <a:rPr lang="el-GR" sz="2800" b="1" dirty="0">
                <a:solidFill>
                  <a:srgbClr val="FF0000"/>
                </a:solidFill>
              </a:rPr>
              <a:t>Επιταχυντές</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p:spPr>
        <p:txBody>
          <a:bodyPr>
            <a:noAutofit/>
          </a:bodyPr>
          <a:lstStyle/>
          <a:p>
            <a:pPr algn="ctr"/>
            <a:r>
              <a:rPr lang="el-GR" sz="4000" dirty="0"/>
              <a:t>Το Σωματίδιο </a:t>
            </a:r>
            <a:r>
              <a:rPr lang="en-US" sz="4000" dirty="0"/>
              <a:t>Higgs</a:t>
            </a:r>
            <a:r>
              <a:rPr lang="el-GR" sz="4000" dirty="0"/>
              <a:t> </a:t>
            </a:r>
            <a:endParaRPr lang="en-US" sz="4000" dirty="0"/>
          </a:p>
        </p:txBody>
      </p:sp>
      <p:sp>
        <p:nvSpPr>
          <p:cNvPr id="3" name="Content Placeholder 2"/>
          <p:cNvSpPr>
            <a:spLocks noGrp="1"/>
          </p:cNvSpPr>
          <p:nvPr>
            <p:ph idx="1"/>
          </p:nvPr>
        </p:nvSpPr>
        <p:spPr>
          <a:xfrm>
            <a:off x="152400" y="990600"/>
            <a:ext cx="8991600" cy="5334000"/>
          </a:xfrm>
        </p:spPr>
        <p:txBody>
          <a:bodyPr>
            <a:normAutofit fontScale="92500" lnSpcReduction="10000"/>
          </a:bodyPr>
          <a:lstStyle/>
          <a:p>
            <a:pPr>
              <a:buNone/>
            </a:pPr>
            <a:endParaRPr lang="el-GR" b="1" dirty="0"/>
          </a:p>
          <a:p>
            <a:pPr marL="850392" lvl="1" indent="-457200" algn="just">
              <a:buFont typeface="Wingdings" pitchFamily="2" charset="2"/>
              <a:buChar char="q"/>
            </a:pPr>
            <a:r>
              <a:rPr lang="el-GR" b="1" dirty="0"/>
              <a:t> Ήταν το μόνο σωματίδιο το οποίο προβλέπεται από το καθιερωμένο πρότυπο που δεν είχε ανακαλυφθεί ακόμα.</a:t>
            </a:r>
          </a:p>
          <a:p>
            <a:pPr marL="850392" lvl="1" indent="-457200" algn="just">
              <a:buFont typeface="Wingdings" pitchFamily="2" charset="2"/>
              <a:buChar char="q"/>
            </a:pPr>
            <a:r>
              <a:rPr lang="el-GR" b="1" dirty="0"/>
              <a:t>Είναι απαραίτητο για να εξήγηση </a:t>
            </a:r>
          </a:p>
          <a:p>
            <a:pPr marL="1124712" lvl="2" indent="-457200" algn="just">
              <a:buFont typeface="+mj-lt"/>
              <a:buAutoNum type="arabicPeriod"/>
            </a:pPr>
            <a:r>
              <a:rPr lang="el-GR" b="1" dirty="0">
                <a:solidFill>
                  <a:srgbClr val="FF0000"/>
                </a:solidFill>
              </a:rPr>
              <a:t>Γιατί τα κουάρκς και τα λεπτόνια έχουν μάζα</a:t>
            </a:r>
            <a:r>
              <a:rPr lang="en-US" b="1" dirty="0">
                <a:solidFill>
                  <a:srgbClr val="FF0000"/>
                </a:solidFill>
              </a:rPr>
              <a:t>.</a:t>
            </a:r>
            <a:endParaRPr lang="el-GR" b="1" dirty="0">
              <a:solidFill>
                <a:srgbClr val="FF0000"/>
              </a:solidFill>
            </a:endParaRPr>
          </a:p>
          <a:p>
            <a:pPr marL="1124712" lvl="2" indent="-457200" algn="just">
              <a:buFont typeface="+mj-lt"/>
              <a:buAutoNum type="arabicPeriod"/>
            </a:pPr>
            <a:r>
              <a:rPr lang="el-GR" b="1" dirty="0">
                <a:solidFill>
                  <a:srgbClr val="FF0000"/>
                </a:solidFill>
              </a:rPr>
              <a:t>Για να κάνει όλες τις άλλες προβλέψεις συμβατές με τα πειραματικά δεδομένα των τελευταίων  30 ετών.</a:t>
            </a:r>
          </a:p>
          <a:p>
            <a:pPr marL="850392" lvl="1" indent="-457200" algn="just">
              <a:buFont typeface="Wingdings" pitchFamily="2" charset="2"/>
              <a:buChar char="q"/>
            </a:pPr>
            <a:r>
              <a:rPr lang="el-GR" b="1" dirty="0"/>
              <a:t>Σύμφωνα με το καθιερωμένο πρότυπο πρέπει να έχει μάζα κάτω από ~ </a:t>
            </a:r>
            <a:r>
              <a:rPr lang="en-US" b="1" dirty="0" err="1"/>
              <a:t>TeV</a:t>
            </a:r>
            <a:endParaRPr lang="el-GR" b="1" dirty="0"/>
          </a:p>
          <a:p>
            <a:pPr marL="850392" lvl="1" indent="-457200" algn="just">
              <a:buFont typeface="Wingdings" pitchFamily="2" charset="2"/>
              <a:buChar char="q"/>
            </a:pPr>
            <a:r>
              <a:rPr lang="el-GR" b="1" dirty="0"/>
              <a:t>2 Πειράματα στο </a:t>
            </a:r>
            <a:r>
              <a:rPr lang="en-US" b="1" dirty="0"/>
              <a:t>CERN </a:t>
            </a:r>
            <a:r>
              <a:rPr lang="el-GR" b="1" dirty="0"/>
              <a:t>το </a:t>
            </a:r>
            <a:r>
              <a:rPr lang="en-US" b="1" dirty="0"/>
              <a:t>ATLAS </a:t>
            </a:r>
            <a:r>
              <a:rPr lang="el-GR" b="1" dirty="0"/>
              <a:t>και το </a:t>
            </a:r>
            <a:r>
              <a:rPr lang="en-US" b="1" dirty="0"/>
              <a:t>CMS </a:t>
            </a:r>
            <a:r>
              <a:rPr lang="el-GR" b="1" dirty="0"/>
              <a:t>έχουν σχεδιαστεί με σκοπό την ανακάλυψη του σωματιδίου </a:t>
            </a:r>
            <a:r>
              <a:rPr lang="en-US" b="1" dirty="0"/>
              <a:t>Higgs.</a:t>
            </a:r>
          </a:p>
          <a:p>
            <a:pPr marL="850392" lvl="1" indent="-457200" algn="just">
              <a:buFont typeface="Wingdings" pitchFamily="2" charset="2"/>
              <a:buChar char="q"/>
            </a:pPr>
            <a:r>
              <a:rPr lang="el-GR" sz="3000" b="1" dirty="0">
                <a:solidFill>
                  <a:srgbClr val="FF0000"/>
                </a:solidFill>
              </a:rPr>
              <a:t>Ένα νέο σωματίδιο ανακαλύφθηκε τον Ιούλιο του 2012 και μελέτες έκτοτε  έδειξαν ότι είναι το σωματίδιο του </a:t>
            </a:r>
            <a:r>
              <a:rPr lang="en-US" sz="3000" b="1" dirty="0">
                <a:solidFill>
                  <a:srgbClr val="FF0000"/>
                </a:solidFill>
              </a:rPr>
              <a:t>Higgs.</a:t>
            </a:r>
            <a:endParaRPr lang="el-GR" sz="3000" b="1" dirty="0">
              <a:solidFill>
                <a:srgbClr val="FF0000"/>
              </a:solidFill>
            </a:endParaRPr>
          </a:p>
          <a:p>
            <a:pPr marL="1124712" lvl="2" indent="-457200" algn="just">
              <a:buFont typeface="+mj-lt"/>
              <a:buAutoNum type="arabicPeriod"/>
            </a:pPr>
            <a:endParaRPr lang="el-GR" b="1" dirty="0"/>
          </a:p>
          <a:p>
            <a:pPr marL="1124712" lvl="2" indent="-457200" algn="just">
              <a:buFont typeface="+mj-lt"/>
              <a:buAutoNum type="arabicPeriod"/>
            </a:pPr>
            <a:endParaRPr lang="el-GR" b="1" dirty="0">
              <a:solidFill>
                <a:srgbClr val="0000FF"/>
              </a:solidFill>
            </a:endParaRPr>
          </a:p>
        </p:txBody>
      </p:sp>
      <p:sp>
        <p:nvSpPr>
          <p:cNvPr id="4" name="Date Placeholder 3"/>
          <p:cNvSpPr>
            <a:spLocks noGrp="1"/>
          </p:cNvSpPr>
          <p:nvPr>
            <p:ph type="dt" sz="half" idx="10"/>
          </p:nvPr>
        </p:nvSpPr>
        <p:spPr>
          <a:xfrm>
            <a:off x="457200" y="6492875"/>
            <a:ext cx="2133600" cy="365125"/>
          </a:xfrm>
        </p:spPr>
        <p:txBody>
          <a:bodyPr/>
          <a:lstStyle/>
          <a:p>
            <a:fld id="{3D62FB26-6CBE-4154-8226-2E19B4661D81}" type="datetime1">
              <a:rPr lang="el-GR" smtClean="0"/>
              <a:pPr/>
              <a:t>31/8/2023</a:t>
            </a:fld>
            <a:endParaRPr lang="en-US" dirty="0"/>
          </a:p>
        </p:txBody>
      </p:sp>
      <p:sp>
        <p:nvSpPr>
          <p:cNvPr id="5" name="Footer Placeholder 4"/>
          <p:cNvSpPr>
            <a:spLocks noGrp="1"/>
          </p:cNvSpPr>
          <p:nvPr>
            <p:ph type="ftr" sz="quarter" idx="11"/>
          </p:nvPr>
        </p:nvSpPr>
        <p:spPr>
          <a:xfrm>
            <a:off x="2667000" y="6356350"/>
            <a:ext cx="6477000" cy="501650"/>
          </a:xfrm>
        </p:spPr>
        <p:txBody>
          <a:bodyPr/>
          <a:lstStyle/>
          <a:p>
            <a:r>
              <a:rPr lang="el-GR" dirty="0"/>
              <a:t>Καθ. Κ. Φουντάς, Εργ. Φυσικής Υψηλών Ενεργειών, Παν. Ιωαννίνων</a:t>
            </a:r>
            <a:endParaRPr lang="en-US" dirty="0"/>
          </a:p>
        </p:txBody>
      </p:sp>
      <p:sp>
        <p:nvSpPr>
          <p:cNvPr id="6" name="Slide Number Placeholder 5"/>
          <p:cNvSpPr>
            <a:spLocks noGrp="1"/>
          </p:cNvSpPr>
          <p:nvPr>
            <p:ph type="sldNum" sz="quarter" idx="12"/>
          </p:nvPr>
        </p:nvSpPr>
        <p:spPr/>
        <p:txBody>
          <a:bodyPr/>
          <a:lstStyle/>
          <a:p>
            <a:fld id="{AC45A5D1-0CC0-4A14-B92D-749B7C641110}" type="slidenum">
              <a:rPr lang="en-US" smtClean="0"/>
              <a:pPr/>
              <a:t>30</a:t>
            </a:fld>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p:spPr>
        <p:txBody>
          <a:bodyPr>
            <a:noAutofit/>
          </a:bodyPr>
          <a:lstStyle/>
          <a:p>
            <a:pPr algn="ctr"/>
            <a:r>
              <a:rPr lang="el-GR" sz="4000" dirty="0"/>
              <a:t>Το </a:t>
            </a:r>
            <a:r>
              <a:rPr lang="en-US" sz="4000" dirty="0"/>
              <a:t>LHC</a:t>
            </a:r>
            <a:r>
              <a:rPr lang="el-GR" sz="4000" dirty="0"/>
              <a:t> </a:t>
            </a:r>
            <a:endParaRPr lang="en-US" sz="4000" dirty="0"/>
          </a:p>
        </p:txBody>
      </p:sp>
      <p:sp>
        <p:nvSpPr>
          <p:cNvPr id="4" name="Date Placeholder 3"/>
          <p:cNvSpPr>
            <a:spLocks noGrp="1"/>
          </p:cNvSpPr>
          <p:nvPr>
            <p:ph type="dt" sz="half" idx="10"/>
          </p:nvPr>
        </p:nvSpPr>
        <p:spPr>
          <a:xfrm>
            <a:off x="457200" y="6492875"/>
            <a:ext cx="2133600" cy="365125"/>
          </a:xfrm>
        </p:spPr>
        <p:txBody>
          <a:bodyPr/>
          <a:lstStyle/>
          <a:p>
            <a:fld id="{3D62FB26-6CBE-4154-8226-2E19B4661D81}" type="datetime1">
              <a:rPr lang="el-GR" smtClean="0"/>
              <a:pPr/>
              <a:t>31/8/2023</a:t>
            </a:fld>
            <a:endParaRPr lang="en-US" dirty="0"/>
          </a:p>
        </p:txBody>
      </p:sp>
      <p:sp>
        <p:nvSpPr>
          <p:cNvPr id="5" name="Footer Placeholder 4"/>
          <p:cNvSpPr>
            <a:spLocks noGrp="1"/>
          </p:cNvSpPr>
          <p:nvPr>
            <p:ph type="ftr" sz="quarter" idx="11"/>
          </p:nvPr>
        </p:nvSpPr>
        <p:spPr>
          <a:xfrm>
            <a:off x="2667000" y="6356350"/>
            <a:ext cx="6477000" cy="501650"/>
          </a:xfrm>
        </p:spPr>
        <p:txBody>
          <a:bodyPr/>
          <a:lstStyle/>
          <a:p>
            <a:r>
              <a:rPr lang="el-GR" dirty="0"/>
              <a:t>Καθ. Κ. Φουντάς, Εργ. Φυσικής Υψηλών Ενεργειών, Παν. Ιωαννίνων</a:t>
            </a:r>
            <a:endParaRPr lang="en-US" dirty="0"/>
          </a:p>
        </p:txBody>
      </p:sp>
      <p:sp>
        <p:nvSpPr>
          <p:cNvPr id="6" name="Slide Number Placeholder 5"/>
          <p:cNvSpPr>
            <a:spLocks noGrp="1"/>
          </p:cNvSpPr>
          <p:nvPr>
            <p:ph type="sldNum" sz="quarter" idx="12"/>
          </p:nvPr>
        </p:nvSpPr>
        <p:spPr/>
        <p:txBody>
          <a:bodyPr/>
          <a:lstStyle/>
          <a:p>
            <a:fld id="{AC45A5D1-0CC0-4A14-B92D-749B7C641110}" type="slidenum">
              <a:rPr lang="en-US" smtClean="0"/>
              <a:pPr/>
              <a:t>31</a:t>
            </a:fld>
            <a:endParaRPr lang="en-US" dirty="0"/>
          </a:p>
        </p:txBody>
      </p:sp>
      <p:pic>
        <p:nvPicPr>
          <p:cNvPr id="7170" name="Picture 2"/>
          <p:cNvPicPr>
            <a:picLocks noChangeAspect="1" noChangeArrowheads="1"/>
          </p:cNvPicPr>
          <p:nvPr/>
        </p:nvPicPr>
        <p:blipFill>
          <a:blip r:embed="rId2" cstate="print"/>
          <a:srcRect/>
          <a:stretch>
            <a:fillRect/>
          </a:stretch>
        </p:blipFill>
        <p:spPr bwMode="auto">
          <a:xfrm>
            <a:off x="0" y="748145"/>
            <a:ext cx="8915400" cy="5881255"/>
          </a:xfrm>
          <a:prstGeom prst="rect">
            <a:avLst/>
          </a:prstGeom>
          <a:noFill/>
          <a:ln w="9525">
            <a:noFill/>
            <a:miter lim="800000"/>
            <a:headEnd/>
            <a:tailEnd/>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p:spPr>
        <p:txBody>
          <a:bodyPr>
            <a:noAutofit/>
          </a:bodyPr>
          <a:lstStyle/>
          <a:p>
            <a:pPr algn="ctr"/>
            <a:r>
              <a:rPr lang="el-GR" sz="4000" dirty="0"/>
              <a:t>Το Πείραμα  </a:t>
            </a:r>
            <a:r>
              <a:rPr lang="en-US" sz="4000" dirty="0"/>
              <a:t>CMS</a:t>
            </a:r>
          </a:p>
        </p:txBody>
      </p:sp>
      <p:sp>
        <p:nvSpPr>
          <p:cNvPr id="3" name="Content Placeholder 2"/>
          <p:cNvSpPr>
            <a:spLocks noGrp="1"/>
          </p:cNvSpPr>
          <p:nvPr>
            <p:ph idx="1"/>
          </p:nvPr>
        </p:nvSpPr>
        <p:spPr>
          <a:xfrm>
            <a:off x="152400" y="1066800"/>
            <a:ext cx="8991600" cy="4038600"/>
          </a:xfrm>
        </p:spPr>
        <p:txBody>
          <a:bodyPr>
            <a:normAutofit/>
          </a:bodyPr>
          <a:lstStyle/>
          <a:p>
            <a:pPr>
              <a:buNone/>
            </a:pPr>
            <a:endParaRPr lang="el-GR" b="1" dirty="0"/>
          </a:p>
          <a:p>
            <a:pPr marL="850392" lvl="1" indent="-457200" algn="just">
              <a:buFont typeface="Wingdings" pitchFamily="2" charset="2"/>
              <a:buChar char="q"/>
            </a:pPr>
            <a:r>
              <a:rPr lang="el-GR" b="1" dirty="0"/>
              <a:t>Είναι το μόνο σωματίδιο το οποίο προβλέπεται από το καθιερωμένο πρότυπο που δεν έχει ανακαλυφθεί ακόμα.</a:t>
            </a:r>
          </a:p>
          <a:p>
            <a:pPr marL="850392" lvl="1" indent="-457200" algn="just">
              <a:buFont typeface="Wingdings" pitchFamily="2" charset="2"/>
              <a:buChar char="q"/>
            </a:pPr>
            <a:r>
              <a:rPr lang="el-GR" b="1" dirty="0"/>
              <a:t>Είναι απαραίτητο για να εξήγηση </a:t>
            </a:r>
          </a:p>
          <a:p>
            <a:pPr marL="1124712" lvl="2" indent="-457200" algn="just">
              <a:buFont typeface="+mj-lt"/>
              <a:buAutoNum type="arabicPeriod"/>
            </a:pPr>
            <a:r>
              <a:rPr lang="el-GR" b="1" dirty="0">
                <a:solidFill>
                  <a:srgbClr val="FF0000"/>
                </a:solidFill>
              </a:rPr>
              <a:t>γιατί τα κουάρκς και τα λεπτόνια έχουν μάζα</a:t>
            </a:r>
            <a:r>
              <a:rPr lang="en-US" b="1" dirty="0">
                <a:solidFill>
                  <a:srgbClr val="FF0000"/>
                </a:solidFill>
              </a:rPr>
              <a:t>.</a:t>
            </a:r>
            <a:endParaRPr lang="el-GR" b="1" dirty="0">
              <a:solidFill>
                <a:srgbClr val="FF0000"/>
              </a:solidFill>
            </a:endParaRPr>
          </a:p>
          <a:p>
            <a:pPr marL="1124712" lvl="2" indent="-457200" algn="just">
              <a:buFont typeface="+mj-lt"/>
              <a:buAutoNum type="arabicPeriod"/>
            </a:pPr>
            <a:r>
              <a:rPr lang="el-GR" b="1" dirty="0">
                <a:solidFill>
                  <a:srgbClr val="FF0000"/>
                </a:solidFill>
              </a:rPr>
              <a:t>Για να κάνει όλες τις άλλες προβλέψεις συμβατές με τα πειραματικά δεδομένα των τελευταίων  30 ετών.</a:t>
            </a:r>
          </a:p>
          <a:p>
            <a:pPr marL="850392" lvl="1" indent="-457200" algn="just">
              <a:buFont typeface="Wingdings" pitchFamily="2" charset="2"/>
              <a:buChar char="q"/>
            </a:pPr>
            <a:r>
              <a:rPr lang="el-GR" b="1" dirty="0"/>
              <a:t>Σύμφωνα με το καθιερωμένη</a:t>
            </a:r>
          </a:p>
          <a:p>
            <a:pPr marL="1124712" lvl="2" indent="-457200" algn="just">
              <a:buFont typeface="+mj-lt"/>
              <a:buAutoNum type="arabicPeriod"/>
            </a:pPr>
            <a:endParaRPr lang="el-GR" b="1" dirty="0"/>
          </a:p>
          <a:p>
            <a:pPr marL="1124712" lvl="2" indent="-457200" algn="just">
              <a:buFont typeface="+mj-lt"/>
              <a:buAutoNum type="arabicPeriod"/>
            </a:pPr>
            <a:endParaRPr lang="el-GR" b="1" dirty="0">
              <a:solidFill>
                <a:srgbClr val="0000FF"/>
              </a:solidFill>
            </a:endParaRPr>
          </a:p>
        </p:txBody>
      </p:sp>
      <p:sp>
        <p:nvSpPr>
          <p:cNvPr id="4" name="Date Placeholder 3"/>
          <p:cNvSpPr>
            <a:spLocks noGrp="1"/>
          </p:cNvSpPr>
          <p:nvPr>
            <p:ph type="dt" sz="half" idx="10"/>
          </p:nvPr>
        </p:nvSpPr>
        <p:spPr>
          <a:xfrm>
            <a:off x="457200" y="6492875"/>
            <a:ext cx="2133600" cy="365125"/>
          </a:xfrm>
        </p:spPr>
        <p:txBody>
          <a:bodyPr/>
          <a:lstStyle/>
          <a:p>
            <a:fld id="{3D62FB26-6CBE-4154-8226-2E19B4661D81}" type="datetime1">
              <a:rPr lang="el-GR" smtClean="0"/>
              <a:pPr/>
              <a:t>31/8/2023</a:t>
            </a:fld>
            <a:endParaRPr lang="en-US" dirty="0"/>
          </a:p>
        </p:txBody>
      </p:sp>
      <p:sp>
        <p:nvSpPr>
          <p:cNvPr id="5" name="Footer Placeholder 4"/>
          <p:cNvSpPr>
            <a:spLocks noGrp="1"/>
          </p:cNvSpPr>
          <p:nvPr>
            <p:ph type="ftr" sz="quarter" idx="11"/>
          </p:nvPr>
        </p:nvSpPr>
        <p:spPr>
          <a:xfrm>
            <a:off x="2667000" y="6356350"/>
            <a:ext cx="6477000" cy="501650"/>
          </a:xfrm>
        </p:spPr>
        <p:txBody>
          <a:bodyPr/>
          <a:lstStyle/>
          <a:p>
            <a:r>
              <a:rPr lang="el-GR" dirty="0"/>
              <a:t>Καθ. Κ. Φουντάς, Εργ. Φυσικής Υψηλών Ενεργειών, Παν. Ιωαννίνων</a:t>
            </a:r>
            <a:endParaRPr lang="en-US" dirty="0"/>
          </a:p>
        </p:txBody>
      </p:sp>
      <p:sp>
        <p:nvSpPr>
          <p:cNvPr id="6" name="Slide Number Placeholder 5"/>
          <p:cNvSpPr>
            <a:spLocks noGrp="1"/>
          </p:cNvSpPr>
          <p:nvPr>
            <p:ph type="sldNum" sz="quarter" idx="12"/>
          </p:nvPr>
        </p:nvSpPr>
        <p:spPr/>
        <p:txBody>
          <a:bodyPr/>
          <a:lstStyle/>
          <a:p>
            <a:fld id="{AC45A5D1-0CC0-4A14-B92D-749B7C641110}" type="slidenum">
              <a:rPr lang="en-US" smtClean="0"/>
              <a:pPr/>
              <a:t>32</a:t>
            </a:fld>
            <a:endParaRPr lang="en-US" dirty="0"/>
          </a:p>
        </p:txBody>
      </p:sp>
      <p:pic>
        <p:nvPicPr>
          <p:cNvPr id="3074" name="Picture 2"/>
          <p:cNvPicPr>
            <a:picLocks noChangeAspect="1" noChangeArrowheads="1"/>
          </p:cNvPicPr>
          <p:nvPr/>
        </p:nvPicPr>
        <p:blipFill>
          <a:blip r:embed="rId2" cstate="print"/>
          <a:srcRect/>
          <a:stretch>
            <a:fillRect/>
          </a:stretch>
        </p:blipFill>
        <p:spPr bwMode="auto">
          <a:xfrm>
            <a:off x="457200" y="914400"/>
            <a:ext cx="8201025" cy="5467350"/>
          </a:xfrm>
          <a:prstGeom prst="rect">
            <a:avLst/>
          </a:prstGeom>
          <a:noFill/>
          <a:ln w="9525">
            <a:noFill/>
            <a:miter lim="800000"/>
            <a:headEnd/>
            <a:tailEnd/>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p:spPr>
        <p:txBody>
          <a:bodyPr>
            <a:noAutofit/>
          </a:bodyPr>
          <a:lstStyle/>
          <a:p>
            <a:pPr algn="ctr"/>
            <a:r>
              <a:rPr lang="el-GR" sz="4000" dirty="0"/>
              <a:t>Το Πείραμα  </a:t>
            </a:r>
            <a:r>
              <a:rPr lang="en-US" sz="4000" dirty="0"/>
              <a:t>CMS</a:t>
            </a:r>
          </a:p>
        </p:txBody>
      </p:sp>
      <p:sp>
        <p:nvSpPr>
          <p:cNvPr id="3" name="Content Placeholder 2"/>
          <p:cNvSpPr>
            <a:spLocks noGrp="1"/>
          </p:cNvSpPr>
          <p:nvPr>
            <p:ph idx="1"/>
          </p:nvPr>
        </p:nvSpPr>
        <p:spPr>
          <a:xfrm>
            <a:off x="152400" y="1066800"/>
            <a:ext cx="8991600" cy="4038600"/>
          </a:xfrm>
        </p:spPr>
        <p:txBody>
          <a:bodyPr>
            <a:normAutofit/>
          </a:bodyPr>
          <a:lstStyle/>
          <a:p>
            <a:pPr>
              <a:buNone/>
            </a:pPr>
            <a:endParaRPr lang="el-GR" b="1" dirty="0"/>
          </a:p>
          <a:p>
            <a:pPr marL="850392" lvl="1" indent="-457200" algn="just">
              <a:buFont typeface="Wingdings" pitchFamily="2" charset="2"/>
              <a:buChar char="q"/>
            </a:pPr>
            <a:r>
              <a:rPr lang="el-GR" b="1" dirty="0"/>
              <a:t>Είναι το μόνο σωματίδιο το οποίο προβλέπεται από το καθιερωμένο πρότυπο που δεν έχει ανακαλυφθεί ακόμα.</a:t>
            </a:r>
          </a:p>
          <a:p>
            <a:pPr marL="850392" lvl="1" indent="-457200" algn="just">
              <a:buFont typeface="Wingdings" pitchFamily="2" charset="2"/>
              <a:buChar char="q"/>
            </a:pPr>
            <a:r>
              <a:rPr lang="el-GR" b="1" dirty="0"/>
              <a:t>Είναι απαραίτητο για να εξήγηση </a:t>
            </a:r>
          </a:p>
          <a:p>
            <a:pPr marL="1124712" lvl="2" indent="-457200" algn="just">
              <a:buFont typeface="+mj-lt"/>
              <a:buAutoNum type="arabicPeriod"/>
            </a:pPr>
            <a:r>
              <a:rPr lang="el-GR" b="1" dirty="0">
                <a:solidFill>
                  <a:srgbClr val="FF0000"/>
                </a:solidFill>
              </a:rPr>
              <a:t>γιατί τα κουάρκς και τα λεπτόνια έχουν μάζα</a:t>
            </a:r>
            <a:r>
              <a:rPr lang="en-US" b="1" dirty="0">
                <a:solidFill>
                  <a:srgbClr val="FF0000"/>
                </a:solidFill>
              </a:rPr>
              <a:t>.</a:t>
            </a:r>
            <a:endParaRPr lang="el-GR" b="1" dirty="0">
              <a:solidFill>
                <a:srgbClr val="FF0000"/>
              </a:solidFill>
            </a:endParaRPr>
          </a:p>
          <a:p>
            <a:pPr marL="1124712" lvl="2" indent="-457200" algn="just">
              <a:buFont typeface="+mj-lt"/>
              <a:buAutoNum type="arabicPeriod"/>
            </a:pPr>
            <a:r>
              <a:rPr lang="el-GR" b="1" dirty="0">
                <a:solidFill>
                  <a:srgbClr val="FF0000"/>
                </a:solidFill>
              </a:rPr>
              <a:t>Για να κάνει όλες τις άλλες προβλέψεις συμβατές με τα πειραματικά δεδομένα των τελευταίων  30 ετών.</a:t>
            </a:r>
          </a:p>
          <a:p>
            <a:pPr marL="850392" lvl="1" indent="-457200" algn="just">
              <a:buFont typeface="Wingdings" pitchFamily="2" charset="2"/>
              <a:buChar char="q"/>
            </a:pPr>
            <a:r>
              <a:rPr lang="el-GR" b="1" dirty="0"/>
              <a:t>Σύμφωνα με το καθιερωμένη</a:t>
            </a:r>
          </a:p>
          <a:p>
            <a:pPr marL="1124712" lvl="2" indent="-457200" algn="just">
              <a:buFont typeface="+mj-lt"/>
              <a:buAutoNum type="arabicPeriod"/>
            </a:pPr>
            <a:endParaRPr lang="el-GR" b="1" dirty="0"/>
          </a:p>
          <a:p>
            <a:pPr marL="1124712" lvl="2" indent="-457200" algn="just">
              <a:buFont typeface="+mj-lt"/>
              <a:buAutoNum type="arabicPeriod"/>
            </a:pPr>
            <a:endParaRPr lang="el-GR" b="1" dirty="0">
              <a:solidFill>
                <a:srgbClr val="0000FF"/>
              </a:solidFill>
            </a:endParaRPr>
          </a:p>
        </p:txBody>
      </p:sp>
      <p:sp>
        <p:nvSpPr>
          <p:cNvPr id="4" name="Date Placeholder 3"/>
          <p:cNvSpPr>
            <a:spLocks noGrp="1"/>
          </p:cNvSpPr>
          <p:nvPr>
            <p:ph type="dt" sz="half" idx="10"/>
          </p:nvPr>
        </p:nvSpPr>
        <p:spPr>
          <a:xfrm>
            <a:off x="457200" y="6492875"/>
            <a:ext cx="2133600" cy="365125"/>
          </a:xfrm>
        </p:spPr>
        <p:txBody>
          <a:bodyPr/>
          <a:lstStyle/>
          <a:p>
            <a:fld id="{3D62FB26-6CBE-4154-8226-2E19B4661D81}" type="datetime1">
              <a:rPr lang="el-GR" smtClean="0"/>
              <a:pPr/>
              <a:t>31/8/2023</a:t>
            </a:fld>
            <a:endParaRPr lang="en-US" dirty="0"/>
          </a:p>
        </p:txBody>
      </p:sp>
      <p:sp>
        <p:nvSpPr>
          <p:cNvPr id="5" name="Footer Placeholder 4"/>
          <p:cNvSpPr>
            <a:spLocks noGrp="1"/>
          </p:cNvSpPr>
          <p:nvPr>
            <p:ph type="ftr" sz="quarter" idx="11"/>
          </p:nvPr>
        </p:nvSpPr>
        <p:spPr>
          <a:xfrm>
            <a:off x="2667000" y="6356350"/>
            <a:ext cx="6477000" cy="501650"/>
          </a:xfrm>
        </p:spPr>
        <p:txBody>
          <a:bodyPr/>
          <a:lstStyle/>
          <a:p>
            <a:r>
              <a:rPr lang="el-GR" dirty="0"/>
              <a:t>Καθ. Κ. Φουντάς, Εργ. Φυσικής Υψηλών Ενεργειών, Παν. Ιωαννίνων</a:t>
            </a:r>
            <a:endParaRPr lang="en-US" dirty="0"/>
          </a:p>
        </p:txBody>
      </p:sp>
      <p:sp>
        <p:nvSpPr>
          <p:cNvPr id="6" name="Slide Number Placeholder 5"/>
          <p:cNvSpPr>
            <a:spLocks noGrp="1"/>
          </p:cNvSpPr>
          <p:nvPr>
            <p:ph type="sldNum" sz="quarter" idx="12"/>
          </p:nvPr>
        </p:nvSpPr>
        <p:spPr/>
        <p:txBody>
          <a:bodyPr/>
          <a:lstStyle/>
          <a:p>
            <a:fld id="{AC45A5D1-0CC0-4A14-B92D-749B7C641110}" type="slidenum">
              <a:rPr lang="en-US" smtClean="0"/>
              <a:pPr/>
              <a:t>33</a:t>
            </a:fld>
            <a:endParaRPr lang="en-US" dirty="0"/>
          </a:p>
        </p:txBody>
      </p:sp>
      <p:pic>
        <p:nvPicPr>
          <p:cNvPr id="4098" name="Picture 2"/>
          <p:cNvPicPr>
            <a:picLocks noChangeAspect="1" noChangeArrowheads="1"/>
          </p:cNvPicPr>
          <p:nvPr/>
        </p:nvPicPr>
        <p:blipFill>
          <a:blip r:embed="rId2" cstate="print"/>
          <a:srcRect/>
          <a:stretch>
            <a:fillRect/>
          </a:stretch>
        </p:blipFill>
        <p:spPr bwMode="auto">
          <a:xfrm>
            <a:off x="304800" y="1143000"/>
            <a:ext cx="8496300" cy="4905375"/>
          </a:xfrm>
          <a:prstGeom prst="rect">
            <a:avLst/>
          </a:prstGeom>
          <a:noFill/>
          <a:ln w="9525">
            <a:noFill/>
            <a:miter lim="800000"/>
            <a:headEnd/>
            <a:tailEnd/>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p:spPr>
        <p:txBody>
          <a:bodyPr>
            <a:noAutofit/>
          </a:bodyPr>
          <a:lstStyle/>
          <a:p>
            <a:pPr algn="ctr"/>
            <a:r>
              <a:rPr lang="el-GR" sz="4000" dirty="0"/>
              <a:t>Το Πείραμα  </a:t>
            </a:r>
            <a:r>
              <a:rPr lang="en-US" sz="4000" dirty="0"/>
              <a:t>CMS</a:t>
            </a:r>
          </a:p>
        </p:txBody>
      </p:sp>
      <p:sp>
        <p:nvSpPr>
          <p:cNvPr id="4" name="Date Placeholder 3"/>
          <p:cNvSpPr>
            <a:spLocks noGrp="1"/>
          </p:cNvSpPr>
          <p:nvPr>
            <p:ph type="dt" sz="half" idx="10"/>
          </p:nvPr>
        </p:nvSpPr>
        <p:spPr>
          <a:xfrm>
            <a:off x="457200" y="6492875"/>
            <a:ext cx="2133600" cy="365125"/>
          </a:xfrm>
        </p:spPr>
        <p:txBody>
          <a:bodyPr/>
          <a:lstStyle/>
          <a:p>
            <a:fld id="{3D62FB26-6CBE-4154-8226-2E19B4661D81}" type="datetime1">
              <a:rPr lang="el-GR" smtClean="0"/>
              <a:pPr/>
              <a:t>31/8/2023</a:t>
            </a:fld>
            <a:endParaRPr lang="en-US" dirty="0"/>
          </a:p>
        </p:txBody>
      </p:sp>
      <p:sp>
        <p:nvSpPr>
          <p:cNvPr id="5" name="Footer Placeholder 4"/>
          <p:cNvSpPr>
            <a:spLocks noGrp="1"/>
          </p:cNvSpPr>
          <p:nvPr>
            <p:ph type="ftr" sz="quarter" idx="11"/>
          </p:nvPr>
        </p:nvSpPr>
        <p:spPr>
          <a:xfrm>
            <a:off x="2667000" y="6356350"/>
            <a:ext cx="6477000" cy="501650"/>
          </a:xfrm>
        </p:spPr>
        <p:txBody>
          <a:bodyPr/>
          <a:lstStyle/>
          <a:p>
            <a:r>
              <a:rPr lang="el-GR" dirty="0"/>
              <a:t>Καθ. Κ. Φουντάς, Εργ. Φυσικής Υψηλών Ενεργειών, Παν. Ιωαννίνων</a:t>
            </a:r>
            <a:endParaRPr lang="en-US" dirty="0"/>
          </a:p>
        </p:txBody>
      </p:sp>
      <p:sp>
        <p:nvSpPr>
          <p:cNvPr id="6" name="Slide Number Placeholder 5"/>
          <p:cNvSpPr>
            <a:spLocks noGrp="1"/>
          </p:cNvSpPr>
          <p:nvPr>
            <p:ph type="sldNum" sz="quarter" idx="12"/>
          </p:nvPr>
        </p:nvSpPr>
        <p:spPr/>
        <p:txBody>
          <a:bodyPr/>
          <a:lstStyle/>
          <a:p>
            <a:fld id="{AC45A5D1-0CC0-4A14-B92D-749B7C641110}" type="slidenum">
              <a:rPr lang="en-US" smtClean="0"/>
              <a:pPr/>
              <a:t>34</a:t>
            </a:fld>
            <a:endParaRPr lang="en-US" dirty="0"/>
          </a:p>
        </p:txBody>
      </p:sp>
      <p:pic>
        <p:nvPicPr>
          <p:cNvPr id="8194" name="Picture 2"/>
          <p:cNvPicPr>
            <a:picLocks noChangeAspect="1" noChangeArrowheads="1"/>
          </p:cNvPicPr>
          <p:nvPr/>
        </p:nvPicPr>
        <p:blipFill>
          <a:blip r:embed="rId2" cstate="print"/>
          <a:srcRect/>
          <a:stretch>
            <a:fillRect/>
          </a:stretch>
        </p:blipFill>
        <p:spPr bwMode="auto">
          <a:xfrm>
            <a:off x="0" y="914400"/>
            <a:ext cx="9200147" cy="5638800"/>
          </a:xfrm>
          <a:prstGeom prst="rect">
            <a:avLst/>
          </a:prstGeom>
          <a:noFill/>
          <a:ln w="9525">
            <a:noFill/>
            <a:miter lim="800000"/>
            <a:headEnd/>
            <a:tailEnd/>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p:spPr>
        <p:txBody>
          <a:bodyPr>
            <a:noAutofit/>
          </a:bodyPr>
          <a:lstStyle/>
          <a:p>
            <a:pPr algn="ctr"/>
            <a:r>
              <a:rPr lang="el-GR" sz="4000" dirty="0"/>
              <a:t>Διατάξεις Συλλογής Δεδομένων στο  </a:t>
            </a:r>
            <a:r>
              <a:rPr lang="en-US" sz="4000" dirty="0"/>
              <a:t>CMS</a:t>
            </a:r>
          </a:p>
        </p:txBody>
      </p:sp>
      <p:sp>
        <p:nvSpPr>
          <p:cNvPr id="4" name="Date Placeholder 3"/>
          <p:cNvSpPr>
            <a:spLocks noGrp="1"/>
          </p:cNvSpPr>
          <p:nvPr>
            <p:ph type="dt" sz="half" idx="10"/>
          </p:nvPr>
        </p:nvSpPr>
        <p:spPr>
          <a:xfrm>
            <a:off x="457200" y="6492875"/>
            <a:ext cx="2133600" cy="365125"/>
          </a:xfrm>
        </p:spPr>
        <p:txBody>
          <a:bodyPr/>
          <a:lstStyle/>
          <a:p>
            <a:fld id="{3D62FB26-6CBE-4154-8226-2E19B4661D81}" type="datetime1">
              <a:rPr lang="el-GR" smtClean="0"/>
              <a:pPr/>
              <a:t>31/8/2023</a:t>
            </a:fld>
            <a:endParaRPr lang="en-US" dirty="0"/>
          </a:p>
        </p:txBody>
      </p:sp>
      <p:sp>
        <p:nvSpPr>
          <p:cNvPr id="5" name="Footer Placeholder 4"/>
          <p:cNvSpPr>
            <a:spLocks noGrp="1"/>
          </p:cNvSpPr>
          <p:nvPr>
            <p:ph type="ftr" sz="quarter" idx="11"/>
          </p:nvPr>
        </p:nvSpPr>
        <p:spPr>
          <a:xfrm>
            <a:off x="2667000" y="6356350"/>
            <a:ext cx="6477000" cy="501650"/>
          </a:xfrm>
        </p:spPr>
        <p:txBody>
          <a:bodyPr/>
          <a:lstStyle/>
          <a:p>
            <a:r>
              <a:rPr lang="el-GR" dirty="0"/>
              <a:t>Καθ. Κ. Φουντάς, Εργ. Φυσικής Υψηλών Ενεργειών, Παν. Ιωαννίνων</a:t>
            </a:r>
            <a:endParaRPr lang="en-US" dirty="0"/>
          </a:p>
        </p:txBody>
      </p:sp>
      <p:sp>
        <p:nvSpPr>
          <p:cNvPr id="6" name="Slide Number Placeholder 5"/>
          <p:cNvSpPr>
            <a:spLocks noGrp="1"/>
          </p:cNvSpPr>
          <p:nvPr>
            <p:ph type="sldNum" sz="quarter" idx="12"/>
          </p:nvPr>
        </p:nvSpPr>
        <p:spPr/>
        <p:txBody>
          <a:bodyPr/>
          <a:lstStyle/>
          <a:p>
            <a:fld id="{AC45A5D1-0CC0-4A14-B92D-749B7C641110}" type="slidenum">
              <a:rPr lang="en-US" smtClean="0"/>
              <a:pPr/>
              <a:t>35</a:t>
            </a:fld>
            <a:endParaRPr lang="en-US" dirty="0"/>
          </a:p>
        </p:txBody>
      </p:sp>
      <p:pic>
        <p:nvPicPr>
          <p:cNvPr id="8" name="Picture 7" descr="MP7.jpg"/>
          <p:cNvPicPr>
            <a:picLocks noChangeAspect="1"/>
          </p:cNvPicPr>
          <p:nvPr/>
        </p:nvPicPr>
        <p:blipFill>
          <a:blip r:embed="rId2" cstate="print"/>
          <a:stretch>
            <a:fillRect/>
          </a:stretch>
        </p:blipFill>
        <p:spPr>
          <a:xfrm>
            <a:off x="0" y="914401"/>
            <a:ext cx="4233334" cy="2819400"/>
          </a:xfrm>
          <a:prstGeom prst="rect">
            <a:avLst/>
          </a:prstGeom>
        </p:spPr>
      </p:pic>
      <p:pic>
        <p:nvPicPr>
          <p:cNvPr id="9" name="Picture 8" descr="2015-11-23 13.58.53.jpg"/>
          <p:cNvPicPr>
            <a:picLocks noChangeAspect="1"/>
          </p:cNvPicPr>
          <p:nvPr/>
        </p:nvPicPr>
        <p:blipFill>
          <a:blip r:embed="rId3" cstate="print"/>
          <a:stretch>
            <a:fillRect/>
          </a:stretch>
        </p:blipFill>
        <p:spPr>
          <a:xfrm>
            <a:off x="4267199" y="914400"/>
            <a:ext cx="4876801" cy="2743201"/>
          </a:xfrm>
          <a:prstGeom prst="rect">
            <a:avLst/>
          </a:prstGeom>
        </p:spPr>
      </p:pic>
      <p:sp>
        <p:nvSpPr>
          <p:cNvPr id="10" name="TextBox 9"/>
          <p:cNvSpPr txBox="1"/>
          <p:nvPr/>
        </p:nvSpPr>
        <p:spPr>
          <a:xfrm>
            <a:off x="0" y="3733800"/>
            <a:ext cx="4267200" cy="1200329"/>
          </a:xfrm>
          <a:prstGeom prst="rect">
            <a:avLst/>
          </a:prstGeom>
          <a:solidFill>
            <a:srgbClr val="FFFFCC"/>
          </a:solidFill>
        </p:spPr>
        <p:txBody>
          <a:bodyPr wrap="square" rtlCol="0">
            <a:spAutoFit/>
          </a:bodyPr>
          <a:lstStyle/>
          <a:p>
            <a:pPr>
              <a:buFont typeface="Arial" pitchFamily="34" charset="0"/>
              <a:buChar char="•"/>
            </a:pPr>
            <a:r>
              <a:rPr lang="el-GR" sz="2400" b="1" dirty="0"/>
              <a:t> Επεξεργαστής </a:t>
            </a:r>
            <a:r>
              <a:rPr lang="en-US" sz="2400" b="1" dirty="0"/>
              <a:t> MP7 </a:t>
            </a:r>
          </a:p>
          <a:p>
            <a:r>
              <a:rPr lang="en-US" sz="2400" b="1" dirty="0"/>
              <a:t>0.720 Terabit/sec</a:t>
            </a:r>
          </a:p>
          <a:p>
            <a:r>
              <a:rPr lang="en-US" sz="2400" b="1" dirty="0"/>
              <a:t>[720,000 Megabit/sec</a:t>
            </a:r>
            <a:endParaRPr lang="el-GR" sz="2400" b="1" dirty="0"/>
          </a:p>
        </p:txBody>
      </p:sp>
      <p:sp>
        <p:nvSpPr>
          <p:cNvPr id="11" name="TextBox 10"/>
          <p:cNvSpPr txBox="1"/>
          <p:nvPr/>
        </p:nvSpPr>
        <p:spPr>
          <a:xfrm>
            <a:off x="4267200" y="3657600"/>
            <a:ext cx="4876800" cy="2015192"/>
          </a:xfrm>
          <a:prstGeom prst="rect">
            <a:avLst/>
          </a:prstGeom>
          <a:solidFill>
            <a:srgbClr val="FFFFCC"/>
          </a:solidFill>
        </p:spPr>
        <p:txBody>
          <a:bodyPr wrap="square" rtlCol="0">
            <a:spAutoFit/>
          </a:bodyPr>
          <a:lstStyle/>
          <a:p>
            <a:pPr>
              <a:buFont typeface="Arial" pitchFamily="34" charset="0"/>
              <a:buChar char="•"/>
            </a:pPr>
            <a:r>
              <a:rPr lang="el-GR" sz="2400" b="1" dirty="0"/>
              <a:t> 12 Επεξεργαστές</a:t>
            </a:r>
            <a:r>
              <a:rPr lang="en-US" sz="2400" b="1" dirty="0"/>
              <a:t> MP7</a:t>
            </a:r>
            <a:r>
              <a:rPr lang="el-GR" sz="2400" b="1" dirty="0"/>
              <a:t> στο πείραμα </a:t>
            </a:r>
            <a:r>
              <a:rPr lang="en-US" sz="2400" b="1" dirty="0"/>
              <a:t>CMS</a:t>
            </a:r>
            <a:r>
              <a:rPr lang="el-GR" sz="2400" b="1" dirty="0"/>
              <a:t>του</a:t>
            </a:r>
            <a:r>
              <a:rPr lang="en-US" sz="2400" b="1" dirty="0"/>
              <a:t> CERN </a:t>
            </a:r>
            <a:r>
              <a:rPr lang="el-GR" sz="2400" b="1" dirty="0"/>
              <a:t>ανιχνεύουν </a:t>
            </a:r>
            <a:r>
              <a:rPr lang="el-GR" sz="2400" b="1" dirty="0" err="1"/>
              <a:t>μιόνια</a:t>
            </a:r>
            <a:r>
              <a:rPr lang="el-GR" sz="2400" b="1" dirty="0"/>
              <a:t>.</a:t>
            </a:r>
          </a:p>
          <a:p>
            <a:pPr>
              <a:buFont typeface="Arial" pitchFamily="34" charset="0"/>
              <a:buChar char="•"/>
            </a:pPr>
            <a:r>
              <a:rPr lang="el-GR" sz="2400" b="1" dirty="0"/>
              <a:t> Πανεπιστήμιο Ιωαννίνων </a:t>
            </a:r>
          </a:p>
          <a:p>
            <a:pPr>
              <a:buFont typeface="Arial" pitchFamily="34" charset="0"/>
              <a:buChar char="•"/>
            </a:pPr>
            <a:r>
              <a:rPr lang="el-GR" sz="2400" b="1" dirty="0"/>
              <a:t> Πανεπιστήμιο Αθηνών</a:t>
            </a:r>
            <a:endParaRPr lang="en-US" sz="2400" b="1"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09600"/>
          </a:xfrm>
        </p:spPr>
        <p:txBody>
          <a:bodyPr>
            <a:noAutofit/>
          </a:bodyPr>
          <a:lstStyle/>
          <a:p>
            <a:pPr algn="ctr"/>
            <a:r>
              <a:rPr lang="en-US" sz="4000" dirty="0"/>
              <a:t>Professor Higgs</a:t>
            </a:r>
          </a:p>
        </p:txBody>
      </p:sp>
      <p:sp>
        <p:nvSpPr>
          <p:cNvPr id="4" name="Date Placeholder 3"/>
          <p:cNvSpPr>
            <a:spLocks noGrp="1"/>
          </p:cNvSpPr>
          <p:nvPr>
            <p:ph type="dt" sz="half" idx="10"/>
          </p:nvPr>
        </p:nvSpPr>
        <p:spPr>
          <a:xfrm>
            <a:off x="457200" y="6492875"/>
            <a:ext cx="2133600" cy="365125"/>
          </a:xfrm>
        </p:spPr>
        <p:txBody>
          <a:bodyPr/>
          <a:lstStyle/>
          <a:p>
            <a:fld id="{3D62FB26-6CBE-4154-8226-2E19B4661D81}" type="datetime1">
              <a:rPr lang="el-GR" smtClean="0"/>
              <a:pPr/>
              <a:t>31/8/2023</a:t>
            </a:fld>
            <a:endParaRPr lang="en-US" dirty="0"/>
          </a:p>
        </p:txBody>
      </p:sp>
      <p:sp>
        <p:nvSpPr>
          <p:cNvPr id="5" name="Footer Placeholder 4"/>
          <p:cNvSpPr>
            <a:spLocks noGrp="1"/>
          </p:cNvSpPr>
          <p:nvPr>
            <p:ph type="ftr" sz="quarter" idx="11"/>
          </p:nvPr>
        </p:nvSpPr>
        <p:spPr>
          <a:xfrm>
            <a:off x="2667000" y="6356350"/>
            <a:ext cx="6477000" cy="501650"/>
          </a:xfrm>
        </p:spPr>
        <p:txBody>
          <a:bodyPr/>
          <a:lstStyle/>
          <a:p>
            <a:r>
              <a:rPr lang="el-GR" dirty="0"/>
              <a:t>Καθ. Κ. Φουντάς, Εργ. Φυσικής Υψηλών Ενεργειών, Παν. Ιωαννίνων</a:t>
            </a:r>
            <a:endParaRPr lang="en-US" dirty="0"/>
          </a:p>
        </p:txBody>
      </p:sp>
      <p:sp>
        <p:nvSpPr>
          <p:cNvPr id="6" name="Slide Number Placeholder 5"/>
          <p:cNvSpPr>
            <a:spLocks noGrp="1"/>
          </p:cNvSpPr>
          <p:nvPr>
            <p:ph type="sldNum" sz="quarter" idx="12"/>
          </p:nvPr>
        </p:nvSpPr>
        <p:spPr/>
        <p:txBody>
          <a:bodyPr/>
          <a:lstStyle/>
          <a:p>
            <a:fld id="{AC45A5D1-0CC0-4A14-B92D-749B7C641110}" type="slidenum">
              <a:rPr lang="en-US" smtClean="0"/>
              <a:pPr/>
              <a:t>36</a:t>
            </a:fld>
            <a:endParaRPr lang="en-US" dirty="0"/>
          </a:p>
        </p:txBody>
      </p:sp>
      <p:pic>
        <p:nvPicPr>
          <p:cNvPr id="9" name="Picture 8" descr="DSC_0350-as-Smart-Object-1.jpg"/>
          <p:cNvPicPr>
            <a:picLocks noChangeAspect="1"/>
          </p:cNvPicPr>
          <p:nvPr/>
        </p:nvPicPr>
        <p:blipFill>
          <a:blip r:embed="rId2" cstate="print"/>
          <a:stretch>
            <a:fillRect/>
          </a:stretch>
        </p:blipFill>
        <p:spPr>
          <a:xfrm>
            <a:off x="0" y="539496"/>
            <a:ext cx="8924104" cy="5937504"/>
          </a:xfrm>
          <a:prstGeom prst="rect">
            <a:avLst/>
          </a:prstGeom>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l-GR" dirty="0"/>
          </a:p>
        </p:txBody>
      </p:sp>
      <p:sp>
        <p:nvSpPr>
          <p:cNvPr id="4" name="Date Placeholder 3"/>
          <p:cNvSpPr>
            <a:spLocks noGrp="1"/>
          </p:cNvSpPr>
          <p:nvPr>
            <p:ph type="dt" sz="half" idx="10"/>
          </p:nvPr>
        </p:nvSpPr>
        <p:spPr/>
        <p:txBody>
          <a:bodyPr/>
          <a:lstStyle/>
          <a:p>
            <a:fld id="{3D62FB26-6CBE-4154-8226-2E19B4661D81}" type="datetime1">
              <a:rPr lang="el-GR" smtClean="0"/>
              <a:pPr/>
              <a:t>31/8/2023</a:t>
            </a:fld>
            <a:endParaRPr lang="en-US" dirty="0"/>
          </a:p>
        </p:txBody>
      </p:sp>
      <p:sp>
        <p:nvSpPr>
          <p:cNvPr id="5" name="Footer Placeholder 4"/>
          <p:cNvSpPr>
            <a:spLocks noGrp="1"/>
          </p:cNvSpPr>
          <p:nvPr>
            <p:ph type="ftr" sz="quarter" idx="11"/>
          </p:nvPr>
        </p:nvSpPr>
        <p:spPr/>
        <p:txBody>
          <a:bodyPr/>
          <a:lstStyle/>
          <a:p>
            <a:r>
              <a:rPr lang="el-GR" dirty="0"/>
              <a:t>Καθ. Κ. Φουντάς, </a:t>
            </a:r>
            <a:r>
              <a:rPr lang="el-GR" dirty="0" err="1"/>
              <a:t>Εργ</a:t>
            </a:r>
            <a:r>
              <a:rPr lang="el-GR" dirty="0"/>
              <a:t>. Φυσικής Υψηλών Ενεργειών, Παν. Ιωαννίνων</a:t>
            </a:r>
            <a:endParaRPr lang="en-US" dirty="0"/>
          </a:p>
        </p:txBody>
      </p:sp>
      <p:sp>
        <p:nvSpPr>
          <p:cNvPr id="6" name="Slide Number Placeholder 5"/>
          <p:cNvSpPr>
            <a:spLocks noGrp="1"/>
          </p:cNvSpPr>
          <p:nvPr>
            <p:ph type="sldNum" sz="quarter" idx="12"/>
          </p:nvPr>
        </p:nvSpPr>
        <p:spPr/>
        <p:txBody>
          <a:bodyPr/>
          <a:lstStyle/>
          <a:p>
            <a:fld id="{AC45A5D1-0CC0-4A14-B92D-749B7C641110}" type="slidenum">
              <a:rPr lang="en-US" smtClean="0"/>
              <a:pPr/>
              <a:t>37</a:t>
            </a:fld>
            <a:endParaRPr lang="en-US" dirty="0"/>
          </a:p>
        </p:txBody>
      </p:sp>
      <p:pic>
        <p:nvPicPr>
          <p:cNvPr id="7" name="Content Placeholder 6" descr="gammagamma_run194108_evt564224000_ispy_3d-annotated-2.png"/>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0" y="457200"/>
            <a:ext cx="9144000" cy="5865961"/>
          </a:xfrm>
          <a:prstGeom prst="rect">
            <a:avLst/>
          </a:prstGeom>
        </p:spPr>
      </p:pic>
      <p:sp>
        <p:nvSpPr>
          <p:cNvPr id="8" name="TextBox 7"/>
          <p:cNvSpPr txBox="1"/>
          <p:nvPr/>
        </p:nvSpPr>
        <p:spPr>
          <a:xfrm>
            <a:off x="3429000" y="0"/>
            <a:ext cx="2337243" cy="523220"/>
          </a:xfrm>
          <a:prstGeom prst="rect">
            <a:avLst/>
          </a:prstGeom>
          <a:noFill/>
        </p:spPr>
        <p:txBody>
          <a:bodyPr wrap="none" rtlCol="0">
            <a:spAutoFit/>
          </a:bodyPr>
          <a:lstStyle/>
          <a:p>
            <a:r>
              <a:rPr lang="el-GR" sz="2800" dirty="0">
                <a:solidFill>
                  <a:srgbClr val="FF0000"/>
                </a:solidFill>
              </a:rPr>
              <a:t>4 Ιουλίου 2012</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D62FB26-6CBE-4154-8226-2E19B4661D81}" type="datetime1">
              <a:rPr lang="el-GR" smtClean="0"/>
              <a:pPr/>
              <a:t>31/8/2023</a:t>
            </a:fld>
            <a:endParaRPr lang="en-US" dirty="0"/>
          </a:p>
        </p:txBody>
      </p:sp>
      <p:sp>
        <p:nvSpPr>
          <p:cNvPr id="5" name="Footer Placeholder 4"/>
          <p:cNvSpPr>
            <a:spLocks noGrp="1"/>
          </p:cNvSpPr>
          <p:nvPr>
            <p:ph type="ftr" sz="quarter" idx="11"/>
          </p:nvPr>
        </p:nvSpPr>
        <p:spPr/>
        <p:txBody>
          <a:bodyPr/>
          <a:lstStyle/>
          <a:p>
            <a:r>
              <a:rPr lang="el-GR"/>
              <a:t>Καθ. Κ. Φουντάς, Εργ. Φυσικής Υψηλών Ενεργειών, Παν. Ιωαννίνων</a:t>
            </a:r>
            <a:endParaRPr lang="en-US" dirty="0"/>
          </a:p>
        </p:txBody>
      </p:sp>
      <p:sp>
        <p:nvSpPr>
          <p:cNvPr id="6" name="Slide Number Placeholder 5"/>
          <p:cNvSpPr>
            <a:spLocks noGrp="1"/>
          </p:cNvSpPr>
          <p:nvPr>
            <p:ph type="sldNum" sz="quarter" idx="12"/>
          </p:nvPr>
        </p:nvSpPr>
        <p:spPr/>
        <p:txBody>
          <a:bodyPr/>
          <a:lstStyle/>
          <a:p>
            <a:fld id="{AC45A5D1-0CC0-4A14-B92D-749B7C641110}" type="slidenum">
              <a:rPr lang="en-US" smtClean="0"/>
              <a:pPr/>
              <a:t>38</a:t>
            </a:fld>
            <a:endParaRPr lang="en-US" dirty="0"/>
          </a:p>
        </p:txBody>
      </p:sp>
      <p:pic>
        <p:nvPicPr>
          <p:cNvPr id="7" name="Picture 6" descr="sbweightedmass.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28800" y="2057400"/>
            <a:ext cx="4824536" cy="4492143"/>
          </a:xfrm>
          <a:prstGeom prst="rect">
            <a:avLst/>
          </a:prstGeom>
        </p:spPr>
      </p:pic>
      <p:cxnSp>
        <p:nvCxnSpPr>
          <p:cNvPr id="9" name="Straight Arrow Connector 8"/>
          <p:cNvCxnSpPr/>
          <p:nvPr/>
        </p:nvCxnSpPr>
        <p:spPr>
          <a:xfrm flipH="1">
            <a:off x="4495800" y="3962400"/>
            <a:ext cx="3200400" cy="457200"/>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pic>
        <p:nvPicPr>
          <p:cNvPr id="12" name="Picture 11" descr="sbweightedmass.png"/>
          <p:cNvPicPr>
            <a:picLocks noChangeAspect="1"/>
          </p:cNvPicPr>
          <p:nvPr/>
        </p:nvPicPr>
        <p:blipFill rotWithShape="1">
          <a:blip r:embed="rId2" cstate="print">
            <a:extLst>
              <a:ext uri="{28A0092B-C50C-407E-A947-70E740481C1C}">
                <a14:useLocalDpi xmlns:a14="http://schemas.microsoft.com/office/drawing/2010/main" val="0"/>
              </a:ext>
            </a:extLst>
          </a:blip>
          <a:srcRect l="42417" t="45902" r="39838" b="37346"/>
          <a:stretch/>
        </p:blipFill>
        <p:spPr>
          <a:xfrm>
            <a:off x="7086600" y="3126914"/>
            <a:ext cx="1730671" cy="1521286"/>
          </a:xfrm>
          <a:prstGeom prst="rect">
            <a:avLst/>
          </a:prstGeom>
          <a:ln w="19050">
            <a:solidFill>
              <a:schemeClr val="tx1"/>
            </a:solidFill>
          </a:ln>
        </p:spPr>
      </p:pic>
      <p:sp>
        <p:nvSpPr>
          <p:cNvPr id="13" name="Title 12"/>
          <p:cNvSpPr txBox="1">
            <a:spLocks noGrp="1"/>
          </p:cNvSpPr>
          <p:nvPr>
            <p:ph type="title"/>
          </p:nvPr>
        </p:nvSpPr>
        <p:spPr>
          <a:xfrm>
            <a:off x="3200400" y="0"/>
            <a:ext cx="2806025" cy="600164"/>
          </a:xfrm>
          <a:prstGeom prst="rect">
            <a:avLst/>
          </a:prstGeom>
          <a:noFill/>
        </p:spPr>
        <p:txBody>
          <a:bodyPr wrap="none" rtlCol="0">
            <a:spAutoFit/>
          </a:bodyPr>
          <a:lstStyle/>
          <a:p>
            <a:pPr algn="ctr"/>
            <a:r>
              <a:rPr lang="el-GR" sz="3600" dirty="0">
                <a:solidFill>
                  <a:srgbClr val="FF0000"/>
                </a:solidFill>
              </a:rPr>
              <a:t>4 Ιουλίου 2012</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76200" y="6492875"/>
            <a:ext cx="2133600" cy="365125"/>
          </a:xfrm>
        </p:spPr>
        <p:txBody>
          <a:bodyPr/>
          <a:lstStyle/>
          <a:p>
            <a:fld id="{3D62FB26-6CBE-4154-8226-2E19B4661D81}" type="datetime1">
              <a:rPr lang="el-GR" smtClean="0"/>
              <a:pPr/>
              <a:t>31/8/2023</a:t>
            </a:fld>
            <a:endParaRPr lang="en-US" dirty="0"/>
          </a:p>
        </p:txBody>
      </p:sp>
      <p:sp>
        <p:nvSpPr>
          <p:cNvPr id="5" name="Footer Placeholder 4"/>
          <p:cNvSpPr>
            <a:spLocks noGrp="1"/>
          </p:cNvSpPr>
          <p:nvPr>
            <p:ph type="ftr" sz="quarter" idx="11"/>
          </p:nvPr>
        </p:nvSpPr>
        <p:spPr>
          <a:xfrm>
            <a:off x="2438400" y="6492875"/>
            <a:ext cx="3352800" cy="365125"/>
          </a:xfrm>
        </p:spPr>
        <p:txBody>
          <a:bodyPr/>
          <a:lstStyle/>
          <a:p>
            <a:r>
              <a:rPr lang="el-GR" dirty="0"/>
              <a:t>Καθ. Κ. Φουντάς, </a:t>
            </a:r>
            <a:r>
              <a:rPr lang="el-GR" dirty="0" err="1"/>
              <a:t>Εργ</a:t>
            </a:r>
            <a:r>
              <a:rPr lang="el-GR" dirty="0"/>
              <a:t>. Φυσικής Υψηλών Ενεργειών, Παν. Ιωαννίνων</a:t>
            </a:r>
            <a:endParaRPr lang="en-US" dirty="0"/>
          </a:p>
        </p:txBody>
      </p:sp>
      <p:sp>
        <p:nvSpPr>
          <p:cNvPr id="6" name="Slide Number Placeholder 5"/>
          <p:cNvSpPr>
            <a:spLocks noGrp="1"/>
          </p:cNvSpPr>
          <p:nvPr>
            <p:ph type="sldNum" sz="quarter" idx="12"/>
          </p:nvPr>
        </p:nvSpPr>
        <p:spPr>
          <a:xfrm>
            <a:off x="7696200" y="6264275"/>
            <a:ext cx="762000" cy="365125"/>
          </a:xfrm>
        </p:spPr>
        <p:txBody>
          <a:bodyPr/>
          <a:lstStyle/>
          <a:p>
            <a:fld id="{AC45A5D1-0CC0-4A14-B92D-749B7C641110}" type="slidenum">
              <a:rPr lang="en-US" smtClean="0"/>
              <a:pPr/>
              <a:t>39</a:t>
            </a:fld>
            <a:endParaRPr lang="en-US" dirty="0"/>
          </a:p>
        </p:txBody>
      </p:sp>
      <p:pic>
        <p:nvPicPr>
          <p:cNvPr id="7" name="Picture 6"/>
          <p:cNvPicPr>
            <a:picLocks noChangeAspect="1"/>
          </p:cNvPicPr>
          <p:nvPr/>
        </p:nvPicPr>
        <p:blipFill>
          <a:blip r:embed="rId2" cstate="print"/>
          <a:stretch>
            <a:fillRect/>
          </a:stretch>
        </p:blipFill>
        <p:spPr>
          <a:xfrm>
            <a:off x="1295400" y="365125"/>
            <a:ext cx="7172351" cy="6019800"/>
          </a:xfrm>
          <a:prstGeom prst="rect">
            <a:avLst/>
          </a:prstGeom>
        </p:spPr>
      </p:pic>
      <p:sp>
        <p:nvSpPr>
          <p:cNvPr id="8" name="TextBox 7"/>
          <p:cNvSpPr txBox="1"/>
          <p:nvPr/>
        </p:nvSpPr>
        <p:spPr>
          <a:xfrm>
            <a:off x="1902521" y="4022725"/>
            <a:ext cx="2517079" cy="461665"/>
          </a:xfrm>
          <a:prstGeom prst="rect">
            <a:avLst/>
          </a:prstGeom>
          <a:noFill/>
        </p:spPr>
        <p:txBody>
          <a:bodyPr wrap="square" rtlCol="0">
            <a:spAutoFit/>
          </a:bodyPr>
          <a:lstStyle/>
          <a:p>
            <a:pPr defTabSz="457200"/>
            <a:r>
              <a:rPr lang="el-GR" b="1" dirty="0">
                <a:solidFill>
                  <a:prstClr val="black"/>
                </a:solidFill>
                <a:latin typeface="+mn-lt"/>
              </a:rPr>
              <a:t>μ</a:t>
            </a:r>
            <a:r>
              <a:rPr lang="en-US" b="1" baseline="30000" dirty="0">
                <a:solidFill>
                  <a:prstClr val="black"/>
                </a:solidFill>
                <a:latin typeface="+mn-lt"/>
              </a:rPr>
              <a:t>-</a:t>
            </a:r>
            <a:r>
              <a:rPr lang="en-US" b="1" dirty="0">
                <a:solidFill>
                  <a:prstClr val="black"/>
                </a:solidFill>
                <a:latin typeface="+mn-lt"/>
              </a:rPr>
              <a:t>(Z</a:t>
            </a:r>
            <a:r>
              <a:rPr lang="en-US" b="1" baseline="-25000" dirty="0">
                <a:solidFill>
                  <a:prstClr val="black"/>
                </a:solidFill>
                <a:latin typeface="+mn-lt"/>
              </a:rPr>
              <a:t>1</a:t>
            </a:r>
            <a:r>
              <a:rPr lang="en-US" b="1" dirty="0">
                <a:solidFill>
                  <a:prstClr val="black"/>
                </a:solidFill>
                <a:latin typeface="+mn-lt"/>
              </a:rPr>
              <a:t>) </a:t>
            </a:r>
            <a:r>
              <a:rPr lang="en-US" b="1" dirty="0" err="1">
                <a:solidFill>
                  <a:prstClr val="black"/>
                </a:solidFill>
                <a:latin typeface="+mn-lt"/>
              </a:rPr>
              <a:t>p</a:t>
            </a:r>
            <a:r>
              <a:rPr lang="en-US" b="1" baseline="-25000" dirty="0" err="1">
                <a:solidFill>
                  <a:prstClr val="black"/>
                </a:solidFill>
                <a:latin typeface="+mn-lt"/>
              </a:rPr>
              <a:t>T</a:t>
            </a:r>
            <a:r>
              <a:rPr lang="en-US" b="1" dirty="0">
                <a:solidFill>
                  <a:prstClr val="black"/>
                </a:solidFill>
                <a:latin typeface="+mn-lt"/>
              </a:rPr>
              <a:t> : 24 </a:t>
            </a:r>
            <a:r>
              <a:rPr lang="en-US" b="1" dirty="0" err="1">
                <a:solidFill>
                  <a:prstClr val="black"/>
                </a:solidFill>
                <a:latin typeface="+mn-lt"/>
              </a:rPr>
              <a:t>GeV</a:t>
            </a:r>
            <a:endParaRPr lang="en-US" b="1" dirty="0">
              <a:solidFill>
                <a:prstClr val="black"/>
              </a:solidFill>
              <a:latin typeface="+mn-lt"/>
            </a:endParaRPr>
          </a:p>
        </p:txBody>
      </p:sp>
      <p:sp>
        <p:nvSpPr>
          <p:cNvPr id="9" name="TextBox 8"/>
          <p:cNvSpPr txBox="1"/>
          <p:nvPr/>
        </p:nvSpPr>
        <p:spPr>
          <a:xfrm>
            <a:off x="5252864" y="1050925"/>
            <a:ext cx="2824336" cy="461665"/>
          </a:xfrm>
          <a:prstGeom prst="rect">
            <a:avLst/>
          </a:prstGeom>
          <a:noFill/>
        </p:spPr>
        <p:txBody>
          <a:bodyPr wrap="square" rtlCol="0">
            <a:spAutoFit/>
          </a:bodyPr>
          <a:lstStyle/>
          <a:p>
            <a:pPr defTabSz="457200"/>
            <a:r>
              <a:rPr lang="el-GR" b="1" dirty="0">
                <a:solidFill>
                  <a:prstClr val="black"/>
                </a:solidFill>
                <a:latin typeface="+mn-lt"/>
              </a:rPr>
              <a:t>μ</a:t>
            </a:r>
            <a:r>
              <a:rPr lang="en-US" b="1" baseline="30000" dirty="0">
                <a:solidFill>
                  <a:prstClr val="black"/>
                </a:solidFill>
                <a:latin typeface="+mn-lt"/>
              </a:rPr>
              <a:t>+</a:t>
            </a:r>
            <a:r>
              <a:rPr lang="en-US" b="1" dirty="0">
                <a:solidFill>
                  <a:prstClr val="black"/>
                </a:solidFill>
                <a:latin typeface="+mn-lt"/>
              </a:rPr>
              <a:t>(Z</a:t>
            </a:r>
            <a:r>
              <a:rPr lang="en-US" b="1" baseline="-25000" dirty="0">
                <a:solidFill>
                  <a:prstClr val="black"/>
                </a:solidFill>
                <a:latin typeface="+mn-lt"/>
              </a:rPr>
              <a:t>1</a:t>
            </a:r>
            <a:r>
              <a:rPr lang="en-US" b="1" dirty="0">
                <a:solidFill>
                  <a:prstClr val="black"/>
                </a:solidFill>
                <a:latin typeface="+mn-lt"/>
              </a:rPr>
              <a:t>) </a:t>
            </a:r>
            <a:r>
              <a:rPr lang="en-US" b="1" dirty="0" err="1">
                <a:solidFill>
                  <a:prstClr val="black"/>
                </a:solidFill>
                <a:latin typeface="+mn-lt"/>
              </a:rPr>
              <a:t>p</a:t>
            </a:r>
            <a:r>
              <a:rPr lang="en-US" b="1" baseline="-25000" dirty="0" err="1">
                <a:solidFill>
                  <a:prstClr val="black"/>
                </a:solidFill>
                <a:latin typeface="+mn-lt"/>
              </a:rPr>
              <a:t>T</a:t>
            </a:r>
            <a:r>
              <a:rPr lang="en-US" b="1" dirty="0">
                <a:solidFill>
                  <a:prstClr val="black"/>
                </a:solidFill>
                <a:latin typeface="+mn-lt"/>
              </a:rPr>
              <a:t> : 43 </a:t>
            </a:r>
            <a:r>
              <a:rPr lang="en-US" b="1" dirty="0" err="1">
                <a:solidFill>
                  <a:prstClr val="black"/>
                </a:solidFill>
                <a:latin typeface="+mn-lt"/>
              </a:rPr>
              <a:t>GeV</a:t>
            </a:r>
            <a:endParaRPr lang="en-US" b="1" dirty="0">
              <a:solidFill>
                <a:prstClr val="black"/>
              </a:solidFill>
              <a:latin typeface="+mn-lt"/>
            </a:endParaRPr>
          </a:p>
        </p:txBody>
      </p:sp>
      <p:sp>
        <p:nvSpPr>
          <p:cNvPr id="10" name="TextBox 9"/>
          <p:cNvSpPr txBox="1"/>
          <p:nvPr/>
        </p:nvSpPr>
        <p:spPr>
          <a:xfrm>
            <a:off x="5638800" y="4937125"/>
            <a:ext cx="2848744" cy="461665"/>
          </a:xfrm>
          <a:prstGeom prst="rect">
            <a:avLst/>
          </a:prstGeom>
          <a:noFill/>
        </p:spPr>
        <p:txBody>
          <a:bodyPr wrap="square" rtlCol="0">
            <a:spAutoFit/>
          </a:bodyPr>
          <a:lstStyle/>
          <a:p>
            <a:pPr defTabSz="457200"/>
            <a:r>
              <a:rPr lang="en-US" b="1" dirty="0">
                <a:solidFill>
                  <a:prstClr val="black"/>
                </a:solidFill>
                <a:latin typeface="+mn-lt"/>
              </a:rPr>
              <a:t>e</a:t>
            </a:r>
            <a:r>
              <a:rPr lang="en-US" b="1" baseline="30000" dirty="0">
                <a:solidFill>
                  <a:prstClr val="black"/>
                </a:solidFill>
                <a:latin typeface="+mn-lt"/>
              </a:rPr>
              <a:t>+</a:t>
            </a:r>
            <a:r>
              <a:rPr lang="en-US" b="1" dirty="0">
                <a:solidFill>
                  <a:prstClr val="black"/>
                </a:solidFill>
                <a:latin typeface="+mn-lt"/>
              </a:rPr>
              <a:t>(Z</a:t>
            </a:r>
            <a:r>
              <a:rPr lang="en-US" b="1" baseline="-25000" dirty="0">
                <a:solidFill>
                  <a:prstClr val="black"/>
                </a:solidFill>
                <a:latin typeface="+mn-lt"/>
              </a:rPr>
              <a:t>2</a:t>
            </a:r>
            <a:r>
              <a:rPr lang="en-US" b="1" dirty="0">
                <a:solidFill>
                  <a:prstClr val="black"/>
                </a:solidFill>
                <a:latin typeface="+mn-lt"/>
              </a:rPr>
              <a:t>) </a:t>
            </a:r>
            <a:r>
              <a:rPr lang="en-US" b="1" dirty="0" err="1">
                <a:solidFill>
                  <a:prstClr val="black"/>
                </a:solidFill>
                <a:latin typeface="+mn-lt"/>
              </a:rPr>
              <a:t>p</a:t>
            </a:r>
            <a:r>
              <a:rPr lang="en-US" b="1" baseline="-25000" dirty="0" err="1">
                <a:solidFill>
                  <a:prstClr val="black"/>
                </a:solidFill>
                <a:latin typeface="+mn-lt"/>
              </a:rPr>
              <a:t>T</a:t>
            </a:r>
            <a:r>
              <a:rPr lang="en-US" b="1" dirty="0">
                <a:solidFill>
                  <a:prstClr val="black"/>
                </a:solidFill>
                <a:latin typeface="+mn-lt"/>
              </a:rPr>
              <a:t> : 21 </a:t>
            </a:r>
            <a:r>
              <a:rPr lang="en-US" b="1" dirty="0" err="1">
                <a:solidFill>
                  <a:prstClr val="black"/>
                </a:solidFill>
                <a:latin typeface="+mn-lt"/>
              </a:rPr>
              <a:t>GeV</a:t>
            </a:r>
            <a:endParaRPr lang="en-US" b="1" dirty="0">
              <a:solidFill>
                <a:prstClr val="black"/>
              </a:solidFill>
              <a:latin typeface="+mn-lt"/>
            </a:endParaRPr>
          </a:p>
        </p:txBody>
      </p:sp>
      <p:sp>
        <p:nvSpPr>
          <p:cNvPr id="11" name="TextBox 10"/>
          <p:cNvSpPr txBox="1"/>
          <p:nvPr/>
        </p:nvSpPr>
        <p:spPr>
          <a:xfrm>
            <a:off x="990600" y="2727325"/>
            <a:ext cx="3425005" cy="1107996"/>
          </a:xfrm>
          <a:prstGeom prst="rect">
            <a:avLst/>
          </a:prstGeom>
          <a:noFill/>
        </p:spPr>
        <p:txBody>
          <a:bodyPr wrap="square" rtlCol="0">
            <a:spAutoFit/>
          </a:bodyPr>
          <a:lstStyle/>
          <a:p>
            <a:pPr defTabSz="457200"/>
            <a:r>
              <a:rPr lang="en-US" b="1" dirty="0">
                <a:solidFill>
                  <a:srgbClr val="800000"/>
                </a:solidFill>
                <a:latin typeface="+mn-lt"/>
              </a:rPr>
              <a:t>8 </a:t>
            </a:r>
            <a:r>
              <a:rPr lang="en-US" b="1" dirty="0" err="1">
                <a:solidFill>
                  <a:srgbClr val="800000"/>
                </a:solidFill>
                <a:latin typeface="+mn-lt"/>
              </a:rPr>
              <a:t>TeV</a:t>
            </a:r>
            <a:r>
              <a:rPr lang="en-US" b="1" dirty="0">
                <a:solidFill>
                  <a:srgbClr val="800000"/>
                </a:solidFill>
                <a:latin typeface="+mn-lt"/>
              </a:rPr>
              <a:t> DATA</a:t>
            </a:r>
          </a:p>
          <a:p>
            <a:pPr defTabSz="457200"/>
            <a:endParaRPr lang="en-US" sz="2000" b="1" dirty="0">
              <a:solidFill>
                <a:srgbClr val="0000FF"/>
              </a:solidFill>
              <a:latin typeface="Calibri"/>
            </a:endParaRPr>
          </a:p>
          <a:p>
            <a:pPr defTabSz="457200"/>
            <a:r>
              <a:rPr lang="en-US" sz="2200" b="1" dirty="0">
                <a:solidFill>
                  <a:srgbClr val="0000FF"/>
                </a:solidFill>
                <a:latin typeface="+mn-lt"/>
              </a:rPr>
              <a:t>4-lepton Mass : 126.9 </a:t>
            </a:r>
            <a:r>
              <a:rPr lang="en-US" sz="2200" b="1" dirty="0" err="1">
                <a:solidFill>
                  <a:srgbClr val="0000FF"/>
                </a:solidFill>
                <a:latin typeface="+mn-lt"/>
              </a:rPr>
              <a:t>GeV</a:t>
            </a:r>
            <a:endParaRPr lang="en-US" sz="2200" b="1" dirty="0">
              <a:solidFill>
                <a:srgbClr val="0000FF"/>
              </a:solidFill>
              <a:latin typeface="+mn-lt"/>
            </a:endParaRPr>
          </a:p>
        </p:txBody>
      </p:sp>
      <p:sp>
        <p:nvSpPr>
          <p:cNvPr id="12" name="TextBox 11"/>
          <p:cNvSpPr txBox="1"/>
          <p:nvPr/>
        </p:nvSpPr>
        <p:spPr>
          <a:xfrm>
            <a:off x="6312024" y="2590800"/>
            <a:ext cx="2831976" cy="461665"/>
          </a:xfrm>
          <a:prstGeom prst="rect">
            <a:avLst/>
          </a:prstGeom>
          <a:noFill/>
        </p:spPr>
        <p:txBody>
          <a:bodyPr wrap="square" rtlCol="0">
            <a:spAutoFit/>
          </a:bodyPr>
          <a:lstStyle/>
          <a:p>
            <a:pPr defTabSz="457200"/>
            <a:r>
              <a:rPr lang="en-US" b="1" dirty="0">
                <a:solidFill>
                  <a:prstClr val="black"/>
                </a:solidFill>
                <a:latin typeface="+mn-lt"/>
              </a:rPr>
              <a:t>e</a:t>
            </a:r>
            <a:r>
              <a:rPr lang="en-US" b="1" baseline="30000" dirty="0">
                <a:solidFill>
                  <a:prstClr val="black"/>
                </a:solidFill>
                <a:latin typeface="+mn-lt"/>
              </a:rPr>
              <a:t>-</a:t>
            </a:r>
            <a:r>
              <a:rPr lang="en-US" b="1" dirty="0">
                <a:solidFill>
                  <a:prstClr val="black"/>
                </a:solidFill>
                <a:latin typeface="+mn-lt"/>
              </a:rPr>
              <a:t>(Z</a:t>
            </a:r>
            <a:r>
              <a:rPr lang="en-US" b="1" baseline="-25000" dirty="0">
                <a:solidFill>
                  <a:prstClr val="black"/>
                </a:solidFill>
                <a:latin typeface="+mn-lt"/>
              </a:rPr>
              <a:t>2</a:t>
            </a:r>
            <a:r>
              <a:rPr lang="en-US" b="1" dirty="0">
                <a:solidFill>
                  <a:prstClr val="black"/>
                </a:solidFill>
                <a:latin typeface="+mn-lt"/>
              </a:rPr>
              <a:t>) </a:t>
            </a:r>
            <a:r>
              <a:rPr lang="en-US" b="1" dirty="0" err="1">
                <a:solidFill>
                  <a:prstClr val="black"/>
                </a:solidFill>
                <a:latin typeface="+mn-lt"/>
              </a:rPr>
              <a:t>p</a:t>
            </a:r>
            <a:r>
              <a:rPr lang="en-US" b="1" baseline="-25000" dirty="0" err="1">
                <a:solidFill>
                  <a:prstClr val="black"/>
                </a:solidFill>
                <a:latin typeface="+mn-lt"/>
              </a:rPr>
              <a:t>T</a:t>
            </a:r>
            <a:r>
              <a:rPr lang="en-US" b="1" dirty="0">
                <a:solidFill>
                  <a:prstClr val="black"/>
                </a:solidFill>
                <a:latin typeface="+mn-lt"/>
              </a:rPr>
              <a:t> : 10 </a:t>
            </a:r>
            <a:r>
              <a:rPr lang="en-US" b="1" dirty="0" err="1">
                <a:solidFill>
                  <a:prstClr val="black"/>
                </a:solidFill>
                <a:latin typeface="+mn-lt"/>
              </a:rPr>
              <a:t>GeV</a:t>
            </a:r>
            <a:endParaRPr lang="en-US" b="1" dirty="0">
              <a:solidFill>
                <a:prstClr val="black"/>
              </a:solidFill>
              <a:latin typeface="+mn-lt"/>
            </a:endParaRPr>
          </a:p>
        </p:txBody>
      </p:sp>
      <p:sp>
        <p:nvSpPr>
          <p:cNvPr id="13" name="Title 12"/>
          <p:cNvSpPr txBox="1">
            <a:spLocks noGrp="1"/>
          </p:cNvSpPr>
          <p:nvPr>
            <p:ph type="title"/>
          </p:nvPr>
        </p:nvSpPr>
        <p:spPr>
          <a:xfrm>
            <a:off x="3200400" y="0"/>
            <a:ext cx="2806025" cy="600164"/>
          </a:xfrm>
          <a:prstGeom prst="rect">
            <a:avLst/>
          </a:prstGeom>
          <a:noFill/>
        </p:spPr>
        <p:txBody>
          <a:bodyPr wrap="none" rtlCol="0">
            <a:spAutoFit/>
          </a:bodyPr>
          <a:lstStyle/>
          <a:p>
            <a:pPr algn="ctr"/>
            <a:r>
              <a:rPr lang="el-GR" sz="3600" dirty="0">
                <a:solidFill>
                  <a:srgbClr val="FF0000"/>
                </a:solidFill>
              </a:rPr>
              <a:t>4 Ιουλίου 2012</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
            <a:ext cx="8229600" cy="762000"/>
          </a:xfrm>
        </p:spPr>
        <p:txBody>
          <a:bodyPr>
            <a:normAutofit fontScale="90000"/>
          </a:bodyPr>
          <a:lstStyle/>
          <a:p>
            <a:pPr algn="ctr"/>
            <a:r>
              <a:rPr lang="el-GR" sz="4900" dirty="0"/>
              <a:t>Ηλεκτρόνια</a:t>
            </a:r>
            <a:r>
              <a:rPr lang="el-GR" dirty="0"/>
              <a:t> και Πρωτόνια</a:t>
            </a:r>
            <a:endParaRPr lang="en-US" dirty="0"/>
          </a:p>
        </p:txBody>
      </p:sp>
      <p:sp>
        <p:nvSpPr>
          <p:cNvPr id="3" name="Content Placeholder 2"/>
          <p:cNvSpPr>
            <a:spLocks noGrp="1"/>
          </p:cNvSpPr>
          <p:nvPr>
            <p:ph idx="1"/>
          </p:nvPr>
        </p:nvSpPr>
        <p:spPr>
          <a:xfrm>
            <a:off x="381000" y="1447800"/>
            <a:ext cx="8763000" cy="5181600"/>
          </a:xfrm>
        </p:spPr>
        <p:txBody>
          <a:bodyPr/>
          <a:lstStyle/>
          <a:p>
            <a:r>
              <a:rPr lang="el-GR" dirty="0"/>
              <a:t>Το 1898 </a:t>
            </a:r>
            <a:r>
              <a:rPr lang="en-US" dirty="0"/>
              <a:t>Sir J.J</a:t>
            </a:r>
            <a:r>
              <a:rPr lang="el-GR" dirty="0"/>
              <a:t>.</a:t>
            </a:r>
            <a:r>
              <a:rPr lang="en-US" dirty="0"/>
              <a:t> Thomson</a:t>
            </a:r>
            <a:r>
              <a:rPr lang="el-GR" dirty="0"/>
              <a:t> (Αγγλία) ανακάλυψε το Ηλεκτρόνιο  μελετώντας  την φύση των καθοδικών ακτινών.</a:t>
            </a:r>
          </a:p>
          <a:p>
            <a:endParaRPr lang="el-GR" dirty="0"/>
          </a:p>
          <a:p>
            <a:pPr>
              <a:buNone/>
            </a:pPr>
            <a:endParaRPr lang="el-GR" dirty="0"/>
          </a:p>
          <a:p>
            <a:pPr>
              <a:buNone/>
            </a:pPr>
            <a:endParaRPr lang="el-GR" dirty="0"/>
          </a:p>
          <a:p>
            <a:pPr>
              <a:buNone/>
            </a:pPr>
            <a:endParaRPr lang="el-GR" dirty="0"/>
          </a:p>
          <a:p>
            <a:pPr>
              <a:buNone/>
            </a:pPr>
            <a:endParaRPr lang="el-GR" dirty="0"/>
          </a:p>
          <a:p>
            <a:pPr>
              <a:buNone/>
            </a:pPr>
            <a:endParaRPr lang="el-GR" dirty="0"/>
          </a:p>
          <a:p>
            <a:r>
              <a:rPr lang="el-GR" dirty="0"/>
              <a:t>Το 1919 ο </a:t>
            </a:r>
            <a:r>
              <a:rPr lang="en-US" dirty="0"/>
              <a:t>Ernst Rutherford (</a:t>
            </a:r>
            <a:r>
              <a:rPr lang="el-GR" dirty="0"/>
              <a:t>Αγγλία) </a:t>
            </a:r>
          </a:p>
          <a:p>
            <a:pPr>
              <a:buNone/>
            </a:pPr>
            <a:r>
              <a:rPr lang="el-GR" dirty="0"/>
              <a:t>   ανακάλυψε</a:t>
            </a:r>
            <a:r>
              <a:rPr lang="en-US" dirty="0"/>
              <a:t> </a:t>
            </a:r>
            <a:r>
              <a:rPr lang="el-GR" dirty="0"/>
              <a:t> το Πρωτόνιο…..</a:t>
            </a:r>
            <a:endParaRPr lang="en-US" dirty="0"/>
          </a:p>
        </p:txBody>
      </p:sp>
      <p:sp>
        <p:nvSpPr>
          <p:cNvPr id="4" name="Date Placeholder 3"/>
          <p:cNvSpPr>
            <a:spLocks noGrp="1"/>
          </p:cNvSpPr>
          <p:nvPr>
            <p:ph type="dt" sz="half" idx="10"/>
          </p:nvPr>
        </p:nvSpPr>
        <p:spPr>
          <a:xfrm>
            <a:off x="457200" y="6492875"/>
            <a:ext cx="2133600" cy="365125"/>
          </a:xfrm>
        </p:spPr>
        <p:txBody>
          <a:bodyPr/>
          <a:lstStyle/>
          <a:p>
            <a:fld id="{3D62FB26-6CBE-4154-8226-2E19B4661D81}" type="datetime1">
              <a:rPr lang="el-GR" smtClean="0"/>
              <a:pPr/>
              <a:t>31/8/2023</a:t>
            </a:fld>
            <a:endParaRPr lang="en-US" dirty="0"/>
          </a:p>
        </p:txBody>
      </p:sp>
      <p:sp>
        <p:nvSpPr>
          <p:cNvPr id="5" name="Footer Placeholder 4"/>
          <p:cNvSpPr>
            <a:spLocks noGrp="1"/>
          </p:cNvSpPr>
          <p:nvPr>
            <p:ph type="ftr" sz="quarter" idx="11"/>
          </p:nvPr>
        </p:nvSpPr>
        <p:spPr>
          <a:xfrm>
            <a:off x="2667000" y="6356350"/>
            <a:ext cx="6477000" cy="501650"/>
          </a:xfrm>
        </p:spPr>
        <p:txBody>
          <a:bodyPr/>
          <a:lstStyle/>
          <a:p>
            <a:r>
              <a:rPr lang="el-GR" dirty="0"/>
              <a:t>Καθ. Κ. Φουντάς, Εργ. Φυσικής Υψηλών Ενεργειών, Παν. Ιωαννίνων</a:t>
            </a:r>
            <a:endParaRPr lang="en-US" dirty="0"/>
          </a:p>
        </p:txBody>
      </p:sp>
      <p:sp>
        <p:nvSpPr>
          <p:cNvPr id="6" name="Slide Number Placeholder 5"/>
          <p:cNvSpPr>
            <a:spLocks noGrp="1"/>
          </p:cNvSpPr>
          <p:nvPr>
            <p:ph type="sldNum" sz="quarter" idx="12"/>
          </p:nvPr>
        </p:nvSpPr>
        <p:spPr/>
        <p:txBody>
          <a:bodyPr/>
          <a:lstStyle/>
          <a:p>
            <a:fld id="{AC45A5D1-0CC0-4A14-B92D-749B7C641110}" type="slidenum">
              <a:rPr lang="en-US" smtClean="0"/>
              <a:pPr/>
              <a:t>4</a:t>
            </a:fld>
            <a:endParaRPr lang="en-US" dirty="0"/>
          </a:p>
        </p:txBody>
      </p:sp>
      <p:pic>
        <p:nvPicPr>
          <p:cNvPr id="8" name="Picture 7" descr="Sir-J-J-Thomson.jpg"/>
          <p:cNvPicPr>
            <a:picLocks noChangeAspect="1"/>
          </p:cNvPicPr>
          <p:nvPr/>
        </p:nvPicPr>
        <p:blipFill>
          <a:blip r:embed="rId2" cstate="print"/>
          <a:stretch>
            <a:fillRect/>
          </a:stretch>
        </p:blipFill>
        <p:spPr>
          <a:xfrm>
            <a:off x="3429000" y="2820286"/>
            <a:ext cx="2133600" cy="2437514"/>
          </a:xfrm>
          <a:prstGeom prst="rect">
            <a:avLst/>
          </a:prstGeom>
        </p:spPr>
      </p:pic>
      <p:pic>
        <p:nvPicPr>
          <p:cNvPr id="9" name="Picture 8" descr="Ernest_Rutherford_cropped.jpg"/>
          <p:cNvPicPr>
            <a:picLocks noChangeAspect="1"/>
          </p:cNvPicPr>
          <p:nvPr/>
        </p:nvPicPr>
        <p:blipFill>
          <a:blip r:embed="rId3" cstate="print"/>
          <a:stretch>
            <a:fillRect/>
          </a:stretch>
        </p:blipFill>
        <p:spPr>
          <a:xfrm>
            <a:off x="6096000" y="4076700"/>
            <a:ext cx="1981200" cy="2476500"/>
          </a:xfrm>
          <a:prstGeom prst="rect">
            <a:avLst/>
          </a:prstGeom>
        </p:spPr>
      </p:pic>
      <p:pic>
        <p:nvPicPr>
          <p:cNvPr id="11" name="Picture 10" descr="KathodRays.jpg"/>
          <p:cNvPicPr>
            <a:picLocks noChangeAspect="1"/>
          </p:cNvPicPr>
          <p:nvPr/>
        </p:nvPicPr>
        <p:blipFill>
          <a:blip r:embed="rId4" cstate="print"/>
          <a:stretch>
            <a:fillRect/>
          </a:stretch>
        </p:blipFill>
        <p:spPr>
          <a:xfrm>
            <a:off x="5707771" y="2514600"/>
            <a:ext cx="2598029" cy="1447800"/>
          </a:xfrm>
          <a:prstGeom prst="rect">
            <a:avLst/>
          </a:prstGeom>
        </p:spPr>
      </p:pic>
      <p:pic>
        <p:nvPicPr>
          <p:cNvPr id="12" name="Picture 11" descr="thomson.jpg"/>
          <p:cNvPicPr>
            <a:picLocks noChangeAspect="1"/>
          </p:cNvPicPr>
          <p:nvPr/>
        </p:nvPicPr>
        <p:blipFill>
          <a:blip r:embed="rId5" cstate="print"/>
          <a:stretch>
            <a:fillRect/>
          </a:stretch>
        </p:blipFill>
        <p:spPr>
          <a:xfrm>
            <a:off x="304800" y="2836797"/>
            <a:ext cx="3048000" cy="2404925"/>
          </a:xfrm>
          <a:prstGeom prst="rect">
            <a:avLst/>
          </a:prstGeom>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D62FB26-6CBE-4154-8226-2E19B4661D81}" type="datetime1">
              <a:rPr lang="el-GR" smtClean="0"/>
              <a:pPr/>
              <a:t>31/8/2023</a:t>
            </a:fld>
            <a:endParaRPr lang="en-US" dirty="0"/>
          </a:p>
        </p:txBody>
      </p:sp>
      <p:sp>
        <p:nvSpPr>
          <p:cNvPr id="5" name="Footer Placeholder 4"/>
          <p:cNvSpPr>
            <a:spLocks noGrp="1"/>
          </p:cNvSpPr>
          <p:nvPr>
            <p:ph type="ftr" sz="quarter" idx="11"/>
          </p:nvPr>
        </p:nvSpPr>
        <p:spPr/>
        <p:txBody>
          <a:bodyPr/>
          <a:lstStyle/>
          <a:p>
            <a:r>
              <a:rPr lang="el-GR"/>
              <a:t>Καθ. Κ. Φουντάς, Εργ. Φυσικής Υψηλών Ενεργειών, Παν. Ιωαννίνων</a:t>
            </a:r>
            <a:endParaRPr lang="en-US" dirty="0"/>
          </a:p>
        </p:txBody>
      </p:sp>
      <p:sp>
        <p:nvSpPr>
          <p:cNvPr id="6" name="Slide Number Placeholder 5"/>
          <p:cNvSpPr>
            <a:spLocks noGrp="1"/>
          </p:cNvSpPr>
          <p:nvPr>
            <p:ph type="sldNum" sz="quarter" idx="12"/>
          </p:nvPr>
        </p:nvSpPr>
        <p:spPr/>
        <p:txBody>
          <a:bodyPr/>
          <a:lstStyle/>
          <a:p>
            <a:fld id="{AC45A5D1-0CC0-4A14-B92D-749B7C641110}" type="slidenum">
              <a:rPr lang="en-US" smtClean="0"/>
              <a:pPr/>
              <a:t>40</a:t>
            </a:fld>
            <a:endParaRPr lang="en-US" dirty="0"/>
          </a:p>
        </p:txBody>
      </p:sp>
      <p:pic>
        <p:nvPicPr>
          <p:cNvPr id="7" name="Picture 6" descr="4mu+g-7TeV-3d.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44351" y="381000"/>
            <a:ext cx="7964117" cy="5744931"/>
          </a:xfrm>
          <a:prstGeom prst="rect">
            <a:avLst/>
          </a:prstGeom>
        </p:spPr>
      </p:pic>
      <p:sp>
        <p:nvSpPr>
          <p:cNvPr id="8" name="TextBox 7"/>
          <p:cNvSpPr txBox="1"/>
          <p:nvPr/>
        </p:nvSpPr>
        <p:spPr>
          <a:xfrm>
            <a:off x="4936" y="2959102"/>
            <a:ext cx="3425005" cy="1107996"/>
          </a:xfrm>
          <a:prstGeom prst="rect">
            <a:avLst/>
          </a:prstGeom>
          <a:noFill/>
        </p:spPr>
        <p:txBody>
          <a:bodyPr wrap="square" rtlCol="0">
            <a:spAutoFit/>
          </a:bodyPr>
          <a:lstStyle/>
          <a:p>
            <a:pPr defTabSz="457200"/>
            <a:r>
              <a:rPr lang="en-US" b="1" dirty="0">
                <a:solidFill>
                  <a:srgbClr val="800000"/>
                </a:solidFill>
                <a:latin typeface="+mn-lt"/>
              </a:rPr>
              <a:t>7 </a:t>
            </a:r>
            <a:r>
              <a:rPr lang="en-US" b="1" dirty="0" err="1">
                <a:solidFill>
                  <a:srgbClr val="800000"/>
                </a:solidFill>
                <a:latin typeface="+mn-lt"/>
              </a:rPr>
              <a:t>TeV</a:t>
            </a:r>
            <a:r>
              <a:rPr lang="en-US" b="1" dirty="0">
                <a:solidFill>
                  <a:srgbClr val="800000"/>
                </a:solidFill>
                <a:latin typeface="+mn-lt"/>
              </a:rPr>
              <a:t> DATA</a:t>
            </a:r>
          </a:p>
          <a:p>
            <a:pPr defTabSz="457200"/>
            <a:endParaRPr lang="en-US" sz="2000" b="1" dirty="0">
              <a:solidFill>
                <a:srgbClr val="0000FF"/>
              </a:solidFill>
              <a:latin typeface="Calibri"/>
            </a:endParaRPr>
          </a:p>
          <a:p>
            <a:pPr defTabSz="457200"/>
            <a:r>
              <a:rPr lang="en-US" sz="2200" b="1" dirty="0">
                <a:solidFill>
                  <a:srgbClr val="0000FF"/>
                </a:solidFill>
                <a:latin typeface="+mn-lt"/>
              </a:rPr>
              <a:t>4μ+γ Mass : 126.1 </a:t>
            </a:r>
            <a:r>
              <a:rPr lang="en-US" sz="2200" b="1" dirty="0" err="1">
                <a:solidFill>
                  <a:srgbClr val="0000FF"/>
                </a:solidFill>
                <a:latin typeface="+mn-lt"/>
              </a:rPr>
              <a:t>GeV</a:t>
            </a:r>
            <a:endParaRPr lang="en-US" sz="2200" b="1" dirty="0">
              <a:solidFill>
                <a:srgbClr val="0000FF"/>
              </a:solidFill>
              <a:latin typeface="+mn-lt"/>
            </a:endParaRPr>
          </a:p>
        </p:txBody>
      </p:sp>
      <p:sp>
        <p:nvSpPr>
          <p:cNvPr id="9" name="TextBox 8"/>
          <p:cNvSpPr txBox="1"/>
          <p:nvPr/>
        </p:nvSpPr>
        <p:spPr>
          <a:xfrm>
            <a:off x="6405736" y="1968502"/>
            <a:ext cx="2824336" cy="461665"/>
          </a:xfrm>
          <a:prstGeom prst="rect">
            <a:avLst/>
          </a:prstGeom>
          <a:noFill/>
        </p:spPr>
        <p:txBody>
          <a:bodyPr wrap="square" rtlCol="0">
            <a:spAutoFit/>
          </a:bodyPr>
          <a:lstStyle/>
          <a:p>
            <a:pPr defTabSz="457200"/>
            <a:r>
              <a:rPr lang="el-GR" b="1" dirty="0">
                <a:solidFill>
                  <a:prstClr val="black"/>
                </a:solidFill>
                <a:latin typeface="+mn-lt"/>
              </a:rPr>
              <a:t>μ</a:t>
            </a:r>
            <a:r>
              <a:rPr lang="en-US" b="1" baseline="30000" dirty="0">
                <a:solidFill>
                  <a:prstClr val="black"/>
                </a:solidFill>
                <a:latin typeface="+mn-lt"/>
              </a:rPr>
              <a:t>-</a:t>
            </a:r>
            <a:r>
              <a:rPr lang="en-US" b="1" dirty="0">
                <a:solidFill>
                  <a:prstClr val="black"/>
                </a:solidFill>
                <a:latin typeface="+mn-lt"/>
              </a:rPr>
              <a:t>(Z</a:t>
            </a:r>
            <a:r>
              <a:rPr lang="en-US" b="1" baseline="-25000" dirty="0">
                <a:solidFill>
                  <a:prstClr val="black"/>
                </a:solidFill>
                <a:latin typeface="+mn-lt"/>
              </a:rPr>
              <a:t>1</a:t>
            </a:r>
            <a:r>
              <a:rPr lang="en-US" b="1" dirty="0">
                <a:solidFill>
                  <a:prstClr val="black"/>
                </a:solidFill>
                <a:latin typeface="+mn-lt"/>
              </a:rPr>
              <a:t>) </a:t>
            </a:r>
            <a:r>
              <a:rPr lang="en-US" b="1" dirty="0" err="1">
                <a:solidFill>
                  <a:prstClr val="black"/>
                </a:solidFill>
                <a:latin typeface="+mn-lt"/>
              </a:rPr>
              <a:t>p</a:t>
            </a:r>
            <a:r>
              <a:rPr lang="en-US" b="1" baseline="-25000" dirty="0" err="1">
                <a:solidFill>
                  <a:prstClr val="black"/>
                </a:solidFill>
                <a:latin typeface="+mn-lt"/>
              </a:rPr>
              <a:t>T</a:t>
            </a:r>
            <a:r>
              <a:rPr lang="en-US" b="1" dirty="0">
                <a:solidFill>
                  <a:prstClr val="black"/>
                </a:solidFill>
                <a:latin typeface="+mn-lt"/>
              </a:rPr>
              <a:t> : 28 </a:t>
            </a:r>
            <a:r>
              <a:rPr lang="en-US" b="1" dirty="0" err="1">
                <a:solidFill>
                  <a:prstClr val="black"/>
                </a:solidFill>
                <a:latin typeface="+mn-lt"/>
              </a:rPr>
              <a:t>GeV</a:t>
            </a:r>
            <a:endParaRPr lang="en-US" b="1" dirty="0">
              <a:solidFill>
                <a:prstClr val="black"/>
              </a:solidFill>
              <a:latin typeface="+mn-lt"/>
            </a:endParaRPr>
          </a:p>
        </p:txBody>
      </p:sp>
      <p:sp>
        <p:nvSpPr>
          <p:cNvPr id="10" name="TextBox 9"/>
          <p:cNvSpPr txBox="1"/>
          <p:nvPr/>
        </p:nvSpPr>
        <p:spPr>
          <a:xfrm>
            <a:off x="6629400" y="4025902"/>
            <a:ext cx="2824336" cy="461665"/>
          </a:xfrm>
          <a:prstGeom prst="rect">
            <a:avLst/>
          </a:prstGeom>
          <a:noFill/>
        </p:spPr>
        <p:txBody>
          <a:bodyPr wrap="square" rtlCol="0">
            <a:spAutoFit/>
          </a:bodyPr>
          <a:lstStyle/>
          <a:p>
            <a:pPr defTabSz="457200"/>
            <a:r>
              <a:rPr lang="el-GR" b="1" dirty="0">
                <a:solidFill>
                  <a:prstClr val="black"/>
                </a:solidFill>
                <a:latin typeface="+mn-lt"/>
              </a:rPr>
              <a:t>μ</a:t>
            </a:r>
            <a:r>
              <a:rPr lang="en-US" b="1" baseline="30000" dirty="0">
                <a:solidFill>
                  <a:prstClr val="black"/>
                </a:solidFill>
                <a:latin typeface="+mn-lt"/>
              </a:rPr>
              <a:t>+</a:t>
            </a:r>
            <a:r>
              <a:rPr lang="en-US" b="1" dirty="0">
                <a:solidFill>
                  <a:prstClr val="black"/>
                </a:solidFill>
                <a:latin typeface="+mn-lt"/>
              </a:rPr>
              <a:t>(Z</a:t>
            </a:r>
            <a:r>
              <a:rPr lang="en-US" b="1" baseline="-25000" dirty="0">
                <a:solidFill>
                  <a:prstClr val="black"/>
                </a:solidFill>
                <a:latin typeface="+mn-lt"/>
              </a:rPr>
              <a:t>2</a:t>
            </a:r>
            <a:r>
              <a:rPr lang="en-US" b="1" dirty="0">
                <a:solidFill>
                  <a:prstClr val="black"/>
                </a:solidFill>
                <a:latin typeface="+mn-lt"/>
              </a:rPr>
              <a:t>) </a:t>
            </a:r>
            <a:r>
              <a:rPr lang="en-US" b="1" dirty="0" err="1">
                <a:solidFill>
                  <a:prstClr val="black"/>
                </a:solidFill>
                <a:latin typeface="+mn-lt"/>
              </a:rPr>
              <a:t>p</a:t>
            </a:r>
            <a:r>
              <a:rPr lang="en-US" b="1" baseline="-25000" dirty="0" err="1">
                <a:solidFill>
                  <a:prstClr val="black"/>
                </a:solidFill>
                <a:latin typeface="+mn-lt"/>
              </a:rPr>
              <a:t>T</a:t>
            </a:r>
            <a:r>
              <a:rPr lang="en-US" b="1" dirty="0">
                <a:solidFill>
                  <a:prstClr val="black"/>
                </a:solidFill>
                <a:latin typeface="+mn-lt"/>
              </a:rPr>
              <a:t> : 6 </a:t>
            </a:r>
            <a:r>
              <a:rPr lang="en-US" b="1" dirty="0" err="1">
                <a:solidFill>
                  <a:prstClr val="black"/>
                </a:solidFill>
                <a:latin typeface="+mn-lt"/>
              </a:rPr>
              <a:t>GeV</a:t>
            </a:r>
            <a:endParaRPr lang="en-US" b="1" dirty="0">
              <a:solidFill>
                <a:prstClr val="black"/>
              </a:solidFill>
              <a:latin typeface="+mn-lt"/>
            </a:endParaRPr>
          </a:p>
        </p:txBody>
      </p:sp>
      <p:sp>
        <p:nvSpPr>
          <p:cNvPr id="11" name="TextBox 10"/>
          <p:cNvSpPr txBox="1"/>
          <p:nvPr/>
        </p:nvSpPr>
        <p:spPr>
          <a:xfrm>
            <a:off x="4424536" y="5774037"/>
            <a:ext cx="2824336" cy="461665"/>
          </a:xfrm>
          <a:prstGeom prst="rect">
            <a:avLst/>
          </a:prstGeom>
          <a:noFill/>
        </p:spPr>
        <p:txBody>
          <a:bodyPr wrap="square" rtlCol="0">
            <a:spAutoFit/>
          </a:bodyPr>
          <a:lstStyle/>
          <a:p>
            <a:pPr defTabSz="457200"/>
            <a:r>
              <a:rPr lang="el-GR" b="1" dirty="0">
                <a:solidFill>
                  <a:prstClr val="black"/>
                </a:solidFill>
                <a:latin typeface="+mn-lt"/>
              </a:rPr>
              <a:t>μ</a:t>
            </a:r>
            <a:r>
              <a:rPr lang="en-US" b="1" baseline="30000" dirty="0">
                <a:solidFill>
                  <a:prstClr val="black"/>
                </a:solidFill>
                <a:latin typeface="+mn-lt"/>
              </a:rPr>
              <a:t>+</a:t>
            </a:r>
            <a:r>
              <a:rPr lang="en-US" b="1" dirty="0">
                <a:solidFill>
                  <a:prstClr val="black"/>
                </a:solidFill>
                <a:latin typeface="+mn-lt"/>
              </a:rPr>
              <a:t>(Z</a:t>
            </a:r>
            <a:r>
              <a:rPr lang="en-US" b="1" baseline="-25000" dirty="0">
                <a:solidFill>
                  <a:prstClr val="black"/>
                </a:solidFill>
                <a:latin typeface="+mn-lt"/>
              </a:rPr>
              <a:t>1</a:t>
            </a:r>
            <a:r>
              <a:rPr lang="en-US" b="1" dirty="0">
                <a:solidFill>
                  <a:prstClr val="black"/>
                </a:solidFill>
                <a:latin typeface="+mn-lt"/>
              </a:rPr>
              <a:t>) </a:t>
            </a:r>
            <a:r>
              <a:rPr lang="en-US" b="1" dirty="0" err="1">
                <a:solidFill>
                  <a:prstClr val="black"/>
                </a:solidFill>
                <a:latin typeface="+mn-lt"/>
              </a:rPr>
              <a:t>p</a:t>
            </a:r>
            <a:r>
              <a:rPr lang="en-US" b="1" baseline="-25000" dirty="0" err="1">
                <a:solidFill>
                  <a:prstClr val="black"/>
                </a:solidFill>
                <a:latin typeface="+mn-lt"/>
              </a:rPr>
              <a:t>T</a:t>
            </a:r>
            <a:r>
              <a:rPr lang="en-US" b="1" dirty="0">
                <a:solidFill>
                  <a:prstClr val="black"/>
                </a:solidFill>
                <a:latin typeface="+mn-lt"/>
              </a:rPr>
              <a:t> : 67 </a:t>
            </a:r>
            <a:r>
              <a:rPr lang="en-US" b="1" dirty="0" err="1">
                <a:solidFill>
                  <a:prstClr val="black"/>
                </a:solidFill>
                <a:latin typeface="+mn-lt"/>
              </a:rPr>
              <a:t>GeV</a:t>
            </a:r>
            <a:endParaRPr lang="en-US" b="1" dirty="0">
              <a:solidFill>
                <a:prstClr val="black"/>
              </a:solidFill>
              <a:latin typeface="+mn-lt"/>
            </a:endParaRPr>
          </a:p>
        </p:txBody>
      </p:sp>
      <p:sp>
        <p:nvSpPr>
          <p:cNvPr id="12" name="TextBox 11"/>
          <p:cNvSpPr txBox="1"/>
          <p:nvPr/>
        </p:nvSpPr>
        <p:spPr>
          <a:xfrm>
            <a:off x="0" y="4559302"/>
            <a:ext cx="2824336" cy="461665"/>
          </a:xfrm>
          <a:prstGeom prst="rect">
            <a:avLst/>
          </a:prstGeom>
          <a:noFill/>
        </p:spPr>
        <p:txBody>
          <a:bodyPr wrap="square" rtlCol="0">
            <a:spAutoFit/>
          </a:bodyPr>
          <a:lstStyle/>
          <a:p>
            <a:pPr defTabSz="457200"/>
            <a:r>
              <a:rPr lang="el-GR" b="1" dirty="0">
                <a:solidFill>
                  <a:prstClr val="black"/>
                </a:solidFill>
                <a:latin typeface="+mn-lt"/>
              </a:rPr>
              <a:t>μ</a:t>
            </a:r>
            <a:r>
              <a:rPr lang="en-US" b="1" baseline="30000" dirty="0">
                <a:solidFill>
                  <a:prstClr val="black"/>
                </a:solidFill>
                <a:latin typeface="+mn-lt"/>
              </a:rPr>
              <a:t>-</a:t>
            </a:r>
            <a:r>
              <a:rPr lang="en-US" b="1" dirty="0">
                <a:solidFill>
                  <a:prstClr val="black"/>
                </a:solidFill>
                <a:latin typeface="+mn-lt"/>
              </a:rPr>
              <a:t>(Z</a:t>
            </a:r>
            <a:r>
              <a:rPr lang="en-US" b="1" baseline="-25000" dirty="0">
                <a:solidFill>
                  <a:prstClr val="black"/>
                </a:solidFill>
                <a:latin typeface="+mn-lt"/>
              </a:rPr>
              <a:t>2</a:t>
            </a:r>
            <a:r>
              <a:rPr lang="en-US" b="1" dirty="0">
                <a:solidFill>
                  <a:prstClr val="black"/>
                </a:solidFill>
                <a:latin typeface="+mn-lt"/>
              </a:rPr>
              <a:t>) </a:t>
            </a:r>
            <a:r>
              <a:rPr lang="en-US" b="1" dirty="0" err="1">
                <a:solidFill>
                  <a:prstClr val="black"/>
                </a:solidFill>
                <a:latin typeface="+mn-lt"/>
              </a:rPr>
              <a:t>p</a:t>
            </a:r>
            <a:r>
              <a:rPr lang="en-US" b="1" baseline="-25000" dirty="0" err="1">
                <a:solidFill>
                  <a:prstClr val="black"/>
                </a:solidFill>
                <a:latin typeface="+mn-lt"/>
              </a:rPr>
              <a:t>T</a:t>
            </a:r>
            <a:r>
              <a:rPr lang="en-US" b="1" dirty="0">
                <a:solidFill>
                  <a:prstClr val="black"/>
                </a:solidFill>
                <a:latin typeface="+mn-lt"/>
              </a:rPr>
              <a:t> : 14 </a:t>
            </a:r>
            <a:r>
              <a:rPr lang="en-US" b="1" dirty="0" err="1">
                <a:solidFill>
                  <a:prstClr val="black"/>
                </a:solidFill>
                <a:latin typeface="+mn-lt"/>
              </a:rPr>
              <a:t>GeV</a:t>
            </a:r>
            <a:endParaRPr lang="en-US" b="1" dirty="0">
              <a:solidFill>
                <a:prstClr val="black"/>
              </a:solidFill>
              <a:latin typeface="+mn-lt"/>
            </a:endParaRPr>
          </a:p>
        </p:txBody>
      </p:sp>
      <p:sp>
        <p:nvSpPr>
          <p:cNvPr id="13" name="TextBox 12"/>
          <p:cNvSpPr txBox="1"/>
          <p:nvPr/>
        </p:nvSpPr>
        <p:spPr>
          <a:xfrm>
            <a:off x="2824336" y="1892302"/>
            <a:ext cx="2824336" cy="461665"/>
          </a:xfrm>
          <a:prstGeom prst="rect">
            <a:avLst/>
          </a:prstGeom>
          <a:noFill/>
        </p:spPr>
        <p:txBody>
          <a:bodyPr wrap="square" rtlCol="0">
            <a:spAutoFit/>
          </a:bodyPr>
          <a:lstStyle/>
          <a:p>
            <a:pPr defTabSz="457200"/>
            <a:r>
              <a:rPr lang="en-US" b="1" dirty="0">
                <a:solidFill>
                  <a:schemeClr val="bg1"/>
                </a:solidFill>
              </a:rPr>
              <a:t>γ</a:t>
            </a:r>
            <a:r>
              <a:rPr lang="en-US" b="1" dirty="0">
                <a:solidFill>
                  <a:prstClr val="black"/>
                </a:solidFill>
                <a:latin typeface="+mn-lt"/>
              </a:rPr>
              <a:t>(Z</a:t>
            </a:r>
            <a:r>
              <a:rPr lang="en-US" b="1" baseline="-25000" dirty="0">
                <a:solidFill>
                  <a:prstClr val="black"/>
                </a:solidFill>
                <a:latin typeface="+mn-lt"/>
              </a:rPr>
              <a:t>1</a:t>
            </a:r>
            <a:r>
              <a:rPr lang="en-US" b="1" dirty="0">
                <a:solidFill>
                  <a:prstClr val="black"/>
                </a:solidFill>
                <a:latin typeface="+mn-lt"/>
              </a:rPr>
              <a:t>) E</a:t>
            </a:r>
            <a:r>
              <a:rPr lang="en-US" b="1" baseline="-25000" dirty="0">
                <a:solidFill>
                  <a:prstClr val="black"/>
                </a:solidFill>
                <a:latin typeface="+mn-lt"/>
              </a:rPr>
              <a:t>T</a:t>
            </a:r>
            <a:r>
              <a:rPr lang="en-US" b="1" dirty="0">
                <a:solidFill>
                  <a:prstClr val="black"/>
                </a:solidFill>
                <a:latin typeface="+mn-lt"/>
              </a:rPr>
              <a:t> : 8 </a:t>
            </a:r>
            <a:r>
              <a:rPr lang="en-US" b="1" dirty="0" err="1">
                <a:solidFill>
                  <a:prstClr val="black"/>
                </a:solidFill>
                <a:latin typeface="+mn-lt"/>
              </a:rPr>
              <a:t>GeV</a:t>
            </a:r>
            <a:endParaRPr lang="en-US" b="1" dirty="0">
              <a:solidFill>
                <a:prstClr val="black"/>
              </a:solidFill>
              <a:latin typeface="+mn-lt"/>
            </a:endParaRPr>
          </a:p>
        </p:txBody>
      </p:sp>
      <p:sp>
        <p:nvSpPr>
          <p:cNvPr id="14" name="Title 12"/>
          <p:cNvSpPr txBox="1">
            <a:spLocks noGrp="1"/>
          </p:cNvSpPr>
          <p:nvPr>
            <p:ph type="title"/>
          </p:nvPr>
        </p:nvSpPr>
        <p:spPr>
          <a:xfrm>
            <a:off x="4128175" y="0"/>
            <a:ext cx="2806025" cy="600164"/>
          </a:xfrm>
          <a:prstGeom prst="rect">
            <a:avLst/>
          </a:prstGeom>
          <a:noFill/>
        </p:spPr>
        <p:txBody>
          <a:bodyPr wrap="none" rtlCol="0">
            <a:spAutoFit/>
          </a:bodyPr>
          <a:lstStyle/>
          <a:p>
            <a:pPr algn="ctr"/>
            <a:r>
              <a:rPr lang="el-GR" sz="3600" dirty="0">
                <a:solidFill>
                  <a:srgbClr val="FF0000"/>
                </a:solidFill>
              </a:rPr>
              <a:t>4 Ιουλίου 2012</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09600"/>
          </a:xfrm>
        </p:spPr>
        <p:txBody>
          <a:bodyPr>
            <a:noAutofit/>
          </a:bodyPr>
          <a:lstStyle/>
          <a:p>
            <a:pPr algn="ctr"/>
            <a:r>
              <a:rPr lang="el-GR" sz="4000" dirty="0"/>
              <a:t>Προβλήματα της Σωματιδιακής Φυσικής</a:t>
            </a:r>
            <a:endParaRPr lang="en-US" sz="4000" dirty="0"/>
          </a:p>
        </p:txBody>
      </p:sp>
      <p:sp>
        <p:nvSpPr>
          <p:cNvPr id="4" name="Date Placeholder 3"/>
          <p:cNvSpPr>
            <a:spLocks noGrp="1"/>
          </p:cNvSpPr>
          <p:nvPr>
            <p:ph type="dt" sz="half" idx="10"/>
          </p:nvPr>
        </p:nvSpPr>
        <p:spPr>
          <a:xfrm>
            <a:off x="457200" y="6492875"/>
            <a:ext cx="2133600" cy="365125"/>
          </a:xfrm>
        </p:spPr>
        <p:txBody>
          <a:bodyPr/>
          <a:lstStyle/>
          <a:p>
            <a:fld id="{3D62FB26-6CBE-4154-8226-2E19B4661D81}" type="datetime1">
              <a:rPr lang="el-GR" smtClean="0"/>
              <a:pPr/>
              <a:t>31/8/2023</a:t>
            </a:fld>
            <a:endParaRPr lang="en-US" dirty="0"/>
          </a:p>
        </p:txBody>
      </p:sp>
      <p:sp>
        <p:nvSpPr>
          <p:cNvPr id="5" name="Footer Placeholder 4"/>
          <p:cNvSpPr>
            <a:spLocks noGrp="1"/>
          </p:cNvSpPr>
          <p:nvPr>
            <p:ph type="ftr" sz="quarter" idx="11"/>
          </p:nvPr>
        </p:nvSpPr>
        <p:spPr>
          <a:xfrm>
            <a:off x="2667000" y="6356350"/>
            <a:ext cx="6477000" cy="501650"/>
          </a:xfrm>
        </p:spPr>
        <p:txBody>
          <a:bodyPr/>
          <a:lstStyle/>
          <a:p>
            <a:r>
              <a:rPr lang="el-GR" dirty="0"/>
              <a:t>Καθ. Κ. Φουντάς, Εργ. Φυσικής Υψηλών Ενεργειών, Παν. Ιωαννίνων</a:t>
            </a:r>
            <a:endParaRPr lang="en-US" dirty="0"/>
          </a:p>
        </p:txBody>
      </p:sp>
      <p:sp>
        <p:nvSpPr>
          <p:cNvPr id="6" name="Slide Number Placeholder 5"/>
          <p:cNvSpPr>
            <a:spLocks noGrp="1"/>
          </p:cNvSpPr>
          <p:nvPr>
            <p:ph type="sldNum" sz="quarter" idx="12"/>
          </p:nvPr>
        </p:nvSpPr>
        <p:spPr/>
        <p:txBody>
          <a:bodyPr/>
          <a:lstStyle/>
          <a:p>
            <a:fld id="{AC45A5D1-0CC0-4A14-B92D-749B7C641110}" type="slidenum">
              <a:rPr lang="en-US" smtClean="0"/>
              <a:pPr/>
              <a:t>41</a:t>
            </a:fld>
            <a:endParaRPr lang="en-US" dirty="0"/>
          </a:p>
        </p:txBody>
      </p:sp>
      <p:sp>
        <p:nvSpPr>
          <p:cNvPr id="8" name="TextBox 7"/>
          <p:cNvSpPr txBox="1"/>
          <p:nvPr/>
        </p:nvSpPr>
        <p:spPr>
          <a:xfrm>
            <a:off x="0" y="1600200"/>
            <a:ext cx="9144000" cy="3170099"/>
          </a:xfrm>
          <a:prstGeom prst="rect">
            <a:avLst/>
          </a:prstGeom>
          <a:solidFill>
            <a:srgbClr val="00FF00"/>
          </a:solidFill>
        </p:spPr>
        <p:txBody>
          <a:bodyPr wrap="square" rtlCol="0">
            <a:spAutoFit/>
          </a:bodyPr>
          <a:lstStyle/>
          <a:p>
            <a:pPr>
              <a:buFont typeface="Wingdings" pitchFamily="2" charset="2"/>
              <a:buChar char="q"/>
            </a:pPr>
            <a:r>
              <a:rPr lang="en-US" sz="4000" dirty="0"/>
              <a:t>  </a:t>
            </a:r>
            <a:r>
              <a:rPr lang="el-GR" sz="4000" dirty="0"/>
              <a:t>Το </a:t>
            </a:r>
            <a:r>
              <a:rPr lang="en-US" sz="4000" dirty="0"/>
              <a:t>Higgs +</a:t>
            </a:r>
            <a:r>
              <a:rPr lang="el-GR" sz="4000" dirty="0"/>
              <a:t>Υπερσυμμετρία+….</a:t>
            </a:r>
          </a:p>
          <a:p>
            <a:pPr>
              <a:buFont typeface="Wingdings" pitchFamily="2" charset="2"/>
              <a:buChar char="q"/>
            </a:pPr>
            <a:r>
              <a:rPr lang="el-GR" sz="4000" dirty="0"/>
              <a:t>  Τα Νετρίνα και η μικρή Μάζα τους</a:t>
            </a:r>
          </a:p>
          <a:p>
            <a:pPr>
              <a:buFont typeface="Wingdings" pitchFamily="2" charset="2"/>
              <a:buChar char="q"/>
            </a:pPr>
            <a:r>
              <a:rPr lang="el-GR" sz="4000" dirty="0"/>
              <a:t>  Γιατί το σύμπαν αποτελείται μόνο </a:t>
            </a:r>
          </a:p>
          <a:p>
            <a:r>
              <a:rPr lang="el-GR" sz="4000" dirty="0"/>
              <a:t>       από ύλη με πολύ μικρό ποσοστό </a:t>
            </a:r>
          </a:p>
          <a:p>
            <a:r>
              <a:rPr lang="el-GR" sz="4000" dirty="0"/>
              <a:t>      αντι-ύλης</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09600"/>
          </a:xfrm>
        </p:spPr>
        <p:txBody>
          <a:bodyPr>
            <a:noAutofit/>
          </a:bodyPr>
          <a:lstStyle/>
          <a:p>
            <a:pPr algn="ctr"/>
            <a:r>
              <a:rPr lang="el-GR" sz="4000" dirty="0"/>
              <a:t>Από την διάλεξη του 2010</a:t>
            </a:r>
            <a:endParaRPr lang="en-US" sz="4000" dirty="0"/>
          </a:p>
        </p:txBody>
      </p:sp>
      <p:sp>
        <p:nvSpPr>
          <p:cNvPr id="4" name="Date Placeholder 3"/>
          <p:cNvSpPr>
            <a:spLocks noGrp="1"/>
          </p:cNvSpPr>
          <p:nvPr>
            <p:ph type="dt" sz="half" idx="10"/>
          </p:nvPr>
        </p:nvSpPr>
        <p:spPr>
          <a:xfrm>
            <a:off x="457200" y="6492875"/>
            <a:ext cx="2133600" cy="365125"/>
          </a:xfrm>
        </p:spPr>
        <p:txBody>
          <a:bodyPr/>
          <a:lstStyle/>
          <a:p>
            <a:fld id="{3D62FB26-6CBE-4154-8226-2E19B4661D81}" type="datetime1">
              <a:rPr lang="el-GR" smtClean="0"/>
              <a:pPr/>
              <a:t>31/8/2023</a:t>
            </a:fld>
            <a:endParaRPr lang="en-US" dirty="0"/>
          </a:p>
        </p:txBody>
      </p:sp>
      <p:sp>
        <p:nvSpPr>
          <p:cNvPr id="5" name="Footer Placeholder 4"/>
          <p:cNvSpPr>
            <a:spLocks noGrp="1"/>
          </p:cNvSpPr>
          <p:nvPr>
            <p:ph type="ftr" sz="quarter" idx="11"/>
          </p:nvPr>
        </p:nvSpPr>
        <p:spPr>
          <a:xfrm>
            <a:off x="2667000" y="6356350"/>
            <a:ext cx="6477000" cy="501650"/>
          </a:xfrm>
        </p:spPr>
        <p:txBody>
          <a:bodyPr/>
          <a:lstStyle/>
          <a:p>
            <a:r>
              <a:rPr lang="el-GR" dirty="0"/>
              <a:t>Καθ. Κ. Φουντάς, Εργ. Φυσικής Υψηλών Ενεργειών, Παν. Ιωαννίνων</a:t>
            </a:r>
            <a:endParaRPr lang="en-US" dirty="0"/>
          </a:p>
        </p:txBody>
      </p:sp>
      <p:sp>
        <p:nvSpPr>
          <p:cNvPr id="6" name="Slide Number Placeholder 5"/>
          <p:cNvSpPr>
            <a:spLocks noGrp="1"/>
          </p:cNvSpPr>
          <p:nvPr>
            <p:ph type="sldNum" sz="quarter" idx="12"/>
          </p:nvPr>
        </p:nvSpPr>
        <p:spPr/>
        <p:txBody>
          <a:bodyPr/>
          <a:lstStyle/>
          <a:p>
            <a:fld id="{AC45A5D1-0CC0-4A14-B92D-749B7C641110}" type="slidenum">
              <a:rPr lang="en-US" smtClean="0"/>
              <a:pPr/>
              <a:t>42</a:t>
            </a:fld>
            <a:endParaRPr lang="en-US" dirty="0"/>
          </a:p>
        </p:txBody>
      </p:sp>
      <p:sp>
        <p:nvSpPr>
          <p:cNvPr id="8" name="TextBox 7"/>
          <p:cNvSpPr txBox="1"/>
          <p:nvPr/>
        </p:nvSpPr>
        <p:spPr>
          <a:xfrm>
            <a:off x="0" y="685800"/>
            <a:ext cx="9144000" cy="5632311"/>
          </a:xfrm>
          <a:prstGeom prst="rect">
            <a:avLst/>
          </a:prstGeom>
          <a:noFill/>
        </p:spPr>
        <p:txBody>
          <a:bodyPr wrap="square" rtlCol="0">
            <a:spAutoFit/>
          </a:bodyPr>
          <a:lstStyle/>
          <a:p>
            <a:pPr>
              <a:buFont typeface="Wingdings" pitchFamily="2" charset="2"/>
              <a:buChar char="q"/>
            </a:pPr>
            <a:r>
              <a:rPr lang="en-US" sz="4000" dirty="0"/>
              <a:t>  </a:t>
            </a:r>
            <a:r>
              <a:rPr lang="el-GR" sz="4000" dirty="0"/>
              <a:t>Ο Μεγάλος Επιταχυντής Αδρονίων </a:t>
            </a:r>
            <a:r>
              <a:rPr lang="en-US" sz="4000" dirty="0"/>
              <a:t>  </a:t>
            </a:r>
          </a:p>
          <a:p>
            <a:r>
              <a:rPr lang="en-US" sz="4000" dirty="0"/>
              <a:t>     </a:t>
            </a:r>
            <a:r>
              <a:rPr lang="el-GR" sz="4000" dirty="0"/>
              <a:t>άρχισε μια νέα εποχή στην</a:t>
            </a:r>
            <a:r>
              <a:rPr lang="en-US" sz="4000" dirty="0"/>
              <a:t>    </a:t>
            </a:r>
          </a:p>
          <a:p>
            <a:r>
              <a:rPr lang="en-US" sz="4000" dirty="0"/>
              <a:t>     </a:t>
            </a:r>
            <a:r>
              <a:rPr lang="el-GR" sz="4000" dirty="0"/>
              <a:t>σωματιδιακή φυσική και πιστεύω ότι η </a:t>
            </a:r>
            <a:endParaRPr lang="en-US" sz="4000" dirty="0"/>
          </a:p>
          <a:p>
            <a:r>
              <a:rPr lang="en-US" sz="4000" dirty="0"/>
              <a:t>     </a:t>
            </a:r>
            <a:r>
              <a:rPr lang="el-GR" sz="4000" dirty="0"/>
              <a:t>επόμενη δεκαετία θα είναι πλούσια σε </a:t>
            </a:r>
            <a:endParaRPr lang="en-US" sz="4000" dirty="0"/>
          </a:p>
          <a:p>
            <a:r>
              <a:rPr lang="en-US" sz="4000" dirty="0"/>
              <a:t>      </a:t>
            </a:r>
            <a:r>
              <a:rPr lang="el-GR" sz="4000" dirty="0"/>
              <a:t>ανακαλύψεις !!!!!!</a:t>
            </a:r>
          </a:p>
          <a:p>
            <a:pPr>
              <a:buFont typeface="Wingdings" pitchFamily="2" charset="2"/>
              <a:buChar char="q"/>
            </a:pPr>
            <a:r>
              <a:rPr lang="el-GR" sz="4000" dirty="0"/>
              <a:t> Ένα μεγάλο πλούσιο σε έρευνα και </a:t>
            </a:r>
            <a:endParaRPr lang="en-US" sz="4000" dirty="0"/>
          </a:p>
          <a:p>
            <a:r>
              <a:rPr lang="en-US" sz="4000" dirty="0"/>
              <a:t>     </a:t>
            </a:r>
            <a:r>
              <a:rPr lang="el-GR" sz="4000" dirty="0"/>
              <a:t>παγκόσμιο πρόγραμμα σε φυσική </a:t>
            </a:r>
            <a:endParaRPr lang="en-US" sz="4000" dirty="0"/>
          </a:p>
          <a:p>
            <a:r>
              <a:rPr lang="en-US" sz="4000" dirty="0"/>
              <a:t>     </a:t>
            </a:r>
            <a:r>
              <a:rPr lang="el-GR" sz="4000" dirty="0"/>
              <a:t>νετρίνων άρχισε και υπόσχεται όχι </a:t>
            </a:r>
            <a:endParaRPr lang="en-US" sz="4000" dirty="0"/>
          </a:p>
          <a:p>
            <a:r>
              <a:rPr lang="en-US" sz="4000" dirty="0"/>
              <a:t>     </a:t>
            </a:r>
            <a:r>
              <a:rPr lang="el-GR" sz="4000" dirty="0"/>
              <a:t>λιγότερα από το </a:t>
            </a:r>
            <a:r>
              <a:rPr lang="en-US" sz="4000" dirty="0"/>
              <a:t>LHC.</a:t>
            </a:r>
            <a:endParaRPr lang="el-GR" sz="4000" dirty="0"/>
          </a:p>
        </p:txBody>
      </p:sp>
      <p:sp>
        <p:nvSpPr>
          <p:cNvPr id="9" name="Rectangle 8"/>
          <p:cNvSpPr/>
          <p:nvPr/>
        </p:nvSpPr>
        <p:spPr>
          <a:xfrm rot="2686059">
            <a:off x="4023781" y="2513002"/>
            <a:ext cx="5697136" cy="707886"/>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l-GR" sz="4000" b="1" cap="all" dirty="0" err="1">
                <a:ln w="0"/>
                <a:solidFill>
                  <a:srgbClr val="FF0000"/>
                </a:solidFill>
                <a:effectLst>
                  <a:reflection blurRad="12700" stA="50000" endPos="50000" dist="5000" dir="5400000" sy="-100000" rotWithShape="0"/>
                </a:effectLst>
              </a:rPr>
              <a:t>Αρχισε</a:t>
            </a:r>
            <a:r>
              <a:rPr lang="el-GR" sz="4000" b="1" cap="all" dirty="0">
                <a:ln w="0"/>
                <a:solidFill>
                  <a:srgbClr val="FF0000"/>
                </a:solidFill>
                <a:effectLst>
                  <a:reflection blurRad="12700" stA="50000" endPos="50000" dist="5000" dir="5400000" sy="-100000" rotWithShape="0"/>
                </a:effectLst>
              </a:rPr>
              <a:t> με το</a:t>
            </a:r>
            <a:r>
              <a:rPr lang="en-US" sz="4000" b="1" cap="all" dirty="0">
                <a:ln w="0"/>
                <a:solidFill>
                  <a:srgbClr val="FF0000"/>
                </a:solidFill>
                <a:effectLst>
                  <a:reflection blurRad="12700" stA="50000" endPos="50000" dist="5000" dir="5400000" sy="-100000" rotWithShape="0"/>
                </a:effectLst>
              </a:rPr>
              <a:t> Higgs</a:t>
            </a:r>
            <a:r>
              <a:rPr lang="el-GR" sz="4000" b="1" cap="all" dirty="0">
                <a:ln w="0"/>
                <a:solidFill>
                  <a:srgbClr val="FF0000"/>
                </a:solidFill>
                <a:effectLst>
                  <a:reflection blurRad="12700" stA="50000" endPos="50000" dist="5000" dir="5400000" sy="-100000" rotWithShape="0"/>
                </a:effectLst>
              </a:rPr>
              <a:t> </a:t>
            </a:r>
            <a:endParaRPr lang="en-US" sz="4000" b="1" cap="all" spc="0" dirty="0">
              <a:ln w="0"/>
              <a:solidFill>
                <a:srgbClr val="FF0000"/>
              </a:solidFill>
              <a:effectLst>
                <a:reflection blurRad="12700" stA="50000" endPos="50000" dist="5000" dir="5400000" sy="-100000" rotWithShape="0"/>
              </a:effectLst>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p:spPr>
        <p:txBody>
          <a:bodyPr>
            <a:noAutofit/>
          </a:bodyPr>
          <a:lstStyle/>
          <a:p>
            <a:pPr algn="ctr"/>
            <a:r>
              <a:rPr lang="el-GR" sz="4400" dirty="0"/>
              <a:t>Θεωρίες των </a:t>
            </a:r>
            <a:r>
              <a:rPr lang="en-US" sz="4000" dirty="0"/>
              <a:t>Thomson</a:t>
            </a:r>
            <a:r>
              <a:rPr lang="el-GR" sz="4000" dirty="0"/>
              <a:t> και </a:t>
            </a:r>
            <a:r>
              <a:rPr lang="en-US" sz="4000" dirty="0"/>
              <a:t>Rutherford</a:t>
            </a:r>
          </a:p>
        </p:txBody>
      </p:sp>
      <p:sp>
        <p:nvSpPr>
          <p:cNvPr id="3" name="Content Placeholder 2"/>
          <p:cNvSpPr>
            <a:spLocks noGrp="1"/>
          </p:cNvSpPr>
          <p:nvPr>
            <p:ph idx="1"/>
          </p:nvPr>
        </p:nvSpPr>
        <p:spPr>
          <a:xfrm>
            <a:off x="1295400" y="5410200"/>
            <a:ext cx="3276600" cy="807720"/>
          </a:xfrm>
        </p:spPr>
        <p:txBody>
          <a:bodyPr/>
          <a:lstStyle/>
          <a:p>
            <a:r>
              <a:rPr lang="el-GR" dirty="0"/>
              <a:t>σδφσφ</a:t>
            </a:r>
            <a:endParaRPr lang="en-US" dirty="0"/>
          </a:p>
        </p:txBody>
      </p:sp>
      <p:sp>
        <p:nvSpPr>
          <p:cNvPr id="4" name="Date Placeholder 3"/>
          <p:cNvSpPr>
            <a:spLocks noGrp="1"/>
          </p:cNvSpPr>
          <p:nvPr>
            <p:ph type="dt" sz="half" idx="10"/>
          </p:nvPr>
        </p:nvSpPr>
        <p:spPr>
          <a:xfrm>
            <a:off x="457200" y="6492875"/>
            <a:ext cx="2133600" cy="365125"/>
          </a:xfrm>
        </p:spPr>
        <p:txBody>
          <a:bodyPr/>
          <a:lstStyle/>
          <a:p>
            <a:fld id="{3D62FB26-6CBE-4154-8226-2E19B4661D81}" type="datetime1">
              <a:rPr lang="el-GR" smtClean="0"/>
              <a:pPr/>
              <a:t>31/8/2023</a:t>
            </a:fld>
            <a:endParaRPr lang="en-US" dirty="0"/>
          </a:p>
        </p:txBody>
      </p:sp>
      <p:sp>
        <p:nvSpPr>
          <p:cNvPr id="5" name="Footer Placeholder 4"/>
          <p:cNvSpPr>
            <a:spLocks noGrp="1"/>
          </p:cNvSpPr>
          <p:nvPr>
            <p:ph type="ftr" sz="quarter" idx="11"/>
          </p:nvPr>
        </p:nvSpPr>
        <p:spPr>
          <a:xfrm>
            <a:off x="2667000" y="6356350"/>
            <a:ext cx="6477000" cy="501650"/>
          </a:xfrm>
        </p:spPr>
        <p:txBody>
          <a:bodyPr/>
          <a:lstStyle/>
          <a:p>
            <a:r>
              <a:rPr lang="el-GR" dirty="0"/>
              <a:t>Καθ. Κ. Φουντάς, Εργ. Φυσικής Υψηλών Ενεργειών, Παν. Ιωαννίνων</a:t>
            </a:r>
            <a:endParaRPr lang="en-US" dirty="0"/>
          </a:p>
        </p:txBody>
      </p:sp>
      <p:sp>
        <p:nvSpPr>
          <p:cNvPr id="6" name="Slide Number Placeholder 5"/>
          <p:cNvSpPr>
            <a:spLocks noGrp="1"/>
          </p:cNvSpPr>
          <p:nvPr>
            <p:ph type="sldNum" sz="quarter" idx="12"/>
          </p:nvPr>
        </p:nvSpPr>
        <p:spPr/>
        <p:txBody>
          <a:bodyPr/>
          <a:lstStyle/>
          <a:p>
            <a:fld id="{AC45A5D1-0CC0-4A14-B92D-749B7C641110}" type="slidenum">
              <a:rPr lang="en-US" smtClean="0"/>
              <a:pPr/>
              <a:t>5</a:t>
            </a:fld>
            <a:endParaRPr lang="en-US" dirty="0"/>
          </a:p>
        </p:txBody>
      </p:sp>
      <p:pic>
        <p:nvPicPr>
          <p:cNvPr id="1026" name="Picture 2"/>
          <p:cNvPicPr>
            <a:picLocks noChangeAspect="1" noChangeArrowheads="1"/>
          </p:cNvPicPr>
          <p:nvPr/>
        </p:nvPicPr>
        <p:blipFill>
          <a:blip r:embed="rId2" cstate="print"/>
          <a:srcRect/>
          <a:stretch>
            <a:fillRect/>
          </a:stretch>
        </p:blipFill>
        <p:spPr bwMode="auto">
          <a:xfrm>
            <a:off x="533400" y="914400"/>
            <a:ext cx="8001000" cy="5677525"/>
          </a:xfrm>
          <a:prstGeom prst="rect">
            <a:avLst/>
          </a:prstGeom>
          <a:noFill/>
          <a:ln w="9525">
            <a:noFill/>
            <a:miter lim="800000"/>
            <a:headEnd/>
            <a:tailEnd/>
          </a:ln>
        </p:spPr>
      </p:pic>
      <p:sp>
        <p:nvSpPr>
          <p:cNvPr id="130" name="TextBox 129"/>
          <p:cNvSpPr txBox="1"/>
          <p:nvPr/>
        </p:nvSpPr>
        <p:spPr>
          <a:xfrm>
            <a:off x="457200" y="609600"/>
            <a:ext cx="5460662" cy="523220"/>
          </a:xfrm>
          <a:prstGeom prst="rect">
            <a:avLst/>
          </a:prstGeom>
          <a:solidFill>
            <a:srgbClr val="FFFF00"/>
          </a:solidFill>
        </p:spPr>
        <p:txBody>
          <a:bodyPr wrap="square" rtlCol="0">
            <a:spAutoFit/>
          </a:bodyPr>
          <a:lstStyle/>
          <a:p>
            <a:r>
              <a:rPr lang="el-GR" sz="2800" dirty="0"/>
              <a:t>Πειράματα Σωματιδιακής Φυσικής</a:t>
            </a:r>
            <a:endParaRPr lang="en-US" sz="2800" dirty="0"/>
          </a:p>
        </p:txBody>
      </p:sp>
      <p:sp>
        <p:nvSpPr>
          <p:cNvPr id="131" name="TextBox 130"/>
          <p:cNvSpPr txBox="1"/>
          <p:nvPr/>
        </p:nvSpPr>
        <p:spPr>
          <a:xfrm>
            <a:off x="609600" y="3276600"/>
            <a:ext cx="1487651" cy="646331"/>
          </a:xfrm>
          <a:prstGeom prst="rect">
            <a:avLst/>
          </a:prstGeom>
          <a:solidFill>
            <a:schemeClr val="bg1"/>
          </a:solidFill>
        </p:spPr>
        <p:txBody>
          <a:bodyPr wrap="none" rtlCol="0">
            <a:spAutoFit/>
          </a:bodyPr>
          <a:lstStyle/>
          <a:p>
            <a:r>
              <a:rPr lang="el-GR" b="1" dirty="0"/>
              <a:t>Το Μοντέλο</a:t>
            </a:r>
            <a:r>
              <a:rPr lang="en-US" b="1" dirty="0"/>
              <a:t> </a:t>
            </a:r>
          </a:p>
          <a:p>
            <a:pPr algn="ctr"/>
            <a:r>
              <a:rPr lang="en-US" b="1" dirty="0"/>
              <a:t>Thomson</a:t>
            </a:r>
          </a:p>
        </p:txBody>
      </p:sp>
      <p:sp>
        <p:nvSpPr>
          <p:cNvPr id="132" name="TextBox 131"/>
          <p:cNvSpPr txBox="1"/>
          <p:nvPr/>
        </p:nvSpPr>
        <p:spPr>
          <a:xfrm>
            <a:off x="457200" y="5983069"/>
            <a:ext cx="1487651" cy="646331"/>
          </a:xfrm>
          <a:prstGeom prst="rect">
            <a:avLst/>
          </a:prstGeom>
          <a:solidFill>
            <a:schemeClr val="bg1"/>
          </a:solidFill>
        </p:spPr>
        <p:txBody>
          <a:bodyPr wrap="none" rtlCol="0">
            <a:spAutoFit/>
          </a:bodyPr>
          <a:lstStyle/>
          <a:p>
            <a:r>
              <a:rPr lang="el-GR" b="1" dirty="0"/>
              <a:t>Το Μοντέλο</a:t>
            </a:r>
            <a:r>
              <a:rPr lang="en-US" b="1" dirty="0"/>
              <a:t> </a:t>
            </a:r>
          </a:p>
          <a:p>
            <a:pPr algn="ctr"/>
            <a:r>
              <a:rPr lang="en-US" b="1" dirty="0"/>
              <a:t>Rutherford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p:spPr>
        <p:txBody>
          <a:bodyPr>
            <a:noAutofit/>
          </a:bodyPr>
          <a:lstStyle/>
          <a:p>
            <a:pPr algn="ctr"/>
            <a:r>
              <a:rPr lang="el-GR" sz="4400" dirty="0"/>
              <a:t>Το Φωτόνιο - γ</a:t>
            </a:r>
            <a:endParaRPr lang="en-US" sz="4000" dirty="0"/>
          </a:p>
        </p:txBody>
      </p:sp>
      <p:sp>
        <p:nvSpPr>
          <p:cNvPr id="3" name="Content Placeholder 2"/>
          <p:cNvSpPr>
            <a:spLocks noGrp="1"/>
          </p:cNvSpPr>
          <p:nvPr>
            <p:ph idx="1"/>
          </p:nvPr>
        </p:nvSpPr>
        <p:spPr>
          <a:xfrm>
            <a:off x="0" y="762000"/>
            <a:ext cx="8915400" cy="3886200"/>
          </a:xfrm>
        </p:spPr>
        <p:txBody>
          <a:bodyPr>
            <a:normAutofit/>
          </a:bodyPr>
          <a:lstStyle/>
          <a:p>
            <a:r>
              <a:rPr lang="el-GR" dirty="0"/>
              <a:t>Οι κβαντική θεωρία του φωτός θεμελιώθηκε  στις αρχές του 20</a:t>
            </a:r>
            <a:r>
              <a:rPr lang="el-GR" baseline="30000" dirty="0"/>
              <a:t>ου </a:t>
            </a:r>
            <a:r>
              <a:rPr lang="el-GR" dirty="0"/>
              <a:t> αιώνα από τους </a:t>
            </a:r>
            <a:r>
              <a:rPr lang="en-US" dirty="0"/>
              <a:t>Plank </a:t>
            </a:r>
            <a:r>
              <a:rPr lang="el-GR" dirty="0"/>
              <a:t>και </a:t>
            </a:r>
            <a:r>
              <a:rPr lang="en-US" dirty="0"/>
              <a:t>Einstein</a:t>
            </a:r>
            <a:r>
              <a:rPr lang="el-GR" dirty="0"/>
              <a:t> (Γερμανία/Ελβετία)</a:t>
            </a:r>
          </a:p>
          <a:p>
            <a:r>
              <a:rPr lang="el-GR" dirty="0"/>
              <a:t>Το φώς είναι απλά ηλεκτρομαγνητική ακτινοβολία και έχει σωματιδιακή φύση.</a:t>
            </a:r>
          </a:p>
          <a:p>
            <a:r>
              <a:rPr lang="el-GR" dirty="0"/>
              <a:t>Το σωματίδιο του φωτός ονομάζεται </a:t>
            </a:r>
            <a:r>
              <a:rPr lang="el-GR" dirty="0">
                <a:solidFill>
                  <a:srgbClr val="FF0000"/>
                </a:solidFill>
              </a:rPr>
              <a:t>φωτόνιο  (γ)</a:t>
            </a:r>
          </a:p>
          <a:p>
            <a:r>
              <a:rPr lang="el-GR" dirty="0">
                <a:solidFill>
                  <a:srgbClr val="FF0000"/>
                </a:solidFill>
              </a:rPr>
              <a:t> Το Φωτόνιο έχει μηδενική μάζα </a:t>
            </a:r>
            <a:r>
              <a:rPr lang="en-US" dirty="0">
                <a:solidFill>
                  <a:srgbClr val="FF0000"/>
                </a:solidFill>
              </a:rPr>
              <a:t>(</a:t>
            </a:r>
            <a:r>
              <a:rPr lang="el-GR" dirty="0">
                <a:solidFill>
                  <a:srgbClr val="FF0000"/>
                </a:solidFill>
              </a:rPr>
              <a:t>άπειρη εμβέλεια) αλλά έχει ενέργεια</a:t>
            </a:r>
            <a:r>
              <a:rPr lang="en-US" dirty="0">
                <a:solidFill>
                  <a:srgbClr val="FF0000"/>
                </a:solidFill>
              </a:rPr>
              <a:t>:   </a:t>
            </a:r>
            <a:r>
              <a:rPr lang="el-GR" dirty="0">
                <a:solidFill>
                  <a:srgbClr val="0000FF"/>
                </a:solidFill>
              </a:rPr>
              <a:t>Ε = </a:t>
            </a:r>
            <a:r>
              <a:rPr lang="en-US" dirty="0">
                <a:solidFill>
                  <a:srgbClr val="0000FF"/>
                </a:solidFill>
              </a:rPr>
              <a:t>h × </a:t>
            </a:r>
            <a:r>
              <a:rPr lang="el-GR" dirty="0">
                <a:solidFill>
                  <a:srgbClr val="0000FF"/>
                </a:solidFill>
              </a:rPr>
              <a:t>ν</a:t>
            </a:r>
            <a:r>
              <a:rPr lang="en-US" dirty="0">
                <a:solidFill>
                  <a:srgbClr val="0000FF"/>
                </a:solidFill>
              </a:rPr>
              <a:t>   (</a:t>
            </a:r>
            <a:r>
              <a:rPr lang="el-GR" dirty="0">
                <a:solidFill>
                  <a:srgbClr val="0000FF"/>
                </a:solidFill>
              </a:rPr>
              <a:t>το </a:t>
            </a:r>
            <a:r>
              <a:rPr lang="en-US" dirty="0">
                <a:solidFill>
                  <a:srgbClr val="0000FF"/>
                </a:solidFill>
              </a:rPr>
              <a:t>h</a:t>
            </a:r>
            <a:r>
              <a:rPr lang="el-GR" dirty="0">
                <a:solidFill>
                  <a:srgbClr val="0000FF"/>
                </a:solidFill>
              </a:rPr>
              <a:t> είναι μια σταθερά και το</a:t>
            </a:r>
            <a:r>
              <a:rPr lang="en-US" dirty="0">
                <a:solidFill>
                  <a:srgbClr val="0000FF"/>
                </a:solidFill>
              </a:rPr>
              <a:t> </a:t>
            </a:r>
            <a:r>
              <a:rPr lang="el-GR" dirty="0">
                <a:solidFill>
                  <a:srgbClr val="0000FF"/>
                </a:solidFill>
              </a:rPr>
              <a:t>ν είναι η συχνότητα)</a:t>
            </a:r>
            <a:endParaRPr lang="en-US" dirty="0">
              <a:solidFill>
                <a:srgbClr val="0000FF"/>
              </a:solidFill>
            </a:endParaRPr>
          </a:p>
        </p:txBody>
      </p:sp>
      <p:sp>
        <p:nvSpPr>
          <p:cNvPr id="4" name="Date Placeholder 3"/>
          <p:cNvSpPr>
            <a:spLocks noGrp="1"/>
          </p:cNvSpPr>
          <p:nvPr>
            <p:ph type="dt" sz="half" idx="10"/>
          </p:nvPr>
        </p:nvSpPr>
        <p:spPr>
          <a:xfrm>
            <a:off x="457200" y="6492875"/>
            <a:ext cx="2133600" cy="365125"/>
          </a:xfrm>
        </p:spPr>
        <p:txBody>
          <a:bodyPr/>
          <a:lstStyle/>
          <a:p>
            <a:fld id="{3D62FB26-6CBE-4154-8226-2E19B4661D81}" type="datetime1">
              <a:rPr lang="el-GR" smtClean="0"/>
              <a:pPr/>
              <a:t>31/8/2023</a:t>
            </a:fld>
            <a:endParaRPr lang="en-US" dirty="0"/>
          </a:p>
        </p:txBody>
      </p:sp>
      <p:sp>
        <p:nvSpPr>
          <p:cNvPr id="5" name="Footer Placeholder 4"/>
          <p:cNvSpPr>
            <a:spLocks noGrp="1"/>
          </p:cNvSpPr>
          <p:nvPr>
            <p:ph type="ftr" sz="quarter" idx="11"/>
          </p:nvPr>
        </p:nvSpPr>
        <p:spPr>
          <a:xfrm>
            <a:off x="2667000" y="6356350"/>
            <a:ext cx="6477000" cy="501650"/>
          </a:xfrm>
        </p:spPr>
        <p:txBody>
          <a:bodyPr/>
          <a:lstStyle/>
          <a:p>
            <a:r>
              <a:rPr lang="el-GR" dirty="0"/>
              <a:t>Καθ. Κ. Φουντάς, Εργ. Φυσικής Υψηλών Ενεργειών, Παν. Ιωαννίνων</a:t>
            </a:r>
            <a:endParaRPr lang="en-US" dirty="0"/>
          </a:p>
        </p:txBody>
      </p:sp>
      <p:sp>
        <p:nvSpPr>
          <p:cNvPr id="6" name="Slide Number Placeholder 5"/>
          <p:cNvSpPr>
            <a:spLocks noGrp="1"/>
          </p:cNvSpPr>
          <p:nvPr>
            <p:ph type="sldNum" sz="quarter" idx="12"/>
          </p:nvPr>
        </p:nvSpPr>
        <p:spPr/>
        <p:txBody>
          <a:bodyPr/>
          <a:lstStyle/>
          <a:p>
            <a:fld id="{AC45A5D1-0CC0-4A14-B92D-749B7C641110}" type="slidenum">
              <a:rPr lang="en-US" smtClean="0"/>
              <a:pPr/>
              <a:t>6</a:t>
            </a:fld>
            <a:endParaRPr lang="en-US" dirty="0"/>
          </a:p>
        </p:txBody>
      </p:sp>
      <p:pic>
        <p:nvPicPr>
          <p:cNvPr id="11" name="Picture 10" descr="planck.jpg"/>
          <p:cNvPicPr>
            <a:picLocks noChangeAspect="1"/>
          </p:cNvPicPr>
          <p:nvPr/>
        </p:nvPicPr>
        <p:blipFill>
          <a:blip r:embed="rId2" cstate="print"/>
          <a:stretch>
            <a:fillRect/>
          </a:stretch>
        </p:blipFill>
        <p:spPr>
          <a:xfrm>
            <a:off x="2209800" y="3886200"/>
            <a:ext cx="2057400" cy="2637692"/>
          </a:xfrm>
          <a:prstGeom prst="rect">
            <a:avLst/>
          </a:prstGeom>
        </p:spPr>
      </p:pic>
      <p:pic>
        <p:nvPicPr>
          <p:cNvPr id="12" name="Picture 11" descr="i722ac6968feb464e6fd23b3f2e85c454_normal.jpg"/>
          <p:cNvPicPr>
            <a:picLocks noChangeAspect="1"/>
          </p:cNvPicPr>
          <p:nvPr/>
        </p:nvPicPr>
        <p:blipFill>
          <a:blip r:embed="rId3" cstate="print"/>
          <a:stretch>
            <a:fillRect/>
          </a:stretch>
        </p:blipFill>
        <p:spPr>
          <a:xfrm>
            <a:off x="4343400" y="3876675"/>
            <a:ext cx="2057400" cy="2828925"/>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p:spPr>
        <p:txBody>
          <a:bodyPr>
            <a:noAutofit/>
          </a:bodyPr>
          <a:lstStyle/>
          <a:p>
            <a:pPr algn="ctr"/>
            <a:r>
              <a:rPr lang="el-GR" sz="4400" dirty="0"/>
              <a:t>Η Φυσική το 1930</a:t>
            </a:r>
            <a:r>
              <a:rPr lang="en-US" sz="4400" dirty="0"/>
              <a:t>   (</a:t>
            </a:r>
            <a:r>
              <a:rPr lang="el-GR" sz="4400" dirty="0"/>
              <a:t>α</a:t>
            </a:r>
            <a:r>
              <a:rPr lang="en-US" sz="4400" dirty="0"/>
              <a:t>)</a:t>
            </a:r>
            <a:endParaRPr lang="en-US" sz="4000" dirty="0"/>
          </a:p>
        </p:txBody>
      </p:sp>
      <p:sp>
        <p:nvSpPr>
          <p:cNvPr id="3" name="Content Placeholder 2"/>
          <p:cNvSpPr>
            <a:spLocks noGrp="1"/>
          </p:cNvSpPr>
          <p:nvPr>
            <p:ph idx="1"/>
          </p:nvPr>
        </p:nvSpPr>
        <p:spPr>
          <a:xfrm>
            <a:off x="0" y="838200"/>
            <a:ext cx="9144000" cy="3810000"/>
          </a:xfrm>
        </p:spPr>
        <p:txBody>
          <a:bodyPr>
            <a:normAutofit lnSpcReduction="10000"/>
          </a:bodyPr>
          <a:lstStyle/>
          <a:p>
            <a:r>
              <a:rPr lang="el-GR" dirty="0"/>
              <a:t>Ο κόσμος αποτελείται από</a:t>
            </a:r>
          </a:p>
          <a:p>
            <a:pPr lvl="1"/>
            <a:r>
              <a:rPr lang="el-GR" dirty="0"/>
              <a:t>Πρωτόνια  - </a:t>
            </a:r>
            <a:r>
              <a:rPr lang="en-US" b="1" dirty="0">
                <a:solidFill>
                  <a:srgbClr val="FF0000"/>
                </a:solidFill>
              </a:rPr>
              <a:t>p</a:t>
            </a:r>
            <a:r>
              <a:rPr lang="en-US" b="1" baseline="30000" dirty="0">
                <a:solidFill>
                  <a:srgbClr val="FF0000"/>
                </a:solidFill>
              </a:rPr>
              <a:t>+</a:t>
            </a:r>
            <a:r>
              <a:rPr lang="en-US" dirty="0"/>
              <a:t> </a:t>
            </a:r>
            <a:r>
              <a:rPr lang="el-GR" dirty="0"/>
              <a:t>(με μάζα ~ 2000 φορές μεγαλύτερη του ηλεκτρονίου</a:t>
            </a:r>
            <a:r>
              <a:rPr lang="en-US" dirty="0"/>
              <a:t> </a:t>
            </a:r>
            <a:r>
              <a:rPr lang="el-GR" dirty="0"/>
              <a:t>και θετικό φορτίο)</a:t>
            </a:r>
          </a:p>
          <a:p>
            <a:pPr lvl="1"/>
            <a:r>
              <a:rPr lang="el-GR" dirty="0"/>
              <a:t>Ηλεκτρόνια – </a:t>
            </a:r>
            <a:r>
              <a:rPr lang="en-US" b="1" dirty="0">
                <a:solidFill>
                  <a:srgbClr val="FF0000"/>
                </a:solidFill>
              </a:rPr>
              <a:t>e</a:t>
            </a:r>
            <a:r>
              <a:rPr lang="en-US" b="1" baseline="30000" dirty="0">
                <a:solidFill>
                  <a:srgbClr val="FF0000"/>
                </a:solidFill>
              </a:rPr>
              <a:t>- </a:t>
            </a:r>
            <a:r>
              <a:rPr lang="en-US" dirty="0"/>
              <a:t> (</a:t>
            </a:r>
            <a:r>
              <a:rPr lang="el-GR" dirty="0"/>
              <a:t>αρνητικό φορτίο)</a:t>
            </a:r>
            <a:endParaRPr lang="el-GR" baseline="30000" dirty="0"/>
          </a:p>
          <a:p>
            <a:pPr lvl="1"/>
            <a:r>
              <a:rPr lang="el-GR" dirty="0"/>
              <a:t>Φωτόνια – </a:t>
            </a:r>
            <a:r>
              <a:rPr lang="el-GR" b="1" dirty="0">
                <a:solidFill>
                  <a:srgbClr val="FF0000"/>
                </a:solidFill>
              </a:rPr>
              <a:t>γ</a:t>
            </a:r>
            <a:r>
              <a:rPr lang="el-GR" dirty="0"/>
              <a:t> (μάζα</a:t>
            </a:r>
            <a:r>
              <a:rPr lang="en-US" dirty="0"/>
              <a:t> </a:t>
            </a:r>
            <a:r>
              <a:rPr lang="el-GR" dirty="0"/>
              <a:t>=</a:t>
            </a:r>
            <a:r>
              <a:rPr lang="en-US" dirty="0"/>
              <a:t> </a:t>
            </a:r>
            <a:r>
              <a:rPr lang="el-GR" dirty="0"/>
              <a:t>0)</a:t>
            </a:r>
          </a:p>
          <a:p>
            <a:r>
              <a:rPr lang="el-GR" dirty="0"/>
              <a:t>Τα </a:t>
            </a:r>
            <a:r>
              <a:rPr lang="en-US" dirty="0"/>
              <a:t>p</a:t>
            </a:r>
            <a:r>
              <a:rPr lang="en-US" baseline="30000" dirty="0"/>
              <a:t>+</a:t>
            </a:r>
            <a:r>
              <a:rPr lang="el-GR" dirty="0"/>
              <a:t> </a:t>
            </a:r>
            <a:r>
              <a:rPr lang="en-US" dirty="0"/>
              <a:t>e</a:t>
            </a:r>
            <a:r>
              <a:rPr lang="en-US" baseline="30000" dirty="0"/>
              <a:t>- </a:t>
            </a:r>
            <a:r>
              <a:rPr lang="el-GR" dirty="0"/>
              <a:t> αλληλεπιδρούν με ανταλλαγή φωτονίων βάση της θεωρίας που ονομάζεται κβαντομηχανική των:</a:t>
            </a:r>
            <a:endParaRPr lang="en-US" dirty="0"/>
          </a:p>
          <a:p>
            <a:pPr lvl="1"/>
            <a:r>
              <a:rPr lang="en-US" dirty="0"/>
              <a:t>Schrödinger (Austria)</a:t>
            </a:r>
            <a:r>
              <a:rPr lang="el-GR" dirty="0"/>
              <a:t>, </a:t>
            </a:r>
            <a:r>
              <a:rPr lang="en-US" dirty="0"/>
              <a:t>Bohr (Denmark), Heisenberg (Germany), Pauli (Schweiz)</a:t>
            </a:r>
          </a:p>
        </p:txBody>
      </p:sp>
      <p:sp>
        <p:nvSpPr>
          <p:cNvPr id="4" name="Date Placeholder 3"/>
          <p:cNvSpPr>
            <a:spLocks noGrp="1"/>
          </p:cNvSpPr>
          <p:nvPr>
            <p:ph type="dt" sz="half" idx="10"/>
          </p:nvPr>
        </p:nvSpPr>
        <p:spPr>
          <a:xfrm>
            <a:off x="457200" y="6492875"/>
            <a:ext cx="2133600" cy="365125"/>
          </a:xfrm>
        </p:spPr>
        <p:txBody>
          <a:bodyPr/>
          <a:lstStyle/>
          <a:p>
            <a:fld id="{3D62FB26-6CBE-4154-8226-2E19B4661D81}" type="datetime1">
              <a:rPr lang="el-GR" smtClean="0"/>
              <a:pPr/>
              <a:t>31/8/2023</a:t>
            </a:fld>
            <a:endParaRPr lang="en-US" dirty="0"/>
          </a:p>
        </p:txBody>
      </p:sp>
      <p:sp>
        <p:nvSpPr>
          <p:cNvPr id="5" name="Footer Placeholder 4"/>
          <p:cNvSpPr>
            <a:spLocks noGrp="1"/>
          </p:cNvSpPr>
          <p:nvPr>
            <p:ph type="ftr" sz="quarter" idx="11"/>
          </p:nvPr>
        </p:nvSpPr>
        <p:spPr>
          <a:xfrm>
            <a:off x="2667000" y="6356350"/>
            <a:ext cx="6477000" cy="501650"/>
          </a:xfrm>
        </p:spPr>
        <p:txBody>
          <a:bodyPr/>
          <a:lstStyle/>
          <a:p>
            <a:r>
              <a:rPr lang="el-GR" dirty="0"/>
              <a:t>Καθ. Κ. Φουντάς, Εργ. Φυσικής Υψηλών Ενεργειών, Παν. Ιωαννίνων</a:t>
            </a:r>
            <a:endParaRPr lang="en-US" dirty="0"/>
          </a:p>
        </p:txBody>
      </p:sp>
      <p:sp>
        <p:nvSpPr>
          <p:cNvPr id="6" name="Slide Number Placeholder 5"/>
          <p:cNvSpPr>
            <a:spLocks noGrp="1"/>
          </p:cNvSpPr>
          <p:nvPr>
            <p:ph type="sldNum" sz="quarter" idx="12"/>
          </p:nvPr>
        </p:nvSpPr>
        <p:spPr/>
        <p:txBody>
          <a:bodyPr/>
          <a:lstStyle/>
          <a:p>
            <a:fld id="{AC45A5D1-0CC0-4A14-B92D-749B7C641110}" type="slidenum">
              <a:rPr lang="en-US" smtClean="0"/>
              <a:pPr/>
              <a:t>7</a:t>
            </a:fld>
            <a:endParaRPr lang="en-US" dirty="0"/>
          </a:p>
        </p:txBody>
      </p:sp>
      <p:pic>
        <p:nvPicPr>
          <p:cNvPr id="11" name="Picture 10" descr="schroed.jpg"/>
          <p:cNvPicPr>
            <a:picLocks noChangeAspect="1"/>
          </p:cNvPicPr>
          <p:nvPr/>
        </p:nvPicPr>
        <p:blipFill>
          <a:blip r:embed="rId2" cstate="print"/>
          <a:stretch>
            <a:fillRect/>
          </a:stretch>
        </p:blipFill>
        <p:spPr>
          <a:xfrm>
            <a:off x="152400" y="4343400"/>
            <a:ext cx="2096854" cy="2209800"/>
          </a:xfrm>
          <a:prstGeom prst="rect">
            <a:avLst/>
          </a:prstGeom>
        </p:spPr>
      </p:pic>
      <p:pic>
        <p:nvPicPr>
          <p:cNvPr id="12" name="Picture 11" descr="heisenb.jpg"/>
          <p:cNvPicPr>
            <a:picLocks noChangeAspect="1"/>
          </p:cNvPicPr>
          <p:nvPr/>
        </p:nvPicPr>
        <p:blipFill>
          <a:blip r:embed="rId3" cstate="print"/>
          <a:stretch>
            <a:fillRect/>
          </a:stretch>
        </p:blipFill>
        <p:spPr>
          <a:xfrm>
            <a:off x="4876800" y="4343401"/>
            <a:ext cx="1676399" cy="2270518"/>
          </a:xfrm>
          <a:prstGeom prst="rect">
            <a:avLst/>
          </a:prstGeom>
        </p:spPr>
      </p:pic>
      <p:pic>
        <p:nvPicPr>
          <p:cNvPr id="13" name="Picture 12" descr="pauli_small.jpg"/>
          <p:cNvPicPr>
            <a:picLocks noChangeAspect="1"/>
          </p:cNvPicPr>
          <p:nvPr/>
        </p:nvPicPr>
        <p:blipFill>
          <a:blip r:embed="rId4" cstate="print"/>
          <a:stretch>
            <a:fillRect/>
          </a:stretch>
        </p:blipFill>
        <p:spPr>
          <a:xfrm>
            <a:off x="6924675" y="4343400"/>
            <a:ext cx="1723060" cy="2209800"/>
          </a:xfrm>
          <a:prstGeom prst="rect">
            <a:avLst/>
          </a:prstGeom>
        </p:spPr>
      </p:pic>
      <p:pic>
        <p:nvPicPr>
          <p:cNvPr id="10" name="Picture 9" descr="Niels_Bohr.jpg"/>
          <p:cNvPicPr>
            <a:picLocks noChangeAspect="1"/>
          </p:cNvPicPr>
          <p:nvPr/>
        </p:nvPicPr>
        <p:blipFill>
          <a:blip r:embed="rId5" cstate="print"/>
          <a:stretch>
            <a:fillRect/>
          </a:stretch>
        </p:blipFill>
        <p:spPr>
          <a:xfrm>
            <a:off x="2895600" y="4298769"/>
            <a:ext cx="1638300" cy="2317024"/>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p:spPr>
        <p:txBody>
          <a:bodyPr>
            <a:noAutofit/>
          </a:bodyPr>
          <a:lstStyle/>
          <a:p>
            <a:pPr algn="ctr"/>
            <a:r>
              <a:rPr lang="el-GR" sz="4400" dirty="0"/>
              <a:t>Η Φυσική το 1930</a:t>
            </a:r>
            <a:r>
              <a:rPr lang="en-US" sz="4400" dirty="0"/>
              <a:t> (</a:t>
            </a:r>
            <a:r>
              <a:rPr lang="el-GR" sz="4400" dirty="0"/>
              <a:t>β</a:t>
            </a:r>
            <a:r>
              <a:rPr lang="en-US" sz="4400" dirty="0"/>
              <a:t>)</a:t>
            </a:r>
            <a:endParaRPr lang="en-US" sz="4000" dirty="0"/>
          </a:p>
        </p:txBody>
      </p:sp>
      <p:sp>
        <p:nvSpPr>
          <p:cNvPr id="3" name="Content Placeholder 2"/>
          <p:cNvSpPr>
            <a:spLocks noGrp="1"/>
          </p:cNvSpPr>
          <p:nvPr>
            <p:ph idx="1"/>
          </p:nvPr>
        </p:nvSpPr>
        <p:spPr>
          <a:xfrm>
            <a:off x="0" y="914400"/>
            <a:ext cx="9144000" cy="2057400"/>
          </a:xfrm>
        </p:spPr>
        <p:txBody>
          <a:bodyPr>
            <a:normAutofit lnSpcReduction="10000"/>
          </a:bodyPr>
          <a:lstStyle/>
          <a:p>
            <a:r>
              <a:rPr lang="el-GR" dirty="0"/>
              <a:t>Έτσι μπορούσαν να εξηγήσουν τα περισσότερα φαινόμενα και φάσματα των ατόμων με την Κβαντική Μηχανική</a:t>
            </a:r>
            <a:r>
              <a:rPr lang="en-US" dirty="0"/>
              <a:t>.</a:t>
            </a:r>
          </a:p>
          <a:p>
            <a:r>
              <a:rPr lang="el-GR" dirty="0"/>
              <a:t>Η ανταλλαγή  φωτονίων μεταξύ φορτισμένων σωματιδίων είναι υπεύθυνη  για την ηλεκτρομαγνητική δύναμη/αλληλεπίδραση.</a:t>
            </a:r>
          </a:p>
        </p:txBody>
      </p:sp>
      <p:sp>
        <p:nvSpPr>
          <p:cNvPr id="4" name="Date Placeholder 3"/>
          <p:cNvSpPr>
            <a:spLocks noGrp="1"/>
          </p:cNvSpPr>
          <p:nvPr>
            <p:ph type="dt" sz="half" idx="10"/>
          </p:nvPr>
        </p:nvSpPr>
        <p:spPr>
          <a:xfrm>
            <a:off x="457200" y="6492875"/>
            <a:ext cx="2133600" cy="365125"/>
          </a:xfrm>
        </p:spPr>
        <p:txBody>
          <a:bodyPr/>
          <a:lstStyle/>
          <a:p>
            <a:fld id="{3D62FB26-6CBE-4154-8226-2E19B4661D81}" type="datetime1">
              <a:rPr lang="el-GR" smtClean="0"/>
              <a:pPr/>
              <a:t>31/8/2023</a:t>
            </a:fld>
            <a:endParaRPr lang="en-US" dirty="0"/>
          </a:p>
        </p:txBody>
      </p:sp>
      <p:sp>
        <p:nvSpPr>
          <p:cNvPr id="5" name="Footer Placeholder 4"/>
          <p:cNvSpPr>
            <a:spLocks noGrp="1"/>
          </p:cNvSpPr>
          <p:nvPr>
            <p:ph type="ftr" sz="quarter" idx="11"/>
          </p:nvPr>
        </p:nvSpPr>
        <p:spPr>
          <a:xfrm>
            <a:off x="2667000" y="6356350"/>
            <a:ext cx="6477000" cy="501650"/>
          </a:xfrm>
        </p:spPr>
        <p:txBody>
          <a:bodyPr/>
          <a:lstStyle/>
          <a:p>
            <a:r>
              <a:rPr lang="el-GR" dirty="0"/>
              <a:t>Καθ. Κ. Φουντάς, Εργ. Φυσικής Υψηλών Ενεργειών, Παν. Ιωαννίνων</a:t>
            </a:r>
            <a:endParaRPr lang="en-US" dirty="0"/>
          </a:p>
        </p:txBody>
      </p:sp>
      <p:sp>
        <p:nvSpPr>
          <p:cNvPr id="6" name="Slide Number Placeholder 5"/>
          <p:cNvSpPr>
            <a:spLocks noGrp="1"/>
          </p:cNvSpPr>
          <p:nvPr>
            <p:ph type="sldNum" sz="quarter" idx="12"/>
          </p:nvPr>
        </p:nvSpPr>
        <p:spPr/>
        <p:txBody>
          <a:bodyPr/>
          <a:lstStyle/>
          <a:p>
            <a:fld id="{AC45A5D1-0CC0-4A14-B92D-749B7C641110}" type="slidenum">
              <a:rPr lang="en-US" smtClean="0"/>
              <a:pPr/>
              <a:t>8</a:t>
            </a:fld>
            <a:endParaRPr lang="en-US" dirty="0"/>
          </a:p>
        </p:txBody>
      </p:sp>
      <p:pic>
        <p:nvPicPr>
          <p:cNvPr id="2050" name="Picture 2"/>
          <p:cNvPicPr>
            <a:picLocks noChangeAspect="1" noChangeArrowheads="1"/>
          </p:cNvPicPr>
          <p:nvPr/>
        </p:nvPicPr>
        <p:blipFill>
          <a:blip r:embed="rId2" cstate="print"/>
          <a:srcRect/>
          <a:stretch>
            <a:fillRect/>
          </a:stretch>
        </p:blipFill>
        <p:spPr bwMode="auto">
          <a:xfrm>
            <a:off x="152400" y="3352800"/>
            <a:ext cx="8825022" cy="2635250"/>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p:spPr>
        <p:txBody>
          <a:bodyPr>
            <a:noAutofit/>
          </a:bodyPr>
          <a:lstStyle/>
          <a:p>
            <a:pPr algn="ctr"/>
            <a:r>
              <a:rPr lang="el-GR" sz="4400" dirty="0"/>
              <a:t>Η Φυσική το 1930</a:t>
            </a:r>
            <a:r>
              <a:rPr lang="en-US" sz="4400" dirty="0"/>
              <a:t> (</a:t>
            </a:r>
            <a:r>
              <a:rPr lang="el-GR" sz="4400" dirty="0"/>
              <a:t>γ</a:t>
            </a:r>
            <a:r>
              <a:rPr lang="en-US" sz="4400" dirty="0"/>
              <a:t>)</a:t>
            </a:r>
            <a:endParaRPr lang="en-US" sz="4000" dirty="0"/>
          </a:p>
        </p:txBody>
      </p:sp>
      <p:sp>
        <p:nvSpPr>
          <p:cNvPr id="4" name="Date Placeholder 3"/>
          <p:cNvSpPr>
            <a:spLocks noGrp="1"/>
          </p:cNvSpPr>
          <p:nvPr>
            <p:ph type="dt" sz="half" idx="10"/>
          </p:nvPr>
        </p:nvSpPr>
        <p:spPr>
          <a:xfrm>
            <a:off x="457200" y="6492875"/>
            <a:ext cx="2133600" cy="365125"/>
          </a:xfrm>
        </p:spPr>
        <p:txBody>
          <a:bodyPr/>
          <a:lstStyle/>
          <a:p>
            <a:fld id="{3D62FB26-6CBE-4154-8226-2E19B4661D81}" type="datetime1">
              <a:rPr lang="el-GR" smtClean="0"/>
              <a:pPr/>
              <a:t>31/8/2023</a:t>
            </a:fld>
            <a:endParaRPr lang="en-US" dirty="0"/>
          </a:p>
        </p:txBody>
      </p:sp>
      <p:sp>
        <p:nvSpPr>
          <p:cNvPr id="5" name="Footer Placeholder 4"/>
          <p:cNvSpPr>
            <a:spLocks noGrp="1"/>
          </p:cNvSpPr>
          <p:nvPr>
            <p:ph type="ftr" sz="quarter" idx="11"/>
          </p:nvPr>
        </p:nvSpPr>
        <p:spPr>
          <a:xfrm>
            <a:off x="2667000" y="6356350"/>
            <a:ext cx="6477000" cy="501650"/>
          </a:xfrm>
        </p:spPr>
        <p:txBody>
          <a:bodyPr/>
          <a:lstStyle/>
          <a:p>
            <a:r>
              <a:rPr lang="el-GR" dirty="0"/>
              <a:t>Καθ. Κ. Φουντάς, Εργ. Φυσικής Υψηλών Ενεργειών, Παν. Ιωαννίνων</a:t>
            </a:r>
            <a:endParaRPr lang="en-US" dirty="0"/>
          </a:p>
        </p:txBody>
      </p:sp>
      <p:sp>
        <p:nvSpPr>
          <p:cNvPr id="6" name="Slide Number Placeholder 5"/>
          <p:cNvSpPr>
            <a:spLocks noGrp="1"/>
          </p:cNvSpPr>
          <p:nvPr>
            <p:ph type="sldNum" sz="quarter" idx="12"/>
          </p:nvPr>
        </p:nvSpPr>
        <p:spPr/>
        <p:txBody>
          <a:bodyPr/>
          <a:lstStyle/>
          <a:p>
            <a:fld id="{AC45A5D1-0CC0-4A14-B92D-749B7C641110}" type="slidenum">
              <a:rPr lang="en-US" smtClean="0"/>
              <a:pPr/>
              <a:t>9</a:t>
            </a:fld>
            <a:endParaRPr lang="en-US" dirty="0"/>
          </a:p>
        </p:txBody>
      </p:sp>
      <p:pic>
        <p:nvPicPr>
          <p:cNvPr id="1026" name="Picture 2"/>
          <p:cNvPicPr>
            <a:picLocks noChangeAspect="1" noChangeArrowheads="1"/>
          </p:cNvPicPr>
          <p:nvPr/>
        </p:nvPicPr>
        <p:blipFill>
          <a:blip r:embed="rId2" cstate="print"/>
          <a:srcRect/>
          <a:stretch>
            <a:fillRect/>
          </a:stretch>
        </p:blipFill>
        <p:spPr bwMode="auto">
          <a:xfrm>
            <a:off x="-1" y="990599"/>
            <a:ext cx="8991601" cy="3652838"/>
          </a:xfrm>
          <a:prstGeom prst="rect">
            <a:avLst/>
          </a:prstGeom>
          <a:noFill/>
          <a:ln w="9525">
            <a:noFill/>
            <a:miter lim="800000"/>
            <a:headEnd/>
            <a:tailEnd/>
          </a:ln>
        </p:spPr>
      </p:pic>
      <p:sp>
        <p:nvSpPr>
          <p:cNvPr id="11" name="TextBox 10"/>
          <p:cNvSpPr txBox="1"/>
          <p:nvPr/>
        </p:nvSpPr>
        <p:spPr>
          <a:xfrm>
            <a:off x="4495800" y="4191001"/>
            <a:ext cx="4648200" cy="2031325"/>
          </a:xfrm>
          <a:prstGeom prst="rect">
            <a:avLst/>
          </a:prstGeom>
          <a:solidFill>
            <a:srgbClr val="FFC000"/>
          </a:solidFill>
        </p:spPr>
        <p:txBody>
          <a:bodyPr wrap="square" rtlCol="0">
            <a:spAutoFit/>
          </a:bodyPr>
          <a:lstStyle/>
          <a:p>
            <a:r>
              <a:rPr lang="en-US" b="1" dirty="0"/>
              <a:t>Rutherford </a:t>
            </a:r>
            <a:r>
              <a:rPr lang="el-GR" b="1" dirty="0"/>
              <a:t> </a:t>
            </a:r>
            <a:r>
              <a:rPr lang="en-US" b="1" dirty="0"/>
              <a:t>(1</a:t>
            </a:r>
            <a:r>
              <a:rPr lang="el-GR" b="1" dirty="0"/>
              <a:t>909</a:t>
            </a:r>
            <a:r>
              <a:rPr lang="en-US" b="1" dirty="0"/>
              <a:t>): </a:t>
            </a:r>
            <a:r>
              <a:rPr lang="el-GR" b="1" dirty="0"/>
              <a:t>οι πυρήνες  αποτελούνται από πρωτόνια </a:t>
            </a:r>
            <a:r>
              <a:rPr lang="en-US" b="1" dirty="0"/>
              <a:t> </a:t>
            </a:r>
            <a:r>
              <a:rPr lang="el-GR" b="1" dirty="0"/>
              <a:t>που είναι θετικά φορτισμένα.</a:t>
            </a:r>
            <a:endParaRPr lang="en-US" b="1" dirty="0"/>
          </a:p>
          <a:p>
            <a:r>
              <a:rPr lang="en-US" b="1" dirty="0"/>
              <a:t>Chadwick (1932):  </a:t>
            </a:r>
            <a:r>
              <a:rPr lang="el-GR" b="1" dirty="0"/>
              <a:t>…και από Νετρόνια που εχουν την ίδια μάζα με τα Πρωτόνια αλλα είναι ηλεκτρικά ουδέτερα</a:t>
            </a:r>
            <a:r>
              <a:rPr lang="en-US" b="1" dirty="0"/>
              <a:t>.</a:t>
            </a:r>
            <a:endParaRPr lang="el-GR" b="1" dirty="0"/>
          </a:p>
          <a:p>
            <a:endParaRPr lang="en-US" dirty="0"/>
          </a:p>
        </p:txBody>
      </p:sp>
      <p:pic>
        <p:nvPicPr>
          <p:cNvPr id="12" name="Picture 11" descr="chadwick.jpg"/>
          <p:cNvPicPr>
            <a:picLocks noChangeAspect="1"/>
          </p:cNvPicPr>
          <p:nvPr/>
        </p:nvPicPr>
        <p:blipFill>
          <a:blip r:embed="rId3" cstate="print"/>
          <a:stretch>
            <a:fillRect/>
          </a:stretch>
        </p:blipFill>
        <p:spPr>
          <a:xfrm>
            <a:off x="3352800" y="5029199"/>
            <a:ext cx="1143000" cy="1554221"/>
          </a:xfrm>
          <a:prstGeom prst="rect">
            <a:avLst/>
          </a:prstGeo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1053</TotalTime>
  <Words>3098</Words>
  <Application>Microsoft Office PowerPoint</Application>
  <PresentationFormat>On-screen Show (4:3)</PresentationFormat>
  <Paragraphs>361</Paragraphs>
  <Slides>42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42</vt:i4>
      </vt:variant>
    </vt:vector>
  </HeadingPairs>
  <TitlesOfParts>
    <vt:vector size="48" baseType="lpstr">
      <vt:lpstr>Arial</vt:lpstr>
      <vt:lpstr>Calibri</vt:lpstr>
      <vt:lpstr>Constantia</vt:lpstr>
      <vt:lpstr>Wingdings</vt:lpstr>
      <vt:lpstr>Wingdings 2</vt:lpstr>
      <vt:lpstr>Flow</vt:lpstr>
      <vt:lpstr>Σωματιδιακή Φυσική: Από το Ηλεκτρόνιο μέχρι το Higgs και το Μεγάλο Αδρονικό Επιταχυντή (LHC)  στο CERN </vt:lpstr>
      <vt:lpstr>Σωματιδιακή Φυσική</vt:lpstr>
      <vt:lpstr>Στοιχειώδη Σωμάτια 1898-1964</vt:lpstr>
      <vt:lpstr>Ηλεκτρόνια και Πρωτόνια</vt:lpstr>
      <vt:lpstr>Θεωρίες των Thomson και Rutherford</vt:lpstr>
      <vt:lpstr>Το Φωτόνιο - γ</vt:lpstr>
      <vt:lpstr>Η Φυσική το 1930   (α)</vt:lpstr>
      <vt:lpstr>Η Φυσική το 1930 (β)</vt:lpstr>
      <vt:lpstr>Η Φυσική το 1930 (γ)</vt:lpstr>
      <vt:lpstr>Φυσική = Απλότητα</vt:lpstr>
      <vt:lpstr>Προβληματισμοί του 1930</vt:lpstr>
      <vt:lpstr>Πειραματικές Διατάξεις του 1930</vt:lpstr>
      <vt:lpstr>Φωτογραφίες Σωματιδίων</vt:lpstr>
      <vt:lpstr>Φωτογραφίες Σωματιδίων</vt:lpstr>
      <vt:lpstr>Η εξίσωση του Dirac </vt:lpstr>
      <vt:lpstr>Η ανακάλυψη του ποζιτρονίου </vt:lpstr>
      <vt:lpstr>Ραδιενέργεια 1930 </vt:lpstr>
      <vt:lpstr> Ισχυρή Πυρηνική  Αλληλεπίδραση</vt:lpstr>
      <vt:lpstr>Ανακάλυψη του Μιονίου 1937 </vt:lpstr>
      <vt:lpstr>Η περιπέτεια με το Μιόνιο </vt:lpstr>
      <vt:lpstr> Πιόνια 1948</vt:lpstr>
      <vt:lpstr> Σωματιδιακή Φυσική το 1948</vt:lpstr>
      <vt:lpstr> 3 Σημαντικά Αποτελέσματα 1947-1949 (α)</vt:lpstr>
      <vt:lpstr> 3 Σημαντικά Αποτελέσματα 1947-1949 (β)</vt:lpstr>
      <vt:lpstr>1950 - Επιταχυντές</vt:lpstr>
      <vt:lpstr>1950 – 1960 Νέοι Ανιχνευτές</vt:lpstr>
      <vt:lpstr>Φυσική με Επιταχυντές</vt:lpstr>
      <vt:lpstr>Κουάρκς (α) </vt:lpstr>
      <vt:lpstr>Κουάρκς (β) </vt:lpstr>
      <vt:lpstr>Το Σωματίδιο Higgs </vt:lpstr>
      <vt:lpstr>Το LHC </vt:lpstr>
      <vt:lpstr>Το Πείραμα  CMS</vt:lpstr>
      <vt:lpstr>Το Πείραμα  CMS</vt:lpstr>
      <vt:lpstr>Το Πείραμα  CMS</vt:lpstr>
      <vt:lpstr>Διατάξεις Συλλογής Δεδομένων στο  CMS</vt:lpstr>
      <vt:lpstr>Professor Higgs</vt:lpstr>
      <vt:lpstr>PowerPoint Presentation</vt:lpstr>
      <vt:lpstr>4 Ιουλίου 2012</vt:lpstr>
      <vt:lpstr>4 Ιουλίου 2012</vt:lpstr>
      <vt:lpstr>4 Ιουλίου 2012</vt:lpstr>
      <vt:lpstr>Προβλήματα της Σωματιδιακής Φυσικής</vt:lpstr>
      <vt:lpstr>Από την διάλεξη του 2010</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Σωματιδιακή Φυσική: Από το Ηλεκτρόνιο μέχρι το Higgs και το Μεγάλο Αδρονικό Επιταχυντή (LHC)  στο CERN</dc:title>
  <dc:creator>foudas</dc:creator>
  <cp:lastModifiedBy>Costas Fountas</cp:lastModifiedBy>
  <cp:revision>82</cp:revision>
  <dcterms:created xsi:type="dcterms:W3CDTF">2010-09-29T15:38:33Z</dcterms:created>
  <dcterms:modified xsi:type="dcterms:W3CDTF">2023-08-31T09:03:54Z</dcterms:modified>
</cp:coreProperties>
</file>