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3.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 id="2147484228" r:id="rId2"/>
    <p:sldMasterId id="2147484245" r:id="rId3"/>
    <p:sldMasterId id="2147484262" r:id="rId4"/>
  </p:sldMasterIdLst>
  <p:notesMasterIdLst>
    <p:notesMasterId r:id="rId90"/>
  </p:notesMasterIdLst>
  <p:handoutMasterIdLst>
    <p:handoutMasterId r:id="rId91"/>
  </p:handoutMasterIdLst>
  <p:sldIdLst>
    <p:sldId id="864" r:id="rId5"/>
    <p:sldId id="1413" r:id="rId6"/>
    <p:sldId id="918" r:id="rId7"/>
    <p:sldId id="1296" r:id="rId8"/>
    <p:sldId id="957" r:id="rId9"/>
    <p:sldId id="1410" r:id="rId10"/>
    <p:sldId id="1312" r:id="rId11"/>
    <p:sldId id="1408" r:id="rId12"/>
    <p:sldId id="1409" r:id="rId13"/>
    <p:sldId id="964" r:id="rId14"/>
    <p:sldId id="1303" r:id="rId15"/>
    <p:sldId id="1270" r:id="rId16"/>
    <p:sldId id="1310" r:id="rId17"/>
    <p:sldId id="1315" r:id="rId18"/>
    <p:sldId id="1297" r:id="rId19"/>
    <p:sldId id="1314" r:id="rId20"/>
    <p:sldId id="1316" r:id="rId21"/>
    <p:sldId id="1288" r:id="rId22"/>
    <p:sldId id="1289" r:id="rId23"/>
    <p:sldId id="1290" r:id="rId24"/>
    <p:sldId id="1291" r:id="rId25"/>
    <p:sldId id="1292" r:id="rId26"/>
    <p:sldId id="1293" r:id="rId27"/>
    <p:sldId id="1294" r:id="rId28"/>
    <p:sldId id="1411" r:id="rId29"/>
    <p:sldId id="1339" r:id="rId30"/>
    <p:sldId id="992" r:id="rId31"/>
    <p:sldId id="990" r:id="rId32"/>
    <p:sldId id="929" r:id="rId33"/>
    <p:sldId id="1401" r:id="rId34"/>
    <p:sldId id="1402" r:id="rId35"/>
    <p:sldId id="1298" r:id="rId36"/>
    <p:sldId id="1405" r:id="rId37"/>
    <p:sldId id="1000" r:id="rId38"/>
    <p:sldId id="989" r:id="rId39"/>
    <p:sldId id="1305" r:id="rId40"/>
    <p:sldId id="1403" r:id="rId41"/>
    <p:sldId id="1404" r:id="rId42"/>
    <p:sldId id="894" r:id="rId43"/>
    <p:sldId id="1267" r:id="rId44"/>
    <p:sldId id="1263" r:id="rId45"/>
    <p:sldId id="1268" r:id="rId46"/>
    <p:sldId id="1001" r:id="rId47"/>
    <p:sldId id="1406" r:id="rId48"/>
    <p:sldId id="987" r:id="rId49"/>
    <p:sldId id="979" r:id="rId50"/>
    <p:sldId id="1269" r:id="rId51"/>
    <p:sldId id="1355" r:id="rId52"/>
    <p:sldId id="1407" r:id="rId53"/>
    <p:sldId id="988" r:id="rId54"/>
    <p:sldId id="1262" r:id="rId55"/>
    <p:sldId id="930" r:id="rId56"/>
    <p:sldId id="931" r:id="rId57"/>
    <p:sldId id="932" r:id="rId58"/>
    <p:sldId id="1306" r:id="rId59"/>
    <p:sldId id="1307" r:id="rId60"/>
    <p:sldId id="1308" r:id="rId61"/>
    <p:sldId id="1309" r:id="rId62"/>
    <p:sldId id="1299" r:id="rId63"/>
    <p:sldId id="1311" r:id="rId64"/>
    <p:sldId id="1380" r:id="rId65"/>
    <p:sldId id="1007" r:id="rId66"/>
    <p:sldId id="994" r:id="rId67"/>
    <p:sldId id="1384" r:id="rId68"/>
    <p:sldId id="1385" r:id="rId69"/>
    <p:sldId id="1300" r:id="rId70"/>
    <p:sldId id="1375" r:id="rId71"/>
    <p:sldId id="1376" r:id="rId72"/>
    <p:sldId id="938" r:id="rId73"/>
    <p:sldId id="1358" r:id="rId74"/>
    <p:sldId id="1396" r:id="rId75"/>
    <p:sldId id="1397" r:id="rId76"/>
    <p:sldId id="1349" r:id="rId77"/>
    <p:sldId id="1345" r:id="rId78"/>
    <p:sldId id="1377" r:id="rId79"/>
    <p:sldId id="1399" r:id="rId80"/>
    <p:sldId id="1400" r:id="rId81"/>
    <p:sldId id="1301" r:id="rId82"/>
    <p:sldId id="1264" r:id="rId83"/>
    <p:sldId id="1265" r:id="rId84"/>
    <p:sldId id="1266" r:id="rId85"/>
    <p:sldId id="1272" r:id="rId86"/>
    <p:sldId id="1271" r:id="rId87"/>
    <p:sldId id="936" r:id="rId88"/>
    <p:sldId id="1412" r:id="rId89"/>
  </p:sldIdLst>
  <p:sldSz cx="9144000" cy="5143500" type="screen16x9"/>
  <p:notesSz cx="6858000" cy="9144000"/>
  <p:defaultTex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p:defaultTextStyle>
  <p:extLst>
    <p:ext uri="{521415D9-36F7-43E2-AB2F-B90AF26B5E84}">
      <p14:sectionLst xmlns:p14="http://schemas.microsoft.com/office/powerpoint/2010/main">
        <p14:section name="Default Section" id="{0033CBFD-FD2E-4ABA-A224-B53ECD003B15}">
          <p14:sldIdLst>
            <p14:sldId id="864"/>
            <p14:sldId id="1413"/>
            <p14:sldId id="918"/>
            <p14:sldId id="1296"/>
            <p14:sldId id="957"/>
            <p14:sldId id="1410"/>
            <p14:sldId id="1312"/>
            <p14:sldId id="1408"/>
            <p14:sldId id="1409"/>
            <p14:sldId id="964"/>
            <p14:sldId id="1303"/>
            <p14:sldId id="1270"/>
            <p14:sldId id="1310"/>
            <p14:sldId id="1315"/>
          </p14:sldIdLst>
        </p14:section>
        <p14:section name="CO2 absorbs IR" id="{33C6004D-6C55-4B9D-B429-FC148BAD5941}">
          <p14:sldIdLst>
            <p14:sldId id="1297"/>
            <p14:sldId id="1314"/>
          </p14:sldIdLst>
        </p14:section>
        <p14:section name="CO2 is increasing" id="{AFE86665-0ED3-4456-B9E7-CDC0AD47FFEB}">
          <p14:sldIdLst>
            <p14:sldId id="1316"/>
            <p14:sldId id="1288"/>
            <p14:sldId id="1289"/>
            <p14:sldId id="1290"/>
            <p14:sldId id="1291"/>
            <p14:sldId id="1292"/>
            <p14:sldId id="1293"/>
            <p14:sldId id="1294"/>
            <p14:sldId id="1411"/>
            <p14:sldId id="1339"/>
            <p14:sldId id="992"/>
            <p14:sldId id="990"/>
          </p14:sldIdLst>
        </p14:section>
        <p14:section name="Heat Demos" id="{44CD7590-9BA3-49D8-B5E9-F12D03388300}">
          <p14:sldIdLst>
            <p14:sldId id="929"/>
            <p14:sldId id="1401"/>
            <p14:sldId id="1402"/>
            <p14:sldId id="1298"/>
            <p14:sldId id="1405"/>
          </p14:sldIdLst>
        </p14:section>
        <p14:section name="Heat Capacity" id="{BF7733FC-1E29-4144-B15D-073808A3A1DF}">
          <p14:sldIdLst>
            <p14:sldId id="1000"/>
            <p14:sldId id="989"/>
            <p14:sldId id="1305"/>
          </p14:sldIdLst>
        </p14:section>
        <p14:section name="Sea Level Rise" id="{A6B39852-1DF6-43C0-A355-FFBD2159244E}">
          <p14:sldIdLst>
            <p14:sldId id="1403"/>
            <p14:sldId id="1404"/>
            <p14:sldId id="894"/>
            <p14:sldId id="1267"/>
            <p14:sldId id="1263"/>
            <p14:sldId id="1268"/>
            <p14:sldId id="1001"/>
            <p14:sldId id="1406"/>
            <p14:sldId id="987"/>
            <p14:sldId id="979"/>
            <p14:sldId id="1269"/>
            <p14:sldId id="1355"/>
            <p14:sldId id="1407"/>
            <p14:sldId id="988"/>
            <p14:sldId id="1262"/>
          </p14:sldIdLst>
        </p14:section>
        <p14:section name="Modelling" id="{B038F941-A429-45B2-B1F5-6E984E3567A1}">
          <p14:sldIdLst>
            <p14:sldId id="930"/>
            <p14:sldId id="931"/>
            <p14:sldId id="932"/>
            <p14:sldId id="1306"/>
            <p14:sldId id="1307"/>
            <p14:sldId id="1308"/>
            <p14:sldId id="1309"/>
          </p14:sldIdLst>
        </p14:section>
        <p14:section name="Effects of Climate Change" id="{3606E127-6E08-492F-9707-EE409B43AFD2}">
          <p14:sldIdLst>
            <p14:sldId id="1299"/>
            <p14:sldId id="1311"/>
            <p14:sldId id="1380"/>
            <p14:sldId id="1007"/>
            <p14:sldId id="994"/>
            <p14:sldId id="1384"/>
            <p14:sldId id="1385"/>
            <p14:sldId id="1300"/>
            <p14:sldId id="1375"/>
            <p14:sldId id="1376"/>
            <p14:sldId id="938"/>
          </p14:sldIdLst>
        </p14:section>
        <p14:section name="Actions" id="{96FCEFB1-1074-452C-AFF6-600D142187F5}">
          <p14:sldIdLst>
            <p14:sldId id="1358"/>
            <p14:sldId id="1396"/>
            <p14:sldId id="1397"/>
            <p14:sldId id="1349"/>
            <p14:sldId id="1345"/>
            <p14:sldId id="1377"/>
            <p14:sldId id="1399"/>
            <p14:sldId id="1400"/>
            <p14:sldId id="1301"/>
          </p14:sldIdLst>
        </p14:section>
        <p14:section name="Other Lessons" id="{5B46DFFB-D30F-4455-9F4B-E29DF5D2992B}">
          <p14:sldIdLst>
            <p14:sldId id="1264"/>
            <p14:sldId id="1265"/>
            <p14:sldId id="1266"/>
            <p14:sldId id="1272"/>
            <p14:sldId id="1271"/>
            <p14:sldId id="936"/>
            <p14:sldId id="1412"/>
          </p14:sldIdLst>
        </p14:section>
        <p14:section name="wrap up" id="{FA0A96AD-2E15-4605-BAC9-03F6DBFC859B}">
          <p14:sldIdLst/>
        </p14:section>
      </p14:sectionLst>
    </p:ext>
    <p:ext uri="{EFAFB233-063F-42B5-8137-9DF3F51BA10A}">
      <p15:sldGuideLst xmlns:p15="http://schemas.microsoft.com/office/powerpoint/2012/main">
        <p15:guide id="2" pos="528" userDrawn="1">
          <p15:clr>
            <a:srgbClr val="A4A3A4"/>
          </p15:clr>
        </p15:guide>
        <p15:guide id="3" orient="horz" pos="162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Duschenes" initials="M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F88F25"/>
    <a:srgbClr val="B56F4D"/>
    <a:srgbClr val="030F15"/>
    <a:srgbClr val="0E426D"/>
    <a:srgbClr val="45C2FD"/>
    <a:srgbClr val="31A2FA"/>
    <a:srgbClr val="32A3FD"/>
    <a:srgbClr val="3BB4FD"/>
    <a:srgbClr val="F5834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5333" autoAdjust="0"/>
  </p:normalViewPr>
  <p:slideViewPr>
    <p:cSldViewPr>
      <p:cViewPr varScale="1">
        <p:scale>
          <a:sx n="128" d="100"/>
          <a:sy n="128" d="100"/>
        </p:scale>
        <p:origin x="1170" y="114"/>
      </p:cViewPr>
      <p:guideLst>
        <p:guide pos="528"/>
        <p:guide orient="horz" pos="16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3134" y="4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notesMaster" Target="notesMasters/notesMaster1.xml"/><Relationship Id="rId95" Type="http://schemas.openxmlformats.org/officeDocument/2006/relationships/theme" Target="theme/theme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handoutMaster" Target="handoutMasters/handoutMaster1.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commentAuthors" Target="commentAuthors.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36867" name="Rectangle 3"/>
          <p:cNvSpPr>
            <a:spLocks noGrp="1" noChangeArrowheads="1"/>
          </p:cNvSpPr>
          <p:nvPr>
            <p:ph type="dt" sz="quarter" idx="1"/>
          </p:nvPr>
        </p:nvSpPr>
        <p:spPr bwMode="auto">
          <a:xfrm>
            <a:off x="3884614" y="0"/>
            <a:ext cx="2971800" cy="4572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algn="r">
              <a:defRPr sz="1200">
                <a:solidFill>
                  <a:schemeClr val="tx1"/>
                </a:solidFill>
                <a:latin typeface="Arial" charset="0"/>
                <a:ea typeface="+mn-ea"/>
                <a:cs typeface="+mn-cs"/>
              </a:defRPr>
            </a:lvl1pPr>
          </a:lstStyle>
          <a:p>
            <a:pPr>
              <a:defRPr/>
            </a:pPr>
            <a:endParaRPr lang="en-US" dirty="0"/>
          </a:p>
        </p:txBody>
      </p:sp>
      <p:sp>
        <p:nvSpPr>
          <p:cNvPr id="3686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27" tIns="45714" rIns="91427" bIns="45714" numCol="1" anchor="b"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36869" name="Rectangle 5"/>
          <p:cNvSpPr>
            <a:spLocks noGrp="1" noChangeArrowheads="1"/>
          </p:cNvSpPr>
          <p:nvPr>
            <p:ph type="sldNum" sz="quarter" idx="3"/>
          </p:nvPr>
        </p:nvSpPr>
        <p:spPr bwMode="auto">
          <a:xfrm>
            <a:off x="3884614" y="8685213"/>
            <a:ext cx="2971800" cy="457200"/>
          </a:xfrm>
          <a:prstGeom prst="rect">
            <a:avLst/>
          </a:prstGeom>
          <a:noFill/>
          <a:ln w="9525">
            <a:noFill/>
            <a:miter lim="800000"/>
            <a:headEnd/>
            <a:tailEnd/>
          </a:ln>
          <a:effectLst/>
        </p:spPr>
        <p:txBody>
          <a:bodyPr vert="horz" wrap="square" lIns="91427" tIns="45714" rIns="91427" bIns="45714" numCol="1" anchor="b" anchorCtr="0" compatLnSpc="1">
            <a:prstTxWarp prst="textNoShape">
              <a:avLst/>
            </a:prstTxWarp>
          </a:bodyPr>
          <a:lstStyle>
            <a:lvl1pPr algn="r">
              <a:defRPr sz="1200">
                <a:solidFill>
                  <a:schemeClr val="tx1"/>
                </a:solidFill>
              </a:defRPr>
            </a:lvl1pPr>
          </a:lstStyle>
          <a:p>
            <a:fld id="{BF04A745-CA2F-9446-8CF4-A6A8960481A7}" type="slidenum">
              <a:rPr lang="en-US"/>
              <a:pPr/>
              <a:t>‹#›</a:t>
            </a:fld>
            <a:endParaRPr lang="en-US" dirty="0"/>
          </a:p>
        </p:txBody>
      </p:sp>
    </p:spTree>
    <p:extLst>
      <p:ext uri="{BB962C8B-B14F-4D97-AF65-F5344CB8AC3E}">
        <p14:creationId xmlns:p14="http://schemas.microsoft.com/office/powerpoint/2010/main" val="262750056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84995" name="Rectangle 3"/>
          <p:cNvSpPr>
            <a:spLocks noGrp="1" noChangeArrowheads="1"/>
          </p:cNvSpPr>
          <p:nvPr>
            <p:ph type="dt" idx="1"/>
          </p:nvPr>
        </p:nvSpPr>
        <p:spPr bwMode="auto">
          <a:xfrm>
            <a:off x="3884614" y="0"/>
            <a:ext cx="2971800" cy="4572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algn="r">
              <a:defRPr sz="1200">
                <a:solidFill>
                  <a:schemeClr val="tx1"/>
                </a:solidFill>
                <a:latin typeface="Arial" charset="0"/>
                <a:ea typeface="+mn-ea"/>
                <a:cs typeface="+mn-cs"/>
              </a:defRPr>
            </a:lvl1pPr>
          </a:lstStyle>
          <a:p>
            <a:pPr>
              <a:defRPr/>
            </a:pPr>
            <a:endParaRPr lang="en-US" dirty="0"/>
          </a:p>
        </p:txBody>
      </p:sp>
      <p:sp>
        <p:nvSpPr>
          <p:cNvPr id="70660" name="Rectangle 4"/>
          <p:cNvSpPr>
            <a:spLocks noGrp="1" noRot="1" noChangeAspect="1" noChangeArrowheads="1" noTextEdit="1"/>
          </p:cNvSpPr>
          <p:nvPr>
            <p:ph type="sldImg" idx="2"/>
          </p:nvPr>
        </p:nvSpPr>
        <p:spPr bwMode="auto">
          <a:xfrm>
            <a:off x="382588" y="687388"/>
            <a:ext cx="6092825" cy="34274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849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49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27" tIns="45714" rIns="91427" bIns="45714" numCol="1" anchor="b"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84999" name="Rectangle 7"/>
          <p:cNvSpPr>
            <a:spLocks noGrp="1" noChangeArrowheads="1"/>
          </p:cNvSpPr>
          <p:nvPr>
            <p:ph type="sldNum" sz="quarter" idx="5"/>
          </p:nvPr>
        </p:nvSpPr>
        <p:spPr bwMode="auto">
          <a:xfrm>
            <a:off x="3884614" y="8685213"/>
            <a:ext cx="2971800" cy="457200"/>
          </a:xfrm>
          <a:prstGeom prst="rect">
            <a:avLst/>
          </a:prstGeom>
          <a:noFill/>
          <a:ln w="9525">
            <a:noFill/>
            <a:miter lim="800000"/>
            <a:headEnd/>
            <a:tailEnd/>
          </a:ln>
          <a:effectLst/>
        </p:spPr>
        <p:txBody>
          <a:bodyPr vert="horz" wrap="square" lIns="91427" tIns="45714" rIns="91427" bIns="45714" numCol="1" anchor="b" anchorCtr="0" compatLnSpc="1">
            <a:prstTxWarp prst="textNoShape">
              <a:avLst/>
            </a:prstTxWarp>
          </a:bodyPr>
          <a:lstStyle>
            <a:lvl1pPr algn="r">
              <a:defRPr sz="1200">
                <a:solidFill>
                  <a:schemeClr val="tx1"/>
                </a:solidFill>
              </a:defRPr>
            </a:lvl1pPr>
          </a:lstStyle>
          <a:p>
            <a:fld id="{C6266454-B220-D54C-9664-412C6F84C3D3}" type="slidenum">
              <a:rPr lang="en-US"/>
              <a:pPr/>
              <a:t>‹#›</a:t>
            </a:fld>
            <a:endParaRPr lang="en-US" dirty="0"/>
          </a:p>
        </p:txBody>
      </p:sp>
    </p:spTree>
    <p:extLst>
      <p:ext uri="{BB962C8B-B14F-4D97-AF65-F5344CB8AC3E}">
        <p14:creationId xmlns:p14="http://schemas.microsoft.com/office/powerpoint/2010/main" val="2465090395"/>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cmar.csiro.au/"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climate.nasa.gov/vital-signs/sea-level/"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wg1.ipcc.ch/publications/wg1-ar4/faq/wg1_faq-1.3.html"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s://science2017.globalchange.gov/chapter/2/" TargetMode="External"/><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3" Type="http://schemas.openxmlformats.org/officeDocument/2006/relationships/hyperlink" Target="https://www.canada.ca/en/health-canada/services/climate-change-health.html" TargetMode="External"/><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3" Type="http://schemas.openxmlformats.org/officeDocument/2006/relationships/hyperlink" Target="https://en.wikipedia.org/wiki/United_Nations_Human_Rights_Committee" TargetMode="External"/><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showyourstripes.info/"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showyourstripes.info/"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3" Type="http://schemas.openxmlformats.org/officeDocument/2006/relationships/hyperlink" Target="https://www.skepticalscience.com/" TargetMode="External"/><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carbonbrief.org/mapped-how-every-part-of-the-world-has-warmed-and-could-continue-to-war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xfrm>
            <a:off x="382588" y="687388"/>
            <a:ext cx="6092825" cy="3427412"/>
          </a:xfrm>
          <a:ln/>
        </p:spPr>
      </p:sp>
      <p:sp>
        <p:nvSpPr>
          <p:cNvPr id="716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Tree>
    <p:extLst>
      <p:ext uri="{BB962C8B-B14F-4D97-AF65-F5344CB8AC3E}">
        <p14:creationId xmlns:p14="http://schemas.microsoft.com/office/powerpoint/2010/main" val="29742403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kern="1200" dirty="0">
                <a:solidFill>
                  <a:schemeClr val="tx1"/>
                </a:solidFill>
                <a:effectLst/>
                <a:latin typeface="Arial" charset="0"/>
                <a:ea typeface="ＭＳ Ｐゴシック" charset="0"/>
                <a:cs typeface="+mn-cs"/>
              </a:rPr>
              <a:t>Data source: Coastal tide gauge records. </a:t>
            </a:r>
            <a:br>
              <a:rPr lang="en-CA" dirty="0"/>
            </a:br>
            <a:r>
              <a:rPr lang="en-CA" sz="1200" b="0" i="0" kern="1200" dirty="0">
                <a:solidFill>
                  <a:schemeClr val="tx1"/>
                </a:solidFill>
                <a:effectLst/>
                <a:latin typeface="Arial" charset="0"/>
                <a:ea typeface="ＭＳ Ｐゴシック" charset="0"/>
                <a:cs typeface="+mn-cs"/>
              </a:rPr>
              <a:t>Credit: </a:t>
            </a:r>
            <a:r>
              <a:rPr lang="en-CA" sz="1200" b="0" i="0" u="sng" kern="1200" dirty="0">
                <a:solidFill>
                  <a:schemeClr val="tx1"/>
                </a:solidFill>
                <a:effectLst/>
                <a:latin typeface="Arial" charset="0"/>
                <a:ea typeface="ＭＳ Ｐゴシック" charset="0"/>
                <a:cs typeface="+mn-cs"/>
                <a:hlinkClick r:id="rId3"/>
              </a:rPr>
              <a:t>CSIRO</a:t>
            </a:r>
            <a:endParaRPr lang="en-CA" sz="1200" b="0" i="0" u="sng" kern="1200" dirty="0">
              <a:solidFill>
                <a:schemeClr val="tx1"/>
              </a:solidFill>
              <a:effectLst/>
              <a:latin typeface="Arial" charset="0"/>
              <a:ea typeface="ＭＳ Ｐゴシック" charset="0"/>
              <a:cs typeface="+mn-cs"/>
            </a:endParaRPr>
          </a:p>
          <a:p>
            <a:endParaRPr lang="en-US" sz="1200" b="0" i="0" u="sng" kern="1200" dirty="0">
              <a:solidFill>
                <a:schemeClr val="tx1"/>
              </a:solidFill>
              <a:effectLst/>
              <a:latin typeface="Arial" charset="0"/>
              <a:ea typeface="ＭＳ Ｐゴシック" charset="0"/>
              <a:cs typeface="+mn-cs"/>
            </a:endParaRPr>
          </a:p>
          <a:p>
            <a:r>
              <a:rPr lang="en-CA" dirty="0">
                <a:hlinkClick r:id="rId4"/>
              </a:rPr>
              <a:t>https://climate.nasa.gov/vital-signs/sea-level/</a:t>
            </a:r>
            <a:endParaRPr lang="en-US" dirty="0"/>
          </a:p>
        </p:txBody>
      </p:sp>
    </p:spTree>
    <p:extLst>
      <p:ext uri="{BB962C8B-B14F-4D97-AF65-F5344CB8AC3E}">
        <p14:creationId xmlns:p14="http://schemas.microsoft.com/office/powerpoint/2010/main" val="15832212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Distribute the Satellite Altimetry card. Quick explanation for one way to measure sea levels is to bounce radar signals between satellites and sea surface</a:t>
            </a:r>
            <a:endParaRPr lang="en-CA" dirty="0"/>
          </a:p>
        </p:txBody>
      </p:sp>
    </p:spTree>
    <p:extLst>
      <p:ext uri="{BB962C8B-B14F-4D97-AF65-F5344CB8AC3E}">
        <p14:creationId xmlns:p14="http://schemas.microsoft.com/office/powerpoint/2010/main" val="36660956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 might think that 20 cm is that big of a deal but…</a:t>
            </a:r>
          </a:p>
        </p:txBody>
      </p:sp>
    </p:spTree>
    <p:extLst>
      <p:ext uri="{BB962C8B-B14F-4D97-AF65-F5344CB8AC3E}">
        <p14:creationId xmlns:p14="http://schemas.microsoft.com/office/powerpoint/2010/main" val="4601859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with </a:t>
            </a:r>
            <a:r>
              <a:rPr lang="en-US" dirty="0" err="1"/>
              <a:t>neighbours</a:t>
            </a:r>
            <a:r>
              <a:rPr lang="en-US" dirty="0"/>
              <a:t> about reasons that you have heard for the rise in temperature</a:t>
            </a:r>
          </a:p>
        </p:txBody>
      </p:sp>
    </p:spTree>
    <p:extLst>
      <p:ext uri="{BB962C8B-B14F-4D97-AF65-F5344CB8AC3E}">
        <p14:creationId xmlns:p14="http://schemas.microsoft.com/office/powerpoint/2010/main" val="39983846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51362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we have established the physical mechanism by which carbon dioxide (and other GHGs) absorb heat we need to establish whether CO2 levels are increasing.</a:t>
            </a:r>
          </a:p>
          <a:p>
            <a:endParaRPr lang="en-US" dirty="0"/>
          </a:p>
          <a:p>
            <a:r>
              <a:rPr lang="en-US" dirty="0"/>
              <a:t>I am going to make a BOLD prediction. CO2 levels are about to drop noticeably. WHY?</a:t>
            </a:r>
          </a:p>
        </p:txBody>
      </p:sp>
    </p:spTree>
    <p:extLst>
      <p:ext uri="{BB962C8B-B14F-4D97-AF65-F5344CB8AC3E}">
        <p14:creationId xmlns:p14="http://schemas.microsoft.com/office/powerpoint/2010/main" val="6873155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https://scripps.ucsd.edu/programs/keelingcurve/wp-content/plugins/sio-bluemoon/graphs/mlo_one_month.png</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What do you notice?</a:t>
            </a:r>
          </a:p>
          <a:p>
            <a:endParaRPr lang="en-US" dirty="0"/>
          </a:p>
        </p:txBody>
      </p:sp>
    </p:spTree>
    <p:extLst>
      <p:ext uri="{BB962C8B-B14F-4D97-AF65-F5344CB8AC3E}">
        <p14:creationId xmlns:p14="http://schemas.microsoft.com/office/powerpoint/2010/main" val="40720339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https://scripps.ucsd.edu/programs/keelingcurve/wp-content/plugins/sio-bluemoon/graphs/mlo_six_months.png</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What do you notice?</a:t>
            </a:r>
          </a:p>
          <a:p>
            <a:endParaRPr lang="en-US" dirty="0"/>
          </a:p>
        </p:txBody>
      </p:sp>
    </p:spTree>
    <p:extLst>
      <p:ext uri="{BB962C8B-B14F-4D97-AF65-F5344CB8AC3E}">
        <p14:creationId xmlns:p14="http://schemas.microsoft.com/office/powerpoint/2010/main" val="24552125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https://scripps.ucsd.edu/programs/keelingcurve/wp-content/plugins/sio-bluemoon/graphs/mlo_one_year.png</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What do you notice?</a:t>
            </a:r>
          </a:p>
          <a:p>
            <a:endParaRPr lang="en-US" dirty="0"/>
          </a:p>
          <a:p>
            <a:r>
              <a:rPr lang="en-US" dirty="0"/>
              <a:t>Every spring the CO2 levels drop at plants in the Northern Hemisphere wake up and begin to absorb CO2 as they green up and grow.</a:t>
            </a:r>
          </a:p>
        </p:txBody>
      </p:sp>
    </p:spTree>
    <p:extLst>
      <p:ext uri="{BB962C8B-B14F-4D97-AF65-F5344CB8AC3E}">
        <p14:creationId xmlns:p14="http://schemas.microsoft.com/office/powerpoint/2010/main" val="41494642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https://scripps.ucsd.edu/programs/keelingcurve/wp-content/plugins/sio-bluemoon/graphs/mlo_two_years.png</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What do you notice?</a:t>
            </a:r>
          </a:p>
          <a:p>
            <a:endParaRPr lang="en-US" dirty="0"/>
          </a:p>
          <a:p>
            <a:r>
              <a:rPr lang="en-US" dirty="0"/>
              <a:t>Compare Sept 2016 and Sept 2017. Compare May 2017 and May 2018.</a:t>
            </a:r>
          </a:p>
          <a:p>
            <a:endParaRPr lang="en-US" dirty="0"/>
          </a:p>
          <a:p>
            <a:r>
              <a:rPr lang="en-US" dirty="0"/>
              <a:t>What causes this cycle?</a:t>
            </a:r>
          </a:p>
          <a:p>
            <a:endParaRPr lang="en-US" dirty="0"/>
          </a:p>
          <a:p>
            <a:r>
              <a:rPr lang="en-US" dirty="0"/>
              <a:t>Nature is full of cycles: El Nino, Solar Activity, etc. (recent Texas storm happens about once every 10 years)</a:t>
            </a:r>
          </a:p>
        </p:txBody>
      </p:sp>
    </p:spTree>
    <p:extLst>
      <p:ext uri="{BB962C8B-B14F-4D97-AF65-F5344CB8AC3E}">
        <p14:creationId xmlns:p14="http://schemas.microsoft.com/office/powerpoint/2010/main" val="2962102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(About 10-15 min) Using the</a:t>
            </a:r>
            <a:r>
              <a:rPr lang="en-CA" baseline="0" dirty="0"/>
              <a:t> Black Box:</a:t>
            </a:r>
          </a:p>
          <a:p>
            <a:r>
              <a:rPr lang="en-CA" baseline="0" dirty="0"/>
              <a:t>-Demonstrate the box by pulling several strings</a:t>
            </a:r>
          </a:p>
          <a:p>
            <a:r>
              <a:rPr lang="en-CA" baseline="0" dirty="0"/>
              <a:t>-Ask the participants to draw what they think is happening using their whiteboards</a:t>
            </a:r>
          </a:p>
          <a:p>
            <a:r>
              <a:rPr lang="en-CA" baseline="0" dirty="0"/>
              <a:t>-Ask 3-4 people with different ideas to come up at the same time.  Test their models, if they work, give their boards a checkmark</a:t>
            </a:r>
          </a:p>
          <a:p>
            <a:r>
              <a:rPr lang="en-CA" baseline="0" dirty="0"/>
              <a:t>-Explain how nature can be described using models.  We test these model/theories until they are proven wrong. At that point, they need to be thrown out or revised. Several, different models are capable of describing the same thing. </a:t>
            </a:r>
          </a:p>
          <a:p>
            <a:r>
              <a:rPr lang="en-CA" baseline="0" dirty="0"/>
              <a:t>-Shake the Black Box.  Show how some of the drawn models fail, while others survive.</a:t>
            </a:r>
          </a:p>
          <a:p>
            <a:endParaRPr lang="en-CA" baseline="0" dirty="0"/>
          </a:p>
          <a:p>
            <a:r>
              <a:rPr lang="en-CA" baseline="0" dirty="0"/>
              <a:t>-It is important to build vocabulary such as “predict, observe, model, etc.”</a:t>
            </a:r>
            <a:endParaRPr lang="en-CA" dirty="0"/>
          </a:p>
        </p:txBody>
      </p:sp>
    </p:spTree>
    <p:extLst>
      <p:ext uri="{BB962C8B-B14F-4D97-AF65-F5344CB8AC3E}">
        <p14:creationId xmlns:p14="http://schemas.microsoft.com/office/powerpoint/2010/main" val="37026891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https://scripps.ucsd.edu/programs/keelingcurve/wp-content/plugins/sio-bluemoon/graphs/mlo_full_record.png</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What do you notice?</a:t>
            </a:r>
          </a:p>
          <a:p>
            <a:endParaRPr lang="en-US" dirty="0"/>
          </a:p>
          <a:p>
            <a:r>
              <a:rPr lang="en-US" dirty="0"/>
              <a:t>Consider what you saw in the video about how carbon dioxide interacts with IR light. What does this imply about the energy in the atmosphere.</a:t>
            </a:r>
          </a:p>
        </p:txBody>
      </p:sp>
    </p:spTree>
    <p:extLst>
      <p:ext uri="{BB962C8B-B14F-4D97-AF65-F5344CB8AC3E}">
        <p14:creationId xmlns:p14="http://schemas.microsoft.com/office/powerpoint/2010/main" val="11153672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https://scripps.ucsd.edu/programs/keelingcurve/wp-content/plugins/sio-bluemoon/graphs/co2_800k_zoom.png</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This graph combines Mauna Loa data with ice core measurements. What do you notice? What historical events coincide with the change in CO2 levels?</a:t>
            </a:r>
          </a:p>
          <a:p>
            <a:endParaRPr lang="en-US" dirty="0"/>
          </a:p>
        </p:txBody>
      </p:sp>
    </p:spTree>
    <p:extLst>
      <p:ext uri="{BB962C8B-B14F-4D97-AF65-F5344CB8AC3E}">
        <p14:creationId xmlns:p14="http://schemas.microsoft.com/office/powerpoint/2010/main" val="40230586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https://scripps.ucsd.edu/programs/keelingcurve/wp-content/plugins/sio-bluemoon/graphs/co2_10k.png</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Ice core data take use back 10 000 years. The total amount of carbon on Earth has not changed since Earth formed 4.5 billion years ago. Why is carbon only a problem now?</a:t>
            </a:r>
          </a:p>
          <a:p>
            <a:endParaRPr lang="en-US" dirty="0"/>
          </a:p>
        </p:txBody>
      </p:sp>
    </p:spTree>
    <p:extLst>
      <p:ext uri="{BB962C8B-B14F-4D97-AF65-F5344CB8AC3E}">
        <p14:creationId xmlns:p14="http://schemas.microsoft.com/office/powerpoint/2010/main" val="10817006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https://scripps.ucsd.edu/programs/keelingcurve/wp-content/plugins/sio-bluemoon/graphs/co2_800k.png</a:t>
            </a:r>
          </a:p>
          <a:p>
            <a:endParaRPr lang="en-US" dirty="0"/>
          </a:p>
          <a:p>
            <a:r>
              <a:rPr lang="en-US" dirty="0"/>
              <a:t>Climate deniers often say that Earth’s climate has cycles and we are in another cycle. How is this true and how is this false?</a:t>
            </a:r>
          </a:p>
          <a:p>
            <a:endParaRPr lang="en-US" dirty="0"/>
          </a:p>
          <a:p>
            <a:r>
              <a:rPr lang="en-US" dirty="0"/>
              <a:t>Some people will also say that CO2 levels have been much higher in the past, which is kind of true. CO2 levels were much higher millions of years ago, before humans were on the scene.</a:t>
            </a:r>
          </a:p>
          <a:p>
            <a:endParaRPr lang="en-US" dirty="0"/>
          </a:p>
          <a:p>
            <a:endParaRPr lang="en-US" dirty="0"/>
          </a:p>
        </p:txBody>
      </p:sp>
    </p:spTree>
    <p:extLst>
      <p:ext uri="{BB962C8B-B14F-4D97-AF65-F5344CB8AC3E}">
        <p14:creationId xmlns:p14="http://schemas.microsoft.com/office/powerpoint/2010/main" val="20856298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know that CO</a:t>
            </a:r>
            <a:r>
              <a:rPr lang="en-US" baseline="-25000" dirty="0"/>
              <a:t>2</a:t>
            </a:r>
            <a:r>
              <a:rPr lang="en-US" dirty="0"/>
              <a:t> interacts with infrared radiation which means less heat leaves the planet.</a:t>
            </a:r>
          </a:p>
          <a:p>
            <a:endParaRPr lang="en-US" dirty="0"/>
          </a:p>
          <a:p>
            <a:r>
              <a:rPr lang="en-US" dirty="0"/>
              <a:t>So now we know that CO</a:t>
            </a:r>
            <a:r>
              <a:rPr lang="en-US" baseline="-25000" dirty="0"/>
              <a:t>2</a:t>
            </a:r>
            <a:r>
              <a:rPr lang="en-US" dirty="0"/>
              <a:t> levels are increasing and that it is NOT part of a natural cycle.</a:t>
            </a:r>
          </a:p>
          <a:p>
            <a:endParaRPr lang="en-US" dirty="0"/>
          </a:p>
          <a:p>
            <a:endParaRPr lang="en-US" dirty="0"/>
          </a:p>
          <a:p>
            <a:endParaRPr lang="en-US" dirty="0"/>
          </a:p>
        </p:txBody>
      </p:sp>
    </p:spTree>
    <p:extLst>
      <p:ext uri="{BB962C8B-B14F-4D97-AF65-F5344CB8AC3E}">
        <p14:creationId xmlns:p14="http://schemas.microsoft.com/office/powerpoint/2010/main" val="7353028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implications</a:t>
            </a:r>
          </a:p>
          <a:p>
            <a:r>
              <a:rPr lang="en-US" dirty="0"/>
              <a:t>How does this relate to the Earth?</a:t>
            </a:r>
          </a:p>
        </p:txBody>
      </p:sp>
    </p:spTree>
    <p:extLst>
      <p:ext uri="{BB962C8B-B14F-4D97-AF65-F5344CB8AC3E}">
        <p14:creationId xmlns:p14="http://schemas.microsoft.com/office/powerpoint/2010/main" val="10155609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Earth’s atmosphere traps heat; analogy isn’t strong… don’t push it!</a:t>
            </a:r>
          </a:p>
          <a:p>
            <a:endParaRPr lang="en-US" dirty="0"/>
          </a:p>
          <a:p>
            <a:pPr rtl="0" fontAlgn="base"/>
            <a:r>
              <a:rPr lang="en-US" sz="1200" b="0" i="0" kern="1200" dirty="0">
                <a:solidFill>
                  <a:schemeClr val="tx1"/>
                </a:solidFill>
                <a:effectLst/>
                <a:latin typeface="Arial" charset="0"/>
                <a:ea typeface="ＭＳ Ｐゴシック" charset="0"/>
                <a:cs typeface="+mn-cs"/>
              </a:rPr>
              <a:t>Image source</a:t>
            </a:r>
          </a:p>
          <a:p>
            <a:pPr rtl="0" fontAlgn="base"/>
            <a:r>
              <a:rPr lang="en-US" sz="1200" b="0" i="0" kern="1200" dirty="0">
                <a:solidFill>
                  <a:schemeClr val="tx1"/>
                </a:solidFill>
                <a:effectLst/>
                <a:latin typeface="Arial" charset="0"/>
                <a:ea typeface="ＭＳ Ｐゴシック" charset="0"/>
                <a:cs typeface="+mn-cs"/>
              </a:rPr>
              <a:t>International Panel on Climate Change 2007b: The image is described as an “idealized model of the natural greenhouse effect”</a:t>
            </a:r>
          </a:p>
          <a:p>
            <a:pPr rtl="0" fontAlgn="base"/>
            <a:r>
              <a:rPr lang="en-US" sz="1200" b="0" i="0" kern="1200" dirty="0">
                <a:solidFill>
                  <a:schemeClr val="tx1"/>
                </a:solidFill>
                <a:effectLst/>
                <a:latin typeface="Arial" charset="0"/>
                <a:ea typeface="ＭＳ Ｐゴシック" charset="0"/>
                <a:cs typeface="+mn-cs"/>
                <a:hlinkClick r:id="rId3"/>
              </a:rPr>
              <a:t>https://wg1.ipcc.ch/publications/wg1-ar4/faq/wg1_faq-1.3.html</a:t>
            </a:r>
            <a:endParaRPr lang="en-US" sz="1200" b="0" i="0" kern="1200" dirty="0">
              <a:solidFill>
                <a:schemeClr val="tx1"/>
              </a:solidFill>
              <a:effectLst/>
              <a:latin typeface="Arial" charset="0"/>
              <a:ea typeface="ＭＳ Ｐゴシック" charset="0"/>
              <a:cs typeface="+mn-cs"/>
            </a:endParaRPr>
          </a:p>
          <a:p>
            <a:endParaRPr lang="en-US" dirty="0"/>
          </a:p>
        </p:txBody>
      </p:sp>
    </p:spTree>
    <p:extLst>
      <p:ext uri="{BB962C8B-B14F-4D97-AF65-F5344CB8AC3E}">
        <p14:creationId xmlns:p14="http://schemas.microsoft.com/office/powerpoint/2010/main" val="27346294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Heat</a:t>
            </a:r>
          </a:p>
          <a:p>
            <a:r>
              <a:rPr lang="en-US" sz="1200" dirty="0"/>
              <a:t>Predict</a:t>
            </a:r>
          </a:p>
          <a:p>
            <a:r>
              <a:rPr lang="en-US" sz="1200" dirty="0"/>
              <a:t>Observe</a:t>
            </a:r>
          </a:p>
          <a:p>
            <a:r>
              <a:rPr lang="en-US" sz="1200" dirty="0"/>
              <a:t>Explain</a:t>
            </a:r>
          </a:p>
          <a:p>
            <a:r>
              <a:rPr lang="en-US" sz="1200" dirty="0"/>
              <a:t>Apply</a:t>
            </a:r>
          </a:p>
        </p:txBody>
      </p:sp>
    </p:spTree>
    <p:extLst>
      <p:ext uri="{BB962C8B-B14F-4D97-AF65-F5344CB8AC3E}">
        <p14:creationId xmlns:p14="http://schemas.microsoft.com/office/powerpoint/2010/main" val="9966037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happens to the balloons?</a:t>
            </a:r>
          </a:p>
          <a:p>
            <a:r>
              <a:rPr lang="en-US" b="0" dirty="0"/>
              <a:t>How does this relate to the Earth?</a:t>
            </a:r>
          </a:p>
        </p:txBody>
      </p:sp>
    </p:spTree>
    <p:extLst>
      <p:ext uri="{BB962C8B-B14F-4D97-AF65-F5344CB8AC3E}">
        <p14:creationId xmlns:p14="http://schemas.microsoft.com/office/powerpoint/2010/main" val="40992187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happens when water heats up?</a:t>
            </a:r>
          </a:p>
          <a:p>
            <a:r>
              <a:rPr lang="en-US" dirty="0"/>
              <a:t>How does this relate to the Earth?</a:t>
            </a:r>
          </a:p>
        </p:txBody>
      </p:sp>
    </p:spTree>
    <p:extLst>
      <p:ext uri="{BB962C8B-B14F-4D97-AF65-F5344CB8AC3E}">
        <p14:creationId xmlns:p14="http://schemas.microsoft.com/office/powerpoint/2010/main" val="4268161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357025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happens when ice heats up?</a:t>
            </a:r>
          </a:p>
          <a:p>
            <a:r>
              <a:rPr lang="en-US" dirty="0"/>
              <a:t>How does this relate to Earth?</a:t>
            </a:r>
          </a:p>
        </p:txBody>
      </p:sp>
    </p:spTree>
    <p:extLst>
      <p:ext uri="{BB962C8B-B14F-4D97-AF65-F5344CB8AC3E}">
        <p14:creationId xmlns:p14="http://schemas.microsoft.com/office/powerpoint/2010/main" val="14229704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224452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of the Earth is covered by water</a:t>
            </a:r>
          </a:p>
        </p:txBody>
      </p:sp>
    </p:spTree>
    <p:extLst>
      <p:ext uri="{BB962C8B-B14F-4D97-AF65-F5344CB8AC3E}">
        <p14:creationId xmlns:p14="http://schemas.microsoft.com/office/powerpoint/2010/main" val="36307237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happens when water heats up?</a:t>
            </a:r>
          </a:p>
          <a:p>
            <a:r>
              <a:rPr lang="en-US" dirty="0"/>
              <a:t>How does this relate to the Earth?</a:t>
            </a:r>
          </a:p>
        </p:txBody>
      </p:sp>
    </p:spTree>
    <p:extLst>
      <p:ext uri="{BB962C8B-B14F-4D97-AF65-F5344CB8AC3E}">
        <p14:creationId xmlns:p14="http://schemas.microsoft.com/office/powerpoint/2010/main" val="23536953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happens when water heats up?</a:t>
            </a:r>
          </a:p>
          <a:p>
            <a:r>
              <a:rPr lang="en-US" dirty="0"/>
              <a:t>How does this relate to the Earth?</a:t>
            </a:r>
          </a:p>
        </p:txBody>
      </p:sp>
    </p:spTree>
    <p:extLst>
      <p:ext uri="{BB962C8B-B14F-4D97-AF65-F5344CB8AC3E}">
        <p14:creationId xmlns:p14="http://schemas.microsoft.com/office/powerpoint/2010/main" val="23394083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885575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ARGO measures salinity and temperature at two different depths</a:t>
            </a:r>
          </a:p>
          <a:p>
            <a:endParaRPr lang="en-CA" dirty="0"/>
          </a:p>
        </p:txBody>
      </p:sp>
    </p:spTree>
    <p:extLst>
      <p:ext uri="{BB962C8B-B14F-4D97-AF65-F5344CB8AC3E}">
        <p14:creationId xmlns:p14="http://schemas.microsoft.com/office/powerpoint/2010/main" val="30075613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Almost 4000 probes spread around the globe</a:t>
            </a:r>
            <a:endParaRPr lang="en-CA" dirty="0"/>
          </a:p>
        </p:txBody>
      </p:sp>
    </p:spTree>
    <p:extLst>
      <p:ext uri="{BB962C8B-B14F-4D97-AF65-F5344CB8AC3E}">
        <p14:creationId xmlns:p14="http://schemas.microsoft.com/office/powerpoint/2010/main" val="42124409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happens when ice heats up?</a:t>
            </a:r>
          </a:p>
          <a:p>
            <a:r>
              <a:rPr lang="en-US" dirty="0"/>
              <a:t>How does this relate to Earth?</a:t>
            </a:r>
          </a:p>
        </p:txBody>
      </p:sp>
    </p:spTree>
    <p:extLst>
      <p:ext uri="{BB962C8B-B14F-4D97-AF65-F5344CB8AC3E}">
        <p14:creationId xmlns:p14="http://schemas.microsoft.com/office/powerpoint/2010/main" val="41662591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Land ice vs Sea Ice</a:t>
            </a:r>
          </a:p>
        </p:txBody>
      </p:sp>
    </p:spTree>
    <p:extLst>
      <p:ext uri="{BB962C8B-B14F-4D97-AF65-F5344CB8AC3E}">
        <p14:creationId xmlns:p14="http://schemas.microsoft.com/office/powerpoint/2010/main" val="2647817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529619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latin typeface="Century Gothic" panose="020B0502020202020204" pitchFamily="34" charset="0"/>
              </a:rPr>
              <a:t>A melting ice berg does not cause a direct change in sea level</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latin typeface="Century Gothic" panose="020B0502020202020204" pitchFamily="34" charset="0"/>
              </a:rPr>
              <a:t>A melting glacier adds water to the ocean and causes a direct change in sea level</a:t>
            </a:r>
          </a:p>
          <a:p>
            <a:endParaRPr lang="en-US" dirty="0"/>
          </a:p>
        </p:txBody>
      </p:sp>
    </p:spTree>
    <p:extLst>
      <p:ext uri="{BB962C8B-B14F-4D97-AF65-F5344CB8AC3E}">
        <p14:creationId xmlns:p14="http://schemas.microsoft.com/office/powerpoint/2010/main" val="26325986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satellites orbiting 220 km apart. Exact separation is measured using microwaves and GPS.</a:t>
            </a:r>
          </a:p>
          <a:p>
            <a:endParaRPr lang="en-US" dirty="0"/>
          </a:p>
          <a:p>
            <a:r>
              <a:rPr lang="en-US" dirty="0"/>
              <a:t>As lead satellite approaches more mass it accelerates slightly and moves away from trailing satellite.</a:t>
            </a:r>
          </a:p>
          <a:p>
            <a:endParaRPr lang="en-US" dirty="0"/>
          </a:p>
          <a:p>
            <a:r>
              <a:rPr lang="en-US" dirty="0"/>
              <a:t>GRACE can map out gravitational anomaly (and therefore mass) with great precision. </a:t>
            </a:r>
            <a:endParaRPr lang="en-CA" dirty="0"/>
          </a:p>
        </p:txBody>
      </p:sp>
    </p:spTree>
    <p:extLst>
      <p:ext uri="{BB962C8B-B14F-4D97-AF65-F5344CB8AC3E}">
        <p14:creationId xmlns:p14="http://schemas.microsoft.com/office/powerpoint/2010/main" val="180393320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50">
              <a:defRPr/>
            </a:pPr>
            <a:r>
              <a:rPr lang="en-US" dirty="0">
                <a:latin typeface="Century Gothic" panose="020B0502020202020204" pitchFamily="34" charset="0"/>
              </a:rPr>
              <a:t>Distribute/inspect GRACE postcard</a:t>
            </a:r>
          </a:p>
          <a:p>
            <a:pPr defTabSz="914350">
              <a:defRPr/>
            </a:pPr>
            <a:endParaRPr lang="en-US" dirty="0">
              <a:latin typeface="Century Gothic" panose="020B0502020202020204" pitchFamily="34" charset="0"/>
            </a:endParaRPr>
          </a:p>
          <a:p>
            <a:pPr defTabSz="914350">
              <a:defRPr/>
            </a:pPr>
            <a:r>
              <a:rPr lang="en-US" dirty="0">
                <a:latin typeface="Century Gothic" panose="020B0502020202020204" pitchFamily="34" charset="0"/>
              </a:rPr>
              <a:t>Antarctica ice mass is decreasing at 150 </a:t>
            </a:r>
            <a:r>
              <a:rPr lang="en-US" dirty="0" err="1">
                <a:latin typeface="Century Gothic" panose="020B0502020202020204" pitchFamily="34" charset="0"/>
              </a:rPr>
              <a:t>Gigatonnes</a:t>
            </a:r>
            <a:r>
              <a:rPr lang="en-US" dirty="0">
                <a:latin typeface="Century Gothic" panose="020B0502020202020204" pitchFamily="34" charset="0"/>
              </a:rPr>
              <a:t> per year</a:t>
            </a:r>
          </a:p>
          <a:p>
            <a:pPr defTabSz="914350">
              <a:defRPr/>
            </a:pPr>
            <a:r>
              <a:rPr lang="en-US" dirty="0">
                <a:latin typeface="Century Gothic" panose="020B0502020202020204" pitchFamily="34" charset="0"/>
              </a:rPr>
              <a:t>Greenland ice mass is decreasing at 278 </a:t>
            </a:r>
            <a:r>
              <a:rPr lang="en-US" dirty="0" err="1">
                <a:latin typeface="Century Gothic" panose="020B0502020202020204" pitchFamily="34" charset="0"/>
              </a:rPr>
              <a:t>Gigatonnes</a:t>
            </a:r>
            <a:r>
              <a:rPr lang="en-US" dirty="0">
                <a:latin typeface="Century Gothic" panose="020B0502020202020204" pitchFamily="34" charset="0"/>
              </a:rPr>
              <a:t> per year</a:t>
            </a:r>
          </a:p>
          <a:p>
            <a:endParaRPr lang="en-US" dirty="0"/>
          </a:p>
          <a:p>
            <a:endParaRPr lang="en-US" dirty="0"/>
          </a:p>
          <a:p>
            <a:r>
              <a:rPr lang="en-US" dirty="0"/>
              <a:t>https://climate.nasa.gov/</a:t>
            </a:r>
          </a:p>
          <a:p>
            <a:endParaRPr lang="en-US" dirty="0"/>
          </a:p>
        </p:txBody>
      </p:sp>
    </p:spTree>
    <p:extLst>
      <p:ext uri="{BB962C8B-B14F-4D97-AF65-F5344CB8AC3E}">
        <p14:creationId xmlns:p14="http://schemas.microsoft.com/office/powerpoint/2010/main" val="141897257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we combine the sea level rise determined by ARGO (Thermal expansion) and GRACE (Added meltwater) we get the total observed sea level rise.</a:t>
            </a:r>
            <a:endParaRPr lang="en-CA" dirty="0"/>
          </a:p>
        </p:txBody>
      </p:sp>
    </p:spTree>
    <p:extLst>
      <p:ext uri="{BB962C8B-B14F-4D97-AF65-F5344CB8AC3E}">
        <p14:creationId xmlns:p14="http://schemas.microsoft.com/office/powerpoint/2010/main" val="282786213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What’s Causing the Warming?</a:t>
            </a:r>
            <a:endParaRPr lang="en-US" dirty="0"/>
          </a:p>
        </p:txBody>
      </p:sp>
    </p:spTree>
    <p:extLst>
      <p:ext uri="{BB962C8B-B14F-4D97-AF65-F5344CB8AC3E}">
        <p14:creationId xmlns:p14="http://schemas.microsoft.com/office/powerpoint/2010/main" val="73356689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6 Expert groups. </a:t>
            </a:r>
            <a:r>
              <a:rPr lang="en-CA" b="0" dirty="0"/>
              <a:t>(Each group is given a different forcing factor)</a:t>
            </a:r>
            <a:endParaRPr lang="en-CA" b="1" dirty="0"/>
          </a:p>
          <a:p>
            <a:r>
              <a:rPr lang="en-CA" b="1" dirty="0"/>
              <a:t>Examine your data…</a:t>
            </a:r>
          </a:p>
          <a:p>
            <a:pPr>
              <a:lnSpc>
                <a:spcPct val="150000"/>
              </a:lnSpc>
            </a:pPr>
            <a:r>
              <a:rPr lang="en-US" sz="1200" dirty="0">
                <a:latin typeface="Century Gothic" panose="020B0502020202020204" pitchFamily="34" charset="0"/>
              </a:rPr>
              <a:t>1. Look for patterns in the data. Are there cycles? Are there trends? Are there exceptions? Briefly describe three patterns that you notice.</a:t>
            </a:r>
            <a:endParaRPr lang="en-CA" sz="1200" dirty="0">
              <a:latin typeface="Century Gothic" panose="020B0502020202020204" pitchFamily="34" charset="0"/>
            </a:endParaRPr>
          </a:p>
          <a:p>
            <a:r>
              <a:rPr lang="en-US" b="1" dirty="0"/>
              <a:t> </a:t>
            </a:r>
            <a:endParaRPr lang="en-US" dirty="0"/>
          </a:p>
          <a:p>
            <a:pPr lvl="0"/>
            <a:r>
              <a:rPr lang="en-US" sz="1200" dirty="0">
                <a:latin typeface="Century Gothic" panose="020B0502020202020204" pitchFamily="34" charset="0"/>
              </a:rPr>
              <a:t>2. What questions do you have about the data?</a:t>
            </a:r>
          </a:p>
          <a:p>
            <a:endParaRPr lang="en-US" dirty="0"/>
          </a:p>
        </p:txBody>
      </p:sp>
    </p:spTree>
    <p:extLst>
      <p:ext uri="{BB962C8B-B14F-4D97-AF65-F5344CB8AC3E}">
        <p14:creationId xmlns:p14="http://schemas.microsoft.com/office/powerpoint/2010/main" val="170178115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JIGSAW groups of 6.  </a:t>
            </a:r>
            <a:r>
              <a:rPr lang="en-CA" b="0" dirty="0"/>
              <a:t>(One from each forcing group)</a:t>
            </a:r>
            <a:endParaRPr lang="en-CA" b="1" dirty="0"/>
          </a:p>
          <a:p>
            <a:r>
              <a:rPr lang="en-CA" b="1" dirty="0"/>
              <a:t>Examine all the data </a:t>
            </a:r>
          </a:p>
          <a:p>
            <a:pPr>
              <a:lnSpc>
                <a:spcPct val="150000"/>
              </a:lnSpc>
            </a:pPr>
            <a:r>
              <a:rPr lang="en-US" sz="1200" dirty="0">
                <a:latin typeface="Century Gothic" panose="020B0502020202020204" pitchFamily="34" charset="0"/>
              </a:rPr>
              <a:t>Put the factors in order from largest to smallest contributor.</a:t>
            </a:r>
          </a:p>
          <a:p>
            <a:pPr marL="342900" indent="-342900">
              <a:lnSpc>
                <a:spcPct val="150000"/>
              </a:lnSpc>
              <a:buFont typeface="Arial" panose="020B0604020202020204" pitchFamily="34" charset="0"/>
              <a:buChar char="•"/>
            </a:pPr>
            <a:endParaRPr lang="en-CA" sz="1200" dirty="0">
              <a:latin typeface="Century Gothic" panose="020B0502020202020204" pitchFamily="34" charset="0"/>
            </a:endParaRPr>
          </a:p>
          <a:p>
            <a:pPr>
              <a:lnSpc>
                <a:spcPct val="150000"/>
              </a:lnSpc>
            </a:pPr>
            <a:r>
              <a:rPr lang="en-CA" sz="1200" dirty="0">
                <a:latin typeface="Century Gothic" panose="020B0502020202020204" pitchFamily="34" charset="0"/>
              </a:rPr>
              <a:t>Which ones are positive </a:t>
            </a:r>
            <a:r>
              <a:rPr lang="en-CA" sz="1200" dirty="0" err="1">
                <a:latin typeface="Century Gothic" panose="020B0502020202020204" pitchFamily="34" charset="0"/>
              </a:rPr>
              <a:t>forcings</a:t>
            </a:r>
            <a:r>
              <a:rPr lang="en-CA" sz="1200" dirty="0">
                <a:latin typeface="Century Gothic" panose="020B0502020202020204" pitchFamily="34" charset="0"/>
              </a:rPr>
              <a:t>?</a:t>
            </a:r>
          </a:p>
          <a:p>
            <a:pPr>
              <a:lnSpc>
                <a:spcPct val="150000"/>
              </a:lnSpc>
            </a:pPr>
            <a:endParaRPr lang="en-CA" sz="1200" dirty="0">
              <a:latin typeface="Century Gothic" panose="020B0502020202020204" pitchFamily="34" charset="0"/>
            </a:endParaRPr>
          </a:p>
          <a:p>
            <a:pPr>
              <a:lnSpc>
                <a:spcPct val="150000"/>
              </a:lnSpc>
            </a:pPr>
            <a:r>
              <a:rPr lang="en-CA" sz="1200" dirty="0">
                <a:latin typeface="Century Gothic" panose="020B0502020202020204" pitchFamily="34" charset="0"/>
              </a:rPr>
              <a:t>Which ones are anthropogenic?</a:t>
            </a:r>
          </a:p>
          <a:p>
            <a:pPr>
              <a:lnSpc>
                <a:spcPct val="150000"/>
              </a:lnSpc>
            </a:pPr>
            <a:endParaRPr lang="en-CA" sz="1200" dirty="0">
              <a:latin typeface="Century Gothic" panose="020B0502020202020204" pitchFamily="34" charset="0"/>
            </a:endParaRPr>
          </a:p>
          <a:p>
            <a:pPr>
              <a:lnSpc>
                <a:spcPct val="150000"/>
              </a:lnSpc>
            </a:pPr>
            <a:r>
              <a:rPr lang="en-CA" sz="1200" dirty="0">
                <a:latin typeface="Century Gothic" panose="020B0502020202020204" pitchFamily="34" charset="0"/>
              </a:rPr>
              <a:t>Predict the overall temperature &amp; share your predict with the facilitator.</a:t>
            </a:r>
            <a:endParaRPr lang="en-US" sz="1200" dirty="0">
              <a:latin typeface="Century Gothic" panose="020B0502020202020204" pitchFamily="34" charset="0"/>
            </a:endParaRPr>
          </a:p>
          <a:p>
            <a:endParaRPr lang="en-US" b="1" dirty="0"/>
          </a:p>
        </p:txBody>
      </p:sp>
    </p:spTree>
    <p:extLst>
      <p:ext uri="{BB962C8B-B14F-4D97-AF65-F5344CB8AC3E}">
        <p14:creationId xmlns:p14="http://schemas.microsoft.com/office/powerpoint/2010/main" val="10692683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hlinkClick r:id="rId3"/>
              </a:rPr>
              <a:t>https://science2017.globalchange.gov/chapter/2/</a:t>
            </a:r>
            <a:endParaRPr lang="en-CA" dirty="0"/>
          </a:p>
          <a:p>
            <a:endParaRPr lang="en-CA" dirty="0"/>
          </a:p>
          <a:p>
            <a:r>
              <a:rPr lang="en-CA" dirty="0"/>
              <a:t>ERF = Effective Radiative Forcing</a:t>
            </a:r>
          </a:p>
          <a:p>
            <a:endParaRPr lang="en-CA" dirty="0"/>
          </a:p>
          <a:p>
            <a:r>
              <a:rPr lang="en-US" b="0" i="0" dirty="0">
                <a:solidFill>
                  <a:srgbClr val="555555"/>
                </a:solidFill>
                <a:effectLst/>
                <a:latin typeface="Open Sans" panose="020B0606030504020204" pitchFamily="34" charset="0"/>
              </a:rPr>
              <a:t>Time evolution in effective radiative forcings (ERFs) across the industrial era for anthropogenic and natural forcing mechanisms. The terms contributing to cumulative totals of positive and negative ERF are shown with colored regions. The terms are labeled in order on the right-hand side with positive ERFs above the zero line and negative ERFs below the zero line. The forcings from black-carbon-on-snow and contrail terms are grouped together into a single term in the plot. Also shown are the cumulative sum of all forcings (Total; black dashed line) and of anthropogenic-only forcings (Total Anthropogenic; red dashed line). Uncertainties in 2011 ERF values are shown in the original figure (Myhre et al. 2013, Figure 8-18). See the Intergovernmental Panel on Climate Change Fifth Assessment Report (IPCC AR5) Supplementary Material Table 8.SM.8 for further information on the forcing time evolutions. Forcing numbers are provided in Annex II of IPCC AR5. The total anthropogenic forcing was 0.57 (0.29 to 0.85) W/m</a:t>
            </a:r>
            <a:r>
              <a:rPr lang="en-US" b="0" i="0" baseline="30000" dirty="0">
                <a:solidFill>
                  <a:srgbClr val="555555"/>
                </a:solidFill>
                <a:effectLst/>
                <a:latin typeface="Open Sans" panose="020B0606030504020204" pitchFamily="34" charset="0"/>
              </a:rPr>
              <a:t>2</a:t>
            </a:r>
            <a:r>
              <a:rPr lang="en-US" b="0" i="0" dirty="0">
                <a:solidFill>
                  <a:srgbClr val="555555"/>
                </a:solidFill>
                <a:effectLst/>
                <a:latin typeface="Open Sans" panose="020B0606030504020204" pitchFamily="34" charset="0"/>
              </a:rPr>
              <a:t> in 1950, 1.25 (0.64 to 1.86) W/m</a:t>
            </a:r>
            <a:r>
              <a:rPr lang="en-US" b="0" i="0" baseline="30000" dirty="0">
                <a:solidFill>
                  <a:srgbClr val="555555"/>
                </a:solidFill>
                <a:effectLst/>
                <a:latin typeface="Open Sans" panose="020B0606030504020204" pitchFamily="34" charset="0"/>
              </a:rPr>
              <a:t>2</a:t>
            </a:r>
            <a:r>
              <a:rPr lang="en-US" b="0" i="0" dirty="0">
                <a:solidFill>
                  <a:srgbClr val="555555"/>
                </a:solidFill>
                <a:effectLst/>
                <a:latin typeface="Open Sans" panose="020B0606030504020204" pitchFamily="34" charset="0"/>
              </a:rPr>
              <a:t> in 1980, and 2.29 (1.13 to 3.33) W/m</a:t>
            </a:r>
            <a:r>
              <a:rPr lang="en-US" b="0" i="0" baseline="30000" dirty="0">
                <a:solidFill>
                  <a:srgbClr val="555555"/>
                </a:solidFill>
                <a:effectLst/>
                <a:latin typeface="Open Sans" panose="020B0606030504020204" pitchFamily="34" charset="0"/>
              </a:rPr>
              <a:t>2</a:t>
            </a:r>
            <a:r>
              <a:rPr lang="en-US" b="0" i="0" dirty="0">
                <a:solidFill>
                  <a:srgbClr val="555555"/>
                </a:solidFill>
                <a:effectLst/>
                <a:latin typeface="Open Sans" panose="020B0606030504020204" pitchFamily="34" charset="0"/>
              </a:rPr>
              <a:t> in 2011. (Figure source: Myhre et al. 2013, Figure 8-18; © IPCC, used with permission).</a:t>
            </a:r>
            <a:endParaRPr lang="en-CA" dirty="0"/>
          </a:p>
        </p:txBody>
      </p:sp>
    </p:spTree>
    <p:extLst>
      <p:ext uri="{BB962C8B-B14F-4D97-AF65-F5344CB8AC3E}">
        <p14:creationId xmlns:p14="http://schemas.microsoft.com/office/powerpoint/2010/main" val="226376856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Effects of Climate Change</a:t>
            </a:r>
          </a:p>
          <a:p>
            <a:r>
              <a:rPr lang="en-US" dirty="0"/>
              <a:t>Rising sea levels</a:t>
            </a:r>
          </a:p>
          <a:p>
            <a:endParaRPr lang="en-US" dirty="0"/>
          </a:p>
          <a:p>
            <a:r>
              <a:rPr lang="en-US" dirty="0"/>
              <a:t>86 mm since 1993</a:t>
            </a:r>
          </a:p>
          <a:p>
            <a:r>
              <a:rPr lang="en-US" dirty="0"/>
              <a:t>https://climate.nasa.gov/vital-signs/sea-level/</a:t>
            </a:r>
          </a:p>
          <a:p>
            <a:endParaRPr lang="en-US" dirty="0"/>
          </a:p>
          <a:p>
            <a:r>
              <a:rPr lang="en-US" dirty="0"/>
              <a:t>By 2050 over 300 million people will face chronic flooding and by 2100 land occupied by 200 million will be permanently underwater.</a:t>
            </a:r>
          </a:p>
          <a:p>
            <a:r>
              <a:rPr lang="en-US" dirty="0"/>
              <a:t>https://www.climatecentral.org/news/report-flooded-future-global-vulnerability-to-sea-level-rise-worse-than-previously-understood</a:t>
            </a:r>
          </a:p>
          <a:p>
            <a:endParaRPr lang="en-US" dirty="0"/>
          </a:p>
          <a:p>
            <a:endParaRPr lang="en-US" dirty="0"/>
          </a:p>
        </p:txBody>
      </p:sp>
    </p:spTree>
    <p:extLst>
      <p:ext uri="{BB962C8B-B14F-4D97-AF65-F5344CB8AC3E}">
        <p14:creationId xmlns:p14="http://schemas.microsoft.com/office/powerpoint/2010/main" val="204599476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Effects of Climate Change</a:t>
            </a:r>
          </a:p>
          <a:p>
            <a:r>
              <a:rPr lang="en-US" dirty="0"/>
              <a:t>More extreme weather events</a:t>
            </a:r>
          </a:p>
          <a:p>
            <a:endParaRPr lang="en-US" dirty="0"/>
          </a:p>
          <a:p>
            <a:r>
              <a:rPr lang="en-US" dirty="0"/>
              <a:t>https://climate.nasa.gov/effects/</a:t>
            </a:r>
          </a:p>
          <a:p>
            <a:endParaRPr lang="en-US" dirty="0"/>
          </a:p>
          <a:p>
            <a:r>
              <a:rPr lang="en-US" dirty="0"/>
              <a:t>Climate change is a “threat multiplier”. It makes events bigger, stronger, deeper. Old records are becoming the norms.</a:t>
            </a:r>
          </a:p>
          <a:p>
            <a:endParaRPr lang="en-US" dirty="0"/>
          </a:p>
          <a:p>
            <a:r>
              <a:rPr lang="en-US" dirty="0"/>
              <a:t>Heat waves get hotter and last longer. </a:t>
            </a:r>
          </a:p>
          <a:p>
            <a:r>
              <a:rPr lang="en-US" dirty="0"/>
              <a:t>Drought conditions persist.</a:t>
            </a:r>
          </a:p>
          <a:p>
            <a:r>
              <a:rPr lang="en-US" dirty="0"/>
              <a:t>Rainfall/snow is more intense.</a:t>
            </a:r>
          </a:p>
          <a:p>
            <a:endParaRPr lang="en-US" dirty="0"/>
          </a:p>
        </p:txBody>
      </p:sp>
    </p:spTree>
    <p:extLst>
      <p:ext uri="{BB962C8B-B14F-4D97-AF65-F5344CB8AC3E}">
        <p14:creationId xmlns:p14="http://schemas.microsoft.com/office/powerpoint/2010/main" val="684735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https://www.washingtonpost.com/climate-environment/2023/08/03/july-blows-away-temperature-records-testing-key-climate-threshold/</a:t>
            </a:r>
          </a:p>
        </p:txBody>
      </p:sp>
    </p:spTree>
    <p:extLst>
      <p:ext uri="{BB962C8B-B14F-4D97-AF65-F5344CB8AC3E}">
        <p14:creationId xmlns:p14="http://schemas.microsoft.com/office/powerpoint/2010/main" val="221851643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Effects of Climate Change</a:t>
            </a:r>
          </a:p>
          <a:p>
            <a:r>
              <a:rPr lang="en-US" dirty="0"/>
              <a:t>More heat waves</a:t>
            </a:r>
          </a:p>
          <a:p>
            <a:endParaRPr lang="en-US" dirty="0"/>
          </a:p>
          <a:p>
            <a:r>
              <a:rPr lang="en-US" dirty="0"/>
              <a:t>A tropical night means temperatures do not fall below 20C overnight.</a:t>
            </a:r>
          </a:p>
          <a:p>
            <a:endParaRPr lang="en-US" dirty="0"/>
          </a:p>
          <a:p>
            <a:r>
              <a:rPr lang="en-US" dirty="0"/>
              <a:t>Almost 600 people died in BC during the weeklong heatwave at the end of June 2021</a:t>
            </a:r>
          </a:p>
          <a:p>
            <a:endParaRPr lang="en-US" dirty="0"/>
          </a:p>
          <a:p>
            <a:r>
              <a:rPr lang="en-US" dirty="0"/>
              <a:t>https://www.cbc.ca/news/science/nighttime-temperatures-climate-change-1.6112778</a:t>
            </a:r>
          </a:p>
          <a:p>
            <a:endParaRPr lang="en-US" dirty="0"/>
          </a:p>
          <a:p>
            <a:r>
              <a:rPr lang="en-CA" b="1" i="0" dirty="0">
                <a:solidFill>
                  <a:srgbClr val="111111"/>
                </a:solidFill>
                <a:effectLst/>
                <a:latin typeface="Georgia" panose="02040502050405020303" pitchFamily="18" charset="0"/>
              </a:rPr>
              <a:t>The 11 Deadliest Heat Waves in World History</a:t>
            </a:r>
            <a:br>
              <a:rPr lang="en-CA" dirty="0"/>
            </a:br>
            <a:r>
              <a:rPr lang="en-CA" b="0" i="0" dirty="0">
                <a:solidFill>
                  <a:srgbClr val="111111"/>
                </a:solidFill>
                <a:effectLst/>
                <a:latin typeface="Georgia" panose="02040502050405020303" pitchFamily="18" charset="0"/>
              </a:rPr>
              <a:t>1) Europe, 2003: 71,310</a:t>
            </a:r>
            <a:br>
              <a:rPr lang="en-CA" dirty="0"/>
            </a:br>
            <a:r>
              <a:rPr lang="en-CA" b="0" i="0" dirty="0">
                <a:solidFill>
                  <a:srgbClr val="111111"/>
                </a:solidFill>
                <a:effectLst/>
                <a:latin typeface="Georgia" panose="02040502050405020303" pitchFamily="18" charset="0"/>
              </a:rPr>
              <a:t>2) Russia, 2010: 55,736</a:t>
            </a:r>
            <a:br>
              <a:rPr lang="en-CA" dirty="0"/>
            </a:br>
            <a:r>
              <a:rPr lang="en-CA" b="0" i="0" dirty="0">
                <a:solidFill>
                  <a:srgbClr val="111111"/>
                </a:solidFill>
                <a:effectLst/>
                <a:latin typeface="Georgia" panose="02040502050405020303" pitchFamily="18" charset="0"/>
              </a:rPr>
              <a:t>3) France/Belgium, 2015: 3,685</a:t>
            </a:r>
            <a:br>
              <a:rPr lang="en-CA" dirty="0"/>
            </a:br>
            <a:r>
              <a:rPr lang="en-CA" b="0" i="0" dirty="0">
                <a:solidFill>
                  <a:srgbClr val="111111"/>
                </a:solidFill>
                <a:effectLst/>
                <a:latin typeface="Georgia" panose="02040502050405020303" pitchFamily="18" charset="0"/>
              </a:rPr>
              <a:t>4) India/Pakistan, 2015: 3,477</a:t>
            </a:r>
            <a:br>
              <a:rPr lang="en-CA" dirty="0"/>
            </a:br>
            <a:r>
              <a:rPr lang="en-CA" b="0" i="0" dirty="0">
                <a:solidFill>
                  <a:srgbClr val="111111"/>
                </a:solidFill>
                <a:effectLst/>
                <a:latin typeface="Georgia" panose="02040502050405020303" pitchFamily="18" charset="0"/>
              </a:rPr>
              <a:t>5) Europe, 2006: 3,418</a:t>
            </a:r>
            <a:br>
              <a:rPr lang="en-CA" dirty="0"/>
            </a:br>
            <a:r>
              <a:rPr lang="en-CA" b="0" i="0" dirty="0">
                <a:solidFill>
                  <a:srgbClr val="111111"/>
                </a:solidFill>
                <a:effectLst/>
                <a:latin typeface="Georgia" panose="02040502050405020303" pitchFamily="18" charset="0"/>
              </a:rPr>
              <a:t>6) India, 1998: 2,541</a:t>
            </a:r>
            <a:br>
              <a:rPr lang="en-CA" dirty="0"/>
            </a:br>
            <a:r>
              <a:rPr lang="en-CA" b="0" i="0" dirty="0">
                <a:solidFill>
                  <a:srgbClr val="111111"/>
                </a:solidFill>
                <a:effectLst/>
                <a:latin typeface="Georgia" panose="02040502050405020303" pitchFamily="18" charset="0"/>
              </a:rPr>
              <a:t>7) U.S. and Canada, 1936: 1,693</a:t>
            </a:r>
            <a:br>
              <a:rPr lang="en-CA" dirty="0"/>
            </a:br>
            <a:r>
              <a:rPr lang="en-CA" b="0" i="0" dirty="0">
                <a:solidFill>
                  <a:srgbClr val="111111"/>
                </a:solidFill>
                <a:effectLst/>
                <a:latin typeface="Georgia" panose="02040502050405020303" pitchFamily="18" charset="0"/>
              </a:rPr>
              <a:t>8) India/Pakistan/Bangladesh, 2003: 1,472</a:t>
            </a:r>
            <a:br>
              <a:rPr lang="en-CA" dirty="0"/>
            </a:br>
            <a:r>
              <a:rPr lang="en-CA" b="0" i="0" dirty="0">
                <a:solidFill>
                  <a:srgbClr val="111111"/>
                </a:solidFill>
                <a:effectLst/>
                <a:latin typeface="Georgia" panose="02040502050405020303" pitchFamily="18" charset="0"/>
              </a:rPr>
              <a:t>9) U.S., 1980: 1,260</a:t>
            </a:r>
            <a:br>
              <a:rPr lang="en-CA" dirty="0"/>
            </a:br>
            <a:r>
              <a:rPr lang="en-CA" b="0" i="0" dirty="0">
                <a:solidFill>
                  <a:srgbClr val="111111"/>
                </a:solidFill>
                <a:effectLst/>
                <a:latin typeface="Georgia" panose="02040502050405020303" pitchFamily="18" charset="0"/>
              </a:rPr>
              <a:t>10) U.S./Canada, 2021: 1037</a:t>
            </a:r>
            <a:br>
              <a:rPr lang="en-CA" dirty="0"/>
            </a:br>
            <a:r>
              <a:rPr lang="en-CA" b="0" i="0" dirty="0">
                <a:solidFill>
                  <a:srgbClr val="111111"/>
                </a:solidFill>
                <a:effectLst/>
                <a:latin typeface="Georgia" panose="02040502050405020303" pitchFamily="18" charset="0"/>
              </a:rPr>
              <a:t>11) India, 2002: 1,030</a:t>
            </a:r>
            <a:endParaRPr lang="en-US" dirty="0"/>
          </a:p>
        </p:txBody>
      </p:sp>
    </p:spTree>
    <p:extLst>
      <p:ext uri="{BB962C8B-B14F-4D97-AF65-F5344CB8AC3E}">
        <p14:creationId xmlns:p14="http://schemas.microsoft.com/office/powerpoint/2010/main" val="131462387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Effects of Climate Change</a:t>
            </a:r>
          </a:p>
          <a:p>
            <a:r>
              <a:rPr lang="en-US" dirty="0"/>
              <a:t>More intense wildfires.</a:t>
            </a:r>
          </a:p>
          <a:p>
            <a:endParaRPr lang="en-US" dirty="0"/>
          </a:p>
          <a:p>
            <a:r>
              <a:rPr lang="en-US" dirty="0"/>
              <a:t>The actual severity is hard to measure. Fires become highly publicized when they happen near populations.</a:t>
            </a:r>
          </a:p>
          <a:p>
            <a:endParaRPr lang="en-US" dirty="0"/>
          </a:p>
          <a:p>
            <a:r>
              <a:rPr lang="en-US" dirty="0"/>
              <a:t>https://www.ucsusa.org/sites/default/files/legacy/assets/documents/global_warming/ucs-ca-wildfires-1.pdf</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Wildfires burn longer, wider, and faster.</a:t>
            </a:r>
          </a:p>
          <a:p>
            <a:endParaRPr lang="en-US" dirty="0"/>
          </a:p>
          <a:p>
            <a:endParaRPr lang="en-US" dirty="0"/>
          </a:p>
          <a:p>
            <a:endParaRPr lang="en-US" dirty="0"/>
          </a:p>
        </p:txBody>
      </p:sp>
    </p:spTree>
    <p:extLst>
      <p:ext uri="{BB962C8B-B14F-4D97-AF65-F5344CB8AC3E}">
        <p14:creationId xmlns:p14="http://schemas.microsoft.com/office/powerpoint/2010/main" val="194221921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Effects of Climate Change</a:t>
            </a:r>
          </a:p>
          <a:p>
            <a:r>
              <a:rPr lang="en-US" dirty="0"/>
              <a:t>Thawing permafrost</a:t>
            </a:r>
          </a:p>
          <a:p>
            <a:endParaRPr lang="en-US" dirty="0"/>
          </a:p>
          <a:p>
            <a:r>
              <a:rPr lang="en-US" dirty="0"/>
              <a:t>https://blogs.ei.columbia.edu/2018/01/11/thawing-permafrost-matters/</a:t>
            </a:r>
          </a:p>
          <a:p>
            <a:endParaRPr lang="en-US" dirty="0"/>
          </a:p>
        </p:txBody>
      </p:sp>
    </p:spTree>
    <p:extLst>
      <p:ext uri="{BB962C8B-B14F-4D97-AF65-F5344CB8AC3E}">
        <p14:creationId xmlns:p14="http://schemas.microsoft.com/office/powerpoint/2010/main" val="258367297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Effects of Climate Change</a:t>
            </a:r>
          </a:p>
          <a:p>
            <a:r>
              <a:rPr lang="en-US" dirty="0"/>
              <a:t>Organic matter that has been frozen for hundreds or thousands of years</a:t>
            </a:r>
          </a:p>
          <a:p>
            <a:endParaRPr lang="en-US" dirty="0"/>
          </a:p>
          <a:p>
            <a:r>
              <a:rPr lang="en-US" dirty="0"/>
              <a:t>https://www.carbonbrief.org/guest-post-the-irreversible-emissions-of-a-permafrost-tipping-point</a:t>
            </a:r>
          </a:p>
        </p:txBody>
      </p:sp>
    </p:spTree>
    <p:extLst>
      <p:ext uri="{BB962C8B-B14F-4D97-AF65-F5344CB8AC3E}">
        <p14:creationId xmlns:p14="http://schemas.microsoft.com/office/powerpoint/2010/main" val="197365881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Effects of Climate Change</a:t>
            </a:r>
          </a:p>
          <a:p>
            <a:r>
              <a:rPr lang="en-US" dirty="0"/>
              <a:t>Shifting Ecosystems</a:t>
            </a:r>
          </a:p>
          <a:p>
            <a:endParaRPr lang="en-US" dirty="0"/>
          </a:p>
          <a:p>
            <a:r>
              <a:rPr lang="en-US" dirty="0"/>
              <a:t>Marine organisms are migrating North and Deeper</a:t>
            </a:r>
          </a:p>
          <a:p>
            <a:r>
              <a:rPr lang="en-US" dirty="0"/>
              <a:t>Planting season has shifted meaning pollinators are no longer in synch with plants</a:t>
            </a:r>
          </a:p>
          <a:p>
            <a:r>
              <a:rPr lang="en-US" dirty="0"/>
              <a:t>All ecosystems are affected</a:t>
            </a:r>
          </a:p>
          <a:p>
            <a:endParaRPr lang="en-US" dirty="0"/>
          </a:p>
          <a:p>
            <a:r>
              <a:rPr lang="en-US" dirty="0"/>
              <a:t>Biodiversity Factsheet: https://www.ipcc.ch/report/ar6/wg2/about/factsheets</a:t>
            </a:r>
          </a:p>
          <a:p>
            <a:endParaRPr lang="en-US" dirty="0"/>
          </a:p>
          <a:p>
            <a:endParaRPr lang="en-US" dirty="0"/>
          </a:p>
        </p:txBody>
      </p:sp>
    </p:spTree>
    <p:extLst>
      <p:ext uri="{BB962C8B-B14F-4D97-AF65-F5344CB8AC3E}">
        <p14:creationId xmlns:p14="http://schemas.microsoft.com/office/powerpoint/2010/main" val="299226381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Effects of Climate Change</a:t>
            </a:r>
          </a:p>
          <a:p>
            <a:r>
              <a:rPr lang="en-US" dirty="0"/>
              <a:t>Mosquitoes and Ticks are examples of changing vector-borne diseases</a:t>
            </a:r>
          </a:p>
          <a:p>
            <a:endParaRPr lang="en-US" dirty="0"/>
          </a:p>
          <a:p>
            <a:r>
              <a:rPr lang="en-CA" dirty="0">
                <a:hlinkClick r:id="rId3"/>
              </a:rPr>
              <a:t>https://www.canada.ca/en/health-canada/services/climate-change-health.html</a:t>
            </a:r>
            <a:endParaRPr lang="en-US" dirty="0"/>
          </a:p>
        </p:txBody>
      </p:sp>
    </p:spTree>
    <p:extLst>
      <p:ext uri="{BB962C8B-B14F-4D97-AF65-F5344CB8AC3E}">
        <p14:creationId xmlns:p14="http://schemas.microsoft.com/office/powerpoint/2010/main" val="144439124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Economic Costs of Climate Change</a:t>
            </a:r>
          </a:p>
          <a:p>
            <a:r>
              <a:rPr lang="en-US" dirty="0"/>
              <a:t>https://fortune.com/longform/insurance-industry-climate-change-swiss-re-reinsurance/</a:t>
            </a:r>
          </a:p>
          <a:p>
            <a:endParaRPr lang="en-US" dirty="0"/>
          </a:p>
          <a:p>
            <a:r>
              <a:rPr lang="en-US" dirty="0"/>
              <a:t>Swiss Re is the world’s largest reinsurer. The predict that climate change will cause global GDP to decrease by about 14% if we stay on our current track.</a:t>
            </a:r>
          </a:p>
          <a:p>
            <a:r>
              <a:rPr lang="en-US" dirty="0"/>
              <a:t>https://www.swissre.com/risk-knowledge/mitigating-climate-risk/no-action-climate-change-not-option.html</a:t>
            </a:r>
          </a:p>
        </p:txBody>
      </p:sp>
    </p:spTree>
    <p:extLst>
      <p:ext uri="{BB962C8B-B14F-4D97-AF65-F5344CB8AC3E}">
        <p14:creationId xmlns:p14="http://schemas.microsoft.com/office/powerpoint/2010/main" val="396364412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Effects of Climate Change</a:t>
            </a:r>
          </a:p>
          <a:p>
            <a:r>
              <a:rPr lang="en-US" dirty="0"/>
              <a:t>Displaced peoples</a:t>
            </a:r>
          </a:p>
          <a:p>
            <a:endParaRPr lang="en-US" dirty="0"/>
          </a:p>
          <a:p>
            <a:r>
              <a:rPr lang="en-US" dirty="0"/>
              <a:t>Current prediction is 150-200 million climate change refugees by 2050</a:t>
            </a:r>
          </a:p>
          <a:p>
            <a:endParaRPr lang="en-US" dirty="0"/>
          </a:p>
          <a:p>
            <a:r>
              <a:rPr lang="en-US" b="0" i="0" dirty="0">
                <a:solidFill>
                  <a:srgbClr val="202122"/>
                </a:solidFill>
                <a:effectLst/>
                <a:latin typeface="Arial" panose="020B0604020202020204" pitchFamily="34" charset="0"/>
              </a:rPr>
              <a:t>In January 2020, the </a:t>
            </a:r>
            <a:r>
              <a:rPr lang="en-US" b="0" i="0" u="none" strike="noStrike" dirty="0">
                <a:solidFill>
                  <a:srgbClr val="0645AD"/>
                </a:solidFill>
                <a:effectLst/>
                <a:latin typeface="Arial" panose="020B0604020202020204" pitchFamily="34" charset="0"/>
                <a:hlinkClick r:id="rId3" tooltip="United Nations Human Rights Committee"/>
              </a:rPr>
              <a:t>UN Human Rights Committee</a:t>
            </a:r>
            <a:r>
              <a:rPr lang="en-US" b="0" i="0" dirty="0">
                <a:solidFill>
                  <a:srgbClr val="202122"/>
                </a:solidFill>
                <a:effectLst/>
                <a:latin typeface="Arial" panose="020B0604020202020204" pitchFamily="34" charset="0"/>
              </a:rPr>
              <a:t> ruled that "refugees fleeing the effects of the climate crisis cannot be forced to return home by their adoptive countries."</a:t>
            </a:r>
            <a:endParaRPr lang="en-US" dirty="0"/>
          </a:p>
        </p:txBody>
      </p:sp>
    </p:spTree>
    <p:extLst>
      <p:ext uri="{BB962C8B-B14F-4D97-AF65-F5344CB8AC3E}">
        <p14:creationId xmlns:p14="http://schemas.microsoft.com/office/powerpoint/2010/main" val="326560765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1040988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292929"/>
                </a:solidFill>
                <a:effectLst/>
                <a:latin typeface="charter"/>
              </a:rPr>
              <a:t>I think we need a portfolio approach to address climate change, and not put all of our greenhouse eggs in one solutions basket. I’d focus on several issues to start, including enhancing energy conservation, scaling up renewable electricity generation, reducing food waste, shifting diets to less damaging foods, improving agricultural systems, electrifying transport where possible and using sustainable fuels where not, constructing and retrofitting buildings for extreme energy efficiency, and electrifying heating and cooling systems. We should also target methane, and so-called super-pollutants, as soon as possible, to help us buy time to do the rest.</a:t>
            </a:r>
          </a:p>
          <a:p>
            <a:pPr algn="l"/>
            <a:r>
              <a:rPr lang="en-US" b="0" i="0" dirty="0">
                <a:solidFill>
                  <a:srgbClr val="292929"/>
                </a:solidFill>
                <a:effectLst/>
                <a:latin typeface="charter"/>
              </a:rPr>
              <a:t>And we should look for ways to </a:t>
            </a:r>
            <a:r>
              <a:rPr lang="en-US" b="0" i="1" dirty="0">
                <a:solidFill>
                  <a:srgbClr val="292929"/>
                </a:solidFill>
                <a:effectLst/>
                <a:latin typeface="charter"/>
              </a:rPr>
              <a:t>remove</a:t>
            </a:r>
            <a:r>
              <a:rPr lang="en-US" b="0" i="0" dirty="0">
                <a:solidFill>
                  <a:srgbClr val="292929"/>
                </a:solidFill>
                <a:effectLst/>
                <a:latin typeface="charter"/>
              </a:rPr>
              <a:t> greenhouse gas emissions (especially those emissions that will take time to eliminate at the source) through the development of safe carbon sinks. I strongly recommend natural carbon sink solutions, like replanting forests, increasing “carbon farming” on agricultural lands, and restoring coastal ecosystems, as an excellent “no regrets” strategy to start.</a:t>
            </a:r>
          </a:p>
          <a:p>
            <a:endParaRPr lang="en-CA" dirty="0"/>
          </a:p>
          <a:p>
            <a:r>
              <a:rPr lang="en-CA" dirty="0"/>
              <a:t>Jonathon Foley (globalecoguy.org)</a:t>
            </a:r>
          </a:p>
        </p:txBody>
      </p:sp>
    </p:spTree>
    <p:extLst>
      <p:ext uri="{BB962C8B-B14F-4D97-AF65-F5344CB8AC3E}">
        <p14:creationId xmlns:p14="http://schemas.microsoft.com/office/powerpoint/2010/main" val="2700464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hlinkClick r:id="rId3"/>
              </a:rPr>
              <a:t>https://showyourstripes.info/</a:t>
            </a:r>
            <a:endParaRPr lang="en-CA" dirty="0"/>
          </a:p>
          <a:p>
            <a:r>
              <a:rPr lang="en-CA" sz="1200" b="0" i="0" kern="1200" dirty="0">
                <a:solidFill>
                  <a:schemeClr val="tx1"/>
                </a:solidFill>
                <a:effectLst/>
                <a:latin typeface="Arial" charset="0"/>
                <a:ea typeface="ＭＳ Ｐゴシック" charset="0"/>
                <a:cs typeface="+mn-cs"/>
              </a:rPr>
              <a:t> Berkeley Earth, NOAA, UK Met Office, </a:t>
            </a:r>
            <a:r>
              <a:rPr lang="en-CA" sz="1200" b="0" i="0" kern="1200" dirty="0" err="1">
                <a:solidFill>
                  <a:schemeClr val="tx1"/>
                </a:solidFill>
                <a:effectLst/>
                <a:latin typeface="Arial" charset="0"/>
                <a:ea typeface="ＭＳ Ｐゴシック" charset="0"/>
                <a:cs typeface="+mn-cs"/>
              </a:rPr>
              <a:t>MeteoSwiss</a:t>
            </a:r>
            <a:r>
              <a:rPr lang="en-CA" sz="1200" b="0" i="0" kern="1200" dirty="0">
                <a:solidFill>
                  <a:schemeClr val="tx1"/>
                </a:solidFill>
                <a:effectLst/>
                <a:latin typeface="Arial" charset="0"/>
                <a:ea typeface="ＭＳ Ｐゴシック" charset="0"/>
                <a:cs typeface="+mn-cs"/>
              </a:rPr>
              <a:t>, DWD</a:t>
            </a:r>
          </a:p>
          <a:p>
            <a:endParaRPr lang="en-US" sz="1200" b="0" i="0" kern="1200" dirty="0">
              <a:solidFill>
                <a:schemeClr val="tx1"/>
              </a:solidFill>
              <a:effectLst/>
              <a:latin typeface="Arial" charset="0"/>
              <a:ea typeface="ＭＳ Ｐゴシック" charset="0"/>
              <a:cs typeface="+mn-cs"/>
            </a:endParaRPr>
          </a:p>
          <a:p>
            <a:r>
              <a:rPr lang="en-US" sz="1200" b="0" i="0" kern="1200" dirty="0">
                <a:solidFill>
                  <a:schemeClr val="tx1"/>
                </a:solidFill>
                <a:effectLst/>
                <a:latin typeface="Arial" charset="0"/>
                <a:ea typeface="ＭＳ Ｐゴシック" charset="0"/>
                <a:cs typeface="+mn-cs"/>
              </a:rPr>
              <a:t>S</a:t>
            </a:r>
            <a:r>
              <a:rPr lang="en-CA" sz="1200" b="0" i="0" kern="1200" dirty="0" err="1">
                <a:solidFill>
                  <a:schemeClr val="tx1"/>
                </a:solidFill>
                <a:effectLst/>
                <a:latin typeface="Arial" charset="0"/>
                <a:ea typeface="ＭＳ Ｐゴシック" charset="0"/>
                <a:cs typeface="+mn-cs"/>
              </a:rPr>
              <a:t>hows</a:t>
            </a:r>
            <a:r>
              <a:rPr lang="en-CA" sz="1200" b="0" i="0" kern="1200" dirty="0">
                <a:solidFill>
                  <a:schemeClr val="tx1"/>
                </a:solidFill>
                <a:effectLst/>
                <a:latin typeface="Arial" charset="0"/>
                <a:ea typeface="ＭＳ Ｐゴシック" charset="0"/>
                <a:cs typeface="+mn-cs"/>
              </a:rPr>
              <a:t> anomaly from 20</a:t>
            </a:r>
            <a:r>
              <a:rPr lang="en-CA" sz="1200" b="0" i="0" kern="1200" baseline="30000" dirty="0">
                <a:solidFill>
                  <a:schemeClr val="tx1"/>
                </a:solidFill>
                <a:effectLst/>
                <a:latin typeface="Arial" charset="0"/>
                <a:ea typeface="ＭＳ Ｐゴシック" charset="0"/>
                <a:cs typeface="+mn-cs"/>
              </a:rPr>
              <a:t>th</a:t>
            </a:r>
            <a:r>
              <a:rPr lang="en-CA" sz="1200" b="0" i="0" kern="1200" dirty="0">
                <a:solidFill>
                  <a:schemeClr val="tx1"/>
                </a:solidFill>
                <a:effectLst/>
                <a:latin typeface="Arial" charset="0"/>
                <a:ea typeface="ＭＳ Ｐゴシック" charset="0"/>
                <a:cs typeface="+mn-cs"/>
              </a:rPr>
              <a:t> century average</a:t>
            </a:r>
            <a:endParaRPr lang="en-CA" dirty="0"/>
          </a:p>
        </p:txBody>
      </p:sp>
    </p:spTree>
    <p:extLst>
      <p:ext uri="{BB962C8B-B14F-4D97-AF65-F5344CB8AC3E}">
        <p14:creationId xmlns:p14="http://schemas.microsoft.com/office/powerpoint/2010/main" val="69614823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(responding to IPCC 4 in 2007 )</a:t>
            </a:r>
            <a:endParaRPr lang="en-CA" dirty="0"/>
          </a:p>
        </p:txBody>
      </p:sp>
    </p:spTree>
    <p:extLst>
      <p:ext uri="{BB962C8B-B14F-4D97-AF65-F5344CB8AC3E}">
        <p14:creationId xmlns:p14="http://schemas.microsoft.com/office/powerpoint/2010/main" val="375742173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large scale project captures 4000 tons per year at a cost of about $800 per ton which is equivalent to 870 cars.</a:t>
            </a:r>
            <a:endParaRPr lang="en-CA" dirty="0"/>
          </a:p>
        </p:txBody>
      </p:sp>
    </p:spTree>
    <p:extLst>
      <p:ext uri="{BB962C8B-B14F-4D97-AF65-F5344CB8AC3E}">
        <p14:creationId xmlns:p14="http://schemas.microsoft.com/office/powerpoint/2010/main" val="357332061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Arial" charset="0"/>
                <a:ea typeface="ＭＳ Ｐゴシック" charset="0"/>
                <a:cs typeface="+mn-cs"/>
              </a:rPr>
              <a:t>This table provides the detailed results of the Plausible Scenario,</a:t>
            </a:r>
            <a:r>
              <a:rPr lang="en-US" sz="1200" b="0" i="0" kern="1200" dirty="0">
                <a:solidFill>
                  <a:schemeClr val="tx1"/>
                </a:solidFill>
                <a:effectLst/>
                <a:latin typeface="Arial" charset="0"/>
                <a:ea typeface="ＭＳ Ｐゴシック" charset="0"/>
                <a:cs typeface="+mn-cs"/>
              </a:rPr>
              <a:t> which models the growth solutions on the Drawdown list based on a reasonable, but vigorous rate from 2020-2050. Results depicted represent a comparison to a reference case that assumes 2014 levels of adoption continue in proportion to the growth in global markets.</a:t>
            </a:r>
          </a:p>
          <a:p>
            <a:endParaRPr lang="en-CA" dirty="0"/>
          </a:p>
          <a:p>
            <a:r>
              <a:rPr lang="en-CA" dirty="0"/>
              <a:t>https://drawdown.org/solutions/table-of-solutions</a:t>
            </a:r>
          </a:p>
        </p:txBody>
      </p:sp>
    </p:spTree>
    <p:extLst>
      <p:ext uri="{BB962C8B-B14F-4D97-AF65-F5344CB8AC3E}">
        <p14:creationId xmlns:p14="http://schemas.microsoft.com/office/powerpoint/2010/main" val="215479816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Mean sea level in the Mediterranean is expected to rise at the rate of 5 cm/decade. In particular sea level will rise about 50 cm by the year 2100 (with an uncertainty range of 20-86 cm). The Nile Delta, Venice and Thessaloniki appear to be the more sensitive areas in the Mediterranean.</a:t>
            </a:r>
          </a:p>
        </p:txBody>
      </p:sp>
    </p:spTree>
    <p:extLst>
      <p:ext uri="{BB962C8B-B14F-4D97-AF65-F5344CB8AC3E}">
        <p14:creationId xmlns:p14="http://schemas.microsoft.com/office/powerpoint/2010/main" val="369117989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Use chat function to have teachers voice reactions that they have observed in the classroom before revealing this list (not exhaustive by any means)</a:t>
            </a:r>
          </a:p>
        </p:txBody>
      </p:sp>
    </p:spTree>
    <p:extLst>
      <p:ext uri="{BB962C8B-B14F-4D97-AF65-F5344CB8AC3E}">
        <p14:creationId xmlns:p14="http://schemas.microsoft.com/office/powerpoint/2010/main" val="339075601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92930"/>
                </a:solidFill>
                <a:effectLst/>
                <a:latin typeface="Cooper Hewitt"/>
              </a:rPr>
              <a:t>10,000 young people (16-25 </a:t>
            </a:r>
            <a:r>
              <a:rPr lang="en-US" b="0" i="0" dirty="0" err="1">
                <a:solidFill>
                  <a:srgbClr val="192930"/>
                </a:solidFill>
                <a:effectLst/>
                <a:latin typeface="Cooper Hewitt"/>
              </a:rPr>
              <a:t>Yr</a:t>
            </a:r>
            <a:r>
              <a:rPr lang="en-US" b="0" i="0" dirty="0">
                <a:solidFill>
                  <a:srgbClr val="192930"/>
                </a:solidFill>
                <a:effectLst/>
                <a:latin typeface="Cooper Hewitt"/>
              </a:rPr>
              <a:t>) from 10 countries</a:t>
            </a:r>
          </a:p>
          <a:p>
            <a:r>
              <a:rPr lang="en-US" b="0" i="0" dirty="0">
                <a:solidFill>
                  <a:srgbClr val="192930"/>
                </a:solidFill>
                <a:effectLst/>
                <a:latin typeface="Cooper Hewitt"/>
              </a:rPr>
              <a:t>From: https://www.nature.com/articles/d41586-021-02582-8</a:t>
            </a:r>
          </a:p>
          <a:p>
            <a:endParaRPr lang="en-US" b="0" i="0" dirty="0">
              <a:solidFill>
                <a:srgbClr val="192930"/>
              </a:solidFill>
              <a:effectLst/>
              <a:latin typeface="Cooper Hewitt"/>
            </a:endParaRPr>
          </a:p>
          <a:p>
            <a:endParaRPr lang="en-US" b="0" i="0" dirty="0">
              <a:solidFill>
                <a:srgbClr val="192930"/>
              </a:solidFill>
              <a:effectLst/>
              <a:latin typeface="Cooper Hewitt"/>
            </a:endParaRPr>
          </a:p>
          <a:p>
            <a:endParaRPr lang="en-US" b="0" i="0" dirty="0">
              <a:solidFill>
                <a:srgbClr val="192930"/>
              </a:solidFill>
              <a:effectLst/>
              <a:latin typeface="Cooper Hewitt"/>
            </a:endParaRPr>
          </a:p>
          <a:p>
            <a:endParaRPr lang="en-US" b="0" i="0" dirty="0">
              <a:solidFill>
                <a:srgbClr val="192930"/>
              </a:solidFill>
              <a:effectLst/>
              <a:latin typeface="Cooper Hewitt"/>
            </a:endParaRPr>
          </a:p>
          <a:p>
            <a:endParaRPr lang="en-CA" dirty="0"/>
          </a:p>
        </p:txBody>
      </p:sp>
    </p:spTree>
    <p:extLst>
      <p:ext uri="{BB962C8B-B14F-4D97-AF65-F5344CB8AC3E}">
        <p14:creationId xmlns:p14="http://schemas.microsoft.com/office/powerpoint/2010/main" val="313806765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As teachers we have a responsibility to be role models. </a:t>
            </a:r>
          </a:p>
          <a:p>
            <a:endParaRPr lang="en-CA" dirty="0"/>
          </a:p>
          <a:p>
            <a:r>
              <a:rPr lang="en-CA" dirty="0"/>
              <a:t>That means following through and showing our students what it looks like.</a:t>
            </a:r>
          </a:p>
          <a:p>
            <a:endParaRPr lang="en-CA" dirty="0"/>
          </a:p>
          <a:p>
            <a:r>
              <a:rPr lang="en-CA" dirty="0"/>
              <a:t>When my students see me on the bus or my colleagues biking up the hill to school they know we are committed.</a:t>
            </a:r>
          </a:p>
        </p:txBody>
      </p:sp>
    </p:spTree>
    <p:extLst>
      <p:ext uri="{BB962C8B-B14F-4D97-AF65-F5344CB8AC3E}">
        <p14:creationId xmlns:p14="http://schemas.microsoft.com/office/powerpoint/2010/main" val="42174600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https://scripps.ucsd.edu/programs/keelingcurve/wp-content/plugins/sio-bluemoon/graphs/mlo_full_record.png</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What do you notice?</a:t>
            </a:r>
          </a:p>
          <a:p>
            <a:endParaRPr lang="en-US" dirty="0"/>
          </a:p>
          <a:p>
            <a:r>
              <a:rPr lang="en-US" dirty="0"/>
              <a:t>Consider what you saw in the video about how carbon dioxide interacts with IR light. What does this imply about the energy in the atmosphere.</a:t>
            </a:r>
          </a:p>
        </p:txBody>
      </p:sp>
    </p:spTree>
    <p:extLst>
      <p:ext uri="{BB962C8B-B14F-4D97-AF65-F5344CB8AC3E}">
        <p14:creationId xmlns:p14="http://schemas.microsoft.com/office/powerpoint/2010/main" val="259938109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What’s Causing the Warming?</a:t>
            </a:r>
            <a:endParaRPr lang="en-US" dirty="0"/>
          </a:p>
        </p:txBody>
      </p:sp>
    </p:spTree>
    <p:extLst>
      <p:ext uri="{BB962C8B-B14F-4D97-AF65-F5344CB8AC3E}">
        <p14:creationId xmlns:p14="http://schemas.microsoft.com/office/powerpoint/2010/main" val="126579677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 consider the impact of transportation (personal and commercial)</a:t>
            </a:r>
          </a:p>
          <a:p>
            <a:endParaRPr lang="en-US" dirty="0"/>
          </a:p>
          <a:p>
            <a:r>
              <a:rPr lang="en-US" dirty="0"/>
              <a:t>Discuss various scenarios to consider some of the issues surrounding transportation.</a:t>
            </a:r>
            <a:endParaRPr lang="en-CA" dirty="0"/>
          </a:p>
        </p:txBody>
      </p:sp>
    </p:spTree>
    <p:extLst>
      <p:ext uri="{BB962C8B-B14F-4D97-AF65-F5344CB8AC3E}">
        <p14:creationId xmlns:p14="http://schemas.microsoft.com/office/powerpoint/2010/main" val="38769919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hlinkClick r:id="rId3"/>
              </a:rPr>
              <a:t>https://showyourstripes.info/</a:t>
            </a:r>
            <a:endParaRPr lang="en-CA" dirty="0"/>
          </a:p>
          <a:p>
            <a:r>
              <a:rPr lang="en-CA" sz="1200" b="0" i="0" kern="1200" dirty="0">
                <a:solidFill>
                  <a:schemeClr val="tx1"/>
                </a:solidFill>
                <a:effectLst/>
                <a:latin typeface="Arial" charset="0"/>
                <a:ea typeface="ＭＳ Ｐゴシック" charset="0"/>
                <a:cs typeface="+mn-cs"/>
              </a:rPr>
              <a:t> Berkeley Earth, NOAA, UK Met Office, </a:t>
            </a:r>
            <a:r>
              <a:rPr lang="en-CA" sz="1200" b="0" i="0" kern="1200" dirty="0" err="1">
                <a:solidFill>
                  <a:schemeClr val="tx1"/>
                </a:solidFill>
                <a:effectLst/>
                <a:latin typeface="Arial" charset="0"/>
                <a:ea typeface="ＭＳ Ｐゴシック" charset="0"/>
                <a:cs typeface="+mn-cs"/>
              </a:rPr>
              <a:t>MeteoSwiss</a:t>
            </a:r>
            <a:r>
              <a:rPr lang="en-CA" sz="1200" b="0" i="0" kern="1200" dirty="0">
                <a:solidFill>
                  <a:schemeClr val="tx1"/>
                </a:solidFill>
                <a:effectLst/>
                <a:latin typeface="Arial" charset="0"/>
                <a:ea typeface="ＭＳ Ｐゴシック" charset="0"/>
                <a:cs typeface="+mn-cs"/>
              </a:rPr>
              <a:t>, DWD</a:t>
            </a:r>
          </a:p>
          <a:p>
            <a:endParaRPr lang="en-US" sz="1200" b="0" i="0" kern="1200" dirty="0">
              <a:solidFill>
                <a:schemeClr val="tx1"/>
              </a:solidFill>
              <a:effectLst/>
              <a:latin typeface="Arial" charset="0"/>
              <a:ea typeface="ＭＳ Ｐゴシック" charset="0"/>
              <a:cs typeface="+mn-cs"/>
            </a:endParaRPr>
          </a:p>
          <a:p>
            <a:r>
              <a:rPr lang="en-US" sz="1200" b="0" i="0" kern="1200" dirty="0">
                <a:solidFill>
                  <a:schemeClr val="tx1"/>
                </a:solidFill>
                <a:effectLst/>
                <a:latin typeface="Arial" charset="0"/>
                <a:ea typeface="ＭＳ Ｐゴシック" charset="0"/>
                <a:cs typeface="+mn-cs"/>
              </a:rPr>
              <a:t>S</a:t>
            </a:r>
            <a:r>
              <a:rPr lang="en-CA" sz="1200" b="0" i="0" kern="1200" dirty="0" err="1">
                <a:solidFill>
                  <a:schemeClr val="tx1"/>
                </a:solidFill>
                <a:effectLst/>
                <a:latin typeface="Arial" charset="0"/>
                <a:ea typeface="ＭＳ Ｐゴシック" charset="0"/>
                <a:cs typeface="+mn-cs"/>
              </a:rPr>
              <a:t>hows</a:t>
            </a:r>
            <a:r>
              <a:rPr lang="en-CA" sz="1200" b="0" i="0" kern="1200" dirty="0">
                <a:solidFill>
                  <a:schemeClr val="tx1"/>
                </a:solidFill>
                <a:effectLst/>
                <a:latin typeface="Arial" charset="0"/>
                <a:ea typeface="ＭＳ Ｐゴシック" charset="0"/>
                <a:cs typeface="+mn-cs"/>
              </a:rPr>
              <a:t> anomaly from 20</a:t>
            </a:r>
            <a:r>
              <a:rPr lang="en-CA" sz="1200" b="0" i="0" kern="1200" baseline="30000" dirty="0">
                <a:solidFill>
                  <a:schemeClr val="tx1"/>
                </a:solidFill>
                <a:effectLst/>
                <a:latin typeface="Arial" charset="0"/>
                <a:ea typeface="ＭＳ Ｐゴシック" charset="0"/>
                <a:cs typeface="+mn-cs"/>
              </a:rPr>
              <a:t>th</a:t>
            </a:r>
            <a:r>
              <a:rPr lang="en-CA" sz="1200" b="0" i="0" kern="1200" dirty="0">
                <a:solidFill>
                  <a:schemeClr val="tx1"/>
                </a:solidFill>
                <a:effectLst/>
                <a:latin typeface="Arial" charset="0"/>
                <a:ea typeface="ＭＳ Ｐゴシック" charset="0"/>
                <a:cs typeface="+mn-cs"/>
              </a:rPr>
              <a:t> century average</a:t>
            </a:r>
            <a:endParaRPr lang="en-CA" dirty="0"/>
          </a:p>
        </p:txBody>
      </p:sp>
    </p:spTree>
    <p:extLst>
      <p:ext uri="{BB962C8B-B14F-4D97-AF65-F5344CB8AC3E}">
        <p14:creationId xmlns:p14="http://schemas.microsoft.com/office/powerpoint/2010/main" val="335138548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trig to determine height of tree. Measure circumference at chest height. Calculate amount of carbon stored in tree.</a:t>
            </a:r>
          </a:p>
          <a:p>
            <a:endParaRPr lang="en-US" dirty="0"/>
          </a:p>
          <a:p>
            <a:r>
              <a:rPr lang="en-US" dirty="0"/>
              <a:t>Students also do a simple carbon footprint calculation.</a:t>
            </a:r>
            <a:endParaRPr lang="en-CA" dirty="0"/>
          </a:p>
        </p:txBody>
      </p:sp>
    </p:spTree>
    <p:extLst>
      <p:ext uri="{BB962C8B-B14F-4D97-AF65-F5344CB8AC3E}">
        <p14:creationId xmlns:p14="http://schemas.microsoft.com/office/powerpoint/2010/main" val="186404486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Comparing the cost to buy and operate electric vehicles with gas vehicles.</a:t>
            </a:r>
            <a:endParaRPr lang="en-CA" dirty="0"/>
          </a:p>
        </p:txBody>
      </p:sp>
    </p:spTree>
    <p:extLst>
      <p:ext uri="{BB962C8B-B14F-4D97-AF65-F5344CB8AC3E}">
        <p14:creationId xmlns:p14="http://schemas.microsoft.com/office/powerpoint/2010/main" val="421086766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a:t>Kathrine </a:t>
            </a:r>
            <a:r>
              <a:rPr lang="en-CA" sz="1200" dirty="0" err="1"/>
              <a:t>Hayhoe</a:t>
            </a:r>
            <a:r>
              <a:rPr lang="en-CA" sz="1200" dirty="0"/>
              <a:t> is a Canadian climate scientist in Texas. Follow her on Twitter and YouTube.</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err="1">
                <a:hlinkClick r:id="rId3"/>
              </a:rPr>
              <a:t>SkepticalScience</a:t>
            </a:r>
            <a:r>
              <a:rPr lang="en-CA" sz="1200" dirty="0"/>
              <a:t> is a fantastic website/app with a huge amount of climate information. They had an app but it seems to have been removed from Google Play Store.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a:t>https://www.carbonbrief.org/ is an excellent environmental website with lots of good, current data and analysis.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a:t>https://climate.nasa.gov/ is the official NASA Climate site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a:t>https://www.climateprediction.net/ is a large citizen science project running climate models on individual computers.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dirty="0"/>
          </a:p>
          <a:p>
            <a:endParaRPr lang="en-US" dirty="0"/>
          </a:p>
        </p:txBody>
      </p:sp>
    </p:spTree>
    <p:extLst>
      <p:ext uri="{BB962C8B-B14F-4D97-AF65-F5344CB8AC3E}">
        <p14:creationId xmlns:p14="http://schemas.microsoft.com/office/powerpoint/2010/main" val="14655706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Data taken from Carbon Brief (</a:t>
            </a:r>
            <a:r>
              <a:rPr lang="en-CA" dirty="0">
                <a:hlinkClick r:id="rId3"/>
              </a:rPr>
              <a:t>https://www.carbonbrief.org/mapped-how-every-part-of-the-world-has-warmed-and-could-continue-to-warm</a:t>
            </a:r>
            <a:r>
              <a:rPr lang="en-CA" dirty="0"/>
              <a:t>) Interactive Map</a:t>
            </a:r>
          </a:p>
          <a:p>
            <a:endParaRPr lang="en-US" dirty="0"/>
          </a:p>
          <a:p>
            <a:r>
              <a:rPr lang="en-US" dirty="0"/>
              <a:t>B</a:t>
            </a:r>
            <a:r>
              <a:rPr lang="en-CA" dirty="0" err="1"/>
              <a:t>ased</a:t>
            </a:r>
            <a:r>
              <a:rPr lang="en-CA" dirty="0"/>
              <a:t> on Berkeley Earth degree by degree avg temperature. </a:t>
            </a:r>
            <a:r>
              <a:rPr lang="en-US" sz="1200" b="0" i="0" kern="1200" dirty="0">
                <a:solidFill>
                  <a:schemeClr val="tx1"/>
                </a:solidFill>
                <a:effectLst/>
                <a:latin typeface="Arial" charset="0"/>
                <a:ea typeface="ＭＳ Ｐゴシック" charset="0"/>
                <a:cs typeface="+mn-cs"/>
              </a:rPr>
              <a:t>Both historical and future temperatures are shown relative to a 1951-1980 baseline period.</a:t>
            </a:r>
            <a:endParaRPr lang="en-CA" dirty="0"/>
          </a:p>
          <a:p>
            <a:endParaRPr lang="en-US" dirty="0"/>
          </a:p>
          <a:p>
            <a:r>
              <a:rPr lang="en-US" dirty="0"/>
              <a:t>D</a:t>
            </a:r>
            <a:r>
              <a:rPr lang="en-CA" dirty="0" err="1"/>
              <a:t>iscuss</a:t>
            </a:r>
            <a:r>
              <a:rPr lang="en-CA" dirty="0"/>
              <a:t> with your neighbours. What are the reasons that you have heard for rising temperatures?</a:t>
            </a:r>
          </a:p>
        </p:txBody>
      </p:sp>
    </p:spTree>
    <p:extLst>
      <p:ext uri="{BB962C8B-B14F-4D97-AF65-F5344CB8AC3E}">
        <p14:creationId xmlns:p14="http://schemas.microsoft.com/office/powerpoint/2010/main" val="1833566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 might think that 2 degrees isn’t much but…</a:t>
            </a:r>
          </a:p>
        </p:txBody>
      </p:sp>
    </p:spTree>
    <p:extLst>
      <p:ext uri="{BB962C8B-B14F-4D97-AF65-F5344CB8AC3E}">
        <p14:creationId xmlns:p14="http://schemas.microsoft.com/office/powerpoint/2010/main" val="21041797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a:xfrm>
            <a:off x="762000" y="400050"/>
            <a:ext cx="7772400" cy="857250"/>
          </a:xfrm>
        </p:spPr>
        <p:txBody>
          <a:bodyPr/>
          <a:lstStyle>
            <a:lvl1pPr>
              <a:defRPr/>
            </a:lvl1pPr>
          </a:lstStyle>
          <a:p>
            <a:r>
              <a:rPr lang="en-US"/>
              <a:t>Click to edit Master title style</a:t>
            </a:r>
          </a:p>
        </p:txBody>
      </p:sp>
      <p:sp>
        <p:nvSpPr>
          <p:cNvPr id="107523" name="Rectangle 3"/>
          <p:cNvSpPr>
            <a:spLocks noGrp="1" noChangeArrowheads="1"/>
          </p:cNvSpPr>
          <p:nvPr>
            <p:ph type="subTitle" idx="1"/>
          </p:nvPr>
        </p:nvSpPr>
        <p:spPr>
          <a:xfrm>
            <a:off x="2057400" y="2857500"/>
            <a:ext cx="6400800" cy="1314450"/>
          </a:xfrm>
          <a:effectLst>
            <a:outerShdw dist="12700" dir="8100000" algn="ctr" rotWithShape="0">
              <a:srgbClr val="FFFFFF">
                <a:alpha val="75000"/>
              </a:srgbClr>
            </a:outerShdw>
          </a:effectLst>
        </p:spPr>
        <p:txBody>
          <a:bodyPr/>
          <a:lstStyle>
            <a:lvl1pPr marL="0" indent="0" algn="r">
              <a:buFont typeface="Wingdings" pitchFamily="16" charset="2"/>
              <a:buNone/>
              <a:defRPr/>
            </a:lvl1pPr>
          </a:lstStyle>
          <a:p>
            <a:r>
              <a:rPr lang="en-US"/>
              <a:t>Click to edit Master subtitle style</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1323730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2653137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85750"/>
            <a:ext cx="1943100" cy="399931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285750"/>
            <a:ext cx="5676900" cy="399931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3864986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dirty="0"/>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3269017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198960"/>
            <a:ext cx="38100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2799160"/>
            <a:ext cx="38100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3967777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198960"/>
            <a:ext cx="3810000" cy="3086100"/>
          </a:xfrm>
        </p:spPr>
        <p:txBody>
          <a:bodyPr/>
          <a:lstStyle/>
          <a:p>
            <a:pPr lvl="0"/>
            <a:endParaRPr lang="en-US" noProof="0"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1705022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dirty="0"/>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4648200" y="1198960"/>
            <a:ext cx="3810000" cy="3086100"/>
          </a:xfrm>
        </p:spPr>
        <p:txBody>
          <a:bodyPr/>
          <a:lstStyle/>
          <a:p>
            <a:pPr lvl="0"/>
            <a:endParaRPr lang="en-US" noProof="0"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1654418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77724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5800" y="2799160"/>
            <a:ext cx="77724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203633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itle 1"/>
          <p:cNvSpPr>
            <a:spLocks noGrp="1"/>
          </p:cNvSpPr>
          <p:nvPr>
            <p:ph type="title"/>
          </p:nvPr>
        </p:nvSpPr>
        <p:spPr>
          <a:xfrm>
            <a:off x="457200" y="628651"/>
            <a:ext cx="8229600" cy="434579"/>
          </a:xfrm>
        </p:spPr>
        <p:txBody>
          <a:bodyPr/>
          <a:lstStyle/>
          <a:p>
            <a:r>
              <a:rPr lang="en-US"/>
              <a:t>Click to edit Master title style</a:t>
            </a:r>
          </a:p>
        </p:txBody>
      </p:sp>
      <p:sp>
        <p:nvSpPr>
          <p:cNvPr id="6" name="Content Placeholder 2"/>
          <p:cNvSpPr>
            <a:spLocks noGrp="1"/>
          </p:cNvSpPr>
          <p:nvPr>
            <p:ph idx="1"/>
          </p:nvPr>
        </p:nvSpPr>
        <p:spPr>
          <a:xfrm>
            <a:off x="457200" y="1200151"/>
            <a:ext cx="8229600" cy="3028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152129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a:xfrm>
            <a:off x="762000" y="400050"/>
            <a:ext cx="7772400" cy="857250"/>
          </a:xfrm>
        </p:spPr>
        <p:txBody>
          <a:bodyPr/>
          <a:lstStyle>
            <a:lvl1pPr>
              <a:defRPr/>
            </a:lvl1pPr>
          </a:lstStyle>
          <a:p>
            <a:r>
              <a:rPr lang="en-US"/>
              <a:t>Click to edit Master title style</a:t>
            </a:r>
          </a:p>
        </p:txBody>
      </p:sp>
      <p:sp>
        <p:nvSpPr>
          <p:cNvPr id="107523" name="Rectangle 3"/>
          <p:cNvSpPr>
            <a:spLocks noGrp="1" noChangeArrowheads="1"/>
          </p:cNvSpPr>
          <p:nvPr>
            <p:ph type="subTitle" idx="1"/>
          </p:nvPr>
        </p:nvSpPr>
        <p:spPr>
          <a:xfrm>
            <a:off x="2057400" y="2857500"/>
            <a:ext cx="6400800" cy="1314450"/>
          </a:xfrm>
          <a:effectLst>
            <a:outerShdw dist="12700" dir="8100000" algn="ctr" rotWithShape="0">
              <a:srgbClr val="FFFFFF">
                <a:alpha val="75000"/>
              </a:srgbClr>
            </a:outerShdw>
          </a:effectLst>
        </p:spPr>
        <p:txBody>
          <a:bodyPr/>
          <a:lstStyle>
            <a:lvl1pPr marL="0" indent="0" algn="r">
              <a:buFont typeface="Wingdings" pitchFamily="16" charset="2"/>
              <a:buNone/>
              <a:defRPr/>
            </a:lvl1pPr>
          </a:lstStyle>
          <a:p>
            <a:r>
              <a:rPr lang="en-US"/>
              <a:t>Click to edit Master subtitle style</a:t>
            </a:r>
          </a:p>
        </p:txBody>
      </p:sp>
      <p:sp>
        <p:nvSpPr>
          <p:cNvPr id="6" name="Rectangle 6"/>
          <p:cNvSpPr>
            <a:spLocks noGrp="1" noChangeArrowheads="1"/>
          </p:cNvSpPr>
          <p:nvPr>
            <p:ph type="sldNum" sz="quarter" idx="12"/>
          </p:nvPr>
        </p:nvSpPr>
        <p:spPr>
          <a:xfrm>
            <a:off x="7010400" y="4686300"/>
            <a:ext cx="1905000" cy="342900"/>
          </a:xfrm>
          <a:prstGeom prst="rect">
            <a:avLst/>
          </a:prstGeom>
        </p:spPr>
        <p:txBody>
          <a:bodyPr/>
          <a:lstStyle>
            <a:lvl1pPr>
              <a:defRPr/>
            </a:lvl1pPr>
          </a:lstStyle>
          <a:p>
            <a:fld id="{415B4B91-B4FC-E245-AB10-20538F3A2058}" type="slidenum">
              <a:rPr lang="en-US"/>
              <a:pPr/>
              <a:t>‹#›</a:t>
            </a:fld>
            <a:endParaRPr lang="en-US" dirty="0"/>
          </a:p>
        </p:txBody>
      </p:sp>
    </p:spTree>
    <p:extLst>
      <p:ext uri="{BB962C8B-B14F-4D97-AF65-F5344CB8AC3E}">
        <p14:creationId xmlns:p14="http://schemas.microsoft.com/office/powerpoint/2010/main" val="3644491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AC67A4A0-091D-FB4B-8CE5-F6B3DB193AF8}" type="slidenum">
              <a:rPr lang="en-US"/>
              <a:pPr/>
              <a:t>‹#›</a:t>
            </a:fld>
            <a:endParaRPr lang="en-US" dirty="0"/>
          </a:p>
        </p:txBody>
      </p:sp>
    </p:spTree>
    <p:extLst>
      <p:ext uri="{BB962C8B-B14F-4D97-AF65-F5344CB8AC3E}">
        <p14:creationId xmlns:p14="http://schemas.microsoft.com/office/powerpoint/2010/main" val="3179674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3243106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2500" b="1" cap="all"/>
            </a:lvl1pPr>
          </a:lstStyle>
          <a:p>
            <a:r>
              <a:rPr lang="en-US" dirty="0"/>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13FFC800-2518-F74B-9960-8266042F2179}" type="slidenum">
              <a:rPr lang="en-US"/>
              <a:pPr/>
              <a:t>‹#›</a:t>
            </a:fld>
            <a:endParaRPr lang="en-US" dirty="0"/>
          </a:p>
        </p:txBody>
      </p:sp>
    </p:spTree>
    <p:extLst>
      <p:ext uri="{BB962C8B-B14F-4D97-AF65-F5344CB8AC3E}">
        <p14:creationId xmlns:p14="http://schemas.microsoft.com/office/powerpoint/2010/main" val="97367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19896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896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29BFC277-8285-E04A-AACD-FD6DE01A1350}" type="slidenum">
              <a:rPr lang="en-US"/>
              <a:pPr/>
              <a:t>‹#›</a:t>
            </a:fld>
            <a:endParaRPr lang="en-US" dirty="0"/>
          </a:p>
        </p:txBody>
      </p:sp>
    </p:spTree>
    <p:extLst>
      <p:ext uri="{BB962C8B-B14F-4D97-AF65-F5344CB8AC3E}">
        <p14:creationId xmlns:p14="http://schemas.microsoft.com/office/powerpoint/2010/main" val="2215535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FD55BC96-7BB3-394F-A022-CB3447420D23}" type="slidenum">
              <a:rPr lang="en-US"/>
              <a:pPr/>
              <a:t>‹#›</a:t>
            </a:fld>
            <a:endParaRPr lang="en-US" dirty="0"/>
          </a:p>
        </p:txBody>
      </p:sp>
    </p:spTree>
    <p:extLst>
      <p:ext uri="{BB962C8B-B14F-4D97-AF65-F5344CB8AC3E}">
        <p14:creationId xmlns:p14="http://schemas.microsoft.com/office/powerpoint/2010/main" val="1040842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FFF446A0-D4E5-8843-8544-DDFD165CEE05}" type="slidenum">
              <a:rPr lang="en-US"/>
              <a:pPr/>
              <a:t>‹#›</a:t>
            </a:fld>
            <a:endParaRPr lang="en-US" dirty="0"/>
          </a:p>
        </p:txBody>
      </p:sp>
    </p:spTree>
    <p:extLst>
      <p:ext uri="{BB962C8B-B14F-4D97-AF65-F5344CB8AC3E}">
        <p14:creationId xmlns:p14="http://schemas.microsoft.com/office/powerpoint/2010/main" val="2511677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CB5629F2-7650-E64C-BC5C-6FACFDC443A6}" type="slidenum">
              <a:rPr lang="en-US"/>
              <a:pPr/>
              <a:t>‹#›</a:t>
            </a:fld>
            <a:endParaRPr lang="en-US" dirty="0"/>
          </a:p>
        </p:txBody>
      </p:sp>
    </p:spTree>
    <p:extLst>
      <p:ext uri="{BB962C8B-B14F-4D97-AF65-F5344CB8AC3E}">
        <p14:creationId xmlns:p14="http://schemas.microsoft.com/office/powerpoint/2010/main" val="857811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3"/>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1"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60532436-B892-7649-A700-E4B2533CD97F}" type="slidenum">
              <a:rPr lang="en-US"/>
              <a:pPr/>
              <a:t>‹#›</a:t>
            </a:fld>
            <a:endParaRPr lang="en-US" dirty="0"/>
          </a:p>
        </p:txBody>
      </p:sp>
    </p:spTree>
    <p:extLst>
      <p:ext uri="{BB962C8B-B14F-4D97-AF65-F5344CB8AC3E}">
        <p14:creationId xmlns:p14="http://schemas.microsoft.com/office/powerpoint/2010/main" val="2511401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4025508"/>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0F8FF2AA-E691-CE4A-B5DE-7970104EDE01}" type="slidenum">
              <a:rPr lang="en-US"/>
              <a:pPr/>
              <a:t>‹#›</a:t>
            </a:fld>
            <a:endParaRPr lang="en-US" dirty="0"/>
          </a:p>
        </p:txBody>
      </p:sp>
    </p:spTree>
    <p:extLst>
      <p:ext uri="{BB962C8B-B14F-4D97-AF65-F5344CB8AC3E}">
        <p14:creationId xmlns:p14="http://schemas.microsoft.com/office/powerpoint/2010/main" val="2293809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BC19EC7A-2F1F-0D49-BD46-4B5D90B8E03F}" type="slidenum">
              <a:rPr lang="en-US"/>
              <a:pPr/>
              <a:t>‹#›</a:t>
            </a:fld>
            <a:endParaRPr lang="en-US" dirty="0"/>
          </a:p>
        </p:txBody>
      </p:sp>
    </p:spTree>
    <p:extLst>
      <p:ext uri="{BB962C8B-B14F-4D97-AF65-F5344CB8AC3E}">
        <p14:creationId xmlns:p14="http://schemas.microsoft.com/office/powerpoint/2010/main" val="1732028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85750"/>
            <a:ext cx="1943100" cy="399931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285750"/>
            <a:ext cx="5676900" cy="399931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9FD4C6EA-DD67-F549-A7F6-C39685CCD36D}" type="slidenum">
              <a:rPr lang="en-US"/>
              <a:pPr/>
              <a:t>‹#›</a:t>
            </a:fld>
            <a:endParaRPr lang="en-US" dirty="0"/>
          </a:p>
        </p:txBody>
      </p:sp>
    </p:spTree>
    <p:extLst>
      <p:ext uri="{BB962C8B-B14F-4D97-AF65-F5344CB8AC3E}">
        <p14:creationId xmlns:p14="http://schemas.microsoft.com/office/powerpoint/2010/main" val="2268901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dirty="0"/>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A453B196-1C78-7244-B8F7-18529026B922}" type="slidenum">
              <a:rPr lang="en-US"/>
              <a:pPr/>
              <a:t>‹#›</a:t>
            </a:fld>
            <a:endParaRPr lang="en-US" dirty="0"/>
          </a:p>
        </p:txBody>
      </p:sp>
    </p:spTree>
    <p:extLst>
      <p:ext uri="{BB962C8B-B14F-4D97-AF65-F5344CB8AC3E}">
        <p14:creationId xmlns:p14="http://schemas.microsoft.com/office/powerpoint/2010/main" val="17431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2500" b="1" cap="all"/>
            </a:lvl1pPr>
          </a:lstStyle>
          <a:p>
            <a:r>
              <a:rPr lang="en-US" dirty="0"/>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841243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198960"/>
            <a:ext cx="38100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2799160"/>
            <a:ext cx="38100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93409FDA-461B-AD41-988E-1D24C3DF77F3}" type="slidenum">
              <a:rPr lang="en-US"/>
              <a:pPr/>
              <a:t>‹#›</a:t>
            </a:fld>
            <a:endParaRPr lang="en-US" dirty="0"/>
          </a:p>
        </p:txBody>
      </p:sp>
    </p:spTree>
    <p:extLst>
      <p:ext uri="{BB962C8B-B14F-4D97-AF65-F5344CB8AC3E}">
        <p14:creationId xmlns:p14="http://schemas.microsoft.com/office/powerpoint/2010/main" val="3934847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198960"/>
            <a:ext cx="3810000" cy="3086100"/>
          </a:xfrm>
        </p:spPr>
        <p:txBody>
          <a:bodyPr/>
          <a:lstStyle/>
          <a:p>
            <a:pPr lvl="0"/>
            <a:endParaRPr lang="en-US" noProof="0" dirty="0"/>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10C8BA09-8EDC-134C-8C8F-452DC8EF8DBB}" type="slidenum">
              <a:rPr lang="en-US"/>
              <a:pPr/>
              <a:t>‹#›</a:t>
            </a:fld>
            <a:endParaRPr lang="en-US" dirty="0"/>
          </a:p>
        </p:txBody>
      </p:sp>
    </p:spTree>
    <p:extLst>
      <p:ext uri="{BB962C8B-B14F-4D97-AF65-F5344CB8AC3E}">
        <p14:creationId xmlns:p14="http://schemas.microsoft.com/office/powerpoint/2010/main" val="3486729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dirty="0"/>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4648200" y="1198960"/>
            <a:ext cx="3810000" cy="3086100"/>
          </a:xfrm>
        </p:spPr>
        <p:txBody>
          <a:bodyPr/>
          <a:lstStyle/>
          <a:p>
            <a:pPr lvl="0"/>
            <a:endParaRPr lang="en-US" noProof="0" dirty="0"/>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129AEA0A-AE96-7342-84F1-CE13FE9EDC8D}" type="slidenum">
              <a:rPr lang="en-US"/>
              <a:pPr/>
              <a:t>‹#›</a:t>
            </a:fld>
            <a:endParaRPr lang="en-US" dirty="0"/>
          </a:p>
        </p:txBody>
      </p:sp>
    </p:spTree>
    <p:extLst>
      <p:ext uri="{BB962C8B-B14F-4D97-AF65-F5344CB8AC3E}">
        <p14:creationId xmlns:p14="http://schemas.microsoft.com/office/powerpoint/2010/main" val="4291229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77724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5800" y="2799160"/>
            <a:ext cx="77724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0D2FD08E-49C2-2B4C-B9E9-F90981290FD4}" type="slidenum">
              <a:rPr lang="en-US"/>
              <a:pPr/>
              <a:t>‹#›</a:t>
            </a:fld>
            <a:endParaRPr lang="en-US" dirty="0"/>
          </a:p>
        </p:txBody>
      </p:sp>
    </p:spTree>
    <p:extLst>
      <p:ext uri="{BB962C8B-B14F-4D97-AF65-F5344CB8AC3E}">
        <p14:creationId xmlns:p14="http://schemas.microsoft.com/office/powerpoint/2010/main" val="3168809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a:xfrm>
            <a:off x="762000" y="400050"/>
            <a:ext cx="7772400" cy="857250"/>
          </a:xfrm>
        </p:spPr>
        <p:txBody>
          <a:bodyPr/>
          <a:lstStyle>
            <a:lvl1pPr>
              <a:defRPr/>
            </a:lvl1pPr>
          </a:lstStyle>
          <a:p>
            <a:r>
              <a:rPr lang="en-US"/>
              <a:t>Click to edit Master title style</a:t>
            </a:r>
          </a:p>
        </p:txBody>
      </p:sp>
      <p:sp>
        <p:nvSpPr>
          <p:cNvPr id="107523" name="Rectangle 3"/>
          <p:cNvSpPr>
            <a:spLocks noGrp="1" noChangeArrowheads="1"/>
          </p:cNvSpPr>
          <p:nvPr>
            <p:ph type="subTitle" idx="1"/>
          </p:nvPr>
        </p:nvSpPr>
        <p:spPr>
          <a:xfrm>
            <a:off x="2057400" y="2857500"/>
            <a:ext cx="6400800" cy="1314450"/>
          </a:xfrm>
          <a:effectLst>
            <a:outerShdw dist="12700" dir="8100000" algn="ctr" rotWithShape="0">
              <a:srgbClr val="FFFFFF">
                <a:alpha val="75000"/>
              </a:srgbClr>
            </a:outerShdw>
          </a:effectLst>
        </p:spPr>
        <p:txBody>
          <a:bodyPr/>
          <a:lstStyle>
            <a:lvl1pPr marL="0" indent="0" algn="r">
              <a:buFont typeface="Wingdings" pitchFamily="16" charset="2"/>
              <a:buNone/>
              <a:defRPr/>
            </a:lvl1pPr>
          </a:lstStyle>
          <a:p>
            <a:r>
              <a:rPr lang="en-US"/>
              <a:t>Click to edit Master subtitle style</a:t>
            </a:r>
          </a:p>
        </p:txBody>
      </p:sp>
      <p:sp>
        <p:nvSpPr>
          <p:cNvPr id="6" name="Rectangle 6"/>
          <p:cNvSpPr>
            <a:spLocks noGrp="1" noChangeArrowheads="1"/>
          </p:cNvSpPr>
          <p:nvPr>
            <p:ph type="sldNum" sz="quarter" idx="12"/>
          </p:nvPr>
        </p:nvSpPr>
        <p:spPr>
          <a:xfrm>
            <a:off x="7010400" y="4686300"/>
            <a:ext cx="1905000" cy="342900"/>
          </a:xfrm>
          <a:prstGeom prst="rect">
            <a:avLst/>
          </a:prstGeom>
        </p:spPr>
        <p:txBody>
          <a:bodyPr/>
          <a:lstStyle>
            <a:lvl1pPr>
              <a:defRPr/>
            </a:lvl1pPr>
          </a:lstStyle>
          <a:p>
            <a:fld id="{415B4B91-B4FC-E245-AB10-20538F3A2058}" type="slidenum">
              <a:rPr lang="en-US"/>
              <a:pPr/>
              <a:t>‹#›</a:t>
            </a:fld>
            <a:endParaRPr lang="en-US" dirty="0"/>
          </a:p>
        </p:txBody>
      </p:sp>
    </p:spTree>
    <p:extLst>
      <p:ext uri="{BB962C8B-B14F-4D97-AF65-F5344CB8AC3E}">
        <p14:creationId xmlns:p14="http://schemas.microsoft.com/office/powerpoint/2010/main" val="1485888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AC67A4A0-091D-FB4B-8CE5-F6B3DB193AF8}" type="slidenum">
              <a:rPr lang="en-US"/>
              <a:pPr/>
              <a:t>‹#›</a:t>
            </a:fld>
            <a:endParaRPr lang="en-US" dirty="0"/>
          </a:p>
        </p:txBody>
      </p:sp>
    </p:spTree>
    <p:extLst>
      <p:ext uri="{BB962C8B-B14F-4D97-AF65-F5344CB8AC3E}">
        <p14:creationId xmlns:p14="http://schemas.microsoft.com/office/powerpoint/2010/main" val="3115205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2500" b="1" cap="all"/>
            </a:lvl1pPr>
          </a:lstStyle>
          <a:p>
            <a:r>
              <a:rPr lang="en-US" dirty="0"/>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13FFC800-2518-F74B-9960-8266042F2179}" type="slidenum">
              <a:rPr lang="en-US"/>
              <a:pPr/>
              <a:t>‹#›</a:t>
            </a:fld>
            <a:endParaRPr lang="en-US" dirty="0"/>
          </a:p>
        </p:txBody>
      </p:sp>
    </p:spTree>
    <p:extLst>
      <p:ext uri="{BB962C8B-B14F-4D97-AF65-F5344CB8AC3E}">
        <p14:creationId xmlns:p14="http://schemas.microsoft.com/office/powerpoint/2010/main" val="2780444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19896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896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29BFC277-8285-E04A-AACD-FD6DE01A1350}" type="slidenum">
              <a:rPr lang="en-US"/>
              <a:pPr/>
              <a:t>‹#›</a:t>
            </a:fld>
            <a:endParaRPr lang="en-US" dirty="0"/>
          </a:p>
        </p:txBody>
      </p:sp>
    </p:spTree>
    <p:extLst>
      <p:ext uri="{BB962C8B-B14F-4D97-AF65-F5344CB8AC3E}">
        <p14:creationId xmlns:p14="http://schemas.microsoft.com/office/powerpoint/2010/main" val="3909007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FD55BC96-7BB3-394F-A022-CB3447420D23}" type="slidenum">
              <a:rPr lang="en-US"/>
              <a:pPr/>
              <a:t>‹#›</a:t>
            </a:fld>
            <a:endParaRPr lang="en-US" dirty="0"/>
          </a:p>
        </p:txBody>
      </p:sp>
    </p:spTree>
    <p:extLst>
      <p:ext uri="{BB962C8B-B14F-4D97-AF65-F5344CB8AC3E}">
        <p14:creationId xmlns:p14="http://schemas.microsoft.com/office/powerpoint/2010/main" val="4033077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FFF446A0-D4E5-8843-8544-DDFD165CEE05}" type="slidenum">
              <a:rPr lang="en-US"/>
              <a:pPr/>
              <a:t>‹#›</a:t>
            </a:fld>
            <a:endParaRPr lang="en-US" dirty="0"/>
          </a:p>
        </p:txBody>
      </p:sp>
    </p:spTree>
    <p:extLst>
      <p:ext uri="{BB962C8B-B14F-4D97-AF65-F5344CB8AC3E}">
        <p14:creationId xmlns:p14="http://schemas.microsoft.com/office/powerpoint/2010/main" val="3916061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19896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896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3928931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CB5629F2-7650-E64C-BC5C-6FACFDC443A6}" type="slidenum">
              <a:rPr lang="en-US"/>
              <a:pPr/>
              <a:t>‹#›</a:t>
            </a:fld>
            <a:endParaRPr lang="en-US" dirty="0"/>
          </a:p>
        </p:txBody>
      </p:sp>
    </p:spTree>
    <p:extLst>
      <p:ext uri="{BB962C8B-B14F-4D97-AF65-F5344CB8AC3E}">
        <p14:creationId xmlns:p14="http://schemas.microsoft.com/office/powerpoint/2010/main" val="3522668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3"/>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1"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60532436-B892-7649-A700-E4B2533CD97F}" type="slidenum">
              <a:rPr lang="en-US"/>
              <a:pPr/>
              <a:t>‹#›</a:t>
            </a:fld>
            <a:endParaRPr lang="en-US" dirty="0"/>
          </a:p>
        </p:txBody>
      </p:sp>
    </p:spTree>
    <p:extLst>
      <p:ext uri="{BB962C8B-B14F-4D97-AF65-F5344CB8AC3E}">
        <p14:creationId xmlns:p14="http://schemas.microsoft.com/office/powerpoint/2010/main" val="761701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4025508"/>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0F8FF2AA-E691-CE4A-B5DE-7970104EDE01}" type="slidenum">
              <a:rPr lang="en-US"/>
              <a:pPr/>
              <a:t>‹#›</a:t>
            </a:fld>
            <a:endParaRPr lang="en-US" dirty="0"/>
          </a:p>
        </p:txBody>
      </p:sp>
    </p:spTree>
    <p:extLst>
      <p:ext uri="{BB962C8B-B14F-4D97-AF65-F5344CB8AC3E}">
        <p14:creationId xmlns:p14="http://schemas.microsoft.com/office/powerpoint/2010/main" val="2657750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BC19EC7A-2F1F-0D49-BD46-4B5D90B8E03F}" type="slidenum">
              <a:rPr lang="en-US"/>
              <a:pPr/>
              <a:t>‹#›</a:t>
            </a:fld>
            <a:endParaRPr lang="en-US" dirty="0"/>
          </a:p>
        </p:txBody>
      </p:sp>
    </p:spTree>
    <p:extLst>
      <p:ext uri="{BB962C8B-B14F-4D97-AF65-F5344CB8AC3E}">
        <p14:creationId xmlns:p14="http://schemas.microsoft.com/office/powerpoint/2010/main" val="351349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85750"/>
            <a:ext cx="1943100" cy="399931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285750"/>
            <a:ext cx="5676900" cy="399931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9FD4C6EA-DD67-F549-A7F6-C39685CCD36D}" type="slidenum">
              <a:rPr lang="en-US"/>
              <a:pPr/>
              <a:t>‹#›</a:t>
            </a:fld>
            <a:endParaRPr lang="en-US" dirty="0"/>
          </a:p>
        </p:txBody>
      </p:sp>
    </p:spTree>
    <p:extLst>
      <p:ext uri="{BB962C8B-B14F-4D97-AF65-F5344CB8AC3E}">
        <p14:creationId xmlns:p14="http://schemas.microsoft.com/office/powerpoint/2010/main" val="1025097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dirty="0"/>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A453B196-1C78-7244-B8F7-18529026B922}" type="slidenum">
              <a:rPr lang="en-US"/>
              <a:pPr/>
              <a:t>‹#›</a:t>
            </a:fld>
            <a:endParaRPr lang="en-US" dirty="0"/>
          </a:p>
        </p:txBody>
      </p:sp>
    </p:spTree>
    <p:extLst>
      <p:ext uri="{BB962C8B-B14F-4D97-AF65-F5344CB8AC3E}">
        <p14:creationId xmlns:p14="http://schemas.microsoft.com/office/powerpoint/2010/main" val="1196671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198960"/>
            <a:ext cx="38100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2799160"/>
            <a:ext cx="38100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93409FDA-461B-AD41-988E-1D24C3DF77F3}" type="slidenum">
              <a:rPr lang="en-US"/>
              <a:pPr/>
              <a:t>‹#›</a:t>
            </a:fld>
            <a:endParaRPr lang="en-US" dirty="0"/>
          </a:p>
        </p:txBody>
      </p:sp>
    </p:spTree>
    <p:extLst>
      <p:ext uri="{BB962C8B-B14F-4D97-AF65-F5344CB8AC3E}">
        <p14:creationId xmlns:p14="http://schemas.microsoft.com/office/powerpoint/2010/main" val="1682435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198960"/>
            <a:ext cx="3810000" cy="3086100"/>
          </a:xfrm>
        </p:spPr>
        <p:txBody>
          <a:bodyPr/>
          <a:lstStyle/>
          <a:p>
            <a:pPr lvl="0"/>
            <a:endParaRPr lang="en-US" noProof="0" dirty="0"/>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10C8BA09-8EDC-134C-8C8F-452DC8EF8DBB}" type="slidenum">
              <a:rPr lang="en-US"/>
              <a:pPr/>
              <a:t>‹#›</a:t>
            </a:fld>
            <a:endParaRPr lang="en-US" dirty="0"/>
          </a:p>
        </p:txBody>
      </p:sp>
    </p:spTree>
    <p:extLst>
      <p:ext uri="{BB962C8B-B14F-4D97-AF65-F5344CB8AC3E}">
        <p14:creationId xmlns:p14="http://schemas.microsoft.com/office/powerpoint/2010/main" val="3600525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dirty="0"/>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4648200" y="1198960"/>
            <a:ext cx="3810000" cy="3086100"/>
          </a:xfrm>
        </p:spPr>
        <p:txBody>
          <a:bodyPr/>
          <a:lstStyle/>
          <a:p>
            <a:pPr lvl="0"/>
            <a:endParaRPr lang="en-US" noProof="0" dirty="0"/>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129AEA0A-AE96-7342-84F1-CE13FE9EDC8D}" type="slidenum">
              <a:rPr lang="en-US"/>
              <a:pPr/>
              <a:t>‹#›</a:t>
            </a:fld>
            <a:endParaRPr lang="en-US" dirty="0"/>
          </a:p>
        </p:txBody>
      </p:sp>
    </p:spTree>
    <p:extLst>
      <p:ext uri="{BB962C8B-B14F-4D97-AF65-F5344CB8AC3E}">
        <p14:creationId xmlns:p14="http://schemas.microsoft.com/office/powerpoint/2010/main" val="3768487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77724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5800" y="2799160"/>
            <a:ext cx="77724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0D2FD08E-49C2-2B4C-B9E9-F90981290FD4}" type="slidenum">
              <a:rPr lang="en-US"/>
              <a:pPr/>
              <a:t>‹#›</a:t>
            </a:fld>
            <a:endParaRPr lang="en-US" dirty="0"/>
          </a:p>
        </p:txBody>
      </p:sp>
    </p:spTree>
    <p:extLst>
      <p:ext uri="{BB962C8B-B14F-4D97-AF65-F5344CB8AC3E}">
        <p14:creationId xmlns:p14="http://schemas.microsoft.com/office/powerpoint/2010/main" val="4031311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950135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12F9362E-9D1C-554D-921A-947B7147FB0B}" type="datetimeFigureOut">
              <a:rPr lang="en-US" smtClean="0"/>
              <a:t>8/29/2023</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6CAD281A-E2A5-9447-A8A9-FADF015B4582}" type="slidenum">
              <a:rPr lang="en-US" smtClean="0"/>
              <a:t>‹#›</a:t>
            </a:fld>
            <a:endParaRPr lang="en-US"/>
          </a:p>
        </p:txBody>
      </p:sp>
    </p:spTree>
    <p:extLst>
      <p:ext uri="{BB962C8B-B14F-4D97-AF65-F5344CB8AC3E}">
        <p14:creationId xmlns:p14="http://schemas.microsoft.com/office/powerpoint/2010/main" val="223054564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1"/>
          <p:cNvSpPr>
            <a:spLocks noGrp="1"/>
          </p:cNvSpPr>
          <p:nvPr>
            <p:ph type="title"/>
          </p:nvPr>
        </p:nvSpPr>
        <p:spPr>
          <a:xfrm>
            <a:off x="457200" y="628650"/>
            <a:ext cx="8229600" cy="434579"/>
          </a:xfrm>
        </p:spPr>
        <p:txBody>
          <a:bodyPr/>
          <a:lstStyle/>
          <a:p>
            <a:r>
              <a:rPr lang="en-US"/>
              <a:t>Click to edit Master title style</a:t>
            </a:r>
          </a:p>
        </p:txBody>
      </p:sp>
      <p:sp>
        <p:nvSpPr>
          <p:cNvPr id="6" name="Content Placeholder 2"/>
          <p:cNvSpPr>
            <a:spLocks noGrp="1"/>
          </p:cNvSpPr>
          <p:nvPr>
            <p:ph idx="1"/>
          </p:nvPr>
        </p:nvSpPr>
        <p:spPr>
          <a:xfrm>
            <a:off x="457200" y="1200151"/>
            <a:ext cx="8229600" cy="3028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810374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57200" y="205979"/>
            <a:ext cx="8229600" cy="857250"/>
          </a:xfrm>
        </p:spPr>
        <p:txBody>
          <a:bodyPr>
            <a:noAutofit/>
          </a:bodyPr>
          <a:lstStyle>
            <a:lvl1pPr>
              <a:defRPr lang="en-CA" sz="24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104661828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57200" y="205979"/>
            <a:ext cx="8229600" cy="857250"/>
          </a:xfrm>
        </p:spPr>
        <p:txBody>
          <a:bodyPr>
            <a:noAutofit/>
          </a:bodyPr>
          <a:lstStyle>
            <a:lvl1pPr>
              <a:defRPr lang="en-CA" sz="24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331935207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80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57200" y="205979"/>
            <a:ext cx="8229600" cy="857250"/>
          </a:xfrm>
        </p:spPr>
        <p:txBody>
          <a:bodyPr>
            <a:noAutofit/>
          </a:bodyPr>
          <a:lstStyle>
            <a:lvl1pPr>
              <a:defRPr lang="en-CA" sz="24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32005776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84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57200" y="205979"/>
            <a:ext cx="8229600" cy="857250"/>
          </a:xfrm>
        </p:spPr>
        <p:txBody>
          <a:bodyPr>
            <a:noAutofit/>
          </a:bodyPr>
          <a:lstStyle>
            <a:lvl1pPr>
              <a:defRPr lang="en-CA" sz="24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7830833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86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57200" y="205979"/>
            <a:ext cx="8229600" cy="857250"/>
          </a:xfrm>
        </p:spPr>
        <p:txBody>
          <a:bodyPr>
            <a:noAutofit/>
          </a:bodyPr>
          <a:lstStyle>
            <a:lvl1pPr>
              <a:defRPr lang="en-CA" sz="24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312663746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88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57200" y="205979"/>
            <a:ext cx="8229600" cy="857250"/>
          </a:xfrm>
        </p:spPr>
        <p:txBody>
          <a:bodyPr>
            <a:noAutofit/>
          </a:bodyPr>
          <a:lstStyle>
            <a:lvl1pPr>
              <a:defRPr lang="en-CA" sz="24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365832734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89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57200" y="205979"/>
            <a:ext cx="8229600" cy="857250"/>
          </a:xfrm>
        </p:spPr>
        <p:txBody>
          <a:bodyPr>
            <a:noAutofit/>
          </a:bodyPr>
          <a:lstStyle>
            <a:lvl1pPr>
              <a:defRPr lang="en-CA" sz="24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305963913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90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57200" y="205979"/>
            <a:ext cx="8229600" cy="857250"/>
          </a:xfrm>
        </p:spPr>
        <p:txBody>
          <a:bodyPr>
            <a:noAutofit/>
          </a:bodyPr>
          <a:lstStyle>
            <a:lvl1pPr>
              <a:defRPr lang="en-CA" sz="24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1021624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2535432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2779743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3"/>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1"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295381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4025508"/>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672966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image" Target="../media/image1.jp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3.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image" Target="../media/image4.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theme" Target="../theme/theme3.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19" Type="http://schemas.openxmlformats.org/officeDocument/2006/relationships/image" Target="../media/image5.png"/><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image" Target="../media/image6.png"/><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theme" Target="../theme/theme4.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5200"/>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457200" y="1201500"/>
            <a:ext cx="82296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cSld>
  <p:clrMap bg1="dk2" tx1="lt1" bg2="dk1" tx2="lt2" accent1="accent1" accent2="accent2" accent3="accent3" accent4="accent4" accent5="accent5" accent6="accent6" hlink="hlink" folHlink="folHlink"/>
  <p:sldLayoutIdLst>
    <p:sldLayoutId id="2147484227" r:id="rId1"/>
    <p:sldLayoutId id="2147484212" r:id="rId2"/>
    <p:sldLayoutId id="2147484213" r:id="rId3"/>
    <p:sldLayoutId id="2147484214" r:id="rId4"/>
    <p:sldLayoutId id="2147484215" r:id="rId5"/>
    <p:sldLayoutId id="2147484216" r:id="rId6"/>
    <p:sldLayoutId id="2147484217" r:id="rId7"/>
    <p:sldLayoutId id="2147484218" r:id="rId8"/>
    <p:sldLayoutId id="2147484219" r:id="rId9"/>
    <p:sldLayoutId id="2147484220" r:id="rId10"/>
    <p:sldLayoutId id="2147484221" r:id="rId11"/>
    <p:sldLayoutId id="2147484222" r:id="rId12"/>
    <p:sldLayoutId id="2147484223" r:id="rId13"/>
    <p:sldLayoutId id="2147484224" r:id="rId14"/>
    <p:sldLayoutId id="2147484225" r:id="rId15"/>
    <p:sldLayoutId id="2147484226" r:id="rId16"/>
    <p:sldLayoutId id="2147484273"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p:titleStyle>
    <p:bodyStyle>
      <a:lvl1pPr marL="342900" indent="-342900"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50" indent="-285750"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3000" indent="-228600"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200" indent="-228600"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400" indent="-228600"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600" indent="-228600" algn="l" rtl="0" fontAlgn="base">
        <a:spcBef>
          <a:spcPct val="20000"/>
        </a:spcBef>
        <a:spcAft>
          <a:spcPct val="0"/>
        </a:spcAft>
        <a:buFont typeface="Wingdings" pitchFamily="16" charset="2"/>
        <a:buChar char="§"/>
        <a:defRPr sz="1600">
          <a:solidFill>
            <a:schemeClr val="tx1"/>
          </a:solidFill>
          <a:latin typeface="+mn-lt"/>
          <a:ea typeface="+mn-ea"/>
        </a:defRPr>
      </a:lvl6pPr>
      <a:lvl7pPr marL="2971800" indent="-228600" algn="l" rtl="0" fontAlgn="base">
        <a:spcBef>
          <a:spcPct val="20000"/>
        </a:spcBef>
        <a:spcAft>
          <a:spcPct val="0"/>
        </a:spcAft>
        <a:buFont typeface="Wingdings" pitchFamily="16" charset="2"/>
        <a:buChar char="§"/>
        <a:defRPr sz="1600">
          <a:solidFill>
            <a:schemeClr val="tx1"/>
          </a:solidFill>
          <a:latin typeface="+mn-lt"/>
          <a:ea typeface="+mn-ea"/>
        </a:defRPr>
      </a:lvl7pPr>
      <a:lvl8pPr marL="3429000" indent="-228600" algn="l" rtl="0" fontAlgn="base">
        <a:spcBef>
          <a:spcPct val="20000"/>
        </a:spcBef>
        <a:spcAft>
          <a:spcPct val="0"/>
        </a:spcAft>
        <a:buFont typeface="Wingdings" pitchFamily="16" charset="2"/>
        <a:buChar char="§"/>
        <a:defRPr sz="1600">
          <a:solidFill>
            <a:schemeClr val="tx1"/>
          </a:solidFill>
          <a:latin typeface="+mn-lt"/>
          <a:ea typeface="+mn-ea"/>
        </a:defRPr>
      </a:lvl8pPr>
      <a:lvl9pPr marL="3886200" indent="-228600" algn="l" rtl="0" fontAlgn="base">
        <a:spcBef>
          <a:spcPct val="20000"/>
        </a:spcBef>
        <a:spcAft>
          <a:spcPct val="0"/>
        </a:spcAft>
        <a:buFont typeface="Wingdings" pitchFamily="16" charset="2"/>
        <a:buChar char="§"/>
        <a:defRPr sz="16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5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457200" y="1201500"/>
            <a:ext cx="8229600" cy="3086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PI stacked neogram black.png"/>
          <p:cNvPicPr>
            <a:picLocks noChangeAspect="1"/>
          </p:cNvPicPr>
          <p:nvPr userDrawn="1"/>
        </p:nvPicPr>
        <p:blipFill>
          <a:blip r:embed="rId19" cstate="print">
            <a:extLst>
              <a:ext uri="{28A0092B-C50C-407E-A947-70E740481C1C}">
                <a14:useLocalDpi xmlns:a14="http://schemas.microsoft.com/office/drawing/2010/main"/>
              </a:ext>
            </a:extLst>
          </a:blip>
          <a:stretch>
            <a:fillRect/>
          </a:stretch>
        </p:blipFill>
        <p:spPr>
          <a:xfrm>
            <a:off x="8561232" y="4422250"/>
            <a:ext cx="359389" cy="549275"/>
          </a:xfrm>
          <a:prstGeom prst="rect">
            <a:avLst/>
          </a:prstGeom>
        </p:spPr>
      </p:pic>
    </p:spTree>
    <p:extLst>
      <p:ext uri="{BB962C8B-B14F-4D97-AF65-F5344CB8AC3E}">
        <p14:creationId xmlns:p14="http://schemas.microsoft.com/office/powerpoint/2010/main" val="4044171665"/>
      </p:ext>
    </p:extLst>
  </p:cSld>
  <p:clrMap bg1="dk2" tx1="lt1" bg2="dk1" tx2="lt2" accent1="accent1" accent2="accent2" accent3="accent3" accent4="accent4" accent5="accent5" accent6="accent6" hlink="hlink" folHlink="folHlink"/>
  <p:sldLayoutIdLst>
    <p:sldLayoutId id="2147484229" r:id="rId1"/>
    <p:sldLayoutId id="2147484230" r:id="rId2"/>
    <p:sldLayoutId id="2147484231" r:id="rId3"/>
    <p:sldLayoutId id="2147484232" r:id="rId4"/>
    <p:sldLayoutId id="2147484233" r:id="rId5"/>
    <p:sldLayoutId id="2147484234" r:id="rId6"/>
    <p:sldLayoutId id="2147484235" r:id="rId7"/>
    <p:sldLayoutId id="2147484236" r:id="rId8"/>
    <p:sldLayoutId id="2147484237" r:id="rId9"/>
    <p:sldLayoutId id="2147484238" r:id="rId10"/>
    <p:sldLayoutId id="2147484239" r:id="rId11"/>
    <p:sldLayoutId id="2147484240" r:id="rId12"/>
    <p:sldLayoutId id="2147484241" r:id="rId13"/>
    <p:sldLayoutId id="2147484242" r:id="rId14"/>
    <p:sldLayoutId id="2147484243" r:id="rId15"/>
    <p:sldLayoutId id="2147484244"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p:titleStyle>
    <p:bodyStyle>
      <a:lvl1pPr marL="342900" indent="-342900"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50" indent="-285750"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3000" indent="-228600"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200" indent="-228600"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400" indent="-228600"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600" indent="-228600" algn="l" rtl="0" fontAlgn="base">
        <a:spcBef>
          <a:spcPct val="20000"/>
        </a:spcBef>
        <a:spcAft>
          <a:spcPct val="0"/>
        </a:spcAft>
        <a:buFont typeface="Wingdings" pitchFamily="16" charset="2"/>
        <a:buChar char="§"/>
        <a:defRPr sz="1600">
          <a:solidFill>
            <a:schemeClr val="tx1"/>
          </a:solidFill>
          <a:latin typeface="+mn-lt"/>
          <a:ea typeface="+mn-ea"/>
        </a:defRPr>
      </a:lvl6pPr>
      <a:lvl7pPr marL="2971800" indent="-228600" algn="l" rtl="0" fontAlgn="base">
        <a:spcBef>
          <a:spcPct val="20000"/>
        </a:spcBef>
        <a:spcAft>
          <a:spcPct val="0"/>
        </a:spcAft>
        <a:buFont typeface="Wingdings" pitchFamily="16" charset="2"/>
        <a:buChar char="§"/>
        <a:defRPr sz="1600">
          <a:solidFill>
            <a:schemeClr val="tx1"/>
          </a:solidFill>
          <a:latin typeface="+mn-lt"/>
          <a:ea typeface="+mn-ea"/>
        </a:defRPr>
      </a:lvl7pPr>
      <a:lvl8pPr marL="3429000" indent="-228600" algn="l" rtl="0" fontAlgn="base">
        <a:spcBef>
          <a:spcPct val="20000"/>
        </a:spcBef>
        <a:spcAft>
          <a:spcPct val="0"/>
        </a:spcAft>
        <a:buFont typeface="Wingdings" pitchFamily="16" charset="2"/>
        <a:buChar char="§"/>
        <a:defRPr sz="1600">
          <a:solidFill>
            <a:schemeClr val="tx1"/>
          </a:solidFill>
          <a:latin typeface="+mn-lt"/>
          <a:ea typeface="+mn-ea"/>
        </a:defRPr>
      </a:lvl8pPr>
      <a:lvl9pPr marL="3886200" indent="-228600" algn="l" rtl="0" fontAlgn="base">
        <a:spcBef>
          <a:spcPct val="20000"/>
        </a:spcBef>
        <a:spcAft>
          <a:spcPct val="0"/>
        </a:spcAft>
        <a:buFont typeface="Wingdings" pitchFamily="16" charset="2"/>
        <a:buChar char="§"/>
        <a:defRPr sz="16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5200"/>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457200" y="1201500"/>
            <a:ext cx="82296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PI stacked neogram black.png"/>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8561232" y="4422250"/>
            <a:ext cx="359389" cy="549275"/>
          </a:xfrm>
          <a:prstGeom prst="rect">
            <a:avLst/>
          </a:prstGeom>
        </p:spPr>
      </p:pic>
    </p:spTree>
    <p:extLst>
      <p:ext uri="{BB962C8B-B14F-4D97-AF65-F5344CB8AC3E}">
        <p14:creationId xmlns:p14="http://schemas.microsoft.com/office/powerpoint/2010/main" val="3725721837"/>
      </p:ext>
    </p:extLst>
  </p:cSld>
  <p:clrMap bg1="dk2" tx1="lt1" bg2="dk1" tx2="lt2" accent1="accent1" accent2="accent2" accent3="accent3" accent4="accent4" accent5="accent5" accent6="accent6" hlink="hlink" folHlink="folHlink"/>
  <p:sldLayoutIdLst>
    <p:sldLayoutId id="2147484246" r:id="rId1"/>
    <p:sldLayoutId id="2147484247" r:id="rId2"/>
    <p:sldLayoutId id="2147484248" r:id="rId3"/>
    <p:sldLayoutId id="2147484249" r:id="rId4"/>
    <p:sldLayoutId id="2147484250" r:id="rId5"/>
    <p:sldLayoutId id="2147484251" r:id="rId6"/>
    <p:sldLayoutId id="2147484252" r:id="rId7"/>
    <p:sldLayoutId id="2147484253" r:id="rId8"/>
    <p:sldLayoutId id="2147484254" r:id="rId9"/>
    <p:sldLayoutId id="2147484255" r:id="rId10"/>
    <p:sldLayoutId id="2147484256" r:id="rId11"/>
    <p:sldLayoutId id="2147484257" r:id="rId12"/>
    <p:sldLayoutId id="2147484258" r:id="rId13"/>
    <p:sldLayoutId id="2147484259" r:id="rId14"/>
    <p:sldLayoutId id="2147484260" r:id="rId15"/>
    <p:sldLayoutId id="2147484261"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p:titleStyle>
    <p:bodyStyle>
      <a:lvl1pPr marL="342900" indent="-342900"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50" indent="-285750"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3000" indent="-228600"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200" indent="-228600"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400" indent="-228600"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600" indent="-228600" algn="l" rtl="0" fontAlgn="base">
        <a:spcBef>
          <a:spcPct val="20000"/>
        </a:spcBef>
        <a:spcAft>
          <a:spcPct val="0"/>
        </a:spcAft>
        <a:buFont typeface="Wingdings" pitchFamily="16" charset="2"/>
        <a:buChar char="§"/>
        <a:defRPr sz="1600">
          <a:solidFill>
            <a:schemeClr val="tx1"/>
          </a:solidFill>
          <a:latin typeface="+mn-lt"/>
          <a:ea typeface="+mn-ea"/>
        </a:defRPr>
      </a:lvl6pPr>
      <a:lvl7pPr marL="2971800" indent="-228600" algn="l" rtl="0" fontAlgn="base">
        <a:spcBef>
          <a:spcPct val="20000"/>
        </a:spcBef>
        <a:spcAft>
          <a:spcPct val="0"/>
        </a:spcAft>
        <a:buFont typeface="Wingdings" pitchFamily="16" charset="2"/>
        <a:buChar char="§"/>
        <a:defRPr sz="1600">
          <a:solidFill>
            <a:schemeClr val="tx1"/>
          </a:solidFill>
          <a:latin typeface="+mn-lt"/>
          <a:ea typeface="+mn-ea"/>
        </a:defRPr>
      </a:lvl7pPr>
      <a:lvl8pPr marL="3429000" indent="-228600" algn="l" rtl="0" fontAlgn="base">
        <a:spcBef>
          <a:spcPct val="20000"/>
        </a:spcBef>
        <a:spcAft>
          <a:spcPct val="0"/>
        </a:spcAft>
        <a:buFont typeface="Wingdings" pitchFamily="16" charset="2"/>
        <a:buChar char="§"/>
        <a:defRPr sz="1600">
          <a:solidFill>
            <a:schemeClr val="tx1"/>
          </a:solidFill>
          <a:latin typeface="+mn-lt"/>
          <a:ea typeface="+mn-ea"/>
        </a:defRPr>
      </a:lvl8pPr>
      <a:lvl9pPr marL="3886200" indent="-228600" algn="l" rtl="0" fontAlgn="base">
        <a:spcBef>
          <a:spcPct val="20000"/>
        </a:spcBef>
        <a:spcAft>
          <a:spcPct val="0"/>
        </a:spcAft>
        <a:buFont typeface="Wingdings" pitchFamily="16" charset="2"/>
        <a:buChar char="§"/>
        <a:defRPr sz="16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28650"/>
            <a:ext cx="8229600" cy="43457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0289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06011976"/>
      </p:ext>
    </p:extLst>
  </p:cSld>
  <p:clrMap bg1="lt1" tx1="dk1" bg2="lt2" tx2="dk2" accent1="accent1" accent2="accent2" accent3="accent3" accent4="accent4" accent5="accent5" accent6="accent6" hlink="hlink" folHlink="folHlink"/>
  <p:sldLayoutIdLst>
    <p:sldLayoutId id="2147484263" r:id="rId1"/>
    <p:sldLayoutId id="2147484264" r:id="rId2"/>
    <p:sldLayoutId id="2147484265" r:id="rId3"/>
    <p:sldLayoutId id="2147484266" r:id="rId4"/>
    <p:sldLayoutId id="2147484267" r:id="rId5"/>
    <p:sldLayoutId id="2147484268" r:id="rId6"/>
    <p:sldLayoutId id="2147484269" r:id="rId7"/>
    <p:sldLayoutId id="2147484270" r:id="rId8"/>
    <p:sldLayoutId id="2147484271" r:id="rId9"/>
    <p:sldLayoutId id="2147484272" r:id="rId10"/>
  </p:sldLayoutIdLst>
  <p:txStyles>
    <p:titleStyle>
      <a:lvl1pPr algn="l" defTabSz="342900" rtl="0" eaLnBrk="1" latinLnBrk="0" hangingPunct="1">
        <a:spcBef>
          <a:spcPct val="0"/>
        </a:spcBef>
        <a:buNone/>
        <a:defRPr sz="2625" b="1" i="0" kern="1200">
          <a:solidFill>
            <a:schemeClr val="tx1"/>
          </a:solidFill>
          <a:latin typeface="Arial"/>
          <a:ea typeface="+mj-ea"/>
          <a:cs typeface="Arial"/>
        </a:defRPr>
      </a:lvl1pPr>
    </p:titleStyle>
    <p:bodyStyle>
      <a:lvl1pPr marL="257175" indent="-257175" algn="l" defTabSz="342900" rtl="0" eaLnBrk="1" latinLnBrk="0" hangingPunct="1">
        <a:spcBef>
          <a:spcPct val="20000"/>
        </a:spcBef>
        <a:buFont typeface="Arial"/>
        <a:buChar char="•"/>
        <a:defRPr sz="2100" kern="1200">
          <a:solidFill>
            <a:srgbClr val="000000"/>
          </a:solidFill>
          <a:latin typeface="Arial"/>
          <a:ea typeface="+mn-ea"/>
          <a:cs typeface="Arial"/>
        </a:defRPr>
      </a:lvl1pPr>
      <a:lvl2pPr marL="557213" indent="-214313" algn="l" defTabSz="342900" rtl="0" eaLnBrk="1" latinLnBrk="0" hangingPunct="1">
        <a:spcBef>
          <a:spcPct val="20000"/>
        </a:spcBef>
        <a:buFont typeface="Arial"/>
        <a:buChar char="–"/>
        <a:defRPr sz="1800" kern="1200">
          <a:solidFill>
            <a:srgbClr val="000000"/>
          </a:solidFill>
          <a:latin typeface="Arial"/>
          <a:ea typeface="+mn-ea"/>
          <a:cs typeface="Arial"/>
        </a:defRPr>
      </a:lvl2pPr>
      <a:lvl3pPr marL="857250" indent="-171450" algn="l" defTabSz="342900" rtl="0" eaLnBrk="1" latinLnBrk="0" hangingPunct="1">
        <a:spcBef>
          <a:spcPct val="20000"/>
        </a:spcBef>
        <a:buFont typeface="Arial"/>
        <a:buChar char="•"/>
        <a:defRPr sz="1500" kern="1200">
          <a:solidFill>
            <a:srgbClr val="000000"/>
          </a:solidFill>
          <a:latin typeface="Arial"/>
          <a:ea typeface="+mn-ea"/>
          <a:cs typeface="Arial"/>
        </a:defRPr>
      </a:lvl3pPr>
      <a:lvl4pPr marL="1200150" indent="-171450" algn="l" defTabSz="342900" rtl="0" eaLnBrk="1" latinLnBrk="0" hangingPunct="1">
        <a:spcBef>
          <a:spcPct val="20000"/>
        </a:spcBef>
        <a:buFont typeface="Arial"/>
        <a:buChar char="–"/>
        <a:defRPr sz="1350" kern="1200">
          <a:solidFill>
            <a:srgbClr val="000000"/>
          </a:solidFill>
          <a:latin typeface="Arial"/>
          <a:ea typeface="+mn-ea"/>
          <a:cs typeface="Arial"/>
        </a:defRPr>
      </a:lvl4pPr>
      <a:lvl5pPr marL="1543050" indent="-171450" algn="l" defTabSz="342900" rtl="0" eaLnBrk="1" latinLnBrk="0" hangingPunct="1">
        <a:spcBef>
          <a:spcPct val="20000"/>
        </a:spcBef>
        <a:buFont typeface="Arial"/>
        <a:buChar char="»"/>
        <a:defRPr sz="1200" kern="1200">
          <a:solidFill>
            <a:srgbClr val="000000"/>
          </a:solidFill>
          <a:latin typeface="Arial"/>
          <a:ea typeface="+mn-ea"/>
          <a:cs typeface="Arial"/>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0.jpg"/><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hyperlink" Target="https://keelingcurve.ucsd.edu/"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44.gif"/></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4.xml"/><Relationship Id="rId5" Type="http://schemas.openxmlformats.org/officeDocument/2006/relationships/hyperlink" Target="https://resources.perimeterinstitute.ca/" TargetMode="External"/><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8.xml"/><Relationship Id="rId1" Type="http://schemas.openxmlformats.org/officeDocument/2006/relationships/slideLayout" Target="../slideLayouts/slideLayout35.xml"/><Relationship Id="rId5" Type="http://schemas.openxmlformats.org/officeDocument/2006/relationships/image" Target="../media/image46.jpeg"/><Relationship Id="rId4" Type="http://schemas.openxmlformats.org/officeDocument/2006/relationships/image" Target="../media/image45.jpeg"/></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9.xml"/><Relationship Id="rId1" Type="http://schemas.openxmlformats.org/officeDocument/2006/relationships/slideLayout" Target="../slideLayouts/slideLayout35.xml"/><Relationship Id="rId4" Type="http://schemas.openxmlformats.org/officeDocument/2006/relationships/image" Target="../media/image47.png"/></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36.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3.xml"/><Relationship Id="rId1" Type="http://schemas.openxmlformats.org/officeDocument/2006/relationships/slideLayout" Target="../slideLayouts/slideLayout35.xml"/><Relationship Id="rId4" Type="http://schemas.openxmlformats.org/officeDocument/2006/relationships/image" Target="../media/image47.png"/></Relationships>
</file>

<file path=ppt/slides/_rels/slide3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4.xml"/><Relationship Id="rId1" Type="http://schemas.openxmlformats.org/officeDocument/2006/relationships/slideLayout" Target="../slideLayouts/slideLayout35.xml"/><Relationship Id="rId5" Type="http://schemas.openxmlformats.org/officeDocument/2006/relationships/image" Target="../media/image2.png"/><Relationship Id="rId4" Type="http://schemas.openxmlformats.org/officeDocument/2006/relationships/image" Target="../media/image53.png"/></Relationships>
</file>

<file path=ppt/slides/_rels/slide39.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5.xml"/><Relationship Id="rId1" Type="http://schemas.openxmlformats.org/officeDocument/2006/relationships/slideLayout" Target="../slideLayouts/slideLayout35.xml"/><Relationship Id="rId4" Type="http://schemas.openxmlformats.org/officeDocument/2006/relationships/image" Target="../media/image4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59.jpg"/></Relationships>
</file>

<file path=ppt/slides/_rels/slide4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60.jpeg"/></Relationships>
</file>

<file path=ppt/slides/_rels/slide46.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62.jpeg"/></Relationships>
</file>

<file path=ppt/slides/_rels/slide47.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65.jpeg"/><Relationship Id="rId4" Type="http://schemas.openxmlformats.org/officeDocument/2006/relationships/image" Target="../media/image64.jpeg"/></Relationships>
</file>

<file path=ppt/slides/_rels/slide4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4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69.gif"/></Relationships>
</file>

<file path=ppt/slides/_rels/slide51.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72.jpeg"/><Relationship Id="rId4" Type="http://schemas.openxmlformats.org/officeDocument/2006/relationships/image" Target="../media/image71.gif"/></Relationships>
</file>

<file path=ppt/slides/_rels/slide5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www.washingtonpost.com/climate-environment/2023/08/03/july-blows-away-temperature-records-testing-key-climate-threshold/"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82.png"/></Relationships>
</file>

<file path=ppt/slides/_rels/slide6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55.xml"/><Relationship Id="rId1" Type="http://schemas.openxmlformats.org/officeDocument/2006/relationships/slideLayout" Target="../slideLayouts/slideLayout7.xml"/><Relationship Id="rId4" Type="http://schemas.openxmlformats.org/officeDocument/2006/relationships/image" Target="../media/image89.png"/></Relationships>
</file>

<file path=ppt/slides/_rels/slide6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92.jpeg"/></Relationships>
</file>

<file path=ppt/slides/_rels/slide6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00.jpeg"/><Relationship Id="rId7" Type="http://schemas.openxmlformats.org/officeDocument/2006/relationships/image" Target="../media/image104.jpeg"/><Relationship Id="rId2" Type="http://schemas.openxmlformats.org/officeDocument/2006/relationships/notesSlide" Target="../notesSlides/notesSlide66.xml"/><Relationship Id="rId1" Type="http://schemas.openxmlformats.org/officeDocument/2006/relationships/slideLayout" Target="../slideLayouts/slideLayout2.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jpe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68.xml"/><Relationship Id="rId1" Type="http://schemas.openxmlformats.org/officeDocument/2006/relationships/slideLayout" Target="../slideLayouts/slideLayout2.xml"/><Relationship Id="rId5" Type="http://schemas.openxmlformats.org/officeDocument/2006/relationships/image" Target="../media/image106.png"/><Relationship Id="rId4" Type="http://schemas.openxmlformats.org/officeDocument/2006/relationships/hyperlink" Target="https://www.bloomberg.com/graphics/2015-whats-warming-the-world/" TargetMode="External"/></Relationships>
</file>

<file path=ppt/slides/_rels/slide81.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8" Type="http://schemas.openxmlformats.org/officeDocument/2006/relationships/image" Target="../media/image112.jpeg"/><Relationship Id="rId13" Type="http://schemas.openxmlformats.org/officeDocument/2006/relationships/image" Target="../media/image96.jpeg"/><Relationship Id="rId3" Type="http://schemas.openxmlformats.org/officeDocument/2006/relationships/hyperlink" Target="https://www.skepticalscience.com/" TargetMode="External"/><Relationship Id="rId7" Type="http://schemas.openxmlformats.org/officeDocument/2006/relationships/hyperlink" Target="https://www.carbonbrief.org/" TargetMode="External"/><Relationship Id="rId12" Type="http://schemas.openxmlformats.org/officeDocument/2006/relationships/image" Target="../media/image114.png"/><Relationship Id="rId2" Type="http://schemas.openxmlformats.org/officeDocument/2006/relationships/notesSlide" Target="../notesSlides/notesSlide72.xml"/><Relationship Id="rId1" Type="http://schemas.openxmlformats.org/officeDocument/2006/relationships/slideLayout" Target="../slideLayouts/slideLayout2.xml"/><Relationship Id="rId6" Type="http://schemas.openxmlformats.org/officeDocument/2006/relationships/image" Target="../media/image111.jpeg"/><Relationship Id="rId11" Type="http://schemas.openxmlformats.org/officeDocument/2006/relationships/hyperlink" Target="https://www.climateprediction.net/" TargetMode="External"/><Relationship Id="rId5" Type="http://schemas.openxmlformats.org/officeDocument/2006/relationships/hyperlink" Target="https://www.youtube.com/channel/UCi6RkdaEqgRVKi3AzidF4ow" TargetMode="External"/><Relationship Id="rId10" Type="http://schemas.openxmlformats.org/officeDocument/2006/relationships/image" Target="../media/image113.jpeg"/><Relationship Id="rId4" Type="http://schemas.openxmlformats.org/officeDocument/2006/relationships/image" Target="../media/image110.jpeg"/><Relationship Id="rId9" Type="http://schemas.openxmlformats.org/officeDocument/2006/relationships/hyperlink" Target="https://climate.nasa.gov/" TargetMode="Externa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9.xml.rels><?xml version="1.0" encoding="UTF-8" standalone="yes"?>
<Relationships xmlns="http://schemas.openxmlformats.org/package/2006/relationships"><Relationship Id="rId3" Type="http://schemas.openxmlformats.org/officeDocument/2006/relationships/hyperlink" Target="https://www.carbonbrief.org/mapped-how-every-part-of-the-world-has-warmed-and-could-continue-to-warm"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5943611" y="2202661"/>
            <a:ext cx="1463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400">
                <a:solidFill>
                  <a:schemeClr val="bg1"/>
                </a:solidFill>
                <a:latin typeface="Arial" charset="0"/>
                <a:ea typeface="MS Pゴシック" charset="0"/>
                <a:cs typeface="MS Pゴシック" charset="0"/>
              </a:defRPr>
            </a:lvl1pPr>
            <a:lvl2pPr marL="742950" indent="-285750" eaLnBrk="0" hangingPunct="0">
              <a:defRPr sz="4400">
                <a:solidFill>
                  <a:schemeClr val="bg1"/>
                </a:solidFill>
                <a:latin typeface="Arial" charset="0"/>
                <a:ea typeface="MS Pゴシック" charset="0"/>
                <a:cs typeface="MS Pゴシック" charset="0"/>
              </a:defRPr>
            </a:lvl2pPr>
            <a:lvl3pPr marL="1143000" indent="-228600" eaLnBrk="0" hangingPunct="0">
              <a:defRPr sz="4400">
                <a:solidFill>
                  <a:schemeClr val="bg1"/>
                </a:solidFill>
                <a:latin typeface="Arial" charset="0"/>
                <a:ea typeface="MS Pゴシック" charset="0"/>
                <a:cs typeface="MS Pゴシック" charset="0"/>
              </a:defRPr>
            </a:lvl3pPr>
            <a:lvl4pPr marL="1600200" indent="-228600" eaLnBrk="0" hangingPunct="0">
              <a:defRPr sz="4400">
                <a:solidFill>
                  <a:schemeClr val="bg1"/>
                </a:solidFill>
                <a:latin typeface="Arial" charset="0"/>
                <a:ea typeface="MS Pゴシック" charset="0"/>
                <a:cs typeface="MS Pゴシック" charset="0"/>
              </a:defRPr>
            </a:lvl4pPr>
            <a:lvl5pPr marL="2057400" indent="-228600" eaLnBrk="0" hangingPunct="0">
              <a:defRPr sz="4400">
                <a:solidFill>
                  <a:schemeClr val="bg1"/>
                </a:solidFill>
                <a:latin typeface="Arial" charset="0"/>
                <a:ea typeface="MS Pゴシック" charset="0"/>
                <a:cs typeface="MS Pゴシック" charset="0"/>
              </a:defRPr>
            </a:lvl5pPr>
            <a:lvl6pPr marL="25146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6pPr>
            <a:lvl7pPr marL="29718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7pPr>
            <a:lvl8pPr marL="34290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8pPr>
            <a:lvl9pPr marL="38862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9pPr>
          </a:lstStyle>
          <a:p>
            <a:pPr eaLnBrk="1" hangingPunct="1"/>
            <a:endParaRPr lang="en-CA" sz="2400" dirty="0">
              <a:latin typeface="Times New Roman" charset="0"/>
            </a:endParaRPr>
          </a:p>
        </p:txBody>
      </p:sp>
      <p:sp>
        <p:nvSpPr>
          <p:cNvPr id="7" name="Rectangle 6"/>
          <p:cNvSpPr/>
          <p:nvPr/>
        </p:nvSpPr>
        <p:spPr>
          <a:xfrm>
            <a:off x="1219200" y="1123950"/>
            <a:ext cx="7467600" cy="984885"/>
          </a:xfrm>
          <a:prstGeom prst="rect">
            <a:avLst/>
          </a:prstGeom>
        </p:spPr>
        <p:txBody>
          <a:bodyPr wrap="square">
            <a:spAutoFit/>
          </a:bodyPr>
          <a:lstStyle/>
          <a:p>
            <a:pPr marL="0" indent="0" algn="just">
              <a:buNone/>
            </a:pPr>
            <a:endParaRPr lang="en-CA" sz="1800" dirty="0">
              <a:solidFill>
                <a:schemeClr val="tx1"/>
              </a:solidFill>
              <a:effectLst>
                <a:outerShdw blurRad="38100" dist="38100" dir="2700000" algn="tl">
                  <a:srgbClr val="000000">
                    <a:alpha val="43137"/>
                  </a:srgbClr>
                </a:outerShdw>
              </a:effectLst>
            </a:endParaRPr>
          </a:p>
          <a:p>
            <a:pPr marL="0" indent="0" algn="just">
              <a:buNone/>
            </a:pPr>
            <a:r>
              <a:rPr lang="en-CA" sz="4000" b="1" dirty="0">
                <a:solidFill>
                  <a:schemeClr val="tx1"/>
                </a:solidFill>
                <a:effectLst>
                  <a:outerShdw blurRad="38100" dist="38100" dir="2700000" algn="tl">
                    <a:srgbClr val="000000">
                      <a:alpha val="43137"/>
                    </a:srgbClr>
                  </a:outerShdw>
                </a:effectLst>
              </a:rPr>
              <a:t>        	</a:t>
            </a:r>
            <a:endParaRPr lang="en-US" sz="1800" dirty="0">
              <a:effectLst>
                <a:outerShdw blurRad="38100" dist="38100" dir="2700000" algn="tl">
                  <a:srgbClr val="000000">
                    <a:alpha val="43137"/>
                  </a:srgbClr>
                </a:outerShdw>
              </a:effectLst>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28" y="-26879"/>
            <a:ext cx="9137331" cy="5142490"/>
          </a:xfrm>
          <a:prstGeom prst="rect">
            <a:avLst/>
          </a:prstGeom>
        </p:spPr>
      </p:pic>
      <p:sp>
        <p:nvSpPr>
          <p:cNvPr id="8" name="TextBox 7"/>
          <p:cNvSpPr txBox="1"/>
          <p:nvPr/>
        </p:nvSpPr>
        <p:spPr>
          <a:xfrm>
            <a:off x="990600" y="2190751"/>
            <a:ext cx="2667000" cy="307777"/>
          </a:xfrm>
          <a:prstGeom prst="rect">
            <a:avLst/>
          </a:prstGeom>
          <a:noFill/>
        </p:spPr>
        <p:txBody>
          <a:bodyPr wrap="square" rtlCol="0">
            <a:spAutoFit/>
          </a:bodyPr>
          <a:lstStyle/>
          <a:p>
            <a:endParaRPr lang="en-CA" sz="1400" dirty="0">
              <a:solidFill>
                <a:srgbClr val="FFFFFF"/>
              </a:solidFill>
            </a:endParaRPr>
          </a:p>
        </p:txBody>
      </p:sp>
      <p:sp>
        <p:nvSpPr>
          <p:cNvPr id="9" name="Title 1"/>
          <p:cNvSpPr txBox="1">
            <a:spLocks/>
          </p:cNvSpPr>
          <p:nvPr/>
        </p:nvSpPr>
        <p:spPr>
          <a:xfrm>
            <a:off x="73998" y="492949"/>
            <a:ext cx="8496300" cy="935801"/>
          </a:xfrm>
          <a:prstGeom prst="rect">
            <a:avLst/>
          </a:prstGeom>
        </p:spPr>
        <p:txBody>
          <a:bodyPr>
            <a:noAutofit/>
          </a:bodyPr>
          <a:lstStyle>
            <a:lvl1pPr algn="r" rtl="0" eaLnBrk="0" fontAlgn="base" hangingPunct="0">
              <a:spcBef>
                <a:spcPct val="0"/>
              </a:spcBef>
              <a:spcAft>
                <a:spcPct val="0"/>
              </a:spcAft>
              <a:defRPr sz="4000" b="1">
                <a:solidFill>
                  <a:schemeClr val="tx1"/>
                </a:solidFill>
                <a:latin typeface="+mj-lt"/>
                <a:ea typeface="+mj-ea"/>
                <a:cs typeface="MS Pゴシック" charset="0"/>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l"/>
            <a:r>
              <a:rPr lang="en-US" sz="2800" b="0" dirty="0">
                <a:solidFill>
                  <a:schemeClr val="bg1"/>
                </a:solidFill>
                <a:latin typeface="Century Gothic" panose="020B0502020202020204" pitchFamily="34" charset="0"/>
                <a:cs typeface="Century Gothic"/>
              </a:rPr>
              <a:t>Climate Change:</a:t>
            </a:r>
          </a:p>
          <a:p>
            <a:pPr algn="l"/>
            <a:r>
              <a:rPr lang="en-US" sz="2400" b="0" dirty="0">
                <a:solidFill>
                  <a:schemeClr val="bg1"/>
                </a:solidFill>
                <a:latin typeface="Century Gothic" panose="020B0502020202020204" pitchFamily="34" charset="0"/>
                <a:cs typeface="Century Gothic"/>
              </a:rPr>
              <a:t>Evidence, Effects, and Actions</a:t>
            </a:r>
          </a:p>
          <a:p>
            <a:pPr algn="l"/>
            <a:endParaRPr lang="en-US" sz="2800" b="0" dirty="0">
              <a:solidFill>
                <a:schemeClr val="bg1"/>
              </a:solidFill>
              <a:latin typeface="Century Gothic" panose="020B0502020202020204" pitchFamily="34" charset="0"/>
              <a:cs typeface="Century Gothic"/>
            </a:endParaRPr>
          </a:p>
          <a:p>
            <a:pPr algn="l"/>
            <a:endParaRPr lang="en-US" sz="2200" b="0" dirty="0">
              <a:solidFill>
                <a:schemeClr val="bg1"/>
              </a:solidFill>
              <a:latin typeface="Century Gothic" panose="020B0502020202020204" pitchFamily="34" charset="0"/>
              <a:cs typeface="Century Gothic"/>
            </a:endParaRPr>
          </a:p>
          <a:p>
            <a:pPr algn="l"/>
            <a:endParaRPr lang="en-US" sz="2800" b="0" dirty="0">
              <a:solidFill>
                <a:schemeClr val="bg1"/>
              </a:solidFill>
              <a:latin typeface="Century Gothic" panose="020B0502020202020204" pitchFamily="34" charset="0"/>
              <a:cs typeface="Century Gothic"/>
            </a:endParaRPr>
          </a:p>
        </p:txBody>
      </p:sp>
      <p:pic>
        <p:nvPicPr>
          <p:cNvPr id="10" name="Picture 9">
            <a:extLst>
              <a:ext uri="{FF2B5EF4-FFF2-40B4-BE49-F238E27FC236}">
                <a16:creationId xmlns:a16="http://schemas.microsoft.com/office/drawing/2014/main" id="{360FC8E9-1969-4F7E-8F85-35AD2D7EBCDF}"/>
              </a:ext>
            </a:extLst>
          </p:cNvPr>
          <p:cNvPicPr>
            <a:picLocks noChangeAspect="1"/>
          </p:cNvPicPr>
          <p:nvPr/>
        </p:nvPicPr>
        <p:blipFill>
          <a:blip r:embed="rId4"/>
          <a:stretch>
            <a:fillRect/>
          </a:stretch>
        </p:blipFill>
        <p:spPr>
          <a:xfrm>
            <a:off x="4322148" y="4525617"/>
            <a:ext cx="4706599" cy="547715"/>
          </a:xfrm>
          <a:prstGeom prst="rect">
            <a:avLst/>
          </a:prstGeom>
        </p:spPr>
      </p:pic>
      <p:sp>
        <p:nvSpPr>
          <p:cNvPr id="11" name="Title 1">
            <a:extLst>
              <a:ext uri="{FF2B5EF4-FFF2-40B4-BE49-F238E27FC236}">
                <a16:creationId xmlns:a16="http://schemas.microsoft.com/office/drawing/2014/main" id="{772711C2-23FB-9B49-7CBC-07BF095BE92C}"/>
              </a:ext>
            </a:extLst>
          </p:cNvPr>
          <p:cNvSpPr txBox="1">
            <a:spLocks/>
          </p:cNvSpPr>
          <p:nvPr/>
        </p:nvSpPr>
        <p:spPr>
          <a:xfrm>
            <a:off x="5715000" y="3544066"/>
            <a:ext cx="3313747" cy="627884"/>
          </a:xfrm>
          <a:prstGeom prst="rect">
            <a:avLst/>
          </a:prstGeom>
        </p:spPr>
        <p:txBody>
          <a:bodyPr>
            <a:noAutofit/>
          </a:bodyPr>
          <a:lstStyle>
            <a:lvl1pPr algn="r" rtl="0" eaLnBrk="0" fontAlgn="base" hangingPunct="0">
              <a:spcBef>
                <a:spcPct val="0"/>
              </a:spcBef>
              <a:spcAft>
                <a:spcPct val="0"/>
              </a:spcAft>
              <a:defRPr sz="4000" b="1">
                <a:solidFill>
                  <a:schemeClr val="tx1"/>
                </a:solidFill>
                <a:latin typeface="+mj-lt"/>
                <a:ea typeface="+mj-ea"/>
                <a:cs typeface="MS Pゴシック" charset="0"/>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l"/>
            <a:r>
              <a:rPr lang="en-US" sz="2000" b="0" dirty="0">
                <a:solidFill>
                  <a:schemeClr val="bg1"/>
                </a:solidFill>
                <a:latin typeface="Century Gothic" panose="020B0502020202020204" pitchFamily="34" charset="0"/>
                <a:cs typeface="Century Gothic"/>
              </a:rPr>
              <a:t>CERN Greek National Teacher Program 2023</a:t>
            </a:r>
          </a:p>
        </p:txBody>
      </p:sp>
      <p:pic>
        <p:nvPicPr>
          <p:cNvPr id="4" name="Picture 3"/>
          <p:cNvPicPr>
            <a:picLocks noChangeAspect="1"/>
          </p:cNvPicPr>
          <p:nvPr/>
        </p:nvPicPr>
        <p:blipFill>
          <a:blip r:embed="rId5"/>
          <a:stretch>
            <a:fillRect/>
          </a:stretch>
        </p:blipFill>
        <p:spPr>
          <a:xfrm>
            <a:off x="1078206" y="3822451"/>
            <a:ext cx="790458" cy="1095730"/>
          </a:xfrm>
          <a:prstGeom prst="rect">
            <a:avLst/>
          </a:prstGeom>
        </p:spPr>
      </p:pic>
      <p:pic>
        <p:nvPicPr>
          <p:cNvPr id="2" name="Picture 1"/>
          <p:cNvPicPr>
            <a:picLocks noChangeAspect="1"/>
          </p:cNvPicPr>
          <p:nvPr/>
        </p:nvPicPr>
        <p:blipFill>
          <a:blip r:embed="rId6"/>
          <a:stretch>
            <a:fillRect/>
          </a:stretch>
        </p:blipFill>
        <p:spPr>
          <a:xfrm>
            <a:off x="82733" y="3822451"/>
            <a:ext cx="907867" cy="1097937"/>
          </a:xfrm>
          <a:prstGeom prst="rect">
            <a:avLst/>
          </a:prstGeom>
        </p:spPr>
      </p:pic>
      <p:sp>
        <p:nvSpPr>
          <p:cNvPr id="5" name="TextBox 4"/>
          <p:cNvSpPr txBox="1"/>
          <p:nvPr/>
        </p:nvSpPr>
        <p:spPr>
          <a:xfrm>
            <a:off x="227495" y="4848723"/>
            <a:ext cx="675185" cy="338554"/>
          </a:xfrm>
          <a:prstGeom prst="rect">
            <a:avLst/>
          </a:prstGeom>
          <a:noFill/>
        </p:spPr>
        <p:txBody>
          <a:bodyPr wrap="none" rtlCol="0">
            <a:spAutoFit/>
          </a:bodyPr>
          <a:lstStyle/>
          <a:p>
            <a:r>
              <a:rPr lang="en-CA" sz="1600" dirty="0">
                <a:solidFill>
                  <a:schemeClr val="accent6">
                    <a:lumMod val="50000"/>
                  </a:schemeClr>
                </a:solidFill>
                <a:latin typeface="+mj-lt"/>
              </a:rPr>
              <a:t>Olga</a:t>
            </a:r>
            <a:r>
              <a:rPr lang="en-CA" sz="1600" dirty="0"/>
              <a:t> </a:t>
            </a:r>
            <a:endParaRPr lang="en-US" sz="1600" dirty="0"/>
          </a:p>
        </p:txBody>
      </p:sp>
      <p:sp>
        <p:nvSpPr>
          <p:cNvPr id="13" name="TextBox 12"/>
          <p:cNvSpPr txBox="1"/>
          <p:nvPr/>
        </p:nvSpPr>
        <p:spPr>
          <a:xfrm>
            <a:off x="1102107" y="4865823"/>
            <a:ext cx="766557" cy="338554"/>
          </a:xfrm>
          <a:prstGeom prst="rect">
            <a:avLst/>
          </a:prstGeom>
          <a:noFill/>
        </p:spPr>
        <p:txBody>
          <a:bodyPr wrap="none" rtlCol="0">
            <a:spAutoFit/>
          </a:bodyPr>
          <a:lstStyle/>
          <a:p>
            <a:r>
              <a:rPr lang="en-CA" sz="1600" dirty="0">
                <a:solidFill>
                  <a:schemeClr val="accent6">
                    <a:lumMod val="50000"/>
                  </a:schemeClr>
                </a:solidFill>
                <a:latin typeface="+mj-lt"/>
              </a:rPr>
              <a:t>Laura</a:t>
            </a:r>
            <a:r>
              <a:rPr lang="en-CA" sz="1600" dirty="0"/>
              <a:t> </a:t>
            </a:r>
            <a:endParaRPr lang="en-US" sz="1600" dirty="0"/>
          </a:p>
        </p:txBody>
      </p:sp>
    </p:spTree>
    <p:extLst>
      <p:ext uri="{BB962C8B-B14F-4D97-AF65-F5344CB8AC3E}">
        <p14:creationId xmlns:p14="http://schemas.microsoft.com/office/powerpoint/2010/main" val="673605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506931B9-4B96-4698-9CEB-BC8C8CAEF953}"/>
              </a:ext>
            </a:extLst>
          </p:cNvPr>
          <p:cNvSpPr txBox="1">
            <a:spLocks/>
          </p:cNvSpPr>
          <p:nvPr/>
        </p:nvSpPr>
        <p:spPr bwMode="auto">
          <a:xfrm>
            <a:off x="0" y="133350"/>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s-ES" sz="2800" kern="0" dirty="0">
                <a:latin typeface="Century Gothic" panose="020B0502020202020204" pitchFamily="34" charset="0"/>
              </a:rPr>
              <a:t>A </a:t>
            </a:r>
            <a:r>
              <a:rPr lang="es-ES" sz="2800" kern="0" dirty="0" err="1">
                <a:latin typeface="Century Gothic" panose="020B0502020202020204" pitchFamily="34" charset="0"/>
              </a:rPr>
              <a:t>few</a:t>
            </a:r>
            <a:r>
              <a:rPr lang="es-ES" sz="2800" kern="0" dirty="0">
                <a:latin typeface="Century Gothic" panose="020B0502020202020204" pitchFamily="34" charset="0"/>
              </a:rPr>
              <a:t> </a:t>
            </a:r>
            <a:r>
              <a:rPr lang="es-ES" sz="2800" kern="0" dirty="0" err="1">
                <a:latin typeface="Century Gothic" panose="020B0502020202020204" pitchFamily="34" charset="0"/>
              </a:rPr>
              <a:t>degrees</a:t>
            </a:r>
            <a:r>
              <a:rPr lang="es-ES" sz="2800" kern="0" dirty="0">
                <a:latin typeface="Century Gothic" panose="020B0502020202020204" pitchFamily="34" charset="0"/>
              </a:rPr>
              <a:t> </a:t>
            </a:r>
            <a:r>
              <a:rPr lang="es-ES" sz="2800" kern="0" dirty="0" err="1">
                <a:latin typeface="Century Gothic" panose="020B0502020202020204" pitchFamily="34" charset="0"/>
              </a:rPr>
              <a:t>may</a:t>
            </a:r>
            <a:r>
              <a:rPr lang="es-ES" sz="2800" kern="0" dirty="0">
                <a:latin typeface="Century Gothic" panose="020B0502020202020204" pitchFamily="34" charset="0"/>
              </a:rPr>
              <a:t> </a:t>
            </a:r>
            <a:r>
              <a:rPr lang="es-ES" sz="2800" kern="0" dirty="0" err="1">
                <a:latin typeface="Century Gothic" panose="020B0502020202020204" pitchFamily="34" charset="0"/>
              </a:rPr>
              <a:t>not</a:t>
            </a:r>
            <a:r>
              <a:rPr lang="es-ES" sz="2800" kern="0" dirty="0">
                <a:latin typeface="Century Gothic" panose="020B0502020202020204" pitchFamily="34" charset="0"/>
              </a:rPr>
              <a:t> </a:t>
            </a:r>
            <a:r>
              <a:rPr lang="es-ES" sz="2800" kern="0" dirty="0" err="1">
                <a:latin typeface="Century Gothic" panose="020B0502020202020204" pitchFamily="34" charset="0"/>
              </a:rPr>
              <a:t>seem</a:t>
            </a:r>
            <a:r>
              <a:rPr lang="es-ES" sz="2800" kern="0" dirty="0">
                <a:latin typeface="Century Gothic" panose="020B0502020202020204" pitchFamily="34" charset="0"/>
              </a:rPr>
              <a:t> </a:t>
            </a:r>
            <a:r>
              <a:rPr lang="es-ES" sz="2800" kern="0" dirty="0" err="1">
                <a:latin typeface="Century Gothic" panose="020B0502020202020204" pitchFamily="34" charset="0"/>
              </a:rPr>
              <a:t>like</a:t>
            </a:r>
            <a:r>
              <a:rPr lang="es-ES" sz="2800" kern="0" dirty="0">
                <a:latin typeface="Century Gothic" panose="020B0502020202020204" pitchFamily="34" charset="0"/>
              </a:rPr>
              <a:t> </a:t>
            </a:r>
            <a:r>
              <a:rPr lang="es-ES" sz="2800" kern="0" dirty="0" err="1">
                <a:latin typeface="Century Gothic" panose="020B0502020202020204" pitchFamily="34" charset="0"/>
              </a:rPr>
              <a:t>much</a:t>
            </a:r>
            <a:r>
              <a:rPr lang="en-CA" sz="2800" kern="0" dirty="0">
                <a:latin typeface="Century Gothic" panose="020B0502020202020204" pitchFamily="34" charset="0"/>
              </a:rPr>
              <a:t>…</a:t>
            </a:r>
          </a:p>
        </p:txBody>
      </p:sp>
      <p:grpSp>
        <p:nvGrpSpPr>
          <p:cNvPr id="6" name="Group 5">
            <a:extLst>
              <a:ext uri="{FF2B5EF4-FFF2-40B4-BE49-F238E27FC236}">
                <a16:creationId xmlns:a16="http://schemas.microsoft.com/office/drawing/2014/main" id="{272B3BF5-E4F2-4169-B85D-FF13D6FDECB1}"/>
              </a:ext>
            </a:extLst>
          </p:cNvPr>
          <p:cNvGrpSpPr/>
          <p:nvPr/>
        </p:nvGrpSpPr>
        <p:grpSpPr>
          <a:xfrm>
            <a:off x="1752600" y="1109558"/>
            <a:ext cx="2281238" cy="3771266"/>
            <a:chOff x="1905000" y="1109963"/>
            <a:chExt cx="2281238" cy="3771266"/>
          </a:xfrm>
        </p:grpSpPr>
        <p:sp>
          <p:nvSpPr>
            <p:cNvPr id="5" name="TextBox 4">
              <a:extLst>
                <a:ext uri="{FF2B5EF4-FFF2-40B4-BE49-F238E27FC236}">
                  <a16:creationId xmlns:a16="http://schemas.microsoft.com/office/drawing/2014/main" id="{6C226925-2B01-494F-9A56-7C16E1DD3466}"/>
                </a:ext>
              </a:extLst>
            </p:cNvPr>
            <p:cNvSpPr txBox="1"/>
            <p:nvPr/>
          </p:nvSpPr>
          <p:spPr>
            <a:xfrm>
              <a:off x="1981200" y="3773233"/>
              <a:ext cx="2128838" cy="1107996"/>
            </a:xfrm>
            <a:prstGeom prst="rect">
              <a:avLst/>
            </a:prstGeom>
            <a:noFill/>
          </p:spPr>
          <p:txBody>
            <a:bodyPr wrap="square" rtlCol="0">
              <a:spAutoFit/>
            </a:bodyPr>
            <a:lstStyle/>
            <a:p>
              <a:endParaRPr lang="en-US" sz="2600" dirty="0">
                <a:latin typeface="Century Gothic" panose="020B0502020202020204" pitchFamily="34" charset="0"/>
              </a:endParaRPr>
            </a:p>
            <a:p>
              <a:r>
                <a:rPr lang="en-US" sz="2000" dirty="0">
                  <a:latin typeface="Century Gothic" panose="020B0502020202020204" pitchFamily="34" charset="0"/>
                </a:rPr>
                <a:t>37</a:t>
              </a:r>
              <a:r>
                <a:rPr lang="en-US" sz="2000" baseline="30000" dirty="0">
                  <a:latin typeface="Century Gothic" panose="020B0502020202020204" pitchFamily="34" charset="0"/>
                </a:rPr>
                <a:t>o</a:t>
              </a:r>
              <a:r>
                <a:rPr lang="en-US" sz="2000" dirty="0">
                  <a:latin typeface="Century Gothic" panose="020B0502020202020204" pitchFamily="34" charset="0"/>
                </a:rPr>
                <a:t>C = healthy 	</a:t>
              </a:r>
            </a:p>
          </p:txBody>
        </p:sp>
        <p:pic>
          <p:nvPicPr>
            <p:cNvPr id="1026" name="Picture 2" descr="Image result for healthy happy person">
              <a:extLst>
                <a:ext uri="{FF2B5EF4-FFF2-40B4-BE49-F238E27FC236}">
                  <a16:creationId xmlns:a16="http://schemas.microsoft.com/office/drawing/2014/main" id="{5B741D17-FCE2-4BF2-9382-E2C727A223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109963"/>
              <a:ext cx="2281238" cy="292438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oup 6">
            <a:extLst>
              <a:ext uri="{FF2B5EF4-FFF2-40B4-BE49-F238E27FC236}">
                <a16:creationId xmlns:a16="http://schemas.microsoft.com/office/drawing/2014/main" id="{4B4B32C7-AD3E-4130-BE66-5F9E9151711D}"/>
              </a:ext>
            </a:extLst>
          </p:cNvPr>
          <p:cNvGrpSpPr/>
          <p:nvPr/>
        </p:nvGrpSpPr>
        <p:grpSpPr>
          <a:xfrm>
            <a:off x="5448300" y="1109558"/>
            <a:ext cx="2507392" cy="3463894"/>
            <a:chOff x="5448300" y="1109558"/>
            <a:chExt cx="2507392" cy="3463894"/>
          </a:xfrm>
        </p:grpSpPr>
        <p:pic>
          <p:nvPicPr>
            <p:cNvPr id="1028" name="Picture 4" descr="Image result for sad sick person">
              <a:extLst>
                <a:ext uri="{FF2B5EF4-FFF2-40B4-BE49-F238E27FC236}">
                  <a16:creationId xmlns:a16="http://schemas.microsoft.com/office/drawing/2014/main" id="{49988341-056B-4519-B437-FEB6CCD4BA9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9197"/>
            <a:stretch/>
          </p:blipFill>
          <p:spPr bwMode="auto">
            <a:xfrm>
              <a:off x="5448300" y="1109558"/>
              <a:ext cx="2281238" cy="292438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4BFA23A-D6A5-4B2F-A69C-2D90E3B658B0}"/>
                </a:ext>
              </a:extLst>
            </p:cNvPr>
            <p:cNvSpPr txBox="1"/>
            <p:nvPr/>
          </p:nvSpPr>
          <p:spPr>
            <a:xfrm>
              <a:off x="5867400" y="3773233"/>
              <a:ext cx="2088292" cy="800219"/>
            </a:xfrm>
            <a:prstGeom prst="rect">
              <a:avLst/>
            </a:prstGeom>
            <a:noFill/>
          </p:spPr>
          <p:txBody>
            <a:bodyPr wrap="square" rtlCol="0">
              <a:spAutoFit/>
            </a:bodyPr>
            <a:lstStyle/>
            <a:p>
              <a:endParaRPr lang="en-US" sz="2600" dirty="0">
                <a:latin typeface="Century Gothic" panose="020B0502020202020204" pitchFamily="34" charset="0"/>
              </a:endParaRPr>
            </a:p>
            <a:p>
              <a:r>
                <a:rPr lang="en-US" sz="2000" dirty="0">
                  <a:latin typeface="Century Gothic" panose="020B0502020202020204" pitchFamily="34" charset="0"/>
                </a:rPr>
                <a:t>39</a:t>
              </a:r>
              <a:r>
                <a:rPr lang="en-US" sz="2000" baseline="30000" dirty="0">
                  <a:latin typeface="Century Gothic" panose="020B0502020202020204" pitchFamily="34" charset="0"/>
                </a:rPr>
                <a:t>o</a:t>
              </a:r>
              <a:r>
                <a:rPr lang="en-US" sz="2000" dirty="0">
                  <a:latin typeface="Century Gothic" panose="020B0502020202020204" pitchFamily="34" charset="0"/>
                </a:rPr>
                <a:t>C = sick </a:t>
              </a:r>
            </a:p>
          </p:txBody>
        </p:sp>
      </p:grpSp>
    </p:spTree>
    <p:extLst>
      <p:ext uri="{BB962C8B-B14F-4D97-AF65-F5344CB8AC3E}">
        <p14:creationId xmlns:p14="http://schemas.microsoft.com/office/powerpoint/2010/main" val="1557391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506931B9-4B96-4698-9CEB-BC8C8CAEF953}"/>
              </a:ext>
            </a:extLst>
          </p:cNvPr>
          <p:cNvSpPr txBox="1">
            <a:spLocks/>
          </p:cNvSpPr>
          <p:nvPr/>
        </p:nvSpPr>
        <p:spPr bwMode="auto">
          <a:xfrm>
            <a:off x="82826" y="2993"/>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s-ES" sz="3600" b="1" kern="0" dirty="0">
                <a:latin typeface="Century Gothic" panose="020B0502020202020204" pitchFamily="34" charset="0"/>
              </a:rPr>
              <a:t>Sea </a:t>
            </a:r>
            <a:r>
              <a:rPr lang="es-ES" sz="3600" b="1" kern="0" dirty="0" err="1">
                <a:latin typeface="Century Gothic" panose="020B0502020202020204" pitchFamily="34" charset="0"/>
              </a:rPr>
              <a:t>Levels</a:t>
            </a:r>
            <a:r>
              <a:rPr lang="es-ES" sz="3600" b="1" kern="0" dirty="0">
                <a:latin typeface="Century Gothic" panose="020B0502020202020204" pitchFamily="34" charset="0"/>
              </a:rPr>
              <a:t> are </a:t>
            </a:r>
            <a:r>
              <a:rPr lang="es-ES" sz="3600" b="1" kern="0" dirty="0" err="1">
                <a:latin typeface="Century Gothic" panose="020B0502020202020204" pitchFamily="34" charset="0"/>
              </a:rPr>
              <a:t>rising</a:t>
            </a:r>
            <a:endParaRPr lang="en-CA" sz="3600" b="1" kern="0" dirty="0">
              <a:latin typeface="Century Gothic" panose="020B0502020202020204" pitchFamily="34" charset="0"/>
            </a:endParaRPr>
          </a:p>
        </p:txBody>
      </p:sp>
      <p:sp>
        <p:nvSpPr>
          <p:cNvPr id="8" name="TextBox 7">
            <a:extLst>
              <a:ext uri="{FF2B5EF4-FFF2-40B4-BE49-F238E27FC236}">
                <a16:creationId xmlns:a16="http://schemas.microsoft.com/office/drawing/2014/main" id="{A3D8FEF3-CF51-4421-9900-668046ADCA65}"/>
              </a:ext>
            </a:extLst>
          </p:cNvPr>
          <p:cNvSpPr txBox="1"/>
          <p:nvPr/>
        </p:nvSpPr>
        <p:spPr>
          <a:xfrm>
            <a:off x="609600" y="1207704"/>
            <a:ext cx="7162800" cy="1077218"/>
          </a:xfrm>
          <a:prstGeom prst="rect">
            <a:avLst/>
          </a:prstGeom>
          <a:noFill/>
        </p:spPr>
        <p:txBody>
          <a:bodyPr wrap="square" rtlCol="0">
            <a:spAutoFit/>
          </a:bodyPr>
          <a:lstStyle/>
          <a:p>
            <a:endParaRPr lang="en-US" sz="3200" i="1" dirty="0">
              <a:latin typeface="Century Gothic" panose="020B0502020202020204" pitchFamily="34" charset="0"/>
            </a:endParaRPr>
          </a:p>
          <a:p>
            <a:endParaRPr lang="en-US" sz="3200" i="1" dirty="0">
              <a:latin typeface="Century Gothic" panose="020B0502020202020204" pitchFamily="34" charset="0"/>
            </a:endParaRPr>
          </a:p>
        </p:txBody>
      </p:sp>
      <p:grpSp>
        <p:nvGrpSpPr>
          <p:cNvPr id="5" name="Group 4">
            <a:extLst>
              <a:ext uri="{FF2B5EF4-FFF2-40B4-BE49-F238E27FC236}">
                <a16:creationId xmlns:a16="http://schemas.microsoft.com/office/drawing/2014/main" id="{F4F418DE-3F7D-4FFA-82AC-D3DE8B420A74}"/>
              </a:ext>
            </a:extLst>
          </p:cNvPr>
          <p:cNvGrpSpPr/>
          <p:nvPr/>
        </p:nvGrpSpPr>
        <p:grpSpPr>
          <a:xfrm>
            <a:off x="1533525" y="918295"/>
            <a:ext cx="7081432" cy="3937621"/>
            <a:chOff x="1533525" y="918295"/>
            <a:chExt cx="7081432" cy="3937621"/>
          </a:xfrm>
        </p:grpSpPr>
        <p:pic>
          <p:nvPicPr>
            <p:cNvPr id="1026" name="Picture 2" descr="data graph">
              <a:extLst>
                <a:ext uri="{FF2B5EF4-FFF2-40B4-BE49-F238E27FC236}">
                  <a16:creationId xmlns:a16="http://schemas.microsoft.com/office/drawing/2014/main" id="{7A23F312-AD6D-4C31-B5B5-045A0FFA77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3525" y="918295"/>
              <a:ext cx="6076950" cy="388056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8CAD35F-47E5-4C29-A3EC-3D64A6A05F7D}"/>
                </a:ext>
              </a:extLst>
            </p:cNvPr>
            <p:cNvSpPr txBox="1"/>
            <p:nvPr/>
          </p:nvSpPr>
          <p:spPr>
            <a:xfrm>
              <a:off x="6567082" y="4609695"/>
              <a:ext cx="2047875" cy="246221"/>
            </a:xfrm>
            <a:prstGeom prst="rect">
              <a:avLst/>
            </a:prstGeom>
            <a:noFill/>
          </p:spPr>
          <p:txBody>
            <a:bodyPr wrap="square" rtlCol="0">
              <a:spAutoFit/>
            </a:bodyPr>
            <a:lstStyle/>
            <a:p>
              <a:r>
                <a:rPr lang="en-US" sz="1000" dirty="0"/>
                <a:t>CREDIT: CSIRO</a:t>
              </a:r>
              <a:endParaRPr lang="en-CA" sz="1000" dirty="0"/>
            </a:p>
          </p:txBody>
        </p:sp>
      </p:grpSp>
    </p:spTree>
    <p:extLst>
      <p:ext uri="{BB962C8B-B14F-4D97-AF65-F5344CB8AC3E}">
        <p14:creationId xmlns:p14="http://schemas.microsoft.com/office/powerpoint/2010/main" val="1736899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74F3F-D878-4909-9CF8-EEC07EDECC10}"/>
              </a:ext>
            </a:extLst>
          </p:cNvPr>
          <p:cNvSpPr>
            <a:spLocks noGrp="1"/>
          </p:cNvSpPr>
          <p:nvPr>
            <p:ph type="title"/>
          </p:nvPr>
        </p:nvSpPr>
        <p:spPr/>
        <p:txBody>
          <a:bodyPr/>
          <a:lstStyle/>
          <a:p>
            <a:r>
              <a:rPr lang="en-US" dirty="0"/>
              <a:t>Satellite Altimetry: Measuring Sea Level</a:t>
            </a:r>
            <a:endParaRPr lang="en-CA" dirty="0"/>
          </a:p>
        </p:txBody>
      </p:sp>
      <p:pic>
        <p:nvPicPr>
          <p:cNvPr id="5122" name="Picture 2" descr="Image result for sea level satellite">
            <a:extLst>
              <a:ext uri="{FF2B5EF4-FFF2-40B4-BE49-F238E27FC236}">
                <a16:creationId xmlns:a16="http://schemas.microsoft.com/office/drawing/2014/main" id="{C3074421-93A3-4D0B-BE02-B1428F7F3F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2662" y="1200150"/>
            <a:ext cx="4638675" cy="3489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0834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506931B9-4B96-4698-9CEB-BC8C8CAEF953}"/>
              </a:ext>
            </a:extLst>
          </p:cNvPr>
          <p:cNvSpPr txBox="1">
            <a:spLocks/>
          </p:cNvSpPr>
          <p:nvPr/>
        </p:nvSpPr>
        <p:spPr bwMode="auto">
          <a:xfrm>
            <a:off x="0" y="133350"/>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s-ES" sz="2800" kern="0" dirty="0">
                <a:latin typeface="Century Gothic" panose="020B0502020202020204" pitchFamily="34" charset="0"/>
              </a:rPr>
              <a:t>A </a:t>
            </a:r>
            <a:r>
              <a:rPr lang="es-ES" sz="2800" kern="0" dirty="0" err="1">
                <a:latin typeface="Century Gothic" panose="020B0502020202020204" pitchFamily="34" charset="0"/>
              </a:rPr>
              <a:t>few</a:t>
            </a:r>
            <a:r>
              <a:rPr lang="es-ES" sz="2800" kern="0" dirty="0">
                <a:latin typeface="Century Gothic" panose="020B0502020202020204" pitchFamily="34" charset="0"/>
              </a:rPr>
              <a:t> </a:t>
            </a:r>
            <a:r>
              <a:rPr lang="es-ES" sz="2800" kern="0" dirty="0" err="1">
                <a:latin typeface="Century Gothic" panose="020B0502020202020204" pitchFamily="34" charset="0"/>
              </a:rPr>
              <a:t>centimetres</a:t>
            </a:r>
            <a:r>
              <a:rPr lang="es-ES" sz="2800" kern="0" dirty="0">
                <a:latin typeface="Century Gothic" panose="020B0502020202020204" pitchFamily="34" charset="0"/>
              </a:rPr>
              <a:t> </a:t>
            </a:r>
            <a:r>
              <a:rPr lang="es-ES" sz="2800" kern="0" dirty="0" err="1">
                <a:latin typeface="Century Gothic" panose="020B0502020202020204" pitchFamily="34" charset="0"/>
              </a:rPr>
              <a:t>may</a:t>
            </a:r>
            <a:r>
              <a:rPr lang="es-ES" sz="2800" kern="0" dirty="0">
                <a:latin typeface="Century Gothic" panose="020B0502020202020204" pitchFamily="34" charset="0"/>
              </a:rPr>
              <a:t> </a:t>
            </a:r>
            <a:r>
              <a:rPr lang="es-ES" sz="2800" kern="0" dirty="0" err="1">
                <a:latin typeface="Century Gothic" panose="020B0502020202020204" pitchFamily="34" charset="0"/>
              </a:rPr>
              <a:t>not</a:t>
            </a:r>
            <a:r>
              <a:rPr lang="es-ES" sz="2800" kern="0" dirty="0">
                <a:latin typeface="Century Gothic" panose="020B0502020202020204" pitchFamily="34" charset="0"/>
              </a:rPr>
              <a:t> </a:t>
            </a:r>
            <a:r>
              <a:rPr lang="es-ES" sz="2800" kern="0" dirty="0" err="1">
                <a:latin typeface="Century Gothic" panose="020B0502020202020204" pitchFamily="34" charset="0"/>
              </a:rPr>
              <a:t>seem</a:t>
            </a:r>
            <a:r>
              <a:rPr lang="es-ES" sz="2800" kern="0" dirty="0">
                <a:latin typeface="Century Gothic" panose="020B0502020202020204" pitchFamily="34" charset="0"/>
              </a:rPr>
              <a:t> </a:t>
            </a:r>
            <a:r>
              <a:rPr lang="es-ES" sz="2800" kern="0" dirty="0" err="1">
                <a:latin typeface="Century Gothic" panose="020B0502020202020204" pitchFamily="34" charset="0"/>
              </a:rPr>
              <a:t>like</a:t>
            </a:r>
            <a:r>
              <a:rPr lang="es-ES" sz="2800" kern="0" dirty="0">
                <a:latin typeface="Century Gothic" panose="020B0502020202020204" pitchFamily="34" charset="0"/>
              </a:rPr>
              <a:t> </a:t>
            </a:r>
            <a:r>
              <a:rPr lang="es-ES" sz="2800" kern="0" dirty="0" err="1">
                <a:latin typeface="Century Gothic" panose="020B0502020202020204" pitchFamily="34" charset="0"/>
              </a:rPr>
              <a:t>much</a:t>
            </a:r>
            <a:r>
              <a:rPr lang="en-CA" sz="2800" kern="0" dirty="0">
                <a:latin typeface="Century Gothic" panose="020B0502020202020204" pitchFamily="34" charset="0"/>
              </a:rPr>
              <a:t>…</a:t>
            </a:r>
          </a:p>
        </p:txBody>
      </p:sp>
      <p:pic>
        <p:nvPicPr>
          <p:cNvPr id="8198" name="Picture 6" descr="Hatteras">
            <a:extLst>
              <a:ext uri="{FF2B5EF4-FFF2-40B4-BE49-F238E27FC236}">
                <a16:creationId xmlns:a16="http://schemas.microsoft.com/office/drawing/2014/main" id="{877148E2-133F-4A16-8E46-285E034D813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05" b="33704"/>
          <a:stretch/>
        </p:blipFill>
        <p:spPr bwMode="auto">
          <a:xfrm>
            <a:off x="3200400" y="1046564"/>
            <a:ext cx="3124200" cy="4096936"/>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Image result for rising sea levels NB">
            <a:extLst>
              <a:ext uri="{FF2B5EF4-FFF2-40B4-BE49-F238E27FC236}">
                <a16:creationId xmlns:a16="http://schemas.microsoft.com/office/drawing/2014/main" id="{B7ECAAD3-5BE7-4571-856A-109A546B85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051398"/>
            <a:ext cx="7032082" cy="35160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497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6"/>
                                        </p:tgtEl>
                                        <p:attrNameLst>
                                          <p:attrName>style.visibility</p:attrName>
                                        </p:attrNameLst>
                                      </p:cBhvr>
                                      <p:to>
                                        <p:strVal val="visible"/>
                                      </p:to>
                                    </p:set>
                                    <p:animEffect transition="in" filter="fade">
                                      <p:cBhvr>
                                        <p:cTn id="7" dur="500"/>
                                        <p:tgtEl>
                                          <p:spTgt spid="8196"/>
                                        </p:tgtEl>
                                      </p:cBhvr>
                                    </p:animEffect>
                                  </p:childTnLst>
                                </p:cTn>
                              </p:par>
                              <p:par>
                                <p:cTn id="8" presetID="10" presetClass="exit" presetSubtype="0" fill="hold" nodeType="withEffect">
                                  <p:stCondLst>
                                    <p:cond delay="0"/>
                                  </p:stCondLst>
                                  <p:childTnLst>
                                    <p:animEffect transition="out" filter="fade">
                                      <p:cBhvr>
                                        <p:cTn id="9" dur="500"/>
                                        <p:tgtEl>
                                          <p:spTgt spid="8198"/>
                                        </p:tgtEl>
                                      </p:cBhvr>
                                    </p:animEffect>
                                    <p:set>
                                      <p:cBhvr>
                                        <p:cTn id="10" dur="1" fill="hold">
                                          <p:stCondLst>
                                            <p:cond delay="499"/>
                                          </p:stCondLst>
                                        </p:cTn>
                                        <p:tgtEl>
                                          <p:spTgt spid="81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506931B9-4B96-4698-9CEB-BC8C8CAEF953}"/>
              </a:ext>
            </a:extLst>
          </p:cNvPr>
          <p:cNvSpPr txBox="1">
            <a:spLocks/>
          </p:cNvSpPr>
          <p:nvPr/>
        </p:nvSpPr>
        <p:spPr bwMode="auto">
          <a:xfrm>
            <a:off x="0" y="133350"/>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s-ES" sz="2800" kern="0" dirty="0" err="1">
                <a:latin typeface="Century Gothic" panose="020B0502020202020204" pitchFamily="34" charset="0"/>
              </a:rPr>
              <a:t>The</a:t>
            </a:r>
            <a:r>
              <a:rPr lang="es-ES" sz="2800" kern="0" dirty="0">
                <a:latin typeface="Century Gothic" panose="020B0502020202020204" pitchFamily="34" charset="0"/>
              </a:rPr>
              <a:t> </a:t>
            </a:r>
            <a:r>
              <a:rPr lang="es-ES" sz="2800" kern="0" dirty="0" err="1">
                <a:latin typeface="Century Gothic" panose="020B0502020202020204" pitchFamily="34" charset="0"/>
              </a:rPr>
              <a:t>question</a:t>
            </a:r>
            <a:r>
              <a:rPr lang="es-ES" sz="2800" kern="0" dirty="0">
                <a:latin typeface="Century Gothic" panose="020B0502020202020204" pitchFamily="34" charset="0"/>
              </a:rPr>
              <a:t> </a:t>
            </a:r>
            <a:r>
              <a:rPr lang="es-ES" sz="2800" kern="0" dirty="0" err="1">
                <a:latin typeface="Century Gothic" panose="020B0502020202020204" pitchFamily="34" charset="0"/>
              </a:rPr>
              <a:t>is</a:t>
            </a:r>
            <a:r>
              <a:rPr lang="es-ES" sz="2800" kern="0" dirty="0">
                <a:latin typeface="Century Gothic" panose="020B0502020202020204" pitchFamily="34" charset="0"/>
              </a:rPr>
              <a:t>: </a:t>
            </a:r>
            <a:r>
              <a:rPr lang="es-ES" sz="2800" kern="0" dirty="0" err="1">
                <a:latin typeface="Century Gothic" panose="020B0502020202020204" pitchFamily="34" charset="0"/>
              </a:rPr>
              <a:t>Why</a:t>
            </a:r>
            <a:r>
              <a:rPr lang="es-ES" sz="2800" kern="0" dirty="0">
                <a:latin typeface="Century Gothic" panose="020B0502020202020204" pitchFamily="34" charset="0"/>
              </a:rPr>
              <a:t>?</a:t>
            </a:r>
            <a:endParaRPr lang="en-CA" sz="2800" kern="0" dirty="0">
              <a:latin typeface="Century Gothic" panose="020B0502020202020204" pitchFamily="34" charset="0"/>
            </a:endParaRPr>
          </a:p>
        </p:txBody>
      </p:sp>
      <p:grpSp>
        <p:nvGrpSpPr>
          <p:cNvPr id="3" name="Group 2">
            <a:extLst>
              <a:ext uri="{FF2B5EF4-FFF2-40B4-BE49-F238E27FC236}">
                <a16:creationId xmlns:a16="http://schemas.microsoft.com/office/drawing/2014/main" id="{2B0E7580-C129-13D2-A715-5BFA74517689}"/>
              </a:ext>
            </a:extLst>
          </p:cNvPr>
          <p:cNvGrpSpPr/>
          <p:nvPr/>
        </p:nvGrpSpPr>
        <p:grpSpPr>
          <a:xfrm>
            <a:off x="640449" y="1392392"/>
            <a:ext cx="7710702" cy="1981200"/>
            <a:chOff x="609600" y="1581151"/>
            <a:chExt cx="7710702" cy="1981200"/>
          </a:xfrm>
        </p:grpSpPr>
        <p:pic>
          <p:nvPicPr>
            <p:cNvPr id="9" name="Picture 8">
              <a:extLst>
                <a:ext uri="{FF2B5EF4-FFF2-40B4-BE49-F238E27FC236}">
                  <a16:creationId xmlns:a16="http://schemas.microsoft.com/office/drawing/2014/main" id="{5785A1A3-C025-27C9-82B8-8535AA23522B}"/>
                </a:ext>
              </a:extLst>
            </p:cNvPr>
            <p:cNvPicPr>
              <a:picLocks noChangeAspect="1"/>
            </p:cNvPicPr>
            <p:nvPr/>
          </p:nvPicPr>
          <p:blipFill>
            <a:blip r:embed="rId3"/>
            <a:stretch>
              <a:fillRect/>
            </a:stretch>
          </p:blipFill>
          <p:spPr>
            <a:xfrm>
              <a:off x="609600" y="1581151"/>
              <a:ext cx="3498608" cy="1981200"/>
            </a:xfrm>
            <a:prstGeom prst="rect">
              <a:avLst/>
            </a:prstGeom>
          </p:spPr>
        </p:pic>
        <p:pic>
          <p:nvPicPr>
            <p:cNvPr id="10" name="Picture 9">
              <a:extLst>
                <a:ext uri="{FF2B5EF4-FFF2-40B4-BE49-F238E27FC236}">
                  <a16:creationId xmlns:a16="http://schemas.microsoft.com/office/drawing/2014/main" id="{B29BB522-2170-E025-84D3-11BDF83046D1}"/>
                </a:ext>
              </a:extLst>
            </p:cNvPr>
            <p:cNvPicPr>
              <a:picLocks noChangeAspect="1"/>
            </p:cNvPicPr>
            <p:nvPr/>
          </p:nvPicPr>
          <p:blipFill>
            <a:blip r:embed="rId4"/>
            <a:stretch>
              <a:fillRect/>
            </a:stretch>
          </p:blipFill>
          <p:spPr>
            <a:xfrm>
              <a:off x="4774712" y="1581151"/>
              <a:ext cx="3545590" cy="1981200"/>
            </a:xfrm>
            <a:prstGeom prst="rect">
              <a:avLst/>
            </a:prstGeom>
          </p:spPr>
        </p:pic>
      </p:grpSp>
      <p:sp>
        <p:nvSpPr>
          <p:cNvPr id="11" name="Title 1">
            <a:extLst>
              <a:ext uri="{FF2B5EF4-FFF2-40B4-BE49-F238E27FC236}">
                <a16:creationId xmlns:a16="http://schemas.microsoft.com/office/drawing/2014/main" id="{6403D348-B76A-540F-A39F-B5BCB4F1F1DD}"/>
              </a:ext>
            </a:extLst>
          </p:cNvPr>
          <p:cNvSpPr txBox="1">
            <a:spLocks/>
          </p:cNvSpPr>
          <p:nvPr/>
        </p:nvSpPr>
        <p:spPr bwMode="auto">
          <a:xfrm>
            <a:off x="303931" y="3257550"/>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000" b="0" i="0" u="none" strike="noStrike" kern="0" cap="none" spc="0" normalizeH="0" baseline="0" noProof="0" dirty="0">
                <a:ln>
                  <a:noFill/>
                </a:ln>
                <a:solidFill>
                  <a:srgbClr val="000000"/>
                </a:solidFill>
                <a:effectLst/>
                <a:uLnTx/>
                <a:uFillTx/>
                <a:latin typeface="Century Gothic"/>
              </a:rPr>
              <a:t>1880 			        2017  </a:t>
            </a:r>
          </a:p>
        </p:txBody>
      </p:sp>
      <p:sp>
        <p:nvSpPr>
          <p:cNvPr id="4" name="TextBox 3">
            <a:extLst>
              <a:ext uri="{FF2B5EF4-FFF2-40B4-BE49-F238E27FC236}">
                <a16:creationId xmlns:a16="http://schemas.microsoft.com/office/drawing/2014/main" id="{E7EF6597-CF17-2259-2CF0-223D864FA46C}"/>
              </a:ext>
            </a:extLst>
          </p:cNvPr>
          <p:cNvSpPr txBox="1"/>
          <p:nvPr/>
        </p:nvSpPr>
        <p:spPr>
          <a:xfrm>
            <a:off x="1563974" y="4114800"/>
            <a:ext cx="6324600" cy="523220"/>
          </a:xfrm>
          <a:prstGeom prst="rect">
            <a:avLst/>
          </a:prstGeom>
          <a:noFill/>
        </p:spPr>
        <p:txBody>
          <a:bodyPr wrap="square" rtlCol="0">
            <a:spAutoFit/>
          </a:bodyPr>
          <a:lstStyle/>
          <a:p>
            <a:r>
              <a:rPr lang="en-CA" sz="2800" dirty="0">
                <a:latin typeface="Century Gothic" panose="020B0502020202020204" pitchFamily="34" charset="0"/>
              </a:rPr>
              <a:t>And what can we do about it?</a:t>
            </a:r>
          </a:p>
        </p:txBody>
      </p:sp>
    </p:spTree>
    <p:extLst>
      <p:ext uri="{BB962C8B-B14F-4D97-AF65-F5344CB8AC3E}">
        <p14:creationId xmlns:p14="http://schemas.microsoft.com/office/powerpoint/2010/main" val="2571520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8979B-D7C1-4BF1-A569-F90603F2D0A4}"/>
              </a:ext>
            </a:extLst>
          </p:cNvPr>
          <p:cNvSpPr>
            <a:spLocks noGrp="1"/>
          </p:cNvSpPr>
          <p:nvPr>
            <p:ph type="title"/>
          </p:nvPr>
        </p:nvSpPr>
        <p:spPr/>
        <p:txBody>
          <a:bodyPr/>
          <a:lstStyle/>
          <a:p>
            <a:r>
              <a:rPr lang="en-US" dirty="0"/>
              <a:t>A Climate Change demo</a:t>
            </a:r>
          </a:p>
        </p:txBody>
      </p:sp>
      <p:pic>
        <p:nvPicPr>
          <p:cNvPr id="5" name="Climate short compressed">
            <a:hlinkClick r:id="" action="ppaction://media"/>
            <a:extLst>
              <a:ext uri="{FF2B5EF4-FFF2-40B4-BE49-F238E27FC236}">
                <a16:creationId xmlns:a16="http://schemas.microsoft.com/office/drawing/2014/main" id="{5638479A-C241-4015-99B4-88C5DF877777}"/>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828800" y="1201738"/>
            <a:ext cx="5486400" cy="3086100"/>
          </a:xfrm>
        </p:spPr>
      </p:pic>
    </p:spTree>
    <p:extLst>
      <p:ext uri="{BB962C8B-B14F-4D97-AF65-F5344CB8AC3E}">
        <p14:creationId xmlns:p14="http://schemas.microsoft.com/office/powerpoint/2010/main" val="1129121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425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2C6F4A-376F-4FC2-9522-ED0A8224BA06}"/>
              </a:ext>
            </a:extLst>
          </p:cNvPr>
          <p:cNvPicPr>
            <a:picLocks noChangeAspect="1"/>
          </p:cNvPicPr>
          <p:nvPr/>
        </p:nvPicPr>
        <p:blipFill>
          <a:blip r:embed="rId3"/>
          <a:stretch>
            <a:fillRect/>
          </a:stretch>
        </p:blipFill>
        <p:spPr>
          <a:xfrm>
            <a:off x="716168" y="754358"/>
            <a:ext cx="3561654" cy="1924050"/>
          </a:xfrm>
          <a:prstGeom prst="rect">
            <a:avLst/>
          </a:prstGeom>
        </p:spPr>
      </p:pic>
      <p:pic>
        <p:nvPicPr>
          <p:cNvPr id="5" name="Picture 4">
            <a:extLst>
              <a:ext uri="{FF2B5EF4-FFF2-40B4-BE49-F238E27FC236}">
                <a16:creationId xmlns:a16="http://schemas.microsoft.com/office/drawing/2014/main" id="{97268171-1978-4FBD-9DC3-CF7282E13D1D}"/>
              </a:ext>
            </a:extLst>
          </p:cNvPr>
          <p:cNvPicPr>
            <a:picLocks noChangeAspect="1"/>
          </p:cNvPicPr>
          <p:nvPr/>
        </p:nvPicPr>
        <p:blipFill>
          <a:blip r:embed="rId4"/>
          <a:stretch>
            <a:fillRect/>
          </a:stretch>
        </p:blipFill>
        <p:spPr>
          <a:xfrm>
            <a:off x="652782" y="2728457"/>
            <a:ext cx="3634317" cy="1924050"/>
          </a:xfrm>
          <a:prstGeom prst="rect">
            <a:avLst/>
          </a:prstGeom>
        </p:spPr>
      </p:pic>
      <p:pic>
        <p:nvPicPr>
          <p:cNvPr id="6" name="Picture 5">
            <a:extLst>
              <a:ext uri="{FF2B5EF4-FFF2-40B4-BE49-F238E27FC236}">
                <a16:creationId xmlns:a16="http://schemas.microsoft.com/office/drawing/2014/main" id="{5005D904-5C4C-4B54-AC5C-983CBEC007BE}"/>
              </a:ext>
            </a:extLst>
          </p:cNvPr>
          <p:cNvPicPr>
            <a:picLocks noChangeAspect="1"/>
          </p:cNvPicPr>
          <p:nvPr/>
        </p:nvPicPr>
        <p:blipFill>
          <a:blip r:embed="rId5"/>
          <a:stretch>
            <a:fillRect/>
          </a:stretch>
        </p:blipFill>
        <p:spPr>
          <a:xfrm>
            <a:off x="4907150" y="680247"/>
            <a:ext cx="3639047" cy="1967944"/>
          </a:xfrm>
          <a:prstGeom prst="rect">
            <a:avLst/>
          </a:prstGeom>
        </p:spPr>
      </p:pic>
      <p:pic>
        <p:nvPicPr>
          <p:cNvPr id="7" name="Picture 6">
            <a:extLst>
              <a:ext uri="{FF2B5EF4-FFF2-40B4-BE49-F238E27FC236}">
                <a16:creationId xmlns:a16="http://schemas.microsoft.com/office/drawing/2014/main" id="{E9DA8D94-A6D2-41A8-BFEB-08B7CF018F20}"/>
              </a:ext>
            </a:extLst>
          </p:cNvPr>
          <p:cNvPicPr>
            <a:picLocks noChangeAspect="1"/>
          </p:cNvPicPr>
          <p:nvPr/>
        </p:nvPicPr>
        <p:blipFill>
          <a:blip r:embed="rId6"/>
          <a:stretch>
            <a:fillRect/>
          </a:stretch>
        </p:blipFill>
        <p:spPr>
          <a:xfrm>
            <a:off x="4907150" y="2678408"/>
            <a:ext cx="3637722" cy="1950742"/>
          </a:xfrm>
          <a:prstGeom prst="rect">
            <a:avLst/>
          </a:prstGeom>
        </p:spPr>
      </p:pic>
      <p:sp>
        <p:nvSpPr>
          <p:cNvPr id="8" name="Title 1">
            <a:extLst>
              <a:ext uri="{FF2B5EF4-FFF2-40B4-BE49-F238E27FC236}">
                <a16:creationId xmlns:a16="http://schemas.microsoft.com/office/drawing/2014/main" id="{C50C5BC4-E283-46A8-8C0B-28372D59722B}"/>
              </a:ext>
            </a:extLst>
          </p:cNvPr>
          <p:cNvSpPr>
            <a:spLocks noGrp="1"/>
          </p:cNvSpPr>
          <p:nvPr>
            <p:ph type="title"/>
          </p:nvPr>
        </p:nvSpPr>
        <p:spPr>
          <a:xfrm>
            <a:off x="152400" y="-29652"/>
            <a:ext cx="9067800" cy="857250"/>
          </a:xfrm>
        </p:spPr>
        <p:txBody>
          <a:bodyPr/>
          <a:lstStyle/>
          <a:p>
            <a:r>
              <a:rPr lang="es-ES" sz="2800" dirty="0" err="1"/>
              <a:t>Which</a:t>
            </a:r>
            <a:r>
              <a:rPr lang="es-ES" sz="2800" dirty="0"/>
              <a:t> gases are </a:t>
            </a:r>
            <a:r>
              <a:rPr lang="es-ES" sz="2800" dirty="0" err="1"/>
              <a:t>transparent</a:t>
            </a:r>
            <a:r>
              <a:rPr lang="es-ES" sz="2800" dirty="0"/>
              <a:t> </a:t>
            </a:r>
            <a:r>
              <a:rPr lang="es-ES" sz="2800" dirty="0" err="1"/>
              <a:t>to</a:t>
            </a:r>
            <a:r>
              <a:rPr lang="es-ES" sz="2800" dirty="0"/>
              <a:t> </a:t>
            </a:r>
            <a:r>
              <a:rPr lang="es-ES" sz="2800" dirty="0" err="1"/>
              <a:t>infrared</a:t>
            </a:r>
            <a:r>
              <a:rPr lang="es-ES" sz="2800" dirty="0"/>
              <a:t> </a:t>
            </a:r>
            <a:r>
              <a:rPr lang="es-ES" sz="2800" dirty="0" err="1"/>
              <a:t>radiation</a:t>
            </a:r>
            <a:r>
              <a:rPr lang="es-ES" sz="2800" dirty="0"/>
              <a:t>?</a:t>
            </a:r>
            <a:endParaRPr lang="en-US" sz="2800" dirty="0"/>
          </a:p>
        </p:txBody>
      </p:sp>
    </p:spTree>
    <p:extLst>
      <p:ext uri="{BB962C8B-B14F-4D97-AF65-F5344CB8AC3E}">
        <p14:creationId xmlns:p14="http://schemas.microsoft.com/office/powerpoint/2010/main" val="3119503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390AB-6237-4465-B414-7581FA770A30}"/>
              </a:ext>
            </a:extLst>
          </p:cNvPr>
          <p:cNvSpPr>
            <a:spLocks noGrp="1"/>
          </p:cNvSpPr>
          <p:nvPr>
            <p:ph type="title"/>
          </p:nvPr>
        </p:nvSpPr>
        <p:spPr/>
        <p:txBody>
          <a:bodyPr/>
          <a:lstStyle/>
          <a:p>
            <a:r>
              <a:rPr lang="en-US" dirty="0"/>
              <a:t>Keeling Curve</a:t>
            </a:r>
            <a:br>
              <a:rPr lang="en-US" dirty="0"/>
            </a:br>
            <a:r>
              <a:rPr lang="en-US" sz="2000" dirty="0">
                <a:hlinkClick r:id="rId3"/>
              </a:rPr>
              <a:t>https://keelingcurve.ucsd.edu/</a:t>
            </a:r>
            <a:endParaRPr lang="en-US" sz="2000" dirty="0"/>
          </a:p>
        </p:txBody>
      </p:sp>
      <p:sp>
        <p:nvSpPr>
          <p:cNvPr id="3" name="Content Placeholder 2">
            <a:extLst>
              <a:ext uri="{FF2B5EF4-FFF2-40B4-BE49-F238E27FC236}">
                <a16:creationId xmlns:a16="http://schemas.microsoft.com/office/drawing/2014/main" id="{08778925-95DD-4B79-BC2A-2368FC05A64A}"/>
              </a:ext>
            </a:extLst>
          </p:cNvPr>
          <p:cNvSpPr>
            <a:spLocks noGrp="1"/>
          </p:cNvSpPr>
          <p:nvPr>
            <p:ph idx="1"/>
          </p:nvPr>
        </p:nvSpPr>
        <p:spPr>
          <a:xfrm>
            <a:off x="533400" y="1178275"/>
            <a:ext cx="8229600" cy="1820611"/>
          </a:xfrm>
        </p:spPr>
        <p:txBody>
          <a:bodyPr/>
          <a:lstStyle/>
          <a:p>
            <a:r>
              <a:rPr lang="en-US" dirty="0"/>
              <a:t>Measurement of the concentration of CO</a:t>
            </a:r>
            <a:r>
              <a:rPr lang="en-US" baseline="-25000" dirty="0"/>
              <a:t>2</a:t>
            </a:r>
            <a:r>
              <a:rPr lang="en-US" dirty="0"/>
              <a:t> in the atmosphere</a:t>
            </a:r>
          </a:p>
          <a:p>
            <a:endParaRPr lang="en-US" dirty="0"/>
          </a:p>
          <a:p>
            <a:r>
              <a:rPr lang="en-US" dirty="0"/>
              <a:t>Continuous record at Mauna Loa since 1958</a:t>
            </a:r>
          </a:p>
        </p:txBody>
      </p:sp>
      <p:sp>
        <p:nvSpPr>
          <p:cNvPr id="6" name="TextBox 5">
            <a:extLst>
              <a:ext uri="{FF2B5EF4-FFF2-40B4-BE49-F238E27FC236}">
                <a16:creationId xmlns:a16="http://schemas.microsoft.com/office/drawing/2014/main" id="{1AB64767-3919-4D79-B164-37D5936B7248}"/>
              </a:ext>
            </a:extLst>
          </p:cNvPr>
          <p:cNvSpPr txBox="1"/>
          <p:nvPr/>
        </p:nvSpPr>
        <p:spPr>
          <a:xfrm>
            <a:off x="914400" y="4142039"/>
            <a:ext cx="2319251" cy="400110"/>
          </a:xfrm>
          <a:prstGeom prst="rect">
            <a:avLst/>
          </a:prstGeom>
          <a:noFill/>
        </p:spPr>
        <p:txBody>
          <a:bodyPr wrap="square" rtlCol="0">
            <a:spAutoFit/>
          </a:bodyPr>
          <a:lstStyle/>
          <a:p>
            <a:r>
              <a:rPr lang="en-US" sz="2000" dirty="0"/>
              <a:t>(August 18, 2023)</a:t>
            </a:r>
            <a:endParaRPr lang="en-CA" sz="2000" dirty="0"/>
          </a:p>
        </p:txBody>
      </p:sp>
      <p:pic>
        <p:nvPicPr>
          <p:cNvPr id="4" name="Picture 3"/>
          <p:cNvPicPr>
            <a:picLocks noChangeAspect="1"/>
          </p:cNvPicPr>
          <p:nvPr/>
        </p:nvPicPr>
        <p:blipFill>
          <a:blip r:embed="rId4"/>
          <a:stretch>
            <a:fillRect/>
          </a:stretch>
        </p:blipFill>
        <p:spPr>
          <a:xfrm>
            <a:off x="0" y="3142703"/>
            <a:ext cx="9130658" cy="999336"/>
          </a:xfrm>
          <a:prstGeom prst="rect">
            <a:avLst/>
          </a:prstGeom>
        </p:spPr>
      </p:pic>
    </p:spTree>
    <p:extLst>
      <p:ext uri="{BB962C8B-B14F-4D97-AF65-F5344CB8AC3E}">
        <p14:creationId xmlns:p14="http://schemas.microsoft.com/office/powerpoint/2010/main" val="3069805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5FC44-4579-4A51-B24C-B5422C3EC943}"/>
              </a:ext>
            </a:extLst>
          </p:cNvPr>
          <p:cNvSpPr>
            <a:spLocks noGrp="1"/>
          </p:cNvSpPr>
          <p:nvPr>
            <p:ph type="title"/>
          </p:nvPr>
        </p:nvSpPr>
        <p:spPr>
          <a:xfrm>
            <a:off x="457200" y="13607"/>
            <a:ext cx="8229600" cy="857250"/>
          </a:xfrm>
        </p:spPr>
        <p:txBody>
          <a:bodyPr/>
          <a:lstStyle/>
          <a:p>
            <a:r>
              <a:rPr lang="en-US" dirty="0"/>
              <a:t>One month</a:t>
            </a:r>
          </a:p>
        </p:txBody>
      </p:sp>
      <p:pic>
        <p:nvPicPr>
          <p:cNvPr id="3" name="Picture 2"/>
          <p:cNvPicPr>
            <a:picLocks noChangeAspect="1"/>
          </p:cNvPicPr>
          <p:nvPr/>
        </p:nvPicPr>
        <p:blipFill>
          <a:blip r:embed="rId3"/>
          <a:stretch>
            <a:fillRect/>
          </a:stretch>
        </p:blipFill>
        <p:spPr>
          <a:xfrm>
            <a:off x="747541" y="742950"/>
            <a:ext cx="7802689" cy="3866546"/>
          </a:xfrm>
          <a:prstGeom prst="rect">
            <a:avLst/>
          </a:prstGeom>
        </p:spPr>
      </p:pic>
    </p:spTree>
    <p:extLst>
      <p:ext uri="{BB962C8B-B14F-4D97-AF65-F5344CB8AC3E}">
        <p14:creationId xmlns:p14="http://schemas.microsoft.com/office/powerpoint/2010/main" val="3907039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E7D63-77B3-4AC9-9423-99B3F76AD084}"/>
              </a:ext>
            </a:extLst>
          </p:cNvPr>
          <p:cNvSpPr>
            <a:spLocks noGrp="1"/>
          </p:cNvSpPr>
          <p:nvPr>
            <p:ph type="title"/>
          </p:nvPr>
        </p:nvSpPr>
        <p:spPr>
          <a:xfrm>
            <a:off x="457200" y="13607"/>
            <a:ext cx="8229600" cy="857250"/>
          </a:xfrm>
        </p:spPr>
        <p:txBody>
          <a:bodyPr/>
          <a:lstStyle/>
          <a:p>
            <a:r>
              <a:rPr lang="en-US" dirty="0"/>
              <a:t>six months</a:t>
            </a:r>
          </a:p>
        </p:txBody>
      </p:sp>
      <p:pic>
        <p:nvPicPr>
          <p:cNvPr id="3" name="Picture 2"/>
          <p:cNvPicPr>
            <a:picLocks noChangeAspect="1"/>
          </p:cNvPicPr>
          <p:nvPr/>
        </p:nvPicPr>
        <p:blipFill>
          <a:blip r:embed="rId3"/>
          <a:stretch>
            <a:fillRect/>
          </a:stretch>
        </p:blipFill>
        <p:spPr>
          <a:xfrm>
            <a:off x="762000" y="742950"/>
            <a:ext cx="7842352" cy="3886200"/>
          </a:xfrm>
          <a:prstGeom prst="rect">
            <a:avLst/>
          </a:prstGeom>
        </p:spPr>
      </p:pic>
    </p:spTree>
    <p:extLst>
      <p:ext uri="{BB962C8B-B14F-4D97-AF65-F5344CB8AC3E}">
        <p14:creationId xmlns:p14="http://schemas.microsoft.com/office/powerpoint/2010/main" val="2775805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1485900" y="573529"/>
            <a:ext cx="5783052" cy="642938"/>
          </a:xfrm>
        </p:spPr>
        <p:txBody>
          <a:bodyPr>
            <a:normAutofit/>
          </a:bodyPr>
          <a:lstStyle/>
          <a:p>
            <a:r>
              <a:rPr lang="en-CA" sz="2700" dirty="0">
                <a:latin typeface="Century Gothic" pitchFamily="34" charset="0"/>
              </a:rPr>
              <a:t>Black Box</a:t>
            </a:r>
          </a:p>
        </p:txBody>
      </p:sp>
      <p:sp>
        <p:nvSpPr>
          <p:cNvPr id="4" name="Subtitle 2"/>
          <p:cNvSpPr txBox="1">
            <a:spLocks/>
          </p:cNvSpPr>
          <p:nvPr/>
        </p:nvSpPr>
        <p:spPr>
          <a:xfrm>
            <a:off x="1485900" y="1869673"/>
            <a:ext cx="3734172" cy="2660155"/>
          </a:xfrm>
          <a:prstGeom prst="rect">
            <a:avLst/>
          </a:prstGeom>
        </p:spPr>
        <p:txBody>
          <a:bodyPr vert="horz" lIns="68580" tIns="34290" rIns="68580" bIns="34290" rtlCol="0">
            <a:normAutofit/>
          </a:bodyPr>
          <a:lstStyle>
            <a:lvl1pPr marL="342900" indent="-342900" algn="l" defTabSz="457200" rtl="0" eaLnBrk="1" latinLnBrk="0" hangingPunct="1">
              <a:spcBef>
                <a:spcPct val="20000"/>
              </a:spcBef>
              <a:buFont typeface="Arial"/>
              <a:buChar char="•"/>
              <a:defRPr sz="2800" kern="1200">
                <a:solidFill>
                  <a:srgbClr val="000000"/>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rgbClr val="000000"/>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rgbClr val="000000"/>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rgbClr val="000000"/>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rgbClr val="00000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endParaRPr lang="en-CA" sz="750" dirty="0">
              <a:latin typeface="Century Gothic" pitchFamily="34" charset="0"/>
            </a:endParaRPr>
          </a:p>
          <a:p>
            <a:pPr marL="0" indent="0" algn="ctr">
              <a:buNone/>
            </a:pPr>
            <a:r>
              <a:rPr lang="en-CA" sz="2100" b="1" dirty="0">
                <a:solidFill>
                  <a:srgbClr val="0070C0"/>
                </a:solidFill>
                <a:latin typeface="Century Gothic" pitchFamily="34" charset="0"/>
              </a:rPr>
              <a:t>Building and Revising Scientific Models</a:t>
            </a:r>
          </a:p>
        </p:txBody>
      </p:sp>
      <p:pic>
        <p:nvPicPr>
          <p:cNvPr id="2" name="Picture 1"/>
          <p:cNvPicPr>
            <a:picLocks noChangeAspect="1"/>
          </p:cNvPicPr>
          <p:nvPr/>
        </p:nvPicPr>
        <p:blipFill rotWithShape="1">
          <a:blip r:embed="rId3" cstate="email">
            <a:extLst>
              <a:ext uri="{28A0092B-C50C-407E-A947-70E740481C1C}">
                <a14:useLocalDpi xmlns:a14="http://schemas.microsoft.com/office/drawing/2010/main" val="0"/>
              </a:ext>
            </a:extLst>
          </a:blip>
          <a:srcRect l="22584" t="6190" r="11625" b="3627"/>
          <a:stretch/>
        </p:blipFill>
        <p:spPr>
          <a:xfrm rot="1358733">
            <a:off x="5306922" y="946238"/>
            <a:ext cx="1710848" cy="3517725"/>
          </a:xfrm>
          <a:prstGeom prst="rect">
            <a:avLst/>
          </a:prstGeom>
        </p:spPr>
      </p:pic>
    </p:spTree>
    <p:extLst>
      <p:ext uri="{BB962C8B-B14F-4D97-AF65-F5344CB8AC3E}">
        <p14:creationId xmlns:p14="http://schemas.microsoft.com/office/powerpoint/2010/main" val="3722768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85773-B81E-4025-8D4C-34CF33A5FE71}"/>
              </a:ext>
            </a:extLst>
          </p:cNvPr>
          <p:cNvSpPr>
            <a:spLocks noGrp="1"/>
          </p:cNvSpPr>
          <p:nvPr>
            <p:ph type="title"/>
          </p:nvPr>
        </p:nvSpPr>
        <p:spPr>
          <a:xfrm>
            <a:off x="457200" y="0"/>
            <a:ext cx="8229600" cy="857250"/>
          </a:xfrm>
        </p:spPr>
        <p:txBody>
          <a:bodyPr/>
          <a:lstStyle/>
          <a:p>
            <a:r>
              <a:rPr lang="en-US" dirty="0"/>
              <a:t>1 year</a:t>
            </a:r>
          </a:p>
        </p:txBody>
      </p:sp>
      <p:pic>
        <p:nvPicPr>
          <p:cNvPr id="3" name="Picture 2"/>
          <p:cNvPicPr>
            <a:picLocks noChangeAspect="1"/>
          </p:cNvPicPr>
          <p:nvPr/>
        </p:nvPicPr>
        <p:blipFill>
          <a:blip r:embed="rId3"/>
          <a:stretch>
            <a:fillRect/>
          </a:stretch>
        </p:blipFill>
        <p:spPr>
          <a:xfrm>
            <a:off x="762000" y="742950"/>
            <a:ext cx="7842351" cy="3886200"/>
          </a:xfrm>
          <a:prstGeom prst="rect">
            <a:avLst/>
          </a:prstGeom>
        </p:spPr>
      </p:pic>
    </p:spTree>
    <p:extLst>
      <p:ext uri="{BB962C8B-B14F-4D97-AF65-F5344CB8AC3E}">
        <p14:creationId xmlns:p14="http://schemas.microsoft.com/office/powerpoint/2010/main" val="3325077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8D428-76B6-4D74-BCE6-374715103271}"/>
              </a:ext>
            </a:extLst>
          </p:cNvPr>
          <p:cNvSpPr>
            <a:spLocks noGrp="1"/>
          </p:cNvSpPr>
          <p:nvPr>
            <p:ph type="title"/>
          </p:nvPr>
        </p:nvSpPr>
        <p:spPr>
          <a:xfrm>
            <a:off x="457200" y="22860"/>
            <a:ext cx="8229600" cy="857250"/>
          </a:xfrm>
        </p:spPr>
        <p:txBody>
          <a:bodyPr/>
          <a:lstStyle/>
          <a:p>
            <a:r>
              <a:rPr lang="en-US" dirty="0"/>
              <a:t>Last two years</a:t>
            </a:r>
          </a:p>
        </p:txBody>
      </p:sp>
      <p:pic>
        <p:nvPicPr>
          <p:cNvPr id="3" name="Picture 2"/>
          <p:cNvPicPr>
            <a:picLocks noChangeAspect="1"/>
          </p:cNvPicPr>
          <p:nvPr/>
        </p:nvPicPr>
        <p:blipFill>
          <a:blip r:embed="rId3"/>
          <a:stretch>
            <a:fillRect/>
          </a:stretch>
        </p:blipFill>
        <p:spPr>
          <a:xfrm>
            <a:off x="744638" y="742950"/>
            <a:ext cx="7886700" cy="3900445"/>
          </a:xfrm>
          <a:prstGeom prst="rect">
            <a:avLst/>
          </a:prstGeom>
        </p:spPr>
      </p:pic>
    </p:spTree>
    <p:extLst>
      <p:ext uri="{BB962C8B-B14F-4D97-AF65-F5344CB8AC3E}">
        <p14:creationId xmlns:p14="http://schemas.microsoft.com/office/powerpoint/2010/main" val="1346417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9BC71-D7FB-4366-930A-B85B8CB4EA70}"/>
              </a:ext>
            </a:extLst>
          </p:cNvPr>
          <p:cNvSpPr>
            <a:spLocks noGrp="1"/>
          </p:cNvSpPr>
          <p:nvPr>
            <p:ph type="title"/>
          </p:nvPr>
        </p:nvSpPr>
        <p:spPr>
          <a:xfrm>
            <a:off x="457200" y="19514"/>
            <a:ext cx="8229600" cy="857250"/>
          </a:xfrm>
        </p:spPr>
        <p:txBody>
          <a:bodyPr/>
          <a:lstStyle/>
          <a:p>
            <a:r>
              <a:rPr lang="en-US" dirty="0"/>
              <a:t>Full record </a:t>
            </a:r>
          </a:p>
        </p:txBody>
      </p:sp>
      <p:sp>
        <p:nvSpPr>
          <p:cNvPr id="3" name="AutoShape 2" descr="https://scripps.ucsd.edu/bluemoon/co2_400/mlo_full_record.png"/>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https://scripps.ucsd.edu/bluemoon/co2_400/mlo_full_record.png"/>
          <p:cNvSpPr>
            <a:spLocks noChangeAspect="1" noChangeArrowheads="1"/>
          </p:cNvSpPr>
          <p:nvPr/>
        </p:nvSpPr>
        <p:spPr bwMode="auto">
          <a:xfrm>
            <a:off x="4572000" y="25717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https://scripps.ucsd.edu/bluemoon/co2_400/mlo_full_record.png"/>
          <p:cNvSpPr>
            <a:spLocks noChangeAspect="1" noChangeArrowheads="1"/>
          </p:cNvSpPr>
          <p:nvPr/>
        </p:nvSpPr>
        <p:spPr bwMode="auto">
          <a:xfrm>
            <a:off x="4724400" y="27241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p:cNvPicPr>
            <a:picLocks noChangeAspect="1"/>
          </p:cNvPicPr>
          <p:nvPr/>
        </p:nvPicPr>
        <p:blipFill>
          <a:blip r:embed="rId3"/>
          <a:stretch>
            <a:fillRect/>
          </a:stretch>
        </p:blipFill>
        <p:spPr>
          <a:xfrm>
            <a:off x="729205" y="681004"/>
            <a:ext cx="7872374" cy="3795745"/>
          </a:xfrm>
          <a:prstGeom prst="rect">
            <a:avLst/>
          </a:prstGeom>
        </p:spPr>
      </p:pic>
    </p:spTree>
    <p:extLst>
      <p:ext uri="{BB962C8B-B14F-4D97-AF65-F5344CB8AC3E}">
        <p14:creationId xmlns:p14="http://schemas.microsoft.com/office/powerpoint/2010/main" val="809142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762000" y="819150"/>
            <a:ext cx="7391400" cy="3748175"/>
          </a:xfrm>
          <a:prstGeom prst="rect">
            <a:avLst/>
          </a:prstGeom>
        </p:spPr>
      </p:pic>
      <p:sp>
        <p:nvSpPr>
          <p:cNvPr id="2" name="Title 1">
            <a:extLst>
              <a:ext uri="{FF2B5EF4-FFF2-40B4-BE49-F238E27FC236}">
                <a16:creationId xmlns:a16="http://schemas.microsoft.com/office/drawing/2014/main" id="{B509BC71-D7FB-4366-930A-B85B8CB4EA70}"/>
              </a:ext>
            </a:extLst>
          </p:cNvPr>
          <p:cNvSpPr>
            <a:spLocks noGrp="1"/>
          </p:cNvSpPr>
          <p:nvPr>
            <p:ph type="title"/>
          </p:nvPr>
        </p:nvSpPr>
        <p:spPr>
          <a:xfrm>
            <a:off x="457200" y="0"/>
            <a:ext cx="8229600" cy="742950"/>
          </a:xfrm>
        </p:spPr>
        <p:txBody>
          <a:bodyPr/>
          <a:lstStyle/>
          <a:p>
            <a:r>
              <a:rPr lang="en-US" dirty="0"/>
              <a:t>1700 - present</a:t>
            </a:r>
          </a:p>
        </p:txBody>
      </p:sp>
      <p:sp>
        <p:nvSpPr>
          <p:cNvPr id="5" name="TextBox 4"/>
          <p:cNvSpPr txBox="1"/>
          <p:nvPr/>
        </p:nvSpPr>
        <p:spPr>
          <a:xfrm>
            <a:off x="1524000" y="557540"/>
            <a:ext cx="4764446" cy="523220"/>
          </a:xfrm>
          <a:prstGeom prst="rect">
            <a:avLst/>
          </a:prstGeom>
          <a:noFill/>
        </p:spPr>
        <p:txBody>
          <a:bodyPr wrap="none" rtlCol="0">
            <a:spAutoFit/>
          </a:bodyPr>
          <a:lstStyle/>
          <a:p>
            <a:r>
              <a:rPr lang="en-CA" sz="1400" b="1" dirty="0"/>
              <a:t>August 18, 2023. </a:t>
            </a:r>
          </a:p>
          <a:p>
            <a:r>
              <a:rPr lang="en-CA" sz="1400" b="1" dirty="0"/>
              <a:t>Ice-core data before 1958. Mauna Loa data after 1958. </a:t>
            </a:r>
            <a:endParaRPr lang="en-US" sz="1400" b="1" dirty="0"/>
          </a:p>
        </p:txBody>
      </p:sp>
    </p:spTree>
    <p:extLst>
      <p:ext uri="{BB962C8B-B14F-4D97-AF65-F5344CB8AC3E}">
        <p14:creationId xmlns:p14="http://schemas.microsoft.com/office/powerpoint/2010/main" val="3936739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9BC71-D7FB-4366-930A-B85B8CB4EA70}"/>
              </a:ext>
            </a:extLst>
          </p:cNvPr>
          <p:cNvSpPr>
            <a:spLocks noGrp="1"/>
          </p:cNvSpPr>
          <p:nvPr>
            <p:ph type="title"/>
          </p:nvPr>
        </p:nvSpPr>
        <p:spPr>
          <a:xfrm>
            <a:off x="457200" y="0"/>
            <a:ext cx="8229600" cy="857250"/>
          </a:xfrm>
        </p:spPr>
        <p:txBody>
          <a:bodyPr/>
          <a:lstStyle/>
          <a:p>
            <a:r>
              <a:rPr lang="en-US" dirty="0"/>
              <a:t>Last 10,000 years</a:t>
            </a:r>
          </a:p>
        </p:txBody>
      </p:sp>
      <p:pic>
        <p:nvPicPr>
          <p:cNvPr id="3" name="Picture 2"/>
          <p:cNvPicPr>
            <a:picLocks noChangeAspect="1"/>
          </p:cNvPicPr>
          <p:nvPr/>
        </p:nvPicPr>
        <p:blipFill>
          <a:blip r:embed="rId3"/>
          <a:stretch>
            <a:fillRect/>
          </a:stretch>
        </p:blipFill>
        <p:spPr>
          <a:xfrm>
            <a:off x="762000" y="971550"/>
            <a:ext cx="7239000" cy="3708503"/>
          </a:xfrm>
          <a:prstGeom prst="rect">
            <a:avLst/>
          </a:prstGeom>
        </p:spPr>
      </p:pic>
      <p:sp>
        <p:nvSpPr>
          <p:cNvPr id="5" name="TextBox 4"/>
          <p:cNvSpPr txBox="1"/>
          <p:nvPr/>
        </p:nvSpPr>
        <p:spPr>
          <a:xfrm>
            <a:off x="1447800" y="709940"/>
            <a:ext cx="4764446" cy="523220"/>
          </a:xfrm>
          <a:prstGeom prst="rect">
            <a:avLst/>
          </a:prstGeom>
          <a:noFill/>
        </p:spPr>
        <p:txBody>
          <a:bodyPr wrap="none" rtlCol="0">
            <a:spAutoFit/>
          </a:bodyPr>
          <a:lstStyle/>
          <a:p>
            <a:r>
              <a:rPr lang="en-CA" sz="1400" b="1" dirty="0"/>
              <a:t>August 18, 2023. </a:t>
            </a:r>
          </a:p>
          <a:p>
            <a:r>
              <a:rPr lang="en-CA" sz="1400" b="1" dirty="0"/>
              <a:t>Ice-core data before 1958. Mauna Loa data after 1958. </a:t>
            </a:r>
            <a:endParaRPr lang="en-US" sz="1400" b="1" dirty="0"/>
          </a:p>
        </p:txBody>
      </p:sp>
    </p:spTree>
    <p:extLst>
      <p:ext uri="{BB962C8B-B14F-4D97-AF65-F5344CB8AC3E}">
        <p14:creationId xmlns:p14="http://schemas.microsoft.com/office/powerpoint/2010/main" val="2416169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598736" y="964597"/>
            <a:ext cx="7286200" cy="3732684"/>
          </a:xfrm>
          <a:prstGeom prst="rect">
            <a:avLst/>
          </a:prstGeom>
        </p:spPr>
      </p:pic>
      <p:sp>
        <p:nvSpPr>
          <p:cNvPr id="2" name="Title 1">
            <a:extLst>
              <a:ext uri="{FF2B5EF4-FFF2-40B4-BE49-F238E27FC236}">
                <a16:creationId xmlns:a16="http://schemas.microsoft.com/office/drawing/2014/main" id="{B509BC71-D7FB-4366-930A-B85B8CB4EA70}"/>
              </a:ext>
            </a:extLst>
          </p:cNvPr>
          <p:cNvSpPr>
            <a:spLocks noGrp="1"/>
          </p:cNvSpPr>
          <p:nvPr>
            <p:ph type="title"/>
          </p:nvPr>
        </p:nvSpPr>
        <p:spPr>
          <a:xfrm>
            <a:off x="457200" y="0"/>
            <a:ext cx="8229600" cy="857250"/>
          </a:xfrm>
        </p:spPr>
        <p:txBody>
          <a:bodyPr/>
          <a:lstStyle/>
          <a:p>
            <a:r>
              <a:rPr lang="en-US" dirty="0"/>
              <a:t>Last 800,000 years</a:t>
            </a:r>
          </a:p>
        </p:txBody>
      </p:sp>
      <p:grpSp>
        <p:nvGrpSpPr>
          <p:cNvPr id="6" name="Group 5">
            <a:extLst>
              <a:ext uri="{FF2B5EF4-FFF2-40B4-BE49-F238E27FC236}">
                <a16:creationId xmlns:a16="http://schemas.microsoft.com/office/drawing/2014/main" id="{9415BED3-20E3-B75F-63C0-07C10ED2119C}"/>
              </a:ext>
            </a:extLst>
          </p:cNvPr>
          <p:cNvGrpSpPr/>
          <p:nvPr/>
        </p:nvGrpSpPr>
        <p:grpSpPr>
          <a:xfrm>
            <a:off x="7605992" y="503307"/>
            <a:ext cx="1249434" cy="842251"/>
            <a:chOff x="7605992" y="503307"/>
            <a:chExt cx="1249434" cy="842251"/>
          </a:xfrm>
        </p:grpSpPr>
        <p:sp>
          <p:nvSpPr>
            <p:cNvPr id="3" name="Arrow: Down 2">
              <a:extLst>
                <a:ext uri="{FF2B5EF4-FFF2-40B4-BE49-F238E27FC236}">
                  <a16:creationId xmlns:a16="http://schemas.microsoft.com/office/drawing/2014/main" id="{F5D064A0-054A-6914-F702-189FFD5629A1}"/>
                </a:ext>
              </a:extLst>
            </p:cNvPr>
            <p:cNvSpPr/>
            <p:nvPr/>
          </p:nvSpPr>
          <p:spPr bwMode="auto">
            <a:xfrm rot="2002160">
              <a:off x="7605992" y="659758"/>
              <a:ext cx="457200" cy="685800"/>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a:ln>
                  <a:noFill/>
                </a:ln>
                <a:solidFill>
                  <a:schemeClr val="bg1"/>
                </a:solidFill>
                <a:effectLst/>
                <a:latin typeface="Arial" charset="0"/>
              </a:endParaRPr>
            </a:p>
          </p:txBody>
        </p:sp>
        <p:sp>
          <p:nvSpPr>
            <p:cNvPr id="5" name="TextBox 4">
              <a:extLst>
                <a:ext uri="{FF2B5EF4-FFF2-40B4-BE49-F238E27FC236}">
                  <a16:creationId xmlns:a16="http://schemas.microsoft.com/office/drawing/2014/main" id="{09BF63E3-F821-534F-2E21-D94C5FA295C7}"/>
                </a:ext>
              </a:extLst>
            </p:cNvPr>
            <p:cNvSpPr txBox="1"/>
            <p:nvPr/>
          </p:nvSpPr>
          <p:spPr>
            <a:xfrm>
              <a:off x="7941026" y="503307"/>
              <a:ext cx="914400" cy="707886"/>
            </a:xfrm>
            <a:prstGeom prst="rect">
              <a:avLst/>
            </a:prstGeom>
            <a:noFill/>
          </p:spPr>
          <p:txBody>
            <a:bodyPr wrap="square" rtlCol="0">
              <a:spAutoFit/>
            </a:bodyPr>
            <a:lstStyle/>
            <a:p>
              <a:pPr algn="ctr"/>
              <a:r>
                <a:rPr lang="en-US" sz="2000" dirty="0">
                  <a:solidFill>
                    <a:srgbClr val="FF0000"/>
                  </a:solidFill>
                </a:rPr>
                <a:t>THIS IS US</a:t>
              </a:r>
            </a:p>
          </p:txBody>
        </p:sp>
      </p:grpSp>
      <p:sp>
        <p:nvSpPr>
          <p:cNvPr id="8" name="TextBox 7"/>
          <p:cNvSpPr txBox="1"/>
          <p:nvPr/>
        </p:nvSpPr>
        <p:spPr>
          <a:xfrm>
            <a:off x="1300069" y="762169"/>
            <a:ext cx="4764446" cy="523220"/>
          </a:xfrm>
          <a:prstGeom prst="rect">
            <a:avLst/>
          </a:prstGeom>
          <a:noFill/>
        </p:spPr>
        <p:txBody>
          <a:bodyPr wrap="none" rtlCol="0">
            <a:spAutoFit/>
          </a:bodyPr>
          <a:lstStyle/>
          <a:p>
            <a:r>
              <a:rPr lang="en-CA" sz="1400" b="1" dirty="0"/>
              <a:t>August 18, 2023. </a:t>
            </a:r>
          </a:p>
          <a:p>
            <a:r>
              <a:rPr lang="en-CA" sz="1400" b="1" dirty="0"/>
              <a:t>Ice-core data before 1958. Mauna Loa data after 1958. </a:t>
            </a:r>
            <a:endParaRPr lang="en-US" sz="1400" b="1" dirty="0"/>
          </a:p>
        </p:txBody>
      </p:sp>
    </p:spTree>
    <p:extLst>
      <p:ext uri="{BB962C8B-B14F-4D97-AF65-F5344CB8AC3E}">
        <p14:creationId xmlns:p14="http://schemas.microsoft.com/office/powerpoint/2010/main" val="1967319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644770" y="2518260"/>
            <a:ext cx="4104861" cy="2082912"/>
          </a:xfrm>
          <a:prstGeom prst="rect">
            <a:avLst/>
          </a:prstGeom>
        </p:spPr>
      </p:pic>
      <p:grpSp>
        <p:nvGrpSpPr>
          <p:cNvPr id="7" name="Group 6">
            <a:extLst>
              <a:ext uri="{FF2B5EF4-FFF2-40B4-BE49-F238E27FC236}">
                <a16:creationId xmlns:a16="http://schemas.microsoft.com/office/drawing/2014/main" id="{F62EC4FA-DDB1-48ED-9B3C-B9E264067902}"/>
              </a:ext>
            </a:extLst>
          </p:cNvPr>
          <p:cNvGrpSpPr/>
          <p:nvPr/>
        </p:nvGrpSpPr>
        <p:grpSpPr>
          <a:xfrm>
            <a:off x="33528" y="20574"/>
            <a:ext cx="4545264" cy="2532469"/>
            <a:chOff x="76218" y="39281"/>
            <a:chExt cx="5178389" cy="2768850"/>
          </a:xfrm>
        </p:grpSpPr>
        <p:pic>
          <p:nvPicPr>
            <p:cNvPr id="8" name="Picture 7">
              <a:extLst>
                <a:ext uri="{FF2B5EF4-FFF2-40B4-BE49-F238E27FC236}">
                  <a16:creationId xmlns:a16="http://schemas.microsoft.com/office/drawing/2014/main" id="{921BA3DA-2585-4799-B35F-ACA9E4F5C33A}"/>
                </a:ext>
              </a:extLst>
            </p:cNvPr>
            <p:cNvPicPr>
              <a:picLocks noChangeAspect="1"/>
            </p:cNvPicPr>
            <p:nvPr/>
          </p:nvPicPr>
          <p:blipFill>
            <a:blip r:embed="rId4"/>
            <a:stretch>
              <a:fillRect/>
            </a:stretch>
          </p:blipFill>
          <p:spPr>
            <a:xfrm>
              <a:off x="76218" y="39281"/>
              <a:ext cx="2529593" cy="1366518"/>
            </a:xfrm>
            <a:prstGeom prst="rect">
              <a:avLst/>
            </a:prstGeom>
          </p:spPr>
        </p:pic>
        <p:pic>
          <p:nvPicPr>
            <p:cNvPr id="9" name="Picture 8">
              <a:extLst>
                <a:ext uri="{FF2B5EF4-FFF2-40B4-BE49-F238E27FC236}">
                  <a16:creationId xmlns:a16="http://schemas.microsoft.com/office/drawing/2014/main" id="{118E133C-5375-47AD-B33C-479F1D88ABB3}"/>
                </a:ext>
              </a:extLst>
            </p:cNvPr>
            <p:cNvPicPr>
              <a:picLocks noChangeAspect="1"/>
            </p:cNvPicPr>
            <p:nvPr/>
          </p:nvPicPr>
          <p:blipFill>
            <a:blip r:embed="rId5"/>
            <a:stretch>
              <a:fillRect/>
            </a:stretch>
          </p:blipFill>
          <p:spPr>
            <a:xfrm>
              <a:off x="85800" y="1441613"/>
              <a:ext cx="2520012" cy="1366518"/>
            </a:xfrm>
            <a:prstGeom prst="rect">
              <a:avLst/>
            </a:prstGeom>
          </p:spPr>
        </p:pic>
        <p:pic>
          <p:nvPicPr>
            <p:cNvPr id="10" name="Picture 9">
              <a:extLst>
                <a:ext uri="{FF2B5EF4-FFF2-40B4-BE49-F238E27FC236}">
                  <a16:creationId xmlns:a16="http://schemas.microsoft.com/office/drawing/2014/main" id="{9E02C3F2-B972-4E6C-9858-CEBF402E6A39}"/>
                </a:ext>
              </a:extLst>
            </p:cNvPr>
            <p:cNvPicPr>
              <a:picLocks noChangeAspect="1"/>
            </p:cNvPicPr>
            <p:nvPr/>
          </p:nvPicPr>
          <p:blipFill>
            <a:blip r:embed="rId6"/>
            <a:stretch>
              <a:fillRect/>
            </a:stretch>
          </p:blipFill>
          <p:spPr>
            <a:xfrm>
              <a:off x="2667000" y="39281"/>
              <a:ext cx="2584559" cy="1366518"/>
            </a:xfrm>
            <a:prstGeom prst="rect">
              <a:avLst/>
            </a:prstGeom>
          </p:spPr>
        </p:pic>
        <p:pic>
          <p:nvPicPr>
            <p:cNvPr id="11" name="Picture 10">
              <a:extLst>
                <a:ext uri="{FF2B5EF4-FFF2-40B4-BE49-F238E27FC236}">
                  <a16:creationId xmlns:a16="http://schemas.microsoft.com/office/drawing/2014/main" id="{92D0AFFD-AD83-4BAF-9277-AD7D801E98A2}"/>
                </a:ext>
              </a:extLst>
            </p:cNvPr>
            <p:cNvPicPr>
              <a:picLocks noChangeAspect="1"/>
            </p:cNvPicPr>
            <p:nvPr/>
          </p:nvPicPr>
          <p:blipFill>
            <a:blip r:embed="rId7"/>
            <a:stretch>
              <a:fillRect/>
            </a:stretch>
          </p:blipFill>
          <p:spPr>
            <a:xfrm>
              <a:off x="2670989" y="1422656"/>
              <a:ext cx="2583618" cy="1385475"/>
            </a:xfrm>
            <a:prstGeom prst="rect">
              <a:avLst/>
            </a:prstGeom>
          </p:spPr>
        </p:pic>
      </p:grpSp>
      <p:grpSp>
        <p:nvGrpSpPr>
          <p:cNvPr id="14" name="Group 13">
            <a:extLst>
              <a:ext uri="{FF2B5EF4-FFF2-40B4-BE49-F238E27FC236}">
                <a16:creationId xmlns:a16="http://schemas.microsoft.com/office/drawing/2014/main" id="{5BBF51DE-5464-4A7A-A786-8B059B4D838D}"/>
              </a:ext>
            </a:extLst>
          </p:cNvPr>
          <p:cNvGrpSpPr/>
          <p:nvPr/>
        </p:nvGrpSpPr>
        <p:grpSpPr>
          <a:xfrm>
            <a:off x="4876800" y="414152"/>
            <a:ext cx="3872831" cy="1524000"/>
            <a:chOff x="4876800" y="414152"/>
            <a:chExt cx="3872831" cy="1524000"/>
          </a:xfrm>
        </p:grpSpPr>
        <p:sp>
          <p:nvSpPr>
            <p:cNvPr id="12" name="Arrow: Right 11">
              <a:extLst>
                <a:ext uri="{FF2B5EF4-FFF2-40B4-BE49-F238E27FC236}">
                  <a16:creationId xmlns:a16="http://schemas.microsoft.com/office/drawing/2014/main" id="{992E8B37-1622-4478-9749-4EB397A9E155}"/>
                </a:ext>
              </a:extLst>
            </p:cNvPr>
            <p:cNvSpPr/>
            <p:nvPr/>
          </p:nvSpPr>
          <p:spPr bwMode="auto">
            <a:xfrm flipH="1">
              <a:off x="4876800" y="414152"/>
              <a:ext cx="3810000" cy="1524000"/>
            </a:xfrm>
            <a:prstGeom prst="rightArrow">
              <a:avLst/>
            </a:prstGeom>
            <a:noFill/>
            <a:ln w="28575" cap="flat" cmpd="sng" algn="ctr">
              <a:solidFill>
                <a:schemeClr val="tx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4400" b="0" i="0" u="none" strike="noStrike" cap="none" normalizeH="0" baseline="0">
                <a:ln>
                  <a:noFill/>
                </a:ln>
                <a:solidFill>
                  <a:schemeClr val="bg1"/>
                </a:solidFill>
                <a:effectLst/>
                <a:latin typeface="Arial" charset="0"/>
              </a:endParaRPr>
            </a:p>
          </p:txBody>
        </p:sp>
        <p:sp>
          <p:nvSpPr>
            <p:cNvPr id="13" name="TextBox 12">
              <a:extLst>
                <a:ext uri="{FF2B5EF4-FFF2-40B4-BE49-F238E27FC236}">
                  <a16:creationId xmlns:a16="http://schemas.microsoft.com/office/drawing/2014/main" id="{D7D08CDF-E5FB-4D26-91D7-CA044886FE16}"/>
                </a:ext>
              </a:extLst>
            </p:cNvPr>
            <p:cNvSpPr txBox="1"/>
            <p:nvPr/>
          </p:nvSpPr>
          <p:spPr>
            <a:xfrm>
              <a:off x="5244431" y="883764"/>
              <a:ext cx="3505200" cy="584775"/>
            </a:xfrm>
            <a:prstGeom prst="rect">
              <a:avLst/>
            </a:prstGeom>
            <a:noFill/>
          </p:spPr>
          <p:txBody>
            <a:bodyPr wrap="square" rtlCol="0">
              <a:spAutoFit/>
            </a:bodyPr>
            <a:lstStyle/>
            <a:p>
              <a:r>
                <a:rPr lang="en-US" sz="1600" dirty="0"/>
                <a:t>Greenhouse gases, like CO</a:t>
              </a:r>
              <a:r>
                <a:rPr lang="en-US" sz="1600" baseline="-25000" dirty="0"/>
                <a:t>2</a:t>
              </a:r>
              <a:r>
                <a:rPr lang="en-US" sz="1600" dirty="0"/>
                <a:t> and methane, absorb infrared radiation.</a:t>
              </a:r>
              <a:endParaRPr lang="en-CA" sz="1600" dirty="0"/>
            </a:p>
          </p:txBody>
        </p:sp>
      </p:grpSp>
      <p:grpSp>
        <p:nvGrpSpPr>
          <p:cNvPr id="16" name="Group 15">
            <a:extLst>
              <a:ext uri="{FF2B5EF4-FFF2-40B4-BE49-F238E27FC236}">
                <a16:creationId xmlns:a16="http://schemas.microsoft.com/office/drawing/2014/main" id="{86F7F609-AA83-4598-87AF-3B1370ADE40F}"/>
              </a:ext>
            </a:extLst>
          </p:cNvPr>
          <p:cNvGrpSpPr/>
          <p:nvPr/>
        </p:nvGrpSpPr>
        <p:grpSpPr>
          <a:xfrm flipH="1">
            <a:off x="446817" y="3092364"/>
            <a:ext cx="3991072" cy="1524000"/>
            <a:chOff x="4876800" y="414152"/>
            <a:chExt cx="3810000" cy="1524000"/>
          </a:xfrm>
        </p:grpSpPr>
        <p:sp>
          <p:nvSpPr>
            <p:cNvPr id="17" name="Arrow: Right 16">
              <a:extLst>
                <a:ext uri="{FF2B5EF4-FFF2-40B4-BE49-F238E27FC236}">
                  <a16:creationId xmlns:a16="http://schemas.microsoft.com/office/drawing/2014/main" id="{3A7F0C02-C09B-469D-9690-AAA6187FBBE5}"/>
                </a:ext>
              </a:extLst>
            </p:cNvPr>
            <p:cNvSpPr/>
            <p:nvPr/>
          </p:nvSpPr>
          <p:spPr bwMode="auto">
            <a:xfrm flipH="1">
              <a:off x="4876800" y="414152"/>
              <a:ext cx="3810000" cy="1524000"/>
            </a:xfrm>
            <a:prstGeom prst="rightArrow">
              <a:avLst/>
            </a:prstGeom>
            <a:noFill/>
            <a:ln w="28575" cap="flat" cmpd="sng" algn="ctr">
              <a:solidFill>
                <a:schemeClr val="tx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4400" b="0" i="0" u="none" strike="noStrike" cap="none" normalizeH="0" baseline="0">
                <a:ln>
                  <a:noFill/>
                </a:ln>
                <a:solidFill>
                  <a:schemeClr val="bg1"/>
                </a:solidFill>
                <a:effectLst/>
                <a:latin typeface="Arial" charset="0"/>
              </a:endParaRPr>
            </a:p>
          </p:txBody>
        </p:sp>
        <p:sp>
          <p:nvSpPr>
            <p:cNvPr id="18" name="TextBox 17">
              <a:extLst>
                <a:ext uri="{FF2B5EF4-FFF2-40B4-BE49-F238E27FC236}">
                  <a16:creationId xmlns:a16="http://schemas.microsoft.com/office/drawing/2014/main" id="{FCFABC89-C5DC-47E9-A499-38E8CB116EDD}"/>
                </a:ext>
              </a:extLst>
            </p:cNvPr>
            <p:cNvSpPr txBox="1"/>
            <p:nvPr/>
          </p:nvSpPr>
          <p:spPr>
            <a:xfrm>
              <a:off x="5244433" y="883764"/>
              <a:ext cx="3359713" cy="584775"/>
            </a:xfrm>
            <a:prstGeom prst="rect">
              <a:avLst/>
            </a:prstGeom>
            <a:noFill/>
          </p:spPr>
          <p:txBody>
            <a:bodyPr wrap="square" rtlCol="0">
              <a:spAutoFit/>
            </a:bodyPr>
            <a:lstStyle/>
            <a:p>
              <a:r>
                <a:rPr lang="en-US" sz="1600" dirty="0"/>
                <a:t>CO</a:t>
              </a:r>
              <a:r>
                <a:rPr lang="en-US" sz="1600" baseline="-25000" dirty="0"/>
                <a:t>2</a:t>
              </a:r>
              <a:r>
                <a:rPr lang="en-US" sz="1600" dirty="0"/>
                <a:t> levels have been increasing since industrial revolution</a:t>
              </a:r>
              <a:endParaRPr lang="en-CA" sz="1600" dirty="0"/>
            </a:p>
          </p:txBody>
        </p:sp>
      </p:grpSp>
      <p:sp>
        <p:nvSpPr>
          <p:cNvPr id="19" name="TextBox 18"/>
          <p:cNvSpPr txBox="1"/>
          <p:nvPr/>
        </p:nvSpPr>
        <p:spPr>
          <a:xfrm>
            <a:off x="4958208" y="2247569"/>
            <a:ext cx="3791423" cy="430887"/>
          </a:xfrm>
          <a:prstGeom prst="rect">
            <a:avLst/>
          </a:prstGeom>
          <a:noFill/>
        </p:spPr>
        <p:txBody>
          <a:bodyPr wrap="none" rtlCol="0">
            <a:spAutoFit/>
          </a:bodyPr>
          <a:lstStyle/>
          <a:p>
            <a:r>
              <a:rPr lang="en-CA" sz="1100" b="1" dirty="0"/>
              <a:t>August 18, 2023. </a:t>
            </a:r>
          </a:p>
          <a:p>
            <a:r>
              <a:rPr lang="en-CA" sz="1100" b="1" dirty="0"/>
              <a:t>Ice-core data before 1958. Mauna Loa data after 1958. </a:t>
            </a:r>
            <a:endParaRPr lang="en-US" sz="1400" b="1" dirty="0"/>
          </a:p>
        </p:txBody>
      </p:sp>
    </p:spTree>
    <p:extLst>
      <p:ext uri="{BB962C8B-B14F-4D97-AF65-F5344CB8AC3E}">
        <p14:creationId xmlns:p14="http://schemas.microsoft.com/office/powerpoint/2010/main" val="1707209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A11A0F-0D1B-4B08-8EB0-6AE387FAD46D}"/>
              </a:ext>
            </a:extLst>
          </p:cNvPr>
          <p:cNvSpPr txBox="1"/>
          <p:nvPr/>
        </p:nvSpPr>
        <p:spPr>
          <a:xfrm>
            <a:off x="1371600" y="590550"/>
            <a:ext cx="6248400" cy="1200329"/>
          </a:xfrm>
          <a:prstGeom prst="rect">
            <a:avLst/>
          </a:prstGeom>
          <a:noFill/>
        </p:spPr>
        <p:txBody>
          <a:bodyPr wrap="square" rtlCol="0">
            <a:spAutoFit/>
          </a:bodyPr>
          <a:lstStyle/>
          <a:p>
            <a:pPr algn="ctr"/>
            <a:r>
              <a:rPr lang="es-ES" sz="3600" dirty="0" err="1">
                <a:latin typeface="Century Gothic" panose="020B0502020202020204" pitchFamily="34" charset="0"/>
              </a:rPr>
              <a:t>How</a:t>
            </a:r>
            <a:r>
              <a:rPr lang="es-ES" sz="3600" dirty="0">
                <a:latin typeface="Century Gothic" panose="020B0502020202020204" pitchFamily="34" charset="0"/>
              </a:rPr>
              <a:t> do </a:t>
            </a:r>
            <a:r>
              <a:rPr lang="es-ES" sz="3600" dirty="0" err="1">
                <a:latin typeface="Century Gothic" panose="020B0502020202020204" pitchFamily="34" charset="0"/>
              </a:rPr>
              <a:t>these</a:t>
            </a:r>
            <a:r>
              <a:rPr lang="es-ES" sz="3600" dirty="0">
                <a:latin typeface="Century Gothic" panose="020B0502020202020204" pitchFamily="34" charset="0"/>
              </a:rPr>
              <a:t> </a:t>
            </a:r>
            <a:r>
              <a:rPr lang="es-ES" sz="3600" dirty="0" err="1">
                <a:latin typeface="Century Gothic" panose="020B0502020202020204" pitchFamily="34" charset="0"/>
              </a:rPr>
              <a:t>observations</a:t>
            </a:r>
            <a:r>
              <a:rPr lang="es-ES" sz="3600" dirty="0">
                <a:latin typeface="Century Gothic" panose="020B0502020202020204" pitchFamily="34" charset="0"/>
              </a:rPr>
              <a:t> relate </a:t>
            </a:r>
            <a:r>
              <a:rPr lang="es-ES" sz="3600" dirty="0" err="1">
                <a:latin typeface="Century Gothic" panose="020B0502020202020204" pitchFamily="34" charset="0"/>
              </a:rPr>
              <a:t>to</a:t>
            </a:r>
            <a:r>
              <a:rPr lang="es-ES" sz="3600" dirty="0">
                <a:latin typeface="Century Gothic" panose="020B0502020202020204" pitchFamily="34" charset="0"/>
              </a:rPr>
              <a:t> </a:t>
            </a:r>
            <a:r>
              <a:rPr lang="es-ES" sz="3600" dirty="0" err="1">
                <a:latin typeface="Century Gothic" panose="020B0502020202020204" pitchFamily="34" charset="0"/>
              </a:rPr>
              <a:t>the</a:t>
            </a:r>
            <a:r>
              <a:rPr lang="es-ES" sz="3600" dirty="0">
                <a:latin typeface="Century Gothic" panose="020B0502020202020204" pitchFamily="34" charset="0"/>
              </a:rPr>
              <a:t> </a:t>
            </a:r>
            <a:r>
              <a:rPr lang="es-ES" sz="3600" dirty="0" err="1">
                <a:latin typeface="Century Gothic" panose="020B0502020202020204" pitchFamily="34" charset="0"/>
              </a:rPr>
              <a:t>Earth</a:t>
            </a:r>
            <a:r>
              <a:rPr lang="es-ES" sz="3600" dirty="0">
                <a:latin typeface="+mn-lt"/>
              </a:rPr>
              <a:t>?</a:t>
            </a:r>
            <a:endParaRPr lang="en-US" sz="3600" dirty="0">
              <a:latin typeface="Arial" panose="020B0604020202020204" pitchFamily="34" charset="0"/>
              <a:cs typeface="Arial" panose="020B0604020202020204" pitchFamily="34" charset="0"/>
            </a:endParaRPr>
          </a:p>
        </p:txBody>
      </p:sp>
      <p:pic>
        <p:nvPicPr>
          <p:cNvPr id="3074" name="Picture 2" descr="Image result for earth png">
            <a:extLst>
              <a:ext uri="{FF2B5EF4-FFF2-40B4-BE49-F238E27FC236}">
                <a16:creationId xmlns:a16="http://schemas.microsoft.com/office/drawing/2014/main" id="{DF5D9AEF-2971-437B-88FF-8A77BA0B98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114550"/>
            <a:ext cx="5410200" cy="541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5574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sp>
        <p:nvSpPr>
          <p:cNvPr id="9" name="Title 1">
            <a:extLst>
              <a:ext uri="{FF2B5EF4-FFF2-40B4-BE49-F238E27FC236}">
                <a16:creationId xmlns:a16="http://schemas.microsoft.com/office/drawing/2014/main" id="{A7852D25-B9CB-4A96-9927-3D898C5B6231}"/>
              </a:ext>
            </a:extLst>
          </p:cNvPr>
          <p:cNvSpPr>
            <a:spLocks noGrp="1"/>
          </p:cNvSpPr>
          <p:nvPr>
            <p:ph type="title"/>
          </p:nvPr>
        </p:nvSpPr>
        <p:spPr>
          <a:xfrm>
            <a:off x="457200" y="123825"/>
            <a:ext cx="8229600" cy="857250"/>
          </a:xfrm>
        </p:spPr>
        <p:txBody>
          <a:bodyPr/>
          <a:lstStyle/>
          <a:p>
            <a:r>
              <a:rPr lang="es-ES" dirty="0" err="1"/>
              <a:t>Earth’s</a:t>
            </a:r>
            <a:r>
              <a:rPr lang="es-ES" dirty="0"/>
              <a:t> </a:t>
            </a:r>
            <a:r>
              <a:rPr lang="es-ES" dirty="0" err="1"/>
              <a:t>atmosphere</a:t>
            </a:r>
            <a:r>
              <a:rPr lang="es-ES" dirty="0"/>
              <a:t> </a:t>
            </a:r>
            <a:r>
              <a:rPr lang="es-ES" dirty="0" err="1"/>
              <a:t>traps</a:t>
            </a:r>
            <a:r>
              <a:rPr lang="es-ES" dirty="0"/>
              <a:t> </a:t>
            </a:r>
            <a:r>
              <a:rPr lang="es-ES" dirty="0" err="1"/>
              <a:t>heat</a:t>
            </a:r>
            <a:endParaRPr lang="en-US" dirty="0"/>
          </a:p>
        </p:txBody>
      </p:sp>
      <p:sp>
        <p:nvSpPr>
          <p:cNvPr id="2" name="AutoShape 2" descr="image.png">
            <a:extLst>
              <a:ext uri="{FF2B5EF4-FFF2-40B4-BE49-F238E27FC236}">
                <a16:creationId xmlns:a16="http://schemas.microsoft.com/office/drawing/2014/main" id="{96FF44FE-B839-463B-8972-625E1090390B}"/>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image.png">
            <a:extLst>
              <a:ext uri="{FF2B5EF4-FFF2-40B4-BE49-F238E27FC236}">
                <a16:creationId xmlns:a16="http://schemas.microsoft.com/office/drawing/2014/main" id="{EE98AD3D-2C36-4D32-AA70-873AD2477754}"/>
              </a:ext>
            </a:extLst>
          </p:cNvPr>
          <p:cNvSpPr>
            <a:spLocks noChangeAspect="1" noChangeArrowheads="1"/>
          </p:cNvSpPr>
          <p:nvPr/>
        </p:nvSpPr>
        <p:spPr bwMode="auto">
          <a:xfrm>
            <a:off x="4572000" y="25717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19FC31D6-E759-40E8-A538-1A204A538FD6}"/>
              </a:ext>
            </a:extLst>
          </p:cNvPr>
          <p:cNvPicPr>
            <a:picLocks noChangeAspect="1"/>
          </p:cNvPicPr>
          <p:nvPr/>
        </p:nvPicPr>
        <p:blipFill>
          <a:blip r:embed="rId4"/>
          <a:stretch>
            <a:fillRect/>
          </a:stretch>
        </p:blipFill>
        <p:spPr>
          <a:xfrm>
            <a:off x="1857375" y="981075"/>
            <a:ext cx="5429250" cy="4181475"/>
          </a:xfrm>
          <a:prstGeom prst="rect">
            <a:avLst/>
          </a:prstGeom>
        </p:spPr>
      </p:pic>
    </p:spTree>
    <p:extLst>
      <p:ext uri="{BB962C8B-B14F-4D97-AF65-F5344CB8AC3E}">
        <p14:creationId xmlns:p14="http://schemas.microsoft.com/office/powerpoint/2010/main" val="1388972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5967B23-775A-409F-8135-82DA581525E9}"/>
              </a:ext>
            </a:extLst>
          </p:cNvPr>
          <p:cNvSpPr txBox="1">
            <a:spLocks/>
          </p:cNvSpPr>
          <p:nvPr/>
        </p:nvSpPr>
        <p:spPr bwMode="auto">
          <a:xfrm>
            <a:off x="-685800" y="407987"/>
            <a:ext cx="10515600" cy="1325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sz="4800" b="1" kern="0" dirty="0">
                <a:latin typeface="Century Gothic" panose="020B0502020202020204" pitchFamily="34" charset="0"/>
              </a:rPr>
              <a:t>Heat</a:t>
            </a:r>
          </a:p>
        </p:txBody>
      </p:sp>
      <p:sp>
        <p:nvSpPr>
          <p:cNvPr id="3" name="TextBox 2">
            <a:extLst>
              <a:ext uri="{FF2B5EF4-FFF2-40B4-BE49-F238E27FC236}">
                <a16:creationId xmlns:a16="http://schemas.microsoft.com/office/drawing/2014/main" id="{F1C710E8-E538-4051-A6EB-FF6826CD255C}"/>
              </a:ext>
            </a:extLst>
          </p:cNvPr>
          <p:cNvSpPr txBox="1"/>
          <p:nvPr/>
        </p:nvSpPr>
        <p:spPr>
          <a:xfrm>
            <a:off x="3352800" y="1733550"/>
            <a:ext cx="3048000" cy="2062103"/>
          </a:xfrm>
          <a:prstGeom prst="rect">
            <a:avLst/>
          </a:prstGeom>
          <a:noFill/>
        </p:spPr>
        <p:txBody>
          <a:bodyPr wrap="square" rtlCol="0">
            <a:spAutoFit/>
          </a:bodyPr>
          <a:lstStyle/>
          <a:p>
            <a:pPr marL="457200" indent="-457200">
              <a:buFont typeface="Arial" panose="020B0604020202020204" pitchFamily="34" charset="0"/>
              <a:buChar char="•"/>
            </a:pPr>
            <a:r>
              <a:rPr lang="en-US" sz="3200" dirty="0">
                <a:latin typeface="Century Gothic" panose="020B0502020202020204" pitchFamily="34" charset="0"/>
              </a:rPr>
              <a:t>Predict</a:t>
            </a:r>
          </a:p>
          <a:p>
            <a:pPr marL="457200" indent="-457200">
              <a:buFont typeface="Arial" panose="020B0604020202020204" pitchFamily="34" charset="0"/>
              <a:buChar char="•"/>
            </a:pPr>
            <a:r>
              <a:rPr lang="en-US" sz="3200" dirty="0">
                <a:latin typeface="Century Gothic" panose="020B0502020202020204" pitchFamily="34" charset="0"/>
              </a:rPr>
              <a:t>Observe</a:t>
            </a:r>
          </a:p>
          <a:p>
            <a:pPr marL="457200" indent="-457200">
              <a:buFont typeface="Arial" panose="020B0604020202020204" pitchFamily="34" charset="0"/>
              <a:buChar char="•"/>
            </a:pPr>
            <a:r>
              <a:rPr lang="en-US" sz="3200" dirty="0">
                <a:latin typeface="Century Gothic" panose="020B0502020202020204" pitchFamily="34" charset="0"/>
              </a:rPr>
              <a:t>Explain</a:t>
            </a:r>
          </a:p>
          <a:p>
            <a:pPr marL="457200" indent="-457200">
              <a:buFont typeface="Arial" panose="020B0604020202020204" pitchFamily="34" charset="0"/>
              <a:buChar char="•"/>
            </a:pPr>
            <a:r>
              <a:rPr lang="en-US" sz="3200" dirty="0">
                <a:latin typeface="Century Gothic" panose="020B0502020202020204" pitchFamily="34" charset="0"/>
              </a:rPr>
              <a:t>Apply</a:t>
            </a:r>
          </a:p>
        </p:txBody>
      </p:sp>
      <p:pic>
        <p:nvPicPr>
          <p:cNvPr id="2054" name="Picture 6" descr="hot james mcavoy GIF">
            <a:extLst>
              <a:ext uri="{FF2B5EF4-FFF2-40B4-BE49-F238E27FC236}">
                <a16:creationId xmlns:a16="http://schemas.microsoft.com/office/drawing/2014/main" id="{68C28CBE-D2AA-42C5-8291-DAAF71B20D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657350"/>
            <a:ext cx="2469931" cy="22860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ot powerpuff girls GIF">
            <a:extLst>
              <a:ext uri="{FF2B5EF4-FFF2-40B4-BE49-F238E27FC236}">
                <a16:creationId xmlns:a16="http://schemas.microsoft.com/office/drawing/2014/main" id="{A583BC86-CAE2-4936-BB9A-35462DC03548}"/>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021576" y="1657350"/>
            <a:ext cx="3015831"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9327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A4A49DB-251E-48E1-BCA7-ABE3C6759FC8}"/>
              </a:ext>
            </a:extLst>
          </p:cNvPr>
          <p:cNvPicPr>
            <a:picLocks noChangeAspect="1"/>
          </p:cNvPicPr>
          <p:nvPr/>
        </p:nvPicPr>
        <p:blipFill>
          <a:blip r:embed="rId3"/>
          <a:stretch>
            <a:fillRect/>
          </a:stretch>
        </p:blipFill>
        <p:spPr>
          <a:xfrm rot="21024209">
            <a:off x="609600" y="314765"/>
            <a:ext cx="3594542" cy="451396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2">
            <a:extLst>
              <a:ext uri="{FF2B5EF4-FFF2-40B4-BE49-F238E27FC236}">
                <a16:creationId xmlns:a16="http://schemas.microsoft.com/office/drawing/2014/main" id="{BC69DAED-9129-43C2-87D3-B230D231A325}"/>
              </a:ext>
            </a:extLst>
          </p:cNvPr>
          <p:cNvPicPr>
            <a:picLocks noChangeAspect="1"/>
          </p:cNvPicPr>
          <p:nvPr/>
        </p:nvPicPr>
        <p:blipFill rotWithShape="1">
          <a:blip r:embed="rId4"/>
          <a:srcRect l="1402"/>
          <a:stretch/>
        </p:blipFill>
        <p:spPr>
          <a:xfrm>
            <a:off x="4604585" y="666750"/>
            <a:ext cx="4287187" cy="2478847"/>
          </a:xfrm>
          <a:prstGeom prst="rect">
            <a:avLst/>
          </a:prstGeom>
        </p:spPr>
      </p:pic>
      <p:sp>
        <p:nvSpPr>
          <p:cNvPr id="2" name="Rectangle: Rounded Corners 1">
            <a:extLst>
              <a:ext uri="{FF2B5EF4-FFF2-40B4-BE49-F238E27FC236}">
                <a16:creationId xmlns:a16="http://schemas.microsoft.com/office/drawing/2014/main" id="{588EC42C-5679-9DDB-01A7-A545E8563E1A}"/>
              </a:ext>
            </a:extLst>
          </p:cNvPr>
          <p:cNvSpPr/>
          <p:nvPr/>
        </p:nvSpPr>
        <p:spPr bwMode="auto">
          <a:xfrm>
            <a:off x="4987636" y="1428750"/>
            <a:ext cx="2492754" cy="304800"/>
          </a:xfrm>
          <a:prstGeom prst="roundRect">
            <a:avLst/>
          </a:prstGeom>
          <a:noFill/>
          <a:ln w="28575" cap="flat" cmpd="sng" algn="ctr">
            <a:solidFill>
              <a:srgbClr val="F88F2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a:ln>
                <a:noFill/>
              </a:ln>
              <a:solidFill>
                <a:schemeClr val="bg1"/>
              </a:solidFill>
              <a:effectLst/>
              <a:latin typeface="Arial" charset="0"/>
            </a:endParaRPr>
          </a:p>
        </p:txBody>
      </p:sp>
      <p:sp>
        <p:nvSpPr>
          <p:cNvPr id="5" name="Rectangle: Rounded Corners 4">
            <a:extLst>
              <a:ext uri="{FF2B5EF4-FFF2-40B4-BE49-F238E27FC236}">
                <a16:creationId xmlns:a16="http://schemas.microsoft.com/office/drawing/2014/main" id="{295B8DE7-A157-E4BA-59AC-F7560A8B0F7C}"/>
              </a:ext>
            </a:extLst>
          </p:cNvPr>
          <p:cNvSpPr/>
          <p:nvPr/>
        </p:nvSpPr>
        <p:spPr bwMode="auto">
          <a:xfrm>
            <a:off x="4953000" y="742950"/>
            <a:ext cx="2492754" cy="304800"/>
          </a:xfrm>
          <a:prstGeom prst="roundRect">
            <a:avLst/>
          </a:prstGeom>
          <a:noFill/>
          <a:ln w="28575" cap="flat" cmpd="sng" algn="ctr">
            <a:solidFill>
              <a:srgbClr val="F88F2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a:ln>
                <a:noFill/>
              </a:ln>
              <a:solidFill>
                <a:schemeClr val="bg1"/>
              </a:solidFill>
              <a:effectLst/>
              <a:latin typeface="Arial" charset="0"/>
            </a:endParaRPr>
          </a:p>
        </p:txBody>
      </p:sp>
      <p:sp>
        <p:nvSpPr>
          <p:cNvPr id="6" name="TextBox 5">
            <a:extLst>
              <a:ext uri="{FF2B5EF4-FFF2-40B4-BE49-F238E27FC236}">
                <a16:creationId xmlns:a16="http://schemas.microsoft.com/office/drawing/2014/main" id="{C821BCC2-3276-6ED0-E5DB-1B11F8E89EE7}"/>
              </a:ext>
            </a:extLst>
          </p:cNvPr>
          <p:cNvSpPr txBox="1"/>
          <p:nvPr/>
        </p:nvSpPr>
        <p:spPr>
          <a:xfrm>
            <a:off x="3785903" y="3409950"/>
            <a:ext cx="5924549" cy="400110"/>
          </a:xfrm>
          <a:prstGeom prst="rect">
            <a:avLst/>
          </a:prstGeom>
          <a:noFill/>
        </p:spPr>
        <p:txBody>
          <a:bodyPr wrap="square" rtlCol="0">
            <a:spAutoFit/>
          </a:bodyPr>
          <a:lstStyle/>
          <a:p>
            <a:pPr algn="ctr" defTabSz="1219140"/>
            <a:r>
              <a:rPr lang="en-US" sz="2000" dirty="0">
                <a:solidFill>
                  <a:srgbClr val="000000"/>
                </a:solidFill>
                <a:latin typeface="Century Gothic" panose="020B0502020202020204" pitchFamily="34" charset="0"/>
                <a:hlinkClick r:id="rId5"/>
              </a:rPr>
              <a:t>resources.perimeterinstitute.ca</a:t>
            </a:r>
            <a:endParaRPr lang="en-US" sz="2000" dirty="0">
              <a:solidFill>
                <a:srgbClr val="000000"/>
              </a:solidFill>
              <a:latin typeface="Century Gothic" panose="020B0502020202020204" pitchFamily="34" charset="0"/>
            </a:endParaRPr>
          </a:p>
        </p:txBody>
      </p:sp>
    </p:spTree>
    <p:extLst>
      <p:ext uri="{BB962C8B-B14F-4D97-AF65-F5344CB8AC3E}">
        <p14:creationId xmlns:p14="http://schemas.microsoft.com/office/powerpoint/2010/main" val="1958915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pic>
        <p:nvPicPr>
          <p:cNvPr id="4098" name="Picture 2" descr="Image result for balloon flame">
            <a:extLst>
              <a:ext uri="{FF2B5EF4-FFF2-40B4-BE49-F238E27FC236}">
                <a16:creationId xmlns:a16="http://schemas.microsoft.com/office/drawing/2014/main" id="{2969413C-BD14-44E2-B043-3383C91E7C2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782" t="2841" r="26465" b="1"/>
          <a:stretch/>
        </p:blipFill>
        <p:spPr bwMode="auto">
          <a:xfrm>
            <a:off x="5181600" y="1262062"/>
            <a:ext cx="2514601" cy="260508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balloon and candl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1276349"/>
            <a:ext cx="1981200" cy="2638125"/>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a:spLocks noGrp="1"/>
          </p:cNvSpPr>
          <p:nvPr>
            <p:ph type="title"/>
          </p:nvPr>
        </p:nvSpPr>
        <p:spPr>
          <a:xfrm>
            <a:off x="457200" y="221455"/>
            <a:ext cx="8229600" cy="857250"/>
          </a:xfrm>
        </p:spPr>
        <p:txBody>
          <a:bodyPr/>
          <a:lstStyle/>
          <a:p>
            <a:r>
              <a:rPr lang="es-ES" dirty="0" err="1">
                <a:latin typeface="Century Gothic" panose="020B0502020202020204" pitchFamily="34" charset="0"/>
                <a:cs typeface="Arial" panose="020B0604020202020204" pitchFamily="34" charset="0"/>
              </a:rPr>
              <a:t>Predict</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What</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happens</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to</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the</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balloons</a:t>
            </a:r>
            <a:r>
              <a:rPr lang="es-ES" dirty="0">
                <a:latin typeface="Century Gothic" panose="020B0502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2" name="TextBox 1"/>
          <p:cNvSpPr txBox="1"/>
          <p:nvPr/>
        </p:nvSpPr>
        <p:spPr>
          <a:xfrm>
            <a:off x="2743200" y="1876303"/>
            <a:ext cx="732893"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000000"/>
                </a:solidFill>
                <a:effectLst/>
                <a:uLnTx/>
                <a:uFillTx/>
                <a:latin typeface="Century Gothic" panose="020B0502020202020204" pitchFamily="34" charset="0"/>
              </a:rPr>
              <a:t>air</a:t>
            </a:r>
          </a:p>
        </p:txBody>
      </p:sp>
      <p:sp>
        <p:nvSpPr>
          <p:cNvPr id="9" name="TextBox 8"/>
          <p:cNvSpPr txBox="1"/>
          <p:nvPr/>
        </p:nvSpPr>
        <p:spPr>
          <a:xfrm rot="19372439">
            <a:off x="5829770" y="2057824"/>
            <a:ext cx="1544067"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000000"/>
                </a:solidFill>
                <a:effectLst/>
                <a:uLnTx/>
                <a:uFillTx/>
                <a:latin typeface="Century Gothic" panose="020B0502020202020204" pitchFamily="34" charset="0"/>
              </a:rPr>
              <a:t>water</a:t>
            </a:r>
          </a:p>
        </p:txBody>
      </p:sp>
      <p:sp>
        <p:nvSpPr>
          <p:cNvPr id="3" name="TextBox 2">
            <a:extLst>
              <a:ext uri="{FF2B5EF4-FFF2-40B4-BE49-F238E27FC236}">
                <a16:creationId xmlns:a16="http://schemas.microsoft.com/office/drawing/2014/main" id="{7EAF8105-EEE4-746C-279D-F7639460CA50}"/>
              </a:ext>
            </a:extLst>
          </p:cNvPr>
          <p:cNvSpPr txBox="1"/>
          <p:nvPr/>
        </p:nvSpPr>
        <p:spPr>
          <a:xfrm>
            <a:off x="1752600" y="4095750"/>
            <a:ext cx="6096000" cy="830997"/>
          </a:xfrm>
          <a:prstGeom prst="rect">
            <a:avLst/>
          </a:prstGeom>
          <a:noFill/>
        </p:spPr>
        <p:txBody>
          <a:bodyPr wrap="square" rtlCol="0">
            <a:spAutoFit/>
          </a:bodyPr>
          <a:lstStyle/>
          <a:p>
            <a:r>
              <a:rPr lang="en-CA" sz="2400" dirty="0">
                <a:latin typeface="Century Gothic" panose="020B0502020202020204" pitchFamily="34" charset="0"/>
              </a:rPr>
              <a:t>Will the balloons pop at the same time? If not, which will pop first? Why?</a:t>
            </a:r>
          </a:p>
        </p:txBody>
      </p:sp>
    </p:spTree>
    <p:extLst>
      <p:ext uri="{BB962C8B-B14F-4D97-AF65-F5344CB8AC3E}">
        <p14:creationId xmlns:p14="http://schemas.microsoft.com/office/powerpoint/2010/main" val="3472205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205200"/>
            <a:ext cx="8686800" cy="857250"/>
          </a:xfrm>
        </p:spPr>
        <p:txBody>
          <a:bodyPr/>
          <a:lstStyle/>
          <a:p>
            <a:r>
              <a:rPr lang="es-ES" dirty="0" err="1">
                <a:latin typeface="Century Gothic" panose="020B0502020202020204" pitchFamily="34" charset="0"/>
                <a:cs typeface="Arial" panose="020B0604020202020204" pitchFamily="34" charset="0"/>
              </a:rPr>
              <a:t>Predict</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What</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happens</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when</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water</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heats</a:t>
            </a:r>
            <a:r>
              <a:rPr lang="es-ES" dirty="0">
                <a:latin typeface="Century Gothic" panose="020B0502020202020204" pitchFamily="34" charset="0"/>
                <a:cs typeface="Arial" panose="020B0604020202020204" pitchFamily="34" charset="0"/>
              </a:rPr>
              <a:t> up</a:t>
            </a:r>
            <a:r>
              <a:rPr lang="es-ES"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sp>
        <p:nvSpPr>
          <p:cNvPr id="6" name="TextBox 5">
            <a:extLst>
              <a:ext uri="{FF2B5EF4-FFF2-40B4-BE49-F238E27FC236}">
                <a16:creationId xmlns:a16="http://schemas.microsoft.com/office/drawing/2014/main" id="{2127091E-0B70-C8E8-293F-3ECB34AA00C7}"/>
              </a:ext>
            </a:extLst>
          </p:cNvPr>
          <p:cNvSpPr txBox="1"/>
          <p:nvPr/>
        </p:nvSpPr>
        <p:spPr>
          <a:xfrm>
            <a:off x="1371600" y="4095750"/>
            <a:ext cx="6858000" cy="830997"/>
          </a:xfrm>
          <a:prstGeom prst="rect">
            <a:avLst/>
          </a:prstGeom>
          <a:noFill/>
        </p:spPr>
        <p:txBody>
          <a:bodyPr wrap="square" rtlCol="0">
            <a:spAutoFit/>
          </a:bodyPr>
          <a:lstStyle/>
          <a:p>
            <a:r>
              <a:rPr lang="en-CA" sz="2400" dirty="0">
                <a:latin typeface="Century Gothic" panose="020B0502020202020204" pitchFamily="34" charset="0"/>
              </a:rPr>
              <a:t>Will the water level rise, fall or stay the same?</a:t>
            </a:r>
          </a:p>
          <a:p>
            <a:r>
              <a:rPr lang="en-CA" sz="2400" dirty="0">
                <a:latin typeface="Century Gothic" panose="020B0502020202020204" pitchFamily="34" charset="0"/>
              </a:rPr>
              <a:t>Why?</a:t>
            </a:r>
          </a:p>
        </p:txBody>
      </p:sp>
      <p:pic>
        <p:nvPicPr>
          <p:cNvPr id="5" name="Picture 4">
            <a:extLst>
              <a:ext uri="{FF2B5EF4-FFF2-40B4-BE49-F238E27FC236}">
                <a16:creationId xmlns:a16="http://schemas.microsoft.com/office/drawing/2014/main" id="{A041A582-300A-B412-9243-62118FF53D8E}"/>
              </a:ext>
            </a:extLst>
          </p:cNvPr>
          <p:cNvPicPr>
            <a:picLocks noChangeAspect="1"/>
          </p:cNvPicPr>
          <p:nvPr/>
        </p:nvPicPr>
        <p:blipFill>
          <a:blip r:embed="rId4"/>
          <a:stretch>
            <a:fillRect/>
          </a:stretch>
        </p:blipFill>
        <p:spPr>
          <a:xfrm rot="5400000">
            <a:off x="2956754" y="1138996"/>
            <a:ext cx="2924177" cy="2589285"/>
          </a:xfrm>
          <a:prstGeom prst="rect">
            <a:avLst/>
          </a:prstGeom>
        </p:spPr>
      </p:pic>
    </p:spTree>
    <p:extLst>
      <p:ext uri="{BB962C8B-B14F-4D97-AF65-F5344CB8AC3E}">
        <p14:creationId xmlns:p14="http://schemas.microsoft.com/office/powerpoint/2010/main" val="3119286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err="1">
                <a:latin typeface="Century Gothic" panose="020B0502020202020204" pitchFamily="34" charset="0"/>
                <a:cs typeface="Arial" panose="020B0604020202020204" pitchFamily="34" charset="0"/>
              </a:rPr>
              <a:t>Predict</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What</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happens</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when</a:t>
            </a:r>
            <a:r>
              <a:rPr lang="es-ES" dirty="0">
                <a:latin typeface="Century Gothic" panose="020B0502020202020204" pitchFamily="34" charset="0"/>
                <a:cs typeface="Arial" panose="020B0604020202020204" pitchFamily="34" charset="0"/>
              </a:rPr>
              <a:t> ice </a:t>
            </a:r>
            <a:r>
              <a:rPr lang="es-ES" dirty="0" err="1">
                <a:latin typeface="Century Gothic" panose="020B0502020202020204" pitchFamily="34" charset="0"/>
                <a:cs typeface="Arial" panose="020B0604020202020204" pitchFamily="34" charset="0"/>
              </a:rPr>
              <a:t>melts</a:t>
            </a:r>
            <a:r>
              <a:rPr lang="es-ES"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pic>
        <p:nvPicPr>
          <p:cNvPr id="5" name="Picture 4">
            <a:extLst>
              <a:ext uri="{FF2B5EF4-FFF2-40B4-BE49-F238E27FC236}">
                <a16:creationId xmlns:a16="http://schemas.microsoft.com/office/drawing/2014/main" id="{3CE58ED2-F818-349D-936B-8426D4FDD814}"/>
              </a:ext>
            </a:extLst>
          </p:cNvPr>
          <p:cNvPicPr>
            <a:picLocks noChangeAspect="1"/>
          </p:cNvPicPr>
          <p:nvPr/>
        </p:nvPicPr>
        <p:blipFill>
          <a:blip r:embed="rId4"/>
          <a:stretch>
            <a:fillRect/>
          </a:stretch>
        </p:blipFill>
        <p:spPr>
          <a:xfrm>
            <a:off x="1752600" y="1581150"/>
            <a:ext cx="4695825" cy="2019300"/>
          </a:xfrm>
          <a:prstGeom prst="rect">
            <a:avLst/>
          </a:prstGeom>
        </p:spPr>
      </p:pic>
      <p:sp>
        <p:nvSpPr>
          <p:cNvPr id="7" name="TextBox 6">
            <a:extLst>
              <a:ext uri="{FF2B5EF4-FFF2-40B4-BE49-F238E27FC236}">
                <a16:creationId xmlns:a16="http://schemas.microsoft.com/office/drawing/2014/main" id="{F3EEC78C-C478-42FE-4A4A-4299069276CE}"/>
              </a:ext>
            </a:extLst>
          </p:cNvPr>
          <p:cNvSpPr txBox="1"/>
          <p:nvPr/>
        </p:nvSpPr>
        <p:spPr>
          <a:xfrm>
            <a:off x="1371600" y="4095750"/>
            <a:ext cx="6858000" cy="830997"/>
          </a:xfrm>
          <a:prstGeom prst="rect">
            <a:avLst/>
          </a:prstGeom>
          <a:noFill/>
        </p:spPr>
        <p:txBody>
          <a:bodyPr wrap="square" rtlCol="0">
            <a:spAutoFit/>
          </a:bodyPr>
          <a:lstStyle/>
          <a:p>
            <a:r>
              <a:rPr lang="en-CA" sz="2400" dirty="0">
                <a:latin typeface="Century Gothic" panose="020B0502020202020204" pitchFamily="34" charset="0"/>
              </a:rPr>
              <a:t>What will happen to the water level in each container? Why?</a:t>
            </a:r>
          </a:p>
        </p:txBody>
      </p:sp>
    </p:spTree>
    <p:extLst>
      <p:ext uri="{BB962C8B-B14F-4D97-AF65-F5344CB8AC3E}">
        <p14:creationId xmlns:p14="http://schemas.microsoft.com/office/powerpoint/2010/main" val="4038624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1ED94-1266-AF51-DF8A-74A075E485AE}"/>
              </a:ext>
            </a:extLst>
          </p:cNvPr>
          <p:cNvSpPr>
            <a:spLocks noGrp="1"/>
          </p:cNvSpPr>
          <p:nvPr>
            <p:ph type="title"/>
          </p:nvPr>
        </p:nvSpPr>
        <p:spPr/>
        <p:txBody>
          <a:bodyPr/>
          <a:lstStyle/>
          <a:p>
            <a:r>
              <a:rPr lang="en-CA" dirty="0"/>
              <a:t>Make your 3 predictions and explanations!</a:t>
            </a:r>
          </a:p>
        </p:txBody>
      </p:sp>
      <p:pic>
        <p:nvPicPr>
          <p:cNvPr id="5" name="Picture 4">
            <a:extLst>
              <a:ext uri="{FF2B5EF4-FFF2-40B4-BE49-F238E27FC236}">
                <a16:creationId xmlns:a16="http://schemas.microsoft.com/office/drawing/2014/main" id="{829B4052-D17C-693C-CA50-482D3751957C}"/>
              </a:ext>
            </a:extLst>
          </p:cNvPr>
          <p:cNvPicPr>
            <a:picLocks noChangeAspect="1"/>
          </p:cNvPicPr>
          <p:nvPr/>
        </p:nvPicPr>
        <p:blipFill>
          <a:blip r:embed="rId2"/>
          <a:stretch>
            <a:fillRect/>
          </a:stretch>
        </p:blipFill>
        <p:spPr>
          <a:xfrm rot="5400000">
            <a:off x="777842" y="1489108"/>
            <a:ext cx="1762127" cy="25558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5">
            <a:extLst>
              <a:ext uri="{FF2B5EF4-FFF2-40B4-BE49-F238E27FC236}">
                <a16:creationId xmlns:a16="http://schemas.microsoft.com/office/drawing/2014/main" id="{43626189-FDAC-8D3C-07AA-CC7B746C5FF1}"/>
              </a:ext>
            </a:extLst>
          </p:cNvPr>
          <p:cNvPicPr>
            <a:picLocks noChangeAspect="1"/>
          </p:cNvPicPr>
          <p:nvPr/>
        </p:nvPicPr>
        <p:blipFill>
          <a:blip r:embed="rId3"/>
          <a:stretch>
            <a:fillRect/>
          </a:stretch>
        </p:blipFill>
        <p:spPr>
          <a:xfrm rot="5400000">
            <a:off x="3377176" y="1556774"/>
            <a:ext cx="2235733" cy="19796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6CC16681-B0B9-D5B1-89A7-B5ADB90B515F}"/>
              </a:ext>
            </a:extLst>
          </p:cNvPr>
          <p:cNvPicPr>
            <a:picLocks noChangeAspect="1"/>
          </p:cNvPicPr>
          <p:nvPr/>
        </p:nvPicPr>
        <p:blipFill>
          <a:blip r:embed="rId4"/>
          <a:stretch>
            <a:fillRect/>
          </a:stretch>
        </p:blipFill>
        <p:spPr>
          <a:xfrm>
            <a:off x="5867400" y="2266950"/>
            <a:ext cx="3189618" cy="1371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Box 7">
            <a:extLst>
              <a:ext uri="{FF2B5EF4-FFF2-40B4-BE49-F238E27FC236}">
                <a16:creationId xmlns:a16="http://schemas.microsoft.com/office/drawing/2014/main" id="{4E368122-D5DF-6890-F040-A28FD5509537}"/>
              </a:ext>
            </a:extLst>
          </p:cNvPr>
          <p:cNvSpPr txBox="1"/>
          <p:nvPr/>
        </p:nvSpPr>
        <p:spPr>
          <a:xfrm>
            <a:off x="609600" y="3714750"/>
            <a:ext cx="2260600" cy="461665"/>
          </a:xfrm>
          <a:prstGeom prst="rect">
            <a:avLst/>
          </a:prstGeom>
          <a:noFill/>
        </p:spPr>
        <p:txBody>
          <a:bodyPr wrap="square" rtlCol="0">
            <a:spAutoFit/>
          </a:bodyPr>
          <a:lstStyle/>
          <a:p>
            <a:r>
              <a:rPr lang="en-CA" sz="2400" dirty="0">
                <a:latin typeface="Century Gothic" panose="020B0502020202020204" pitchFamily="34" charset="0"/>
              </a:rPr>
              <a:t>Popping time</a:t>
            </a:r>
          </a:p>
        </p:txBody>
      </p:sp>
      <p:sp>
        <p:nvSpPr>
          <p:cNvPr id="9" name="TextBox 8">
            <a:extLst>
              <a:ext uri="{FF2B5EF4-FFF2-40B4-BE49-F238E27FC236}">
                <a16:creationId xmlns:a16="http://schemas.microsoft.com/office/drawing/2014/main" id="{4C17F2F5-8046-5C40-2969-8DD291F57C3C}"/>
              </a:ext>
            </a:extLst>
          </p:cNvPr>
          <p:cNvSpPr txBox="1"/>
          <p:nvPr/>
        </p:nvSpPr>
        <p:spPr>
          <a:xfrm>
            <a:off x="3505200" y="3714750"/>
            <a:ext cx="2260600" cy="461665"/>
          </a:xfrm>
          <a:prstGeom prst="rect">
            <a:avLst/>
          </a:prstGeom>
          <a:noFill/>
        </p:spPr>
        <p:txBody>
          <a:bodyPr wrap="square" rtlCol="0">
            <a:spAutoFit/>
          </a:bodyPr>
          <a:lstStyle/>
          <a:p>
            <a:r>
              <a:rPr lang="en-CA" sz="2400" dirty="0">
                <a:latin typeface="Century Gothic" panose="020B0502020202020204" pitchFamily="34" charset="0"/>
              </a:rPr>
              <a:t>Water level</a:t>
            </a:r>
          </a:p>
        </p:txBody>
      </p:sp>
      <p:sp>
        <p:nvSpPr>
          <p:cNvPr id="10" name="TextBox 9">
            <a:extLst>
              <a:ext uri="{FF2B5EF4-FFF2-40B4-BE49-F238E27FC236}">
                <a16:creationId xmlns:a16="http://schemas.microsoft.com/office/drawing/2014/main" id="{AE0F109F-1F37-F05A-BD96-42C12F7DB02D}"/>
              </a:ext>
            </a:extLst>
          </p:cNvPr>
          <p:cNvSpPr txBox="1"/>
          <p:nvPr/>
        </p:nvSpPr>
        <p:spPr>
          <a:xfrm>
            <a:off x="6553200" y="3714750"/>
            <a:ext cx="2260600" cy="461665"/>
          </a:xfrm>
          <a:prstGeom prst="rect">
            <a:avLst/>
          </a:prstGeom>
          <a:noFill/>
        </p:spPr>
        <p:txBody>
          <a:bodyPr wrap="square" rtlCol="0">
            <a:spAutoFit/>
          </a:bodyPr>
          <a:lstStyle/>
          <a:p>
            <a:r>
              <a:rPr lang="en-CA" sz="2400" dirty="0">
                <a:latin typeface="Century Gothic" panose="020B0502020202020204" pitchFamily="34" charset="0"/>
              </a:rPr>
              <a:t>Water level</a:t>
            </a:r>
          </a:p>
        </p:txBody>
      </p:sp>
    </p:spTree>
    <p:extLst>
      <p:ext uri="{BB962C8B-B14F-4D97-AF65-F5344CB8AC3E}">
        <p14:creationId xmlns:p14="http://schemas.microsoft.com/office/powerpoint/2010/main" val="3425119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pic>
        <p:nvPicPr>
          <p:cNvPr id="4098" name="Picture 2" descr="Image result for balloon flame">
            <a:extLst>
              <a:ext uri="{FF2B5EF4-FFF2-40B4-BE49-F238E27FC236}">
                <a16:creationId xmlns:a16="http://schemas.microsoft.com/office/drawing/2014/main" id="{2969413C-BD14-44E2-B043-3383C91E7C2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782" t="2841" r="26465" b="1"/>
          <a:stretch/>
        </p:blipFill>
        <p:spPr bwMode="auto">
          <a:xfrm>
            <a:off x="2623223" y="919134"/>
            <a:ext cx="3897554" cy="403780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rot="19372439">
            <a:off x="4017213" y="2064345"/>
            <a:ext cx="1479892" cy="646331"/>
          </a:xfrm>
          <a:prstGeom prst="rect">
            <a:avLst/>
          </a:prstGeom>
          <a:noFill/>
        </p:spPr>
        <p:txBody>
          <a:bodyPr wrap="none" rtlCol="0">
            <a:spAutoFit/>
          </a:bodyPr>
          <a:lstStyle/>
          <a:p>
            <a:r>
              <a:rPr lang="en-US" sz="3600" dirty="0">
                <a:latin typeface="Century Gothic" panose="020B0502020202020204" pitchFamily="34" charset="0"/>
              </a:rPr>
              <a:t>water</a:t>
            </a:r>
          </a:p>
        </p:txBody>
      </p:sp>
      <p:sp>
        <p:nvSpPr>
          <p:cNvPr id="5" name="Title 1">
            <a:extLst>
              <a:ext uri="{FF2B5EF4-FFF2-40B4-BE49-F238E27FC236}">
                <a16:creationId xmlns:a16="http://schemas.microsoft.com/office/drawing/2014/main" id="{47325F62-9412-44F2-A930-EC4A4B3A0761}"/>
              </a:ext>
            </a:extLst>
          </p:cNvPr>
          <p:cNvSpPr>
            <a:spLocks noGrp="1"/>
          </p:cNvSpPr>
          <p:nvPr>
            <p:ph type="title"/>
          </p:nvPr>
        </p:nvSpPr>
        <p:spPr>
          <a:xfrm>
            <a:off x="457200" y="205200"/>
            <a:ext cx="8229600" cy="857250"/>
          </a:xfrm>
        </p:spPr>
        <p:txBody>
          <a:bodyPr/>
          <a:lstStyle/>
          <a:p>
            <a:r>
              <a:rPr lang="en-US" dirty="0"/>
              <a:t>Observe and Explain</a:t>
            </a:r>
          </a:p>
        </p:txBody>
      </p:sp>
    </p:spTree>
    <p:extLst>
      <p:ext uri="{BB962C8B-B14F-4D97-AF65-F5344CB8AC3E}">
        <p14:creationId xmlns:p14="http://schemas.microsoft.com/office/powerpoint/2010/main" val="258159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pic>
        <p:nvPicPr>
          <p:cNvPr id="11" name="Picture 2" descr="Image result for 2/3 of the earth is covered by water">
            <a:extLst>
              <a:ext uri="{FF2B5EF4-FFF2-40B4-BE49-F238E27FC236}">
                <a16:creationId xmlns:a16="http://schemas.microsoft.com/office/drawing/2014/main" id="{6E97201A-6E48-485E-842E-1F243BAB08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4901" y="1281619"/>
            <a:ext cx="6705597" cy="3352800"/>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Title 1">
            <a:extLst>
              <a:ext uri="{FF2B5EF4-FFF2-40B4-BE49-F238E27FC236}">
                <a16:creationId xmlns:a16="http://schemas.microsoft.com/office/drawing/2014/main" id="{3207A02B-C6BC-4343-9BEA-E73E895D9D38}"/>
              </a:ext>
            </a:extLst>
          </p:cNvPr>
          <p:cNvSpPr>
            <a:spLocks noGrp="1"/>
          </p:cNvSpPr>
          <p:nvPr>
            <p:ph type="title"/>
          </p:nvPr>
        </p:nvSpPr>
        <p:spPr>
          <a:xfrm>
            <a:off x="152400" y="205200"/>
            <a:ext cx="8610600" cy="857250"/>
          </a:xfrm>
        </p:spPr>
        <p:txBody>
          <a:bodyPr/>
          <a:lstStyle/>
          <a:p>
            <a:r>
              <a:rPr lang="es-ES" dirty="0" err="1"/>
              <a:t>Apply</a:t>
            </a:r>
            <a:r>
              <a:rPr lang="es-ES" dirty="0"/>
              <a:t>:</a:t>
            </a:r>
            <a:br>
              <a:rPr lang="es-ES" dirty="0"/>
            </a:br>
            <a:r>
              <a:rPr lang="es-ES" dirty="0"/>
              <a:t>70% </a:t>
            </a:r>
            <a:r>
              <a:rPr lang="es-ES" dirty="0" err="1"/>
              <a:t>of</a:t>
            </a:r>
            <a:r>
              <a:rPr lang="es-ES" dirty="0"/>
              <a:t> </a:t>
            </a:r>
            <a:r>
              <a:rPr lang="es-ES" dirty="0" err="1"/>
              <a:t>the</a:t>
            </a:r>
            <a:r>
              <a:rPr lang="es-ES" dirty="0"/>
              <a:t> </a:t>
            </a:r>
            <a:r>
              <a:rPr lang="es-ES" dirty="0" err="1"/>
              <a:t>Earth</a:t>
            </a:r>
            <a:r>
              <a:rPr lang="es-ES" dirty="0"/>
              <a:t> </a:t>
            </a:r>
            <a:r>
              <a:rPr lang="es-ES" dirty="0" err="1"/>
              <a:t>is</a:t>
            </a:r>
            <a:r>
              <a:rPr lang="es-ES" dirty="0"/>
              <a:t> </a:t>
            </a:r>
            <a:r>
              <a:rPr lang="es-ES" dirty="0" err="1"/>
              <a:t>covered</a:t>
            </a:r>
            <a:r>
              <a:rPr lang="es-ES" dirty="0"/>
              <a:t> </a:t>
            </a:r>
            <a:r>
              <a:rPr lang="es-ES" dirty="0" err="1"/>
              <a:t>by</a:t>
            </a:r>
            <a:r>
              <a:rPr lang="es-ES" dirty="0"/>
              <a:t> </a:t>
            </a:r>
            <a:r>
              <a:rPr lang="es-ES" dirty="0" err="1"/>
              <a:t>water</a:t>
            </a:r>
            <a:endParaRPr lang="en-US" dirty="0"/>
          </a:p>
        </p:txBody>
      </p:sp>
    </p:spTree>
    <p:extLst>
      <p:ext uri="{BB962C8B-B14F-4D97-AF65-F5344CB8AC3E}">
        <p14:creationId xmlns:p14="http://schemas.microsoft.com/office/powerpoint/2010/main" val="2233348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50700-BE85-4EE8-8AF3-545016C019E1}"/>
              </a:ext>
            </a:extLst>
          </p:cNvPr>
          <p:cNvSpPr>
            <a:spLocks noGrp="1"/>
          </p:cNvSpPr>
          <p:nvPr>
            <p:ph type="title"/>
          </p:nvPr>
        </p:nvSpPr>
        <p:spPr>
          <a:xfrm>
            <a:off x="508920" y="133350"/>
            <a:ext cx="8229600" cy="690150"/>
          </a:xfrm>
        </p:spPr>
        <p:txBody>
          <a:bodyPr/>
          <a:lstStyle/>
          <a:p>
            <a:r>
              <a:rPr lang="en-US" dirty="0"/>
              <a:t>Oceans are hotter</a:t>
            </a:r>
            <a:endParaRPr lang="en-CA" dirty="0"/>
          </a:p>
        </p:txBody>
      </p:sp>
      <p:pic>
        <p:nvPicPr>
          <p:cNvPr id="2050" name="Picture 2" descr="https://pbs.twimg.com/media/D42axAuUwAEdHKr.jpg:large">
            <a:extLst>
              <a:ext uri="{FF2B5EF4-FFF2-40B4-BE49-F238E27FC236}">
                <a16:creationId xmlns:a16="http://schemas.microsoft.com/office/drawing/2014/main" id="{836BB283-3D69-48B3-8A0F-A59BD5E2A2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8541" y="895350"/>
            <a:ext cx="6170359" cy="42355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8445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205200"/>
            <a:ext cx="8686800" cy="857250"/>
          </a:xfrm>
        </p:spPr>
        <p:txBody>
          <a:bodyPr/>
          <a:lstStyle/>
          <a:p>
            <a:r>
              <a:rPr lang="es-ES" dirty="0" err="1">
                <a:latin typeface="Century Gothic" panose="020B0502020202020204" pitchFamily="34" charset="0"/>
                <a:cs typeface="Arial" panose="020B0604020202020204" pitchFamily="34" charset="0"/>
              </a:rPr>
              <a:t>What</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happens</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when</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water</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heats</a:t>
            </a:r>
            <a:r>
              <a:rPr lang="es-ES" dirty="0">
                <a:latin typeface="Century Gothic" panose="020B0502020202020204" pitchFamily="34" charset="0"/>
                <a:cs typeface="Arial" panose="020B0604020202020204" pitchFamily="34" charset="0"/>
              </a:rPr>
              <a:t> up</a:t>
            </a:r>
            <a:r>
              <a:rPr lang="es-ES"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pic>
        <p:nvPicPr>
          <p:cNvPr id="6" name="Picture 5">
            <a:extLst>
              <a:ext uri="{FF2B5EF4-FFF2-40B4-BE49-F238E27FC236}">
                <a16:creationId xmlns:a16="http://schemas.microsoft.com/office/drawing/2014/main" id="{E5771649-AA89-81B2-FA5A-52C2CF27D5AF}"/>
              </a:ext>
            </a:extLst>
          </p:cNvPr>
          <p:cNvPicPr>
            <a:picLocks noChangeAspect="1"/>
          </p:cNvPicPr>
          <p:nvPr/>
        </p:nvPicPr>
        <p:blipFill>
          <a:blip r:embed="rId4"/>
          <a:stretch>
            <a:fillRect/>
          </a:stretch>
        </p:blipFill>
        <p:spPr>
          <a:xfrm rot="5400000">
            <a:off x="2951826" y="1601124"/>
            <a:ext cx="3010233" cy="26654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058671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205200"/>
            <a:ext cx="8686800" cy="857250"/>
          </a:xfrm>
        </p:spPr>
        <p:txBody>
          <a:bodyPr/>
          <a:lstStyle/>
          <a:p>
            <a:r>
              <a:rPr lang="es-ES" dirty="0" err="1">
                <a:latin typeface="Century Gothic" panose="020B0502020202020204" pitchFamily="34" charset="0"/>
                <a:cs typeface="Arial" panose="020B0604020202020204" pitchFamily="34" charset="0"/>
              </a:rPr>
              <a:t>How</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does</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this</a:t>
            </a:r>
            <a:r>
              <a:rPr lang="es-ES" dirty="0">
                <a:latin typeface="Century Gothic" panose="020B0502020202020204" pitchFamily="34" charset="0"/>
                <a:cs typeface="Arial" panose="020B0604020202020204" pitchFamily="34" charset="0"/>
              </a:rPr>
              <a:t> relate </a:t>
            </a:r>
            <a:r>
              <a:rPr lang="es-ES" dirty="0" err="1">
                <a:latin typeface="Century Gothic" panose="020B0502020202020204" pitchFamily="34" charset="0"/>
                <a:cs typeface="Arial" panose="020B0604020202020204" pitchFamily="34" charset="0"/>
              </a:rPr>
              <a:t>to</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the</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Earth</a:t>
            </a:r>
            <a:r>
              <a:rPr lang="es-ES" dirty="0">
                <a:latin typeface="Century Gothic" panose="020B0502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5" name="Picture 4" descr="A picture containing text, indoor&#10;&#10;Description automatically generated">
            <a:extLst>
              <a:ext uri="{FF2B5EF4-FFF2-40B4-BE49-F238E27FC236}">
                <a16:creationId xmlns:a16="http://schemas.microsoft.com/office/drawing/2014/main" id="{0B89BB7E-382D-4FF5-8E3E-F625F9A2064F}"/>
              </a:ext>
            </a:extLst>
          </p:cNvPr>
          <p:cNvPicPr>
            <a:picLocks noChangeAspect="1"/>
          </p:cNvPicPr>
          <p:nvPr/>
        </p:nvPicPr>
        <p:blipFill rotWithShape="1">
          <a:blip r:embed="rId3"/>
          <a:srcRect l="18355" t="35749" r="19910" b="2286"/>
          <a:stretch/>
        </p:blipFill>
        <p:spPr>
          <a:xfrm>
            <a:off x="914400" y="1178925"/>
            <a:ext cx="3581400" cy="3103880"/>
          </a:xfrm>
          <a:prstGeom prst="rect">
            <a:avLst/>
          </a:prstGeom>
        </p:spPr>
      </p:pic>
      <p:pic>
        <p:nvPicPr>
          <p:cNvPr id="13" name="Picture 12" descr="A picture containing text, indoor&#10;&#10;Description automatically generated">
            <a:extLst>
              <a:ext uri="{FF2B5EF4-FFF2-40B4-BE49-F238E27FC236}">
                <a16:creationId xmlns:a16="http://schemas.microsoft.com/office/drawing/2014/main" id="{D82D5DED-9442-478F-ABD7-572F01823B68}"/>
              </a:ext>
            </a:extLst>
          </p:cNvPr>
          <p:cNvPicPr>
            <a:picLocks noChangeAspect="1"/>
          </p:cNvPicPr>
          <p:nvPr/>
        </p:nvPicPr>
        <p:blipFill rotWithShape="1">
          <a:blip r:embed="rId4"/>
          <a:srcRect l="23887" t="38974" r="19246" b="1077"/>
          <a:stretch/>
        </p:blipFill>
        <p:spPr>
          <a:xfrm>
            <a:off x="4800599" y="1178924"/>
            <a:ext cx="3468753" cy="3103879"/>
          </a:xfrm>
          <a:prstGeom prst="rect">
            <a:avLst/>
          </a:prstGeom>
        </p:spPr>
      </p:pic>
      <p:sp>
        <p:nvSpPr>
          <p:cNvPr id="14" name="Arrow: Right 13">
            <a:extLst>
              <a:ext uri="{FF2B5EF4-FFF2-40B4-BE49-F238E27FC236}">
                <a16:creationId xmlns:a16="http://schemas.microsoft.com/office/drawing/2014/main" id="{ECE0076B-0FF3-4C56-96E1-CD907C494251}"/>
              </a:ext>
            </a:extLst>
          </p:cNvPr>
          <p:cNvSpPr/>
          <p:nvPr/>
        </p:nvSpPr>
        <p:spPr bwMode="auto">
          <a:xfrm>
            <a:off x="4876800" y="2038350"/>
            <a:ext cx="1524000" cy="152400"/>
          </a:xfrm>
          <a:prstGeom prst="rightArrow">
            <a:avLst/>
          </a:prstGeom>
          <a:solidFill>
            <a:srgbClr val="32A3FD"/>
          </a:solidFill>
          <a:ln w="9525" cap="flat" cmpd="sng" algn="ctr">
            <a:solidFill>
              <a:srgbClr val="31A2F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CA" sz="4400" b="0" i="0" u="none" strike="noStrike" kern="1200" cap="none" spc="0" normalizeH="0" baseline="0" noProof="0">
              <a:ln>
                <a:noFill/>
              </a:ln>
              <a:solidFill>
                <a:srgbClr val="000000"/>
              </a:solidFill>
              <a:effectLst/>
              <a:uLnTx/>
              <a:uFillTx/>
              <a:latin typeface="Arial" charset="0"/>
            </a:endParaRPr>
          </a:p>
        </p:txBody>
      </p:sp>
      <p:sp>
        <p:nvSpPr>
          <p:cNvPr id="17" name="Arrow: Right 16">
            <a:extLst>
              <a:ext uri="{FF2B5EF4-FFF2-40B4-BE49-F238E27FC236}">
                <a16:creationId xmlns:a16="http://schemas.microsoft.com/office/drawing/2014/main" id="{225BAC6F-15A6-4A19-B7BF-B4BD18C7DC50}"/>
              </a:ext>
            </a:extLst>
          </p:cNvPr>
          <p:cNvSpPr/>
          <p:nvPr/>
        </p:nvSpPr>
        <p:spPr bwMode="auto">
          <a:xfrm flipH="1">
            <a:off x="3048000" y="2266950"/>
            <a:ext cx="1371600" cy="152400"/>
          </a:xfrm>
          <a:prstGeom prst="rightArrow">
            <a:avLst/>
          </a:prstGeom>
          <a:solidFill>
            <a:srgbClr val="32A3FD"/>
          </a:solidFill>
          <a:ln w="9525" cap="flat" cmpd="sng" algn="ctr">
            <a:solidFill>
              <a:srgbClr val="31A2F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CA" sz="4400" b="0" i="0" u="none" strike="noStrike" kern="1200" cap="none" spc="0" normalizeH="0" baseline="0" noProof="0">
              <a:ln>
                <a:noFill/>
              </a:ln>
              <a:solidFill>
                <a:srgbClr val="000000"/>
              </a:solidFill>
              <a:effectLst/>
              <a:uLnTx/>
              <a:uFillTx/>
              <a:latin typeface="Arial" charset="0"/>
            </a:endParaRPr>
          </a:p>
        </p:txBody>
      </p:sp>
      <p:pic>
        <p:nvPicPr>
          <p:cNvPr id="8" name="Picture 7">
            <a:extLst>
              <a:ext uri="{FF2B5EF4-FFF2-40B4-BE49-F238E27FC236}">
                <a16:creationId xmlns:a16="http://schemas.microsoft.com/office/drawing/2014/main" id="{0AE8DCBB-B6A5-464E-B581-3FEBCBC7CA1B}"/>
              </a:ext>
            </a:extLst>
          </p:cNvPr>
          <p:cNvPicPr>
            <a:picLocks noChangeAspect="1"/>
          </p:cNvPicPr>
          <p:nvPr/>
        </p:nvPicPr>
        <p:blipFill>
          <a:blip r:embed="rId5"/>
          <a:stretch>
            <a:fillRect/>
          </a:stretch>
        </p:blipFill>
        <p:spPr>
          <a:xfrm>
            <a:off x="7982712" y="4619062"/>
            <a:ext cx="990600" cy="328382"/>
          </a:xfrm>
          <a:prstGeom prst="rect">
            <a:avLst/>
          </a:prstGeom>
        </p:spPr>
      </p:pic>
    </p:spTree>
    <p:extLst>
      <p:ext uri="{BB962C8B-B14F-4D97-AF65-F5344CB8AC3E}">
        <p14:creationId xmlns:p14="http://schemas.microsoft.com/office/powerpoint/2010/main" val="877171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122"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028572"/>
            <a:ext cx="5086349" cy="3086355"/>
          </a:xfrm>
          <a:prstGeom prst="rect">
            <a:avLst/>
          </a:prstGeom>
          <a:noFill/>
          <a:extLst>
            <a:ext uri="{909E8E84-426E-40dd-AFC4-6F175D3DCCD1}">
              <a14:hiddenFill xmlns="" xmlns:a14="http://schemas.microsoft.com/office/drawing/2010/main">
                <a:solidFill>
                  <a:srgbClr val="FFFFFF"/>
                </a:solidFill>
              </a14:hiddenFill>
            </a:ext>
          </a:extLst>
        </p:spPr>
      </p:pic>
      <p:sp>
        <p:nvSpPr>
          <p:cNvPr id="5" name="Title 1"/>
          <p:cNvSpPr>
            <a:spLocks noGrp="1"/>
          </p:cNvSpPr>
          <p:nvPr>
            <p:ph type="title"/>
          </p:nvPr>
        </p:nvSpPr>
        <p:spPr>
          <a:xfrm>
            <a:off x="1485900" y="205200"/>
            <a:ext cx="6172200" cy="857250"/>
          </a:xfrm>
        </p:spPr>
        <p:txBody>
          <a:bodyPr/>
          <a:lstStyle/>
          <a:p>
            <a:r>
              <a:rPr lang="en-US" dirty="0"/>
              <a:t>Thermal Expansion of Water</a:t>
            </a:r>
          </a:p>
        </p:txBody>
      </p:sp>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3228231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2FC7D-A75C-4E42-A2D6-B73B92B99ADD}"/>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06EE974A-1A30-4641-8BF9-137C25E0A9CF}"/>
              </a:ext>
            </a:extLst>
          </p:cNvPr>
          <p:cNvSpPr>
            <a:spLocks noGrp="1"/>
          </p:cNvSpPr>
          <p:nvPr>
            <p:ph idx="1"/>
          </p:nvPr>
        </p:nvSpPr>
        <p:spPr/>
        <p:txBody>
          <a:bodyPr/>
          <a:lstStyle/>
          <a:p>
            <a:r>
              <a:rPr lang="en-US" dirty="0"/>
              <a:t>What questions about climate change do you hear the most?</a:t>
            </a:r>
          </a:p>
          <a:p>
            <a:r>
              <a:rPr lang="en-US" dirty="0"/>
              <a:t>What is the question that you are most worried about being asked?</a:t>
            </a:r>
          </a:p>
          <a:p>
            <a:r>
              <a:rPr lang="en-US" dirty="0"/>
              <a:t>What is the question you have always wanted to ask?</a:t>
            </a:r>
          </a:p>
        </p:txBody>
      </p:sp>
    </p:spTree>
    <p:extLst>
      <p:ext uri="{BB962C8B-B14F-4D97-AF65-F5344CB8AC3E}">
        <p14:creationId xmlns:p14="http://schemas.microsoft.com/office/powerpoint/2010/main" val="3027795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074" name="Picture 2" descr="Related image">
            <a:extLst>
              <a:ext uri="{FF2B5EF4-FFF2-40B4-BE49-F238E27FC236}">
                <a16:creationId xmlns:a16="http://schemas.microsoft.com/office/drawing/2014/main" id="{07E9F52C-FF5D-4D3E-9443-6FA0AA8962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 t="24706" r="-335"/>
          <a:stretch/>
        </p:blipFill>
        <p:spPr bwMode="auto">
          <a:xfrm>
            <a:off x="990600" y="1200150"/>
            <a:ext cx="6920095" cy="3500545"/>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1AFDCA6B-FB24-4BBF-8641-0411CCB43A51}"/>
              </a:ext>
            </a:extLst>
          </p:cNvPr>
          <p:cNvSpPr>
            <a:spLocks noGrp="1"/>
          </p:cNvSpPr>
          <p:nvPr>
            <p:ph type="title"/>
          </p:nvPr>
        </p:nvSpPr>
        <p:spPr>
          <a:xfrm>
            <a:off x="457200" y="205200"/>
            <a:ext cx="8229600" cy="857250"/>
          </a:xfrm>
        </p:spPr>
        <p:txBody>
          <a:bodyPr/>
          <a:lstStyle/>
          <a:p>
            <a:r>
              <a:rPr lang="en-CA" dirty="0"/>
              <a:t>Apply:</a:t>
            </a:r>
            <a:br>
              <a:rPr lang="en-CA" dirty="0"/>
            </a:br>
            <a:r>
              <a:rPr lang="en-CA" dirty="0"/>
              <a:t>Measuring the Ocean’s Volume</a:t>
            </a:r>
          </a:p>
        </p:txBody>
      </p:sp>
    </p:spTree>
    <p:extLst>
      <p:ext uri="{BB962C8B-B14F-4D97-AF65-F5344CB8AC3E}">
        <p14:creationId xmlns:p14="http://schemas.microsoft.com/office/powerpoint/2010/main" val="1872294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AFDCA6B-FB24-4BBF-8641-0411CCB43A51}"/>
              </a:ext>
            </a:extLst>
          </p:cNvPr>
          <p:cNvSpPr>
            <a:spLocks noGrp="1"/>
          </p:cNvSpPr>
          <p:nvPr>
            <p:ph type="title"/>
          </p:nvPr>
        </p:nvSpPr>
        <p:spPr>
          <a:xfrm>
            <a:off x="457200" y="62455"/>
            <a:ext cx="8229600" cy="857250"/>
          </a:xfrm>
        </p:spPr>
        <p:txBody>
          <a:bodyPr/>
          <a:lstStyle/>
          <a:p>
            <a:r>
              <a:rPr lang="en-CA" dirty="0"/>
              <a:t>ARGO: Measuring the Ocean’s Volume</a:t>
            </a:r>
          </a:p>
        </p:txBody>
      </p:sp>
      <p:pic>
        <p:nvPicPr>
          <p:cNvPr id="2050" name="Picture 2" descr="Image result for argo ocean array">
            <a:extLst>
              <a:ext uri="{FF2B5EF4-FFF2-40B4-BE49-F238E27FC236}">
                <a16:creationId xmlns:a16="http://schemas.microsoft.com/office/drawing/2014/main" id="{A3C6F66C-C923-4CBE-8455-3333DD45C3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7650" y="895350"/>
            <a:ext cx="5627550" cy="4220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279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AFDCA6B-FB24-4BBF-8641-0411CCB43A51}"/>
              </a:ext>
            </a:extLst>
          </p:cNvPr>
          <p:cNvSpPr>
            <a:spLocks noGrp="1"/>
          </p:cNvSpPr>
          <p:nvPr>
            <p:ph type="title"/>
          </p:nvPr>
        </p:nvSpPr>
        <p:spPr>
          <a:xfrm>
            <a:off x="457200" y="133350"/>
            <a:ext cx="8229600" cy="857250"/>
          </a:xfrm>
        </p:spPr>
        <p:txBody>
          <a:bodyPr/>
          <a:lstStyle/>
          <a:p>
            <a:r>
              <a:rPr lang="en-CA" dirty="0"/>
              <a:t>ARGO: Measuring the Ocean’s Volume</a:t>
            </a:r>
          </a:p>
        </p:txBody>
      </p:sp>
      <p:pic>
        <p:nvPicPr>
          <p:cNvPr id="2" name="Picture 1"/>
          <p:cNvPicPr>
            <a:picLocks noChangeAspect="1"/>
          </p:cNvPicPr>
          <p:nvPr/>
        </p:nvPicPr>
        <p:blipFill>
          <a:blip r:embed="rId3"/>
          <a:stretch>
            <a:fillRect/>
          </a:stretch>
        </p:blipFill>
        <p:spPr>
          <a:xfrm>
            <a:off x="609600" y="1062450"/>
            <a:ext cx="7681732" cy="3512489"/>
          </a:xfrm>
          <a:prstGeom prst="rect">
            <a:avLst/>
          </a:prstGeom>
        </p:spPr>
      </p:pic>
    </p:spTree>
    <p:extLst>
      <p:ext uri="{BB962C8B-B14F-4D97-AF65-F5344CB8AC3E}">
        <p14:creationId xmlns:p14="http://schemas.microsoft.com/office/powerpoint/2010/main" val="1231472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sp>
        <p:nvSpPr>
          <p:cNvPr id="5" name="Title 1">
            <a:extLst>
              <a:ext uri="{FF2B5EF4-FFF2-40B4-BE49-F238E27FC236}">
                <a16:creationId xmlns:a16="http://schemas.microsoft.com/office/drawing/2014/main" id="{F0ABDC84-BBF4-4628-96C5-883D98110A06}"/>
              </a:ext>
            </a:extLst>
          </p:cNvPr>
          <p:cNvSpPr>
            <a:spLocks noGrp="1"/>
          </p:cNvSpPr>
          <p:nvPr>
            <p:ph type="title"/>
          </p:nvPr>
        </p:nvSpPr>
        <p:spPr>
          <a:xfrm>
            <a:off x="457200" y="205200"/>
            <a:ext cx="8229600" cy="857250"/>
          </a:xfrm>
        </p:spPr>
        <p:txBody>
          <a:bodyPr/>
          <a:lstStyle/>
          <a:p>
            <a:r>
              <a:rPr lang="en-US" dirty="0"/>
              <a:t>Observe and Explain</a:t>
            </a:r>
          </a:p>
        </p:txBody>
      </p:sp>
      <p:pic>
        <p:nvPicPr>
          <p:cNvPr id="6" name="Picture 5">
            <a:extLst>
              <a:ext uri="{FF2B5EF4-FFF2-40B4-BE49-F238E27FC236}">
                <a16:creationId xmlns:a16="http://schemas.microsoft.com/office/drawing/2014/main" id="{F3E7CCB3-FB6E-31F0-9A6E-32FA8AE546FE}"/>
              </a:ext>
            </a:extLst>
          </p:cNvPr>
          <p:cNvPicPr>
            <a:picLocks noChangeAspect="1"/>
          </p:cNvPicPr>
          <p:nvPr/>
        </p:nvPicPr>
        <p:blipFill>
          <a:blip r:embed="rId3"/>
          <a:stretch>
            <a:fillRect/>
          </a:stretch>
        </p:blipFill>
        <p:spPr>
          <a:xfrm>
            <a:off x="2133600" y="1733550"/>
            <a:ext cx="4695825" cy="2019300"/>
          </a:xfrm>
          <a:prstGeom prst="rect">
            <a:avLst/>
          </a:prstGeom>
        </p:spPr>
      </p:pic>
    </p:spTree>
    <p:extLst>
      <p:ext uri="{BB962C8B-B14F-4D97-AF65-F5344CB8AC3E}">
        <p14:creationId xmlns:p14="http://schemas.microsoft.com/office/powerpoint/2010/main" val="2099143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err="1">
                <a:latin typeface="Century Gothic" panose="020B0502020202020204" pitchFamily="34" charset="0"/>
                <a:cs typeface="Arial" panose="020B0604020202020204" pitchFamily="34" charset="0"/>
              </a:rPr>
              <a:t>How</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does</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this</a:t>
            </a:r>
            <a:r>
              <a:rPr lang="es-ES" dirty="0">
                <a:latin typeface="Century Gothic" panose="020B0502020202020204" pitchFamily="34" charset="0"/>
                <a:cs typeface="Arial" panose="020B0604020202020204" pitchFamily="34" charset="0"/>
              </a:rPr>
              <a:t> relate </a:t>
            </a:r>
            <a:r>
              <a:rPr lang="es-ES" dirty="0" err="1">
                <a:latin typeface="Century Gothic" panose="020B0502020202020204" pitchFamily="34" charset="0"/>
                <a:cs typeface="Arial" panose="020B0604020202020204" pitchFamily="34" charset="0"/>
              </a:rPr>
              <a:t>to</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the</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Earth</a:t>
            </a:r>
            <a:r>
              <a:rPr lang="es-ES" dirty="0">
                <a:latin typeface="Century Gothic" panose="020B0502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5" name="Picture 4" descr="A picture containing text, indoor&#10;&#10;Description automatically generated">
            <a:extLst>
              <a:ext uri="{FF2B5EF4-FFF2-40B4-BE49-F238E27FC236}">
                <a16:creationId xmlns:a16="http://schemas.microsoft.com/office/drawing/2014/main" id="{6E19CA72-2CD8-4B40-8AF1-50FB0133CE3F}"/>
              </a:ext>
            </a:extLst>
          </p:cNvPr>
          <p:cNvPicPr>
            <a:picLocks noChangeAspect="1"/>
          </p:cNvPicPr>
          <p:nvPr/>
        </p:nvPicPr>
        <p:blipFill rotWithShape="1">
          <a:blip r:embed="rId3"/>
          <a:srcRect l="7965" t="26166" r="60491" b="23076"/>
          <a:stretch/>
        </p:blipFill>
        <p:spPr>
          <a:xfrm>
            <a:off x="1524000" y="1138898"/>
            <a:ext cx="2892551" cy="2900756"/>
          </a:xfrm>
          <a:prstGeom prst="rect">
            <a:avLst/>
          </a:prstGeom>
        </p:spPr>
      </p:pic>
      <p:pic>
        <p:nvPicPr>
          <p:cNvPr id="7" name="Picture 6" descr="A picture containing text, indoor, drink, open&#10;&#10;Description automatically generated">
            <a:extLst>
              <a:ext uri="{FF2B5EF4-FFF2-40B4-BE49-F238E27FC236}">
                <a16:creationId xmlns:a16="http://schemas.microsoft.com/office/drawing/2014/main" id="{A3C91F7C-9B1D-4D7D-87DE-FE4E11CFB617}"/>
              </a:ext>
            </a:extLst>
          </p:cNvPr>
          <p:cNvPicPr>
            <a:picLocks noChangeAspect="1"/>
          </p:cNvPicPr>
          <p:nvPr/>
        </p:nvPicPr>
        <p:blipFill rotWithShape="1">
          <a:blip r:embed="rId4"/>
          <a:srcRect l="9750" t="30482" r="59904" b="8091"/>
          <a:stretch/>
        </p:blipFill>
        <p:spPr>
          <a:xfrm>
            <a:off x="5105400" y="1121372"/>
            <a:ext cx="2651716" cy="2900756"/>
          </a:xfrm>
          <a:prstGeom prst="rect">
            <a:avLst/>
          </a:prstGeom>
        </p:spPr>
      </p:pic>
      <p:sp>
        <p:nvSpPr>
          <p:cNvPr id="8" name="Arrow: Right 7">
            <a:extLst>
              <a:ext uri="{FF2B5EF4-FFF2-40B4-BE49-F238E27FC236}">
                <a16:creationId xmlns:a16="http://schemas.microsoft.com/office/drawing/2014/main" id="{D1182881-FD83-4186-80E4-422582DB1180}"/>
              </a:ext>
            </a:extLst>
          </p:cNvPr>
          <p:cNvSpPr/>
          <p:nvPr/>
        </p:nvSpPr>
        <p:spPr bwMode="auto">
          <a:xfrm>
            <a:off x="1295400" y="2812542"/>
            <a:ext cx="1066800" cy="152400"/>
          </a:xfrm>
          <a:prstGeom prst="rightArrow">
            <a:avLst/>
          </a:prstGeom>
          <a:solidFill>
            <a:schemeClr val="tx2"/>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CA" sz="4400" b="0" i="0" u="none" strike="noStrike" kern="1200" cap="none" spc="0" normalizeH="0" baseline="0" noProof="0">
              <a:ln>
                <a:noFill/>
              </a:ln>
              <a:solidFill>
                <a:srgbClr val="000000"/>
              </a:solidFill>
              <a:effectLst/>
              <a:uLnTx/>
              <a:uFillTx/>
              <a:latin typeface="Arial" charset="0"/>
            </a:endParaRPr>
          </a:p>
        </p:txBody>
      </p:sp>
      <p:sp>
        <p:nvSpPr>
          <p:cNvPr id="11" name="Arrow: Right 10">
            <a:extLst>
              <a:ext uri="{FF2B5EF4-FFF2-40B4-BE49-F238E27FC236}">
                <a16:creationId xmlns:a16="http://schemas.microsoft.com/office/drawing/2014/main" id="{2CDA918F-5ABE-4F1E-ACC8-B7328D83FC73}"/>
              </a:ext>
            </a:extLst>
          </p:cNvPr>
          <p:cNvSpPr/>
          <p:nvPr/>
        </p:nvSpPr>
        <p:spPr bwMode="auto">
          <a:xfrm>
            <a:off x="4742692" y="2343150"/>
            <a:ext cx="1066800" cy="152400"/>
          </a:xfrm>
          <a:prstGeom prst="rightArrow">
            <a:avLst/>
          </a:prstGeom>
          <a:solidFill>
            <a:schemeClr val="tx2"/>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CA" sz="4400" b="0" i="0" u="none" strike="noStrike" kern="1200" cap="none" spc="0" normalizeH="0" baseline="0" noProof="0">
              <a:ln>
                <a:noFill/>
              </a:ln>
              <a:solidFill>
                <a:srgbClr val="000000"/>
              </a:solidFill>
              <a:effectLst/>
              <a:uLnTx/>
              <a:uFillTx/>
              <a:latin typeface="Arial" charset="0"/>
            </a:endParaRPr>
          </a:p>
        </p:txBody>
      </p:sp>
    </p:spTree>
    <p:extLst>
      <p:ext uri="{BB962C8B-B14F-4D97-AF65-F5344CB8AC3E}">
        <p14:creationId xmlns:p14="http://schemas.microsoft.com/office/powerpoint/2010/main" val="311864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pic>
        <p:nvPicPr>
          <p:cNvPr id="9" name="Picture 2" descr="Image result for land ice sea ice">
            <a:extLst>
              <a:ext uri="{FF2B5EF4-FFF2-40B4-BE49-F238E27FC236}">
                <a16:creationId xmlns:a16="http://schemas.microsoft.com/office/drawing/2014/main" id="{2F645986-4DD7-4E35-9773-843A670138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1428750"/>
            <a:ext cx="9481077" cy="3063118"/>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a:extLst>
              <a:ext uri="{FF2B5EF4-FFF2-40B4-BE49-F238E27FC236}">
                <a16:creationId xmlns:a16="http://schemas.microsoft.com/office/drawing/2014/main" id="{855F4BBC-2B01-4DAE-A4FC-BA41D21EFB10}"/>
              </a:ext>
            </a:extLst>
          </p:cNvPr>
          <p:cNvSpPr txBox="1"/>
          <p:nvPr/>
        </p:nvSpPr>
        <p:spPr>
          <a:xfrm>
            <a:off x="381000" y="308850"/>
            <a:ext cx="8305800" cy="1015663"/>
          </a:xfrm>
          <a:prstGeom prst="rect">
            <a:avLst/>
          </a:prstGeom>
          <a:noFill/>
        </p:spPr>
        <p:txBody>
          <a:bodyPr wrap="square" rtlCol="0">
            <a:spAutoFit/>
          </a:bodyPr>
          <a:lstStyle/>
          <a:p>
            <a:pPr algn="ctr"/>
            <a:r>
              <a:rPr lang="en-US" sz="3000" dirty="0">
                <a:latin typeface="Century Gothic" panose="020B0502020202020204" pitchFamily="34" charset="0"/>
              </a:rPr>
              <a:t>Apply:</a:t>
            </a:r>
          </a:p>
          <a:p>
            <a:pPr algn="ctr"/>
            <a:r>
              <a:rPr lang="en-US" sz="3000" dirty="0">
                <a:latin typeface="Century Gothic" panose="020B0502020202020204" pitchFamily="34" charset="0"/>
              </a:rPr>
              <a:t>Land Ice vs Sea Ice</a:t>
            </a:r>
          </a:p>
        </p:txBody>
      </p:sp>
    </p:spTree>
    <p:extLst>
      <p:ext uri="{BB962C8B-B14F-4D97-AF65-F5344CB8AC3E}">
        <p14:creationId xmlns:p14="http://schemas.microsoft.com/office/powerpoint/2010/main" val="1057460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170" name="Picture 2" descr="Image result for ice berg melt">
            <a:extLst>
              <a:ext uri="{FF2B5EF4-FFF2-40B4-BE49-F238E27FC236}">
                <a16:creationId xmlns:a16="http://schemas.microsoft.com/office/drawing/2014/main" id="{CE439A32-FEDC-4679-AE62-F2C06601319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54000" y="206470"/>
            <a:ext cx="4069133" cy="24414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B8A4C65-743F-4902-BF23-B1753ABF549E}"/>
              </a:ext>
            </a:extLst>
          </p:cNvPr>
          <p:cNvSpPr txBox="1"/>
          <p:nvPr/>
        </p:nvSpPr>
        <p:spPr>
          <a:xfrm>
            <a:off x="304801" y="2725641"/>
            <a:ext cx="3809999" cy="1200329"/>
          </a:xfrm>
          <a:prstGeom prst="rect">
            <a:avLst/>
          </a:prstGeom>
          <a:noFill/>
        </p:spPr>
        <p:txBody>
          <a:bodyPr wrap="square" rtlCol="0">
            <a:spAutoFit/>
          </a:bodyPr>
          <a:lstStyle/>
          <a:p>
            <a:pPr lvl="0" algn="ctr" eaLnBrk="0" hangingPunct="0">
              <a:spcBef>
                <a:spcPct val="30000"/>
              </a:spcBef>
              <a:defRPr/>
            </a:pPr>
            <a:r>
              <a:rPr lang="en-US" sz="2400" dirty="0">
                <a:latin typeface="Century Gothic" panose="020B0502020202020204" pitchFamily="34" charset="0"/>
              </a:rPr>
              <a:t>A melting iceberg does not cause a direct change in sea level</a:t>
            </a:r>
          </a:p>
        </p:txBody>
      </p:sp>
      <p:pic>
        <p:nvPicPr>
          <p:cNvPr id="7172" name="Picture 4" descr="Image result for glacier melt">
            <a:extLst>
              <a:ext uri="{FF2B5EF4-FFF2-40B4-BE49-F238E27FC236}">
                <a16:creationId xmlns:a16="http://schemas.microsoft.com/office/drawing/2014/main" id="{AAAC6805-1C12-43B3-9473-398ECD7547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56930" y="205200"/>
            <a:ext cx="4589410" cy="24427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6638330-0B04-4AB3-A0D4-6EA3265842E0}"/>
              </a:ext>
            </a:extLst>
          </p:cNvPr>
          <p:cNvSpPr txBox="1"/>
          <p:nvPr/>
        </p:nvSpPr>
        <p:spPr>
          <a:xfrm>
            <a:off x="4724400" y="2724150"/>
            <a:ext cx="4114799" cy="1569660"/>
          </a:xfrm>
          <a:prstGeom prst="rect">
            <a:avLst/>
          </a:prstGeom>
          <a:noFill/>
        </p:spPr>
        <p:txBody>
          <a:bodyPr wrap="square" rtlCol="0">
            <a:spAutoFit/>
          </a:bodyPr>
          <a:lstStyle/>
          <a:p>
            <a:pPr lvl="0" algn="ctr" eaLnBrk="0" hangingPunct="0">
              <a:spcBef>
                <a:spcPct val="30000"/>
              </a:spcBef>
              <a:defRPr/>
            </a:pPr>
            <a:r>
              <a:rPr lang="en-US" sz="2400" dirty="0">
                <a:latin typeface="Century Gothic" panose="020B0502020202020204" pitchFamily="34" charset="0"/>
              </a:rPr>
              <a:t>A melting glacier adds water to the ocean and causes a direct change in sea level</a:t>
            </a:r>
          </a:p>
        </p:txBody>
      </p:sp>
    </p:spTree>
    <p:extLst>
      <p:ext uri="{BB962C8B-B14F-4D97-AF65-F5344CB8AC3E}">
        <p14:creationId xmlns:p14="http://schemas.microsoft.com/office/powerpoint/2010/main" val="1746837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C964A-5FEF-479C-84BE-71971FE0F496}"/>
              </a:ext>
            </a:extLst>
          </p:cNvPr>
          <p:cNvSpPr>
            <a:spLocks noGrp="1"/>
          </p:cNvSpPr>
          <p:nvPr>
            <p:ph type="title"/>
          </p:nvPr>
        </p:nvSpPr>
        <p:spPr/>
        <p:txBody>
          <a:bodyPr/>
          <a:lstStyle/>
          <a:p>
            <a:r>
              <a:rPr lang="en-CA" dirty="0"/>
              <a:t>GRACE: Measuring Land Ice Mass</a:t>
            </a:r>
          </a:p>
        </p:txBody>
      </p:sp>
      <p:pic>
        <p:nvPicPr>
          <p:cNvPr id="3074" name="Picture 2" descr="https://earthobservatory.nasa.gov/ContentFeature/GRACE/Images/gracepanel1.jpg">
            <a:extLst>
              <a:ext uri="{FF2B5EF4-FFF2-40B4-BE49-F238E27FC236}">
                <a16:creationId xmlns:a16="http://schemas.microsoft.com/office/drawing/2014/main" id="{D9A15193-6409-4D84-8B28-F60E0A271C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822" y="1524000"/>
            <a:ext cx="2839861" cy="17526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earthobservatory.nasa.gov/ContentFeature/GRACE/Images/gracepanel2.jpg">
            <a:extLst>
              <a:ext uri="{FF2B5EF4-FFF2-40B4-BE49-F238E27FC236}">
                <a16:creationId xmlns:a16="http://schemas.microsoft.com/office/drawing/2014/main" id="{A9DF7E5E-C9AE-41CF-83B7-BABEF589DA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524000"/>
            <a:ext cx="2839861" cy="17526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earthobservatory.nasa.gov/ContentFeature/GRACE/Images/gracepanel3.jpg">
            <a:extLst>
              <a:ext uri="{FF2B5EF4-FFF2-40B4-BE49-F238E27FC236}">
                <a16:creationId xmlns:a16="http://schemas.microsoft.com/office/drawing/2014/main" id="{65178BB9-E356-4C38-AB3D-F00A90220F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92676" y="1524000"/>
            <a:ext cx="2839861"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5547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B37D8AD-2B16-4028-BC2D-6344BBDFCB68}"/>
              </a:ext>
            </a:extLst>
          </p:cNvPr>
          <p:cNvSpPr txBox="1"/>
          <p:nvPr/>
        </p:nvSpPr>
        <p:spPr>
          <a:xfrm>
            <a:off x="5105400" y="666750"/>
            <a:ext cx="3898065" cy="707886"/>
          </a:xfrm>
          <a:prstGeom prst="rect">
            <a:avLst/>
          </a:prstGeom>
          <a:noFill/>
        </p:spPr>
        <p:txBody>
          <a:bodyPr wrap="square" rtlCol="0">
            <a:spAutoFit/>
          </a:bodyPr>
          <a:lstStyle/>
          <a:p>
            <a:pPr lvl="0" eaLnBrk="0" hangingPunct="0">
              <a:spcBef>
                <a:spcPct val="30000"/>
              </a:spcBef>
              <a:defRPr/>
            </a:pPr>
            <a:r>
              <a:rPr lang="en-US" sz="2000" dirty="0">
                <a:latin typeface="Century Gothic" panose="020B0502020202020204" pitchFamily="34" charset="0"/>
              </a:rPr>
              <a:t>Antarctica ice mass is decreasing at 150 Gt per year</a:t>
            </a:r>
          </a:p>
        </p:txBody>
      </p:sp>
      <p:sp>
        <p:nvSpPr>
          <p:cNvPr id="10" name="TextBox 9">
            <a:extLst>
              <a:ext uri="{FF2B5EF4-FFF2-40B4-BE49-F238E27FC236}">
                <a16:creationId xmlns:a16="http://schemas.microsoft.com/office/drawing/2014/main" id="{F9A0EF08-7B0E-4C49-A4D5-CC71409F1008}"/>
              </a:ext>
            </a:extLst>
          </p:cNvPr>
          <p:cNvSpPr txBox="1"/>
          <p:nvPr/>
        </p:nvSpPr>
        <p:spPr>
          <a:xfrm>
            <a:off x="5105401" y="3003887"/>
            <a:ext cx="4114800" cy="707886"/>
          </a:xfrm>
          <a:prstGeom prst="rect">
            <a:avLst/>
          </a:prstGeom>
          <a:noFill/>
        </p:spPr>
        <p:txBody>
          <a:bodyPr wrap="square" rtlCol="0">
            <a:spAutoFit/>
          </a:bodyPr>
          <a:lstStyle/>
          <a:p>
            <a:pPr lvl="0" eaLnBrk="0" hangingPunct="0">
              <a:spcBef>
                <a:spcPct val="30000"/>
              </a:spcBef>
              <a:defRPr/>
            </a:pPr>
            <a:r>
              <a:rPr lang="en-US" sz="2000" dirty="0">
                <a:latin typeface="Century Gothic" panose="020B0502020202020204" pitchFamily="34" charset="0"/>
              </a:rPr>
              <a:t>Greenland ice mass is decreasing at 278 Gt per year</a:t>
            </a:r>
          </a:p>
        </p:txBody>
      </p:sp>
      <p:sp>
        <p:nvSpPr>
          <p:cNvPr id="2" name="TextBox 1">
            <a:extLst>
              <a:ext uri="{FF2B5EF4-FFF2-40B4-BE49-F238E27FC236}">
                <a16:creationId xmlns:a16="http://schemas.microsoft.com/office/drawing/2014/main" id="{E61CCCBE-B3A7-449C-8CCC-2C6BD95BF137}"/>
              </a:ext>
            </a:extLst>
          </p:cNvPr>
          <p:cNvSpPr txBox="1"/>
          <p:nvPr/>
        </p:nvSpPr>
        <p:spPr>
          <a:xfrm>
            <a:off x="5181601" y="1962150"/>
            <a:ext cx="3821864" cy="584775"/>
          </a:xfrm>
          <a:prstGeom prst="rect">
            <a:avLst/>
          </a:prstGeom>
          <a:noFill/>
          <a:ln w="19050">
            <a:solidFill>
              <a:srgbClr val="C00000"/>
            </a:solidFill>
          </a:ln>
          <a:effectLst>
            <a:glow rad="63500">
              <a:schemeClr val="accent3">
                <a:satMod val="175000"/>
                <a:alpha val="40000"/>
              </a:schemeClr>
            </a:glow>
          </a:effectLst>
        </p:spPr>
        <p:txBody>
          <a:bodyPr wrap="square" rtlCol="0">
            <a:spAutoFit/>
          </a:bodyPr>
          <a:lstStyle/>
          <a:p>
            <a:r>
              <a:rPr lang="en-US" sz="3200" dirty="0">
                <a:latin typeface="Century Gothic" panose="020B0502020202020204" pitchFamily="34" charset="0"/>
              </a:rPr>
              <a:t>&gt; 420 Gt per year!</a:t>
            </a:r>
          </a:p>
        </p:txBody>
      </p:sp>
      <p:pic>
        <p:nvPicPr>
          <p:cNvPr id="13" name="Picture 12" descr="Chart, line chart&#10;&#10;Description automatically generated">
            <a:extLst>
              <a:ext uri="{FF2B5EF4-FFF2-40B4-BE49-F238E27FC236}">
                <a16:creationId xmlns:a16="http://schemas.microsoft.com/office/drawing/2014/main" id="{8AA5D848-5D0E-42F8-AE53-0EAE8176782B}"/>
              </a:ext>
            </a:extLst>
          </p:cNvPr>
          <p:cNvPicPr>
            <a:picLocks noChangeAspect="1"/>
          </p:cNvPicPr>
          <p:nvPr/>
        </p:nvPicPr>
        <p:blipFill>
          <a:blip r:embed="rId3"/>
          <a:stretch>
            <a:fillRect/>
          </a:stretch>
        </p:blipFill>
        <p:spPr>
          <a:xfrm>
            <a:off x="63001" y="-22390"/>
            <a:ext cx="4979398" cy="2794051"/>
          </a:xfrm>
          <a:prstGeom prst="rect">
            <a:avLst/>
          </a:prstGeom>
        </p:spPr>
      </p:pic>
      <p:pic>
        <p:nvPicPr>
          <p:cNvPr id="15" name="Picture 14" descr="Chart, line chart&#10;&#10;Description automatically generated">
            <a:extLst>
              <a:ext uri="{FF2B5EF4-FFF2-40B4-BE49-F238E27FC236}">
                <a16:creationId xmlns:a16="http://schemas.microsoft.com/office/drawing/2014/main" id="{968341E6-5EDC-4CB9-A9F4-B0217E035B5E}"/>
              </a:ext>
            </a:extLst>
          </p:cNvPr>
          <p:cNvPicPr>
            <a:picLocks noChangeAspect="1"/>
          </p:cNvPicPr>
          <p:nvPr/>
        </p:nvPicPr>
        <p:blipFill>
          <a:blip r:embed="rId4"/>
          <a:stretch>
            <a:fillRect/>
          </a:stretch>
        </p:blipFill>
        <p:spPr>
          <a:xfrm>
            <a:off x="62185" y="2354580"/>
            <a:ext cx="4980214" cy="2788920"/>
          </a:xfrm>
          <a:prstGeom prst="rect">
            <a:avLst/>
          </a:prstGeom>
        </p:spPr>
      </p:pic>
    </p:spTree>
    <p:extLst>
      <p:ext uri="{BB962C8B-B14F-4D97-AF65-F5344CB8AC3E}">
        <p14:creationId xmlns:p14="http://schemas.microsoft.com/office/powerpoint/2010/main" val="916360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74F3F-D878-4909-9CF8-EEC07EDECC10}"/>
              </a:ext>
            </a:extLst>
          </p:cNvPr>
          <p:cNvSpPr>
            <a:spLocks noGrp="1"/>
          </p:cNvSpPr>
          <p:nvPr>
            <p:ph type="title"/>
          </p:nvPr>
        </p:nvSpPr>
        <p:spPr>
          <a:xfrm>
            <a:off x="428443" y="74030"/>
            <a:ext cx="8229600" cy="857250"/>
          </a:xfrm>
        </p:spPr>
        <p:txBody>
          <a:bodyPr/>
          <a:lstStyle/>
          <a:p>
            <a:r>
              <a:rPr lang="en-US" dirty="0"/>
              <a:t>Satellite Altimetry: Measuring Sea Level</a:t>
            </a:r>
            <a:endParaRPr lang="en-CA" dirty="0"/>
          </a:p>
        </p:txBody>
      </p:sp>
      <p:pic>
        <p:nvPicPr>
          <p:cNvPr id="5122" name="Picture 2" descr="Image result for sea level satellite">
            <a:extLst>
              <a:ext uri="{FF2B5EF4-FFF2-40B4-BE49-F238E27FC236}">
                <a16:creationId xmlns:a16="http://schemas.microsoft.com/office/drawing/2014/main" id="{C3074421-93A3-4D0B-BE02-B1428F7F3F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486" y="895350"/>
            <a:ext cx="5391514" cy="40558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034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506931B9-4B96-4698-9CEB-BC8C8CAEF953}"/>
              </a:ext>
            </a:extLst>
          </p:cNvPr>
          <p:cNvSpPr txBox="1">
            <a:spLocks/>
          </p:cNvSpPr>
          <p:nvPr/>
        </p:nvSpPr>
        <p:spPr bwMode="auto">
          <a:xfrm>
            <a:off x="82826" y="2993"/>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s-ES" sz="3600" b="1" kern="0" dirty="0" err="1">
                <a:latin typeface="Century Gothic" panose="020B0502020202020204" pitchFamily="34" charset="0"/>
              </a:rPr>
              <a:t>Earth</a:t>
            </a:r>
            <a:r>
              <a:rPr lang="es-ES" sz="3600" b="1" kern="0" dirty="0">
                <a:latin typeface="Century Gothic" panose="020B0502020202020204" pitchFamily="34" charset="0"/>
              </a:rPr>
              <a:t> </a:t>
            </a:r>
            <a:r>
              <a:rPr lang="es-ES" sz="3600" b="1" kern="0" dirty="0" err="1">
                <a:latin typeface="Century Gothic" panose="020B0502020202020204" pitchFamily="34" charset="0"/>
              </a:rPr>
              <a:t>is</a:t>
            </a:r>
            <a:r>
              <a:rPr lang="es-ES" sz="3600" b="1" kern="0" dirty="0">
                <a:latin typeface="Century Gothic" panose="020B0502020202020204" pitchFamily="34" charset="0"/>
              </a:rPr>
              <a:t> </a:t>
            </a:r>
            <a:r>
              <a:rPr lang="es-ES" sz="3600" b="1" kern="0" dirty="0" err="1">
                <a:latin typeface="Century Gothic" panose="020B0502020202020204" pitchFamily="34" charset="0"/>
              </a:rPr>
              <a:t>getting</a:t>
            </a:r>
            <a:r>
              <a:rPr lang="es-ES" sz="3600" b="1" kern="0" dirty="0">
                <a:latin typeface="Century Gothic" panose="020B0502020202020204" pitchFamily="34" charset="0"/>
              </a:rPr>
              <a:t> </a:t>
            </a:r>
            <a:r>
              <a:rPr lang="es-ES" sz="3600" b="1" kern="0" dirty="0" err="1">
                <a:latin typeface="Century Gothic" panose="020B0502020202020204" pitchFamily="34" charset="0"/>
              </a:rPr>
              <a:t>warmer</a:t>
            </a:r>
            <a:endParaRPr lang="en-CA" sz="3600" b="1" kern="0" dirty="0">
              <a:latin typeface="Century Gothic" panose="020B0502020202020204" pitchFamily="34" charset="0"/>
            </a:endParaRPr>
          </a:p>
        </p:txBody>
      </p:sp>
      <p:sp>
        <p:nvSpPr>
          <p:cNvPr id="8" name="TextBox 7">
            <a:extLst>
              <a:ext uri="{FF2B5EF4-FFF2-40B4-BE49-F238E27FC236}">
                <a16:creationId xmlns:a16="http://schemas.microsoft.com/office/drawing/2014/main" id="{A3D8FEF3-CF51-4421-9900-668046ADCA65}"/>
              </a:ext>
            </a:extLst>
          </p:cNvPr>
          <p:cNvSpPr txBox="1"/>
          <p:nvPr/>
        </p:nvSpPr>
        <p:spPr>
          <a:xfrm>
            <a:off x="609600" y="1207704"/>
            <a:ext cx="7162800" cy="1077218"/>
          </a:xfrm>
          <a:prstGeom prst="rect">
            <a:avLst/>
          </a:prstGeom>
          <a:noFill/>
        </p:spPr>
        <p:txBody>
          <a:bodyPr wrap="square" rtlCol="0">
            <a:spAutoFit/>
          </a:bodyPr>
          <a:lstStyle/>
          <a:p>
            <a:endParaRPr lang="en-US" sz="3200" i="1" dirty="0">
              <a:latin typeface="Century Gothic" panose="020B0502020202020204" pitchFamily="34" charset="0"/>
            </a:endParaRPr>
          </a:p>
          <a:p>
            <a:endParaRPr lang="en-US" sz="3200" i="1" dirty="0">
              <a:latin typeface="Century Gothic" panose="020B0502020202020204" pitchFamily="34" charset="0"/>
            </a:endParaRPr>
          </a:p>
        </p:txBody>
      </p:sp>
      <p:pic>
        <p:nvPicPr>
          <p:cNvPr id="3" name="Picture 2">
            <a:extLst>
              <a:ext uri="{FF2B5EF4-FFF2-40B4-BE49-F238E27FC236}">
                <a16:creationId xmlns:a16="http://schemas.microsoft.com/office/drawing/2014/main" id="{BA74CA97-2E7F-46F2-9151-4F9D9C7F4A9C}"/>
              </a:ext>
            </a:extLst>
          </p:cNvPr>
          <p:cNvPicPr>
            <a:picLocks noChangeAspect="1"/>
          </p:cNvPicPr>
          <p:nvPr/>
        </p:nvPicPr>
        <p:blipFill>
          <a:blip r:embed="rId3"/>
          <a:stretch>
            <a:fillRect/>
          </a:stretch>
        </p:blipFill>
        <p:spPr>
          <a:xfrm>
            <a:off x="987848" y="1047750"/>
            <a:ext cx="6860752" cy="3733800"/>
          </a:xfrm>
          <a:prstGeom prst="rect">
            <a:avLst/>
          </a:prstGeom>
        </p:spPr>
      </p:pic>
    </p:spTree>
    <p:extLst>
      <p:ext uri="{BB962C8B-B14F-4D97-AF65-F5344CB8AC3E}">
        <p14:creationId xmlns:p14="http://schemas.microsoft.com/office/powerpoint/2010/main" val="4067310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pic>
        <p:nvPicPr>
          <p:cNvPr id="2050" name="Picture 2" descr="Image result for hot water">
            <a:extLst>
              <a:ext uri="{FF2B5EF4-FFF2-40B4-BE49-F238E27FC236}">
                <a16:creationId xmlns:a16="http://schemas.microsoft.com/office/drawing/2014/main" id="{05D4C423-B53A-4FBD-8EE8-FB66C938BB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1062450"/>
            <a:ext cx="4533900" cy="299728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data graph">
            <a:extLst>
              <a:ext uri="{FF2B5EF4-FFF2-40B4-BE49-F238E27FC236}">
                <a16:creationId xmlns:a16="http://schemas.microsoft.com/office/drawing/2014/main" id="{1AE45F10-62E2-4E50-BC67-42DC51730177}"/>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524000" y="1062994"/>
            <a:ext cx="5921609" cy="3781371"/>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1266C8A9-177A-4DAF-902F-D110C0D1CBB9}"/>
              </a:ext>
            </a:extLst>
          </p:cNvPr>
          <p:cNvSpPr>
            <a:spLocks noGrp="1"/>
          </p:cNvSpPr>
          <p:nvPr>
            <p:ph type="title"/>
          </p:nvPr>
        </p:nvSpPr>
        <p:spPr>
          <a:xfrm>
            <a:off x="533400" y="133350"/>
            <a:ext cx="8229600" cy="857250"/>
          </a:xfrm>
        </p:spPr>
        <p:txBody>
          <a:bodyPr/>
          <a:lstStyle/>
          <a:p>
            <a:r>
              <a:rPr lang="en-US" dirty="0"/>
              <a:t>Measuring the Height of the Sea </a:t>
            </a:r>
          </a:p>
        </p:txBody>
      </p:sp>
    </p:spTree>
    <p:extLst>
      <p:ext uri="{BB962C8B-B14F-4D97-AF65-F5344CB8AC3E}">
        <p14:creationId xmlns:p14="http://schemas.microsoft.com/office/powerpoint/2010/main" val="2139601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785EE-044A-4C7F-A78F-7C8ED6F7BE41}"/>
              </a:ext>
            </a:extLst>
          </p:cNvPr>
          <p:cNvSpPr>
            <a:spLocks noGrp="1"/>
          </p:cNvSpPr>
          <p:nvPr>
            <p:ph type="title"/>
          </p:nvPr>
        </p:nvSpPr>
        <p:spPr/>
        <p:txBody>
          <a:bodyPr/>
          <a:lstStyle/>
          <a:p>
            <a:r>
              <a:rPr lang="en-CA" dirty="0"/>
              <a:t>Sea Level Budget</a:t>
            </a:r>
          </a:p>
        </p:txBody>
      </p:sp>
      <p:pic>
        <p:nvPicPr>
          <p:cNvPr id="1026" name="Picture 2" descr="Line graph of observed sea level over time with other lines showing the contributors to sea level (added water and thermal expansion)">
            <a:extLst>
              <a:ext uri="{FF2B5EF4-FFF2-40B4-BE49-F238E27FC236}">
                <a16:creationId xmlns:a16="http://schemas.microsoft.com/office/drawing/2014/main" id="{62C99D4C-5B4F-49D1-9FDC-7384201509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169" y="1072131"/>
            <a:ext cx="6515100" cy="366474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NES Jason Logo | Ocean Surface Topography from Space">
            <a:extLst>
              <a:ext uri="{FF2B5EF4-FFF2-40B4-BE49-F238E27FC236}">
                <a16:creationId xmlns:a16="http://schemas.microsoft.com/office/drawing/2014/main" id="{103EE932-6B13-71B9-DEAC-BDA61A1BEE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7269" y="1072131"/>
            <a:ext cx="962683" cy="792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GRACE 327-742 (CSR-GR-12-xx)">
            <a:extLst>
              <a:ext uri="{FF2B5EF4-FFF2-40B4-BE49-F238E27FC236}">
                <a16:creationId xmlns:a16="http://schemas.microsoft.com/office/drawing/2014/main" id="{CA0AC78C-DDF6-D4DA-2216-941D90A4A39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070" t="5427" r="1620" b="6094"/>
          <a:stretch/>
        </p:blipFill>
        <p:spPr bwMode="auto">
          <a:xfrm>
            <a:off x="7620327" y="2112478"/>
            <a:ext cx="809625" cy="792025"/>
          </a:xfrm>
          <a:prstGeom prst="ellipse">
            <a:avLst/>
          </a:prstGeom>
          <a:noFill/>
          <a:extLst>
            <a:ext uri="{909E8E84-426E-40DD-AFC4-6F175D3DCCD1}">
              <a14:hiddenFill xmlns:a14="http://schemas.microsoft.com/office/drawing/2010/main">
                <a:solidFill>
                  <a:srgbClr val="FFFFFF"/>
                </a:solidFill>
              </a14:hiddenFill>
            </a:ext>
          </a:extLst>
        </p:spPr>
      </p:pic>
      <p:pic>
        <p:nvPicPr>
          <p:cNvPr id="6" name="Picture 5" descr="Argo">
            <a:extLst>
              <a:ext uri="{FF2B5EF4-FFF2-40B4-BE49-F238E27FC236}">
                <a16:creationId xmlns:a16="http://schemas.microsoft.com/office/drawing/2014/main" id="{BEA8FDE9-C804-4932-6C17-27F6AA568FA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327" y="2977443"/>
            <a:ext cx="809625" cy="971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6822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err="1"/>
              <a:t>What’s</a:t>
            </a:r>
            <a:r>
              <a:rPr lang="es-ES" dirty="0"/>
              <a:t> </a:t>
            </a:r>
            <a:r>
              <a:rPr lang="es-ES" dirty="0" err="1"/>
              <a:t>causing</a:t>
            </a:r>
            <a:r>
              <a:rPr lang="es-ES" dirty="0"/>
              <a:t> </a:t>
            </a:r>
            <a:r>
              <a:rPr lang="es-ES" dirty="0" err="1"/>
              <a:t>the</a:t>
            </a:r>
            <a:r>
              <a:rPr lang="es-ES" dirty="0"/>
              <a:t> </a:t>
            </a:r>
            <a:r>
              <a:rPr lang="es-ES" dirty="0" err="1"/>
              <a:t>warming</a:t>
            </a:r>
            <a:r>
              <a:rPr lang="es-ES"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35566"/>
          <a:stretch/>
        </p:blipFill>
        <p:spPr>
          <a:xfrm>
            <a:off x="1295400" y="1885950"/>
            <a:ext cx="5943600" cy="2309841"/>
          </a:xfrm>
          <a:prstGeom prst="rect">
            <a:avLst/>
          </a:prstGeom>
          <a:ln>
            <a:noFill/>
          </a:ln>
          <a:effectLst>
            <a:outerShdw blurRad="190500" algn="tl" rotWithShape="0">
              <a:srgbClr val="000000">
                <a:alpha val="70000"/>
              </a:srgbClr>
            </a:outerShdw>
          </a:effectLst>
        </p:spPr>
      </p:pic>
      <p:pic>
        <p:nvPicPr>
          <p:cNvPr id="3" name="Picture 2">
            <a:extLst>
              <a:ext uri="{FF2B5EF4-FFF2-40B4-BE49-F238E27FC236}">
                <a16:creationId xmlns:a16="http://schemas.microsoft.com/office/drawing/2014/main" id="{D606EF38-522B-4CAB-813F-20B92467F78D}"/>
              </a:ext>
            </a:extLst>
          </p:cNvPr>
          <p:cNvPicPr>
            <a:picLocks noChangeAspect="1"/>
          </p:cNvPicPr>
          <p:nvPr/>
        </p:nvPicPr>
        <p:blipFill>
          <a:blip r:embed="rId4"/>
          <a:stretch>
            <a:fillRect/>
          </a:stretch>
        </p:blipFill>
        <p:spPr>
          <a:xfrm>
            <a:off x="7388691" y="1352550"/>
            <a:ext cx="1602909" cy="1610065"/>
          </a:xfrm>
          <a:prstGeom prst="rect">
            <a:avLst/>
          </a:prstGeom>
        </p:spPr>
      </p:pic>
    </p:spTree>
    <p:extLst>
      <p:ext uri="{BB962C8B-B14F-4D97-AF65-F5344CB8AC3E}">
        <p14:creationId xmlns:p14="http://schemas.microsoft.com/office/powerpoint/2010/main" val="2289328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Examine your graph</a:t>
            </a:r>
            <a:endParaRPr lang="en-US" b="1" dirty="0"/>
          </a:p>
        </p:txBody>
      </p:sp>
      <p:sp>
        <p:nvSpPr>
          <p:cNvPr id="3" name="TextBox 2"/>
          <p:cNvSpPr txBox="1"/>
          <p:nvPr/>
        </p:nvSpPr>
        <p:spPr>
          <a:xfrm>
            <a:off x="420077" y="1200150"/>
            <a:ext cx="8534400" cy="3416320"/>
          </a:xfrm>
          <a:prstGeom prst="rect">
            <a:avLst/>
          </a:prstGeom>
          <a:noFill/>
        </p:spPr>
        <p:txBody>
          <a:bodyPr wrap="square" rtlCol="0">
            <a:spAutoFit/>
          </a:bodyPr>
          <a:lstStyle/>
          <a:p>
            <a:pPr marL="342900" indent="-342900">
              <a:lnSpc>
                <a:spcPct val="150000"/>
              </a:lnSpc>
              <a:buAutoNum type="arabicPeriod"/>
            </a:pPr>
            <a:r>
              <a:rPr lang="es-ES" sz="2800" dirty="0">
                <a:latin typeface="Century Gothic" panose="020B0502020202020204" pitchFamily="34" charset="0"/>
              </a:rPr>
              <a:t>Look </a:t>
            </a:r>
            <a:r>
              <a:rPr lang="es-ES" sz="2800" dirty="0" err="1">
                <a:latin typeface="Century Gothic" panose="020B0502020202020204" pitchFamily="34" charset="0"/>
              </a:rPr>
              <a:t>for</a:t>
            </a:r>
            <a:r>
              <a:rPr lang="es-ES" sz="2800" dirty="0">
                <a:latin typeface="Century Gothic" panose="020B0502020202020204" pitchFamily="34" charset="0"/>
              </a:rPr>
              <a:t> </a:t>
            </a:r>
            <a:r>
              <a:rPr lang="es-ES" sz="2800" dirty="0" err="1">
                <a:latin typeface="Century Gothic" panose="020B0502020202020204" pitchFamily="34" charset="0"/>
              </a:rPr>
              <a:t>patterns</a:t>
            </a:r>
            <a:r>
              <a:rPr lang="es-ES" sz="2800" dirty="0">
                <a:latin typeface="Century Gothic" panose="020B0502020202020204" pitchFamily="34" charset="0"/>
              </a:rPr>
              <a:t> in </a:t>
            </a:r>
            <a:r>
              <a:rPr lang="es-ES" sz="2800" dirty="0" err="1">
                <a:latin typeface="Century Gothic" panose="020B0502020202020204" pitchFamily="34" charset="0"/>
              </a:rPr>
              <a:t>the</a:t>
            </a:r>
            <a:r>
              <a:rPr lang="es-ES" sz="2800" dirty="0">
                <a:latin typeface="Century Gothic" panose="020B0502020202020204" pitchFamily="34" charset="0"/>
              </a:rPr>
              <a:t> data.</a:t>
            </a:r>
          </a:p>
          <a:p>
            <a:pPr>
              <a:lnSpc>
                <a:spcPct val="150000"/>
              </a:lnSpc>
            </a:pPr>
            <a:r>
              <a:rPr lang="en-US" sz="1600" dirty="0">
                <a:latin typeface="Century Gothic" panose="020B0502020202020204" pitchFamily="34" charset="0"/>
              </a:rPr>
              <a:t>      </a:t>
            </a:r>
            <a:r>
              <a:rPr lang="en-US" sz="2400" dirty="0">
                <a:latin typeface="Century Gothic" panose="020B0502020202020204" pitchFamily="34" charset="0"/>
              </a:rPr>
              <a:t>Are there cycles</a:t>
            </a:r>
            <a:r>
              <a:rPr lang="en-US" sz="2400" dirty="0">
                <a:latin typeface="Arial" panose="020B0604020202020204" pitchFamily="34" charset="0"/>
                <a:cs typeface="Arial" panose="020B0604020202020204" pitchFamily="34" charset="0"/>
              </a:rPr>
              <a:t>? </a:t>
            </a:r>
            <a:r>
              <a:rPr lang="en-US" sz="2400" dirty="0">
                <a:latin typeface="Century Gothic" panose="020B0502020202020204" pitchFamily="34" charset="0"/>
                <a:cs typeface="Arial" panose="020B0604020202020204" pitchFamily="34" charset="0"/>
              </a:rPr>
              <a:t>Trends</a:t>
            </a:r>
            <a:r>
              <a:rPr lang="en-US" sz="2400" dirty="0">
                <a:latin typeface="Arial" panose="020B0604020202020204" pitchFamily="34" charset="0"/>
                <a:cs typeface="Arial" panose="020B0604020202020204" pitchFamily="34" charset="0"/>
              </a:rPr>
              <a:t>? </a:t>
            </a:r>
            <a:r>
              <a:rPr lang="en-US" sz="2400" dirty="0">
                <a:latin typeface="Century Gothic" panose="020B0502020202020204" pitchFamily="34" charset="0"/>
                <a:cs typeface="Arial" panose="020B0604020202020204" pitchFamily="34" charset="0"/>
              </a:rPr>
              <a:t>Exceptions</a:t>
            </a:r>
            <a:r>
              <a:rPr lang="en-US" sz="2400" dirty="0">
                <a:latin typeface="Arial" panose="020B0604020202020204" pitchFamily="34" charset="0"/>
                <a:cs typeface="Arial" panose="020B0604020202020204" pitchFamily="34" charset="0"/>
              </a:rPr>
              <a:t>?</a:t>
            </a:r>
            <a:r>
              <a:rPr lang="es-ES" sz="2400" dirty="0">
                <a:latin typeface="Century Gothic" panose="020B0502020202020204" pitchFamily="34" charset="0"/>
              </a:rPr>
              <a:t> </a:t>
            </a:r>
          </a:p>
          <a:p>
            <a:pPr>
              <a:lnSpc>
                <a:spcPct val="150000"/>
              </a:lnSpc>
            </a:pPr>
            <a:r>
              <a:rPr lang="es-ES" sz="2400" dirty="0">
                <a:latin typeface="Century Gothic" panose="020B0502020202020204" pitchFamily="34" charset="0"/>
              </a:rPr>
              <a:t>    </a:t>
            </a:r>
            <a:r>
              <a:rPr lang="es-ES" sz="2400" dirty="0" err="1">
                <a:latin typeface="Century Gothic" panose="020B0502020202020204" pitchFamily="34" charset="0"/>
              </a:rPr>
              <a:t>Briefly</a:t>
            </a:r>
            <a:r>
              <a:rPr lang="es-ES" sz="2400" dirty="0">
                <a:latin typeface="Century Gothic" panose="020B0502020202020204" pitchFamily="34" charset="0"/>
              </a:rPr>
              <a:t> describe </a:t>
            </a:r>
            <a:r>
              <a:rPr lang="es-ES" sz="2400" dirty="0" err="1">
                <a:latin typeface="Century Gothic" panose="020B0502020202020204" pitchFamily="34" charset="0"/>
              </a:rPr>
              <a:t>three</a:t>
            </a:r>
            <a:r>
              <a:rPr lang="es-ES" sz="2400" dirty="0">
                <a:latin typeface="Century Gothic" panose="020B0502020202020204" pitchFamily="34" charset="0"/>
              </a:rPr>
              <a:t> </a:t>
            </a:r>
            <a:r>
              <a:rPr lang="es-ES" sz="2400" dirty="0" err="1">
                <a:latin typeface="Century Gothic" panose="020B0502020202020204" pitchFamily="34" charset="0"/>
              </a:rPr>
              <a:t>patterns</a:t>
            </a:r>
            <a:r>
              <a:rPr lang="es-ES" sz="2400" dirty="0">
                <a:latin typeface="Century Gothic" panose="020B0502020202020204" pitchFamily="34" charset="0"/>
              </a:rPr>
              <a:t> </a:t>
            </a:r>
            <a:r>
              <a:rPr lang="es-ES" sz="2400" dirty="0" err="1">
                <a:latin typeface="Century Gothic" panose="020B0502020202020204" pitchFamily="34" charset="0"/>
              </a:rPr>
              <a:t>that</a:t>
            </a:r>
            <a:r>
              <a:rPr lang="es-ES" sz="2400" dirty="0">
                <a:latin typeface="Century Gothic" panose="020B0502020202020204" pitchFamily="34" charset="0"/>
              </a:rPr>
              <a:t> </a:t>
            </a:r>
            <a:r>
              <a:rPr lang="es-ES" sz="2400" dirty="0" err="1">
                <a:latin typeface="Century Gothic" panose="020B0502020202020204" pitchFamily="34" charset="0"/>
              </a:rPr>
              <a:t>you</a:t>
            </a:r>
            <a:r>
              <a:rPr lang="es-ES" sz="2400" dirty="0">
                <a:latin typeface="Century Gothic" panose="020B0502020202020204" pitchFamily="34" charset="0"/>
              </a:rPr>
              <a:t> </a:t>
            </a:r>
            <a:r>
              <a:rPr lang="es-ES" sz="2400" dirty="0" err="1">
                <a:latin typeface="Century Gothic" panose="020B0502020202020204" pitchFamily="34" charset="0"/>
              </a:rPr>
              <a:t>notice</a:t>
            </a:r>
            <a:r>
              <a:rPr lang="es-ES" sz="2400" dirty="0">
                <a:latin typeface="Century Gothic" panose="020B0502020202020204" pitchFamily="34" charset="0"/>
              </a:rPr>
              <a:t>.</a:t>
            </a:r>
          </a:p>
          <a:p>
            <a:pPr>
              <a:lnSpc>
                <a:spcPct val="150000"/>
              </a:lnSpc>
            </a:pPr>
            <a:r>
              <a:rPr lang="es-ES" sz="2400" dirty="0">
                <a:latin typeface="Century Gothic" panose="020B0502020202020204" pitchFamily="34" charset="0"/>
              </a:rPr>
              <a:t> </a:t>
            </a:r>
            <a:endParaRPr lang="en-US" sz="2400" dirty="0">
              <a:latin typeface="Arial" panose="020B0604020202020204" pitchFamily="34" charset="0"/>
              <a:cs typeface="Arial" panose="020B0604020202020204" pitchFamily="34" charset="0"/>
            </a:endParaRPr>
          </a:p>
          <a:p>
            <a:pPr>
              <a:lnSpc>
                <a:spcPct val="150000"/>
              </a:lnSpc>
            </a:pPr>
            <a:r>
              <a:rPr lang="en-US" sz="2800" dirty="0">
                <a:latin typeface="Century Gothic" panose="020B0502020202020204" pitchFamily="34" charset="0"/>
              </a:rPr>
              <a:t>2. </a:t>
            </a:r>
            <a:r>
              <a:rPr lang="es-ES" sz="2800" dirty="0" err="1">
                <a:latin typeface="Century Gothic" panose="020B0502020202020204" pitchFamily="34" charset="0"/>
              </a:rPr>
              <a:t>What</a:t>
            </a:r>
            <a:r>
              <a:rPr lang="es-ES" sz="2800" dirty="0">
                <a:latin typeface="Century Gothic" panose="020B0502020202020204" pitchFamily="34" charset="0"/>
              </a:rPr>
              <a:t> </a:t>
            </a:r>
            <a:r>
              <a:rPr lang="es-ES" sz="2800" dirty="0" err="1">
                <a:latin typeface="Century Gothic" panose="020B0502020202020204" pitchFamily="34" charset="0"/>
              </a:rPr>
              <a:t>questions</a:t>
            </a:r>
            <a:r>
              <a:rPr lang="es-ES" sz="2800" dirty="0">
                <a:latin typeface="Century Gothic" panose="020B0502020202020204" pitchFamily="34" charset="0"/>
              </a:rPr>
              <a:t> do </a:t>
            </a:r>
            <a:r>
              <a:rPr lang="es-ES" sz="2800" dirty="0" err="1">
                <a:latin typeface="Century Gothic" panose="020B0502020202020204" pitchFamily="34" charset="0"/>
              </a:rPr>
              <a:t>you</a:t>
            </a:r>
            <a:r>
              <a:rPr lang="es-ES" sz="2800" dirty="0">
                <a:latin typeface="Century Gothic" panose="020B0502020202020204" pitchFamily="34" charset="0"/>
              </a:rPr>
              <a:t> </a:t>
            </a:r>
            <a:r>
              <a:rPr lang="es-ES" sz="2800" dirty="0" err="1">
                <a:latin typeface="Century Gothic" panose="020B0502020202020204" pitchFamily="34" charset="0"/>
              </a:rPr>
              <a:t>have</a:t>
            </a:r>
            <a:r>
              <a:rPr lang="es-ES" sz="2800" dirty="0">
                <a:latin typeface="Century Gothic" panose="020B0502020202020204" pitchFamily="34" charset="0"/>
              </a:rPr>
              <a:t> </a:t>
            </a:r>
            <a:r>
              <a:rPr lang="es-ES" sz="2800" dirty="0" err="1">
                <a:latin typeface="Century Gothic" panose="020B0502020202020204" pitchFamily="34" charset="0"/>
              </a:rPr>
              <a:t>about</a:t>
            </a:r>
            <a:r>
              <a:rPr lang="es-ES" sz="2800" dirty="0">
                <a:latin typeface="Century Gothic" panose="020B0502020202020204" pitchFamily="34" charset="0"/>
              </a:rPr>
              <a:t> </a:t>
            </a:r>
            <a:r>
              <a:rPr lang="es-ES" sz="2800" dirty="0" err="1">
                <a:latin typeface="Century Gothic" panose="020B0502020202020204" pitchFamily="34" charset="0"/>
              </a:rPr>
              <a:t>the</a:t>
            </a:r>
            <a:r>
              <a:rPr lang="es-ES" sz="2800" dirty="0">
                <a:latin typeface="Century Gothic" panose="020B0502020202020204" pitchFamily="34" charset="0"/>
              </a:rPr>
              <a:t> data</a:t>
            </a:r>
            <a:r>
              <a:rPr lang="en-US" sz="2800" dirty="0">
                <a:latin typeface="Arial" panose="020B0604020202020204" pitchFamily="34" charset="0"/>
                <a:cs typeface="Arial" panose="020B0604020202020204" pitchFamily="34" charset="0"/>
              </a:rPr>
              <a:t>?</a:t>
            </a:r>
            <a:endParaRPr lang="en-CA" sz="2800" dirty="0">
              <a:latin typeface="Century Gothic" panose="020B0502020202020204" pitchFamily="34" charset="0"/>
            </a:endParaRPr>
          </a:p>
          <a:p>
            <a:pPr marL="342900" indent="-342900">
              <a:buFont typeface="Arial" panose="020B0604020202020204" pitchFamily="34" charset="0"/>
              <a:buChar char="•"/>
            </a:pPr>
            <a:endParaRPr lang="en-US" sz="2400" dirty="0">
              <a:latin typeface="Century Gothic" panose="020B0502020202020204" pitchFamily="34" charset="0"/>
            </a:endParaRPr>
          </a:p>
        </p:txBody>
      </p:sp>
    </p:spTree>
    <p:extLst>
      <p:ext uri="{BB962C8B-B14F-4D97-AF65-F5344CB8AC3E}">
        <p14:creationId xmlns:p14="http://schemas.microsoft.com/office/powerpoint/2010/main" val="3023017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Examine all the data</a:t>
            </a:r>
            <a:endParaRPr lang="en-US" b="1" dirty="0"/>
          </a:p>
        </p:txBody>
      </p:sp>
      <p:sp>
        <p:nvSpPr>
          <p:cNvPr id="3" name="TextBox 2"/>
          <p:cNvSpPr txBox="1"/>
          <p:nvPr/>
        </p:nvSpPr>
        <p:spPr>
          <a:xfrm>
            <a:off x="152400" y="1352550"/>
            <a:ext cx="8839199" cy="2792111"/>
          </a:xfrm>
          <a:prstGeom prst="rect">
            <a:avLst/>
          </a:prstGeom>
          <a:noFill/>
        </p:spPr>
        <p:txBody>
          <a:bodyPr wrap="square" rtlCol="0">
            <a:spAutoFit/>
          </a:bodyPr>
          <a:lstStyle/>
          <a:p>
            <a:pPr marL="457200" indent="-457200">
              <a:lnSpc>
                <a:spcPct val="150000"/>
              </a:lnSpc>
              <a:buFont typeface="+mj-lt"/>
              <a:buAutoNum type="arabicPeriod"/>
            </a:pPr>
            <a:r>
              <a:rPr lang="es-ES" sz="2400" dirty="0" err="1">
                <a:latin typeface="Century Gothic" panose="020B0502020202020204" pitchFamily="34" charset="0"/>
              </a:rPr>
              <a:t>Arrange</a:t>
            </a:r>
            <a:r>
              <a:rPr lang="es-ES" sz="2400" dirty="0">
                <a:latin typeface="Century Gothic" panose="020B0502020202020204" pitchFamily="34" charset="0"/>
              </a:rPr>
              <a:t> </a:t>
            </a:r>
            <a:r>
              <a:rPr lang="es-ES" sz="2400" dirty="0" err="1">
                <a:latin typeface="Century Gothic" panose="020B0502020202020204" pitchFamily="34" charset="0"/>
              </a:rPr>
              <a:t>the</a:t>
            </a:r>
            <a:r>
              <a:rPr lang="es-ES" sz="2400" dirty="0">
                <a:latin typeface="Century Gothic" panose="020B0502020202020204" pitchFamily="34" charset="0"/>
              </a:rPr>
              <a:t> </a:t>
            </a:r>
            <a:r>
              <a:rPr lang="es-ES" sz="2400" dirty="0" err="1">
                <a:latin typeface="Century Gothic" panose="020B0502020202020204" pitchFamily="34" charset="0"/>
              </a:rPr>
              <a:t>factors</a:t>
            </a:r>
            <a:r>
              <a:rPr lang="es-ES" sz="2400" dirty="0">
                <a:latin typeface="Century Gothic" panose="020B0502020202020204" pitchFamily="34" charset="0"/>
              </a:rPr>
              <a:t> </a:t>
            </a:r>
            <a:r>
              <a:rPr lang="es-ES" sz="2400" dirty="0" err="1">
                <a:latin typeface="Century Gothic" panose="020B0502020202020204" pitchFamily="34" charset="0"/>
              </a:rPr>
              <a:t>from</a:t>
            </a:r>
            <a:r>
              <a:rPr lang="es-ES" sz="2400" dirty="0">
                <a:latin typeface="Century Gothic" panose="020B0502020202020204" pitchFamily="34" charset="0"/>
              </a:rPr>
              <a:t> </a:t>
            </a:r>
            <a:r>
              <a:rPr lang="es-ES" sz="2400" dirty="0" err="1">
                <a:latin typeface="Century Gothic" panose="020B0502020202020204" pitchFamily="34" charset="0"/>
              </a:rPr>
              <a:t>largest</a:t>
            </a:r>
            <a:r>
              <a:rPr lang="es-ES" sz="2400" dirty="0">
                <a:latin typeface="Century Gothic" panose="020B0502020202020204" pitchFamily="34" charset="0"/>
              </a:rPr>
              <a:t> </a:t>
            </a:r>
            <a:r>
              <a:rPr lang="es-ES" sz="2400" dirty="0" err="1">
                <a:latin typeface="Century Gothic" panose="020B0502020202020204" pitchFamily="34" charset="0"/>
              </a:rPr>
              <a:t>to</a:t>
            </a:r>
            <a:r>
              <a:rPr lang="es-ES" sz="2400" dirty="0">
                <a:latin typeface="Century Gothic" panose="020B0502020202020204" pitchFamily="34" charset="0"/>
              </a:rPr>
              <a:t> </a:t>
            </a:r>
            <a:r>
              <a:rPr lang="es-ES" sz="2400" dirty="0" err="1">
                <a:latin typeface="Century Gothic" panose="020B0502020202020204" pitchFamily="34" charset="0"/>
              </a:rPr>
              <a:t>smallest</a:t>
            </a:r>
            <a:r>
              <a:rPr lang="es-ES" sz="2400" dirty="0">
                <a:latin typeface="Century Gothic" panose="020B0502020202020204" pitchFamily="34" charset="0"/>
              </a:rPr>
              <a:t> </a:t>
            </a:r>
            <a:r>
              <a:rPr lang="es-ES" sz="2400" dirty="0" err="1">
                <a:latin typeface="Century Gothic" panose="020B0502020202020204" pitchFamily="34" charset="0"/>
              </a:rPr>
              <a:t>contributor</a:t>
            </a:r>
            <a:r>
              <a:rPr lang="es-ES" sz="2400" dirty="0">
                <a:latin typeface="Century Gothic" panose="020B0502020202020204" pitchFamily="34" charset="0"/>
              </a:rPr>
              <a:t>.</a:t>
            </a:r>
            <a:endParaRPr lang="en-CA" sz="2400" dirty="0">
              <a:latin typeface="Century Gothic" panose="020B0502020202020204" pitchFamily="34" charset="0"/>
            </a:endParaRPr>
          </a:p>
          <a:p>
            <a:pPr marL="457200" indent="-457200">
              <a:lnSpc>
                <a:spcPct val="150000"/>
              </a:lnSpc>
              <a:buFont typeface="+mj-lt"/>
              <a:buAutoNum type="arabicPeriod"/>
            </a:pPr>
            <a:r>
              <a:rPr lang="en-CA" sz="2400" dirty="0">
                <a:latin typeface="Century Gothic" panose="020B0502020202020204" pitchFamily="34" charset="0"/>
              </a:rPr>
              <a:t>Which ones are positive </a:t>
            </a:r>
            <a:r>
              <a:rPr lang="en-CA" sz="2400" dirty="0" err="1">
                <a:latin typeface="Century Gothic" panose="020B0502020202020204" pitchFamily="34" charset="0"/>
              </a:rPr>
              <a:t>forcings</a:t>
            </a:r>
            <a:r>
              <a:rPr lang="en-CA" sz="2400" dirty="0">
                <a:latin typeface="Arial" panose="020B0604020202020204" pitchFamily="34" charset="0"/>
                <a:cs typeface="Arial" panose="020B0604020202020204" pitchFamily="34" charset="0"/>
              </a:rPr>
              <a:t>?</a:t>
            </a:r>
          </a:p>
          <a:p>
            <a:pPr marL="457200" indent="-457200">
              <a:lnSpc>
                <a:spcPct val="150000"/>
              </a:lnSpc>
              <a:buFont typeface="+mj-lt"/>
              <a:buAutoNum type="arabicPeriod"/>
            </a:pPr>
            <a:r>
              <a:rPr lang="en-CA" sz="2400" dirty="0">
                <a:latin typeface="Century Gothic" panose="020B0502020202020204" pitchFamily="34" charset="0"/>
              </a:rPr>
              <a:t>Which ones are anthropogenic</a:t>
            </a:r>
            <a:r>
              <a:rPr lang="en-CA" sz="2400" dirty="0">
                <a:latin typeface="Arial" panose="020B0604020202020204" pitchFamily="34" charset="0"/>
                <a:cs typeface="Arial" panose="020B0604020202020204" pitchFamily="34" charset="0"/>
              </a:rPr>
              <a:t>?</a:t>
            </a:r>
          </a:p>
          <a:p>
            <a:pPr marL="457200" indent="-457200">
              <a:lnSpc>
                <a:spcPct val="150000"/>
              </a:lnSpc>
              <a:buFont typeface="+mj-lt"/>
              <a:buAutoNum type="arabicPeriod"/>
            </a:pPr>
            <a:r>
              <a:rPr lang="es-ES" sz="2400" dirty="0" err="1">
                <a:latin typeface="Century Gothic" panose="020B0502020202020204" pitchFamily="34" charset="0"/>
                <a:cs typeface="Arial" panose="020B0604020202020204" pitchFamily="34" charset="0"/>
              </a:rPr>
              <a:t>Predict</a:t>
            </a:r>
            <a:r>
              <a:rPr lang="es-ES" sz="2400" dirty="0">
                <a:latin typeface="Century Gothic" panose="020B0502020202020204" pitchFamily="34" charset="0"/>
                <a:cs typeface="Arial" panose="020B0604020202020204" pitchFamily="34" charset="0"/>
              </a:rPr>
              <a:t> </a:t>
            </a:r>
            <a:r>
              <a:rPr lang="es-ES" sz="2400" dirty="0" err="1">
                <a:latin typeface="Century Gothic" panose="020B0502020202020204" pitchFamily="34" charset="0"/>
                <a:cs typeface="Arial" panose="020B0604020202020204" pitchFamily="34" charset="0"/>
              </a:rPr>
              <a:t>the</a:t>
            </a:r>
            <a:r>
              <a:rPr lang="es-ES" sz="2400" dirty="0">
                <a:latin typeface="Century Gothic" panose="020B0502020202020204" pitchFamily="34" charset="0"/>
                <a:cs typeface="Arial" panose="020B0604020202020204" pitchFamily="34" charset="0"/>
              </a:rPr>
              <a:t> </a:t>
            </a:r>
            <a:r>
              <a:rPr lang="es-ES" sz="2400" dirty="0" err="1">
                <a:latin typeface="Century Gothic" panose="020B0502020202020204" pitchFamily="34" charset="0"/>
                <a:cs typeface="Arial" panose="020B0604020202020204" pitchFamily="34" charset="0"/>
              </a:rPr>
              <a:t>overall</a:t>
            </a:r>
            <a:r>
              <a:rPr lang="es-ES" sz="2400" dirty="0">
                <a:latin typeface="Century Gothic" panose="020B0502020202020204" pitchFamily="34" charset="0"/>
                <a:cs typeface="Arial" panose="020B0604020202020204" pitchFamily="34" charset="0"/>
              </a:rPr>
              <a:t> </a:t>
            </a:r>
            <a:r>
              <a:rPr lang="es-ES" sz="2400" dirty="0" err="1">
                <a:latin typeface="Century Gothic" panose="020B0502020202020204" pitchFamily="34" charset="0"/>
                <a:cs typeface="Arial" panose="020B0604020202020204" pitchFamily="34" charset="0"/>
              </a:rPr>
              <a:t>temperature</a:t>
            </a:r>
            <a:r>
              <a:rPr lang="es-ES" sz="2400" dirty="0">
                <a:latin typeface="Century Gothic" panose="020B0502020202020204" pitchFamily="34" charset="0"/>
                <a:cs typeface="Arial" panose="020B0604020202020204" pitchFamily="34" charset="0"/>
              </a:rPr>
              <a:t> and share </a:t>
            </a:r>
            <a:r>
              <a:rPr lang="es-ES" sz="2400" dirty="0" err="1">
                <a:latin typeface="Century Gothic" panose="020B0502020202020204" pitchFamily="34" charset="0"/>
                <a:cs typeface="Arial" panose="020B0604020202020204" pitchFamily="34" charset="0"/>
              </a:rPr>
              <a:t>your</a:t>
            </a:r>
            <a:r>
              <a:rPr lang="es-ES" sz="2400" dirty="0">
                <a:latin typeface="Century Gothic" panose="020B0502020202020204" pitchFamily="34" charset="0"/>
                <a:cs typeface="Arial" panose="020B0604020202020204" pitchFamily="34" charset="0"/>
              </a:rPr>
              <a:t> </a:t>
            </a:r>
            <a:r>
              <a:rPr lang="es-ES" sz="2400" dirty="0" err="1">
                <a:latin typeface="Century Gothic" panose="020B0502020202020204" pitchFamily="34" charset="0"/>
                <a:cs typeface="Arial" panose="020B0604020202020204" pitchFamily="34" charset="0"/>
              </a:rPr>
              <a:t>prediction</a:t>
            </a:r>
            <a:r>
              <a:rPr lang="es-ES" sz="2400" dirty="0">
                <a:latin typeface="Century Gothic" panose="020B0502020202020204" pitchFamily="34" charset="0"/>
                <a:cs typeface="Arial" panose="020B0604020202020204" pitchFamily="34" charset="0"/>
              </a:rPr>
              <a:t> </a:t>
            </a:r>
            <a:r>
              <a:rPr lang="es-ES" sz="2400" dirty="0" err="1">
                <a:latin typeface="Century Gothic" panose="020B0502020202020204" pitchFamily="34" charset="0"/>
                <a:cs typeface="Arial" panose="020B0604020202020204" pitchFamily="34" charset="0"/>
              </a:rPr>
              <a:t>with</a:t>
            </a:r>
            <a:r>
              <a:rPr lang="es-ES" sz="2400" dirty="0">
                <a:latin typeface="Century Gothic" panose="020B0502020202020204" pitchFamily="34" charset="0"/>
                <a:cs typeface="Arial" panose="020B0604020202020204" pitchFamily="34" charset="0"/>
              </a:rPr>
              <a:t> </a:t>
            </a:r>
            <a:r>
              <a:rPr lang="es-ES" sz="2400" dirty="0" err="1">
                <a:latin typeface="Century Gothic" panose="020B0502020202020204" pitchFamily="34" charset="0"/>
                <a:cs typeface="Arial" panose="020B0604020202020204" pitchFamily="34" charset="0"/>
              </a:rPr>
              <a:t>the</a:t>
            </a:r>
            <a:r>
              <a:rPr lang="es-ES" sz="2400" dirty="0">
                <a:latin typeface="Century Gothic" panose="020B0502020202020204" pitchFamily="34" charset="0"/>
                <a:cs typeface="Arial" panose="020B0604020202020204" pitchFamily="34" charset="0"/>
              </a:rPr>
              <a:t> </a:t>
            </a:r>
            <a:r>
              <a:rPr lang="es-ES" sz="2400" dirty="0" err="1">
                <a:latin typeface="Century Gothic" panose="020B0502020202020204" pitchFamily="34" charset="0"/>
                <a:cs typeface="Arial" panose="020B0604020202020204" pitchFamily="34" charset="0"/>
              </a:rPr>
              <a:t>facilitator</a:t>
            </a:r>
            <a:r>
              <a:rPr lang="es-ES" sz="2400" dirty="0">
                <a:latin typeface="Century Gothic" panose="020B0502020202020204" pitchFamily="34" charset="0"/>
                <a:cs typeface="Arial" panose="020B0604020202020204" pitchFamily="34" charset="0"/>
              </a:rPr>
              <a:t>.</a:t>
            </a:r>
            <a:endParaRPr lang="en-CA" sz="2400" dirty="0">
              <a:latin typeface="Century Gothic" panose="020B0502020202020204" pitchFamily="34" charset="0"/>
            </a:endParaRPr>
          </a:p>
        </p:txBody>
      </p:sp>
    </p:spTree>
    <p:extLst>
      <p:ext uri="{BB962C8B-B14F-4D97-AF65-F5344CB8AC3E}">
        <p14:creationId xmlns:p14="http://schemas.microsoft.com/office/powerpoint/2010/main" val="2762394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A2D9B-A7C8-4305-86BB-768F8793DF7E}"/>
              </a:ext>
            </a:extLst>
          </p:cNvPr>
          <p:cNvSpPr>
            <a:spLocks noGrp="1"/>
          </p:cNvSpPr>
          <p:nvPr>
            <p:ph type="title"/>
          </p:nvPr>
        </p:nvSpPr>
        <p:spPr/>
        <p:txBody>
          <a:bodyPr/>
          <a:lstStyle/>
          <a:p>
            <a:r>
              <a:rPr lang="en-US" dirty="0"/>
              <a:t>It’s not solar variation</a:t>
            </a:r>
            <a:endParaRPr lang="en-CA" dirty="0"/>
          </a:p>
        </p:txBody>
      </p:sp>
      <p:pic>
        <p:nvPicPr>
          <p:cNvPr id="3074" name="Picture 2" descr="https://pbs.twimg.com/media/D6IXZXSUIAEgJQA.jpg:large">
            <a:extLst>
              <a:ext uri="{FF2B5EF4-FFF2-40B4-BE49-F238E27FC236}">
                <a16:creationId xmlns:a16="http://schemas.microsoft.com/office/drawing/2014/main" id="{25D82FDE-3A06-4755-954B-A32F8CA38BF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0" y="1200150"/>
            <a:ext cx="5025224" cy="3808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8598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2F6CD-1543-4570-98F0-8421D6629100}"/>
              </a:ext>
            </a:extLst>
          </p:cNvPr>
          <p:cNvSpPr>
            <a:spLocks noGrp="1"/>
          </p:cNvSpPr>
          <p:nvPr>
            <p:ph type="title"/>
          </p:nvPr>
        </p:nvSpPr>
        <p:spPr/>
        <p:txBody>
          <a:bodyPr/>
          <a:lstStyle/>
          <a:p>
            <a:r>
              <a:rPr lang="en-US" dirty="0"/>
              <a:t>It’s not ozone depletion</a:t>
            </a:r>
            <a:endParaRPr lang="en-CA" dirty="0"/>
          </a:p>
        </p:txBody>
      </p:sp>
      <p:pic>
        <p:nvPicPr>
          <p:cNvPr id="8" name="Picture 7">
            <a:extLst>
              <a:ext uri="{FF2B5EF4-FFF2-40B4-BE49-F238E27FC236}">
                <a16:creationId xmlns:a16="http://schemas.microsoft.com/office/drawing/2014/main" id="{42FCC979-37DA-4595-9133-3636CB56CF64}"/>
              </a:ext>
            </a:extLst>
          </p:cNvPr>
          <p:cNvPicPr>
            <a:picLocks noChangeAspect="1"/>
          </p:cNvPicPr>
          <p:nvPr/>
        </p:nvPicPr>
        <p:blipFill>
          <a:blip r:embed="rId2"/>
          <a:stretch>
            <a:fillRect/>
          </a:stretch>
        </p:blipFill>
        <p:spPr>
          <a:xfrm>
            <a:off x="1676400" y="958103"/>
            <a:ext cx="5929312" cy="4185397"/>
          </a:xfrm>
          <a:prstGeom prst="rect">
            <a:avLst/>
          </a:prstGeom>
        </p:spPr>
      </p:pic>
    </p:spTree>
    <p:extLst>
      <p:ext uri="{BB962C8B-B14F-4D97-AF65-F5344CB8AC3E}">
        <p14:creationId xmlns:p14="http://schemas.microsoft.com/office/powerpoint/2010/main" val="2434813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13307-17E1-449A-BF38-B6E9015B2953}"/>
              </a:ext>
            </a:extLst>
          </p:cNvPr>
          <p:cNvSpPr>
            <a:spLocks noGrp="1"/>
          </p:cNvSpPr>
          <p:nvPr>
            <p:ph type="title"/>
          </p:nvPr>
        </p:nvSpPr>
        <p:spPr/>
        <p:txBody>
          <a:bodyPr/>
          <a:lstStyle/>
          <a:p>
            <a:r>
              <a:rPr lang="en-US" dirty="0"/>
              <a:t>It’s not volcanoes</a:t>
            </a:r>
            <a:endParaRPr lang="en-CA" dirty="0"/>
          </a:p>
        </p:txBody>
      </p:sp>
      <p:pic>
        <p:nvPicPr>
          <p:cNvPr id="5122" name="Picture 2" descr="https://i2.wp.com/images.theconversation.com/files/251492/original/file-20181219-45408-dnodgo.png?resize=754%2C424&amp;ssl=1">
            <a:extLst>
              <a:ext uri="{FF2B5EF4-FFF2-40B4-BE49-F238E27FC236}">
                <a16:creationId xmlns:a16="http://schemas.microsoft.com/office/drawing/2014/main" id="{602E3D6E-C18A-479E-82B1-7DE3A6EBBBC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1200150"/>
            <a:ext cx="6858808" cy="3856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2307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F642D-C16F-4461-A879-7963B079D683}"/>
              </a:ext>
            </a:extLst>
          </p:cNvPr>
          <p:cNvSpPr>
            <a:spLocks noGrp="1"/>
          </p:cNvSpPr>
          <p:nvPr>
            <p:ph type="title"/>
          </p:nvPr>
        </p:nvSpPr>
        <p:spPr>
          <a:xfrm>
            <a:off x="342900" y="57150"/>
            <a:ext cx="8229600" cy="857250"/>
          </a:xfrm>
        </p:spPr>
        <p:txBody>
          <a:bodyPr/>
          <a:lstStyle/>
          <a:p>
            <a:r>
              <a:rPr lang="en-US" dirty="0"/>
              <a:t>Forcing factors</a:t>
            </a:r>
            <a:endParaRPr lang="en-CA" dirty="0"/>
          </a:p>
        </p:txBody>
      </p:sp>
      <p:sp>
        <p:nvSpPr>
          <p:cNvPr id="4" name="Rectangle 3">
            <a:extLst>
              <a:ext uri="{FF2B5EF4-FFF2-40B4-BE49-F238E27FC236}">
                <a16:creationId xmlns:a16="http://schemas.microsoft.com/office/drawing/2014/main" id="{02A9BF2B-4249-4DD5-81C7-1AE277A4EE7A}"/>
              </a:ext>
            </a:extLst>
          </p:cNvPr>
          <p:cNvSpPr/>
          <p:nvPr/>
        </p:nvSpPr>
        <p:spPr bwMode="auto">
          <a:xfrm>
            <a:off x="990600" y="895350"/>
            <a:ext cx="6934200" cy="424815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4400" b="0" i="0" u="none" strike="noStrike" cap="none" normalizeH="0" baseline="0">
              <a:ln>
                <a:solidFill>
                  <a:schemeClr val="tx1"/>
                </a:solidFill>
              </a:ln>
              <a:solidFill>
                <a:schemeClr val="tx1"/>
              </a:solidFill>
              <a:effectLst/>
              <a:latin typeface="Arial" charset="0"/>
            </a:endParaRPr>
          </a:p>
        </p:txBody>
      </p:sp>
      <p:pic>
        <p:nvPicPr>
          <p:cNvPr id="6146" name="Picture 2" descr="Related image">
            <a:extLst>
              <a:ext uri="{FF2B5EF4-FFF2-40B4-BE49-F238E27FC236}">
                <a16:creationId xmlns:a16="http://schemas.microsoft.com/office/drawing/2014/main" id="{BBFC729D-6613-4397-B7B2-C7A240105780}"/>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t="6123"/>
          <a:stretch/>
        </p:blipFill>
        <p:spPr bwMode="auto">
          <a:xfrm>
            <a:off x="1029252" y="895350"/>
            <a:ext cx="6895548" cy="4248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5707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506931B9-4B96-4698-9CEB-BC8C8CAEF953}"/>
              </a:ext>
            </a:extLst>
          </p:cNvPr>
          <p:cNvSpPr txBox="1">
            <a:spLocks/>
          </p:cNvSpPr>
          <p:nvPr/>
        </p:nvSpPr>
        <p:spPr bwMode="auto">
          <a:xfrm>
            <a:off x="76200" y="2993"/>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sz="3200" b="1" kern="0" dirty="0">
                <a:latin typeface="Century Gothic" panose="020B0502020202020204" pitchFamily="34" charset="0"/>
              </a:rPr>
              <a:t>Effects of climate change</a:t>
            </a:r>
          </a:p>
        </p:txBody>
      </p:sp>
      <p:grpSp>
        <p:nvGrpSpPr>
          <p:cNvPr id="3" name="Group 2">
            <a:extLst>
              <a:ext uri="{FF2B5EF4-FFF2-40B4-BE49-F238E27FC236}">
                <a16:creationId xmlns:a16="http://schemas.microsoft.com/office/drawing/2014/main" id="{48067222-4608-4DAC-93A6-F33B0616092D}"/>
              </a:ext>
            </a:extLst>
          </p:cNvPr>
          <p:cNvGrpSpPr/>
          <p:nvPr/>
        </p:nvGrpSpPr>
        <p:grpSpPr>
          <a:xfrm>
            <a:off x="838200" y="1162230"/>
            <a:ext cx="7162800" cy="3162120"/>
            <a:chOff x="838200" y="1162230"/>
            <a:chExt cx="7162800" cy="3162120"/>
          </a:xfrm>
        </p:grpSpPr>
        <p:sp>
          <p:nvSpPr>
            <p:cNvPr id="5" name="TextBox 4">
              <a:extLst>
                <a:ext uri="{FF2B5EF4-FFF2-40B4-BE49-F238E27FC236}">
                  <a16:creationId xmlns:a16="http://schemas.microsoft.com/office/drawing/2014/main" id="{6C226925-2B01-494F-9A56-7C16E1DD3466}"/>
                </a:ext>
              </a:extLst>
            </p:cNvPr>
            <p:cNvSpPr txBox="1"/>
            <p:nvPr/>
          </p:nvSpPr>
          <p:spPr>
            <a:xfrm>
              <a:off x="838200" y="1162230"/>
              <a:ext cx="7162800" cy="461665"/>
            </a:xfrm>
            <a:prstGeom prst="rect">
              <a:avLst/>
            </a:prstGeom>
            <a:noFill/>
          </p:spPr>
          <p:txBody>
            <a:bodyPr wrap="square" rtlCol="0">
              <a:spAutoFit/>
            </a:bodyPr>
            <a:lstStyle/>
            <a:p>
              <a:r>
                <a:rPr lang="en-US" sz="2400" dirty="0">
                  <a:latin typeface="Century Gothic" panose="020B0502020202020204" pitchFamily="34" charset="0"/>
                </a:rPr>
                <a:t>Increased flooding</a:t>
              </a:r>
              <a:endParaRPr lang="en-US" sz="2400" i="1" dirty="0">
                <a:latin typeface="Century Gothic" panose="020B0502020202020204" pitchFamily="34" charset="0"/>
              </a:endParaRPr>
            </a:p>
          </p:txBody>
        </p:sp>
        <p:pic>
          <p:nvPicPr>
            <p:cNvPr id="6" name="Picture 5">
              <a:extLst>
                <a:ext uri="{FF2B5EF4-FFF2-40B4-BE49-F238E27FC236}">
                  <a16:creationId xmlns:a16="http://schemas.microsoft.com/office/drawing/2014/main" id="{A763E4CA-D307-4674-90F9-922A7BD57761}"/>
                </a:ext>
              </a:extLst>
            </p:cNvPr>
            <p:cNvPicPr>
              <a:picLocks noChangeAspect="1"/>
            </p:cNvPicPr>
            <p:nvPr/>
          </p:nvPicPr>
          <p:blipFill>
            <a:blip r:embed="rId3"/>
            <a:stretch>
              <a:fillRect/>
            </a:stretch>
          </p:blipFill>
          <p:spPr>
            <a:xfrm>
              <a:off x="914400" y="1581150"/>
              <a:ext cx="7003914" cy="2743200"/>
            </a:xfrm>
            <a:prstGeom prst="rect">
              <a:avLst/>
            </a:prstGeom>
          </p:spPr>
        </p:pic>
      </p:grpSp>
    </p:spTree>
    <p:extLst>
      <p:ext uri="{BB962C8B-B14F-4D97-AF65-F5344CB8AC3E}">
        <p14:creationId xmlns:p14="http://schemas.microsoft.com/office/powerpoint/2010/main" val="4074654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285750"/>
            <a:ext cx="7848600" cy="2862322"/>
          </a:xfrm>
          <a:prstGeom prst="rect">
            <a:avLst/>
          </a:prstGeom>
        </p:spPr>
        <p:txBody>
          <a:bodyPr wrap="square">
            <a:spAutoFit/>
          </a:bodyPr>
          <a:lstStyle/>
          <a:p>
            <a:r>
              <a:rPr lang="en-CA" sz="3600" b="1" dirty="0">
                <a:solidFill>
                  <a:srgbClr val="1F1F1F"/>
                </a:solidFill>
                <a:latin typeface="Century Gothic" panose="020B0502020202020204" pitchFamily="34" charset="0"/>
              </a:rPr>
              <a:t>“World just got its first real taste of life at 1.5 degrees Celsius above preindustrial times.”</a:t>
            </a:r>
          </a:p>
          <a:p>
            <a:r>
              <a:rPr lang="en-CA" sz="3600" b="1" dirty="0">
                <a:solidFill>
                  <a:srgbClr val="1F1F1F"/>
                </a:solidFill>
                <a:latin typeface="Century Gothic" panose="020B0502020202020204" pitchFamily="34" charset="0"/>
              </a:rPr>
              <a:t>			- The Washington Post</a:t>
            </a:r>
          </a:p>
          <a:p>
            <a:r>
              <a:rPr lang="en-CA" sz="3600" b="1" dirty="0">
                <a:solidFill>
                  <a:srgbClr val="1F1F1F"/>
                </a:solidFill>
                <a:latin typeface="Century Gothic" panose="020B0502020202020204" pitchFamily="34" charset="0"/>
              </a:rPr>
              <a:t>				August 3, 2023</a:t>
            </a:r>
            <a:endParaRPr lang="en-US" sz="3600" b="1" dirty="0">
              <a:latin typeface="Century Gothic" panose="020B0502020202020204" pitchFamily="34" charset="0"/>
            </a:endParaRPr>
          </a:p>
        </p:txBody>
      </p:sp>
      <p:sp>
        <p:nvSpPr>
          <p:cNvPr id="3" name="TextBox 2"/>
          <p:cNvSpPr txBox="1"/>
          <p:nvPr/>
        </p:nvSpPr>
        <p:spPr>
          <a:xfrm>
            <a:off x="533400" y="3409950"/>
            <a:ext cx="8305800" cy="707886"/>
          </a:xfrm>
          <a:prstGeom prst="rect">
            <a:avLst/>
          </a:prstGeom>
          <a:noFill/>
        </p:spPr>
        <p:txBody>
          <a:bodyPr wrap="square" rtlCol="0">
            <a:spAutoFit/>
          </a:bodyPr>
          <a:lstStyle/>
          <a:p>
            <a:r>
              <a:rPr lang="en-US" sz="2000" dirty="0">
                <a:hlinkClick r:id="rId3"/>
              </a:rPr>
              <a:t>https://www.washingtonpost.com/climate-environment/2023/08/03/july-blows-away-temperature-records-testing-key-climate-threshold/</a:t>
            </a:r>
            <a:r>
              <a:rPr lang="en-US" sz="2000" dirty="0"/>
              <a:t> </a:t>
            </a:r>
          </a:p>
        </p:txBody>
      </p:sp>
    </p:spTree>
    <p:extLst>
      <p:ext uri="{BB962C8B-B14F-4D97-AF65-F5344CB8AC3E}">
        <p14:creationId xmlns:p14="http://schemas.microsoft.com/office/powerpoint/2010/main" val="2902315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CF2EA697-30C4-485B-A376-D07FEC8D1727}"/>
              </a:ext>
            </a:extLst>
          </p:cNvPr>
          <p:cNvSpPr txBox="1">
            <a:spLocks/>
          </p:cNvSpPr>
          <p:nvPr/>
        </p:nvSpPr>
        <p:spPr bwMode="auto">
          <a:xfrm>
            <a:off x="76200" y="8545"/>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sz="3200" b="1" kern="0" dirty="0">
                <a:latin typeface="Century Gothic" panose="020B0502020202020204" pitchFamily="34" charset="0"/>
              </a:rPr>
              <a:t>Effects of climate change</a:t>
            </a:r>
          </a:p>
        </p:txBody>
      </p:sp>
      <p:grpSp>
        <p:nvGrpSpPr>
          <p:cNvPr id="2" name="Group 1">
            <a:extLst>
              <a:ext uri="{FF2B5EF4-FFF2-40B4-BE49-F238E27FC236}">
                <a16:creationId xmlns:a16="http://schemas.microsoft.com/office/drawing/2014/main" id="{038C3246-9DAD-4F4F-9B37-EB190D09B000}"/>
              </a:ext>
            </a:extLst>
          </p:cNvPr>
          <p:cNvGrpSpPr/>
          <p:nvPr/>
        </p:nvGrpSpPr>
        <p:grpSpPr>
          <a:xfrm>
            <a:off x="3412" y="952590"/>
            <a:ext cx="10149199" cy="3095871"/>
            <a:chOff x="0" y="1162230"/>
            <a:chExt cx="10149199" cy="3095871"/>
          </a:xfrm>
        </p:grpSpPr>
        <p:grpSp>
          <p:nvGrpSpPr>
            <p:cNvPr id="3" name="Group 2">
              <a:extLst>
                <a:ext uri="{FF2B5EF4-FFF2-40B4-BE49-F238E27FC236}">
                  <a16:creationId xmlns:a16="http://schemas.microsoft.com/office/drawing/2014/main" id="{31C12A3E-43D3-4BD0-A515-35412BFAD074}"/>
                </a:ext>
              </a:extLst>
            </p:cNvPr>
            <p:cNvGrpSpPr/>
            <p:nvPr/>
          </p:nvGrpSpPr>
          <p:grpSpPr>
            <a:xfrm>
              <a:off x="0" y="1162230"/>
              <a:ext cx="7968575" cy="3095871"/>
              <a:chOff x="0" y="1162230"/>
              <a:chExt cx="7968575" cy="3095871"/>
            </a:xfrm>
          </p:grpSpPr>
          <p:sp>
            <p:nvSpPr>
              <p:cNvPr id="5" name="TextBox 4">
                <a:extLst>
                  <a:ext uri="{FF2B5EF4-FFF2-40B4-BE49-F238E27FC236}">
                    <a16:creationId xmlns:a16="http://schemas.microsoft.com/office/drawing/2014/main" id="{6C226925-2B01-494F-9A56-7C16E1DD3466}"/>
                  </a:ext>
                </a:extLst>
              </p:cNvPr>
              <p:cNvSpPr txBox="1"/>
              <p:nvPr/>
            </p:nvSpPr>
            <p:spPr>
              <a:xfrm>
                <a:off x="881975" y="1162230"/>
                <a:ext cx="7086600" cy="461665"/>
              </a:xfrm>
              <a:prstGeom prst="rect">
                <a:avLst/>
              </a:prstGeom>
              <a:noFill/>
            </p:spPr>
            <p:txBody>
              <a:bodyPr wrap="square" rtlCol="0">
                <a:spAutoFit/>
              </a:bodyPr>
              <a:lstStyle/>
              <a:p>
                <a:r>
                  <a:rPr lang="en-US" sz="2400" dirty="0">
                    <a:latin typeface="Century Gothic" panose="020B0502020202020204" pitchFamily="34" charset="0"/>
                  </a:rPr>
                  <a:t>More extreme weather events</a:t>
                </a:r>
                <a:endParaRPr lang="en-US" sz="2400" i="1" dirty="0">
                  <a:latin typeface="Century Gothic" panose="020B0502020202020204" pitchFamily="34" charset="0"/>
                </a:endParaRPr>
              </a:p>
            </p:txBody>
          </p:sp>
          <p:pic>
            <p:nvPicPr>
              <p:cNvPr id="7" name="Picture 6">
                <a:extLst>
                  <a:ext uri="{FF2B5EF4-FFF2-40B4-BE49-F238E27FC236}">
                    <a16:creationId xmlns:a16="http://schemas.microsoft.com/office/drawing/2014/main" id="{046CA25D-1823-48EA-BA3B-43D0DC71C5C8}"/>
                  </a:ext>
                </a:extLst>
              </p:cNvPr>
              <p:cNvPicPr>
                <a:picLocks noChangeAspect="1"/>
              </p:cNvPicPr>
              <p:nvPr/>
            </p:nvPicPr>
            <p:blipFill>
              <a:blip r:embed="rId3"/>
              <a:stretch>
                <a:fillRect/>
              </a:stretch>
            </p:blipFill>
            <p:spPr>
              <a:xfrm>
                <a:off x="0" y="1623895"/>
                <a:ext cx="4594546" cy="2634206"/>
              </a:xfrm>
              <a:prstGeom prst="rect">
                <a:avLst/>
              </a:prstGeom>
            </p:spPr>
          </p:pic>
        </p:grpSp>
        <p:pic>
          <p:nvPicPr>
            <p:cNvPr id="1026" name="Picture 2" descr="Image result for hurricane">
              <a:extLst>
                <a:ext uri="{FF2B5EF4-FFF2-40B4-BE49-F238E27FC236}">
                  <a16:creationId xmlns:a16="http://schemas.microsoft.com/office/drawing/2014/main" id="{54557691-3BEC-4D7D-9D68-373860BA753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4355" t="26387" r="540" b="33254"/>
            <a:stretch/>
          </p:blipFill>
          <p:spPr bwMode="auto">
            <a:xfrm>
              <a:off x="4594546" y="1623895"/>
              <a:ext cx="5554653" cy="263420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971486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FAAF76-4040-411D-800B-C21C4AEF9A6E}"/>
              </a:ext>
            </a:extLst>
          </p:cNvPr>
          <p:cNvPicPr>
            <a:picLocks noChangeAspect="1"/>
          </p:cNvPicPr>
          <p:nvPr/>
        </p:nvPicPr>
        <p:blipFill>
          <a:blip r:embed="rId3"/>
          <a:stretch>
            <a:fillRect/>
          </a:stretch>
        </p:blipFill>
        <p:spPr>
          <a:xfrm>
            <a:off x="0" y="1047750"/>
            <a:ext cx="9144000" cy="3210928"/>
          </a:xfrm>
          <a:prstGeom prst="rect">
            <a:avLst/>
          </a:prstGeom>
        </p:spPr>
      </p:pic>
      <p:sp>
        <p:nvSpPr>
          <p:cNvPr id="4" name="TextBox 3">
            <a:extLst>
              <a:ext uri="{FF2B5EF4-FFF2-40B4-BE49-F238E27FC236}">
                <a16:creationId xmlns:a16="http://schemas.microsoft.com/office/drawing/2014/main" id="{C31FB5CB-E818-8AD6-ECCB-22446CA5370B}"/>
              </a:ext>
            </a:extLst>
          </p:cNvPr>
          <p:cNvSpPr txBox="1"/>
          <p:nvPr/>
        </p:nvSpPr>
        <p:spPr>
          <a:xfrm>
            <a:off x="1333500" y="348648"/>
            <a:ext cx="6477000" cy="523220"/>
          </a:xfrm>
          <a:prstGeom prst="rect">
            <a:avLst/>
          </a:prstGeom>
          <a:noFill/>
        </p:spPr>
        <p:txBody>
          <a:bodyPr wrap="square" rtlCol="0">
            <a:spAutoFit/>
          </a:bodyPr>
          <a:lstStyle/>
          <a:p>
            <a:pPr algn="ctr"/>
            <a:r>
              <a:rPr lang="en-US" sz="2800" dirty="0">
                <a:latin typeface="Century Gothic" panose="020B0502020202020204" pitchFamily="34" charset="0"/>
              </a:rPr>
              <a:t>More heat waves</a:t>
            </a:r>
            <a:endParaRPr lang="en-US" sz="2800" i="1" dirty="0">
              <a:latin typeface="Century Gothic" panose="020B0502020202020204" pitchFamily="34" charset="0"/>
            </a:endParaRPr>
          </a:p>
        </p:txBody>
      </p:sp>
    </p:spTree>
    <p:extLst>
      <p:ext uri="{BB962C8B-B14F-4D97-AF65-F5344CB8AC3E}">
        <p14:creationId xmlns:p14="http://schemas.microsoft.com/office/powerpoint/2010/main" val="2612500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CF2EA697-30C4-485B-A376-D07FEC8D1727}"/>
              </a:ext>
            </a:extLst>
          </p:cNvPr>
          <p:cNvSpPr txBox="1">
            <a:spLocks/>
          </p:cNvSpPr>
          <p:nvPr/>
        </p:nvSpPr>
        <p:spPr bwMode="auto">
          <a:xfrm>
            <a:off x="76200" y="8545"/>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sz="3200" b="1" kern="0" dirty="0">
                <a:latin typeface="Century Gothic" panose="020B0502020202020204" pitchFamily="34" charset="0"/>
              </a:rPr>
              <a:t>Effects of climate change</a:t>
            </a:r>
          </a:p>
        </p:txBody>
      </p:sp>
      <p:grpSp>
        <p:nvGrpSpPr>
          <p:cNvPr id="2" name="Group 1">
            <a:extLst>
              <a:ext uri="{FF2B5EF4-FFF2-40B4-BE49-F238E27FC236}">
                <a16:creationId xmlns:a16="http://schemas.microsoft.com/office/drawing/2014/main" id="{68F04685-A3D3-4BA1-ADFD-46CDA3FE611D}"/>
              </a:ext>
            </a:extLst>
          </p:cNvPr>
          <p:cNvGrpSpPr/>
          <p:nvPr/>
        </p:nvGrpSpPr>
        <p:grpSpPr>
          <a:xfrm>
            <a:off x="881975" y="1162230"/>
            <a:ext cx="7086600" cy="3771720"/>
            <a:chOff x="881975" y="1162230"/>
            <a:chExt cx="7086600" cy="3771720"/>
          </a:xfrm>
        </p:grpSpPr>
        <p:sp>
          <p:nvSpPr>
            <p:cNvPr id="5" name="TextBox 4">
              <a:extLst>
                <a:ext uri="{FF2B5EF4-FFF2-40B4-BE49-F238E27FC236}">
                  <a16:creationId xmlns:a16="http://schemas.microsoft.com/office/drawing/2014/main" id="{6C226925-2B01-494F-9A56-7C16E1DD3466}"/>
                </a:ext>
              </a:extLst>
            </p:cNvPr>
            <p:cNvSpPr txBox="1"/>
            <p:nvPr/>
          </p:nvSpPr>
          <p:spPr>
            <a:xfrm>
              <a:off x="881975" y="1162230"/>
              <a:ext cx="7086600" cy="461665"/>
            </a:xfrm>
            <a:prstGeom prst="rect">
              <a:avLst/>
            </a:prstGeom>
            <a:noFill/>
          </p:spPr>
          <p:txBody>
            <a:bodyPr wrap="square" rtlCol="0">
              <a:spAutoFit/>
            </a:bodyPr>
            <a:lstStyle/>
            <a:p>
              <a:r>
                <a:rPr lang="en-US" sz="2400" dirty="0">
                  <a:latin typeface="Century Gothic" panose="020B0502020202020204" pitchFamily="34" charset="0"/>
                </a:rPr>
                <a:t>More intense wildfires</a:t>
              </a:r>
              <a:endParaRPr lang="en-US" sz="2400" i="1" dirty="0">
                <a:latin typeface="Century Gothic" panose="020B0502020202020204" pitchFamily="34" charset="0"/>
              </a:endParaRPr>
            </a:p>
          </p:txBody>
        </p:sp>
        <p:pic>
          <p:nvPicPr>
            <p:cNvPr id="2050" name="Picture 2" descr="Image: Whittier wildfire near Santa Ynez, California">
              <a:extLst>
                <a:ext uri="{FF2B5EF4-FFF2-40B4-BE49-F238E27FC236}">
                  <a16:creationId xmlns:a16="http://schemas.microsoft.com/office/drawing/2014/main" id="{29866254-F1F4-4C12-A31F-5095DFD0A5D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142" r="629"/>
            <a:stretch/>
          </p:blipFill>
          <p:spPr bwMode="auto">
            <a:xfrm>
              <a:off x="990600" y="1623895"/>
              <a:ext cx="6557744" cy="331005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405304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0C92FE3-51C0-4075-B360-0E78A8987B2B}"/>
              </a:ext>
            </a:extLst>
          </p:cNvPr>
          <p:cNvGrpSpPr/>
          <p:nvPr/>
        </p:nvGrpSpPr>
        <p:grpSpPr>
          <a:xfrm>
            <a:off x="1112195" y="1162230"/>
            <a:ext cx="7162800" cy="3732017"/>
            <a:chOff x="1112195" y="1162230"/>
            <a:chExt cx="7162800" cy="3732017"/>
          </a:xfrm>
        </p:grpSpPr>
        <p:sp>
          <p:nvSpPr>
            <p:cNvPr id="5" name="TextBox 4">
              <a:extLst>
                <a:ext uri="{FF2B5EF4-FFF2-40B4-BE49-F238E27FC236}">
                  <a16:creationId xmlns:a16="http://schemas.microsoft.com/office/drawing/2014/main" id="{6C226925-2B01-494F-9A56-7C16E1DD3466}"/>
                </a:ext>
              </a:extLst>
            </p:cNvPr>
            <p:cNvSpPr txBox="1"/>
            <p:nvPr/>
          </p:nvSpPr>
          <p:spPr>
            <a:xfrm>
              <a:off x="1112195" y="1162230"/>
              <a:ext cx="7162800" cy="461665"/>
            </a:xfrm>
            <a:prstGeom prst="rect">
              <a:avLst/>
            </a:prstGeom>
            <a:noFill/>
          </p:spPr>
          <p:txBody>
            <a:bodyPr wrap="square" rtlCol="0">
              <a:spAutoFit/>
            </a:bodyPr>
            <a:lstStyle/>
            <a:p>
              <a:r>
                <a:rPr lang="en-US" sz="2400" dirty="0">
                  <a:latin typeface="Century Gothic" panose="020B0502020202020204" pitchFamily="34" charset="0"/>
                </a:rPr>
                <a:t>Thawing permafrost</a:t>
              </a:r>
              <a:endParaRPr lang="en-US" sz="2400" i="1" dirty="0">
                <a:latin typeface="Century Gothic" panose="020B0502020202020204" pitchFamily="34" charset="0"/>
              </a:endParaRPr>
            </a:p>
          </p:txBody>
        </p:sp>
        <p:pic>
          <p:nvPicPr>
            <p:cNvPr id="7" name="Picture 6">
              <a:extLst>
                <a:ext uri="{FF2B5EF4-FFF2-40B4-BE49-F238E27FC236}">
                  <a16:creationId xmlns:a16="http://schemas.microsoft.com/office/drawing/2014/main" id="{423FCCA8-B4A9-4DBC-A1DF-8DA41F38EF49}"/>
                </a:ext>
              </a:extLst>
            </p:cNvPr>
            <p:cNvPicPr>
              <a:picLocks noChangeAspect="1"/>
            </p:cNvPicPr>
            <p:nvPr/>
          </p:nvPicPr>
          <p:blipFill rotWithShape="1">
            <a:blip r:embed="rId3"/>
            <a:srcRect t="15043" b="7623"/>
            <a:stretch/>
          </p:blipFill>
          <p:spPr>
            <a:xfrm>
              <a:off x="1219200" y="1566607"/>
              <a:ext cx="5943600" cy="3327640"/>
            </a:xfrm>
            <a:prstGeom prst="rect">
              <a:avLst/>
            </a:prstGeom>
          </p:spPr>
        </p:pic>
      </p:grpSp>
      <p:sp>
        <p:nvSpPr>
          <p:cNvPr id="6" name="Title 2">
            <a:extLst>
              <a:ext uri="{FF2B5EF4-FFF2-40B4-BE49-F238E27FC236}">
                <a16:creationId xmlns:a16="http://schemas.microsoft.com/office/drawing/2014/main" id="{B7FD5006-0F41-4F39-B5AF-C26F78FCAC50}"/>
              </a:ext>
            </a:extLst>
          </p:cNvPr>
          <p:cNvSpPr txBox="1">
            <a:spLocks/>
          </p:cNvSpPr>
          <p:nvPr/>
        </p:nvSpPr>
        <p:spPr bwMode="auto">
          <a:xfrm>
            <a:off x="76200" y="8545"/>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sz="3200" b="1" kern="0" dirty="0">
                <a:latin typeface="Century Gothic" panose="020B0502020202020204" pitchFamily="34" charset="0"/>
              </a:rPr>
              <a:t>Effects of climate change</a:t>
            </a:r>
          </a:p>
        </p:txBody>
      </p:sp>
    </p:spTree>
    <p:extLst>
      <p:ext uri="{BB962C8B-B14F-4D97-AF65-F5344CB8AC3E}">
        <p14:creationId xmlns:p14="http://schemas.microsoft.com/office/powerpoint/2010/main" val="1661574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descr="Chart, scatter chart&#10;&#10;Description automatically generated">
            <a:extLst>
              <a:ext uri="{FF2B5EF4-FFF2-40B4-BE49-F238E27FC236}">
                <a16:creationId xmlns:a16="http://schemas.microsoft.com/office/drawing/2014/main" id="{07A773A1-36AA-4F7D-B7EB-41BFEB2349CC}"/>
              </a:ext>
            </a:extLst>
          </p:cNvPr>
          <p:cNvPicPr>
            <a:picLocks noChangeAspect="1"/>
          </p:cNvPicPr>
          <p:nvPr/>
        </p:nvPicPr>
        <p:blipFill>
          <a:blip r:embed="rId3"/>
          <a:stretch>
            <a:fillRect/>
          </a:stretch>
        </p:blipFill>
        <p:spPr>
          <a:xfrm>
            <a:off x="1653851" y="379964"/>
            <a:ext cx="5836297" cy="4383572"/>
          </a:xfrm>
          <a:prstGeom prst="rect">
            <a:avLst/>
          </a:prstGeom>
        </p:spPr>
      </p:pic>
    </p:spTree>
    <p:extLst>
      <p:ext uri="{BB962C8B-B14F-4D97-AF65-F5344CB8AC3E}">
        <p14:creationId xmlns:p14="http://schemas.microsoft.com/office/powerpoint/2010/main" val="1694804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226925-2B01-494F-9A56-7C16E1DD3466}"/>
              </a:ext>
            </a:extLst>
          </p:cNvPr>
          <p:cNvSpPr txBox="1"/>
          <p:nvPr/>
        </p:nvSpPr>
        <p:spPr>
          <a:xfrm>
            <a:off x="1112195" y="1162231"/>
            <a:ext cx="7162800" cy="461665"/>
          </a:xfrm>
          <a:prstGeom prst="rect">
            <a:avLst/>
          </a:prstGeom>
          <a:noFill/>
        </p:spPr>
        <p:txBody>
          <a:bodyPr wrap="square" rtlCol="0">
            <a:spAutoFit/>
          </a:bodyPr>
          <a:lstStyle/>
          <a:p>
            <a:r>
              <a:rPr lang="en-US" sz="2400" dirty="0">
                <a:latin typeface="Century Gothic" panose="020B0502020202020204" pitchFamily="34" charset="0"/>
              </a:rPr>
              <a:t>Shifting Ecosystems</a:t>
            </a:r>
            <a:endParaRPr lang="en-US" sz="2400" i="1" dirty="0">
              <a:latin typeface="Century Gothic" panose="020B0502020202020204" pitchFamily="34" charset="0"/>
            </a:endParaRPr>
          </a:p>
        </p:txBody>
      </p:sp>
      <p:sp>
        <p:nvSpPr>
          <p:cNvPr id="6" name="Title 2">
            <a:extLst>
              <a:ext uri="{FF2B5EF4-FFF2-40B4-BE49-F238E27FC236}">
                <a16:creationId xmlns:a16="http://schemas.microsoft.com/office/drawing/2014/main" id="{B7FD5006-0F41-4F39-B5AF-C26F78FCAC50}"/>
              </a:ext>
            </a:extLst>
          </p:cNvPr>
          <p:cNvSpPr txBox="1">
            <a:spLocks/>
          </p:cNvSpPr>
          <p:nvPr/>
        </p:nvSpPr>
        <p:spPr bwMode="auto">
          <a:xfrm>
            <a:off x="76200" y="8546"/>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sz="3200" b="1" kern="0" dirty="0">
                <a:latin typeface="Century Gothic" panose="020B0502020202020204" pitchFamily="34" charset="0"/>
              </a:rPr>
              <a:t>Effects of climate change</a:t>
            </a:r>
          </a:p>
        </p:txBody>
      </p:sp>
      <p:pic>
        <p:nvPicPr>
          <p:cNvPr id="19458" name="Picture 2" descr="Sudden changes in marine ecosystems should be addressed through  multi-targeted approach (Constantine Alexander&amp;amp;#39;s Journal)">
            <a:extLst>
              <a:ext uri="{FF2B5EF4-FFF2-40B4-BE49-F238E27FC236}">
                <a16:creationId xmlns:a16="http://schemas.microsoft.com/office/drawing/2014/main" id="{A4C679C8-5226-4EE8-A06B-99AFE0ED422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72" r="18140"/>
          <a:stretch/>
        </p:blipFill>
        <p:spPr bwMode="auto">
          <a:xfrm>
            <a:off x="1222706" y="1599636"/>
            <a:ext cx="6255646" cy="3285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535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226925-2B01-494F-9A56-7C16E1DD3466}"/>
              </a:ext>
            </a:extLst>
          </p:cNvPr>
          <p:cNvSpPr txBox="1"/>
          <p:nvPr/>
        </p:nvSpPr>
        <p:spPr>
          <a:xfrm>
            <a:off x="1112195" y="1162230"/>
            <a:ext cx="7162800" cy="461665"/>
          </a:xfrm>
          <a:prstGeom prst="rect">
            <a:avLst/>
          </a:prstGeom>
          <a:noFill/>
        </p:spPr>
        <p:txBody>
          <a:bodyPr wrap="square" rtlCol="0">
            <a:spAutoFit/>
          </a:bodyPr>
          <a:lstStyle/>
          <a:p>
            <a:r>
              <a:rPr lang="en-US" sz="2400" dirty="0">
                <a:latin typeface="Century Gothic" panose="020B0502020202020204" pitchFamily="34" charset="0"/>
              </a:rPr>
              <a:t>Spreading diseases</a:t>
            </a:r>
            <a:endParaRPr lang="en-US" sz="2400" i="1" dirty="0">
              <a:latin typeface="Century Gothic" panose="020B0502020202020204" pitchFamily="34" charset="0"/>
            </a:endParaRPr>
          </a:p>
        </p:txBody>
      </p:sp>
      <p:sp>
        <p:nvSpPr>
          <p:cNvPr id="6" name="Title 2">
            <a:extLst>
              <a:ext uri="{FF2B5EF4-FFF2-40B4-BE49-F238E27FC236}">
                <a16:creationId xmlns:a16="http://schemas.microsoft.com/office/drawing/2014/main" id="{B7FD5006-0F41-4F39-B5AF-C26F78FCAC50}"/>
              </a:ext>
            </a:extLst>
          </p:cNvPr>
          <p:cNvSpPr txBox="1">
            <a:spLocks/>
          </p:cNvSpPr>
          <p:nvPr/>
        </p:nvSpPr>
        <p:spPr bwMode="auto">
          <a:xfrm>
            <a:off x="76200" y="8545"/>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sz="3200" b="1" kern="0" dirty="0">
                <a:latin typeface="Century Gothic" panose="020B0502020202020204" pitchFamily="34" charset="0"/>
              </a:rPr>
              <a:t>Effects of climate change</a:t>
            </a:r>
          </a:p>
        </p:txBody>
      </p:sp>
      <p:pic>
        <p:nvPicPr>
          <p:cNvPr id="2050" name="Picture 2" descr="https://www.canada.ca/content/canadasite/en/public-health/services/diseases/lyme-disease/_jcr_content/par/adaptiveimage/image.img.png/1496062111363.png">
            <a:extLst>
              <a:ext uri="{FF2B5EF4-FFF2-40B4-BE49-F238E27FC236}">
                <a16:creationId xmlns:a16="http://schemas.microsoft.com/office/drawing/2014/main" id="{71197C6F-6E1D-42D0-B054-C3B9566B72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809750"/>
            <a:ext cx="5788416" cy="222631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www.canada.ca/content/canadasite/en/public-health/services/diseases/west-nile-virus/_jcr_content/par/adaptiveimage/image.img.png/1473954793135.png">
            <a:extLst>
              <a:ext uri="{FF2B5EF4-FFF2-40B4-BE49-F238E27FC236}">
                <a16:creationId xmlns:a16="http://schemas.microsoft.com/office/drawing/2014/main" id="{CD97ABA7-0009-45F3-89F1-3836AC4E423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0483"/>
          <a:stretch/>
        </p:blipFill>
        <p:spPr bwMode="auto">
          <a:xfrm>
            <a:off x="-609600" y="1809750"/>
            <a:ext cx="5181600" cy="2226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0640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B7FD5006-0F41-4F39-B5AF-C26F78FCAC50}"/>
              </a:ext>
            </a:extLst>
          </p:cNvPr>
          <p:cNvSpPr txBox="1">
            <a:spLocks/>
          </p:cNvSpPr>
          <p:nvPr/>
        </p:nvSpPr>
        <p:spPr bwMode="auto">
          <a:xfrm>
            <a:off x="76200" y="8546"/>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sz="3200" b="1" kern="0" dirty="0">
                <a:latin typeface="Century Gothic" panose="020B0502020202020204" pitchFamily="34" charset="0"/>
              </a:rPr>
              <a:t>Economic costs of climate change</a:t>
            </a:r>
          </a:p>
        </p:txBody>
      </p:sp>
      <p:pic>
        <p:nvPicPr>
          <p:cNvPr id="1026" name="Picture 2" descr="Climate Change: How Insurer Swiss Re Is Confronting a Warming World |  Fortune">
            <a:extLst>
              <a:ext uri="{FF2B5EF4-FFF2-40B4-BE49-F238E27FC236}">
                <a16:creationId xmlns:a16="http://schemas.microsoft.com/office/drawing/2014/main" id="{A4A82DE0-6A92-4258-861A-169AA6F02F1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6315"/>
          <a:stretch/>
        </p:blipFill>
        <p:spPr bwMode="auto">
          <a:xfrm>
            <a:off x="1153308" y="945974"/>
            <a:ext cx="6542892" cy="41889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040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B7FD5006-0F41-4F39-B5AF-C26F78FCAC50}"/>
              </a:ext>
            </a:extLst>
          </p:cNvPr>
          <p:cNvSpPr txBox="1">
            <a:spLocks/>
          </p:cNvSpPr>
          <p:nvPr/>
        </p:nvSpPr>
        <p:spPr bwMode="auto">
          <a:xfrm>
            <a:off x="76200" y="8546"/>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sz="3200" b="1" kern="0" dirty="0">
                <a:latin typeface="Century Gothic" panose="020B0502020202020204" pitchFamily="34" charset="0"/>
              </a:rPr>
              <a:t>Social costs of climate change</a:t>
            </a:r>
          </a:p>
        </p:txBody>
      </p:sp>
      <p:pic>
        <p:nvPicPr>
          <p:cNvPr id="7172" name="Picture 4" descr="How climate change impacts refugees and displaced communities">
            <a:extLst>
              <a:ext uri="{FF2B5EF4-FFF2-40B4-BE49-F238E27FC236}">
                <a16:creationId xmlns:a16="http://schemas.microsoft.com/office/drawing/2014/main" id="{D6E8254C-D40D-4F86-89F8-AB1EA55DBA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3348" y="936752"/>
            <a:ext cx="6297303" cy="419820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vacuation - Idaho Firewise">
            <a:extLst>
              <a:ext uri="{FF2B5EF4-FFF2-40B4-BE49-F238E27FC236}">
                <a16:creationId xmlns:a16="http://schemas.microsoft.com/office/drawing/2014/main" id="{A17DCA83-C7D4-731C-2C7A-F52ADBE2FF1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4979"/>
          <a:stretch/>
        </p:blipFill>
        <p:spPr bwMode="auto">
          <a:xfrm>
            <a:off x="1423349" y="3051783"/>
            <a:ext cx="3148652" cy="2083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6914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506931B9-4B96-4698-9CEB-BC8C8CAEF953}"/>
              </a:ext>
            </a:extLst>
          </p:cNvPr>
          <p:cNvSpPr txBox="1">
            <a:spLocks/>
          </p:cNvSpPr>
          <p:nvPr/>
        </p:nvSpPr>
        <p:spPr bwMode="auto">
          <a:xfrm>
            <a:off x="82826" y="2993"/>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sz="3600" b="1" kern="0" dirty="0">
                <a:latin typeface="Century Gothic" panose="020B0502020202020204" pitchFamily="34" charset="0"/>
              </a:rPr>
              <a:t>Climate Change</a:t>
            </a:r>
          </a:p>
        </p:txBody>
      </p:sp>
      <p:sp>
        <p:nvSpPr>
          <p:cNvPr id="5" name="TextBox 4">
            <a:extLst>
              <a:ext uri="{FF2B5EF4-FFF2-40B4-BE49-F238E27FC236}">
                <a16:creationId xmlns:a16="http://schemas.microsoft.com/office/drawing/2014/main" id="{FE550470-8576-4870-A135-AC2CEA2B1C32}"/>
              </a:ext>
            </a:extLst>
          </p:cNvPr>
          <p:cNvSpPr txBox="1"/>
          <p:nvPr/>
        </p:nvSpPr>
        <p:spPr>
          <a:xfrm>
            <a:off x="762000" y="1097879"/>
            <a:ext cx="2590800" cy="584775"/>
          </a:xfrm>
          <a:prstGeom prst="rect">
            <a:avLst/>
          </a:prstGeom>
          <a:noFill/>
        </p:spPr>
        <p:txBody>
          <a:bodyPr wrap="square" rtlCol="0">
            <a:spAutoFit/>
          </a:bodyPr>
          <a:lstStyle/>
          <a:p>
            <a:r>
              <a:rPr lang="en-US" sz="3200" i="1" dirty="0">
                <a:latin typeface="Century Gothic" panose="020B0502020202020204" pitchFamily="34" charset="0"/>
              </a:rPr>
              <a:t>It’s real…</a:t>
            </a:r>
          </a:p>
        </p:txBody>
      </p:sp>
      <p:sp>
        <p:nvSpPr>
          <p:cNvPr id="6" name="TextBox 5">
            <a:extLst>
              <a:ext uri="{FF2B5EF4-FFF2-40B4-BE49-F238E27FC236}">
                <a16:creationId xmlns:a16="http://schemas.microsoft.com/office/drawing/2014/main" id="{FCDB7F30-D02E-4E32-BE0C-FFC4E6DA7BED}"/>
              </a:ext>
            </a:extLst>
          </p:cNvPr>
          <p:cNvSpPr txBox="1"/>
          <p:nvPr/>
        </p:nvSpPr>
        <p:spPr>
          <a:xfrm>
            <a:off x="3283226" y="1682654"/>
            <a:ext cx="2590800" cy="584775"/>
          </a:xfrm>
          <a:prstGeom prst="rect">
            <a:avLst/>
          </a:prstGeom>
          <a:noFill/>
        </p:spPr>
        <p:txBody>
          <a:bodyPr wrap="square" rtlCol="0">
            <a:spAutoFit/>
          </a:bodyPr>
          <a:lstStyle/>
          <a:p>
            <a:r>
              <a:rPr lang="en-US" sz="3200" i="1" dirty="0">
                <a:latin typeface="Century Gothic" panose="020B0502020202020204" pitchFamily="34" charset="0"/>
              </a:rPr>
              <a:t>It’s us…</a:t>
            </a:r>
          </a:p>
        </p:txBody>
      </p:sp>
      <p:sp>
        <p:nvSpPr>
          <p:cNvPr id="7" name="TextBox 6">
            <a:extLst>
              <a:ext uri="{FF2B5EF4-FFF2-40B4-BE49-F238E27FC236}">
                <a16:creationId xmlns:a16="http://schemas.microsoft.com/office/drawing/2014/main" id="{9E9CC341-5392-47E9-B2AD-9342D7084913}"/>
              </a:ext>
            </a:extLst>
          </p:cNvPr>
          <p:cNvSpPr txBox="1"/>
          <p:nvPr/>
        </p:nvSpPr>
        <p:spPr>
          <a:xfrm>
            <a:off x="5334000" y="2267429"/>
            <a:ext cx="2895600" cy="584775"/>
          </a:xfrm>
          <a:prstGeom prst="rect">
            <a:avLst/>
          </a:prstGeom>
          <a:noFill/>
        </p:spPr>
        <p:txBody>
          <a:bodyPr wrap="square" rtlCol="0">
            <a:spAutoFit/>
          </a:bodyPr>
          <a:lstStyle/>
          <a:p>
            <a:r>
              <a:rPr lang="en-US" sz="3200" i="1" dirty="0">
                <a:latin typeface="Century Gothic" panose="020B0502020202020204" pitchFamily="34" charset="0"/>
              </a:rPr>
              <a:t>It’s serious…</a:t>
            </a:r>
          </a:p>
        </p:txBody>
      </p:sp>
      <p:sp>
        <p:nvSpPr>
          <p:cNvPr id="8" name="TextBox 7">
            <a:extLst>
              <a:ext uri="{FF2B5EF4-FFF2-40B4-BE49-F238E27FC236}">
                <a16:creationId xmlns:a16="http://schemas.microsoft.com/office/drawing/2014/main" id="{A3D8FEF3-CF51-4421-9900-668046ADCA65}"/>
              </a:ext>
            </a:extLst>
          </p:cNvPr>
          <p:cNvSpPr txBox="1"/>
          <p:nvPr/>
        </p:nvSpPr>
        <p:spPr>
          <a:xfrm>
            <a:off x="762000" y="3021480"/>
            <a:ext cx="7162800" cy="1077218"/>
          </a:xfrm>
          <a:prstGeom prst="rect">
            <a:avLst/>
          </a:prstGeom>
          <a:noFill/>
        </p:spPr>
        <p:txBody>
          <a:bodyPr wrap="square" rtlCol="0">
            <a:spAutoFit/>
          </a:bodyPr>
          <a:lstStyle/>
          <a:p>
            <a:r>
              <a:rPr lang="en-US" sz="3200" i="1" dirty="0">
                <a:latin typeface="Century Gothic" panose="020B0502020202020204" pitchFamily="34" charset="0"/>
              </a:rPr>
              <a:t>And the window of time to prevent dangerous impacts is closing fast.  </a:t>
            </a:r>
          </a:p>
        </p:txBody>
      </p:sp>
      <p:sp>
        <p:nvSpPr>
          <p:cNvPr id="3" name="Rectangle 2">
            <a:extLst>
              <a:ext uri="{FF2B5EF4-FFF2-40B4-BE49-F238E27FC236}">
                <a16:creationId xmlns:a16="http://schemas.microsoft.com/office/drawing/2014/main" id="{CA16CD00-5402-4C44-9722-202D81DC6931}"/>
              </a:ext>
            </a:extLst>
          </p:cNvPr>
          <p:cNvSpPr/>
          <p:nvPr/>
        </p:nvSpPr>
        <p:spPr>
          <a:xfrm>
            <a:off x="4009739" y="4191030"/>
            <a:ext cx="5544121" cy="400110"/>
          </a:xfrm>
          <a:prstGeom prst="rect">
            <a:avLst/>
          </a:prstGeom>
        </p:spPr>
        <p:txBody>
          <a:bodyPr wrap="square">
            <a:spAutoFit/>
          </a:bodyPr>
          <a:lstStyle/>
          <a:p>
            <a:r>
              <a:rPr lang="en-US" sz="2000" i="1" dirty="0">
                <a:latin typeface="Century Gothic" panose="020B0502020202020204" pitchFamily="34" charset="0"/>
              </a:rPr>
              <a:t>Katharine </a:t>
            </a:r>
            <a:r>
              <a:rPr lang="en-US" sz="2000" i="1" dirty="0" err="1">
                <a:latin typeface="Century Gothic" panose="020B0502020202020204" pitchFamily="34" charset="0"/>
              </a:rPr>
              <a:t>Hayhoe</a:t>
            </a:r>
            <a:r>
              <a:rPr lang="en-US" sz="2000" i="1" dirty="0">
                <a:latin typeface="Century Gothic" panose="020B0502020202020204" pitchFamily="34" charset="0"/>
              </a:rPr>
              <a:t>, Texas Tech</a:t>
            </a:r>
            <a:endParaRPr lang="en-US" sz="2000" dirty="0"/>
          </a:p>
        </p:txBody>
      </p:sp>
      <p:pic>
        <p:nvPicPr>
          <p:cNvPr id="4" name="Picture 3">
            <a:extLst>
              <a:ext uri="{FF2B5EF4-FFF2-40B4-BE49-F238E27FC236}">
                <a16:creationId xmlns:a16="http://schemas.microsoft.com/office/drawing/2014/main" id="{5AA09899-5816-44E2-A4B8-30982D84DDF8}"/>
              </a:ext>
            </a:extLst>
          </p:cNvPr>
          <p:cNvPicPr>
            <a:picLocks noChangeAspect="1"/>
          </p:cNvPicPr>
          <p:nvPr/>
        </p:nvPicPr>
        <p:blipFill>
          <a:blip r:embed="rId3"/>
          <a:stretch>
            <a:fillRect/>
          </a:stretch>
        </p:blipFill>
        <p:spPr>
          <a:xfrm>
            <a:off x="7086600" y="206613"/>
            <a:ext cx="1906077" cy="1906077"/>
          </a:xfrm>
          <a:prstGeom prst="rect">
            <a:avLst/>
          </a:prstGeom>
        </p:spPr>
      </p:pic>
    </p:spTree>
    <p:extLst>
      <p:ext uri="{BB962C8B-B14F-4D97-AF65-F5344CB8AC3E}">
        <p14:creationId xmlns:p14="http://schemas.microsoft.com/office/powerpoint/2010/main" val="2601804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5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500"/>
                            </p:stCondLst>
                            <p:childTnLst>
                              <p:par>
                                <p:cTn id="17" presetID="10" presetClass="entr" presetSubtype="0" fill="hold" grpId="0" nodeType="afterEffect">
                                  <p:stCondLst>
                                    <p:cond delay="5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3500"/>
                            </p:stCondLst>
                            <p:childTnLst>
                              <p:par>
                                <p:cTn id="21" presetID="10" presetClass="entr" presetSubtype="0" fill="hold" grpId="0" nodeType="afterEffect">
                                  <p:stCondLst>
                                    <p:cond delay="100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par>
                                <p:cTn id="24" presetID="10" presetClass="entr" presetSubtype="0" fill="hold" nodeType="withEffect">
                                  <p:stCondLst>
                                    <p:cond delay="100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53FF6-E55B-42C2-924A-A51668AF247B}"/>
              </a:ext>
            </a:extLst>
          </p:cNvPr>
          <p:cNvSpPr>
            <a:spLocks noGrp="1"/>
          </p:cNvSpPr>
          <p:nvPr>
            <p:ph type="title"/>
          </p:nvPr>
        </p:nvSpPr>
        <p:spPr>
          <a:xfrm>
            <a:off x="457200" y="38100"/>
            <a:ext cx="8229600" cy="670103"/>
          </a:xfrm>
        </p:spPr>
        <p:txBody>
          <a:bodyPr/>
          <a:lstStyle/>
          <a:p>
            <a:r>
              <a:rPr lang="en-US" dirty="0"/>
              <a:t>Greece (1855 – 2022)</a:t>
            </a:r>
            <a:endParaRPr lang="en-CA" dirty="0"/>
          </a:p>
        </p:txBody>
      </p:sp>
      <p:pic>
        <p:nvPicPr>
          <p:cNvPr id="2050" name="Picture 2" descr="warming strip image for &lt;All of Greece&gt;"/>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2400" y="708203"/>
            <a:ext cx="8839200" cy="44143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1467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E228ED-B13C-412D-A973-355F3703EDD8}"/>
              </a:ext>
            </a:extLst>
          </p:cNvPr>
          <p:cNvSpPr>
            <a:spLocks noGrp="1"/>
          </p:cNvSpPr>
          <p:nvPr>
            <p:ph type="title"/>
          </p:nvPr>
        </p:nvSpPr>
        <p:spPr/>
        <p:txBody>
          <a:bodyPr/>
          <a:lstStyle/>
          <a:p>
            <a:endParaRPr lang="en-CA"/>
          </a:p>
        </p:txBody>
      </p:sp>
      <p:sp>
        <p:nvSpPr>
          <p:cNvPr id="4" name="Content Placeholder 3">
            <a:extLst>
              <a:ext uri="{FF2B5EF4-FFF2-40B4-BE49-F238E27FC236}">
                <a16:creationId xmlns:a16="http://schemas.microsoft.com/office/drawing/2014/main" id="{F44DB9A1-70CD-4B78-A114-643CA2C8AA29}"/>
              </a:ext>
            </a:extLst>
          </p:cNvPr>
          <p:cNvSpPr>
            <a:spLocks noGrp="1"/>
          </p:cNvSpPr>
          <p:nvPr>
            <p:ph idx="1"/>
          </p:nvPr>
        </p:nvSpPr>
        <p:spPr/>
        <p:txBody>
          <a:bodyPr/>
          <a:lstStyle/>
          <a:p>
            <a:endParaRPr lang="en-CA"/>
          </a:p>
        </p:txBody>
      </p:sp>
      <p:pic>
        <p:nvPicPr>
          <p:cNvPr id="1028" name="Picture 4" descr="Climate Solutions 101 | Live Digital Launch - YouTube">
            <a:extLst>
              <a:ext uri="{FF2B5EF4-FFF2-40B4-BE49-F238E27FC236}">
                <a16:creationId xmlns:a16="http://schemas.microsoft.com/office/drawing/2014/main" id="{DA86E49C-433C-403E-8724-F081D888A6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0258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0089C3-A236-46E8-9762-5D76D275FB38}"/>
              </a:ext>
            </a:extLst>
          </p:cNvPr>
          <p:cNvSpPr>
            <a:spLocks noGrp="1"/>
          </p:cNvSpPr>
          <p:nvPr>
            <p:ph idx="1"/>
          </p:nvPr>
        </p:nvSpPr>
        <p:spPr>
          <a:xfrm>
            <a:off x="457200" y="514350"/>
            <a:ext cx="8229600" cy="3773250"/>
          </a:xfrm>
        </p:spPr>
        <p:txBody>
          <a:bodyPr/>
          <a:lstStyle/>
          <a:p>
            <a:pPr marL="0" indent="0">
              <a:lnSpc>
                <a:spcPts val="4000"/>
              </a:lnSpc>
              <a:buNone/>
            </a:pPr>
            <a:r>
              <a:rPr lang="en-US" sz="3200" dirty="0"/>
              <a:t>“We basically have three choices: </a:t>
            </a:r>
            <a:r>
              <a:rPr lang="en-US" sz="3200" i="1" dirty="0">
                <a:solidFill>
                  <a:srgbClr val="0070C0"/>
                </a:solidFill>
              </a:rPr>
              <a:t>mitigation</a:t>
            </a:r>
            <a:r>
              <a:rPr lang="en-US" sz="3200" dirty="0"/>
              <a:t>, </a:t>
            </a:r>
            <a:r>
              <a:rPr lang="en-US" sz="3200" i="1" dirty="0">
                <a:solidFill>
                  <a:srgbClr val="0070C0"/>
                </a:solidFill>
              </a:rPr>
              <a:t>adaptation</a:t>
            </a:r>
            <a:r>
              <a:rPr lang="en-US" sz="3200" dirty="0"/>
              <a:t>, and </a:t>
            </a:r>
            <a:r>
              <a:rPr lang="en-US" sz="3200" i="1" dirty="0">
                <a:solidFill>
                  <a:srgbClr val="0070C0"/>
                </a:solidFill>
              </a:rPr>
              <a:t>suffering</a:t>
            </a:r>
            <a:r>
              <a:rPr lang="en-US" sz="3200" dirty="0"/>
              <a:t>. We’re going to do some of each. The question is what the mix is going to be. The more mitigation we do, the less adaptation will be required and the less suffering there will be.”</a:t>
            </a:r>
          </a:p>
          <a:p>
            <a:pPr algn="r">
              <a:buFontTx/>
              <a:buChar char="-"/>
            </a:pPr>
            <a:r>
              <a:rPr lang="en-US" dirty="0"/>
              <a:t>John </a:t>
            </a:r>
            <a:r>
              <a:rPr lang="en-US" dirty="0" err="1"/>
              <a:t>Holdren</a:t>
            </a:r>
            <a:r>
              <a:rPr lang="en-US" dirty="0"/>
              <a:t> (climate expert) </a:t>
            </a:r>
          </a:p>
          <a:p>
            <a:pPr marL="0" indent="0" algn="r">
              <a:buNone/>
            </a:pPr>
            <a:r>
              <a:rPr lang="en-US" dirty="0"/>
              <a:t> </a:t>
            </a:r>
            <a:endParaRPr lang="en-CA" dirty="0"/>
          </a:p>
        </p:txBody>
      </p:sp>
    </p:spTree>
    <p:extLst>
      <p:ext uri="{BB962C8B-B14F-4D97-AF65-F5344CB8AC3E}">
        <p14:creationId xmlns:p14="http://schemas.microsoft.com/office/powerpoint/2010/main" val="458708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4E27B-C02E-456C-9F91-73AD64543AEA}"/>
              </a:ext>
            </a:extLst>
          </p:cNvPr>
          <p:cNvSpPr>
            <a:spLocks noGrp="1"/>
          </p:cNvSpPr>
          <p:nvPr>
            <p:ph type="title"/>
          </p:nvPr>
        </p:nvSpPr>
        <p:spPr/>
        <p:txBody>
          <a:bodyPr/>
          <a:lstStyle/>
          <a:p>
            <a:r>
              <a:rPr lang="en-US" dirty="0"/>
              <a:t>Mitigation: Sources and Sinks</a:t>
            </a:r>
            <a:endParaRPr lang="en-CA" dirty="0"/>
          </a:p>
        </p:txBody>
      </p:sp>
      <p:sp>
        <p:nvSpPr>
          <p:cNvPr id="3" name="Content Placeholder 2">
            <a:extLst>
              <a:ext uri="{FF2B5EF4-FFF2-40B4-BE49-F238E27FC236}">
                <a16:creationId xmlns:a16="http://schemas.microsoft.com/office/drawing/2014/main" id="{49FE6BBE-F60B-404A-A974-E074B1C2F9B5}"/>
              </a:ext>
            </a:extLst>
          </p:cNvPr>
          <p:cNvSpPr>
            <a:spLocks noGrp="1"/>
          </p:cNvSpPr>
          <p:nvPr>
            <p:ph idx="1"/>
          </p:nvPr>
        </p:nvSpPr>
        <p:spPr>
          <a:xfrm>
            <a:off x="380999" y="1200150"/>
            <a:ext cx="5129447" cy="3384410"/>
          </a:xfrm>
        </p:spPr>
        <p:txBody>
          <a:bodyPr/>
          <a:lstStyle/>
          <a:p>
            <a:r>
              <a:rPr lang="en-US" sz="2200" i="1" dirty="0"/>
              <a:t>Reducing</a:t>
            </a:r>
            <a:r>
              <a:rPr lang="en-US" sz="2200" dirty="0"/>
              <a:t> GHGs at the source</a:t>
            </a:r>
          </a:p>
          <a:p>
            <a:pPr lvl="1"/>
            <a:r>
              <a:rPr lang="en-US" sz="1800" dirty="0"/>
              <a:t>Renewables</a:t>
            </a:r>
          </a:p>
          <a:p>
            <a:pPr lvl="1"/>
            <a:r>
              <a:rPr lang="en-US" sz="1800" dirty="0"/>
              <a:t>Plant-based diet</a:t>
            </a:r>
          </a:p>
          <a:p>
            <a:pPr lvl="1"/>
            <a:r>
              <a:rPr lang="en-US" sz="1800" dirty="0"/>
              <a:t>EVs</a:t>
            </a:r>
          </a:p>
          <a:p>
            <a:r>
              <a:rPr lang="en-US" sz="2200" i="1" dirty="0"/>
              <a:t>Enhancing</a:t>
            </a:r>
            <a:r>
              <a:rPr lang="en-US" sz="2200" dirty="0"/>
              <a:t> carbon sinks</a:t>
            </a:r>
          </a:p>
          <a:p>
            <a:pPr lvl="1"/>
            <a:r>
              <a:rPr lang="en-US" sz="1800" dirty="0"/>
              <a:t>Reforestation</a:t>
            </a:r>
          </a:p>
          <a:p>
            <a:pPr lvl="1"/>
            <a:r>
              <a:rPr lang="en-US" sz="1800" dirty="0"/>
              <a:t>Carbon Capture and Sequestration</a:t>
            </a:r>
          </a:p>
          <a:p>
            <a:pPr lvl="1"/>
            <a:r>
              <a:rPr lang="en-US" sz="1800" dirty="0"/>
              <a:t>Direct Air Capture</a:t>
            </a:r>
            <a:endParaRPr lang="en-CA" sz="1800" dirty="0"/>
          </a:p>
        </p:txBody>
      </p:sp>
      <p:grpSp>
        <p:nvGrpSpPr>
          <p:cNvPr id="4" name="Group 3">
            <a:extLst>
              <a:ext uri="{FF2B5EF4-FFF2-40B4-BE49-F238E27FC236}">
                <a16:creationId xmlns:a16="http://schemas.microsoft.com/office/drawing/2014/main" id="{BF801C1B-CA84-5ECC-7BB7-CB09C3ED427E}"/>
              </a:ext>
            </a:extLst>
          </p:cNvPr>
          <p:cNvGrpSpPr/>
          <p:nvPr/>
        </p:nvGrpSpPr>
        <p:grpSpPr>
          <a:xfrm>
            <a:off x="5510447" y="969989"/>
            <a:ext cx="3638550" cy="4173511"/>
            <a:chOff x="5619750" y="969989"/>
            <a:chExt cx="3352800" cy="3810301"/>
          </a:xfrm>
        </p:grpSpPr>
        <p:pic>
          <p:nvPicPr>
            <p:cNvPr id="7" name="Content Placeholder 7" descr="Diagram&#10;&#10;Description automatically generated">
              <a:extLst>
                <a:ext uri="{FF2B5EF4-FFF2-40B4-BE49-F238E27FC236}">
                  <a16:creationId xmlns:a16="http://schemas.microsoft.com/office/drawing/2014/main" id="{DC73FBC5-CF6C-CB01-6022-CA296D966607}"/>
                </a:ext>
              </a:extLst>
            </p:cNvPr>
            <p:cNvPicPr>
              <a:picLocks noChangeAspect="1"/>
            </p:cNvPicPr>
            <p:nvPr/>
          </p:nvPicPr>
          <p:blipFill rotWithShape="1">
            <a:blip r:embed="rId3"/>
            <a:srcRect l="69406" t="84336"/>
            <a:stretch/>
          </p:blipFill>
          <p:spPr>
            <a:xfrm>
              <a:off x="7200635" y="4269993"/>
              <a:ext cx="1771915" cy="510297"/>
            </a:xfrm>
            <a:prstGeom prst="rect">
              <a:avLst/>
            </a:prstGeom>
          </p:spPr>
        </p:pic>
        <p:pic>
          <p:nvPicPr>
            <p:cNvPr id="6" name="Content Placeholder 7" descr="Diagram&#10;&#10;Description automatically generated">
              <a:extLst>
                <a:ext uri="{FF2B5EF4-FFF2-40B4-BE49-F238E27FC236}">
                  <a16:creationId xmlns:a16="http://schemas.microsoft.com/office/drawing/2014/main" id="{82F86BF2-DC22-8B76-4A2E-17250B95D325}"/>
                </a:ext>
              </a:extLst>
            </p:cNvPr>
            <p:cNvPicPr>
              <a:picLocks noChangeAspect="1"/>
            </p:cNvPicPr>
            <p:nvPr/>
          </p:nvPicPr>
          <p:blipFill rotWithShape="1">
            <a:blip r:embed="rId3"/>
            <a:srcRect l="21051" t="-2924" r="21060" b="-1"/>
            <a:stretch/>
          </p:blipFill>
          <p:spPr>
            <a:xfrm>
              <a:off x="5619750" y="969989"/>
              <a:ext cx="3352800" cy="3353097"/>
            </a:xfrm>
            <a:prstGeom prst="rect">
              <a:avLst/>
            </a:prstGeom>
          </p:spPr>
        </p:pic>
        <p:pic>
          <p:nvPicPr>
            <p:cNvPr id="8" name="Content Placeholder 7" descr="Diagram&#10;&#10;Description automatically generated">
              <a:extLst>
                <a:ext uri="{FF2B5EF4-FFF2-40B4-BE49-F238E27FC236}">
                  <a16:creationId xmlns:a16="http://schemas.microsoft.com/office/drawing/2014/main" id="{A54F1609-5C57-8F11-BF1B-C0165F8BD3E1}"/>
                </a:ext>
              </a:extLst>
            </p:cNvPr>
            <p:cNvPicPr>
              <a:picLocks noChangeAspect="1"/>
            </p:cNvPicPr>
            <p:nvPr/>
          </p:nvPicPr>
          <p:blipFill rotWithShape="1">
            <a:blip r:embed="rId3"/>
            <a:srcRect l="163" t="85834" r="68585" b="132"/>
            <a:stretch/>
          </p:blipFill>
          <p:spPr>
            <a:xfrm>
              <a:off x="5619750" y="4323086"/>
              <a:ext cx="1810013" cy="457200"/>
            </a:xfrm>
            <a:prstGeom prst="rect">
              <a:avLst/>
            </a:prstGeom>
          </p:spPr>
        </p:pic>
      </p:grpSp>
    </p:spTree>
    <p:extLst>
      <p:ext uri="{BB962C8B-B14F-4D97-AF65-F5344CB8AC3E}">
        <p14:creationId xmlns:p14="http://schemas.microsoft.com/office/powerpoint/2010/main" val="2906549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7F539-5D9D-4FC5-AC75-0D38D9985F6E}"/>
              </a:ext>
            </a:extLst>
          </p:cNvPr>
          <p:cNvSpPr>
            <a:spLocks noGrp="1"/>
          </p:cNvSpPr>
          <p:nvPr>
            <p:ph type="title"/>
          </p:nvPr>
        </p:nvSpPr>
        <p:spPr>
          <a:xfrm>
            <a:off x="430967" y="0"/>
            <a:ext cx="8229600" cy="666750"/>
          </a:xfrm>
        </p:spPr>
        <p:txBody>
          <a:bodyPr/>
          <a:lstStyle/>
          <a:p>
            <a:r>
              <a:rPr lang="en-US" sz="2400" dirty="0"/>
              <a:t>Project Drawdown Top 10</a:t>
            </a:r>
            <a:endParaRPr lang="en-CA" sz="2400" dirty="0"/>
          </a:p>
        </p:txBody>
      </p:sp>
      <p:graphicFrame>
        <p:nvGraphicFramePr>
          <p:cNvPr id="5" name="Table 5">
            <a:extLst>
              <a:ext uri="{FF2B5EF4-FFF2-40B4-BE49-F238E27FC236}">
                <a16:creationId xmlns:a16="http://schemas.microsoft.com/office/drawing/2014/main" id="{1DAC3472-B259-4CE6-8D00-CB7EFB8944B7}"/>
              </a:ext>
            </a:extLst>
          </p:cNvPr>
          <p:cNvGraphicFramePr>
            <a:graphicFrameLocks noGrp="1"/>
          </p:cNvGraphicFramePr>
          <p:nvPr>
            <p:ph idx="1"/>
            <p:extLst>
              <p:ext uri="{D42A27DB-BD31-4B8C-83A1-F6EECF244321}">
                <p14:modId xmlns:p14="http://schemas.microsoft.com/office/powerpoint/2010/main" val="1371758658"/>
              </p:ext>
            </p:extLst>
          </p:nvPr>
        </p:nvGraphicFramePr>
        <p:xfrm>
          <a:off x="209550" y="581488"/>
          <a:ext cx="8724900" cy="4552955"/>
        </p:xfrm>
        <a:graphic>
          <a:graphicData uri="http://schemas.openxmlformats.org/drawingml/2006/table">
            <a:tbl>
              <a:tblPr firstRow="1" bandRow="1">
                <a:tableStyleId>{5C22544A-7EE6-4342-B048-85BDC9FD1C3A}</a:tableStyleId>
              </a:tblPr>
              <a:tblGrid>
                <a:gridCol w="4362450">
                  <a:extLst>
                    <a:ext uri="{9D8B030D-6E8A-4147-A177-3AD203B41FA5}">
                      <a16:colId xmlns:a16="http://schemas.microsoft.com/office/drawing/2014/main" val="1363001096"/>
                    </a:ext>
                  </a:extLst>
                </a:gridCol>
                <a:gridCol w="4362450">
                  <a:extLst>
                    <a:ext uri="{9D8B030D-6E8A-4147-A177-3AD203B41FA5}">
                      <a16:colId xmlns:a16="http://schemas.microsoft.com/office/drawing/2014/main" val="527880742"/>
                    </a:ext>
                  </a:extLst>
                </a:gridCol>
              </a:tblGrid>
              <a:tr h="413905">
                <a:tc>
                  <a:txBody>
                    <a:bodyPr/>
                    <a:lstStyle/>
                    <a:p>
                      <a:r>
                        <a:rPr lang="en-US" dirty="0"/>
                        <a:t>2.0</a:t>
                      </a:r>
                      <a:r>
                        <a:rPr lang="en-US" dirty="0">
                          <a:sym typeface="Symbol" panose="05050102010706020507" pitchFamily="18" charset="2"/>
                        </a:rPr>
                        <a:t></a:t>
                      </a:r>
                      <a:r>
                        <a:rPr lang="en-US" dirty="0"/>
                        <a:t>C by 2100</a:t>
                      </a:r>
                      <a:endParaRPr lang="en-CA" dirty="0"/>
                    </a:p>
                  </a:txBody>
                  <a:tcPr/>
                </a:tc>
                <a:tc>
                  <a:txBody>
                    <a:bodyPr/>
                    <a:lstStyle/>
                    <a:p>
                      <a:r>
                        <a:rPr lang="en-US" dirty="0"/>
                        <a:t>1.5</a:t>
                      </a:r>
                      <a:r>
                        <a:rPr lang="en-US" dirty="0">
                          <a:sym typeface="Symbol" panose="05050102010706020507" pitchFamily="18" charset="2"/>
                        </a:rPr>
                        <a:t></a:t>
                      </a:r>
                      <a:r>
                        <a:rPr lang="en-US" dirty="0"/>
                        <a:t>C by 2100</a:t>
                      </a:r>
                      <a:endParaRPr lang="en-CA" dirty="0"/>
                    </a:p>
                  </a:txBody>
                  <a:tcPr/>
                </a:tc>
                <a:extLst>
                  <a:ext uri="{0D108BD9-81ED-4DB2-BD59-A6C34878D82A}">
                    <a16:rowId xmlns:a16="http://schemas.microsoft.com/office/drawing/2014/main" val="3820863831"/>
                  </a:ext>
                </a:extLst>
              </a:tr>
              <a:tr h="4139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Reduced Food Waste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Onshore Wind Turbines</a:t>
                      </a:r>
                    </a:p>
                  </a:txBody>
                  <a:tcPr/>
                </a:tc>
                <a:extLst>
                  <a:ext uri="{0D108BD9-81ED-4DB2-BD59-A6C34878D82A}">
                    <a16:rowId xmlns:a16="http://schemas.microsoft.com/office/drawing/2014/main" val="1617147829"/>
                  </a:ext>
                </a:extLst>
              </a:tr>
              <a:tr h="4139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Health and Education for Girls/Women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Utility-Scale Solar Photovoltaics</a:t>
                      </a:r>
                    </a:p>
                  </a:txBody>
                  <a:tcPr/>
                </a:tc>
                <a:extLst>
                  <a:ext uri="{0D108BD9-81ED-4DB2-BD59-A6C34878D82A}">
                    <a16:rowId xmlns:a16="http://schemas.microsoft.com/office/drawing/2014/main" val="2180734507"/>
                  </a:ext>
                </a:extLst>
              </a:tr>
              <a:tr h="4139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Plant-Rich Diets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Reduced Food Waste</a:t>
                      </a:r>
                    </a:p>
                  </a:txBody>
                  <a:tcPr/>
                </a:tc>
                <a:extLst>
                  <a:ext uri="{0D108BD9-81ED-4DB2-BD59-A6C34878D82A}">
                    <a16:rowId xmlns:a16="http://schemas.microsoft.com/office/drawing/2014/main" val="565396045"/>
                  </a:ext>
                </a:extLst>
              </a:tr>
              <a:tr h="413905">
                <a:tc>
                  <a:txBody>
                    <a:bodyPr/>
                    <a:lstStyle/>
                    <a:p>
                      <a:r>
                        <a:rPr lang="en-US" sz="1800" dirty="0"/>
                        <a:t>Refrigerant Management </a:t>
                      </a:r>
                      <a:endParaRPr lang="en-CA"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Plant-Rich Diets</a:t>
                      </a:r>
                    </a:p>
                  </a:txBody>
                  <a:tcPr/>
                </a:tc>
                <a:extLst>
                  <a:ext uri="{0D108BD9-81ED-4DB2-BD59-A6C34878D82A}">
                    <a16:rowId xmlns:a16="http://schemas.microsoft.com/office/drawing/2014/main" val="1008519884"/>
                  </a:ext>
                </a:extLst>
              </a:tr>
              <a:tr h="4139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Tropical Forest Restoration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Health and Education for Girls/Women</a:t>
                      </a:r>
                    </a:p>
                  </a:txBody>
                  <a:tcPr/>
                </a:tc>
                <a:extLst>
                  <a:ext uri="{0D108BD9-81ED-4DB2-BD59-A6C34878D82A}">
                    <a16:rowId xmlns:a16="http://schemas.microsoft.com/office/drawing/2014/main" val="1282215554"/>
                  </a:ext>
                </a:extLst>
              </a:tr>
              <a:tr h="4139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Onshore Wind Turbines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Tropical Forest Restoration</a:t>
                      </a:r>
                    </a:p>
                  </a:txBody>
                  <a:tcPr/>
                </a:tc>
                <a:extLst>
                  <a:ext uri="{0D108BD9-81ED-4DB2-BD59-A6C34878D82A}">
                    <a16:rowId xmlns:a16="http://schemas.microsoft.com/office/drawing/2014/main" val="697539754"/>
                  </a:ext>
                </a:extLst>
              </a:tr>
              <a:tr h="4139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Alternative Refrigerants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Improved Clean Cookstoves</a:t>
                      </a:r>
                    </a:p>
                  </a:txBody>
                  <a:tcPr/>
                </a:tc>
                <a:extLst>
                  <a:ext uri="{0D108BD9-81ED-4DB2-BD59-A6C34878D82A}">
                    <a16:rowId xmlns:a16="http://schemas.microsoft.com/office/drawing/2014/main" val="1439533222"/>
                  </a:ext>
                </a:extLst>
              </a:tr>
              <a:tr h="4139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Utility-Scale Solar Photovoltaics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Distributed Solar Photovoltaics</a:t>
                      </a:r>
                      <a:endParaRPr lang="en-CA" sz="1800" dirty="0"/>
                    </a:p>
                  </a:txBody>
                  <a:tcPr/>
                </a:tc>
                <a:extLst>
                  <a:ext uri="{0D108BD9-81ED-4DB2-BD59-A6C34878D82A}">
                    <a16:rowId xmlns:a16="http://schemas.microsoft.com/office/drawing/2014/main" val="2187296951"/>
                  </a:ext>
                </a:extLst>
              </a:tr>
              <a:tr h="4139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Improved Clean Cookstoves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Refrigerant Management </a:t>
                      </a:r>
                      <a:endParaRPr lang="en-CA" dirty="0"/>
                    </a:p>
                  </a:txBody>
                  <a:tcPr/>
                </a:tc>
                <a:extLst>
                  <a:ext uri="{0D108BD9-81ED-4DB2-BD59-A6C34878D82A}">
                    <a16:rowId xmlns:a16="http://schemas.microsoft.com/office/drawing/2014/main" val="3877082457"/>
                  </a:ext>
                </a:extLst>
              </a:tr>
              <a:tr h="4139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Distributed Solar Photovoltaics</a:t>
                      </a:r>
                      <a:endParaRPr lang="en-CA" sz="1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Alternative Refrigerants</a:t>
                      </a:r>
                    </a:p>
                  </a:txBody>
                  <a:tcPr/>
                </a:tc>
                <a:extLst>
                  <a:ext uri="{0D108BD9-81ED-4DB2-BD59-A6C34878D82A}">
                    <a16:rowId xmlns:a16="http://schemas.microsoft.com/office/drawing/2014/main" val="1927678558"/>
                  </a:ext>
                </a:extLst>
              </a:tr>
            </a:tbl>
          </a:graphicData>
        </a:graphic>
      </p:graphicFrame>
      <p:pic>
        <p:nvPicPr>
          <p:cNvPr id="4" name="Picture 2" descr="Image result for project drawdown">
            <a:extLst>
              <a:ext uri="{FF2B5EF4-FFF2-40B4-BE49-F238E27FC236}">
                <a16:creationId xmlns:a16="http://schemas.microsoft.com/office/drawing/2014/main" id="{86242EEE-EA11-3D28-6FD8-4B9132CBE9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1" y="0"/>
            <a:ext cx="1905000" cy="722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7433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4E27B-C02E-456C-9F91-73AD64543AEA}"/>
              </a:ext>
            </a:extLst>
          </p:cNvPr>
          <p:cNvSpPr>
            <a:spLocks noGrp="1"/>
          </p:cNvSpPr>
          <p:nvPr>
            <p:ph type="title"/>
          </p:nvPr>
        </p:nvSpPr>
        <p:spPr>
          <a:xfrm>
            <a:off x="457200" y="1206"/>
            <a:ext cx="8229600" cy="857250"/>
          </a:xfrm>
        </p:spPr>
        <p:txBody>
          <a:bodyPr/>
          <a:lstStyle/>
          <a:p>
            <a:r>
              <a:rPr lang="en-US" dirty="0"/>
              <a:t>Adaptation</a:t>
            </a:r>
            <a:endParaRPr lang="en-CA" dirty="0"/>
          </a:p>
        </p:txBody>
      </p:sp>
      <p:sp>
        <p:nvSpPr>
          <p:cNvPr id="3" name="Content Placeholder 2">
            <a:extLst>
              <a:ext uri="{FF2B5EF4-FFF2-40B4-BE49-F238E27FC236}">
                <a16:creationId xmlns:a16="http://schemas.microsoft.com/office/drawing/2014/main" id="{49FE6BBE-F60B-404A-A974-E074B1C2F9B5}"/>
              </a:ext>
            </a:extLst>
          </p:cNvPr>
          <p:cNvSpPr>
            <a:spLocks noGrp="1"/>
          </p:cNvSpPr>
          <p:nvPr>
            <p:ph idx="1"/>
          </p:nvPr>
        </p:nvSpPr>
        <p:spPr>
          <a:xfrm>
            <a:off x="266700" y="742950"/>
            <a:ext cx="8610600" cy="880339"/>
          </a:xfrm>
        </p:spPr>
        <p:txBody>
          <a:bodyPr/>
          <a:lstStyle/>
          <a:p>
            <a:pPr marL="0" indent="0">
              <a:buNone/>
            </a:pPr>
            <a:r>
              <a:rPr lang="en-US" sz="2000" dirty="0"/>
              <a:t>Adjusting to the current and future effects of climate change. </a:t>
            </a:r>
            <a:r>
              <a:rPr lang="en-CA" sz="2000" dirty="0"/>
              <a:t>A few centimetres may not seem like much…</a:t>
            </a:r>
          </a:p>
          <a:p>
            <a:pPr marL="0" indent="0">
              <a:buNone/>
            </a:pPr>
            <a:endParaRPr lang="en-CA" sz="2200" dirty="0"/>
          </a:p>
        </p:txBody>
      </p:sp>
      <p:pic>
        <p:nvPicPr>
          <p:cNvPr id="7" name="Picture 6"/>
          <p:cNvPicPr>
            <a:picLocks noChangeAspect="1"/>
          </p:cNvPicPr>
          <p:nvPr/>
        </p:nvPicPr>
        <p:blipFill>
          <a:blip r:embed="rId3"/>
          <a:stretch>
            <a:fillRect/>
          </a:stretch>
        </p:blipFill>
        <p:spPr>
          <a:xfrm>
            <a:off x="1828800" y="1414824"/>
            <a:ext cx="5638800" cy="2912030"/>
          </a:xfrm>
          <a:prstGeom prst="rect">
            <a:avLst/>
          </a:prstGeom>
        </p:spPr>
      </p:pic>
      <p:sp>
        <p:nvSpPr>
          <p:cNvPr id="9" name="TextBox 8"/>
          <p:cNvSpPr txBox="1"/>
          <p:nvPr/>
        </p:nvSpPr>
        <p:spPr>
          <a:xfrm>
            <a:off x="29399" y="4248150"/>
            <a:ext cx="9140644" cy="400110"/>
          </a:xfrm>
          <a:prstGeom prst="rect">
            <a:avLst/>
          </a:prstGeom>
          <a:noFill/>
        </p:spPr>
        <p:txBody>
          <a:bodyPr wrap="none" rtlCol="0">
            <a:spAutoFit/>
          </a:bodyPr>
          <a:lstStyle/>
          <a:p>
            <a:r>
              <a:rPr lang="en-CA" sz="2000" dirty="0">
                <a:latin typeface="Century Gothic" panose="020B0502020202020204" pitchFamily="34" charset="0"/>
              </a:rPr>
              <a:t>The coastline of Mykonos could move 150m inland as the sea level rises. </a:t>
            </a:r>
          </a:p>
        </p:txBody>
      </p:sp>
    </p:spTree>
    <p:extLst>
      <p:ext uri="{BB962C8B-B14F-4D97-AF65-F5344CB8AC3E}">
        <p14:creationId xmlns:p14="http://schemas.microsoft.com/office/powerpoint/2010/main" val="317351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8E773-3DF7-4D99-88B8-A7C54A12FCDC}"/>
              </a:ext>
            </a:extLst>
          </p:cNvPr>
          <p:cNvSpPr>
            <a:spLocks noGrp="1"/>
          </p:cNvSpPr>
          <p:nvPr>
            <p:ph type="title"/>
          </p:nvPr>
        </p:nvSpPr>
        <p:spPr/>
        <p:txBody>
          <a:bodyPr/>
          <a:lstStyle/>
          <a:p>
            <a:r>
              <a:rPr lang="en-CA" dirty="0"/>
              <a:t>Recognize that this is a complex issue</a:t>
            </a:r>
          </a:p>
        </p:txBody>
      </p:sp>
      <p:sp>
        <p:nvSpPr>
          <p:cNvPr id="3" name="Content Placeholder 2">
            <a:extLst>
              <a:ext uri="{FF2B5EF4-FFF2-40B4-BE49-F238E27FC236}">
                <a16:creationId xmlns:a16="http://schemas.microsoft.com/office/drawing/2014/main" id="{74A8B10A-8FFA-4D3B-987E-BBAB6A77111F}"/>
              </a:ext>
            </a:extLst>
          </p:cNvPr>
          <p:cNvSpPr>
            <a:spLocks noGrp="1"/>
          </p:cNvSpPr>
          <p:nvPr>
            <p:ph idx="1"/>
          </p:nvPr>
        </p:nvSpPr>
        <p:spPr/>
        <p:txBody>
          <a:bodyPr/>
          <a:lstStyle/>
          <a:p>
            <a:r>
              <a:rPr lang="en-CA" dirty="0"/>
              <a:t>Inter-generational conflict</a:t>
            </a:r>
          </a:p>
          <a:p>
            <a:r>
              <a:rPr lang="en-CA" dirty="0"/>
              <a:t>Racial inequality</a:t>
            </a:r>
          </a:p>
          <a:p>
            <a:r>
              <a:rPr lang="en-CA" dirty="0"/>
              <a:t>Defence Mechanisms</a:t>
            </a:r>
          </a:p>
          <a:p>
            <a:r>
              <a:rPr lang="en-CA" dirty="0"/>
              <a:t>Hopelessness</a:t>
            </a:r>
          </a:p>
          <a:p>
            <a:r>
              <a:rPr lang="en-CA" dirty="0"/>
              <a:t>Shame</a:t>
            </a:r>
          </a:p>
          <a:p>
            <a:r>
              <a:rPr lang="en-CA" dirty="0"/>
              <a:t>Anxiety</a:t>
            </a:r>
          </a:p>
        </p:txBody>
      </p:sp>
      <p:pic>
        <p:nvPicPr>
          <p:cNvPr id="1026" name="Picture 2" descr="Online support groups to talk about environmental feelings for young people">
            <a:extLst>
              <a:ext uri="{FF2B5EF4-FFF2-40B4-BE49-F238E27FC236}">
                <a16:creationId xmlns:a16="http://schemas.microsoft.com/office/drawing/2014/main" id="{7426E927-A134-4296-C0BF-9EFE910E44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1201500"/>
            <a:ext cx="3538760" cy="3141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7976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C276F-86EE-452F-8E32-95FE859DF14C}"/>
              </a:ext>
            </a:extLst>
          </p:cNvPr>
          <p:cNvSpPr>
            <a:spLocks noGrp="1"/>
          </p:cNvSpPr>
          <p:nvPr>
            <p:ph type="title"/>
          </p:nvPr>
        </p:nvSpPr>
        <p:spPr/>
        <p:txBody>
          <a:bodyPr/>
          <a:lstStyle/>
          <a:p>
            <a:r>
              <a:rPr lang="en-US" dirty="0"/>
              <a:t>Climate Anxiety</a:t>
            </a:r>
            <a:endParaRPr lang="en-CA" dirty="0"/>
          </a:p>
        </p:txBody>
      </p:sp>
      <p:pic>
        <p:nvPicPr>
          <p:cNvPr id="2050" name="Picture 2" descr="CLIMATE ANXIETY. Graphic showing results from a survey of 10,000 young people about their feelings towards climate change.">
            <a:extLst>
              <a:ext uri="{FF2B5EF4-FFF2-40B4-BE49-F238E27FC236}">
                <a16:creationId xmlns:a16="http://schemas.microsoft.com/office/drawing/2014/main" id="{BA94A078-8C20-42C5-970C-B0D6C818508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58889"/>
          <a:stretch/>
        </p:blipFill>
        <p:spPr bwMode="auto">
          <a:xfrm>
            <a:off x="1219200" y="1230630"/>
            <a:ext cx="6705600" cy="283371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LIMATE ANXIETY. Graphic showing results from a survey of 10,000 young people about their feelings towards climate change.">
            <a:extLst>
              <a:ext uri="{FF2B5EF4-FFF2-40B4-BE49-F238E27FC236}">
                <a16:creationId xmlns:a16="http://schemas.microsoft.com/office/drawing/2014/main" id="{EF7A076E-B606-4B03-8F79-75D56257CB1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9" t="40000"/>
          <a:stretch/>
        </p:blipFill>
        <p:spPr bwMode="auto">
          <a:xfrm>
            <a:off x="1181100" y="945203"/>
            <a:ext cx="6781800" cy="4173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1542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C276F-86EE-452F-8E32-95FE859DF14C}"/>
              </a:ext>
            </a:extLst>
          </p:cNvPr>
          <p:cNvSpPr>
            <a:spLocks noGrp="1"/>
          </p:cNvSpPr>
          <p:nvPr>
            <p:ph type="title"/>
          </p:nvPr>
        </p:nvSpPr>
        <p:spPr/>
        <p:txBody>
          <a:bodyPr/>
          <a:lstStyle/>
          <a:p>
            <a:r>
              <a:rPr lang="en-US" dirty="0"/>
              <a:t>What good will personal actions do?</a:t>
            </a:r>
            <a:endParaRPr lang="en-CA" dirty="0"/>
          </a:p>
        </p:txBody>
      </p:sp>
      <p:pic>
        <p:nvPicPr>
          <p:cNvPr id="6146" name="Picture 2" descr="Quotes about Practice what you preach (34 quotes)">
            <a:extLst>
              <a:ext uri="{FF2B5EF4-FFF2-40B4-BE49-F238E27FC236}">
                <a16:creationId xmlns:a16="http://schemas.microsoft.com/office/drawing/2014/main" id="{D278CB96-DEE4-4DDE-8B52-E4B051274B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6630" y="1043352"/>
            <a:ext cx="3657600" cy="1528391"/>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a:extLst>
              <a:ext uri="{FF2B5EF4-FFF2-40B4-BE49-F238E27FC236}">
                <a16:creationId xmlns:a16="http://schemas.microsoft.com/office/drawing/2014/main" id="{65B09CAA-182D-4F48-B4EE-977947C16C91}"/>
              </a:ext>
            </a:extLst>
          </p:cNvPr>
          <p:cNvGrpSpPr/>
          <p:nvPr/>
        </p:nvGrpSpPr>
        <p:grpSpPr>
          <a:xfrm>
            <a:off x="2346629" y="2682379"/>
            <a:ext cx="3657600" cy="2441448"/>
            <a:chOff x="1981200" y="1885950"/>
            <a:chExt cx="3657600" cy="2441448"/>
          </a:xfrm>
        </p:grpSpPr>
        <p:pic>
          <p:nvPicPr>
            <p:cNvPr id="6148" name="Picture 4" descr="Black Chalkboard Blank Template - Imgflip">
              <a:extLst>
                <a:ext uri="{FF2B5EF4-FFF2-40B4-BE49-F238E27FC236}">
                  <a16:creationId xmlns:a16="http://schemas.microsoft.com/office/drawing/2014/main" id="{5D56E3BD-CB33-4870-8C9B-092DB0BCC9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885950"/>
              <a:ext cx="3657600" cy="244144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32305FB7-71B0-449F-9BDB-B9853E5C0803}"/>
                </a:ext>
              </a:extLst>
            </p:cNvPr>
            <p:cNvPicPr>
              <a:picLocks noChangeAspect="1"/>
            </p:cNvPicPr>
            <p:nvPr/>
          </p:nvPicPr>
          <p:blipFill rotWithShape="1">
            <a:blip r:embed="rId5"/>
            <a:srcRect r="68333"/>
            <a:stretch/>
          </p:blipFill>
          <p:spPr>
            <a:xfrm>
              <a:off x="2362200" y="2114550"/>
              <a:ext cx="2895600" cy="307474"/>
            </a:xfrm>
            <a:prstGeom prst="rect">
              <a:avLst/>
            </a:prstGeom>
          </p:spPr>
        </p:pic>
        <p:pic>
          <p:nvPicPr>
            <p:cNvPr id="11" name="Picture 10">
              <a:extLst>
                <a:ext uri="{FF2B5EF4-FFF2-40B4-BE49-F238E27FC236}">
                  <a16:creationId xmlns:a16="http://schemas.microsoft.com/office/drawing/2014/main" id="{E43B707D-C8AB-417B-AA5C-EEA64AC5D549}"/>
                </a:ext>
              </a:extLst>
            </p:cNvPr>
            <p:cNvPicPr>
              <a:picLocks noChangeAspect="1"/>
            </p:cNvPicPr>
            <p:nvPr/>
          </p:nvPicPr>
          <p:blipFill rotWithShape="1">
            <a:blip r:embed="rId5"/>
            <a:srcRect l="30833" r="32916"/>
            <a:stretch/>
          </p:blipFill>
          <p:spPr>
            <a:xfrm>
              <a:off x="2095500" y="2563010"/>
              <a:ext cx="3314700" cy="307474"/>
            </a:xfrm>
            <a:prstGeom prst="rect">
              <a:avLst/>
            </a:prstGeom>
          </p:spPr>
        </p:pic>
        <p:pic>
          <p:nvPicPr>
            <p:cNvPr id="12" name="Picture 11">
              <a:extLst>
                <a:ext uri="{FF2B5EF4-FFF2-40B4-BE49-F238E27FC236}">
                  <a16:creationId xmlns:a16="http://schemas.microsoft.com/office/drawing/2014/main" id="{025279EE-0091-48C1-AE25-5B8E4FF891E6}"/>
                </a:ext>
              </a:extLst>
            </p:cNvPr>
            <p:cNvPicPr>
              <a:picLocks noChangeAspect="1"/>
            </p:cNvPicPr>
            <p:nvPr/>
          </p:nvPicPr>
          <p:blipFill rotWithShape="1">
            <a:blip r:embed="rId5"/>
            <a:srcRect l="66667" t="-19967"/>
            <a:stretch/>
          </p:blipFill>
          <p:spPr>
            <a:xfrm>
              <a:off x="2286000" y="2966046"/>
              <a:ext cx="3048000" cy="368869"/>
            </a:xfrm>
            <a:prstGeom prst="rect">
              <a:avLst/>
            </a:prstGeom>
          </p:spPr>
        </p:pic>
        <p:pic>
          <p:nvPicPr>
            <p:cNvPr id="8" name="Picture 7">
              <a:extLst>
                <a:ext uri="{FF2B5EF4-FFF2-40B4-BE49-F238E27FC236}">
                  <a16:creationId xmlns:a16="http://schemas.microsoft.com/office/drawing/2014/main" id="{9B0C0FC6-570E-43D3-A0CB-9124DA81A715}"/>
                </a:ext>
              </a:extLst>
            </p:cNvPr>
            <p:cNvPicPr>
              <a:picLocks noChangeAspect="1"/>
            </p:cNvPicPr>
            <p:nvPr/>
          </p:nvPicPr>
          <p:blipFill>
            <a:blip r:embed="rId6"/>
            <a:stretch>
              <a:fillRect/>
            </a:stretch>
          </p:blipFill>
          <p:spPr>
            <a:xfrm>
              <a:off x="3071854" y="3634008"/>
              <a:ext cx="1400086" cy="164716"/>
            </a:xfrm>
            <a:prstGeom prst="rect">
              <a:avLst/>
            </a:prstGeom>
          </p:spPr>
        </p:pic>
      </p:grpSp>
      <p:pic>
        <p:nvPicPr>
          <p:cNvPr id="16" name="Picture 15" descr="10 Tips from Harvard&amp;#39;s bike commuting pros | Sustainability at Harvard">
            <a:extLst>
              <a:ext uri="{FF2B5EF4-FFF2-40B4-BE49-F238E27FC236}">
                <a16:creationId xmlns:a16="http://schemas.microsoft.com/office/drawing/2014/main" id="{F8781318-413F-44B9-92CD-B76B74A92F2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 y="3867150"/>
            <a:ext cx="1701801" cy="1276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705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21A68-1829-4D4A-995D-751D7E6D27DA}"/>
              </a:ext>
            </a:extLst>
          </p:cNvPr>
          <p:cNvSpPr>
            <a:spLocks noGrp="1"/>
          </p:cNvSpPr>
          <p:nvPr>
            <p:ph type="title"/>
          </p:nvPr>
        </p:nvSpPr>
        <p:spPr/>
        <p:txBody>
          <a:bodyPr/>
          <a:lstStyle/>
          <a:p>
            <a:r>
              <a:rPr lang="en-US" dirty="0"/>
              <a:t>Simple actions you can take:</a:t>
            </a:r>
            <a:endParaRPr lang="en-CA" dirty="0"/>
          </a:p>
        </p:txBody>
      </p:sp>
      <p:sp>
        <p:nvSpPr>
          <p:cNvPr id="3" name="Content Placeholder 2">
            <a:extLst>
              <a:ext uri="{FF2B5EF4-FFF2-40B4-BE49-F238E27FC236}">
                <a16:creationId xmlns:a16="http://schemas.microsoft.com/office/drawing/2014/main" id="{0179EB63-3ADF-4ABE-AECA-61874D1DFA2B}"/>
              </a:ext>
            </a:extLst>
          </p:cNvPr>
          <p:cNvSpPr>
            <a:spLocks noGrp="1"/>
          </p:cNvSpPr>
          <p:nvPr>
            <p:ph idx="1"/>
          </p:nvPr>
        </p:nvSpPr>
        <p:spPr/>
        <p:txBody>
          <a:bodyPr/>
          <a:lstStyle/>
          <a:p>
            <a:r>
              <a:rPr lang="en-US" dirty="0"/>
              <a:t>Talk about Climate Change</a:t>
            </a:r>
          </a:p>
          <a:p>
            <a:r>
              <a:rPr lang="en-US" dirty="0"/>
              <a:t>Reduce your own personal footprint</a:t>
            </a:r>
          </a:p>
          <a:p>
            <a:pPr lvl="1"/>
            <a:r>
              <a:rPr lang="en-US" dirty="0"/>
              <a:t>Transportation and energy choices</a:t>
            </a:r>
          </a:p>
          <a:p>
            <a:pPr lvl="1"/>
            <a:r>
              <a:rPr lang="en-US" dirty="0"/>
              <a:t>Carbon offsets</a:t>
            </a:r>
          </a:p>
          <a:p>
            <a:pPr lvl="1"/>
            <a:r>
              <a:rPr lang="en-US" dirty="0"/>
              <a:t>Dietary choices</a:t>
            </a:r>
          </a:p>
          <a:p>
            <a:r>
              <a:rPr lang="en-US" dirty="0"/>
              <a:t>Lobby for systemic change</a:t>
            </a:r>
          </a:p>
          <a:p>
            <a:pPr lvl="1"/>
            <a:r>
              <a:rPr lang="en-US" dirty="0"/>
              <a:t>Political, social, economic</a:t>
            </a:r>
          </a:p>
          <a:p>
            <a:endParaRPr lang="en-US" dirty="0"/>
          </a:p>
          <a:p>
            <a:pPr marL="0" indent="0">
              <a:buNone/>
            </a:pPr>
            <a:endParaRPr lang="en-US" dirty="0"/>
          </a:p>
        </p:txBody>
      </p:sp>
    </p:spTree>
    <p:extLst>
      <p:ext uri="{BB962C8B-B14F-4D97-AF65-F5344CB8AC3E}">
        <p14:creationId xmlns:p14="http://schemas.microsoft.com/office/powerpoint/2010/main" val="3840994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9BC71-D7FB-4366-930A-B85B8CB4EA70}"/>
              </a:ext>
            </a:extLst>
          </p:cNvPr>
          <p:cNvSpPr>
            <a:spLocks noGrp="1"/>
          </p:cNvSpPr>
          <p:nvPr>
            <p:ph type="title"/>
          </p:nvPr>
        </p:nvSpPr>
        <p:spPr>
          <a:xfrm>
            <a:off x="457200" y="19514"/>
            <a:ext cx="8229600" cy="857250"/>
          </a:xfrm>
        </p:spPr>
        <p:txBody>
          <a:bodyPr/>
          <a:lstStyle/>
          <a:p>
            <a:r>
              <a:rPr lang="en-US" dirty="0"/>
              <a:t>Keeling Curve activity</a:t>
            </a:r>
          </a:p>
        </p:txBody>
      </p:sp>
      <p:pic>
        <p:nvPicPr>
          <p:cNvPr id="8194" name="Picture 2" descr="mlo_full_record.png (1000Ã600)">
            <a:extLst>
              <a:ext uri="{FF2B5EF4-FFF2-40B4-BE49-F238E27FC236}">
                <a16:creationId xmlns:a16="http://schemas.microsoft.com/office/drawing/2014/main" id="{D2F9F47C-1624-4824-A613-D61557465AB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212" r="4756" b="1"/>
          <a:stretch/>
        </p:blipFill>
        <p:spPr bwMode="auto">
          <a:xfrm>
            <a:off x="1524000" y="1047750"/>
            <a:ext cx="6096000" cy="37936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4005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53FF6-E55B-42C2-924A-A51668AF247B}"/>
              </a:ext>
            </a:extLst>
          </p:cNvPr>
          <p:cNvSpPr>
            <a:spLocks noGrp="1"/>
          </p:cNvSpPr>
          <p:nvPr>
            <p:ph type="title"/>
          </p:nvPr>
        </p:nvSpPr>
        <p:spPr>
          <a:xfrm>
            <a:off x="457200" y="38100"/>
            <a:ext cx="8229600" cy="857250"/>
          </a:xfrm>
        </p:spPr>
        <p:txBody>
          <a:bodyPr/>
          <a:lstStyle/>
          <a:p>
            <a:r>
              <a:rPr lang="en-US" dirty="0"/>
              <a:t>Greece (1855 – 2022)</a:t>
            </a:r>
            <a:endParaRPr lang="en-CA" dirty="0"/>
          </a:p>
        </p:txBody>
      </p:sp>
      <p:pic>
        <p:nvPicPr>
          <p:cNvPr id="1026" name="Picture 2" descr="warming strip image for &lt;All of Greece&gt;"/>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742950"/>
            <a:ext cx="9144000" cy="4400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7581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err="1"/>
              <a:t>Climate</a:t>
            </a:r>
            <a:r>
              <a:rPr lang="es-ES" dirty="0"/>
              <a:t> </a:t>
            </a:r>
            <a:r>
              <a:rPr lang="es-ES" dirty="0" err="1"/>
              <a:t>Modeling</a:t>
            </a:r>
            <a:r>
              <a:rPr lang="es-ES" dirty="0"/>
              <a:t> </a:t>
            </a:r>
            <a:r>
              <a:rPr lang="es-ES" dirty="0" err="1"/>
              <a:t>activity</a:t>
            </a:r>
            <a:endParaRPr lang="en-US"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D606EF38-522B-4CAB-813F-20B92467F78D}"/>
              </a:ext>
            </a:extLst>
          </p:cNvPr>
          <p:cNvPicPr>
            <a:picLocks noChangeAspect="1"/>
          </p:cNvPicPr>
          <p:nvPr/>
        </p:nvPicPr>
        <p:blipFill>
          <a:blip r:embed="rId3"/>
          <a:stretch>
            <a:fillRect/>
          </a:stretch>
        </p:blipFill>
        <p:spPr>
          <a:xfrm>
            <a:off x="7388691" y="1352550"/>
            <a:ext cx="1602909" cy="1610065"/>
          </a:xfrm>
          <a:prstGeom prst="rect">
            <a:avLst/>
          </a:prstGeom>
        </p:spPr>
      </p:pic>
      <p:pic>
        <p:nvPicPr>
          <p:cNvPr id="6" name="Picture 5">
            <a:hlinkClick r:id="rId4"/>
            <a:extLst>
              <a:ext uri="{FF2B5EF4-FFF2-40B4-BE49-F238E27FC236}">
                <a16:creationId xmlns:a16="http://schemas.microsoft.com/office/drawing/2014/main" id="{CC1F126A-F37D-4B15-82C1-2E24D397AB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92774" y="1062450"/>
            <a:ext cx="5758451" cy="3559558"/>
          </a:xfrm>
          <a:prstGeom prst="rect">
            <a:avLst/>
          </a:prstGeom>
        </p:spPr>
      </p:pic>
    </p:spTree>
    <p:extLst>
      <p:ext uri="{BB962C8B-B14F-4D97-AF65-F5344CB8AC3E}">
        <p14:creationId xmlns:p14="http://schemas.microsoft.com/office/powerpoint/2010/main" val="622948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BE754-FFB1-4388-9009-B06C91AEEBA5}"/>
              </a:ext>
            </a:extLst>
          </p:cNvPr>
          <p:cNvSpPr>
            <a:spLocks noGrp="1"/>
          </p:cNvSpPr>
          <p:nvPr>
            <p:ph type="title"/>
          </p:nvPr>
        </p:nvSpPr>
        <p:spPr/>
        <p:txBody>
          <a:bodyPr/>
          <a:lstStyle/>
          <a:p>
            <a:r>
              <a:rPr lang="en-US" dirty="0"/>
              <a:t>Impact of Transportation activity</a:t>
            </a:r>
            <a:endParaRPr lang="en-CA" dirty="0"/>
          </a:p>
        </p:txBody>
      </p:sp>
      <p:pic>
        <p:nvPicPr>
          <p:cNvPr id="1026" name="Picture 2" descr="Image result for green transportation">
            <a:extLst>
              <a:ext uri="{FF2B5EF4-FFF2-40B4-BE49-F238E27FC236}">
                <a16:creationId xmlns:a16="http://schemas.microsoft.com/office/drawing/2014/main" id="{58B779F7-4702-4FD3-A585-260EF25F577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170011" y="1201738"/>
            <a:ext cx="4803978" cy="3086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27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BE754-FFB1-4388-9009-B06C91AEEBA5}"/>
              </a:ext>
            </a:extLst>
          </p:cNvPr>
          <p:cNvSpPr>
            <a:spLocks noGrp="1"/>
          </p:cNvSpPr>
          <p:nvPr>
            <p:ph type="title"/>
          </p:nvPr>
        </p:nvSpPr>
        <p:spPr/>
        <p:txBody>
          <a:bodyPr/>
          <a:lstStyle/>
          <a:p>
            <a:r>
              <a:rPr lang="en-US" dirty="0"/>
              <a:t>Math: How Much Carbon in that Tree?</a:t>
            </a:r>
            <a:endParaRPr lang="en-CA" dirty="0"/>
          </a:p>
        </p:txBody>
      </p:sp>
      <p:pic>
        <p:nvPicPr>
          <p:cNvPr id="2050" name="Picture 2" descr="Image result for tree">
            <a:extLst>
              <a:ext uri="{FF2B5EF4-FFF2-40B4-BE49-F238E27FC236}">
                <a16:creationId xmlns:a16="http://schemas.microsoft.com/office/drawing/2014/main" id="{0FE13644-793D-414B-8ADC-E1C51A2AE0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1028615"/>
            <a:ext cx="2767917" cy="394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3079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BE754-FFB1-4388-9009-B06C91AEEBA5}"/>
              </a:ext>
            </a:extLst>
          </p:cNvPr>
          <p:cNvSpPr>
            <a:spLocks noGrp="1"/>
          </p:cNvSpPr>
          <p:nvPr>
            <p:ph type="title"/>
          </p:nvPr>
        </p:nvSpPr>
        <p:spPr/>
        <p:txBody>
          <a:bodyPr/>
          <a:lstStyle/>
          <a:p>
            <a:r>
              <a:rPr lang="en-US" dirty="0"/>
              <a:t>Math: Comparing Costs</a:t>
            </a:r>
            <a:endParaRPr lang="en-CA" dirty="0"/>
          </a:p>
        </p:txBody>
      </p:sp>
      <p:pic>
        <p:nvPicPr>
          <p:cNvPr id="3076" name="Picture 4" descr="Image result for electric vs gas car">
            <a:extLst>
              <a:ext uri="{FF2B5EF4-FFF2-40B4-BE49-F238E27FC236}">
                <a16:creationId xmlns:a16="http://schemas.microsoft.com/office/drawing/2014/main" id="{E57599A6-6A18-45CE-B0C6-6975EACF47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3994" y="1276350"/>
            <a:ext cx="6196012" cy="3478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8428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Resources</a:t>
            </a:r>
            <a:endParaRPr lang="en-US" b="1" dirty="0"/>
          </a:p>
        </p:txBody>
      </p:sp>
      <p:pic>
        <p:nvPicPr>
          <p:cNvPr id="1030" name="Picture 6" descr="Image result for skepticalscience app logo">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1398" y="2034064"/>
            <a:ext cx="2118836" cy="211883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global weirdin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7162" y="2053114"/>
            <a:ext cx="2118836" cy="211883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Vacancy: Junior content producer at Carbon Brief | Climate ...">
            <a:hlinkClick r:id="rId7"/>
            <a:extLst>
              <a:ext uri="{FF2B5EF4-FFF2-40B4-BE49-F238E27FC236}">
                <a16:creationId xmlns:a16="http://schemas.microsoft.com/office/drawing/2014/main" id="{0A3AFB88-1E52-4E32-9925-FC10D270694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4285" t="-375" r="14286" b="1"/>
          <a:stretch/>
        </p:blipFill>
        <p:spPr bwMode="auto">
          <a:xfrm>
            <a:off x="4640110" y="2033449"/>
            <a:ext cx="2262368" cy="21194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âPulse of Our Planetâ: Watching Earthâs Vital Signs | NASA">
            <a:hlinkClick r:id="rId9"/>
            <a:extLst>
              <a:ext uri="{FF2B5EF4-FFF2-40B4-BE49-F238E27FC236}">
                <a16:creationId xmlns:a16="http://schemas.microsoft.com/office/drawing/2014/main" id="{9E885DB6-7716-4DFD-B65B-D80733AA04F9}"/>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25530" t="-26" r="23971" b="8975"/>
          <a:stretch/>
        </p:blipFill>
        <p:spPr bwMode="auto">
          <a:xfrm>
            <a:off x="7042354" y="2033448"/>
            <a:ext cx="2118836" cy="21194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limateprediction.net logo">
            <a:hlinkClick r:id="rId11"/>
            <a:extLst>
              <a:ext uri="{FF2B5EF4-FFF2-40B4-BE49-F238E27FC236}">
                <a16:creationId xmlns:a16="http://schemas.microsoft.com/office/drawing/2014/main" id="{1A09BBAC-6F4D-4009-8B3B-18BBAFB6099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392445" y="4171950"/>
            <a:ext cx="4831111" cy="8572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result for project drawdown">
            <a:extLst>
              <a:ext uri="{FF2B5EF4-FFF2-40B4-BE49-F238E27FC236}">
                <a16:creationId xmlns:a16="http://schemas.microsoft.com/office/drawing/2014/main" id="{A7CD6DE5-0D15-4083-986F-EC9907DE8CA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209925" y="972092"/>
            <a:ext cx="2724150" cy="10327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2516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4" name="Title 1"/>
          <p:cNvSpPr txBox="1">
            <a:spLocks/>
          </p:cNvSpPr>
          <p:nvPr/>
        </p:nvSpPr>
        <p:spPr>
          <a:xfrm>
            <a:off x="1485900" y="925205"/>
            <a:ext cx="6172200" cy="642938"/>
          </a:xfrm>
          <a:prstGeom prst="rect">
            <a:avLst/>
          </a:prstGeom>
        </p:spPr>
        <p:txBody>
          <a:bodyPr vert="horz" lIns="68580" tIns="34290" rIns="68580" bIns="34290" rtlCol="0" anchor="ctr">
            <a:noAutofit/>
          </a:bodyPr>
          <a:ls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a:lstStyle>
          <a:p>
            <a:pPr lvl="0" algn="ctr"/>
            <a:r>
              <a:rPr lang="en-US" dirty="0">
                <a:solidFill>
                  <a:srgbClr val="000000"/>
                </a:solidFill>
                <a:latin typeface="Calibri"/>
              </a:rPr>
              <a:t>Thank You! - </a:t>
            </a:r>
            <a:r>
              <a:rPr lang="en-US" dirty="0" err="1">
                <a:solidFill>
                  <a:srgbClr val="CCCCFF">
                    <a:lumMod val="50000"/>
                  </a:srgbClr>
                </a:solidFill>
                <a:latin typeface="Calibri"/>
              </a:rPr>
              <a:t>Ευχ</a:t>
            </a:r>
            <a:r>
              <a:rPr lang="en-US" dirty="0">
                <a:solidFill>
                  <a:srgbClr val="CCCCFF">
                    <a:lumMod val="50000"/>
                  </a:srgbClr>
                </a:solidFill>
                <a:latin typeface="Calibri"/>
              </a:rPr>
              <a:t>αριστώ!!</a:t>
            </a:r>
            <a:r>
              <a:rPr lang="en-US" dirty="0">
                <a:solidFill>
                  <a:srgbClr val="000000"/>
                </a:solidFill>
                <a:latin typeface="Calibri"/>
              </a:rPr>
              <a:t> </a:t>
            </a:r>
          </a:p>
        </p:txBody>
      </p:sp>
      <p:sp>
        <p:nvSpPr>
          <p:cNvPr id="5" name="Title 1"/>
          <p:cNvSpPr txBox="1">
            <a:spLocks/>
          </p:cNvSpPr>
          <p:nvPr/>
        </p:nvSpPr>
        <p:spPr>
          <a:xfrm>
            <a:off x="1674921" y="1992688"/>
            <a:ext cx="5794158" cy="642938"/>
          </a:xfrm>
          <a:prstGeom prst="rect">
            <a:avLst/>
          </a:prstGeom>
        </p:spPr>
        <p:txBody>
          <a:bodyPr vert="horz" lIns="68580" tIns="34290" rIns="68580" bIns="34290" rtlCol="0" anchor="ctr">
            <a:noAutofit/>
          </a:bodyPr>
          <a:ls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a:lstStyle>
          <a:p>
            <a:pPr algn="ctr" defTabSz="685800"/>
            <a:r>
              <a:rPr lang="en-CA" sz="2700" dirty="0">
                <a:solidFill>
                  <a:schemeClr val="tx1"/>
                </a:solidFill>
                <a:latin typeface="Century Gothic" panose="020B0502020202020204" pitchFamily="34" charset="0"/>
              </a:rPr>
              <a:t>www.perimeterinstitute.ca</a:t>
            </a:r>
          </a:p>
        </p:txBody>
      </p:sp>
      <p:sp>
        <p:nvSpPr>
          <p:cNvPr id="7" name="Title 1"/>
          <p:cNvSpPr txBox="1">
            <a:spLocks/>
          </p:cNvSpPr>
          <p:nvPr/>
        </p:nvSpPr>
        <p:spPr>
          <a:xfrm>
            <a:off x="1331640" y="2796269"/>
            <a:ext cx="2176806" cy="1080120"/>
          </a:xfrm>
          <a:prstGeom prst="rect">
            <a:avLst/>
          </a:prstGeom>
        </p:spPr>
        <p:txBody>
          <a:bodyPr vert="horz" lIns="68580" tIns="34290" rIns="68580" bIns="34290" rtlCol="0" anchor="ctr">
            <a:noAutofit/>
          </a:bodyPr>
          <a:ls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a:lstStyle>
          <a:p>
            <a:pPr algn="ctr" defTabSz="685800"/>
            <a:r>
              <a:rPr lang="en-CA" sz="1350" dirty="0"/>
              <a:t>		      </a:t>
            </a:r>
          </a:p>
          <a:p>
            <a:pPr algn="ctr" defTabSz="685800"/>
            <a:endParaRPr lang="en-CA" sz="1350" dirty="0"/>
          </a:p>
        </p:txBody>
      </p:sp>
      <p:grpSp>
        <p:nvGrpSpPr>
          <p:cNvPr id="14" name="Group 13"/>
          <p:cNvGrpSpPr/>
          <p:nvPr/>
        </p:nvGrpSpPr>
        <p:grpSpPr>
          <a:xfrm>
            <a:off x="683594" y="3060171"/>
            <a:ext cx="7534331" cy="1080119"/>
            <a:chOff x="3109356" y="3785096"/>
            <a:chExt cx="5874093" cy="1440159"/>
          </a:xfrm>
        </p:grpSpPr>
        <p:sp>
          <p:nvSpPr>
            <p:cNvPr id="15" name="Title 1"/>
            <p:cNvSpPr txBox="1">
              <a:spLocks/>
            </p:cNvSpPr>
            <p:nvPr/>
          </p:nvSpPr>
          <p:spPr>
            <a:xfrm>
              <a:off x="3109356" y="3785096"/>
              <a:ext cx="3043979" cy="1440159"/>
            </a:xfrm>
            <a:prstGeom prst="rect">
              <a:avLst/>
            </a:prstGeom>
          </p:spPr>
          <p:txBody>
            <a:bodyPr vert="horz" lIns="68580" tIns="34290" rIns="68580" bIns="34290" rtlCol="0" anchor="ctr">
              <a:noAutofit/>
            </a:bodyPr>
            <a:ls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a:lstStyle>
            <a:p>
              <a:pPr algn="ctr" defTabSz="685800"/>
              <a:r>
                <a:rPr lang="en-CA" sz="1800" b="1" dirty="0">
                  <a:solidFill>
                    <a:schemeClr val="tx1"/>
                  </a:solidFill>
                  <a:latin typeface="Century Gothic" panose="020B0502020202020204" pitchFamily="34" charset="0"/>
                </a:rPr>
                <a:t>Olga Michalopoulos</a:t>
              </a:r>
            </a:p>
            <a:p>
              <a:pPr algn="ctr" defTabSz="685800"/>
              <a:r>
                <a:rPr lang="en-CA" sz="1800" b="1" dirty="0">
                  <a:solidFill>
                    <a:srgbClr val="0033CC"/>
                  </a:solidFill>
                  <a:latin typeface="Century Gothic" panose="020B0502020202020204" pitchFamily="34" charset="0"/>
                </a:rPr>
                <a:t>omichalopoulos@gmail.com</a:t>
              </a:r>
            </a:p>
            <a:p>
              <a:pPr algn="r" defTabSz="685800"/>
              <a:endParaRPr lang="en-CA" sz="1800" dirty="0"/>
            </a:p>
          </p:txBody>
        </p:sp>
        <p:sp>
          <p:nvSpPr>
            <p:cNvPr id="16" name="Title 1"/>
            <p:cNvSpPr txBox="1">
              <a:spLocks/>
            </p:cNvSpPr>
            <p:nvPr/>
          </p:nvSpPr>
          <p:spPr>
            <a:xfrm>
              <a:off x="6319153" y="3785096"/>
              <a:ext cx="2664296" cy="1440159"/>
            </a:xfrm>
            <a:prstGeom prst="rect">
              <a:avLst/>
            </a:prstGeom>
          </p:spPr>
          <p:txBody>
            <a:bodyPr vert="horz" lIns="68580" tIns="34290" rIns="68580" bIns="34290" rtlCol="0" anchor="ctr">
              <a:noAutofit/>
            </a:bodyPr>
            <a:ls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a:lstStyle>
            <a:p>
              <a:pPr algn="ctr" defTabSz="685800"/>
              <a:r>
                <a:rPr lang="en-CA" sz="1800" b="1" dirty="0">
                  <a:solidFill>
                    <a:schemeClr val="tx1"/>
                  </a:solidFill>
                  <a:latin typeface="Century Gothic" panose="020B0502020202020204" pitchFamily="34" charset="0"/>
                </a:rPr>
                <a:t>Laura </a:t>
              </a:r>
              <a:r>
                <a:rPr lang="en-CA" sz="1800" b="1" dirty="0" err="1">
                  <a:solidFill>
                    <a:schemeClr val="tx1"/>
                  </a:solidFill>
                  <a:latin typeface="Century Gothic" panose="020B0502020202020204" pitchFamily="34" charset="0"/>
                </a:rPr>
                <a:t>Pankratz</a:t>
              </a:r>
              <a:endParaRPr lang="en-CA" sz="1800" b="1" dirty="0">
                <a:solidFill>
                  <a:schemeClr val="tx1"/>
                </a:solidFill>
                <a:latin typeface="Century Gothic" panose="020B0502020202020204" pitchFamily="34" charset="0"/>
              </a:endParaRPr>
            </a:p>
            <a:p>
              <a:pPr algn="ctr" defTabSz="685800"/>
              <a:r>
                <a:rPr lang="en-US" sz="1800" b="1" dirty="0">
                  <a:solidFill>
                    <a:srgbClr val="0033CC"/>
                  </a:solidFill>
                  <a:latin typeface="Century Gothic" panose="020B0502020202020204" pitchFamily="34" charset="0"/>
                </a:rPr>
                <a:t>laurapankratz@uniserve.com</a:t>
              </a:r>
            </a:p>
            <a:p>
              <a:pPr algn="r" defTabSz="685800"/>
              <a:endParaRPr lang="en-CA" sz="1800" dirty="0"/>
            </a:p>
          </p:txBody>
        </p:sp>
      </p:grpSp>
    </p:spTree>
    <p:extLst>
      <p:ext uri="{BB962C8B-B14F-4D97-AF65-F5344CB8AC3E}">
        <p14:creationId xmlns:p14="http://schemas.microsoft.com/office/powerpoint/2010/main" val="1410682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506931B9-4B96-4698-9CEB-BC8C8CAEF953}"/>
              </a:ext>
            </a:extLst>
          </p:cNvPr>
          <p:cNvSpPr txBox="1">
            <a:spLocks/>
          </p:cNvSpPr>
          <p:nvPr/>
        </p:nvSpPr>
        <p:spPr bwMode="auto">
          <a:xfrm>
            <a:off x="82826" y="2994"/>
            <a:ext cx="8991600" cy="987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s-ES" sz="3600" b="1" kern="0" dirty="0">
                <a:latin typeface="Century Gothic" panose="020B0502020202020204" pitchFamily="34" charset="0"/>
              </a:rPr>
              <a:t>Athens </a:t>
            </a:r>
            <a:r>
              <a:rPr lang="es-ES" sz="3600" b="1" kern="0" dirty="0" err="1">
                <a:latin typeface="Century Gothic" panose="020B0502020202020204" pitchFamily="34" charset="0"/>
              </a:rPr>
              <a:t>is</a:t>
            </a:r>
            <a:r>
              <a:rPr lang="es-ES" sz="3600" b="1" kern="0" dirty="0">
                <a:latin typeface="Century Gothic" panose="020B0502020202020204" pitchFamily="34" charset="0"/>
              </a:rPr>
              <a:t> </a:t>
            </a:r>
            <a:r>
              <a:rPr lang="es-ES" sz="3600" b="1" kern="0" dirty="0" err="1">
                <a:latin typeface="Century Gothic" panose="020B0502020202020204" pitchFamily="34" charset="0"/>
              </a:rPr>
              <a:t>getting</a:t>
            </a:r>
            <a:r>
              <a:rPr lang="es-ES" sz="3600" b="1" kern="0" dirty="0">
                <a:latin typeface="Century Gothic" panose="020B0502020202020204" pitchFamily="34" charset="0"/>
              </a:rPr>
              <a:t> </a:t>
            </a:r>
            <a:r>
              <a:rPr lang="es-ES" sz="3600" b="1" kern="0" dirty="0" err="1">
                <a:latin typeface="Century Gothic" panose="020B0502020202020204" pitchFamily="34" charset="0"/>
              </a:rPr>
              <a:t>warmer</a:t>
            </a:r>
            <a:endParaRPr lang="en-CA" sz="3600" b="1" kern="0" dirty="0">
              <a:latin typeface="Century Gothic" panose="020B0502020202020204" pitchFamily="34" charset="0"/>
            </a:endParaRPr>
          </a:p>
        </p:txBody>
      </p:sp>
      <p:sp>
        <p:nvSpPr>
          <p:cNvPr id="8" name="TextBox 7">
            <a:extLst>
              <a:ext uri="{FF2B5EF4-FFF2-40B4-BE49-F238E27FC236}">
                <a16:creationId xmlns:a16="http://schemas.microsoft.com/office/drawing/2014/main" id="{A3D8FEF3-CF51-4421-9900-668046ADCA65}"/>
              </a:ext>
            </a:extLst>
          </p:cNvPr>
          <p:cNvSpPr txBox="1"/>
          <p:nvPr/>
        </p:nvSpPr>
        <p:spPr>
          <a:xfrm>
            <a:off x="609600" y="1207704"/>
            <a:ext cx="7162800" cy="1077218"/>
          </a:xfrm>
          <a:prstGeom prst="rect">
            <a:avLst/>
          </a:prstGeom>
          <a:noFill/>
        </p:spPr>
        <p:txBody>
          <a:bodyPr wrap="square" rtlCol="0">
            <a:spAutoFit/>
          </a:bodyPr>
          <a:lstStyle/>
          <a:p>
            <a:endParaRPr lang="en-US" sz="3200" i="1" dirty="0">
              <a:latin typeface="Century Gothic" panose="020B0502020202020204" pitchFamily="34" charset="0"/>
            </a:endParaRPr>
          </a:p>
          <a:p>
            <a:endParaRPr lang="en-US" sz="3200" i="1" dirty="0">
              <a:latin typeface="Century Gothic" panose="020B0502020202020204" pitchFamily="34" charset="0"/>
            </a:endParaRPr>
          </a:p>
        </p:txBody>
      </p:sp>
      <p:sp>
        <p:nvSpPr>
          <p:cNvPr id="3" name="TextBox 2">
            <a:extLst>
              <a:ext uri="{FF2B5EF4-FFF2-40B4-BE49-F238E27FC236}">
                <a16:creationId xmlns:a16="http://schemas.microsoft.com/office/drawing/2014/main" id="{04C816C5-5B5A-22F8-402D-3FCCFFD1A002}"/>
              </a:ext>
            </a:extLst>
          </p:cNvPr>
          <p:cNvSpPr txBox="1"/>
          <p:nvPr/>
        </p:nvSpPr>
        <p:spPr>
          <a:xfrm>
            <a:off x="1445695" y="4752565"/>
            <a:ext cx="6265862" cy="246221"/>
          </a:xfrm>
          <a:prstGeom prst="rect">
            <a:avLst/>
          </a:prstGeom>
          <a:noFill/>
        </p:spPr>
        <p:txBody>
          <a:bodyPr wrap="square" rtlCol="0">
            <a:spAutoFit/>
          </a:bodyPr>
          <a:lstStyle/>
          <a:p>
            <a:r>
              <a:rPr lang="en-CA" sz="1000" dirty="0">
                <a:hlinkClick r:id="rId3"/>
              </a:rPr>
              <a:t>https://www.carbonbrief.org/mapped-how-every-part-of-the-world-has-warmed-and-could-continue-to-warm</a:t>
            </a:r>
            <a:r>
              <a:rPr lang="en-CA" sz="1000" dirty="0"/>
              <a:t> </a:t>
            </a:r>
          </a:p>
        </p:txBody>
      </p:sp>
      <p:pic>
        <p:nvPicPr>
          <p:cNvPr id="5" name="Picture 4"/>
          <p:cNvPicPr>
            <a:picLocks noChangeAspect="1"/>
          </p:cNvPicPr>
          <p:nvPr/>
        </p:nvPicPr>
        <p:blipFill rotWithShape="1">
          <a:blip r:embed="rId4"/>
          <a:srcRect l="-1" r="3947"/>
          <a:stretch/>
        </p:blipFill>
        <p:spPr>
          <a:xfrm>
            <a:off x="1905000" y="884127"/>
            <a:ext cx="5562599" cy="3868438"/>
          </a:xfrm>
          <a:prstGeom prst="rect">
            <a:avLst/>
          </a:prstGeom>
        </p:spPr>
      </p:pic>
    </p:spTree>
    <p:extLst>
      <p:ext uri="{BB962C8B-B14F-4D97-AF65-F5344CB8AC3E}">
        <p14:creationId xmlns:p14="http://schemas.microsoft.com/office/powerpoint/2010/main" val="1551986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Blue Horizon">
  <a:themeElements>
    <a:clrScheme name="">
      <a:dk1>
        <a:srgbClr val="808080"/>
      </a:dk1>
      <a:lt1>
        <a:srgbClr val="FFFFFF"/>
      </a:lt1>
      <a:dk2>
        <a:srgbClr val="000000"/>
      </a:dk2>
      <a:lt2>
        <a:srgbClr val="009DDC"/>
      </a:lt2>
      <a:accent1>
        <a:srgbClr val="99CCFF"/>
      </a:accent1>
      <a:accent2>
        <a:srgbClr val="CCCCFF"/>
      </a:accent2>
      <a:accent3>
        <a:srgbClr val="AAAAAA"/>
      </a:accent3>
      <a:accent4>
        <a:srgbClr val="DADADA"/>
      </a:accent4>
      <a:accent5>
        <a:srgbClr val="CAE2FF"/>
      </a:accent5>
      <a:accent6>
        <a:srgbClr val="B9B9E7"/>
      </a:accent6>
      <a:hlink>
        <a:srgbClr val="3333CC"/>
      </a:hlink>
      <a:folHlink>
        <a:srgbClr val="AF67FF"/>
      </a:folHlink>
    </a:clrScheme>
    <a:fontScheme name="Blue Horizon">
      <a:majorFont>
        <a:latin typeface="Arial"/>
        <a:ea typeface="MS Pゴシック"/>
        <a:cs typeface=""/>
      </a:majorFont>
      <a:minorFont>
        <a:latin typeface="Arial"/>
        <a:ea typeface="MS P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lnDef>
  </a:objectDefaults>
  <a:extraClrSchemeLst>
    <a:extraClrScheme>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Horizon 2">
        <a:dk1>
          <a:srgbClr val="000000"/>
        </a:dk1>
        <a:lt1>
          <a:srgbClr val="E8EAE9"/>
        </a:lt1>
        <a:dk2>
          <a:srgbClr val="000000"/>
        </a:dk2>
        <a:lt2>
          <a:srgbClr val="3E3E5C"/>
        </a:lt2>
        <a:accent1>
          <a:srgbClr val="60597B"/>
        </a:accent1>
        <a:accent2>
          <a:srgbClr val="6666FF"/>
        </a:accent2>
        <a:accent3>
          <a:srgbClr val="F2F3F2"/>
        </a:accent3>
        <a:accent4>
          <a:srgbClr val="000000"/>
        </a:accent4>
        <a:accent5>
          <a:srgbClr val="B6B5BF"/>
        </a:accent5>
        <a:accent6>
          <a:srgbClr val="5C5CE7"/>
        </a:accent6>
        <a:hlink>
          <a:srgbClr val="99CCFF"/>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ue Horizon">
  <a:themeElements>
    <a:clrScheme name="">
      <a:dk1>
        <a:srgbClr val="808080"/>
      </a:dk1>
      <a:lt1>
        <a:srgbClr val="FFFFFF"/>
      </a:lt1>
      <a:dk2>
        <a:srgbClr val="000000"/>
      </a:dk2>
      <a:lt2>
        <a:srgbClr val="009DDC"/>
      </a:lt2>
      <a:accent1>
        <a:srgbClr val="99CCFF"/>
      </a:accent1>
      <a:accent2>
        <a:srgbClr val="CCCCFF"/>
      </a:accent2>
      <a:accent3>
        <a:srgbClr val="AAAAAA"/>
      </a:accent3>
      <a:accent4>
        <a:srgbClr val="DADADA"/>
      </a:accent4>
      <a:accent5>
        <a:srgbClr val="CAE2FF"/>
      </a:accent5>
      <a:accent6>
        <a:srgbClr val="B9B9E7"/>
      </a:accent6>
      <a:hlink>
        <a:srgbClr val="3333CC"/>
      </a:hlink>
      <a:folHlink>
        <a:srgbClr val="AF67FF"/>
      </a:folHlink>
    </a:clrScheme>
    <a:fontScheme name="Blue Horizon">
      <a:majorFont>
        <a:latin typeface="Arial"/>
        <a:ea typeface="MS Pゴシック"/>
        <a:cs typeface=""/>
      </a:majorFont>
      <a:minorFont>
        <a:latin typeface="Arial"/>
        <a:ea typeface="MS P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lnDef>
  </a:objectDefaults>
  <a:extraClrSchemeLst>
    <a:extraClrScheme>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Horizon 2">
        <a:dk1>
          <a:srgbClr val="000000"/>
        </a:dk1>
        <a:lt1>
          <a:srgbClr val="E8EAE9"/>
        </a:lt1>
        <a:dk2>
          <a:srgbClr val="000000"/>
        </a:dk2>
        <a:lt2>
          <a:srgbClr val="3E3E5C"/>
        </a:lt2>
        <a:accent1>
          <a:srgbClr val="60597B"/>
        </a:accent1>
        <a:accent2>
          <a:srgbClr val="6666FF"/>
        </a:accent2>
        <a:accent3>
          <a:srgbClr val="F2F3F2"/>
        </a:accent3>
        <a:accent4>
          <a:srgbClr val="000000"/>
        </a:accent4>
        <a:accent5>
          <a:srgbClr val="B6B5BF"/>
        </a:accent5>
        <a:accent6>
          <a:srgbClr val="5C5CE7"/>
        </a:accent6>
        <a:hlink>
          <a:srgbClr val="99CCFF"/>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lue Horizon">
  <a:themeElements>
    <a:clrScheme name="">
      <a:dk1>
        <a:srgbClr val="808080"/>
      </a:dk1>
      <a:lt1>
        <a:srgbClr val="FFFFFF"/>
      </a:lt1>
      <a:dk2>
        <a:srgbClr val="000000"/>
      </a:dk2>
      <a:lt2>
        <a:srgbClr val="009DDC"/>
      </a:lt2>
      <a:accent1>
        <a:srgbClr val="99CCFF"/>
      </a:accent1>
      <a:accent2>
        <a:srgbClr val="CCCCFF"/>
      </a:accent2>
      <a:accent3>
        <a:srgbClr val="AAAAAA"/>
      </a:accent3>
      <a:accent4>
        <a:srgbClr val="DADADA"/>
      </a:accent4>
      <a:accent5>
        <a:srgbClr val="CAE2FF"/>
      </a:accent5>
      <a:accent6>
        <a:srgbClr val="B9B9E7"/>
      </a:accent6>
      <a:hlink>
        <a:srgbClr val="3333CC"/>
      </a:hlink>
      <a:folHlink>
        <a:srgbClr val="AF67FF"/>
      </a:folHlink>
    </a:clrScheme>
    <a:fontScheme name="Blue Horizon">
      <a:majorFont>
        <a:latin typeface="Arial"/>
        <a:ea typeface="MS Pゴシック"/>
        <a:cs typeface=""/>
      </a:majorFont>
      <a:minorFont>
        <a:latin typeface="Arial"/>
        <a:ea typeface="MS P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lnDef>
  </a:objectDefaults>
  <a:extraClrSchemeLst>
    <a:extraClrScheme>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Horizon 2">
        <a:dk1>
          <a:srgbClr val="000000"/>
        </a:dk1>
        <a:lt1>
          <a:srgbClr val="E8EAE9"/>
        </a:lt1>
        <a:dk2>
          <a:srgbClr val="000000"/>
        </a:dk2>
        <a:lt2>
          <a:srgbClr val="3E3E5C"/>
        </a:lt2>
        <a:accent1>
          <a:srgbClr val="60597B"/>
        </a:accent1>
        <a:accent2>
          <a:srgbClr val="6666FF"/>
        </a:accent2>
        <a:accent3>
          <a:srgbClr val="F2F3F2"/>
        </a:accent3>
        <a:accent4>
          <a:srgbClr val="000000"/>
        </a:accent4>
        <a:accent5>
          <a:srgbClr val="B6B5BF"/>
        </a:accent5>
        <a:accent6>
          <a:srgbClr val="5C5CE7"/>
        </a:accent6>
        <a:hlink>
          <a:srgbClr val="99CCFF"/>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013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Jeffery GRFX:Applications:Templates:Presentations:Designs:Blue Horizon</Template>
  <TotalTime>41122</TotalTime>
  <Words>3938</Words>
  <Application>Microsoft Office PowerPoint</Application>
  <PresentationFormat>On-screen Show (16:9)</PresentationFormat>
  <Paragraphs>457</Paragraphs>
  <Slides>85</Slides>
  <Notes>72</Notes>
  <HiddenSlides>15</HiddenSlides>
  <MMClips>1</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85</vt:i4>
      </vt:variant>
    </vt:vector>
  </HeadingPairs>
  <TitlesOfParts>
    <vt:vector size="99" baseType="lpstr">
      <vt:lpstr>Arial</vt:lpstr>
      <vt:lpstr>Calibri</vt:lpstr>
      <vt:lpstr>Century Gothic</vt:lpstr>
      <vt:lpstr>charter</vt:lpstr>
      <vt:lpstr>Cooper Hewitt</vt:lpstr>
      <vt:lpstr>Georgia</vt:lpstr>
      <vt:lpstr>Open Sans</vt:lpstr>
      <vt:lpstr>Symbol</vt:lpstr>
      <vt:lpstr>Times New Roman</vt:lpstr>
      <vt:lpstr>Wingdings</vt:lpstr>
      <vt:lpstr>Blue Horizon</vt:lpstr>
      <vt:lpstr>1_Blue Horizon</vt:lpstr>
      <vt:lpstr>2_Blue Horizon</vt:lpstr>
      <vt:lpstr>2013 PPT Template</vt:lpstr>
      <vt:lpstr>PowerPoint Presentation</vt:lpstr>
      <vt:lpstr>Black Box</vt:lpstr>
      <vt:lpstr>PowerPoint Presentation</vt:lpstr>
      <vt:lpstr>Questions</vt:lpstr>
      <vt:lpstr>PowerPoint Presentation</vt:lpstr>
      <vt:lpstr>PowerPoint Presentation</vt:lpstr>
      <vt:lpstr>Greece (1855 – 2022)</vt:lpstr>
      <vt:lpstr>Greece (1855 – 2022)</vt:lpstr>
      <vt:lpstr>PowerPoint Presentation</vt:lpstr>
      <vt:lpstr>PowerPoint Presentation</vt:lpstr>
      <vt:lpstr>PowerPoint Presentation</vt:lpstr>
      <vt:lpstr>Satellite Altimetry: Measuring Sea Level</vt:lpstr>
      <vt:lpstr>PowerPoint Presentation</vt:lpstr>
      <vt:lpstr>PowerPoint Presentation</vt:lpstr>
      <vt:lpstr>A Climate Change demo</vt:lpstr>
      <vt:lpstr>Which gases are transparent to infrared radiation?</vt:lpstr>
      <vt:lpstr>Keeling Curve https://keelingcurve.ucsd.edu/</vt:lpstr>
      <vt:lpstr>One month</vt:lpstr>
      <vt:lpstr>six months</vt:lpstr>
      <vt:lpstr>1 year</vt:lpstr>
      <vt:lpstr>Last two years</vt:lpstr>
      <vt:lpstr>Full record </vt:lpstr>
      <vt:lpstr>1700 - present</vt:lpstr>
      <vt:lpstr>Last 10,000 years</vt:lpstr>
      <vt:lpstr>Last 800,000 years</vt:lpstr>
      <vt:lpstr>PowerPoint Presentation</vt:lpstr>
      <vt:lpstr>PowerPoint Presentation</vt:lpstr>
      <vt:lpstr>Earth’s atmosphere traps heat</vt:lpstr>
      <vt:lpstr>PowerPoint Presentation</vt:lpstr>
      <vt:lpstr>Predict: What happens to the balloons?</vt:lpstr>
      <vt:lpstr>Predict: What happens when water heats up?</vt:lpstr>
      <vt:lpstr>Predict: What happens when ice melts?</vt:lpstr>
      <vt:lpstr>Make your 3 predictions and explanations!</vt:lpstr>
      <vt:lpstr>Observe and Explain</vt:lpstr>
      <vt:lpstr>Apply: 70% of the Earth is covered by water</vt:lpstr>
      <vt:lpstr>Oceans are hotter</vt:lpstr>
      <vt:lpstr>What happens when water heats up?</vt:lpstr>
      <vt:lpstr>How does this relate to the Earth?</vt:lpstr>
      <vt:lpstr>Thermal Expansion of Water</vt:lpstr>
      <vt:lpstr>Apply: Measuring the Ocean’s Volume</vt:lpstr>
      <vt:lpstr>ARGO: Measuring the Ocean’s Volume</vt:lpstr>
      <vt:lpstr>ARGO: Measuring the Ocean’s Volume</vt:lpstr>
      <vt:lpstr>Observe and Explain</vt:lpstr>
      <vt:lpstr>How does this relate to the Earth?</vt:lpstr>
      <vt:lpstr>PowerPoint Presentation</vt:lpstr>
      <vt:lpstr>PowerPoint Presentation</vt:lpstr>
      <vt:lpstr>GRACE: Measuring Land Ice Mass</vt:lpstr>
      <vt:lpstr>PowerPoint Presentation</vt:lpstr>
      <vt:lpstr>Satellite Altimetry: Measuring Sea Level</vt:lpstr>
      <vt:lpstr>Measuring the Height of the Sea </vt:lpstr>
      <vt:lpstr>Sea Level Budget</vt:lpstr>
      <vt:lpstr>What’s causing the warming?</vt:lpstr>
      <vt:lpstr>Examine your graph</vt:lpstr>
      <vt:lpstr>Examine all the data</vt:lpstr>
      <vt:lpstr>It’s not solar variation</vt:lpstr>
      <vt:lpstr>It’s not ozone depletion</vt:lpstr>
      <vt:lpstr>It’s not volcanoes</vt:lpstr>
      <vt:lpstr>Forcing factors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Mitigation: Sources and Sinks</vt:lpstr>
      <vt:lpstr>Project Drawdown Top 10</vt:lpstr>
      <vt:lpstr>Adaptation</vt:lpstr>
      <vt:lpstr>Recognize that this is a complex issue</vt:lpstr>
      <vt:lpstr>Climate Anxiety</vt:lpstr>
      <vt:lpstr>What good will personal actions do?</vt:lpstr>
      <vt:lpstr>Simple actions you can take:</vt:lpstr>
      <vt:lpstr>Keeling Curve activity</vt:lpstr>
      <vt:lpstr>Climate Modeling activity</vt:lpstr>
      <vt:lpstr>Impact of Transportation activity</vt:lpstr>
      <vt:lpstr>Math: How Much Carbon in that Tree?</vt:lpstr>
      <vt:lpstr>Math: Comparing Costs</vt:lpstr>
      <vt:lpstr>Resources</vt:lpstr>
      <vt:lpstr>PowerPoint Presentation</vt:lpstr>
    </vt:vector>
  </TitlesOfParts>
  <Company>Perimeter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arobinson</dc:creator>
  <cp:lastModifiedBy>1101 Training</cp:lastModifiedBy>
  <cp:revision>1836</cp:revision>
  <cp:lastPrinted>2016-09-29T15:03:40Z</cp:lastPrinted>
  <dcterms:created xsi:type="dcterms:W3CDTF">2004-12-02T14:55:47Z</dcterms:created>
  <dcterms:modified xsi:type="dcterms:W3CDTF">2023-08-29T14:54:31Z</dcterms:modified>
</cp:coreProperties>
</file>