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259" r:id="rId2"/>
    <p:sldId id="305" r:id="rId3"/>
    <p:sldId id="374" r:id="rId4"/>
    <p:sldId id="375" r:id="rId5"/>
    <p:sldId id="313" r:id="rId6"/>
    <p:sldId id="377" r:id="rId7"/>
    <p:sldId id="365" r:id="rId8"/>
    <p:sldId id="378" r:id="rId9"/>
    <p:sldId id="379" r:id="rId10"/>
    <p:sldId id="380" r:id="rId11"/>
    <p:sldId id="376" r:id="rId12"/>
    <p:sldId id="381" r:id="rId13"/>
    <p:sldId id="382" r:id="rId14"/>
    <p:sldId id="383" r:id="rId15"/>
    <p:sldId id="384" r:id="rId16"/>
    <p:sldId id="309" r:id="rId17"/>
    <p:sldId id="312" r:id="rId18"/>
    <p:sldId id="311" r:id="rId19"/>
    <p:sldId id="316" r:id="rId20"/>
    <p:sldId id="324" r:id="rId21"/>
    <p:sldId id="326" r:id="rId22"/>
    <p:sldId id="328" r:id="rId23"/>
    <p:sldId id="329" r:id="rId24"/>
    <p:sldId id="330" r:id="rId25"/>
    <p:sldId id="331" r:id="rId26"/>
    <p:sldId id="307" r:id="rId27"/>
    <p:sldId id="332" r:id="rId28"/>
    <p:sldId id="333" r:id="rId29"/>
    <p:sldId id="334" r:id="rId30"/>
    <p:sldId id="335" r:id="rId31"/>
    <p:sldId id="336" r:id="rId32"/>
    <p:sldId id="337" r:id="rId33"/>
    <p:sldId id="338" r:id="rId34"/>
    <p:sldId id="344" r:id="rId35"/>
    <p:sldId id="340" r:id="rId36"/>
    <p:sldId id="339" r:id="rId37"/>
    <p:sldId id="346" r:id="rId38"/>
    <p:sldId id="347" r:id="rId39"/>
    <p:sldId id="387" r:id="rId40"/>
    <p:sldId id="386" r:id="rId41"/>
    <p:sldId id="349" r:id="rId42"/>
    <p:sldId id="350" r:id="rId43"/>
    <p:sldId id="354" r:id="rId44"/>
    <p:sldId id="355" r:id="rId45"/>
    <p:sldId id="356" r:id="rId46"/>
    <p:sldId id="357" r:id="rId47"/>
    <p:sldId id="358" r:id="rId48"/>
    <p:sldId id="359" r:id="rId49"/>
    <p:sldId id="360" r:id="rId50"/>
    <p:sldId id="361" r:id="rId51"/>
    <p:sldId id="368" r:id="rId52"/>
    <p:sldId id="369" r:id="rId53"/>
    <p:sldId id="372" r:id="rId54"/>
    <p:sldId id="363" r:id="rId55"/>
    <p:sldId id="364" r:id="rId56"/>
    <p:sldId id="366" r:id="rId57"/>
    <p:sldId id="388" r:id="rId58"/>
    <p:sldId id="367" r:id="rId59"/>
    <p:sldId id="303" r:id="rId60"/>
    <p:sldId id="373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79"/>
    <a:srgbClr val="2F2F2F"/>
    <a:srgbClr val="303030"/>
    <a:srgbClr val="FF40FF"/>
    <a:srgbClr val="FFFD78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40"/>
    <p:restoredTop sz="94686"/>
  </p:normalViewPr>
  <p:slideViewPr>
    <p:cSldViewPr snapToObjects="1">
      <p:cViewPr varScale="1">
        <p:scale>
          <a:sx n="132" d="100"/>
          <a:sy n="132" d="100"/>
        </p:scale>
        <p:origin x="192" y="7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E0A3A8-71F7-D34F-954A-7096FC02123C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BAC98CC-81A2-244C-BFE5-8B30B0E76678}">
      <dgm:prSet phldrT="[Text]" custT="1"/>
      <dgm:spPr>
        <a:solidFill>
          <a:schemeClr val="tx1">
            <a:lumMod val="20000"/>
            <a:lumOff val="80000"/>
          </a:schemeClr>
        </a:solidFill>
      </dgm:spPr>
      <dgm:t>
        <a:bodyPr/>
        <a:lstStyle/>
        <a:p>
          <a:r>
            <a:rPr lang="el-GR" sz="2400" b="1" dirty="0">
              <a:solidFill>
                <a:srgbClr val="303030"/>
              </a:solidFill>
              <a:sym typeface="Wingdings" pitchFamily="2" charset="2"/>
            </a:rPr>
            <a:t>Πρόταση</a:t>
          </a:r>
        </a:p>
        <a:p>
          <a:r>
            <a:rPr lang="el-GR" sz="2400" b="0" dirty="0" err="1">
              <a:solidFill>
                <a:srgbClr val="303030"/>
              </a:solidFill>
              <a:sym typeface="Wingdings" pitchFamily="2" charset="2"/>
            </a:rPr>
            <a:t>αναγκη</a:t>
          </a:r>
          <a:r>
            <a:rPr lang="el-GR" sz="2400" b="0" dirty="0">
              <a:solidFill>
                <a:srgbClr val="303030"/>
              </a:solidFill>
              <a:sym typeface="Wingdings" pitchFamily="2" charset="2"/>
            </a:rPr>
            <a:t> </a:t>
          </a:r>
        </a:p>
        <a:p>
          <a:r>
            <a:rPr lang="el-GR" sz="1800" dirty="0">
              <a:solidFill>
                <a:srgbClr val="FF0000"/>
              </a:solidFill>
              <a:sym typeface="Wingdings" pitchFamily="2" charset="2"/>
            </a:rPr>
            <a:t>παράμετροι του επιταχυντή</a:t>
          </a:r>
        </a:p>
        <a:p>
          <a:r>
            <a:rPr lang="el-GR" sz="1400" dirty="0">
              <a:solidFill>
                <a:srgbClr val="303030"/>
              </a:solidFill>
              <a:sym typeface="Wingdings" pitchFamily="2" charset="2"/>
            </a:rPr>
            <a:t>είδος σωματιδίου, ενέργεια, </a:t>
          </a:r>
        </a:p>
        <a:p>
          <a:r>
            <a:rPr lang="el-GR" sz="1400" dirty="0">
              <a:solidFill>
                <a:srgbClr val="303030"/>
              </a:solidFill>
              <a:sym typeface="Wingdings" pitchFamily="2" charset="2"/>
            </a:rPr>
            <a:t>τύπος δέσμης…</a:t>
          </a:r>
          <a:endParaRPr lang="en-GB" sz="1400" dirty="0">
            <a:solidFill>
              <a:srgbClr val="303030"/>
            </a:solidFill>
          </a:endParaRPr>
        </a:p>
      </dgm:t>
    </dgm:pt>
    <dgm:pt modelId="{5B1F3D72-80D8-A54D-8C40-9807C5810BDE}" type="parTrans" cxnId="{8B89CF35-2F88-5E47-95E8-D54B723BEC60}">
      <dgm:prSet/>
      <dgm:spPr/>
      <dgm:t>
        <a:bodyPr/>
        <a:lstStyle/>
        <a:p>
          <a:endParaRPr lang="en-GB"/>
        </a:p>
      </dgm:t>
    </dgm:pt>
    <dgm:pt modelId="{DA4BAE28-75BC-B140-8638-9E724BE06094}" type="sibTrans" cxnId="{8B89CF35-2F88-5E47-95E8-D54B723BEC60}">
      <dgm:prSet/>
      <dgm:spPr/>
      <dgm:t>
        <a:bodyPr/>
        <a:lstStyle/>
        <a:p>
          <a:endParaRPr lang="en-GB"/>
        </a:p>
      </dgm:t>
    </dgm:pt>
    <dgm:pt modelId="{B1970782-34A6-5542-8962-82CB059502EA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l-GR" sz="2400" b="1" dirty="0">
              <a:solidFill>
                <a:srgbClr val="303030"/>
              </a:solidFill>
            </a:rPr>
            <a:t>Σχεδιασμός</a:t>
          </a:r>
        </a:p>
        <a:p>
          <a:r>
            <a:rPr lang="el-GR" sz="1800" dirty="0">
              <a:solidFill>
                <a:srgbClr val="FF0000"/>
              </a:solidFill>
            </a:rPr>
            <a:t>τεχνολογία του επιταχυντή </a:t>
          </a:r>
        </a:p>
        <a:p>
          <a:r>
            <a:rPr lang="el-GR" sz="1400" dirty="0">
              <a:solidFill>
                <a:srgbClr val="303030"/>
              </a:solidFill>
            </a:rPr>
            <a:t>υπάρχουσα ή νέα (</a:t>
          </a:r>
          <a:r>
            <a:rPr lang="en-US" sz="1400" dirty="0">
              <a:solidFill>
                <a:srgbClr val="00B050"/>
              </a:solidFill>
            </a:rPr>
            <a:t>R&amp;D</a:t>
          </a:r>
          <a:r>
            <a:rPr lang="en-US" sz="1400" dirty="0">
              <a:solidFill>
                <a:srgbClr val="303030"/>
              </a:solidFill>
            </a:rPr>
            <a:t>), </a:t>
          </a:r>
          <a:r>
            <a:rPr lang="en-US" sz="1400" dirty="0" err="1">
              <a:solidFill>
                <a:srgbClr val="303030"/>
              </a:solidFill>
            </a:rPr>
            <a:t>σ</a:t>
          </a:r>
          <a:r>
            <a:rPr lang="el-GR" sz="1400" dirty="0" err="1">
              <a:solidFill>
                <a:srgbClr val="303030"/>
              </a:solidFill>
            </a:rPr>
            <a:t>χεδιασμός</a:t>
          </a:r>
          <a:r>
            <a:rPr lang="el-GR" sz="1400" dirty="0">
              <a:solidFill>
                <a:srgbClr val="303030"/>
              </a:solidFill>
            </a:rPr>
            <a:t> συστημάτων, δοκιμές, υπολογισμός κόστους, χρονοδιάγραμμα …</a:t>
          </a:r>
          <a:endParaRPr lang="en-GB" sz="1400" dirty="0">
            <a:solidFill>
              <a:srgbClr val="303030"/>
            </a:solidFill>
          </a:endParaRPr>
        </a:p>
      </dgm:t>
    </dgm:pt>
    <dgm:pt modelId="{09AD5203-00F7-9D41-8A7E-5937B0311CCE}" type="parTrans" cxnId="{DB2AED3E-4EC5-D942-8A71-25E42EF9C0E2}">
      <dgm:prSet/>
      <dgm:spPr/>
      <dgm:t>
        <a:bodyPr/>
        <a:lstStyle/>
        <a:p>
          <a:endParaRPr lang="en-GB"/>
        </a:p>
      </dgm:t>
    </dgm:pt>
    <dgm:pt modelId="{19C2CA5C-072F-B04F-B429-94E0ADCD26E1}" type="sibTrans" cxnId="{DB2AED3E-4EC5-D942-8A71-25E42EF9C0E2}">
      <dgm:prSet/>
      <dgm:spPr/>
      <dgm:t>
        <a:bodyPr/>
        <a:lstStyle/>
        <a:p>
          <a:endParaRPr lang="en-GB"/>
        </a:p>
      </dgm:t>
    </dgm:pt>
    <dgm:pt modelId="{ACE31E28-9B92-4845-A1C7-4C9B21A1D9B0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l-GR" sz="2400" b="1" dirty="0">
              <a:solidFill>
                <a:srgbClr val="303030"/>
              </a:solidFill>
            </a:rPr>
            <a:t>Εκτέλεση</a:t>
          </a:r>
        </a:p>
        <a:p>
          <a:r>
            <a:rPr lang="el-GR" sz="1800" dirty="0">
              <a:solidFill>
                <a:srgbClr val="2F2F2F"/>
              </a:solidFill>
            </a:rPr>
            <a:t>Επιλογή τοποθεσίας</a:t>
          </a:r>
        </a:p>
        <a:p>
          <a:r>
            <a:rPr lang="el-GR" sz="1800" dirty="0">
              <a:solidFill>
                <a:srgbClr val="00B050"/>
              </a:solidFill>
            </a:rPr>
            <a:t>Υποδομές</a:t>
          </a:r>
        </a:p>
        <a:p>
          <a:r>
            <a:rPr lang="el-GR" sz="1800" dirty="0">
              <a:solidFill>
                <a:srgbClr val="303030"/>
              </a:solidFill>
            </a:rPr>
            <a:t>Μοντέλο λειτουργίας και διαχείρισης</a:t>
          </a:r>
          <a:endParaRPr lang="en-US" sz="1800" dirty="0">
            <a:solidFill>
              <a:srgbClr val="303030"/>
            </a:solidFill>
          </a:endParaRPr>
        </a:p>
        <a:p>
          <a:r>
            <a:rPr lang="en-US" sz="1800" dirty="0">
              <a:solidFill>
                <a:srgbClr val="303030"/>
              </a:solidFill>
            </a:rPr>
            <a:t>…</a:t>
          </a:r>
          <a:r>
            <a:rPr lang="el-GR" sz="1800" dirty="0">
              <a:solidFill>
                <a:srgbClr val="303030"/>
              </a:solidFill>
            </a:rPr>
            <a:t>και φυσικά: </a:t>
          </a:r>
          <a:r>
            <a:rPr lang="el-GR" sz="1800" dirty="0">
              <a:solidFill>
                <a:srgbClr val="FF0000"/>
              </a:solidFill>
            </a:rPr>
            <a:t>Χρηματοδότηση ! </a:t>
          </a:r>
          <a:endParaRPr lang="en-GB" sz="1800" dirty="0">
            <a:solidFill>
              <a:srgbClr val="FF0000"/>
            </a:solidFill>
          </a:endParaRPr>
        </a:p>
      </dgm:t>
    </dgm:pt>
    <dgm:pt modelId="{16BD658C-5958-6D49-8E8F-91B31CC7BDEC}" type="parTrans" cxnId="{AE4F87BD-DF70-3C41-9C3D-C3F3085EE203}">
      <dgm:prSet/>
      <dgm:spPr/>
      <dgm:t>
        <a:bodyPr/>
        <a:lstStyle/>
        <a:p>
          <a:endParaRPr lang="en-GB"/>
        </a:p>
      </dgm:t>
    </dgm:pt>
    <dgm:pt modelId="{5DA7A5D0-750E-D649-BE8B-C99354315BDC}" type="sibTrans" cxnId="{AE4F87BD-DF70-3C41-9C3D-C3F3085EE203}">
      <dgm:prSet/>
      <dgm:spPr/>
      <dgm:t>
        <a:bodyPr/>
        <a:lstStyle/>
        <a:p>
          <a:endParaRPr lang="en-GB"/>
        </a:p>
      </dgm:t>
    </dgm:pt>
    <dgm:pt modelId="{527FC170-0F0B-3744-A75F-D0A51BA47D3D}" type="pres">
      <dgm:prSet presAssocID="{44E0A3A8-71F7-D34F-954A-7096FC02123C}" presName="Name0" presStyleCnt="0">
        <dgm:presLayoutVars>
          <dgm:dir/>
          <dgm:resizeHandles val="exact"/>
        </dgm:presLayoutVars>
      </dgm:prSet>
      <dgm:spPr/>
    </dgm:pt>
    <dgm:pt modelId="{5D299F44-DDBC-B045-8D16-2F97C65F9262}" type="pres">
      <dgm:prSet presAssocID="{9BAC98CC-81A2-244C-BFE5-8B30B0E76678}" presName="parTxOnly" presStyleLbl="node1" presStyleIdx="0" presStyleCnt="3" custScaleX="61941">
        <dgm:presLayoutVars>
          <dgm:bulletEnabled val="1"/>
        </dgm:presLayoutVars>
      </dgm:prSet>
      <dgm:spPr/>
    </dgm:pt>
    <dgm:pt modelId="{76C3AD78-E464-BA4B-9FF1-C4DD8ADB271E}" type="pres">
      <dgm:prSet presAssocID="{DA4BAE28-75BC-B140-8638-9E724BE06094}" presName="parSpace" presStyleCnt="0"/>
      <dgm:spPr/>
    </dgm:pt>
    <dgm:pt modelId="{A0BB048C-BBE8-BE48-A7FC-2DCBF7506C67}" type="pres">
      <dgm:prSet presAssocID="{B1970782-34A6-5542-8962-82CB059502EA}" presName="parTxOnly" presStyleLbl="node1" presStyleIdx="1" presStyleCnt="3" custScaleX="78536">
        <dgm:presLayoutVars>
          <dgm:bulletEnabled val="1"/>
        </dgm:presLayoutVars>
      </dgm:prSet>
      <dgm:spPr/>
    </dgm:pt>
    <dgm:pt modelId="{36300208-F148-714D-9BEE-3A1FC4925BA2}" type="pres">
      <dgm:prSet presAssocID="{19C2CA5C-072F-B04F-B429-94E0ADCD26E1}" presName="parSpace" presStyleCnt="0"/>
      <dgm:spPr/>
    </dgm:pt>
    <dgm:pt modelId="{5A42CFC1-4555-194B-8866-7F309AD39657}" type="pres">
      <dgm:prSet presAssocID="{ACE31E28-9B92-4845-A1C7-4C9B21A1D9B0}" presName="parTxOnly" presStyleLbl="node1" presStyleIdx="2" presStyleCnt="3" custLinFactNeighborX="53016">
        <dgm:presLayoutVars>
          <dgm:bulletEnabled val="1"/>
        </dgm:presLayoutVars>
      </dgm:prSet>
      <dgm:spPr/>
    </dgm:pt>
  </dgm:ptLst>
  <dgm:cxnLst>
    <dgm:cxn modelId="{F80C350D-809B-1942-BB13-959083D6B725}" type="presOf" srcId="{ACE31E28-9B92-4845-A1C7-4C9B21A1D9B0}" destId="{5A42CFC1-4555-194B-8866-7F309AD39657}" srcOrd="0" destOrd="0" presId="urn:microsoft.com/office/officeart/2005/8/layout/hChevron3"/>
    <dgm:cxn modelId="{8B89CF35-2F88-5E47-95E8-D54B723BEC60}" srcId="{44E0A3A8-71F7-D34F-954A-7096FC02123C}" destId="{9BAC98CC-81A2-244C-BFE5-8B30B0E76678}" srcOrd="0" destOrd="0" parTransId="{5B1F3D72-80D8-A54D-8C40-9807C5810BDE}" sibTransId="{DA4BAE28-75BC-B140-8638-9E724BE06094}"/>
    <dgm:cxn modelId="{DB2AED3E-4EC5-D942-8A71-25E42EF9C0E2}" srcId="{44E0A3A8-71F7-D34F-954A-7096FC02123C}" destId="{B1970782-34A6-5542-8962-82CB059502EA}" srcOrd="1" destOrd="0" parTransId="{09AD5203-00F7-9D41-8A7E-5937B0311CCE}" sibTransId="{19C2CA5C-072F-B04F-B429-94E0ADCD26E1}"/>
    <dgm:cxn modelId="{D6BC8C4A-65B0-3A44-93B4-A88576855482}" type="presOf" srcId="{9BAC98CC-81A2-244C-BFE5-8B30B0E76678}" destId="{5D299F44-DDBC-B045-8D16-2F97C65F9262}" srcOrd="0" destOrd="0" presId="urn:microsoft.com/office/officeart/2005/8/layout/hChevron3"/>
    <dgm:cxn modelId="{BE74FD6E-0E6B-F542-810B-17EE7A604DC4}" type="presOf" srcId="{B1970782-34A6-5542-8962-82CB059502EA}" destId="{A0BB048C-BBE8-BE48-A7FC-2DCBF7506C67}" srcOrd="0" destOrd="0" presId="urn:microsoft.com/office/officeart/2005/8/layout/hChevron3"/>
    <dgm:cxn modelId="{AE4F87BD-DF70-3C41-9C3D-C3F3085EE203}" srcId="{44E0A3A8-71F7-D34F-954A-7096FC02123C}" destId="{ACE31E28-9B92-4845-A1C7-4C9B21A1D9B0}" srcOrd="2" destOrd="0" parTransId="{16BD658C-5958-6D49-8E8F-91B31CC7BDEC}" sibTransId="{5DA7A5D0-750E-D649-BE8B-C99354315BDC}"/>
    <dgm:cxn modelId="{2A3032D4-BABE-F842-8B42-0AA8E47CEDD2}" type="presOf" srcId="{44E0A3A8-71F7-D34F-954A-7096FC02123C}" destId="{527FC170-0F0B-3744-A75F-D0A51BA47D3D}" srcOrd="0" destOrd="0" presId="urn:microsoft.com/office/officeart/2005/8/layout/hChevron3"/>
    <dgm:cxn modelId="{083C6473-44A2-B742-B1EA-F69F9FDDE605}" type="presParOf" srcId="{527FC170-0F0B-3744-A75F-D0A51BA47D3D}" destId="{5D299F44-DDBC-B045-8D16-2F97C65F9262}" srcOrd="0" destOrd="0" presId="urn:microsoft.com/office/officeart/2005/8/layout/hChevron3"/>
    <dgm:cxn modelId="{46182B3F-7AA0-9540-A9E4-4079BBCFE4B2}" type="presParOf" srcId="{527FC170-0F0B-3744-A75F-D0A51BA47D3D}" destId="{76C3AD78-E464-BA4B-9FF1-C4DD8ADB271E}" srcOrd="1" destOrd="0" presId="urn:microsoft.com/office/officeart/2005/8/layout/hChevron3"/>
    <dgm:cxn modelId="{B8E83E59-2896-DD4E-BB58-9BEF8DD06CCB}" type="presParOf" srcId="{527FC170-0F0B-3744-A75F-D0A51BA47D3D}" destId="{A0BB048C-BBE8-BE48-A7FC-2DCBF7506C67}" srcOrd="2" destOrd="0" presId="urn:microsoft.com/office/officeart/2005/8/layout/hChevron3"/>
    <dgm:cxn modelId="{60426C92-B214-EF4A-B79D-D79FC51FA131}" type="presParOf" srcId="{527FC170-0F0B-3744-A75F-D0A51BA47D3D}" destId="{36300208-F148-714D-9BEE-3A1FC4925BA2}" srcOrd="3" destOrd="0" presId="urn:microsoft.com/office/officeart/2005/8/layout/hChevron3"/>
    <dgm:cxn modelId="{33C877B4-5AC0-E14C-B8CA-EB53F5DCDE89}" type="presParOf" srcId="{527FC170-0F0B-3744-A75F-D0A51BA47D3D}" destId="{5A42CFC1-4555-194B-8866-7F309AD39657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299F44-DDBC-B045-8D16-2F97C65F9262}">
      <dsp:nvSpPr>
        <dsp:cNvPr id="0" name=""/>
        <dsp:cNvSpPr/>
      </dsp:nvSpPr>
      <dsp:spPr>
        <a:xfrm>
          <a:off x="3137" y="0"/>
          <a:ext cx="3512889" cy="2160240"/>
        </a:xfrm>
        <a:prstGeom prst="homePlate">
          <a:avLst/>
        </a:prstGeom>
        <a:solidFill>
          <a:schemeClr val="tx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64008" rIns="32004" bIns="6400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b="1" kern="1200" dirty="0">
              <a:solidFill>
                <a:srgbClr val="303030"/>
              </a:solidFill>
              <a:sym typeface="Wingdings" pitchFamily="2" charset="2"/>
            </a:rPr>
            <a:t>Πρόταση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b="0" kern="1200" dirty="0" err="1">
              <a:solidFill>
                <a:srgbClr val="303030"/>
              </a:solidFill>
              <a:sym typeface="Wingdings" pitchFamily="2" charset="2"/>
            </a:rPr>
            <a:t>αναγκη</a:t>
          </a:r>
          <a:r>
            <a:rPr lang="el-GR" sz="2400" b="0" kern="1200" dirty="0">
              <a:solidFill>
                <a:srgbClr val="303030"/>
              </a:solidFill>
              <a:sym typeface="Wingdings" pitchFamily="2" charset="2"/>
            </a:rPr>
            <a:t>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FF0000"/>
              </a:solidFill>
              <a:sym typeface="Wingdings" pitchFamily="2" charset="2"/>
            </a:rPr>
            <a:t>παράμετροι του επιταχυντή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>
              <a:solidFill>
                <a:srgbClr val="303030"/>
              </a:solidFill>
              <a:sym typeface="Wingdings" pitchFamily="2" charset="2"/>
            </a:rPr>
            <a:t>είδος σωματιδίου, ενέργεια,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>
              <a:solidFill>
                <a:srgbClr val="303030"/>
              </a:solidFill>
              <a:sym typeface="Wingdings" pitchFamily="2" charset="2"/>
            </a:rPr>
            <a:t>τύπος δέσμης…</a:t>
          </a:r>
          <a:endParaRPr lang="en-GB" sz="1400" kern="1200" dirty="0">
            <a:solidFill>
              <a:srgbClr val="303030"/>
            </a:solidFill>
          </a:endParaRPr>
        </a:p>
      </dsp:txBody>
      <dsp:txXfrm>
        <a:off x="3137" y="0"/>
        <a:ext cx="2972829" cy="2160240"/>
      </dsp:txXfrm>
    </dsp:sp>
    <dsp:sp modelId="{A0BB048C-BBE8-BE48-A7FC-2DCBF7506C67}">
      <dsp:nvSpPr>
        <dsp:cNvPr id="0" name=""/>
        <dsp:cNvSpPr/>
      </dsp:nvSpPr>
      <dsp:spPr>
        <a:xfrm>
          <a:off x="2381758" y="0"/>
          <a:ext cx="4454050" cy="2160240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b="1" kern="1200" dirty="0">
              <a:solidFill>
                <a:srgbClr val="303030"/>
              </a:solidFill>
            </a:rPr>
            <a:t>Σχεδιασμός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FF0000"/>
              </a:solidFill>
            </a:rPr>
            <a:t>τεχνολογία του επιταχυντή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>
              <a:solidFill>
                <a:srgbClr val="303030"/>
              </a:solidFill>
            </a:rPr>
            <a:t>υπάρχουσα ή νέα (</a:t>
          </a:r>
          <a:r>
            <a:rPr lang="en-US" sz="1400" kern="1200" dirty="0">
              <a:solidFill>
                <a:srgbClr val="00B050"/>
              </a:solidFill>
            </a:rPr>
            <a:t>R&amp;D</a:t>
          </a:r>
          <a:r>
            <a:rPr lang="en-US" sz="1400" kern="1200" dirty="0">
              <a:solidFill>
                <a:srgbClr val="303030"/>
              </a:solidFill>
            </a:rPr>
            <a:t>), </a:t>
          </a:r>
          <a:r>
            <a:rPr lang="en-US" sz="1400" kern="1200" dirty="0" err="1">
              <a:solidFill>
                <a:srgbClr val="303030"/>
              </a:solidFill>
            </a:rPr>
            <a:t>σ</a:t>
          </a:r>
          <a:r>
            <a:rPr lang="el-GR" sz="1400" kern="1200" dirty="0" err="1">
              <a:solidFill>
                <a:srgbClr val="303030"/>
              </a:solidFill>
            </a:rPr>
            <a:t>χεδιασμός</a:t>
          </a:r>
          <a:r>
            <a:rPr lang="el-GR" sz="1400" kern="1200" dirty="0">
              <a:solidFill>
                <a:srgbClr val="303030"/>
              </a:solidFill>
            </a:rPr>
            <a:t> συστημάτων, δοκιμές, υπολογισμός κόστους, χρονοδιάγραμμα …</a:t>
          </a:r>
          <a:endParaRPr lang="en-GB" sz="1400" kern="1200" dirty="0">
            <a:solidFill>
              <a:srgbClr val="303030"/>
            </a:solidFill>
          </a:endParaRPr>
        </a:p>
      </dsp:txBody>
      <dsp:txXfrm>
        <a:off x="3461878" y="0"/>
        <a:ext cx="2293810" cy="2160240"/>
      </dsp:txXfrm>
    </dsp:sp>
    <dsp:sp modelId="{5A42CFC1-4555-194B-8866-7F309AD39657}">
      <dsp:nvSpPr>
        <dsp:cNvPr id="0" name=""/>
        <dsp:cNvSpPr/>
      </dsp:nvSpPr>
      <dsp:spPr>
        <a:xfrm>
          <a:off x="5704676" y="0"/>
          <a:ext cx="5671348" cy="2160240"/>
        </a:xfrm>
        <a:prstGeom prst="chevron">
          <a:avLst/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b="1" kern="1200" dirty="0">
              <a:solidFill>
                <a:srgbClr val="303030"/>
              </a:solidFill>
            </a:rPr>
            <a:t>Εκτέλεση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2F2F2F"/>
              </a:solidFill>
            </a:rPr>
            <a:t>Επιλογή τοποθεσίας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00B050"/>
              </a:solidFill>
            </a:rPr>
            <a:t>Υποδομές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303030"/>
              </a:solidFill>
            </a:rPr>
            <a:t>Μοντέλο λειτουργίας και διαχείρισης</a:t>
          </a:r>
          <a:endParaRPr lang="en-US" sz="1800" kern="1200" dirty="0">
            <a:solidFill>
              <a:srgbClr val="303030"/>
            </a:solidFill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303030"/>
              </a:solidFill>
            </a:rPr>
            <a:t>…</a:t>
          </a:r>
          <a:r>
            <a:rPr lang="el-GR" sz="1800" kern="1200" dirty="0">
              <a:solidFill>
                <a:srgbClr val="303030"/>
              </a:solidFill>
            </a:rPr>
            <a:t>και φυσικά: </a:t>
          </a:r>
          <a:r>
            <a:rPr lang="el-GR" sz="1800" kern="1200" dirty="0">
              <a:solidFill>
                <a:srgbClr val="FF0000"/>
              </a:solidFill>
            </a:rPr>
            <a:t>Χρηματοδότηση ! </a:t>
          </a:r>
          <a:endParaRPr lang="en-GB" sz="1800" kern="1200" dirty="0">
            <a:solidFill>
              <a:srgbClr val="FF0000"/>
            </a:solidFill>
          </a:endParaRPr>
        </a:p>
      </dsp:txBody>
      <dsp:txXfrm>
        <a:off x="6784796" y="0"/>
        <a:ext cx="3511108" cy="2160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66875E-95FF-B10D-0646-4C30DE48B3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9856" y="2114550"/>
            <a:ext cx="30988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368" y="1046163"/>
            <a:ext cx="11381432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368" y="3602038"/>
            <a:ext cx="11381432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696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ctr">
              <a:lnSpc>
                <a:spcPct val="100000"/>
              </a:lnSpc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655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swer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836737"/>
          </a:xfrm>
        </p:spPr>
        <p:txBody>
          <a:bodyPr/>
          <a:lstStyle>
            <a:lvl1pPr algn="ctr">
              <a:lnSpc>
                <a:spcPct val="100000"/>
              </a:lnSpc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DF3DF67-5DDF-E628-8FA9-1ACBCAD8B6C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07989" y="3501007"/>
            <a:ext cx="11376024" cy="2664297"/>
          </a:xfrm>
        </p:spPr>
        <p:txBody>
          <a:bodyPr/>
          <a:lstStyle>
            <a:lvl1pPr algn="ctr">
              <a:lnSpc>
                <a:spcPct val="100000"/>
              </a:lnSpc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29836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79576" y="6378349"/>
            <a:ext cx="183681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blue logo with a black background&#10;&#10;Description automatically generated">
            <a:extLst>
              <a:ext uri="{FF2B5EF4-FFF2-40B4-BE49-F238E27FC236}">
                <a16:creationId xmlns:a16="http://schemas.microsoft.com/office/drawing/2014/main" id="{199C4127-DBE9-672C-FE03-0C9A2C465662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416529" y="6378349"/>
            <a:ext cx="392400" cy="3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78" r:id="rId3"/>
    <p:sldLayoutId id="2147483662" r:id="rId4"/>
    <p:sldLayoutId id="2147483650" r:id="rId5"/>
    <p:sldLayoutId id="2147483679" r:id="rId6"/>
    <p:sldLayoutId id="2147483680" r:id="rId7"/>
    <p:sldLayoutId id="2147483665" r:id="rId8"/>
    <p:sldLayoutId id="2147483668" r:id="rId9"/>
    <p:sldLayoutId id="2147483677" r:id="rId10"/>
    <p:sldLayoutId id="2147483674" r:id="rId11"/>
    <p:sldLayoutId id="2147483652" r:id="rId12"/>
    <p:sldLayoutId id="2147483653" r:id="rId13"/>
    <p:sldLayoutId id="2147483661" r:id="rId14"/>
    <p:sldLayoutId id="2147483666" r:id="rId15"/>
    <p:sldLayoutId id="2147483667" r:id="rId16"/>
    <p:sldLayoutId id="2147483658" r:id="rId17"/>
    <p:sldLayoutId id="2147483659" r:id="rId18"/>
    <p:sldLayoutId id="2147483673" r:id="rId19"/>
    <p:sldLayoutId id="2147483660" r:id="rId20"/>
    <p:sldLayoutId id="2147483671" r:id="rId21"/>
    <p:sldLayoutId id="2147483651" r:id="rId22"/>
    <p:sldLayoutId id="2147483654" r:id="rId23"/>
    <p:sldLayoutId id="2147483669" r:id="rId24"/>
    <p:sldLayoutId id="2147483655" r:id="rId2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emf"/><Relationship Id="rId5" Type="http://schemas.openxmlformats.org/officeDocument/2006/relationships/image" Target="../media/image34.pn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13" Type="http://schemas.openxmlformats.org/officeDocument/2006/relationships/image" Target="../media/image260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00.png"/><Relationship Id="rId12" Type="http://schemas.openxmlformats.org/officeDocument/2006/relationships/image" Target="../media/image250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11" Type="http://schemas.openxmlformats.org/officeDocument/2006/relationships/image" Target="../media/image240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42.tif"/><Relationship Id="rId10" Type="http://schemas.openxmlformats.org/officeDocument/2006/relationships/image" Target="../media/image230.png"/><Relationship Id="rId4" Type="http://schemas.openxmlformats.org/officeDocument/2006/relationships/image" Target="../media/image39.png"/><Relationship Id="rId9" Type="http://schemas.openxmlformats.org/officeDocument/2006/relationships/image" Target="../media/image22.png"/><Relationship Id="rId14" Type="http://schemas.openxmlformats.org/officeDocument/2006/relationships/image" Target="../media/image4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if"/><Relationship Id="rId7" Type="http://schemas.openxmlformats.org/officeDocument/2006/relationships/image" Target="../media/image63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0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if"/><Relationship Id="rId7" Type="http://schemas.openxmlformats.org/officeDocument/2006/relationships/image" Target="../media/image6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jpe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8.jpg"/><Relationship Id="rId4" Type="http://schemas.openxmlformats.org/officeDocument/2006/relationships/image" Target="../media/image87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tif"/><Relationship Id="rId4" Type="http://schemas.openxmlformats.org/officeDocument/2006/relationships/image" Target="../media/image8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13" Type="http://schemas.openxmlformats.org/officeDocument/2006/relationships/image" Target="../media/image102.emf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12" Type="http://schemas.openxmlformats.org/officeDocument/2006/relationships/oleObject" Target="../embeddings/oleObject4.bin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9.png"/><Relationship Id="rId11" Type="http://schemas.openxmlformats.org/officeDocument/2006/relationships/image" Target="../media/image101.emf"/><Relationship Id="rId5" Type="http://schemas.openxmlformats.org/officeDocument/2006/relationships/image" Target="../media/image98.jpeg"/><Relationship Id="rId15" Type="http://schemas.openxmlformats.org/officeDocument/2006/relationships/image" Target="../media/image107.pn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97.gif"/><Relationship Id="rId9" Type="http://schemas.openxmlformats.org/officeDocument/2006/relationships/image" Target="../media/image103.png"/><Relationship Id="rId14" Type="http://schemas.openxmlformats.org/officeDocument/2006/relationships/image" Target="../media/image10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5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2.jpeg"/><Relationship Id="rId4" Type="http://schemas.openxmlformats.org/officeDocument/2006/relationships/image" Target="../media/image111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16.jpeg"/><Relationship Id="rId4" Type="http://schemas.openxmlformats.org/officeDocument/2006/relationships/image" Target="../media/image115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9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2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6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pa.gov/radtown/particle-accelerators-and-radiation-research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1988841"/>
            <a:ext cx="11376025" cy="1944216"/>
          </a:xfrm>
        </p:spPr>
        <p:txBody>
          <a:bodyPr/>
          <a:lstStyle/>
          <a:p>
            <a:pPr algn="ctr"/>
            <a:r>
              <a:rPr lang="el-GR" dirty="0"/>
              <a:t>Όλα όσα πάντα θέλατε να μάθετε για τους </a:t>
            </a:r>
            <a:r>
              <a:rPr lang="el-GR" dirty="0">
                <a:solidFill>
                  <a:srgbClr val="FF0000"/>
                </a:solidFill>
              </a:rPr>
              <a:t>επιταχυντές</a:t>
            </a:r>
            <a:r>
              <a:rPr lang="el-GR" dirty="0"/>
              <a:t>✻</a:t>
            </a:r>
            <a:endParaRPr lang="en-US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l-GR" sz="1800" dirty="0"/>
              <a:t>Παρουσίαση: </a:t>
            </a:r>
            <a:r>
              <a:rPr lang="el-GR" sz="1800" b="1" dirty="0" err="1">
                <a:solidFill>
                  <a:srgbClr val="FFC000"/>
                </a:solidFill>
              </a:rPr>
              <a:t>Ηλιας</a:t>
            </a:r>
            <a:r>
              <a:rPr lang="el-GR" sz="1800" b="1" dirty="0">
                <a:solidFill>
                  <a:srgbClr val="FFC000"/>
                </a:solidFill>
              </a:rPr>
              <a:t> Ευθυμιόπουλος</a:t>
            </a:r>
            <a:r>
              <a:rPr lang="el-GR" sz="1800" dirty="0">
                <a:solidFill>
                  <a:srgbClr val="FFC000"/>
                </a:solidFill>
              </a:rPr>
              <a:t>, </a:t>
            </a:r>
            <a:r>
              <a:rPr lang="en-US" sz="1800" dirty="0">
                <a:solidFill>
                  <a:srgbClr val="FFC000"/>
                </a:solidFill>
              </a:rPr>
              <a:t>Ph.D. – CERN Accelerator Physics</a:t>
            </a:r>
          </a:p>
          <a:p>
            <a:pPr algn="l"/>
            <a:r>
              <a:rPr lang="en-US" sz="1800" dirty="0"/>
              <a:t>Greek Teachers Program – 28.09.2023, CERN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EE7980-0E57-7B34-6510-29B3356BEF0F}"/>
              </a:ext>
            </a:extLst>
          </p:cNvPr>
          <p:cNvSpPr txBox="1">
            <a:spLocks/>
          </p:cNvSpPr>
          <p:nvPr/>
        </p:nvSpPr>
        <p:spPr>
          <a:xfrm>
            <a:off x="407986" y="4103872"/>
            <a:ext cx="11376025" cy="8037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l-GR" sz="2800" dirty="0"/>
              <a:t>✻και δεν είχατε την ευκαιρία να ρωτήσετε</a:t>
            </a:r>
            <a:r>
              <a:rPr lang="en-US" sz="28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2EA238-0E03-1223-2796-8055D7E46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Οι επιταχυντές δημιουργήθηκαν στις αρχές του 20</a:t>
            </a:r>
            <a:r>
              <a:rPr lang="el-GR" baseline="30000" dirty="0"/>
              <a:t>ου</a:t>
            </a:r>
            <a:r>
              <a:rPr lang="el-GR" dirty="0"/>
              <a:t> αιώνα από το ενδιαφέρον να </a:t>
            </a:r>
            <a:r>
              <a:rPr lang="el-GR" dirty="0">
                <a:solidFill>
                  <a:srgbClr val="FF0000"/>
                </a:solidFill>
              </a:rPr>
              <a:t>μελετήσουμε την δομή του ατόμου</a:t>
            </a:r>
            <a:r>
              <a:rPr lang="el-GR" dirty="0"/>
              <a:t>. </a:t>
            </a:r>
          </a:p>
          <a:p>
            <a:r>
              <a:rPr lang="el-GR" dirty="0"/>
              <a:t>Στην συνέχεια άνοιξε ο δρόμος για όλο και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μεγαλύτερη ενέργεια </a:t>
            </a:r>
            <a:r>
              <a:rPr lang="el-GR" dirty="0"/>
              <a:t>για την μελέτη </a:t>
            </a:r>
            <a:r>
              <a:rPr lang="el-GR" dirty="0" err="1"/>
              <a:t>υπο</a:t>
            </a:r>
            <a:r>
              <a:rPr lang="el-GR" dirty="0"/>
              <a:t>-ατομικών σωματιδίων και την δημιουργία </a:t>
            </a:r>
            <a:r>
              <a:rPr lang="el-GR" dirty="0">
                <a:solidFill>
                  <a:srgbClr val="FF0000"/>
                </a:solidFill>
              </a:rPr>
              <a:t>μοντέλου για την ύλη</a:t>
            </a:r>
            <a:r>
              <a:rPr lang="el-GR" dirty="0"/>
              <a:t> και την </a:t>
            </a:r>
            <a:r>
              <a:rPr lang="el-GR" dirty="0">
                <a:solidFill>
                  <a:srgbClr val="FF0000"/>
                </a:solidFill>
              </a:rPr>
              <a:t>γέννηση του σύμπαντος</a:t>
            </a:r>
          </a:p>
          <a:p>
            <a:r>
              <a:rPr lang="el-GR" dirty="0"/>
              <a:t>Παράλληλα και η χρήση επιταχυντών σε διάφορες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εφαρμογές</a:t>
            </a:r>
            <a:r>
              <a:rPr lang="el-GR" dirty="0"/>
              <a:t> είτε για βοήθεια σε </a:t>
            </a:r>
            <a:r>
              <a:rPr lang="el-GR" dirty="0">
                <a:solidFill>
                  <a:srgbClr val="FF0000"/>
                </a:solidFill>
              </a:rPr>
              <a:t>άλλα πεδία έρευνας</a:t>
            </a:r>
            <a:r>
              <a:rPr lang="el-GR" dirty="0"/>
              <a:t> (π.χ. υλικά, βιολογία) είτε σε </a:t>
            </a:r>
            <a:r>
              <a:rPr lang="el-GR" dirty="0">
                <a:solidFill>
                  <a:srgbClr val="FF0000"/>
                </a:solidFill>
              </a:rPr>
              <a:t>αυτόνομες εφαρμογές </a:t>
            </a:r>
            <a:r>
              <a:rPr lang="el-GR" dirty="0"/>
              <a:t>(ακτινοβολία όγκων)</a:t>
            </a:r>
          </a:p>
          <a:p>
            <a:r>
              <a:rPr lang="el-GR" dirty="0">
                <a:solidFill>
                  <a:srgbClr val="2F2F2F"/>
                </a:solidFill>
              </a:rPr>
              <a:t>Οι επιταχυντές είναι σήμερα αναπόσπαστο τμήμα πολλών ερευνητικών κέντρων, εργαστηρίων και βιομηχανιών. </a:t>
            </a:r>
          </a:p>
          <a:p>
            <a:r>
              <a:rPr lang="el-GR" dirty="0">
                <a:solidFill>
                  <a:schemeClr val="bg1">
                    <a:lumMod val="85000"/>
                  </a:schemeClr>
                </a:solidFill>
              </a:rPr>
              <a:t>Η ιστορία της εξέλιξής τους είναι εντυπωσιακή όπως εντυπωσιακή είναι και η έρευνα που γίνεται σήμερα για την περεταίρω ανάπτυξή τους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1C8583-B8CA-DB0C-A243-26768AC8C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Γιατί χρειάζονται οι επιταχυντές;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D1A55-5EBA-7758-BF6C-52F79E8B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2A2DD-3DD7-F5EF-CF7E-DBFE1B2D6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73628-DA50-E509-F9FB-52336DEEC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839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2C4E44D7-D6F0-8CA6-CFF5-C35C86113E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9127" y="1162350"/>
            <a:ext cx="5118416" cy="4724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A5F5D-BE62-1A63-D234-C0FC38E65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FD6E58-BE36-B283-4909-7993E56D6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1C6AF-7E11-C3B4-51BF-DC7893881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3952E9-4BCE-355C-5CAF-C7EA05511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40" y="1163486"/>
            <a:ext cx="5221648" cy="45310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D85AF42-2A3C-E3E4-EA17-914F50E15E33}"/>
              </a:ext>
            </a:extLst>
          </p:cNvPr>
          <p:cNvSpPr txBox="1"/>
          <p:nvPr/>
        </p:nvSpPr>
        <p:spPr>
          <a:xfrm>
            <a:off x="7464153" y="5951964"/>
            <a:ext cx="43924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1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Copyright © 2023 International Atomic Energy Agency (IAEA).</a:t>
            </a:r>
            <a:endParaRPr lang="en-US" sz="1200" i="1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75361C-419D-A44D-28BF-B99055160691}"/>
              </a:ext>
            </a:extLst>
          </p:cNvPr>
          <p:cNvSpPr txBox="1"/>
          <p:nvPr/>
        </p:nvSpPr>
        <p:spPr>
          <a:xfrm>
            <a:off x="579128" y="623242"/>
            <a:ext cx="51184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2000" dirty="0"/>
              <a:t>Ερευνητικοί επιταχυντές  </a:t>
            </a:r>
            <a:endParaRPr lang="en-US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827D6D-05E9-64F9-FEE5-7B895EF1C19C}"/>
              </a:ext>
            </a:extLst>
          </p:cNvPr>
          <p:cNvSpPr txBox="1"/>
          <p:nvPr/>
        </p:nvSpPr>
        <p:spPr>
          <a:xfrm>
            <a:off x="6456040" y="474152"/>
            <a:ext cx="522164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2000" dirty="0"/>
              <a:t>Επιταχυντές </a:t>
            </a:r>
            <a:r>
              <a:rPr lang="el-GR" sz="2000" dirty="0" err="1"/>
              <a:t>Κύκλοτρον</a:t>
            </a:r>
            <a:r>
              <a:rPr lang="el-GR" sz="2000" dirty="0"/>
              <a:t> (</a:t>
            </a:r>
            <a:r>
              <a:rPr lang="en-US" sz="2000" dirty="0"/>
              <a:t>Cyclotron) </a:t>
            </a:r>
            <a:r>
              <a:rPr lang="el-GR" sz="2000" dirty="0"/>
              <a:t>για την παραγωγή </a:t>
            </a:r>
            <a:r>
              <a:rPr lang="el-GR" sz="2000" dirty="0" err="1"/>
              <a:t>ραδιο</a:t>
            </a:r>
            <a:r>
              <a:rPr lang="el-GR" sz="2000" dirty="0"/>
              <a:t>-ισοτόπων</a:t>
            </a:r>
            <a:endParaRPr lang="en-US" sz="20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31AE100-57C3-965A-99A0-E1BF656AF082}"/>
              </a:ext>
            </a:extLst>
          </p:cNvPr>
          <p:cNvSpPr/>
          <p:nvPr/>
        </p:nvSpPr>
        <p:spPr>
          <a:xfrm>
            <a:off x="695400" y="1988840"/>
            <a:ext cx="764345" cy="36004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82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2EA238-0E03-1223-2796-8055D7E46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Οι επιταχυντές δημιουργήθηκαν στις αρχές του 20</a:t>
            </a:r>
            <a:r>
              <a:rPr lang="el-GR" baseline="30000" dirty="0"/>
              <a:t>ου</a:t>
            </a:r>
            <a:r>
              <a:rPr lang="el-GR" dirty="0"/>
              <a:t> αιώνα από το ενδιαφέρον να </a:t>
            </a:r>
            <a:r>
              <a:rPr lang="el-GR" dirty="0">
                <a:solidFill>
                  <a:srgbClr val="FF0000"/>
                </a:solidFill>
              </a:rPr>
              <a:t>μελετήσουμε την δομή του ατόμου</a:t>
            </a:r>
            <a:r>
              <a:rPr lang="el-GR" dirty="0"/>
              <a:t>. </a:t>
            </a:r>
          </a:p>
          <a:p>
            <a:r>
              <a:rPr lang="el-GR" dirty="0"/>
              <a:t>Στην συνέχεια άνοιξε ο δρόμος για όλο και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μεγαλύτερη ενέργεια </a:t>
            </a:r>
            <a:r>
              <a:rPr lang="el-GR" dirty="0"/>
              <a:t>για την μελέτη </a:t>
            </a:r>
            <a:r>
              <a:rPr lang="el-GR" dirty="0" err="1"/>
              <a:t>υπο</a:t>
            </a:r>
            <a:r>
              <a:rPr lang="el-GR" dirty="0"/>
              <a:t>-ατομικών σωματιδίων και την δημιουργία </a:t>
            </a:r>
            <a:r>
              <a:rPr lang="el-GR" dirty="0">
                <a:solidFill>
                  <a:srgbClr val="FF0000"/>
                </a:solidFill>
              </a:rPr>
              <a:t>μοντέλου για την ύλη</a:t>
            </a:r>
            <a:r>
              <a:rPr lang="el-GR" dirty="0"/>
              <a:t> και την </a:t>
            </a:r>
            <a:r>
              <a:rPr lang="el-GR" dirty="0">
                <a:solidFill>
                  <a:srgbClr val="FF0000"/>
                </a:solidFill>
              </a:rPr>
              <a:t>γέννηση του σύμπαντος</a:t>
            </a:r>
          </a:p>
          <a:p>
            <a:r>
              <a:rPr lang="el-GR" dirty="0"/>
              <a:t>Παράλληλα και η χρήση επιταχυντών σε διάφορες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εφαρμογές</a:t>
            </a:r>
            <a:r>
              <a:rPr lang="el-GR" dirty="0"/>
              <a:t> είτε για βοήθεια σε </a:t>
            </a:r>
            <a:r>
              <a:rPr lang="el-GR" dirty="0">
                <a:solidFill>
                  <a:srgbClr val="FF0000"/>
                </a:solidFill>
              </a:rPr>
              <a:t>άλλα πεδία έρευνας</a:t>
            </a:r>
            <a:r>
              <a:rPr lang="el-GR" dirty="0"/>
              <a:t> (π.χ. υλικά, βιολογία) είτε σε </a:t>
            </a:r>
            <a:r>
              <a:rPr lang="el-GR" dirty="0">
                <a:solidFill>
                  <a:srgbClr val="FF0000"/>
                </a:solidFill>
              </a:rPr>
              <a:t>αυτόνομες εφαρμογές </a:t>
            </a:r>
            <a:r>
              <a:rPr lang="el-GR" dirty="0"/>
              <a:t>(ακτινοβολία όγκων)</a:t>
            </a:r>
          </a:p>
          <a:p>
            <a:r>
              <a:rPr lang="el-GR" dirty="0">
                <a:solidFill>
                  <a:srgbClr val="2F2F2F"/>
                </a:solidFill>
              </a:rPr>
              <a:t>Οι επιταχυντές είναι σήμερα αναπόσπαστο τμήμα πολλών ερευνητικών κέντρων, εργαστηρίων και βιομηχανιών. </a:t>
            </a:r>
          </a:p>
          <a:p>
            <a:r>
              <a:rPr lang="el-GR" dirty="0">
                <a:solidFill>
                  <a:srgbClr val="00B050"/>
                </a:solidFill>
              </a:rPr>
              <a:t>Η ιστορία της εξέλιξής τους είναι εντυπωσιακή όπως εντυπωσιακή είναι και η έρευνα που γίνεται σήμερα για την περεταίρω ανάπτυξή τους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1C8583-B8CA-DB0C-A243-26768AC8C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Γιατί χρειάζονται οι επιταχυντές;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D1A55-5EBA-7758-BF6C-52F79E8B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2A2DD-3DD7-F5EF-CF7E-DBFE1B2D6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73628-DA50-E509-F9FB-52336DEEC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612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DC87B5E6-BCD3-6C6B-5E80-6182436EE1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4729852"/>
              </p:ext>
            </p:extLst>
          </p:nvPr>
        </p:nvGraphicFramePr>
        <p:xfrm>
          <a:off x="407988" y="1268761"/>
          <a:ext cx="11376025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0DD992F-A8F1-83AA-FF31-9CFDA3A9F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χρειαζόμαστε για να φτειάξουμε έναν επιταχυντή;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1DECBD-1A5B-3308-2A10-6BCFD1493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8949E-AC97-7F4D-2C96-56A30AF18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5E3AB-531C-5C1C-86EF-74FA71CF1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0CB3F7A8-4222-6630-90C3-6EC2A6D32501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>
              <a:xfrm>
                <a:off x="407989" y="3645024"/>
                <a:ext cx="11376024" cy="2520280"/>
              </a:xfrm>
            </p:spPr>
            <p:txBody>
              <a:bodyPr>
                <a:normAutofit fontScale="85000" lnSpcReduction="20000"/>
              </a:bodyPr>
              <a:lstStyle/>
              <a:p>
                <a:pPr algn="l"/>
                <a:r>
                  <a:rPr lang="el-GR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Στοιχεία επιταχυντή: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l-GR" dirty="0"/>
                  <a:t>πηγή δέσμης – </a:t>
                </a:r>
                <a:r>
                  <a:rPr lang="el-GR" dirty="0">
                    <a:solidFill>
                      <a:srgbClr val="FF0000"/>
                    </a:solidFill>
                  </a:rPr>
                  <a:t>τύπος</a:t>
                </a:r>
                <a:r>
                  <a:rPr lang="el-GR" dirty="0"/>
                  <a:t> σωματιδίων, ποσότητα (ρεύμα</a:t>
                </a:r>
                <a:r>
                  <a:rPr lang="en-US" dirty="0"/>
                  <a:t>, </a:t>
                </a:r>
                <a:r>
                  <a:rPr lang="el-GR" dirty="0">
                    <a:solidFill>
                      <a:srgbClr val="FF0000"/>
                    </a:solidFill>
                  </a:rPr>
                  <a:t>ένταση δέσμης</a:t>
                </a:r>
                <a:r>
                  <a:rPr lang="el-GR" dirty="0"/>
                  <a:t>), παράμετροι - μέγεθος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l-GR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επιταχυντική διάταξη </a:t>
                </a:r>
                <a:r>
                  <a:rPr lang="el-GR" dirty="0"/>
                  <a:t>– δίνει </a:t>
                </a:r>
                <a:r>
                  <a:rPr lang="el-GR" dirty="0">
                    <a:solidFill>
                      <a:srgbClr val="FF0000"/>
                    </a:solidFill>
                  </a:rPr>
                  <a:t>ενέργεια</a:t>
                </a:r>
                <a:r>
                  <a:rPr lang="el-GR" dirty="0"/>
                  <a:t> στα σωματίδια της δέσμης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l-GR" dirty="0"/>
                  <a:t>συστήματα για την </a:t>
                </a:r>
                <a:r>
                  <a:rPr lang="el-GR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καθοδήγηση της δέσμης</a:t>
                </a:r>
                <a:r>
                  <a:rPr lang="el-GR" dirty="0"/>
                  <a:t> – ορισμός τροχιάς σωματιδίων (</a:t>
                </a:r>
                <a:r>
                  <a:rPr lang="el-GR" dirty="0" err="1"/>
                  <a:t>διπολα</a:t>
                </a:r>
                <a:r>
                  <a:rPr lang="el-GR" dirty="0"/>
                  <a:t>) , </a:t>
                </a:r>
                <a:r>
                  <a:rPr lang="el-GR" dirty="0">
                    <a:solidFill>
                      <a:srgbClr val="FF0000"/>
                    </a:solidFill>
                  </a:rPr>
                  <a:t>οπτική</a:t>
                </a:r>
                <a:r>
                  <a:rPr lang="el-GR" dirty="0"/>
                  <a:t> της δέσμης (διαμόρφωση μεγέθους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𝒍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</m:oMath>
                </a14:m>
                <a:r>
                  <a:rPr lang="el-GR" dirty="0"/>
                  <a:t> με τετράπολα, </a:t>
                </a:r>
                <a:r>
                  <a:rPr lang="el-GR" dirty="0" err="1"/>
                  <a:t>εξάπολα</a:t>
                </a:r>
                <a:r>
                  <a:rPr lang="el-GR" dirty="0"/>
                  <a:t>, </a:t>
                </a:r>
                <a:r>
                  <a:rPr lang="el-GR" dirty="0" err="1"/>
                  <a:t>οκτόπολα</a:t>
                </a:r>
                <a:r>
                  <a:rPr lang="el-GR" dirty="0"/>
                  <a:t>…</a:t>
                </a:r>
                <a:r>
                  <a:rPr lang="en-US" dirty="0"/>
                  <a:t>)</a:t>
                </a:r>
                <a:r>
                  <a:rPr lang="el-GR" dirty="0"/>
                  <a:t>, 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l-GR" dirty="0"/>
                  <a:t>συστήματα για την </a:t>
                </a:r>
                <a:r>
                  <a:rPr lang="el-GR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παρατήρηση της δέσμης </a:t>
                </a:r>
                <a:r>
                  <a:rPr lang="el-GR" dirty="0"/>
                  <a:t>– μετρήσεις παραμέτρων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0CB3F7A8-4222-6630-90C3-6EC2A6D325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407989" y="3645024"/>
                <a:ext cx="11376024" cy="2520280"/>
              </a:xfrm>
              <a:blipFill>
                <a:blip r:embed="rId7"/>
                <a:stretch>
                  <a:fillRect l="-1228" t="-5528" b="-2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521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D299F44-DDBC-B045-8D16-2F97C65F92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0BB048C-BBE8-BE48-A7FC-2DCBF7506C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A42CFC1-4555-194B-8866-7F309AD396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Dgm bld="one"/>
        </p:bldSub>
      </p:bldGraphic>
      <p:bldP spid="9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F631498-F3C6-58BE-8876-6A5B58809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Τύποι επιταχυντών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9E4732-FDC6-237A-B5C1-ED47DBF97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6AD6F1-16BB-FD64-092C-31B695CDC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29A61E-5D7C-5473-B27E-920329DC1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C70E08AF-E0A1-CC28-006F-1C4F9FCB49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63"/>
          <a:stretch/>
        </p:blipFill>
        <p:spPr bwMode="auto">
          <a:xfrm>
            <a:off x="171598" y="1605796"/>
            <a:ext cx="5832649" cy="133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E6217C-8817-D314-CF6E-8BAE924647C7}"/>
              </a:ext>
            </a:extLst>
          </p:cNvPr>
          <p:cNvSpPr txBox="1"/>
          <p:nvPr/>
        </p:nvSpPr>
        <p:spPr>
          <a:xfrm>
            <a:off x="522797" y="1129862"/>
            <a:ext cx="985532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2000" b="1" dirty="0">
                <a:solidFill>
                  <a:srgbClr val="FF0000"/>
                </a:solidFill>
              </a:rPr>
              <a:t>Γραμμικός επιταχυντής </a:t>
            </a:r>
            <a:r>
              <a:rPr lang="en-US" sz="2000" b="1" dirty="0">
                <a:solidFill>
                  <a:srgbClr val="FF0000"/>
                </a:solidFill>
              </a:rPr>
              <a:t>(LINAC)</a:t>
            </a:r>
            <a:r>
              <a:rPr lang="el-GR" sz="2000" b="1" dirty="0">
                <a:solidFill>
                  <a:srgbClr val="FF0000"/>
                </a:solidFill>
              </a:rPr>
              <a:t>: </a:t>
            </a:r>
            <a:r>
              <a:rPr lang="el-GR" sz="2000" b="1" dirty="0">
                <a:solidFill>
                  <a:srgbClr val="2F2F2F"/>
                </a:solidFill>
              </a:rPr>
              <a:t>τα στοιχεία τοποθετούνται διαδοχικά στην σειρά </a:t>
            </a:r>
            <a:endParaRPr lang="en-US" sz="2000" b="1" dirty="0">
              <a:solidFill>
                <a:srgbClr val="2F2F2F"/>
              </a:solidFill>
            </a:endParaRPr>
          </a:p>
        </p:txBody>
      </p:sp>
      <p:pic>
        <p:nvPicPr>
          <p:cNvPr id="5128" name="Picture 8" descr="Power Supply for LINAC4 at CERN - Jema">
            <a:extLst>
              <a:ext uri="{FF2B5EF4-FFF2-40B4-BE49-F238E27FC236}">
                <a16:creationId xmlns:a16="http://schemas.microsoft.com/office/drawing/2014/main" id="{CF35E6F5-D4CD-AE12-D7DB-E922DB71E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557" y="1916832"/>
            <a:ext cx="5445456" cy="3635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21CEA88-B25A-98B3-93E6-31AA837F6011}"/>
              </a:ext>
            </a:extLst>
          </p:cNvPr>
          <p:cNvSpPr txBox="1"/>
          <p:nvPr/>
        </p:nvSpPr>
        <p:spPr>
          <a:xfrm>
            <a:off x="6338557" y="5182853"/>
            <a:ext cx="1944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LINAC4 - CERN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DF9167-CEAA-EF96-3EB9-FD9D38461066}"/>
              </a:ext>
            </a:extLst>
          </p:cNvPr>
          <p:cNvGrpSpPr/>
          <p:nvPr/>
        </p:nvGrpSpPr>
        <p:grpSpPr>
          <a:xfrm>
            <a:off x="496941" y="3400618"/>
            <a:ext cx="5356503" cy="2417842"/>
            <a:chOff x="496941" y="3134344"/>
            <a:chExt cx="5356503" cy="241784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DEFBCA3-21DB-FBF0-4CB7-9635291A0F97}"/>
                </a:ext>
              </a:extLst>
            </p:cNvPr>
            <p:cNvSpPr txBox="1"/>
            <p:nvPr/>
          </p:nvSpPr>
          <p:spPr>
            <a:xfrm>
              <a:off x="496941" y="3134344"/>
              <a:ext cx="5356503" cy="241784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>
              <a:noAutofit/>
            </a:bodyPr>
            <a:lstStyle/>
            <a:p>
              <a:pPr algn="ctr"/>
              <a:r>
                <a:rPr lang="el-GR" dirty="0">
                  <a:solidFill>
                    <a:srgbClr val="2F2F2F"/>
                  </a:solidFill>
                </a:rPr>
                <a:t>Σχηματικό διάγραμμα της διάταξης της πηγής της δέσμης</a:t>
              </a:r>
              <a:endParaRPr lang="en-US" dirty="0">
                <a:solidFill>
                  <a:srgbClr val="2F2F2F"/>
                </a:solidFill>
              </a:endParaRPr>
            </a:p>
          </p:txBody>
        </p:sp>
        <p:pic>
          <p:nvPicPr>
            <p:cNvPr id="13" name="Picture 12" descr="Diagram of a diagram of a electrolysis process&#10;&#10;Description automatically generated with medium confidence">
              <a:extLst>
                <a:ext uri="{FF2B5EF4-FFF2-40B4-BE49-F238E27FC236}">
                  <a16:creationId xmlns:a16="http://schemas.microsoft.com/office/drawing/2014/main" id="{768C53B6-3CDA-AEAD-0D80-96B966713F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0800"/>
            <a:stretch/>
          </p:blipFill>
          <p:spPr>
            <a:xfrm>
              <a:off x="766596" y="3857199"/>
              <a:ext cx="2413000" cy="1592773"/>
            </a:xfrm>
            <a:prstGeom prst="rect">
              <a:avLst/>
            </a:prstGeom>
          </p:spPr>
        </p:pic>
        <p:pic>
          <p:nvPicPr>
            <p:cNvPr id="6" name="Picture 5" descr="Diagram of a diagram of a electrolysis process&#10;&#10;Description automatically generated with medium confidence">
              <a:extLst>
                <a:ext uri="{FF2B5EF4-FFF2-40B4-BE49-F238E27FC236}">
                  <a16:creationId xmlns:a16="http://schemas.microsoft.com/office/drawing/2014/main" id="{A81B053B-F3E1-2F84-5A50-945A075EA6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63123"/>
            <a:stretch/>
          </p:blipFill>
          <p:spPr>
            <a:xfrm>
              <a:off x="3326870" y="4189093"/>
              <a:ext cx="2413000" cy="9921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53499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Typical components of a circular accelerator | Download Scientific Diagram">
            <a:extLst>
              <a:ext uri="{FF2B5EF4-FFF2-40B4-BE49-F238E27FC236}">
                <a16:creationId xmlns:a16="http://schemas.microsoft.com/office/drawing/2014/main" id="{83F14F63-A9F8-5C3A-F850-393A418F1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2379135"/>
            <a:ext cx="3556379" cy="353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F631498-F3C6-58BE-8876-6A5B58809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Τύποι επιταχυντών 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9E4732-FDC6-237A-B5C1-ED47DBF97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6AD6F1-16BB-FD64-092C-31B695CDC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29A61E-5D7C-5473-B27E-920329DC1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E6217C-8817-D314-CF6E-8BAE924647C7}"/>
              </a:ext>
            </a:extLst>
          </p:cNvPr>
          <p:cNvSpPr txBox="1"/>
          <p:nvPr/>
        </p:nvSpPr>
        <p:spPr>
          <a:xfrm>
            <a:off x="522797" y="1129862"/>
            <a:ext cx="11226728" cy="143504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r>
              <a:rPr lang="el-GR" b="1" dirty="0">
                <a:solidFill>
                  <a:srgbClr val="FF0000"/>
                </a:solidFill>
              </a:rPr>
              <a:t>Κυκλικός επιταχυντής – </a:t>
            </a:r>
            <a:r>
              <a:rPr lang="en-US" b="1" dirty="0">
                <a:solidFill>
                  <a:srgbClr val="FF0000"/>
                </a:solidFill>
              </a:rPr>
              <a:t>Synchrotron</a:t>
            </a:r>
          </a:p>
          <a:p>
            <a:pPr algn="l"/>
            <a:r>
              <a:rPr lang="el-GR" dirty="0">
                <a:solidFill>
                  <a:srgbClr val="2F2F2F"/>
                </a:solidFill>
              </a:rPr>
              <a:t>τα στοιχεία τοποθετούνται σε κύκλο, επαναλαμβανόμενα μέρη (</a:t>
            </a:r>
            <a:r>
              <a:rPr lang="en-US" dirty="0">
                <a:solidFill>
                  <a:srgbClr val="2F2F2F"/>
                </a:solidFill>
              </a:rPr>
              <a:t>cells)</a:t>
            </a:r>
          </a:p>
          <a:p>
            <a:pPr algn="l"/>
            <a:r>
              <a:rPr lang="el-GR" dirty="0">
                <a:solidFill>
                  <a:srgbClr val="2F2F2F"/>
                </a:solidFill>
              </a:rPr>
              <a:t>η δέσμη</a:t>
            </a:r>
            <a:r>
              <a:rPr lang="en-US" dirty="0">
                <a:solidFill>
                  <a:srgbClr val="2F2F2F"/>
                </a:solidFill>
              </a:rPr>
              <a:t>(</a:t>
            </a:r>
            <a:r>
              <a:rPr lang="el-GR" dirty="0" err="1">
                <a:solidFill>
                  <a:srgbClr val="2F2F2F"/>
                </a:solidFill>
              </a:rPr>
              <a:t>ες</a:t>
            </a:r>
            <a:r>
              <a:rPr lang="el-GR" dirty="0">
                <a:solidFill>
                  <a:srgbClr val="2F2F2F"/>
                </a:solidFill>
              </a:rPr>
              <a:t>) έρχεται εξωτερικά (συνήθως από μια εξωτερική πηγή η </a:t>
            </a:r>
            <a:r>
              <a:rPr lang="en-US" dirty="0">
                <a:solidFill>
                  <a:srgbClr val="2F2F2F"/>
                </a:solidFill>
              </a:rPr>
              <a:t>LINAC) </a:t>
            </a:r>
            <a:r>
              <a:rPr lang="el-GR" dirty="0">
                <a:solidFill>
                  <a:srgbClr val="2F2F2F"/>
                </a:solidFill>
              </a:rPr>
              <a:t>και είτε μένει μέσα </a:t>
            </a:r>
            <a:r>
              <a:rPr lang="en-US" dirty="0">
                <a:solidFill>
                  <a:srgbClr val="2F2F2F"/>
                </a:solidFill>
              </a:rPr>
              <a:t>(Collider)</a:t>
            </a:r>
            <a:r>
              <a:rPr lang="el-GR" dirty="0">
                <a:solidFill>
                  <a:srgbClr val="2F2F2F"/>
                </a:solidFill>
              </a:rPr>
              <a:t> είτε</a:t>
            </a:r>
          </a:p>
          <a:p>
            <a:pPr algn="l"/>
            <a:r>
              <a:rPr lang="el-GR" dirty="0">
                <a:solidFill>
                  <a:srgbClr val="2F2F2F"/>
                </a:solidFill>
              </a:rPr>
              <a:t>Βγαίνει έξω για άλλο επιταχυντή ή πείραμα</a:t>
            </a:r>
            <a:endParaRPr lang="en-US" dirty="0">
              <a:solidFill>
                <a:srgbClr val="2F2F2F"/>
              </a:solidFill>
            </a:endParaRPr>
          </a:p>
        </p:txBody>
      </p:sp>
      <p:pic>
        <p:nvPicPr>
          <p:cNvPr id="11" name="Picture 10" descr="A large room with machinery&#10;&#10;Description automatically generated with medium confidence">
            <a:extLst>
              <a:ext uri="{FF2B5EF4-FFF2-40B4-BE49-F238E27FC236}">
                <a16:creationId xmlns:a16="http://schemas.microsoft.com/office/drawing/2014/main" id="{215C6AFF-F32B-640B-8129-65D9B8C47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0287" y="1990513"/>
            <a:ext cx="6286482" cy="41764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0834D9-6C25-FD04-F185-7E2A15C51E76}"/>
              </a:ext>
            </a:extLst>
          </p:cNvPr>
          <p:cNvSpPr txBox="1"/>
          <p:nvPr/>
        </p:nvSpPr>
        <p:spPr>
          <a:xfrm>
            <a:off x="9715176" y="5797645"/>
            <a:ext cx="1944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ELENA @ CERN</a:t>
            </a:r>
          </a:p>
        </p:txBody>
      </p:sp>
    </p:spTree>
    <p:extLst>
      <p:ext uri="{BB962C8B-B14F-4D97-AF65-F5344CB8AC3E}">
        <p14:creationId xmlns:p14="http://schemas.microsoft.com/office/powerpoint/2010/main" val="1812883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28E875-8A1B-E2A9-42ED-A9C057AD7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58" y="1074425"/>
            <a:ext cx="11376025" cy="1151597"/>
          </a:xfrm>
        </p:spPr>
        <p:txBody>
          <a:bodyPr>
            <a:normAutofit fontScale="92500" lnSpcReduction="10000"/>
          </a:bodyPr>
          <a:lstStyle/>
          <a:p>
            <a:r>
              <a:rPr lang="el-GR" sz="2200" dirty="0"/>
              <a:t>Μόνο </a:t>
            </a:r>
            <a:r>
              <a:rPr lang="el-GR" sz="2200" dirty="0">
                <a:solidFill>
                  <a:srgbClr val="FF0000"/>
                </a:solidFill>
              </a:rPr>
              <a:t>φορτισμένα σωματίδια </a:t>
            </a:r>
            <a:r>
              <a:rPr lang="el-GR" sz="2200" dirty="0"/>
              <a:t>μπορούν να</a:t>
            </a:r>
            <a:r>
              <a:rPr lang="en-US" sz="2200" dirty="0"/>
              <a:t> </a:t>
            </a:r>
            <a:r>
              <a:rPr lang="el-GR" sz="2200" dirty="0"/>
              <a:t>χρησιμοποιηθούν στους επιταχυντές.</a:t>
            </a:r>
          </a:p>
          <a:p>
            <a:r>
              <a:rPr lang="el-GR" b="0" dirty="0"/>
              <a:t>Συνήθως χρησιμοποιούμε σωματίδια που </a:t>
            </a:r>
            <a:r>
              <a:rPr lang="el-GR" b="0" i="1" dirty="0"/>
              <a:t>βρίσκουμε εύκολα</a:t>
            </a:r>
            <a:r>
              <a:rPr lang="el-GR" b="0" dirty="0"/>
              <a:t>, όπως τα βασικά συστατικά του ατόμου: </a:t>
            </a:r>
            <a:r>
              <a:rPr lang="el-GR" dirty="0">
                <a:solidFill>
                  <a:srgbClr val="FF0000"/>
                </a:solidFill>
              </a:rPr>
              <a:t>ηλεκτρόνια</a:t>
            </a:r>
            <a:r>
              <a:rPr lang="el-GR" dirty="0">
                <a:solidFill>
                  <a:srgbClr val="2F2F2F"/>
                </a:solidFill>
              </a:rPr>
              <a:t>, </a:t>
            </a:r>
            <a:r>
              <a:rPr lang="el-GR" dirty="0">
                <a:solidFill>
                  <a:srgbClr val="FF0000"/>
                </a:solidFill>
              </a:rPr>
              <a:t>πρωτόνια</a:t>
            </a:r>
            <a:r>
              <a:rPr lang="el-GR" dirty="0">
                <a:solidFill>
                  <a:srgbClr val="2F2F2F"/>
                </a:solidFill>
              </a:rPr>
              <a:t> </a:t>
            </a:r>
            <a:r>
              <a:rPr lang="el-GR" b="0" dirty="0"/>
              <a:t>ή ολόκληροι </a:t>
            </a:r>
            <a:r>
              <a:rPr lang="el-GR" dirty="0">
                <a:solidFill>
                  <a:srgbClr val="FF0000"/>
                </a:solidFill>
              </a:rPr>
              <a:t>πυρήνες</a:t>
            </a:r>
            <a:r>
              <a:rPr lang="en-US" b="0" dirty="0"/>
              <a:t>.</a:t>
            </a:r>
          </a:p>
          <a:p>
            <a:endParaRPr lang="el-GR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EA0815E0-8D6C-6BDB-16CC-3F9FEC78C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20939"/>
          </a:xfrm>
        </p:spPr>
        <p:txBody>
          <a:bodyPr/>
          <a:lstStyle/>
          <a:p>
            <a:r>
              <a:rPr lang="el-GR" dirty="0"/>
              <a:t>Ποια σωματίδια χρησιμοποιούμε;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BCB3D-0909-025C-5B60-EF63D31B34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9576" y="6378349"/>
            <a:ext cx="1836812" cy="365125"/>
          </a:xfrm>
        </p:spPr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C46FA-F4F7-FA21-B79D-7DFCF603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8DC73-CF63-C021-B1CF-1DA47482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26" name="Picture 2" descr="Atomic nucleus - Wikipedia">
            <a:extLst>
              <a:ext uri="{FF2B5EF4-FFF2-40B4-BE49-F238E27FC236}">
                <a16:creationId xmlns:a16="http://schemas.microsoft.com/office/drawing/2014/main" id="{AEE918AF-1D63-0F54-DE25-7FD4899A4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547" y="4497882"/>
            <a:ext cx="1036960" cy="103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DCE519-0939-8480-82A5-EA18F205A7BC}"/>
              </a:ext>
            </a:extLst>
          </p:cNvPr>
          <p:cNvSpPr txBox="1"/>
          <p:nvPr/>
        </p:nvSpPr>
        <p:spPr>
          <a:xfrm>
            <a:off x="2878870" y="4787175"/>
            <a:ext cx="123751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l-GR" sz="1000" dirty="0"/>
              <a:t>πυρήνες </a:t>
            </a:r>
          </a:p>
          <a:p>
            <a:pPr algn="ctr"/>
            <a:r>
              <a:rPr lang="el-GR" sz="1000" dirty="0"/>
              <a:t>(</a:t>
            </a:r>
            <a:r>
              <a:rPr lang="el-GR" sz="1000" dirty="0" err="1"/>
              <a:t>προτόνια</a:t>
            </a:r>
            <a:r>
              <a:rPr lang="el-GR" sz="1000" dirty="0"/>
              <a:t> + νετρόνια)</a:t>
            </a:r>
            <a:endParaRPr lang="en-US" sz="1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32B294-7EA9-576D-97EE-8951990FCC17}"/>
              </a:ext>
            </a:extLst>
          </p:cNvPr>
          <p:cNvGrpSpPr/>
          <p:nvPr/>
        </p:nvGrpSpPr>
        <p:grpSpPr>
          <a:xfrm>
            <a:off x="679248" y="3044729"/>
            <a:ext cx="1478112" cy="1426624"/>
            <a:chOff x="596274" y="3413224"/>
            <a:chExt cx="1478112" cy="1426624"/>
          </a:xfrm>
        </p:grpSpPr>
        <p:pic>
          <p:nvPicPr>
            <p:cNvPr id="1028" name="Picture 4" descr="What is the Difference Between Nascent Hydrogen and Atomic Hydrogen -  Pediaa.Com">
              <a:extLst>
                <a:ext uri="{FF2B5EF4-FFF2-40B4-BE49-F238E27FC236}">
                  <a16:creationId xmlns:a16="http://schemas.microsoft.com/office/drawing/2014/main" id="{A7DEBBB4-2F6A-6F5E-1339-4433E86749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634" y="3413224"/>
              <a:ext cx="1196752" cy="1196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0B2C60-1416-E9B8-7CBA-7027DB552AD6}"/>
                </a:ext>
              </a:extLst>
            </p:cNvPr>
            <p:cNvSpPr txBox="1"/>
            <p:nvPr/>
          </p:nvSpPr>
          <p:spPr>
            <a:xfrm>
              <a:off x="596274" y="3413224"/>
              <a:ext cx="61875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l-GR" sz="1000" dirty="0" err="1"/>
                <a:t>ηλεκτρ</a:t>
              </a:r>
              <a:r>
                <a:rPr lang="en-US" sz="1000" dirty="0" err="1"/>
                <a:t>ό</a:t>
              </a:r>
              <a:r>
                <a:rPr lang="el-GR" sz="1000" dirty="0"/>
                <a:t>νια</a:t>
              </a:r>
              <a:endParaRPr lang="en-US" sz="10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530F4C7-6D87-53F3-664C-6E10A48A9949}"/>
                </a:ext>
              </a:extLst>
            </p:cNvPr>
            <p:cNvSpPr txBox="1"/>
            <p:nvPr/>
          </p:nvSpPr>
          <p:spPr>
            <a:xfrm>
              <a:off x="1225336" y="3645024"/>
              <a:ext cx="520976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l-GR" sz="1000" dirty="0" err="1"/>
                <a:t>προτόνια</a:t>
              </a:r>
              <a:endParaRPr lang="en-US" sz="10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AD4E4B7-7935-CEDB-10D1-6A46F89CE811}"/>
                </a:ext>
              </a:extLst>
            </p:cNvPr>
            <p:cNvSpPr txBox="1"/>
            <p:nvPr/>
          </p:nvSpPr>
          <p:spPr>
            <a:xfrm>
              <a:off x="975071" y="4685960"/>
              <a:ext cx="1001877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l-GR" sz="1000" dirty="0" err="1">
                  <a:solidFill>
                    <a:srgbClr val="00B050"/>
                  </a:solidFill>
                </a:rPr>
                <a:t>ατομο</a:t>
              </a:r>
              <a:r>
                <a:rPr lang="el-GR" sz="1000" dirty="0">
                  <a:solidFill>
                    <a:srgbClr val="00B050"/>
                  </a:solidFill>
                </a:rPr>
                <a:t> υδρογόνου</a:t>
              </a:r>
              <a:endParaRPr lang="en-US" sz="1000" dirty="0">
                <a:solidFill>
                  <a:srgbClr val="00B050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54078D8-ACF4-1E33-9ECE-989D5ABB2EF2}"/>
              </a:ext>
            </a:extLst>
          </p:cNvPr>
          <p:cNvSpPr txBox="1"/>
          <p:nvPr/>
        </p:nvSpPr>
        <p:spPr>
          <a:xfrm>
            <a:off x="3215680" y="5694455"/>
            <a:ext cx="128881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000" dirty="0" err="1">
                <a:solidFill>
                  <a:srgbClr val="00B050"/>
                </a:solidFill>
              </a:rPr>
              <a:t>ατομο</a:t>
            </a:r>
            <a:r>
              <a:rPr lang="el-GR" sz="1000" dirty="0">
                <a:solidFill>
                  <a:srgbClr val="00B050"/>
                </a:solidFill>
              </a:rPr>
              <a:t> (</a:t>
            </a:r>
            <a:r>
              <a:rPr lang="en-US" sz="1000" dirty="0">
                <a:solidFill>
                  <a:srgbClr val="00B050"/>
                </a:solidFill>
              </a:rPr>
              <a:t>Pb, Au, In, …</a:t>
            </a:r>
            <a:r>
              <a:rPr lang="el-GR" sz="1000" dirty="0">
                <a:solidFill>
                  <a:srgbClr val="00B050"/>
                </a:solidFill>
              </a:rPr>
              <a:t>) </a:t>
            </a:r>
            <a:r>
              <a:rPr lang="en-US" sz="10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A378C6BA-D459-FFCC-4ABE-3EBD336ECA31}"/>
              </a:ext>
            </a:extLst>
          </p:cNvPr>
          <p:cNvSpPr txBox="1">
            <a:spLocks/>
          </p:cNvSpPr>
          <p:nvPr/>
        </p:nvSpPr>
        <p:spPr>
          <a:xfrm>
            <a:off x="5303912" y="2276872"/>
            <a:ext cx="6489034" cy="4446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l-GR" sz="2000" b="0" dirty="0"/>
              <a:t>αλλά και σωματίδια που παράγουμε με μια αρχική δέσμη:  </a:t>
            </a:r>
            <a:endParaRPr lang="en-US" sz="2000" b="0" dirty="0"/>
          </a:p>
        </p:txBody>
      </p:sp>
      <p:pic>
        <p:nvPicPr>
          <p:cNvPr id="1032" name="Picture 8" descr="Lesson - All About Atoms Educational Resources K12 Learning">
            <a:extLst>
              <a:ext uri="{FF2B5EF4-FFF2-40B4-BE49-F238E27FC236}">
                <a16:creationId xmlns:a16="http://schemas.microsoft.com/office/drawing/2014/main" id="{2873E142-BEA4-87FF-840F-C98431F7E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232" y="2571057"/>
            <a:ext cx="2747653" cy="192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F0A4A0F-DE0C-E288-CD01-BE520E9522FC}"/>
              </a:ext>
            </a:extLst>
          </p:cNvPr>
          <p:cNvCxnSpPr>
            <a:cxnSpLocks/>
          </p:cNvCxnSpPr>
          <p:nvPr/>
        </p:nvCxnSpPr>
        <p:spPr>
          <a:xfrm>
            <a:off x="3647728" y="3503778"/>
            <a:ext cx="611534" cy="994104"/>
          </a:xfrm>
          <a:prstGeom prst="line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9" name="Content Placeholder 1">
            <a:extLst>
              <a:ext uri="{FF2B5EF4-FFF2-40B4-BE49-F238E27FC236}">
                <a16:creationId xmlns:a16="http://schemas.microsoft.com/office/drawing/2014/main" id="{D6F26F8F-E839-E672-B28B-810A90881108}"/>
              </a:ext>
            </a:extLst>
          </p:cNvPr>
          <p:cNvSpPr txBox="1">
            <a:spLocks/>
          </p:cNvSpPr>
          <p:nvPr/>
        </p:nvSpPr>
        <p:spPr>
          <a:xfrm>
            <a:off x="5303912" y="4773558"/>
            <a:ext cx="6467871" cy="148727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l-GR" sz="1600" b="0" dirty="0"/>
              <a:t>Με </a:t>
            </a:r>
            <a:r>
              <a:rPr lang="el-GR" sz="1600" b="0" dirty="0" err="1"/>
              <a:t>αυτ</a:t>
            </a:r>
            <a:r>
              <a:rPr lang="en-US" sz="1600" b="0" dirty="0" err="1"/>
              <a:t>ό</a:t>
            </a:r>
            <a:r>
              <a:rPr lang="el-GR" sz="1600" b="0" dirty="0"/>
              <a:t>ν τον τρόπο μπορούμε να έχουμε δέσμες </a:t>
            </a:r>
            <a:r>
              <a:rPr lang="el-GR" sz="1600" b="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σωματιδίων</a:t>
            </a:r>
            <a:r>
              <a:rPr lang="el-GR" sz="1600" b="0" dirty="0"/>
              <a:t> και </a:t>
            </a:r>
            <a:r>
              <a:rPr lang="el-GR" sz="1600" dirty="0" err="1">
                <a:solidFill>
                  <a:srgbClr val="FF0000"/>
                </a:solidFill>
              </a:rPr>
              <a:t>αντι</a:t>
            </a:r>
            <a:r>
              <a:rPr lang="el-GR" sz="1600" dirty="0">
                <a:solidFill>
                  <a:srgbClr val="FF0000"/>
                </a:solidFill>
              </a:rPr>
              <a:t>-σωματιδίων!</a:t>
            </a:r>
            <a:r>
              <a:rPr lang="el-GR" sz="1600" b="0" dirty="0"/>
              <a:t>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l-GR" sz="1600" b="0" dirty="0"/>
              <a:t>Τα δευτερογενή/</a:t>
            </a:r>
            <a:r>
              <a:rPr lang="el-GR" sz="1600" b="0" dirty="0" err="1"/>
              <a:t>τριγογενή</a:t>
            </a:r>
            <a:r>
              <a:rPr lang="el-GR" sz="1600" b="0" dirty="0"/>
              <a:t> σωματίδια θα πρέπει να έχουν </a:t>
            </a:r>
            <a:r>
              <a:rPr lang="el-GR" sz="16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χρόνο ζωής</a:t>
            </a:r>
            <a:r>
              <a:rPr lang="el-GR" sz="1600" b="0" dirty="0"/>
              <a:t> μεγαλύτερο από τον χρόνο που προβλέπεται να μείνουν στον επιταχυντή!</a:t>
            </a:r>
            <a:endParaRPr lang="en-US" sz="1600" b="0" dirty="0"/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l-GR" sz="1600" b="0" dirty="0"/>
              <a:t>Σε κάθε στάδιο, ο αριθμός των σωματιδίων της παραγόμενης δέσμης μειώνεται κατά έναν παράγοντα ~10,0000 σε σχέση με το αρχικό! </a:t>
            </a:r>
            <a:endParaRPr lang="en-US" sz="1600" b="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699BE12-61D2-BF22-5386-116D5EC46BF3}"/>
              </a:ext>
            </a:extLst>
          </p:cNvPr>
          <p:cNvGrpSpPr/>
          <p:nvPr/>
        </p:nvGrpSpPr>
        <p:grpSpPr>
          <a:xfrm>
            <a:off x="5511623" y="2636912"/>
            <a:ext cx="6153774" cy="1943776"/>
            <a:chOff x="5897483" y="3224613"/>
            <a:chExt cx="6153774" cy="1943776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B45345A-810B-1C71-1E8D-3278CF62405E}"/>
                </a:ext>
              </a:extLst>
            </p:cNvPr>
            <p:cNvCxnSpPr>
              <a:cxnSpLocks/>
            </p:cNvCxnSpPr>
            <p:nvPr/>
          </p:nvCxnSpPr>
          <p:spPr>
            <a:xfrm>
              <a:off x="5897483" y="4005064"/>
              <a:ext cx="1092513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4C48B3B-B505-1322-5773-16643C13633F}"/>
                </a:ext>
              </a:extLst>
            </p:cNvPr>
            <p:cNvSpPr txBox="1"/>
            <p:nvPr/>
          </p:nvSpPr>
          <p:spPr>
            <a:xfrm>
              <a:off x="5897483" y="3703977"/>
              <a:ext cx="918521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l-GR" sz="1200" dirty="0"/>
                <a:t>αρχική δέσμη</a:t>
              </a:r>
              <a:endParaRPr lang="en-US" sz="1200" dirty="0"/>
            </a:p>
            <a:p>
              <a:pPr algn="ctr"/>
              <a:endParaRPr lang="el-GR" sz="1200" dirty="0"/>
            </a:p>
            <a:p>
              <a:pPr algn="ctr"/>
              <a:r>
                <a:rPr lang="el-GR" sz="1200" dirty="0"/>
                <a:t>(</a:t>
              </a:r>
              <a:r>
                <a:rPr lang="en-US" sz="1200" dirty="0"/>
                <a:t>e</a:t>
              </a:r>
              <a:r>
                <a:rPr lang="en-US" sz="1200" baseline="30000" dirty="0"/>
                <a:t>-</a:t>
              </a:r>
              <a:r>
                <a:rPr lang="en-US" sz="1200" dirty="0"/>
                <a:t>, p)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65C5100-7F2F-DB37-9E8A-D92333811D7A}"/>
                </a:ext>
              </a:extLst>
            </p:cNvPr>
            <p:cNvSpPr txBox="1"/>
            <p:nvPr/>
          </p:nvSpPr>
          <p:spPr>
            <a:xfrm>
              <a:off x="7179078" y="3627365"/>
              <a:ext cx="471090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l-GR" sz="1200" dirty="0"/>
                <a:t>στόχος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34B96CB-0DF4-9A4C-4F1A-1D7C706A9610}"/>
                </a:ext>
              </a:extLst>
            </p:cNvPr>
            <p:cNvCxnSpPr>
              <a:cxnSpLocks/>
              <a:stCxn id="32" idx="3"/>
            </p:cNvCxnSpPr>
            <p:nvPr/>
          </p:nvCxnSpPr>
          <p:spPr>
            <a:xfrm>
              <a:off x="7898671" y="3992327"/>
              <a:ext cx="1977691" cy="0"/>
            </a:xfrm>
            <a:prstGeom prst="straightConnector1">
              <a:avLst/>
            </a:prstGeom>
            <a:ln w="12700">
              <a:solidFill>
                <a:schemeClr val="accent6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84F31B1F-9E15-5332-69F7-3F3449BA316B}"/>
                    </a:ext>
                  </a:extLst>
                </p:cNvPr>
                <p:cNvSpPr txBox="1"/>
                <p:nvPr/>
              </p:nvSpPr>
              <p:spPr>
                <a:xfrm>
                  <a:off x="8013242" y="3718261"/>
                  <a:ext cx="1736680" cy="67710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l-GR" sz="1200" dirty="0" err="1">
                      <a:solidFill>
                        <a:srgbClr val="FF0000"/>
                      </a:solidFill>
                    </a:rPr>
                    <a:t>δευτερογεν</a:t>
                  </a:r>
                  <a:r>
                    <a:rPr lang="en-US" sz="1200" dirty="0" err="1"/>
                    <a:t>ή</a:t>
                  </a:r>
                  <a:r>
                    <a:rPr lang="el-GR" sz="1200" dirty="0"/>
                    <a:t> σωματίδια</a:t>
                  </a:r>
                  <a:endParaRPr lang="en-US" sz="1200" dirty="0"/>
                </a:p>
                <a:p>
                  <a:pPr algn="ctr"/>
                  <a:endParaRPr lang="en-US" sz="1200" dirty="0"/>
                </a:p>
                <a:p>
                  <a:pPr algn="ctr"/>
                  <a:r>
                    <a:rPr lang="el-GR" sz="1000" dirty="0"/>
                    <a:t>(e</a:t>
                  </a:r>
                  <a:r>
                    <a:rPr lang="en-US" sz="1000" baseline="30000" dirty="0"/>
                    <a:t>-</a:t>
                  </a:r>
                  <a:r>
                    <a:rPr lang="el-GR" sz="1000" dirty="0"/>
                    <a:t>, </a:t>
                  </a:r>
                  <a:r>
                    <a:rPr lang="el-GR" sz="1000" dirty="0">
                      <a:solidFill>
                        <a:srgbClr val="00B050"/>
                      </a:solidFill>
                    </a:rPr>
                    <a:t>e</a:t>
                  </a:r>
                  <a:r>
                    <a:rPr lang="en-US" sz="1000" baseline="30000" dirty="0">
                      <a:solidFill>
                        <a:srgbClr val="00B050"/>
                      </a:solidFill>
                    </a:rPr>
                    <a:t>+</a:t>
                  </a:r>
                  <a:r>
                    <a:rPr lang="en-US" sz="1000" dirty="0"/>
                    <a:t>, </a:t>
                  </a:r>
                  <a:r>
                    <a:rPr lang="en-US" sz="1000" dirty="0" err="1">
                      <a:solidFill>
                        <a:srgbClr val="FF9300"/>
                      </a:solidFill>
                    </a:rPr>
                    <a:t>γ</a:t>
                  </a:r>
                  <a:r>
                    <a:rPr lang="el-GR" sz="1000" dirty="0"/>
                    <a:t>,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0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1000" b="0" i="1" dirty="0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a14:m>
                  <a:r>
                    <a:rPr lang="en-US" sz="1000" dirty="0"/>
                    <a:t> </a:t>
                  </a:r>
                  <a:r>
                    <a:rPr lang="en-US" sz="1000" dirty="0">
                      <a:solidFill>
                        <a:srgbClr val="FF40FF"/>
                      </a:solidFill>
                    </a:rPr>
                    <a:t>π</a:t>
                  </a:r>
                  <a:r>
                    <a:rPr lang="el-GR" sz="1000" baseline="30000" dirty="0">
                      <a:solidFill>
                        <a:srgbClr val="FF40FF"/>
                      </a:solidFill>
                    </a:rPr>
                    <a:t>+</a:t>
                  </a:r>
                  <a:r>
                    <a:rPr lang="el-GR" sz="1000" dirty="0">
                      <a:solidFill>
                        <a:srgbClr val="FF40FF"/>
                      </a:solidFill>
                    </a:rPr>
                    <a:t>, π</a:t>
                  </a:r>
                  <a:r>
                    <a:rPr lang="el-GR" sz="1000" baseline="30000" dirty="0">
                      <a:solidFill>
                        <a:srgbClr val="FF40FF"/>
                      </a:solidFill>
                    </a:rPr>
                    <a:t>-</a:t>
                  </a:r>
                  <a:r>
                    <a:rPr lang="el-GR" sz="1000" dirty="0">
                      <a:solidFill>
                        <a:srgbClr val="FF40FF"/>
                      </a:solidFill>
                    </a:rPr>
                    <a:t>, Κ</a:t>
                  </a:r>
                  <a:r>
                    <a:rPr lang="el-GR" sz="1000" baseline="30000" dirty="0">
                      <a:solidFill>
                        <a:srgbClr val="FF40FF"/>
                      </a:solidFill>
                    </a:rPr>
                    <a:t>+</a:t>
                  </a:r>
                  <a:r>
                    <a:rPr lang="el-GR" sz="1000" dirty="0">
                      <a:solidFill>
                        <a:srgbClr val="FF40FF"/>
                      </a:solidFill>
                    </a:rPr>
                    <a:t>, Κ</a:t>
                  </a:r>
                  <a:r>
                    <a:rPr lang="el-GR" sz="1000" baseline="30000" dirty="0">
                      <a:solidFill>
                        <a:srgbClr val="FF40FF"/>
                      </a:solidFill>
                    </a:rPr>
                    <a:t>-</a:t>
                  </a:r>
                  <a:r>
                    <a:rPr lang="el-GR" sz="1000" dirty="0"/>
                    <a:t>,..</a:t>
                  </a:r>
                </a:p>
                <a:p>
                  <a:pPr algn="ctr"/>
                  <a:r>
                    <a:rPr lang="el-GR" sz="1000" dirty="0"/>
                    <a:t>ατομικοί πυρήνες - </a:t>
                  </a:r>
                  <a:r>
                    <a:rPr lang="el-GR" sz="1000" b="1" dirty="0"/>
                    <a:t>ιόντα</a:t>
                  </a:r>
                  <a:r>
                    <a:rPr lang="el-GR" sz="1000" dirty="0"/>
                    <a:t>)</a:t>
                  </a:r>
                  <a:r>
                    <a:rPr lang="en-US" sz="1000" dirty="0"/>
                    <a:t> </a:t>
                  </a:r>
                  <a:endParaRPr lang="en-US" sz="1000" baseline="30000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84F31B1F-9E15-5332-69F7-3F3449BA31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3242" y="3718261"/>
                  <a:ext cx="1736680" cy="677108"/>
                </a:xfrm>
                <a:prstGeom prst="rect">
                  <a:avLst/>
                </a:prstGeom>
                <a:blipFill>
                  <a:blip r:embed="rId5"/>
                  <a:stretch>
                    <a:fillRect t="-7407" r="-725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0C3E141-0A3C-C9A0-E7D0-906F7123E204}"/>
                </a:ext>
              </a:extLst>
            </p:cNvPr>
            <p:cNvSpPr/>
            <p:nvPr/>
          </p:nvSpPr>
          <p:spPr>
            <a:xfrm>
              <a:off x="6980599" y="3861048"/>
              <a:ext cx="918072" cy="26255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lang="el-GR" sz="1000" dirty="0"/>
                <a:t>(W</a:t>
              </a:r>
              <a:r>
                <a:rPr lang="en-US" sz="1000" dirty="0"/>
                <a:t>, Be, Pb,..)</a:t>
              </a:r>
            </a:p>
          </p:txBody>
        </p:sp>
        <p:sp>
          <p:nvSpPr>
            <p:cNvPr id="1040" name="Rectangle 1039">
              <a:extLst>
                <a:ext uri="{FF2B5EF4-FFF2-40B4-BE49-F238E27FC236}">
                  <a16:creationId xmlns:a16="http://schemas.microsoft.com/office/drawing/2014/main" id="{96B2FD29-16F4-990D-D435-EA42144AA4CE}"/>
                </a:ext>
              </a:extLst>
            </p:cNvPr>
            <p:cNvSpPr/>
            <p:nvPr/>
          </p:nvSpPr>
          <p:spPr>
            <a:xfrm>
              <a:off x="9840416" y="3830859"/>
              <a:ext cx="675891" cy="318221"/>
            </a:xfrm>
            <a:prstGeom prst="rect">
              <a:avLst/>
            </a:prstGeom>
            <a:pattFill prst="pct5">
              <a:fgClr>
                <a:srgbClr val="7030A0"/>
              </a:fgClr>
              <a:bgClr>
                <a:schemeClr val="bg1"/>
              </a:bgClr>
            </a:patt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1" name="TextBox 1040">
              <a:extLst>
                <a:ext uri="{FF2B5EF4-FFF2-40B4-BE49-F238E27FC236}">
                  <a16:creationId xmlns:a16="http://schemas.microsoft.com/office/drawing/2014/main" id="{0BCB88BC-84F9-2F1C-6378-3C2BF0CDFFB5}"/>
                </a:ext>
              </a:extLst>
            </p:cNvPr>
            <p:cNvSpPr txBox="1"/>
            <p:nvPr/>
          </p:nvSpPr>
          <p:spPr>
            <a:xfrm>
              <a:off x="9848493" y="3224613"/>
              <a:ext cx="675891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l-GR" sz="1200" dirty="0"/>
                <a:t>στόχος</a:t>
              </a:r>
            </a:p>
            <a:p>
              <a:pPr algn="ctr"/>
              <a:r>
                <a:rPr lang="el-GR" sz="1200" dirty="0"/>
                <a:t>ή</a:t>
              </a:r>
            </a:p>
            <a:p>
              <a:pPr algn="ctr"/>
              <a:r>
                <a:rPr lang="el-GR" sz="1200" dirty="0"/>
                <a:t>διάσπαση</a:t>
              </a:r>
              <a:endParaRPr lang="en-US" sz="1200" dirty="0"/>
            </a:p>
          </p:txBody>
        </p:sp>
        <p:cxnSp>
          <p:nvCxnSpPr>
            <p:cNvPr id="1042" name="Straight Arrow Connector 1041">
              <a:extLst>
                <a:ext uri="{FF2B5EF4-FFF2-40B4-BE49-F238E27FC236}">
                  <a16:creationId xmlns:a16="http://schemas.microsoft.com/office/drawing/2014/main" id="{23095D44-611B-7B6C-91D1-E9856E25BE06}"/>
                </a:ext>
              </a:extLst>
            </p:cNvPr>
            <p:cNvCxnSpPr>
              <a:cxnSpLocks/>
              <a:stCxn id="1040" idx="3"/>
            </p:cNvCxnSpPr>
            <p:nvPr/>
          </p:nvCxnSpPr>
          <p:spPr>
            <a:xfrm>
              <a:off x="10516307" y="3989970"/>
              <a:ext cx="1340333" cy="0"/>
            </a:xfrm>
            <a:prstGeom prst="straightConnector1">
              <a:avLst/>
            </a:prstGeom>
            <a:ln w="12700">
              <a:solidFill>
                <a:schemeClr val="accent6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5" name="TextBox 1044">
              <a:extLst>
                <a:ext uri="{FF2B5EF4-FFF2-40B4-BE49-F238E27FC236}">
                  <a16:creationId xmlns:a16="http://schemas.microsoft.com/office/drawing/2014/main" id="{4AA55557-E291-E50E-F4A3-A5C4BEC0A6F4}"/>
                </a:ext>
              </a:extLst>
            </p:cNvPr>
            <p:cNvSpPr txBox="1"/>
            <p:nvPr/>
          </p:nvSpPr>
          <p:spPr>
            <a:xfrm>
              <a:off x="10524384" y="3573016"/>
              <a:ext cx="1215097" cy="707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l-GR" sz="1200" dirty="0">
                  <a:solidFill>
                    <a:srgbClr val="FF0000"/>
                  </a:solidFill>
                </a:rPr>
                <a:t>τριτογενή</a:t>
              </a:r>
              <a:r>
                <a:rPr lang="el-GR" sz="1200" dirty="0"/>
                <a:t> σωματίδια</a:t>
              </a:r>
              <a:endParaRPr lang="en-US" sz="1200" dirty="0"/>
            </a:p>
            <a:p>
              <a:pPr algn="ctr"/>
              <a:endParaRPr lang="en-US" sz="1200" dirty="0"/>
            </a:p>
            <a:p>
              <a:pPr algn="ctr"/>
              <a:r>
                <a:rPr lang="el-GR" sz="1000" dirty="0"/>
                <a:t>(μ</a:t>
              </a:r>
              <a:r>
                <a:rPr lang="el-GR" sz="1000" baseline="30000" dirty="0"/>
                <a:t>+</a:t>
              </a:r>
              <a:r>
                <a:rPr lang="el-GR" sz="1000" dirty="0"/>
                <a:t>, μ-, </a:t>
              </a:r>
              <a:r>
                <a:rPr lang="el-GR" sz="1000" dirty="0" err="1"/>
                <a:t>νετρίνα</a:t>
              </a:r>
              <a:r>
                <a:rPr lang="el-GR" sz="1000" dirty="0"/>
                <a:t>, …)</a:t>
              </a:r>
              <a:r>
                <a:rPr lang="en-US" sz="1000" dirty="0"/>
                <a:t> </a:t>
              </a:r>
              <a:endParaRPr lang="en-US" sz="1000" baseline="30000" dirty="0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01D3D40-6F2F-E4CF-4C39-6CC59A35F90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83428" y="4316476"/>
              <a:ext cx="1667829" cy="8519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0887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D02A-3200-4FF7-8F9B-7677688904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1046163"/>
            <a:ext cx="11381432" cy="2387600"/>
          </a:xfrm>
        </p:spPr>
        <p:txBody>
          <a:bodyPr/>
          <a:lstStyle/>
          <a:p>
            <a:r>
              <a:rPr lang="el-GR" dirty="0"/>
              <a:t>Πως παίρνουν ενέργεια τα σωματίδια;</a:t>
            </a:r>
            <a:endParaRPr lang="en-US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FEB7913B-7295-0184-2822-5E2073F35F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C30ED-224D-F4A4-EB61-AB982789FB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9576" y="6378349"/>
            <a:ext cx="1836812" cy="365125"/>
          </a:xfrm>
        </p:spPr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482A9-48ED-1A12-AB4D-DFBC7FB07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7E744-4F1C-5D3E-407C-9B4517A7B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603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EE5CC79-0CD2-0743-2C53-2619A812F5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370262"/>
                <a:ext cx="11376024" cy="2028103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dirty="0"/>
                  <a:t>H </a:t>
                </a:r>
                <a:r>
                  <a:rPr lang="el-GR" dirty="0"/>
                  <a:t>βασική «ιστορική» μέθοδος αύξησης της ενέργειας των φορτισμένων σωματιδίων είναι μέσω της αλληλεπίδρασης με ένα ηλεκτρικό (ηλεκτρομαγνητικό) πεδίο.</a:t>
                </a:r>
                <a:endParaRPr lang="en-US" dirty="0"/>
              </a:p>
              <a:p>
                <a:r>
                  <a:rPr lang="el-GR" dirty="0"/>
                  <a:t>Ένα φορτισμένο σωματίδιο σε ένα ηλεκτρικό πεδίο παίρνει κινητική ενέργεια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b="1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𝑾</m:t>
                      </m:r>
                      <m:r>
                        <a:rPr lang="en-US" b="1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en-US" b="1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∙</m:t>
                      </m:r>
                      <m:r>
                        <a:rPr lang="el-GR" b="1" i="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𝚫</m:t>
                      </m:r>
                      <m:r>
                        <a:rPr lang="en-US" b="1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𝑽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EE5CC79-0CD2-0743-2C53-2619A812F5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370262"/>
                <a:ext cx="11376024" cy="2028103"/>
              </a:xfrm>
              <a:blipFill>
                <a:blip r:embed="rId2"/>
                <a:stretch>
                  <a:fillRect l="-1116" r="-1786" b="-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FA282-4765-1790-CE47-0E1B0AEB0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47AC4-9A32-C0CF-E839-A4D81839F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C416F-2B15-5CDE-FFF2-EC07BD3CE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36A2E5B-56BB-4889-3CD9-6D03E84F8CAE}"/>
              </a:ext>
            </a:extLst>
          </p:cNvPr>
          <p:cNvGrpSpPr/>
          <p:nvPr/>
        </p:nvGrpSpPr>
        <p:grpSpPr>
          <a:xfrm>
            <a:off x="9956638" y="2369315"/>
            <a:ext cx="1749689" cy="2838093"/>
            <a:chOff x="9552384" y="2123039"/>
            <a:chExt cx="1749689" cy="2838093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7DF7AFE6-0DDB-C4AC-F011-327962E55768}"/>
                </a:ext>
              </a:extLst>
            </p:cNvPr>
            <p:cNvSpPr/>
            <p:nvPr/>
          </p:nvSpPr>
          <p:spPr>
            <a:xfrm rot="16200000">
              <a:off x="10063430" y="3126461"/>
              <a:ext cx="2088232" cy="389054"/>
            </a:xfrm>
            <a:prstGeom prst="parallelogram">
              <a:avLst>
                <a:gd name="adj" fmla="val 121385"/>
              </a:avLst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A9A3F29F-F04A-D770-00A6-A9C10DDCBD91}"/>
                </a:ext>
              </a:extLst>
            </p:cNvPr>
            <p:cNvSpPr/>
            <p:nvPr/>
          </p:nvSpPr>
          <p:spPr>
            <a:xfrm rot="16200000">
              <a:off x="8702795" y="3126461"/>
              <a:ext cx="2088232" cy="389054"/>
            </a:xfrm>
            <a:prstGeom prst="parallelogram">
              <a:avLst>
                <a:gd name="adj" fmla="val 121385"/>
              </a:avLst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0AE8D27-3836-C3D9-5EA5-3839D08FB5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00456" y="3064720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5D64397-5E85-DD18-F4CF-B63EE7DA1811}"/>
                </a:ext>
              </a:extLst>
            </p:cNvPr>
            <p:cNvCxnSpPr>
              <a:cxnSpLocks/>
            </p:cNvCxnSpPr>
            <p:nvPr/>
          </p:nvCxnSpPr>
          <p:spPr>
            <a:xfrm>
              <a:off x="10056440" y="4077072"/>
              <a:ext cx="856579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>
              <a:extLst>
                <a:ext uri="{FF2B5EF4-FFF2-40B4-BE49-F238E27FC236}">
                  <a16:creationId xmlns:a16="http://schemas.microsoft.com/office/drawing/2014/main" id="{CDE80876-14AD-C261-DE2B-FC23F95325F3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9744732" y="4143311"/>
              <a:ext cx="554275" cy="542218"/>
            </a:xfrm>
            <a:prstGeom prst="bentConnector3">
              <a:avLst>
                <a:gd name="adj1" fmla="val 100981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082757F-3782-B0A1-8A54-75A08358F66A}"/>
                </a:ext>
              </a:extLst>
            </p:cNvPr>
            <p:cNvGrpSpPr/>
            <p:nvPr/>
          </p:nvGrpSpPr>
          <p:grpSpPr>
            <a:xfrm>
              <a:off x="10112976" y="4428651"/>
              <a:ext cx="742714" cy="532481"/>
              <a:chOff x="10113857" y="4606442"/>
              <a:chExt cx="742714" cy="532481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7EBE2C5-EAAE-9843-6F11-1D20B6F363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93857" y="4606442"/>
                <a:ext cx="0" cy="532481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6B0731CC-B9EA-C112-6A56-1CAFE902E5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88310" y="4739562"/>
                <a:ext cx="0" cy="266241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51DC5767-6D2D-59BF-90A8-2C2033E4A7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81148" y="4606442"/>
                <a:ext cx="0" cy="532481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00F3FA0-CE1C-96DE-A7BA-53E8CA076C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75601" y="4739562"/>
                <a:ext cx="0" cy="266241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1BE65DE8-EE61-E0BD-F9A6-EC1E5EC8E0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13857" y="4872682"/>
                <a:ext cx="180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824924D2-C41B-84F8-4CF5-C76CB6FD31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76571" y="4872682"/>
                <a:ext cx="180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F0F5926-98F4-40D7-EE7B-E3CC9027CB81}"/>
                </a:ext>
              </a:extLst>
            </p:cNvPr>
            <p:cNvSpPr txBox="1"/>
            <p:nvPr/>
          </p:nvSpPr>
          <p:spPr>
            <a:xfrm>
              <a:off x="10070028" y="2642428"/>
              <a:ext cx="26289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+q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9DBF82F-E589-F521-0458-6463CCE295F9}"/>
                </a:ext>
              </a:extLst>
            </p:cNvPr>
            <p:cNvCxnSpPr>
              <a:cxnSpLocks/>
            </p:cNvCxnSpPr>
            <p:nvPr/>
          </p:nvCxnSpPr>
          <p:spPr>
            <a:xfrm>
              <a:off x="10332920" y="3100720"/>
              <a:ext cx="408563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Elbow Connector 46">
              <a:extLst>
                <a:ext uri="{FF2B5EF4-FFF2-40B4-BE49-F238E27FC236}">
                  <a16:creationId xmlns:a16="http://schemas.microsoft.com/office/drawing/2014/main" id="{C0AD3850-8852-51F4-121B-4A0C5764CD44}"/>
                </a:ext>
              </a:extLst>
            </p:cNvPr>
            <p:cNvCxnSpPr>
              <a:cxnSpLocks/>
              <a:stCxn id="8" idx="5"/>
            </p:cNvCxnSpPr>
            <p:nvPr/>
          </p:nvCxnSpPr>
          <p:spPr>
            <a:xfrm rot="5400000">
              <a:off x="10609843" y="4193854"/>
              <a:ext cx="562580" cy="432826"/>
            </a:xfrm>
            <a:prstGeom prst="bentConnector3">
              <a:avLst>
                <a:gd name="adj1" fmla="val 101357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A71AF25-53A1-1449-BCB5-E5B8AC598622}"/>
                </a:ext>
              </a:extLst>
            </p:cNvPr>
            <p:cNvSpPr txBox="1"/>
            <p:nvPr/>
          </p:nvSpPr>
          <p:spPr>
            <a:xfrm>
              <a:off x="10344510" y="3772801"/>
              <a:ext cx="35405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C00000"/>
                  </a:solidFill>
                </a:rPr>
                <a:t>E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CC6D5FD-E72F-2B35-DD7A-C1D92AEE6558}"/>
                </a:ext>
              </a:extLst>
            </p:cNvPr>
            <p:cNvSpPr txBox="1"/>
            <p:nvPr/>
          </p:nvSpPr>
          <p:spPr>
            <a:xfrm>
              <a:off x="10250201" y="2123039"/>
              <a:ext cx="35405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l-GR" dirty="0">
                  <a:solidFill>
                    <a:srgbClr val="C00000"/>
                  </a:solidFill>
                </a:rPr>
                <a:t>Δ</a:t>
              </a:r>
              <a:r>
                <a:rPr lang="en-US" dirty="0">
                  <a:solidFill>
                    <a:srgbClr val="C00000"/>
                  </a:solidFill>
                </a:rPr>
                <a:t>V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352B2097-79C3-9179-E74C-29721C32C055}"/>
                </a:ext>
              </a:extLst>
            </p:cNvPr>
            <p:cNvCxnSpPr>
              <a:cxnSpLocks/>
            </p:cNvCxnSpPr>
            <p:nvPr/>
          </p:nvCxnSpPr>
          <p:spPr>
            <a:xfrm>
              <a:off x="9772163" y="2486680"/>
              <a:ext cx="1292389" cy="6216"/>
            </a:xfrm>
            <a:prstGeom prst="straightConnector1">
              <a:avLst/>
            </a:prstGeom>
            <a:ln w="25400">
              <a:solidFill>
                <a:schemeClr val="tx2"/>
              </a:solidFill>
              <a:prstDash val="sys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Content Placeholder 1">
            <a:extLst>
              <a:ext uri="{FF2B5EF4-FFF2-40B4-BE49-F238E27FC236}">
                <a16:creationId xmlns:a16="http://schemas.microsoft.com/office/drawing/2014/main" id="{1E25037A-8B86-2C1F-4670-9BCA8295DFBC}"/>
              </a:ext>
            </a:extLst>
          </p:cNvPr>
          <p:cNvSpPr txBox="1">
            <a:spLocks/>
          </p:cNvSpPr>
          <p:nvPr/>
        </p:nvSpPr>
        <p:spPr>
          <a:xfrm>
            <a:off x="407988" y="2440182"/>
            <a:ext cx="9377113" cy="372511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l-GR" dirty="0" err="1">
                <a:solidFill>
                  <a:srgbClr val="303030"/>
                </a:solidFill>
              </a:rPr>
              <a:t>Πρ</a:t>
            </a:r>
            <a:r>
              <a:rPr lang="en-US" dirty="0" err="1">
                <a:solidFill>
                  <a:srgbClr val="303030"/>
                </a:solidFill>
              </a:rPr>
              <a:t>ώ</a:t>
            </a:r>
            <a:r>
              <a:rPr lang="el-GR" dirty="0">
                <a:solidFill>
                  <a:srgbClr val="303030"/>
                </a:solidFill>
              </a:rPr>
              <a:t>τοι επιταχυντές : </a:t>
            </a:r>
            <a:r>
              <a:rPr lang="el-GR" dirty="0">
                <a:solidFill>
                  <a:srgbClr val="FF0000"/>
                </a:solidFill>
              </a:rPr>
              <a:t>επιταχυντές σταθερού δυναμικού (</a:t>
            </a:r>
            <a:r>
              <a:rPr lang="en-US" dirty="0">
                <a:solidFill>
                  <a:srgbClr val="FF0000"/>
                </a:solidFill>
              </a:rPr>
              <a:t>DC)</a:t>
            </a:r>
            <a:endParaRPr lang="el-GR" b="0" dirty="0">
              <a:solidFill>
                <a:srgbClr val="FF0000"/>
              </a:solidFill>
            </a:endParaRPr>
          </a:p>
          <a:p>
            <a:pPr algn="l">
              <a:lnSpc>
                <a:spcPct val="110000"/>
              </a:lnSpc>
            </a:pPr>
            <a:endParaRPr lang="el-GR" b="0" dirty="0"/>
          </a:p>
          <a:p>
            <a:pPr algn="l">
              <a:lnSpc>
                <a:spcPct val="110000"/>
              </a:lnSpc>
            </a:pPr>
            <a:endParaRPr lang="el-GR" b="0" dirty="0"/>
          </a:p>
          <a:p>
            <a:pPr algn="l">
              <a:lnSpc>
                <a:spcPct val="110000"/>
              </a:lnSpc>
            </a:pPr>
            <a:r>
              <a:rPr lang="el-GR" b="0" dirty="0"/>
              <a:t>Η </a:t>
            </a:r>
            <a:r>
              <a:rPr lang="el-GR" dirty="0">
                <a:solidFill>
                  <a:srgbClr val="00B050"/>
                </a:solidFill>
              </a:rPr>
              <a:t>πρόκληση</a:t>
            </a:r>
            <a:r>
              <a:rPr lang="el-GR" b="0" dirty="0"/>
              <a:t>: να δημιουργήσουμε μεγάλη και σταθερή διαφορά δυναμικού. </a:t>
            </a:r>
          </a:p>
          <a:p>
            <a:pPr algn="l">
              <a:lnSpc>
                <a:spcPct val="100000"/>
              </a:lnSpc>
            </a:pPr>
            <a:r>
              <a:rPr lang="el-GR" b="0" dirty="0">
                <a:solidFill>
                  <a:srgbClr val="303030"/>
                </a:solidFill>
              </a:rPr>
              <a:t>Το </a:t>
            </a:r>
            <a:r>
              <a:rPr lang="el-GR" dirty="0">
                <a:solidFill>
                  <a:srgbClr val="00B050"/>
                </a:solidFill>
              </a:rPr>
              <a:t>όριο</a:t>
            </a:r>
            <a:r>
              <a:rPr lang="el-GR" b="0" dirty="0">
                <a:solidFill>
                  <a:srgbClr val="303030"/>
                </a:solidFill>
              </a:rPr>
              <a:t>: τάση εκκένωσης (</a:t>
            </a:r>
            <a:r>
              <a:rPr lang="en-US" b="0" dirty="0">
                <a:solidFill>
                  <a:srgbClr val="303030"/>
                </a:solidFill>
              </a:rPr>
              <a:t>breakdown voltage), </a:t>
            </a:r>
            <a:r>
              <a:rPr lang="el-GR" b="0" dirty="0">
                <a:solidFill>
                  <a:srgbClr val="303030"/>
                </a:solidFill>
              </a:rPr>
              <a:t>π.χ.</a:t>
            </a:r>
            <a:r>
              <a:rPr lang="el-GR" dirty="0">
                <a:solidFill>
                  <a:srgbClr val="303030"/>
                </a:solidFill>
              </a:rPr>
              <a:t>3×10</a:t>
            </a:r>
            <a:r>
              <a:rPr lang="el-GR" baseline="30000" dirty="0">
                <a:solidFill>
                  <a:srgbClr val="303030"/>
                </a:solidFill>
              </a:rPr>
              <a:t>6</a:t>
            </a:r>
            <a:r>
              <a:rPr lang="el-GR" dirty="0">
                <a:solidFill>
                  <a:srgbClr val="303030"/>
                </a:solidFill>
              </a:rPr>
              <a:t> </a:t>
            </a:r>
            <a:r>
              <a:rPr lang="en-US" dirty="0">
                <a:solidFill>
                  <a:srgbClr val="303030"/>
                </a:solidFill>
              </a:rPr>
              <a:t>V/m </a:t>
            </a:r>
            <a:r>
              <a:rPr lang="el-GR" dirty="0">
                <a:solidFill>
                  <a:srgbClr val="303030"/>
                </a:solidFill>
              </a:rPr>
              <a:t>στον αέρα</a:t>
            </a:r>
            <a:r>
              <a:rPr lang="en-US" dirty="0">
                <a:solidFill>
                  <a:srgbClr val="303030"/>
                </a:solidFill>
              </a:rPr>
              <a:t>.</a:t>
            </a:r>
            <a:endParaRPr lang="el-GR" dirty="0">
              <a:solidFill>
                <a:srgbClr val="303030"/>
              </a:solidFill>
            </a:endParaRPr>
          </a:p>
          <a:p>
            <a:pPr>
              <a:lnSpc>
                <a:spcPct val="100000"/>
              </a:lnSpc>
            </a:pPr>
            <a:r>
              <a:rPr lang="el-GR" dirty="0">
                <a:solidFill>
                  <a:srgbClr val="303030"/>
                </a:solidFill>
              </a:rPr>
              <a:t>	όριο </a:t>
            </a:r>
            <a:r>
              <a:rPr lang="el-GR" dirty="0">
                <a:solidFill>
                  <a:srgbClr val="FF0000"/>
                </a:solidFill>
              </a:rPr>
              <a:t>εν</a:t>
            </a:r>
            <a:r>
              <a:rPr lang="en-US" dirty="0" err="1">
                <a:solidFill>
                  <a:srgbClr val="FF0000"/>
                </a:solidFill>
              </a:rPr>
              <a:t>έ</a:t>
            </a:r>
            <a:r>
              <a:rPr lang="el-GR" dirty="0" err="1">
                <a:solidFill>
                  <a:srgbClr val="FF0000"/>
                </a:solidFill>
              </a:rPr>
              <a:t>ργειες</a:t>
            </a:r>
            <a:r>
              <a:rPr lang="el-GR" dirty="0">
                <a:solidFill>
                  <a:srgbClr val="FF0000"/>
                </a:solidFill>
              </a:rPr>
              <a:t> ~Μ</a:t>
            </a:r>
            <a:r>
              <a:rPr lang="en-US" dirty="0">
                <a:solidFill>
                  <a:srgbClr val="FF0000"/>
                </a:solidFill>
              </a:rPr>
              <a:t>eV</a:t>
            </a:r>
            <a:r>
              <a:rPr lang="el-GR" dirty="0">
                <a:solidFill>
                  <a:srgbClr val="FF0000"/>
                </a:solidFill>
              </a:rPr>
              <a:t> </a:t>
            </a:r>
            <a:r>
              <a:rPr lang="el-GR" baseline="-25000" dirty="0">
                <a:solidFill>
                  <a:srgbClr val="FF0000"/>
                </a:solidFill>
              </a:rPr>
              <a:t>(~</a:t>
            </a:r>
            <a:r>
              <a:rPr lang="en-US" baseline="-25000" dirty="0">
                <a:solidFill>
                  <a:srgbClr val="FF0000"/>
                </a:solidFill>
              </a:rPr>
              <a:t>GeV </a:t>
            </a:r>
            <a:r>
              <a:rPr lang="el-GR" baseline="-25000" dirty="0">
                <a:solidFill>
                  <a:srgbClr val="FF0000"/>
                </a:solidFill>
              </a:rPr>
              <a:t>για </a:t>
            </a:r>
            <a:r>
              <a:rPr lang="el-GR" baseline="-25000" dirty="0" err="1">
                <a:solidFill>
                  <a:srgbClr val="FF0000"/>
                </a:solidFill>
              </a:rPr>
              <a:t>ιοντα</a:t>
            </a:r>
            <a:r>
              <a:rPr lang="el-GR" baseline="-25000" dirty="0">
                <a:solidFill>
                  <a:srgbClr val="FF0000"/>
                </a:solidFill>
              </a:rPr>
              <a:t>)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360727-D17E-5E2E-383D-5892E8EB1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632" y="2897132"/>
            <a:ext cx="4310978" cy="140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409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896F2D-8F7B-7A5E-EB45-39586A489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Επιταχυντής </a:t>
            </a:r>
            <a:r>
              <a:rPr lang="en-US" dirty="0" err="1"/>
              <a:t>Cockroft</a:t>
            </a:r>
            <a:r>
              <a:rPr lang="en-US" dirty="0"/>
              <a:t> – Walton (1932)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9A230F-9FFD-4526-B8A7-6A9C0E5E3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130304-8AE3-93E9-061A-6FC38C119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EC5C4-7188-F72A-70DC-86EC46D2C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59FD2D-D51D-B26D-593A-853748797957}"/>
              </a:ext>
            </a:extLst>
          </p:cNvPr>
          <p:cNvSpPr txBox="1"/>
          <p:nvPr/>
        </p:nvSpPr>
        <p:spPr>
          <a:xfrm>
            <a:off x="119576" y="1325110"/>
            <a:ext cx="4320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dirty="0"/>
              <a:t>Κύκλωμα πολλαπλασιασμού τάσης</a:t>
            </a:r>
          </a:p>
          <a:p>
            <a:pPr algn="ctr"/>
            <a:r>
              <a:rPr lang="en-US" dirty="0" err="1"/>
              <a:t>Greinacker</a:t>
            </a:r>
            <a:r>
              <a:rPr lang="en-US" dirty="0"/>
              <a:t> (1914)</a:t>
            </a:r>
          </a:p>
        </p:txBody>
      </p:sp>
      <p:pic>
        <p:nvPicPr>
          <p:cNvPr id="4102" name="Picture 6" descr="Cockroft Walton Voltage Multiplier Circuit - Generation of High Voltages and Currents">
            <a:extLst>
              <a:ext uri="{FF2B5EF4-FFF2-40B4-BE49-F238E27FC236}">
                <a16:creationId xmlns:a16="http://schemas.microsoft.com/office/drawing/2014/main" id="{2E248475-1F57-FCFA-2C32-3006B07DAD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2" r="12394"/>
          <a:stretch/>
        </p:blipFill>
        <p:spPr bwMode="auto">
          <a:xfrm>
            <a:off x="1091999" y="2028229"/>
            <a:ext cx="3813953" cy="412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Object 3">
            <a:extLst>
              <a:ext uri="{FF2B5EF4-FFF2-40B4-BE49-F238E27FC236}">
                <a16:creationId xmlns:a16="http://schemas.microsoft.com/office/drawing/2014/main" id="{9CFB05FC-4B99-E751-8828-3EFC14D920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992168"/>
              </p:ext>
            </p:extLst>
          </p:nvPr>
        </p:nvGraphicFramePr>
        <p:xfrm>
          <a:off x="9264352" y="466281"/>
          <a:ext cx="1020974" cy="14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3" imgW="762066" imgH="1074513" progId="">
                  <p:embed/>
                </p:oleObj>
              </mc:Choice>
              <mc:Fallback>
                <p:oleObj name="Photo Editor Photo" r:id="rId3" imgW="762066" imgH="1074513" progId="">
                  <p:embed/>
                  <p:pic>
                    <p:nvPicPr>
                      <p:cNvPr id="3277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4352" y="466281"/>
                        <a:ext cx="1020974" cy="144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>
            <a:extLst>
              <a:ext uri="{FF2B5EF4-FFF2-40B4-BE49-F238E27FC236}">
                <a16:creationId xmlns:a16="http://schemas.microsoft.com/office/drawing/2014/main" id="{66A9AF08-F112-46E6-D133-B1C589813E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8289087"/>
              </p:ext>
            </p:extLst>
          </p:nvPr>
        </p:nvGraphicFramePr>
        <p:xfrm>
          <a:off x="10597546" y="466281"/>
          <a:ext cx="1020000" cy="14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5" imgW="1066667" imgH="1508891" progId="">
                  <p:embed/>
                </p:oleObj>
              </mc:Choice>
              <mc:Fallback>
                <p:oleObj name="Photo Editor Photo" r:id="rId5" imgW="1066667" imgH="1508891" progId="">
                  <p:embed/>
                  <p:pic>
                    <p:nvPicPr>
                      <p:cNvPr id="3277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97546" y="466281"/>
                        <a:ext cx="1020000" cy="144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32A11FE-76C0-12C0-5DFB-70E7F49CE175}"/>
              </a:ext>
            </a:extLst>
          </p:cNvPr>
          <p:cNvSpPr txBox="1"/>
          <p:nvPr/>
        </p:nvSpPr>
        <p:spPr>
          <a:xfrm>
            <a:off x="9413970" y="1755997"/>
            <a:ext cx="63639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John </a:t>
            </a:r>
            <a:r>
              <a:rPr lang="en-US" sz="800" dirty="0" err="1">
                <a:solidFill>
                  <a:schemeClr val="bg1"/>
                </a:solidFill>
              </a:rPr>
              <a:t>Cockroft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E2E842D-7275-B792-E8D3-533DB379AF85}"/>
              </a:ext>
            </a:extLst>
          </p:cNvPr>
          <p:cNvSpPr txBox="1"/>
          <p:nvPr/>
        </p:nvSpPr>
        <p:spPr>
          <a:xfrm>
            <a:off x="10746190" y="1760453"/>
            <a:ext cx="64761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Ernest Walton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B79E42-D2FD-CA8B-1847-BF7C9C18BFBE}"/>
              </a:ext>
            </a:extLst>
          </p:cNvPr>
          <p:cNvGrpSpPr/>
          <p:nvPr/>
        </p:nvGrpSpPr>
        <p:grpSpPr>
          <a:xfrm>
            <a:off x="2229093" y="4253551"/>
            <a:ext cx="1937778" cy="1434478"/>
            <a:chOff x="2207568" y="4279844"/>
            <a:chExt cx="1937778" cy="1434478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020827D-9A9F-AB47-BA28-B484F29A635D}"/>
                </a:ext>
              </a:extLst>
            </p:cNvPr>
            <p:cNvSpPr/>
            <p:nvPr/>
          </p:nvSpPr>
          <p:spPr>
            <a:xfrm>
              <a:off x="2207568" y="4279844"/>
              <a:ext cx="1937778" cy="1434478"/>
            </a:xfrm>
            <a:custGeom>
              <a:avLst/>
              <a:gdLst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15617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81878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68627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19989 h 1417983"/>
                <a:gd name="connsiteX6" fmla="*/ 13253 w 1921566"/>
                <a:gd name="connsiteY6" fmla="*/ 887896 h 1417983"/>
                <a:gd name="connsiteX0" fmla="*/ 108978 w 1924526"/>
                <a:gd name="connsiteY0" fmla="*/ 1391478 h 1417983"/>
                <a:gd name="connsiteX1" fmla="*/ 1911273 w 1924526"/>
                <a:gd name="connsiteY1" fmla="*/ 1417983 h 1417983"/>
                <a:gd name="connsiteX2" fmla="*/ 1924526 w 1924526"/>
                <a:gd name="connsiteY2" fmla="*/ 834887 h 1417983"/>
                <a:gd name="connsiteX3" fmla="*/ 625813 w 1924526"/>
                <a:gd name="connsiteY3" fmla="*/ 0 h 1417983"/>
                <a:gd name="connsiteX4" fmla="*/ 625813 w 1924526"/>
                <a:gd name="connsiteY4" fmla="*/ 742122 h 1417983"/>
                <a:gd name="connsiteX5" fmla="*/ 2960 w 1924526"/>
                <a:gd name="connsiteY5" fmla="*/ 719989 h 1417983"/>
                <a:gd name="connsiteX6" fmla="*/ 0 w 1924526"/>
                <a:gd name="connsiteY6" fmla="*/ 894381 h 1417983"/>
                <a:gd name="connsiteX0" fmla="*/ 108978 w 1924526"/>
                <a:gd name="connsiteY0" fmla="*/ 1391478 h 1417983"/>
                <a:gd name="connsiteX1" fmla="*/ 1911273 w 1924526"/>
                <a:gd name="connsiteY1" fmla="*/ 1417983 h 1417983"/>
                <a:gd name="connsiteX2" fmla="*/ 1924526 w 1924526"/>
                <a:gd name="connsiteY2" fmla="*/ 834887 h 1417983"/>
                <a:gd name="connsiteX3" fmla="*/ 625813 w 1924526"/>
                <a:gd name="connsiteY3" fmla="*/ 0 h 1417983"/>
                <a:gd name="connsiteX4" fmla="*/ 625813 w 1924526"/>
                <a:gd name="connsiteY4" fmla="*/ 742122 h 1417983"/>
                <a:gd name="connsiteX5" fmla="*/ 2960 w 1924526"/>
                <a:gd name="connsiteY5" fmla="*/ 736202 h 1417983"/>
                <a:gd name="connsiteX6" fmla="*/ 0 w 1924526"/>
                <a:gd name="connsiteY6" fmla="*/ 894381 h 1417983"/>
                <a:gd name="connsiteX0" fmla="*/ 11702 w 1924526"/>
                <a:gd name="connsiteY0" fmla="*/ 1420661 h 1420661"/>
                <a:gd name="connsiteX1" fmla="*/ 1911273 w 1924526"/>
                <a:gd name="connsiteY1" fmla="*/ 1417983 h 1420661"/>
                <a:gd name="connsiteX2" fmla="*/ 1924526 w 1924526"/>
                <a:gd name="connsiteY2" fmla="*/ 834887 h 1420661"/>
                <a:gd name="connsiteX3" fmla="*/ 625813 w 1924526"/>
                <a:gd name="connsiteY3" fmla="*/ 0 h 1420661"/>
                <a:gd name="connsiteX4" fmla="*/ 625813 w 1924526"/>
                <a:gd name="connsiteY4" fmla="*/ 742122 h 1420661"/>
                <a:gd name="connsiteX5" fmla="*/ 2960 w 1924526"/>
                <a:gd name="connsiteY5" fmla="*/ 736202 h 1420661"/>
                <a:gd name="connsiteX6" fmla="*/ 0 w 1924526"/>
                <a:gd name="connsiteY6" fmla="*/ 894381 h 1420661"/>
                <a:gd name="connsiteX0" fmla="*/ 11702 w 1924526"/>
                <a:gd name="connsiteY0" fmla="*/ 1420661 h 1421226"/>
                <a:gd name="connsiteX1" fmla="*/ 1924243 w 1924526"/>
                <a:gd name="connsiteY1" fmla="*/ 1421226 h 1421226"/>
                <a:gd name="connsiteX2" fmla="*/ 1924526 w 1924526"/>
                <a:gd name="connsiteY2" fmla="*/ 834887 h 1421226"/>
                <a:gd name="connsiteX3" fmla="*/ 625813 w 1924526"/>
                <a:gd name="connsiteY3" fmla="*/ 0 h 1421226"/>
                <a:gd name="connsiteX4" fmla="*/ 625813 w 1924526"/>
                <a:gd name="connsiteY4" fmla="*/ 742122 h 1421226"/>
                <a:gd name="connsiteX5" fmla="*/ 2960 w 1924526"/>
                <a:gd name="connsiteY5" fmla="*/ 736202 h 1421226"/>
                <a:gd name="connsiteX6" fmla="*/ 0 w 1924526"/>
                <a:gd name="connsiteY6" fmla="*/ 894381 h 1421226"/>
                <a:gd name="connsiteX0" fmla="*/ 11702 w 1937778"/>
                <a:gd name="connsiteY0" fmla="*/ 1433913 h 1434478"/>
                <a:gd name="connsiteX1" fmla="*/ 1924243 w 1937778"/>
                <a:gd name="connsiteY1" fmla="*/ 1434478 h 1434478"/>
                <a:gd name="connsiteX2" fmla="*/ 1937778 w 1937778"/>
                <a:gd name="connsiteY2" fmla="*/ 0 h 1434478"/>
                <a:gd name="connsiteX3" fmla="*/ 625813 w 1937778"/>
                <a:gd name="connsiteY3" fmla="*/ 13252 h 1434478"/>
                <a:gd name="connsiteX4" fmla="*/ 625813 w 1937778"/>
                <a:gd name="connsiteY4" fmla="*/ 755374 h 1434478"/>
                <a:gd name="connsiteX5" fmla="*/ 2960 w 1937778"/>
                <a:gd name="connsiteY5" fmla="*/ 749454 h 1434478"/>
                <a:gd name="connsiteX6" fmla="*/ 0 w 1937778"/>
                <a:gd name="connsiteY6" fmla="*/ 907633 h 143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7778" h="1434478">
                  <a:moveTo>
                    <a:pt x="11702" y="1433913"/>
                  </a:moveTo>
                  <a:lnTo>
                    <a:pt x="1924243" y="1434478"/>
                  </a:lnTo>
                  <a:cubicBezTo>
                    <a:pt x="1924337" y="1239032"/>
                    <a:pt x="1937684" y="195446"/>
                    <a:pt x="1937778" y="0"/>
                  </a:cubicBezTo>
                  <a:lnTo>
                    <a:pt x="625813" y="13252"/>
                  </a:lnTo>
                  <a:lnTo>
                    <a:pt x="625813" y="755374"/>
                  </a:lnTo>
                  <a:lnTo>
                    <a:pt x="2960" y="749454"/>
                  </a:lnTo>
                  <a:cubicBezTo>
                    <a:pt x="1973" y="807585"/>
                    <a:pt x="987" y="849502"/>
                    <a:pt x="0" y="907633"/>
                  </a:cubicBezTo>
                </a:path>
              </a:pathLst>
            </a:custGeom>
            <a:noFill/>
            <a:ln>
              <a:solidFill>
                <a:srgbClr val="92D050"/>
              </a:solidFill>
              <a:tailEnd type="non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5040D62-836B-B8A8-6F9A-F6F061CB4245}"/>
                </a:ext>
              </a:extLst>
            </p:cNvPr>
            <p:cNvSpPr txBox="1"/>
            <p:nvPr/>
          </p:nvSpPr>
          <p:spPr>
            <a:xfrm>
              <a:off x="2298712" y="5419777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B050"/>
                  </a:solidFill>
                </a:rPr>
                <a:t>(-)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D5724F3-D887-B494-5AB1-4D0594379A3D}"/>
                </a:ext>
              </a:extLst>
            </p:cNvPr>
            <p:cNvSpPr txBox="1"/>
            <p:nvPr/>
          </p:nvSpPr>
          <p:spPr>
            <a:xfrm>
              <a:off x="2261872" y="5029963"/>
              <a:ext cx="55171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B050"/>
                  </a:solidFill>
                </a:rPr>
                <a:t>(+)</a:t>
              </a:r>
            </a:p>
          </p:txBody>
        </p:sp>
        <p:sp>
          <p:nvSpPr>
            <p:cNvPr id="29" name="U-turn Arrow 28">
              <a:extLst>
                <a:ext uri="{FF2B5EF4-FFF2-40B4-BE49-F238E27FC236}">
                  <a16:creationId xmlns:a16="http://schemas.microsoft.com/office/drawing/2014/main" id="{8E8D8DEB-2CA4-2935-DB09-27AEE09DAE1D}"/>
                </a:ext>
              </a:extLst>
            </p:cNvPr>
            <p:cNvSpPr/>
            <p:nvPr/>
          </p:nvSpPr>
          <p:spPr>
            <a:xfrm rot="10800000" flipH="1" flipV="1">
              <a:off x="3074511" y="4954418"/>
              <a:ext cx="780840" cy="428088"/>
            </a:xfrm>
            <a:prstGeom prst="uturnArrow">
              <a:avLst>
                <a:gd name="adj1" fmla="val 1544"/>
                <a:gd name="adj2" fmla="val 25000"/>
                <a:gd name="adj3" fmla="val 31473"/>
                <a:gd name="adj4" fmla="val 43750"/>
                <a:gd name="adj5" fmla="val 7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0784C6A-0588-FE61-206F-B3EE77C4F7BD}"/>
              </a:ext>
            </a:extLst>
          </p:cNvPr>
          <p:cNvGrpSpPr/>
          <p:nvPr/>
        </p:nvGrpSpPr>
        <p:grpSpPr>
          <a:xfrm>
            <a:off x="2218812" y="4284864"/>
            <a:ext cx="1924526" cy="1445265"/>
            <a:chOff x="2207568" y="4293096"/>
            <a:chExt cx="1924526" cy="1445265"/>
          </a:xfrm>
        </p:grpSpPr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335ED441-5642-F20B-E4AB-ABFCFFE34093}"/>
                </a:ext>
              </a:extLst>
            </p:cNvPr>
            <p:cNvSpPr/>
            <p:nvPr/>
          </p:nvSpPr>
          <p:spPr>
            <a:xfrm>
              <a:off x="2207568" y="4293096"/>
              <a:ext cx="1924526" cy="1421226"/>
            </a:xfrm>
            <a:custGeom>
              <a:avLst/>
              <a:gdLst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15617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81878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68627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19989 h 1417983"/>
                <a:gd name="connsiteX6" fmla="*/ 13253 w 1921566"/>
                <a:gd name="connsiteY6" fmla="*/ 887896 h 1417983"/>
                <a:gd name="connsiteX0" fmla="*/ 108978 w 1924526"/>
                <a:gd name="connsiteY0" fmla="*/ 1391478 h 1417983"/>
                <a:gd name="connsiteX1" fmla="*/ 1911273 w 1924526"/>
                <a:gd name="connsiteY1" fmla="*/ 1417983 h 1417983"/>
                <a:gd name="connsiteX2" fmla="*/ 1924526 w 1924526"/>
                <a:gd name="connsiteY2" fmla="*/ 834887 h 1417983"/>
                <a:gd name="connsiteX3" fmla="*/ 625813 w 1924526"/>
                <a:gd name="connsiteY3" fmla="*/ 0 h 1417983"/>
                <a:gd name="connsiteX4" fmla="*/ 625813 w 1924526"/>
                <a:gd name="connsiteY4" fmla="*/ 742122 h 1417983"/>
                <a:gd name="connsiteX5" fmla="*/ 2960 w 1924526"/>
                <a:gd name="connsiteY5" fmla="*/ 719989 h 1417983"/>
                <a:gd name="connsiteX6" fmla="*/ 0 w 1924526"/>
                <a:gd name="connsiteY6" fmla="*/ 894381 h 1417983"/>
                <a:gd name="connsiteX0" fmla="*/ 108978 w 1924526"/>
                <a:gd name="connsiteY0" fmla="*/ 1391478 h 1417983"/>
                <a:gd name="connsiteX1" fmla="*/ 1911273 w 1924526"/>
                <a:gd name="connsiteY1" fmla="*/ 1417983 h 1417983"/>
                <a:gd name="connsiteX2" fmla="*/ 1924526 w 1924526"/>
                <a:gd name="connsiteY2" fmla="*/ 834887 h 1417983"/>
                <a:gd name="connsiteX3" fmla="*/ 625813 w 1924526"/>
                <a:gd name="connsiteY3" fmla="*/ 0 h 1417983"/>
                <a:gd name="connsiteX4" fmla="*/ 625813 w 1924526"/>
                <a:gd name="connsiteY4" fmla="*/ 742122 h 1417983"/>
                <a:gd name="connsiteX5" fmla="*/ 2960 w 1924526"/>
                <a:gd name="connsiteY5" fmla="*/ 736202 h 1417983"/>
                <a:gd name="connsiteX6" fmla="*/ 0 w 1924526"/>
                <a:gd name="connsiteY6" fmla="*/ 894381 h 1417983"/>
                <a:gd name="connsiteX0" fmla="*/ 11702 w 1924526"/>
                <a:gd name="connsiteY0" fmla="*/ 1420661 h 1420661"/>
                <a:gd name="connsiteX1" fmla="*/ 1911273 w 1924526"/>
                <a:gd name="connsiteY1" fmla="*/ 1417983 h 1420661"/>
                <a:gd name="connsiteX2" fmla="*/ 1924526 w 1924526"/>
                <a:gd name="connsiteY2" fmla="*/ 834887 h 1420661"/>
                <a:gd name="connsiteX3" fmla="*/ 625813 w 1924526"/>
                <a:gd name="connsiteY3" fmla="*/ 0 h 1420661"/>
                <a:gd name="connsiteX4" fmla="*/ 625813 w 1924526"/>
                <a:gd name="connsiteY4" fmla="*/ 742122 h 1420661"/>
                <a:gd name="connsiteX5" fmla="*/ 2960 w 1924526"/>
                <a:gd name="connsiteY5" fmla="*/ 736202 h 1420661"/>
                <a:gd name="connsiteX6" fmla="*/ 0 w 1924526"/>
                <a:gd name="connsiteY6" fmla="*/ 894381 h 1420661"/>
                <a:gd name="connsiteX0" fmla="*/ 11702 w 1924526"/>
                <a:gd name="connsiteY0" fmla="*/ 1420661 h 1421226"/>
                <a:gd name="connsiteX1" fmla="*/ 1924243 w 1924526"/>
                <a:gd name="connsiteY1" fmla="*/ 1421226 h 1421226"/>
                <a:gd name="connsiteX2" fmla="*/ 1924526 w 1924526"/>
                <a:gd name="connsiteY2" fmla="*/ 834887 h 1421226"/>
                <a:gd name="connsiteX3" fmla="*/ 625813 w 1924526"/>
                <a:gd name="connsiteY3" fmla="*/ 0 h 1421226"/>
                <a:gd name="connsiteX4" fmla="*/ 625813 w 1924526"/>
                <a:gd name="connsiteY4" fmla="*/ 742122 h 1421226"/>
                <a:gd name="connsiteX5" fmla="*/ 2960 w 1924526"/>
                <a:gd name="connsiteY5" fmla="*/ 736202 h 1421226"/>
                <a:gd name="connsiteX6" fmla="*/ 0 w 1924526"/>
                <a:gd name="connsiteY6" fmla="*/ 894381 h 142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526" h="1421226">
                  <a:moveTo>
                    <a:pt x="11702" y="1420661"/>
                  </a:moveTo>
                  <a:lnTo>
                    <a:pt x="1924243" y="1421226"/>
                  </a:lnTo>
                  <a:cubicBezTo>
                    <a:pt x="1924337" y="1225780"/>
                    <a:pt x="1924432" y="1030333"/>
                    <a:pt x="1924526" y="834887"/>
                  </a:cubicBezTo>
                  <a:lnTo>
                    <a:pt x="625813" y="0"/>
                  </a:lnTo>
                  <a:lnTo>
                    <a:pt x="625813" y="742122"/>
                  </a:lnTo>
                  <a:lnTo>
                    <a:pt x="2960" y="736202"/>
                  </a:lnTo>
                  <a:cubicBezTo>
                    <a:pt x="1973" y="794333"/>
                    <a:pt x="987" y="836250"/>
                    <a:pt x="0" y="894381"/>
                  </a:cubicBezTo>
                </a:path>
              </a:pathLst>
            </a:custGeom>
            <a:noFill/>
            <a:ln>
              <a:solidFill>
                <a:srgbClr val="FF40FF"/>
              </a:solidFill>
              <a:tailEnd type="non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9B9BBF7-5E5F-15D4-88D9-94A7862E5D99}"/>
                </a:ext>
              </a:extLst>
            </p:cNvPr>
            <p:cNvSpPr txBox="1"/>
            <p:nvPr/>
          </p:nvSpPr>
          <p:spPr>
            <a:xfrm>
              <a:off x="2263578" y="5067772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FF40FF"/>
                  </a:solidFill>
                </a:rPr>
                <a:t>(-)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837CDCD-0E89-9F57-729A-EF7FFD926FC5}"/>
                </a:ext>
              </a:extLst>
            </p:cNvPr>
            <p:cNvSpPr txBox="1"/>
            <p:nvPr/>
          </p:nvSpPr>
          <p:spPr>
            <a:xfrm>
              <a:off x="2250518" y="5461362"/>
              <a:ext cx="55171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FF40FF"/>
                  </a:solidFill>
                </a:rPr>
                <a:t>(+)</a:t>
              </a:r>
            </a:p>
          </p:txBody>
        </p:sp>
        <p:sp>
          <p:nvSpPr>
            <p:cNvPr id="34" name="U-turn Arrow 33">
              <a:extLst>
                <a:ext uri="{FF2B5EF4-FFF2-40B4-BE49-F238E27FC236}">
                  <a16:creationId xmlns:a16="http://schemas.microsoft.com/office/drawing/2014/main" id="{687F7B1D-817D-4E8D-562E-C32FB8AAF9B0}"/>
                </a:ext>
              </a:extLst>
            </p:cNvPr>
            <p:cNvSpPr/>
            <p:nvPr/>
          </p:nvSpPr>
          <p:spPr>
            <a:xfrm rot="16200000" flipV="1">
              <a:off x="3154920" y="5100653"/>
              <a:ext cx="616430" cy="412619"/>
            </a:xfrm>
            <a:prstGeom prst="uturnArrow">
              <a:avLst>
                <a:gd name="adj1" fmla="val 8941"/>
                <a:gd name="adj2" fmla="val 25000"/>
                <a:gd name="adj3" fmla="val 25000"/>
                <a:gd name="adj4" fmla="val 43750"/>
                <a:gd name="adj5" fmla="val 75000"/>
              </a:avLst>
            </a:prstGeom>
            <a:solidFill>
              <a:srgbClr val="FF4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603F936-B08F-FB65-808B-DD1726B4D2F0}"/>
              </a:ext>
            </a:extLst>
          </p:cNvPr>
          <p:cNvGrpSpPr/>
          <p:nvPr/>
        </p:nvGrpSpPr>
        <p:grpSpPr>
          <a:xfrm>
            <a:off x="2205052" y="3373708"/>
            <a:ext cx="1924244" cy="2316682"/>
            <a:chOff x="2207568" y="3421679"/>
            <a:chExt cx="1924244" cy="2316682"/>
          </a:xfrm>
        </p:grpSpPr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D52142EB-E04B-5D17-102E-570093A871D9}"/>
                </a:ext>
              </a:extLst>
            </p:cNvPr>
            <p:cNvSpPr/>
            <p:nvPr/>
          </p:nvSpPr>
          <p:spPr>
            <a:xfrm>
              <a:off x="2207568" y="3421679"/>
              <a:ext cx="1924244" cy="2292642"/>
            </a:xfrm>
            <a:custGeom>
              <a:avLst/>
              <a:gdLst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15617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81878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68627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19989 h 1417983"/>
                <a:gd name="connsiteX6" fmla="*/ 13253 w 1921566"/>
                <a:gd name="connsiteY6" fmla="*/ 887896 h 1417983"/>
                <a:gd name="connsiteX0" fmla="*/ 108978 w 1924526"/>
                <a:gd name="connsiteY0" fmla="*/ 1391478 h 1417983"/>
                <a:gd name="connsiteX1" fmla="*/ 1911273 w 1924526"/>
                <a:gd name="connsiteY1" fmla="*/ 1417983 h 1417983"/>
                <a:gd name="connsiteX2" fmla="*/ 1924526 w 1924526"/>
                <a:gd name="connsiteY2" fmla="*/ 834887 h 1417983"/>
                <a:gd name="connsiteX3" fmla="*/ 625813 w 1924526"/>
                <a:gd name="connsiteY3" fmla="*/ 0 h 1417983"/>
                <a:gd name="connsiteX4" fmla="*/ 625813 w 1924526"/>
                <a:gd name="connsiteY4" fmla="*/ 742122 h 1417983"/>
                <a:gd name="connsiteX5" fmla="*/ 2960 w 1924526"/>
                <a:gd name="connsiteY5" fmla="*/ 719989 h 1417983"/>
                <a:gd name="connsiteX6" fmla="*/ 0 w 1924526"/>
                <a:gd name="connsiteY6" fmla="*/ 894381 h 1417983"/>
                <a:gd name="connsiteX0" fmla="*/ 108978 w 1924526"/>
                <a:gd name="connsiteY0" fmla="*/ 1391478 h 1417983"/>
                <a:gd name="connsiteX1" fmla="*/ 1911273 w 1924526"/>
                <a:gd name="connsiteY1" fmla="*/ 1417983 h 1417983"/>
                <a:gd name="connsiteX2" fmla="*/ 1924526 w 1924526"/>
                <a:gd name="connsiteY2" fmla="*/ 834887 h 1417983"/>
                <a:gd name="connsiteX3" fmla="*/ 625813 w 1924526"/>
                <a:gd name="connsiteY3" fmla="*/ 0 h 1417983"/>
                <a:gd name="connsiteX4" fmla="*/ 625813 w 1924526"/>
                <a:gd name="connsiteY4" fmla="*/ 742122 h 1417983"/>
                <a:gd name="connsiteX5" fmla="*/ 2960 w 1924526"/>
                <a:gd name="connsiteY5" fmla="*/ 736202 h 1417983"/>
                <a:gd name="connsiteX6" fmla="*/ 0 w 1924526"/>
                <a:gd name="connsiteY6" fmla="*/ 894381 h 1417983"/>
                <a:gd name="connsiteX0" fmla="*/ 11702 w 1924526"/>
                <a:gd name="connsiteY0" fmla="*/ 1420661 h 1420661"/>
                <a:gd name="connsiteX1" fmla="*/ 1911273 w 1924526"/>
                <a:gd name="connsiteY1" fmla="*/ 1417983 h 1420661"/>
                <a:gd name="connsiteX2" fmla="*/ 1924526 w 1924526"/>
                <a:gd name="connsiteY2" fmla="*/ 834887 h 1420661"/>
                <a:gd name="connsiteX3" fmla="*/ 625813 w 1924526"/>
                <a:gd name="connsiteY3" fmla="*/ 0 h 1420661"/>
                <a:gd name="connsiteX4" fmla="*/ 625813 w 1924526"/>
                <a:gd name="connsiteY4" fmla="*/ 742122 h 1420661"/>
                <a:gd name="connsiteX5" fmla="*/ 2960 w 1924526"/>
                <a:gd name="connsiteY5" fmla="*/ 736202 h 1420661"/>
                <a:gd name="connsiteX6" fmla="*/ 0 w 1924526"/>
                <a:gd name="connsiteY6" fmla="*/ 894381 h 1420661"/>
                <a:gd name="connsiteX0" fmla="*/ 11702 w 1924526"/>
                <a:gd name="connsiteY0" fmla="*/ 1420661 h 1421226"/>
                <a:gd name="connsiteX1" fmla="*/ 1924243 w 1924526"/>
                <a:gd name="connsiteY1" fmla="*/ 1421226 h 1421226"/>
                <a:gd name="connsiteX2" fmla="*/ 1924526 w 1924526"/>
                <a:gd name="connsiteY2" fmla="*/ 834887 h 1421226"/>
                <a:gd name="connsiteX3" fmla="*/ 625813 w 1924526"/>
                <a:gd name="connsiteY3" fmla="*/ 0 h 1421226"/>
                <a:gd name="connsiteX4" fmla="*/ 625813 w 1924526"/>
                <a:gd name="connsiteY4" fmla="*/ 742122 h 1421226"/>
                <a:gd name="connsiteX5" fmla="*/ 2960 w 1924526"/>
                <a:gd name="connsiteY5" fmla="*/ 736202 h 1421226"/>
                <a:gd name="connsiteX6" fmla="*/ 0 w 1924526"/>
                <a:gd name="connsiteY6" fmla="*/ 894381 h 1421226"/>
                <a:gd name="connsiteX0" fmla="*/ 11702 w 1924244"/>
                <a:gd name="connsiteY0" fmla="*/ 1480636 h 1481201"/>
                <a:gd name="connsiteX1" fmla="*/ 1924243 w 1924244"/>
                <a:gd name="connsiteY1" fmla="*/ 1481201 h 1481201"/>
                <a:gd name="connsiteX2" fmla="*/ 1920618 w 1924244"/>
                <a:gd name="connsiteY2" fmla="*/ 0 h 1481201"/>
                <a:gd name="connsiteX3" fmla="*/ 625813 w 1924244"/>
                <a:gd name="connsiteY3" fmla="*/ 59975 h 1481201"/>
                <a:gd name="connsiteX4" fmla="*/ 625813 w 1924244"/>
                <a:gd name="connsiteY4" fmla="*/ 802097 h 1481201"/>
                <a:gd name="connsiteX5" fmla="*/ 2960 w 1924244"/>
                <a:gd name="connsiteY5" fmla="*/ 796177 h 1481201"/>
                <a:gd name="connsiteX6" fmla="*/ 0 w 1924244"/>
                <a:gd name="connsiteY6" fmla="*/ 954356 h 1481201"/>
                <a:gd name="connsiteX0" fmla="*/ 11702 w 1924244"/>
                <a:gd name="connsiteY0" fmla="*/ 2292077 h 2292642"/>
                <a:gd name="connsiteX1" fmla="*/ 1924243 w 1924244"/>
                <a:gd name="connsiteY1" fmla="*/ 2292642 h 2292642"/>
                <a:gd name="connsiteX2" fmla="*/ 1920618 w 1924244"/>
                <a:gd name="connsiteY2" fmla="*/ 811441 h 2292642"/>
                <a:gd name="connsiteX3" fmla="*/ 621906 w 1924244"/>
                <a:gd name="connsiteY3" fmla="*/ 0 h 2292642"/>
                <a:gd name="connsiteX4" fmla="*/ 625813 w 1924244"/>
                <a:gd name="connsiteY4" fmla="*/ 1613538 h 2292642"/>
                <a:gd name="connsiteX5" fmla="*/ 2960 w 1924244"/>
                <a:gd name="connsiteY5" fmla="*/ 1607618 h 2292642"/>
                <a:gd name="connsiteX6" fmla="*/ 0 w 1924244"/>
                <a:gd name="connsiteY6" fmla="*/ 1765797 h 2292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244" h="2292642">
                  <a:moveTo>
                    <a:pt x="11702" y="2292077"/>
                  </a:moveTo>
                  <a:lnTo>
                    <a:pt x="1924243" y="2292642"/>
                  </a:lnTo>
                  <a:cubicBezTo>
                    <a:pt x="1924337" y="2097196"/>
                    <a:pt x="1920524" y="1006887"/>
                    <a:pt x="1920618" y="811441"/>
                  </a:cubicBezTo>
                  <a:lnTo>
                    <a:pt x="621906" y="0"/>
                  </a:lnTo>
                  <a:cubicBezTo>
                    <a:pt x="623208" y="537846"/>
                    <a:pt x="624511" y="1075692"/>
                    <a:pt x="625813" y="1613538"/>
                  </a:cubicBezTo>
                  <a:lnTo>
                    <a:pt x="2960" y="1607618"/>
                  </a:lnTo>
                  <a:cubicBezTo>
                    <a:pt x="1973" y="1665749"/>
                    <a:pt x="987" y="1707666"/>
                    <a:pt x="0" y="1765797"/>
                  </a:cubicBezTo>
                </a:path>
              </a:pathLst>
            </a:custGeom>
            <a:noFill/>
            <a:ln>
              <a:solidFill>
                <a:srgbClr val="FF40FF"/>
              </a:solidFill>
              <a:tailEnd type="non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94A514E-229C-B5DB-9967-CE31C99F71D0}"/>
                </a:ext>
              </a:extLst>
            </p:cNvPr>
            <p:cNvSpPr txBox="1"/>
            <p:nvPr/>
          </p:nvSpPr>
          <p:spPr>
            <a:xfrm>
              <a:off x="2263578" y="5067772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FF40FF"/>
                  </a:solidFill>
                </a:rPr>
                <a:t>(-)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859E912-3466-A780-58E5-D645A7AEC29A}"/>
                </a:ext>
              </a:extLst>
            </p:cNvPr>
            <p:cNvSpPr txBox="1"/>
            <p:nvPr/>
          </p:nvSpPr>
          <p:spPr>
            <a:xfrm>
              <a:off x="2250518" y="5461362"/>
              <a:ext cx="55171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FF40FF"/>
                  </a:solidFill>
                </a:rPr>
                <a:t>(+)</a:t>
              </a:r>
            </a:p>
          </p:txBody>
        </p:sp>
        <p:sp>
          <p:nvSpPr>
            <p:cNvPr id="39" name="U-turn Arrow 38">
              <a:extLst>
                <a:ext uri="{FF2B5EF4-FFF2-40B4-BE49-F238E27FC236}">
                  <a16:creationId xmlns:a16="http://schemas.microsoft.com/office/drawing/2014/main" id="{10001EB7-3E31-B814-5443-8A9A093F8BD3}"/>
                </a:ext>
              </a:extLst>
            </p:cNvPr>
            <p:cNvSpPr/>
            <p:nvPr/>
          </p:nvSpPr>
          <p:spPr>
            <a:xfrm rot="16200000" flipV="1">
              <a:off x="3154920" y="5100653"/>
              <a:ext cx="616430" cy="412619"/>
            </a:xfrm>
            <a:prstGeom prst="uturnArrow">
              <a:avLst>
                <a:gd name="adj1" fmla="val 8941"/>
                <a:gd name="adj2" fmla="val 25000"/>
                <a:gd name="adj3" fmla="val 25000"/>
                <a:gd name="adj4" fmla="val 43750"/>
                <a:gd name="adj5" fmla="val 75000"/>
              </a:avLst>
            </a:prstGeom>
            <a:solidFill>
              <a:srgbClr val="FF4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AD8E515-BE5C-1395-F678-4ADBF1D3FFEC}"/>
              </a:ext>
            </a:extLst>
          </p:cNvPr>
          <p:cNvGrpSpPr/>
          <p:nvPr/>
        </p:nvGrpSpPr>
        <p:grpSpPr>
          <a:xfrm>
            <a:off x="2198988" y="2416685"/>
            <a:ext cx="1948997" cy="3218400"/>
            <a:chOff x="2207568" y="2495922"/>
            <a:chExt cx="1948997" cy="3218400"/>
          </a:xfrm>
        </p:grpSpPr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AB3F514E-240D-955A-070A-5E25B15123A2}"/>
                </a:ext>
              </a:extLst>
            </p:cNvPr>
            <p:cNvSpPr/>
            <p:nvPr/>
          </p:nvSpPr>
          <p:spPr>
            <a:xfrm>
              <a:off x="2207568" y="2495922"/>
              <a:ext cx="1948997" cy="3218400"/>
            </a:xfrm>
            <a:custGeom>
              <a:avLst/>
              <a:gdLst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15617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81878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68627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19989 h 1417983"/>
                <a:gd name="connsiteX6" fmla="*/ 13253 w 1921566"/>
                <a:gd name="connsiteY6" fmla="*/ 887896 h 1417983"/>
                <a:gd name="connsiteX0" fmla="*/ 108978 w 1924526"/>
                <a:gd name="connsiteY0" fmla="*/ 1391478 h 1417983"/>
                <a:gd name="connsiteX1" fmla="*/ 1911273 w 1924526"/>
                <a:gd name="connsiteY1" fmla="*/ 1417983 h 1417983"/>
                <a:gd name="connsiteX2" fmla="*/ 1924526 w 1924526"/>
                <a:gd name="connsiteY2" fmla="*/ 834887 h 1417983"/>
                <a:gd name="connsiteX3" fmla="*/ 625813 w 1924526"/>
                <a:gd name="connsiteY3" fmla="*/ 0 h 1417983"/>
                <a:gd name="connsiteX4" fmla="*/ 625813 w 1924526"/>
                <a:gd name="connsiteY4" fmla="*/ 742122 h 1417983"/>
                <a:gd name="connsiteX5" fmla="*/ 2960 w 1924526"/>
                <a:gd name="connsiteY5" fmla="*/ 719989 h 1417983"/>
                <a:gd name="connsiteX6" fmla="*/ 0 w 1924526"/>
                <a:gd name="connsiteY6" fmla="*/ 894381 h 1417983"/>
                <a:gd name="connsiteX0" fmla="*/ 108978 w 1924526"/>
                <a:gd name="connsiteY0" fmla="*/ 1391478 h 1417983"/>
                <a:gd name="connsiteX1" fmla="*/ 1911273 w 1924526"/>
                <a:gd name="connsiteY1" fmla="*/ 1417983 h 1417983"/>
                <a:gd name="connsiteX2" fmla="*/ 1924526 w 1924526"/>
                <a:gd name="connsiteY2" fmla="*/ 834887 h 1417983"/>
                <a:gd name="connsiteX3" fmla="*/ 625813 w 1924526"/>
                <a:gd name="connsiteY3" fmla="*/ 0 h 1417983"/>
                <a:gd name="connsiteX4" fmla="*/ 625813 w 1924526"/>
                <a:gd name="connsiteY4" fmla="*/ 742122 h 1417983"/>
                <a:gd name="connsiteX5" fmla="*/ 2960 w 1924526"/>
                <a:gd name="connsiteY5" fmla="*/ 736202 h 1417983"/>
                <a:gd name="connsiteX6" fmla="*/ 0 w 1924526"/>
                <a:gd name="connsiteY6" fmla="*/ 894381 h 1417983"/>
                <a:gd name="connsiteX0" fmla="*/ 11702 w 1924526"/>
                <a:gd name="connsiteY0" fmla="*/ 1420661 h 1420661"/>
                <a:gd name="connsiteX1" fmla="*/ 1911273 w 1924526"/>
                <a:gd name="connsiteY1" fmla="*/ 1417983 h 1420661"/>
                <a:gd name="connsiteX2" fmla="*/ 1924526 w 1924526"/>
                <a:gd name="connsiteY2" fmla="*/ 834887 h 1420661"/>
                <a:gd name="connsiteX3" fmla="*/ 625813 w 1924526"/>
                <a:gd name="connsiteY3" fmla="*/ 0 h 1420661"/>
                <a:gd name="connsiteX4" fmla="*/ 625813 w 1924526"/>
                <a:gd name="connsiteY4" fmla="*/ 742122 h 1420661"/>
                <a:gd name="connsiteX5" fmla="*/ 2960 w 1924526"/>
                <a:gd name="connsiteY5" fmla="*/ 736202 h 1420661"/>
                <a:gd name="connsiteX6" fmla="*/ 0 w 1924526"/>
                <a:gd name="connsiteY6" fmla="*/ 894381 h 1420661"/>
                <a:gd name="connsiteX0" fmla="*/ 11702 w 1924526"/>
                <a:gd name="connsiteY0" fmla="*/ 1420661 h 1421226"/>
                <a:gd name="connsiteX1" fmla="*/ 1924243 w 1924526"/>
                <a:gd name="connsiteY1" fmla="*/ 1421226 h 1421226"/>
                <a:gd name="connsiteX2" fmla="*/ 1924526 w 1924526"/>
                <a:gd name="connsiteY2" fmla="*/ 834887 h 1421226"/>
                <a:gd name="connsiteX3" fmla="*/ 625813 w 1924526"/>
                <a:gd name="connsiteY3" fmla="*/ 0 h 1421226"/>
                <a:gd name="connsiteX4" fmla="*/ 625813 w 1924526"/>
                <a:gd name="connsiteY4" fmla="*/ 742122 h 1421226"/>
                <a:gd name="connsiteX5" fmla="*/ 2960 w 1924526"/>
                <a:gd name="connsiteY5" fmla="*/ 736202 h 1421226"/>
                <a:gd name="connsiteX6" fmla="*/ 0 w 1924526"/>
                <a:gd name="connsiteY6" fmla="*/ 894381 h 1421226"/>
                <a:gd name="connsiteX0" fmla="*/ 11702 w 1937778"/>
                <a:gd name="connsiteY0" fmla="*/ 1433913 h 1434478"/>
                <a:gd name="connsiteX1" fmla="*/ 1924243 w 1937778"/>
                <a:gd name="connsiteY1" fmla="*/ 1434478 h 1434478"/>
                <a:gd name="connsiteX2" fmla="*/ 1937778 w 1937778"/>
                <a:gd name="connsiteY2" fmla="*/ 0 h 1434478"/>
                <a:gd name="connsiteX3" fmla="*/ 625813 w 1937778"/>
                <a:gd name="connsiteY3" fmla="*/ 13252 h 1434478"/>
                <a:gd name="connsiteX4" fmla="*/ 625813 w 1937778"/>
                <a:gd name="connsiteY4" fmla="*/ 755374 h 1434478"/>
                <a:gd name="connsiteX5" fmla="*/ 2960 w 1937778"/>
                <a:gd name="connsiteY5" fmla="*/ 749454 h 1434478"/>
                <a:gd name="connsiteX6" fmla="*/ 0 w 1937778"/>
                <a:gd name="connsiteY6" fmla="*/ 907633 h 1434478"/>
                <a:gd name="connsiteX0" fmla="*/ 11702 w 1948997"/>
                <a:gd name="connsiteY0" fmla="*/ 3217835 h 3218400"/>
                <a:gd name="connsiteX1" fmla="*/ 1924243 w 1948997"/>
                <a:gd name="connsiteY1" fmla="*/ 3218400 h 3218400"/>
                <a:gd name="connsiteX2" fmla="*/ 1948997 w 1948997"/>
                <a:gd name="connsiteY2" fmla="*/ 0 h 3218400"/>
                <a:gd name="connsiteX3" fmla="*/ 625813 w 1948997"/>
                <a:gd name="connsiteY3" fmla="*/ 1797174 h 3218400"/>
                <a:gd name="connsiteX4" fmla="*/ 625813 w 1948997"/>
                <a:gd name="connsiteY4" fmla="*/ 2539296 h 3218400"/>
                <a:gd name="connsiteX5" fmla="*/ 2960 w 1948997"/>
                <a:gd name="connsiteY5" fmla="*/ 2533376 h 3218400"/>
                <a:gd name="connsiteX6" fmla="*/ 0 w 1948997"/>
                <a:gd name="connsiteY6" fmla="*/ 2691555 h 3218400"/>
                <a:gd name="connsiteX0" fmla="*/ 11702 w 1948997"/>
                <a:gd name="connsiteY0" fmla="*/ 3217835 h 3218400"/>
                <a:gd name="connsiteX1" fmla="*/ 1924243 w 1948997"/>
                <a:gd name="connsiteY1" fmla="*/ 3218400 h 3218400"/>
                <a:gd name="connsiteX2" fmla="*/ 1948997 w 1948997"/>
                <a:gd name="connsiteY2" fmla="*/ 0 h 3218400"/>
                <a:gd name="connsiteX3" fmla="*/ 592154 w 1948997"/>
                <a:gd name="connsiteY3" fmla="*/ 13253 h 3218400"/>
                <a:gd name="connsiteX4" fmla="*/ 625813 w 1948997"/>
                <a:gd name="connsiteY4" fmla="*/ 2539296 h 3218400"/>
                <a:gd name="connsiteX5" fmla="*/ 2960 w 1948997"/>
                <a:gd name="connsiteY5" fmla="*/ 2533376 h 3218400"/>
                <a:gd name="connsiteX6" fmla="*/ 0 w 1948997"/>
                <a:gd name="connsiteY6" fmla="*/ 2691555 h 321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8997" h="3218400">
                  <a:moveTo>
                    <a:pt x="11702" y="3217835"/>
                  </a:moveTo>
                  <a:lnTo>
                    <a:pt x="1924243" y="3218400"/>
                  </a:lnTo>
                  <a:cubicBezTo>
                    <a:pt x="1924337" y="3022954"/>
                    <a:pt x="1948903" y="195446"/>
                    <a:pt x="1948997" y="0"/>
                  </a:cubicBezTo>
                  <a:lnTo>
                    <a:pt x="592154" y="13253"/>
                  </a:lnTo>
                  <a:lnTo>
                    <a:pt x="625813" y="2539296"/>
                  </a:lnTo>
                  <a:lnTo>
                    <a:pt x="2960" y="2533376"/>
                  </a:lnTo>
                  <a:cubicBezTo>
                    <a:pt x="1973" y="2591507"/>
                    <a:pt x="987" y="2633424"/>
                    <a:pt x="0" y="2691555"/>
                  </a:cubicBezTo>
                </a:path>
              </a:pathLst>
            </a:custGeom>
            <a:noFill/>
            <a:ln>
              <a:solidFill>
                <a:srgbClr val="92D050"/>
              </a:solidFill>
              <a:tailEnd type="non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957707D-1B30-9817-D490-098033807C44}"/>
                </a:ext>
              </a:extLst>
            </p:cNvPr>
            <p:cNvSpPr txBox="1"/>
            <p:nvPr/>
          </p:nvSpPr>
          <p:spPr>
            <a:xfrm>
              <a:off x="2298712" y="5419777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B050"/>
                  </a:solidFill>
                </a:rPr>
                <a:t>(-)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BCF2CB0-8BE5-9BFE-61AB-5DBFB745A6B1}"/>
                </a:ext>
              </a:extLst>
            </p:cNvPr>
            <p:cNvSpPr txBox="1"/>
            <p:nvPr/>
          </p:nvSpPr>
          <p:spPr>
            <a:xfrm>
              <a:off x="2261872" y="5029963"/>
              <a:ext cx="55171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B050"/>
                  </a:solidFill>
                </a:rPr>
                <a:t>(+)</a:t>
              </a:r>
            </a:p>
          </p:txBody>
        </p:sp>
        <p:sp>
          <p:nvSpPr>
            <p:cNvPr id="44" name="U-turn Arrow 43">
              <a:extLst>
                <a:ext uri="{FF2B5EF4-FFF2-40B4-BE49-F238E27FC236}">
                  <a16:creationId xmlns:a16="http://schemas.microsoft.com/office/drawing/2014/main" id="{06E84E7C-B50C-9A0D-641B-A25907500EE1}"/>
                </a:ext>
              </a:extLst>
            </p:cNvPr>
            <p:cNvSpPr/>
            <p:nvPr/>
          </p:nvSpPr>
          <p:spPr>
            <a:xfrm rot="10800000" flipH="1" flipV="1">
              <a:off x="3074511" y="4954418"/>
              <a:ext cx="780840" cy="428088"/>
            </a:xfrm>
            <a:prstGeom prst="uturnArrow">
              <a:avLst>
                <a:gd name="adj1" fmla="val 1544"/>
                <a:gd name="adj2" fmla="val 25000"/>
                <a:gd name="adj3" fmla="val 31473"/>
                <a:gd name="adj4" fmla="val 43750"/>
                <a:gd name="adj5" fmla="val 7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9DA71B-1E7F-7CFE-6C76-20376D704AC9}"/>
              </a:ext>
            </a:extLst>
          </p:cNvPr>
          <p:cNvGrpSpPr/>
          <p:nvPr/>
        </p:nvGrpSpPr>
        <p:grpSpPr>
          <a:xfrm>
            <a:off x="2207568" y="3345036"/>
            <a:ext cx="1948998" cy="2369285"/>
            <a:chOff x="2207568" y="3345036"/>
            <a:chExt cx="1948998" cy="2369285"/>
          </a:xfrm>
        </p:grpSpPr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86AE6F64-265E-C118-91EB-77ED999B22F9}"/>
                </a:ext>
              </a:extLst>
            </p:cNvPr>
            <p:cNvSpPr/>
            <p:nvPr/>
          </p:nvSpPr>
          <p:spPr>
            <a:xfrm>
              <a:off x="2207568" y="3345036"/>
              <a:ext cx="1948998" cy="2369285"/>
            </a:xfrm>
            <a:custGeom>
              <a:avLst/>
              <a:gdLst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15617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81878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68627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19989 h 1417983"/>
                <a:gd name="connsiteX6" fmla="*/ 13253 w 1921566"/>
                <a:gd name="connsiteY6" fmla="*/ 887896 h 1417983"/>
                <a:gd name="connsiteX0" fmla="*/ 108978 w 1924526"/>
                <a:gd name="connsiteY0" fmla="*/ 1391478 h 1417983"/>
                <a:gd name="connsiteX1" fmla="*/ 1911273 w 1924526"/>
                <a:gd name="connsiteY1" fmla="*/ 1417983 h 1417983"/>
                <a:gd name="connsiteX2" fmla="*/ 1924526 w 1924526"/>
                <a:gd name="connsiteY2" fmla="*/ 834887 h 1417983"/>
                <a:gd name="connsiteX3" fmla="*/ 625813 w 1924526"/>
                <a:gd name="connsiteY3" fmla="*/ 0 h 1417983"/>
                <a:gd name="connsiteX4" fmla="*/ 625813 w 1924526"/>
                <a:gd name="connsiteY4" fmla="*/ 742122 h 1417983"/>
                <a:gd name="connsiteX5" fmla="*/ 2960 w 1924526"/>
                <a:gd name="connsiteY5" fmla="*/ 719989 h 1417983"/>
                <a:gd name="connsiteX6" fmla="*/ 0 w 1924526"/>
                <a:gd name="connsiteY6" fmla="*/ 894381 h 1417983"/>
                <a:gd name="connsiteX0" fmla="*/ 108978 w 1924526"/>
                <a:gd name="connsiteY0" fmla="*/ 1391478 h 1417983"/>
                <a:gd name="connsiteX1" fmla="*/ 1911273 w 1924526"/>
                <a:gd name="connsiteY1" fmla="*/ 1417983 h 1417983"/>
                <a:gd name="connsiteX2" fmla="*/ 1924526 w 1924526"/>
                <a:gd name="connsiteY2" fmla="*/ 834887 h 1417983"/>
                <a:gd name="connsiteX3" fmla="*/ 625813 w 1924526"/>
                <a:gd name="connsiteY3" fmla="*/ 0 h 1417983"/>
                <a:gd name="connsiteX4" fmla="*/ 625813 w 1924526"/>
                <a:gd name="connsiteY4" fmla="*/ 742122 h 1417983"/>
                <a:gd name="connsiteX5" fmla="*/ 2960 w 1924526"/>
                <a:gd name="connsiteY5" fmla="*/ 736202 h 1417983"/>
                <a:gd name="connsiteX6" fmla="*/ 0 w 1924526"/>
                <a:gd name="connsiteY6" fmla="*/ 894381 h 1417983"/>
                <a:gd name="connsiteX0" fmla="*/ 11702 w 1924526"/>
                <a:gd name="connsiteY0" fmla="*/ 1420661 h 1420661"/>
                <a:gd name="connsiteX1" fmla="*/ 1911273 w 1924526"/>
                <a:gd name="connsiteY1" fmla="*/ 1417983 h 1420661"/>
                <a:gd name="connsiteX2" fmla="*/ 1924526 w 1924526"/>
                <a:gd name="connsiteY2" fmla="*/ 834887 h 1420661"/>
                <a:gd name="connsiteX3" fmla="*/ 625813 w 1924526"/>
                <a:gd name="connsiteY3" fmla="*/ 0 h 1420661"/>
                <a:gd name="connsiteX4" fmla="*/ 625813 w 1924526"/>
                <a:gd name="connsiteY4" fmla="*/ 742122 h 1420661"/>
                <a:gd name="connsiteX5" fmla="*/ 2960 w 1924526"/>
                <a:gd name="connsiteY5" fmla="*/ 736202 h 1420661"/>
                <a:gd name="connsiteX6" fmla="*/ 0 w 1924526"/>
                <a:gd name="connsiteY6" fmla="*/ 894381 h 1420661"/>
                <a:gd name="connsiteX0" fmla="*/ 11702 w 1924526"/>
                <a:gd name="connsiteY0" fmla="*/ 1420661 h 1421226"/>
                <a:gd name="connsiteX1" fmla="*/ 1924243 w 1924526"/>
                <a:gd name="connsiteY1" fmla="*/ 1421226 h 1421226"/>
                <a:gd name="connsiteX2" fmla="*/ 1924526 w 1924526"/>
                <a:gd name="connsiteY2" fmla="*/ 834887 h 1421226"/>
                <a:gd name="connsiteX3" fmla="*/ 625813 w 1924526"/>
                <a:gd name="connsiteY3" fmla="*/ 0 h 1421226"/>
                <a:gd name="connsiteX4" fmla="*/ 625813 w 1924526"/>
                <a:gd name="connsiteY4" fmla="*/ 742122 h 1421226"/>
                <a:gd name="connsiteX5" fmla="*/ 2960 w 1924526"/>
                <a:gd name="connsiteY5" fmla="*/ 736202 h 1421226"/>
                <a:gd name="connsiteX6" fmla="*/ 0 w 1924526"/>
                <a:gd name="connsiteY6" fmla="*/ 894381 h 1421226"/>
                <a:gd name="connsiteX0" fmla="*/ 11702 w 1937778"/>
                <a:gd name="connsiteY0" fmla="*/ 1433913 h 1434478"/>
                <a:gd name="connsiteX1" fmla="*/ 1924243 w 1937778"/>
                <a:gd name="connsiteY1" fmla="*/ 1434478 h 1434478"/>
                <a:gd name="connsiteX2" fmla="*/ 1937778 w 1937778"/>
                <a:gd name="connsiteY2" fmla="*/ 0 h 1434478"/>
                <a:gd name="connsiteX3" fmla="*/ 625813 w 1937778"/>
                <a:gd name="connsiteY3" fmla="*/ 13252 h 1434478"/>
                <a:gd name="connsiteX4" fmla="*/ 625813 w 1937778"/>
                <a:gd name="connsiteY4" fmla="*/ 755374 h 1434478"/>
                <a:gd name="connsiteX5" fmla="*/ 2960 w 1937778"/>
                <a:gd name="connsiteY5" fmla="*/ 749454 h 1434478"/>
                <a:gd name="connsiteX6" fmla="*/ 0 w 1937778"/>
                <a:gd name="connsiteY6" fmla="*/ 907633 h 1434478"/>
                <a:gd name="connsiteX0" fmla="*/ 11702 w 1948998"/>
                <a:gd name="connsiteY0" fmla="*/ 2359533 h 2360098"/>
                <a:gd name="connsiteX1" fmla="*/ 1924243 w 1948998"/>
                <a:gd name="connsiteY1" fmla="*/ 2360098 h 2360098"/>
                <a:gd name="connsiteX2" fmla="*/ 1948998 w 1948998"/>
                <a:gd name="connsiteY2" fmla="*/ 0 h 2360098"/>
                <a:gd name="connsiteX3" fmla="*/ 625813 w 1948998"/>
                <a:gd name="connsiteY3" fmla="*/ 938872 h 2360098"/>
                <a:gd name="connsiteX4" fmla="*/ 625813 w 1948998"/>
                <a:gd name="connsiteY4" fmla="*/ 1680994 h 2360098"/>
                <a:gd name="connsiteX5" fmla="*/ 2960 w 1948998"/>
                <a:gd name="connsiteY5" fmla="*/ 1675074 h 2360098"/>
                <a:gd name="connsiteX6" fmla="*/ 0 w 1948998"/>
                <a:gd name="connsiteY6" fmla="*/ 1833253 h 2360098"/>
                <a:gd name="connsiteX0" fmla="*/ 11702 w 1948998"/>
                <a:gd name="connsiteY0" fmla="*/ 2368720 h 2369285"/>
                <a:gd name="connsiteX1" fmla="*/ 1924243 w 1948998"/>
                <a:gd name="connsiteY1" fmla="*/ 2369285 h 2369285"/>
                <a:gd name="connsiteX2" fmla="*/ 1948998 w 1948998"/>
                <a:gd name="connsiteY2" fmla="*/ 9187 h 2369285"/>
                <a:gd name="connsiteX3" fmla="*/ 614593 w 1948998"/>
                <a:gd name="connsiteY3" fmla="*/ 0 h 2369285"/>
                <a:gd name="connsiteX4" fmla="*/ 625813 w 1948998"/>
                <a:gd name="connsiteY4" fmla="*/ 1690181 h 2369285"/>
                <a:gd name="connsiteX5" fmla="*/ 2960 w 1948998"/>
                <a:gd name="connsiteY5" fmla="*/ 1684261 h 2369285"/>
                <a:gd name="connsiteX6" fmla="*/ 0 w 1948998"/>
                <a:gd name="connsiteY6" fmla="*/ 1842440 h 2369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8998" h="2369285">
                  <a:moveTo>
                    <a:pt x="11702" y="2368720"/>
                  </a:moveTo>
                  <a:lnTo>
                    <a:pt x="1924243" y="2369285"/>
                  </a:lnTo>
                  <a:cubicBezTo>
                    <a:pt x="1924337" y="2173839"/>
                    <a:pt x="1948904" y="204633"/>
                    <a:pt x="1948998" y="9187"/>
                  </a:cubicBezTo>
                  <a:lnTo>
                    <a:pt x="614593" y="0"/>
                  </a:lnTo>
                  <a:lnTo>
                    <a:pt x="625813" y="1690181"/>
                  </a:lnTo>
                  <a:lnTo>
                    <a:pt x="2960" y="1684261"/>
                  </a:lnTo>
                  <a:cubicBezTo>
                    <a:pt x="1973" y="1742392"/>
                    <a:pt x="987" y="1784309"/>
                    <a:pt x="0" y="1842440"/>
                  </a:cubicBezTo>
                </a:path>
              </a:pathLst>
            </a:custGeom>
            <a:noFill/>
            <a:ln>
              <a:solidFill>
                <a:srgbClr val="92D050"/>
              </a:solidFill>
              <a:tailEnd type="non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3C4A069-3DA9-4935-14D6-3AEC3527C25D}"/>
                </a:ext>
              </a:extLst>
            </p:cNvPr>
            <p:cNvSpPr txBox="1"/>
            <p:nvPr/>
          </p:nvSpPr>
          <p:spPr>
            <a:xfrm>
              <a:off x="2298712" y="5419777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B050"/>
                  </a:solidFill>
                </a:rPr>
                <a:t>(-)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51A4FDF-6BD9-221C-4118-5EEF8DFD8568}"/>
                </a:ext>
              </a:extLst>
            </p:cNvPr>
            <p:cNvSpPr txBox="1"/>
            <p:nvPr/>
          </p:nvSpPr>
          <p:spPr>
            <a:xfrm>
              <a:off x="2261872" y="5029963"/>
              <a:ext cx="55171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00B050"/>
                  </a:solidFill>
                </a:rPr>
                <a:t>(+)</a:t>
              </a:r>
            </a:p>
          </p:txBody>
        </p:sp>
        <p:sp>
          <p:nvSpPr>
            <p:cNvPr id="49" name="U-turn Arrow 48">
              <a:extLst>
                <a:ext uri="{FF2B5EF4-FFF2-40B4-BE49-F238E27FC236}">
                  <a16:creationId xmlns:a16="http://schemas.microsoft.com/office/drawing/2014/main" id="{3A42AED5-38D9-E686-8680-4261C5EB5615}"/>
                </a:ext>
              </a:extLst>
            </p:cNvPr>
            <p:cNvSpPr/>
            <p:nvPr/>
          </p:nvSpPr>
          <p:spPr>
            <a:xfrm rot="10800000" flipH="1" flipV="1">
              <a:off x="3074511" y="4954418"/>
              <a:ext cx="780840" cy="428088"/>
            </a:xfrm>
            <a:prstGeom prst="uturnArrow">
              <a:avLst>
                <a:gd name="adj1" fmla="val 1544"/>
                <a:gd name="adj2" fmla="val 25000"/>
                <a:gd name="adj3" fmla="val 31473"/>
                <a:gd name="adj4" fmla="val 43750"/>
                <a:gd name="adj5" fmla="val 7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B4C16C4-3F8A-AE33-3BEC-9ECE3426F984}"/>
              </a:ext>
            </a:extLst>
          </p:cNvPr>
          <p:cNvGrpSpPr/>
          <p:nvPr/>
        </p:nvGrpSpPr>
        <p:grpSpPr>
          <a:xfrm>
            <a:off x="2207568" y="2484839"/>
            <a:ext cx="1931838" cy="3253522"/>
            <a:chOff x="2207568" y="2484839"/>
            <a:chExt cx="1931838" cy="3253522"/>
          </a:xfrm>
        </p:grpSpPr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61280B06-A3DA-7953-66C1-FD80AB310AFA}"/>
                </a:ext>
              </a:extLst>
            </p:cNvPr>
            <p:cNvSpPr/>
            <p:nvPr/>
          </p:nvSpPr>
          <p:spPr>
            <a:xfrm>
              <a:off x="2207568" y="2484839"/>
              <a:ext cx="1931838" cy="3229482"/>
            </a:xfrm>
            <a:custGeom>
              <a:avLst/>
              <a:gdLst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15617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81878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28870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68627 h 1417983"/>
                <a:gd name="connsiteX6" fmla="*/ 13253 w 1921566"/>
                <a:gd name="connsiteY6" fmla="*/ 887896 h 1417983"/>
                <a:gd name="connsiteX0" fmla="*/ 106018 w 1921566"/>
                <a:gd name="connsiteY0" fmla="*/ 1391478 h 1417983"/>
                <a:gd name="connsiteX1" fmla="*/ 1908313 w 1921566"/>
                <a:gd name="connsiteY1" fmla="*/ 1417983 h 1417983"/>
                <a:gd name="connsiteX2" fmla="*/ 1921566 w 1921566"/>
                <a:gd name="connsiteY2" fmla="*/ 834887 h 1417983"/>
                <a:gd name="connsiteX3" fmla="*/ 622853 w 1921566"/>
                <a:gd name="connsiteY3" fmla="*/ 0 h 1417983"/>
                <a:gd name="connsiteX4" fmla="*/ 622853 w 1921566"/>
                <a:gd name="connsiteY4" fmla="*/ 742122 h 1417983"/>
                <a:gd name="connsiteX5" fmla="*/ 0 w 1921566"/>
                <a:gd name="connsiteY5" fmla="*/ 719989 h 1417983"/>
                <a:gd name="connsiteX6" fmla="*/ 13253 w 1921566"/>
                <a:gd name="connsiteY6" fmla="*/ 887896 h 1417983"/>
                <a:gd name="connsiteX0" fmla="*/ 108978 w 1924526"/>
                <a:gd name="connsiteY0" fmla="*/ 1391478 h 1417983"/>
                <a:gd name="connsiteX1" fmla="*/ 1911273 w 1924526"/>
                <a:gd name="connsiteY1" fmla="*/ 1417983 h 1417983"/>
                <a:gd name="connsiteX2" fmla="*/ 1924526 w 1924526"/>
                <a:gd name="connsiteY2" fmla="*/ 834887 h 1417983"/>
                <a:gd name="connsiteX3" fmla="*/ 625813 w 1924526"/>
                <a:gd name="connsiteY3" fmla="*/ 0 h 1417983"/>
                <a:gd name="connsiteX4" fmla="*/ 625813 w 1924526"/>
                <a:gd name="connsiteY4" fmla="*/ 742122 h 1417983"/>
                <a:gd name="connsiteX5" fmla="*/ 2960 w 1924526"/>
                <a:gd name="connsiteY5" fmla="*/ 719989 h 1417983"/>
                <a:gd name="connsiteX6" fmla="*/ 0 w 1924526"/>
                <a:gd name="connsiteY6" fmla="*/ 894381 h 1417983"/>
                <a:gd name="connsiteX0" fmla="*/ 108978 w 1924526"/>
                <a:gd name="connsiteY0" fmla="*/ 1391478 h 1417983"/>
                <a:gd name="connsiteX1" fmla="*/ 1911273 w 1924526"/>
                <a:gd name="connsiteY1" fmla="*/ 1417983 h 1417983"/>
                <a:gd name="connsiteX2" fmla="*/ 1924526 w 1924526"/>
                <a:gd name="connsiteY2" fmla="*/ 834887 h 1417983"/>
                <a:gd name="connsiteX3" fmla="*/ 625813 w 1924526"/>
                <a:gd name="connsiteY3" fmla="*/ 0 h 1417983"/>
                <a:gd name="connsiteX4" fmla="*/ 625813 w 1924526"/>
                <a:gd name="connsiteY4" fmla="*/ 742122 h 1417983"/>
                <a:gd name="connsiteX5" fmla="*/ 2960 w 1924526"/>
                <a:gd name="connsiteY5" fmla="*/ 736202 h 1417983"/>
                <a:gd name="connsiteX6" fmla="*/ 0 w 1924526"/>
                <a:gd name="connsiteY6" fmla="*/ 894381 h 1417983"/>
                <a:gd name="connsiteX0" fmla="*/ 11702 w 1924526"/>
                <a:gd name="connsiteY0" fmla="*/ 1420661 h 1420661"/>
                <a:gd name="connsiteX1" fmla="*/ 1911273 w 1924526"/>
                <a:gd name="connsiteY1" fmla="*/ 1417983 h 1420661"/>
                <a:gd name="connsiteX2" fmla="*/ 1924526 w 1924526"/>
                <a:gd name="connsiteY2" fmla="*/ 834887 h 1420661"/>
                <a:gd name="connsiteX3" fmla="*/ 625813 w 1924526"/>
                <a:gd name="connsiteY3" fmla="*/ 0 h 1420661"/>
                <a:gd name="connsiteX4" fmla="*/ 625813 w 1924526"/>
                <a:gd name="connsiteY4" fmla="*/ 742122 h 1420661"/>
                <a:gd name="connsiteX5" fmla="*/ 2960 w 1924526"/>
                <a:gd name="connsiteY5" fmla="*/ 736202 h 1420661"/>
                <a:gd name="connsiteX6" fmla="*/ 0 w 1924526"/>
                <a:gd name="connsiteY6" fmla="*/ 894381 h 1420661"/>
                <a:gd name="connsiteX0" fmla="*/ 11702 w 1924526"/>
                <a:gd name="connsiteY0" fmla="*/ 1420661 h 1421226"/>
                <a:gd name="connsiteX1" fmla="*/ 1924243 w 1924526"/>
                <a:gd name="connsiteY1" fmla="*/ 1421226 h 1421226"/>
                <a:gd name="connsiteX2" fmla="*/ 1924526 w 1924526"/>
                <a:gd name="connsiteY2" fmla="*/ 834887 h 1421226"/>
                <a:gd name="connsiteX3" fmla="*/ 625813 w 1924526"/>
                <a:gd name="connsiteY3" fmla="*/ 0 h 1421226"/>
                <a:gd name="connsiteX4" fmla="*/ 625813 w 1924526"/>
                <a:gd name="connsiteY4" fmla="*/ 742122 h 1421226"/>
                <a:gd name="connsiteX5" fmla="*/ 2960 w 1924526"/>
                <a:gd name="connsiteY5" fmla="*/ 736202 h 1421226"/>
                <a:gd name="connsiteX6" fmla="*/ 0 w 1924526"/>
                <a:gd name="connsiteY6" fmla="*/ 894381 h 1421226"/>
                <a:gd name="connsiteX0" fmla="*/ 11702 w 1924244"/>
                <a:gd name="connsiteY0" fmla="*/ 1480636 h 1481201"/>
                <a:gd name="connsiteX1" fmla="*/ 1924243 w 1924244"/>
                <a:gd name="connsiteY1" fmla="*/ 1481201 h 1481201"/>
                <a:gd name="connsiteX2" fmla="*/ 1920618 w 1924244"/>
                <a:gd name="connsiteY2" fmla="*/ 0 h 1481201"/>
                <a:gd name="connsiteX3" fmla="*/ 625813 w 1924244"/>
                <a:gd name="connsiteY3" fmla="*/ 59975 h 1481201"/>
                <a:gd name="connsiteX4" fmla="*/ 625813 w 1924244"/>
                <a:gd name="connsiteY4" fmla="*/ 802097 h 1481201"/>
                <a:gd name="connsiteX5" fmla="*/ 2960 w 1924244"/>
                <a:gd name="connsiteY5" fmla="*/ 796177 h 1481201"/>
                <a:gd name="connsiteX6" fmla="*/ 0 w 1924244"/>
                <a:gd name="connsiteY6" fmla="*/ 954356 h 1481201"/>
                <a:gd name="connsiteX0" fmla="*/ 11702 w 1924244"/>
                <a:gd name="connsiteY0" fmla="*/ 2292077 h 2292642"/>
                <a:gd name="connsiteX1" fmla="*/ 1924243 w 1924244"/>
                <a:gd name="connsiteY1" fmla="*/ 2292642 h 2292642"/>
                <a:gd name="connsiteX2" fmla="*/ 1920618 w 1924244"/>
                <a:gd name="connsiteY2" fmla="*/ 811441 h 2292642"/>
                <a:gd name="connsiteX3" fmla="*/ 621906 w 1924244"/>
                <a:gd name="connsiteY3" fmla="*/ 0 h 2292642"/>
                <a:gd name="connsiteX4" fmla="*/ 625813 w 1924244"/>
                <a:gd name="connsiteY4" fmla="*/ 1613538 h 2292642"/>
                <a:gd name="connsiteX5" fmla="*/ 2960 w 1924244"/>
                <a:gd name="connsiteY5" fmla="*/ 1607618 h 2292642"/>
                <a:gd name="connsiteX6" fmla="*/ 0 w 1924244"/>
                <a:gd name="connsiteY6" fmla="*/ 1765797 h 2292642"/>
                <a:gd name="connsiteX0" fmla="*/ 11702 w 1931838"/>
                <a:gd name="connsiteY0" fmla="*/ 2457757 h 2458322"/>
                <a:gd name="connsiteX1" fmla="*/ 1924243 w 1931838"/>
                <a:gd name="connsiteY1" fmla="*/ 2458322 h 2458322"/>
                <a:gd name="connsiteX2" fmla="*/ 1931838 w 1931838"/>
                <a:gd name="connsiteY2" fmla="*/ 68331 h 2458322"/>
                <a:gd name="connsiteX3" fmla="*/ 621906 w 1931838"/>
                <a:gd name="connsiteY3" fmla="*/ 165680 h 2458322"/>
                <a:gd name="connsiteX4" fmla="*/ 625813 w 1931838"/>
                <a:gd name="connsiteY4" fmla="*/ 1779218 h 2458322"/>
                <a:gd name="connsiteX5" fmla="*/ 2960 w 1931838"/>
                <a:gd name="connsiteY5" fmla="*/ 1773298 h 2458322"/>
                <a:gd name="connsiteX6" fmla="*/ 0 w 1931838"/>
                <a:gd name="connsiteY6" fmla="*/ 1931477 h 2458322"/>
                <a:gd name="connsiteX0" fmla="*/ 11702 w 1931838"/>
                <a:gd name="connsiteY0" fmla="*/ 3228917 h 3229482"/>
                <a:gd name="connsiteX1" fmla="*/ 1924243 w 1931838"/>
                <a:gd name="connsiteY1" fmla="*/ 3229482 h 3229482"/>
                <a:gd name="connsiteX2" fmla="*/ 1931838 w 1931838"/>
                <a:gd name="connsiteY2" fmla="*/ 839491 h 3229482"/>
                <a:gd name="connsiteX3" fmla="*/ 588247 w 1931838"/>
                <a:gd name="connsiteY3" fmla="*/ 0 h 3229482"/>
                <a:gd name="connsiteX4" fmla="*/ 625813 w 1931838"/>
                <a:gd name="connsiteY4" fmla="*/ 2550378 h 3229482"/>
                <a:gd name="connsiteX5" fmla="*/ 2960 w 1931838"/>
                <a:gd name="connsiteY5" fmla="*/ 2544458 h 3229482"/>
                <a:gd name="connsiteX6" fmla="*/ 0 w 1931838"/>
                <a:gd name="connsiteY6" fmla="*/ 2702637 h 3229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1838" h="3229482">
                  <a:moveTo>
                    <a:pt x="11702" y="3228917"/>
                  </a:moveTo>
                  <a:lnTo>
                    <a:pt x="1924243" y="3229482"/>
                  </a:lnTo>
                  <a:cubicBezTo>
                    <a:pt x="1924337" y="3034036"/>
                    <a:pt x="1931744" y="1034937"/>
                    <a:pt x="1931838" y="839491"/>
                  </a:cubicBezTo>
                  <a:lnTo>
                    <a:pt x="588247" y="0"/>
                  </a:lnTo>
                  <a:cubicBezTo>
                    <a:pt x="589549" y="537846"/>
                    <a:pt x="624511" y="2012532"/>
                    <a:pt x="625813" y="2550378"/>
                  </a:cubicBezTo>
                  <a:lnTo>
                    <a:pt x="2960" y="2544458"/>
                  </a:lnTo>
                  <a:cubicBezTo>
                    <a:pt x="1973" y="2602589"/>
                    <a:pt x="987" y="2644506"/>
                    <a:pt x="0" y="2702637"/>
                  </a:cubicBezTo>
                </a:path>
              </a:pathLst>
            </a:custGeom>
            <a:noFill/>
            <a:ln>
              <a:solidFill>
                <a:srgbClr val="FF40FF"/>
              </a:solidFill>
              <a:tailEnd type="non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9F92D94-3691-81EF-B45F-406E97EBDE8E}"/>
                </a:ext>
              </a:extLst>
            </p:cNvPr>
            <p:cNvSpPr txBox="1"/>
            <p:nvPr/>
          </p:nvSpPr>
          <p:spPr>
            <a:xfrm>
              <a:off x="2263578" y="5067772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FF40FF"/>
                  </a:solidFill>
                </a:rPr>
                <a:t>(-)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7387440-959E-3FFB-A61D-289ED8B5BE83}"/>
                </a:ext>
              </a:extLst>
            </p:cNvPr>
            <p:cNvSpPr txBox="1"/>
            <p:nvPr/>
          </p:nvSpPr>
          <p:spPr>
            <a:xfrm>
              <a:off x="2250518" y="5461362"/>
              <a:ext cx="55171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FF40FF"/>
                  </a:solidFill>
                </a:rPr>
                <a:t>(+)</a:t>
              </a:r>
            </a:p>
          </p:txBody>
        </p:sp>
        <p:sp>
          <p:nvSpPr>
            <p:cNvPr id="54" name="U-turn Arrow 53">
              <a:extLst>
                <a:ext uri="{FF2B5EF4-FFF2-40B4-BE49-F238E27FC236}">
                  <a16:creationId xmlns:a16="http://schemas.microsoft.com/office/drawing/2014/main" id="{B3875674-E574-1E3A-FBF8-B2987FD1A08B}"/>
                </a:ext>
              </a:extLst>
            </p:cNvPr>
            <p:cNvSpPr/>
            <p:nvPr/>
          </p:nvSpPr>
          <p:spPr>
            <a:xfrm rot="16200000" flipV="1">
              <a:off x="3154920" y="5100653"/>
              <a:ext cx="616430" cy="412619"/>
            </a:xfrm>
            <a:prstGeom prst="uturnArrow">
              <a:avLst>
                <a:gd name="adj1" fmla="val 8941"/>
                <a:gd name="adj2" fmla="val 25000"/>
                <a:gd name="adj3" fmla="val 25000"/>
                <a:gd name="adj4" fmla="val 43750"/>
                <a:gd name="adj5" fmla="val 75000"/>
              </a:avLst>
            </a:prstGeom>
            <a:solidFill>
              <a:srgbClr val="FF4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99F9068-D93E-ABF3-8D94-0B0982145920}"/>
                  </a:ext>
                </a:extLst>
              </p:cNvPr>
              <p:cNvSpPr txBox="1"/>
              <p:nvPr/>
            </p:nvSpPr>
            <p:spPr>
              <a:xfrm>
                <a:off x="235486" y="5254058"/>
                <a:ext cx="14142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40FF"/>
                    </a:solidFill>
                  </a:rPr>
                  <a:t>sin(</a:t>
                </a:r>
                <a:r>
                  <a:rPr lang="el-GR" dirty="0">
                    <a:solidFill>
                      <a:srgbClr val="FF40FF"/>
                    </a:solidFill>
                  </a:rPr>
                  <a:t>ω</a:t>
                </a:r>
                <a:r>
                  <a:rPr lang="en-US" dirty="0">
                    <a:solidFill>
                      <a:srgbClr val="FF40FF"/>
                    </a:solidFill>
                  </a:rPr>
                  <a:t>t)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99F9068-D93E-ABF3-8D94-0B09821459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486" y="5254058"/>
                <a:ext cx="1414298" cy="276999"/>
              </a:xfrm>
              <a:prstGeom prst="rect">
                <a:avLst/>
              </a:prstGeom>
              <a:blipFill>
                <a:blip r:embed="rId7"/>
                <a:stretch>
                  <a:fillRect l="-5310" t="-21739" r="-8850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AA4C6337-B643-9DCE-F93F-F6D03131E504}"/>
                  </a:ext>
                </a:extLst>
              </p:cNvPr>
              <p:cNvSpPr txBox="1"/>
              <p:nvPr/>
            </p:nvSpPr>
            <p:spPr>
              <a:xfrm>
                <a:off x="885440" y="3992058"/>
                <a:ext cx="15286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40FF"/>
                    </a:solidFill>
                  </a:rPr>
                  <a:t>sin(</a:t>
                </a:r>
                <a:r>
                  <a:rPr lang="el-GR" dirty="0">
                    <a:solidFill>
                      <a:srgbClr val="FF40FF"/>
                    </a:solidFill>
                  </a:rPr>
                  <a:t>ω</a:t>
                </a:r>
                <a:r>
                  <a:rPr lang="en-US" dirty="0">
                    <a:solidFill>
                      <a:srgbClr val="FF40FF"/>
                    </a:solidFill>
                  </a:rPr>
                  <a:t>t)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AA4C6337-B643-9DCE-F93F-F6D03131E5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440" y="3992058"/>
                <a:ext cx="1528688" cy="276999"/>
              </a:xfrm>
              <a:prstGeom prst="rect">
                <a:avLst/>
              </a:prstGeom>
              <a:blipFill>
                <a:blip r:embed="rId8"/>
                <a:stretch>
                  <a:fillRect l="-4918" t="-27273" r="-8197" b="-5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2B77581-69FC-2CD7-69F2-166E171AAA66}"/>
                  </a:ext>
                </a:extLst>
              </p:cNvPr>
              <p:cNvSpPr txBox="1"/>
              <p:nvPr/>
            </p:nvSpPr>
            <p:spPr>
              <a:xfrm>
                <a:off x="4558767" y="4005064"/>
                <a:ext cx="45711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40FF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2B77581-69FC-2CD7-69F2-166E171AAA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8767" y="4005064"/>
                <a:ext cx="457113" cy="276999"/>
              </a:xfrm>
              <a:prstGeom prst="rect">
                <a:avLst/>
              </a:prstGeom>
              <a:blipFill>
                <a:blip r:embed="rId9"/>
                <a:stretch>
                  <a:fillRect l="-10811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A74A793D-71D1-2B16-5F4D-9854AC846F72}"/>
                  </a:ext>
                </a:extLst>
              </p:cNvPr>
              <p:cNvSpPr txBox="1"/>
              <p:nvPr/>
            </p:nvSpPr>
            <p:spPr>
              <a:xfrm>
                <a:off x="885440" y="3084059"/>
                <a:ext cx="16569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40FF"/>
                    </a:solidFill>
                  </a:rPr>
                  <a:t>sin(</a:t>
                </a:r>
                <a:r>
                  <a:rPr lang="el-GR" dirty="0">
                    <a:solidFill>
                      <a:srgbClr val="FF40FF"/>
                    </a:solidFill>
                  </a:rPr>
                  <a:t>ω</a:t>
                </a:r>
                <a:r>
                  <a:rPr lang="en-US" dirty="0">
                    <a:solidFill>
                      <a:srgbClr val="FF40FF"/>
                    </a:solidFill>
                  </a:rPr>
                  <a:t>t)</a:t>
                </a: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A74A793D-71D1-2B16-5F4D-9854AC846F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440" y="3084059"/>
                <a:ext cx="1656928" cy="276999"/>
              </a:xfrm>
              <a:prstGeom prst="rect">
                <a:avLst/>
              </a:prstGeom>
              <a:blipFill>
                <a:blip r:embed="rId10"/>
                <a:stretch>
                  <a:fillRect l="-4545" t="-21739" r="-7576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ACEB250-D7D6-921B-8BDA-C8E7E5133CD2}"/>
                  </a:ext>
                </a:extLst>
              </p:cNvPr>
              <p:cNvSpPr txBox="1"/>
              <p:nvPr/>
            </p:nvSpPr>
            <p:spPr>
              <a:xfrm>
                <a:off x="4550144" y="3138598"/>
                <a:ext cx="45711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40FF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ACEB250-D7D6-921B-8BDA-C8E7E5133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0144" y="3138598"/>
                <a:ext cx="457113" cy="276999"/>
              </a:xfrm>
              <a:prstGeom prst="rect">
                <a:avLst/>
              </a:prstGeom>
              <a:blipFill>
                <a:blip r:embed="rId11"/>
                <a:stretch>
                  <a:fillRect l="-8108"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83D3EFB-D25C-389C-C9D4-B75F70FB4362}"/>
                  </a:ext>
                </a:extLst>
              </p:cNvPr>
              <p:cNvSpPr txBox="1"/>
              <p:nvPr/>
            </p:nvSpPr>
            <p:spPr>
              <a:xfrm>
                <a:off x="885440" y="2198180"/>
                <a:ext cx="16569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rgbClr val="FF40FF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40FF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40FF"/>
                    </a:solidFill>
                  </a:rPr>
                  <a:t>sin(</a:t>
                </a:r>
                <a:r>
                  <a:rPr lang="el-GR" dirty="0">
                    <a:solidFill>
                      <a:srgbClr val="FF40FF"/>
                    </a:solidFill>
                  </a:rPr>
                  <a:t>ω</a:t>
                </a:r>
                <a:r>
                  <a:rPr lang="en-US" dirty="0">
                    <a:solidFill>
                      <a:srgbClr val="FF40FF"/>
                    </a:solidFill>
                  </a:rPr>
                  <a:t>t)</a:t>
                </a: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83D3EFB-D25C-389C-C9D4-B75F70FB43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440" y="2198180"/>
                <a:ext cx="1656928" cy="276999"/>
              </a:xfrm>
              <a:prstGeom prst="rect">
                <a:avLst/>
              </a:prstGeom>
              <a:blipFill>
                <a:blip r:embed="rId12"/>
                <a:stretch>
                  <a:fillRect l="-5303" t="-27273" r="-7576" b="-5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676741E-1714-3E3D-8120-2AD531E0D502}"/>
                  </a:ext>
                </a:extLst>
              </p:cNvPr>
              <p:cNvSpPr txBox="1"/>
              <p:nvPr/>
            </p:nvSpPr>
            <p:spPr>
              <a:xfrm>
                <a:off x="4550143" y="2075546"/>
                <a:ext cx="45711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40FF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676741E-1714-3E3D-8120-2AD531E0D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0143" y="2075546"/>
                <a:ext cx="457113" cy="276999"/>
              </a:xfrm>
              <a:prstGeom prst="rect">
                <a:avLst/>
              </a:prstGeom>
              <a:blipFill>
                <a:blip r:embed="rId13"/>
                <a:stretch>
                  <a:fillRect l="-8108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TextBox 62">
            <a:extLst>
              <a:ext uri="{FF2B5EF4-FFF2-40B4-BE49-F238E27FC236}">
                <a16:creationId xmlns:a16="http://schemas.microsoft.com/office/drawing/2014/main" id="{B420BE90-032B-A9EA-D199-45FA0658F67F}"/>
              </a:ext>
            </a:extLst>
          </p:cNvPr>
          <p:cNvSpPr txBox="1"/>
          <p:nvPr/>
        </p:nvSpPr>
        <p:spPr>
          <a:xfrm>
            <a:off x="8248702" y="5733256"/>
            <a:ext cx="353593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dirty="0" err="1"/>
              <a:t>Πε</a:t>
            </a:r>
            <a:r>
              <a:rPr lang="en-US" dirty="0" err="1"/>
              <a:t>ί</a:t>
            </a:r>
            <a:r>
              <a:rPr lang="el-GR" dirty="0" err="1"/>
              <a:t>ραμα</a:t>
            </a:r>
            <a:r>
              <a:rPr lang="el-GR" dirty="0"/>
              <a:t> διάσπασης ατόμου </a:t>
            </a:r>
            <a:r>
              <a:rPr lang="el-GR" dirty="0" err="1"/>
              <a:t>Λιθίου</a:t>
            </a:r>
            <a:r>
              <a:rPr lang="el-GR" dirty="0"/>
              <a:t> </a:t>
            </a:r>
          </a:p>
          <a:p>
            <a:pPr algn="ctr"/>
            <a:r>
              <a:rPr lang="el-GR" dirty="0"/>
              <a:t>Βραβείο </a:t>
            </a:r>
            <a:r>
              <a:rPr lang="el-GR" dirty="0" err="1"/>
              <a:t>Νομπέλ</a:t>
            </a:r>
            <a:r>
              <a:rPr lang="el-GR" dirty="0"/>
              <a:t> 1951</a:t>
            </a:r>
            <a:endParaRPr lang="en-US" dirty="0"/>
          </a:p>
        </p:txBody>
      </p:sp>
      <p:pic>
        <p:nvPicPr>
          <p:cNvPr id="4096" name="Picture Placeholder 26" descr="Diagram of a diagram of a hydrogen discharge tube&#10;&#10;Description automatically generated">
            <a:extLst>
              <a:ext uri="{FF2B5EF4-FFF2-40B4-BE49-F238E27FC236}">
                <a16:creationId xmlns:a16="http://schemas.microsoft.com/office/drawing/2014/main" id="{5830B0AE-A595-7982-EF8E-521F646CC9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48702" y="2047156"/>
            <a:ext cx="3535930" cy="3634608"/>
          </a:xfrm>
          <a:prstGeom prst="rect">
            <a:avLst/>
          </a:prstGeom>
        </p:spPr>
      </p:pic>
      <p:pic>
        <p:nvPicPr>
          <p:cNvPr id="4097" name="Image" descr="Image">
            <a:extLst>
              <a:ext uri="{FF2B5EF4-FFF2-40B4-BE49-F238E27FC236}">
                <a16:creationId xmlns:a16="http://schemas.microsoft.com/office/drawing/2014/main" id="{E98C304B-19E5-C5FA-9CED-A9AEEE1E86E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37450" y="1359322"/>
            <a:ext cx="2702766" cy="472984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6780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48948A-C217-A88F-4323-E9198E9F9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5" cy="684609"/>
          </a:xfrm>
        </p:spPr>
        <p:txBody>
          <a:bodyPr/>
          <a:lstStyle/>
          <a:p>
            <a:r>
              <a:rPr lang="el-GR" dirty="0"/>
              <a:t>Οι επι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ταχυντές</a:t>
            </a:r>
            <a:r>
              <a:rPr lang="el-GR" dirty="0"/>
              <a:t> ή σωστότερα οι </a:t>
            </a:r>
            <a:r>
              <a:rPr lang="el-GR" dirty="0">
                <a:solidFill>
                  <a:srgbClr val="FF0000"/>
                </a:solidFill>
              </a:rPr>
              <a:t>επιταχυντές σωματιδίων</a:t>
            </a:r>
            <a:r>
              <a:rPr lang="el-GR" dirty="0"/>
              <a:t>, είναι </a:t>
            </a:r>
            <a:r>
              <a:rPr lang="el-GR" dirty="0">
                <a:solidFill>
                  <a:srgbClr val="303030"/>
                </a:solidFill>
              </a:rPr>
              <a:t>εγκαταστάσεις</a:t>
            </a:r>
            <a:r>
              <a:rPr lang="el-GR" dirty="0">
                <a:solidFill>
                  <a:srgbClr val="FF0000"/>
                </a:solidFill>
              </a:rPr>
              <a:t> «μηχανές» </a:t>
            </a:r>
            <a:r>
              <a:rPr lang="el-GR" dirty="0"/>
              <a:t>που μπορούν να δημιουργήσουν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ενεργειακές δέσμες σωματιδίων 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15FDAF-160D-EFA5-3430-D8C4D269E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l-GR" dirty="0"/>
              <a:t>Τι είναι οι επιταχυντές?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E8751-ADEF-33EA-1101-675C17F5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9576" y="6378349"/>
            <a:ext cx="1836812" cy="365125"/>
          </a:xfrm>
        </p:spPr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2C6B6-287F-3E22-F152-BABA8C10B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E6056-A197-5343-8F89-0D0622A34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050" name="Picture 2" descr="CERN's Large Hadron Collider gets major upgrade, experiments to resume in  2021-Tech News , Firstpost">
            <a:extLst>
              <a:ext uri="{FF2B5EF4-FFF2-40B4-BE49-F238E27FC236}">
                <a16:creationId xmlns:a16="http://schemas.microsoft.com/office/drawing/2014/main" id="{8EFB9C9F-39EC-13E9-8C7E-530971F65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69" y="3573016"/>
            <a:ext cx="4687844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uperKEKB Collider Achieves the World's Highest Luminosity | BNL Newsroom">
            <a:extLst>
              <a:ext uri="{FF2B5EF4-FFF2-40B4-BE49-F238E27FC236}">
                <a16:creationId xmlns:a16="http://schemas.microsoft.com/office/drawing/2014/main" id="{F682DDCA-E3B3-5EFE-A540-151633E6F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2536902"/>
            <a:ext cx="4277423" cy="2833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LS Techno Trans AG - Benefits of using the Swiss Light Source">
            <a:extLst>
              <a:ext uri="{FF2B5EF4-FFF2-40B4-BE49-F238E27FC236}">
                <a16:creationId xmlns:a16="http://schemas.microsoft.com/office/drawing/2014/main" id="{1FD0E7FC-24A1-8D60-309A-E298C2BAC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288" y="3154661"/>
            <a:ext cx="4277423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23F01B-971F-248E-90C1-5A19DA6C46B8}"/>
              </a:ext>
            </a:extLst>
          </p:cNvPr>
          <p:cNvSpPr txBox="1"/>
          <p:nvPr/>
        </p:nvSpPr>
        <p:spPr>
          <a:xfrm>
            <a:off x="623392" y="5445518"/>
            <a:ext cx="137377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 err="1"/>
              <a:t>SuperKEKB</a:t>
            </a:r>
            <a:r>
              <a:rPr lang="en-US" sz="1200" dirty="0"/>
              <a:t> - Japan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064FEB-B649-1FB1-C77A-B864C9F9CCAB}"/>
              </a:ext>
            </a:extLst>
          </p:cNvPr>
          <p:cNvSpPr txBox="1"/>
          <p:nvPr/>
        </p:nvSpPr>
        <p:spPr>
          <a:xfrm>
            <a:off x="6365610" y="2859997"/>
            <a:ext cx="186910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Swiss Light Source - Zurich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C31F51-DA75-BF3B-A960-7CA66C8913AF}"/>
              </a:ext>
            </a:extLst>
          </p:cNvPr>
          <p:cNvSpPr txBox="1"/>
          <p:nvPr/>
        </p:nvSpPr>
        <p:spPr>
          <a:xfrm>
            <a:off x="10902300" y="3301645"/>
            <a:ext cx="87844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LHC - CERN</a:t>
            </a:r>
          </a:p>
        </p:txBody>
      </p:sp>
    </p:spTree>
    <p:extLst>
      <p:ext uri="{BB962C8B-B14F-4D97-AF65-F5344CB8AC3E}">
        <p14:creationId xmlns:p14="http://schemas.microsoft.com/office/powerpoint/2010/main" val="3074139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896F2D-8F7B-7A5E-EB45-39586A489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Επιταχυντής (</a:t>
            </a:r>
            <a:r>
              <a:rPr lang="el-GR" dirty="0" err="1"/>
              <a:t>Γενν</a:t>
            </a:r>
            <a:r>
              <a:rPr lang="en-US" dirty="0" err="1"/>
              <a:t>ή</a:t>
            </a:r>
            <a:r>
              <a:rPr lang="el-GR" dirty="0" err="1"/>
              <a:t>τρια</a:t>
            </a:r>
            <a:r>
              <a:rPr lang="el-GR" dirty="0"/>
              <a:t>) </a:t>
            </a:r>
            <a:r>
              <a:rPr lang="en-US" dirty="0"/>
              <a:t>Van de Graaff (1929)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9A230F-9FFD-4526-B8A7-6A9C0E5E3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130304-8AE3-93E9-061A-6FC38C119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Η. Ευθυμιόπουλος | Επιταχυντές - Ι. </a:t>
            </a:r>
            <a:r>
              <a:rPr lang="en-GB" dirty="0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EC5C4-7188-F72A-70DC-86EC46D2C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59FD2D-D51D-B26D-593A-853748797957}"/>
              </a:ext>
            </a:extLst>
          </p:cNvPr>
          <p:cNvSpPr txBox="1"/>
          <p:nvPr/>
        </p:nvSpPr>
        <p:spPr>
          <a:xfrm>
            <a:off x="359558" y="980728"/>
            <a:ext cx="728335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dirty="0">
                <a:solidFill>
                  <a:srgbClr val="2F2F2F"/>
                </a:solidFill>
              </a:rPr>
              <a:t>Φορτία από μια πηγή «χαμηλού» δυναμικού μεταφέρονται συνεχώς με μονωτικό ιμάντα σε θόλο, </a:t>
            </a:r>
            <a:r>
              <a:rPr lang="el-GR" dirty="0" err="1">
                <a:solidFill>
                  <a:srgbClr val="2F2F2F"/>
                </a:solidFill>
              </a:rPr>
              <a:t>φορτιζοντάς</a:t>
            </a:r>
            <a:r>
              <a:rPr lang="el-GR" dirty="0">
                <a:solidFill>
                  <a:srgbClr val="2F2F2F"/>
                </a:solidFill>
              </a:rPr>
              <a:t> τον. </a:t>
            </a:r>
            <a:r>
              <a:rPr lang="el-GR" dirty="0" err="1">
                <a:solidFill>
                  <a:srgbClr val="2F2F2F"/>
                </a:solidFill>
              </a:rPr>
              <a:t>Ετσι</a:t>
            </a:r>
            <a:r>
              <a:rPr lang="el-GR" dirty="0">
                <a:solidFill>
                  <a:srgbClr val="2F2F2F"/>
                </a:solidFill>
              </a:rPr>
              <a:t> μπορεί να δημιουργηθεί υψηλό δυναμικό που χρησιμοποιείται στην συνέχεια για την επιτάχυνση της δέσμης, κυρίως αρνητικά φορτισμένων </a:t>
            </a:r>
            <a:r>
              <a:rPr lang="el-GR" b="1" dirty="0">
                <a:solidFill>
                  <a:srgbClr val="FF0000"/>
                </a:solidFill>
              </a:rPr>
              <a:t>ιόντων</a:t>
            </a:r>
          </a:p>
        </p:txBody>
      </p:sp>
      <p:pic>
        <p:nvPicPr>
          <p:cNvPr id="14338" name="Picture 2" descr="Robert J. Van de Graaff (1901-1967)">
            <a:extLst>
              <a:ext uri="{FF2B5EF4-FFF2-40B4-BE49-F238E27FC236}">
                <a16:creationId xmlns:a16="http://schemas.microsoft.com/office/drawing/2014/main" id="{FEE29C66-7DEA-8EBC-E18F-EB8181710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4822" y="338366"/>
            <a:ext cx="124761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Daresbury Laboratory - Wikipedia">
            <a:extLst>
              <a:ext uri="{FF2B5EF4-FFF2-40B4-BE49-F238E27FC236}">
                <a16:creationId xmlns:a16="http://schemas.microsoft.com/office/drawing/2014/main" id="{92745903-EFB7-D54B-8257-7E4D2B971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343" y="964323"/>
            <a:ext cx="2794000" cy="424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AutoShape 8" descr="Inside The Tower at Daresbury by drhazelrotten10 on DeviantArt">
            <a:extLst>
              <a:ext uri="{FF2B5EF4-FFF2-40B4-BE49-F238E27FC236}">
                <a16:creationId xmlns:a16="http://schemas.microsoft.com/office/drawing/2014/main" id="{3FFF8947-8422-491B-4A87-5934892FE2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89848B-D713-23D6-91E9-97123C8170DD}"/>
              </a:ext>
            </a:extLst>
          </p:cNvPr>
          <p:cNvSpPr txBox="1"/>
          <p:nvPr/>
        </p:nvSpPr>
        <p:spPr>
          <a:xfrm>
            <a:off x="7691343" y="5727943"/>
            <a:ext cx="375683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Daresbury Lab – UK </a:t>
            </a:r>
            <a:r>
              <a:rPr lang="en-US" b="1" dirty="0">
                <a:solidFill>
                  <a:srgbClr val="FF0000"/>
                </a:solidFill>
              </a:rPr>
              <a:t>20MV </a:t>
            </a:r>
            <a:r>
              <a:rPr lang="en-US" baseline="-25000" dirty="0"/>
              <a:t>1983-1992</a:t>
            </a:r>
            <a:endParaRPr lang="el-GR" baseline="-250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DDB6C9F-DDA8-4D2F-2B53-CAAEC0B199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079" y="2225703"/>
            <a:ext cx="3224310" cy="4011609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D367B27-0F7A-5FF7-D5F0-DEE3AE35B950}"/>
              </a:ext>
            </a:extLst>
          </p:cNvPr>
          <p:cNvSpPr txBox="1"/>
          <p:nvPr/>
        </p:nvSpPr>
        <p:spPr>
          <a:xfrm>
            <a:off x="3464304" y="2224965"/>
            <a:ext cx="4153605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600" dirty="0">
                <a:solidFill>
                  <a:srgbClr val="2F2F2F"/>
                </a:solidFill>
              </a:rPr>
              <a:t>Περικλείοντας τα ηλεκτρόδια σε χώρο με αέριο (</a:t>
            </a:r>
            <a:r>
              <a:rPr lang="en-US" sz="1600" dirty="0">
                <a:solidFill>
                  <a:srgbClr val="2F2F2F"/>
                </a:solidFill>
              </a:rPr>
              <a:t>dry Nitrogen, </a:t>
            </a:r>
            <a:r>
              <a:rPr lang="en-US" sz="1600" dirty="0" err="1">
                <a:solidFill>
                  <a:srgbClr val="2F2F2F"/>
                </a:solidFill>
              </a:rPr>
              <a:t>ή</a:t>
            </a:r>
            <a:r>
              <a:rPr lang="el-GR" sz="1600" dirty="0">
                <a:solidFill>
                  <a:srgbClr val="2F2F2F"/>
                </a:solidFill>
              </a:rPr>
              <a:t> </a:t>
            </a:r>
            <a:r>
              <a:rPr lang="en-US" sz="1600" dirty="0">
                <a:solidFill>
                  <a:srgbClr val="2F2F2F"/>
                </a:solidFill>
              </a:rPr>
              <a:t>Freon) </a:t>
            </a:r>
            <a:r>
              <a:rPr lang="el-GR" sz="1600" dirty="0">
                <a:solidFill>
                  <a:srgbClr val="2F2F2F"/>
                </a:solidFill>
              </a:rPr>
              <a:t>και με τη χρήση υψηλής πίεσης 9-10</a:t>
            </a:r>
            <a:r>
              <a:rPr lang="en-US" sz="1600" dirty="0">
                <a:solidFill>
                  <a:srgbClr val="2F2F2F"/>
                </a:solidFill>
              </a:rPr>
              <a:t>Bar</a:t>
            </a:r>
            <a:r>
              <a:rPr lang="el-GR" sz="1600" dirty="0">
                <a:solidFill>
                  <a:srgbClr val="2F2F2F"/>
                </a:solidFill>
              </a:rPr>
              <a:t> δυναμικά &gt;1</a:t>
            </a:r>
            <a:r>
              <a:rPr lang="en-US" sz="1600" dirty="0">
                <a:solidFill>
                  <a:srgbClr val="2F2F2F"/>
                </a:solidFill>
              </a:rPr>
              <a:t>0MV </a:t>
            </a:r>
            <a:r>
              <a:rPr lang="el-GR" sz="1600" dirty="0">
                <a:solidFill>
                  <a:srgbClr val="2F2F2F"/>
                </a:solidFill>
              </a:rPr>
              <a:t>μπορούν να επιτευχθούν.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7C871C-CC5C-48AF-7C7F-D091C4648441}"/>
              </a:ext>
            </a:extLst>
          </p:cNvPr>
          <p:cNvGrpSpPr/>
          <p:nvPr/>
        </p:nvGrpSpPr>
        <p:grpSpPr>
          <a:xfrm>
            <a:off x="3689234" y="3276600"/>
            <a:ext cx="3756830" cy="2964175"/>
            <a:chOff x="3835034" y="3276600"/>
            <a:chExt cx="3756830" cy="2964175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427C293-D4DE-FDA6-C202-F17B002C2D2D}"/>
                </a:ext>
              </a:extLst>
            </p:cNvPr>
            <p:cNvSpPr/>
            <p:nvPr/>
          </p:nvSpPr>
          <p:spPr>
            <a:xfrm>
              <a:off x="3835034" y="3276600"/>
              <a:ext cx="3756830" cy="29641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l-GR" dirty="0" err="1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Παραλλαγ</a:t>
              </a:r>
              <a:r>
                <a:rPr lang="en-US" dirty="0" err="1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έ</a:t>
              </a:r>
              <a:r>
                <a:rPr lang="el-GR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ς</a:t>
              </a:r>
              <a:endParaRPr lang="en-US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F9BE859D-74E3-0B27-E55B-682723E9903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26058" y="3645907"/>
              <a:ext cx="1133838" cy="240009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1A60314D-B09E-1A28-5B67-C31EC60B27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6577" y="3687336"/>
              <a:ext cx="1373559" cy="2338117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055E208-3537-1143-6899-3986BD7103D6}"/>
                </a:ext>
              </a:extLst>
            </p:cNvPr>
            <p:cNvSpPr txBox="1"/>
            <p:nvPr/>
          </p:nvSpPr>
          <p:spPr>
            <a:xfrm>
              <a:off x="3893993" y="6041130"/>
              <a:ext cx="162594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err="1"/>
                <a:t>Pelletron</a:t>
              </a:r>
              <a:r>
                <a:rPr lang="en-US" sz="1200" dirty="0"/>
                <a:t> - </a:t>
              </a:r>
              <a:r>
                <a:rPr lang="en-US" sz="1200" dirty="0" err="1"/>
                <a:t>Ladderton</a:t>
              </a:r>
              <a:endParaRPr lang="en-US" sz="120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C970B81-B90A-A3E2-C241-00BD7A884DA0}"/>
              </a:ext>
            </a:extLst>
          </p:cNvPr>
          <p:cNvSpPr txBox="1"/>
          <p:nvPr/>
        </p:nvSpPr>
        <p:spPr>
          <a:xfrm>
            <a:off x="5522111" y="6049249"/>
            <a:ext cx="150060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err="1"/>
              <a:t>Dynamitron</a:t>
            </a:r>
            <a:endParaRPr lang="en-US" sz="1200" dirty="0"/>
          </a:p>
        </p:txBody>
      </p:sp>
      <p:pic>
        <p:nvPicPr>
          <p:cNvPr id="42" name="Picture 41" descr="A close-up of a machine&#10;&#10;Description automatically generated">
            <a:extLst>
              <a:ext uri="{FF2B5EF4-FFF2-40B4-BE49-F238E27FC236}">
                <a16:creationId xmlns:a16="http://schemas.microsoft.com/office/drawing/2014/main" id="{CCBF2B0B-8052-99E6-90B5-9D8C1F45B5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75594" y="3429000"/>
            <a:ext cx="2623327" cy="219703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9EE41AB1-0779-A88E-0FD3-7BD28583A71A}"/>
              </a:ext>
            </a:extLst>
          </p:cNvPr>
          <p:cNvSpPr txBox="1"/>
          <p:nvPr/>
        </p:nvSpPr>
        <p:spPr>
          <a:xfrm>
            <a:off x="10658705" y="1967339"/>
            <a:ext cx="11253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Robert J. Van der Graaff</a:t>
            </a:r>
          </a:p>
        </p:txBody>
      </p:sp>
    </p:spTree>
    <p:extLst>
      <p:ext uri="{BB962C8B-B14F-4D97-AF65-F5344CB8AC3E}">
        <p14:creationId xmlns:p14="http://schemas.microsoft.com/office/powerpoint/2010/main" val="1259240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896F2D-8F7B-7A5E-EB45-39586A489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Επιταχυντής Τ</a:t>
            </a:r>
            <a:r>
              <a:rPr lang="en-US" dirty="0" err="1"/>
              <a:t>andem</a:t>
            </a:r>
            <a:r>
              <a:rPr lang="en-US" dirty="0"/>
              <a:t> - Van de Graaff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9A230F-9FFD-4526-B8A7-6A9C0E5E3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130304-8AE3-93E9-061A-6FC38C119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Η. Ευθυμιόπουλος | Επιταχυντές - Ι. </a:t>
            </a:r>
            <a:r>
              <a:rPr lang="en-GB" dirty="0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EC5C4-7188-F72A-70DC-86EC46D2C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5" name="AutoShape 8" descr="Inside The Tower at Daresbury by drhazelrotten10 on DeviantArt">
            <a:extLst>
              <a:ext uri="{FF2B5EF4-FFF2-40B4-BE49-F238E27FC236}">
                <a16:creationId xmlns:a16="http://schemas.microsoft.com/office/drawing/2014/main" id="{3FFF8947-8422-491B-4A87-5934892FE2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0065103-79F3-0353-53B6-67CEA8578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216" y="1389625"/>
            <a:ext cx="4344212" cy="27393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1515313-2CF8-A4CE-43DC-CFD2D045DEE4}"/>
              </a:ext>
            </a:extLst>
          </p:cNvPr>
          <p:cNvSpPr txBox="1"/>
          <p:nvPr/>
        </p:nvSpPr>
        <p:spPr>
          <a:xfrm>
            <a:off x="263353" y="4083380"/>
            <a:ext cx="4464076" cy="2081924"/>
          </a:xfrm>
          <a:prstGeom prst="rect">
            <a:avLst/>
          </a:prstGeom>
          <a:noFill/>
        </p:spPr>
        <p:txBody>
          <a:bodyPr wrap="square" lIns="0" tIns="0" rIns="0" bIns="0" rtlCol="0">
            <a:normAutofit fontScale="92500" lnSpcReduction="20000"/>
          </a:bodyPr>
          <a:lstStyle/>
          <a:p>
            <a:pPr algn="ctr"/>
            <a:r>
              <a:rPr lang="el-GR" dirty="0" err="1">
                <a:solidFill>
                  <a:srgbClr val="2F2F2F"/>
                </a:solidFill>
              </a:rPr>
              <a:t>Διπλ</a:t>
            </a:r>
            <a:r>
              <a:rPr lang="en-US" dirty="0" err="1">
                <a:solidFill>
                  <a:srgbClr val="2F2F2F"/>
                </a:solidFill>
              </a:rPr>
              <a:t>ή</a:t>
            </a:r>
            <a:r>
              <a:rPr lang="el-GR" dirty="0">
                <a:solidFill>
                  <a:srgbClr val="2F2F2F"/>
                </a:solidFill>
              </a:rPr>
              <a:t> διάταξη </a:t>
            </a:r>
            <a:r>
              <a:rPr lang="en-US" dirty="0">
                <a:solidFill>
                  <a:srgbClr val="2F2F2F"/>
                </a:solidFill>
              </a:rPr>
              <a:t>Van der Graaff </a:t>
            </a:r>
            <a:r>
              <a:rPr lang="el-GR" dirty="0">
                <a:solidFill>
                  <a:srgbClr val="2F2F2F"/>
                </a:solidFill>
              </a:rPr>
              <a:t>με το υψηλό δυναμικό (</a:t>
            </a:r>
            <a:r>
              <a:rPr lang="en-US" dirty="0">
                <a:solidFill>
                  <a:srgbClr val="2F2F2F"/>
                </a:solidFill>
              </a:rPr>
              <a:t>HV) </a:t>
            </a:r>
            <a:r>
              <a:rPr lang="el-GR" dirty="0">
                <a:solidFill>
                  <a:srgbClr val="2F2F2F"/>
                </a:solidFill>
              </a:rPr>
              <a:t>στην μέση της συσκευής</a:t>
            </a:r>
            <a:r>
              <a:rPr lang="en-US" dirty="0">
                <a:solidFill>
                  <a:srgbClr val="2F2F2F"/>
                </a:solidFill>
              </a:rPr>
              <a:t>. </a:t>
            </a:r>
          </a:p>
          <a:p>
            <a:pPr algn="ctr"/>
            <a:endParaRPr lang="en-US" dirty="0">
              <a:solidFill>
                <a:srgbClr val="2F2F2F"/>
              </a:solidFill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l-GR" dirty="0" err="1">
                <a:solidFill>
                  <a:srgbClr val="FF0000"/>
                </a:solidFill>
              </a:rPr>
              <a:t>ρνητικά</a:t>
            </a:r>
            <a:r>
              <a:rPr lang="el-GR" dirty="0">
                <a:solidFill>
                  <a:srgbClr val="FF0000"/>
                </a:solidFill>
              </a:rPr>
              <a:t> φορτισμένα ιόντα</a:t>
            </a:r>
            <a:r>
              <a:rPr lang="el-GR" dirty="0">
                <a:solidFill>
                  <a:srgbClr val="2F2F2F"/>
                </a:solidFill>
              </a:rPr>
              <a:t> από την πηγή (Ι) επιταχύνονται </a:t>
            </a:r>
            <a:r>
              <a:rPr lang="el-GR" b="1" dirty="0">
                <a:solidFill>
                  <a:srgbClr val="2F2F2F"/>
                </a:solidFill>
              </a:rPr>
              <a:t>αρχικά</a:t>
            </a:r>
            <a:r>
              <a:rPr lang="el-GR" dirty="0">
                <a:solidFill>
                  <a:srgbClr val="2F2F2F"/>
                </a:solidFill>
              </a:rPr>
              <a:t> από το δυναμικό </a:t>
            </a:r>
            <a:r>
              <a:rPr lang="en-US" dirty="0">
                <a:solidFill>
                  <a:srgbClr val="2F2F2F"/>
                </a:solidFill>
              </a:rPr>
              <a:t>(HV), </a:t>
            </a:r>
            <a:r>
              <a:rPr lang="el-GR" dirty="0">
                <a:solidFill>
                  <a:srgbClr val="2F2F2F"/>
                </a:solidFill>
              </a:rPr>
              <a:t>στην συνέχεια περνάνε μέσα από αέριο (άζωτο </a:t>
            </a:r>
            <a:r>
              <a:rPr lang="en-US" dirty="0" err="1">
                <a:solidFill>
                  <a:srgbClr val="2F2F2F"/>
                </a:solidFill>
              </a:rPr>
              <a:t>ή</a:t>
            </a:r>
            <a:r>
              <a:rPr lang="el-GR" dirty="0">
                <a:solidFill>
                  <a:srgbClr val="2F2F2F"/>
                </a:solidFill>
              </a:rPr>
              <a:t> αργό</a:t>
            </a:r>
            <a:r>
              <a:rPr lang="en-US" dirty="0">
                <a:solidFill>
                  <a:srgbClr val="2F2F2F"/>
                </a:solidFill>
              </a:rPr>
              <a:t>) </a:t>
            </a:r>
            <a:r>
              <a:rPr lang="el-GR" dirty="0">
                <a:solidFill>
                  <a:srgbClr val="2F2F2F"/>
                </a:solidFill>
              </a:rPr>
              <a:t>που απορροφά τα ηλεκτρόνια μετατρέποντάς τα σε </a:t>
            </a:r>
            <a:r>
              <a:rPr lang="el-GR" dirty="0">
                <a:solidFill>
                  <a:srgbClr val="00B050"/>
                </a:solidFill>
              </a:rPr>
              <a:t>θετικά φορτισμένα ιόντα</a:t>
            </a:r>
            <a:r>
              <a:rPr lang="el-GR" dirty="0">
                <a:solidFill>
                  <a:srgbClr val="2F2F2F"/>
                </a:solidFill>
              </a:rPr>
              <a:t>, τα οποία επιταχύνονται μια </a:t>
            </a:r>
            <a:r>
              <a:rPr lang="el-GR" b="1" dirty="0">
                <a:solidFill>
                  <a:srgbClr val="2F2F2F"/>
                </a:solidFill>
              </a:rPr>
              <a:t>δεύτερη</a:t>
            </a:r>
            <a:r>
              <a:rPr lang="el-GR" dirty="0">
                <a:solidFill>
                  <a:srgbClr val="2F2F2F"/>
                </a:solidFill>
              </a:rPr>
              <a:t> φορά από το εξωτερικό δυναμικό </a:t>
            </a:r>
          </a:p>
        </p:txBody>
      </p:sp>
      <p:pic>
        <p:nvPicPr>
          <p:cNvPr id="16388" name="Picture 4" descr="ORNL's Holifield Radioactive Ion Beam Facility.">
            <a:extLst>
              <a:ext uri="{FF2B5EF4-FFF2-40B4-BE49-F238E27FC236}">
                <a16:creationId xmlns:a16="http://schemas.microsoft.com/office/drawing/2014/main" id="{A0A924F5-38AD-FB8B-803A-0E37F1DE76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" r="5444"/>
          <a:stretch/>
        </p:blipFill>
        <p:spPr bwMode="auto">
          <a:xfrm>
            <a:off x="4835595" y="3549549"/>
            <a:ext cx="3672408" cy="269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>
            <a:extLst>
              <a:ext uri="{FF2B5EF4-FFF2-40B4-BE49-F238E27FC236}">
                <a16:creationId xmlns:a16="http://schemas.microsoft.com/office/drawing/2014/main" id="{CDBE9A0C-BBEE-F73F-66F0-59DE91EDF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169" y="3630510"/>
            <a:ext cx="3018631" cy="239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2AB6B31-934C-7E38-633C-D8BE1A1C0BF2}"/>
              </a:ext>
            </a:extLst>
          </p:cNvPr>
          <p:cNvSpPr txBox="1"/>
          <p:nvPr/>
        </p:nvSpPr>
        <p:spPr>
          <a:xfrm>
            <a:off x="5447928" y="3212976"/>
            <a:ext cx="548253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Oak Ridge Tandem</a:t>
            </a:r>
            <a:r>
              <a:rPr lang="el-GR" dirty="0"/>
              <a:t> </a:t>
            </a:r>
            <a:r>
              <a:rPr lang="en-US" sz="1400" dirty="0">
                <a:solidFill>
                  <a:srgbClr val="FF0000"/>
                </a:solidFill>
              </a:rPr>
              <a:t>25 MV </a:t>
            </a:r>
            <a:r>
              <a:rPr lang="en-US" sz="1400" dirty="0"/>
              <a:t>URC electrostatic accelerator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72016D-8A39-6E2C-9607-FA0916666B31}"/>
              </a:ext>
            </a:extLst>
          </p:cNvPr>
          <p:cNvSpPr txBox="1"/>
          <p:nvPr/>
        </p:nvSpPr>
        <p:spPr>
          <a:xfrm>
            <a:off x="7995697" y="3861625"/>
            <a:ext cx="71333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30m </a:t>
            </a:r>
            <a:r>
              <a:rPr lang="el-GR" sz="800" dirty="0" err="1"/>
              <a:t>υψος</a:t>
            </a:r>
            <a:endParaRPr lang="el-GR" sz="800" dirty="0"/>
          </a:p>
          <a:p>
            <a:pPr algn="l"/>
            <a:r>
              <a:rPr lang="el-GR" sz="800" dirty="0"/>
              <a:t>~10μ </a:t>
            </a:r>
            <a:r>
              <a:rPr lang="el-GR" sz="800" dirty="0" err="1"/>
              <a:t>διαμετρος</a:t>
            </a:r>
            <a:endParaRPr lang="en-US" sz="800" dirty="0"/>
          </a:p>
        </p:txBody>
      </p:sp>
      <p:pic>
        <p:nvPicPr>
          <p:cNvPr id="16392" name="Picture 8">
            <a:extLst>
              <a:ext uri="{FF2B5EF4-FFF2-40B4-BE49-F238E27FC236}">
                <a16:creationId xmlns:a16="http://schemas.microsoft.com/office/drawing/2014/main" id="{6DD9DD11-B294-D7B5-60A3-979438255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9466" y="1146400"/>
            <a:ext cx="2515334" cy="188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Εθνικό Κέντρο Έρευνας Φυσικών Επιστημών «Δημόκριτος» - Βικιπαίδεια">
            <a:extLst>
              <a:ext uri="{FF2B5EF4-FFF2-40B4-BE49-F238E27FC236}">
                <a16:creationId xmlns:a16="http://schemas.microsoft.com/office/drawing/2014/main" id="{BD7B456E-16BC-297F-F513-6A898F26D3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3" t="26911" r="25735" b="26900"/>
          <a:stretch/>
        </p:blipFill>
        <p:spPr bwMode="auto">
          <a:xfrm>
            <a:off x="5087243" y="1151865"/>
            <a:ext cx="3672408" cy="1881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50A647B-C191-7481-D853-48DBA2B7A12F}"/>
              </a:ext>
            </a:extLst>
          </p:cNvPr>
          <p:cNvSpPr txBox="1"/>
          <p:nvPr/>
        </p:nvSpPr>
        <p:spPr>
          <a:xfrm>
            <a:off x="6092548" y="865705"/>
            <a:ext cx="548253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400" dirty="0"/>
              <a:t>Ε.Κ.Ε.Φ.Ε </a:t>
            </a:r>
            <a:r>
              <a:rPr lang="el-GR" sz="1400" dirty="0" err="1"/>
              <a:t>Δημοκριτος</a:t>
            </a:r>
            <a:r>
              <a:rPr lang="el-GR" sz="1400" dirty="0"/>
              <a:t> – </a:t>
            </a:r>
            <a:r>
              <a:rPr lang="en-US" sz="1400" dirty="0"/>
              <a:t>Tandem 5MV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3635D71-61AF-C386-F30A-776EC3007E08}"/>
              </a:ext>
            </a:extLst>
          </p:cNvPr>
          <p:cNvCxnSpPr>
            <a:cxnSpLocks/>
          </p:cNvCxnSpPr>
          <p:nvPr/>
        </p:nvCxnSpPr>
        <p:spPr>
          <a:xfrm>
            <a:off x="557200" y="1484784"/>
            <a:ext cx="1998122" cy="0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EB875AF-D906-9A52-9402-FC625A1D8092}"/>
              </a:ext>
            </a:extLst>
          </p:cNvPr>
          <p:cNvSpPr txBox="1"/>
          <p:nvPr/>
        </p:nvSpPr>
        <p:spPr>
          <a:xfrm>
            <a:off x="1248484" y="1164055"/>
            <a:ext cx="3077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dirty="0">
                <a:solidFill>
                  <a:srgbClr val="C00000"/>
                </a:solidFill>
              </a:rPr>
              <a:t>ΔΕ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7DAD2DB-3D15-7840-D3A9-8EFE5F4748A7}"/>
              </a:ext>
            </a:extLst>
          </p:cNvPr>
          <p:cNvCxnSpPr>
            <a:cxnSpLocks/>
          </p:cNvCxnSpPr>
          <p:nvPr/>
        </p:nvCxnSpPr>
        <p:spPr>
          <a:xfrm>
            <a:off x="2555322" y="1484784"/>
            <a:ext cx="1998122" cy="0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148DC52-31FC-6E00-5DEA-9A679B42BDA5}"/>
              </a:ext>
            </a:extLst>
          </p:cNvPr>
          <p:cNvSpPr txBox="1"/>
          <p:nvPr/>
        </p:nvSpPr>
        <p:spPr>
          <a:xfrm>
            <a:off x="3290614" y="1162336"/>
            <a:ext cx="3077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dirty="0">
                <a:solidFill>
                  <a:srgbClr val="C00000"/>
                </a:solidFill>
              </a:rPr>
              <a:t>ΔΕ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054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4D8CB-D5D3-AB0A-8B25-CAFF233525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Όμως πως θα ξεπεράσουμε το όριο του </a:t>
            </a:r>
            <a:r>
              <a:rPr lang="en-US" dirty="0"/>
              <a:t>MeV</a:t>
            </a:r>
            <a:r>
              <a:rPr lang="el-GR" dirty="0"/>
              <a:t>;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E433AD-2439-35A9-E634-9AC5EEBEDA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  <a:p>
            <a:r>
              <a:rPr lang="el-GR" dirty="0"/>
              <a:t>Ιδέα: αν τοποθετούσαμε πολλά στατικά πεδία το ένα μετά το άλλο;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4CCD5-9729-FFF3-7777-E58B9B368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1CDFBC-6A1F-9972-A551-FB9345472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99A2A-10B9-1E1C-A853-D4C886A33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330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B6CF03-A153-7F6A-D9F6-5363D8FAE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53144"/>
            <a:ext cx="11376024" cy="756617"/>
          </a:xfrm>
        </p:spPr>
        <p:txBody>
          <a:bodyPr/>
          <a:lstStyle/>
          <a:p>
            <a:r>
              <a:rPr lang="el-GR" dirty="0"/>
              <a:t>Αν απλά βάζαμε πολλά στατικά πεδία το ένα μετά το άλλο τότε</a:t>
            </a:r>
            <a:r>
              <a:rPr lang="en-US" dirty="0"/>
              <a:t> </a:t>
            </a:r>
            <a:r>
              <a:rPr lang="el-GR" dirty="0"/>
              <a:t>δεν θα κερδίζαμε ενέργεια!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DC327-1792-29A6-FF0C-48A989D4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6530E-986B-3367-969B-B99DFB748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507E9-1934-E7FD-15E6-81C0656D0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1EAC221-7E6D-A23A-05C3-2CE1DD4D2FF7}"/>
              </a:ext>
            </a:extLst>
          </p:cNvPr>
          <p:cNvGrpSpPr/>
          <p:nvPr/>
        </p:nvGrpSpPr>
        <p:grpSpPr>
          <a:xfrm>
            <a:off x="1332841" y="1120425"/>
            <a:ext cx="2776355" cy="1012431"/>
            <a:chOff x="1159405" y="3976241"/>
            <a:chExt cx="2776355" cy="1012431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D979C42-7550-076C-3139-2AE471F47704}"/>
                </a:ext>
              </a:extLst>
            </p:cNvPr>
            <p:cNvCxnSpPr>
              <a:cxnSpLocks/>
              <a:stCxn id="24" idx="3"/>
            </p:cNvCxnSpPr>
            <p:nvPr/>
          </p:nvCxnSpPr>
          <p:spPr>
            <a:xfrm>
              <a:off x="1615456" y="4339892"/>
              <a:ext cx="2320304" cy="11650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2482259-C236-CBA4-D844-66B5F5267FEE}"/>
                </a:ext>
              </a:extLst>
            </p:cNvPr>
            <p:cNvGrpSpPr/>
            <p:nvPr/>
          </p:nvGrpSpPr>
          <p:grpSpPr>
            <a:xfrm>
              <a:off x="1159405" y="4161220"/>
              <a:ext cx="456051" cy="380645"/>
              <a:chOff x="733972" y="2601548"/>
              <a:chExt cx="456051" cy="380645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D42B944-9C4A-D5A4-B866-687BDD404BD4}"/>
                  </a:ext>
                </a:extLst>
              </p:cNvPr>
              <p:cNvSpPr/>
              <p:nvPr/>
            </p:nvSpPr>
            <p:spPr>
              <a:xfrm>
                <a:off x="733972" y="2601548"/>
                <a:ext cx="432048" cy="38064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5006194-31F7-F3AA-B4EA-1198562049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71601" y="2634700"/>
                <a:ext cx="356791" cy="3143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1AE0B9E-3B93-C882-2924-6E5A68A965F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96880" y="2704020"/>
                <a:ext cx="293143" cy="15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22C0C85-9306-8DC4-69F7-10A7A4F3E3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07456" y="4309036"/>
              <a:ext cx="72000" cy="72008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5F78F7B3-62A3-9F25-46DD-6940DBEC3C3A}"/>
                </a:ext>
              </a:extLst>
            </p:cNvPr>
            <p:cNvGrpSpPr/>
            <p:nvPr/>
          </p:nvGrpSpPr>
          <p:grpSpPr>
            <a:xfrm>
              <a:off x="1487488" y="4057040"/>
              <a:ext cx="948444" cy="931632"/>
              <a:chOff x="1487488" y="4057040"/>
              <a:chExt cx="948444" cy="931632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B15FFD3A-40BF-3A02-302A-FB99981BBA71}"/>
                  </a:ext>
                </a:extLst>
              </p:cNvPr>
              <p:cNvGrpSpPr/>
              <p:nvPr/>
            </p:nvGrpSpPr>
            <p:grpSpPr>
              <a:xfrm>
                <a:off x="1643844" y="4057040"/>
                <a:ext cx="144016" cy="576000"/>
                <a:chOff x="1919536" y="2501808"/>
                <a:chExt cx="432048" cy="864096"/>
              </a:xfrm>
            </p:grpSpPr>
            <p:sp>
              <p:nvSpPr>
                <p:cNvPr id="7" name="Can 6">
                  <a:extLst>
                    <a:ext uri="{FF2B5EF4-FFF2-40B4-BE49-F238E27FC236}">
                      <a16:creationId xmlns:a16="http://schemas.microsoft.com/office/drawing/2014/main" id="{93FA68E9-54FA-DA79-0672-318177A4EED7}"/>
                    </a:ext>
                  </a:extLst>
                </p:cNvPr>
                <p:cNvSpPr/>
                <p:nvPr/>
              </p:nvSpPr>
              <p:spPr>
                <a:xfrm rot="16200000">
                  <a:off x="1703512" y="2717832"/>
                  <a:ext cx="864096" cy="432048"/>
                </a:xfrm>
                <a:prstGeom prst="can">
                  <a:avLst>
                    <a:gd name="adj" fmla="val 50000"/>
                  </a:avLst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8EA43FD3-2006-ADCE-6D84-0D448F19074E}"/>
                    </a:ext>
                  </a:extLst>
                </p:cNvPr>
                <p:cNvSpPr/>
                <p:nvPr/>
              </p:nvSpPr>
              <p:spPr>
                <a:xfrm>
                  <a:off x="1991544" y="2825843"/>
                  <a:ext cx="72008" cy="216024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D750CD43-8D15-FA1E-AB90-66955C55F193}"/>
                  </a:ext>
                </a:extLst>
              </p:cNvPr>
              <p:cNvGrpSpPr/>
              <p:nvPr/>
            </p:nvGrpSpPr>
            <p:grpSpPr>
              <a:xfrm>
                <a:off x="2291916" y="4057040"/>
                <a:ext cx="144016" cy="576000"/>
                <a:chOff x="1919536" y="2501808"/>
                <a:chExt cx="432048" cy="864096"/>
              </a:xfrm>
            </p:grpSpPr>
            <p:sp>
              <p:nvSpPr>
                <p:cNvPr id="12" name="Can 11">
                  <a:extLst>
                    <a:ext uri="{FF2B5EF4-FFF2-40B4-BE49-F238E27FC236}">
                      <a16:creationId xmlns:a16="http://schemas.microsoft.com/office/drawing/2014/main" id="{5A5E9963-5556-F040-2051-4D636E34CE4A}"/>
                    </a:ext>
                  </a:extLst>
                </p:cNvPr>
                <p:cNvSpPr/>
                <p:nvPr/>
              </p:nvSpPr>
              <p:spPr>
                <a:xfrm rot="16200000">
                  <a:off x="1703512" y="2717832"/>
                  <a:ext cx="864096" cy="432048"/>
                </a:xfrm>
                <a:prstGeom prst="can">
                  <a:avLst>
                    <a:gd name="adj" fmla="val 50000"/>
                  </a:avLst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8C5CAB9D-FC5F-17A3-9008-02E620E69E5A}"/>
                    </a:ext>
                  </a:extLst>
                </p:cNvPr>
                <p:cNvSpPr/>
                <p:nvPr/>
              </p:nvSpPr>
              <p:spPr>
                <a:xfrm>
                  <a:off x="1991544" y="2825843"/>
                  <a:ext cx="72008" cy="216024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84555E-D683-A4FB-E02E-2345E10CB1B4}"/>
                  </a:ext>
                </a:extLst>
              </p:cNvPr>
              <p:cNvSpPr txBox="1"/>
              <p:nvPr/>
            </p:nvSpPr>
            <p:spPr>
              <a:xfrm>
                <a:off x="1487488" y="4644867"/>
                <a:ext cx="19236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200" dirty="0"/>
                  <a:t>+V</a:t>
                </a:r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D4699B02-D1F3-B26F-48FA-A9B746F174E5}"/>
                  </a:ext>
                </a:extLst>
              </p:cNvPr>
              <p:cNvGrpSpPr/>
              <p:nvPr/>
            </p:nvGrpSpPr>
            <p:grpSpPr>
              <a:xfrm>
                <a:off x="1931876" y="4776380"/>
                <a:ext cx="190128" cy="212292"/>
                <a:chOff x="2135560" y="3216708"/>
                <a:chExt cx="190128" cy="212292"/>
              </a:xfrm>
            </p:grpSpPr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6EDBF20F-5EC3-62BE-DD8E-C43093C1928C}"/>
                    </a:ext>
                  </a:extLst>
                </p:cNvPr>
                <p:cNvCxnSpPr/>
                <p:nvPr/>
              </p:nvCxnSpPr>
              <p:spPr>
                <a:xfrm>
                  <a:off x="2207568" y="3216708"/>
                  <a:ext cx="0" cy="2122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E5663D19-B415-C88B-02CD-8625559A73F7}"/>
                    </a:ext>
                  </a:extLst>
                </p:cNvPr>
                <p:cNvCxnSpPr/>
                <p:nvPr/>
              </p:nvCxnSpPr>
              <p:spPr>
                <a:xfrm>
                  <a:off x="2279576" y="3277854"/>
                  <a:ext cx="0" cy="90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458D4482-F793-26FA-E44D-04F49C1D25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35560" y="3322854"/>
                  <a:ext cx="7200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07BD7134-EE51-4733-7911-937AD12F2E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79576" y="3322227"/>
                  <a:ext cx="46112" cy="62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5" name="Elbow Connector 44">
                <a:extLst>
                  <a:ext uri="{FF2B5EF4-FFF2-40B4-BE49-F238E27FC236}">
                    <a16:creationId xmlns:a16="http://schemas.microsoft.com/office/drawing/2014/main" id="{73FD7C8E-625A-6E0E-9F05-308ADD9653A2}"/>
                  </a:ext>
                </a:extLst>
              </p:cNvPr>
              <p:cNvCxnSpPr>
                <a:cxnSpLocks/>
                <a:endCxn id="7" idx="2"/>
              </p:cNvCxnSpPr>
              <p:nvPr/>
            </p:nvCxnSpPr>
            <p:spPr>
              <a:xfrm rot="16200000" flipV="1">
                <a:off x="1699435" y="4649457"/>
                <a:ext cx="248860" cy="216025"/>
              </a:xfrm>
              <a:prstGeom prst="bentConnector3">
                <a:avLst>
                  <a:gd name="adj1" fmla="val -1034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Elbow Connector 47">
                <a:extLst>
                  <a:ext uri="{FF2B5EF4-FFF2-40B4-BE49-F238E27FC236}">
                    <a16:creationId xmlns:a16="http://schemas.microsoft.com/office/drawing/2014/main" id="{02B62679-952E-ADB5-C960-B6468C96DE16}"/>
                  </a:ext>
                </a:extLst>
              </p:cNvPr>
              <p:cNvCxnSpPr>
                <a:cxnSpLocks/>
                <a:endCxn id="12" idx="2"/>
              </p:cNvCxnSpPr>
              <p:nvPr/>
            </p:nvCxnSpPr>
            <p:spPr>
              <a:xfrm rot="5400000" flipH="1" flipV="1">
                <a:off x="2114643" y="4640401"/>
                <a:ext cx="256642" cy="241920"/>
              </a:xfrm>
              <a:prstGeom prst="bentConnector3">
                <a:avLst>
                  <a:gd name="adj1" fmla="val 298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26C4E70-2474-9DE6-799B-249A6832191C}"/>
                  </a:ext>
                </a:extLst>
              </p:cNvPr>
              <p:cNvSpPr txBox="1"/>
              <p:nvPr/>
            </p:nvSpPr>
            <p:spPr>
              <a:xfrm>
                <a:off x="2157009" y="4639542"/>
                <a:ext cx="15388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l-GR" sz="1200" dirty="0"/>
                  <a:t>-</a:t>
                </a:r>
                <a:r>
                  <a:rPr lang="en-US" sz="1200" dirty="0"/>
                  <a:t>V</a:t>
                </a:r>
              </a:p>
            </p:txBody>
          </p:sp>
        </p:grp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28532F14-BAD6-FEF4-6B02-13E3DE8F0949}"/>
                </a:ext>
              </a:extLst>
            </p:cNvPr>
            <p:cNvCxnSpPr/>
            <p:nvPr/>
          </p:nvCxnSpPr>
          <p:spPr>
            <a:xfrm>
              <a:off x="1847528" y="4161220"/>
              <a:ext cx="36004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8E4B2C7-D2AC-01E9-00A3-88447C77B966}"/>
                </a:ext>
              </a:extLst>
            </p:cNvPr>
            <p:cNvSpPr txBox="1"/>
            <p:nvPr/>
          </p:nvSpPr>
          <p:spPr>
            <a:xfrm>
              <a:off x="1991544" y="3976241"/>
              <a:ext cx="9457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/>
                <a:t>F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A555C74-B985-3870-2A33-1F301E1FCB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7536" y="4309036"/>
              <a:ext cx="72000" cy="72008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1FAED33-AED4-8A0E-ED60-F8FEA7B340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95600" y="4309036"/>
              <a:ext cx="72000" cy="72008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A5B1FE6-2D18-E827-9F2E-06BAAB6F193C}"/>
                </a:ext>
              </a:extLst>
            </p:cNvPr>
            <p:cNvGrpSpPr/>
            <p:nvPr/>
          </p:nvGrpSpPr>
          <p:grpSpPr>
            <a:xfrm>
              <a:off x="2783632" y="4042897"/>
              <a:ext cx="948444" cy="931632"/>
              <a:chOff x="1487488" y="4057040"/>
              <a:chExt cx="948444" cy="931632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C35ECDAA-E43C-8531-BA14-E7249CCDDA18}"/>
                  </a:ext>
                </a:extLst>
              </p:cNvPr>
              <p:cNvGrpSpPr/>
              <p:nvPr/>
            </p:nvGrpSpPr>
            <p:grpSpPr>
              <a:xfrm>
                <a:off x="1643844" y="4057040"/>
                <a:ext cx="144016" cy="576000"/>
                <a:chOff x="1919536" y="2501808"/>
                <a:chExt cx="432048" cy="864096"/>
              </a:xfrm>
            </p:grpSpPr>
            <p:sp>
              <p:nvSpPr>
                <p:cNvPr id="75" name="Can 74">
                  <a:extLst>
                    <a:ext uri="{FF2B5EF4-FFF2-40B4-BE49-F238E27FC236}">
                      <a16:creationId xmlns:a16="http://schemas.microsoft.com/office/drawing/2014/main" id="{D067C1E3-D829-03C8-F7A0-BC0C7608B6F8}"/>
                    </a:ext>
                  </a:extLst>
                </p:cNvPr>
                <p:cNvSpPr/>
                <p:nvPr/>
              </p:nvSpPr>
              <p:spPr>
                <a:xfrm rot="16200000">
                  <a:off x="1703512" y="2717832"/>
                  <a:ext cx="864096" cy="432048"/>
                </a:xfrm>
                <a:prstGeom prst="can">
                  <a:avLst>
                    <a:gd name="adj" fmla="val 50000"/>
                  </a:avLst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04B6490A-6242-13CD-096E-05282E7012C9}"/>
                    </a:ext>
                  </a:extLst>
                </p:cNvPr>
                <p:cNvSpPr/>
                <p:nvPr/>
              </p:nvSpPr>
              <p:spPr>
                <a:xfrm>
                  <a:off x="1991544" y="2825843"/>
                  <a:ext cx="72008" cy="216024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381BABEE-603A-C730-FBED-A4ED4E09B550}"/>
                  </a:ext>
                </a:extLst>
              </p:cNvPr>
              <p:cNvGrpSpPr/>
              <p:nvPr/>
            </p:nvGrpSpPr>
            <p:grpSpPr>
              <a:xfrm>
                <a:off x="2291916" y="4057040"/>
                <a:ext cx="144016" cy="576000"/>
                <a:chOff x="1919536" y="2501808"/>
                <a:chExt cx="432048" cy="864096"/>
              </a:xfrm>
            </p:grpSpPr>
            <p:sp>
              <p:nvSpPr>
                <p:cNvPr id="73" name="Can 72">
                  <a:extLst>
                    <a:ext uri="{FF2B5EF4-FFF2-40B4-BE49-F238E27FC236}">
                      <a16:creationId xmlns:a16="http://schemas.microsoft.com/office/drawing/2014/main" id="{883EDE1F-DFA2-18AD-1608-9745B7B5425B}"/>
                    </a:ext>
                  </a:extLst>
                </p:cNvPr>
                <p:cNvSpPr/>
                <p:nvPr/>
              </p:nvSpPr>
              <p:spPr>
                <a:xfrm rot="16200000">
                  <a:off x="1703512" y="2717832"/>
                  <a:ext cx="864096" cy="432048"/>
                </a:xfrm>
                <a:prstGeom prst="can">
                  <a:avLst>
                    <a:gd name="adj" fmla="val 50000"/>
                  </a:avLst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1889D5DB-4DF6-F241-3DDA-256EE5B673DD}"/>
                    </a:ext>
                  </a:extLst>
                </p:cNvPr>
                <p:cNvSpPr/>
                <p:nvPr/>
              </p:nvSpPr>
              <p:spPr>
                <a:xfrm>
                  <a:off x="1991544" y="2825843"/>
                  <a:ext cx="72008" cy="216024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4A056FB-1EBC-C9EF-BD33-5F69FE364C64}"/>
                  </a:ext>
                </a:extLst>
              </p:cNvPr>
              <p:cNvSpPr txBox="1"/>
              <p:nvPr/>
            </p:nvSpPr>
            <p:spPr>
              <a:xfrm>
                <a:off x="1487488" y="4644867"/>
                <a:ext cx="19236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200" dirty="0"/>
                  <a:t>+V</a:t>
                </a:r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AA9A7814-28B4-93E0-3795-C9AF7B893FE3}"/>
                  </a:ext>
                </a:extLst>
              </p:cNvPr>
              <p:cNvGrpSpPr/>
              <p:nvPr/>
            </p:nvGrpSpPr>
            <p:grpSpPr>
              <a:xfrm>
                <a:off x="1931876" y="4776380"/>
                <a:ext cx="190128" cy="212292"/>
                <a:chOff x="2135560" y="3216708"/>
                <a:chExt cx="190128" cy="212292"/>
              </a:xfrm>
            </p:grpSpPr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3A12D48C-C74D-2E02-B3FF-F5443A1A147A}"/>
                    </a:ext>
                  </a:extLst>
                </p:cNvPr>
                <p:cNvCxnSpPr/>
                <p:nvPr/>
              </p:nvCxnSpPr>
              <p:spPr>
                <a:xfrm>
                  <a:off x="2207568" y="3216708"/>
                  <a:ext cx="0" cy="2122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7D7940BE-CDCD-8A25-1313-78408071CD6D}"/>
                    </a:ext>
                  </a:extLst>
                </p:cNvPr>
                <p:cNvCxnSpPr/>
                <p:nvPr/>
              </p:nvCxnSpPr>
              <p:spPr>
                <a:xfrm>
                  <a:off x="2279576" y="3277854"/>
                  <a:ext cx="0" cy="90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F863B043-EA5D-E4C3-C7BC-DDBCF64138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35560" y="3322854"/>
                  <a:ext cx="7200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195DCF6-6E20-32CB-3EC5-52A71D0FE9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79576" y="3322227"/>
                  <a:ext cx="46112" cy="62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6" name="Elbow Connector 65">
                <a:extLst>
                  <a:ext uri="{FF2B5EF4-FFF2-40B4-BE49-F238E27FC236}">
                    <a16:creationId xmlns:a16="http://schemas.microsoft.com/office/drawing/2014/main" id="{47608816-BA35-2F9B-F85A-58EF755B4EFD}"/>
                  </a:ext>
                </a:extLst>
              </p:cNvPr>
              <p:cNvCxnSpPr>
                <a:cxnSpLocks/>
                <a:endCxn id="75" idx="2"/>
              </p:cNvCxnSpPr>
              <p:nvPr/>
            </p:nvCxnSpPr>
            <p:spPr>
              <a:xfrm rot="16200000" flipV="1">
                <a:off x="1699435" y="4649457"/>
                <a:ext cx="248860" cy="216025"/>
              </a:xfrm>
              <a:prstGeom prst="bentConnector3">
                <a:avLst>
                  <a:gd name="adj1" fmla="val -1034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Elbow Connector 66">
                <a:extLst>
                  <a:ext uri="{FF2B5EF4-FFF2-40B4-BE49-F238E27FC236}">
                    <a16:creationId xmlns:a16="http://schemas.microsoft.com/office/drawing/2014/main" id="{63809A26-64E7-C959-2CDB-677EE3E3CDDE}"/>
                  </a:ext>
                </a:extLst>
              </p:cNvPr>
              <p:cNvCxnSpPr>
                <a:cxnSpLocks/>
                <a:endCxn id="73" idx="2"/>
              </p:cNvCxnSpPr>
              <p:nvPr/>
            </p:nvCxnSpPr>
            <p:spPr>
              <a:xfrm rot="5400000" flipH="1" flipV="1">
                <a:off x="2114643" y="4640401"/>
                <a:ext cx="256642" cy="241920"/>
              </a:xfrm>
              <a:prstGeom prst="bentConnector3">
                <a:avLst>
                  <a:gd name="adj1" fmla="val 298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0B860227-F463-0201-FF8E-A384A41B3011}"/>
                  </a:ext>
                </a:extLst>
              </p:cNvPr>
              <p:cNvSpPr txBox="1"/>
              <p:nvPr/>
            </p:nvSpPr>
            <p:spPr>
              <a:xfrm>
                <a:off x="2157009" y="4639542"/>
                <a:ext cx="15388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l-GR" sz="1200" dirty="0"/>
                  <a:t>-</a:t>
                </a:r>
                <a:r>
                  <a:rPr lang="en-US" sz="1200" dirty="0"/>
                  <a:t>V</a:t>
                </a:r>
              </a:p>
            </p:txBody>
          </p:sp>
        </p:grp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1C3C9E8A-7151-78B9-34FD-48E5960F4249}"/>
                </a:ext>
              </a:extLst>
            </p:cNvPr>
            <p:cNvCxnSpPr/>
            <p:nvPr/>
          </p:nvCxnSpPr>
          <p:spPr>
            <a:xfrm>
              <a:off x="2507937" y="4146764"/>
              <a:ext cx="360040" cy="0"/>
            </a:xfrm>
            <a:prstGeom prst="straightConnector1">
              <a:avLst/>
            </a:prstGeom>
            <a:ln>
              <a:headEnd type="triangle" w="sm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88BC61B-EFC7-81C1-68E7-EDC60A94404E}"/>
                </a:ext>
              </a:extLst>
            </p:cNvPr>
            <p:cNvSpPr txBox="1"/>
            <p:nvPr/>
          </p:nvSpPr>
          <p:spPr>
            <a:xfrm>
              <a:off x="2711623" y="3976241"/>
              <a:ext cx="9457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/>
                <a:t>F</a:t>
              </a:r>
            </a:p>
          </p:txBody>
        </p:sp>
      </p:grpSp>
      <p:sp>
        <p:nvSpPr>
          <p:cNvPr id="82" name="Content Placeholder 1">
            <a:extLst>
              <a:ext uri="{FF2B5EF4-FFF2-40B4-BE49-F238E27FC236}">
                <a16:creationId xmlns:a16="http://schemas.microsoft.com/office/drawing/2014/main" id="{56C14AD6-C9A7-62C7-9CC8-981198518C8E}"/>
              </a:ext>
            </a:extLst>
          </p:cNvPr>
          <p:cNvSpPr txBox="1">
            <a:spLocks/>
          </p:cNvSpPr>
          <p:nvPr/>
        </p:nvSpPr>
        <p:spPr>
          <a:xfrm>
            <a:off x="4371635" y="1109761"/>
            <a:ext cx="7374444" cy="81320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l-GR" sz="1600" b="0" dirty="0" err="1"/>
              <a:t>Αυτ</a:t>
            </a:r>
            <a:r>
              <a:rPr lang="en-US" sz="1600" b="0" dirty="0" err="1"/>
              <a:t>ό</a:t>
            </a:r>
            <a:r>
              <a:rPr lang="el-GR" sz="1600" b="0" dirty="0"/>
              <a:t> γιατί το φορτίο (δέσμη) θα έβλεπε αρχικά την σωστή πολικότητα και θα κέρδιζε ενέργεια, αλλά στο επόμενο θα έβλεπε το αντίθετο </a:t>
            </a:r>
            <a:r>
              <a:rPr lang="el-GR" sz="1600" b="0" dirty="0" err="1"/>
              <a:t>δυναμικ</a:t>
            </a:r>
            <a:r>
              <a:rPr lang="en-US" sz="1600" b="0" dirty="0" err="1"/>
              <a:t>ό</a:t>
            </a:r>
            <a:r>
              <a:rPr lang="el-GR" sz="1600" b="0" dirty="0"/>
              <a:t> άρα θα την έδινε πίσω! </a:t>
            </a:r>
          </a:p>
        </p:txBody>
      </p:sp>
      <p:sp>
        <p:nvSpPr>
          <p:cNvPr id="83" name="Content Placeholder 1">
            <a:extLst>
              <a:ext uri="{FF2B5EF4-FFF2-40B4-BE49-F238E27FC236}">
                <a16:creationId xmlns:a16="http://schemas.microsoft.com/office/drawing/2014/main" id="{19615A90-4374-ADA6-2DB3-D2DC5F504F0F}"/>
              </a:ext>
            </a:extLst>
          </p:cNvPr>
          <p:cNvSpPr txBox="1">
            <a:spLocks/>
          </p:cNvSpPr>
          <p:nvPr/>
        </p:nvSpPr>
        <p:spPr>
          <a:xfrm>
            <a:off x="411813" y="2420887"/>
            <a:ext cx="11376024" cy="12184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>
                <a:solidFill>
                  <a:srgbClr val="FF40FF"/>
                </a:solidFill>
              </a:rPr>
              <a:t>Gustav </a:t>
            </a:r>
            <a:r>
              <a:rPr lang="en-US" dirty="0" err="1">
                <a:solidFill>
                  <a:srgbClr val="FF40FF"/>
                </a:solidFill>
              </a:rPr>
              <a:t>Ising</a:t>
            </a:r>
            <a:r>
              <a:rPr lang="en-US" dirty="0">
                <a:solidFill>
                  <a:srgbClr val="FF40FF"/>
                </a:solidFill>
              </a:rPr>
              <a:t> (1924) </a:t>
            </a:r>
            <a:r>
              <a:rPr lang="en-US" dirty="0"/>
              <a:t>– </a:t>
            </a:r>
            <a:r>
              <a:rPr lang="el-GR" u="sng" dirty="0"/>
              <a:t>ιδέα</a:t>
            </a:r>
            <a:r>
              <a:rPr lang="el-GR" dirty="0"/>
              <a:t> να χρησιμοποιήσει</a:t>
            </a:r>
            <a:r>
              <a:rPr lang="en-US" dirty="0"/>
              <a:t> </a:t>
            </a:r>
            <a:r>
              <a:rPr lang="el-GR" dirty="0"/>
              <a:t>εναλλασσόμενα ηλεκτρικά πεδία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>
                <a:solidFill>
                  <a:srgbClr val="FF40FF"/>
                </a:solidFill>
              </a:rPr>
              <a:t>Rolf </a:t>
            </a:r>
            <a:r>
              <a:rPr lang="en-GB" dirty="0" err="1">
                <a:solidFill>
                  <a:srgbClr val="FF40FF"/>
                </a:solidFill>
                <a:cs typeface="Calibri Light" panose="020F0302020204030204" pitchFamily="34" charset="0"/>
              </a:rPr>
              <a:t>Widerøe</a:t>
            </a:r>
            <a:r>
              <a:rPr lang="en-GB" dirty="0">
                <a:solidFill>
                  <a:srgbClr val="FF40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>
                <a:solidFill>
                  <a:srgbClr val="FF40FF"/>
                </a:solidFill>
              </a:rPr>
              <a:t>(1928) </a:t>
            </a:r>
            <a:r>
              <a:rPr lang="en-US" dirty="0"/>
              <a:t>– </a:t>
            </a:r>
            <a:r>
              <a:rPr lang="el-GR" u="sng" dirty="0"/>
              <a:t>διάταξη</a:t>
            </a:r>
            <a:r>
              <a:rPr lang="el-GR" dirty="0"/>
              <a:t> με δύο αγώγιμους κυλίνδρους, 25 </a:t>
            </a:r>
            <a:r>
              <a:rPr lang="en-US" dirty="0"/>
              <a:t>kV, 1 MHz </a:t>
            </a:r>
            <a:r>
              <a:rPr lang="el-GR" dirty="0"/>
              <a:t>συχνότητα αλλαγής </a:t>
            </a:r>
            <a:r>
              <a:rPr lang="el-GR" dirty="0">
                <a:solidFill>
                  <a:srgbClr val="FF0000"/>
                </a:solidFill>
              </a:rPr>
              <a:t>συντονισμένη με τα σωματίδια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5" name="Screen Shot 2015-08-17 at 11.21.53.png" descr="Screen Shot 2015-08-17 at 11.21.53.png">
            <a:extLst>
              <a:ext uri="{FF2B5EF4-FFF2-40B4-BE49-F238E27FC236}">
                <a16:creationId xmlns:a16="http://schemas.microsoft.com/office/drawing/2014/main" id="{4E11E1D2-CC5F-69D6-AAB1-C3BC0E169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774" y="3631503"/>
            <a:ext cx="4499238" cy="2561314"/>
          </a:xfrm>
          <a:prstGeom prst="rect">
            <a:avLst/>
          </a:prstGeom>
          <a:ln w="12700">
            <a:miter lim="400000"/>
          </a:ln>
        </p:spPr>
      </p:pic>
      <p:pic>
        <p:nvPicPr>
          <p:cNvPr id="86" name="Image" descr="Image">
            <a:extLst>
              <a:ext uri="{FF2B5EF4-FFF2-40B4-BE49-F238E27FC236}">
                <a16:creationId xmlns:a16="http://schemas.microsoft.com/office/drawing/2014/main" id="{D7E646AB-79C3-22DE-5547-24A4FC4D15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0418" y="3927403"/>
            <a:ext cx="1442129" cy="2085380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7D230EDB-176A-21BA-5D3D-AC727AEC53B9}"/>
              </a:ext>
            </a:extLst>
          </p:cNvPr>
          <p:cNvSpPr txBox="1"/>
          <p:nvPr/>
        </p:nvSpPr>
        <p:spPr>
          <a:xfrm>
            <a:off x="10497694" y="5834380"/>
            <a:ext cx="59471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Rolf </a:t>
            </a:r>
            <a:r>
              <a:rPr lang="en-US" sz="800" dirty="0" err="1">
                <a:solidFill>
                  <a:schemeClr val="bg1"/>
                </a:solidFill>
              </a:rPr>
              <a:t>Wideroe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88" name="Content Placeholder 1">
            <a:extLst>
              <a:ext uri="{FF2B5EF4-FFF2-40B4-BE49-F238E27FC236}">
                <a16:creationId xmlns:a16="http://schemas.microsoft.com/office/drawing/2014/main" id="{4C60648C-F8DF-5801-A03C-E4F54515D224}"/>
              </a:ext>
            </a:extLst>
          </p:cNvPr>
          <p:cNvSpPr txBox="1">
            <a:spLocks/>
          </p:cNvSpPr>
          <p:nvPr/>
        </p:nvSpPr>
        <p:spPr>
          <a:xfrm>
            <a:off x="6990592" y="3645635"/>
            <a:ext cx="4785983" cy="227059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endParaRPr lang="el-GR" sz="1600" b="0" dirty="0"/>
          </a:p>
        </p:txBody>
      </p:sp>
      <p:sp>
        <p:nvSpPr>
          <p:cNvPr id="89" name="Content Placeholder 1">
            <a:extLst>
              <a:ext uri="{FF2B5EF4-FFF2-40B4-BE49-F238E27FC236}">
                <a16:creationId xmlns:a16="http://schemas.microsoft.com/office/drawing/2014/main" id="{43EC5CBC-7628-99FA-241F-2D0E92384569}"/>
              </a:ext>
            </a:extLst>
          </p:cNvPr>
          <p:cNvSpPr txBox="1">
            <a:spLocks/>
          </p:cNvSpPr>
          <p:nvPr/>
        </p:nvSpPr>
        <p:spPr>
          <a:xfrm>
            <a:off x="4943872" y="3792065"/>
            <a:ext cx="5155284" cy="2276853"/>
          </a:xfrm>
          <a:prstGeom prst="rect">
            <a:avLst/>
          </a:prstGeom>
        </p:spPr>
        <p:txBody>
          <a:bodyPr vert="horz" lIns="0" tIns="0" rIns="0" bIns="0" rtlCol="0" anchor="ctr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l-GR" dirty="0"/>
              <a:t>Ο </a:t>
            </a:r>
            <a:r>
              <a:rPr lang="el-GR" dirty="0" err="1"/>
              <a:t>πρ</a:t>
            </a:r>
            <a:r>
              <a:rPr lang="en-US" dirty="0" err="1"/>
              <a:t>ώ</a:t>
            </a:r>
            <a:r>
              <a:rPr lang="el-GR" dirty="0"/>
              <a:t>τος </a:t>
            </a:r>
            <a:r>
              <a:rPr lang="el-G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γραμμικός </a:t>
            </a:r>
            <a:r>
              <a:rPr lang="el-GR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επιταχυντης</a:t>
            </a:r>
            <a:r>
              <a:rPr lang="el-G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!</a:t>
            </a:r>
            <a:endParaRPr lang="el-GR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l-GR" dirty="0"/>
              <a:t>Κατάφερε να επιταχύνει ιόντα </a:t>
            </a:r>
            <a:r>
              <a:rPr lang="el-GR" dirty="0" err="1"/>
              <a:t>Καλ</a:t>
            </a:r>
            <a:r>
              <a:rPr lang="en-US" dirty="0" err="1"/>
              <a:t>ί</a:t>
            </a:r>
            <a:r>
              <a:rPr lang="el-GR" dirty="0"/>
              <a:t>ου (Κ) στα </a:t>
            </a:r>
            <a:r>
              <a:rPr lang="el-GR" dirty="0">
                <a:solidFill>
                  <a:srgbClr val="FF0000"/>
                </a:solidFill>
              </a:rPr>
              <a:t>53 </a:t>
            </a:r>
            <a:r>
              <a:rPr lang="en-US" dirty="0">
                <a:solidFill>
                  <a:srgbClr val="FF0000"/>
                </a:solidFill>
              </a:rPr>
              <a:t>keV</a:t>
            </a:r>
            <a:endParaRPr lang="el-GR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/>
              <a:t>H </a:t>
            </a:r>
            <a:r>
              <a:rPr lang="el-GR" dirty="0"/>
              <a:t>αρχή της </a:t>
            </a:r>
            <a:r>
              <a:rPr lang="el-GR" dirty="0" err="1">
                <a:solidFill>
                  <a:srgbClr val="FF0000"/>
                </a:solidFill>
              </a:rPr>
              <a:t>συντονισμ</a:t>
            </a:r>
            <a:r>
              <a:rPr lang="en-US" dirty="0" err="1">
                <a:solidFill>
                  <a:srgbClr val="FF0000"/>
                </a:solidFill>
              </a:rPr>
              <a:t>έ</a:t>
            </a:r>
            <a:r>
              <a:rPr lang="el-GR" dirty="0" err="1">
                <a:solidFill>
                  <a:srgbClr val="FF0000"/>
                </a:solidFill>
              </a:rPr>
              <a:t>νης</a:t>
            </a:r>
            <a:r>
              <a:rPr lang="el-GR" dirty="0">
                <a:solidFill>
                  <a:srgbClr val="FF0000"/>
                </a:solidFill>
              </a:rPr>
              <a:t> επιτάχυνσης (</a:t>
            </a:r>
            <a:r>
              <a:rPr lang="en-US" dirty="0">
                <a:solidFill>
                  <a:srgbClr val="FF0000"/>
                </a:solidFill>
              </a:rPr>
              <a:t>resonant acceleration)</a:t>
            </a:r>
            <a:r>
              <a:rPr lang="el-GR" dirty="0">
                <a:solidFill>
                  <a:srgbClr val="FF0000"/>
                </a:solidFill>
              </a:rPr>
              <a:t> </a:t>
            </a:r>
            <a:r>
              <a:rPr lang="el-GR" dirty="0"/>
              <a:t>παραμένει αναλλοίωτη και χρησιμοποιείται σήμερα σε όλους τους επιταχυντές υψηλής ενέργειας</a:t>
            </a:r>
          </a:p>
        </p:txBody>
      </p:sp>
    </p:spTree>
    <p:extLst>
      <p:ext uri="{BB962C8B-B14F-4D97-AF65-F5344CB8AC3E}">
        <p14:creationId xmlns:p14="http://schemas.microsoft.com/office/powerpoint/2010/main" val="32531279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E6DD25-DF65-239A-1D7E-59384090D3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Τι είναι ένας γραμμικός επιταχυντής;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42A4FFF-76C0-6072-6782-C63FF1CF9A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06929-17B4-36CF-4F94-8F93015FD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96C7F-3FF2-79AF-A17C-D663AE785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2E7EA-DA2A-BEE3-8C76-63F13C1D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8142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C20D0E4-61C7-3431-F8FC-BAFBBF5F4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3429001"/>
            <a:ext cx="7920261" cy="277177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l-GR" dirty="0"/>
              <a:t>Διαταξη με μια σειρά από </a:t>
            </a:r>
            <a:r>
              <a:rPr lang="el-GR" dirty="0" err="1"/>
              <a:t>αγ</a:t>
            </a:r>
            <a:r>
              <a:rPr lang="en-US" dirty="0" err="1"/>
              <a:t>ώ</a:t>
            </a:r>
            <a:r>
              <a:rPr lang="el-GR" dirty="0" err="1"/>
              <a:t>γιμους</a:t>
            </a:r>
            <a:r>
              <a:rPr lang="el-GR" dirty="0"/>
              <a:t> </a:t>
            </a:r>
            <a:r>
              <a:rPr lang="el-GR" dirty="0" err="1"/>
              <a:t>κύλινδρους</a:t>
            </a:r>
            <a:r>
              <a:rPr lang="el-GR" dirty="0"/>
              <a:t> </a:t>
            </a:r>
            <a:r>
              <a:rPr lang="el-GR" baseline="-25000" dirty="0"/>
              <a:t>(συν</a:t>
            </a:r>
            <a:r>
              <a:rPr lang="en-US" baseline="-25000" dirty="0" err="1"/>
              <a:t>ή</a:t>
            </a:r>
            <a:r>
              <a:rPr lang="el-GR" baseline="-25000" dirty="0" err="1"/>
              <a:t>θως</a:t>
            </a:r>
            <a:r>
              <a:rPr lang="el-GR" baseline="-25000" dirty="0"/>
              <a:t> αμαλγάματα χαλκού)</a:t>
            </a:r>
            <a:r>
              <a:rPr lang="el-GR" dirty="0"/>
              <a:t> (</a:t>
            </a:r>
            <a:r>
              <a:rPr lang="en-US" dirty="0">
                <a:solidFill>
                  <a:srgbClr val="FF0000"/>
                </a:solidFill>
              </a:rPr>
              <a:t>drift tubes</a:t>
            </a:r>
            <a:r>
              <a:rPr lang="el-GR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DT</a:t>
            </a:r>
            <a:r>
              <a:rPr lang="en-US" dirty="0"/>
              <a:t>)</a:t>
            </a:r>
            <a:r>
              <a:rPr lang="el-GR" dirty="0"/>
              <a:t> συνδεδεμένους με εναλλασσόμενο τροφοδοτικό τάσης υψηλής συχνότητας (</a:t>
            </a:r>
            <a:r>
              <a:rPr lang="en-US" dirty="0"/>
              <a:t>RF)</a:t>
            </a:r>
            <a:endParaRPr lang="el-GR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l-GR" dirty="0"/>
              <a:t>Τα </a:t>
            </a:r>
            <a:r>
              <a:rPr lang="el-GR" dirty="0" err="1"/>
              <a:t>σωματ</a:t>
            </a:r>
            <a:r>
              <a:rPr lang="en-US" dirty="0" err="1"/>
              <a:t>ί</a:t>
            </a:r>
            <a:r>
              <a:rPr lang="el-GR" dirty="0"/>
              <a:t>δια της πηγής επιταχύνονται στα κενά μεταξύ κυλίνδρων που είναι πάντα στην σωστή πολικότητα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l-GR" dirty="0"/>
              <a:t>Μέσα στους κυλίνδρους το ηλεκτρικό πεδίο είναι μηδέν (νόμος του </a:t>
            </a:r>
            <a:r>
              <a:rPr lang="en-US" dirty="0"/>
              <a:t>Gauss – </a:t>
            </a:r>
            <a:r>
              <a:rPr lang="el-GR" dirty="0"/>
              <a:t>κλωβός </a:t>
            </a:r>
            <a:r>
              <a:rPr lang="en-US" dirty="0"/>
              <a:t>Faraday)</a:t>
            </a:r>
            <a:r>
              <a:rPr lang="el-GR" dirty="0"/>
              <a:t>, τα σωματίδια προχωρούν με την ταχύτητά τους</a:t>
            </a:r>
            <a:endParaRPr lang="en-US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l-GR" dirty="0"/>
              <a:t>Για </a:t>
            </a:r>
            <a:r>
              <a:rPr lang="el-GR" dirty="0" err="1"/>
              <a:t>σταθερ</a:t>
            </a:r>
            <a:r>
              <a:rPr lang="en-US" dirty="0" err="1"/>
              <a:t>ή</a:t>
            </a:r>
            <a:r>
              <a:rPr lang="el-GR" dirty="0"/>
              <a:t> συχνότητα, καθώς τα σωματίδια κινούνται με αυξανόμενη ενέργεια/ταχύτητα, το μήκος του κάθε σωλήνα θα πρέπει να μεγαλώνει έως το σχετικιστικό </a:t>
            </a:r>
            <a:r>
              <a:rPr lang="en-US" dirty="0"/>
              <a:t> </a:t>
            </a:r>
            <a:r>
              <a:rPr lang="en-US" dirty="0" err="1"/>
              <a:t>ό</a:t>
            </a:r>
            <a:r>
              <a:rPr lang="el-GR" dirty="0" err="1"/>
              <a:t>ριο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3342530-7E87-8406-6324-8A5811B8B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Γραμμικοί επιταχυντές</a:t>
            </a:r>
            <a:r>
              <a:rPr lang="en-US" dirty="0"/>
              <a:t> </a:t>
            </a:r>
            <a:r>
              <a:rPr lang="en-US" baseline="-25000" dirty="0"/>
              <a:t>(1/3)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6429B-7678-137B-4E05-DA72737C1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85158-913C-18DB-EB0B-04CAE1B7E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C85FE-862C-212A-F2AD-961FF2991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9" name="Linear_accelerator_animation_16frames_1.6sec.gif" descr="Linear_accelerator_animation_16frames_1.6sec.gif">
            <a:extLst>
              <a:ext uri="{FF2B5EF4-FFF2-40B4-BE49-F238E27FC236}">
                <a16:creationId xmlns:a16="http://schemas.microsoft.com/office/drawing/2014/main" id="{89DE4169-FE34-5587-5DA5-4743B625679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41996" y="1052736"/>
            <a:ext cx="7163638" cy="22834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34" name="Picture 2">
            <a:extLst>
              <a:ext uri="{FF2B5EF4-FFF2-40B4-BE49-F238E27FC236}">
                <a16:creationId xmlns:a16="http://schemas.microsoft.com/office/drawing/2014/main" id="{F7C7C8D5-F22F-2CD2-A26B-83ED96F1F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142" y="670385"/>
            <a:ext cx="3347870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443A94EC-FE3E-1903-FBB2-BA936BA53DF6}"/>
              </a:ext>
            </a:extLst>
          </p:cNvPr>
          <p:cNvSpPr txBox="1">
            <a:spLocks/>
          </p:cNvSpPr>
          <p:nvPr/>
        </p:nvSpPr>
        <p:spPr>
          <a:xfrm>
            <a:off x="8323748" y="5725782"/>
            <a:ext cx="3459589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CERN DT</a:t>
            </a:r>
            <a:r>
              <a:rPr lang="el-GR" dirty="0"/>
              <a:t> </a:t>
            </a:r>
            <a:r>
              <a:rPr lang="en-US" dirty="0" err="1"/>
              <a:t>Linac</a:t>
            </a:r>
            <a:r>
              <a:rPr lang="en-US" dirty="0"/>
              <a:t> 1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713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97A04F1B-612C-F00A-87F4-4439A5C96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10209"/>
            <a:ext cx="11376025" cy="5090566"/>
          </a:xfrm>
        </p:spPr>
        <p:txBody>
          <a:bodyPr/>
          <a:lstStyle/>
          <a:p>
            <a:r>
              <a:rPr lang="el-GR" dirty="0"/>
              <a:t>Αρχικά ναι, αλλά μέχρις ένα όριο – αυτό της ταχύτητας του φωτός!</a:t>
            </a:r>
          </a:p>
          <a:p>
            <a:pPr algn="just"/>
            <a:r>
              <a:rPr lang="el-GR" b="0" dirty="0"/>
              <a:t>Οι επιταχυντές δίνουν βασικά </a:t>
            </a:r>
            <a:r>
              <a:rPr lang="el-GR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Ενέργεια</a:t>
            </a:r>
            <a:r>
              <a:rPr lang="el-GR" b="0" dirty="0"/>
              <a:t> (</a:t>
            </a:r>
            <a:r>
              <a:rPr lang="el-GR" b="0" dirty="0">
                <a:solidFill>
                  <a:srgbClr val="FF0000"/>
                </a:solidFill>
              </a:rPr>
              <a:t>κινητική</a:t>
            </a:r>
            <a:r>
              <a:rPr lang="en-US" b="0" dirty="0">
                <a:solidFill>
                  <a:srgbClr val="FF0000"/>
                </a:solidFill>
              </a:rPr>
              <a:t> T</a:t>
            </a:r>
            <a:r>
              <a:rPr lang="el-GR" b="0" dirty="0"/>
              <a:t>) στα φορτισμένα σωματίδια. Για χαμηλές τιμές αυτή η ενέργεια ισοδυναμεί με αύξηση της ταχύτητάς τους, αλλά γρήγορα φτάνουν κοντά στην ταχύτητα του φωτός και γίνονται σχετικιστικά σωματίδια. Από αυτό το σημείο, η κινητική ενέργεια ισοδυναμεί με αύξηση της μάζα τους, σύμφωνα με τις εξισώσεις της σχετικότητας του </a:t>
            </a:r>
            <a:r>
              <a:rPr lang="el-GR" b="0" dirty="0" err="1"/>
              <a:t>Αινσταιν</a:t>
            </a:r>
            <a:r>
              <a:rPr lang="el-GR" b="0" dirty="0"/>
              <a:t>.</a:t>
            </a: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F8BD918E-5750-C79A-0323-D80C575E5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9948"/>
          </a:xfrm>
        </p:spPr>
        <p:txBody>
          <a:bodyPr/>
          <a:lstStyle/>
          <a:p>
            <a:r>
              <a:rPr lang="el-GR" dirty="0" err="1"/>
              <a:t>Επιτ</a:t>
            </a:r>
            <a:r>
              <a:rPr lang="en-US" dirty="0" err="1"/>
              <a:t>ά</a:t>
            </a:r>
            <a:r>
              <a:rPr lang="el-GR" dirty="0" err="1"/>
              <a:t>χυνση</a:t>
            </a:r>
            <a:r>
              <a:rPr lang="el-GR" dirty="0"/>
              <a:t> σημαίνει αύξηση ταχύτητας;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A1813-1C42-6953-C294-2D1CE82023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9576" y="6378349"/>
            <a:ext cx="1836812" cy="365125"/>
          </a:xfrm>
        </p:spPr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CA7CA-DA1C-3B4E-CDDD-AF2F6ED4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966F1-9C9A-4ED5-FD63-CE15FDE3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0F573316-7D75-1ECF-706C-B0D2752584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689" b="44243"/>
          <a:stretch/>
        </p:blipFill>
        <p:spPr>
          <a:xfrm>
            <a:off x="2082345" y="3185170"/>
            <a:ext cx="3360514" cy="2117518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E4DB6C3-9F17-F83A-4AA2-72F6BB9473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364" b="16543"/>
          <a:stretch/>
        </p:blipFill>
        <p:spPr>
          <a:xfrm>
            <a:off x="957366" y="5122338"/>
            <a:ext cx="2495698" cy="97882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CE0C770D-22C1-A554-A9A3-0A1F46AC42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6796"/>
          <a:stretch/>
        </p:blipFill>
        <p:spPr>
          <a:xfrm>
            <a:off x="3453064" y="5254585"/>
            <a:ext cx="2495698" cy="714332"/>
          </a:xfrm>
          <a:prstGeom prst="rect">
            <a:avLst/>
          </a:prstGeom>
        </p:spPr>
      </p:pic>
      <p:pic>
        <p:nvPicPr>
          <p:cNvPr id="52" name="Picture 51" descr="A graph of a number of electrons&#10;&#10;Description automatically generated">
            <a:extLst>
              <a:ext uri="{FF2B5EF4-FFF2-40B4-BE49-F238E27FC236}">
                <a16:creationId xmlns:a16="http://schemas.microsoft.com/office/drawing/2014/main" id="{BE70CA4B-F80E-A516-252C-0EEA52B8F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858" y="3049649"/>
            <a:ext cx="4827038" cy="3162839"/>
          </a:xfrm>
          <a:prstGeom prst="rect">
            <a:avLst/>
          </a:prstGeom>
        </p:spPr>
      </p:pic>
      <p:sp>
        <p:nvSpPr>
          <p:cNvPr id="48" name="Line Callout 1 47">
            <a:extLst>
              <a:ext uri="{FF2B5EF4-FFF2-40B4-BE49-F238E27FC236}">
                <a16:creationId xmlns:a16="http://schemas.microsoft.com/office/drawing/2014/main" id="{B509AE5B-EE6C-9401-7A4D-7F8C3C6838FA}"/>
              </a:ext>
            </a:extLst>
          </p:cNvPr>
          <p:cNvSpPr/>
          <p:nvPr/>
        </p:nvSpPr>
        <p:spPr>
          <a:xfrm>
            <a:off x="10104120" y="4850812"/>
            <a:ext cx="1783783" cy="807545"/>
          </a:xfrm>
          <a:prstGeom prst="borderCallout1">
            <a:avLst>
              <a:gd name="adj1" fmla="val -3698"/>
              <a:gd name="adj2" fmla="val 27500"/>
              <a:gd name="adj3" fmla="val -187573"/>
              <a:gd name="adj4" fmla="val 28088"/>
            </a:avLst>
          </a:prstGeom>
          <a:solidFill>
            <a:schemeClr val="bg1"/>
          </a:solidFill>
          <a:ln w="15875">
            <a:solidFill>
              <a:srgbClr val="FFC000"/>
            </a:solidFill>
            <a:round/>
            <a:tailEnd type="triangle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783783"/>
                      <a:gd name="connsiteY0" fmla="*/ 0 h 807545"/>
                      <a:gd name="connsiteX1" fmla="*/ 576757 w 1783783"/>
                      <a:gd name="connsiteY1" fmla="*/ 0 h 807545"/>
                      <a:gd name="connsiteX2" fmla="*/ 1171351 w 1783783"/>
                      <a:gd name="connsiteY2" fmla="*/ 0 h 807545"/>
                      <a:gd name="connsiteX3" fmla="*/ 1783783 w 1783783"/>
                      <a:gd name="connsiteY3" fmla="*/ 0 h 807545"/>
                      <a:gd name="connsiteX4" fmla="*/ 1783783 w 1783783"/>
                      <a:gd name="connsiteY4" fmla="*/ 403773 h 807545"/>
                      <a:gd name="connsiteX5" fmla="*/ 1783783 w 1783783"/>
                      <a:gd name="connsiteY5" fmla="*/ 807545 h 807545"/>
                      <a:gd name="connsiteX6" fmla="*/ 1189189 w 1783783"/>
                      <a:gd name="connsiteY6" fmla="*/ 807545 h 807545"/>
                      <a:gd name="connsiteX7" fmla="*/ 630270 w 1783783"/>
                      <a:gd name="connsiteY7" fmla="*/ 807545 h 807545"/>
                      <a:gd name="connsiteX8" fmla="*/ 0 w 1783783"/>
                      <a:gd name="connsiteY8" fmla="*/ 807545 h 807545"/>
                      <a:gd name="connsiteX9" fmla="*/ 0 w 1783783"/>
                      <a:gd name="connsiteY9" fmla="*/ 411848 h 807545"/>
                      <a:gd name="connsiteX10" fmla="*/ 0 w 1783783"/>
                      <a:gd name="connsiteY10" fmla="*/ 0 h 807545"/>
                      <a:gd name="connsiteX0" fmla="*/ 1546807 w 1783783"/>
                      <a:gd name="connsiteY0" fmla="*/ -58135 h 807545"/>
                      <a:gd name="connsiteX1" fmla="*/ 1541643 w 1783783"/>
                      <a:gd name="connsiteY1" fmla="*/ -498894 h 807545"/>
                      <a:gd name="connsiteX2" fmla="*/ 1535819 w 1783783"/>
                      <a:gd name="connsiteY2" fmla="*/ -995921 h 807545"/>
                      <a:gd name="connsiteX3" fmla="*/ 1530325 w 1783783"/>
                      <a:gd name="connsiteY3" fmla="*/ -1464814 h 80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83783" h="807545" fill="none" extrusionOk="0">
                        <a:moveTo>
                          <a:pt x="0" y="0"/>
                        </a:moveTo>
                        <a:cubicBezTo>
                          <a:pt x="172884" y="-1085"/>
                          <a:pt x="421512" y="2679"/>
                          <a:pt x="576757" y="0"/>
                        </a:cubicBezTo>
                        <a:cubicBezTo>
                          <a:pt x="732002" y="-2679"/>
                          <a:pt x="991882" y="64003"/>
                          <a:pt x="1171351" y="0"/>
                        </a:cubicBezTo>
                        <a:cubicBezTo>
                          <a:pt x="1350820" y="-64003"/>
                          <a:pt x="1591645" y="26431"/>
                          <a:pt x="1783783" y="0"/>
                        </a:cubicBezTo>
                        <a:cubicBezTo>
                          <a:pt x="1807328" y="165756"/>
                          <a:pt x="1749451" y="231167"/>
                          <a:pt x="1783783" y="403773"/>
                        </a:cubicBezTo>
                        <a:cubicBezTo>
                          <a:pt x="1818115" y="576379"/>
                          <a:pt x="1740774" y="721502"/>
                          <a:pt x="1783783" y="807545"/>
                        </a:cubicBezTo>
                        <a:cubicBezTo>
                          <a:pt x="1606866" y="837910"/>
                          <a:pt x="1388450" y="737692"/>
                          <a:pt x="1189189" y="807545"/>
                        </a:cubicBezTo>
                        <a:cubicBezTo>
                          <a:pt x="989928" y="877398"/>
                          <a:pt x="900669" y="751466"/>
                          <a:pt x="630270" y="807545"/>
                        </a:cubicBezTo>
                        <a:cubicBezTo>
                          <a:pt x="359871" y="863624"/>
                          <a:pt x="254302" y="751505"/>
                          <a:pt x="0" y="807545"/>
                        </a:cubicBezTo>
                        <a:cubicBezTo>
                          <a:pt x="-34950" y="699350"/>
                          <a:pt x="31749" y="567099"/>
                          <a:pt x="0" y="411848"/>
                        </a:cubicBezTo>
                        <a:cubicBezTo>
                          <a:pt x="-31749" y="256597"/>
                          <a:pt x="28220" y="137201"/>
                          <a:pt x="0" y="0"/>
                        </a:cubicBezTo>
                        <a:close/>
                      </a:path>
                      <a:path w="1783783" h="807545" fill="none" extrusionOk="0">
                        <a:moveTo>
                          <a:pt x="1546807" y="-58135"/>
                        </a:moveTo>
                        <a:cubicBezTo>
                          <a:pt x="1504302" y="-273124"/>
                          <a:pt x="1583618" y="-384211"/>
                          <a:pt x="1541643" y="-498894"/>
                        </a:cubicBezTo>
                        <a:cubicBezTo>
                          <a:pt x="1499668" y="-613577"/>
                          <a:pt x="1584972" y="-799411"/>
                          <a:pt x="1535819" y="-995921"/>
                        </a:cubicBezTo>
                        <a:cubicBezTo>
                          <a:pt x="1486666" y="-1192431"/>
                          <a:pt x="1547680" y="-1264621"/>
                          <a:pt x="1530325" y="-1464814"/>
                        </a:cubicBezTo>
                      </a:path>
                      <a:path w="1783783" h="807545" stroke="0" extrusionOk="0">
                        <a:moveTo>
                          <a:pt x="0" y="0"/>
                        </a:moveTo>
                        <a:cubicBezTo>
                          <a:pt x="158367" y="-28042"/>
                          <a:pt x="302571" y="41420"/>
                          <a:pt x="576757" y="0"/>
                        </a:cubicBezTo>
                        <a:cubicBezTo>
                          <a:pt x="850943" y="-41420"/>
                          <a:pt x="986490" y="10942"/>
                          <a:pt x="1117837" y="0"/>
                        </a:cubicBezTo>
                        <a:cubicBezTo>
                          <a:pt x="1249184" y="-10942"/>
                          <a:pt x="1614857" y="74264"/>
                          <a:pt x="1783783" y="0"/>
                        </a:cubicBezTo>
                        <a:cubicBezTo>
                          <a:pt x="1825273" y="82191"/>
                          <a:pt x="1779359" y="201189"/>
                          <a:pt x="1783783" y="395697"/>
                        </a:cubicBezTo>
                        <a:cubicBezTo>
                          <a:pt x="1788207" y="590205"/>
                          <a:pt x="1756819" y="667913"/>
                          <a:pt x="1783783" y="807545"/>
                        </a:cubicBezTo>
                        <a:cubicBezTo>
                          <a:pt x="1640522" y="862539"/>
                          <a:pt x="1480006" y="759997"/>
                          <a:pt x="1224864" y="807545"/>
                        </a:cubicBezTo>
                        <a:cubicBezTo>
                          <a:pt x="969722" y="855093"/>
                          <a:pt x="891335" y="794063"/>
                          <a:pt x="665946" y="807545"/>
                        </a:cubicBezTo>
                        <a:cubicBezTo>
                          <a:pt x="440557" y="821027"/>
                          <a:pt x="327921" y="805602"/>
                          <a:pt x="0" y="807545"/>
                        </a:cubicBezTo>
                        <a:cubicBezTo>
                          <a:pt x="-13522" y="708225"/>
                          <a:pt x="6707" y="584398"/>
                          <a:pt x="0" y="427999"/>
                        </a:cubicBezTo>
                        <a:cubicBezTo>
                          <a:pt x="-6707" y="271600"/>
                          <a:pt x="6271" y="99964"/>
                          <a:pt x="0" y="0"/>
                        </a:cubicBezTo>
                        <a:close/>
                      </a:path>
                      <a:path w="1783783" h="807545" fill="none" stroke="0" extrusionOk="0">
                        <a:moveTo>
                          <a:pt x="1546807" y="-58135"/>
                        </a:moveTo>
                        <a:cubicBezTo>
                          <a:pt x="1527660" y="-292494"/>
                          <a:pt x="1577644" y="-319856"/>
                          <a:pt x="1541148" y="-541095"/>
                        </a:cubicBezTo>
                        <a:cubicBezTo>
                          <a:pt x="1504653" y="-762334"/>
                          <a:pt x="1559784" y="-811377"/>
                          <a:pt x="1536149" y="-967787"/>
                        </a:cubicBezTo>
                        <a:cubicBezTo>
                          <a:pt x="1512513" y="-1124197"/>
                          <a:pt x="1569440" y="-1359807"/>
                          <a:pt x="1530325" y="-1464814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44000" rIns="72000" bIns="144000" rtlCol="0" anchor="ctr"/>
          <a:lstStyle/>
          <a:p>
            <a:r>
              <a:rPr lang="en-US" sz="1400" b="1" dirty="0">
                <a:solidFill>
                  <a:srgbClr val="303030"/>
                </a:solidFill>
              </a:rPr>
              <a:t>Protons</a:t>
            </a:r>
            <a:r>
              <a:rPr lang="en-US" sz="1400" dirty="0">
                <a:solidFill>
                  <a:srgbClr val="C00000"/>
                </a:solidFill>
              </a:rPr>
              <a:t>:</a:t>
            </a:r>
          </a:p>
          <a:p>
            <a:pPr algn="ctr"/>
            <a:r>
              <a:rPr lang="el-GR" sz="1400" dirty="0">
                <a:solidFill>
                  <a:srgbClr val="C00000"/>
                </a:solidFill>
              </a:rPr>
              <a:t>Ε</a:t>
            </a:r>
            <a:r>
              <a:rPr lang="en-US" sz="1400" baseline="-25000" dirty="0">
                <a:solidFill>
                  <a:srgbClr val="C00000"/>
                </a:solidFill>
              </a:rPr>
              <a:t>LHC</a:t>
            </a:r>
            <a:r>
              <a:rPr lang="en-US" sz="1400" dirty="0">
                <a:solidFill>
                  <a:srgbClr val="C00000"/>
                </a:solidFill>
              </a:rPr>
              <a:t> = 6.8×10</a:t>
            </a:r>
            <a:r>
              <a:rPr lang="en-US" sz="1400" baseline="30000" dirty="0">
                <a:solidFill>
                  <a:srgbClr val="C00000"/>
                </a:solidFill>
              </a:rPr>
              <a:t>6</a:t>
            </a:r>
            <a:r>
              <a:rPr lang="en-US" sz="1400" dirty="0">
                <a:solidFill>
                  <a:srgbClr val="C00000"/>
                </a:solidFill>
              </a:rPr>
              <a:t> MeV</a:t>
            </a:r>
          </a:p>
          <a:p>
            <a:pPr algn="ctr"/>
            <a:r>
              <a:rPr lang="el-GR" sz="1400" dirty="0">
                <a:solidFill>
                  <a:srgbClr val="C00000"/>
                </a:solidFill>
              </a:rPr>
              <a:t>γ = 7247.36</a:t>
            </a:r>
          </a:p>
          <a:p>
            <a:pPr algn="ctr"/>
            <a:r>
              <a:rPr lang="el-GR" sz="1400" dirty="0">
                <a:solidFill>
                  <a:srgbClr val="C00000"/>
                </a:solidFill>
              </a:rPr>
              <a:t>β = </a:t>
            </a:r>
            <a:r>
              <a:rPr lang="en-CH" sz="1400" dirty="0">
                <a:solidFill>
                  <a:srgbClr val="C00000"/>
                </a:solidFill>
              </a:rPr>
              <a:t>0.999999990</a:t>
            </a:r>
            <a:r>
              <a:rPr lang="el-GR" sz="1400" dirty="0">
                <a:solidFill>
                  <a:srgbClr val="C00000"/>
                </a:solidFill>
              </a:rPr>
              <a:t>5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8659F07-1001-1DB1-F815-9355DEC9A88A}"/>
              </a:ext>
            </a:extLst>
          </p:cNvPr>
          <p:cNvCxnSpPr/>
          <p:nvPr/>
        </p:nvCxnSpPr>
        <p:spPr>
          <a:xfrm flipH="1" flipV="1">
            <a:off x="6981098" y="4766461"/>
            <a:ext cx="2503235" cy="7200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9BEC099-7819-FEB4-382D-A4C1638F8802}"/>
              </a:ext>
            </a:extLst>
          </p:cNvPr>
          <p:cNvSpPr txBox="1"/>
          <p:nvPr/>
        </p:nvSpPr>
        <p:spPr>
          <a:xfrm rot="928846">
            <a:off x="7665143" y="4800896"/>
            <a:ext cx="155863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dirty="0"/>
              <a:t>μικρότερη μάζα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6EDC62-0DB9-5EDE-3EE9-B36D425ABD26}"/>
              </a:ext>
            </a:extLst>
          </p:cNvPr>
          <p:cNvSpPr txBox="1"/>
          <p:nvPr/>
        </p:nvSpPr>
        <p:spPr>
          <a:xfrm>
            <a:off x="6578347" y="3719152"/>
            <a:ext cx="1450718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 err="1"/>
              <a:t>m</a:t>
            </a:r>
            <a:r>
              <a:rPr lang="en-US" sz="1000" baseline="-25000" dirty="0" err="1"/>
              <a:t>o</a:t>
            </a:r>
            <a:r>
              <a:rPr lang="en-US" sz="1000" dirty="0"/>
              <a:t> </a:t>
            </a:r>
            <a:r>
              <a:rPr lang="en-US" sz="1000" baseline="-25000" dirty="0"/>
              <a:t>(</a:t>
            </a:r>
            <a:r>
              <a:rPr lang="en-US" sz="1000" baseline="-25000" dirty="0" err="1"/>
              <a:t>η</a:t>
            </a:r>
            <a:r>
              <a:rPr lang="el-GR" sz="1000" baseline="-25000" dirty="0" err="1"/>
              <a:t>λεκτρόνιο</a:t>
            </a:r>
            <a:r>
              <a:rPr lang="el-GR" sz="1000" baseline="-25000" dirty="0"/>
              <a:t>)</a:t>
            </a:r>
            <a:r>
              <a:rPr lang="el-GR" sz="1000" dirty="0"/>
              <a:t> = 0.511 </a:t>
            </a:r>
            <a:r>
              <a:rPr lang="en-US" sz="1000" dirty="0"/>
              <a:t>MeV</a:t>
            </a:r>
          </a:p>
          <a:p>
            <a:pPr algn="l"/>
            <a:r>
              <a:rPr lang="en-US" sz="1000" dirty="0"/>
              <a:t>m</a:t>
            </a:r>
            <a:r>
              <a:rPr lang="en-US" sz="1000" baseline="-25000" dirty="0"/>
              <a:t>0</a:t>
            </a:r>
            <a:r>
              <a:rPr lang="en-US" sz="1000" dirty="0"/>
              <a:t> </a:t>
            </a:r>
            <a:r>
              <a:rPr lang="en-US" sz="1000" baseline="-25000" dirty="0"/>
              <a:t>(π</a:t>
            </a:r>
            <a:r>
              <a:rPr lang="el-GR" sz="1000" baseline="-25000" dirty="0" err="1"/>
              <a:t>ροτόνιο</a:t>
            </a:r>
            <a:r>
              <a:rPr lang="el-GR" sz="1000" baseline="-25000" dirty="0"/>
              <a:t>) </a:t>
            </a:r>
            <a:r>
              <a:rPr lang="el-GR" sz="1000" dirty="0"/>
              <a:t>= </a:t>
            </a:r>
            <a:r>
              <a:rPr lang="en-US" sz="1000" dirty="0"/>
              <a:t>938 MeV</a:t>
            </a:r>
          </a:p>
        </p:txBody>
      </p:sp>
    </p:spTree>
    <p:extLst>
      <p:ext uri="{BB962C8B-B14F-4D97-AF65-F5344CB8AC3E}">
        <p14:creationId xmlns:p14="http://schemas.microsoft.com/office/powerpoint/2010/main" val="1688035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E60D9C9-ECEB-0BF4-EE9C-A793D6306B70}"/>
              </a:ext>
            </a:extLst>
          </p:cNvPr>
          <p:cNvSpPr txBox="1">
            <a:spLocks/>
          </p:cNvSpPr>
          <p:nvPr/>
        </p:nvSpPr>
        <p:spPr>
          <a:xfrm>
            <a:off x="6672064" y="3284983"/>
            <a:ext cx="5183957" cy="29542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l-GR" sz="1400" b="0" dirty="0"/>
              <a:t>Η λύση είναι να κλείσουμε το σύστημα των κυλίνδρων σε έναν αγωγό δημιουργώντας </a:t>
            </a:r>
            <a:r>
              <a:rPr lang="el-GR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κοιλότητες (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cavities)</a:t>
            </a:r>
            <a:r>
              <a:rPr lang="el-GR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en-US" sz="1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BF68C2-E265-A265-0FB4-88CAF7ABFA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81488" y="1109803"/>
                <a:ext cx="4512308" cy="2808032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l-GR" sz="1800" dirty="0"/>
                  <a:t>Για να έχουμε το ηλεκτρικό πεδίο σύγχρονο με τα σωματίδια θα πρέπει το μήκος του κάθε κυλίνδρου να είναι: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den>
                      </m:f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𝑹𝑭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𝒄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</m:oMath>
                  </m:oMathPara>
                </a14:m>
                <a:endParaRPr lang="el-GR" sz="1800" b="1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1" i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𝒍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l-GR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sub>
                      </m:sSub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1800" b="1" i="1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800" b="1" i="1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BF68C2-E265-A265-0FB4-88CAF7ABFA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81488" y="1109803"/>
                <a:ext cx="4512308" cy="2808032"/>
              </a:xfrm>
              <a:blipFill>
                <a:blip r:embed="rId2"/>
                <a:stretch>
                  <a:fillRect l="-2247" t="-2703" r="-2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296F5C4-7F62-8CE3-446B-D5F48870D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6891"/>
          </a:xfrm>
        </p:spPr>
        <p:txBody>
          <a:bodyPr/>
          <a:lstStyle/>
          <a:p>
            <a:r>
              <a:rPr lang="el-GR" dirty="0"/>
              <a:t>Γραμμικοί επιταχυντές</a:t>
            </a:r>
            <a:r>
              <a:rPr lang="en-US" dirty="0"/>
              <a:t> </a:t>
            </a:r>
            <a:r>
              <a:rPr lang="en-US" baseline="-25000" dirty="0"/>
              <a:t>(2/3)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42EE1-2068-EDE2-CA2E-26776347B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04653-5F2D-8E3B-FA88-4CEB62B18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Η. Ευθυμιόπουλος | Επιταχυντές - Ι. </a:t>
            </a:r>
            <a:r>
              <a:rPr lang="en-GB" dirty="0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DEA5C-4479-9703-F8CD-709BA5328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4E617512-5B5D-BCB3-ECF1-2E5CD4B08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986" y="1165106"/>
            <a:ext cx="3363245" cy="2497210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C004A17C-78C7-EEA7-950B-9F3A16C86B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9" y="3734974"/>
                <a:ext cx="6264076" cy="2497210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77500" lnSpcReduction="20000"/>
              </a:bodyPr>
              <a:lstStyle>
                <a:lvl1pPr marL="0" indent="0" algn="ctr" defTabSz="914400" rtl="0" eaLnBrk="1" latinLnBrk="0" hangingPunct="1">
                  <a:lnSpc>
                    <a:spcPct val="20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9388" indent="-179388" algn="l">
                  <a:lnSpc>
                    <a:spcPct val="100000"/>
                  </a:lnSpc>
                  <a:buFont typeface="System Font Regular"/>
                  <a:buChar char="−"/>
                </a:pPr>
                <a:r>
                  <a:rPr lang="el-GR" sz="1400" b="0" dirty="0"/>
                  <a:t>από την (1) : για υψηλές ενέργειες χρειάζεται πολύ μικρό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</m:oMath>
                </a14:m>
                <a:r>
                  <a:rPr lang="el-GR" sz="1400" b="0" dirty="0"/>
                  <a:t> αλλά για σχετικιστικά σωματίδια το μήκος του </a:t>
                </a:r>
                <a:r>
                  <a:rPr lang="el-GR" sz="1400" b="0" dirty="0" err="1"/>
                  <a:t>κύλινδρου</a:t>
                </a:r>
                <a:r>
                  <a:rPr lang="el-GR" sz="1400" b="0" dirty="0"/>
                  <a:t> γίνεται πολύ μεγάλο, επίσης από κάποιο μήκος και πάνω οι κύλινδροι δεν μπορούν να θεωρηθούν σαν </a:t>
                </a:r>
                <a:r>
                  <a:rPr lang="el-GR" sz="1400" b="0" dirty="0" err="1"/>
                  <a:t>ισοδυναμικοί</a:t>
                </a:r>
                <a:r>
                  <a:rPr lang="el-GR" sz="1400" b="0" dirty="0"/>
                  <a:t> - οι παραπάνω εξισώσεις </a:t>
                </a:r>
                <a:r>
                  <a:rPr lang="el-GR" sz="1400" b="0" dirty="0" err="1"/>
                  <a:t>γινονται</a:t>
                </a:r>
                <a:r>
                  <a:rPr lang="el-GR" sz="1400" b="0" dirty="0"/>
                  <a:t> πιο πολύπλοκες</a:t>
                </a:r>
                <a:r>
                  <a:rPr lang="en-US" sz="1400" b="0" dirty="0"/>
                  <a:t> – 20MeV protons </a:t>
                </a:r>
                <a:r>
                  <a:rPr lang="en-US" sz="1400" b="0" dirty="0">
                    <a:sym typeface="Wingdings" pitchFamily="2" charset="2"/>
                  </a:rPr>
                  <a:t> L ~ 3m!</a:t>
                </a:r>
                <a:r>
                  <a:rPr lang="el-GR" sz="1400" b="0" dirty="0"/>
                  <a:t>. </a:t>
                </a:r>
              </a:p>
              <a:p>
                <a:pPr lvl="1" indent="0">
                  <a:buNone/>
                </a:pPr>
                <a:r>
                  <a:rPr lang="el-GR" sz="1400" b="0" dirty="0"/>
                  <a:t>Η βασική </a:t>
                </a:r>
                <a:r>
                  <a:rPr lang="el-GR" sz="1400" b="0" dirty="0" err="1"/>
                  <a:t>σχεδιάση</a:t>
                </a:r>
                <a:r>
                  <a:rPr lang="el-GR" sz="1400" b="0" dirty="0"/>
                  <a:t> του </a:t>
                </a:r>
                <a:r>
                  <a:rPr lang="en-US" sz="1400" b="0" dirty="0" err="1"/>
                  <a:t>Wideroe</a:t>
                </a:r>
                <a:r>
                  <a:rPr lang="en-US" sz="1400" b="0" dirty="0"/>
                  <a:t> </a:t>
                </a:r>
                <a:r>
                  <a:rPr lang="el-GR" sz="1400" b="0" dirty="0"/>
                  <a:t>δύσκολα εφαρμόζεται για υψηλές ενέργειες! </a:t>
                </a:r>
              </a:p>
              <a:p>
                <a:pPr marL="179388" indent="-179388" algn="l">
                  <a:lnSpc>
                    <a:spcPct val="100000"/>
                  </a:lnSpc>
                  <a:buFont typeface="System Font Regular"/>
                  <a:buChar char="−"/>
                </a:pPr>
                <a:r>
                  <a:rPr lang="el-GR" sz="1400" b="0" dirty="0"/>
                  <a:t>από τ</a:t>
                </a:r>
                <a:r>
                  <a:rPr lang="en-US" sz="1400" b="0" dirty="0" err="1"/>
                  <a:t>η</a:t>
                </a:r>
                <a:r>
                  <a:rPr lang="el-GR" sz="1400" b="0" dirty="0"/>
                  <a:t>ν(2) : η βαθμίδα επιτάχυνσης αυξάνει για μικρότερο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</m:oMath>
                </a14:m>
                <a:r>
                  <a:rPr lang="el-GR" sz="1400" b="0" dirty="0"/>
                  <a:t> δηλαδή χρειαζόμαστε </a:t>
                </a:r>
                <a:r>
                  <a:rPr lang="el-GR" sz="1400" b="0" dirty="0">
                    <a:solidFill>
                      <a:srgbClr val="C00000"/>
                    </a:solidFill>
                  </a:rPr>
                  <a:t>υψηλές συχνότητες</a:t>
                </a:r>
                <a:r>
                  <a:rPr lang="el-GR" sz="1400" b="0" dirty="0"/>
                  <a:t>, στις </a:t>
                </a:r>
                <a:r>
                  <a:rPr lang="el-GR" sz="1400" b="0" dirty="0" err="1"/>
                  <a:t>αρχες</a:t>
                </a:r>
                <a:r>
                  <a:rPr lang="el-GR" sz="1400" b="0" dirty="0"/>
                  <a:t> το 20</a:t>
                </a:r>
                <a:r>
                  <a:rPr lang="el-GR" sz="1400" b="0" baseline="30000" dirty="0"/>
                  <a:t>ου</a:t>
                </a:r>
                <a:r>
                  <a:rPr lang="el-GR" sz="1400" b="0" dirty="0"/>
                  <a:t> αιώνα ήταν δύσκολη τεχνολογία, σήμερα υπάρχουν λύσεις αλλά όχι εύκολο.</a:t>
                </a:r>
              </a:p>
              <a:p>
                <a:pPr marL="179388" indent="-179388" algn="l">
                  <a:lnSpc>
                    <a:spcPct val="100000"/>
                  </a:lnSpc>
                  <a:buFont typeface="System Font Regular"/>
                  <a:buChar char="−"/>
                </a:pPr>
                <a:r>
                  <a:rPr lang="el-GR" sz="1400" b="0" dirty="0"/>
                  <a:t>οι  κύλινδροι σε υψηλές συχνότητες χάνουν ενέργεια λόγω ακτινοβολίας (αντένες)!</a:t>
                </a:r>
              </a:p>
              <a:p>
                <a:pPr marL="179388" indent="-179388" algn="l">
                  <a:lnSpc>
                    <a:spcPct val="100000"/>
                  </a:lnSpc>
                  <a:buFont typeface="System Font Regular"/>
                  <a:buChar char="−"/>
                </a:pPr>
                <a:r>
                  <a:rPr lang="el-GR" sz="1400" b="0" dirty="0"/>
                  <a:t>τέλος η χρήση εναλλασσόμενου δυναμικού συνεπάγεται μη-</a:t>
                </a:r>
                <a:r>
                  <a:rPr lang="el-GR" sz="1400" b="0" dirty="0" err="1"/>
                  <a:t>συνεχεις</a:t>
                </a:r>
                <a:r>
                  <a:rPr lang="el-GR" sz="1400" b="0" dirty="0"/>
                  <a:t> δέσμες</a:t>
                </a:r>
                <a:r>
                  <a:rPr lang="el-GR" sz="1400" b="0" dirty="0">
                    <a:solidFill>
                      <a:srgbClr val="FF0000"/>
                    </a:solidFill>
                  </a:rPr>
                  <a:t>: </a:t>
                </a:r>
                <a:r>
                  <a:rPr lang="en-US" sz="1400" b="0" dirty="0">
                    <a:solidFill>
                      <a:srgbClr val="FF0000"/>
                    </a:solidFill>
                  </a:rPr>
                  <a:t>bunched beams</a:t>
                </a:r>
                <a:endParaRPr lang="el-GR" sz="1400" b="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C004A17C-78C7-EEA7-950B-9F3A16C86B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9" y="3734974"/>
                <a:ext cx="6264076" cy="2497210"/>
              </a:xfrm>
              <a:prstGeom prst="rect">
                <a:avLst/>
              </a:prstGeom>
              <a:blipFill>
                <a:blip r:embed="rId4"/>
                <a:stretch>
                  <a:fillRect l="-1417" t="-3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1174C4C2-798C-C230-F91E-F00D4ECD9E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9981" y="3820540"/>
            <a:ext cx="4512308" cy="24186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">
                <a:extLst>
                  <a:ext uri="{FF2B5EF4-FFF2-40B4-BE49-F238E27FC236}">
                    <a16:creationId xmlns:a16="http://schemas.microsoft.com/office/drawing/2014/main" id="{55A5844E-E68E-84B9-08BF-BAC6DA391C4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715162" y="1133684"/>
                <a:ext cx="3076899" cy="1863268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85000" lnSpcReduction="10000"/>
              </a:bodyPr>
              <a:lstStyle>
                <a:lvl1pPr marL="0" indent="0" algn="ctr" defTabSz="914400" rtl="0" eaLnBrk="1" latinLnBrk="0" hangingPunct="1">
                  <a:lnSpc>
                    <a:spcPct val="20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el-GR" sz="1800" dirty="0"/>
                  <a:t>Ενέργεια επιτάχυνσης </a:t>
                </a:r>
                <a:r>
                  <a:rPr lang="el-GR" sz="1800" dirty="0" err="1"/>
                  <a:t>ανα</a:t>
                </a:r>
                <a:r>
                  <a:rPr lang="el-GR" sz="1800" dirty="0"/>
                  <a:t> μήκος ή βαθμίδα επιτάχυνσης </a:t>
                </a:r>
                <a:r>
                  <a:rPr lang="en-US" sz="1800" dirty="0"/>
                  <a:t>(accelerating gradient)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1800" dirty="0"/>
                  <a:t> 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1800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𝐄</m:t>
                          </m:r>
                        </m:num>
                        <m:den>
                          <m:r>
                            <a:rPr lang="el-GR" sz="1800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l-GR" sz="1800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𝐥</m:t>
                          </m:r>
                        </m:den>
                      </m:f>
                      <m:r>
                        <a:rPr lang="en-US" sz="1800" smtClean="0">
                          <a:solidFill>
                            <a:srgbClr val="FF4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𝐪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𝒎𝒂𝒙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1800" i="1" smtClean="0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den>
                      </m:f>
                      <m:r>
                        <a:rPr lang="en-US" sz="1800" i="1" smtClean="0">
                          <a:solidFill>
                            <a:srgbClr val="FF40FF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𝒎𝒂𝒙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b>
                              <m:r>
                                <a:rPr lang="el-GR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𝑹𝑭</m:t>
                              </m:r>
                            </m:sub>
                          </m:sSub>
                        </m:den>
                      </m:f>
                      <m:r>
                        <a:rPr lang="en-US" sz="1800" i="1" smtClean="0">
                          <a:solidFill>
                            <a:srgbClr val="FF4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</m:oMath>
                  </m:oMathPara>
                </a14:m>
                <a:endParaRPr lang="en-US" sz="1800" dirty="0">
                  <a:solidFill>
                    <a:srgbClr val="FF40FF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1">
                <a:extLst>
                  <a:ext uri="{FF2B5EF4-FFF2-40B4-BE49-F238E27FC236}">
                    <a16:creationId xmlns:a16="http://schemas.microsoft.com/office/drawing/2014/main" id="{55A5844E-E68E-84B9-08BF-BAC6DA391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5162" y="1133684"/>
                <a:ext cx="3076899" cy="1863268"/>
              </a:xfrm>
              <a:prstGeom prst="rect">
                <a:avLst/>
              </a:prstGeom>
              <a:blipFill>
                <a:blip r:embed="rId6"/>
                <a:stretch>
                  <a:fillRect l="-2881" t="-4730" r="-4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C08CAA3-48E8-540D-70DF-ED210CFA256D}"/>
                  </a:ext>
                </a:extLst>
              </p:cNvPr>
              <p:cNvSpPr txBox="1"/>
              <p:nvPr/>
            </p:nvSpPr>
            <p:spPr>
              <a:xfrm>
                <a:off x="1199456" y="2218114"/>
                <a:ext cx="14949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C08CAA3-48E8-540D-70DF-ED210CFA25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456" y="2218114"/>
                <a:ext cx="1494961" cy="276999"/>
              </a:xfrm>
              <a:prstGeom prst="rect">
                <a:avLst/>
              </a:prstGeom>
              <a:blipFill>
                <a:blip r:embed="rId7"/>
                <a:stretch>
                  <a:fillRect l="-2521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C10B9B7-1688-109F-0053-409A25C4D7D0}"/>
              </a:ext>
            </a:extLst>
          </p:cNvPr>
          <p:cNvSpPr txBox="1"/>
          <p:nvPr/>
        </p:nvSpPr>
        <p:spPr>
          <a:xfrm>
            <a:off x="6760629" y="5571829"/>
            <a:ext cx="1837362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Alvarez, 1946</a:t>
            </a:r>
          </a:p>
          <a:p>
            <a:pPr algn="l"/>
            <a:r>
              <a:rPr lang="en-US" sz="1400" dirty="0"/>
              <a:t>RF </a:t>
            </a:r>
            <a:r>
              <a:rPr lang="el-GR" sz="1400" dirty="0"/>
              <a:t>τεχνολογία</a:t>
            </a:r>
            <a:r>
              <a:rPr lang="en-US" sz="1400" dirty="0" err="1"/>
              <a:t>ά</a:t>
            </a:r>
            <a:r>
              <a:rPr lang="el-GR" sz="1400" dirty="0"/>
              <a:t> &gt;</a:t>
            </a:r>
            <a:r>
              <a:rPr lang="en-US" sz="1400" dirty="0"/>
              <a:t>WW2</a:t>
            </a:r>
          </a:p>
          <a:p>
            <a:pPr algn="l"/>
            <a:r>
              <a:rPr lang="en-US" sz="1400" dirty="0"/>
              <a:t>200MHz</a:t>
            </a:r>
          </a:p>
        </p:txBody>
      </p:sp>
    </p:spTree>
    <p:extLst>
      <p:ext uri="{BB962C8B-B14F-4D97-AF65-F5344CB8AC3E}">
        <p14:creationId xmlns:p14="http://schemas.microsoft.com/office/powerpoint/2010/main" val="30089697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BF68C2-E265-A265-0FB4-88CAF7ABFA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81488" y="1125024"/>
                <a:ext cx="4512308" cy="2808032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l-GR" sz="1800" dirty="0"/>
                  <a:t>Για να έχουμε το ηλεκτρικό πεδίο σύγχρονο με τα σωματίδια θα πρέπει το μήκος του κάθε κυλίνδρου να είναι: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den>
                      </m:f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𝑹𝑭</m:t>
                              </m:r>
                            </m:sub>
                          </m:sSub>
                        </m:num>
                        <m:den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𝒄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</m:oMath>
                  </m:oMathPara>
                </a14:m>
                <a:endParaRPr lang="el-GR" sz="1800" b="1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1" i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𝒍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l-GR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sub>
                      </m:sSub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  <m:r>
                        <a:rPr lang="en-US" sz="1800" b="1" i="1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1800" b="1" i="1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800" b="1" i="1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4BF68C2-E265-A265-0FB4-88CAF7ABFA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81488" y="1125024"/>
                <a:ext cx="4512308" cy="2808032"/>
              </a:xfrm>
              <a:blipFill>
                <a:blip r:embed="rId2"/>
                <a:stretch>
                  <a:fillRect l="-1685" t="-2252" r="-30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296F5C4-7F62-8CE3-446B-D5F48870D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6891"/>
          </a:xfrm>
        </p:spPr>
        <p:txBody>
          <a:bodyPr/>
          <a:lstStyle/>
          <a:p>
            <a:r>
              <a:rPr lang="el-GR" dirty="0"/>
              <a:t>Γραμμικοί επιταχυντές</a:t>
            </a:r>
            <a:r>
              <a:rPr lang="en-US" dirty="0"/>
              <a:t> </a:t>
            </a:r>
            <a:r>
              <a:rPr lang="en-US" baseline="-25000" dirty="0"/>
              <a:t>(2/3)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42EE1-2068-EDE2-CA2E-26776347B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04653-5F2D-8E3B-FA88-4CEB62B18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Η. Ευθυμιόπουλος | Επιταχυντές - Ι. </a:t>
            </a:r>
            <a:r>
              <a:rPr lang="en-GB" dirty="0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DEA5C-4479-9703-F8CD-709BA5328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4E617512-5B5D-BCB3-ECF1-2E5CD4B08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035099"/>
            <a:ext cx="3363245" cy="2497210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C004A17C-78C7-EEA7-950B-9F3A16C86B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77175" y="3429000"/>
                <a:ext cx="6206837" cy="2808311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85000" lnSpcReduction="10000"/>
              </a:bodyPr>
              <a:lstStyle>
                <a:lvl1pPr marL="0" indent="0" algn="ctr" defTabSz="914400" rtl="0" eaLnBrk="1" latinLnBrk="0" hangingPunct="1">
                  <a:lnSpc>
                    <a:spcPct val="20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</a:pPr>
                <a:r>
                  <a:rPr lang="el-GR" sz="1400" dirty="0">
                    <a:solidFill>
                      <a:srgbClr val="2F2F2F"/>
                    </a:solidFill>
                  </a:rPr>
                  <a:t>Παρατηρήσεις: </a:t>
                </a:r>
              </a:p>
              <a:p>
                <a:pPr marL="179388" indent="-179388" algn="l">
                  <a:lnSpc>
                    <a:spcPct val="100000"/>
                  </a:lnSpc>
                  <a:buFont typeface="System Font Regular"/>
                  <a:buChar char="−"/>
                </a:pPr>
                <a:r>
                  <a:rPr lang="el-GR" sz="1400" b="0" dirty="0"/>
                  <a:t>από την (1) : για υψηλές ενέργειες χρειάζεται πολύ </a:t>
                </a:r>
                <a:r>
                  <a:rPr lang="el-GR" sz="1400" b="0" dirty="0">
                    <a:solidFill>
                      <a:srgbClr val="FF0000"/>
                    </a:solidFill>
                  </a:rPr>
                  <a:t>μικρό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</m:oMath>
                </a14:m>
                <a:r>
                  <a:rPr lang="el-GR" sz="1400" b="0" dirty="0"/>
                  <a:t> αλλά για σχετικιστικά σωματίδια το μήκος του κυλίνδρου γίνεται πολύ μεγάλο, αλλά τότε οι μακρύτεροι κύλινδροι δεν μπορούν να θεωρηθούν σαν </a:t>
                </a:r>
                <a:r>
                  <a:rPr lang="el-GR" sz="1400" b="0" dirty="0" err="1"/>
                  <a:t>ισοδυναμικοί</a:t>
                </a:r>
                <a:r>
                  <a:rPr lang="el-GR" sz="1400" b="0" dirty="0"/>
                  <a:t>, οι παραπάνω εξισώσεις δεν είναι ακριβείς!  </a:t>
                </a:r>
              </a:p>
              <a:p>
                <a:pPr lvl="1" indent="0">
                  <a:buNone/>
                </a:pPr>
                <a:r>
                  <a:rPr lang="el-GR" sz="1400" b="0" dirty="0"/>
                  <a:t>Η βασική σχεδίαση του </a:t>
                </a:r>
                <a:r>
                  <a:rPr lang="en-US" sz="1400" b="0" dirty="0" err="1"/>
                  <a:t>Wideroe</a:t>
                </a:r>
                <a:r>
                  <a:rPr lang="en-US" sz="1400" b="0" dirty="0"/>
                  <a:t> </a:t>
                </a:r>
                <a:r>
                  <a:rPr lang="el-GR" sz="1400" b="0" dirty="0"/>
                  <a:t>δύσκολα εφαρμόζεται για υψηλές ενέργειες! </a:t>
                </a:r>
              </a:p>
              <a:p>
                <a:pPr marL="179388" indent="-179388" algn="l">
                  <a:lnSpc>
                    <a:spcPct val="100000"/>
                  </a:lnSpc>
                  <a:buFont typeface="System Font Regular"/>
                  <a:buChar char="−"/>
                </a:pPr>
                <a:r>
                  <a:rPr lang="el-GR" sz="1400" b="0" dirty="0"/>
                  <a:t>από τ</a:t>
                </a:r>
                <a:r>
                  <a:rPr lang="en-US" sz="1400" b="0" dirty="0" err="1"/>
                  <a:t>η</a:t>
                </a:r>
                <a:r>
                  <a:rPr lang="el-GR" sz="1400" b="0" dirty="0"/>
                  <a:t>ν(2) : η βαθμίδα επιτάχυνσης αυξάνει για μικρότερο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</m:oMath>
                </a14:m>
                <a:r>
                  <a:rPr lang="el-GR" sz="1400" b="0" dirty="0"/>
                  <a:t> δηλαδή χρειαζόμαστε </a:t>
                </a:r>
                <a:r>
                  <a:rPr lang="el-GR" sz="1400" b="0" dirty="0">
                    <a:solidFill>
                      <a:srgbClr val="C00000"/>
                    </a:solidFill>
                  </a:rPr>
                  <a:t>υψηλές συχνότητες</a:t>
                </a:r>
                <a:r>
                  <a:rPr lang="el-GR" sz="1400" b="0" dirty="0"/>
                  <a:t>, δύσκολη τεχνολογία αλλά και οι κύλινδροι θα χάνουν ενέργεια λόγω ακτινοβολίας (αντένες)! </a:t>
                </a:r>
              </a:p>
              <a:p>
                <a:pPr marL="179388" indent="-179388" algn="l">
                  <a:lnSpc>
                    <a:spcPct val="100000"/>
                  </a:lnSpc>
                  <a:buFont typeface="System Font Regular"/>
                  <a:buChar char="−"/>
                </a:pPr>
                <a:r>
                  <a:rPr lang="el-GR" sz="1400" b="0" dirty="0"/>
                  <a:t>Η χρήση εναλλασσόμενου δυναμικού συνεπάγεται μη-</a:t>
                </a:r>
                <a:r>
                  <a:rPr lang="el-GR" sz="1400" b="0" dirty="0" err="1"/>
                  <a:t>συνεχεις</a:t>
                </a:r>
                <a:r>
                  <a:rPr lang="el-GR" sz="1400" b="0" dirty="0"/>
                  <a:t> δέσμες</a:t>
                </a:r>
                <a:r>
                  <a:rPr lang="el-GR" sz="1400" b="0" dirty="0">
                    <a:solidFill>
                      <a:srgbClr val="FF0000"/>
                    </a:solidFill>
                  </a:rPr>
                  <a:t>: </a:t>
                </a:r>
                <a:r>
                  <a:rPr lang="en-US" sz="1400" b="0" dirty="0">
                    <a:solidFill>
                      <a:srgbClr val="FF0000"/>
                    </a:solidFill>
                  </a:rPr>
                  <a:t>bunched beams</a:t>
                </a:r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C004A17C-78C7-EEA7-950B-9F3A16C86B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7175" y="3429000"/>
                <a:ext cx="6206837" cy="2808311"/>
              </a:xfrm>
              <a:prstGeom prst="rect">
                <a:avLst/>
              </a:prstGeom>
              <a:blipFill>
                <a:blip r:embed="rId4"/>
                <a:stretch>
                  <a:fillRect l="-1636" t="-2703" r="-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">
                <a:extLst>
                  <a:ext uri="{FF2B5EF4-FFF2-40B4-BE49-F238E27FC236}">
                    <a16:creationId xmlns:a16="http://schemas.microsoft.com/office/drawing/2014/main" id="{55A5844E-E68E-84B9-08BF-BAC6DA391C4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715162" y="1125024"/>
                <a:ext cx="3076899" cy="192366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vert="horz" lIns="0" tIns="0" rIns="0" bIns="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20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el-GR" sz="1800" dirty="0">
                    <a:solidFill>
                      <a:srgbClr val="FF0000"/>
                    </a:solidFill>
                  </a:rPr>
                  <a:t>Βαθμίδα επιτάχυνσης </a:t>
                </a:r>
                <a:r>
                  <a:rPr lang="en-US" sz="1800" dirty="0"/>
                  <a:t>(accelerating gradient)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1800" dirty="0"/>
                  <a:t> 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n-US" sz="1800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𝐄</m:t>
                          </m:r>
                        </m:num>
                        <m:den>
                          <m:r>
                            <a:rPr lang="el-GR" sz="1800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r>
                            <a:rPr lang="el-GR" sz="1800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𝐥</m:t>
                          </m:r>
                        </m:den>
                      </m:f>
                      <m:r>
                        <a:rPr lang="en-US" sz="1800" smtClean="0">
                          <a:solidFill>
                            <a:srgbClr val="FF4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𝐪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𝒎𝒂𝒙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1800" i="1" smtClean="0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den>
                      </m:f>
                      <m:r>
                        <a:rPr lang="en-US" sz="1800" i="1" smtClean="0">
                          <a:solidFill>
                            <a:srgbClr val="FF40FF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𝒎𝒂𝒙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b>
                              <m:r>
                                <a:rPr lang="el-GR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𝑹𝑭</m:t>
                              </m:r>
                            </m:sub>
                          </m:sSub>
                        </m:den>
                      </m:f>
                      <m:r>
                        <a:rPr lang="en-US" sz="1800" i="1" smtClean="0">
                          <a:solidFill>
                            <a:srgbClr val="FF4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d>
                    </m:oMath>
                  </m:oMathPara>
                </a14:m>
                <a:endParaRPr lang="en-US" sz="1800" dirty="0">
                  <a:solidFill>
                    <a:srgbClr val="FF40FF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1">
                <a:extLst>
                  <a:ext uri="{FF2B5EF4-FFF2-40B4-BE49-F238E27FC236}">
                    <a16:creationId xmlns:a16="http://schemas.microsoft.com/office/drawing/2014/main" id="{55A5844E-E68E-84B9-08BF-BAC6DA391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5162" y="1125024"/>
                <a:ext cx="3076899" cy="1923668"/>
              </a:xfrm>
              <a:prstGeom prst="rect">
                <a:avLst/>
              </a:prstGeom>
              <a:blipFill>
                <a:blip r:embed="rId5"/>
                <a:stretch>
                  <a:fillRect t="-32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C08CAA3-48E8-540D-70DF-ED210CFA256D}"/>
                  </a:ext>
                </a:extLst>
              </p:cNvPr>
              <p:cNvSpPr txBox="1"/>
              <p:nvPr/>
            </p:nvSpPr>
            <p:spPr>
              <a:xfrm>
                <a:off x="1199456" y="2145204"/>
                <a:ext cx="14949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C08CAA3-48E8-540D-70DF-ED210CFA25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456" y="2145204"/>
                <a:ext cx="1494961" cy="276999"/>
              </a:xfrm>
              <a:prstGeom prst="rect">
                <a:avLst/>
              </a:prstGeom>
              <a:blipFill>
                <a:blip r:embed="rId6"/>
                <a:stretch>
                  <a:fillRect l="-2521" b="-43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9038910C-24C1-E716-8762-377A7A96E1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344" y="4195191"/>
            <a:ext cx="5175577" cy="178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247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3A0E6A-D830-3223-311C-C5498D19F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Γραμμικοί επιταχυντές</a:t>
            </a:r>
            <a:r>
              <a:rPr lang="en-US" dirty="0"/>
              <a:t> </a:t>
            </a:r>
            <a:r>
              <a:rPr lang="en-US" baseline="-25000" dirty="0"/>
              <a:t>(3/3)</a:t>
            </a:r>
            <a:r>
              <a:rPr lang="el-GR" baseline="-25000" dirty="0"/>
              <a:t> </a:t>
            </a:r>
            <a:endParaRPr lang="en-US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3F81D-A5FE-AB12-D18A-5344CA318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09791-B8AD-E352-AA0B-028A82C09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778E2-7B4A-C3CA-01EC-E16C6990A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9460" name="Picture 4" descr="Linac4 Drift Tube Linac under assembly | CERN">
            <a:extLst>
              <a:ext uri="{FF2B5EF4-FFF2-40B4-BE49-F238E27FC236}">
                <a16:creationId xmlns:a16="http://schemas.microsoft.com/office/drawing/2014/main" id="{A1B75DA1-F681-13AB-7F2E-CC6CD53DC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3113976"/>
            <a:ext cx="3939046" cy="2954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93DAA110-C78C-A200-C779-2618E488030A}"/>
              </a:ext>
            </a:extLst>
          </p:cNvPr>
          <p:cNvSpPr txBox="1">
            <a:spLocks/>
          </p:cNvSpPr>
          <p:nvPr/>
        </p:nvSpPr>
        <p:spPr>
          <a:xfrm>
            <a:off x="8449180" y="5224951"/>
            <a:ext cx="3334831" cy="94477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dirty="0"/>
              <a:t>CERN </a:t>
            </a:r>
            <a:r>
              <a:rPr lang="en-US" sz="1600" dirty="0" err="1"/>
              <a:t>Linac</a:t>
            </a:r>
            <a:r>
              <a:rPr lang="en-US" sz="1600" dirty="0"/>
              <a:t> 4 Alvarez structure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000" b="0" dirty="0"/>
              <a:t>352MHz frequency, </a:t>
            </a:r>
            <a:r>
              <a:rPr lang="el-GR" sz="1000" b="0" dirty="0" err="1"/>
              <a:t>διαμετρος</a:t>
            </a:r>
            <a:r>
              <a:rPr lang="el-GR" sz="1000" b="0" dirty="0"/>
              <a:t> 500</a:t>
            </a:r>
            <a:r>
              <a:rPr lang="en-US" sz="1000" b="0" dirty="0"/>
              <a:t>mm, 3 resonators (tanks), 19m, 120 drift tubes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l-GR" sz="1000" b="0" dirty="0"/>
              <a:t>Εν</a:t>
            </a:r>
            <a:r>
              <a:rPr lang="en-US" sz="1000" b="0" dirty="0" err="1"/>
              <a:t>έ</a:t>
            </a:r>
            <a:r>
              <a:rPr lang="el-GR" sz="1000" b="0" dirty="0" err="1"/>
              <a:t>ργεια</a:t>
            </a:r>
            <a:r>
              <a:rPr lang="el-GR" sz="1000" b="0" dirty="0"/>
              <a:t>: </a:t>
            </a:r>
            <a:r>
              <a:rPr lang="en-US" sz="1000" b="0" dirty="0"/>
              <a:t>3 MeV – 50 MeV </a:t>
            </a:r>
            <a:r>
              <a:rPr lang="el-GR" sz="1000" b="0" dirty="0"/>
              <a:t>β=0.08 – 0.31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83A46F-40EB-E42E-9633-DC04D66F7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017" y="1680141"/>
            <a:ext cx="4383491" cy="1509333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CE29A3E-0B52-9E39-B94F-7DEC84B9E8A1}"/>
              </a:ext>
            </a:extLst>
          </p:cNvPr>
          <p:cNvSpPr txBox="1">
            <a:spLocks/>
          </p:cNvSpPr>
          <p:nvPr/>
        </p:nvSpPr>
        <p:spPr>
          <a:xfrm>
            <a:off x="407987" y="1257268"/>
            <a:ext cx="6264077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dirty="0">
                <a:solidFill>
                  <a:srgbClr val="00B050"/>
                </a:solidFill>
              </a:rPr>
              <a:t>Κοιλότητες επιτάχυνσης – </a:t>
            </a:r>
            <a:r>
              <a:rPr lang="en-US" dirty="0">
                <a:solidFill>
                  <a:srgbClr val="00B050"/>
                </a:solidFill>
              </a:rPr>
              <a:t>RF Cavities</a:t>
            </a:r>
            <a:endParaRPr lang="el-GR" dirty="0">
              <a:solidFill>
                <a:srgbClr val="00B050"/>
              </a:solidFill>
            </a:endParaRPr>
          </a:p>
          <a:p>
            <a:endParaRPr lang="en-US" b="0" dirty="0">
              <a:solidFill>
                <a:srgbClr val="303030"/>
              </a:solidFill>
            </a:endParaRPr>
          </a:p>
        </p:txBody>
      </p:sp>
      <p:pic>
        <p:nvPicPr>
          <p:cNvPr id="13" name="Picture 12" descr="A diagram of a magnetic field&#10;&#10;Description automatically generated">
            <a:extLst>
              <a:ext uri="{FF2B5EF4-FFF2-40B4-BE49-F238E27FC236}">
                <a16:creationId xmlns:a16="http://schemas.microsoft.com/office/drawing/2014/main" id="{6B5B592D-C976-D3D4-855E-FB85C3DC0A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2115" y="3458199"/>
            <a:ext cx="2036954" cy="1144660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4EF392B2-5EDE-DD36-0316-88EB99BA93C7}"/>
              </a:ext>
            </a:extLst>
          </p:cNvPr>
          <p:cNvSpPr txBox="1">
            <a:spLocks/>
          </p:cNvSpPr>
          <p:nvPr/>
        </p:nvSpPr>
        <p:spPr>
          <a:xfrm>
            <a:off x="469875" y="3175822"/>
            <a:ext cx="6264077" cy="4445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800" b="0" dirty="0">
                <a:solidFill>
                  <a:srgbClr val="303030"/>
                </a:solidFill>
              </a:rPr>
              <a:t>απλούστερη γεωμετρία</a:t>
            </a:r>
            <a:r>
              <a:rPr lang="el-GR" sz="1800" dirty="0">
                <a:solidFill>
                  <a:srgbClr val="303030"/>
                </a:solidFill>
              </a:rPr>
              <a:t>:</a:t>
            </a:r>
            <a:r>
              <a:rPr lang="el-GR" sz="1800" dirty="0">
                <a:solidFill>
                  <a:srgbClr val="FF0000"/>
                </a:solidFill>
              </a:rPr>
              <a:t> κυλινδρικό κουτί (p</a:t>
            </a:r>
            <a:r>
              <a:rPr lang="en-US" sz="1800" dirty="0">
                <a:solidFill>
                  <a:srgbClr val="FF0000"/>
                </a:solidFill>
              </a:rPr>
              <a:t>ill box cavities</a:t>
            </a:r>
            <a:r>
              <a:rPr lang="el-GR" sz="1800" dirty="0">
                <a:solidFill>
                  <a:srgbClr val="FF0000"/>
                </a:solidFill>
              </a:rPr>
              <a:t>)</a:t>
            </a:r>
            <a:endParaRPr lang="en-US" sz="1800" b="0" dirty="0">
              <a:solidFill>
                <a:srgbClr val="303030"/>
              </a:solidFill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6F8B7FF1-F208-D3FA-4500-50E9F7FDD158}"/>
              </a:ext>
            </a:extLst>
          </p:cNvPr>
          <p:cNvSpPr txBox="1">
            <a:spLocks/>
          </p:cNvSpPr>
          <p:nvPr/>
        </p:nvSpPr>
        <p:spPr>
          <a:xfrm>
            <a:off x="407988" y="4742903"/>
            <a:ext cx="6380126" cy="142682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400" b="0" dirty="0">
                <a:solidFill>
                  <a:srgbClr val="303030"/>
                </a:solidFill>
              </a:rPr>
              <a:t>Η κοιλότητα είναι ισοδύναμη με ένα </a:t>
            </a:r>
            <a:r>
              <a:rPr lang="en-US" sz="1400" b="0" dirty="0">
                <a:solidFill>
                  <a:srgbClr val="303030"/>
                </a:solidFill>
              </a:rPr>
              <a:t>LC </a:t>
            </a:r>
            <a:r>
              <a:rPr lang="el-GR" sz="1400" b="0" dirty="0">
                <a:solidFill>
                  <a:srgbClr val="303030"/>
                </a:solidFill>
              </a:rPr>
              <a:t>κύκλωμα – η γεωμετρία της κοιλότητας δίνει στην βασική ταλάντωση ένα </a:t>
            </a:r>
            <a:r>
              <a:rPr lang="el-GR" sz="1400" dirty="0">
                <a:solidFill>
                  <a:srgbClr val="FF0000"/>
                </a:solidFill>
              </a:rPr>
              <a:t>ηλεκτρικό πεδίο </a:t>
            </a:r>
            <a:r>
              <a:rPr lang="el-GR" sz="1400" b="0" dirty="0">
                <a:solidFill>
                  <a:srgbClr val="FF0000"/>
                </a:solidFill>
              </a:rPr>
              <a:t>συγκεντρωμένο στο κέντρο </a:t>
            </a:r>
            <a:r>
              <a:rPr lang="el-GR" sz="1400" b="0" dirty="0">
                <a:solidFill>
                  <a:srgbClr val="303030"/>
                </a:solidFill>
              </a:rPr>
              <a:t>κατά μήκος της κίνησης της δέσμης </a:t>
            </a:r>
            <a:r>
              <a:rPr lang="en-US" sz="1400" b="0" dirty="0">
                <a:solidFill>
                  <a:srgbClr val="303030"/>
                </a:solidFill>
              </a:rPr>
              <a:t>(</a:t>
            </a:r>
            <a:r>
              <a:rPr lang="en-US" sz="1400" i="1" dirty="0" err="1">
                <a:solidFill>
                  <a:srgbClr val="FF0000"/>
                </a:solidFill>
              </a:rPr>
              <a:t>E</a:t>
            </a:r>
            <a:r>
              <a:rPr lang="en-US" sz="1400" i="1" baseline="-25000" dirty="0" err="1">
                <a:solidFill>
                  <a:srgbClr val="FF0000"/>
                </a:solidFill>
              </a:rPr>
              <a:t>z</a:t>
            </a:r>
            <a:r>
              <a:rPr lang="en-US" sz="1400" b="0" dirty="0">
                <a:solidFill>
                  <a:srgbClr val="303030"/>
                </a:solidFill>
              </a:rPr>
              <a:t>)</a:t>
            </a:r>
            <a:r>
              <a:rPr lang="el-GR" sz="1400" b="0" dirty="0">
                <a:solidFill>
                  <a:srgbClr val="2F2F2F"/>
                </a:solidFill>
              </a:rPr>
              <a:t>,</a:t>
            </a:r>
            <a:r>
              <a:rPr lang="en-US" sz="1400" b="0" dirty="0">
                <a:solidFill>
                  <a:srgbClr val="303030"/>
                </a:solidFill>
              </a:rPr>
              <a:t> </a:t>
            </a:r>
            <a:r>
              <a:rPr lang="el-GR" sz="1400" b="0" dirty="0">
                <a:solidFill>
                  <a:srgbClr val="303030"/>
                </a:solidFill>
              </a:rPr>
              <a:t>και ένα αζιμουθιακό </a:t>
            </a:r>
            <a:r>
              <a:rPr lang="el-GR" sz="1400" dirty="0">
                <a:solidFill>
                  <a:srgbClr val="FF0000"/>
                </a:solidFill>
              </a:rPr>
              <a:t>μαγνητικό πεδίο</a:t>
            </a:r>
            <a:r>
              <a:rPr lang="el-GR" sz="1400" b="0" dirty="0">
                <a:solidFill>
                  <a:srgbClr val="FF0000"/>
                </a:solidFill>
              </a:rPr>
              <a:t> </a:t>
            </a:r>
            <a:r>
              <a:rPr lang="el-GR" sz="1400" b="0" dirty="0">
                <a:solidFill>
                  <a:srgbClr val="303030"/>
                </a:solidFill>
              </a:rPr>
              <a:t>(</a:t>
            </a:r>
            <a:r>
              <a:rPr lang="en-US" sz="1400" dirty="0">
                <a:solidFill>
                  <a:srgbClr val="FF0000"/>
                </a:solidFill>
              </a:rPr>
              <a:t>B</a:t>
            </a:r>
            <a:r>
              <a:rPr lang="el-GR" sz="1400" baseline="-25000" dirty="0">
                <a:solidFill>
                  <a:srgbClr val="FF0000"/>
                </a:solidFill>
              </a:rPr>
              <a:t>φ</a:t>
            </a:r>
            <a:r>
              <a:rPr lang="el-GR" sz="1400" b="0" dirty="0">
                <a:solidFill>
                  <a:srgbClr val="303030"/>
                </a:solidFill>
              </a:rPr>
              <a:t>) προς την εξωτερική επιφάνεια</a:t>
            </a:r>
          </a:p>
          <a:p>
            <a:r>
              <a:rPr lang="el-GR" sz="1400" b="0" dirty="0">
                <a:solidFill>
                  <a:srgbClr val="303030"/>
                </a:solidFill>
              </a:rPr>
              <a:t>Το ηλεκτρικό πεδίο δίνει επιτάχυνση στην δέσμη, ενώ το μαγνητικό πεδίο οδηγεί σε θερμικές απώλειες (</a:t>
            </a:r>
            <a:r>
              <a:rPr lang="en-US" sz="1400" b="0" dirty="0">
                <a:solidFill>
                  <a:srgbClr val="303030"/>
                </a:solidFill>
              </a:rPr>
              <a:t>joule) </a:t>
            </a:r>
            <a:r>
              <a:rPr lang="el-GR" sz="1400" b="0" dirty="0">
                <a:solidFill>
                  <a:srgbClr val="303030"/>
                </a:solidFill>
              </a:rPr>
              <a:t>στα τοιχώματα της κοιλότητας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665D45A-904C-BCA7-1648-5F129D4F0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416" y="3485807"/>
            <a:ext cx="2613351" cy="1114610"/>
          </a:xfrm>
          <a:prstGeom prst="rect">
            <a:avLst/>
          </a:prstGeom>
        </p:spPr>
      </p:pic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E27369C4-6209-E4A3-CE65-E497F70C7E96}"/>
              </a:ext>
            </a:extLst>
          </p:cNvPr>
          <p:cNvSpPr txBox="1">
            <a:spLocks/>
          </p:cNvSpPr>
          <p:nvPr/>
        </p:nvSpPr>
        <p:spPr>
          <a:xfrm>
            <a:off x="5216819" y="1854028"/>
            <a:ext cx="6264077" cy="9905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400" b="0" dirty="0">
                <a:solidFill>
                  <a:srgbClr val="303030"/>
                </a:solidFill>
              </a:rPr>
              <a:t>Η ηλεκτρομαγνητική ενέργεια δημιουργείται από </a:t>
            </a:r>
            <a:r>
              <a:rPr lang="en-US" sz="1400" b="0" dirty="0">
                <a:solidFill>
                  <a:srgbClr val="303030"/>
                </a:solidFill>
              </a:rPr>
              <a:t>RF </a:t>
            </a:r>
            <a:r>
              <a:rPr lang="el-GR" sz="1400" b="0" dirty="0">
                <a:solidFill>
                  <a:srgbClr val="303030"/>
                </a:solidFill>
              </a:rPr>
              <a:t>τροφοδοτικά ισχύος και αποθηκεύεται στην κοιλότητα με μικρές απώλειες. </a:t>
            </a:r>
          </a:p>
          <a:p>
            <a:r>
              <a:rPr lang="el-GR" sz="1400" b="0" dirty="0">
                <a:solidFill>
                  <a:srgbClr val="303030"/>
                </a:solidFill>
              </a:rPr>
              <a:t>Η κάθε κοιλότητα μπορεί να συνδεθεί ανεξάρτητα στην γεννήτρια R</a:t>
            </a:r>
            <a:r>
              <a:rPr lang="en-US" sz="1400" b="0" dirty="0">
                <a:solidFill>
                  <a:srgbClr val="303030"/>
                </a:solidFill>
              </a:rPr>
              <a:t>F</a:t>
            </a:r>
            <a:endParaRPr lang="el-GR" sz="1400" b="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832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7F293C-6ADA-D074-9EC5-B152B1325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704235" cy="1836737"/>
          </a:xfrm>
        </p:spPr>
        <p:txBody>
          <a:bodyPr>
            <a:normAutofit/>
          </a:bodyPr>
          <a:lstStyle/>
          <a:p>
            <a:r>
              <a:rPr lang="el-GR" dirty="0"/>
              <a:t>Η δέσμη είναι μια ρο</a:t>
            </a:r>
            <a:r>
              <a:rPr lang="en-US" dirty="0" err="1"/>
              <a:t>ή</a:t>
            </a:r>
            <a:r>
              <a:rPr lang="el-GR" dirty="0"/>
              <a:t> από </a:t>
            </a:r>
            <a:r>
              <a:rPr lang="el-GR" dirty="0">
                <a:solidFill>
                  <a:srgbClr val="FF0000"/>
                </a:solidFill>
              </a:rPr>
              <a:t>σωματίδια ηλεκτρικά φορτισμένα </a:t>
            </a:r>
            <a:r>
              <a:rPr lang="el-GR" dirty="0">
                <a:solidFill>
                  <a:schemeClr val="accent4">
                    <a:lumMod val="75000"/>
                  </a:schemeClr>
                </a:solidFill>
              </a:rPr>
              <a:t>ή ουδέτερα </a:t>
            </a:r>
            <a:r>
              <a:rPr lang="el-GR" dirty="0"/>
              <a:t>που κινούνται σε μια κατεύθυνση</a:t>
            </a:r>
          </a:p>
          <a:p>
            <a:r>
              <a:rPr lang="el-GR" dirty="0"/>
              <a:t>Οι δέσμες μπορεί να είναι </a:t>
            </a:r>
            <a:r>
              <a:rPr lang="el-GR" dirty="0">
                <a:solidFill>
                  <a:srgbClr val="FF0000"/>
                </a:solidFill>
              </a:rPr>
              <a:t>συνεχείς (</a:t>
            </a:r>
            <a:r>
              <a:rPr lang="en-US" dirty="0">
                <a:solidFill>
                  <a:srgbClr val="FF0000"/>
                </a:solidFill>
              </a:rPr>
              <a:t>DC) </a:t>
            </a:r>
            <a:r>
              <a:rPr lang="el-GR" dirty="0"/>
              <a:t>ή σε </a:t>
            </a:r>
            <a:r>
              <a:rPr lang="el-GR" dirty="0">
                <a:solidFill>
                  <a:srgbClr val="FF0000"/>
                </a:solidFill>
              </a:rPr>
              <a:t>πακέτα </a:t>
            </a:r>
            <a:r>
              <a:rPr lang="en-US" dirty="0">
                <a:solidFill>
                  <a:srgbClr val="FF0000"/>
                </a:solidFill>
              </a:rPr>
              <a:t>(bunches) 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5E44F46F-5AC0-1329-DFD1-EC8FEE036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η δέσμη σωματιδίων;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F8590B-8F72-A83F-E631-D4B6DACC1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10E5C-2056-1DA5-93DC-DBFD41379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DF23A0-F035-6FF2-0C07-9545981E1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82D862D-7318-0283-60D9-90D8566C1FC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591943" y="3501007"/>
            <a:ext cx="6192069" cy="2664297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/>
              <a:t>O</a:t>
            </a:r>
            <a:r>
              <a:rPr lang="el-GR" dirty="0"/>
              <a:t>ι δέσμες παράγονται με διάφορους μηχανισμούς, και στην συνέχεια μπορούμε να τις χειριστούμε, όπως: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dirty="0"/>
              <a:t>να τους αλλάξουμε την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κατεύθυνση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dirty="0"/>
              <a:t>να μεγαλώσουμε το μέγεθός τους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εγκάρσιο</a:t>
            </a:r>
            <a:r>
              <a:rPr lang="en-US" dirty="0"/>
              <a:t> (transverse)</a:t>
            </a:r>
            <a:r>
              <a:rPr lang="el-GR" dirty="0"/>
              <a:t>, </a:t>
            </a:r>
            <a:r>
              <a:rPr lang="en-US" dirty="0" err="1"/>
              <a:t>ή</a:t>
            </a:r>
            <a:endParaRPr lang="el-GR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κατά μήκος της κίνησης – </a:t>
            </a:r>
            <a:r>
              <a:rPr lang="el-GR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διαμήκες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(;)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>
                <a:solidFill>
                  <a:srgbClr val="303030"/>
                </a:solidFill>
              </a:rPr>
              <a:t>(</a:t>
            </a:r>
            <a:r>
              <a:rPr lang="en-US" dirty="0"/>
              <a:t>longitudinal)</a:t>
            </a:r>
            <a:endParaRPr lang="el-G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/>
              <a:t>ό</a:t>
            </a:r>
            <a:r>
              <a:rPr lang="el-GR" dirty="0"/>
              <a:t>πως φυσικά και την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κινητική ενέργειά </a:t>
            </a:r>
            <a:r>
              <a:rPr lang="el-GR" dirty="0"/>
              <a:t>τους</a:t>
            </a:r>
          </a:p>
          <a:p>
            <a:endParaRPr lang="en-US" dirty="0"/>
          </a:p>
        </p:txBody>
      </p:sp>
      <p:pic>
        <p:nvPicPr>
          <p:cNvPr id="1026" name="Picture 2" descr="Top 5 Star Wars Battles">
            <a:extLst>
              <a:ext uri="{FF2B5EF4-FFF2-40B4-BE49-F238E27FC236}">
                <a16:creationId xmlns:a16="http://schemas.microsoft.com/office/drawing/2014/main" id="{ACEE1C11-C429-5D57-8053-2E4B900D1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373593"/>
            <a:ext cx="3671788" cy="276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n 14">
            <a:extLst>
              <a:ext uri="{FF2B5EF4-FFF2-40B4-BE49-F238E27FC236}">
                <a16:creationId xmlns:a16="http://schemas.microsoft.com/office/drawing/2014/main" id="{A54A48A3-5BFC-BB7A-2804-5CAE91A5F259}"/>
              </a:ext>
            </a:extLst>
          </p:cNvPr>
          <p:cNvSpPr/>
          <p:nvPr/>
        </p:nvSpPr>
        <p:spPr>
          <a:xfrm rot="5400000">
            <a:off x="2601069" y="1878285"/>
            <a:ext cx="365125" cy="4176464"/>
          </a:xfrm>
          <a:prstGeom prst="can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reezing" dir="t">
              <a:rot lat="0" lon="0" rev="5400000"/>
            </a:lightRig>
          </a:scene3d>
          <a:sp3d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0546FF5-3F4B-0EF7-B93D-2512DCC41B3D}"/>
              </a:ext>
            </a:extLst>
          </p:cNvPr>
          <p:cNvCxnSpPr/>
          <p:nvPr/>
        </p:nvCxnSpPr>
        <p:spPr>
          <a:xfrm>
            <a:off x="263352" y="3966517"/>
            <a:ext cx="5112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F7B9158-1A39-2C65-1C2E-020202048860}"/>
              </a:ext>
            </a:extLst>
          </p:cNvPr>
          <p:cNvCxnSpPr>
            <a:cxnSpLocks/>
          </p:cNvCxnSpPr>
          <p:nvPr/>
        </p:nvCxnSpPr>
        <p:spPr>
          <a:xfrm>
            <a:off x="335360" y="5445720"/>
            <a:ext cx="49685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18CCB19-9186-CE2D-86CB-9398AC637A07}"/>
              </a:ext>
            </a:extLst>
          </p:cNvPr>
          <p:cNvSpPr/>
          <p:nvPr/>
        </p:nvSpPr>
        <p:spPr>
          <a:xfrm>
            <a:off x="484660" y="5319720"/>
            <a:ext cx="540000" cy="25200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9689D33-EEFE-811A-038D-B30E2BCFB9B5}"/>
              </a:ext>
            </a:extLst>
          </p:cNvPr>
          <p:cNvSpPr/>
          <p:nvPr/>
        </p:nvSpPr>
        <p:spPr>
          <a:xfrm>
            <a:off x="1259726" y="5319720"/>
            <a:ext cx="540000" cy="25200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89E4795-BAFA-D8AE-47A8-B4953F89D03C}"/>
              </a:ext>
            </a:extLst>
          </p:cNvPr>
          <p:cNvSpPr/>
          <p:nvPr/>
        </p:nvSpPr>
        <p:spPr>
          <a:xfrm>
            <a:off x="2034792" y="5319720"/>
            <a:ext cx="540000" cy="25200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8A80ED9-1349-4DF5-2145-D0439C246015}"/>
              </a:ext>
            </a:extLst>
          </p:cNvPr>
          <p:cNvSpPr/>
          <p:nvPr/>
        </p:nvSpPr>
        <p:spPr>
          <a:xfrm>
            <a:off x="2809858" y="5319720"/>
            <a:ext cx="540000" cy="25200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250D79C-BE22-0155-083B-01898F2FE98E}"/>
              </a:ext>
            </a:extLst>
          </p:cNvPr>
          <p:cNvSpPr/>
          <p:nvPr/>
        </p:nvSpPr>
        <p:spPr>
          <a:xfrm>
            <a:off x="3584924" y="5319720"/>
            <a:ext cx="540000" cy="25200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705D28B-1EB0-0327-51BF-5F473963191A}"/>
              </a:ext>
            </a:extLst>
          </p:cNvPr>
          <p:cNvSpPr/>
          <p:nvPr/>
        </p:nvSpPr>
        <p:spPr>
          <a:xfrm>
            <a:off x="4359992" y="5319720"/>
            <a:ext cx="540000" cy="25200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9556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5C3B9-1845-9691-2F77-DC3A493F9B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Και αν έβλεπα διαφορετικά την διάταξη του </a:t>
            </a:r>
            <a:r>
              <a:rPr lang="en-US" dirty="0" err="1"/>
              <a:t>Wilderoe</a:t>
            </a:r>
            <a:r>
              <a:rPr lang="el-GR" dirty="0"/>
              <a:t>?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172375-47E5-A739-693E-64B9BEA67A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71664" y="3602038"/>
            <a:ext cx="8717136" cy="2607890"/>
          </a:xfrm>
        </p:spPr>
        <p:txBody>
          <a:bodyPr/>
          <a:lstStyle/>
          <a:p>
            <a:r>
              <a:rPr lang="en-US" i="1" dirty="0">
                <a:latin typeface="Arial Rounded MT Bold" panose="020F0704030504030204" pitchFamily="34" charset="77"/>
                <a:ea typeface="Brush Script MT" panose="03060802040406070304" pitchFamily="66" charset="-122"/>
                <a:cs typeface="Charm" pitchFamily="2" charset="-34"/>
              </a:rPr>
              <a:t>N</a:t>
            </a:r>
            <a:r>
              <a:rPr lang="el-GR" dirty="0"/>
              <a:t> κύλινδροι</a:t>
            </a:r>
            <a:r>
              <a:rPr lang="en-US" dirty="0"/>
              <a:t> </a:t>
            </a:r>
            <a:r>
              <a:rPr lang="el-GR" dirty="0"/>
              <a:t>σε γραμμική διάταξη ⟹ επιτάχυνση</a:t>
            </a:r>
            <a:r>
              <a:rPr lang="en-US" dirty="0"/>
              <a:t> × </a:t>
            </a:r>
            <a:r>
              <a:rPr lang="el-GR" i="1" dirty="0">
                <a:ea typeface="Brush Script MT" panose="03060802040406070304" pitchFamily="66" charset="-122"/>
                <a:cs typeface="Charm" pitchFamily="2" charset="-34"/>
              </a:rPr>
              <a:t>Ν</a:t>
            </a:r>
          </a:p>
          <a:p>
            <a:r>
              <a:rPr lang="el-GR" dirty="0"/>
              <a:t>⇅</a:t>
            </a:r>
          </a:p>
          <a:p>
            <a:r>
              <a:rPr lang="el-GR" dirty="0"/>
              <a:t>μια διάταξη </a:t>
            </a:r>
            <a:r>
              <a:rPr lang="en-US" dirty="0"/>
              <a:t>×</a:t>
            </a:r>
            <a:r>
              <a:rPr lang="el-GR" dirty="0"/>
              <a:t> περνάμε πολλές (</a:t>
            </a:r>
            <a:r>
              <a:rPr lang="en-US" i="1" dirty="0">
                <a:latin typeface="Arial Rounded MT Bold" panose="020F0704030504030204" pitchFamily="34" charset="77"/>
                <a:ea typeface="Brush Script MT" panose="03060802040406070304" pitchFamily="66" charset="-122"/>
                <a:cs typeface="Charm" pitchFamily="2" charset="-34"/>
              </a:rPr>
              <a:t>N </a:t>
            </a:r>
            <a:r>
              <a:rPr lang="el-GR" dirty="0"/>
              <a:t>) φορές? </a:t>
            </a:r>
          </a:p>
          <a:p>
            <a:r>
              <a:rPr lang="en-US" dirty="0" err="1">
                <a:solidFill>
                  <a:srgbClr val="FF0000"/>
                </a:solidFill>
              </a:rPr>
              <a:t>κ</a:t>
            </a:r>
            <a:r>
              <a:rPr lang="el-GR" dirty="0" err="1">
                <a:solidFill>
                  <a:srgbClr val="FF0000"/>
                </a:solidFill>
              </a:rPr>
              <a:t>υκλικ</a:t>
            </a:r>
            <a:r>
              <a:rPr lang="en-US" dirty="0" err="1">
                <a:solidFill>
                  <a:srgbClr val="FF0000"/>
                </a:solidFill>
              </a:rPr>
              <a:t>ή</a:t>
            </a:r>
            <a:r>
              <a:rPr lang="el-GR" dirty="0">
                <a:solidFill>
                  <a:srgbClr val="FF0000"/>
                </a:solidFill>
              </a:rPr>
              <a:t> διάταξη!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B9D7D-08F6-B8D4-0EAE-88D9DBB78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2D84E-5FBA-F383-4AC3-2EDC71C8B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2DFAB-93C4-57A7-C945-539C51484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20482" name="Picture 2" descr="Optical Illusion Shows Either Old Man or Young Woman, What Do You See?">
            <a:extLst>
              <a:ext uri="{FF2B5EF4-FFF2-40B4-BE49-F238E27FC236}">
                <a16:creationId xmlns:a16="http://schemas.microsoft.com/office/drawing/2014/main" id="{15157F5A-6D9D-BC76-0518-5D2825847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24" y="3609408"/>
            <a:ext cx="2607890" cy="260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5215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8DB22B-DEE2-74D1-4F05-D4E6CB47C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0463" y="1067024"/>
            <a:ext cx="6265948" cy="79208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l-GR" dirty="0"/>
              <a:t>Κ</a:t>
            </a:r>
            <a:r>
              <a:rPr lang="en-US" dirty="0" err="1"/>
              <a:t>ί</a:t>
            </a:r>
            <a:r>
              <a:rPr lang="el-GR" dirty="0" err="1"/>
              <a:t>νηση</a:t>
            </a:r>
            <a:r>
              <a:rPr lang="el-GR" dirty="0"/>
              <a:t> φορτισμένου σωματιδίου σε ομογενές </a:t>
            </a:r>
            <a:r>
              <a:rPr lang="el-GR" dirty="0" err="1"/>
              <a:t>μαγνητικο</a:t>
            </a:r>
            <a:r>
              <a:rPr lang="el-GR" dirty="0"/>
              <a:t> πεδίο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75FD54-24B5-54E6-B7FE-A40FCB440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κ</a:t>
            </a:r>
            <a:r>
              <a:rPr lang="en-US" dirty="0" err="1"/>
              <a:t>ύ</a:t>
            </a:r>
            <a:r>
              <a:rPr lang="el-GR" dirty="0" err="1"/>
              <a:t>κλοτρο</a:t>
            </a:r>
            <a:r>
              <a:rPr lang="el-GR" dirty="0"/>
              <a:t> – C</a:t>
            </a:r>
            <a:r>
              <a:rPr lang="en-US" dirty="0" err="1"/>
              <a:t>yclotron</a:t>
            </a:r>
            <a:r>
              <a:rPr lang="en-US" dirty="0"/>
              <a:t> </a:t>
            </a:r>
            <a:r>
              <a:rPr lang="en-US" baseline="-25000" dirty="0"/>
              <a:t>(1/3)</a:t>
            </a:r>
            <a:r>
              <a:rPr lang="el-GR" baseline="-25000" dirty="0"/>
              <a:t> </a:t>
            </a:r>
            <a:endParaRPr lang="en-US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CA42D-8098-CB95-17B4-D7AB85B58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32328-CC8F-E656-6125-73956ACCE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76B32-9A35-ADD4-4D19-09C7E5042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21506" name="Picture 2" descr="Lesson 1: Page 3">
            <a:extLst>
              <a:ext uri="{FF2B5EF4-FFF2-40B4-BE49-F238E27FC236}">
                <a16:creationId xmlns:a16="http://schemas.microsoft.com/office/drawing/2014/main" id="{D64FAFB4-2B42-4E1C-4EF4-8E5A9B6F5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79" y="1435958"/>
            <a:ext cx="1809062" cy="204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TIME Magazine November 1, 1937 - Cyclotron Nobel Prize Winner Ernest  Lawrence | eBay">
            <a:extLst>
              <a:ext uri="{FF2B5EF4-FFF2-40B4-BE49-F238E27FC236}">
                <a16:creationId xmlns:a16="http://schemas.microsoft.com/office/drawing/2014/main" id="{30033783-3108-E6E2-D6D7-22157CE08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551" y="349860"/>
            <a:ext cx="2630624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2D8A00D-22F9-2BD2-B7B9-12D921C44A33}"/>
              </a:ext>
            </a:extLst>
          </p:cNvPr>
          <p:cNvSpPr txBox="1"/>
          <p:nvPr/>
        </p:nvSpPr>
        <p:spPr>
          <a:xfrm>
            <a:off x="9264352" y="3298582"/>
            <a:ext cx="248786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Ernest Lawrence</a:t>
            </a:r>
          </a:p>
          <a:p>
            <a:pPr algn="l"/>
            <a:r>
              <a:rPr lang="en-US" sz="800" dirty="0">
                <a:solidFill>
                  <a:schemeClr val="bg1"/>
                </a:solidFill>
              </a:rPr>
              <a:t>The Times magazine – November 1, 1937 Nobel Price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36CA6E4-782A-E6D6-9500-13A205470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86" y="3636507"/>
            <a:ext cx="2232248" cy="1804400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7D1C8B8-412B-4D8C-F0AD-C29C2D65C04E}"/>
              </a:ext>
            </a:extLst>
          </p:cNvPr>
          <p:cNvSpPr txBox="1">
            <a:spLocks/>
          </p:cNvSpPr>
          <p:nvPr/>
        </p:nvSpPr>
        <p:spPr>
          <a:xfrm>
            <a:off x="2968384" y="3462198"/>
            <a:ext cx="6265948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rgbClr val="00B050"/>
                </a:solidFill>
              </a:rPr>
              <a:t>E. Lawrence : “R cancels R”!</a:t>
            </a:r>
            <a:endParaRPr lang="el-GR" dirty="0">
              <a:solidFill>
                <a:srgbClr val="00B050"/>
              </a:solidFill>
            </a:endParaRPr>
          </a:p>
          <a:p>
            <a:pPr>
              <a:lnSpc>
                <a:spcPct val="100000"/>
              </a:lnSpc>
            </a:pP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C89A970-289A-E99C-CDFF-F7F0921DCF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4058" y="3918312"/>
            <a:ext cx="3006007" cy="1008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E8FBA9C-DA15-2D5F-B334-903F9AFEA4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6960" y="1736924"/>
            <a:ext cx="3188412" cy="1505089"/>
          </a:xfrm>
          <a:prstGeom prst="rect">
            <a:avLst/>
          </a:prstGeom>
        </p:spPr>
      </p:pic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4D91846E-0F86-05AA-3EB9-716AF4729F35}"/>
              </a:ext>
            </a:extLst>
          </p:cNvPr>
          <p:cNvSpPr txBox="1">
            <a:spLocks/>
          </p:cNvSpPr>
          <p:nvPr/>
        </p:nvSpPr>
        <p:spPr>
          <a:xfrm>
            <a:off x="3203593" y="5165922"/>
            <a:ext cx="8580420" cy="11104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l-GR" dirty="0"/>
              <a:t>Για σταθερό φορτίο, μάζα, και ομογενές πεδίο Β, η γωνιακή ταχύτητα του σωματιδίου είναι σταθερή, και η ακτίνα μεγαλώνει με την ταχύτητα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271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F32F8E-7625-7F9C-5311-7720D8943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κ</a:t>
            </a:r>
            <a:r>
              <a:rPr lang="en-US" dirty="0" err="1"/>
              <a:t>ύ</a:t>
            </a:r>
            <a:r>
              <a:rPr lang="el-GR" dirty="0" err="1"/>
              <a:t>κλοτρο</a:t>
            </a:r>
            <a:r>
              <a:rPr lang="el-GR" dirty="0"/>
              <a:t> – C</a:t>
            </a:r>
            <a:r>
              <a:rPr lang="en-US" dirty="0" err="1"/>
              <a:t>yclotron</a:t>
            </a:r>
            <a:r>
              <a:rPr lang="en-US" dirty="0"/>
              <a:t> </a:t>
            </a:r>
            <a:r>
              <a:rPr lang="en-US" baseline="-25000" dirty="0"/>
              <a:t>(2/3)</a:t>
            </a:r>
            <a:r>
              <a:rPr lang="el-GR" baseline="-25000" dirty="0"/>
              <a:t> </a:t>
            </a:r>
            <a:endParaRPr lang="en-US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24785-F41E-DEF7-1B77-5A8ED4AC6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6717D-754D-49C5-7DC4-B195B6C35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9709E-2A47-41F1-2AA7-5387B0BA3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2CA44F-5B8C-F4F0-A085-8D049EDC0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61" y="1124744"/>
            <a:ext cx="3886200" cy="2570809"/>
          </a:xfrm>
          <a:prstGeom prst="rect">
            <a:avLst/>
          </a:prstGeom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5C4E2388-704E-7C15-54A1-5D465B524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4434" y="428248"/>
            <a:ext cx="4621853" cy="2495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70E79CB4-ABF2-B7F5-4A79-FD62EFEE3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810" y="3789039"/>
            <a:ext cx="3058590" cy="24603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F8FBC498-0093-D6B7-B6E7-3EBEC57E6A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3268" y="3432930"/>
            <a:ext cx="2134278" cy="27163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30" name="Picture 2" descr="cyclotron - construction and working of cyclotron">
            <a:extLst>
              <a:ext uri="{FF2B5EF4-FFF2-40B4-BE49-F238E27FC236}">
                <a16:creationId xmlns:a16="http://schemas.microsoft.com/office/drawing/2014/main" id="{9C7D3004-E8DC-A058-9238-4473E786F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32" y="3523137"/>
            <a:ext cx="3365500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73D85C-09F9-E2C8-9C73-3922B3369607}"/>
              </a:ext>
            </a:extLst>
          </p:cNvPr>
          <p:cNvSpPr txBox="1"/>
          <p:nvPr/>
        </p:nvSpPr>
        <p:spPr>
          <a:xfrm>
            <a:off x="6845345" y="2989191"/>
            <a:ext cx="45812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The cyclotron, E. Lawrence – π</a:t>
            </a:r>
            <a:r>
              <a:rPr lang="el-GR" dirty="0" err="1"/>
              <a:t>ατέντα</a:t>
            </a:r>
            <a:r>
              <a:rPr lang="el-GR" dirty="0"/>
              <a:t> </a:t>
            </a:r>
            <a:r>
              <a:rPr lang="en-US" dirty="0"/>
              <a:t>1934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4542AD-D965-6A90-6100-4A973962304E}"/>
              </a:ext>
            </a:extLst>
          </p:cNvPr>
          <p:cNvSpPr txBox="1"/>
          <p:nvPr/>
        </p:nvSpPr>
        <p:spPr>
          <a:xfrm>
            <a:off x="8954877" y="5989567"/>
            <a:ext cx="24235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dirty="0"/>
              <a:t>Το </a:t>
            </a:r>
            <a:r>
              <a:rPr lang="el-GR" dirty="0" err="1"/>
              <a:t>πρωτο</a:t>
            </a:r>
            <a:r>
              <a:rPr lang="el-GR" dirty="0"/>
              <a:t> </a:t>
            </a:r>
            <a:r>
              <a:rPr lang="el-GR" dirty="0" err="1"/>
              <a:t>κυκλοτρο</a:t>
            </a:r>
            <a:r>
              <a:rPr lang="en-US" dirty="0"/>
              <a:t> (4”)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A3BEC8-E47B-D64F-6DD1-2705178FD9B5}"/>
              </a:ext>
            </a:extLst>
          </p:cNvPr>
          <p:cNvSpPr txBox="1"/>
          <p:nvPr/>
        </p:nvSpPr>
        <p:spPr>
          <a:xfrm>
            <a:off x="901456" y="5835677"/>
            <a:ext cx="28552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Ernest Lawrence</a:t>
            </a:r>
            <a:r>
              <a:rPr lang="el-GR" sz="800" dirty="0">
                <a:solidFill>
                  <a:schemeClr val="bg1"/>
                </a:solidFill>
              </a:rPr>
              <a:t> &amp; Μ. </a:t>
            </a:r>
            <a:r>
              <a:rPr lang="en-US" sz="800" dirty="0">
                <a:solidFill>
                  <a:schemeClr val="bg1"/>
                </a:solidFill>
              </a:rPr>
              <a:t>Stanley Livingston, </a:t>
            </a:r>
            <a:r>
              <a:rPr lang="en-US" sz="800" b="1" dirty="0">
                <a:solidFill>
                  <a:srgbClr val="FF40FF"/>
                </a:solidFill>
              </a:rPr>
              <a:t>1.25 MeV cyclotron</a:t>
            </a:r>
            <a:endParaRPr lang="el-GR" sz="800" b="1" dirty="0">
              <a:solidFill>
                <a:srgbClr val="FF40FF"/>
              </a:solidFill>
            </a:endParaRPr>
          </a:p>
          <a:p>
            <a:pPr algn="l"/>
            <a:r>
              <a:rPr lang="el-GR" sz="800" dirty="0">
                <a:solidFill>
                  <a:schemeClr val="bg1"/>
                </a:solidFill>
              </a:rPr>
              <a:t>Διασπά τον ατομικό πυρήνα λίγες εβδομάδες αργότερα από τους C</a:t>
            </a:r>
            <a:r>
              <a:rPr lang="en-US" sz="800" dirty="0" err="1">
                <a:solidFill>
                  <a:schemeClr val="bg1"/>
                </a:solidFill>
              </a:rPr>
              <a:t>ockroft</a:t>
            </a:r>
            <a:r>
              <a:rPr lang="en-US" sz="800" dirty="0">
                <a:solidFill>
                  <a:schemeClr val="bg1"/>
                </a:solidFill>
              </a:rPr>
              <a:t> &amp; Wilson!</a:t>
            </a:r>
          </a:p>
        </p:txBody>
      </p:sp>
    </p:spTree>
    <p:extLst>
      <p:ext uri="{BB962C8B-B14F-4D97-AF65-F5344CB8AC3E}">
        <p14:creationId xmlns:p14="http://schemas.microsoft.com/office/powerpoint/2010/main" val="22135793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15B1E2D-7CE5-BF0B-96B8-24205F7FF2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5999" y="1447691"/>
                <a:ext cx="5688013" cy="4753084"/>
              </a:xfrm>
            </p:spPr>
            <p:txBody>
              <a:bodyPr/>
              <a:lstStyle/>
              <a:p>
                <a:r>
                  <a:rPr lang="en-US" dirty="0"/>
                  <a:t>H </a:t>
                </a:r>
                <a:r>
                  <a:rPr lang="el-GR" dirty="0"/>
                  <a:t>ιδέα του </a:t>
                </a:r>
                <a:r>
                  <a:rPr lang="en-US" dirty="0" err="1"/>
                  <a:t>E.Lawrence</a:t>
                </a:r>
                <a:r>
                  <a:rPr lang="en-US" dirty="0"/>
                  <a:t> </a:t>
                </a:r>
                <a:r>
                  <a:rPr lang="el-GR" dirty="0"/>
                  <a:t>ήταν υπέροχη αλλά είχε μια </a:t>
                </a:r>
                <a:r>
                  <a:rPr lang="el-GR" dirty="0" err="1"/>
                  <a:t>αβλεψ</a:t>
                </a:r>
                <a:r>
                  <a:rPr lang="en-US" dirty="0" err="1"/>
                  <a:t>ί</a:t>
                </a:r>
                <a:r>
                  <a:rPr lang="el-GR" dirty="0"/>
                  <a:t>α! </a:t>
                </a:r>
              </a:p>
              <a:p>
                <a:pPr>
                  <a:lnSpc>
                    <a:spcPct val="100000"/>
                  </a:lnSpc>
                </a:pPr>
                <a:r>
                  <a:rPr lang="el-GR" dirty="0"/>
                  <a:t>Για μεγάλες ενέργειες η σχετικότητα αρχίζει να παίζει ρόλο και η συχνότητα του κύκλοτρου </a:t>
                </a:r>
                <a:r>
                  <a:rPr lang="el-GR" dirty="0">
                    <a:solidFill>
                      <a:srgbClr val="FF0000"/>
                    </a:solidFill>
                  </a:rPr>
                  <a:t>πρέπει να μειώνεται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𝑹𝑭</m:t>
                        </m:r>
                      </m:sub>
                    </m:sSub>
                    <m:r>
                      <a:rPr lang="el-GR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l-G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den>
                    </m:f>
                  </m:oMath>
                </a14:m>
                <a:r>
                  <a:rPr lang="el-GR" dirty="0"/>
                  <a:t> </a:t>
                </a:r>
                <a:r>
                  <a:rPr lang="en-US" dirty="0"/>
                  <a:t>  </a:t>
                </a:r>
                <a:r>
                  <a:rPr lang="en-US" dirty="0" err="1"/>
                  <a:t>Mc.Millan</a:t>
                </a:r>
                <a:r>
                  <a:rPr lang="en-US" dirty="0"/>
                  <a:t> &amp; </a:t>
                </a:r>
                <a:r>
                  <a:rPr lang="en-US" dirty="0" err="1"/>
                  <a:t>Veksler</a:t>
                </a:r>
                <a:r>
                  <a:rPr lang="en-US" dirty="0"/>
                  <a:t> (1945)</a:t>
                </a:r>
                <a:endParaRPr lang="el-GR" dirty="0"/>
              </a:p>
              <a:p>
                <a:pPr>
                  <a:lnSpc>
                    <a:spcPct val="100000"/>
                  </a:lnSpc>
                </a:pPr>
                <a:r>
                  <a:rPr lang="el-GR" dirty="0"/>
                  <a:t>Κρατώντας σταθερή την συχνότητα χάνουμε τα σωματίδια στην τελική τροχιά! </a:t>
                </a:r>
              </a:p>
              <a:p>
                <a:pPr>
                  <a:lnSpc>
                    <a:spcPct val="100000"/>
                  </a:lnSpc>
                </a:pPr>
                <a:r>
                  <a:rPr lang="el-GR" dirty="0"/>
                  <a:t>Επίσης η συχνότητα θα πρέπει να είναι διαφορετική ανάλογα με το είδος των σωματιδίων που χρησιμοποιούνται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15B1E2D-7CE5-BF0B-96B8-24205F7FF2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9" y="1447691"/>
                <a:ext cx="5688013" cy="4753084"/>
              </a:xfrm>
              <a:blipFill>
                <a:blip r:embed="rId2"/>
                <a:stretch>
                  <a:fillRect l="-2455" t="-1596" r="-37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0FD18C37-4F8F-F04D-1649-E958F3C6B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κ</a:t>
            </a:r>
            <a:r>
              <a:rPr lang="en-US" dirty="0" err="1"/>
              <a:t>ύ</a:t>
            </a:r>
            <a:r>
              <a:rPr lang="el-GR" dirty="0" err="1"/>
              <a:t>κλοτρο</a:t>
            </a:r>
            <a:r>
              <a:rPr lang="el-GR" dirty="0"/>
              <a:t> – C</a:t>
            </a:r>
            <a:r>
              <a:rPr lang="en-US" dirty="0" err="1"/>
              <a:t>yclotron</a:t>
            </a:r>
            <a:r>
              <a:rPr lang="en-US" dirty="0"/>
              <a:t> </a:t>
            </a:r>
            <a:r>
              <a:rPr lang="en-US" baseline="-25000" dirty="0"/>
              <a:t>(3/3)</a:t>
            </a:r>
            <a:r>
              <a:rPr lang="el-GR" baseline="-25000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74D72-B7BE-D1F5-C81B-C157665FA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5911C-BBF5-601F-6430-8D690C25B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31938-23D3-7338-CB06-85EF18343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9AC588-A498-7BE8-272C-4D6FEEA87DE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80016" y="1447691"/>
            <a:ext cx="5484440" cy="3962617"/>
          </a:xfrm>
          <a:prstGeom prst="rect">
            <a:avLst/>
          </a:prstGeom>
          <a:ln>
            <a:noFill/>
          </a:ln>
        </p:spPr>
      </p:pic>
      <p:sp>
        <p:nvSpPr>
          <p:cNvPr id="8" name="CustomShape 2">
            <a:extLst>
              <a:ext uri="{FF2B5EF4-FFF2-40B4-BE49-F238E27FC236}">
                <a16:creationId xmlns:a16="http://schemas.microsoft.com/office/drawing/2014/main" id="{FEDEB732-03AC-A218-A2EC-7A97791DC02D}"/>
              </a:ext>
            </a:extLst>
          </p:cNvPr>
          <p:cNvSpPr/>
          <p:nvPr/>
        </p:nvSpPr>
        <p:spPr>
          <a:xfrm>
            <a:off x="508717" y="5483029"/>
            <a:ext cx="5484440" cy="8037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111240" algn="l">
              <a:lnSpc>
                <a:spcPct val="110000"/>
              </a:lnSpc>
              <a:spcBef>
                <a:spcPts val="1417"/>
              </a:spcBef>
              <a:buClr>
                <a:srgbClr val="000000"/>
              </a:buClr>
              <a:buSzPct val="45000"/>
              <a:buNone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184” </a:t>
            </a:r>
            <a:r>
              <a:rPr lang="el-G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κύκλοτρο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 467cm </a:t>
            </a:r>
            <a:r>
              <a:rPr lang="el-GR" sz="20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διαμέτρο</a:t>
            </a:r>
            <a:r>
              <a:rPr lang="el-GR" sz="2000" spc="-1" dirty="0" err="1">
                <a:solidFill>
                  <a:srgbClr val="000000"/>
                </a:solidFill>
                <a:latin typeface="Arial"/>
                <a:ea typeface="DejaVu Sans"/>
              </a:rPr>
              <a:t>ς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el-G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– 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Berkeley 1942</a:t>
            </a:r>
            <a:endParaRPr lang="el-GR" sz="2000" b="0" strike="noStrike" spc="-1" dirty="0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4036531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8FE0DC3-2542-3C91-A9F9-DAE3CB4C2F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56039" y="4509120"/>
                <a:ext cx="5327973" cy="1691654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dirty="0">
                    <a:solidFill>
                      <a:srgbClr val="C00000"/>
                    </a:solidFill>
                  </a:rPr>
                  <a:t>Synchrocyclotron</a:t>
                </a:r>
                <a:r>
                  <a:rPr lang="en-US" dirty="0"/>
                  <a:t> : </a:t>
                </a:r>
                <a:r>
                  <a:rPr lang="el-GR" dirty="0"/>
                  <a:t>ίδιο με το </a:t>
                </a:r>
                <a:r>
                  <a:rPr lang="en-US" dirty="0"/>
                  <a:t>cyclotron </a:t>
                </a:r>
                <a:r>
                  <a:rPr lang="el-GR" dirty="0"/>
                  <a:t>αλλά λαμβάνοντας υπόψιν την αλλαγή της συχνότητας λόγω της σχετικότητας</a:t>
                </a: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b="1" i="1" smtClean="0">
                          <a:solidFill>
                            <a:srgbClr val="FF4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𝑹𝑭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b="1" i="1" smtClean="0">
                          <a:solidFill>
                            <a:srgbClr val="FF40FF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  <m:r>
                            <a:rPr lang="en-US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FF40FF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l-GR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𝜸</m:t>
                          </m:r>
                          <m:r>
                            <a:rPr lang="el-GR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l-GR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b="1" i="1" smtClean="0">
                              <a:solidFill>
                                <a:srgbClr val="FF40FF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l-GR" dirty="0"/>
              </a:p>
              <a:p>
                <a:pPr>
                  <a:lnSpc>
                    <a:spcPct val="100000"/>
                  </a:lnSpc>
                </a:pPr>
                <a:r>
                  <a:rPr lang="el-GR" b="0" i="1" dirty="0"/>
                  <a:t>Σημείωση: το γ(</a:t>
                </a:r>
                <a:r>
                  <a:rPr lang="en-US" b="0" i="1" dirty="0"/>
                  <a:t>t)</a:t>
                </a:r>
                <a:r>
                  <a:rPr lang="el-GR" b="0" i="1" dirty="0"/>
                  <a:t> είναι διαφορετικό για τα αρχικά (κέντρο του </a:t>
                </a:r>
                <a:r>
                  <a:rPr lang="en-US" b="0" i="1" dirty="0"/>
                  <a:t>cyclotron) </a:t>
                </a:r>
                <a:r>
                  <a:rPr lang="el-GR" b="0" i="1" dirty="0"/>
                  <a:t>και τελικά σωματίδια! ποιο να διαλέξουμε; </a:t>
                </a:r>
                <a:r>
                  <a:rPr lang="el-GR" b="0" i="1" dirty="0">
                    <a:sym typeface="Wingdings" pitchFamily="2" charset="2"/>
                  </a:rPr>
                  <a:t> απώλειες δέσμης. Κερδίσαμε σε ενέργεια αλλά χάσαμε σε ένταση της δέσμης.</a:t>
                </a:r>
                <a:r>
                  <a:rPr lang="en-US" b="0" i="1" dirty="0"/>
                  <a:t> 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8FE0DC3-2542-3C91-A9F9-DAE3CB4C2F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56039" y="4509120"/>
                <a:ext cx="5327973" cy="1691654"/>
              </a:xfrm>
              <a:blipFill>
                <a:blip r:embed="rId2"/>
                <a:stretch>
                  <a:fillRect l="-952" t="-5224" r="-2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A394B-72E3-CA48-11A6-EBB69731B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2EE3B-C270-2C35-367B-665799FF0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3DA5C-649E-047D-408C-CE93CDEF3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6BCF1FA-6BEB-6D86-082F-AF0BAFD29D99}"/>
              </a:ext>
            </a:extLst>
          </p:cNvPr>
          <p:cNvGrpSpPr/>
          <p:nvPr/>
        </p:nvGrpSpPr>
        <p:grpSpPr>
          <a:xfrm>
            <a:off x="730796" y="1610531"/>
            <a:ext cx="5365204" cy="3744416"/>
            <a:chOff x="1508125" y="646113"/>
            <a:chExt cx="6961188" cy="4732317"/>
          </a:xfrm>
        </p:grpSpPr>
        <p:pic>
          <p:nvPicPr>
            <p:cNvPr id="8" name="Picture 2" descr="TRIUMF">
              <a:extLst>
                <a:ext uri="{FF2B5EF4-FFF2-40B4-BE49-F238E27FC236}">
                  <a16:creationId xmlns:a16="http://schemas.microsoft.com/office/drawing/2014/main" id="{8D72F16D-99AD-79B9-2325-A888632C9B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08125" y="646113"/>
              <a:ext cx="6961188" cy="4640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triumf_1972_md">
              <a:extLst>
                <a:ext uri="{FF2B5EF4-FFF2-40B4-BE49-F238E27FC236}">
                  <a16:creationId xmlns:a16="http://schemas.microsoft.com/office/drawing/2014/main" id="{CF187FEA-E5E9-C372-3CD3-FF21165E7C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08125" y="646113"/>
              <a:ext cx="6961188" cy="4303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4">
              <a:extLst>
                <a:ext uri="{FF2B5EF4-FFF2-40B4-BE49-F238E27FC236}">
                  <a16:creationId xmlns:a16="http://schemas.microsoft.com/office/drawing/2014/main" id="{F546D2FD-089F-AC73-92F7-95F21F301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125" y="4949825"/>
              <a:ext cx="6961188" cy="42860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TRIUMF 520 MeV cyclotron  	Vancouver - Canada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D915753-F87B-FBF1-F24A-4A3367D3F939}"/>
              </a:ext>
            </a:extLst>
          </p:cNvPr>
          <p:cNvGrpSpPr/>
          <p:nvPr/>
        </p:nvGrpSpPr>
        <p:grpSpPr>
          <a:xfrm>
            <a:off x="7024558" y="628693"/>
            <a:ext cx="4759455" cy="3739543"/>
            <a:chOff x="395536" y="1011616"/>
            <a:chExt cx="3960440" cy="3054424"/>
          </a:xfrm>
        </p:grpSpPr>
        <p:pic>
          <p:nvPicPr>
            <p:cNvPr id="12" name="Picture 11" descr="SC2012.jpg">
              <a:extLst>
                <a:ext uri="{FF2B5EF4-FFF2-40B4-BE49-F238E27FC236}">
                  <a16:creationId xmlns:a16="http://schemas.microsoft.com/office/drawing/2014/main" id="{D1C42ED1-82DF-9B5C-DCC7-1731F75F6A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73" t="4776"/>
            <a:stretch/>
          </p:blipFill>
          <p:spPr>
            <a:xfrm>
              <a:off x="398208" y="1011616"/>
              <a:ext cx="3957767" cy="2777423"/>
            </a:xfrm>
            <a:prstGeom prst="rect">
              <a:avLst/>
            </a:prstGeom>
          </p:spPr>
        </p:pic>
        <p:sp>
          <p:nvSpPr>
            <p:cNvPr id="13" name="Rectangle 4">
              <a:extLst>
                <a:ext uri="{FF2B5EF4-FFF2-40B4-BE49-F238E27FC236}">
                  <a16:creationId xmlns:a16="http://schemas.microsoft.com/office/drawing/2014/main" id="{E8772F5B-EACB-C90C-E474-40B122E8D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536" y="3789041"/>
              <a:ext cx="3960440" cy="27699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CERN 600 MeV synchrocyclotron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5514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FFBC7B2-A9B9-6099-CA34-6DA66B313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1046162"/>
            <a:ext cx="11381432" cy="3243991"/>
          </a:xfrm>
        </p:spPr>
        <p:txBody>
          <a:bodyPr/>
          <a:lstStyle/>
          <a:p>
            <a:r>
              <a:rPr lang="el-GR" dirty="0"/>
              <a:t>Το κυνήγι για περισσότερη ενέργεια ενθουσιάζει! 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A77E42F-3B11-76E9-CA41-F0B26CA3E2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284" y="4509120"/>
            <a:ext cx="11381432" cy="1655762"/>
          </a:xfrm>
        </p:spPr>
        <p:txBody>
          <a:bodyPr/>
          <a:lstStyle/>
          <a:p>
            <a:r>
              <a:rPr lang="el-GR" dirty="0"/>
              <a:t>Ποια άλλα βήματα για χρειάστηκαν για να φτάσουμε στους σημερινούς επιταχυντές?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A9722-CC41-7A69-01D8-02FA69C0B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BD64A-835C-A224-70B6-17B2CC5F8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12E9B-22CE-BC53-0BCE-C791E0C02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1714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4ECBCF-39DA-315F-BA09-C312E430C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1028" y="3809975"/>
            <a:ext cx="5922985" cy="239079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</a:pPr>
            <a:r>
              <a:rPr lang="el-GR" dirty="0"/>
              <a:t>Τα σωματίδια της δέσμης επιταχύνονται από το ηλεκτρικό πεδίο που δημιουργείται από το μεταβαλλόμενο μαγνητικό πεδίο.</a:t>
            </a:r>
          </a:p>
          <a:p>
            <a:pPr>
              <a:lnSpc>
                <a:spcPct val="100000"/>
              </a:lnSpc>
            </a:pPr>
            <a:r>
              <a:rPr lang="el-GR" dirty="0"/>
              <a:t>Η μεταβολή του μαγνητικού πεδίου είναι συντονισμένη με την αύξηση της ενέργειας κάνοντας τα σωματίδια να ακολουθούν την ίδια τροχιά</a:t>
            </a:r>
            <a:r>
              <a:rPr lang="en-US" dirty="0"/>
              <a:t>, </a:t>
            </a:r>
            <a:r>
              <a:rPr lang="el-GR" dirty="0"/>
              <a:t>ακόμη και για μεγάλες ενέργειες – σχετικιστικά σωματίδια (ηλεκτρόνια)</a:t>
            </a:r>
          </a:p>
          <a:p>
            <a:pPr>
              <a:lnSpc>
                <a:spcPct val="100000"/>
              </a:lnSpc>
            </a:pPr>
            <a:r>
              <a:rPr lang="el-GR" dirty="0"/>
              <a:t>Διαφοροποιήσεις στο μαγνητικό πεδίο στην περιοχή που κινείται η </a:t>
            </a:r>
            <a:r>
              <a:rPr lang="el-GR" dirty="0" err="1"/>
              <a:t>δεσμη</a:t>
            </a:r>
            <a:r>
              <a:rPr lang="el-GR" dirty="0"/>
              <a:t>, κάνουν την τροχιά να αλλάζει – </a:t>
            </a:r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betatron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ταλαντώσεις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A1F300-92AC-D8BA-DD42-5EC35C631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</a:t>
            </a:r>
            <a:r>
              <a:rPr lang="en-US" dirty="0" err="1"/>
              <a:t>Betatron</a:t>
            </a:r>
            <a:r>
              <a:rPr lang="en-US" dirty="0"/>
              <a:t> – Donald William </a:t>
            </a:r>
            <a:r>
              <a:rPr lang="en-US" dirty="0" err="1"/>
              <a:t>Kerst</a:t>
            </a:r>
            <a:r>
              <a:rPr lang="en-US" dirty="0"/>
              <a:t> (1940)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5C142-2F2A-B8DE-0695-10A5A0A08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98B48-9362-91E3-59C8-BACA00FA3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4069C-09CC-85FE-C0C6-2A7BF1A4C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Picture 6" descr="A perso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0BE84E93-30A9-902C-1FED-E26BA6CD65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72" y="998569"/>
            <a:ext cx="3544735" cy="25813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67737C-D3D1-82DC-DD6E-7DB5C8629A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536" y="1124744"/>
            <a:ext cx="5245762" cy="23042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33C4F8-74A9-0E95-0FAC-9F917F527CC1}"/>
                  </a:ext>
                </a:extLst>
              </p:cNvPr>
              <p:cNvSpPr txBox="1"/>
              <p:nvPr/>
            </p:nvSpPr>
            <p:spPr>
              <a:xfrm>
                <a:off x="5912798" y="1669409"/>
                <a:ext cx="2344973" cy="8036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l-GR" dirty="0" err="1">
                    <a:ea typeface="Cambria Math" panose="02040503050406030204" pitchFamily="18" charset="0"/>
                  </a:rPr>
                  <a:t>Νομος</a:t>
                </a:r>
                <a:r>
                  <a:rPr lang="el-GR" dirty="0">
                    <a:ea typeface="Cambria Math" panose="02040503050406030204" pitchFamily="18" charset="0"/>
                  </a:rPr>
                  <a:t> του </a:t>
                </a:r>
                <a:r>
                  <a:rPr lang="en-US" dirty="0">
                    <a:ea typeface="Cambria Math" panose="02040503050406030204" pitchFamily="18" charset="0"/>
                  </a:rPr>
                  <a:t>Faraday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⃑"/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33C4F8-74A9-0E95-0FAC-9F917F527C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798" y="1669409"/>
                <a:ext cx="2344973" cy="803682"/>
              </a:xfrm>
              <a:prstGeom prst="rect">
                <a:avLst/>
              </a:prstGeom>
              <a:blipFill>
                <a:blip r:embed="rId4"/>
                <a:stretch>
                  <a:fillRect t="-9375"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6A1978F7-7381-3AF9-5EBF-E5DFEDA0DE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06" y="3579901"/>
            <a:ext cx="5093620" cy="230425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51D1E4A7-FB68-2B5D-2965-BA10F4C98C7E}"/>
              </a:ext>
            </a:extLst>
          </p:cNvPr>
          <p:cNvSpPr txBox="1">
            <a:spLocks/>
          </p:cNvSpPr>
          <p:nvPr/>
        </p:nvSpPr>
        <p:spPr>
          <a:xfrm>
            <a:off x="522807" y="5852495"/>
            <a:ext cx="4997130" cy="3651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l-GR" dirty="0" err="1">
                <a:solidFill>
                  <a:srgbClr val="C00000"/>
                </a:solidFill>
              </a:rPr>
              <a:t>Ρεκορ</a:t>
            </a:r>
            <a:r>
              <a:rPr lang="el-GR" dirty="0">
                <a:solidFill>
                  <a:srgbClr val="C00000"/>
                </a:solidFill>
              </a:rPr>
              <a:t> - 300 </a:t>
            </a:r>
            <a:r>
              <a:rPr lang="en-US" dirty="0">
                <a:solidFill>
                  <a:srgbClr val="C00000"/>
                </a:solidFill>
              </a:rPr>
              <a:t>MeV (1950)</a:t>
            </a:r>
            <a:endParaRPr lang="el-GR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E69540-31BB-ACA7-FECD-4E17E79EC158}"/>
              </a:ext>
            </a:extLst>
          </p:cNvPr>
          <p:cNvSpPr txBox="1"/>
          <p:nvPr/>
        </p:nvSpPr>
        <p:spPr>
          <a:xfrm>
            <a:off x="9336360" y="3395282"/>
            <a:ext cx="23860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rgbClr val="FFFF00"/>
                </a:solidFill>
              </a:rPr>
              <a:t>O D. </a:t>
            </a:r>
            <a:r>
              <a:rPr lang="en-US" sz="800" dirty="0" err="1">
                <a:solidFill>
                  <a:srgbClr val="FFFF00"/>
                </a:solidFill>
              </a:rPr>
              <a:t>Kerst</a:t>
            </a:r>
            <a:r>
              <a:rPr lang="en-US" sz="800" dirty="0">
                <a:solidFill>
                  <a:srgbClr val="FFFF00"/>
                </a:solidFill>
              </a:rPr>
              <a:t> </a:t>
            </a:r>
            <a:r>
              <a:rPr lang="el-GR" sz="800" dirty="0">
                <a:solidFill>
                  <a:srgbClr val="FFFF00"/>
                </a:solidFill>
              </a:rPr>
              <a:t>στο πρώτο </a:t>
            </a:r>
            <a:r>
              <a:rPr lang="en-US" sz="800" dirty="0" err="1">
                <a:solidFill>
                  <a:srgbClr val="FFFF00"/>
                </a:solidFill>
              </a:rPr>
              <a:t>betatron</a:t>
            </a:r>
            <a:r>
              <a:rPr lang="en-US" sz="800" dirty="0">
                <a:solidFill>
                  <a:srgbClr val="FFFF00"/>
                </a:solidFill>
              </a:rPr>
              <a:t> – Univ. Illinois 1940 </a:t>
            </a:r>
            <a:endParaRPr lang="el-GR" sz="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913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1441FA-1DA7-530B-6B0C-9FC9D1C18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204863"/>
            <a:ext cx="11376024" cy="86409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l-GR" dirty="0"/>
              <a:t>Αντικατάστησε τους μεγάλους μαγνήτες με μια σειρά από μικρούς σε ένα δαχτυλίδι</a:t>
            </a:r>
            <a:r>
              <a:rPr lang="en-US" dirty="0"/>
              <a:t> +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εστίαση φάσης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C4BA3E-3D58-FC08-66D8-4F23A9621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</a:t>
            </a:r>
            <a:r>
              <a:rPr lang="el-GR" dirty="0" err="1"/>
              <a:t>Συγχροτρο</a:t>
            </a:r>
            <a:r>
              <a:rPr lang="el-GR" dirty="0"/>
              <a:t> </a:t>
            </a:r>
            <a:r>
              <a:rPr lang="en-US" dirty="0"/>
              <a:t>– Synchrotron</a:t>
            </a:r>
            <a:r>
              <a:rPr lang="el-GR" dirty="0"/>
              <a:t> </a:t>
            </a:r>
            <a:r>
              <a:rPr lang="el-GR" baseline="-25000" dirty="0"/>
              <a:t>(1/4)</a:t>
            </a:r>
            <a:r>
              <a:rPr lang="en-US" baseline="-250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40473E-19EB-4CE7-2034-91981010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4D21C-9DB5-1EBE-53E5-3EA3E8A1C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D09DA-8053-7653-A64D-0DFD5A4C3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8" name="“Particles should be constrained to move in a circle of constant radius thus enabling the use of an annular ring of magnetic field … which would be varied in such a way that the radius of curvature remains constant as the particles gain energy through su">
            <a:extLst>
              <a:ext uri="{FF2B5EF4-FFF2-40B4-BE49-F238E27FC236}">
                <a16:creationId xmlns:a16="http://schemas.microsoft.com/office/drawing/2014/main" id="{C63AD383-72D2-D2E1-A147-5CDB1C682594}"/>
              </a:ext>
            </a:extLst>
          </p:cNvPr>
          <p:cNvSpPr txBox="1"/>
          <p:nvPr/>
        </p:nvSpPr>
        <p:spPr>
          <a:xfrm>
            <a:off x="611194" y="1015161"/>
            <a:ext cx="10969612" cy="102592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/>
          <a:p>
            <a:pPr algn="ctr">
              <a:defRPr sz="2600">
                <a:latin typeface="Gill Sans"/>
                <a:ea typeface="Gill Sans"/>
                <a:cs typeface="Gill Sans"/>
                <a:sym typeface="Gill Sans"/>
              </a:defRPr>
            </a:pPr>
            <a:r>
              <a:rPr sz="2000" dirty="0"/>
              <a:t>“</a:t>
            </a:r>
            <a:r>
              <a:rPr sz="2000" i="1" dirty="0"/>
              <a:t>Particles should be constrained to move in a circle of constant radius thus enabling the use of an annular ring of magnetic field … which would be varied in such a way that the radius of curvature remains constant as the particles gain energy through successive accelerations</a:t>
            </a:r>
            <a:r>
              <a:rPr sz="2000" dirty="0"/>
              <a:t>” - Marcus Oliphant, 1943 </a:t>
            </a:r>
          </a:p>
        </p:txBody>
      </p:sp>
      <p:pic>
        <p:nvPicPr>
          <p:cNvPr id="8194" name="Picture 2" descr="Synchrotron — Wikipédia">
            <a:extLst>
              <a:ext uri="{FF2B5EF4-FFF2-40B4-BE49-F238E27FC236}">
                <a16:creationId xmlns:a16="http://schemas.microsoft.com/office/drawing/2014/main" id="{E190D82D-C61C-5229-57C6-14F848043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65" y="2864677"/>
            <a:ext cx="5018534" cy="326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A5BD8D5-CBB3-81C4-44C2-DB7761957E42}"/>
                  </a:ext>
                </a:extLst>
              </p:cNvPr>
              <p:cNvSpPr txBox="1"/>
              <p:nvPr/>
            </p:nvSpPr>
            <p:spPr>
              <a:xfrm>
                <a:off x="5426523" y="3068960"/>
                <a:ext cx="6357488" cy="30611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l"/>
                <a:r>
                  <a:rPr lang="el-GR" sz="2100" dirty="0">
                    <a:solidFill>
                      <a:schemeClr val="tx2"/>
                    </a:solidFill>
                  </a:rPr>
                  <a:t>Στα κυκλικά τόξα του επιταχυντή έχουμε κίνηση σε ομογενές μαγνητικό πεδίο οπότε: 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30303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30303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303030"/>
                              </a:solidFill>
                              <a:latin typeface="Cambria Math" panose="02040503050406030204" pitchFamily="18" charset="0"/>
                            </a:rPr>
                            <m:t>𝑎𝑟𝑐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30303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2000" b="0" i="1" smtClean="0">
                          <a:solidFill>
                            <a:srgbClr val="30303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l-GR" sz="2000" b="0" i="1" smtClean="0">
                              <a:solidFill>
                                <a:srgbClr val="30303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2000" b="0" i="1" smtClean="0">
                                  <a:solidFill>
                                    <a:srgbClr val="30303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30303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30303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solidFill>
                                <a:srgbClr val="30303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30303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303030"/>
                          </a:solidFill>
                          <a:latin typeface="Cambria Math" panose="02040503050406030204" pitchFamily="18" charset="0"/>
                        </a:rPr>
                        <m:t>𝑞𝑣𝐵</m:t>
                      </m:r>
                      <m:r>
                        <a:rPr lang="en-US" sz="2000" b="0" i="1" smtClean="0">
                          <a:solidFill>
                            <a:srgbClr val="3030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3030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3030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3030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3030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3030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3030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𝑞𝐵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3030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⇕</a:t>
                </a: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000" b="0" i="1" dirty="0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0.3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𝐺𝑒𝑉</m:t>
                                </m:r>
                              </m:num>
                              <m:den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l-GR" sz="2000" dirty="0"/>
                  <a:t>  ή  </a:t>
                </a:r>
                <a:r>
                  <a:rPr lang="en-US" sz="2000" dirty="0">
                    <a:solidFill>
                      <a:srgbClr val="FF0000"/>
                    </a:solidFill>
                  </a:rPr>
                  <a:t>p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𝐺𝑒𝑉</m:t>
                        </m:r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≈0.3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[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l-GR" sz="2000" dirty="0"/>
              </a:p>
              <a:p>
                <a:endParaRPr lang="el-GR" dirty="0"/>
              </a:p>
              <a:p>
                <a:r>
                  <a:rPr lang="el-GR" sz="2000" dirty="0">
                    <a:solidFill>
                      <a:srgbClr val="2F2F2F"/>
                    </a:solidFill>
                  </a:rPr>
                  <a:t>Οι μαγνήτες ορίζουν μια </a:t>
                </a:r>
                <a:r>
                  <a:rPr lang="el-GR" sz="2000" dirty="0">
                    <a:solidFill>
                      <a:srgbClr val="FF0000"/>
                    </a:solidFill>
                  </a:rPr>
                  <a:t>τροχιά αναφοράς </a:t>
                </a:r>
                <a:r>
                  <a:rPr lang="el-GR" sz="2000" dirty="0">
                    <a:solidFill>
                      <a:srgbClr val="2F2F2F"/>
                    </a:solidFill>
                  </a:rPr>
                  <a:t>στον επιταχυντή</a:t>
                </a:r>
                <a:endParaRPr lang="en-US" sz="2000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A5BD8D5-CBB3-81C4-44C2-DB7761957E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6523" y="3068960"/>
                <a:ext cx="6357488" cy="3061159"/>
              </a:xfrm>
              <a:prstGeom prst="rect">
                <a:avLst/>
              </a:prstGeom>
              <a:blipFill>
                <a:blip r:embed="rId3"/>
                <a:stretch>
                  <a:fillRect l="-2595" t="-2479" b="-4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A7194419-F23E-F119-F82A-B4E8A8F8E01F}"/>
              </a:ext>
            </a:extLst>
          </p:cNvPr>
          <p:cNvSpPr/>
          <p:nvPr/>
        </p:nvSpPr>
        <p:spPr>
          <a:xfrm>
            <a:off x="8328248" y="4671546"/>
            <a:ext cx="3024336" cy="4856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9043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6B70A51-520B-ED74-6DCF-6DBB7C7A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</a:t>
            </a:r>
            <a:r>
              <a:rPr lang="el-GR" dirty="0" err="1"/>
              <a:t>Συγχροτρο</a:t>
            </a:r>
            <a:r>
              <a:rPr lang="el-GR" dirty="0"/>
              <a:t> </a:t>
            </a:r>
            <a:r>
              <a:rPr lang="en-US" dirty="0"/>
              <a:t>– Synchrotron</a:t>
            </a:r>
            <a:r>
              <a:rPr lang="el-GR" dirty="0"/>
              <a:t> </a:t>
            </a:r>
            <a:r>
              <a:rPr lang="el-GR" baseline="-25000" dirty="0"/>
              <a:t>(2/4)</a:t>
            </a:r>
            <a:r>
              <a:rPr lang="en-US" baseline="-25000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3A175-5819-FDB6-7273-B45CE1A7F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E6B65-F7AA-92D8-D07E-345C38E4D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BB886-CD9B-8613-0DBC-6FA6AA940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48" name="Content Placeholder 47">
            <a:extLst>
              <a:ext uri="{FF2B5EF4-FFF2-40B4-BE49-F238E27FC236}">
                <a16:creationId xmlns:a16="http://schemas.microsoft.com/office/drawing/2014/main" id="{2452545F-B8E4-5124-03D0-C198E8D12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7"/>
            <a:ext cx="10376609" cy="614181"/>
          </a:xfrm>
        </p:spPr>
        <p:txBody>
          <a:bodyPr/>
          <a:lstStyle/>
          <a:p>
            <a:r>
              <a:rPr lang="el-GR" dirty="0"/>
              <a:t>Ισχυρή εστίαση – </a:t>
            </a:r>
            <a:r>
              <a:rPr lang="en-US" dirty="0" err="1"/>
              <a:t>Christophilos</a:t>
            </a:r>
            <a:r>
              <a:rPr lang="en-US" dirty="0"/>
              <a:t> (1950) &amp; Courant, Livingston and Snyder (1953)</a:t>
            </a:r>
          </a:p>
        </p:txBody>
      </p:sp>
      <p:pic>
        <p:nvPicPr>
          <p:cNvPr id="50" name="Picture 8" descr="CrSnyder">
            <a:extLst>
              <a:ext uri="{FF2B5EF4-FFF2-40B4-BE49-F238E27FC236}">
                <a16:creationId xmlns:a16="http://schemas.microsoft.com/office/drawing/2014/main" id="{07086995-8C53-A109-8C0A-50CE1C818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7890" r="9270" b="14285"/>
          <a:stretch>
            <a:fillRect/>
          </a:stretch>
        </p:blipFill>
        <p:spPr bwMode="auto">
          <a:xfrm>
            <a:off x="6789630" y="1407286"/>
            <a:ext cx="1931492" cy="13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11">
            <a:extLst>
              <a:ext uri="{FF2B5EF4-FFF2-40B4-BE49-F238E27FC236}">
                <a16:creationId xmlns:a16="http://schemas.microsoft.com/office/drawing/2014/main" id="{41E3E67A-E3D8-4BEE-8353-CA75E66BD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538" y="1407287"/>
            <a:ext cx="1044724" cy="137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Content Placeholder 1">
            <a:extLst>
              <a:ext uri="{FF2B5EF4-FFF2-40B4-BE49-F238E27FC236}">
                <a16:creationId xmlns:a16="http://schemas.microsoft.com/office/drawing/2014/main" id="{04B0D161-72C0-FBA9-BB94-5F7F70E5534A}"/>
              </a:ext>
            </a:extLst>
          </p:cNvPr>
          <p:cNvSpPr txBox="1">
            <a:spLocks/>
          </p:cNvSpPr>
          <p:nvPr/>
        </p:nvSpPr>
        <p:spPr>
          <a:xfrm>
            <a:off x="5096215" y="3429000"/>
            <a:ext cx="6661033" cy="2808312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l-GR" b="0" dirty="0"/>
              <a:t>Τα σωματίδια της δέσμης έχουν γενικά μια απόκλιση (</a:t>
            </a:r>
            <a:r>
              <a:rPr lang="en-US" b="0" dirty="0"/>
              <a:t>divergence) </a:t>
            </a:r>
            <a:r>
              <a:rPr lang="el-GR" b="0" dirty="0"/>
              <a:t>στο εγκάρσιο επίπεδο. Με την περιστροφή στον επιταχυντή θα τείνουν να φύγουν και τελικά να χτυπήσουν τους πόλους των μαγνητών. </a:t>
            </a:r>
          </a:p>
          <a:p>
            <a:pPr>
              <a:lnSpc>
                <a:spcPct val="100000"/>
              </a:lnSpc>
            </a:pPr>
            <a:r>
              <a:rPr lang="el-GR" b="0" dirty="0"/>
              <a:t>Με την μέθοδο της </a:t>
            </a:r>
            <a:r>
              <a:rPr lang="el-GR" dirty="0">
                <a:solidFill>
                  <a:srgbClr val="C00000"/>
                </a:solidFill>
              </a:rPr>
              <a:t>ισχυρής εστίασης 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dirty="0" err="1">
                <a:solidFill>
                  <a:srgbClr val="C00000"/>
                </a:solidFill>
              </a:rPr>
              <a:t>stron</a:t>
            </a:r>
            <a:r>
              <a:rPr lang="el-GR" dirty="0">
                <a:solidFill>
                  <a:srgbClr val="C00000"/>
                </a:solidFill>
              </a:rPr>
              <a:t>g</a:t>
            </a:r>
            <a:r>
              <a:rPr lang="en-US" dirty="0">
                <a:solidFill>
                  <a:srgbClr val="C00000"/>
                </a:solidFill>
              </a:rPr>
              <a:t> focusing) </a:t>
            </a:r>
            <a:r>
              <a:rPr lang="el-GR" b="0" dirty="0"/>
              <a:t>ο επιταχυντής έχει μια σειρά από </a:t>
            </a:r>
            <a:r>
              <a:rPr lang="el-GR" b="0" dirty="0" err="1"/>
              <a:t>τετράπολα</a:t>
            </a:r>
            <a:r>
              <a:rPr lang="el-GR" b="0" dirty="0"/>
              <a:t> που εστιάζουν την δέσμη διαδοχικά στο οριζόντιο και κάθετο επίπεδο, πετυχαίνοντας συνολικά μια καθαρή εστίαση κρατώντας το μέγεθος της δέσμης μικρό</a:t>
            </a:r>
          </a:p>
          <a:p>
            <a:pPr>
              <a:lnSpc>
                <a:spcPct val="100000"/>
              </a:lnSpc>
            </a:pPr>
            <a:r>
              <a:rPr lang="el-GR" b="0" dirty="0"/>
              <a:t>Τα σωματίδια κάνουν κατά την περιστροφή μικρές ευσταθείς τροχιές εκτελώντας μικρές </a:t>
            </a:r>
            <a:r>
              <a:rPr lang="el-GR" b="0" dirty="0" err="1"/>
              <a:t>βητατρονικές</a:t>
            </a:r>
            <a:r>
              <a:rPr lang="el-GR" b="0" dirty="0"/>
              <a:t> ταλαντώσεις γύρω από την κεντρική τροχιά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E5F7C0-8E40-529F-17B4-99880D93A9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240" y="3014555"/>
            <a:ext cx="4608512" cy="28607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E1B9E2-DE67-9DDC-F10A-4885023E7EC0}"/>
              </a:ext>
            </a:extLst>
          </p:cNvPr>
          <p:cNvSpPr txBox="1"/>
          <p:nvPr/>
        </p:nvSpPr>
        <p:spPr>
          <a:xfrm>
            <a:off x="623392" y="5887520"/>
            <a:ext cx="40632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400" dirty="0"/>
              <a:t>διαμόρφωση πλάτους δέσμης ανά μήκος στον </a:t>
            </a:r>
            <a:r>
              <a:rPr lang="en-US" sz="1400" dirty="0"/>
              <a:t>LHC</a:t>
            </a:r>
          </a:p>
        </p:txBody>
      </p:sp>
      <p:sp>
        <p:nvSpPr>
          <p:cNvPr id="8" name="Line Callout 1 7">
            <a:extLst>
              <a:ext uri="{FF2B5EF4-FFF2-40B4-BE49-F238E27FC236}">
                <a16:creationId xmlns:a16="http://schemas.microsoft.com/office/drawing/2014/main" id="{DFB622FB-6B63-6DEA-72CB-683C5D7986FA}"/>
              </a:ext>
            </a:extLst>
          </p:cNvPr>
          <p:cNvSpPr/>
          <p:nvPr/>
        </p:nvSpPr>
        <p:spPr>
          <a:xfrm>
            <a:off x="3719736" y="3859907"/>
            <a:ext cx="648072" cy="159977"/>
          </a:xfrm>
          <a:prstGeom prst="borderCallout1">
            <a:avLst/>
          </a:prstGeom>
          <a:solidFill>
            <a:schemeClr val="bg1">
              <a:lumMod val="95000"/>
            </a:schemeClr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l-GR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οριζόντιο</a:t>
            </a:r>
            <a:endParaRPr lang="en-US" sz="1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Line Callout 1 8">
            <a:extLst>
              <a:ext uri="{FF2B5EF4-FFF2-40B4-BE49-F238E27FC236}">
                <a16:creationId xmlns:a16="http://schemas.microsoft.com/office/drawing/2014/main" id="{1130C943-8562-C2F9-7867-DAE5930A2B64}"/>
              </a:ext>
            </a:extLst>
          </p:cNvPr>
          <p:cNvSpPr/>
          <p:nvPr/>
        </p:nvSpPr>
        <p:spPr>
          <a:xfrm>
            <a:off x="1138168" y="3779918"/>
            <a:ext cx="648072" cy="159977"/>
          </a:xfrm>
          <a:prstGeom prst="borderCallout1">
            <a:avLst>
              <a:gd name="adj1" fmla="val 42817"/>
              <a:gd name="adj2" fmla="val 107514"/>
              <a:gd name="adj3" fmla="val 112500"/>
              <a:gd name="adj4" fmla="val 135437"/>
            </a:avLst>
          </a:prstGeom>
          <a:solidFill>
            <a:schemeClr val="bg1">
              <a:lumMod val="95000"/>
            </a:schemeClr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l-GR" sz="1000" dirty="0">
                <a:solidFill>
                  <a:srgbClr val="FF0000"/>
                </a:solidFill>
              </a:rPr>
              <a:t>κάθετο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8746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0E1E7D-1EBC-D474-3173-B1EE8E56F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</a:t>
            </a:r>
            <a:r>
              <a:rPr lang="el-GR" dirty="0" err="1"/>
              <a:t>Συγχροτρο</a:t>
            </a:r>
            <a:r>
              <a:rPr lang="el-GR" dirty="0"/>
              <a:t> </a:t>
            </a:r>
            <a:r>
              <a:rPr lang="en-US" dirty="0"/>
              <a:t>– Synchrotron</a:t>
            </a:r>
            <a:r>
              <a:rPr lang="el-GR" dirty="0"/>
              <a:t> </a:t>
            </a:r>
            <a:r>
              <a:rPr lang="el-GR" baseline="-25000" dirty="0"/>
              <a:t>(3/4)</a:t>
            </a:r>
            <a:r>
              <a:rPr lang="en-US" baseline="-25000" dirty="0"/>
              <a:t> </a:t>
            </a:r>
            <a:br>
              <a:rPr lang="el-GR" baseline="-25000" dirty="0"/>
            </a:br>
            <a:r>
              <a:rPr lang="el-GR" baseline="-25000" dirty="0"/>
              <a:t>η κίνηση των σωματιδίων στον επιταχυντή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1798B-B0D1-2645-C212-B30E465A4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641C3-48B2-8D60-F44C-01BA83DC2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16757-0925-BE1F-0759-CF51C0B89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3" name="Picture 12" descr="A diagram of a plane&#10;&#10;Description automatically generated">
            <a:extLst>
              <a:ext uri="{FF2B5EF4-FFF2-40B4-BE49-F238E27FC236}">
                <a16:creationId xmlns:a16="http://schemas.microsoft.com/office/drawing/2014/main" id="{85F77753-02D8-3263-073A-72817B151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678" y="1439335"/>
            <a:ext cx="4368800" cy="2108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9">
                <a:extLst>
                  <a:ext uri="{FF2B5EF4-FFF2-40B4-BE49-F238E27FC236}">
                    <a16:creationId xmlns:a16="http://schemas.microsoft.com/office/drawing/2014/main" id="{73D7919D-FE0A-6C27-1D36-5EC0415941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7" y="3552823"/>
                <a:ext cx="11376024" cy="77330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10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spcBef>
                    <a:spcPts val="600"/>
                  </a:spcBef>
                </a:pPr>
                <a:r>
                  <a:rPr lang="el-GR" sz="2000" b="0" dirty="0">
                    <a:solidFill>
                      <a:srgbClr val="00B050"/>
                    </a:solidFill>
                  </a:rPr>
                  <a:t>Εγκάρσια κίνηση : πέρασμα από αλληλουχία μαγνητικών στοιχείων – </a:t>
                </a:r>
                <a:r>
                  <a:rPr lang="el-GR" sz="2000" dirty="0" err="1">
                    <a:solidFill>
                      <a:srgbClr val="FF0000"/>
                    </a:solidFill>
                  </a:rPr>
                  <a:t>ισχυρ</a:t>
                </a:r>
                <a:r>
                  <a:rPr lang="en-US" sz="2000" dirty="0" err="1">
                    <a:solidFill>
                      <a:srgbClr val="FF0000"/>
                    </a:solidFill>
                  </a:rPr>
                  <a:t>ή</a:t>
                </a:r>
                <a:r>
                  <a:rPr lang="el-GR" sz="2000" dirty="0">
                    <a:solidFill>
                      <a:srgbClr val="FF0000"/>
                    </a:solidFill>
                  </a:rPr>
                  <a:t> εστίαση 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2000" b="0" dirty="0">
                    <a:solidFill>
                      <a:srgbClr val="303030"/>
                    </a:solidFill>
                  </a:rPr>
                  <a:t> </a:t>
                </a:r>
                <a:r>
                  <a:rPr lang="en-US" sz="2000" b="0" dirty="0">
                    <a:solidFill>
                      <a:srgbClr val="303030"/>
                    </a:solidFill>
                  </a:rPr>
                  <a:t> </a:t>
                </a:r>
                <a:r>
                  <a:rPr lang="el-GR" sz="1600" dirty="0"/>
                  <a:t>Η σχέση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𝑘𝑥</m:t>
                    </m:r>
                  </m:oMath>
                </a14:m>
                <a:r>
                  <a:rPr lang="el-GR" sz="1600" dirty="0">
                    <a:solidFill>
                      <a:srgbClr val="FF0000"/>
                    </a:solidFill>
                  </a:rPr>
                  <a:t> </a:t>
                </a:r>
                <a:r>
                  <a:rPr lang="el-GR" sz="1600" dirty="0"/>
                  <a:t>παραπέμπει σε αρμονικό ταλαντωτή</a:t>
                </a:r>
                <a:endParaRPr lang="el-GR" sz="2000" b="0" dirty="0">
                  <a:solidFill>
                    <a:srgbClr val="303030"/>
                  </a:solidFill>
                </a:endParaRPr>
              </a:p>
            </p:txBody>
          </p:sp>
        </mc:Choice>
        <mc:Fallback xmlns="">
          <p:sp>
            <p:nvSpPr>
              <p:cNvPr id="14" name="Content Placeholder 9">
                <a:extLst>
                  <a:ext uri="{FF2B5EF4-FFF2-40B4-BE49-F238E27FC236}">
                    <a16:creationId xmlns:a16="http://schemas.microsoft.com/office/drawing/2014/main" id="{73D7919D-FE0A-6C27-1D36-5EC0415941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3552823"/>
                <a:ext cx="11376024" cy="773302"/>
              </a:xfrm>
              <a:prstGeom prst="rect">
                <a:avLst/>
              </a:prstGeom>
              <a:blipFill>
                <a:blip r:embed="rId3"/>
                <a:stretch>
                  <a:fillRect l="-1451" t="-9677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6" descr="agfocus">
            <a:extLst>
              <a:ext uri="{FF2B5EF4-FFF2-40B4-BE49-F238E27FC236}">
                <a16:creationId xmlns:a16="http://schemas.microsoft.com/office/drawing/2014/main" id="{31A26AF3-96CC-2863-83D3-F724050B6BA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79042" y="4073031"/>
            <a:ext cx="1853016" cy="186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Folie 1">
            <a:extLst>
              <a:ext uri="{FF2B5EF4-FFF2-40B4-BE49-F238E27FC236}">
                <a16:creationId xmlns:a16="http://schemas.microsoft.com/office/drawing/2014/main" id="{304364EE-AFBD-4E47-D3B9-A51D6FEA38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556" y="3902372"/>
            <a:ext cx="3374132" cy="1353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265" name="Group 9264">
            <a:extLst>
              <a:ext uri="{FF2B5EF4-FFF2-40B4-BE49-F238E27FC236}">
                <a16:creationId xmlns:a16="http://schemas.microsoft.com/office/drawing/2014/main" id="{AFEAAB32-8946-D1F9-1C82-43DE291CED54}"/>
              </a:ext>
            </a:extLst>
          </p:cNvPr>
          <p:cNvGrpSpPr/>
          <p:nvPr/>
        </p:nvGrpSpPr>
        <p:grpSpPr>
          <a:xfrm>
            <a:off x="7090344" y="1203755"/>
            <a:ext cx="4906416" cy="2284993"/>
            <a:chOff x="6704288" y="1475755"/>
            <a:chExt cx="4906416" cy="2284993"/>
          </a:xfrm>
        </p:grpSpPr>
        <p:sp>
          <p:nvSpPr>
            <p:cNvPr id="18" name="Content Placeholder 9">
              <a:extLst>
                <a:ext uri="{FF2B5EF4-FFF2-40B4-BE49-F238E27FC236}">
                  <a16:creationId xmlns:a16="http://schemas.microsoft.com/office/drawing/2014/main" id="{D76E3C5A-D269-A826-0233-99CA54FF1E5B}"/>
                </a:ext>
              </a:extLst>
            </p:cNvPr>
            <p:cNvSpPr txBox="1">
              <a:spLocks/>
            </p:cNvSpPr>
            <p:nvPr/>
          </p:nvSpPr>
          <p:spPr>
            <a:xfrm>
              <a:off x="6704288" y="1475755"/>
              <a:ext cx="4906416" cy="228499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lIns="0" tIns="0" rIns="0" bIns="0" rtlCol="0">
              <a:noAutofit/>
            </a:bodyPr>
            <a:lstStyle>
              <a:lvl1pPr marL="0" indent="0" algn="ctr" defTabSz="914400" rtl="0" eaLnBrk="1" latinLnBrk="0" hangingPunct="1">
                <a:lnSpc>
                  <a:spcPct val="10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charset="0"/>
                <a:buChar char="•"/>
                <a:tabLst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600"/>
                </a:spcBef>
              </a:pPr>
              <a:r>
                <a:rPr lang="el-GR" sz="1600" b="0" dirty="0">
                  <a:solidFill>
                    <a:srgbClr val="FF40FF"/>
                  </a:solidFill>
                </a:rPr>
                <a:t>Μαγνητικό </a:t>
              </a:r>
              <a:r>
                <a:rPr lang="el-GR" sz="1600" b="0" dirty="0" err="1">
                  <a:solidFill>
                    <a:srgbClr val="FF40FF"/>
                  </a:solidFill>
                </a:rPr>
                <a:t>τετράπολο</a:t>
              </a:r>
              <a:r>
                <a:rPr lang="el-GR" sz="1600" b="0" dirty="0">
                  <a:solidFill>
                    <a:srgbClr val="FF40FF"/>
                  </a:solidFill>
                </a:rPr>
                <a:t> ⟺ φακός </a:t>
              </a:r>
            </a:p>
            <a:p>
              <a:pPr algn="l">
                <a:spcBef>
                  <a:spcPts val="600"/>
                </a:spcBef>
              </a:pPr>
              <a:endParaRPr lang="el-GR" sz="2000" dirty="0">
                <a:solidFill>
                  <a:srgbClr val="00B050"/>
                </a:solidFill>
              </a:endParaRPr>
            </a:p>
          </p:txBody>
        </p:sp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D2B99BBE-A465-C5BE-7C62-1828234EE0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3600" y="1856924"/>
              <a:ext cx="2058082" cy="18174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B98046F6-AC9A-EA47-654E-E901DDA26A86}"/>
                    </a:ext>
                  </a:extLst>
                </p:cNvPr>
                <p:cNvSpPr txBox="1"/>
                <p:nvPr/>
              </p:nvSpPr>
              <p:spPr>
                <a:xfrm>
                  <a:off x="9025380" y="2738378"/>
                  <a:ext cx="1058944" cy="5450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𝑔𝑦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𝑔𝑥</m:t>
                              </m:r>
                            </m:e>
                          </m:mr>
                        </m:m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B98046F6-AC9A-EA47-654E-E901DDA26A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25380" y="2738378"/>
                  <a:ext cx="1058944" cy="545021"/>
                </a:xfrm>
                <a:prstGeom prst="rect">
                  <a:avLst/>
                </a:prstGeom>
                <a:blipFill>
                  <a:blip r:embed="rId7"/>
                  <a:stretch>
                    <a:fillRect l="-4762" t="-2273" r="-3571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699C841-A221-7AFB-CB77-8ABE02CDF463}"/>
                </a:ext>
              </a:extLst>
            </p:cNvPr>
            <p:cNvSpPr txBox="1"/>
            <p:nvPr/>
          </p:nvSpPr>
          <p:spPr>
            <a:xfrm>
              <a:off x="9042809" y="3263748"/>
              <a:ext cx="252020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180975" indent="-180975" algn="l">
                <a:buFont typeface="Arial" panose="020B0604020202020204" pitchFamily="34" charset="0"/>
                <a:buChar char="•"/>
              </a:pPr>
              <a:r>
                <a:rPr lang="el-GR" sz="1600" dirty="0" err="1"/>
                <a:t>Εστιαση</a:t>
              </a:r>
              <a:r>
                <a:rPr lang="el-GR" sz="1600" dirty="0"/>
                <a:t> στο ένα </a:t>
              </a:r>
              <a:r>
                <a:rPr lang="el-GR" sz="1600" dirty="0" err="1"/>
                <a:t>επιπεδο</a:t>
              </a:r>
              <a:endParaRPr lang="el-GR" sz="1600" dirty="0"/>
            </a:p>
            <a:p>
              <a:pPr marL="180975" indent="-180975" algn="l">
                <a:buFont typeface="Arial" panose="020B0604020202020204" pitchFamily="34" charset="0"/>
                <a:buChar char="•"/>
              </a:pPr>
              <a:r>
                <a:rPr lang="el-GR" sz="1600" dirty="0" err="1"/>
                <a:t>Αποκλίση</a:t>
              </a:r>
              <a:r>
                <a:rPr lang="el-GR" sz="1600" dirty="0"/>
                <a:t> στο </a:t>
              </a:r>
              <a:r>
                <a:rPr lang="el-GR" sz="1600" dirty="0" err="1"/>
                <a:t>αλλο</a:t>
              </a:r>
              <a:endParaRPr lang="en-US" sz="1600" dirty="0"/>
            </a:p>
          </p:txBody>
        </p:sp>
        <p:grpSp>
          <p:nvGrpSpPr>
            <p:cNvPr id="9244" name="Group 9243">
              <a:extLst>
                <a:ext uri="{FF2B5EF4-FFF2-40B4-BE49-F238E27FC236}">
                  <a16:creationId xmlns:a16="http://schemas.microsoft.com/office/drawing/2014/main" id="{1720EC39-3329-0483-2E5F-0C97659BA8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81324" y="1760504"/>
              <a:ext cx="1167676" cy="982800"/>
              <a:chOff x="4458539" y="3938800"/>
              <a:chExt cx="2350113" cy="1978025"/>
            </a:xfrm>
          </p:grpSpPr>
          <p:pic>
            <p:nvPicPr>
              <p:cNvPr id="9245" name="Picture 21" descr="Graphic6">
                <a:extLst>
                  <a:ext uri="{FF2B5EF4-FFF2-40B4-BE49-F238E27FC236}">
                    <a16:creationId xmlns:a16="http://schemas.microsoft.com/office/drawing/2014/main" id="{020037D5-B768-063C-9E7D-ABF0F1E4A7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58539" y="3938800"/>
                <a:ext cx="2350113" cy="1978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246" name="Oval 9245">
                <a:extLst>
                  <a:ext uri="{FF2B5EF4-FFF2-40B4-BE49-F238E27FC236}">
                    <a16:creationId xmlns:a16="http://schemas.microsoft.com/office/drawing/2014/main" id="{2C9DA560-8D5E-7B4B-5BB6-4761F2210353}"/>
                  </a:ext>
                </a:extLst>
              </p:cNvPr>
              <p:cNvSpPr/>
              <p:nvPr/>
            </p:nvSpPr>
            <p:spPr bwMode="auto">
              <a:xfrm>
                <a:off x="5496067" y="4667576"/>
                <a:ext cx="137965" cy="625259"/>
              </a:xfrm>
              <a:prstGeom prst="ellipse">
                <a:avLst/>
              </a:prstGeom>
              <a:gradFill flip="none" rotWithShape="1">
                <a:gsLst>
                  <a:gs pos="0">
                    <a:srgbClr val="7030A0">
                      <a:alpha val="50000"/>
                    </a:srgb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en-GB">
                  <a:latin typeface="Comic Sans MS" pitchFamily="66" charset="0"/>
                </a:endParaRPr>
              </a:p>
            </p:txBody>
          </p:sp>
          <p:sp>
            <p:nvSpPr>
              <p:cNvPr id="9247" name="Down Arrow 17">
                <a:extLst>
                  <a:ext uri="{FF2B5EF4-FFF2-40B4-BE49-F238E27FC236}">
                    <a16:creationId xmlns:a16="http://schemas.microsoft.com/office/drawing/2014/main" id="{DEF9E518-93F4-5C4F-C346-34187D648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002" y="5408709"/>
                <a:ext cx="108844" cy="282690"/>
              </a:xfrm>
              <a:prstGeom prst="downArrow">
                <a:avLst>
                  <a:gd name="adj1" fmla="val 50000"/>
                  <a:gd name="adj2" fmla="val 49986"/>
                </a:avLst>
              </a:prstGeom>
              <a:solidFill>
                <a:srgbClr val="7030A0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248" name="Down Arrow 18">
                <a:extLst>
                  <a:ext uri="{FF2B5EF4-FFF2-40B4-BE49-F238E27FC236}">
                    <a16:creationId xmlns:a16="http://schemas.microsoft.com/office/drawing/2014/main" id="{C482C7EA-CEE8-8AE8-A3BC-E556B1B8E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11730" y="4213976"/>
                <a:ext cx="108844" cy="282690"/>
              </a:xfrm>
              <a:prstGeom prst="downArrow">
                <a:avLst>
                  <a:gd name="adj1" fmla="val 50000"/>
                  <a:gd name="adj2" fmla="val 49986"/>
                </a:avLst>
              </a:prstGeom>
              <a:solidFill>
                <a:srgbClr val="7030A0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249" name="Down Arrow 19">
                <a:extLst>
                  <a:ext uri="{FF2B5EF4-FFF2-40B4-BE49-F238E27FC236}">
                    <a16:creationId xmlns:a16="http://schemas.microsoft.com/office/drawing/2014/main" id="{86E317D4-C98F-B990-7ADD-938A35B8F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828038" y="4858102"/>
                <a:ext cx="131275" cy="234383"/>
              </a:xfrm>
              <a:prstGeom prst="downArrow">
                <a:avLst>
                  <a:gd name="adj1" fmla="val 50000"/>
                  <a:gd name="adj2" fmla="val 49986"/>
                </a:avLst>
              </a:prstGeom>
              <a:solidFill>
                <a:srgbClr val="7030A0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250" name="Down Arrow 20">
                <a:extLst>
                  <a:ext uri="{FF2B5EF4-FFF2-40B4-BE49-F238E27FC236}">
                    <a16:creationId xmlns:a16="http://schemas.microsoft.com/office/drawing/2014/main" id="{1028DEF5-DB9C-2E34-17BD-D78E01DCAF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212054" y="4862081"/>
                <a:ext cx="130472" cy="234381"/>
              </a:xfrm>
              <a:prstGeom prst="downArrow">
                <a:avLst>
                  <a:gd name="adj1" fmla="val 50000"/>
                  <a:gd name="adj2" fmla="val 50295"/>
                </a:avLst>
              </a:prstGeom>
              <a:solidFill>
                <a:srgbClr val="7030A0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9251" name="Group 9250">
              <a:extLst>
                <a:ext uri="{FF2B5EF4-FFF2-40B4-BE49-F238E27FC236}">
                  <a16:creationId xmlns:a16="http://schemas.microsoft.com/office/drawing/2014/main" id="{48C19577-7086-F7E0-5A47-118F78B07F4E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00000">
              <a:off x="10146283" y="1760914"/>
              <a:ext cx="1166701" cy="981980"/>
              <a:chOff x="4458539" y="3938800"/>
              <a:chExt cx="2350113" cy="1978025"/>
            </a:xfrm>
          </p:grpSpPr>
          <p:pic>
            <p:nvPicPr>
              <p:cNvPr id="9252" name="Picture 21" descr="Graphic6">
                <a:extLst>
                  <a:ext uri="{FF2B5EF4-FFF2-40B4-BE49-F238E27FC236}">
                    <a16:creationId xmlns:a16="http://schemas.microsoft.com/office/drawing/2014/main" id="{76739E12-6AC5-E85A-5C4F-7F2DE4B6A9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58539" y="3938800"/>
                <a:ext cx="2350113" cy="1978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253" name="Oval 9252">
                <a:extLst>
                  <a:ext uri="{FF2B5EF4-FFF2-40B4-BE49-F238E27FC236}">
                    <a16:creationId xmlns:a16="http://schemas.microsoft.com/office/drawing/2014/main" id="{C0523D47-8A9E-54EC-FA30-9A705DEF94A6}"/>
                  </a:ext>
                </a:extLst>
              </p:cNvPr>
              <p:cNvSpPr/>
              <p:nvPr/>
            </p:nvSpPr>
            <p:spPr bwMode="auto">
              <a:xfrm>
                <a:off x="5496067" y="4667576"/>
                <a:ext cx="137965" cy="625259"/>
              </a:xfrm>
              <a:prstGeom prst="ellipse">
                <a:avLst/>
              </a:prstGeom>
              <a:gradFill flip="none" rotWithShape="1">
                <a:gsLst>
                  <a:gs pos="0">
                    <a:srgbClr val="7030A0">
                      <a:alpha val="50000"/>
                    </a:srgb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en-GB">
                  <a:latin typeface="Comic Sans MS" pitchFamily="66" charset="0"/>
                </a:endParaRPr>
              </a:p>
            </p:txBody>
          </p:sp>
          <p:sp>
            <p:nvSpPr>
              <p:cNvPr id="9254" name="Down Arrow 17">
                <a:extLst>
                  <a:ext uri="{FF2B5EF4-FFF2-40B4-BE49-F238E27FC236}">
                    <a16:creationId xmlns:a16="http://schemas.microsoft.com/office/drawing/2014/main" id="{BDE71407-A6D8-63D0-7511-BB2086EB49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002" y="5408709"/>
                <a:ext cx="108844" cy="282690"/>
              </a:xfrm>
              <a:prstGeom prst="downArrow">
                <a:avLst>
                  <a:gd name="adj1" fmla="val 50000"/>
                  <a:gd name="adj2" fmla="val 49986"/>
                </a:avLst>
              </a:prstGeom>
              <a:solidFill>
                <a:srgbClr val="7030A0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255" name="Down Arrow 18">
                <a:extLst>
                  <a:ext uri="{FF2B5EF4-FFF2-40B4-BE49-F238E27FC236}">
                    <a16:creationId xmlns:a16="http://schemas.microsoft.com/office/drawing/2014/main" id="{EFA2E19A-00D3-4020-7802-99BBF3FA66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511730" y="4213976"/>
                <a:ext cx="108844" cy="282690"/>
              </a:xfrm>
              <a:prstGeom prst="downArrow">
                <a:avLst>
                  <a:gd name="adj1" fmla="val 50000"/>
                  <a:gd name="adj2" fmla="val 49986"/>
                </a:avLst>
              </a:prstGeom>
              <a:solidFill>
                <a:srgbClr val="7030A0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256" name="Down Arrow 19">
                <a:extLst>
                  <a:ext uri="{FF2B5EF4-FFF2-40B4-BE49-F238E27FC236}">
                    <a16:creationId xmlns:a16="http://schemas.microsoft.com/office/drawing/2014/main" id="{238CCC95-2732-9A21-39F5-775BF4842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828038" y="4858102"/>
                <a:ext cx="131275" cy="234383"/>
              </a:xfrm>
              <a:prstGeom prst="downArrow">
                <a:avLst>
                  <a:gd name="adj1" fmla="val 50000"/>
                  <a:gd name="adj2" fmla="val 49986"/>
                </a:avLst>
              </a:prstGeom>
              <a:solidFill>
                <a:srgbClr val="7030A0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257" name="Down Arrow 20">
                <a:extLst>
                  <a:ext uri="{FF2B5EF4-FFF2-40B4-BE49-F238E27FC236}">
                    <a16:creationId xmlns:a16="http://schemas.microsoft.com/office/drawing/2014/main" id="{B01D1A59-FC3E-99E2-1E55-CF975F85A0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212054" y="4862081"/>
                <a:ext cx="130472" cy="234381"/>
              </a:xfrm>
              <a:prstGeom prst="downArrow">
                <a:avLst>
                  <a:gd name="adj1" fmla="val 50000"/>
                  <a:gd name="adj2" fmla="val 50295"/>
                </a:avLst>
              </a:prstGeom>
              <a:solidFill>
                <a:srgbClr val="7030A0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58" name="TextBox 9257">
                  <a:extLst>
                    <a:ext uri="{FF2B5EF4-FFF2-40B4-BE49-F238E27FC236}">
                      <a16:creationId xmlns:a16="http://schemas.microsoft.com/office/drawing/2014/main" id="{2B4E66F8-0436-9EDF-7B93-187823E6FEE1}"/>
                    </a:ext>
                  </a:extLst>
                </p:cNvPr>
                <p:cNvSpPr txBox="1"/>
                <p:nvPr/>
              </p:nvSpPr>
              <p:spPr>
                <a:xfrm>
                  <a:off x="10244894" y="2761592"/>
                  <a:ext cx="1322285" cy="5450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m:rPr>
                                  <m:brk m:alnAt="7"/>
                                </m:r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𝒒𝒗𝒈</m:t>
                              </m:r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𝒒𝒗𝒈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mr>
                        </m:m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258" name="TextBox 9257">
                  <a:extLst>
                    <a:ext uri="{FF2B5EF4-FFF2-40B4-BE49-F238E27FC236}">
                      <a16:creationId xmlns:a16="http://schemas.microsoft.com/office/drawing/2014/main" id="{2B4E66F8-0436-9EDF-7B93-187823E6FE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44894" y="2761592"/>
                  <a:ext cx="1322285" cy="545021"/>
                </a:xfrm>
                <a:prstGeom prst="rect">
                  <a:avLst/>
                </a:prstGeom>
                <a:blipFill>
                  <a:blip r:embed="rId9"/>
                  <a:stretch>
                    <a:fillRect l="-3810" r="-2857"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F96440E-DA47-3359-CB59-B2198D792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127" y="1511027"/>
            <a:ext cx="2725238" cy="909332"/>
          </a:xfrm>
        </p:spPr>
        <p:txBody>
          <a:bodyPr/>
          <a:lstStyle/>
          <a:p>
            <a:pPr algn="l">
              <a:spcBef>
                <a:spcPts val="600"/>
              </a:spcBef>
            </a:pPr>
            <a:r>
              <a:rPr lang="el-GR" sz="1200" dirty="0">
                <a:solidFill>
                  <a:srgbClr val="FF0000"/>
                </a:solidFill>
              </a:rPr>
              <a:t>Κινούμενο σύστημα αναφοράς</a:t>
            </a:r>
          </a:p>
          <a:p>
            <a:pPr marL="136525" indent="-136525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1200" dirty="0">
                <a:solidFill>
                  <a:srgbClr val="FF0000"/>
                </a:solidFill>
              </a:rPr>
              <a:t>{x</a:t>
            </a:r>
            <a:r>
              <a:rPr lang="en-US" sz="1200" dirty="0">
                <a:solidFill>
                  <a:srgbClr val="FF0000"/>
                </a:solidFill>
              </a:rPr>
              <a:t>, y} </a:t>
            </a:r>
            <a:r>
              <a:rPr lang="en-US" sz="1200" dirty="0"/>
              <a:t>: </a:t>
            </a:r>
            <a:r>
              <a:rPr lang="el-GR" sz="1200" dirty="0"/>
              <a:t>εγκάρσιες συντεταγμένες</a:t>
            </a:r>
          </a:p>
          <a:p>
            <a:pPr marL="136525" indent="-136525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1200" dirty="0">
                <a:solidFill>
                  <a:srgbClr val="FF0000"/>
                </a:solidFill>
              </a:rPr>
              <a:t>{</a:t>
            </a:r>
            <a:r>
              <a:rPr lang="en-US" sz="1200" dirty="0">
                <a:solidFill>
                  <a:srgbClr val="FF0000"/>
                </a:solidFill>
              </a:rPr>
              <a:t>s} </a:t>
            </a:r>
            <a:r>
              <a:rPr lang="en-US" sz="1200" dirty="0"/>
              <a:t>: </a:t>
            </a:r>
            <a:r>
              <a:rPr lang="el-GR" sz="1200" dirty="0"/>
              <a:t>διαμήκης συντεταγμένη</a:t>
            </a:r>
            <a:endParaRPr lang="en-US" sz="1200" dirty="0"/>
          </a:p>
        </p:txBody>
      </p:sp>
      <p:graphicFrame>
        <p:nvGraphicFramePr>
          <p:cNvPr id="9261" name="Object 5">
            <a:extLst>
              <a:ext uri="{FF2B5EF4-FFF2-40B4-BE49-F238E27FC236}">
                <a16:creationId xmlns:a16="http://schemas.microsoft.com/office/drawing/2014/main" id="{B8675C05-FE61-55DA-65DD-4FE52D7972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574119"/>
              </p:ext>
            </p:extLst>
          </p:nvPr>
        </p:nvGraphicFramePr>
        <p:xfrm>
          <a:off x="760132" y="4356311"/>
          <a:ext cx="1563438" cy="688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4518600" imgH="15214600" progId="Equation.3">
                  <p:embed/>
                </p:oleObj>
              </mc:Choice>
              <mc:Fallback>
                <p:oleObj name="Equation" r:id="rId10" imgW="34518600" imgH="15214600" progId="Equation.3">
                  <p:embed/>
                  <p:pic>
                    <p:nvPicPr>
                      <p:cNvPr id="183301" name="Object 5">
                        <a:extLst>
                          <a:ext uri="{FF2B5EF4-FFF2-40B4-BE49-F238E27FC236}">
                            <a16:creationId xmlns:a16="http://schemas.microsoft.com/office/drawing/2014/main" id="{F74571BC-14DD-9D73-B374-7B9FC45A9E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132" y="4356311"/>
                        <a:ext cx="1563438" cy="6885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62" name="Object 6">
            <a:extLst>
              <a:ext uri="{FF2B5EF4-FFF2-40B4-BE49-F238E27FC236}">
                <a16:creationId xmlns:a16="http://schemas.microsoft.com/office/drawing/2014/main" id="{AD0FD069-F12E-1381-8F86-AC9EA9E276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7121578"/>
              </p:ext>
            </p:extLst>
          </p:nvPr>
        </p:nvGraphicFramePr>
        <p:xfrm>
          <a:off x="1068992" y="5126667"/>
          <a:ext cx="724723" cy="237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4338300" imgH="4686300" progId="Equation.3">
                  <p:embed/>
                </p:oleObj>
              </mc:Choice>
              <mc:Fallback>
                <p:oleObj name="Equation" r:id="rId12" imgW="14338300" imgH="4686300" progId="Equation.3">
                  <p:embed/>
                  <p:pic>
                    <p:nvPicPr>
                      <p:cNvPr id="183302" name="Object 6">
                        <a:extLst>
                          <a:ext uri="{FF2B5EF4-FFF2-40B4-BE49-F238E27FC236}">
                            <a16:creationId xmlns:a16="http://schemas.microsoft.com/office/drawing/2014/main" id="{02E01B67-AA73-C9A7-94B8-7489ECDB9A9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8992" y="5126667"/>
                        <a:ext cx="724723" cy="2375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263" name="TextBox 9262">
                <a:extLst>
                  <a:ext uri="{FF2B5EF4-FFF2-40B4-BE49-F238E27FC236}">
                    <a16:creationId xmlns:a16="http://schemas.microsoft.com/office/drawing/2014/main" id="{3E593DB2-FD96-DB2D-5FA4-2C71614FF25C}"/>
                  </a:ext>
                </a:extLst>
              </p:cNvPr>
              <p:cNvSpPr txBox="1"/>
              <p:nvPr/>
            </p:nvSpPr>
            <p:spPr>
              <a:xfrm>
                <a:off x="2391489" y="4375817"/>
                <a:ext cx="3271793" cy="11569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𝐾𝑥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400" b="0" i="1" dirty="0"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⇓</m:t>
                      </m:r>
                    </m:oMath>
                  </m:oMathPara>
                </a14:m>
                <a:endParaRPr lang="en-US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𝐴𝑠𝑖𝑛</m:t>
                            </m:r>
                            <m:d>
                              <m:d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</m:rad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 i="1">
                                        <a:latin typeface="Cambria Math" panose="02040503050406030204" pitchFamily="18" charset="0"/>
                                      </a:rPr>
                                      <m:t>𝜑</m:t>
                                    </m:r>
                                  </m:e>
                                  <m:sub>
                                    <m:r>
                                      <a:rPr lang="el-GR" sz="1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l-GR" sz="1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400" dirty="0"/>
                              <m:t> </m:t>
                            </m:r>
                          </m:e>
                        </m:mr>
                        <m:mr>
                          <m:e>
                            <m:r>
                              <a:rPr lang="en-US" sz="1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d>
                              <m:dPr>
                                <m:ctrlPr>
                                  <a:rPr lang="en-US" sz="1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</m:d>
                            <m:r>
                              <a:rPr lang="en-US" sz="1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ad>
                              <m:radPr>
                                <m:degHide m:val="on"/>
                                <m:ctrlP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l-GR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  <m:sSub>
                                  <m:sSubPr>
                                    <m:ctrlPr>
                                      <a:rPr lang="el-GR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𝜷</m:t>
                                    </m:r>
                                  </m:e>
                                  <m:sub>
                                    <m:r>
                                      <a:rPr lang="el-GR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𝝌</m:t>
                                    </m:r>
                                  </m:sub>
                                </m:sSub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rad>
                            <m:r>
                              <a:rPr lang="en-US" sz="1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𝒔𝒊𝒏</m:t>
                            </m:r>
                            <m:d>
                              <m:dPr>
                                <m:ctrlPr>
                                  <a:rPr lang="en-US" sz="1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𝝋</m:t>
                                </m:r>
                                <m:r>
                                  <a:rPr lang="el-GR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)+</m:t>
                                </m:r>
                                <m:sSub>
                                  <m:sSubPr>
                                    <m:ctrlPr>
                                      <a:rPr lang="el-GR" sz="14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𝝋</m:t>
                                    </m:r>
                                  </m:e>
                                  <m:sub>
                                    <m:r>
                                      <a:rPr lang="el-GR" sz="14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l-GR" sz="1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400" dirty="0"/>
                              <m:t> </m:t>
                            </m:r>
                          </m:e>
                        </m:mr>
                      </m:m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263" name="TextBox 9262">
                <a:extLst>
                  <a:ext uri="{FF2B5EF4-FFF2-40B4-BE49-F238E27FC236}">
                    <a16:creationId xmlns:a16="http://schemas.microsoft.com/office/drawing/2014/main" id="{3E593DB2-FD96-DB2D-5FA4-2C71614FF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489" y="4375817"/>
                <a:ext cx="3271793" cy="11569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64" name="Line Callout 1 9263">
            <a:extLst>
              <a:ext uri="{FF2B5EF4-FFF2-40B4-BE49-F238E27FC236}">
                <a16:creationId xmlns:a16="http://schemas.microsoft.com/office/drawing/2014/main" id="{5C5EB3E9-59D0-604F-5D46-74C0CB2BA67C}"/>
              </a:ext>
            </a:extLst>
          </p:cNvPr>
          <p:cNvSpPr/>
          <p:nvPr/>
        </p:nvSpPr>
        <p:spPr>
          <a:xfrm>
            <a:off x="479377" y="5763594"/>
            <a:ext cx="5544616" cy="464275"/>
          </a:xfrm>
          <a:prstGeom prst="borderCallout1">
            <a:avLst>
              <a:gd name="adj1" fmla="val -9679"/>
              <a:gd name="adj2" fmla="val 44295"/>
              <a:gd name="adj3" fmla="val -58637"/>
              <a:gd name="adj4" fmla="val 55531"/>
            </a:avLst>
          </a:pr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400" dirty="0">
                <a:solidFill>
                  <a:srgbClr val="303030"/>
                </a:solidFill>
              </a:rPr>
              <a:t>πλάτος ταλάντωσης – ε</a:t>
            </a:r>
            <a:r>
              <a:rPr lang="en-US" sz="1400" dirty="0">
                <a:solidFill>
                  <a:srgbClr val="303030"/>
                </a:solidFill>
              </a:rPr>
              <a:t> </a:t>
            </a:r>
            <a:r>
              <a:rPr lang="el-GR" sz="1400" dirty="0">
                <a:solidFill>
                  <a:srgbClr val="303030"/>
                </a:solidFill>
              </a:rPr>
              <a:t>είναι η </a:t>
            </a:r>
            <a:r>
              <a:rPr lang="en-US" sz="1400" dirty="0">
                <a:solidFill>
                  <a:srgbClr val="303030"/>
                </a:solidFill>
              </a:rPr>
              <a:t>emittance</a:t>
            </a:r>
            <a:r>
              <a:rPr lang="el-GR" sz="1400" dirty="0">
                <a:solidFill>
                  <a:srgbClr val="303030"/>
                </a:solidFill>
              </a:rPr>
              <a:t> της δέσμης</a:t>
            </a:r>
            <a:r>
              <a:rPr lang="en-US" sz="1400" dirty="0">
                <a:solidFill>
                  <a:srgbClr val="303030"/>
                </a:solidFill>
              </a:rPr>
              <a:t>, </a:t>
            </a:r>
            <a:r>
              <a:rPr lang="el-GR" sz="1400" dirty="0">
                <a:solidFill>
                  <a:srgbClr val="303030"/>
                </a:solidFill>
              </a:rPr>
              <a:t>β(</a:t>
            </a:r>
            <a:r>
              <a:rPr lang="en-US" sz="1400" dirty="0">
                <a:solidFill>
                  <a:srgbClr val="303030"/>
                </a:solidFill>
              </a:rPr>
              <a:t>s) </a:t>
            </a:r>
            <a:r>
              <a:rPr lang="el-GR" sz="1400" dirty="0">
                <a:solidFill>
                  <a:srgbClr val="303030"/>
                </a:solidFill>
              </a:rPr>
              <a:t>η «</a:t>
            </a:r>
            <a:r>
              <a:rPr lang="en-US" sz="1400" dirty="0">
                <a:solidFill>
                  <a:srgbClr val="303030"/>
                </a:solidFill>
              </a:rPr>
              <a:t>beta </a:t>
            </a:r>
            <a:r>
              <a:rPr lang="en-US" sz="1400" dirty="0" err="1">
                <a:solidFill>
                  <a:srgbClr val="303030"/>
                </a:solidFill>
              </a:rPr>
              <a:t>fuction</a:t>
            </a:r>
            <a:r>
              <a:rPr lang="el-GR" sz="1400" dirty="0">
                <a:solidFill>
                  <a:srgbClr val="303030"/>
                </a:solidFill>
              </a:rPr>
              <a:t>» της δ</a:t>
            </a:r>
            <a:r>
              <a:rPr lang="en-US" sz="1400" dirty="0" err="1">
                <a:solidFill>
                  <a:srgbClr val="303030"/>
                </a:solidFill>
              </a:rPr>
              <a:t>έ</a:t>
            </a:r>
            <a:r>
              <a:rPr lang="el-GR" sz="1400" dirty="0" err="1">
                <a:solidFill>
                  <a:srgbClr val="303030"/>
                </a:solidFill>
              </a:rPr>
              <a:t>σμης</a:t>
            </a:r>
            <a:r>
              <a:rPr lang="el-GR" sz="1400" dirty="0">
                <a:solidFill>
                  <a:srgbClr val="303030"/>
                </a:solidFill>
              </a:rPr>
              <a:t>  </a:t>
            </a:r>
            <a:endParaRPr lang="en-US" sz="1400" dirty="0">
              <a:solidFill>
                <a:srgbClr val="30303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68" name="TextBox 9267">
                <a:extLst>
                  <a:ext uri="{FF2B5EF4-FFF2-40B4-BE49-F238E27FC236}">
                    <a16:creationId xmlns:a16="http://schemas.microsoft.com/office/drawing/2014/main" id="{6DAF06E3-A35A-2281-F7E6-A98343E938EB}"/>
                  </a:ext>
                </a:extLst>
              </p:cNvPr>
              <p:cNvSpPr txBox="1"/>
              <p:nvPr/>
            </p:nvSpPr>
            <p:spPr>
              <a:xfrm>
                <a:off x="6827860" y="5273076"/>
                <a:ext cx="2479268" cy="4763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l-GR" sz="1400" dirty="0"/>
                  <a:t>Εγκάρσιο μέγεθος της δέσμης: </a:t>
                </a:r>
                <a:endParaRPr lang="en-US" sz="1400" dirty="0"/>
              </a:p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</a:rPr>
                  <a:t>E</a:t>
                </a:r>
                <a14:m>
                  <m:oMath xmlns:m="http://schemas.openxmlformats.org/officeDocument/2006/math">
                    <m:r>
                      <a:rPr lang="el-GR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𝐬</m:t>
                    </m:r>
                    <m:r>
                      <a:rPr lang="en-US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l-GR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r>
                  <a:rPr lang="el-GR" sz="1400" b="1" dirty="0">
                    <a:solidFill>
                      <a:srgbClr val="FF0000"/>
                    </a:solidFill>
                  </a:rPr>
                  <a:t> </a:t>
                </a:r>
                <a:endParaRPr lang="en-US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268" name="TextBox 9267">
                <a:extLst>
                  <a:ext uri="{FF2B5EF4-FFF2-40B4-BE49-F238E27FC236}">
                    <a16:creationId xmlns:a16="http://schemas.microsoft.com/office/drawing/2014/main" id="{6DAF06E3-A35A-2281-F7E6-A98343E93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7860" y="5273076"/>
                <a:ext cx="2479268" cy="476349"/>
              </a:xfrm>
              <a:prstGeom prst="rect">
                <a:avLst/>
              </a:prstGeom>
              <a:blipFill>
                <a:blip r:embed="rId15"/>
                <a:stretch>
                  <a:fillRect l="-4592" t="-13158" r="-3571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69" name="TextBox 9268">
            <a:extLst>
              <a:ext uri="{FF2B5EF4-FFF2-40B4-BE49-F238E27FC236}">
                <a16:creationId xmlns:a16="http://schemas.microsoft.com/office/drawing/2014/main" id="{78625E44-FF97-59FB-9E5E-B792FB6DF00C}"/>
              </a:ext>
            </a:extLst>
          </p:cNvPr>
          <p:cNvSpPr txBox="1"/>
          <p:nvPr/>
        </p:nvSpPr>
        <p:spPr>
          <a:xfrm>
            <a:off x="6449413" y="5935099"/>
            <a:ext cx="154048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l-GR" sz="1000" dirty="0">
                <a:solidFill>
                  <a:srgbClr val="FF0000"/>
                </a:solidFill>
              </a:rPr>
              <a:t>χαρακτηριστικό της δέσμης</a:t>
            </a:r>
          </a:p>
          <a:p>
            <a:pPr algn="ctr"/>
            <a:r>
              <a:rPr lang="el-GR" sz="1000" dirty="0"/>
              <a:t>(παραγωγή, επιτάχυνση)</a:t>
            </a:r>
            <a:endParaRPr lang="en-US" sz="1000" dirty="0"/>
          </a:p>
        </p:txBody>
      </p:sp>
      <p:sp>
        <p:nvSpPr>
          <p:cNvPr id="9270" name="TextBox 9269">
            <a:extLst>
              <a:ext uri="{FF2B5EF4-FFF2-40B4-BE49-F238E27FC236}">
                <a16:creationId xmlns:a16="http://schemas.microsoft.com/office/drawing/2014/main" id="{E745962C-92E7-C393-229E-A279CDC2A1D4}"/>
              </a:ext>
            </a:extLst>
          </p:cNvPr>
          <p:cNvSpPr txBox="1"/>
          <p:nvPr/>
        </p:nvSpPr>
        <p:spPr>
          <a:xfrm>
            <a:off x="8461813" y="5881549"/>
            <a:ext cx="167834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l-GR" sz="1000" dirty="0">
                <a:solidFill>
                  <a:srgbClr val="FF0000"/>
                </a:solidFill>
              </a:rPr>
              <a:t>χαρακτηριστικό της διάταξης</a:t>
            </a:r>
          </a:p>
          <a:p>
            <a:pPr algn="ctr"/>
            <a:r>
              <a:rPr lang="el-GR" sz="1000" dirty="0"/>
              <a:t>(οπτική)</a:t>
            </a:r>
            <a:endParaRPr lang="en-US" sz="1000" dirty="0"/>
          </a:p>
        </p:txBody>
      </p:sp>
      <p:cxnSp>
        <p:nvCxnSpPr>
          <p:cNvPr id="9272" name="Straight Arrow Connector 9271">
            <a:extLst>
              <a:ext uri="{FF2B5EF4-FFF2-40B4-BE49-F238E27FC236}">
                <a16:creationId xmlns:a16="http://schemas.microsoft.com/office/drawing/2014/main" id="{BBC0345B-0DD1-F152-77BB-310668AB1A9A}"/>
              </a:ext>
            </a:extLst>
          </p:cNvPr>
          <p:cNvCxnSpPr>
            <a:stCxn id="9269" idx="0"/>
          </p:cNvCxnSpPr>
          <p:nvPr/>
        </p:nvCxnSpPr>
        <p:spPr>
          <a:xfrm flipV="1">
            <a:off x="7219656" y="5687027"/>
            <a:ext cx="964576" cy="2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73" name="Straight Arrow Connector 9272">
            <a:extLst>
              <a:ext uri="{FF2B5EF4-FFF2-40B4-BE49-F238E27FC236}">
                <a16:creationId xmlns:a16="http://schemas.microsoft.com/office/drawing/2014/main" id="{A765C2C1-283E-D5F6-6CF7-F0FF54BADC1F}"/>
              </a:ext>
            </a:extLst>
          </p:cNvPr>
          <p:cNvCxnSpPr>
            <a:cxnSpLocks/>
            <a:stCxn id="9270" idx="0"/>
          </p:cNvCxnSpPr>
          <p:nvPr/>
        </p:nvCxnSpPr>
        <p:spPr>
          <a:xfrm flipH="1" flipV="1">
            <a:off x="8447894" y="5713802"/>
            <a:ext cx="853092" cy="167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15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2EA238-0E03-1223-2796-8055D7E46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Οι επιταχυντές δημιουργήθηκαν στις αρχές του 20</a:t>
            </a:r>
            <a:r>
              <a:rPr lang="el-GR" baseline="30000" dirty="0"/>
              <a:t>ου</a:t>
            </a:r>
            <a:r>
              <a:rPr lang="el-GR" dirty="0"/>
              <a:t> αιώνα από το ενδιαφέρον να </a:t>
            </a:r>
            <a:r>
              <a:rPr lang="el-GR" dirty="0">
                <a:solidFill>
                  <a:srgbClr val="FF0000"/>
                </a:solidFill>
              </a:rPr>
              <a:t>μελετήσουμε την δομή του ατόμου</a:t>
            </a:r>
            <a:r>
              <a:rPr lang="el-GR" dirty="0"/>
              <a:t>. </a:t>
            </a:r>
          </a:p>
          <a:p>
            <a:r>
              <a:rPr lang="el-GR" dirty="0">
                <a:solidFill>
                  <a:schemeClr val="bg1">
                    <a:lumMod val="85000"/>
                  </a:schemeClr>
                </a:solidFill>
              </a:rPr>
              <a:t>Στην συνέχεια άνοιξε ο δρόμος για όλο και μεγαλύτερη ενέργεια για την μελέτη </a:t>
            </a:r>
            <a:r>
              <a:rPr lang="el-GR" dirty="0" err="1">
                <a:solidFill>
                  <a:schemeClr val="bg1">
                    <a:lumMod val="85000"/>
                  </a:schemeClr>
                </a:solidFill>
              </a:rPr>
              <a:t>υπο</a:t>
            </a:r>
            <a:r>
              <a:rPr lang="el-GR" dirty="0">
                <a:solidFill>
                  <a:schemeClr val="bg1">
                    <a:lumMod val="85000"/>
                  </a:schemeClr>
                </a:solidFill>
              </a:rPr>
              <a:t>-ατομικών σωματιδίων και την δημιουργία μοντέλου για την ύλη και την γέννηση του σύμπαντος</a:t>
            </a:r>
          </a:p>
          <a:p>
            <a:r>
              <a:rPr lang="el-GR" dirty="0">
                <a:solidFill>
                  <a:schemeClr val="bg1">
                    <a:lumMod val="85000"/>
                  </a:schemeClr>
                </a:solidFill>
              </a:rPr>
              <a:t>Παράλληλα και η χρήση επιταχυντών σε διάφορες εφαρμογές είτε για βοήθεια σε άλλα πεδία έρευνας (π.χ. υλικά, βιολογία) είτε σε αυτόνομες εφαρμογές (ακτινοβολία όγκων)</a:t>
            </a:r>
          </a:p>
          <a:p>
            <a:r>
              <a:rPr lang="el-GR" dirty="0">
                <a:solidFill>
                  <a:schemeClr val="bg1">
                    <a:lumMod val="85000"/>
                  </a:schemeClr>
                </a:solidFill>
              </a:rPr>
              <a:t>Οι επιταχυντές είναι σήμερα αναπόσπαστο τμήμα πολλών ερευνητικών κέντρων, εργαστηρίων και βιομηχανιών. </a:t>
            </a:r>
          </a:p>
          <a:p>
            <a:r>
              <a:rPr lang="el-GR" dirty="0">
                <a:solidFill>
                  <a:schemeClr val="bg1">
                    <a:lumMod val="85000"/>
                  </a:schemeClr>
                </a:solidFill>
              </a:rPr>
              <a:t>Η ιστορία της εξέλιξής τους είναι εντυπωσιακή όπως εντυπωσιακή είναι και η έρευνα που γίνεται σήμερα για την περεταίρω ανάπτυξή τους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1C8583-B8CA-DB0C-A243-26768AC8C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Γιατί χρειάζονται οι επιταχυντές;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D1A55-5EBA-7758-BF6C-52F79E8B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2A2DD-3DD7-F5EF-CF7E-DBFE1B2D6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73628-DA50-E509-F9FB-52336DEEC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0138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1441FA-1DA7-530B-6B0C-9FC9D1C18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018657"/>
            <a:ext cx="11376024" cy="864097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el-GR" dirty="0" err="1">
                <a:solidFill>
                  <a:srgbClr val="00B050"/>
                </a:solidFill>
              </a:rPr>
              <a:t>Διαμ</a:t>
            </a:r>
            <a:r>
              <a:rPr lang="en-US" dirty="0" err="1">
                <a:solidFill>
                  <a:srgbClr val="00B050"/>
                </a:solidFill>
              </a:rPr>
              <a:t>ή</a:t>
            </a:r>
            <a:r>
              <a:rPr lang="el-GR" dirty="0" err="1">
                <a:solidFill>
                  <a:srgbClr val="00B050"/>
                </a:solidFill>
              </a:rPr>
              <a:t>κης</a:t>
            </a:r>
            <a:r>
              <a:rPr lang="el-GR" dirty="0">
                <a:solidFill>
                  <a:srgbClr val="00B050"/>
                </a:solidFill>
              </a:rPr>
              <a:t> κίνηση – </a:t>
            </a:r>
            <a:r>
              <a:rPr lang="el-GR" dirty="0" err="1">
                <a:solidFill>
                  <a:srgbClr val="FF0000"/>
                </a:solidFill>
              </a:rPr>
              <a:t>εστ</a:t>
            </a:r>
            <a:r>
              <a:rPr lang="en-US" dirty="0" err="1">
                <a:solidFill>
                  <a:srgbClr val="FF0000"/>
                </a:solidFill>
              </a:rPr>
              <a:t>ί</a:t>
            </a:r>
            <a:r>
              <a:rPr lang="el-GR" dirty="0" err="1">
                <a:solidFill>
                  <a:srgbClr val="FF0000"/>
                </a:solidFill>
              </a:rPr>
              <a:t>αση</a:t>
            </a:r>
            <a:r>
              <a:rPr lang="el-GR" dirty="0">
                <a:solidFill>
                  <a:srgbClr val="FF0000"/>
                </a:solidFill>
              </a:rPr>
              <a:t> φάσης (</a:t>
            </a:r>
            <a:r>
              <a:rPr lang="en-US" dirty="0">
                <a:solidFill>
                  <a:srgbClr val="FF0000"/>
                </a:solidFill>
              </a:rPr>
              <a:t>phase stability)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C4BA3E-3D58-FC08-66D8-4F23A9621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5064"/>
          </a:xfrm>
        </p:spPr>
        <p:txBody>
          <a:bodyPr/>
          <a:lstStyle/>
          <a:p>
            <a:r>
              <a:rPr lang="el-GR" dirty="0"/>
              <a:t>Το </a:t>
            </a:r>
            <a:r>
              <a:rPr lang="el-GR" dirty="0" err="1"/>
              <a:t>Συγχροτρο</a:t>
            </a:r>
            <a:r>
              <a:rPr lang="el-GR" dirty="0"/>
              <a:t> </a:t>
            </a:r>
            <a:r>
              <a:rPr lang="en-US" dirty="0"/>
              <a:t>– Synchrotron</a:t>
            </a:r>
            <a:r>
              <a:rPr lang="el-GR" dirty="0"/>
              <a:t> </a:t>
            </a:r>
            <a:r>
              <a:rPr lang="el-GR" baseline="-25000" dirty="0"/>
              <a:t>(4/4)</a:t>
            </a:r>
            <a:r>
              <a:rPr lang="en-US" baseline="-250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40473E-19EB-4CE7-2034-91981010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4D21C-9DB5-1EBE-53E5-3EA3E8A1C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D09DA-8053-7653-A64D-0DFD5A4C3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B148A9E-6C44-FCCC-E84B-5412D50FA28E}"/>
              </a:ext>
            </a:extLst>
          </p:cNvPr>
          <p:cNvSpPr txBox="1">
            <a:spLocks/>
          </p:cNvSpPr>
          <p:nvPr/>
        </p:nvSpPr>
        <p:spPr>
          <a:xfrm>
            <a:off x="381225" y="3879767"/>
            <a:ext cx="11376024" cy="2357545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l-GR" b="0" dirty="0"/>
              <a:t>Η συχνότητα της επιταχυντικής κοιλότητας ρυθμίζεται ώστε το κέντρο του πακέτου (</a:t>
            </a:r>
            <a:r>
              <a:rPr lang="en-US" b="0" dirty="0"/>
              <a:t>bunch) </a:t>
            </a:r>
            <a:r>
              <a:rPr lang="en-US" b="0" dirty="0" err="1"/>
              <a:t>τ</a:t>
            </a:r>
            <a:r>
              <a:rPr lang="el-GR" b="0" dirty="0"/>
              <a:t>ης δέσμης (</a:t>
            </a:r>
            <a:r>
              <a:rPr lang="en-US" dirty="0"/>
              <a:t>P</a:t>
            </a:r>
            <a:r>
              <a:rPr lang="el-GR" b="0" dirty="0"/>
              <a:t>) να έχει φάση 0&lt;φ</a:t>
            </a:r>
            <a:r>
              <a:rPr lang="el-GR" b="0" baseline="-25000" dirty="0"/>
              <a:t>0</a:t>
            </a:r>
            <a:r>
              <a:rPr lang="el-GR" b="0" dirty="0"/>
              <a:t>&lt;π/2 </a:t>
            </a:r>
            <a:r>
              <a:rPr lang="el-GR" b="0" dirty="0">
                <a:solidFill>
                  <a:schemeClr val="bg2">
                    <a:lumMod val="50000"/>
                  </a:schemeClr>
                </a:solidFill>
              </a:rPr>
              <a:t>(ή π/2&lt;φ</a:t>
            </a:r>
            <a:r>
              <a:rPr lang="el-GR" b="0" baseline="-25000" dirty="0">
                <a:solidFill>
                  <a:schemeClr val="bg2">
                    <a:lumMod val="50000"/>
                  </a:schemeClr>
                </a:solidFill>
              </a:rPr>
              <a:t>0</a:t>
            </a:r>
            <a:r>
              <a:rPr lang="el-GR" b="0" dirty="0">
                <a:solidFill>
                  <a:schemeClr val="bg2">
                    <a:lumMod val="50000"/>
                  </a:schemeClr>
                </a:solidFill>
              </a:rPr>
              <a:t>&lt;π) </a:t>
            </a:r>
            <a:r>
              <a:rPr lang="el-GR" b="0" dirty="0"/>
              <a:t>για να επιταχυνθεί.</a:t>
            </a:r>
          </a:p>
          <a:p>
            <a:pPr>
              <a:lnSpc>
                <a:spcPct val="100000"/>
              </a:lnSpc>
            </a:pPr>
            <a:r>
              <a:rPr lang="el-GR" b="0" dirty="0"/>
              <a:t>Ένα σωματίδιο </a:t>
            </a:r>
            <a:r>
              <a:rPr lang="el-GR" dirty="0"/>
              <a:t>Μ</a:t>
            </a:r>
            <a:r>
              <a:rPr lang="el-GR" baseline="-25000" dirty="0"/>
              <a:t>1</a:t>
            </a:r>
            <a:r>
              <a:rPr lang="el-GR" b="0" dirty="0"/>
              <a:t> που φτάνει αργότερα θα </a:t>
            </a:r>
            <a:r>
              <a:rPr lang="el-GR" b="0" dirty="0" err="1"/>
              <a:t>δεί</a:t>
            </a:r>
            <a:r>
              <a:rPr lang="el-GR" b="0" dirty="0"/>
              <a:t> μεγαλύτερο δυναμικό θα πάρει παραπάνω ενέργεια, άρα στην επόμενη περιστροφή θα </a:t>
            </a:r>
            <a:r>
              <a:rPr lang="el-GR" b="0" dirty="0" err="1"/>
              <a:t>ερθει</a:t>
            </a:r>
            <a:r>
              <a:rPr lang="el-GR" b="0" dirty="0"/>
              <a:t> αργότερα και θα πλησιάσει το</a:t>
            </a:r>
            <a:r>
              <a:rPr lang="en-US" b="0" dirty="0"/>
              <a:t> P</a:t>
            </a:r>
            <a:endParaRPr lang="el-GR" b="0" dirty="0"/>
          </a:p>
          <a:p>
            <a:pPr>
              <a:lnSpc>
                <a:spcPct val="100000"/>
              </a:lnSpc>
            </a:pPr>
            <a:r>
              <a:rPr lang="el-GR" b="0" dirty="0"/>
              <a:t>Ένα σωματίδιο που θα έρθει νωρίτερα</a:t>
            </a:r>
            <a:r>
              <a:rPr lang="en-US" b="0" dirty="0"/>
              <a:t> </a:t>
            </a:r>
            <a:r>
              <a:rPr lang="en-US" dirty="0"/>
              <a:t>N</a:t>
            </a:r>
            <a:r>
              <a:rPr lang="el-GR" baseline="-25000" dirty="0"/>
              <a:t>1</a:t>
            </a:r>
            <a:r>
              <a:rPr lang="el-GR" b="0" dirty="0"/>
              <a:t> θα δε</a:t>
            </a:r>
            <a:r>
              <a:rPr lang="en-US" b="0" dirty="0" err="1"/>
              <a:t>ί</a:t>
            </a:r>
            <a:r>
              <a:rPr lang="el-GR" b="0" dirty="0"/>
              <a:t> μικρότερο δυναμικό και θα πάρει λιγότερη ενέργεια, άρα στην επόμενη περιστροφή θα έρθει αργότερα, δηλαδή θα πλησιάσει το </a:t>
            </a:r>
            <a:r>
              <a:rPr lang="en-US" b="0" dirty="0"/>
              <a:t>P</a:t>
            </a:r>
            <a:endParaRPr lang="el-GR" b="0" dirty="0"/>
          </a:p>
          <a:p>
            <a:pPr>
              <a:lnSpc>
                <a:spcPct val="100000"/>
              </a:lnSpc>
            </a:pPr>
            <a:r>
              <a:rPr lang="el-GR" b="0" dirty="0"/>
              <a:t>Με αυτή την τεχνική τα σωματίδια επιτυγχάνεται μια εστίαση και τα σωματίδια κρατιόνται στα </a:t>
            </a:r>
            <a:r>
              <a:rPr lang="el-GR" dirty="0"/>
              <a:t>πακέτα </a:t>
            </a:r>
            <a:r>
              <a:rPr lang="en-US" dirty="0"/>
              <a:t>RF</a:t>
            </a:r>
            <a:r>
              <a:rPr lang="el-GR" b="0" dirty="0"/>
              <a:t> 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4A397C-126A-2017-796E-BD95EBD44657}"/>
              </a:ext>
            </a:extLst>
          </p:cNvPr>
          <p:cNvGrpSpPr/>
          <p:nvPr/>
        </p:nvGrpSpPr>
        <p:grpSpPr>
          <a:xfrm>
            <a:off x="893726" y="1450705"/>
            <a:ext cx="4608512" cy="2319094"/>
            <a:chOff x="3935760" y="1500566"/>
            <a:chExt cx="4608512" cy="2319094"/>
          </a:xfrm>
        </p:grpSpPr>
        <p:pic>
          <p:nvPicPr>
            <p:cNvPr id="7" name="Picture 39" descr="fig13">
              <a:extLst>
                <a:ext uri="{FF2B5EF4-FFF2-40B4-BE49-F238E27FC236}">
                  <a16:creationId xmlns:a16="http://schemas.microsoft.com/office/drawing/2014/main" id="{C9E19ACB-A1D4-42F3-30D1-784383CDD7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35760" y="1835074"/>
              <a:ext cx="4608512" cy="1984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Content Placeholder 1">
              <a:extLst>
                <a:ext uri="{FF2B5EF4-FFF2-40B4-BE49-F238E27FC236}">
                  <a16:creationId xmlns:a16="http://schemas.microsoft.com/office/drawing/2014/main" id="{8C886D8B-F2B6-E9BF-EB27-69B8537C1BBA}"/>
                </a:ext>
              </a:extLst>
            </p:cNvPr>
            <p:cNvSpPr txBox="1">
              <a:spLocks/>
            </p:cNvSpPr>
            <p:nvPr/>
          </p:nvSpPr>
          <p:spPr>
            <a:xfrm>
              <a:off x="4116388" y="1500566"/>
              <a:ext cx="3851820" cy="63679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ctr" defTabSz="914400" rtl="0" eaLnBrk="1" latinLnBrk="0" hangingPunct="1">
                <a:lnSpc>
                  <a:spcPct val="20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charset="0"/>
                <a:buChar char="•"/>
                <a:tabLst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sz="1600" b="0" dirty="0"/>
                <a:t>V</a:t>
              </a:r>
              <a:r>
                <a:rPr lang="el-GR" sz="1600" b="0" baseline="-25000" dirty="0"/>
                <a:t>κοιλότητες</a:t>
              </a:r>
              <a:r>
                <a:rPr lang="en-US" sz="1600" b="0" dirty="0"/>
                <a:t> = V</a:t>
              </a:r>
              <a:r>
                <a:rPr lang="en-US" sz="1600" b="0" baseline="-25000" dirty="0"/>
                <a:t>0</a:t>
              </a:r>
              <a:r>
                <a:rPr lang="en-US" sz="1600" b="0" dirty="0"/>
                <a:t> sin (2π</a:t>
              </a:r>
              <a:r>
                <a:rPr lang="el-GR" sz="1600" b="0" dirty="0"/>
                <a:t>ω</a:t>
              </a:r>
              <a:r>
                <a:rPr lang="en-US" sz="1600" b="0" baseline="-25000" dirty="0" err="1"/>
                <a:t>RF</a:t>
              </a:r>
              <a:r>
                <a:rPr lang="en-US" sz="1600" b="0" dirty="0" err="1"/>
                <a:t>t</a:t>
              </a:r>
              <a:r>
                <a:rPr lang="en-US" sz="1600" b="0" dirty="0"/>
                <a:t>) = V</a:t>
              </a:r>
              <a:r>
                <a:rPr lang="en-US" sz="1600" b="0" baseline="-25000" dirty="0"/>
                <a:t>0</a:t>
              </a:r>
              <a:r>
                <a:rPr lang="en-US" sz="1600" b="0" dirty="0"/>
                <a:t> sin(</a:t>
              </a:r>
              <a:r>
                <a:rPr lang="el-GR" sz="1600" b="0" dirty="0"/>
                <a:t>φ(t</a:t>
              </a:r>
              <a:r>
                <a:rPr lang="en-US" sz="1600" b="0" dirty="0"/>
                <a:t>))</a:t>
              </a:r>
              <a:endParaRPr lang="el-GR" sz="1600" b="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F928740-D876-2DC1-49CD-08E7EF885C6B}"/>
                </a:ext>
              </a:extLst>
            </p:cNvPr>
            <p:cNvSpPr txBox="1"/>
            <p:nvPr/>
          </p:nvSpPr>
          <p:spPr>
            <a:xfrm>
              <a:off x="4583832" y="3159349"/>
              <a:ext cx="1171796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l-GR" sz="1000" dirty="0"/>
                <a:t>Σύγχρονο σωματίδιο</a:t>
              </a:r>
              <a:endParaRPr lang="en-US" sz="1000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CBF8298-50F4-567B-6C36-B1AC723813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83832" y="2424060"/>
              <a:ext cx="576064" cy="7169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A402F8C-DCB7-829C-0635-2274CCCE7E4A}"/>
              </a:ext>
            </a:extLst>
          </p:cNvPr>
          <p:cNvCxnSpPr>
            <a:cxnSpLocks/>
          </p:cNvCxnSpPr>
          <p:nvPr/>
        </p:nvCxnSpPr>
        <p:spPr>
          <a:xfrm>
            <a:off x="6450756" y="2087496"/>
            <a:ext cx="49685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A556B119-F9CB-36C5-0E93-69286D78A982}"/>
              </a:ext>
            </a:extLst>
          </p:cNvPr>
          <p:cNvSpPr/>
          <p:nvPr/>
        </p:nvSpPr>
        <p:spPr>
          <a:xfrm>
            <a:off x="6600056" y="1961496"/>
            <a:ext cx="540000" cy="25200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4478256-28C8-B0F2-DE6D-E0CCFD2CDA29}"/>
              </a:ext>
            </a:extLst>
          </p:cNvPr>
          <p:cNvSpPr/>
          <p:nvPr/>
        </p:nvSpPr>
        <p:spPr>
          <a:xfrm>
            <a:off x="7375122" y="1961496"/>
            <a:ext cx="540000" cy="25200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CE440CB-1A21-948E-4F51-92B4CBB8BFBC}"/>
              </a:ext>
            </a:extLst>
          </p:cNvPr>
          <p:cNvSpPr/>
          <p:nvPr/>
        </p:nvSpPr>
        <p:spPr>
          <a:xfrm>
            <a:off x="8150188" y="1961496"/>
            <a:ext cx="540000" cy="25200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325A237-5DB6-2832-285C-46880D745D58}"/>
              </a:ext>
            </a:extLst>
          </p:cNvPr>
          <p:cNvSpPr/>
          <p:nvPr/>
        </p:nvSpPr>
        <p:spPr>
          <a:xfrm>
            <a:off x="8925254" y="1961496"/>
            <a:ext cx="540000" cy="25200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0222CC3-DFDB-E562-0B67-8FDF3E55429D}"/>
              </a:ext>
            </a:extLst>
          </p:cNvPr>
          <p:cNvSpPr/>
          <p:nvPr/>
        </p:nvSpPr>
        <p:spPr>
          <a:xfrm>
            <a:off x="9700320" y="1961496"/>
            <a:ext cx="540000" cy="25200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4F2EDE7-FBF7-2AA0-C361-28F28347399F}"/>
              </a:ext>
            </a:extLst>
          </p:cNvPr>
          <p:cNvSpPr/>
          <p:nvPr/>
        </p:nvSpPr>
        <p:spPr>
          <a:xfrm>
            <a:off x="10475388" y="1961496"/>
            <a:ext cx="540000" cy="252000"/>
          </a:xfrm>
          <a:prstGeom prst="ellips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BD1C8AB-704E-7818-21FE-8248606915A9}"/>
              </a:ext>
            </a:extLst>
          </p:cNvPr>
          <p:cNvCxnSpPr/>
          <p:nvPr/>
        </p:nvCxnSpPr>
        <p:spPr>
          <a:xfrm>
            <a:off x="8400256" y="1700808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07128E5-7C22-D69A-67C4-BE02DE44E731}"/>
              </a:ext>
            </a:extLst>
          </p:cNvPr>
          <p:cNvSpPr txBox="1"/>
          <p:nvPr/>
        </p:nvSpPr>
        <p:spPr>
          <a:xfrm>
            <a:off x="8343244" y="2769632"/>
            <a:ext cx="1025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/>
              <a:t>P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A0C5AD9-F48D-7A6C-F662-7A6EA82C6354}"/>
              </a:ext>
            </a:extLst>
          </p:cNvPr>
          <p:cNvCxnSpPr>
            <a:cxnSpLocks/>
          </p:cNvCxnSpPr>
          <p:nvPr/>
        </p:nvCxnSpPr>
        <p:spPr>
          <a:xfrm>
            <a:off x="8552656" y="1772816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0ACF94D-088C-87F0-20EA-2FE537469C28}"/>
              </a:ext>
            </a:extLst>
          </p:cNvPr>
          <p:cNvSpPr txBox="1"/>
          <p:nvPr/>
        </p:nvSpPr>
        <p:spPr>
          <a:xfrm>
            <a:off x="8544272" y="2492896"/>
            <a:ext cx="12824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/>
              <a:t>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11B30B7-3ADE-7D00-49DB-D091A7B946FA}"/>
              </a:ext>
            </a:extLst>
          </p:cNvPr>
          <p:cNvCxnSpPr>
            <a:cxnSpLocks/>
          </p:cNvCxnSpPr>
          <p:nvPr/>
        </p:nvCxnSpPr>
        <p:spPr>
          <a:xfrm>
            <a:off x="8216280" y="1772816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434FEAA-F8A5-4C50-D7A4-DE4E5B46878D}"/>
              </a:ext>
            </a:extLst>
          </p:cNvPr>
          <p:cNvSpPr txBox="1"/>
          <p:nvPr/>
        </p:nvSpPr>
        <p:spPr>
          <a:xfrm>
            <a:off x="8063880" y="2492896"/>
            <a:ext cx="1106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/>
              <a:t>N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A0201E6-F9A8-0FA0-5DDF-9D08AB5EC307}"/>
              </a:ext>
            </a:extLst>
          </p:cNvPr>
          <p:cNvCxnSpPr/>
          <p:nvPr/>
        </p:nvCxnSpPr>
        <p:spPr>
          <a:xfrm>
            <a:off x="9700320" y="2492896"/>
            <a:ext cx="54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6D7B8CA-BCC9-417B-AB38-E9DD0E3F454B}"/>
              </a:ext>
            </a:extLst>
          </p:cNvPr>
          <p:cNvSpPr txBox="1"/>
          <p:nvPr/>
        </p:nvSpPr>
        <p:spPr>
          <a:xfrm>
            <a:off x="9807227" y="2546428"/>
            <a:ext cx="3206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b="1" dirty="0">
                <a:solidFill>
                  <a:srgbClr val="FF0000"/>
                </a:solidFill>
              </a:rPr>
              <a:t>Δ</a:t>
            </a:r>
            <a:r>
              <a:rPr lang="en-US" b="1" dirty="0">
                <a:solidFill>
                  <a:srgbClr val="FF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5969591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072E1-1700-186E-C665-548B6B02A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F625C-2D2E-7D5C-033F-F10DDA8A8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83922-82BB-0477-63F8-2677B9EAA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graphicFrame>
        <p:nvGraphicFramePr>
          <p:cNvPr id="7" name="Object 2">
            <a:extLst>
              <a:ext uri="{FF2B5EF4-FFF2-40B4-BE49-F238E27FC236}">
                <a16:creationId xmlns:a16="http://schemas.microsoft.com/office/drawing/2014/main" id="{F2CF1A45-766D-C45F-CC06-16606B388F5F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4370282"/>
              </p:ext>
            </p:extLst>
          </p:nvPr>
        </p:nvGraphicFramePr>
        <p:xfrm>
          <a:off x="420158" y="1962138"/>
          <a:ext cx="5293489" cy="3970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3048264" imgH="2286198" progId="">
                  <p:embed/>
                </p:oleObj>
              </mc:Choice>
              <mc:Fallback>
                <p:oleObj name="Photo Editor Photo" r:id="rId2" imgW="3048264" imgH="2286198" progId="">
                  <p:embed/>
                  <p:pic>
                    <p:nvPicPr>
                      <p:cNvPr id="4403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158" y="1962138"/>
                        <a:ext cx="5293489" cy="39701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B26530C-89CE-5301-78A9-7419A56563BA}"/>
              </a:ext>
            </a:extLst>
          </p:cNvPr>
          <p:cNvSpPr txBox="1"/>
          <p:nvPr/>
        </p:nvSpPr>
        <p:spPr>
          <a:xfrm>
            <a:off x="695400" y="1502665"/>
            <a:ext cx="5018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C00000"/>
                </a:solidFill>
              </a:rPr>
              <a:t>Proton Synchrotron (PS) @ CERN</a:t>
            </a:r>
          </a:p>
        </p:txBody>
      </p:sp>
      <p:pic>
        <p:nvPicPr>
          <p:cNvPr id="27652" name="Picture 4" descr="The Super Proton Synchrotron - CERN Document Server">
            <a:extLst>
              <a:ext uri="{FF2B5EF4-FFF2-40B4-BE49-F238E27FC236}">
                <a16:creationId xmlns:a16="http://schemas.microsoft.com/office/drawing/2014/main" id="{EA3F6B02-40EC-4A58-92B6-FA2632299D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892" y="2008972"/>
            <a:ext cx="5386121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A354FA-A9BE-3BDC-4C53-71F95505F5C3}"/>
              </a:ext>
            </a:extLst>
          </p:cNvPr>
          <p:cNvSpPr txBox="1"/>
          <p:nvPr/>
        </p:nvSpPr>
        <p:spPr>
          <a:xfrm>
            <a:off x="6397892" y="1547539"/>
            <a:ext cx="5018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C00000"/>
                </a:solidFill>
              </a:rPr>
              <a:t>Super Proton Synchrotron (SPS) @ CERN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3FCFEC60-6339-E613-473B-932CC11FD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Μερικά παραδείγματα</a:t>
            </a:r>
            <a:br>
              <a:rPr lang="el-GR" dirty="0"/>
            </a:br>
            <a:r>
              <a:rPr lang="el-GR" sz="2400" dirty="0"/>
              <a:t>Η πλειονότητα των επιταχυντών υψηλής ενέργειας σήμερα είναι </a:t>
            </a:r>
            <a:r>
              <a:rPr lang="el-GR" sz="2400" dirty="0" err="1"/>
              <a:t>Συγχροτρα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839793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7C2549-5A37-35A0-64C2-845954D1B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Ανακεφαλαίωση κυκλικών επιταχυντών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12FD7-5CE3-40E2-6D13-EE1BF4141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28841-E849-646F-AB98-14B1D9E02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53DC12-AD46-0D6F-4F7D-8F8122882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graphicFrame>
        <p:nvGraphicFramePr>
          <p:cNvPr id="7" name="Group 58">
            <a:extLst>
              <a:ext uri="{FF2B5EF4-FFF2-40B4-BE49-F238E27FC236}">
                <a16:creationId xmlns:a16="http://schemas.microsoft.com/office/drawing/2014/main" id="{B2691C80-09A2-84E8-D88B-706FDE416A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7853966"/>
              </p:ext>
            </p:extLst>
          </p:nvPr>
        </p:nvGraphicFramePr>
        <p:xfrm>
          <a:off x="407989" y="1847624"/>
          <a:ext cx="11376024" cy="4052570"/>
        </p:xfrm>
        <a:graphic>
          <a:graphicData uri="http://schemas.openxmlformats.org/drawingml/2006/table">
            <a:tbl>
              <a:tblPr/>
              <a:tblGrid>
                <a:gridCol w="2234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7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69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344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Επιταχυντής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Ραδιο-συχνότητα</a:t>
                      </a:r>
                      <a:endParaRPr kumimoji="0" lang="en-GB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Μαγνητικό πεδίο</a:t>
                      </a:r>
                      <a:endParaRPr kumimoji="0" lang="en-GB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Ακτίνα της τροχιάς</a:t>
                      </a:r>
                      <a:endParaRPr kumimoji="0" lang="en-GB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sym typeface="Symbol" pitchFamily="-11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Σχόλιο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Κύκλοτρο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σταθερή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  <a:defRPr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σταθερή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αυξάνεται με την ενέργεια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σωματίδια ασύγχρονα με ραδιοσυχνότητα για υψηλές ενέργειες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2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Ισο-Κύκλοτρο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  <a:defRPr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σταθερή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μεταβλητ</a:t>
                      </a: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ό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  <a:defRPr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αυξάνεται με την ενέργεια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σωματίδια σύγχρονα αλλά δύσκολη η ευστάθεια των τροχιών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Συγχρο-Κύκλοτρο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μεταβλητ</a:t>
                      </a: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ή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  <a:defRPr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σταθερό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αυξάνεται με την ενέργεια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ευσταθείς ταλαντώσεις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, </a:t>
                      </a: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αλλά περιορισμός λόγω όγκου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Σύγχροτρο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μεταβλητ</a:t>
                      </a: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ή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μεταβλητ</a:t>
                      </a: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ό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  <a:defRPr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σταθερή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-112" charset="2"/>
                        <a:buNone/>
                        <a:tabLst/>
                      </a:pPr>
                      <a:r>
                        <a:rPr kumimoji="0" lang="el-G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ευέλικτος επιταχυντής, δυνατή η επίτευξη πολύ υψηλών ενεργειών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20514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24B8EC-44C1-5DE2-AB04-476C8988C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Οι επιταχυντές συνήθως δουλεύουν με ένα βασικό κύκλο: </a:t>
            </a:r>
          </a:p>
          <a:p>
            <a:r>
              <a:rPr lang="el-GR" dirty="0"/>
              <a:t>Εισαγωγή της δέσμης (i</a:t>
            </a:r>
            <a:r>
              <a:rPr lang="en-US" dirty="0" err="1"/>
              <a:t>njection</a:t>
            </a:r>
            <a:r>
              <a:rPr lang="en-US" dirty="0"/>
              <a:t>)</a:t>
            </a:r>
          </a:p>
          <a:p>
            <a:pPr>
              <a:lnSpc>
                <a:spcPct val="100000"/>
              </a:lnSpc>
            </a:pPr>
            <a:r>
              <a:rPr lang="el-GR" dirty="0" err="1"/>
              <a:t>Επιτ</a:t>
            </a:r>
            <a:r>
              <a:rPr lang="en-US" dirty="0" err="1"/>
              <a:t>ά</a:t>
            </a:r>
            <a:r>
              <a:rPr lang="el-GR" dirty="0" err="1"/>
              <a:t>χυνση</a:t>
            </a:r>
            <a:r>
              <a:rPr lang="el-GR" dirty="0"/>
              <a:t> (</a:t>
            </a:r>
            <a:r>
              <a:rPr lang="en-US" dirty="0"/>
              <a:t>acceleration) : </a:t>
            </a:r>
            <a:r>
              <a:rPr lang="el-GR" dirty="0"/>
              <a:t>το πεδίο στους μαγνήτες ανεβαίνει σύγχρονα με την ενέργεια της δέσμης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l-GR" dirty="0" err="1"/>
              <a:t>Εξοδος</a:t>
            </a:r>
            <a:r>
              <a:rPr lang="el-GR" dirty="0"/>
              <a:t> (</a:t>
            </a:r>
            <a:r>
              <a:rPr lang="en-US" dirty="0"/>
              <a:t>extraction) </a:t>
            </a:r>
            <a:r>
              <a:rPr lang="el-GR" dirty="0"/>
              <a:t>της δέσμης για ένα πείραμα ή άλλη διάταξη. Αν είναι </a:t>
            </a:r>
            <a:r>
              <a:rPr lang="el-GR" dirty="0" err="1"/>
              <a:t>Συγκρουστήρας</a:t>
            </a:r>
            <a:r>
              <a:rPr lang="el-GR" dirty="0"/>
              <a:t> (</a:t>
            </a:r>
            <a:r>
              <a:rPr lang="en-US" dirty="0"/>
              <a:t>Collider)</a:t>
            </a:r>
            <a:r>
              <a:rPr lang="el-GR" dirty="0"/>
              <a:t> οι δέσμες μένουν κάνοντας περιστροφές μέχρι να θεωρηθούν ότι δεν παράγουν κάτι χρήσιμο πιά και στέλνονται σε ένα </a:t>
            </a:r>
            <a:r>
              <a:rPr lang="en-US" dirty="0"/>
              <a:t>dump</a:t>
            </a:r>
            <a:endParaRPr lang="el-GR" dirty="0"/>
          </a:p>
          <a:p>
            <a:r>
              <a:rPr lang="el-GR" dirty="0"/>
              <a:t>Χαμήλωμα του πεδίου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B3FF87-D772-F397-2D1F-95E3BD0B9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Πως δουλεύουμε με έναν επιταχυντή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6A54F-7DFA-8A4E-78D9-F859F80D0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046E9-9262-52D8-E9E8-2D2FAF385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E14DA-1538-9A60-7058-DF368AED6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5783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9740DA-F210-FEC2-8ED6-83FD285F5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Κύκλοι λειτουργίας των επιταχυντών του </a:t>
            </a:r>
            <a:r>
              <a:rPr lang="en-US" dirty="0"/>
              <a:t>CERN </a:t>
            </a:r>
            <a:r>
              <a:rPr lang="el-GR" dirty="0"/>
              <a:t>για το γέμισμα του </a:t>
            </a:r>
            <a:r>
              <a:rPr lang="en-US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0B6A83-5853-02C3-54CA-851F751FE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D6FC6-A54C-42BB-01F1-8057E18FD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C163D-016D-E374-3EBE-39572E71B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172CC04-A883-57F0-9AFB-BA8F9CA7B860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B19CA9A-87F9-6E7C-8B34-7A34CC90B848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5A0E1C8-AB49-8194-3255-EDC98DF7A6F3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42F5E1B-3D36-0290-3180-B7E9F28EB715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51B089-24FE-5079-6744-271B7137C04A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3EA458-A79D-17AF-D369-AAE172D1C456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8ABB318-27B6-0981-AB3D-F80FDB7E4555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8FB5E2E-E81E-6286-C707-33D46D7E8AB9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2EA15EC-E202-C61A-54C0-22BA4EA1CA16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D8A7DA2-2BA5-4AE2-1DDF-637496620CBE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4AD34B9-B1A8-2CBB-9A9E-111F98630DA0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6834D98-2A57-52E9-BEDB-7EAC42EAAD51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83BF140-E659-BBBE-8AAB-D6BEF4813B97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786AB82-7D1C-E258-B986-3FBD3F9EE688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1750194-DBA0-D03D-A3A0-21CF751EB0F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FB9B7B3-6B14-D1E0-3FB0-A744EBDF3018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64C60A9-9BB0-8179-A512-37FCA6FE1309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0882C427-710A-DA6A-BA6F-375145A334D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4537BBAA-4AE6-1955-5708-C1750CE06A63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C93BC421-4B61-2F94-E493-9F863CA7DED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2953BC72-2951-FFCF-3BB1-19242BC6B1D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E2D35039-E080-F72C-A106-198C6A4FC70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2E13417-73C7-6A48-8A1F-8AA440AF6C5B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3A9AC70C-9B6A-EEF6-F574-B6B483E1A599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61C88900-8BF5-CA05-9744-AA0742FE5150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2A30FEF1-3768-F253-D140-FF6A281CF3E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6E2A048-304D-1028-5B21-BF0CB61B755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D58BD50-976D-F78C-DA17-D03A3F51A8AE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8B880511-8C3B-464B-846B-2B3630E4F3BA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DBE67CEC-5731-921E-0298-FD8A1D2A9E45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CD36C3C9-3865-B473-BCCE-69661EF6F57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497CC590-9501-BCB4-A91B-164590B9A57A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3F81A489-0DFC-D120-AB0A-16B594CB28EF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279246A7-E320-267C-7B3E-627472EE688F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4410B98-DFC1-BE27-3D73-9539EE8C493B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E987A750-E372-2883-ACAC-5BB4FA08566C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BFC97997-118F-4E6D-0C4A-BD3C3AEA218B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C626FCD8-75A7-FBE7-B93D-2B648624EA1F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BAB17D29-5389-0C82-7AAB-845B9E43DCD0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5EC3569-E285-7298-28DF-D966A6184803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CBAA8BB7-A1FF-D3F3-E54C-0E3F33802BAC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512EF55A-22E8-5B83-5643-C65FE11D58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DDA659EF-31FA-C46F-8128-43FCE32873FF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D0B5B130-C39A-3EAA-3885-94D0ED8C4A2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EDBCC764-E37F-A30E-61F5-CFE489853D08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09947BC7-1E7D-6479-67C9-5EC456F11C52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270A1A5D-B003-DE4F-1FF9-BDC132D7DCB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79AF8E54-CF29-ED27-4ADE-43886B700C61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1608B3D2-329A-75E7-E5EA-1BCAF666639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13009F2-8589-E9BA-7349-01576519BB86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32AA0F5-2239-800C-697B-71D39B8D42A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D98010A6-DFCA-120A-DC5E-2C610801A22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A95FD21-8095-6A17-67D3-331A71A42D05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114070A3-0E27-CED3-ABE5-C7038DF44149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667B6F72-98A2-6332-3288-BD5E75BDEEAA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8FA83A3F-C819-DCAD-D66E-1C9E332E2FD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5985CE6D-8BA0-5190-4D32-5783CCD5DC8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68BCF6F-7E8C-B2E6-902B-A0BD957ACB5E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74C12E6-B2E6-D404-57D3-DB0C6D2B01D3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20A2DCB1-FD7B-8577-3A61-6A4E7C9EF206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953F99A-0D85-9C35-66F7-DF93010106B6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9851BC8-6AE6-38D5-563C-FD09707F15FD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40FB174-AE3A-759E-45A6-84764B1E920A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53139547-74A3-011B-76C4-D0D2AE013713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950F37EC-AD3C-AED0-1E9E-26314092CD39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3C666036-1C7E-5C2F-1777-FD23BED9BF3B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2ACD41A4-FC83-76F9-E72A-F8B0C9A643E2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FFE7451-234A-1289-7AE7-F7466683119A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03B9888E-EF07-FF0A-6864-9992A6938B9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C70BEB36-47D2-BE97-4325-56C6266C4922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419070C5-129F-D978-80C0-5CC5FC8758A0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0E3985DA-697E-AD4F-3CA4-DB9F4B8546E3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D8BB06E-DC7F-8C56-1409-D63985FF24C7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20DD865-62CB-D8D7-8EDE-753A6050454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42D11BB0-8526-1382-5835-3D422E710F64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27562A6E-3F02-FBF8-503B-BB222E372592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D138A23-7F31-596B-510B-C4C625CBE6E1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CA74B5E-7F8C-C251-B022-0D2B3559662E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B81D59B3-0D82-A011-A2E9-19B5C5EB509A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27ACB282-74A2-8C10-15F2-2695FECFAEB0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ED9E738-8485-7179-0A6C-02BD4A0BA9D2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85FE10CF-C0B9-5A01-2826-2EFAB7DEBD0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8A1C95C-5B0D-C13C-0CC9-1A813322CAE3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87228A7-08FA-5E54-E0E1-BA6F9F939174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46C0C0C2-0A15-16A4-8C30-356E0F69D9D7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C5186B1D-E86A-D79E-B2A3-EE4591CC7740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71EE259-9763-F35F-8A95-5DA0650AF176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EF17C19A-CF4F-8B5B-4F63-E69EF4AFBC27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F533A6A8-BA62-7015-9711-62D60ABE8A7A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3EE3BB8-3FD1-CB11-A2D6-CE2AE3938728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9855141-C03F-6FA6-6D6B-3F75D2CD861F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8BF3E161-A3DA-BE81-8C44-464F472D5C8A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318078FE-2ABD-1B8B-7D6B-4312B5F53A47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E22D2BCD-8D33-E348-F582-7E2F6FDBC7FF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EED28047-BC73-464D-718D-8EE7FE230361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93CE5D8A-BF25-AE23-B8A5-74C926BE6711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5F4A61C9-6E6B-C4CD-5F8B-F1D401AD7C4A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B9EFBCC5-1E87-86D5-0E14-8DDFF9D1A32B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74E8A929-0584-F65D-3895-AC349C45E1CB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B9644F0-A95C-8FC7-9738-DAB8B2A1B50B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24F00979-A1D0-03D0-9CAB-3AE393B9D8C2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56C8F338-3876-45E1-0C71-B217153A8C31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0058404F-7A65-6456-3F8A-F0A2D1A5AD6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A2592CC8-6DC6-0DC6-8CBD-74B35A2EB22D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4A14D06C-67B2-35D8-673D-1B2A6AC84CDF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11A4FFAD-CAA4-E55A-FA90-60AE87B92DA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6856B823-C7FB-7000-4521-3D954F66F04B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D4594AA8-47F8-B5FB-0675-7B6C3A865676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2EE363E6-212C-7D70-3F25-697036235334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CB5DCFD4-1704-E467-1BAC-D339CC4906B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F9676534-B1D7-B11A-89A7-715F3ECD5F73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6F579E15-A78F-10A3-A5BC-93B2FF6C481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3C96616-F276-C1CA-5DCE-B947389F000C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A7785711-CA4B-EA2C-B739-6B7B3B528AAF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981F43A8-EAF0-5A69-7B8D-8144081B8A46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3979F7E8-04E3-59B3-5ABC-9690568117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7FB71A72-AF7A-EEA2-7598-14C880D6B932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E1BBEF2A-5C46-54F5-A908-A5B81FF4D56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8D5540D1-FE22-1C44-DFE1-ACFE03B0B662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408B9E5-70AB-CD19-09C9-BA864D8837D4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337951E9-7027-3C68-929A-14FB0033759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8D03A2B6-CFB5-E306-F04C-2624E3C8264C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DCA93C7D-F654-E750-EF72-E7AD071DB3F1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6E52B070-9E1A-2A20-326E-7B49E379A0CA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7F9FEEB0-A37B-84E6-7776-7F1EBA0F1ACA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34236085-CEB0-9EEC-D9E7-D6507703C37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1A4A54E8-21C0-1D05-6153-79BBBE1DB72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CE2AFA71-2111-397B-5416-6A4337B7DF4F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5B724F6D-0A2F-6843-4364-0397F36B26E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A199801C-2E9F-4336-59CE-7E5D05AAA9E3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B9636591-2EDA-241A-8C45-C3CE0ECE3C2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299CC23-96D3-9BA3-981A-87C7A48C000C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E3DECE00-21BA-06F8-654A-D8711DB7CD89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8DC37406-B3F9-FCF9-2769-4FEBC77ECCD8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C06580A8-7C16-F3BB-3149-46B2E1A84D74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A4F30E06-24B2-41EC-16B9-BFBEB309C13A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3CB047A8-E7FD-79D2-713B-5C48EEE734E9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65811032-2A7B-954F-183B-A40A938C5DA6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CB555F76-F76C-ED9E-0A63-E647595D54DC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79A53F7A-D53A-0C99-95DE-4AEC89FE1E01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425742D1-40AF-5E00-45CD-D398337FFCCD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C21B8FF9-9CC7-63AA-67B8-1D7CF7365649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ADB88225-C10E-7E47-ACC4-4A12FBAB2793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1E5EC4DD-6807-020A-9CDC-0A47506886BF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AB8F088-1C8C-6108-8D83-44B1EF6EFB2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DA0B1167-0237-13EE-ED0C-7D60A533506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AB89BBD8-E00F-BE3B-7EBD-A6F929CF075E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F36BB529-DE03-9E29-8F26-711F12F758CE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711D90B5-7C37-D46B-B6D0-1A0A29EA669B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500A5DA1-13FC-63D1-913F-1501C19CFF57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D5E720FF-B27C-CB86-ABC3-ECDA070A2DA5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09A5EB05-F67B-35BF-525A-9365580BB26A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7ADAC697-1252-382C-0C80-7DDDB5BA94F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B3328654-697B-B93D-0B9E-A2DCA8F4363D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A3C52AB7-00B1-B3A4-CC3A-40E0B33CA3EC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A4FBAE09-C36D-405D-026D-CFA2F21E985A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19D865AC-7717-421C-C601-0F8BD6507D3C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C061DB40-0456-21FD-3CEE-8D292CA3294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3E2371CB-C52B-ECC0-201F-708A135F9EA8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402EC9B2-B115-39AB-76B3-974611C4361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D2496FB6-71FA-C7C3-EB57-22035250E7CD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649845D3-B070-47E6-1433-47D892FCBF3B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D08EA70E-7DBD-A1F6-1138-5443C82ACD31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5566FFFE-8936-2300-3763-C6824D90BB5C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E8D8CE1C-A104-0D1D-3D50-9D0FE93F9228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7867C008-060D-A8F2-B900-8E333A483D3A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C26D65B4-2576-2296-240E-1153C24658A8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EB0763C6-DA5C-2CDB-AC82-8759E7625505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2F0EEBF8-7CB5-940F-0E78-F67A00F2EFFC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28C4664E-3ECE-AE5D-74B6-B5BCC731F3D8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1CA6321E-2D2F-4318-5FBF-2D8F1BE2AE21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5E14D0D-3A9A-404A-384A-2DEDB44793E7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05F56AE8-14C4-8195-692E-AEA9DEAC4AA3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E730F9D-72F0-3B4E-EDC0-A34825297AEF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F88732A3-022B-010E-EB4F-9C8762821C24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F7E9395D-A572-800C-D15A-3CD1FF70AD27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9CB751B1-17B8-F441-A34D-8B200E8F86DC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0B0C67E-E9DF-2511-DB22-A547A2972920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7ED06B16-09D0-824B-56BF-CF52487B4DA2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29229FB2-B615-F3DE-7F1D-BFE485AB5F51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F542758D-7E72-985E-24B6-FB1024791D9E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B576C430-7CA7-ED7B-F7A0-132BB8B0D036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384F8DC7-4D8B-BB4F-74FF-2CB3852C8C3D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A14E5C9F-63C2-0498-5599-FA0836974A4B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C15751A-8FF4-174D-99A0-D961E9C9282E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A086B230-653E-32EC-A1FA-2EBA5CA39D18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0652BFF2-6D50-1060-3314-E6E21AD3CF63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139DC45C-E0EC-3F2D-1904-80437D5B1A5B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DBE6744E-84DF-6086-2663-15BAD0A01D0A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C7A94ED9-56A9-4799-B04C-322AE47ED750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278F08C5-8D9F-C48A-9651-A230502B90F4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874EBE31-2801-9CB7-F288-DBF15BF33C7E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38F09B3E-EC9A-D310-CC67-A95DB679C289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3DF3CECB-BD03-6996-4A68-C79B89DF5FE0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9B8E26FB-9A63-5687-6DE5-CD5A7AEF014A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C17983C1-33D0-6640-F788-CD1CBAF38E57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346542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26E181-40A8-7D85-E7F2-9B6D87467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 </a:t>
            </a:r>
            <a:r>
              <a:rPr lang="en-US" dirty="0" err="1"/>
              <a:t>κύ</a:t>
            </a:r>
            <a:r>
              <a:rPr lang="el-GR" dirty="0"/>
              <a:t>κλος του </a:t>
            </a:r>
            <a:r>
              <a:rPr lang="en-US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E0EB8-CA19-CD42-2211-9FA752EA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1BEDF-0B13-F2EB-96FB-6E8834269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3BB50-D52F-E750-A3C8-8AA6B9B8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5267748-3895-D20D-30F7-5A3B31844854}"/>
              </a:ext>
            </a:extLst>
          </p:cNvPr>
          <p:cNvSpPr txBox="1"/>
          <p:nvPr/>
        </p:nvSpPr>
        <p:spPr>
          <a:xfrm>
            <a:off x="10277373" y="2115840"/>
            <a:ext cx="1249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6.8 </a:t>
            </a:r>
            <a:r>
              <a:rPr lang="en-GB" sz="1400" dirty="0" err="1"/>
              <a:t>TeV</a:t>
            </a:r>
            <a:endParaRPr lang="en-GB" sz="1400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BEBB61D-6BDC-3FEE-9553-66E91F9138F6}"/>
              </a:ext>
            </a:extLst>
          </p:cNvPr>
          <p:cNvSpPr txBox="1"/>
          <p:nvPr/>
        </p:nvSpPr>
        <p:spPr>
          <a:xfrm>
            <a:off x="407986" y="4753449"/>
            <a:ext cx="1249608" cy="443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450 </a:t>
            </a:r>
            <a:r>
              <a:rPr lang="en-GB" sz="1400" dirty="0" err="1"/>
              <a:t>GeV</a:t>
            </a:r>
            <a:endParaRPr lang="en-GB" sz="1400" dirty="0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10A9E9FA-D5A8-B7E9-9E10-627C16F9A7EB}"/>
              </a:ext>
            </a:extLst>
          </p:cNvPr>
          <p:cNvGrpSpPr/>
          <p:nvPr/>
        </p:nvGrpSpPr>
        <p:grpSpPr>
          <a:xfrm>
            <a:off x="1048293" y="1690538"/>
            <a:ext cx="10153866" cy="3563600"/>
            <a:chOff x="962184" y="2749686"/>
            <a:chExt cx="7946414" cy="2472603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C46C013-1B49-594D-5E97-6CBEEDA83FE2}"/>
                </a:ext>
              </a:extLst>
            </p:cNvPr>
            <p:cNvGrpSpPr/>
            <p:nvPr/>
          </p:nvGrpSpPr>
          <p:grpSpPr>
            <a:xfrm>
              <a:off x="7521898" y="2749686"/>
              <a:ext cx="1091930" cy="307777"/>
              <a:chOff x="6849464" y="6027892"/>
              <a:chExt cx="1091930" cy="307777"/>
            </a:xfrm>
          </p:grpSpPr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789293C3-DFFD-9C8B-7E94-EDBBC46E0769}"/>
                  </a:ext>
                </a:extLst>
              </p:cNvPr>
              <p:cNvCxnSpPr/>
              <p:nvPr/>
            </p:nvCxnSpPr>
            <p:spPr>
              <a:xfrm>
                <a:off x="7376479" y="6170006"/>
                <a:ext cx="564915" cy="0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C35E306B-1FD9-8E22-31F8-798C01C51C00}"/>
                  </a:ext>
                </a:extLst>
              </p:cNvPr>
              <p:cNvSpPr txBox="1"/>
              <p:nvPr/>
            </p:nvSpPr>
            <p:spPr>
              <a:xfrm>
                <a:off x="6849464" y="6027892"/>
                <a:ext cx="677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Time</a:t>
                </a:r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D2BDF22D-0BA5-CC9A-B5E3-208C0D9B9FD1}"/>
                </a:ext>
              </a:extLst>
            </p:cNvPr>
            <p:cNvGrpSpPr/>
            <p:nvPr/>
          </p:nvGrpSpPr>
          <p:grpSpPr>
            <a:xfrm>
              <a:off x="962184" y="3101159"/>
              <a:ext cx="7946414" cy="2121130"/>
              <a:chOff x="962184" y="3101159"/>
              <a:chExt cx="7946414" cy="2121130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54EE9237-0FDB-0440-2AD8-6A9739581DB1}"/>
                  </a:ext>
                </a:extLst>
              </p:cNvPr>
              <p:cNvGrpSpPr/>
              <p:nvPr/>
            </p:nvGrpSpPr>
            <p:grpSpPr>
              <a:xfrm>
                <a:off x="962184" y="3185774"/>
                <a:ext cx="7946414" cy="2036515"/>
                <a:chOff x="962184" y="3185774"/>
                <a:chExt cx="7946414" cy="2036515"/>
              </a:xfrm>
            </p:grpSpPr>
            <p:grpSp>
              <p:nvGrpSpPr>
                <p:cNvPr id="110" name="Group 109">
                  <a:extLst>
                    <a:ext uri="{FF2B5EF4-FFF2-40B4-BE49-F238E27FC236}">
                      <a16:creationId xmlns:a16="http://schemas.microsoft.com/office/drawing/2014/main" id="{709999F2-AF14-17DC-D06F-B7AA0A8E37EC}"/>
                    </a:ext>
                  </a:extLst>
                </p:cNvPr>
                <p:cNvGrpSpPr/>
                <p:nvPr/>
              </p:nvGrpSpPr>
              <p:grpSpPr>
                <a:xfrm>
                  <a:off x="962184" y="3185774"/>
                  <a:ext cx="7946414" cy="2036515"/>
                  <a:chOff x="1962771" y="1728501"/>
                  <a:chExt cx="7946414" cy="2036515"/>
                </a:xfrm>
              </p:grpSpPr>
              <p:cxnSp>
                <p:nvCxnSpPr>
                  <p:cNvPr id="112" name="Straight Connector 111">
                    <a:extLst>
                      <a:ext uri="{FF2B5EF4-FFF2-40B4-BE49-F238E27FC236}">
                        <a16:creationId xmlns:a16="http://schemas.microsoft.com/office/drawing/2014/main" id="{7BEFBF5D-E6E0-2039-46EF-87E73BD2932C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962771" y="3758270"/>
                    <a:ext cx="1628616" cy="6746"/>
                  </a:xfrm>
                  <a:prstGeom prst="line">
                    <a:avLst/>
                  </a:prstGeom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>
                    <a:extLst>
                      <a:ext uri="{FF2B5EF4-FFF2-40B4-BE49-F238E27FC236}">
                        <a16:creationId xmlns:a16="http://schemas.microsoft.com/office/drawing/2014/main" id="{E5C1E95B-5E9F-9C78-B192-68864F414F34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599541" y="1728501"/>
                    <a:ext cx="1149156" cy="2029769"/>
                  </a:xfrm>
                  <a:prstGeom prst="line">
                    <a:avLst/>
                  </a:prstGeom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Straight Connector 113">
                    <a:extLst>
                      <a:ext uri="{FF2B5EF4-FFF2-40B4-BE49-F238E27FC236}">
                        <a16:creationId xmlns:a16="http://schemas.microsoft.com/office/drawing/2014/main" id="{92921577-CDE3-2E77-E6B8-2E7EFEEAE5C9}"/>
                      </a:ext>
                    </a:extLst>
                  </p:cNvPr>
                  <p:cNvCxnSpPr/>
                  <p:nvPr/>
                </p:nvCxnSpPr>
                <p:spPr>
                  <a:xfrm>
                    <a:off x="4748697" y="1748061"/>
                    <a:ext cx="2035120" cy="0"/>
                  </a:xfrm>
                  <a:prstGeom prst="line">
                    <a:avLst/>
                  </a:prstGeom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Straight Connector 114">
                    <a:extLst>
                      <a:ext uri="{FF2B5EF4-FFF2-40B4-BE49-F238E27FC236}">
                        <a16:creationId xmlns:a16="http://schemas.microsoft.com/office/drawing/2014/main" id="{CA78567E-E009-4025-57E9-B887584D415E}"/>
                      </a:ext>
                    </a:extLst>
                  </p:cNvPr>
                  <p:cNvCxnSpPr/>
                  <p:nvPr/>
                </p:nvCxnSpPr>
                <p:spPr>
                  <a:xfrm>
                    <a:off x="9086463" y="1772174"/>
                    <a:ext cx="568936" cy="1987203"/>
                  </a:xfrm>
                  <a:prstGeom prst="line">
                    <a:avLst/>
                  </a:prstGeom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Connector 115">
                    <a:extLst>
                      <a:ext uri="{FF2B5EF4-FFF2-40B4-BE49-F238E27FC236}">
                        <a16:creationId xmlns:a16="http://schemas.microsoft.com/office/drawing/2014/main" id="{D9C7E7A5-BF3B-237B-6421-E69502D1B282}"/>
                      </a:ext>
                    </a:extLst>
                  </p:cNvPr>
                  <p:cNvCxnSpPr/>
                  <p:nvPr/>
                </p:nvCxnSpPr>
                <p:spPr>
                  <a:xfrm>
                    <a:off x="9645778" y="3759377"/>
                    <a:ext cx="263407" cy="1"/>
                  </a:xfrm>
                  <a:prstGeom prst="line">
                    <a:avLst/>
                  </a:prstGeom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0540DB79-7713-FC15-7853-A6719BCAC996}"/>
                    </a:ext>
                  </a:extLst>
                </p:cNvPr>
                <p:cNvCxnSpPr/>
                <p:nvPr/>
              </p:nvCxnSpPr>
              <p:spPr>
                <a:xfrm>
                  <a:off x="6011311" y="3229447"/>
                  <a:ext cx="2074565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8A1E772D-EE1D-552A-B40A-7B0BAB4C9758}"/>
                  </a:ext>
                </a:extLst>
              </p:cNvPr>
              <p:cNvCxnSpPr/>
              <p:nvPr/>
            </p:nvCxnSpPr>
            <p:spPr>
              <a:xfrm flipH="1">
                <a:off x="5837500" y="3105754"/>
                <a:ext cx="156132" cy="40509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77E11008-1137-52AD-57AA-B0F9562044FF}"/>
                  </a:ext>
                </a:extLst>
              </p:cNvPr>
              <p:cNvCxnSpPr/>
              <p:nvPr/>
            </p:nvCxnSpPr>
            <p:spPr>
              <a:xfrm flipH="1">
                <a:off x="5783230" y="3101159"/>
                <a:ext cx="156132" cy="40509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98A9D6A1-34C7-A706-8468-442E5D172D85}"/>
              </a:ext>
            </a:extLst>
          </p:cNvPr>
          <p:cNvGrpSpPr/>
          <p:nvPr/>
        </p:nvGrpSpPr>
        <p:grpSpPr>
          <a:xfrm>
            <a:off x="1300285" y="5364141"/>
            <a:ext cx="10073032" cy="894580"/>
            <a:chOff x="1167408" y="5303376"/>
            <a:chExt cx="7883153" cy="620704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C2321B1-EAC3-6DB9-9A58-DC88E20FE279}"/>
                </a:ext>
              </a:extLst>
            </p:cNvPr>
            <p:cNvSpPr txBox="1"/>
            <p:nvPr/>
          </p:nvSpPr>
          <p:spPr>
            <a:xfrm>
              <a:off x="1167408" y="5318716"/>
              <a:ext cx="12935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Injection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D0AB792D-56ED-C228-4918-D6C7D8EEF94D}"/>
                </a:ext>
              </a:extLst>
            </p:cNvPr>
            <p:cNvSpPr txBox="1"/>
            <p:nvPr/>
          </p:nvSpPr>
          <p:spPr>
            <a:xfrm>
              <a:off x="2460988" y="5303376"/>
              <a:ext cx="13359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Ramp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E6F6F78-13D7-26DB-5137-CBF4E26BC0C9}"/>
                </a:ext>
              </a:extLst>
            </p:cNvPr>
            <p:cNvSpPr txBox="1"/>
            <p:nvPr/>
          </p:nvSpPr>
          <p:spPr>
            <a:xfrm>
              <a:off x="3598296" y="5378391"/>
              <a:ext cx="1365453" cy="54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GB" sz="1400" dirty="0"/>
                <a:t>Squeeze </a:t>
              </a:r>
            </a:p>
            <a:p>
              <a:pPr algn="ctr">
                <a:lnSpc>
                  <a:spcPct val="70000"/>
                </a:lnSpc>
              </a:pPr>
              <a:r>
                <a:rPr lang="en-GB" sz="1400" dirty="0"/>
                <a:t>&amp; </a:t>
              </a:r>
            </a:p>
            <a:p>
              <a:pPr algn="ctr">
                <a:lnSpc>
                  <a:spcPct val="70000"/>
                </a:lnSpc>
              </a:pPr>
              <a:r>
                <a:rPr lang="en-GB" sz="1400" dirty="0"/>
                <a:t>Adjust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90E8450C-5F51-3D37-BC70-67D38C17E50F}"/>
                </a:ext>
              </a:extLst>
            </p:cNvPr>
            <p:cNvSpPr txBox="1"/>
            <p:nvPr/>
          </p:nvSpPr>
          <p:spPr>
            <a:xfrm>
              <a:off x="4770135" y="5319117"/>
              <a:ext cx="27544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Stable beams for physics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2BCEC873-7D0A-F78C-BD58-FC14D9FE652D}"/>
                </a:ext>
              </a:extLst>
            </p:cNvPr>
            <p:cNvSpPr txBox="1"/>
            <p:nvPr/>
          </p:nvSpPr>
          <p:spPr>
            <a:xfrm>
              <a:off x="7529913" y="5379315"/>
              <a:ext cx="1520648" cy="54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GB" sz="1400" dirty="0"/>
                <a:t>Dump</a:t>
              </a:r>
            </a:p>
            <a:p>
              <a:pPr algn="ctr">
                <a:lnSpc>
                  <a:spcPct val="70000"/>
                </a:lnSpc>
              </a:pPr>
              <a:r>
                <a:rPr lang="en-GB" sz="1400" dirty="0"/>
                <a:t>&amp; </a:t>
              </a:r>
            </a:p>
            <a:p>
              <a:pPr algn="ctr">
                <a:lnSpc>
                  <a:spcPct val="70000"/>
                </a:lnSpc>
              </a:pPr>
              <a:r>
                <a:rPr lang="en-GB" sz="1400" dirty="0"/>
                <a:t>Ramp down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9FC1EB3-2090-4D49-B1FD-C2B678369921}"/>
              </a:ext>
            </a:extLst>
          </p:cNvPr>
          <p:cNvGrpSpPr/>
          <p:nvPr/>
        </p:nvGrpSpPr>
        <p:grpSpPr>
          <a:xfrm>
            <a:off x="1165142" y="1991488"/>
            <a:ext cx="9998257" cy="4020270"/>
            <a:chOff x="1053630" y="2958500"/>
            <a:chExt cx="7824634" cy="2789464"/>
          </a:xfrm>
        </p:grpSpPr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5EBCD95F-460D-93C3-3040-46BCAC588EE7}"/>
                </a:ext>
              </a:extLst>
            </p:cNvPr>
            <p:cNvCxnSpPr/>
            <p:nvPr/>
          </p:nvCxnSpPr>
          <p:spPr>
            <a:xfrm>
              <a:off x="1053630" y="5365751"/>
              <a:ext cx="1386807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arrow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3D0B97A5-CA75-499E-01C7-A899F9739117}"/>
                </a:ext>
              </a:extLst>
            </p:cNvPr>
            <p:cNvCxnSpPr/>
            <p:nvPr/>
          </p:nvCxnSpPr>
          <p:spPr>
            <a:xfrm>
              <a:off x="2440437" y="3023177"/>
              <a:ext cx="0" cy="2724787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B55462F-0D6A-695E-DB03-F7956F6A59E9}"/>
                </a:ext>
              </a:extLst>
            </p:cNvPr>
            <p:cNvCxnSpPr/>
            <p:nvPr/>
          </p:nvCxnSpPr>
          <p:spPr>
            <a:xfrm>
              <a:off x="3788923" y="3023177"/>
              <a:ext cx="0" cy="2724787"/>
            </a:xfrm>
            <a:prstGeom prst="line">
              <a:avLst/>
            </a:prstGeom>
            <a:ln w="38100">
              <a:solidFill>
                <a:srgbClr val="7F7F7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C9A89655-625B-A897-7AF6-7CC80273082B}"/>
                </a:ext>
              </a:extLst>
            </p:cNvPr>
            <p:cNvCxnSpPr/>
            <p:nvPr/>
          </p:nvCxnSpPr>
          <p:spPr>
            <a:xfrm>
              <a:off x="4762119" y="3023177"/>
              <a:ext cx="0" cy="2724787"/>
            </a:xfrm>
            <a:prstGeom prst="line">
              <a:avLst/>
            </a:prstGeom>
            <a:ln w="38100">
              <a:solidFill>
                <a:srgbClr val="7F7F7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F8AB30B0-014A-8B8B-8C8A-9FA428FD6E25}"/>
                </a:ext>
              </a:extLst>
            </p:cNvPr>
            <p:cNvCxnSpPr/>
            <p:nvPr/>
          </p:nvCxnSpPr>
          <p:spPr>
            <a:xfrm>
              <a:off x="7497738" y="2958500"/>
              <a:ext cx="0" cy="2724787"/>
            </a:xfrm>
            <a:prstGeom prst="line">
              <a:avLst/>
            </a:prstGeom>
            <a:ln w="38100">
              <a:solidFill>
                <a:srgbClr val="7F7F7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CD46BF9F-FB65-AE4A-8E15-43EFB93E4936}"/>
                </a:ext>
              </a:extLst>
            </p:cNvPr>
            <p:cNvCxnSpPr/>
            <p:nvPr/>
          </p:nvCxnSpPr>
          <p:spPr>
            <a:xfrm>
              <a:off x="2440437" y="5362153"/>
              <a:ext cx="1348486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arrow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7FA609BE-9CE1-CF58-5404-85221A36697F}"/>
                </a:ext>
              </a:extLst>
            </p:cNvPr>
            <p:cNvCxnSpPr/>
            <p:nvPr/>
          </p:nvCxnSpPr>
          <p:spPr>
            <a:xfrm flipV="1">
              <a:off x="3788923" y="5356344"/>
              <a:ext cx="982249" cy="580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arrow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4F9DBE60-FED4-94E1-C9F9-5062EB27957E}"/>
                </a:ext>
              </a:extLst>
            </p:cNvPr>
            <p:cNvCxnSpPr/>
            <p:nvPr/>
          </p:nvCxnSpPr>
          <p:spPr>
            <a:xfrm>
              <a:off x="4771172" y="5356745"/>
              <a:ext cx="2755017" cy="5408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arrow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8C6716F0-27E8-5423-29EF-06826D94AC93}"/>
                </a:ext>
              </a:extLst>
            </p:cNvPr>
            <p:cNvCxnSpPr/>
            <p:nvPr/>
          </p:nvCxnSpPr>
          <p:spPr>
            <a:xfrm>
              <a:off x="7491457" y="5356502"/>
              <a:ext cx="1386807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arrow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DE873AE-A688-2C7C-BF8B-C2BBBF1E1B7E}"/>
              </a:ext>
            </a:extLst>
          </p:cNvPr>
          <p:cNvCxnSpPr>
            <a:stCxn id="64" idx="2"/>
          </p:cNvCxnSpPr>
          <p:nvPr/>
        </p:nvCxnSpPr>
        <p:spPr>
          <a:xfrm>
            <a:off x="9435727" y="4245196"/>
            <a:ext cx="0" cy="1020025"/>
          </a:xfrm>
          <a:prstGeom prst="line">
            <a:avLst/>
          </a:prstGeom>
          <a:ln w="38100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383EDA4-06AE-CB84-EC45-ABD64323E2C8}"/>
              </a:ext>
            </a:extLst>
          </p:cNvPr>
          <p:cNvCxnSpPr>
            <a:cxnSpLocks/>
          </p:cNvCxnSpPr>
          <p:nvPr/>
        </p:nvCxnSpPr>
        <p:spPr>
          <a:xfrm>
            <a:off x="2876884" y="2632846"/>
            <a:ext cx="3034964" cy="0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45A636A-E3B4-6F34-54C9-94B54189A5DB}"/>
              </a:ext>
            </a:extLst>
          </p:cNvPr>
          <p:cNvGrpSpPr/>
          <p:nvPr/>
        </p:nvGrpSpPr>
        <p:grpSpPr>
          <a:xfrm>
            <a:off x="1692861" y="4997258"/>
            <a:ext cx="123538" cy="259837"/>
            <a:chOff x="2198726" y="5305778"/>
            <a:chExt cx="96681" cy="180288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62ACB8EA-C639-47C2-6967-8C08559F179B}"/>
                </a:ext>
              </a:extLst>
            </p:cNvPr>
            <p:cNvCxnSpPr/>
            <p:nvPr/>
          </p:nvCxnSpPr>
          <p:spPr>
            <a:xfrm flipV="1">
              <a:off x="2198726" y="5305778"/>
              <a:ext cx="0" cy="180288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E677A90-33D0-3DFA-B0BA-C7A80025F9C6}"/>
                </a:ext>
              </a:extLst>
            </p:cNvPr>
            <p:cNvCxnSpPr/>
            <p:nvPr/>
          </p:nvCxnSpPr>
          <p:spPr>
            <a:xfrm>
              <a:off x="2198726" y="5305778"/>
              <a:ext cx="96681" cy="0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D59CE3A-7A72-FCBD-9432-790D24F04627}"/>
              </a:ext>
            </a:extLst>
          </p:cNvPr>
          <p:cNvCxnSpPr/>
          <p:nvPr/>
        </p:nvCxnSpPr>
        <p:spPr>
          <a:xfrm>
            <a:off x="1300285" y="5248969"/>
            <a:ext cx="392576" cy="8126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44D549F-0DEF-8502-362B-C33CB151E953}"/>
              </a:ext>
            </a:extLst>
          </p:cNvPr>
          <p:cNvGrpSpPr/>
          <p:nvPr/>
        </p:nvGrpSpPr>
        <p:grpSpPr>
          <a:xfrm>
            <a:off x="1816399" y="4737421"/>
            <a:ext cx="123538" cy="259837"/>
            <a:chOff x="2198726" y="5305778"/>
            <a:chExt cx="96681" cy="180288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5DC4CF6-446D-9F80-93A5-CFD0BDE1FB9B}"/>
                </a:ext>
              </a:extLst>
            </p:cNvPr>
            <p:cNvCxnSpPr/>
            <p:nvPr/>
          </p:nvCxnSpPr>
          <p:spPr>
            <a:xfrm flipV="1">
              <a:off x="2198726" y="5305778"/>
              <a:ext cx="0" cy="180288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C5649951-0893-B561-5714-35B2DB5A4CED}"/>
                </a:ext>
              </a:extLst>
            </p:cNvPr>
            <p:cNvCxnSpPr/>
            <p:nvPr/>
          </p:nvCxnSpPr>
          <p:spPr>
            <a:xfrm>
              <a:off x="2198726" y="5305778"/>
              <a:ext cx="96681" cy="0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A0AC9F7-3FD2-00C0-EB5D-3AD8806E29B5}"/>
              </a:ext>
            </a:extLst>
          </p:cNvPr>
          <p:cNvGrpSpPr/>
          <p:nvPr/>
        </p:nvGrpSpPr>
        <p:grpSpPr>
          <a:xfrm>
            <a:off x="1949365" y="4477583"/>
            <a:ext cx="123538" cy="259837"/>
            <a:chOff x="2198726" y="5305778"/>
            <a:chExt cx="96681" cy="180288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D61BF29-9666-D647-52A8-EE1B79AAB043}"/>
                </a:ext>
              </a:extLst>
            </p:cNvPr>
            <p:cNvCxnSpPr/>
            <p:nvPr/>
          </p:nvCxnSpPr>
          <p:spPr>
            <a:xfrm flipV="1">
              <a:off x="2198726" y="5305778"/>
              <a:ext cx="0" cy="180288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F8284DDC-C2D6-EEB1-2317-C98AC1598555}"/>
                </a:ext>
              </a:extLst>
            </p:cNvPr>
            <p:cNvCxnSpPr/>
            <p:nvPr/>
          </p:nvCxnSpPr>
          <p:spPr>
            <a:xfrm>
              <a:off x="2198726" y="5305778"/>
              <a:ext cx="96681" cy="0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0CDFC24-7147-51B2-863E-549EA3D3B77B}"/>
              </a:ext>
            </a:extLst>
          </p:cNvPr>
          <p:cNvGrpSpPr/>
          <p:nvPr/>
        </p:nvGrpSpPr>
        <p:grpSpPr>
          <a:xfrm>
            <a:off x="2070312" y="4217746"/>
            <a:ext cx="123538" cy="259837"/>
            <a:chOff x="2198726" y="5305778"/>
            <a:chExt cx="96681" cy="180288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73731ECF-8BA1-4C06-B9B2-6759E67CA205}"/>
                </a:ext>
              </a:extLst>
            </p:cNvPr>
            <p:cNvCxnSpPr/>
            <p:nvPr/>
          </p:nvCxnSpPr>
          <p:spPr>
            <a:xfrm flipV="1">
              <a:off x="2198726" y="5305778"/>
              <a:ext cx="0" cy="180288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76C5549-C341-F5B3-7A5F-2E874C93F1A9}"/>
                </a:ext>
              </a:extLst>
            </p:cNvPr>
            <p:cNvCxnSpPr/>
            <p:nvPr/>
          </p:nvCxnSpPr>
          <p:spPr>
            <a:xfrm>
              <a:off x="2198726" y="5305778"/>
              <a:ext cx="96681" cy="0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9496919-BFC8-0447-683E-22AFCBC5A7E1}"/>
              </a:ext>
            </a:extLst>
          </p:cNvPr>
          <p:cNvGrpSpPr/>
          <p:nvPr/>
        </p:nvGrpSpPr>
        <p:grpSpPr>
          <a:xfrm>
            <a:off x="2193850" y="3957909"/>
            <a:ext cx="123538" cy="259837"/>
            <a:chOff x="2198726" y="5305778"/>
            <a:chExt cx="96681" cy="180288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3C25E05-4420-4087-3ACD-67FB37B33491}"/>
                </a:ext>
              </a:extLst>
            </p:cNvPr>
            <p:cNvCxnSpPr/>
            <p:nvPr/>
          </p:nvCxnSpPr>
          <p:spPr>
            <a:xfrm flipV="1">
              <a:off x="2198726" y="5305778"/>
              <a:ext cx="0" cy="180288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0AC693B0-497D-2136-B867-1E35063254B5}"/>
                </a:ext>
              </a:extLst>
            </p:cNvPr>
            <p:cNvCxnSpPr/>
            <p:nvPr/>
          </p:nvCxnSpPr>
          <p:spPr>
            <a:xfrm>
              <a:off x="2198726" y="5305778"/>
              <a:ext cx="96681" cy="0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721821C-4549-6D15-03B0-F622AEC1829B}"/>
              </a:ext>
            </a:extLst>
          </p:cNvPr>
          <p:cNvGrpSpPr/>
          <p:nvPr/>
        </p:nvGrpSpPr>
        <p:grpSpPr>
          <a:xfrm>
            <a:off x="2317388" y="3698072"/>
            <a:ext cx="123538" cy="259837"/>
            <a:chOff x="2198726" y="5305778"/>
            <a:chExt cx="96681" cy="180288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86487CBF-6D88-B046-673D-238C2683B7F5}"/>
                </a:ext>
              </a:extLst>
            </p:cNvPr>
            <p:cNvCxnSpPr/>
            <p:nvPr/>
          </p:nvCxnSpPr>
          <p:spPr>
            <a:xfrm flipV="1">
              <a:off x="2198726" y="5305778"/>
              <a:ext cx="0" cy="180288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C1C45A5-0F0E-D9FE-F2AE-960850B4466C}"/>
                </a:ext>
              </a:extLst>
            </p:cNvPr>
            <p:cNvCxnSpPr/>
            <p:nvPr/>
          </p:nvCxnSpPr>
          <p:spPr>
            <a:xfrm>
              <a:off x="2198726" y="5305778"/>
              <a:ext cx="96681" cy="0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183D3D1-C381-DA91-9CA7-9AE9840792BA}"/>
              </a:ext>
            </a:extLst>
          </p:cNvPr>
          <p:cNvGrpSpPr/>
          <p:nvPr/>
        </p:nvGrpSpPr>
        <p:grpSpPr>
          <a:xfrm>
            <a:off x="2440927" y="3420806"/>
            <a:ext cx="123538" cy="259837"/>
            <a:chOff x="2198726" y="5305778"/>
            <a:chExt cx="96681" cy="180288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59D193B-641A-E35C-5A76-BBB8708B619B}"/>
                </a:ext>
              </a:extLst>
            </p:cNvPr>
            <p:cNvCxnSpPr/>
            <p:nvPr/>
          </p:nvCxnSpPr>
          <p:spPr>
            <a:xfrm flipV="1">
              <a:off x="2198726" y="5305778"/>
              <a:ext cx="0" cy="180288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EEF23F20-CC82-009F-6B4E-C3B46D75B54B}"/>
                </a:ext>
              </a:extLst>
            </p:cNvPr>
            <p:cNvCxnSpPr/>
            <p:nvPr/>
          </p:nvCxnSpPr>
          <p:spPr>
            <a:xfrm>
              <a:off x="2198726" y="5305778"/>
              <a:ext cx="96681" cy="0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3ED01E4-3E39-E3B5-81EC-DCF32DB5C9E9}"/>
              </a:ext>
            </a:extLst>
          </p:cNvPr>
          <p:cNvGrpSpPr/>
          <p:nvPr/>
        </p:nvGrpSpPr>
        <p:grpSpPr>
          <a:xfrm>
            <a:off x="2564465" y="3141477"/>
            <a:ext cx="123538" cy="259837"/>
            <a:chOff x="2198726" y="5305778"/>
            <a:chExt cx="96681" cy="180288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5F75CFCA-7A18-F705-6175-703513984C71}"/>
                </a:ext>
              </a:extLst>
            </p:cNvPr>
            <p:cNvCxnSpPr/>
            <p:nvPr/>
          </p:nvCxnSpPr>
          <p:spPr>
            <a:xfrm flipV="1">
              <a:off x="2198726" y="5305778"/>
              <a:ext cx="0" cy="180288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84A735E-C140-F48F-A4DA-37C2B10A8614}"/>
                </a:ext>
              </a:extLst>
            </p:cNvPr>
            <p:cNvCxnSpPr/>
            <p:nvPr/>
          </p:nvCxnSpPr>
          <p:spPr>
            <a:xfrm>
              <a:off x="2198726" y="5305778"/>
              <a:ext cx="96681" cy="0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DF7C981-60DF-A3C7-50E3-2B7CDFCF8ECD}"/>
              </a:ext>
            </a:extLst>
          </p:cNvPr>
          <p:cNvGrpSpPr/>
          <p:nvPr/>
        </p:nvGrpSpPr>
        <p:grpSpPr>
          <a:xfrm>
            <a:off x="2688003" y="2881640"/>
            <a:ext cx="123538" cy="259837"/>
            <a:chOff x="2198726" y="5305778"/>
            <a:chExt cx="96681" cy="180288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FC24AA60-1CE8-E286-FF8A-E435CD8E7874}"/>
                </a:ext>
              </a:extLst>
            </p:cNvPr>
            <p:cNvCxnSpPr/>
            <p:nvPr/>
          </p:nvCxnSpPr>
          <p:spPr>
            <a:xfrm flipV="1">
              <a:off x="2198726" y="5305778"/>
              <a:ext cx="0" cy="180288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73A6C4D-B9DF-C07D-8011-3E6110946B14}"/>
                </a:ext>
              </a:extLst>
            </p:cNvPr>
            <p:cNvCxnSpPr/>
            <p:nvPr/>
          </p:nvCxnSpPr>
          <p:spPr>
            <a:xfrm>
              <a:off x="2198726" y="5305778"/>
              <a:ext cx="96681" cy="0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4635C02-A608-C93D-D801-22D7025636B5}"/>
              </a:ext>
            </a:extLst>
          </p:cNvPr>
          <p:cNvGrpSpPr/>
          <p:nvPr/>
        </p:nvGrpSpPr>
        <p:grpSpPr>
          <a:xfrm>
            <a:off x="2813655" y="2621803"/>
            <a:ext cx="123538" cy="259837"/>
            <a:chOff x="2198726" y="5305778"/>
            <a:chExt cx="96681" cy="180288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9B8FB17-7FA3-CAB6-DE8E-B058ACEC194F}"/>
                </a:ext>
              </a:extLst>
            </p:cNvPr>
            <p:cNvCxnSpPr/>
            <p:nvPr/>
          </p:nvCxnSpPr>
          <p:spPr>
            <a:xfrm flipV="1">
              <a:off x="2198726" y="5305778"/>
              <a:ext cx="0" cy="180288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F23E5CC-293C-7FFA-9439-0E344C62EC77}"/>
                </a:ext>
              </a:extLst>
            </p:cNvPr>
            <p:cNvCxnSpPr/>
            <p:nvPr/>
          </p:nvCxnSpPr>
          <p:spPr>
            <a:xfrm>
              <a:off x="2198726" y="5305778"/>
              <a:ext cx="96681" cy="0"/>
            </a:xfrm>
            <a:prstGeom prst="line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Freeform 53">
            <a:extLst>
              <a:ext uri="{FF2B5EF4-FFF2-40B4-BE49-F238E27FC236}">
                <a16:creationId xmlns:a16="http://schemas.microsoft.com/office/drawing/2014/main" id="{639D1183-E025-C780-4A87-8D8F5922D927}"/>
              </a:ext>
            </a:extLst>
          </p:cNvPr>
          <p:cNvSpPr/>
          <p:nvPr/>
        </p:nvSpPr>
        <p:spPr>
          <a:xfrm>
            <a:off x="7799417" y="2632065"/>
            <a:ext cx="1636310" cy="1613131"/>
          </a:xfrm>
          <a:custGeom>
            <a:avLst/>
            <a:gdLst>
              <a:gd name="connsiteX0" fmla="*/ 0 w 3445690"/>
              <a:gd name="connsiteY0" fmla="*/ 0 h 349483"/>
              <a:gd name="connsiteX1" fmla="*/ 1968965 w 3445690"/>
              <a:gd name="connsiteY1" fmla="*/ 280571 h 349483"/>
              <a:gd name="connsiteX2" fmla="*/ 3445690 w 3445690"/>
              <a:gd name="connsiteY2" fmla="*/ 349483 h 34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5690" h="349483">
                <a:moveTo>
                  <a:pt x="0" y="0"/>
                </a:moveTo>
                <a:cubicBezTo>
                  <a:pt x="697341" y="111162"/>
                  <a:pt x="1394683" y="222324"/>
                  <a:pt x="1968965" y="280571"/>
                </a:cubicBezTo>
                <a:cubicBezTo>
                  <a:pt x="2543247" y="338818"/>
                  <a:pt x="3184802" y="341279"/>
                  <a:pt x="3445690" y="349483"/>
                </a:cubicBezTo>
              </a:path>
            </a:pathLst>
          </a:cu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628810-2673-67C4-DDDE-FFB68AC5C8EA}"/>
              </a:ext>
            </a:extLst>
          </p:cNvPr>
          <p:cNvCxnSpPr>
            <a:cxnSpLocks/>
          </p:cNvCxnSpPr>
          <p:nvPr/>
        </p:nvCxnSpPr>
        <p:spPr>
          <a:xfrm>
            <a:off x="2876884" y="2595208"/>
            <a:ext cx="30349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ED2F926-1DB0-3A39-50F1-DA1E7B0DBA8D}"/>
              </a:ext>
            </a:extLst>
          </p:cNvPr>
          <p:cNvGrpSpPr/>
          <p:nvPr/>
        </p:nvGrpSpPr>
        <p:grpSpPr>
          <a:xfrm>
            <a:off x="1839053" y="2602963"/>
            <a:ext cx="1037831" cy="2635292"/>
            <a:chOff x="1902408" y="3657569"/>
            <a:chExt cx="1270132" cy="1828497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0B187FD-00DD-9F9E-7DCF-986E2451871A}"/>
                </a:ext>
              </a:extLst>
            </p:cNvPr>
            <p:cNvGrpSpPr/>
            <p:nvPr/>
          </p:nvGrpSpPr>
          <p:grpSpPr>
            <a:xfrm>
              <a:off x="2198726" y="5305778"/>
              <a:ext cx="96681" cy="180288"/>
              <a:chOff x="2198726" y="5305778"/>
              <a:chExt cx="96681" cy="180288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1DF58024-6CC2-D9D7-589F-C76E637B5ECC}"/>
                  </a:ext>
                </a:extLst>
              </p:cNvPr>
              <p:cNvCxnSpPr/>
              <p:nvPr/>
            </p:nvCxnSpPr>
            <p:spPr>
              <a:xfrm flipV="1">
                <a:off x="2198726" y="5305778"/>
                <a:ext cx="0" cy="1802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56FCB995-584D-F7E6-DB94-6C7EB339D2B7}"/>
                  </a:ext>
                </a:extLst>
              </p:cNvPr>
              <p:cNvCxnSpPr/>
              <p:nvPr/>
            </p:nvCxnSpPr>
            <p:spPr>
              <a:xfrm>
                <a:off x="2198726" y="5305778"/>
                <a:ext cx="9668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1730EA-382A-661F-B236-D446473696ED}"/>
                </a:ext>
              </a:extLst>
            </p:cNvPr>
            <p:cNvCxnSpPr/>
            <p:nvPr/>
          </p:nvCxnSpPr>
          <p:spPr>
            <a:xfrm>
              <a:off x="1902408" y="5480428"/>
              <a:ext cx="296318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054E3B4-F8F6-4371-4BF2-9330A8E66A9E}"/>
                </a:ext>
              </a:extLst>
            </p:cNvPr>
            <p:cNvGrpSpPr/>
            <p:nvPr/>
          </p:nvGrpSpPr>
          <p:grpSpPr>
            <a:xfrm>
              <a:off x="2295407" y="5125490"/>
              <a:ext cx="96681" cy="180288"/>
              <a:chOff x="2198726" y="5305778"/>
              <a:chExt cx="96681" cy="180288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42BA4AFE-8CEC-D97A-96D4-284082C0E1B0}"/>
                  </a:ext>
                </a:extLst>
              </p:cNvPr>
              <p:cNvCxnSpPr/>
              <p:nvPr/>
            </p:nvCxnSpPr>
            <p:spPr>
              <a:xfrm flipV="1">
                <a:off x="2198726" y="5305778"/>
                <a:ext cx="0" cy="1802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B81A8C9A-C44C-7D9F-2978-F353000D7050}"/>
                  </a:ext>
                </a:extLst>
              </p:cNvPr>
              <p:cNvCxnSpPr/>
              <p:nvPr/>
            </p:nvCxnSpPr>
            <p:spPr>
              <a:xfrm>
                <a:off x="2198726" y="5305778"/>
                <a:ext cx="9668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780EB49-74B0-BAF7-17D9-00AF0FCC3E76}"/>
                </a:ext>
              </a:extLst>
            </p:cNvPr>
            <p:cNvGrpSpPr/>
            <p:nvPr/>
          </p:nvGrpSpPr>
          <p:grpSpPr>
            <a:xfrm>
              <a:off x="2399466" y="4945202"/>
              <a:ext cx="96681" cy="180288"/>
              <a:chOff x="2198726" y="5305778"/>
              <a:chExt cx="96681" cy="180288"/>
            </a:xfrm>
          </p:grpSpPr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117A4A8-B78B-4B6D-F502-AFE8DC138B6C}"/>
                  </a:ext>
                </a:extLst>
              </p:cNvPr>
              <p:cNvCxnSpPr/>
              <p:nvPr/>
            </p:nvCxnSpPr>
            <p:spPr>
              <a:xfrm flipV="1">
                <a:off x="2198726" y="5305778"/>
                <a:ext cx="0" cy="1802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21CB74FF-C7C5-E1CC-AE95-ADC0FE43CD07}"/>
                  </a:ext>
                </a:extLst>
              </p:cNvPr>
              <p:cNvCxnSpPr/>
              <p:nvPr/>
            </p:nvCxnSpPr>
            <p:spPr>
              <a:xfrm>
                <a:off x="2198726" y="5305778"/>
                <a:ext cx="9668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813B856-02E2-39DC-C04B-097261A3995D}"/>
                </a:ext>
              </a:extLst>
            </p:cNvPr>
            <p:cNvGrpSpPr/>
            <p:nvPr/>
          </p:nvGrpSpPr>
          <p:grpSpPr>
            <a:xfrm>
              <a:off x="2494119" y="4764914"/>
              <a:ext cx="96681" cy="180288"/>
              <a:chOff x="2198726" y="5305778"/>
              <a:chExt cx="96681" cy="180288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DD14B8E-A003-3131-A397-228FAE142D47}"/>
                  </a:ext>
                </a:extLst>
              </p:cNvPr>
              <p:cNvCxnSpPr/>
              <p:nvPr/>
            </p:nvCxnSpPr>
            <p:spPr>
              <a:xfrm flipV="1">
                <a:off x="2198726" y="5305778"/>
                <a:ext cx="0" cy="1802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C1364A84-CC40-7075-D891-0AB8E08498D4}"/>
                  </a:ext>
                </a:extLst>
              </p:cNvPr>
              <p:cNvCxnSpPr/>
              <p:nvPr/>
            </p:nvCxnSpPr>
            <p:spPr>
              <a:xfrm>
                <a:off x="2198726" y="5305778"/>
                <a:ext cx="9668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8909FB0-B606-2749-9DDD-89FE2553AAB8}"/>
                </a:ext>
              </a:extLst>
            </p:cNvPr>
            <p:cNvGrpSpPr/>
            <p:nvPr/>
          </p:nvGrpSpPr>
          <p:grpSpPr>
            <a:xfrm>
              <a:off x="2590800" y="4584626"/>
              <a:ext cx="96681" cy="180288"/>
              <a:chOff x="2198726" y="5305778"/>
              <a:chExt cx="96681" cy="180288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31762123-59B1-640F-B2FF-C462EE12EF0F}"/>
                  </a:ext>
                </a:extLst>
              </p:cNvPr>
              <p:cNvCxnSpPr/>
              <p:nvPr/>
            </p:nvCxnSpPr>
            <p:spPr>
              <a:xfrm flipV="1">
                <a:off x="2198726" y="5305778"/>
                <a:ext cx="0" cy="1802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0EC410F0-27CC-4B33-3F07-E19B93B11D6F}"/>
                  </a:ext>
                </a:extLst>
              </p:cNvPr>
              <p:cNvCxnSpPr/>
              <p:nvPr/>
            </p:nvCxnSpPr>
            <p:spPr>
              <a:xfrm>
                <a:off x="2198726" y="5305778"/>
                <a:ext cx="9668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0EDB083-3F49-F9D4-E784-AB6076975F77}"/>
                </a:ext>
              </a:extLst>
            </p:cNvPr>
            <p:cNvGrpSpPr/>
            <p:nvPr/>
          </p:nvGrpSpPr>
          <p:grpSpPr>
            <a:xfrm>
              <a:off x="2687481" y="4404338"/>
              <a:ext cx="96681" cy="180288"/>
              <a:chOff x="2198726" y="5305778"/>
              <a:chExt cx="96681" cy="180288"/>
            </a:xfrm>
          </p:grpSpPr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C9F3005B-5006-EAC0-E7C6-E7152C119373}"/>
                  </a:ext>
                </a:extLst>
              </p:cNvPr>
              <p:cNvCxnSpPr/>
              <p:nvPr/>
            </p:nvCxnSpPr>
            <p:spPr>
              <a:xfrm flipV="1">
                <a:off x="2198726" y="5305778"/>
                <a:ext cx="0" cy="1802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2C454BAA-FB6E-7591-6DD5-45EE35C20BEF}"/>
                  </a:ext>
                </a:extLst>
              </p:cNvPr>
              <p:cNvCxnSpPr/>
              <p:nvPr/>
            </p:nvCxnSpPr>
            <p:spPr>
              <a:xfrm>
                <a:off x="2198726" y="5305778"/>
                <a:ext cx="9668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80FE86-80D8-E522-094D-69333CE5544C}"/>
                </a:ext>
              </a:extLst>
            </p:cNvPr>
            <p:cNvGrpSpPr/>
            <p:nvPr/>
          </p:nvGrpSpPr>
          <p:grpSpPr>
            <a:xfrm>
              <a:off x="2784162" y="4211957"/>
              <a:ext cx="96681" cy="180288"/>
              <a:chOff x="2198726" y="5305778"/>
              <a:chExt cx="96681" cy="180288"/>
            </a:xfrm>
          </p:grpSpPr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58B91323-CEBF-D71D-74A9-594C3CA3921E}"/>
                  </a:ext>
                </a:extLst>
              </p:cNvPr>
              <p:cNvCxnSpPr/>
              <p:nvPr/>
            </p:nvCxnSpPr>
            <p:spPr>
              <a:xfrm flipV="1">
                <a:off x="2198726" y="5305778"/>
                <a:ext cx="0" cy="1802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1B96D00-04C5-0ABA-D560-D30F5C0254A8}"/>
                  </a:ext>
                </a:extLst>
              </p:cNvPr>
              <p:cNvCxnSpPr/>
              <p:nvPr/>
            </p:nvCxnSpPr>
            <p:spPr>
              <a:xfrm>
                <a:off x="2198726" y="5305778"/>
                <a:ext cx="9668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B8EC555-6B24-5371-49BE-9B1D0355CA61}"/>
                </a:ext>
              </a:extLst>
            </p:cNvPr>
            <p:cNvGrpSpPr/>
            <p:nvPr/>
          </p:nvGrpSpPr>
          <p:grpSpPr>
            <a:xfrm>
              <a:off x="2880843" y="4018145"/>
              <a:ext cx="96681" cy="180288"/>
              <a:chOff x="2198726" y="5305778"/>
              <a:chExt cx="96681" cy="180288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6F21735-781E-BCE9-9DAB-C41553D52E64}"/>
                  </a:ext>
                </a:extLst>
              </p:cNvPr>
              <p:cNvCxnSpPr/>
              <p:nvPr/>
            </p:nvCxnSpPr>
            <p:spPr>
              <a:xfrm flipV="1">
                <a:off x="2198726" y="5305778"/>
                <a:ext cx="0" cy="1802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EEE57A97-FBB7-D4D0-1011-D3A1A196AFD5}"/>
                  </a:ext>
                </a:extLst>
              </p:cNvPr>
              <p:cNvCxnSpPr/>
              <p:nvPr/>
            </p:nvCxnSpPr>
            <p:spPr>
              <a:xfrm>
                <a:off x="2198726" y="5305778"/>
                <a:ext cx="9668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483638C-3D1B-920E-04CF-AAB012B6224C}"/>
                </a:ext>
              </a:extLst>
            </p:cNvPr>
            <p:cNvGrpSpPr/>
            <p:nvPr/>
          </p:nvGrpSpPr>
          <p:grpSpPr>
            <a:xfrm>
              <a:off x="2977524" y="3837857"/>
              <a:ext cx="96681" cy="180288"/>
              <a:chOff x="2198726" y="5305778"/>
              <a:chExt cx="96681" cy="180288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946341DB-BEB9-5CCF-91D2-8FBF6E120844}"/>
                  </a:ext>
                </a:extLst>
              </p:cNvPr>
              <p:cNvCxnSpPr/>
              <p:nvPr/>
            </p:nvCxnSpPr>
            <p:spPr>
              <a:xfrm flipV="1">
                <a:off x="2198726" y="5305778"/>
                <a:ext cx="0" cy="1802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EEF592E-3959-569D-2ED0-B090228B2E63}"/>
                  </a:ext>
                </a:extLst>
              </p:cNvPr>
              <p:cNvCxnSpPr/>
              <p:nvPr/>
            </p:nvCxnSpPr>
            <p:spPr>
              <a:xfrm>
                <a:off x="2198726" y="5305778"/>
                <a:ext cx="9668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74BE21F-18FF-F790-C36B-41D52527B169}"/>
                </a:ext>
              </a:extLst>
            </p:cNvPr>
            <p:cNvGrpSpPr/>
            <p:nvPr/>
          </p:nvGrpSpPr>
          <p:grpSpPr>
            <a:xfrm>
              <a:off x="3075859" y="3657569"/>
              <a:ext cx="96681" cy="180288"/>
              <a:chOff x="2198726" y="5305778"/>
              <a:chExt cx="96681" cy="180288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7E8E32A5-AB4F-D0F3-3541-7A89334EA477}"/>
                  </a:ext>
                </a:extLst>
              </p:cNvPr>
              <p:cNvCxnSpPr/>
              <p:nvPr/>
            </p:nvCxnSpPr>
            <p:spPr>
              <a:xfrm flipV="1">
                <a:off x="2198726" y="5305778"/>
                <a:ext cx="0" cy="1802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00577835-04A1-F607-B30D-26A2F82AD7A4}"/>
                  </a:ext>
                </a:extLst>
              </p:cNvPr>
              <p:cNvCxnSpPr/>
              <p:nvPr/>
            </p:nvCxnSpPr>
            <p:spPr>
              <a:xfrm>
                <a:off x="2198726" y="5305778"/>
                <a:ext cx="9668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Freeform 18">
            <a:extLst>
              <a:ext uri="{FF2B5EF4-FFF2-40B4-BE49-F238E27FC236}">
                <a16:creationId xmlns:a16="http://schemas.microsoft.com/office/drawing/2014/main" id="{C81C0603-47F1-6B5B-0999-B9B9C3D07C31}"/>
              </a:ext>
            </a:extLst>
          </p:cNvPr>
          <p:cNvSpPr/>
          <p:nvPr/>
        </p:nvSpPr>
        <p:spPr>
          <a:xfrm>
            <a:off x="7804462" y="2581587"/>
            <a:ext cx="1618917" cy="1617319"/>
          </a:xfrm>
          <a:custGeom>
            <a:avLst/>
            <a:gdLst>
              <a:gd name="connsiteX0" fmla="*/ 0 w 3445690"/>
              <a:gd name="connsiteY0" fmla="*/ 0 h 349483"/>
              <a:gd name="connsiteX1" fmla="*/ 1968965 w 3445690"/>
              <a:gd name="connsiteY1" fmla="*/ 280571 h 349483"/>
              <a:gd name="connsiteX2" fmla="*/ 3445690 w 3445690"/>
              <a:gd name="connsiteY2" fmla="*/ 349483 h 34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45690" h="349483">
                <a:moveTo>
                  <a:pt x="0" y="0"/>
                </a:moveTo>
                <a:cubicBezTo>
                  <a:pt x="697341" y="111162"/>
                  <a:pt x="1394683" y="222324"/>
                  <a:pt x="1968965" y="280571"/>
                </a:cubicBezTo>
                <a:cubicBezTo>
                  <a:pt x="2543247" y="338818"/>
                  <a:pt x="3184802" y="341279"/>
                  <a:pt x="3445690" y="349483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8D00555-C4A4-49E2-8B04-4ED1B4F070D0}"/>
              </a:ext>
            </a:extLst>
          </p:cNvPr>
          <p:cNvCxnSpPr>
            <a:cxnSpLocks/>
          </p:cNvCxnSpPr>
          <p:nvPr/>
        </p:nvCxnSpPr>
        <p:spPr>
          <a:xfrm>
            <a:off x="9399373" y="4216283"/>
            <a:ext cx="0" cy="10200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2B082A5-3F17-B4CC-0BD1-7A01B036066C}"/>
              </a:ext>
            </a:extLst>
          </p:cNvPr>
          <p:cNvGrpSpPr/>
          <p:nvPr/>
        </p:nvGrpSpPr>
        <p:grpSpPr>
          <a:xfrm>
            <a:off x="7590451" y="688557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160FB117-72F2-D3D1-E2FB-0ECF1E161D83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82F4B90A-F125-A916-E380-14203D736ECB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AE64D251-D60D-1D30-C369-F1AF793814E5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363C82C6-BFFD-DE30-79B0-9262E525B775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3CADBD5C-2958-452A-B7AC-F71EEF2A3ADF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82D6E546-7D1E-E9DD-9489-326F639AB73D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B3EF33C6-BF04-AD1B-100A-0CC54ABB7BCF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2A01DA97-82EE-3AD8-612A-CEBA6069ACC4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DB3FCDC-89CB-8D94-AC49-9927B6A3A288}"/>
              </a:ext>
            </a:extLst>
          </p:cNvPr>
          <p:cNvSpPr txBox="1"/>
          <p:nvPr/>
        </p:nvSpPr>
        <p:spPr>
          <a:xfrm>
            <a:off x="836568" y="1850363"/>
            <a:ext cx="141064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400" dirty="0"/>
              <a:t>γέμισμα με δέσμη</a:t>
            </a:r>
            <a:endParaRPr lang="en-US" sz="14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0DD81A09-A630-6DA8-6BD2-94960FA62B45}"/>
              </a:ext>
            </a:extLst>
          </p:cNvPr>
          <p:cNvSpPr txBox="1"/>
          <p:nvPr/>
        </p:nvSpPr>
        <p:spPr>
          <a:xfrm>
            <a:off x="3365988" y="1848845"/>
            <a:ext cx="90794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400" dirty="0"/>
              <a:t>επιτάχυνση</a:t>
            </a:r>
            <a:endParaRPr lang="en-US" sz="1400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4E55A75-CCFD-9C95-5D56-FDD371BFD4D2}"/>
              </a:ext>
            </a:extLst>
          </p:cNvPr>
          <p:cNvSpPr txBox="1"/>
          <p:nvPr/>
        </p:nvSpPr>
        <p:spPr>
          <a:xfrm>
            <a:off x="4798998" y="1413552"/>
            <a:ext cx="1086836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400" dirty="0"/>
              <a:t>ετοιμασία</a:t>
            </a:r>
          </a:p>
          <a:p>
            <a:pPr algn="l"/>
            <a:r>
              <a:rPr lang="el-GR" sz="1400" dirty="0"/>
              <a:t>διαμόρφωση </a:t>
            </a:r>
          </a:p>
          <a:p>
            <a:pPr algn="l"/>
            <a:r>
              <a:rPr lang="el-GR" sz="1400" dirty="0"/>
              <a:t>παραμέτρων </a:t>
            </a:r>
            <a:endParaRPr lang="en-US" sz="1400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4DE9141-A831-BECA-6BF9-AED226589194}"/>
              </a:ext>
            </a:extLst>
          </p:cNvPr>
          <p:cNvSpPr txBox="1"/>
          <p:nvPr/>
        </p:nvSpPr>
        <p:spPr>
          <a:xfrm>
            <a:off x="7073613" y="1844439"/>
            <a:ext cx="9153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400" dirty="0" err="1"/>
              <a:t>συγρούσεις</a:t>
            </a:r>
            <a:endParaRPr lang="en-US" sz="1400" dirty="0"/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AC5A8184-9519-E63F-4AAF-8F686A1E8F6A}"/>
              </a:ext>
            </a:extLst>
          </p:cNvPr>
          <p:cNvGrpSpPr/>
          <p:nvPr/>
        </p:nvGrpSpPr>
        <p:grpSpPr>
          <a:xfrm>
            <a:off x="5906616" y="2575551"/>
            <a:ext cx="306363" cy="61361"/>
            <a:chOff x="6121921" y="2564640"/>
            <a:chExt cx="306363" cy="61361"/>
          </a:xfrm>
        </p:grpSpPr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F27365C9-E57D-3C0D-3598-D9032E93A76C}"/>
                </a:ext>
              </a:extLst>
            </p:cNvPr>
            <p:cNvCxnSpPr>
              <a:cxnSpLocks/>
            </p:cNvCxnSpPr>
            <p:nvPr/>
          </p:nvCxnSpPr>
          <p:spPr>
            <a:xfrm>
              <a:off x="6121921" y="2593275"/>
              <a:ext cx="23067" cy="2528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D8CB6E36-560B-651A-9A51-00EA736CA1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3853" y="2572754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8AE57C0E-0334-589F-1B2E-A5DB98DAE54F}"/>
                </a:ext>
              </a:extLst>
            </p:cNvPr>
            <p:cNvCxnSpPr>
              <a:cxnSpLocks/>
            </p:cNvCxnSpPr>
            <p:nvPr/>
          </p:nvCxnSpPr>
          <p:spPr>
            <a:xfrm>
              <a:off x="6190404" y="2564640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B0EED86D-3742-CACC-3779-EC942E1C20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702" y="2572754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A9D76474-52B7-CF9D-B5B3-9C518B85E718}"/>
                </a:ext>
              </a:extLst>
            </p:cNvPr>
            <p:cNvCxnSpPr>
              <a:cxnSpLocks/>
            </p:cNvCxnSpPr>
            <p:nvPr/>
          </p:nvCxnSpPr>
          <p:spPr>
            <a:xfrm>
              <a:off x="6263544" y="2567233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09327057-1F69-0973-4711-89505A706A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1842" y="2575347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C3A6A0D7-0348-1ECE-5D68-79A85115D993}"/>
                </a:ext>
              </a:extLst>
            </p:cNvPr>
            <p:cNvCxnSpPr>
              <a:cxnSpLocks/>
            </p:cNvCxnSpPr>
            <p:nvPr/>
          </p:nvCxnSpPr>
          <p:spPr>
            <a:xfrm>
              <a:off x="6346229" y="2572080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E638515-93A7-7288-FE19-6F69717118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84527" y="2580194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04E53642-563F-580C-7781-EBD65E56F744}"/>
              </a:ext>
            </a:extLst>
          </p:cNvPr>
          <p:cNvGrpSpPr/>
          <p:nvPr/>
        </p:nvGrpSpPr>
        <p:grpSpPr>
          <a:xfrm>
            <a:off x="6220518" y="2577434"/>
            <a:ext cx="322729" cy="61361"/>
            <a:chOff x="6056221" y="2746612"/>
            <a:chExt cx="322729" cy="61361"/>
          </a:xfrm>
        </p:grpSpPr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07DB4301-6E12-2A7A-FD2E-DC3D31969BD8}"/>
                </a:ext>
              </a:extLst>
            </p:cNvPr>
            <p:cNvCxnSpPr>
              <a:cxnSpLocks/>
            </p:cNvCxnSpPr>
            <p:nvPr/>
          </p:nvCxnSpPr>
          <p:spPr>
            <a:xfrm>
              <a:off x="6056221" y="2746612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FCA27D88-58B6-FBED-A57B-2C7FE37863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4519" y="2754726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521EDD05-0E61-762B-32E6-5C2191C1BDD2}"/>
                </a:ext>
              </a:extLst>
            </p:cNvPr>
            <p:cNvCxnSpPr>
              <a:cxnSpLocks/>
            </p:cNvCxnSpPr>
            <p:nvPr/>
          </p:nvCxnSpPr>
          <p:spPr>
            <a:xfrm>
              <a:off x="6141070" y="2746612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F887FD7F-6CC8-E416-B3A0-21D6C94CBE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79368" y="2754726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D993A482-76C4-61CA-D34E-F634C12D2D3C}"/>
                </a:ext>
              </a:extLst>
            </p:cNvPr>
            <p:cNvCxnSpPr>
              <a:cxnSpLocks/>
            </p:cNvCxnSpPr>
            <p:nvPr/>
          </p:nvCxnSpPr>
          <p:spPr>
            <a:xfrm>
              <a:off x="6214210" y="2749205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778ED3D7-8375-2AEB-A968-6D443DD058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2508" y="2757319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2D11B005-744F-0D88-0977-20D8CD597064}"/>
                </a:ext>
              </a:extLst>
            </p:cNvPr>
            <p:cNvCxnSpPr>
              <a:cxnSpLocks/>
            </p:cNvCxnSpPr>
            <p:nvPr/>
          </p:nvCxnSpPr>
          <p:spPr>
            <a:xfrm>
              <a:off x="6296895" y="2754052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030B4BF7-3FE1-0A06-D9D6-F465413458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35193" y="2762166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DD05B40E-7C64-D473-305B-FEB53FFA5F59}"/>
              </a:ext>
            </a:extLst>
          </p:cNvPr>
          <p:cNvGrpSpPr/>
          <p:nvPr/>
        </p:nvGrpSpPr>
        <p:grpSpPr>
          <a:xfrm>
            <a:off x="6541625" y="2580757"/>
            <a:ext cx="322729" cy="61361"/>
            <a:chOff x="6056221" y="2746612"/>
            <a:chExt cx="322729" cy="61361"/>
          </a:xfrm>
        </p:grpSpPr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3B2B837A-E87F-A411-DAFD-6962AB21E088}"/>
                </a:ext>
              </a:extLst>
            </p:cNvPr>
            <p:cNvCxnSpPr>
              <a:cxnSpLocks/>
            </p:cNvCxnSpPr>
            <p:nvPr/>
          </p:nvCxnSpPr>
          <p:spPr>
            <a:xfrm>
              <a:off x="6056221" y="2746612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88468A13-6803-CB96-EFFD-0B67C574B1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4519" y="2754726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249E0CEA-6BDC-2E07-665C-2EF7A192161E}"/>
                </a:ext>
              </a:extLst>
            </p:cNvPr>
            <p:cNvCxnSpPr>
              <a:cxnSpLocks/>
            </p:cNvCxnSpPr>
            <p:nvPr/>
          </p:nvCxnSpPr>
          <p:spPr>
            <a:xfrm>
              <a:off x="6141070" y="2746612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3A659A11-EFA9-1ABB-3780-EA3460A549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79368" y="2754726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3DCE8FA4-F427-BA57-D1B7-A0B0345A6FF7}"/>
                </a:ext>
              </a:extLst>
            </p:cNvPr>
            <p:cNvCxnSpPr>
              <a:cxnSpLocks/>
            </p:cNvCxnSpPr>
            <p:nvPr/>
          </p:nvCxnSpPr>
          <p:spPr>
            <a:xfrm>
              <a:off x="6214210" y="2749205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D7A0BB73-4C49-128B-88FB-87E0880C0D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2508" y="2757319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E8A77F74-1B6A-5013-C357-B7D1349020C4}"/>
                </a:ext>
              </a:extLst>
            </p:cNvPr>
            <p:cNvCxnSpPr>
              <a:cxnSpLocks/>
            </p:cNvCxnSpPr>
            <p:nvPr/>
          </p:nvCxnSpPr>
          <p:spPr>
            <a:xfrm>
              <a:off x="6296895" y="2754052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257BB08A-5033-471D-2188-4D80D645CE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35193" y="2762166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25DF51BA-E979-00A0-0F6E-47D118193318}"/>
              </a:ext>
            </a:extLst>
          </p:cNvPr>
          <p:cNvGrpSpPr/>
          <p:nvPr/>
        </p:nvGrpSpPr>
        <p:grpSpPr>
          <a:xfrm>
            <a:off x="6861852" y="2582991"/>
            <a:ext cx="322729" cy="61361"/>
            <a:chOff x="6056221" y="2746612"/>
            <a:chExt cx="322729" cy="6136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B879F503-E428-AFB8-7FC6-7C7EBEEE101C}"/>
                </a:ext>
              </a:extLst>
            </p:cNvPr>
            <p:cNvCxnSpPr>
              <a:cxnSpLocks/>
            </p:cNvCxnSpPr>
            <p:nvPr/>
          </p:nvCxnSpPr>
          <p:spPr>
            <a:xfrm>
              <a:off x="6056221" y="2746612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98D6EAA7-F967-41A9-9E9B-725E3CF990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4519" y="2754726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C222F06B-0F95-E69B-023F-43BD166A9552}"/>
                </a:ext>
              </a:extLst>
            </p:cNvPr>
            <p:cNvCxnSpPr>
              <a:cxnSpLocks/>
            </p:cNvCxnSpPr>
            <p:nvPr/>
          </p:nvCxnSpPr>
          <p:spPr>
            <a:xfrm>
              <a:off x="6141070" y="2746612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CD975778-7DA4-1424-DBFA-8EAABA7F51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79368" y="2754726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4E5C2017-406A-4902-73D7-CD250ECD9EF2}"/>
                </a:ext>
              </a:extLst>
            </p:cNvPr>
            <p:cNvCxnSpPr>
              <a:cxnSpLocks/>
            </p:cNvCxnSpPr>
            <p:nvPr/>
          </p:nvCxnSpPr>
          <p:spPr>
            <a:xfrm>
              <a:off x="6214210" y="2749205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37BA5F6E-C22C-0C3B-F8CF-FBB7C23F75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2508" y="2757319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B875E27C-343F-C810-8F6E-C24F8EE31EC8}"/>
                </a:ext>
              </a:extLst>
            </p:cNvPr>
            <p:cNvCxnSpPr>
              <a:cxnSpLocks/>
            </p:cNvCxnSpPr>
            <p:nvPr/>
          </p:nvCxnSpPr>
          <p:spPr>
            <a:xfrm>
              <a:off x="6296895" y="2754052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361BF7C6-34D6-8DDD-6098-A23DE3F362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35193" y="2762166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0DCEBBFF-E23E-0478-EE33-B644BEC2DF29}"/>
              </a:ext>
            </a:extLst>
          </p:cNvPr>
          <p:cNvGrpSpPr/>
          <p:nvPr/>
        </p:nvGrpSpPr>
        <p:grpSpPr>
          <a:xfrm>
            <a:off x="7488247" y="2573317"/>
            <a:ext cx="322729" cy="61361"/>
            <a:chOff x="6056221" y="2746612"/>
            <a:chExt cx="322729" cy="61361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1B91C00A-E5B9-D464-C247-D99DCB05B31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221" y="2746612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D520787A-CE2C-7F53-F50C-614E4EE30D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4519" y="2754726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594B7D97-6E6C-B7D7-4B0F-047219F9B862}"/>
                </a:ext>
              </a:extLst>
            </p:cNvPr>
            <p:cNvCxnSpPr>
              <a:cxnSpLocks/>
            </p:cNvCxnSpPr>
            <p:nvPr/>
          </p:nvCxnSpPr>
          <p:spPr>
            <a:xfrm>
              <a:off x="6141070" y="2746612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8D94CD65-F43A-18F1-E460-904E30E5E0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79368" y="2754726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4A3450BF-193B-2C34-10CB-B5EDC6814A62}"/>
                </a:ext>
              </a:extLst>
            </p:cNvPr>
            <p:cNvCxnSpPr>
              <a:cxnSpLocks/>
            </p:cNvCxnSpPr>
            <p:nvPr/>
          </p:nvCxnSpPr>
          <p:spPr>
            <a:xfrm>
              <a:off x="6214210" y="2749205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861861E6-8075-357A-1343-5BACC3A391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2508" y="2757319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FFBB90D4-AEAC-78FB-938A-BD69C97A391F}"/>
                </a:ext>
              </a:extLst>
            </p:cNvPr>
            <p:cNvCxnSpPr>
              <a:cxnSpLocks/>
            </p:cNvCxnSpPr>
            <p:nvPr/>
          </p:nvCxnSpPr>
          <p:spPr>
            <a:xfrm>
              <a:off x="6296895" y="2754052"/>
              <a:ext cx="39433" cy="539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59928DA8-F995-5C85-9DF3-881386FE53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35193" y="2762166"/>
              <a:ext cx="43757" cy="376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E9686EB4-3EDA-02C8-9371-064B8B99E3D9}"/>
              </a:ext>
            </a:extLst>
          </p:cNvPr>
          <p:cNvGrpSpPr/>
          <p:nvPr/>
        </p:nvGrpSpPr>
        <p:grpSpPr>
          <a:xfrm>
            <a:off x="5903972" y="2610810"/>
            <a:ext cx="306363" cy="61361"/>
            <a:chOff x="6121921" y="2564640"/>
            <a:chExt cx="306363" cy="61361"/>
          </a:xfrm>
        </p:grpSpPr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958E1DEB-4128-312E-6C16-D44E649B2B1A}"/>
                </a:ext>
              </a:extLst>
            </p:cNvPr>
            <p:cNvCxnSpPr>
              <a:cxnSpLocks/>
            </p:cNvCxnSpPr>
            <p:nvPr/>
          </p:nvCxnSpPr>
          <p:spPr>
            <a:xfrm>
              <a:off x="6121921" y="2593275"/>
              <a:ext cx="23067" cy="25286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44E6F608-16E0-91B3-771D-7CEB41550E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3853" y="2572754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B37C297F-750D-DF71-D4E1-3E161D6403C3}"/>
                </a:ext>
              </a:extLst>
            </p:cNvPr>
            <p:cNvCxnSpPr>
              <a:cxnSpLocks/>
            </p:cNvCxnSpPr>
            <p:nvPr/>
          </p:nvCxnSpPr>
          <p:spPr>
            <a:xfrm>
              <a:off x="6190404" y="2564640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D06C230A-4E1E-3E42-4CB3-B149CEB6AA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702" y="2572754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EBEEAB49-AEAD-1E43-64E5-9403758008E4}"/>
                </a:ext>
              </a:extLst>
            </p:cNvPr>
            <p:cNvCxnSpPr>
              <a:cxnSpLocks/>
            </p:cNvCxnSpPr>
            <p:nvPr/>
          </p:nvCxnSpPr>
          <p:spPr>
            <a:xfrm>
              <a:off x="6263544" y="2567233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EEDCDC97-311A-E80F-15EA-1408129712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1842" y="2575347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71804E37-7795-FF26-F021-0DB9387B379D}"/>
                </a:ext>
              </a:extLst>
            </p:cNvPr>
            <p:cNvCxnSpPr>
              <a:cxnSpLocks/>
            </p:cNvCxnSpPr>
            <p:nvPr/>
          </p:nvCxnSpPr>
          <p:spPr>
            <a:xfrm>
              <a:off x="6346229" y="2572080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C4655B1B-7170-A1A0-9588-D6D30325CA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84527" y="2580194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12C28169-DF84-F8C2-0C73-91D63E7E35FD}"/>
              </a:ext>
            </a:extLst>
          </p:cNvPr>
          <p:cNvGrpSpPr/>
          <p:nvPr/>
        </p:nvGrpSpPr>
        <p:grpSpPr>
          <a:xfrm>
            <a:off x="6217874" y="2612693"/>
            <a:ext cx="322729" cy="61361"/>
            <a:chOff x="6056221" y="2746612"/>
            <a:chExt cx="322729" cy="61361"/>
          </a:xfrm>
        </p:grpSpPr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DBB45C6F-3F8D-071D-B17F-878F7DD203B8}"/>
                </a:ext>
              </a:extLst>
            </p:cNvPr>
            <p:cNvCxnSpPr>
              <a:cxnSpLocks/>
            </p:cNvCxnSpPr>
            <p:nvPr/>
          </p:nvCxnSpPr>
          <p:spPr>
            <a:xfrm>
              <a:off x="6056221" y="2746612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829292A4-B418-858F-5DE1-9404B896DB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4519" y="2754726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729B95B9-7F29-9276-3DEF-6826422B6E7E}"/>
                </a:ext>
              </a:extLst>
            </p:cNvPr>
            <p:cNvCxnSpPr>
              <a:cxnSpLocks/>
            </p:cNvCxnSpPr>
            <p:nvPr/>
          </p:nvCxnSpPr>
          <p:spPr>
            <a:xfrm>
              <a:off x="6141070" y="2746612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9F3DEBA8-DCA1-D0D1-9D0A-15A54213BF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79368" y="2754726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413DA87A-0B87-C3B2-7DAD-97CD12BAF78E}"/>
                </a:ext>
              </a:extLst>
            </p:cNvPr>
            <p:cNvCxnSpPr>
              <a:cxnSpLocks/>
            </p:cNvCxnSpPr>
            <p:nvPr/>
          </p:nvCxnSpPr>
          <p:spPr>
            <a:xfrm>
              <a:off x="6214210" y="2749205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E64A7A14-A1E7-33B3-806C-CD65C39291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2508" y="2757319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ED7EB841-9D49-47A0-479E-76F6AB92C34E}"/>
                </a:ext>
              </a:extLst>
            </p:cNvPr>
            <p:cNvCxnSpPr>
              <a:cxnSpLocks/>
            </p:cNvCxnSpPr>
            <p:nvPr/>
          </p:nvCxnSpPr>
          <p:spPr>
            <a:xfrm>
              <a:off x="6296895" y="2754052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0C864C8D-8830-355D-9D2E-A9F794C692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35193" y="2762166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DD6A7B5C-A584-45FA-35BE-E9213DC48A34}"/>
              </a:ext>
            </a:extLst>
          </p:cNvPr>
          <p:cNvGrpSpPr/>
          <p:nvPr/>
        </p:nvGrpSpPr>
        <p:grpSpPr>
          <a:xfrm>
            <a:off x="6538981" y="2616016"/>
            <a:ext cx="322729" cy="61361"/>
            <a:chOff x="6056221" y="2746612"/>
            <a:chExt cx="322729" cy="61361"/>
          </a:xfrm>
        </p:grpSpPr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8D144913-2500-1705-4D95-9C3909A5AA07}"/>
                </a:ext>
              </a:extLst>
            </p:cNvPr>
            <p:cNvCxnSpPr>
              <a:cxnSpLocks/>
            </p:cNvCxnSpPr>
            <p:nvPr/>
          </p:nvCxnSpPr>
          <p:spPr>
            <a:xfrm>
              <a:off x="6056221" y="2746612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AA41B5CA-BF2A-A590-FE88-0A6B207205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4519" y="2754726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D456B59F-384F-2118-8023-1E0CED3F2FCB}"/>
                </a:ext>
              </a:extLst>
            </p:cNvPr>
            <p:cNvCxnSpPr>
              <a:cxnSpLocks/>
            </p:cNvCxnSpPr>
            <p:nvPr/>
          </p:nvCxnSpPr>
          <p:spPr>
            <a:xfrm>
              <a:off x="6141070" y="2746612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076D2007-4239-BC82-F1CA-D7D8ACBE89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79368" y="2754726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4E9744D1-09D2-E068-81E4-93AD89F2A285}"/>
                </a:ext>
              </a:extLst>
            </p:cNvPr>
            <p:cNvCxnSpPr>
              <a:cxnSpLocks/>
            </p:cNvCxnSpPr>
            <p:nvPr/>
          </p:nvCxnSpPr>
          <p:spPr>
            <a:xfrm>
              <a:off x="6214210" y="2749205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4540D7AE-A010-02DA-DD12-9DCE0E754E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2508" y="2757319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FA91232C-55E8-E521-15E8-91023BA834FF}"/>
                </a:ext>
              </a:extLst>
            </p:cNvPr>
            <p:cNvCxnSpPr>
              <a:cxnSpLocks/>
            </p:cNvCxnSpPr>
            <p:nvPr/>
          </p:nvCxnSpPr>
          <p:spPr>
            <a:xfrm>
              <a:off x="6296895" y="2754052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FDDD1F0D-D9D3-1301-F6EB-939D567872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35193" y="2762166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E935FBCD-3C69-7BDA-8471-BAD7F3DB1385}"/>
              </a:ext>
            </a:extLst>
          </p:cNvPr>
          <p:cNvGrpSpPr/>
          <p:nvPr/>
        </p:nvGrpSpPr>
        <p:grpSpPr>
          <a:xfrm>
            <a:off x="6859208" y="2618250"/>
            <a:ext cx="322729" cy="61361"/>
            <a:chOff x="6056221" y="2746612"/>
            <a:chExt cx="322729" cy="61361"/>
          </a:xfrm>
        </p:grpSpPr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651D8F2C-6895-761C-69BE-F54176F9F8AF}"/>
                </a:ext>
              </a:extLst>
            </p:cNvPr>
            <p:cNvCxnSpPr>
              <a:cxnSpLocks/>
            </p:cNvCxnSpPr>
            <p:nvPr/>
          </p:nvCxnSpPr>
          <p:spPr>
            <a:xfrm>
              <a:off x="6056221" y="2746612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B842CCEB-338F-33AC-DD86-FF9633FE82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4519" y="2754726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C19CCE38-E6D5-5B60-48CF-BC8054F696FB}"/>
                </a:ext>
              </a:extLst>
            </p:cNvPr>
            <p:cNvCxnSpPr>
              <a:cxnSpLocks/>
            </p:cNvCxnSpPr>
            <p:nvPr/>
          </p:nvCxnSpPr>
          <p:spPr>
            <a:xfrm>
              <a:off x="6141070" y="2746612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8EF6F54A-BD2B-945B-2866-4B3114447D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79368" y="2754726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C2A4BE53-E2A0-75BF-74E4-7C1C2E608553}"/>
                </a:ext>
              </a:extLst>
            </p:cNvPr>
            <p:cNvCxnSpPr>
              <a:cxnSpLocks/>
            </p:cNvCxnSpPr>
            <p:nvPr/>
          </p:nvCxnSpPr>
          <p:spPr>
            <a:xfrm>
              <a:off x="6214210" y="2749205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CA3312AE-B9C5-2E34-62AB-5B7B2B530A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2508" y="2757319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F7B3D616-3481-B6A8-046C-86F265AD42F9}"/>
                </a:ext>
              </a:extLst>
            </p:cNvPr>
            <p:cNvCxnSpPr>
              <a:cxnSpLocks/>
            </p:cNvCxnSpPr>
            <p:nvPr/>
          </p:nvCxnSpPr>
          <p:spPr>
            <a:xfrm>
              <a:off x="6296895" y="2754052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4A3E39A7-13E3-662C-3A98-9735BF01CB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35193" y="2762166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03411320-ED5E-4847-D3F7-AFB9EFD1DF2D}"/>
              </a:ext>
            </a:extLst>
          </p:cNvPr>
          <p:cNvGrpSpPr/>
          <p:nvPr/>
        </p:nvGrpSpPr>
        <p:grpSpPr>
          <a:xfrm>
            <a:off x="7485603" y="2608576"/>
            <a:ext cx="322729" cy="61361"/>
            <a:chOff x="6056221" y="2746612"/>
            <a:chExt cx="322729" cy="61361"/>
          </a:xfrm>
        </p:grpSpPr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0BD27FC6-6EEE-FAC5-A2F1-7D05D8E76321}"/>
                </a:ext>
              </a:extLst>
            </p:cNvPr>
            <p:cNvCxnSpPr>
              <a:cxnSpLocks/>
            </p:cNvCxnSpPr>
            <p:nvPr/>
          </p:nvCxnSpPr>
          <p:spPr>
            <a:xfrm>
              <a:off x="6056221" y="2746612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46EFAE24-1A3F-AAC4-4DA5-A0B7B982B6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4519" y="2754726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6AAF5473-B63B-2953-8626-065B0BC2AAB4}"/>
                </a:ext>
              </a:extLst>
            </p:cNvPr>
            <p:cNvCxnSpPr>
              <a:cxnSpLocks/>
            </p:cNvCxnSpPr>
            <p:nvPr/>
          </p:nvCxnSpPr>
          <p:spPr>
            <a:xfrm>
              <a:off x="6141070" y="2746612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CF952CFB-F2F9-0251-E540-DBF48CE382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79368" y="2754726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E9F69AE0-70FF-62D5-0D02-BEA33A760C19}"/>
                </a:ext>
              </a:extLst>
            </p:cNvPr>
            <p:cNvCxnSpPr>
              <a:cxnSpLocks/>
            </p:cNvCxnSpPr>
            <p:nvPr/>
          </p:nvCxnSpPr>
          <p:spPr>
            <a:xfrm>
              <a:off x="6214210" y="2749205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418A2519-F754-6678-E5DD-E122801A9F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2508" y="2757319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133495B1-0A9F-E57A-DB62-D7B7CD14E3A9}"/>
                </a:ext>
              </a:extLst>
            </p:cNvPr>
            <p:cNvCxnSpPr>
              <a:cxnSpLocks/>
            </p:cNvCxnSpPr>
            <p:nvPr/>
          </p:nvCxnSpPr>
          <p:spPr>
            <a:xfrm>
              <a:off x="6296895" y="2754052"/>
              <a:ext cx="39433" cy="53921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C2C239D8-999B-582D-BB71-242147031A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35193" y="2762166"/>
              <a:ext cx="43757" cy="37692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57" name="TextBox 256">
                <a:extLst>
                  <a:ext uri="{FF2B5EF4-FFF2-40B4-BE49-F238E27FC236}">
                    <a16:creationId xmlns:a16="http://schemas.microsoft.com/office/drawing/2014/main" id="{186D261E-92BC-3FF9-5C9B-9D190317C730}"/>
                  </a:ext>
                </a:extLst>
              </p:cNvPr>
              <p:cNvSpPr txBox="1"/>
              <p:nvPr/>
            </p:nvSpPr>
            <p:spPr>
              <a:xfrm>
                <a:off x="5995545" y="3005812"/>
                <a:ext cx="2303636" cy="1292662"/>
              </a:xfrm>
              <a:prstGeom prst="rect">
                <a:avLst/>
              </a:prstGeom>
              <a:solidFill>
                <a:srgbClr val="FFD579">
                  <a:alpha val="49964"/>
                </a:srgb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×</m:t>
                      </m:r>
                      <m:r>
                        <a:rPr lang="el-GR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l-GR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</m:oMath>
                  </m:oMathPara>
                </a14:m>
                <a:endParaRPr lang="el-GR" sz="2400" b="1" dirty="0">
                  <a:solidFill>
                    <a:srgbClr val="FF0000"/>
                  </a:solidFill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rgbClr val="FF0000"/>
                    </a:solidFill>
                  </a:rPr>
                  <a:t>N</a:t>
                </a:r>
                <a:r>
                  <a:rPr lang="en-US" sz="1200" dirty="0"/>
                  <a:t>  </a:t>
                </a:r>
                <a:r>
                  <a:rPr lang="en-US" sz="1200" b="1" dirty="0">
                    <a:solidFill>
                      <a:srgbClr val="FF0000"/>
                    </a:solidFill>
                  </a:rPr>
                  <a:t>α</a:t>
                </a:r>
                <a:r>
                  <a:rPr lang="el-GR" sz="1200" b="1" dirty="0" err="1">
                    <a:solidFill>
                      <a:srgbClr val="FF0000"/>
                    </a:solidFill>
                  </a:rPr>
                  <a:t>ριθμός</a:t>
                </a:r>
                <a:r>
                  <a:rPr lang="el-GR" sz="1200" b="1" dirty="0">
                    <a:solidFill>
                      <a:srgbClr val="FF0000"/>
                    </a:solidFill>
                  </a:rPr>
                  <a:t> σκεδάσεων</a:t>
                </a:r>
                <a:r>
                  <a:rPr lang="el-GR" sz="1200" dirty="0"/>
                  <a:t> στο πείραμα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srgbClr val="FF0000"/>
                    </a:solidFill>
                  </a:rPr>
                  <a:t>L</a:t>
                </a:r>
                <a:r>
                  <a:rPr lang="en-US" sz="1200" dirty="0"/>
                  <a:t>  </a:t>
                </a:r>
                <a:r>
                  <a:rPr lang="el-GR" sz="1200" dirty="0"/>
                  <a:t>η </a:t>
                </a:r>
                <a:r>
                  <a:rPr lang="el-GR" sz="1200" b="1" dirty="0">
                    <a:solidFill>
                      <a:srgbClr val="FF0000"/>
                    </a:solidFill>
                  </a:rPr>
                  <a:t>φωτεινότητα</a:t>
                </a:r>
                <a:r>
                  <a:rPr lang="el-GR" sz="1200" dirty="0"/>
                  <a:t> της δέσμης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l-GR" sz="1200" dirty="0">
                    <a:solidFill>
                      <a:srgbClr val="FF0000"/>
                    </a:solidFill>
                  </a:rPr>
                  <a:t>σ</a:t>
                </a:r>
                <a:r>
                  <a:rPr lang="el-GR" sz="1200" dirty="0"/>
                  <a:t> η </a:t>
                </a:r>
                <a:r>
                  <a:rPr lang="el-GR" sz="1200" b="1" dirty="0">
                    <a:solidFill>
                      <a:srgbClr val="FF0000"/>
                    </a:solidFill>
                  </a:rPr>
                  <a:t>ενεργός διατομή </a:t>
                </a:r>
                <a:r>
                  <a:rPr lang="el-GR" sz="1200" dirty="0"/>
                  <a:t>για μια διαδικασία σύγκρουσης</a:t>
                </a:r>
                <a:endParaRPr lang="en-US" sz="1200" dirty="0"/>
              </a:p>
            </p:txBody>
          </p:sp>
        </mc:Choice>
        <mc:Fallback>
          <p:sp>
            <p:nvSpPr>
              <p:cNvPr id="257" name="TextBox 256">
                <a:extLst>
                  <a:ext uri="{FF2B5EF4-FFF2-40B4-BE49-F238E27FC236}">
                    <a16:creationId xmlns:a16="http://schemas.microsoft.com/office/drawing/2014/main" id="{186D261E-92BC-3FF9-5C9B-9D190317C7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5545" y="3005812"/>
                <a:ext cx="2303636" cy="1292662"/>
              </a:xfrm>
              <a:prstGeom prst="rect">
                <a:avLst/>
              </a:prstGeom>
              <a:blipFill>
                <a:blip r:embed="rId2"/>
                <a:stretch>
                  <a:fillRect l="-3846" t="-1942" b="-67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9" name="TextBox 258">
            <a:extLst>
              <a:ext uri="{FF2B5EF4-FFF2-40B4-BE49-F238E27FC236}">
                <a16:creationId xmlns:a16="http://schemas.microsoft.com/office/drawing/2014/main" id="{B84D9476-3513-3F7D-1BEC-6696992953A7}"/>
              </a:ext>
            </a:extLst>
          </p:cNvPr>
          <p:cNvSpPr txBox="1"/>
          <p:nvPr/>
        </p:nvSpPr>
        <p:spPr>
          <a:xfrm>
            <a:off x="6254285" y="4432935"/>
            <a:ext cx="2837816" cy="9387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1400" dirty="0"/>
              <a:t>συγκρούσεις κάθε </a:t>
            </a:r>
            <a:r>
              <a:rPr lang="el-GR" sz="1400" dirty="0">
                <a:solidFill>
                  <a:srgbClr val="FF0000"/>
                </a:solidFill>
              </a:rPr>
              <a:t>25n</a:t>
            </a:r>
            <a:r>
              <a:rPr lang="en-US" sz="1400" dirty="0">
                <a:solidFill>
                  <a:srgbClr val="FF0000"/>
                </a:solidFill>
              </a:rPr>
              <a:t>s</a:t>
            </a:r>
            <a:endParaRPr lang="el-GR" sz="1400" dirty="0">
              <a:solidFill>
                <a:srgbClr val="FF0000"/>
              </a:solidFill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1400" dirty="0"/>
              <a:t>~</a:t>
            </a:r>
            <a:r>
              <a:rPr lang="el-GR" sz="1400" dirty="0">
                <a:solidFill>
                  <a:srgbClr val="FF0000"/>
                </a:solidFill>
              </a:rPr>
              <a:t>50-100</a:t>
            </a:r>
            <a:r>
              <a:rPr lang="el-GR" sz="1400" baseline="-25000" dirty="0"/>
              <a:t>(</a:t>
            </a:r>
            <a:r>
              <a:rPr lang="en-US" sz="1400" baseline="-25000" dirty="0"/>
              <a:t>max</a:t>
            </a:r>
            <a:r>
              <a:rPr lang="el-GR" sz="1400" baseline="-25000" dirty="0"/>
              <a:t> 240)</a:t>
            </a:r>
            <a:r>
              <a:rPr lang="el-GR" sz="1400" dirty="0"/>
              <a:t> σκεδάσεις </a:t>
            </a:r>
            <a:r>
              <a:rPr lang="en-US" sz="1400" dirty="0"/>
              <a:t>α</a:t>
            </a:r>
            <a:r>
              <a:rPr lang="el-GR" sz="1400" dirty="0"/>
              <a:t>να σύγκρουση στα μεγάλα πειράματα </a:t>
            </a:r>
            <a:r>
              <a:rPr lang="en-US" sz="1400" dirty="0"/>
              <a:t>ATLAS/CMS</a:t>
            </a:r>
            <a:r>
              <a:rPr lang="el-GR" sz="1400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3702471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56CAD-0722-43B9-0792-7C6CB7C10B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 LHC </a:t>
            </a:r>
            <a:r>
              <a:rPr lang="el-GR" dirty="0"/>
              <a:t>τι ιδιαίτερο έχει;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DF34FC-4534-90DA-4420-E281866D22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CADC3-438F-9F65-383F-1A3370E81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8A319-5D8F-55E0-0BBA-ADF4DE076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18B0F-6FBA-989B-CC52-1A503BA8E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2672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92CDF5-B794-4475-25C0-F88AA6DC2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5183955" cy="5148037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110000"/>
              </a:lnSpc>
            </a:pPr>
            <a:r>
              <a:rPr lang="el-GR" dirty="0"/>
              <a:t>Φτειαγμένος ~100μ κάτω από την επιφάνεια</a:t>
            </a:r>
          </a:p>
          <a:p>
            <a:pPr algn="l">
              <a:lnSpc>
                <a:spcPct val="110000"/>
              </a:lnSpc>
            </a:pPr>
            <a:r>
              <a:rPr lang="el-GR" dirty="0"/>
              <a:t>Δύο δέσμες </a:t>
            </a:r>
            <a:r>
              <a:rPr lang="el-GR" dirty="0" err="1"/>
              <a:t>προτονίων</a:t>
            </a:r>
            <a:r>
              <a:rPr lang="el-GR" dirty="0"/>
              <a:t> που κινούνται αντίθετα και συγκρούονται σε 4 μεγάλα πειράματα</a:t>
            </a:r>
          </a:p>
          <a:p>
            <a:pPr algn="l">
              <a:lnSpc>
                <a:spcPct val="110000"/>
              </a:lnSpc>
            </a:pPr>
            <a:r>
              <a:rPr lang="el-GR" dirty="0"/>
              <a:t>Περιφέρεια 26.7 k</a:t>
            </a:r>
            <a:r>
              <a:rPr lang="en-US" dirty="0"/>
              <a:t>m</a:t>
            </a:r>
          </a:p>
          <a:p>
            <a:pPr algn="l">
              <a:lnSpc>
                <a:spcPct val="110000"/>
              </a:lnSpc>
            </a:pPr>
            <a:r>
              <a:rPr lang="el-GR" dirty="0" err="1"/>
              <a:t>Προηγμ</a:t>
            </a:r>
            <a:r>
              <a:rPr lang="en-US" dirty="0" err="1"/>
              <a:t>έ</a:t>
            </a:r>
            <a:r>
              <a:rPr lang="el-GR" dirty="0" err="1"/>
              <a:t>νος</a:t>
            </a:r>
            <a:r>
              <a:rPr lang="el-GR" dirty="0"/>
              <a:t> σχεδιασμός των μαγνητών</a:t>
            </a:r>
            <a:r>
              <a:rPr lang="en-US" dirty="0"/>
              <a:t>,</a:t>
            </a:r>
            <a:r>
              <a:rPr lang="el-GR" dirty="0"/>
              <a:t> με δύο δέσμες στον ίδιο μαγνήτη σε απόσταση 19.4 εκ μεταξύ τους</a:t>
            </a:r>
          </a:p>
          <a:p>
            <a:pPr algn="l">
              <a:lnSpc>
                <a:spcPct val="110000"/>
              </a:lnSpc>
            </a:pPr>
            <a:r>
              <a:rPr lang="el-GR" dirty="0"/>
              <a:t>Υψηλά ρεύματα στους μαγνήτες (13’000Α) για να δώσουν το απαραίτητο μαγνητικό πεδίο 8.3Τ στα 7 </a:t>
            </a:r>
            <a:r>
              <a:rPr lang="en-US" dirty="0" err="1"/>
              <a:t>TeV</a:t>
            </a:r>
            <a:r>
              <a:rPr lang="en-US" dirty="0"/>
              <a:t>, </a:t>
            </a:r>
            <a:r>
              <a:rPr lang="el-GR" dirty="0"/>
              <a:t>150 τόνους υγρό Ήλιο για να κρατηθούν οι μαγνήτες στην χαμηλή θερμοκρασία και να μείνουν </a:t>
            </a:r>
            <a:r>
              <a:rPr lang="el-GR" dirty="0" err="1"/>
              <a:t>υπεραγώγιμοι</a:t>
            </a:r>
            <a:endParaRPr lang="en-US" dirty="0"/>
          </a:p>
          <a:p>
            <a:pPr algn="l">
              <a:lnSpc>
                <a:spcPct val="110000"/>
              </a:lnSpc>
            </a:pPr>
            <a:r>
              <a:rPr lang="el-GR" dirty="0"/>
              <a:t>Εν</a:t>
            </a:r>
            <a:r>
              <a:rPr lang="en-US" dirty="0" err="1"/>
              <a:t>έ</a:t>
            </a:r>
            <a:r>
              <a:rPr lang="el-GR" dirty="0" err="1"/>
              <a:t>ργεια</a:t>
            </a:r>
            <a:r>
              <a:rPr lang="el-GR" dirty="0"/>
              <a:t> δέσμης ~350</a:t>
            </a:r>
            <a:r>
              <a:rPr lang="en-US" dirty="0"/>
              <a:t>MJ, </a:t>
            </a:r>
            <a:r>
              <a:rPr lang="el-GR" dirty="0"/>
              <a:t>απώλεια ενέργειας λόγω ακτινοβολίας δέσμης 3.7</a:t>
            </a:r>
            <a:r>
              <a:rPr lang="en-US" dirty="0"/>
              <a:t>kW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A31975-F929-C54B-F541-5D599EDEB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 LHC </a:t>
            </a:r>
            <a:r>
              <a:rPr lang="el-GR" dirty="0"/>
              <a:t>σε λ</a:t>
            </a:r>
            <a:r>
              <a:rPr lang="en-US" dirty="0" err="1"/>
              <a:t>ί</a:t>
            </a:r>
            <a:r>
              <a:rPr lang="el-GR" dirty="0" err="1"/>
              <a:t>γα</a:t>
            </a:r>
            <a:r>
              <a:rPr lang="el-GR" dirty="0"/>
              <a:t> λόγια!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189F8-91B2-DD22-069C-D79F34B55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B9D17-07D8-7975-DB07-D051C0DE8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AB405-B554-61CF-F10A-3201A64BE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35C51A9F-1158-B2C9-8386-ADD82A536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3912" y="233054"/>
            <a:ext cx="3207370" cy="2412561"/>
          </a:xfrm>
          <a:prstGeom prst="rect">
            <a:avLst/>
          </a:prstGeom>
          <a:noFill/>
        </p:spPr>
      </p:pic>
      <p:pic>
        <p:nvPicPr>
          <p:cNvPr id="10242" name="Picture 2" descr="Superconducting quadrupole magnets for the LHC">
            <a:extLst>
              <a:ext uri="{FF2B5EF4-FFF2-40B4-BE49-F238E27FC236}">
                <a16:creationId xmlns:a16="http://schemas.microsoft.com/office/drawing/2014/main" id="{65D1CD00-5388-0BC2-AF3D-8589D3C2F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127" y="4667790"/>
            <a:ext cx="1665834" cy="129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The cross-section of the LHC main dipole magnet. | Download Scientific  Diagram">
            <a:extLst>
              <a:ext uri="{FF2B5EF4-FFF2-40B4-BE49-F238E27FC236}">
                <a16:creationId xmlns:a16="http://schemas.microsoft.com/office/drawing/2014/main" id="{F498FCB0-954D-A57F-D3D6-7BCDB6517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838" y="2952792"/>
            <a:ext cx="2808312" cy="1589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3C2A34CA-CD17-F3FD-F9CF-0B631003CF1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2144" y="1479794"/>
            <a:ext cx="4590980" cy="4680520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D896EC-42BD-DF08-63D8-D217288EDA60}"/>
              </a:ext>
            </a:extLst>
          </p:cNvPr>
          <p:cNvSpPr txBox="1"/>
          <p:nvPr/>
        </p:nvSpPr>
        <p:spPr>
          <a:xfrm>
            <a:off x="6096000" y="5965141"/>
            <a:ext cx="7139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200" dirty="0" err="1"/>
              <a:t>τετραπολο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A3B234-F8CB-805C-123A-CDF300D8E359}"/>
              </a:ext>
            </a:extLst>
          </p:cNvPr>
          <p:cNvSpPr txBox="1"/>
          <p:nvPr/>
        </p:nvSpPr>
        <p:spPr>
          <a:xfrm>
            <a:off x="5817218" y="2787323"/>
            <a:ext cx="46384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200" dirty="0" err="1"/>
              <a:t>διπολο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894566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3D0A33E-A21D-63A0-6705-5D70951903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Γιατί ο επιταχυντής είναι κατασκευασμένος υπόγεια;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BE5995A-5EBE-B5FD-2BE8-6BB81005C3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CBC63-1C74-EA9C-8D1B-FD3209553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F6CC4-01E4-E504-7A40-65C4A6A2B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B6E2E-5804-08E9-3D57-37D07D8DD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35172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A7733A2-B03C-CE97-145B-4DE04F05A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l-GR" dirty="0"/>
              <a:t>Για τους μεγάλους επιταχυντές (&gt;1χιλ περίμετρο), η αγορά της αντίστοιχης γης θα ήταν αρκετά πολύπλοκη διαδικασία και θα έφερνε μεγάλη αλλαγή στην περιοχή (χωριά, δρόμοι κλπ.). </a:t>
            </a:r>
            <a:r>
              <a:rPr lang="el-GR" dirty="0" err="1"/>
              <a:t>Ετσι</a:t>
            </a:r>
            <a:r>
              <a:rPr lang="el-GR" dirty="0"/>
              <a:t> είτε επιλέγονται νέες περιοχές, είτε υπόγεια κατασκευή. Για </a:t>
            </a:r>
            <a:r>
              <a:rPr lang="el-GR" dirty="0" err="1"/>
              <a:t>μικροτερους</a:t>
            </a:r>
            <a:r>
              <a:rPr lang="el-GR" dirty="0"/>
              <a:t> επιταχυντές η εξασφάλιση μιας έκτασης δεν είναι απαγορευτική οπότε επιλέγεται σαν λύση. Σε αυτή την περίπτωση οι επιταχυντές είναι λίγα μέτρα(~10μ) κάτω από την επιφάνεια </a:t>
            </a:r>
            <a:r>
              <a:rPr lang="el-GR" dirty="0" err="1"/>
              <a:t>λογω</a:t>
            </a:r>
            <a:r>
              <a:rPr lang="el-GR" dirty="0"/>
              <a:t> του (3) και συνήθως καλύπτονται με χώμα ή άλλη προστασία (</a:t>
            </a:r>
            <a:r>
              <a:rPr lang="en-US" dirty="0"/>
              <a:t>shielding), </a:t>
            </a:r>
            <a:r>
              <a:rPr lang="el-GR" dirty="0"/>
              <a:t>ανάλογα και με την ενέργειά τους και τύπο δέσμης.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l-GR" dirty="0"/>
              <a:t>Αν και δεν έχει ιδιαίτερα θέματα ραδιενέργειας η χρήση δεσμών υπόγεια </a:t>
            </a:r>
            <a:r>
              <a:rPr lang="el-GR" dirty="0" err="1"/>
              <a:t>εχει</a:t>
            </a:r>
            <a:r>
              <a:rPr lang="el-GR" dirty="0"/>
              <a:t> πολλά πλεονεκτήματα σε περίπτωση ατυχημάτων. 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l-GR" dirty="0"/>
              <a:t>Μένοντας στο υπέδαφος έχουμε μια πιο σταθερή θερμοκρασία που χρειάζεται για την λειτουργία του. Π.χ. αποφυγή διαστολών/συστολών λόγω αυξημένης θερμοκρασίας με συνέπεια την μην σωστή ευθυγράμμιση των μαγνητών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D8BD061-EDF9-1F38-CB8C-7AC50C96E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Για τρείς βασικούς λόγους</a:t>
            </a:r>
            <a:br>
              <a:rPr lang="el-GR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C3055-F7AA-8C03-14DB-1D02961F6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C065B-29E2-B520-5BA6-316E06B34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Η. Ευθυμιόπουλος | Επιταχυντές - Ι. </a:t>
            </a:r>
            <a:r>
              <a:rPr lang="en-GB" dirty="0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819C6-7120-BE91-3AA9-B3EFAC6B3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642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2C23BB5-1768-7665-8192-428154057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226910"/>
            <a:ext cx="11376024" cy="252028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dirty="0"/>
              <a:t>Με την θεμελίωση του ατομικού μοντέλου από τον </a:t>
            </a:r>
            <a:r>
              <a:rPr lang="en-US" dirty="0">
                <a:solidFill>
                  <a:srgbClr val="C00000"/>
                </a:solidFill>
              </a:rPr>
              <a:t>Ernest Rutherford</a:t>
            </a:r>
            <a:r>
              <a:rPr lang="el-GR" dirty="0"/>
              <a:t> στις  αρχές του 20</a:t>
            </a:r>
            <a:r>
              <a:rPr lang="el-GR" baseline="30000" dirty="0"/>
              <a:t>ου</a:t>
            </a:r>
            <a:r>
              <a:rPr lang="el-GR" dirty="0"/>
              <a:t> αιώνα με το πείραμα σκέδασης πυρήνων ηλίου (α-σωματίδια) από φύλλα χρυσού</a:t>
            </a:r>
            <a:r>
              <a:rPr lang="en-US" dirty="0"/>
              <a:t> (</a:t>
            </a:r>
            <a:r>
              <a:rPr lang="en-US" dirty="0">
                <a:solidFill>
                  <a:srgbClr val="FF0000"/>
                </a:solidFill>
              </a:rPr>
              <a:t>1911</a:t>
            </a:r>
            <a:r>
              <a:rPr lang="en-US" dirty="0"/>
              <a:t>)</a:t>
            </a:r>
            <a:r>
              <a:rPr lang="el-GR" dirty="0"/>
              <a:t> γεννήθηκαν πολλά ερωτήματα για την κατανόηση του ατόμου και κυρίως την εξερεύνηση του πυρήνα.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07BA9-85E8-5E33-2B76-4C8FA1DE0D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9576" y="6378349"/>
            <a:ext cx="1836812" cy="365125"/>
          </a:xfrm>
        </p:spPr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96001E-2F96-A922-D547-2F4E3AA06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6D0E4-7DFD-DC48-7035-A2CF07102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0BE7DD-92A1-DB03-3A9D-80595DAF3EBA}"/>
              </a:ext>
            </a:extLst>
          </p:cNvPr>
          <p:cNvSpPr/>
          <p:nvPr/>
        </p:nvSpPr>
        <p:spPr>
          <a:xfrm>
            <a:off x="8184232" y="1844824"/>
            <a:ext cx="3599781" cy="43924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9CCADC8-A520-72E9-C02D-D39AD453A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392" y="1940868"/>
            <a:ext cx="1009488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B33E8BA5-7897-FBCF-B985-0537B5536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255" y="3429000"/>
            <a:ext cx="905625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27B83212-7807-06D6-F67B-716785ACC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255" y="4905604"/>
            <a:ext cx="944707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" descr="Image">
            <a:extLst>
              <a:ext uri="{FF2B5EF4-FFF2-40B4-BE49-F238E27FC236}">
                <a16:creationId xmlns:a16="http://schemas.microsoft.com/office/drawing/2014/main" id="{AF8B8A0F-702D-5407-71CC-281089A4B6B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209"/>
          <a:stretch/>
        </p:blipFill>
        <p:spPr>
          <a:xfrm>
            <a:off x="8264544" y="1988840"/>
            <a:ext cx="2295952" cy="4133900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DB79BE7-8A88-F115-2D0B-086F270E6909}"/>
              </a:ext>
            </a:extLst>
          </p:cNvPr>
          <p:cNvSpPr txBox="1"/>
          <p:nvPr/>
        </p:nvSpPr>
        <p:spPr>
          <a:xfrm>
            <a:off x="10754283" y="3018438"/>
            <a:ext cx="81432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Ernest Rutherford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71F83C-1841-9ACF-D6DE-D1348B6AD903}"/>
              </a:ext>
            </a:extLst>
          </p:cNvPr>
          <p:cNvSpPr txBox="1"/>
          <p:nvPr/>
        </p:nvSpPr>
        <p:spPr>
          <a:xfrm>
            <a:off x="10969052" y="4534423"/>
            <a:ext cx="5786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Hans Geiger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E5FF96-41C0-177A-C3BB-5189229083F8}"/>
              </a:ext>
            </a:extLst>
          </p:cNvPr>
          <p:cNvSpPr txBox="1"/>
          <p:nvPr/>
        </p:nvSpPr>
        <p:spPr>
          <a:xfrm>
            <a:off x="10880726" y="6016792"/>
            <a:ext cx="72776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Ernest Marsden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B4FF63-21EC-3E52-FD12-AEAE792F787E}"/>
              </a:ext>
            </a:extLst>
          </p:cNvPr>
          <p:cNvSpPr txBox="1"/>
          <p:nvPr/>
        </p:nvSpPr>
        <p:spPr>
          <a:xfrm>
            <a:off x="11121452" y="4686823"/>
            <a:ext cx="5786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Hans Geiger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BC4042-21C3-F610-FC66-D73ED3BEBE62}"/>
              </a:ext>
            </a:extLst>
          </p:cNvPr>
          <p:cNvSpPr txBox="1"/>
          <p:nvPr/>
        </p:nvSpPr>
        <p:spPr>
          <a:xfrm>
            <a:off x="11273852" y="4839223"/>
            <a:ext cx="5786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Hans Geiger</a:t>
            </a:r>
          </a:p>
        </p:txBody>
      </p:sp>
      <p:sp>
        <p:nvSpPr>
          <p:cNvPr id="21" name="Content Placeholder 12">
            <a:extLst>
              <a:ext uri="{FF2B5EF4-FFF2-40B4-BE49-F238E27FC236}">
                <a16:creationId xmlns:a16="http://schemas.microsoft.com/office/drawing/2014/main" id="{BE5CB791-85E5-CB84-1ACE-B1566BEDE571}"/>
              </a:ext>
            </a:extLst>
          </p:cNvPr>
          <p:cNvSpPr txBox="1">
            <a:spLocks/>
          </p:cNvSpPr>
          <p:nvPr/>
        </p:nvSpPr>
        <p:spPr>
          <a:xfrm>
            <a:off x="407985" y="2198810"/>
            <a:ext cx="7588039" cy="1230190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i="1" u="none" strike="noStrike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ff-meta-serif-web-pro"/>
              </a:rPr>
              <a:t>“It has long been my ambition to have available for study a copious supply of atoms and electrons which have an individual energy far transcending that of particles from radioactive bodies.”</a:t>
            </a:r>
            <a:endParaRPr lang="el-GR" b="0" i="1" u="none" strike="noStrike" dirty="0">
              <a:solidFill>
                <a:schemeClr val="accent6">
                  <a:lumMod val="40000"/>
                  <a:lumOff val="60000"/>
                </a:schemeClr>
              </a:solidFill>
              <a:effectLst/>
              <a:latin typeface="ff-meta-serif-web-pro"/>
            </a:endParaRP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en-US" b="0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ff-meta-serif-web-pro"/>
              </a:rPr>
              <a:t>Ernest Rutherford, Address to the Royal Society, 1927</a:t>
            </a:r>
            <a:endParaRPr lang="en-US" i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Content Placeholder 12">
            <a:extLst>
              <a:ext uri="{FF2B5EF4-FFF2-40B4-BE49-F238E27FC236}">
                <a16:creationId xmlns:a16="http://schemas.microsoft.com/office/drawing/2014/main" id="{52684075-56A6-771A-1781-72247F464C6D}"/>
              </a:ext>
            </a:extLst>
          </p:cNvPr>
          <p:cNvSpPr txBox="1">
            <a:spLocks/>
          </p:cNvSpPr>
          <p:nvPr/>
        </p:nvSpPr>
        <p:spPr>
          <a:xfrm>
            <a:off x="407984" y="3540084"/>
            <a:ext cx="6515173" cy="26255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</a:rPr>
              <a:t>1928</a:t>
            </a:r>
            <a:r>
              <a:rPr lang="en-US" dirty="0">
                <a:solidFill>
                  <a:srgbClr val="2F2F2F"/>
                </a:solidFill>
              </a:rPr>
              <a:t> : </a:t>
            </a:r>
            <a:r>
              <a:rPr lang="en-US" dirty="0">
                <a:solidFill>
                  <a:srgbClr val="C00000"/>
                </a:solidFill>
              </a:rPr>
              <a:t>Ronald W. Gurney</a:t>
            </a:r>
            <a:r>
              <a:rPr lang="en-US" dirty="0">
                <a:solidFill>
                  <a:srgbClr val="2F2F2F"/>
                </a:solidFill>
              </a:rPr>
              <a:t> </a:t>
            </a:r>
            <a:r>
              <a:rPr lang="el-GR" dirty="0">
                <a:solidFill>
                  <a:srgbClr val="2F2F2F"/>
                </a:solidFill>
              </a:rPr>
              <a:t>και </a:t>
            </a:r>
            <a:r>
              <a:rPr lang="en-US" dirty="0">
                <a:solidFill>
                  <a:srgbClr val="C00000"/>
                </a:solidFill>
              </a:rPr>
              <a:t>Gregory </a:t>
            </a:r>
            <a:r>
              <a:rPr lang="en-US" dirty="0" err="1">
                <a:solidFill>
                  <a:srgbClr val="C00000"/>
                </a:solidFill>
              </a:rPr>
              <a:t>Gamov</a:t>
            </a:r>
            <a:r>
              <a:rPr lang="en-US" dirty="0">
                <a:solidFill>
                  <a:srgbClr val="2F2F2F"/>
                </a:solidFill>
              </a:rPr>
              <a:t> </a:t>
            </a:r>
            <a:r>
              <a:rPr lang="el-GR" dirty="0">
                <a:solidFill>
                  <a:srgbClr val="2F2F2F"/>
                </a:solidFill>
              </a:rPr>
              <a:t>ανακάλυψαν το φαινόμενο σήραγγας (</a:t>
            </a:r>
            <a:r>
              <a:rPr lang="en-US" dirty="0">
                <a:solidFill>
                  <a:srgbClr val="2F2F2F"/>
                </a:solidFill>
              </a:rPr>
              <a:t>tunneling</a:t>
            </a:r>
            <a:r>
              <a:rPr lang="el-GR" dirty="0">
                <a:solidFill>
                  <a:srgbClr val="2F2F2F"/>
                </a:solidFill>
              </a:rPr>
              <a:t>)</a:t>
            </a:r>
            <a:r>
              <a:rPr lang="en-US" dirty="0">
                <a:solidFill>
                  <a:srgbClr val="2F2F2F"/>
                </a:solidFill>
              </a:rPr>
              <a:t> </a:t>
            </a:r>
            <a:r>
              <a:rPr lang="el-GR" dirty="0">
                <a:solidFill>
                  <a:srgbClr val="2F2F2F"/>
                </a:solidFill>
              </a:rPr>
              <a:t>από το </a:t>
            </a:r>
            <a:r>
              <a:rPr lang="el-GR" dirty="0" err="1">
                <a:solidFill>
                  <a:srgbClr val="2F2F2F"/>
                </a:solidFill>
              </a:rPr>
              <a:t>κβαντομηχανικό</a:t>
            </a:r>
            <a:r>
              <a:rPr lang="el-GR" dirty="0">
                <a:solidFill>
                  <a:srgbClr val="2F2F2F"/>
                </a:solidFill>
              </a:rPr>
              <a:t> πηγάδι, και εκτίμησαν ότι ένα σωματίδιο ενέργειας </a:t>
            </a:r>
            <a:r>
              <a:rPr lang="el-GR" dirty="0">
                <a:solidFill>
                  <a:srgbClr val="00B050"/>
                </a:solidFill>
              </a:rPr>
              <a:t>~500 </a:t>
            </a:r>
            <a:r>
              <a:rPr lang="en-US" dirty="0">
                <a:solidFill>
                  <a:srgbClr val="00B050"/>
                </a:solidFill>
              </a:rPr>
              <a:t>keV </a:t>
            </a:r>
            <a:r>
              <a:rPr lang="el-GR" dirty="0">
                <a:solidFill>
                  <a:srgbClr val="2F2F2F"/>
                </a:solidFill>
              </a:rPr>
              <a:t>είναι ικανό να σπάσει τον πυρήνα του ατόμου</a:t>
            </a:r>
            <a:r>
              <a:rPr lang="en-US" dirty="0">
                <a:solidFill>
                  <a:srgbClr val="2F2F2F"/>
                </a:solidFill>
              </a:rPr>
              <a:t>! </a:t>
            </a:r>
            <a:endParaRPr lang="el-GR" dirty="0">
              <a:solidFill>
                <a:srgbClr val="2F2F2F"/>
              </a:solidFill>
            </a:endParaRPr>
          </a:p>
          <a:p>
            <a:pPr>
              <a:lnSpc>
                <a:spcPct val="100000"/>
              </a:lnSpc>
            </a:pPr>
            <a:r>
              <a:rPr lang="el-GR" dirty="0">
                <a:solidFill>
                  <a:srgbClr val="00B050"/>
                </a:solidFill>
              </a:rPr>
              <a:t>Η ανάγκη για τους πρώτους επιταχυντές γεννήθηκε! 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034" name="Picture 10" descr="undefined">
            <a:extLst>
              <a:ext uri="{FF2B5EF4-FFF2-40B4-BE49-F238E27FC236}">
                <a16:creationId xmlns:a16="http://schemas.microsoft.com/office/drawing/2014/main" id="{A62A4847-9312-99AF-E81C-9346C12D9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877" y="3540084"/>
            <a:ext cx="942411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ГЁРНИ Рональд Уилфрид (Gurney Ronald Wilfred) | Объединение учителей  Санкт-Петербурга">
            <a:extLst>
              <a:ext uri="{FF2B5EF4-FFF2-40B4-BE49-F238E27FC236}">
                <a16:creationId xmlns:a16="http://schemas.microsoft.com/office/drawing/2014/main" id="{CB61A050-5344-EB4C-BF83-8175A14D9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546" y="4900778"/>
            <a:ext cx="991156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16C18FD-1B31-8A2C-26E2-7FFA3881323B}"/>
              </a:ext>
            </a:extLst>
          </p:cNvPr>
          <p:cNvSpPr txBox="1"/>
          <p:nvPr/>
        </p:nvSpPr>
        <p:spPr>
          <a:xfrm>
            <a:off x="7246228" y="4635613"/>
            <a:ext cx="46968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G. </a:t>
            </a:r>
            <a:r>
              <a:rPr lang="en-US" sz="800" dirty="0" err="1">
                <a:solidFill>
                  <a:schemeClr val="bg1"/>
                </a:solidFill>
              </a:rPr>
              <a:t>Gamov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6D83F7-A546-95CD-DCE9-F76926BCCA93}"/>
              </a:ext>
            </a:extLst>
          </p:cNvPr>
          <p:cNvSpPr txBox="1"/>
          <p:nvPr/>
        </p:nvSpPr>
        <p:spPr>
          <a:xfrm>
            <a:off x="7094087" y="6013423"/>
            <a:ext cx="84798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Ronald W. Gurney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E82DE6-1AA0-7B13-5201-E9D093BFC03D}"/>
              </a:ext>
            </a:extLst>
          </p:cNvPr>
          <p:cNvSpPr txBox="1"/>
          <p:nvPr/>
        </p:nvSpPr>
        <p:spPr>
          <a:xfrm>
            <a:off x="8760296" y="5361501"/>
            <a:ext cx="1755289" cy="169277"/>
          </a:xfrm>
          <a:prstGeom prst="rect">
            <a:avLst/>
          </a:prstGeom>
          <a:solidFill>
            <a:srgbClr val="FFD579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100" b="1" dirty="0">
                <a:solidFill>
                  <a:srgbClr val="C00000"/>
                </a:solidFill>
              </a:rPr>
              <a:t>α-ακτινοβολία : β/</a:t>
            </a:r>
            <a:r>
              <a:rPr lang="en-US" sz="1100" b="1" dirty="0">
                <a:solidFill>
                  <a:srgbClr val="C00000"/>
                </a:solidFill>
              </a:rPr>
              <a:t>c ~ 5-7%</a:t>
            </a:r>
            <a:endParaRPr lang="el-GR" sz="11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911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7B552-2062-2E7A-352F-149413B90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845A35-B549-B699-9506-77492821B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FF2C04-A7D1-7301-A5E1-8602CA68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28674" name="Picture 2" descr="Fermilab particle accelerators">
            <a:extLst>
              <a:ext uri="{FF2B5EF4-FFF2-40B4-BE49-F238E27FC236}">
                <a16:creationId xmlns:a16="http://schemas.microsoft.com/office/drawing/2014/main" id="{08C58820-BD02-102B-5FAC-0E52160CAF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55" y="764704"/>
            <a:ext cx="3866407" cy="314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430063-B15C-4448-82AB-12680487C8AD}"/>
              </a:ext>
            </a:extLst>
          </p:cNvPr>
          <p:cNvSpPr txBox="1"/>
          <p:nvPr/>
        </p:nvSpPr>
        <p:spPr>
          <a:xfrm>
            <a:off x="623392" y="3431682"/>
            <a:ext cx="30649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FF00"/>
                </a:solidFill>
              </a:rPr>
              <a:t>Fermi National </a:t>
            </a:r>
            <a:r>
              <a:rPr lang="en-US" dirty="0" err="1">
                <a:solidFill>
                  <a:srgbClr val="FFFF00"/>
                </a:solidFill>
              </a:rPr>
              <a:t>Laborarory</a:t>
            </a:r>
            <a:r>
              <a:rPr lang="en-US" dirty="0">
                <a:solidFill>
                  <a:srgbClr val="FFFF00"/>
                </a:solidFill>
              </a:rPr>
              <a:t> US</a:t>
            </a:r>
          </a:p>
        </p:txBody>
      </p:sp>
      <p:pic>
        <p:nvPicPr>
          <p:cNvPr id="28676" name="Picture 4" descr="Overview: Future Technologies | Our Research | Paul Scherrer Institut (PSI)">
            <a:extLst>
              <a:ext uri="{FF2B5EF4-FFF2-40B4-BE49-F238E27FC236}">
                <a16:creationId xmlns:a16="http://schemas.microsoft.com/office/drawing/2014/main" id="{692F7A6D-F05A-A396-A773-B8B3B6E4A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789" y="3227461"/>
            <a:ext cx="4345162" cy="298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362B8F-7031-741D-AF1C-9CAA3146A54C}"/>
              </a:ext>
            </a:extLst>
          </p:cNvPr>
          <p:cNvSpPr txBox="1"/>
          <p:nvPr/>
        </p:nvSpPr>
        <p:spPr>
          <a:xfrm>
            <a:off x="9914565" y="5923103"/>
            <a:ext cx="183383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FF00"/>
                </a:solidFill>
              </a:rPr>
              <a:t>PSI  - Switzerland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82328F-1786-8217-E20F-853C616BFCDF}"/>
              </a:ext>
            </a:extLst>
          </p:cNvPr>
          <p:cNvSpPr txBox="1"/>
          <p:nvPr/>
        </p:nvSpPr>
        <p:spPr>
          <a:xfrm>
            <a:off x="747105" y="436357"/>
            <a:ext cx="31803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High Energy Physics Research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0CC222-9099-85B0-2D9A-B33D76C384AD}"/>
              </a:ext>
            </a:extLst>
          </p:cNvPr>
          <p:cNvSpPr txBox="1"/>
          <p:nvPr/>
        </p:nvSpPr>
        <p:spPr>
          <a:xfrm>
            <a:off x="8688288" y="436357"/>
            <a:ext cx="26673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2F2F2F"/>
                </a:solidFill>
              </a:rPr>
              <a:t>Synchrotron Light Source </a:t>
            </a:r>
          </a:p>
        </p:txBody>
      </p:sp>
      <p:pic>
        <p:nvPicPr>
          <p:cNvPr id="3074" name="Picture 2" descr="KEK:Accelerator Laboratory">
            <a:extLst>
              <a:ext uri="{FF2B5EF4-FFF2-40B4-BE49-F238E27FC236}">
                <a16:creationId xmlns:a16="http://schemas.microsoft.com/office/drawing/2014/main" id="{3719AA32-0006-6E4E-9BCA-8E67A50D5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731" y="3834107"/>
            <a:ext cx="4048585" cy="234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4F4DA5-53A7-4F06-1ACC-FCECC1265A4D}"/>
              </a:ext>
            </a:extLst>
          </p:cNvPr>
          <p:cNvSpPr txBox="1"/>
          <p:nvPr/>
        </p:nvSpPr>
        <p:spPr>
          <a:xfrm>
            <a:off x="2932313" y="5880500"/>
            <a:ext cx="23681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FF00"/>
                </a:solidFill>
              </a:rPr>
              <a:t>KEK Laboratory, Japan</a:t>
            </a:r>
          </a:p>
        </p:txBody>
      </p:sp>
      <p:pic>
        <p:nvPicPr>
          <p:cNvPr id="3076" name="Picture 4" descr="ALBA synchrotron, Cerdanyola del Valles, Barcelona province, Catalonia,  Spain Stock Photo - Alamy">
            <a:extLst>
              <a:ext uri="{FF2B5EF4-FFF2-40B4-BE49-F238E27FC236}">
                <a16:creationId xmlns:a16="http://schemas.microsoft.com/office/drawing/2014/main" id="{477974EE-534C-D6F1-8910-FD43717AC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901007"/>
            <a:ext cx="40640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F2D4FB-20F4-4754-FB36-0BD1D5ABFA98}"/>
              </a:ext>
            </a:extLst>
          </p:cNvPr>
          <p:cNvSpPr txBox="1"/>
          <p:nvPr/>
        </p:nvSpPr>
        <p:spPr>
          <a:xfrm>
            <a:off x="7690924" y="3331201"/>
            <a:ext cx="25905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FF00"/>
                </a:solidFill>
              </a:rPr>
              <a:t>ALBA – Barcelona, Spain</a:t>
            </a:r>
          </a:p>
        </p:txBody>
      </p:sp>
    </p:spTree>
    <p:extLst>
      <p:ext uri="{BB962C8B-B14F-4D97-AF65-F5344CB8AC3E}">
        <p14:creationId xmlns:p14="http://schemas.microsoft.com/office/powerpoint/2010/main" val="17638439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FCE6F-2927-181B-F948-A5657CD58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Πως γεμίζουμε την δέσμη σε έναν επιταχυντή;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59286F-0D48-3D22-92D5-CD2C8F0AC6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7CC5B5-66DA-6CD2-3949-16FD7B990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0379D-9588-F056-A405-217698C26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F3976-9DAB-AD06-F85D-7BEA86882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750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A297DD-0137-39EE-D307-2D8AE3C3C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Πως γεμίζουμε την δέσμη σε έναν επιταχυντή;</a:t>
            </a:r>
            <a:br>
              <a:rPr lang="en-US" dirty="0"/>
            </a:br>
            <a:r>
              <a:rPr lang="el-GR" dirty="0">
                <a:solidFill>
                  <a:srgbClr val="FF0000"/>
                </a:solidFill>
              </a:rPr>
              <a:t>Εισαγωγή</a:t>
            </a:r>
            <a:r>
              <a:rPr lang="el-GR" dirty="0"/>
              <a:t>(</a:t>
            </a:r>
            <a:r>
              <a:rPr lang="en-US" dirty="0">
                <a:solidFill>
                  <a:srgbClr val="FF0000"/>
                </a:solidFill>
              </a:rPr>
              <a:t>injection</a:t>
            </a:r>
            <a:r>
              <a:rPr lang="en-US" dirty="0"/>
              <a:t>) – </a:t>
            </a:r>
            <a:r>
              <a:rPr lang="el-GR" dirty="0" err="1">
                <a:solidFill>
                  <a:schemeClr val="bg2">
                    <a:lumMod val="75000"/>
                  </a:schemeClr>
                </a:solidFill>
              </a:rPr>
              <a:t>έξαγωγή</a:t>
            </a:r>
            <a:r>
              <a:rPr lang="el-GR" dirty="0">
                <a:solidFill>
                  <a:schemeClr val="bg2">
                    <a:lumMod val="75000"/>
                  </a:schemeClr>
                </a:solidFill>
              </a:rPr>
              <a:t> (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extraction)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8EFBD-1764-E846-0A36-F48337FF1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42273-CB11-15CD-3637-190304AE5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16133-B635-D6D2-DA25-AAB5900CD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C2D8840-7CC8-90DB-A1FA-3F6AC5FAF8EC}"/>
              </a:ext>
            </a:extLst>
          </p:cNvPr>
          <p:cNvGrpSpPr/>
          <p:nvPr/>
        </p:nvGrpSpPr>
        <p:grpSpPr>
          <a:xfrm>
            <a:off x="2849432" y="1502257"/>
            <a:ext cx="8258114" cy="3940582"/>
            <a:chOff x="551754" y="1380473"/>
            <a:chExt cx="8258113" cy="3940582"/>
          </a:xfrm>
          <a:effectLst>
            <a:glow>
              <a:schemeClr val="accent1">
                <a:alpha val="40000"/>
              </a:schemeClr>
            </a:glow>
          </a:effectLst>
        </p:grpSpPr>
        <p:sp>
          <p:nvSpPr>
            <p:cNvPr id="8" name="Down Arrow 7">
              <a:extLst>
                <a:ext uri="{FF2B5EF4-FFF2-40B4-BE49-F238E27FC236}">
                  <a16:creationId xmlns:a16="http://schemas.microsoft.com/office/drawing/2014/main" id="{AC097EF9-D1CC-5BEE-FAF3-A3A9D871F05A}"/>
                </a:ext>
              </a:extLst>
            </p:cNvPr>
            <p:cNvSpPr/>
            <p:nvPr/>
          </p:nvSpPr>
          <p:spPr>
            <a:xfrm rot="20033118">
              <a:off x="2576278" y="1575840"/>
              <a:ext cx="425805" cy="776090"/>
            </a:xfrm>
            <a:prstGeom prst="down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DE5F4B6-6BB4-2169-F014-8C60AFDD9413}"/>
                </a:ext>
              </a:extLst>
            </p:cNvPr>
            <p:cNvGrpSpPr/>
            <p:nvPr/>
          </p:nvGrpSpPr>
          <p:grpSpPr>
            <a:xfrm>
              <a:off x="551754" y="1380473"/>
              <a:ext cx="8258113" cy="3940582"/>
              <a:chOff x="541888" y="1356725"/>
              <a:chExt cx="8258113" cy="3940582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241D69AB-E19E-3B54-2EC2-A2C10E934801}"/>
                  </a:ext>
                </a:extLst>
              </p:cNvPr>
              <p:cNvGrpSpPr/>
              <p:nvPr/>
            </p:nvGrpSpPr>
            <p:grpSpPr>
              <a:xfrm>
                <a:off x="541888" y="1439371"/>
                <a:ext cx="8258113" cy="3857936"/>
                <a:chOff x="541888" y="1439371"/>
                <a:chExt cx="8258113" cy="3857936"/>
              </a:xfrm>
            </p:grpSpPr>
            <p:sp>
              <p:nvSpPr>
                <p:cNvPr id="12" name="Parallelogram 11">
                  <a:extLst>
                    <a:ext uri="{FF2B5EF4-FFF2-40B4-BE49-F238E27FC236}">
                      <a16:creationId xmlns:a16="http://schemas.microsoft.com/office/drawing/2014/main" id="{031635A4-7568-46F8-7298-A93C67D9E204}"/>
                    </a:ext>
                  </a:extLst>
                </p:cNvPr>
                <p:cNvSpPr/>
                <p:nvPr/>
              </p:nvSpPr>
              <p:spPr>
                <a:xfrm rot="5400000">
                  <a:off x="2551963" y="2578126"/>
                  <a:ext cx="1424423" cy="1068305"/>
                </a:xfrm>
                <a:prstGeom prst="parallelogram">
                  <a:avLst/>
                </a:prstGeom>
                <a:solidFill>
                  <a:srgbClr val="FF0000">
                    <a:alpha val="25000"/>
                  </a:srgb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02771249-D148-DFD4-664A-ED64AC213523}"/>
                    </a:ext>
                  </a:extLst>
                </p:cNvPr>
                <p:cNvCxnSpPr/>
                <p:nvPr/>
              </p:nvCxnSpPr>
              <p:spPr>
                <a:xfrm>
                  <a:off x="6265354" y="4023997"/>
                  <a:ext cx="1532957" cy="36797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9CEDE061-012B-E3C5-7A65-F9C5AE7409D9}"/>
                    </a:ext>
                  </a:extLst>
                </p:cNvPr>
                <p:cNvSpPr/>
                <p:nvPr/>
              </p:nvSpPr>
              <p:spPr>
                <a:xfrm rot="21287797">
                  <a:off x="2769392" y="2710840"/>
                  <a:ext cx="961433" cy="842783"/>
                </a:xfrm>
                <a:custGeom>
                  <a:avLst/>
                  <a:gdLst>
                    <a:gd name="connsiteX0" fmla="*/ 0 w 961433"/>
                    <a:gd name="connsiteY0" fmla="*/ 0 h 842783"/>
                    <a:gd name="connsiteX1" fmla="*/ 367956 w 961433"/>
                    <a:gd name="connsiteY1" fmla="*/ 569769 h 842783"/>
                    <a:gd name="connsiteX2" fmla="*/ 961433 w 961433"/>
                    <a:gd name="connsiteY2" fmla="*/ 842783 h 842783"/>
                    <a:gd name="connsiteX3" fmla="*/ 961433 w 961433"/>
                    <a:gd name="connsiteY3" fmla="*/ 842783 h 842783"/>
                    <a:gd name="connsiteX4" fmla="*/ 961433 w 961433"/>
                    <a:gd name="connsiteY4" fmla="*/ 842783 h 84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1433" h="842783">
                      <a:moveTo>
                        <a:pt x="0" y="0"/>
                      </a:moveTo>
                      <a:cubicBezTo>
                        <a:pt x="103858" y="214652"/>
                        <a:pt x="207717" y="429305"/>
                        <a:pt x="367956" y="569769"/>
                      </a:cubicBezTo>
                      <a:cubicBezTo>
                        <a:pt x="528195" y="710233"/>
                        <a:pt x="961433" y="842783"/>
                        <a:pt x="961433" y="842783"/>
                      </a:cubicBezTo>
                      <a:lnTo>
                        <a:pt x="961433" y="842783"/>
                      </a:lnTo>
                      <a:lnTo>
                        <a:pt x="961433" y="842783"/>
                      </a:lnTo>
                    </a:path>
                  </a:pathLst>
                </a:cu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403147BD-A555-26D1-8CB3-C7D940159039}"/>
                    </a:ext>
                  </a:extLst>
                </p:cNvPr>
                <p:cNvCxnSpPr>
                  <a:endCxn id="14" idx="0"/>
                </p:cNvCxnSpPr>
                <p:nvPr/>
              </p:nvCxnSpPr>
              <p:spPr>
                <a:xfrm>
                  <a:off x="2360804" y="1946714"/>
                  <a:ext cx="372352" cy="809459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A063E2C5-7012-F471-1533-770662AD161A}"/>
                    </a:ext>
                  </a:extLst>
                </p:cNvPr>
                <p:cNvCxnSpPr/>
                <p:nvPr/>
              </p:nvCxnSpPr>
              <p:spPr>
                <a:xfrm>
                  <a:off x="3755191" y="3508086"/>
                  <a:ext cx="2510163" cy="515911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81D02CB2-AF8A-BE28-BC70-D3420C68F967}"/>
                    </a:ext>
                  </a:extLst>
                </p:cNvPr>
                <p:cNvCxnSpPr/>
                <p:nvPr/>
              </p:nvCxnSpPr>
              <p:spPr>
                <a:xfrm>
                  <a:off x="6265354" y="4023997"/>
                  <a:ext cx="2534647" cy="0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8E385AFC-6D32-A588-FD09-8C46DCBE4E5E}"/>
                    </a:ext>
                  </a:extLst>
                </p:cNvPr>
                <p:cNvCxnSpPr/>
                <p:nvPr/>
              </p:nvCxnSpPr>
              <p:spPr>
                <a:xfrm>
                  <a:off x="712176" y="4023997"/>
                  <a:ext cx="5553178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  <a:prstDash val="dash"/>
                </a:ln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Parallelogram 18">
                  <a:extLst>
                    <a:ext uri="{FF2B5EF4-FFF2-40B4-BE49-F238E27FC236}">
                      <a16:creationId xmlns:a16="http://schemas.microsoft.com/office/drawing/2014/main" id="{DCE3A1C8-7B40-1F42-682D-2F638EB026BA}"/>
                    </a:ext>
                  </a:extLst>
                </p:cNvPr>
                <p:cNvSpPr/>
                <p:nvPr/>
              </p:nvSpPr>
              <p:spPr>
                <a:xfrm rot="5400000">
                  <a:off x="2849921" y="3443570"/>
                  <a:ext cx="836036" cy="1060777"/>
                </a:xfrm>
                <a:prstGeom prst="parallelogram">
                  <a:avLst/>
                </a:prstGeom>
                <a:solidFill>
                  <a:schemeClr val="accent3">
                    <a:alpha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29A95BDD-206F-5523-E84D-2EB1ADEFE7C0}"/>
                    </a:ext>
                  </a:extLst>
                </p:cNvPr>
                <p:cNvCxnSpPr/>
                <p:nvPr/>
              </p:nvCxnSpPr>
              <p:spPr>
                <a:xfrm>
                  <a:off x="2737550" y="3555940"/>
                  <a:ext cx="1060778" cy="198350"/>
                </a:xfrm>
                <a:prstGeom prst="line">
                  <a:avLst/>
                </a:prstGeom>
                <a:ln w="9525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DA01B13A-74F4-685D-6678-110E0BA61D20}"/>
                    </a:ext>
                  </a:extLst>
                </p:cNvPr>
                <p:cNvCxnSpPr>
                  <a:cxnSpLocks/>
                  <a:stCxn id="22" idx="2"/>
                </p:cNvCxnSpPr>
                <p:nvPr/>
              </p:nvCxnSpPr>
              <p:spPr>
                <a:xfrm>
                  <a:off x="1639719" y="1747148"/>
                  <a:ext cx="658575" cy="389489"/>
                </a:xfrm>
                <a:prstGeom prst="straightConnector1">
                  <a:avLst/>
                </a:prstGeom>
                <a:ln>
                  <a:solidFill>
                    <a:srgbClr val="92D050"/>
                  </a:solidFill>
                  <a:prstDash val="dash"/>
                  <a:tailEnd type="stealth" w="lg" len="lg"/>
                </a:ln>
                <a:effectLst>
                  <a:glow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FB87951-D158-3463-9936-A399F881F645}"/>
                    </a:ext>
                  </a:extLst>
                </p:cNvPr>
                <p:cNvSpPr txBox="1"/>
                <p:nvPr/>
              </p:nvSpPr>
              <p:spPr>
                <a:xfrm>
                  <a:off x="541888" y="1439371"/>
                  <a:ext cx="2195662" cy="307777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sz="1400" dirty="0">
                      <a:solidFill>
                        <a:srgbClr val="1F497D"/>
                      </a:solidFill>
                    </a:rPr>
                    <a:t>εισερχόμενη δέσμη</a:t>
                  </a:r>
                  <a:endParaRPr lang="en-GB" sz="1400" dirty="0">
                    <a:solidFill>
                      <a:srgbClr val="1F497D"/>
                    </a:solidFill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18E1450-B6A2-ED2B-0449-819CA88CC10C}"/>
                    </a:ext>
                  </a:extLst>
                </p:cNvPr>
                <p:cNvSpPr txBox="1"/>
                <p:nvPr/>
              </p:nvSpPr>
              <p:spPr>
                <a:xfrm>
                  <a:off x="3284409" y="1678134"/>
                  <a:ext cx="2147630" cy="307777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rgbClr val="1F497D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sz="1400" dirty="0">
                      <a:solidFill>
                        <a:srgbClr val="1F497D"/>
                      </a:solidFill>
                    </a:rPr>
                    <a:t>μαγνητικό πεδίο</a:t>
                  </a:r>
                  <a:endParaRPr lang="en-GB" sz="1400" dirty="0">
                    <a:solidFill>
                      <a:srgbClr val="1F497D"/>
                    </a:solidFill>
                  </a:endParaRPr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0D8D8221-2163-435C-370D-0669966BB8C3}"/>
                    </a:ext>
                  </a:extLst>
                </p:cNvPr>
                <p:cNvCxnSpPr>
                  <a:cxnSpLocks/>
                  <a:stCxn id="23" idx="2"/>
                </p:cNvCxnSpPr>
                <p:nvPr/>
              </p:nvCxnSpPr>
              <p:spPr>
                <a:xfrm flipH="1">
                  <a:off x="3465913" y="1985911"/>
                  <a:ext cx="892311" cy="770262"/>
                </a:xfrm>
                <a:prstGeom prst="straightConnector1">
                  <a:avLst/>
                </a:prstGeom>
                <a:ln>
                  <a:solidFill>
                    <a:srgbClr val="92D050"/>
                  </a:solidFill>
                  <a:prstDash val="dash"/>
                  <a:tailEnd type="stealth" w="lg" len="lg"/>
                </a:ln>
                <a:effectLst>
                  <a:glow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38BA4B7F-6750-6E8E-1B08-A3DC7406F14B}"/>
                    </a:ext>
                  </a:extLst>
                </p:cNvPr>
                <p:cNvSpPr txBox="1"/>
                <p:nvPr/>
              </p:nvSpPr>
              <p:spPr>
                <a:xfrm>
                  <a:off x="541889" y="3386270"/>
                  <a:ext cx="1818916" cy="523220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sz="1400" dirty="0">
                      <a:solidFill>
                        <a:srgbClr val="1F497D"/>
                      </a:solidFill>
                    </a:rPr>
                    <a:t>υπάρχουσα δέσμη, κυκλική τροχιά</a:t>
                  </a:r>
                  <a:endParaRPr lang="en-GB" sz="1400" dirty="0">
                    <a:solidFill>
                      <a:srgbClr val="1F497D"/>
                    </a:solidFill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0A993D03-6B96-4F5F-6513-37888F86784D}"/>
                    </a:ext>
                  </a:extLst>
                </p:cNvPr>
                <p:cNvSpPr txBox="1"/>
                <p:nvPr/>
              </p:nvSpPr>
              <p:spPr>
                <a:xfrm>
                  <a:off x="541888" y="2571507"/>
                  <a:ext cx="2007289" cy="307777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rgbClr val="1F497D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sz="1400" dirty="0">
                      <a:solidFill>
                        <a:srgbClr val="1F497D"/>
                      </a:solidFill>
                    </a:rPr>
                    <a:t>χωρίς μαγνητικό πεδίο</a:t>
                  </a:r>
                  <a:endParaRPr lang="en-GB" sz="1400" dirty="0">
                    <a:solidFill>
                      <a:srgbClr val="1F497D"/>
                    </a:solidFill>
                  </a:endParaRPr>
                </a:p>
              </p:txBody>
            </p: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A6BB95E6-30F3-F331-0D81-D7B400A9197A}"/>
                    </a:ext>
                  </a:extLst>
                </p:cNvPr>
                <p:cNvCxnSpPr/>
                <p:nvPr/>
              </p:nvCxnSpPr>
              <p:spPr>
                <a:xfrm>
                  <a:off x="1393775" y="2940839"/>
                  <a:ext cx="1558217" cy="883651"/>
                </a:xfrm>
                <a:prstGeom prst="straightConnector1">
                  <a:avLst/>
                </a:prstGeom>
                <a:ln>
                  <a:solidFill>
                    <a:srgbClr val="92D050"/>
                  </a:solidFill>
                  <a:prstDash val="dash"/>
                  <a:tailEnd type="stealth" w="lg" len="lg"/>
                </a:ln>
                <a:effectLst>
                  <a:glow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2B69443-4AD3-2638-566F-E8631F3BC984}"/>
                    </a:ext>
                  </a:extLst>
                </p:cNvPr>
                <p:cNvSpPr txBox="1"/>
                <p:nvPr/>
              </p:nvSpPr>
              <p:spPr>
                <a:xfrm>
                  <a:off x="1098214" y="4492054"/>
                  <a:ext cx="3024336" cy="646331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rgbClr val="1F497D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FF0000"/>
                      </a:solidFill>
                    </a:rPr>
                    <a:t>Septum Magnet</a:t>
                  </a:r>
                  <a:endParaRPr lang="el-GR" sz="1600" dirty="0">
                    <a:solidFill>
                      <a:srgbClr val="FF0000"/>
                    </a:solidFill>
                  </a:endParaRPr>
                </a:p>
                <a:p>
                  <a:pPr algn="ctr"/>
                  <a:r>
                    <a:rPr lang="el-GR" sz="1000" dirty="0" err="1">
                      <a:solidFill>
                        <a:srgbClr val="2F2F2F"/>
                      </a:solidFill>
                    </a:rPr>
                    <a:t>ιδια</a:t>
                  </a:r>
                  <a:r>
                    <a:rPr lang="en-GB" sz="1000" dirty="0" err="1">
                      <a:solidFill>
                        <a:srgbClr val="2F2F2F"/>
                      </a:solidFill>
                    </a:rPr>
                    <a:t>ί</a:t>
                  </a:r>
                  <a:r>
                    <a:rPr lang="el-GR" sz="1000" dirty="0" err="1">
                      <a:solidFill>
                        <a:srgbClr val="2F2F2F"/>
                      </a:solidFill>
                    </a:rPr>
                    <a:t>τερα</a:t>
                  </a:r>
                  <a:r>
                    <a:rPr lang="el-GR" sz="1000" dirty="0">
                      <a:solidFill>
                        <a:srgbClr val="2F2F2F"/>
                      </a:solidFill>
                    </a:rPr>
                    <a:t> σχεδιασμένος μαγνήτης που έχει μια περιοχή με μαγνητικό πεδίο και μια χωρίς</a:t>
                  </a:r>
                  <a:endParaRPr lang="en-GB" sz="1000" dirty="0">
                    <a:solidFill>
                      <a:srgbClr val="2F2F2F"/>
                    </a:solidFill>
                  </a:endParaRP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257C7C53-036C-B089-4C44-307B6C4EBF3D}"/>
                    </a:ext>
                  </a:extLst>
                </p:cNvPr>
                <p:cNvSpPr/>
                <p:nvPr/>
              </p:nvSpPr>
              <p:spPr>
                <a:xfrm>
                  <a:off x="5875428" y="3595484"/>
                  <a:ext cx="772732" cy="784625"/>
                </a:xfrm>
                <a:prstGeom prst="rect">
                  <a:avLst/>
                </a:prstGeom>
                <a:solidFill>
                  <a:srgbClr val="FF0000">
                    <a:alpha val="25000"/>
                  </a:srgb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A41D3885-C8AD-5A70-B2C2-50BCE6789F52}"/>
                    </a:ext>
                  </a:extLst>
                </p:cNvPr>
                <p:cNvSpPr/>
                <p:nvPr/>
              </p:nvSpPr>
              <p:spPr>
                <a:xfrm>
                  <a:off x="5875428" y="4225793"/>
                  <a:ext cx="772732" cy="158202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578968C-1CB7-1EAD-7A3C-3D25B14BAA8F}"/>
                    </a:ext>
                  </a:extLst>
                </p:cNvPr>
                <p:cNvSpPr txBox="1"/>
                <p:nvPr/>
              </p:nvSpPr>
              <p:spPr>
                <a:xfrm>
                  <a:off x="4354328" y="4497088"/>
                  <a:ext cx="2260508" cy="800219"/>
                </a:xfrm>
                <a:prstGeom prst="rect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rgbClr val="1F497D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dirty="0">
                      <a:solidFill>
                        <a:srgbClr val="FF0000"/>
                      </a:solidFill>
                    </a:rPr>
                    <a:t>Kicker Magnet</a:t>
                  </a:r>
                  <a:endParaRPr lang="el-GR" sz="1600" dirty="0">
                    <a:solidFill>
                      <a:srgbClr val="FF0000"/>
                    </a:solidFill>
                  </a:endParaRPr>
                </a:p>
                <a:p>
                  <a:pPr algn="ctr"/>
                  <a:r>
                    <a:rPr lang="el-GR" sz="1000" dirty="0">
                      <a:solidFill>
                        <a:srgbClr val="2F2F2F"/>
                      </a:solidFill>
                    </a:rPr>
                    <a:t>ιδιαίτερα σχεδιασμένος μαγνήτης που μπορεί να φτάσει στο μαγνητικό του πεδίο πολύ γρήγορα</a:t>
                  </a:r>
                  <a:endParaRPr lang="en-GB" sz="1000" dirty="0">
                    <a:solidFill>
                      <a:srgbClr val="2F2F2F"/>
                    </a:solidFill>
                  </a:endParaRP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40165187-0641-7848-905B-4EB84D824E1E}"/>
                    </a:ext>
                  </a:extLst>
                </p:cNvPr>
                <p:cNvSpPr/>
                <p:nvPr/>
              </p:nvSpPr>
              <p:spPr>
                <a:xfrm>
                  <a:off x="5875428" y="3596088"/>
                  <a:ext cx="772732" cy="158202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B87A0560-8459-719F-352C-1F541D05CA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89076" y="1356725"/>
                <a:ext cx="2507203" cy="2139868"/>
              </a:xfrm>
              <a:prstGeom prst="rect">
                <a:avLst/>
              </a:prstGeom>
            </p:spPr>
          </p:pic>
        </p:grp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78D6046B-1A98-C0BB-079E-3378E4C94B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245" y="4080125"/>
            <a:ext cx="2503207" cy="2154970"/>
          </a:xfrm>
          <a:prstGeom prst="rect">
            <a:avLst/>
          </a:prstGeom>
        </p:spPr>
      </p:pic>
      <p:pic>
        <p:nvPicPr>
          <p:cNvPr id="11266" name="Picture 2" descr="PS ejection septum magnet.">
            <a:extLst>
              <a:ext uri="{FF2B5EF4-FFF2-40B4-BE49-F238E27FC236}">
                <a16:creationId xmlns:a16="http://schemas.microsoft.com/office/drawing/2014/main" id="{C5CC228C-A2D7-1D05-8CA6-DF569B7909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02" y="2606656"/>
            <a:ext cx="2204569" cy="142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06BB7875-DC16-B9DC-E55C-6EE800C535E5}"/>
              </a:ext>
            </a:extLst>
          </p:cNvPr>
          <p:cNvSpPr txBox="1"/>
          <p:nvPr/>
        </p:nvSpPr>
        <p:spPr>
          <a:xfrm>
            <a:off x="3351461" y="5602952"/>
            <a:ext cx="5604244" cy="553998"/>
          </a:xfrm>
          <a:prstGeom prst="rect">
            <a:avLst/>
          </a:prstGeom>
          <a:solidFill>
            <a:srgbClr val="FFD579">
              <a:alpha val="50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H </a:t>
            </a:r>
            <a:r>
              <a:rPr lang="el-GR" dirty="0"/>
              <a:t>αντίστροφη διάταξη χρησιμοποιείται για την έξοδο της δέσμης από τον επιταχυντή</a:t>
            </a:r>
            <a:endParaRPr lang="en-US" dirty="0"/>
          </a:p>
        </p:txBody>
      </p:sp>
      <p:sp>
        <p:nvSpPr>
          <p:cNvPr id="2" name="Arc 1">
            <a:extLst>
              <a:ext uri="{FF2B5EF4-FFF2-40B4-BE49-F238E27FC236}">
                <a16:creationId xmlns:a16="http://schemas.microsoft.com/office/drawing/2014/main" id="{499EEB52-004D-A0E2-3EE3-A9567CF3C35C}"/>
              </a:ext>
            </a:extLst>
          </p:cNvPr>
          <p:cNvSpPr/>
          <p:nvPr/>
        </p:nvSpPr>
        <p:spPr>
          <a:xfrm rot="20745239" flipH="1">
            <a:off x="9845469" y="949523"/>
            <a:ext cx="993309" cy="2682072"/>
          </a:xfrm>
          <a:prstGeom prst="arc">
            <a:avLst>
              <a:gd name="adj1" fmla="val 18088409"/>
              <a:gd name="adj2" fmla="val 4264462"/>
            </a:avLst>
          </a:prstGeom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BBE73ED-E64F-67C2-BAA7-679F11E04EDA}"/>
              </a:ext>
            </a:extLst>
          </p:cNvPr>
          <p:cNvCxnSpPr/>
          <p:nvPr/>
        </p:nvCxnSpPr>
        <p:spPr>
          <a:xfrm>
            <a:off x="8688288" y="1892680"/>
            <a:ext cx="1151934" cy="724239"/>
          </a:xfrm>
          <a:prstGeom prst="straightConnector1">
            <a:avLst/>
          </a:prstGeom>
          <a:ln w="635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3458404-CBBF-1217-D946-6842F6B402C0}"/>
              </a:ext>
            </a:extLst>
          </p:cNvPr>
          <p:cNvSpPr txBox="1"/>
          <p:nvPr/>
        </p:nvSpPr>
        <p:spPr>
          <a:xfrm>
            <a:off x="9313413" y="4737362"/>
            <a:ext cx="2534647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400" dirty="0"/>
              <a:t>Οι μαγνήτες για την εισαγωγή δέσμης ξεκινούν και </a:t>
            </a:r>
            <a:r>
              <a:rPr lang="el-GR" sz="1400" dirty="0" err="1"/>
              <a:t>σταματο</a:t>
            </a:r>
            <a:r>
              <a:rPr lang="en-US" sz="1400" dirty="0" err="1"/>
              <a:t>ύ</a:t>
            </a:r>
            <a:r>
              <a:rPr lang="el-GR" sz="1400" dirty="0"/>
              <a:t>ν σε συγχρονισμό με την υπάρχουσα δέσμη ώστε τα νέα πακέτα να τοποθετηθούν στις σωστές «άδειες/επιτρεπτές» θέσεις</a:t>
            </a:r>
            <a:endParaRPr lang="en-US" sz="1400" baseline="-250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9231BDF-5871-F378-4EF3-AA1843A73631}"/>
              </a:ext>
            </a:extLst>
          </p:cNvPr>
          <p:cNvSpPr/>
          <p:nvPr/>
        </p:nvSpPr>
        <p:spPr>
          <a:xfrm>
            <a:off x="3019720" y="4091300"/>
            <a:ext cx="556000" cy="20179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A2A2EE6-70C6-F7BA-9A43-7B430C00FDE6}"/>
              </a:ext>
            </a:extLst>
          </p:cNvPr>
          <p:cNvSpPr/>
          <p:nvPr/>
        </p:nvSpPr>
        <p:spPr>
          <a:xfrm>
            <a:off x="3780270" y="4091300"/>
            <a:ext cx="556000" cy="20179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13381A9-BC56-E016-7063-C68E4C6C8E9E}"/>
              </a:ext>
            </a:extLst>
          </p:cNvPr>
          <p:cNvSpPr/>
          <p:nvPr/>
        </p:nvSpPr>
        <p:spPr>
          <a:xfrm>
            <a:off x="4516739" y="4091300"/>
            <a:ext cx="556000" cy="20179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811980B-75CE-7409-4CE3-3E7CA7690BB3}"/>
              </a:ext>
            </a:extLst>
          </p:cNvPr>
          <p:cNvSpPr/>
          <p:nvPr/>
        </p:nvSpPr>
        <p:spPr>
          <a:xfrm>
            <a:off x="5385917" y="4091300"/>
            <a:ext cx="556000" cy="20179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FAAD68E-4CC5-C599-CD72-C1AF8726FDD8}"/>
              </a:ext>
            </a:extLst>
          </p:cNvPr>
          <p:cNvSpPr/>
          <p:nvPr/>
        </p:nvSpPr>
        <p:spPr>
          <a:xfrm rot="3817028">
            <a:off x="4496355" y="2223638"/>
            <a:ext cx="556000" cy="2017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8548899-D4D6-6752-65D5-2E98BBFFB950}"/>
              </a:ext>
            </a:extLst>
          </p:cNvPr>
          <p:cNvSpPr/>
          <p:nvPr/>
        </p:nvSpPr>
        <p:spPr>
          <a:xfrm rot="3817028">
            <a:off x="4816900" y="2886688"/>
            <a:ext cx="556000" cy="2017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45542B3-2898-E36A-4117-CB383131F52B}"/>
              </a:ext>
            </a:extLst>
          </p:cNvPr>
          <p:cNvSpPr/>
          <p:nvPr/>
        </p:nvSpPr>
        <p:spPr>
          <a:xfrm>
            <a:off x="9351418" y="4091300"/>
            <a:ext cx="556000" cy="20179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530EF61-80DB-160F-3165-A7D61592C9A2}"/>
              </a:ext>
            </a:extLst>
          </p:cNvPr>
          <p:cNvSpPr/>
          <p:nvPr/>
        </p:nvSpPr>
        <p:spPr>
          <a:xfrm>
            <a:off x="10111968" y="4091300"/>
            <a:ext cx="556000" cy="2017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5727CC5-3037-F823-3620-D0593548B051}"/>
              </a:ext>
            </a:extLst>
          </p:cNvPr>
          <p:cNvSpPr/>
          <p:nvPr/>
        </p:nvSpPr>
        <p:spPr>
          <a:xfrm>
            <a:off x="10848437" y="4091300"/>
            <a:ext cx="556000" cy="2017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BC0B0C4-D815-9D08-22D8-315348EBDB4D}"/>
              </a:ext>
            </a:extLst>
          </p:cNvPr>
          <p:cNvSpPr/>
          <p:nvPr/>
        </p:nvSpPr>
        <p:spPr>
          <a:xfrm>
            <a:off x="6105871" y="4080124"/>
            <a:ext cx="556000" cy="20179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2EB4E70-9D8A-DD94-3EDF-237086723D68}"/>
              </a:ext>
            </a:extLst>
          </p:cNvPr>
          <p:cNvCxnSpPr>
            <a:cxnSpLocks/>
          </p:cNvCxnSpPr>
          <p:nvPr/>
        </p:nvCxnSpPr>
        <p:spPr>
          <a:xfrm>
            <a:off x="6719178" y="4239766"/>
            <a:ext cx="1406487" cy="4715"/>
          </a:xfrm>
          <a:prstGeom prst="line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91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5B655B-115B-2FF9-34B7-22CA31669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624116" cy="4608512"/>
          </a:xfrm>
        </p:spPr>
        <p:txBody>
          <a:bodyPr>
            <a:normAutofit/>
          </a:bodyPr>
          <a:lstStyle/>
          <a:p>
            <a:r>
              <a:rPr lang="el-GR" dirty="0"/>
              <a:t>Η δέσμη κινείται μέσα σε ένα </a:t>
            </a:r>
            <a:r>
              <a:rPr lang="el-GR" dirty="0">
                <a:solidFill>
                  <a:srgbClr val="FF0000"/>
                </a:solidFill>
              </a:rPr>
              <a:t>θάλαμο κενού</a:t>
            </a:r>
            <a:r>
              <a:rPr lang="el-GR" dirty="0"/>
              <a:t>. </a:t>
            </a:r>
          </a:p>
          <a:p>
            <a:pPr algn="l"/>
            <a:r>
              <a:rPr lang="el-GR" dirty="0"/>
              <a:t>Αυτό γιατί δεν θέλουμε η δέσμη να αλληλοεπιδρά με τα μόρια του αέρα και να χάνουμε έτσι τα σωματίδια που επιταχύνουμε, δημιουργώντας παράλληλα πρόβλημα ακτινοβολίας στον επιταχυντή και στα πειράματα.</a:t>
            </a:r>
          </a:p>
          <a:p>
            <a:pPr algn="l"/>
            <a:r>
              <a:rPr lang="el-GR" dirty="0"/>
              <a:t>Ανάλογα με την ένταση της δέσμης και την λειτουργία του επιταχυντή έχουμε και τις απαιτήσεις για το επίπεδο και την ποιότητα του κενού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LHC : ~ 10</a:t>
            </a:r>
            <a:r>
              <a:rPr lang="en-US" baseline="30000" dirty="0">
                <a:solidFill>
                  <a:srgbClr val="FF0000"/>
                </a:solidFill>
              </a:rPr>
              <a:t>-7</a:t>
            </a:r>
            <a:r>
              <a:rPr lang="en-US" dirty="0">
                <a:solidFill>
                  <a:srgbClr val="FF0000"/>
                </a:solidFill>
              </a:rPr>
              <a:t> – 10</a:t>
            </a:r>
            <a:r>
              <a:rPr lang="en-US" baseline="30000" dirty="0">
                <a:solidFill>
                  <a:srgbClr val="FF0000"/>
                </a:solidFill>
              </a:rPr>
              <a:t>-9</a:t>
            </a:r>
            <a:r>
              <a:rPr lang="en-US" dirty="0">
                <a:solidFill>
                  <a:srgbClr val="FF0000"/>
                </a:solidFill>
              </a:rPr>
              <a:t> Pa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185F44F-BB27-C9C4-B9D1-5FF0E6684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Π</a:t>
            </a:r>
            <a:r>
              <a:rPr lang="el-GR" dirty="0"/>
              <a:t>ου </a:t>
            </a:r>
            <a:r>
              <a:rPr lang="el-GR" dirty="0" err="1"/>
              <a:t>κινε</a:t>
            </a:r>
            <a:r>
              <a:rPr lang="en-US" dirty="0" err="1"/>
              <a:t>ί</a:t>
            </a:r>
            <a:r>
              <a:rPr lang="el-GR" dirty="0" err="1"/>
              <a:t>ται</a:t>
            </a:r>
            <a:r>
              <a:rPr lang="el-GR" dirty="0"/>
              <a:t> η δέσμη μέσα στον επιταχυντή;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8CFE8-A448-183A-C902-FD7A2F5069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9576" y="6378349"/>
            <a:ext cx="1836812" cy="365125"/>
          </a:xfrm>
        </p:spPr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BFBC8-3CDE-D542-82CC-281780F1A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CD2BF-BAD1-1B34-CA21-46A71D55F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30724" name="Picture 4" descr="A brand-new beam screen to cope with high luminosity | CERN">
            <a:extLst>
              <a:ext uri="{FF2B5EF4-FFF2-40B4-BE49-F238E27FC236}">
                <a16:creationId xmlns:a16="http://schemas.microsoft.com/office/drawing/2014/main" id="{410A5F83-1130-0142-0FBF-09E4B7BAF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2" y="1087757"/>
            <a:ext cx="4607891" cy="345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4A30756-14B1-3990-8188-8947A4327D6D}"/>
              </a:ext>
            </a:extLst>
          </p:cNvPr>
          <p:cNvSpPr txBox="1"/>
          <p:nvPr/>
        </p:nvSpPr>
        <p:spPr>
          <a:xfrm>
            <a:off x="9820374" y="4546677"/>
            <a:ext cx="184595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l-GR" sz="1200" dirty="0"/>
              <a:t>θ</a:t>
            </a:r>
            <a:r>
              <a:rPr lang="en-US" sz="1200" dirty="0" err="1"/>
              <a:t>ά</a:t>
            </a:r>
            <a:r>
              <a:rPr lang="el-GR" sz="1200" dirty="0" err="1"/>
              <a:t>λαμος</a:t>
            </a:r>
            <a:r>
              <a:rPr lang="el-GR" sz="1200" dirty="0"/>
              <a:t> κενού </a:t>
            </a:r>
            <a:r>
              <a:rPr lang="en-US" sz="1200" dirty="0"/>
              <a:t>LHC r~3cm</a:t>
            </a:r>
          </a:p>
        </p:txBody>
      </p:sp>
    </p:spTree>
    <p:extLst>
      <p:ext uri="{BB962C8B-B14F-4D97-AF65-F5344CB8AC3E}">
        <p14:creationId xmlns:p14="http://schemas.microsoft.com/office/powerpoint/2010/main" val="8248517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DE96802C-C980-2890-3F26-CED8BFA770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2304746"/>
              </p:ext>
            </p:extLst>
          </p:nvPr>
        </p:nvGraphicFramePr>
        <p:xfrm>
          <a:off x="407988" y="1196752"/>
          <a:ext cx="11376024" cy="49685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88012">
                  <a:extLst>
                    <a:ext uri="{9D8B030D-6E8A-4147-A177-3AD203B41FA5}">
                      <a16:colId xmlns:a16="http://schemas.microsoft.com/office/drawing/2014/main" val="1431478924"/>
                    </a:ext>
                  </a:extLst>
                </a:gridCol>
                <a:gridCol w="5688012">
                  <a:extLst>
                    <a:ext uri="{9D8B030D-6E8A-4147-A177-3AD203B41FA5}">
                      <a16:colId xmlns:a16="http://schemas.microsoft.com/office/drawing/2014/main" val="2117773094"/>
                    </a:ext>
                  </a:extLst>
                </a:gridCol>
              </a:tblGrid>
              <a:tr h="1836204">
                <a:tc>
                  <a:txBody>
                    <a:bodyPr/>
                    <a:lstStyle/>
                    <a:p>
                      <a:r>
                        <a:rPr lang="el-GR" b="1" dirty="0" err="1">
                          <a:solidFill>
                            <a:srgbClr val="FF0000"/>
                          </a:solidFill>
                        </a:rPr>
                        <a:t>Συγκρουστήρες</a:t>
                      </a:r>
                      <a:r>
                        <a:rPr lang="el-GR" b="1" dirty="0">
                          <a:solidFill>
                            <a:srgbClr val="FF0000"/>
                          </a:solidFill>
                        </a:rPr>
                        <a:t> (C</a:t>
                      </a:r>
                      <a:r>
                        <a:rPr lang="en-US" b="1" dirty="0" err="1">
                          <a:solidFill>
                            <a:srgbClr val="FF0000"/>
                          </a:solidFill>
                        </a:rPr>
                        <a:t>olliders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l-GR" dirty="0"/>
                        <a:t>Φωτεινότητα της δέσμης (L</a:t>
                      </a:r>
                      <a:r>
                        <a:rPr lang="en-US" dirty="0" err="1"/>
                        <a:t>uminosity</a:t>
                      </a:r>
                      <a:r>
                        <a:rPr lang="en-US" dirty="0"/>
                        <a:t>)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Ν</a:t>
                      </a:r>
                      <a:r>
                        <a:rPr lang="en-US" sz="1200" baseline="-200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b</a:t>
                      </a: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 ο αριθμός των σωματιδίων ανά πακέτο (</a:t>
                      </a:r>
                      <a:r>
                        <a:rPr lang="en-US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bunch</a:t>
                      </a: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)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κ</a:t>
                      </a:r>
                      <a:r>
                        <a:rPr lang="en-US" sz="1200" baseline="-200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b</a:t>
                      </a:r>
                      <a:r>
                        <a:rPr lang="el-GR" sz="1200" baseline="-200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ο αριθμός των πακέτων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γ = Ε/</a:t>
                      </a:r>
                      <a:r>
                        <a:rPr lang="en-US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(m</a:t>
                      </a:r>
                      <a:r>
                        <a:rPr lang="en-US" sz="1200" baseline="-200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0</a:t>
                      </a:r>
                      <a:r>
                        <a:rPr lang="en-US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c</a:t>
                      </a:r>
                      <a:r>
                        <a:rPr lang="en-US" sz="1200" baseline="200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2</a:t>
                      </a:r>
                      <a:r>
                        <a:rPr lang="en-US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) </a:t>
                      </a: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ο σχετικιστικός παράγοντας 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l-GR" sz="1200" baseline="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ε</a:t>
                      </a:r>
                      <a:r>
                        <a:rPr lang="en-US" sz="1200" baseline="-200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n</a:t>
                      </a:r>
                      <a:r>
                        <a:rPr lang="el-GR" sz="1200" baseline="-200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η </a:t>
                      </a:r>
                      <a:r>
                        <a:rPr lang="el-GR" sz="1200" dirty="0" err="1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νορμαλισμένη</a:t>
                      </a: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emittance</a:t>
                      </a:r>
                      <a:endParaRPr lang="el-GR" sz="1200" dirty="0">
                        <a:solidFill>
                          <a:schemeClr val="tx2"/>
                        </a:solidFill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β* η συνάρτηση πλάτους στο σημείο αλληλεπίδρασης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2222883"/>
                  </a:ext>
                </a:extLst>
              </a:tr>
              <a:tr h="1620180"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r>
                        <a:rPr lang="el-GR" dirty="0" err="1"/>
                        <a:t>πιταχυντές</a:t>
                      </a:r>
                      <a:r>
                        <a:rPr lang="el-GR" dirty="0"/>
                        <a:t> υψηλής έντασης δέσμης (Β</a:t>
                      </a:r>
                      <a:r>
                        <a:rPr lang="en-US" dirty="0" err="1"/>
                        <a:t>eam</a:t>
                      </a:r>
                      <a:r>
                        <a:rPr lang="en-US" dirty="0"/>
                        <a:t> intensity)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l-GR" dirty="0" err="1"/>
                        <a:t>Μεση</a:t>
                      </a:r>
                      <a:r>
                        <a:rPr lang="el-GR" dirty="0"/>
                        <a:t> ισχύς δέσμης (</a:t>
                      </a:r>
                      <a:r>
                        <a:rPr lang="en-US" dirty="0"/>
                        <a:t>average beam power)</a:t>
                      </a:r>
                    </a:p>
                    <a:p>
                      <a:pPr marL="742950" lvl="1" indent="-2857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200" dirty="0" err="1">
                          <a:solidFill>
                            <a:schemeClr val="tx2"/>
                          </a:solidFill>
                          <a:ea typeface="Arial" pitchFamily="-112" charset="0"/>
                          <a:cs typeface="Arial" pitchFamily="-112" charset="0"/>
                        </a:rPr>
                        <a:t>Ī</a:t>
                      </a: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 η μέση ένταση του ρεύματος</a:t>
                      </a:r>
                    </a:p>
                    <a:p>
                      <a:pPr marL="742950" lvl="1" indent="-2857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Ε η ενέργεια</a:t>
                      </a:r>
                    </a:p>
                    <a:p>
                      <a:pPr marL="742950" lvl="1" indent="-2857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f</a:t>
                      </a:r>
                      <a:r>
                        <a:rPr lang="en-US" sz="1200" baseline="-20000" dirty="0" err="1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n</a:t>
                      </a:r>
                      <a:r>
                        <a:rPr lang="el-GR" sz="1200" baseline="-200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 ο ρυθμός επανάληψης</a:t>
                      </a:r>
                      <a:endParaRPr lang="en-US" sz="1200" dirty="0">
                        <a:solidFill>
                          <a:schemeClr val="tx2"/>
                        </a:solidFill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  <a:p>
                      <a:pPr marL="742950" lvl="1" indent="-2857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Ν ο αριθμός των σωματιδίων ανά παλμό (</a:t>
                      </a:r>
                      <a:r>
                        <a:rPr lang="en-US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pulse</a:t>
                      </a: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647094"/>
                  </a:ext>
                </a:extLst>
              </a:tr>
              <a:tr h="1512168">
                <a:tc>
                  <a:txBody>
                    <a:bodyPr/>
                    <a:lstStyle/>
                    <a:p>
                      <a:r>
                        <a:rPr lang="el-GR" dirty="0" err="1"/>
                        <a:t>Πηγ</a:t>
                      </a:r>
                      <a:r>
                        <a:rPr lang="en-US" dirty="0" err="1"/>
                        <a:t>έ</a:t>
                      </a:r>
                      <a:r>
                        <a:rPr lang="el-GR" dirty="0"/>
                        <a:t>ς ακτινοβολίας </a:t>
                      </a:r>
                      <a:r>
                        <a:rPr lang="el-GR" dirty="0" err="1"/>
                        <a:t>σύγχροτρον</a:t>
                      </a:r>
                      <a:endParaRPr lang="el-GR" dirty="0"/>
                    </a:p>
                    <a:p>
                      <a:pPr marL="285750" lvl="0" indent="-285750" algn="l">
                        <a:buClr>
                          <a:schemeClr val="accent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l-GR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Εκλαμπρότητα (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Brightness)</a:t>
                      </a:r>
                      <a:r>
                        <a:rPr lang="el-GR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πυκνότητα φωτονίων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Ν</a:t>
                      </a:r>
                      <a:r>
                        <a:rPr lang="en-US" sz="1200" baseline="-200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b</a:t>
                      </a: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 ο αριθμός των φωτονίων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ε</a:t>
                      </a:r>
                      <a:r>
                        <a:rPr lang="en-US" sz="1200" baseline="-20000" dirty="0" err="1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x,y</a:t>
                      </a:r>
                      <a:r>
                        <a:rPr lang="el-GR" sz="1200" baseline="-200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 </a:t>
                      </a:r>
                      <a:r>
                        <a:rPr lang="el-GR" sz="1200" baseline="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η</a:t>
                      </a:r>
                      <a:r>
                        <a:rPr lang="el-GR" sz="1200" dirty="0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 οριζόντια και κάθετη </a:t>
                      </a:r>
                      <a:r>
                        <a:rPr lang="el-GR" sz="1200" dirty="0" err="1">
                          <a:solidFill>
                            <a:schemeClr val="tx2"/>
                          </a:solidFill>
                          <a:ea typeface="ＭＳ Ｐゴシック" pitchFamily="-112" charset="-128"/>
                          <a:cs typeface="ＭＳ Ｐゴシック" pitchFamily="-112" charset="-128"/>
                        </a:rPr>
                        <a:t>εκπεμπτικότητα</a:t>
                      </a:r>
                      <a:endParaRPr lang="el-GR" sz="1200" dirty="0">
                        <a:solidFill>
                          <a:schemeClr val="tx2"/>
                        </a:solidFill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9695938"/>
                  </a:ext>
                </a:extLst>
              </a:tr>
            </a:tbl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81879551-E4FE-F746-B349-7D84E5E87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Πως αξιολογούμε την απόδοση ενός επιταχυντή;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F1715-5E59-32A8-0C27-54EC8E62E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21016-53F3-9D03-98E6-80212A471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FDB0F-F16B-4B05-9383-D2817E986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10" name="Picture 163" descr="txp_fig.bmp">
            <a:extLst>
              <a:ext uri="{FF2B5EF4-FFF2-40B4-BE49-F238E27FC236}">
                <a16:creationId xmlns:a16="http://schemas.microsoft.com/office/drawing/2014/main" id="{9A699C78-1019-D1AF-466E-74E6D4B73AD1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538428" y="1564946"/>
            <a:ext cx="2184400" cy="10302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11" name="Picture 152" descr="txp_fig.bmp">
            <a:extLst>
              <a:ext uri="{FF2B5EF4-FFF2-40B4-BE49-F238E27FC236}">
                <a16:creationId xmlns:a16="http://schemas.microsoft.com/office/drawing/2014/main" id="{97D5BAA5-F2CE-96F1-ECA6-FE81CB58D3B1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6864288" y="3680092"/>
            <a:ext cx="2971800" cy="4000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12" name="Picture 158" descr="txp_fig.bmp">
            <a:extLst>
              <a:ext uri="{FF2B5EF4-FFF2-40B4-BE49-F238E27FC236}">
                <a16:creationId xmlns:a16="http://schemas.microsoft.com/office/drawing/2014/main" id="{EB4786C5-9A41-6F14-F9B5-A4715589C803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6864288" y="4781421"/>
            <a:ext cx="1877877" cy="838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25465075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D3D11-D777-B50F-A823-3FFF3C4DCE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err="1"/>
              <a:t>Πλανα</a:t>
            </a:r>
            <a:r>
              <a:rPr lang="el-GR" dirty="0"/>
              <a:t> για το μέλλον;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100F4-21AF-74EF-F5B1-E499FFEB1F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1DD7D-9BDA-5784-E7DB-EADC294FC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A64CF-7973-BF3A-F649-562063E0D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A17291-A009-06CE-F2D1-662CFA442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459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C34690-250F-A839-0DDA-9F06FC2C2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71133B-2E16-848E-C562-5D3A6E59E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7629311" cy="1065742"/>
          </a:xfrm>
        </p:spPr>
        <p:txBody>
          <a:bodyPr/>
          <a:lstStyle/>
          <a:p>
            <a:r>
              <a:rPr lang="el-GR" dirty="0"/>
              <a:t>Επιτάχυνση με </a:t>
            </a:r>
            <a:r>
              <a:rPr lang="el-GR" dirty="0">
                <a:solidFill>
                  <a:srgbClr val="FF0000"/>
                </a:solidFill>
              </a:rPr>
              <a:t>πλάσμα </a:t>
            </a:r>
            <a:r>
              <a:rPr lang="en-US" dirty="0" err="1">
                <a:solidFill>
                  <a:srgbClr val="FF0000"/>
                </a:solidFill>
              </a:rPr>
              <a:t>wakefield</a:t>
            </a:r>
            <a:br>
              <a:rPr lang="en-US" dirty="0"/>
            </a:br>
            <a:r>
              <a:rPr lang="el-GR" sz="1800" dirty="0"/>
              <a:t>Νέα τεχνολογία που σκοπεύει να καταφέρει ~1000 μεγαλύτερη βαθμίδα επιτάχυνσης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0C13C-1351-AB85-0285-52CE6631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A36B2-F358-EF5F-84E2-9409DD1A7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5EB9D-2F76-7126-5599-48575D403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7" name="Picture 6" descr="Sport-Surfen-Gehen-wir-Wellenreiten.jpg">
            <a:extLst>
              <a:ext uri="{FF2B5EF4-FFF2-40B4-BE49-F238E27FC236}">
                <a16:creationId xmlns:a16="http://schemas.microsoft.com/office/drawing/2014/main" id="{B490DA01-9B87-090F-D7AC-53340D60C2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6090" y="874841"/>
            <a:ext cx="3749552" cy="250282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F75F530-E74C-491D-C9B9-239EE7CF8AE0}"/>
              </a:ext>
            </a:extLst>
          </p:cNvPr>
          <p:cNvGrpSpPr/>
          <p:nvPr/>
        </p:nvGrpSpPr>
        <p:grpSpPr>
          <a:xfrm>
            <a:off x="8086319" y="3729011"/>
            <a:ext cx="2523773" cy="1759061"/>
            <a:chOff x="8799414" y="1317161"/>
            <a:chExt cx="2523773" cy="2002766"/>
          </a:xfrm>
        </p:grpSpPr>
        <p:sp>
          <p:nvSpPr>
            <p:cNvPr id="9" name="Up Arrow 8">
              <a:extLst>
                <a:ext uri="{FF2B5EF4-FFF2-40B4-BE49-F238E27FC236}">
                  <a16:creationId xmlns:a16="http://schemas.microsoft.com/office/drawing/2014/main" id="{D3DFD542-1037-3AC5-715E-60E690E928CC}"/>
                </a:ext>
              </a:extLst>
            </p:cNvPr>
            <p:cNvSpPr/>
            <p:nvPr/>
          </p:nvSpPr>
          <p:spPr>
            <a:xfrm rot="16200000">
              <a:off x="8999146" y="1214428"/>
              <a:ext cx="220133" cy="619597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Up Arrow 9">
              <a:extLst>
                <a:ext uri="{FF2B5EF4-FFF2-40B4-BE49-F238E27FC236}">
                  <a16:creationId xmlns:a16="http://schemas.microsoft.com/office/drawing/2014/main" id="{8D7F6679-6FF2-ED60-F48A-493668777291}"/>
                </a:ext>
              </a:extLst>
            </p:cNvPr>
            <p:cNvSpPr/>
            <p:nvPr/>
          </p:nvSpPr>
          <p:spPr>
            <a:xfrm rot="5400000">
              <a:off x="9009265" y="1533952"/>
              <a:ext cx="220133" cy="599360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Up Arrow 10">
              <a:extLst>
                <a:ext uri="{FF2B5EF4-FFF2-40B4-BE49-F238E27FC236}">
                  <a16:creationId xmlns:a16="http://schemas.microsoft.com/office/drawing/2014/main" id="{0A4FA000-AD9A-68F3-18FE-E80D510A58E0}"/>
                </a:ext>
              </a:extLst>
            </p:cNvPr>
            <p:cNvSpPr/>
            <p:nvPr/>
          </p:nvSpPr>
          <p:spPr>
            <a:xfrm>
              <a:off x="8999145" y="2001518"/>
              <a:ext cx="220133" cy="58780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Up Arrow 11">
              <a:extLst>
                <a:ext uri="{FF2B5EF4-FFF2-40B4-BE49-F238E27FC236}">
                  <a16:creationId xmlns:a16="http://schemas.microsoft.com/office/drawing/2014/main" id="{1586C895-1830-D557-DEE2-E158A6A38D70}"/>
                </a:ext>
              </a:extLst>
            </p:cNvPr>
            <p:cNvSpPr/>
            <p:nvPr/>
          </p:nvSpPr>
          <p:spPr>
            <a:xfrm rot="10800000">
              <a:off x="9009264" y="2706869"/>
              <a:ext cx="220133" cy="613058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25F60F7-B190-700B-9DF6-0524025C79BB}"/>
                </a:ext>
              </a:extLst>
            </p:cNvPr>
            <p:cNvSpPr txBox="1"/>
            <p:nvPr/>
          </p:nvSpPr>
          <p:spPr>
            <a:xfrm>
              <a:off x="9419011" y="1317161"/>
              <a:ext cx="1900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Accelerating for 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2CC0708-6115-79A2-57EA-21DFC133F154}"/>
                </a:ext>
              </a:extLst>
            </p:cNvPr>
            <p:cNvSpPr txBox="1"/>
            <p:nvPr/>
          </p:nvSpPr>
          <p:spPr>
            <a:xfrm>
              <a:off x="9419011" y="1651905"/>
              <a:ext cx="1904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Decelerating for 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CCD8E92-85D3-A480-B1BE-FC4769D7DC84}"/>
                </a:ext>
              </a:extLst>
            </p:cNvPr>
            <p:cNvSpPr txBox="1"/>
            <p:nvPr/>
          </p:nvSpPr>
          <p:spPr>
            <a:xfrm>
              <a:off x="9435283" y="2137321"/>
              <a:ext cx="1537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Focusing for 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6B0C773-E9AC-99FD-CF6E-10D636AFEF0B}"/>
                </a:ext>
              </a:extLst>
            </p:cNvPr>
            <p:cNvSpPr txBox="1"/>
            <p:nvPr/>
          </p:nvSpPr>
          <p:spPr>
            <a:xfrm>
              <a:off x="9435283" y="2836764"/>
              <a:ext cx="1756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Defocusing for e</a:t>
              </a:r>
              <a:r>
                <a:rPr lang="en-US" baseline="30000" dirty="0"/>
                <a:t>-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FBB988-8F6F-7481-E3CB-1FA82CDF1A8B}"/>
              </a:ext>
            </a:extLst>
          </p:cNvPr>
          <p:cNvGrpSpPr/>
          <p:nvPr/>
        </p:nvGrpSpPr>
        <p:grpSpPr>
          <a:xfrm>
            <a:off x="3125850" y="3294416"/>
            <a:ext cx="3786548" cy="2724465"/>
            <a:chOff x="3372556" y="2982349"/>
            <a:chExt cx="5174910" cy="3551095"/>
          </a:xfrm>
        </p:grpSpPr>
        <p:pic>
          <p:nvPicPr>
            <p:cNvPr id="18" name="Picture 17" descr="acc-grad-phases.png">
              <a:extLst>
                <a:ext uri="{FF2B5EF4-FFF2-40B4-BE49-F238E27FC236}">
                  <a16:creationId xmlns:a16="http://schemas.microsoft.com/office/drawing/2014/main" id="{C1DDC36C-78BE-C240-EB57-1AD120CFE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72556" y="2982349"/>
              <a:ext cx="5174910" cy="3551095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9DDA076-B665-2A80-05E3-AE017A445888}"/>
                </a:ext>
              </a:extLst>
            </p:cNvPr>
            <p:cNvCxnSpPr/>
            <p:nvPr/>
          </p:nvCxnSpPr>
          <p:spPr>
            <a:xfrm flipH="1">
              <a:off x="4261556" y="3273777"/>
              <a:ext cx="6914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87E04B5-8932-BA9C-7EB2-1194351CA93E}"/>
              </a:ext>
            </a:extLst>
          </p:cNvPr>
          <p:cNvGrpSpPr/>
          <p:nvPr/>
        </p:nvGrpSpPr>
        <p:grpSpPr>
          <a:xfrm>
            <a:off x="606358" y="1383295"/>
            <a:ext cx="5763624" cy="1557094"/>
            <a:chOff x="1030112" y="1707444"/>
            <a:chExt cx="7861790" cy="2217759"/>
          </a:xfrm>
        </p:grpSpPr>
        <p:pic>
          <p:nvPicPr>
            <p:cNvPr id="21" name="Picture 20" descr="sketch-e-wakefield.png">
              <a:extLst>
                <a:ext uri="{FF2B5EF4-FFF2-40B4-BE49-F238E27FC236}">
                  <a16:creationId xmlns:a16="http://schemas.microsoft.com/office/drawing/2014/main" id="{1EB835D7-6159-AA6F-F97C-D5EC9210B6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0112" y="1707444"/>
              <a:ext cx="7861790" cy="2217759"/>
            </a:xfrm>
            <a:prstGeom prst="rect">
              <a:avLst/>
            </a:prstGeom>
          </p:spPr>
        </p:pic>
        <p:sp>
          <p:nvSpPr>
            <p:cNvPr id="22" name="Up Arrow 21">
              <a:extLst>
                <a:ext uri="{FF2B5EF4-FFF2-40B4-BE49-F238E27FC236}">
                  <a16:creationId xmlns:a16="http://schemas.microsoft.com/office/drawing/2014/main" id="{78C279AB-5A7F-4693-79FF-6F08210DF659}"/>
                </a:ext>
              </a:extLst>
            </p:cNvPr>
            <p:cNvSpPr/>
            <p:nvPr/>
          </p:nvSpPr>
          <p:spPr>
            <a:xfrm rot="5400000">
              <a:off x="5579149" y="2523086"/>
              <a:ext cx="220133" cy="705234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Up Arrow 22">
              <a:extLst>
                <a:ext uri="{FF2B5EF4-FFF2-40B4-BE49-F238E27FC236}">
                  <a16:creationId xmlns:a16="http://schemas.microsoft.com/office/drawing/2014/main" id="{38F5684E-CF19-5D84-6DCA-FB8315144D39}"/>
                </a:ext>
              </a:extLst>
            </p:cNvPr>
            <p:cNvSpPr/>
            <p:nvPr/>
          </p:nvSpPr>
          <p:spPr>
            <a:xfrm rot="16200000">
              <a:off x="6550627" y="2452262"/>
              <a:ext cx="179605" cy="863080"/>
            </a:xfrm>
            <a:prstGeom prst="upArrow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Up Arrow 23">
              <a:extLst>
                <a:ext uri="{FF2B5EF4-FFF2-40B4-BE49-F238E27FC236}">
                  <a16:creationId xmlns:a16="http://schemas.microsoft.com/office/drawing/2014/main" id="{E17854DE-7267-88E1-EBB4-DFF30956A3CA}"/>
                </a:ext>
              </a:extLst>
            </p:cNvPr>
            <p:cNvSpPr/>
            <p:nvPr/>
          </p:nvSpPr>
          <p:spPr>
            <a:xfrm rot="16200000">
              <a:off x="4350055" y="2520615"/>
              <a:ext cx="245425" cy="745613"/>
            </a:xfrm>
            <a:prstGeom prst="upArrow">
              <a:avLst>
                <a:gd name="adj1" fmla="val 42556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Up Arrow 24">
              <a:extLst>
                <a:ext uri="{FF2B5EF4-FFF2-40B4-BE49-F238E27FC236}">
                  <a16:creationId xmlns:a16="http://schemas.microsoft.com/office/drawing/2014/main" id="{CF3B9F95-C0D8-4363-B4A3-F667E2A5CB78}"/>
                </a:ext>
              </a:extLst>
            </p:cNvPr>
            <p:cNvSpPr/>
            <p:nvPr/>
          </p:nvSpPr>
          <p:spPr>
            <a:xfrm>
              <a:off x="4973474" y="2197851"/>
              <a:ext cx="220133" cy="60786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Up Arrow 25">
              <a:extLst>
                <a:ext uri="{FF2B5EF4-FFF2-40B4-BE49-F238E27FC236}">
                  <a16:creationId xmlns:a16="http://schemas.microsoft.com/office/drawing/2014/main" id="{7C96F809-6F45-CFD1-DF5C-A0FFD6DEC881}"/>
                </a:ext>
              </a:extLst>
            </p:cNvPr>
            <p:cNvSpPr/>
            <p:nvPr/>
          </p:nvSpPr>
          <p:spPr>
            <a:xfrm>
              <a:off x="7122171" y="2196780"/>
              <a:ext cx="220133" cy="520414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Up Arrow 26">
              <a:extLst>
                <a:ext uri="{FF2B5EF4-FFF2-40B4-BE49-F238E27FC236}">
                  <a16:creationId xmlns:a16="http://schemas.microsoft.com/office/drawing/2014/main" id="{CF2FD818-0F2C-1E9F-1032-5E02EB57F22A}"/>
                </a:ext>
              </a:extLst>
            </p:cNvPr>
            <p:cNvSpPr/>
            <p:nvPr/>
          </p:nvSpPr>
          <p:spPr>
            <a:xfrm rot="10800000">
              <a:off x="4970452" y="2933746"/>
              <a:ext cx="220133" cy="613058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Up Arrow 27">
              <a:extLst>
                <a:ext uri="{FF2B5EF4-FFF2-40B4-BE49-F238E27FC236}">
                  <a16:creationId xmlns:a16="http://schemas.microsoft.com/office/drawing/2014/main" id="{4E745996-7A34-B01A-1453-878D8A8F1BA0}"/>
                </a:ext>
              </a:extLst>
            </p:cNvPr>
            <p:cNvSpPr/>
            <p:nvPr/>
          </p:nvSpPr>
          <p:spPr>
            <a:xfrm rot="10800000">
              <a:off x="7117792" y="3071170"/>
              <a:ext cx="220133" cy="543094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Up Arrow 28">
              <a:extLst>
                <a:ext uri="{FF2B5EF4-FFF2-40B4-BE49-F238E27FC236}">
                  <a16:creationId xmlns:a16="http://schemas.microsoft.com/office/drawing/2014/main" id="{11A9B979-5CFC-4250-4ACD-C2B1D6096B16}"/>
                </a:ext>
              </a:extLst>
            </p:cNvPr>
            <p:cNvSpPr/>
            <p:nvPr/>
          </p:nvSpPr>
          <p:spPr>
            <a:xfrm rot="10800000">
              <a:off x="6022470" y="2111233"/>
              <a:ext cx="220133" cy="613058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Up Arrow 29">
              <a:extLst>
                <a:ext uri="{FF2B5EF4-FFF2-40B4-BE49-F238E27FC236}">
                  <a16:creationId xmlns:a16="http://schemas.microsoft.com/office/drawing/2014/main" id="{2FB8D6AE-285D-9CFD-1811-6E56B8CC5815}"/>
                </a:ext>
              </a:extLst>
            </p:cNvPr>
            <p:cNvSpPr/>
            <p:nvPr/>
          </p:nvSpPr>
          <p:spPr>
            <a:xfrm>
              <a:off x="6017889" y="3066105"/>
              <a:ext cx="220133" cy="607862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C1DC2F1-DD91-C30A-0202-07703C1936D8}"/>
                </a:ext>
              </a:extLst>
            </p:cNvPr>
            <p:cNvGrpSpPr/>
            <p:nvPr/>
          </p:nvGrpSpPr>
          <p:grpSpPr>
            <a:xfrm>
              <a:off x="6353642" y="2674282"/>
              <a:ext cx="603136" cy="369332"/>
              <a:chOff x="5408198" y="4621615"/>
              <a:chExt cx="603136" cy="369332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5CA91DCE-AE25-8B0E-FFA8-B15A9EE4601E}"/>
                  </a:ext>
                </a:extLst>
              </p:cNvPr>
              <p:cNvSpPr/>
              <p:nvPr/>
            </p:nvSpPr>
            <p:spPr>
              <a:xfrm>
                <a:off x="5408198" y="4673053"/>
                <a:ext cx="352323" cy="311355"/>
              </a:xfrm>
              <a:prstGeom prst="ellipse">
                <a:avLst/>
              </a:prstGeom>
              <a:solidFill>
                <a:srgbClr val="ED0202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3164654-F0A9-5110-1FFC-777A79047105}"/>
                  </a:ext>
                </a:extLst>
              </p:cNvPr>
              <p:cNvSpPr txBox="1"/>
              <p:nvPr/>
            </p:nvSpPr>
            <p:spPr>
              <a:xfrm>
                <a:off x="5432780" y="4621615"/>
                <a:ext cx="5785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e</a:t>
                </a:r>
                <a:r>
                  <a:rPr lang="en-US" b="1" baseline="30000" dirty="0">
                    <a:solidFill>
                      <a:schemeClr val="bg1"/>
                    </a:solidFill>
                  </a:rPr>
                  <a:t>-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2" name="Up Arrow 31">
              <a:extLst>
                <a:ext uri="{FF2B5EF4-FFF2-40B4-BE49-F238E27FC236}">
                  <a16:creationId xmlns:a16="http://schemas.microsoft.com/office/drawing/2014/main" id="{72436D3E-B729-2515-7BE3-A811B2C0DC8C}"/>
                </a:ext>
              </a:extLst>
            </p:cNvPr>
            <p:cNvSpPr/>
            <p:nvPr/>
          </p:nvSpPr>
          <p:spPr>
            <a:xfrm rot="5400000">
              <a:off x="3304438" y="2520265"/>
              <a:ext cx="220133" cy="705234"/>
            </a:xfrm>
            <a:prstGeom prst="up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Up Arrow 32">
              <a:extLst>
                <a:ext uri="{FF2B5EF4-FFF2-40B4-BE49-F238E27FC236}">
                  <a16:creationId xmlns:a16="http://schemas.microsoft.com/office/drawing/2014/main" id="{A917DFDF-21CE-FB61-F268-00621B64D4EB}"/>
                </a:ext>
              </a:extLst>
            </p:cNvPr>
            <p:cNvSpPr/>
            <p:nvPr/>
          </p:nvSpPr>
          <p:spPr>
            <a:xfrm rot="16200000">
              <a:off x="2075344" y="2517794"/>
              <a:ext cx="245425" cy="745613"/>
            </a:xfrm>
            <a:prstGeom prst="upArrow">
              <a:avLst>
                <a:gd name="adj1" fmla="val 42556"/>
                <a:gd name="adj2" fmla="val 50000"/>
              </a:avLst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Up Arrow 33">
              <a:extLst>
                <a:ext uri="{FF2B5EF4-FFF2-40B4-BE49-F238E27FC236}">
                  <a16:creationId xmlns:a16="http://schemas.microsoft.com/office/drawing/2014/main" id="{1799AAD1-6AEA-C4C1-947C-3AB1BDB95F04}"/>
                </a:ext>
              </a:extLst>
            </p:cNvPr>
            <p:cNvSpPr/>
            <p:nvPr/>
          </p:nvSpPr>
          <p:spPr>
            <a:xfrm>
              <a:off x="2698763" y="2195030"/>
              <a:ext cx="220133" cy="60786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Up Arrow 34">
              <a:extLst>
                <a:ext uri="{FF2B5EF4-FFF2-40B4-BE49-F238E27FC236}">
                  <a16:creationId xmlns:a16="http://schemas.microsoft.com/office/drawing/2014/main" id="{E3EFFE94-0582-7C07-F678-0DFD9F8835A4}"/>
                </a:ext>
              </a:extLst>
            </p:cNvPr>
            <p:cNvSpPr/>
            <p:nvPr/>
          </p:nvSpPr>
          <p:spPr>
            <a:xfrm rot="10800000">
              <a:off x="2695741" y="2930925"/>
              <a:ext cx="220133" cy="613058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Up Arrow 35">
              <a:extLst>
                <a:ext uri="{FF2B5EF4-FFF2-40B4-BE49-F238E27FC236}">
                  <a16:creationId xmlns:a16="http://schemas.microsoft.com/office/drawing/2014/main" id="{C02E8119-9DE6-30EF-EB50-AAB5EE19775D}"/>
                </a:ext>
              </a:extLst>
            </p:cNvPr>
            <p:cNvSpPr/>
            <p:nvPr/>
          </p:nvSpPr>
          <p:spPr>
            <a:xfrm rot="10800000">
              <a:off x="3747759" y="2108412"/>
              <a:ext cx="220133" cy="613058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Up Arrow 36">
              <a:extLst>
                <a:ext uri="{FF2B5EF4-FFF2-40B4-BE49-F238E27FC236}">
                  <a16:creationId xmlns:a16="http://schemas.microsoft.com/office/drawing/2014/main" id="{72271A04-10E0-B5A1-DB95-4400C6B71FDE}"/>
                </a:ext>
              </a:extLst>
            </p:cNvPr>
            <p:cNvSpPr/>
            <p:nvPr/>
          </p:nvSpPr>
          <p:spPr>
            <a:xfrm>
              <a:off x="3743178" y="3063284"/>
              <a:ext cx="220133" cy="607862"/>
            </a:xfrm>
            <a:prstGeom prst="up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406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AAA1922-3696-3628-6512-B83BBBABC9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1424" y="1196752"/>
            <a:ext cx="858429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63C098A-25B8-D28B-B3F6-8550718F7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Ερευνα</a:t>
            </a:r>
            <a:r>
              <a:rPr lang="el-GR" dirty="0"/>
              <a:t> στους επιταχυντές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0E1B6-F5C5-30D9-269B-8871CD33E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EA337-768B-1521-C8E1-1A27CF413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Η. Ευθυμιόπουλος | Επιταχυντές - Ι. </a:t>
            </a:r>
            <a:r>
              <a:rPr lang="en-GB" dirty="0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AD463-8804-E677-CE8C-815B1C7EF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C94E85-287A-3373-292C-D518C95E7177}"/>
              </a:ext>
            </a:extLst>
          </p:cNvPr>
          <p:cNvSpPr txBox="1"/>
          <p:nvPr/>
        </p:nvSpPr>
        <p:spPr>
          <a:xfrm>
            <a:off x="8040216" y="5814807"/>
            <a:ext cx="25202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https://</a:t>
            </a:r>
            <a:r>
              <a:rPr lang="en-US" dirty="0" err="1">
                <a:solidFill>
                  <a:srgbClr val="FF0000"/>
                </a:solidFill>
              </a:rPr>
              <a:t>ifast-project.eu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52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4C6F67-7BF4-ACB0-3562-F8DE52FB8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CDBC3C-4DDC-96C2-B1A3-71C33EAE6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09E00B-7E59-E9F4-509F-FDDDB9AF8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38A710-2FD6-ED8A-4E47-AD4B148F5B7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561" y="754529"/>
            <a:ext cx="10673386" cy="534894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3DECFBE-8161-F870-FECB-20D91CD12128}"/>
              </a:ext>
            </a:extLst>
          </p:cNvPr>
          <p:cNvSpPr/>
          <p:nvPr/>
        </p:nvSpPr>
        <p:spPr>
          <a:xfrm>
            <a:off x="448561" y="1772816"/>
            <a:ext cx="10692714" cy="25537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685DF9-0317-7357-6DE2-3292BD2EAD3A}"/>
              </a:ext>
            </a:extLst>
          </p:cNvPr>
          <p:cNvSpPr/>
          <p:nvPr/>
        </p:nvSpPr>
        <p:spPr>
          <a:xfrm>
            <a:off x="1805086" y="1238610"/>
            <a:ext cx="9012943" cy="553746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CBEF0D-0EDC-D663-89A6-2DF8C46D7A84}"/>
              </a:ext>
            </a:extLst>
          </p:cNvPr>
          <p:cNvSpPr/>
          <p:nvPr/>
        </p:nvSpPr>
        <p:spPr>
          <a:xfrm>
            <a:off x="1589528" y="5596919"/>
            <a:ext cx="9331008" cy="553746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48942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BB03DB-5BE3-A0BF-73DC-A6A5EF838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Web search </a:t>
            </a:r>
            <a:r>
              <a:rPr lang="el-GR" dirty="0"/>
              <a:t>για τις λέξεις με </a:t>
            </a:r>
            <a:r>
              <a:rPr lang="el-GR" dirty="0">
                <a:solidFill>
                  <a:srgbClr val="FF0000"/>
                </a:solidFill>
              </a:rPr>
              <a:t>κόκκινο</a:t>
            </a:r>
            <a:r>
              <a:rPr lang="el-GR" dirty="0"/>
              <a:t> ή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μπλέ</a:t>
            </a:r>
            <a:r>
              <a:rPr lang="el-GR" dirty="0"/>
              <a:t> στις διαφάνειες</a:t>
            </a:r>
            <a:endParaRPr lang="el-GR" dirty="0">
              <a:hlinkClick r:id="rId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dirty="0"/>
              <a:t>Ι</a:t>
            </a:r>
            <a:r>
              <a:rPr lang="en-US" dirty="0"/>
              <a:t>nternational Atomic Energy (IAE.org) : https://www.iaea.org/newscenter/news/what-are-particle-accelerators</a:t>
            </a:r>
            <a:endParaRPr lang="el-GR" dirty="0">
              <a:hlinkClick r:id="rId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hlinkClick r:id="rId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https://www.epa.gov/radtown/particle-accelerators-and-radiation-research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https://</a:t>
            </a:r>
            <a:r>
              <a:rPr lang="en-US" dirty="0" err="1"/>
              <a:t>www.energy.gov</a:t>
            </a:r>
            <a:r>
              <a:rPr lang="en-US" dirty="0"/>
              <a:t>/articles/how-particle-accelerators-work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A51B257-17CC-8F3D-D229-2896FB9D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Βιβλιογραφία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3B4542-C88C-0637-9776-AA254CF1C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7205E4-C4A8-EE97-154D-DEC09F451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E7305-6B65-BB18-86C4-14BA8D7D7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65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2EA238-0E03-1223-2796-8055D7E46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Οι επιταχυντές δημιουργήθηκαν στις αρχές του 20</a:t>
            </a:r>
            <a:r>
              <a:rPr lang="el-GR" baseline="30000" dirty="0"/>
              <a:t>ου</a:t>
            </a:r>
            <a:r>
              <a:rPr lang="el-GR" dirty="0"/>
              <a:t> αιώνα από το ενδιαφέρον να </a:t>
            </a:r>
            <a:r>
              <a:rPr lang="el-GR" dirty="0">
                <a:solidFill>
                  <a:srgbClr val="FF0000"/>
                </a:solidFill>
              </a:rPr>
              <a:t>μελετήσουμε την δομή του ατόμου</a:t>
            </a:r>
            <a:r>
              <a:rPr lang="el-GR" dirty="0"/>
              <a:t>. </a:t>
            </a:r>
          </a:p>
          <a:p>
            <a:r>
              <a:rPr lang="el-GR" dirty="0"/>
              <a:t>Στην συνέχεια άνοιξε ο δρόμος για όλο και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μεγαλύτερη ενέργεια </a:t>
            </a:r>
            <a:r>
              <a:rPr lang="el-GR" dirty="0"/>
              <a:t>για την μελέτη </a:t>
            </a:r>
            <a:r>
              <a:rPr lang="el-GR" dirty="0" err="1"/>
              <a:t>υπο</a:t>
            </a:r>
            <a:r>
              <a:rPr lang="el-GR" dirty="0"/>
              <a:t>-ατομικών σωματιδίων και την δημιουργία </a:t>
            </a:r>
            <a:r>
              <a:rPr lang="el-GR" dirty="0">
                <a:solidFill>
                  <a:srgbClr val="FF0000"/>
                </a:solidFill>
              </a:rPr>
              <a:t>μοντέλου για την ύλη</a:t>
            </a:r>
            <a:r>
              <a:rPr lang="el-GR" dirty="0"/>
              <a:t> και την </a:t>
            </a:r>
            <a:r>
              <a:rPr lang="el-GR" dirty="0">
                <a:solidFill>
                  <a:srgbClr val="FF0000"/>
                </a:solidFill>
              </a:rPr>
              <a:t>γέννηση του σύμπαντος</a:t>
            </a:r>
          </a:p>
          <a:p>
            <a:r>
              <a:rPr lang="el-GR" dirty="0">
                <a:solidFill>
                  <a:schemeClr val="bg1">
                    <a:lumMod val="85000"/>
                  </a:schemeClr>
                </a:solidFill>
              </a:rPr>
              <a:t>Παράλληλα και η χρήση επιταχυντών σε διάφορες εφαρμογές είτε για βοήθεια σε άλλα πεδία έρευνας (π.χ. υλικά, βιολογία) είτε σε αυτόνομες εφαρμογές (ακτινοβολία όγκων)</a:t>
            </a:r>
          </a:p>
          <a:p>
            <a:r>
              <a:rPr lang="el-GR" dirty="0">
                <a:solidFill>
                  <a:schemeClr val="bg1">
                    <a:lumMod val="85000"/>
                  </a:schemeClr>
                </a:solidFill>
              </a:rPr>
              <a:t>Οι επιταχυντές είναι σήμερα αναπόσπαστο τμήμα πολλών ερευνητικών κέντρων, εργαστηρίων και βιομηχανιών. </a:t>
            </a:r>
          </a:p>
          <a:p>
            <a:r>
              <a:rPr lang="el-GR" dirty="0">
                <a:solidFill>
                  <a:schemeClr val="bg1">
                    <a:lumMod val="85000"/>
                  </a:schemeClr>
                </a:solidFill>
              </a:rPr>
              <a:t>Η ιστορία της εξέλιξής τους είναι εντυπωσιακή όπως εντυπωσιακή είναι και η έρευνα που γίνεται σήμερα για την περεταίρω ανάπτυξή τους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1C8583-B8CA-DB0C-A243-26768AC8C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Γιατί χρειάζονται οι επιταχυντές;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D1A55-5EBA-7758-BF6C-52F79E8B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2A2DD-3DD7-F5EF-CF7E-DBFE1B2D6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73628-DA50-E509-F9FB-52336DEEC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34911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D2EC83-1480-230B-06F4-97AA859E8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1333" y="2046734"/>
            <a:ext cx="3629334" cy="27645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6964C6-F6F7-4DA0-95E0-F9E8CAECBB27}"/>
              </a:ext>
            </a:extLst>
          </p:cNvPr>
          <p:cNvSpPr txBox="1"/>
          <p:nvPr/>
        </p:nvSpPr>
        <p:spPr>
          <a:xfrm>
            <a:off x="767408" y="5013176"/>
            <a:ext cx="108012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dirty="0">
                <a:solidFill>
                  <a:schemeClr val="bg1"/>
                </a:solidFill>
              </a:rPr>
              <a:t>Προσπάθησα να δώσω μια εισαγωγική ματιά στους επιταχυντές και στην φυσική τους</a:t>
            </a:r>
          </a:p>
          <a:p>
            <a:pPr algn="l"/>
            <a:r>
              <a:rPr lang="el-GR" dirty="0">
                <a:solidFill>
                  <a:schemeClr val="bg1"/>
                </a:solidFill>
              </a:rPr>
              <a:t>Οι διαφάνειες είναι συλλογή από διάφορες παλιές ομιλίες, κείμενα, </a:t>
            </a:r>
            <a:r>
              <a:rPr lang="en-US" dirty="0">
                <a:solidFill>
                  <a:schemeClr val="bg1"/>
                </a:solidFill>
              </a:rPr>
              <a:t>web </a:t>
            </a:r>
            <a:r>
              <a:rPr lang="el-GR" dirty="0">
                <a:solidFill>
                  <a:schemeClr val="bg1"/>
                </a:solidFill>
              </a:rPr>
              <a:t>– ευχαριστώ όλους </a:t>
            </a:r>
          </a:p>
          <a:p>
            <a:pPr algn="l"/>
            <a:endParaRPr lang="el-GR" dirty="0">
              <a:solidFill>
                <a:schemeClr val="bg1"/>
              </a:solidFill>
            </a:endParaRPr>
          </a:p>
          <a:p>
            <a:pPr algn="l"/>
            <a:r>
              <a:rPr lang="el-GR" dirty="0">
                <a:solidFill>
                  <a:schemeClr val="bg1"/>
                </a:solidFill>
              </a:rPr>
              <a:t>Καλή συνέχεια και αν έχετε επιπλέον ερωτήσεις στο </a:t>
            </a:r>
            <a:r>
              <a:rPr lang="en-US" dirty="0">
                <a:solidFill>
                  <a:schemeClr val="bg1"/>
                </a:solidFill>
              </a:rPr>
              <a:t>e-mail: </a:t>
            </a:r>
            <a:r>
              <a:rPr lang="en-US" b="1" dirty="0" err="1">
                <a:solidFill>
                  <a:srgbClr val="FF40FF"/>
                </a:solidFill>
              </a:rPr>
              <a:t>Ilias.Efthymiopoulos@cern.ch</a:t>
            </a:r>
            <a:r>
              <a:rPr lang="el-GR" b="1" dirty="0">
                <a:solidFill>
                  <a:srgbClr val="FF40FF"/>
                </a:solidFill>
              </a:rPr>
              <a:t> </a:t>
            </a:r>
            <a:endParaRPr lang="en-US" b="1" dirty="0">
              <a:solidFill>
                <a:srgbClr val="FF4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945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E7594B9-F331-7C61-0B85-8DFEC96E6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9815" y="1592263"/>
            <a:ext cx="7344197" cy="4608512"/>
          </a:xfrm>
        </p:spPr>
        <p:txBody>
          <a:bodyPr>
            <a:normAutofit lnSpcReduction="10000"/>
          </a:bodyPr>
          <a:lstStyle/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l-GR" dirty="0"/>
              <a:t>Το </a:t>
            </a:r>
            <a:r>
              <a:rPr lang="el-GR" dirty="0">
                <a:solidFill>
                  <a:srgbClr val="FF0000"/>
                </a:solidFill>
              </a:rPr>
              <a:t>διάγραμμα του </a:t>
            </a:r>
            <a:r>
              <a:rPr lang="en-US" dirty="0">
                <a:solidFill>
                  <a:srgbClr val="FF0000"/>
                </a:solidFill>
              </a:rPr>
              <a:t>Livingston </a:t>
            </a:r>
            <a:r>
              <a:rPr lang="el-GR" dirty="0"/>
              <a:t>δείχνει την εξέλιξη των επιταχυντών από τον προηγούμενο αιώνα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l-GR" dirty="0"/>
              <a:t>Μέχρι το τέλος του 20</a:t>
            </a:r>
            <a:r>
              <a:rPr lang="el-GR" baseline="30000" dirty="0"/>
              <a:t>ου</a:t>
            </a:r>
            <a:r>
              <a:rPr lang="el-GR" dirty="0"/>
              <a:t> αιώνα, </a:t>
            </a:r>
            <a:r>
              <a:rPr lang="el-GR" dirty="0">
                <a:solidFill>
                  <a:srgbClr val="00B050"/>
                </a:solidFill>
              </a:rPr>
              <a:t>σχεδόν κάθε 10 χρόνια η ενέργεια της δέσμης αυξάνεται μια τάξη μεγέθους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l-GR" dirty="0"/>
              <a:t>Η εξέλιξη δεν σταματά στο 2010 του διαγράμματος. Νέες τεχνολογίες εμφανίζονται και αντικαθιστούν ή συμπληρώνουν παλιότερες</a:t>
            </a:r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l-GR" dirty="0"/>
              <a:t>Η ενέργεια δεν είναι ο μόνος παράγοντας. Η </a:t>
            </a:r>
            <a:r>
              <a:rPr lang="el-GR" dirty="0">
                <a:solidFill>
                  <a:srgbClr val="FF0000"/>
                </a:solidFill>
              </a:rPr>
              <a:t>ένταση της δέσμης (ρεύμα) </a:t>
            </a:r>
            <a:r>
              <a:rPr lang="el-GR" dirty="0"/>
              <a:t>όπως και το </a:t>
            </a:r>
            <a:r>
              <a:rPr lang="el-GR" dirty="0">
                <a:solidFill>
                  <a:srgbClr val="FF0000"/>
                </a:solidFill>
              </a:rPr>
              <a:t>μέγεθος (διατομή) </a:t>
            </a:r>
            <a:r>
              <a:rPr lang="el-GR" dirty="0"/>
              <a:t>είναι επίσης σημαντικοί παράμετροι απόδοσης και στόχοι εξέλιξης των επιταχυντών</a:t>
            </a:r>
          </a:p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38105F8-AF7D-7409-2829-4B0A374AA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Το κυνήγι της ενέργειας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F6C57-8E03-3087-153E-A43CD512E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6FE65-DC7D-2118-E690-921604CBA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6E8E6-7432-3B96-FF8D-382FEAF0E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6A9CC2F3-7467-FE3B-EE02-86B39817C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0420" y="1138692"/>
            <a:ext cx="4029396" cy="5062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ow Do I Get a Good Climbing Man? - Rock and Ice Magazine">
            <a:extLst>
              <a:ext uri="{FF2B5EF4-FFF2-40B4-BE49-F238E27FC236}">
                <a16:creationId xmlns:a16="http://schemas.microsoft.com/office/drawing/2014/main" id="{6C8AFB62-29C4-2AF6-1D40-4DFF25D38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5931" y="188640"/>
            <a:ext cx="2192869" cy="131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248AAB-9E87-7B1C-433B-325C2AA236EB}"/>
              </a:ext>
            </a:extLst>
          </p:cNvPr>
          <p:cNvSpPr txBox="1"/>
          <p:nvPr/>
        </p:nvSpPr>
        <p:spPr>
          <a:xfrm>
            <a:off x="10466345" y="1360631"/>
            <a:ext cx="128240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https://</a:t>
            </a:r>
            <a:r>
              <a:rPr lang="en-US" sz="800" dirty="0" err="1"/>
              <a:t>www.rockandice.com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826611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2EA238-0E03-1223-2796-8055D7E46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Οι επιταχυντές δημιουργήθηκαν στις αρχές του 20</a:t>
            </a:r>
            <a:r>
              <a:rPr lang="el-GR" baseline="30000" dirty="0"/>
              <a:t>ου</a:t>
            </a:r>
            <a:r>
              <a:rPr lang="el-GR" dirty="0"/>
              <a:t> αιώνα από το ενδιαφέρον να </a:t>
            </a:r>
            <a:r>
              <a:rPr lang="el-GR" dirty="0">
                <a:solidFill>
                  <a:srgbClr val="FF0000"/>
                </a:solidFill>
              </a:rPr>
              <a:t>μελετήσουμε την δομή του ατόμου</a:t>
            </a:r>
            <a:r>
              <a:rPr lang="el-GR" dirty="0"/>
              <a:t>. </a:t>
            </a:r>
          </a:p>
          <a:p>
            <a:r>
              <a:rPr lang="el-GR" dirty="0"/>
              <a:t>Στην συνέχεια άνοιξε ο δρόμος για όλο και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μεγαλύτερη ενέργεια </a:t>
            </a:r>
            <a:r>
              <a:rPr lang="el-GR" dirty="0"/>
              <a:t>για την μελέτη </a:t>
            </a:r>
            <a:r>
              <a:rPr lang="el-GR" dirty="0" err="1"/>
              <a:t>υπο</a:t>
            </a:r>
            <a:r>
              <a:rPr lang="el-GR" dirty="0"/>
              <a:t>-ατομικών σωματιδίων και την δημιουργία </a:t>
            </a:r>
            <a:r>
              <a:rPr lang="el-GR" dirty="0">
                <a:solidFill>
                  <a:srgbClr val="FF0000"/>
                </a:solidFill>
              </a:rPr>
              <a:t>μοντέλου για την ύλη</a:t>
            </a:r>
            <a:r>
              <a:rPr lang="el-GR" dirty="0"/>
              <a:t> και την </a:t>
            </a:r>
            <a:r>
              <a:rPr lang="el-GR" dirty="0">
                <a:solidFill>
                  <a:srgbClr val="FF0000"/>
                </a:solidFill>
              </a:rPr>
              <a:t>γέννηση του σύμπαντος</a:t>
            </a:r>
          </a:p>
          <a:p>
            <a:r>
              <a:rPr lang="el-GR" dirty="0"/>
              <a:t>Παράλληλα και η χρήση επιταχυντών σε διάφορες </a:t>
            </a:r>
            <a:r>
              <a:rPr lang="el-GR" dirty="0">
                <a:solidFill>
                  <a:schemeClr val="tx1">
                    <a:lumMod val="60000"/>
                    <a:lumOff val="40000"/>
                  </a:schemeClr>
                </a:solidFill>
              </a:rPr>
              <a:t>εφαρμογές</a:t>
            </a:r>
            <a:r>
              <a:rPr lang="el-GR" dirty="0"/>
              <a:t> είτε για βοήθεια σε </a:t>
            </a:r>
            <a:r>
              <a:rPr lang="el-GR" dirty="0">
                <a:solidFill>
                  <a:srgbClr val="FF0000"/>
                </a:solidFill>
              </a:rPr>
              <a:t>άλλα πεδία έρευνας</a:t>
            </a:r>
            <a:r>
              <a:rPr lang="el-GR" dirty="0"/>
              <a:t> (π.χ. υλικά, βιολογία) είτε σε </a:t>
            </a:r>
            <a:r>
              <a:rPr lang="el-GR" dirty="0">
                <a:solidFill>
                  <a:srgbClr val="FF0000"/>
                </a:solidFill>
              </a:rPr>
              <a:t>αυτόνομες εφαρμογές </a:t>
            </a:r>
            <a:r>
              <a:rPr lang="el-GR" dirty="0"/>
              <a:t>(ακτινοβολία όγκων)</a:t>
            </a:r>
          </a:p>
          <a:p>
            <a:r>
              <a:rPr lang="el-GR" dirty="0">
                <a:solidFill>
                  <a:schemeClr val="bg1">
                    <a:lumMod val="85000"/>
                  </a:schemeClr>
                </a:solidFill>
              </a:rPr>
              <a:t>Οι επιταχυντές είναι σήμερα αναπόσπαστο τμήμα πολλών ερευνητικών κέντρων, εργαστηρίων και βιομηχανιών. </a:t>
            </a:r>
          </a:p>
          <a:p>
            <a:r>
              <a:rPr lang="el-GR" dirty="0">
                <a:solidFill>
                  <a:schemeClr val="bg1">
                    <a:lumMod val="85000"/>
                  </a:schemeClr>
                </a:solidFill>
              </a:rPr>
              <a:t>Η ιστορία της εξέλιξής τους είναι εντυπωσιακή όπως εντυπωσιακή είναι και η έρευνα που γίνεται σήμερα για την περεταίρω ανάπτυξή τους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1C8583-B8CA-DB0C-A243-26768AC8C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Γιατί χρειάζονται οι επιταχυντές;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D1A55-5EBA-7758-BF6C-52F79E8B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2A2DD-3DD7-F5EF-CF7E-DBFE1B2D6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73628-DA50-E509-F9FB-52336DEEC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940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339C16-1014-5A8E-FF5D-2E96718EA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Επιταχυντές πέρα από την «φυσική»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8657B-5004-CEBB-4EC3-E043F79F6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29.08.2023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27FF6-668D-9E21-95A0-810D924E1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Η. Ευθυμιόπουλος | Επιταχυντές - Ι. </a:t>
            </a:r>
            <a:r>
              <a:rPr lang="en-GB"/>
              <a:t>Efthymiopoulos | Accelerators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991C8-92A1-E3CD-E2C4-AFEF35418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B50AE3-CE33-D196-7A20-87C681B23C9F}"/>
              </a:ext>
            </a:extLst>
          </p:cNvPr>
          <p:cNvSpPr txBox="1"/>
          <p:nvPr/>
        </p:nvSpPr>
        <p:spPr>
          <a:xfrm>
            <a:off x="263351" y="1350589"/>
            <a:ext cx="3675687" cy="48867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l-GR" sz="1600" dirty="0"/>
              <a:t>Γραμμικοί επιταχυντές δέσμης ηλεκτρονίων για ακτινοβόληση όγκων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B6BCD1-FFF9-3079-CE73-776764E5706C}"/>
              </a:ext>
            </a:extLst>
          </p:cNvPr>
          <p:cNvSpPr txBox="1"/>
          <p:nvPr/>
        </p:nvSpPr>
        <p:spPr>
          <a:xfrm>
            <a:off x="8040216" y="1152522"/>
            <a:ext cx="3675688" cy="4940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l-GR" sz="1600" dirty="0"/>
              <a:t>Επιταχυντές παραγωγής ακτινοβολίας </a:t>
            </a:r>
            <a:r>
              <a:rPr lang="en-US" sz="1600" dirty="0">
                <a:solidFill>
                  <a:srgbClr val="FF0000"/>
                </a:solidFill>
              </a:rPr>
              <a:t>Synchrotron Light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B8EC40-461D-6E6F-C73F-2699844C646F}"/>
              </a:ext>
            </a:extLst>
          </p:cNvPr>
          <p:cNvSpPr txBox="1"/>
          <p:nvPr/>
        </p:nvSpPr>
        <p:spPr>
          <a:xfrm>
            <a:off x="4036945" y="1350588"/>
            <a:ext cx="3935161" cy="488672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600" dirty="0"/>
              <a:t>E</a:t>
            </a:r>
            <a:r>
              <a:rPr lang="el-GR" sz="1600" dirty="0" err="1"/>
              <a:t>φαρμογές</a:t>
            </a:r>
            <a:r>
              <a:rPr lang="el-GR" sz="1600" dirty="0"/>
              <a:t> από την Βιομηχανία</a:t>
            </a:r>
            <a:endParaRPr lang="en-US" sz="1600" dirty="0"/>
          </a:p>
        </p:txBody>
      </p:sp>
      <p:pic>
        <p:nvPicPr>
          <p:cNvPr id="14" name="Picture 4" descr="IBA, a world leader in particle accelerator technology and the leading provider of radiopharmaceuticals production solutions, announced that it has launched a new low energy and compact size cyclotron, the Cyclone KEY. ">
            <a:extLst>
              <a:ext uri="{FF2B5EF4-FFF2-40B4-BE49-F238E27FC236}">
                <a16:creationId xmlns:a16="http://schemas.microsoft.com/office/drawing/2014/main" id="{218F0652-5617-7A46-52C3-1083F90FD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330" y="1729888"/>
            <a:ext cx="2689943" cy="242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D54DBD7-E76C-0284-1B44-A205BDF9639A}"/>
              </a:ext>
            </a:extLst>
          </p:cNvPr>
          <p:cNvSpPr txBox="1"/>
          <p:nvPr/>
        </p:nvSpPr>
        <p:spPr>
          <a:xfrm>
            <a:off x="5684878" y="5988332"/>
            <a:ext cx="23042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1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IBA – </a:t>
            </a:r>
            <a:r>
              <a:rPr lang="en-GB" sz="1200" b="0" i="1" dirty="0" err="1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www.iba-worldwide.com</a:t>
            </a:r>
            <a:endParaRPr lang="en-US" sz="1200" i="1" dirty="0">
              <a:solidFill>
                <a:srgbClr val="C00000"/>
              </a:solidFill>
            </a:endParaRPr>
          </a:p>
        </p:txBody>
      </p:sp>
      <p:pic>
        <p:nvPicPr>
          <p:cNvPr id="4110" name="Picture 14" descr="Imaging radiation dose in breast radiotherapy by X-ray CT calibration of  Cherenkov light | Nature Communications">
            <a:extLst>
              <a:ext uri="{FF2B5EF4-FFF2-40B4-BE49-F238E27FC236}">
                <a16:creationId xmlns:a16="http://schemas.microsoft.com/office/drawing/2014/main" id="{C2ACD4D0-C65D-21D4-7E21-55CFE62D4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99" y="1972970"/>
            <a:ext cx="2035849" cy="162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>
            <a:extLst>
              <a:ext uri="{FF2B5EF4-FFF2-40B4-BE49-F238E27FC236}">
                <a16:creationId xmlns:a16="http://schemas.microsoft.com/office/drawing/2014/main" id="{C7C4B12A-E4BC-F5F8-ED31-9EB1ED200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90" y="4993503"/>
            <a:ext cx="2035849" cy="1143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Walter Wuensch">
            <a:extLst>
              <a:ext uri="{FF2B5EF4-FFF2-40B4-BE49-F238E27FC236}">
                <a16:creationId xmlns:a16="http://schemas.microsoft.com/office/drawing/2014/main" id="{7782CC36-D76E-664D-7A7B-94F48D1FD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624" y="3491697"/>
            <a:ext cx="2623740" cy="147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44E642A-6C51-7829-F534-656BDC59E6CF}"/>
              </a:ext>
            </a:extLst>
          </p:cNvPr>
          <p:cNvSpPr txBox="1"/>
          <p:nvPr/>
        </p:nvSpPr>
        <p:spPr>
          <a:xfrm>
            <a:off x="1106723" y="4747282"/>
            <a:ext cx="26856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FFFD78"/>
                </a:solidFill>
                <a:latin typeface="Helvetica Neue" panose="02000503000000020004" pitchFamily="2" charset="0"/>
              </a:rPr>
              <a:t>FLASH R&amp;D</a:t>
            </a:r>
            <a:r>
              <a:rPr lang="el-GR" sz="1000" i="1" dirty="0">
                <a:solidFill>
                  <a:srgbClr val="FFFD78"/>
                </a:solidFill>
                <a:latin typeface="Helvetica Neue" panose="02000503000000020004" pitchFamily="2" charset="0"/>
              </a:rPr>
              <a:t> </a:t>
            </a:r>
            <a:r>
              <a:rPr lang="en-US" sz="1000" i="1" dirty="0">
                <a:solidFill>
                  <a:srgbClr val="FFFD78"/>
                </a:solidFill>
                <a:latin typeface="Helvetica Neue" panose="02000503000000020004" pitchFamily="2" charset="0"/>
              </a:rPr>
              <a:t>@CERN </a:t>
            </a:r>
            <a:r>
              <a:rPr lang="el-GR" sz="1000" i="1" dirty="0">
                <a:solidFill>
                  <a:srgbClr val="FFFD78"/>
                </a:solidFill>
                <a:latin typeface="Helvetica Neue" panose="02000503000000020004" pitchFamily="2" charset="0"/>
              </a:rPr>
              <a:t>με </a:t>
            </a:r>
            <a:r>
              <a:rPr lang="el-GR" sz="1000" i="1" dirty="0" err="1">
                <a:solidFill>
                  <a:srgbClr val="FFFD78"/>
                </a:solidFill>
                <a:latin typeface="Helvetica Neue" panose="02000503000000020004" pitchFamily="2" charset="0"/>
              </a:rPr>
              <a:t>δεσμη</a:t>
            </a:r>
            <a:r>
              <a:rPr lang="el-GR" sz="1000" i="1" dirty="0">
                <a:solidFill>
                  <a:srgbClr val="FFFD78"/>
                </a:solidFill>
                <a:latin typeface="Helvetica Neue" panose="02000503000000020004" pitchFamily="2" charset="0"/>
              </a:rPr>
              <a:t> ηλεκτρονίων</a:t>
            </a:r>
            <a:endParaRPr lang="en-US" sz="1000" i="1" dirty="0">
              <a:solidFill>
                <a:srgbClr val="FFFD78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F8759C-D539-07D0-E785-09C68E6E4A8C}"/>
              </a:ext>
            </a:extLst>
          </p:cNvPr>
          <p:cNvSpPr txBox="1"/>
          <p:nvPr/>
        </p:nvSpPr>
        <p:spPr>
          <a:xfrm>
            <a:off x="674077" y="1947360"/>
            <a:ext cx="174951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000" i="1" dirty="0">
                <a:solidFill>
                  <a:srgbClr val="FFFD78"/>
                </a:solidFill>
                <a:latin typeface="Helvetica Neue" panose="02000503000000020004" pitchFamily="2" charset="0"/>
              </a:rPr>
              <a:t>ακτίνες-Χ από ηλεκτρόνια</a:t>
            </a:r>
            <a:endParaRPr lang="en-US" sz="1000" i="1" dirty="0">
              <a:solidFill>
                <a:srgbClr val="FFFD78"/>
              </a:solidFill>
            </a:endParaRPr>
          </a:p>
        </p:txBody>
      </p:sp>
      <p:pic>
        <p:nvPicPr>
          <p:cNvPr id="4114" name="Picture 18" descr="Your industrial irradiation partner | IBA Industrial Solution">
            <a:extLst>
              <a:ext uri="{FF2B5EF4-FFF2-40B4-BE49-F238E27FC236}">
                <a16:creationId xmlns:a16="http://schemas.microsoft.com/office/drawing/2014/main" id="{D0B1AB70-28D6-D334-39D5-6F1C0668B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337" y="4198219"/>
            <a:ext cx="3361636" cy="175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2E42279-E494-681B-9A3F-7C53D7A8FBE2}"/>
              </a:ext>
            </a:extLst>
          </p:cNvPr>
          <p:cNvSpPr txBox="1"/>
          <p:nvPr/>
        </p:nvSpPr>
        <p:spPr>
          <a:xfrm>
            <a:off x="4392330" y="1690400"/>
            <a:ext cx="23532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000" dirty="0" err="1">
                <a:solidFill>
                  <a:srgbClr val="2F2F2F"/>
                </a:solidFill>
              </a:rPr>
              <a:t>Μινι</a:t>
            </a:r>
            <a:r>
              <a:rPr lang="el-GR" sz="1000" dirty="0">
                <a:solidFill>
                  <a:srgbClr val="2F2F2F"/>
                </a:solidFill>
              </a:rPr>
              <a:t>-Κύκλοτρο για παραγωγή δέσμης ποζιτρονίων για </a:t>
            </a:r>
            <a:r>
              <a:rPr lang="en-US" sz="1000" dirty="0">
                <a:solidFill>
                  <a:srgbClr val="2F2F2F"/>
                </a:solidFill>
              </a:rPr>
              <a:t>PET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0AED41-8E01-1FE4-61CC-631D81D7239C}"/>
              </a:ext>
            </a:extLst>
          </p:cNvPr>
          <p:cNvSpPr txBox="1"/>
          <p:nvPr/>
        </p:nvSpPr>
        <p:spPr>
          <a:xfrm>
            <a:off x="4392330" y="5719945"/>
            <a:ext cx="21261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000" dirty="0">
                <a:solidFill>
                  <a:schemeClr val="bg1"/>
                </a:solidFill>
              </a:rPr>
              <a:t>εγκατάσταση για αποστείρωση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4116" name="Picture 20" descr="Synchrotron Radiation 101: How Light Sources Work and Their Applications">
            <a:extLst>
              <a:ext uri="{FF2B5EF4-FFF2-40B4-BE49-F238E27FC236}">
                <a16:creationId xmlns:a16="http://schemas.microsoft.com/office/drawing/2014/main" id="{61B0112D-0708-CE0D-06FC-BCFE2E7E4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491" y="1972970"/>
            <a:ext cx="3152949" cy="197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Fundamental of Synchrotron Radiations | IntechOpen">
            <a:extLst>
              <a:ext uri="{FF2B5EF4-FFF2-40B4-BE49-F238E27FC236}">
                <a16:creationId xmlns:a16="http://schemas.microsoft.com/office/drawing/2014/main" id="{7C1F411C-98E7-7B87-8B0F-467B281C5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985" y="1644564"/>
            <a:ext cx="603311" cy="591293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 descr="cernsynchrotron3_10-00">
            <a:extLst>
              <a:ext uri="{FF2B5EF4-FFF2-40B4-BE49-F238E27FC236}">
                <a16:creationId xmlns:a16="http://schemas.microsoft.com/office/drawing/2014/main" id="{2F3661A8-DFF0-FE21-0354-6370708851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6807" y="3789040"/>
            <a:ext cx="1516625" cy="149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2" name="Picture 26" descr="cernsynchrotron5_10-00">
            <a:extLst>
              <a:ext uri="{FF2B5EF4-FFF2-40B4-BE49-F238E27FC236}">
                <a16:creationId xmlns:a16="http://schemas.microsoft.com/office/drawing/2014/main" id="{41EB1C64-6373-EFFA-1CFE-0D93A5BFE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6541" y="4826461"/>
            <a:ext cx="2107882" cy="120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DE31A5B-47A5-6214-A25E-D8017078CC21}"/>
              </a:ext>
            </a:extLst>
          </p:cNvPr>
          <p:cNvSpPr txBox="1"/>
          <p:nvPr/>
        </p:nvSpPr>
        <p:spPr>
          <a:xfrm>
            <a:off x="9718266" y="3952467"/>
            <a:ext cx="19767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0" i="0" dirty="0">
                <a:solidFill>
                  <a:srgbClr val="000000"/>
                </a:solidFill>
                <a:effectLst/>
                <a:latin typeface="ff-meta-serif-web-pro"/>
              </a:rPr>
              <a:t>the structure of the nucleosome core, with the DNA wound round proteins called histones.</a:t>
            </a:r>
          </a:p>
          <a:p>
            <a:pPr algn="ctr"/>
            <a:r>
              <a:rPr lang="en-GB" sz="800" b="0" i="0" dirty="0">
                <a:solidFill>
                  <a:srgbClr val="000000"/>
                </a:solidFill>
                <a:effectLst/>
                <a:latin typeface="ff-meta-serif-web-pro"/>
              </a:rPr>
              <a:t> (T J Richmond, Zürich.)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46FFDE-788B-7110-EBB5-3E5F7140716C}"/>
              </a:ext>
            </a:extLst>
          </p:cNvPr>
          <p:cNvSpPr txBox="1"/>
          <p:nvPr/>
        </p:nvSpPr>
        <p:spPr>
          <a:xfrm>
            <a:off x="8078463" y="5364505"/>
            <a:ext cx="15157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0" i="0" dirty="0">
                <a:solidFill>
                  <a:srgbClr val="000000"/>
                </a:solidFill>
                <a:effectLst/>
                <a:latin typeface="ff-meta-serif-web-pro"/>
              </a:rPr>
              <a:t>Industrial foam viewed by X-ray microtomography using coherent light from a third-generation synchrotron. (ESRF.)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3353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L= \frac{N_b^2 k_b \gamma}{4\pi\epsilon_n \beta^*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53"/>
  <p:tag name="PICTUREFILESIZE" val="4665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 \bar{P} = \bar{I} E = f_N N e E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82"/>
  <p:tag name="PICTUREFILESIZE" val="3153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B= \frac{N_p}{4\pi^2\epsilon_x\epsilon_y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56"/>
  <p:tag name="PICTUREFILESIZE" val="49982"/>
</p:tagLst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722EF0BB-C51A-5E4F-8D89-AA915C88893D}" vid="{E7EA7340-4153-BD45-A8AB-DE68A0850F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9628</TotalTime>
  <Words>5627</Words>
  <Application>Microsoft Macintosh PowerPoint</Application>
  <PresentationFormat>Widescreen</PresentationFormat>
  <Paragraphs>683</Paragraphs>
  <Slides>60</Slides>
  <Notes>0</Notes>
  <HiddenSlides>2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75" baseType="lpstr">
      <vt:lpstr>ＭＳ Ｐゴシック</vt:lpstr>
      <vt:lpstr>Arial</vt:lpstr>
      <vt:lpstr>Arial Rounded MT Bold</vt:lpstr>
      <vt:lpstr>Calibri</vt:lpstr>
      <vt:lpstr>Calibri Light</vt:lpstr>
      <vt:lpstr>Cambria Math</vt:lpstr>
      <vt:lpstr>Comic Sans MS</vt:lpstr>
      <vt:lpstr>ff-meta-serif-web-pro</vt:lpstr>
      <vt:lpstr>Gill Sans</vt:lpstr>
      <vt:lpstr>Helvetica Neue</vt:lpstr>
      <vt:lpstr>System Font Regular</vt:lpstr>
      <vt:lpstr>Wingdings</vt:lpstr>
      <vt:lpstr>Office Theme</vt:lpstr>
      <vt:lpstr>Photo Editor Photo</vt:lpstr>
      <vt:lpstr>Equation</vt:lpstr>
      <vt:lpstr>Όλα όσα πάντα θέλατε να μάθετε για τους επιταχυντές✻</vt:lpstr>
      <vt:lpstr>Τι είναι οι επιταχυντές?</vt:lpstr>
      <vt:lpstr>Τι είναι η δέσμη σωματιδίων;</vt:lpstr>
      <vt:lpstr>Γιατί χρειάζονται οι επιταχυντές;</vt:lpstr>
      <vt:lpstr>PowerPoint Presentation</vt:lpstr>
      <vt:lpstr>Γιατί χρειάζονται οι επιταχυντές;</vt:lpstr>
      <vt:lpstr>Το κυνήγι της ενέργειας</vt:lpstr>
      <vt:lpstr>Γιατί χρειάζονται οι επιταχυντές;</vt:lpstr>
      <vt:lpstr>Επιταχυντές πέρα από την «φυσική»</vt:lpstr>
      <vt:lpstr>Γιατί χρειάζονται οι επιταχυντές;</vt:lpstr>
      <vt:lpstr>PowerPoint Presentation</vt:lpstr>
      <vt:lpstr>Γιατί χρειάζονται οι επιταχυντές;</vt:lpstr>
      <vt:lpstr>Τι χρειαζόμαστε για να φτειάξουμε έναν επιταχυντή;</vt:lpstr>
      <vt:lpstr>Τύποι επιταχυντών</vt:lpstr>
      <vt:lpstr>Τύποι επιταχυντών </vt:lpstr>
      <vt:lpstr>Ποια σωματίδια χρησιμοποιούμε;</vt:lpstr>
      <vt:lpstr>Πως παίρνουν ενέργεια τα σωματίδια;</vt:lpstr>
      <vt:lpstr>PowerPoint Presentation</vt:lpstr>
      <vt:lpstr>Επιταχυντής Cockroft – Walton (1932)</vt:lpstr>
      <vt:lpstr>Επιταχυντής (Γεννήτρια) Van de Graaff (1929)</vt:lpstr>
      <vt:lpstr>Επιταχυντής Τandem - Van de Graaff</vt:lpstr>
      <vt:lpstr>Όμως πως θα ξεπεράσουμε το όριο του MeV; </vt:lpstr>
      <vt:lpstr>PowerPoint Presentation</vt:lpstr>
      <vt:lpstr>Τι είναι ένας γραμμικός επιταχυντής;</vt:lpstr>
      <vt:lpstr>Γραμμικοί επιταχυντές (1/3)</vt:lpstr>
      <vt:lpstr>Επιτάχυνση σημαίνει αύξηση ταχύτητας;</vt:lpstr>
      <vt:lpstr>Γραμμικοί επιταχυντές (2/3)</vt:lpstr>
      <vt:lpstr>Γραμμικοί επιταχυντές (2/3)</vt:lpstr>
      <vt:lpstr>Γραμμικοί επιταχυντές (3/3) </vt:lpstr>
      <vt:lpstr>Και αν έβλεπα διαφορετικά την διάταξη του Wilderoe?</vt:lpstr>
      <vt:lpstr>Το κύκλοτρο – Cyclotron (1/3) </vt:lpstr>
      <vt:lpstr>Το κύκλοτρο – Cyclotron (2/3) </vt:lpstr>
      <vt:lpstr>Το κύκλοτρο – Cyclotron (3/3) </vt:lpstr>
      <vt:lpstr>PowerPoint Presentation</vt:lpstr>
      <vt:lpstr>Το κυνήγι για περισσότερη ενέργεια ενθουσιάζει! </vt:lpstr>
      <vt:lpstr>Το Betatron – Donald William Kerst (1940)</vt:lpstr>
      <vt:lpstr>Το Συγχροτρο – Synchrotron (1/4) </vt:lpstr>
      <vt:lpstr>Το Συγχροτρο – Synchrotron (2/4) </vt:lpstr>
      <vt:lpstr>Το Συγχροτρο – Synchrotron (3/4)  η κίνηση των σωματιδίων στον επιταχυντή</vt:lpstr>
      <vt:lpstr>Το Συγχροτρο – Synchrotron (4/4) </vt:lpstr>
      <vt:lpstr>Μερικά παραδείγματα Η πλειονότητα των επιταχυντών υψηλής ενέργειας σήμερα είναι Συγχροτρα</vt:lpstr>
      <vt:lpstr>Ανακεφαλαίωση κυκλικών επιταχυντών</vt:lpstr>
      <vt:lpstr>Πως δουλεύουμε με έναν επιταχυντή</vt:lpstr>
      <vt:lpstr>Κύκλοι λειτουργίας των επιταχυντών του CERN για το γέμισμα του LHC</vt:lpstr>
      <vt:lpstr>O κύκλος του LHC</vt:lpstr>
      <vt:lpstr>O LHC τι ιδιαίτερο έχει;</vt:lpstr>
      <vt:lpstr>O LHC σε λίγα λόγια!</vt:lpstr>
      <vt:lpstr>Γιατί ο επιταχυντής είναι κατασκευασμένος υπόγεια;</vt:lpstr>
      <vt:lpstr>Για τρείς βασικούς λόγους </vt:lpstr>
      <vt:lpstr>PowerPoint Presentation</vt:lpstr>
      <vt:lpstr>Πως γεμίζουμε την δέσμη σε έναν επιταχυντή;</vt:lpstr>
      <vt:lpstr>Πως γεμίζουμε την δέσμη σε έναν επιταχυντή; Εισαγωγή(injection) – έξαγωγή (extraction)</vt:lpstr>
      <vt:lpstr>Που κινείται η δέσμη μέσα στον επιταχυντή;</vt:lpstr>
      <vt:lpstr>Πως αξιολογούμε την απόδοση ενός επιταχυντή; </vt:lpstr>
      <vt:lpstr>Πλανα για το μέλλον;</vt:lpstr>
      <vt:lpstr>Επιτάχυνση με πλάσμα wakefield Νέα τεχνολογία που σκοπεύει να καταφέρει ~1000 μεγαλύτερη βαθμίδα επιτάχυνσης</vt:lpstr>
      <vt:lpstr>Ερευνα στους επιταχυντές </vt:lpstr>
      <vt:lpstr>PowerPoint Presentation</vt:lpstr>
      <vt:lpstr>Βιβλιογραφία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Ilias Efthymiopoulos</dc:creator>
  <cp:lastModifiedBy>Ilias Efthymiopoulos</cp:lastModifiedBy>
  <cp:revision>61</cp:revision>
  <cp:lastPrinted>2020-01-30T13:49:18Z</cp:lastPrinted>
  <dcterms:created xsi:type="dcterms:W3CDTF">2020-06-04T20:04:16Z</dcterms:created>
  <dcterms:modified xsi:type="dcterms:W3CDTF">2023-09-01T08:45:10Z</dcterms:modified>
</cp:coreProperties>
</file>