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38.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48" r:id="rId2"/>
  </p:sldMasterIdLst>
  <p:notesMasterIdLst>
    <p:notesMasterId r:id="rId79"/>
  </p:notesMasterIdLst>
  <p:sldIdLst>
    <p:sldId id="265" r:id="rId3"/>
    <p:sldId id="368" r:id="rId4"/>
    <p:sldId id="348" r:id="rId5"/>
    <p:sldId id="356" r:id="rId6"/>
    <p:sldId id="349" r:id="rId7"/>
    <p:sldId id="350" r:id="rId8"/>
    <p:sldId id="351" r:id="rId9"/>
    <p:sldId id="352" r:id="rId10"/>
    <p:sldId id="353" r:id="rId11"/>
    <p:sldId id="354" r:id="rId12"/>
    <p:sldId id="257" r:id="rId13"/>
    <p:sldId id="276" r:id="rId14"/>
    <p:sldId id="277" r:id="rId15"/>
    <p:sldId id="307" r:id="rId16"/>
    <p:sldId id="333" r:id="rId17"/>
    <p:sldId id="256" r:id="rId18"/>
    <p:sldId id="357" r:id="rId19"/>
    <p:sldId id="360" r:id="rId20"/>
    <p:sldId id="361" r:id="rId21"/>
    <p:sldId id="344" r:id="rId22"/>
    <p:sldId id="358" r:id="rId23"/>
    <p:sldId id="359" r:id="rId24"/>
    <p:sldId id="258" r:id="rId25"/>
    <p:sldId id="362" r:id="rId26"/>
    <p:sldId id="369" r:id="rId27"/>
    <p:sldId id="267" r:id="rId28"/>
    <p:sldId id="268" r:id="rId29"/>
    <p:sldId id="280" r:id="rId30"/>
    <p:sldId id="281" r:id="rId31"/>
    <p:sldId id="370" r:id="rId32"/>
    <p:sldId id="371" r:id="rId33"/>
    <p:sldId id="259" r:id="rId34"/>
    <p:sldId id="260" r:id="rId35"/>
    <p:sldId id="282" r:id="rId36"/>
    <p:sldId id="263" r:id="rId37"/>
    <p:sldId id="372" r:id="rId38"/>
    <p:sldId id="266" r:id="rId39"/>
    <p:sldId id="272" r:id="rId40"/>
    <p:sldId id="261" r:id="rId41"/>
    <p:sldId id="262" r:id="rId42"/>
    <p:sldId id="269" r:id="rId43"/>
    <p:sldId id="270" r:id="rId44"/>
    <p:sldId id="271" r:id="rId45"/>
    <p:sldId id="283" r:id="rId46"/>
    <p:sldId id="273" r:id="rId47"/>
    <p:sldId id="284" r:id="rId48"/>
    <p:sldId id="285" r:id="rId49"/>
    <p:sldId id="286" r:id="rId50"/>
    <p:sldId id="287" r:id="rId51"/>
    <p:sldId id="288" r:id="rId52"/>
    <p:sldId id="289" r:id="rId53"/>
    <p:sldId id="290" r:id="rId54"/>
    <p:sldId id="373" r:id="rId55"/>
    <p:sldId id="274" r:id="rId56"/>
    <p:sldId id="275" r:id="rId57"/>
    <p:sldId id="374" r:id="rId58"/>
    <p:sldId id="375" r:id="rId59"/>
    <p:sldId id="278" r:id="rId60"/>
    <p:sldId id="279" r:id="rId61"/>
    <p:sldId id="341" r:id="rId62"/>
    <p:sldId id="363" r:id="rId63"/>
    <p:sldId id="364" r:id="rId64"/>
    <p:sldId id="365" r:id="rId65"/>
    <p:sldId id="366" r:id="rId66"/>
    <p:sldId id="264" r:id="rId67"/>
    <p:sldId id="367" r:id="rId68"/>
    <p:sldId id="376" r:id="rId69"/>
    <p:sldId id="377" r:id="rId70"/>
    <p:sldId id="378" r:id="rId71"/>
    <p:sldId id="379" r:id="rId72"/>
    <p:sldId id="380" r:id="rId73"/>
    <p:sldId id="381" r:id="rId74"/>
    <p:sldId id="382" r:id="rId75"/>
    <p:sldId id="383" r:id="rId76"/>
    <p:sldId id="384" r:id="rId77"/>
    <p:sldId id="385"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FF"/>
    <a:srgbClr val="99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53" autoAdjust="0"/>
    <p:restoredTop sz="86518" autoAdjust="0"/>
  </p:normalViewPr>
  <p:slideViewPr>
    <p:cSldViewPr snapToGrid="0">
      <p:cViewPr varScale="1">
        <p:scale>
          <a:sx n="149" d="100"/>
          <a:sy n="149" d="100"/>
        </p:scale>
        <p:origin x="2010"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11BE1C-5E1D-4A2B-ACB3-FF872A86A44B}" type="datetimeFigureOut">
              <a:rPr lang="en-GB" smtClean="0"/>
              <a:pPr/>
              <a:t>30/08/2023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D51656-30FC-40BA-BC5D-896110995674}" type="slidenum">
              <a:rPr lang="en-GB" smtClean="0"/>
              <a:pPr/>
              <a:t>‹#›</a:t>
            </a:fld>
            <a:endParaRPr lang="en-GB"/>
          </a:p>
        </p:txBody>
      </p:sp>
    </p:spTree>
    <p:extLst>
      <p:ext uri="{BB962C8B-B14F-4D97-AF65-F5344CB8AC3E}">
        <p14:creationId xmlns:p14="http://schemas.microsoft.com/office/powerpoint/2010/main" val="3499118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Buttons. Click</a:t>
            </a:r>
            <a:r>
              <a:rPr lang="en-US" baseline="0" dirty="0"/>
              <a:t> on any particle type to display the relevant slide with animations. Clicking again will return to this slide. </a:t>
            </a:r>
          </a:p>
          <a:p>
            <a:r>
              <a:rPr lang="en-US" baseline="0" dirty="0"/>
              <a:t>Recommend putting this slide in the middle of your presentation and putting the other 5 slides at the end. </a:t>
            </a:r>
          </a:p>
          <a:p>
            <a:r>
              <a:rPr lang="en-US" baseline="0" dirty="0"/>
              <a:t>If you have any difficulties, contact </a:t>
            </a:r>
            <a:r>
              <a:rPr lang="en-US" baseline="0" dirty="0" err="1"/>
              <a:t>David.Barney</a:t>
            </a:r>
            <a:r>
              <a:rPr lang="en-US" baseline="0" err="1"/>
              <a:t>@</a:t>
            </a:r>
            <a:r>
              <a:rPr lang="en-US" baseline="0"/>
              <a:t>cern.ch</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5</a:t>
            </a:fld>
            <a:endParaRPr lang="en-US"/>
          </a:p>
        </p:txBody>
      </p:sp>
    </p:spTree>
    <p:extLst>
      <p:ext uri="{BB962C8B-B14F-4D97-AF65-F5344CB8AC3E}">
        <p14:creationId xmlns:p14="http://schemas.microsoft.com/office/powerpoint/2010/main" val="1076777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Muon</a:t>
            </a:r>
            <a:r>
              <a:rPr lang="en-US" dirty="0"/>
              <a:t>: passing</a:t>
            </a:r>
            <a:r>
              <a:rPr lang="en-US" baseline="0" dirty="0"/>
              <a:t> through CMS, bending in the field (both ways, depending on when it is inside or outside of the solenoid) leaving hits in the Tracker layers and the </a:t>
            </a:r>
            <a:r>
              <a:rPr lang="en-US" baseline="0" dirty="0" err="1"/>
              <a:t>muon</a:t>
            </a:r>
            <a:r>
              <a:rPr lang="en-US" baseline="0" dirty="0"/>
              <a:t> chambers before escaping completely</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6</a:t>
            </a:fld>
            <a:endParaRPr lang="en-US"/>
          </a:p>
        </p:txBody>
      </p:sp>
    </p:spTree>
    <p:extLst>
      <p:ext uri="{BB962C8B-B14F-4D97-AF65-F5344CB8AC3E}">
        <p14:creationId xmlns:p14="http://schemas.microsoft.com/office/powerpoint/2010/main" val="1595752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Electron: Bending in the magnetic field, leaving hits in the tracker layers</a:t>
            </a:r>
            <a:r>
              <a:rPr lang="en-US" baseline="0" dirty="0"/>
              <a:t> and being “stopped” by the electromagnetic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7</a:t>
            </a:fld>
            <a:endParaRPr lang="en-US"/>
          </a:p>
        </p:txBody>
      </p:sp>
    </p:spTree>
    <p:extLst>
      <p:ext uri="{BB962C8B-B14F-4D97-AF65-F5344CB8AC3E}">
        <p14:creationId xmlns:p14="http://schemas.microsoft.com/office/powerpoint/2010/main" val="1553648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Charged hadron: Bends in the magnetic field and leaves signals in the tracker layers; passes through the electromagnetic</a:t>
            </a:r>
            <a:r>
              <a:rPr lang="en-US" baseline="0" dirty="0"/>
              <a:t> calorimeter leaving essentially no signal, and is “stopped” by the hadron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8</a:t>
            </a:fld>
            <a:endParaRPr lang="en-US"/>
          </a:p>
        </p:txBody>
      </p:sp>
    </p:spTree>
    <p:extLst>
      <p:ext uri="{BB962C8B-B14F-4D97-AF65-F5344CB8AC3E}">
        <p14:creationId xmlns:p14="http://schemas.microsoft.com/office/powerpoint/2010/main" val="3375580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Neutral hadron: Does not bend in the magnetic field and does not leave any signal in the tracker layers; passes through the electromagnetic</a:t>
            </a:r>
            <a:r>
              <a:rPr lang="en-US" baseline="0" dirty="0"/>
              <a:t> calorimeter leaving essentially no signal, and is “stopped” by the hadron calorimeter</a:t>
            </a:r>
            <a:endParaRPr lang="en-US" dirty="0"/>
          </a:p>
          <a:p>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9</a:t>
            </a:fld>
            <a:endParaRPr lang="en-US"/>
          </a:p>
        </p:txBody>
      </p:sp>
    </p:spTree>
    <p:extLst>
      <p:ext uri="{BB962C8B-B14F-4D97-AF65-F5344CB8AC3E}">
        <p14:creationId xmlns:p14="http://schemas.microsoft.com/office/powerpoint/2010/main" val="598567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Photon: passes through</a:t>
            </a:r>
            <a:r>
              <a:rPr lang="en-US" baseline="0" dirty="0"/>
              <a:t> the tracker without bending in the magnetic field or leaving hits, is “stopped” by the electromagnetic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10</a:t>
            </a:fld>
            <a:endParaRPr lang="en-US"/>
          </a:p>
        </p:txBody>
      </p:sp>
    </p:spTree>
    <p:extLst>
      <p:ext uri="{BB962C8B-B14F-4D97-AF65-F5344CB8AC3E}">
        <p14:creationId xmlns:p14="http://schemas.microsoft.com/office/powerpoint/2010/main" val="901626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a:t>Χρειαζεται</a:t>
            </a:r>
            <a:r>
              <a:rPr lang="el-GR" baseline="0" dirty="0"/>
              <a:t> ακριβεια </a:t>
            </a:r>
            <a:r>
              <a:rPr lang="en-US" baseline="0" dirty="0"/>
              <a:t>mm</a:t>
            </a:r>
            <a:r>
              <a:rPr lang="el-GR" baseline="0" dirty="0"/>
              <a:t> στο ανοιγμα και κλεισιμο του ανιχνευτη</a:t>
            </a:r>
            <a:r>
              <a:rPr lang="en-US" baseline="0" dirty="0"/>
              <a:t>-need mm precisions for the closing of the detector…how do you do this without sensors??</a:t>
            </a:r>
            <a:endParaRPr lang="en-GB" dirty="0"/>
          </a:p>
        </p:txBody>
      </p:sp>
      <p:sp>
        <p:nvSpPr>
          <p:cNvPr id="4" name="Slide Number Placeholder 3"/>
          <p:cNvSpPr>
            <a:spLocks noGrp="1"/>
          </p:cNvSpPr>
          <p:nvPr>
            <p:ph type="sldNum" sz="quarter" idx="10"/>
          </p:nvPr>
        </p:nvSpPr>
        <p:spPr/>
        <p:txBody>
          <a:bodyPr/>
          <a:lstStyle/>
          <a:p>
            <a:fld id="{7DD51656-30FC-40BA-BC5D-896110995674}" type="slidenum">
              <a:rPr lang="en-GB" smtClean="0"/>
              <a:pPr/>
              <a:t>11</a:t>
            </a:fld>
            <a:endParaRPr lang="en-GB"/>
          </a:p>
        </p:txBody>
      </p:sp>
    </p:spTree>
    <p:extLst>
      <p:ext uri="{BB962C8B-B14F-4D97-AF65-F5344CB8AC3E}">
        <p14:creationId xmlns:p14="http://schemas.microsoft.com/office/powerpoint/2010/main" val="3191159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Feedback</a:t>
            </a:r>
            <a:r>
              <a:rPr lang="en-US" baseline="0" dirty="0"/>
              <a:t> control</a:t>
            </a:r>
            <a:r>
              <a:rPr lang="el-GR" baseline="0" dirty="0"/>
              <a:t> ενα μειγμα βιομηχανικων εφαρμογων στον κοσμο της ερευνας</a:t>
            </a:r>
            <a:endParaRPr lang="en-GB" dirty="0"/>
          </a:p>
        </p:txBody>
      </p:sp>
      <p:sp>
        <p:nvSpPr>
          <p:cNvPr id="4" name="Slide Number Placeholder 3"/>
          <p:cNvSpPr>
            <a:spLocks noGrp="1"/>
          </p:cNvSpPr>
          <p:nvPr>
            <p:ph type="sldNum" sz="quarter" idx="10"/>
          </p:nvPr>
        </p:nvSpPr>
        <p:spPr/>
        <p:txBody>
          <a:bodyPr/>
          <a:lstStyle/>
          <a:p>
            <a:fld id="{7DD51656-30FC-40BA-BC5D-896110995674}" type="slidenum">
              <a:rPr lang="en-GB" smtClean="0"/>
              <a:pPr/>
              <a:t>12</a:t>
            </a:fld>
            <a:endParaRPr lang="en-GB"/>
          </a:p>
        </p:txBody>
      </p:sp>
    </p:spTree>
    <p:extLst>
      <p:ext uri="{BB962C8B-B14F-4D97-AF65-F5344CB8AC3E}">
        <p14:creationId xmlns:p14="http://schemas.microsoft.com/office/powerpoint/2010/main" val="3093061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02446E1-64AB-4AA4-8845-97CE2AE532D0}" type="datetime1">
              <a:rPr lang="el-GR" smtClean="0"/>
              <a:t>30/8/2023</a:t>
            </a:fld>
            <a:endParaRPr lang="en-US"/>
          </a:p>
        </p:txBody>
      </p:sp>
      <p:sp>
        <p:nvSpPr>
          <p:cNvPr id="5" name="Footer Placeholder 4"/>
          <p:cNvSpPr>
            <a:spLocks noGrp="1"/>
          </p:cNvSpPr>
          <p:nvPr>
            <p:ph type="ftr" sz="quarter" idx="11"/>
          </p:nvPr>
        </p:nvSpPr>
        <p:spPr/>
        <p:txBody>
          <a:bodyPr/>
          <a:lstStyle/>
          <a:p>
            <a:r>
              <a:rPr lang="it-IT"/>
              <a:t>Α. Τσιρου (ΕΚΠΑ), Piero Giorgio Verdini (INFN Pisa)</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BDBECA-C9D7-4386-81E7-D6AA852F476C}" type="datetime1">
              <a:rPr lang="el-GR" smtClean="0"/>
              <a:t>30/8/2023</a:t>
            </a:fld>
            <a:endParaRPr lang="en-US"/>
          </a:p>
        </p:txBody>
      </p:sp>
      <p:sp>
        <p:nvSpPr>
          <p:cNvPr id="5" name="Footer Placeholder 4"/>
          <p:cNvSpPr>
            <a:spLocks noGrp="1"/>
          </p:cNvSpPr>
          <p:nvPr>
            <p:ph type="ftr" sz="quarter" idx="11"/>
          </p:nvPr>
        </p:nvSpPr>
        <p:spPr/>
        <p:txBody>
          <a:bodyPr/>
          <a:lstStyle/>
          <a:p>
            <a:r>
              <a:rPr lang="it-IT"/>
              <a:t>Α. Τσιρου (ΕΚΠΑ), Piero Giorgio Verdini (INFN Pisa)</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25BB17-C727-4789-B5A1-52A04FDACE2B}" type="datetime1">
              <a:rPr lang="el-GR" smtClean="0"/>
              <a:t>30/8/2023</a:t>
            </a:fld>
            <a:endParaRPr lang="en-US"/>
          </a:p>
        </p:txBody>
      </p:sp>
      <p:sp>
        <p:nvSpPr>
          <p:cNvPr id="5" name="Footer Placeholder 4"/>
          <p:cNvSpPr>
            <a:spLocks noGrp="1"/>
          </p:cNvSpPr>
          <p:nvPr>
            <p:ph type="ftr" sz="quarter" idx="11"/>
          </p:nvPr>
        </p:nvSpPr>
        <p:spPr/>
        <p:txBody>
          <a:bodyPr/>
          <a:lstStyle/>
          <a:p>
            <a:r>
              <a:rPr lang="it-IT"/>
              <a:t>Α. Τσιρου (ΕΚΠΑ), Piero Giorgio Verdini (INFN Pisa)</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F7510D4-FCC4-D64C-B899-0973C149888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3535809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7510D4-FCC4-D64C-B899-0973C149888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927182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7510D4-FCC4-D64C-B899-0973C149888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3572687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7510D4-FCC4-D64C-B899-0973C149888A}" type="datetimeFigureOut">
              <a:rPr lang="en-US" smtClean="0"/>
              <a:t>8/30/2023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2373974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7510D4-FCC4-D64C-B899-0973C149888A}" type="datetimeFigureOut">
              <a:rPr lang="en-US" smtClean="0"/>
              <a:t>8/30/2023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4125775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7510D4-FCC4-D64C-B899-0973C149888A}" type="datetimeFigureOut">
              <a:rPr lang="en-US" smtClean="0"/>
              <a:t>8/30/2023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26493856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7510D4-FCC4-D64C-B899-0973C149888A}" type="datetimeFigureOut">
              <a:rPr lang="en-US" smtClean="0"/>
              <a:t>8/30/2023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21370758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F7510D4-FCC4-D64C-B899-0973C149888A}" type="datetimeFigureOut">
              <a:rPr lang="en-US" smtClean="0"/>
              <a:t>8/30/2023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556194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03409-9162-4E9B-BC6F-D1FA708B01B8}" type="datetime1">
              <a:rPr lang="el-GR" smtClean="0"/>
              <a:t>30/8/2023</a:t>
            </a:fld>
            <a:endParaRPr lang="en-US"/>
          </a:p>
        </p:txBody>
      </p:sp>
      <p:sp>
        <p:nvSpPr>
          <p:cNvPr id="5" name="Footer Placeholder 4"/>
          <p:cNvSpPr>
            <a:spLocks noGrp="1"/>
          </p:cNvSpPr>
          <p:nvPr>
            <p:ph type="ftr" sz="quarter" idx="11"/>
          </p:nvPr>
        </p:nvSpPr>
        <p:spPr/>
        <p:txBody>
          <a:bodyPr/>
          <a:lstStyle/>
          <a:p>
            <a:r>
              <a:rPr lang="it-IT"/>
              <a:t>Α. Τσιρου (ΕΚΠΑ), Piero Giorgio Verdini (INFN Pisa)</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F7510D4-FCC4-D64C-B899-0973C149888A}" type="datetimeFigureOut">
              <a:rPr lang="en-US" smtClean="0"/>
              <a:t>8/30/2023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1223667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7510D4-FCC4-D64C-B899-0973C149888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3422813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7510D4-FCC4-D64C-B899-0973C149888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E63DB-5258-5B40-9702-07EF404E2862}" type="slidenum">
              <a:rPr lang="en-US" smtClean="0"/>
              <a:t>‹#›</a:t>
            </a:fld>
            <a:endParaRPr lang="en-US"/>
          </a:p>
        </p:txBody>
      </p:sp>
    </p:spTree>
    <p:extLst>
      <p:ext uri="{BB962C8B-B14F-4D97-AF65-F5344CB8AC3E}">
        <p14:creationId xmlns:p14="http://schemas.microsoft.com/office/powerpoint/2010/main" val="3376288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75C196-18DE-47A9-B789-7C0B740BD669}" type="datetime1">
              <a:rPr lang="el-GR" smtClean="0"/>
              <a:t>30/8/2023</a:t>
            </a:fld>
            <a:endParaRPr lang="en-US"/>
          </a:p>
        </p:txBody>
      </p:sp>
      <p:sp>
        <p:nvSpPr>
          <p:cNvPr id="5" name="Footer Placeholder 4"/>
          <p:cNvSpPr>
            <a:spLocks noGrp="1"/>
          </p:cNvSpPr>
          <p:nvPr>
            <p:ph type="ftr" sz="quarter" idx="11"/>
          </p:nvPr>
        </p:nvSpPr>
        <p:spPr/>
        <p:txBody>
          <a:bodyPr/>
          <a:lstStyle/>
          <a:p>
            <a:r>
              <a:rPr lang="it-IT"/>
              <a:t>Α. Τσιρου (ΕΚΠΑ), Piero Giorgio Verdini (INFN Pisa)</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D96DAB-756E-4761-8473-4279D3A20DFB}" type="datetime1">
              <a:rPr lang="el-GR" smtClean="0"/>
              <a:t>30/8/2023</a:t>
            </a:fld>
            <a:endParaRPr lang="en-US"/>
          </a:p>
        </p:txBody>
      </p:sp>
      <p:sp>
        <p:nvSpPr>
          <p:cNvPr id="6" name="Footer Placeholder 5"/>
          <p:cNvSpPr>
            <a:spLocks noGrp="1"/>
          </p:cNvSpPr>
          <p:nvPr>
            <p:ph type="ftr" sz="quarter" idx="11"/>
          </p:nvPr>
        </p:nvSpPr>
        <p:spPr/>
        <p:txBody>
          <a:bodyPr/>
          <a:lstStyle/>
          <a:p>
            <a:r>
              <a:rPr lang="it-IT"/>
              <a:t>Α. Τσιρου (ΕΚΠΑ), Piero Giorgio Verdini (INFN Pisa)</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9820BA-C05C-4645-8C2C-521721040097}" type="datetime1">
              <a:rPr lang="el-GR" smtClean="0"/>
              <a:t>30/8/2023</a:t>
            </a:fld>
            <a:endParaRPr lang="en-US"/>
          </a:p>
        </p:txBody>
      </p:sp>
      <p:sp>
        <p:nvSpPr>
          <p:cNvPr id="8" name="Footer Placeholder 7"/>
          <p:cNvSpPr>
            <a:spLocks noGrp="1"/>
          </p:cNvSpPr>
          <p:nvPr>
            <p:ph type="ftr" sz="quarter" idx="11"/>
          </p:nvPr>
        </p:nvSpPr>
        <p:spPr/>
        <p:txBody>
          <a:bodyPr/>
          <a:lstStyle/>
          <a:p>
            <a:r>
              <a:rPr lang="it-IT"/>
              <a:t>Α. Τσιρου (ΕΚΠΑ), Piero Giorgio Verdini (INFN Pisa)</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E32B6B6-547C-49FE-8174-CB2D895D1816}" type="datetime1">
              <a:rPr lang="el-GR" smtClean="0"/>
              <a:t>30/8/2023</a:t>
            </a:fld>
            <a:endParaRPr lang="en-US"/>
          </a:p>
        </p:txBody>
      </p:sp>
      <p:sp>
        <p:nvSpPr>
          <p:cNvPr id="4" name="Footer Placeholder 3"/>
          <p:cNvSpPr>
            <a:spLocks noGrp="1"/>
          </p:cNvSpPr>
          <p:nvPr>
            <p:ph type="ftr" sz="quarter" idx="11"/>
          </p:nvPr>
        </p:nvSpPr>
        <p:spPr/>
        <p:txBody>
          <a:bodyPr/>
          <a:lstStyle/>
          <a:p>
            <a:r>
              <a:rPr lang="it-IT"/>
              <a:t>Α. Τσιρου (ΕΚΠΑ), Piero Giorgio Verdini (INFN Pisa)</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F95D5-D00E-40DD-A462-A3CA3418AFAF}" type="datetime1">
              <a:rPr lang="el-GR" smtClean="0"/>
              <a:t>30/8/2023</a:t>
            </a:fld>
            <a:endParaRPr lang="en-US"/>
          </a:p>
        </p:txBody>
      </p:sp>
      <p:sp>
        <p:nvSpPr>
          <p:cNvPr id="3" name="Footer Placeholder 2"/>
          <p:cNvSpPr>
            <a:spLocks noGrp="1"/>
          </p:cNvSpPr>
          <p:nvPr>
            <p:ph type="ftr" sz="quarter" idx="11"/>
          </p:nvPr>
        </p:nvSpPr>
        <p:spPr/>
        <p:txBody>
          <a:bodyPr/>
          <a:lstStyle/>
          <a:p>
            <a:r>
              <a:rPr lang="it-IT"/>
              <a:t>Α. Τσιρου (ΕΚΠΑ), Piero Giorgio Verdini (INFN Pisa)</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B845B4-9EB4-44A3-8C03-B0EE190D2785}" type="datetime1">
              <a:rPr lang="el-GR" smtClean="0"/>
              <a:t>30/8/2023</a:t>
            </a:fld>
            <a:endParaRPr lang="en-US"/>
          </a:p>
        </p:txBody>
      </p:sp>
      <p:sp>
        <p:nvSpPr>
          <p:cNvPr id="6" name="Footer Placeholder 5"/>
          <p:cNvSpPr>
            <a:spLocks noGrp="1"/>
          </p:cNvSpPr>
          <p:nvPr>
            <p:ph type="ftr" sz="quarter" idx="11"/>
          </p:nvPr>
        </p:nvSpPr>
        <p:spPr/>
        <p:txBody>
          <a:bodyPr/>
          <a:lstStyle/>
          <a:p>
            <a:r>
              <a:rPr lang="it-IT"/>
              <a:t>Α. Τσιρου (ΕΚΠΑ), Piero Giorgio Verdini (INFN Pisa)</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F0DE6B-626C-4EB4-A0FA-5FEE077BCFAD}" type="datetime1">
              <a:rPr lang="el-GR" smtClean="0"/>
              <a:t>30/8/2023</a:t>
            </a:fld>
            <a:endParaRPr lang="en-US"/>
          </a:p>
        </p:txBody>
      </p:sp>
      <p:sp>
        <p:nvSpPr>
          <p:cNvPr id="6" name="Footer Placeholder 5"/>
          <p:cNvSpPr>
            <a:spLocks noGrp="1"/>
          </p:cNvSpPr>
          <p:nvPr>
            <p:ph type="ftr" sz="quarter" idx="11"/>
          </p:nvPr>
        </p:nvSpPr>
        <p:spPr/>
        <p:txBody>
          <a:bodyPr/>
          <a:lstStyle/>
          <a:p>
            <a:r>
              <a:rPr lang="it-IT"/>
              <a:t>Α. Τσιρου (ΕΚΠΑ), Piero Giorgio Verdini (INFN Pisa)</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9FB54D-F932-4160-A380-E2F281ECE3AC}" type="datetime1">
              <a:rPr lang="el-GR" smtClean="0"/>
              <a:t>30/8/2023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Α. Τσιρου (ΕΚΠΑ), Piero Giorgio Verdini (INFN Pisa)</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7510D4-FCC4-D64C-B899-0973C149888A}" type="datetimeFigureOut">
              <a:rPr lang="en-US" smtClean="0"/>
              <a:t>8/30/2023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EE63DB-5258-5B40-9702-07EF404E2862}" type="slidenum">
              <a:rPr lang="en-US" smtClean="0"/>
              <a:t>‹#›</a:t>
            </a:fld>
            <a:endParaRPr lang="en-US"/>
          </a:p>
        </p:txBody>
      </p:sp>
    </p:spTree>
    <p:extLst>
      <p:ext uri="{BB962C8B-B14F-4D97-AF65-F5344CB8AC3E}">
        <p14:creationId xmlns:p14="http://schemas.microsoft.com/office/powerpoint/2010/main" val="2821207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mycloud.ch/s/S00CA3ADC5EB87832A4A2D2BF2BFB58126F8B438C9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7"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21.gif"/><Relationship Id="rId5" Type="http://schemas.openxmlformats.org/officeDocument/2006/relationships/image" Target="../media/image20.gif"/><Relationship Id="rId4" Type="http://schemas.openxmlformats.org/officeDocument/2006/relationships/image" Target="../media/image19.gif"/></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www.arduino.cc/"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github.com/dvarrel/AHT20" TargetMode="External"/><Relationship Id="rId2" Type="http://schemas.openxmlformats.org/officeDocument/2006/relationships/hyperlink" Target="https://www.mycloud.ch/s/S00CA3ADC5EB87832A4A2D2BF2BFB58126F8B438C91" TargetMode="External"/><Relationship Id="rId1" Type="http://schemas.openxmlformats.org/officeDocument/2006/relationships/slideLayout" Target="../slideLayouts/slideLayout7.xml"/><Relationship Id="rId5" Type="http://schemas.openxmlformats.org/officeDocument/2006/relationships/hyperlink" Target="https://github.com/m2m-solutions/M2M_LM75A" TargetMode="External"/><Relationship Id="rId4" Type="http://schemas.openxmlformats.org/officeDocument/2006/relationships/hyperlink" Target="https://bitbucket.org/christandlg/bmp180mi"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7" Type="http://schemas.openxmlformats.org/officeDocument/2006/relationships/slide" Target="slide13.xm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slide" Target="slide12.xml"/><Relationship Id="rId5" Type="http://schemas.openxmlformats.org/officeDocument/2006/relationships/slide" Target="slide3.xml"/><Relationship Id="rId4" Type="http://schemas.openxmlformats.org/officeDocument/2006/relationships/slide" Target="slide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5.gif"/><Relationship Id="rId7"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gif"/></Relationships>
</file>

<file path=ppt/slides/_rels/slide60.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7"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s/_rels/slide7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7"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15.gif"/><Relationship Id="rId5" Type="http://schemas.openxmlformats.org/officeDocument/2006/relationships/image" Target="../media/image14.gif"/><Relationship Id="rId4" Type="http://schemas.openxmlformats.org/officeDocument/2006/relationships/image" Target="../media/image13.gif"/></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7" Type="http://schemas.openxmlformats.org/officeDocument/2006/relationships/slide" Target="slide5.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18.gif"/><Relationship Id="rId5" Type="http://schemas.openxmlformats.org/officeDocument/2006/relationships/image" Target="../media/image17.gif"/><Relationship Id="rId4"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9809"/>
            <a:ext cx="7748421" cy="2143111"/>
          </a:xfrm>
        </p:spPr>
        <p:txBody>
          <a:bodyPr>
            <a:normAutofit fontScale="90000"/>
          </a:bodyPr>
          <a:lstStyle/>
          <a:p>
            <a:r>
              <a:rPr lang="en-US" dirty="0"/>
              <a:t>O</a:t>
            </a:r>
            <a:r>
              <a:rPr lang="el-GR" dirty="0"/>
              <a:t>ι ανιχνευτες σωματιδιων του </a:t>
            </a:r>
            <a:r>
              <a:rPr lang="en-GB" dirty="0"/>
              <a:t>LHC</a:t>
            </a:r>
            <a:r>
              <a:rPr lang="el-GR" dirty="0"/>
              <a:t> ειναι απο τις εντυπωσιακοτερες μηχανες...</a:t>
            </a:r>
            <a:br>
              <a:rPr lang="en-US" dirty="0"/>
            </a:br>
            <a:r>
              <a:rPr lang="en-US" dirty="0"/>
              <a:t>(LHC is the most impressive machine ever built)</a:t>
            </a:r>
            <a:endParaRPr lang="en-GB" dirty="0"/>
          </a:p>
        </p:txBody>
      </p:sp>
      <p:sp>
        <p:nvSpPr>
          <p:cNvPr id="3" name="Subtitle 2"/>
          <p:cNvSpPr>
            <a:spLocks noGrp="1"/>
          </p:cNvSpPr>
          <p:nvPr>
            <p:ph type="subTitle" idx="1"/>
          </p:nvPr>
        </p:nvSpPr>
        <p:spPr>
          <a:xfrm>
            <a:off x="1371600" y="3221182"/>
            <a:ext cx="6400800" cy="1752600"/>
          </a:xfrm>
        </p:spPr>
        <p:txBody>
          <a:bodyPr>
            <a:normAutofit fontScale="70000" lnSpcReduction="20000"/>
          </a:bodyPr>
          <a:lstStyle/>
          <a:p>
            <a:endParaRPr lang="el-GR" sz="2400" dirty="0"/>
          </a:p>
          <a:p>
            <a:endParaRPr lang="el-GR" sz="2400" dirty="0"/>
          </a:p>
          <a:p>
            <a:endParaRPr lang="el-GR" sz="2400" dirty="0"/>
          </a:p>
          <a:p>
            <a:r>
              <a:rPr lang="el-GR" sz="2400" dirty="0"/>
              <a:t>...και ισως προσφερονται σαν πιθανες ιδεες για μετρησεις με τους μαθητες σας</a:t>
            </a:r>
            <a:r>
              <a:rPr lang="en-US" sz="2400" dirty="0"/>
              <a:t> and will be possibly a great way to attract students in STEM activities) </a:t>
            </a:r>
          </a:p>
          <a:p>
            <a:r>
              <a:rPr lang="en-US" sz="2400" dirty="0"/>
              <a:t>(</a:t>
            </a:r>
            <a:r>
              <a:rPr lang="en-GB" sz="1400" b="0" i="0" dirty="0">
                <a:effectLst/>
                <a:latin typeface="Segoe UI" panose="020B0502040204020203" pitchFamily="34" charset="0"/>
                <a:hlinkClick r:id="rId2"/>
              </a:rPr>
              <a:t>https://www.mycloud.ch/s/S00CA3ADC5EB87832A4A2D2BF2BFB58126F8B438C91</a:t>
            </a:r>
            <a:r>
              <a:rPr lang="en-GB" sz="1400" b="0" i="0" dirty="0">
                <a:effectLst/>
                <a:latin typeface="Segoe UI" panose="020B0502040204020203" pitchFamily="34" charset="0"/>
              </a:rPr>
              <a:t> )</a:t>
            </a:r>
            <a:endParaRPr lang="el-GR" sz="2400" dirty="0"/>
          </a:p>
          <a:p>
            <a:endParaRPr lang="el-GR" sz="2400" dirty="0"/>
          </a:p>
        </p:txBody>
      </p:sp>
      <p:sp>
        <p:nvSpPr>
          <p:cNvPr id="6" name="Date Placeholder 5">
            <a:extLst>
              <a:ext uri="{FF2B5EF4-FFF2-40B4-BE49-F238E27FC236}">
                <a16:creationId xmlns:a16="http://schemas.microsoft.com/office/drawing/2014/main" id="{FBBBFE31-9B3D-1749-C56C-F5E17E7037DA}"/>
              </a:ext>
            </a:extLst>
          </p:cNvPr>
          <p:cNvSpPr>
            <a:spLocks noGrp="1"/>
          </p:cNvSpPr>
          <p:nvPr>
            <p:ph type="dt" sz="half" idx="10"/>
          </p:nvPr>
        </p:nvSpPr>
        <p:spPr/>
        <p:txBody>
          <a:bodyPr/>
          <a:lstStyle/>
          <a:p>
            <a:fld id="{37C53805-C6AF-4385-810E-FEDE06754AA5}" type="datetime1">
              <a:rPr lang="el-GR" smtClean="0"/>
              <a:t>30/8/2023</a:t>
            </a:fld>
            <a:endParaRPr lang="en-US"/>
          </a:p>
        </p:txBody>
      </p:sp>
      <p:sp>
        <p:nvSpPr>
          <p:cNvPr id="7" name="Footer Placeholder 6">
            <a:extLst>
              <a:ext uri="{FF2B5EF4-FFF2-40B4-BE49-F238E27FC236}">
                <a16:creationId xmlns:a16="http://schemas.microsoft.com/office/drawing/2014/main" id="{9EA8AD8F-BC97-7145-85EE-9EAA0D8B1DF4}"/>
              </a:ext>
            </a:extLst>
          </p:cNvPr>
          <p:cNvSpPr>
            <a:spLocks noGrp="1"/>
          </p:cNvSpPr>
          <p:nvPr>
            <p:ph type="ftr" sz="quarter" idx="11"/>
          </p:nvPr>
        </p:nvSpPr>
        <p:spPr/>
        <p:txBody>
          <a:bodyPr/>
          <a:lstStyle/>
          <a:p>
            <a:r>
              <a:rPr lang="it-IT"/>
              <a:t>Α. Τσιρου (ΕΚΠΑ), Piero Giorgio Verdini (INFN Pisa)</a:t>
            </a:r>
            <a:endParaRPr lang="en-US"/>
          </a:p>
        </p:txBody>
      </p:sp>
      <p:sp>
        <p:nvSpPr>
          <p:cNvPr id="8" name="Slide Number Placeholder 7">
            <a:extLst>
              <a:ext uri="{FF2B5EF4-FFF2-40B4-BE49-F238E27FC236}">
                <a16:creationId xmlns:a16="http://schemas.microsoft.com/office/drawing/2014/main" id="{98E81D48-B85F-C66C-D7FC-BB5A19CEBCF8}"/>
              </a:ext>
            </a:extLst>
          </p:cNvPr>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PhotonKey.gi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80446" y="6263143"/>
            <a:ext cx="1351163" cy="233076"/>
          </a:xfrm>
          <a:prstGeom prst="rect">
            <a:avLst/>
          </a:prstGeom>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482" y="1813085"/>
            <a:ext cx="1184961" cy="736988"/>
          </a:xfrm>
          <a:prstGeom prst="rect">
            <a:avLst/>
          </a:prstGeom>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9300" y="1622489"/>
            <a:ext cx="349429" cy="319306"/>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741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descr="_DSC8059.JPG"/>
          <p:cNvPicPr>
            <a:picLocks noChangeAspect="1"/>
          </p:cNvPicPr>
          <p:nvPr/>
        </p:nvPicPr>
        <p:blipFill>
          <a:blip r:embed="rId3" cstate="print"/>
          <a:stretch>
            <a:fillRect/>
          </a:stretch>
        </p:blipFill>
        <p:spPr>
          <a:xfrm>
            <a:off x="0" y="271809"/>
            <a:ext cx="9144000" cy="6084541"/>
          </a:xfrm>
          <a:prstGeom prst="rect">
            <a:avLst/>
          </a:prstGeom>
        </p:spPr>
      </p:pic>
      <p:sp>
        <p:nvSpPr>
          <p:cNvPr id="4" name="Date Placeholder 3">
            <a:extLst>
              <a:ext uri="{FF2B5EF4-FFF2-40B4-BE49-F238E27FC236}">
                <a16:creationId xmlns:a16="http://schemas.microsoft.com/office/drawing/2014/main" id="{30C70032-50FE-D509-0555-271C05CC91D6}"/>
              </a:ext>
            </a:extLst>
          </p:cNvPr>
          <p:cNvSpPr>
            <a:spLocks noGrp="1"/>
          </p:cNvSpPr>
          <p:nvPr>
            <p:ph type="dt" sz="half" idx="10"/>
          </p:nvPr>
        </p:nvSpPr>
        <p:spPr/>
        <p:txBody>
          <a:bodyPr/>
          <a:lstStyle/>
          <a:p>
            <a:fld id="{25746BA4-2FE4-431A-96E7-307525D28830}" type="datetime1">
              <a:rPr lang="el-GR" smtClean="0"/>
              <a:t>30/8/2023</a:t>
            </a:fld>
            <a:endParaRPr lang="en-US"/>
          </a:p>
        </p:txBody>
      </p:sp>
      <p:sp>
        <p:nvSpPr>
          <p:cNvPr id="5" name="Footer Placeholder 4">
            <a:extLst>
              <a:ext uri="{FF2B5EF4-FFF2-40B4-BE49-F238E27FC236}">
                <a16:creationId xmlns:a16="http://schemas.microsoft.com/office/drawing/2014/main" id="{C019E56E-9F9B-A5B8-6675-C4056B53A1A9}"/>
              </a:ext>
            </a:extLst>
          </p:cNvPr>
          <p:cNvSpPr>
            <a:spLocks noGrp="1"/>
          </p:cNvSpPr>
          <p:nvPr>
            <p:ph type="ftr" sz="quarter" idx="11"/>
          </p:nvPr>
        </p:nvSpPr>
        <p:spPr/>
        <p:txBody>
          <a:bodyPr/>
          <a:lstStyle/>
          <a:p>
            <a:r>
              <a:rPr lang="it-IT"/>
              <a:t>Α. Τσιρου (ΕΚΠΑ), Piero Giorgio Verdini (INFN Pisa)</a:t>
            </a:r>
            <a:endParaRPr lang="en-US"/>
          </a:p>
        </p:txBody>
      </p:sp>
      <p:sp>
        <p:nvSpPr>
          <p:cNvPr id="6" name="Slide Number Placeholder 5">
            <a:extLst>
              <a:ext uri="{FF2B5EF4-FFF2-40B4-BE49-F238E27FC236}">
                <a16:creationId xmlns:a16="http://schemas.microsoft.com/office/drawing/2014/main" id="{CC37C6C5-50DD-F412-B771-D57FFD6FF265}"/>
              </a:ext>
            </a:extLst>
          </p:cNvPr>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ln>
                  <a:solidFill>
                    <a:srgbClr val="002060"/>
                  </a:solidFill>
                </a:ln>
              </a:rPr>
              <a:t>Smart insulator systems(</a:t>
            </a:r>
            <a:r>
              <a:rPr lang="el-GR" sz="2200" dirty="0">
                <a:ln>
                  <a:solidFill>
                    <a:srgbClr val="002060"/>
                  </a:solidFill>
                </a:ln>
              </a:rPr>
              <a:t> </a:t>
            </a:r>
            <a:r>
              <a:rPr lang="en-US" sz="2200" dirty="0">
                <a:ln>
                  <a:solidFill>
                    <a:srgbClr val="002060"/>
                  </a:solidFill>
                </a:ln>
              </a:rPr>
              <a:t>~</a:t>
            </a:r>
            <a:r>
              <a:rPr lang="el-GR" sz="2200" dirty="0">
                <a:ln>
                  <a:solidFill>
                    <a:srgbClr val="002060"/>
                  </a:solidFill>
                </a:ln>
              </a:rPr>
              <a:t> </a:t>
            </a:r>
            <a:r>
              <a:rPr lang="en-US" sz="2200" dirty="0">
                <a:ln>
                  <a:solidFill>
                    <a:srgbClr val="002060"/>
                  </a:solidFill>
                </a:ln>
              </a:rPr>
              <a:t>(-20 -40)</a:t>
            </a:r>
            <a:r>
              <a:rPr lang="en-US" sz="2200" baseline="30000" dirty="0">
                <a:ln>
                  <a:solidFill>
                    <a:srgbClr val="002060"/>
                  </a:solidFill>
                </a:ln>
              </a:rPr>
              <a:t>0</a:t>
            </a:r>
            <a:r>
              <a:rPr lang="en-US" sz="2200" dirty="0">
                <a:ln>
                  <a:solidFill>
                    <a:srgbClr val="002060"/>
                  </a:solidFill>
                </a:ln>
              </a:rPr>
              <a:t>C</a:t>
            </a:r>
            <a:r>
              <a:rPr lang="el-GR" sz="2200" dirty="0">
                <a:ln>
                  <a:solidFill>
                    <a:srgbClr val="002060"/>
                  </a:solidFill>
                </a:ln>
              </a:rPr>
              <a:t> </a:t>
            </a:r>
            <a:r>
              <a:rPr lang="en-US" sz="2200" dirty="0">
                <a:ln>
                  <a:solidFill>
                    <a:srgbClr val="002060"/>
                  </a:solidFill>
                </a:ln>
              </a:rPr>
              <a:t>to ~</a:t>
            </a:r>
            <a:r>
              <a:rPr lang="el-GR" sz="2200" dirty="0">
                <a:ln>
                  <a:solidFill>
                    <a:srgbClr val="002060"/>
                  </a:solidFill>
                </a:ln>
              </a:rPr>
              <a:t> </a:t>
            </a:r>
            <a:r>
              <a:rPr lang="en-US" sz="2200" dirty="0">
                <a:ln>
                  <a:solidFill>
                    <a:srgbClr val="002060"/>
                  </a:solidFill>
                </a:ln>
              </a:rPr>
              <a:t>+</a:t>
            </a:r>
            <a:r>
              <a:rPr lang="el-GR" sz="2200" dirty="0">
                <a:ln>
                  <a:solidFill>
                    <a:srgbClr val="002060"/>
                  </a:solidFill>
                </a:ln>
              </a:rPr>
              <a:t>17</a:t>
            </a:r>
            <a:r>
              <a:rPr lang="en-US" sz="2200" dirty="0">
                <a:ln>
                  <a:solidFill>
                    <a:srgbClr val="002060"/>
                  </a:solidFill>
                </a:ln>
              </a:rPr>
              <a:t>(+9)</a:t>
            </a:r>
            <a:r>
              <a:rPr lang="en-US" sz="2200" baseline="30000" dirty="0">
                <a:ln>
                  <a:solidFill>
                    <a:srgbClr val="002060"/>
                  </a:solidFill>
                </a:ln>
              </a:rPr>
              <a:t>0</a:t>
            </a:r>
            <a:r>
              <a:rPr lang="en-US" sz="2200" dirty="0">
                <a:ln>
                  <a:solidFill>
                    <a:srgbClr val="002060"/>
                  </a:solidFill>
                </a:ln>
              </a:rPr>
              <a:t>C</a:t>
            </a:r>
            <a:r>
              <a:rPr lang="el-GR" sz="2200" dirty="0">
                <a:ln>
                  <a:solidFill>
                    <a:srgbClr val="002060"/>
                  </a:solidFill>
                </a:ln>
              </a:rPr>
              <a:t> </a:t>
            </a:r>
            <a:r>
              <a:rPr lang="en-US" sz="2200" dirty="0">
                <a:ln>
                  <a:solidFill>
                    <a:srgbClr val="002060"/>
                  </a:solidFill>
                </a:ln>
              </a:rPr>
              <a:t>ECAL)</a:t>
            </a:r>
            <a:br>
              <a:rPr lang="en-US" dirty="0">
                <a:ln>
                  <a:solidFill>
                    <a:srgbClr val="002060"/>
                  </a:solidFill>
                </a:ln>
              </a:rPr>
            </a:br>
            <a:endParaRPr lang="en-GB" dirty="0"/>
          </a:p>
        </p:txBody>
      </p:sp>
      <p:pic>
        <p:nvPicPr>
          <p:cNvPr id="4100" name="Picture 4"/>
          <p:cNvPicPr>
            <a:picLocks noChangeAspect="1" noChangeArrowheads="1"/>
          </p:cNvPicPr>
          <p:nvPr/>
        </p:nvPicPr>
        <p:blipFill>
          <a:blip r:embed="rId3" cstate="print"/>
          <a:srcRect/>
          <a:stretch>
            <a:fillRect/>
          </a:stretch>
        </p:blipFill>
        <p:spPr bwMode="auto">
          <a:xfrm>
            <a:off x="214254" y="1037690"/>
            <a:ext cx="5270789" cy="2304358"/>
          </a:xfrm>
          <a:prstGeom prst="rect">
            <a:avLst/>
          </a:prstGeom>
          <a:noFill/>
          <a:ln w="9525">
            <a:noFill/>
            <a:miter lim="800000"/>
            <a:headEnd/>
            <a:tailEnd/>
          </a:ln>
        </p:spPr>
      </p:pic>
      <p:pic>
        <p:nvPicPr>
          <p:cNvPr id="9" name="Picture 8" descr="work_Z-side_1.jpg"/>
          <p:cNvPicPr>
            <a:picLocks noChangeAspect="1"/>
          </p:cNvPicPr>
          <p:nvPr/>
        </p:nvPicPr>
        <p:blipFill>
          <a:blip r:embed="rId4" cstate="print"/>
          <a:stretch>
            <a:fillRect/>
          </a:stretch>
        </p:blipFill>
        <p:spPr>
          <a:xfrm>
            <a:off x="377372" y="4259663"/>
            <a:ext cx="2908440" cy="2181330"/>
          </a:xfrm>
          <a:prstGeom prst="rect">
            <a:avLst/>
          </a:prstGeom>
        </p:spPr>
      </p:pic>
      <p:pic>
        <p:nvPicPr>
          <p:cNvPr id="12" name="Picture 11" descr="DSC_3985.jpg"/>
          <p:cNvPicPr>
            <a:picLocks noChangeAspect="1"/>
          </p:cNvPicPr>
          <p:nvPr/>
        </p:nvPicPr>
        <p:blipFill>
          <a:blip r:embed="rId5" cstate="print"/>
          <a:stretch>
            <a:fillRect/>
          </a:stretch>
        </p:blipFill>
        <p:spPr>
          <a:xfrm>
            <a:off x="5485043" y="867909"/>
            <a:ext cx="2908545" cy="4371033"/>
          </a:xfrm>
          <a:prstGeom prst="rect">
            <a:avLst/>
          </a:prstGeom>
        </p:spPr>
      </p:pic>
      <p:pic>
        <p:nvPicPr>
          <p:cNvPr id="6" name="Picture 5" descr="Y_Top_01.JPG"/>
          <p:cNvPicPr>
            <a:picLocks noChangeAspect="1"/>
          </p:cNvPicPr>
          <p:nvPr/>
        </p:nvPicPr>
        <p:blipFill>
          <a:blip r:embed="rId6" cstate="print"/>
          <a:stretch>
            <a:fillRect/>
          </a:stretch>
        </p:blipFill>
        <p:spPr>
          <a:xfrm>
            <a:off x="5672658" y="4975172"/>
            <a:ext cx="2533313" cy="1714082"/>
          </a:xfrm>
          <a:prstGeom prst="rect">
            <a:avLst/>
          </a:prstGeom>
        </p:spPr>
      </p:pic>
      <p:pic>
        <p:nvPicPr>
          <p:cNvPr id="4" name="Picture 3"/>
          <p:cNvPicPr>
            <a:picLocks noChangeAspect="1"/>
          </p:cNvPicPr>
          <p:nvPr/>
        </p:nvPicPr>
        <p:blipFill>
          <a:blip r:embed="rId7"/>
          <a:stretch>
            <a:fillRect/>
          </a:stretch>
        </p:blipFill>
        <p:spPr>
          <a:xfrm>
            <a:off x="3212410" y="3297098"/>
            <a:ext cx="2533650" cy="2667000"/>
          </a:xfrm>
          <a:prstGeom prst="rect">
            <a:avLst/>
          </a:prstGeom>
        </p:spPr>
      </p:pic>
      <p:sp>
        <p:nvSpPr>
          <p:cNvPr id="3" name="Date Placeholder 2">
            <a:extLst>
              <a:ext uri="{FF2B5EF4-FFF2-40B4-BE49-F238E27FC236}">
                <a16:creationId xmlns:a16="http://schemas.microsoft.com/office/drawing/2014/main" id="{8CBA4894-3A7C-28D8-1A48-5C907F281C38}"/>
              </a:ext>
            </a:extLst>
          </p:cNvPr>
          <p:cNvSpPr>
            <a:spLocks noGrp="1"/>
          </p:cNvSpPr>
          <p:nvPr>
            <p:ph type="dt" sz="half" idx="10"/>
          </p:nvPr>
        </p:nvSpPr>
        <p:spPr/>
        <p:txBody>
          <a:bodyPr/>
          <a:lstStyle/>
          <a:p>
            <a:fld id="{8D2F2465-05BB-4634-B839-CFA8412585FA}" type="datetime1">
              <a:rPr lang="el-GR" smtClean="0"/>
              <a:t>30/8/2023</a:t>
            </a:fld>
            <a:endParaRPr lang="en-US"/>
          </a:p>
        </p:txBody>
      </p:sp>
      <p:sp>
        <p:nvSpPr>
          <p:cNvPr id="5" name="Footer Placeholder 4">
            <a:extLst>
              <a:ext uri="{FF2B5EF4-FFF2-40B4-BE49-F238E27FC236}">
                <a16:creationId xmlns:a16="http://schemas.microsoft.com/office/drawing/2014/main" id="{E005BE89-76F9-6D3B-D088-5AB5855BE53D}"/>
              </a:ext>
            </a:extLst>
          </p:cNvPr>
          <p:cNvSpPr>
            <a:spLocks noGrp="1"/>
          </p:cNvSpPr>
          <p:nvPr>
            <p:ph type="ftr" sz="quarter" idx="11"/>
          </p:nvPr>
        </p:nvSpPr>
        <p:spPr/>
        <p:txBody>
          <a:bodyPr/>
          <a:lstStyle/>
          <a:p>
            <a:r>
              <a:rPr lang="it-IT"/>
              <a:t>Α. Τσιρου (ΕΚΠΑ), Piero Giorgio Verdini (INFN Pisa)</a:t>
            </a:r>
            <a:endParaRPr lang="en-US"/>
          </a:p>
        </p:txBody>
      </p:sp>
      <p:sp>
        <p:nvSpPr>
          <p:cNvPr id="7" name="Slide Number Placeholder 6">
            <a:extLst>
              <a:ext uri="{FF2B5EF4-FFF2-40B4-BE49-F238E27FC236}">
                <a16:creationId xmlns:a16="http://schemas.microsoft.com/office/drawing/2014/main" id="{E517CE59-8BA4-0DDB-AEBA-42965C8861A9}"/>
              </a:ext>
            </a:extLst>
          </p:cNvPr>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2"/>
          <p:cNvPicPr>
            <a:picLocks noChangeAspect="1" noChangeArrowheads="1"/>
          </p:cNvPicPr>
          <p:nvPr/>
        </p:nvPicPr>
        <p:blipFill>
          <a:blip r:embed="rId2" cstate="print"/>
          <a:srcRect t="3304"/>
          <a:stretch>
            <a:fillRect/>
          </a:stretch>
        </p:blipFill>
        <p:spPr bwMode="auto">
          <a:xfrm>
            <a:off x="230194" y="1371600"/>
            <a:ext cx="4735794" cy="3813966"/>
          </a:xfrm>
          <a:prstGeom prst="rect">
            <a:avLst/>
          </a:prstGeom>
          <a:noFill/>
          <a:ln w="9525">
            <a:noFill/>
            <a:miter lim="800000"/>
            <a:headEnd/>
            <a:tailEnd/>
          </a:ln>
          <a:effectLst/>
        </p:spPr>
      </p:pic>
      <p:sp>
        <p:nvSpPr>
          <p:cNvPr id="4" name="AutoShape 7"/>
          <p:cNvSpPr>
            <a:spLocks noChangeArrowheads="1"/>
          </p:cNvSpPr>
          <p:nvPr/>
        </p:nvSpPr>
        <p:spPr bwMode="auto">
          <a:xfrm rot="4082103">
            <a:off x="3103329" y="2215362"/>
            <a:ext cx="507887" cy="99701"/>
          </a:xfrm>
          <a:prstGeom prst="rightArrow">
            <a:avLst>
              <a:gd name="adj1" fmla="val 50000"/>
              <a:gd name="adj2" fmla="val 13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Text Box 8"/>
          <p:cNvSpPr txBox="1">
            <a:spLocks noChangeArrowheads="1"/>
          </p:cNvSpPr>
          <p:nvPr/>
        </p:nvSpPr>
        <p:spPr bwMode="auto">
          <a:xfrm>
            <a:off x="2672867" y="1694801"/>
            <a:ext cx="1046860" cy="436096"/>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Rotation</a:t>
            </a:r>
          </a:p>
          <a:p>
            <a:pPr algn="ctr"/>
            <a:r>
              <a:rPr lang="en-US" sz="1100" b="0" dirty="0">
                <a:solidFill>
                  <a:srgbClr val="FF3300"/>
                </a:solidFill>
                <a:latin typeface="Arial Black" pitchFamily="34" charset="0"/>
              </a:rPr>
              <a:t>shielding</a:t>
            </a:r>
          </a:p>
        </p:txBody>
      </p:sp>
      <p:sp>
        <p:nvSpPr>
          <p:cNvPr id="6" name="AutoShape 9"/>
          <p:cNvSpPr>
            <a:spLocks noChangeArrowheads="1"/>
          </p:cNvSpPr>
          <p:nvPr/>
        </p:nvSpPr>
        <p:spPr bwMode="auto">
          <a:xfrm rot="3087762">
            <a:off x="1949674" y="2770383"/>
            <a:ext cx="877260" cy="99701"/>
          </a:xfrm>
          <a:prstGeom prst="rightArrow">
            <a:avLst>
              <a:gd name="adj1" fmla="val 50000"/>
              <a:gd name="adj2" fmla="val 23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7" name="AutoShape 10"/>
          <p:cNvSpPr>
            <a:spLocks noChangeArrowheads="1"/>
          </p:cNvSpPr>
          <p:nvPr/>
        </p:nvSpPr>
        <p:spPr bwMode="auto">
          <a:xfrm rot="2297410">
            <a:off x="1227203" y="2710576"/>
            <a:ext cx="747757" cy="92343"/>
          </a:xfrm>
          <a:prstGeom prst="rightArrow">
            <a:avLst>
              <a:gd name="adj1" fmla="val 50000"/>
              <a:gd name="adj2" fmla="val 18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8" name="AutoShape 11"/>
          <p:cNvSpPr>
            <a:spLocks noChangeArrowheads="1"/>
          </p:cNvSpPr>
          <p:nvPr/>
        </p:nvSpPr>
        <p:spPr bwMode="auto">
          <a:xfrm rot="3018098">
            <a:off x="2310852" y="2429868"/>
            <a:ext cx="923432" cy="99701"/>
          </a:xfrm>
          <a:prstGeom prst="rightArrow">
            <a:avLst>
              <a:gd name="adj1" fmla="val 50000"/>
              <a:gd name="adj2" fmla="val 2500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9" name="Text Box 12"/>
          <p:cNvSpPr txBox="1">
            <a:spLocks noChangeArrowheads="1"/>
          </p:cNvSpPr>
          <p:nvPr/>
        </p:nvSpPr>
        <p:spPr bwMode="auto">
          <a:xfrm>
            <a:off x="1775558" y="1787144"/>
            <a:ext cx="1046860" cy="436096"/>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Collar</a:t>
            </a:r>
          </a:p>
          <a:p>
            <a:pPr algn="ctr"/>
            <a:r>
              <a:rPr lang="en-US" sz="1100" b="0" dirty="0">
                <a:solidFill>
                  <a:srgbClr val="FF3300"/>
                </a:solidFill>
                <a:latin typeface="Arial Black" pitchFamily="34" charset="0"/>
              </a:rPr>
              <a:t>shielding</a:t>
            </a:r>
          </a:p>
        </p:txBody>
      </p:sp>
      <p:sp>
        <p:nvSpPr>
          <p:cNvPr id="10" name="Text Box 13"/>
          <p:cNvSpPr txBox="1">
            <a:spLocks noChangeArrowheads="1"/>
          </p:cNvSpPr>
          <p:nvPr/>
        </p:nvSpPr>
        <p:spPr bwMode="auto">
          <a:xfrm>
            <a:off x="778549" y="2202689"/>
            <a:ext cx="1046860" cy="261610"/>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HF body</a:t>
            </a:r>
          </a:p>
        </p:txBody>
      </p:sp>
      <p:sp>
        <p:nvSpPr>
          <p:cNvPr id="11" name="Text Box 14"/>
          <p:cNvSpPr txBox="1">
            <a:spLocks noChangeArrowheads="1"/>
          </p:cNvSpPr>
          <p:nvPr/>
        </p:nvSpPr>
        <p:spPr bwMode="auto">
          <a:xfrm>
            <a:off x="1576157" y="2295031"/>
            <a:ext cx="1046860" cy="261658"/>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HF-plug</a:t>
            </a:r>
          </a:p>
        </p:txBody>
      </p:sp>
      <p:sp>
        <p:nvSpPr>
          <p:cNvPr id="12" name="AutoShape 15"/>
          <p:cNvSpPr>
            <a:spLocks noChangeArrowheads="1"/>
          </p:cNvSpPr>
          <p:nvPr/>
        </p:nvSpPr>
        <p:spPr bwMode="auto">
          <a:xfrm rot="11302698">
            <a:off x="3421653" y="3132770"/>
            <a:ext cx="920948" cy="100297"/>
          </a:xfrm>
          <a:prstGeom prst="rightArrow">
            <a:avLst>
              <a:gd name="adj1" fmla="val 50000"/>
              <a:gd name="adj2" fmla="val 355866"/>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3" name="Text Box 16"/>
          <p:cNvSpPr txBox="1">
            <a:spLocks noChangeArrowheads="1"/>
          </p:cNvSpPr>
          <p:nvPr/>
        </p:nvSpPr>
        <p:spPr bwMode="auto">
          <a:xfrm>
            <a:off x="4136334" y="3200400"/>
            <a:ext cx="1046860" cy="261658"/>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CASTOR</a:t>
            </a:r>
          </a:p>
        </p:txBody>
      </p:sp>
      <p:sp>
        <p:nvSpPr>
          <p:cNvPr id="14" name="AutoShape 17"/>
          <p:cNvSpPr>
            <a:spLocks noChangeArrowheads="1"/>
          </p:cNvSpPr>
          <p:nvPr/>
        </p:nvSpPr>
        <p:spPr bwMode="auto">
          <a:xfrm rot="11302698">
            <a:off x="3323086" y="3512131"/>
            <a:ext cx="943999" cy="92593"/>
          </a:xfrm>
          <a:prstGeom prst="rightArrow">
            <a:avLst>
              <a:gd name="adj1" fmla="val 50000"/>
              <a:gd name="adj2" fmla="val 33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5" name="Text Box 18"/>
          <p:cNvSpPr txBox="1">
            <a:spLocks noChangeArrowheads="1"/>
          </p:cNvSpPr>
          <p:nvPr/>
        </p:nvSpPr>
        <p:spPr bwMode="auto">
          <a:xfrm>
            <a:off x="4136334" y="3429000"/>
            <a:ext cx="1046860" cy="436096"/>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CASTOR</a:t>
            </a:r>
          </a:p>
          <a:p>
            <a:pPr algn="ctr"/>
            <a:r>
              <a:rPr lang="en-US" sz="1100" b="0" dirty="0">
                <a:solidFill>
                  <a:srgbClr val="FF3300"/>
                </a:solidFill>
                <a:latin typeface="Arial Black" pitchFamily="34" charset="0"/>
              </a:rPr>
              <a:t>table</a:t>
            </a:r>
          </a:p>
        </p:txBody>
      </p:sp>
      <p:sp>
        <p:nvSpPr>
          <p:cNvPr id="16" name="AutoShape 19"/>
          <p:cNvSpPr>
            <a:spLocks noChangeArrowheads="1"/>
          </p:cNvSpPr>
          <p:nvPr/>
        </p:nvSpPr>
        <p:spPr bwMode="auto">
          <a:xfrm rot="10125027">
            <a:off x="3670992" y="4091176"/>
            <a:ext cx="901910" cy="126256"/>
          </a:xfrm>
          <a:prstGeom prst="rightArrow">
            <a:avLst>
              <a:gd name="adj1" fmla="val 50000"/>
              <a:gd name="adj2" fmla="val 23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7" name="Text Box 20"/>
          <p:cNvSpPr txBox="1">
            <a:spLocks noChangeArrowheads="1"/>
          </p:cNvSpPr>
          <p:nvPr/>
        </p:nvSpPr>
        <p:spPr bwMode="auto">
          <a:xfrm>
            <a:off x="4268794" y="3810000"/>
            <a:ext cx="1046860" cy="436096"/>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Collar</a:t>
            </a:r>
          </a:p>
          <a:p>
            <a:pPr algn="ctr"/>
            <a:r>
              <a:rPr lang="en-US" sz="1100" b="0" dirty="0">
                <a:solidFill>
                  <a:srgbClr val="FF3300"/>
                </a:solidFill>
                <a:latin typeface="Arial Black" pitchFamily="34" charset="0"/>
              </a:rPr>
              <a:t>platform</a:t>
            </a:r>
          </a:p>
        </p:txBody>
      </p:sp>
      <p:sp>
        <p:nvSpPr>
          <p:cNvPr id="18" name="AutoShape 21"/>
          <p:cNvSpPr>
            <a:spLocks noChangeArrowheads="1"/>
          </p:cNvSpPr>
          <p:nvPr/>
        </p:nvSpPr>
        <p:spPr bwMode="auto">
          <a:xfrm rot="11302698">
            <a:off x="3508468" y="4557439"/>
            <a:ext cx="947159" cy="92343"/>
          </a:xfrm>
          <a:prstGeom prst="rightArrow">
            <a:avLst>
              <a:gd name="adj1" fmla="val 50000"/>
              <a:gd name="adj2" fmla="val 23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9" name="Text Box 22"/>
          <p:cNvSpPr txBox="1">
            <a:spLocks noChangeArrowheads="1"/>
          </p:cNvSpPr>
          <p:nvPr/>
        </p:nvSpPr>
        <p:spPr bwMode="auto">
          <a:xfrm>
            <a:off x="4116394" y="4516904"/>
            <a:ext cx="1046860" cy="436096"/>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HF</a:t>
            </a:r>
          </a:p>
          <a:p>
            <a:r>
              <a:rPr lang="en-US" sz="1100" b="0" dirty="0">
                <a:solidFill>
                  <a:srgbClr val="FF3300"/>
                </a:solidFill>
                <a:latin typeface="Arial Black" pitchFamily="34" charset="0"/>
              </a:rPr>
              <a:t>platform</a:t>
            </a:r>
          </a:p>
        </p:txBody>
      </p:sp>
      <p:sp>
        <p:nvSpPr>
          <p:cNvPr id="20" name="AutoShape 23"/>
          <p:cNvSpPr>
            <a:spLocks noChangeArrowheads="1"/>
          </p:cNvSpPr>
          <p:nvPr/>
        </p:nvSpPr>
        <p:spPr bwMode="auto">
          <a:xfrm rot="9967756">
            <a:off x="3874471" y="5017231"/>
            <a:ext cx="548355" cy="92343"/>
          </a:xfrm>
          <a:prstGeom prst="rightArrow">
            <a:avLst>
              <a:gd name="adj1" fmla="val 50000"/>
              <a:gd name="adj2" fmla="val 13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1" name="Text Box 24"/>
          <p:cNvSpPr txBox="1">
            <a:spLocks noChangeArrowheads="1"/>
          </p:cNvSpPr>
          <p:nvPr/>
        </p:nvSpPr>
        <p:spPr bwMode="auto">
          <a:xfrm>
            <a:off x="4268794" y="4876800"/>
            <a:ext cx="1046860" cy="436096"/>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Raisers</a:t>
            </a:r>
          </a:p>
          <a:p>
            <a:pPr algn="ctr"/>
            <a:r>
              <a:rPr lang="en-US" sz="1100" b="0" dirty="0">
                <a:solidFill>
                  <a:srgbClr val="FF3300"/>
                </a:solidFill>
                <a:latin typeface="Arial Black" pitchFamily="34" charset="0"/>
              </a:rPr>
              <a:t>tower</a:t>
            </a:r>
          </a:p>
        </p:txBody>
      </p:sp>
      <p:sp>
        <p:nvSpPr>
          <p:cNvPr id="22" name="Rectangle 21">
            <a:hlinkClick r:id="" action="ppaction://noaction"/>
          </p:cNvPr>
          <p:cNvSpPr/>
          <p:nvPr/>
        </p:nvSpPr>
        <p:spPr>
          <a:xfrm flipH="1">
            <a:off x="2211394" y="3411379"/>
            <a:ext cx="381000" cy="261610"/>
          </a:xfrm>
          <a:prstGeom prst="rect">
            <a:avLst/>
          </a:prstGeom>
        </p:spPr>
        <p:txBody>
          <a:bodyPr wrap="square">
            <a:spAutoFit/>
          </a:bodyPr>
          <a:lstStyle/>
          <a:p>
            <a:r>
              <a:rPr lang="en-US" sz="1100" b="1" dirty="0">
                <a:solidFill>
                  <a:srgbClr val="FF0000"/>
                </a:solidFill>
              </a:rPr>
              <a:t>R1</a:t>
            </a:r>
          </a:p>
        </p:txBody>
      </p:sp>
      <p:sp>
        <p:nvSpPr>
          <p:cNvPr id="23" name="TextBox 22">
            <a:hlinkClick r:id="" action="ppaction://noaction"/>
          </p:cNvPr>
          <p:cNvSpPr txBox="1"/>
          <p:nvPr/>
        </p:nvSpPr>
        <p:spPr>
          <a:xfrm>
            <a:off x="3430594" y="2667000"/>
            <a:ext cx="359394" cy="261610"/>
          </a:xfrm>
          <a:prstGeom prst="rect">
            <a:avLst/>
          </a:prstGeom>
          <a:noFill/>
        </p:spPr>
        <p:txBody>
          <a:bodyPr wrap="none" rtlCol="0">
            <a:spAutoFit/>
          </a:bodyPr>
          <a:lstStyle/>
          <a:p>
            <a:r>
              <a:rPr lang="en-US" sz="1100" b="1" dirty="0">
                <a:solidFill>
                  <a:srgbClr val="FF0000"/>
                </a:solidFill>
              </a:rPr>
              <a:t>R2</a:t>
            </a:r>
          </a:p>
        </p:txBody>
      </p:sp>
      <p:sp>
        <p:nvSpPr>
          <p:cNvPr id="24" name="TextBox 23">
            <a:hlinkClick r:id="" action="ppaction://noaction"/>
          </p:cNvPr>
          <p:cNvSpPr txBox="1"/>
          <p:nvPr/>
        </p:nvSpPr>
        <p:spPr>
          <a:xfrm>
            <a:off x="2592394" y="3505200"/>
            <a:ext cx="360996" cy="261610"/>
          </a:xfrm>
          <a:prstGeom prst="rect">
            <a:avLst/>
          </a:prstGeom>
          <a:noFill/>
        </p:spPr>
        <p:txBody>
          <a:bodyPr wrap="none" rtlCol="0">
            <a:spAutoFit/>
          </a:bodyPr>
          <a:lstStyle/>
          <a:p>
            <a:r>
              <a:rPr lang="en-US" sz="1100" b="1" dirty="0">
                <a:solidFill>
                  <a:srgbClr val="FF0000"/>
                </a:solidFill>
              </a:rPr>
              <a:t>Z1</a:t>
            </a:r>
          </a:p>
        </p:txBody>
      </p:sp>
      <p:sp>
        <p:nvSpPr>
          <p:cNvPr id="25" name="TextBox 24">
            <a:hlinkClick r:id="" action="ppaction://noaction"/>
          </p:cNvPr>
          <p:cNvSpPr txBox="1"/>
          <p:nvPr/>
        </p:nvSpPr>
        <p:spPr>
          <a:xfrm>
            <a:off x="3582994" y="2819400"/>
            <a:ext cx="360996" cy="261610"/>
          </a:xfrm>
          <a:prstGeom prst="rect">
            <a:avLst/>
          </a:prstGeom>
          <a:noFill/>
        </p:spPr>
        <p:txBody>
          <a:bodyPr wrap="none" rtlCol="0">
            <a:spAutoFit/>
          </a:bodyPr>
          <a:lstStyle/>
          <a:p>
            <a:r>
              <a:rPr lang="en-US" sz="1100" b="1" dirty="0">
                <a:solidFill>
                  <a:srgbClr val="FF0000"/>
                </a:solidFill>
              </a:rPr>
              <a:t>Z2</a:t>
            </a:r>
          </a:p>
        </p:txBody>
      </p:sp>
      <p:sp>
        <p:nvSpPr>
          <p:cNvPr id="26" name="TextBox 25">
            <a:hlinkClick r:id="" action="ppaction://noaction"/>
          </p:cNvPr>
          <p:cNvSpPr txBox="1"/>
          <p:nvPr/>
        </p:nvSpPr>
        <p:spPr>
          <a:xfrm>
            <a:off x="2744794" y="3276600"/>
            <a:ext cx="359394" cy="261610"/>
          </a:xfrm>
          <a:prstGeom prst="rect">
            <a:avLst/>
          </a:prstGeom>
          <a:noFill/>
        </p:spPr>
        <p:txBody>
          <a:bodyPr wrap="none" rtlCol="0">
            <a:spAutoFit/>
          </a:bodyPr>
          <a:lstStyle/>
          <a:p>
            <a:r>
              <a:rPr lang="en-US" sz="1100" b="1" dirty="0">
                <a:solidFill>
                  <a:srgbClr val="FF0000"/>
                </a:solidFill>
              </a:rPr>
              <a:t>R3</a:t>
            </a:r>
          </a:p>
        </p:txBody>
      </p:sp>
      <p:sp>
        <p:nvSpPr>
          <p:cNvPr id="27" name="TextBox 26">
            <a:hlinkClick r:id="" action="ppaction://noaction"/>
          </p:cNvPr>
          <p:cNvSpPr txBox="1"/>
          <p:nvPr/>
        </p:nvSpPr>
        <p:spPr>
          <a:xfrm>
            <a:off x="3430594" y="3124200"/>
            <a:ext cx="359394" cy="261610"/>
          </a:xfrm>
          <a:prstGeom prst="rect">
            <a:avLst/>
          </a:prstGeom>
          <a:noFill/>
        </p:spPr>
        <p:txBody>
          <a:bodyPr wrap="none" rtlCol="0">
            <a:spAutoFit/>
          </a:bodyPr>
          <a:lstStyle/>
          <a:p>
            <a:r>
              <a:rPr lang="en-US" sz="1100" b="1" dirty="0">
                <a:solidFill>
                  <a:srgbClr val="FF0000"/>
                </a:solidFill>
              </a:rPr>
              <a:t>R4</a:t>
            </a:r>
          </a:p>
        </p:txBody>
      </p:sp>
      <p:sp>
        <p:nvSpPr>
          <p:cNvPr id="28" name="TextBox 27">
            <a:hlinkClick r:id="" action="ppaction://noaction"/>
          </p:cNvPr>
          <p:cNvSpPr txBox="1"/>
          <p:nvPr/>
        </p:nvSpPr>
        <p:spPr>
          <a:xfrm>
            <a:off x="3201994" y="3810000"/>
            <a:ext cx="378630" cy="261610"/>
          </a:xfrm>
          <a:prstGeom prst="rect">
            <a:avLst/>
          </a:prstGeom>
          <a:noFill/>
        </p:spPr>
        <p:txBody>
          <a:bodyPr wrap="none" rtlCol="0">
            <a:spAutoFit/>
          </a:bodyPr>
          <a:lstStyle/>
          <a:p>
            <a:r>
              <a:rPr lang="en-US" sz="1100" b="1" dirty="0">
                <a:solidFill>
                  <a:srgbClr val="FF0000"/>
                </a:solidFill>
              </a:rPr>
              <a:t>X1</a:t>
            </a:r>
          </a:p>
        </p:txBody>
      </p:sp>
      <p:sp>
        <p:nvSpPr>
          <p:cNvPr id="29" name="TextBox 28"/>
          <p:cNvSpPr txBox="1"/>
          <p:nvPr/>
        </p:nvSpPr>
        <p:spPr>
          <a:xfrm>
            <a:off x="3201994" y="2801779"/>
            <a:ext cx="359394" cy="261610"/>
          </a:xfrm>
          <a:prstGeom prst="rect">
            <a:avLst/>
          </a:prstGeom>
          <a:noFill/>
        </p:spPr>
        <p:txBody>
          <a:bodyPr wrap="none" rtlCol="0">
            <a:spAutoFit/>
          </a:bodyPr>
          <a:lstStyle/>
          <a:p>
            <a:r>
              <a:rPr lang="en-US" sz="1100" b="1" dirty="0">
                <a:solidFill>
                  <a:srgbClr val="FF0000"/>
                </a:solidFill>
              </a:rPr>
              <a:t>R5</a:t>
            </a:r>
          </a:p>
        </p:txBody>
      </p:sp>
      <p:sp>
        <p:nvSpPr>
          <p:cNvPr id="30" name="TextBox 29">
            <a:hlinkClick r:id="" action="ppaction://noaction"/>
          </p:cNvPr>
          <p:cNvSpPr txBox="1"/>
          <p:nvPr/>
        </p:nvSpPr>
        <p:spPr>
          <a:xfrm>
            <a:off x="2973394" y="3352800"/>
            <a:ext cx="359394" cy="261610"/>
          </a:xfrm>
          <a:prstGeom prst="rect">
            <a:avLst/>
          </a:prstGeom>
          <a:noFill/>
        </p:spPr>
        <p:txBody>
          <a:bodyPr wrap="none" rtlCol="0">
            <a:spAutoFit/>
          </a:bodyPr>
          <a:lstStyle/>
          <a:p>
            <a:r>
              <a:rPr lang="en-US" sz="1100" b="1" dirty="0">
                <a:solidFill>
                  <a:srgbClr val="FF0000"/>
                </a:solidFill>
              </a:rPr>
              <a:t>R4</a:t>
            </a:r>
          </a:p>
        </p:txBody>
      </p:sp>
      <p:sp>
        <p:nvSpPr>
          <p:cNvPr id="31" name="AutoShape 10"/>
          <p:cNvSpPr>
            <a:spLocks noChangeArrowheads="1"/>
          </p:cNvSpPr>
          <p:nvPr/>
        </p:nvSpPr>
        <p:spPr bwMode="auto">
          <a:xfrm rot="2314183">
            <a:off x="524854" y="3495917"/>
            <a:ext cx="747757" cy="92343"/>
          </a:xfrm>
          <a:prstGeom prst="rightArrow">
            <a:avLst>
              <a:gd name="adj1" fmla="val 50000"/>
              <a:gd name="adj2" fmla="val 18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2" name="AutoShape 10"/>
          <p:cNvSpPr>
            <a:spLocks noChangeArrowheads="1"/>
          </p:cNvSpPr>
          <p:nvPr/>
        </p:nvSpPr>
        <p:spPr bwMode="auto">
          <a:xfrm rot="15327751">
            <a:off x="221261" y="4880103"/>
            <a:ext cx="551266" cy="93208"/>
          </a:xfrm>
          <a:prstGeom prst="rightArrow">
            <a:avLst>
              <a:gd name="adj1" fmla="val 50000"/>
              <a:gd name="adj2" fmla="val 18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3" name="Rectangle 32"/>
          <p:cNvSpPr/>
          <p:nvPr/>
        </p:nvSpPr>
        <p:spPr>
          <a:xfrm>
            <a:off x="1525594" y="4038600"/>
            <a:ext cx="336952" cy="261610"/>
          </a:xfrm>
          <a:prstGeom prst="rect">
            <a:avLst/>
          </a:prstGeom>
        </p:spPr>
        <p:txBody>
          <a:bodyPr wrap="none">
            <a:spAutoFit/>
          </a:bodyPr>
          <a:lstStyle/>
          <a:p>
            <a:pPr lvl="0"/>
            <a:r>
              <a:rPr lang="en-US" sz="1100" b="1" dirty="0">
                <a:solidFill>
                  <a:srgbClr val="FF0000"/>
                </a:solidFill>
              </a:rPr>
              <a:t>R6</a:t>
            </a:r>
          </a:p>
        </p:txBody>
      </p:sp>
      <p:sp>
        <p:nvSpPr>
          <p:cNvPr id="34" name="Rectangle 33"/>
          <p:cNvSpPr/>
          <p:nvPr/>
        </p:nvSpPr>
        <p:spPr>
          <a:xfrm>
            <a:off x="382594" y="4419600"/>
            <a:ext cx="336952" cy="261610"/>
          </a:xfrm>
          <a:prstGeom prst="rect">
            <a:avLst/>
          </a:prstGeom>
        </p:spPr>
        <p:txBody>
          <a:bodyPr wrap="none">
            <a:spAutoFit/>
          </a:bodyPr>
          <a:lstStyle/>
          <a:p>
            <a:pPr lvl="0"/>
            <a:r>
              <a:rPr lang="en-US" sz="1100" b="1" dirty="0">
                <a:solidFill>
                  <a:srgbClr val="FF0000"/>
                </a:solidFill>
              </a:rPr>
              <a:t>R6</a:t>
            </a:r>
          </a:p>
        </p:txBody>
      </p:sp>
      <p:sp>
        <p:nvSpPr>
          <p:cNvPr id="35" name="TextBox 34">
            <a:hlinkClick r:id="" action="ppaction://noaction"/>
          </p:cNvPr>
          <p:cNvSpPr txBox="1"/>
          <p:nvPr/>
        </p:nvSpPr>
        <p:spPr>
          <a:xfrm>
            <a:off x="1449394" y="4343400"/>
            <a:ext cx="324128" cy="261610"/>
          </a:xfrm>
          <a:prstGeom prst="rect">
            <a:avLst/>
          </a:prstGeom>
          <a:noFill/>
        </p:spPr>
        <p:txBody>
          <a:bodyPr wrap="none" rtlCol="0">
            <a:spAutoFit/>
          </a:bodyPr>
          <a:lstStyle/>
          <a:p>
            <a:r>
              <a:rPr lang="en-US" sz="1100" b="1" dirty="0">
                <a:solidFill>
                  <a:srgbClr val="FF0000"/>
                </a:solidFill>
              </a:rPr>
              <a:t>Z3</a:t>
            </a:r>
          </a:p>
        </p:txBody>
      </p:sp>
      <p:sp>
        <p:nvSpPr>
          <p:cNvPr id="36" name="TextBox 35">
            <a:hlinkClick r:id="" action="ppaction://noaction"/>
          </p:cNvPr>
          <p:cNvSpPr txBox="1"/>
          <p:nvPr/>
        </p:nvSpPr>
        <p:spPr>
          <a:xfrm>
            <a:off x="1373194" y="3429000"/>
            <a:ext cx="324128" cy="261610"/>
          </a:xfrm>
          <a:prstGeom prst="rect">
            <a:avLst/>
          </a:prstGeom>
          <a:noFill/>
        </p:spPr>
        <p:txBody>
          <a:bodyPr wrap="none" rtlCol="0">
            <a:spAutoFit/>
          </a:bodyPr>
          <a:lstStyle/>
          <a:p>
            <a:r>
              <a:rPr lang="en-US" sz="1100" b="1" dirty="0">
                <a:solidFill>
                  <a:srgbClr val="FF0000"/>
                </a:solidFill>
              </a:rPr>
              <a:t>Z3</a:t>
            </a:r>
          </a:p>
        </p:txBody>
      </p:sp>
      <p:sp>
        <p:nvSpPr>
          <p:cNvPr id="37" name="TextBox 36">
            <a:hlinkClick r:id="" action="ppaction://noaction"/>
          </p:cNvPr>
          <p:cNvSpPr txBox="1"/>
          <p:nvPr/>
        </p:nvSpPr>
        <p:spPr>
          <a:xfrm>
            <a:off x="992194" y="3733800"/>
            <a:ext cx="324128" cy="261610"/>
          </a:xfrm>
          <a:prstGeom prst="rect">
            <a:avLst/>
          </a:prstGeom>
          <a:noFill/>
        </p:spPr>
        <p:txBody>
          <a:bodyPr wrap="none" rtlCol="0">
            <a:spAutoFit/>
          </a:bodyPr>
          <a:lstStyle/>
          <a:p>
            <a:r>
              <a:rPr lang="en-US" sz="1100" b="1" dirty="0">
                <a:solidFill>
                  <a:srgbClr val="FF0000"/>
                </a:solidFill>
              </a:rPr>
              <a:t>Z4</a:t>
            </a:r>
          </a:p>
        </p:txBody>
      </p:sp>
      <p:sp>
        <p:nvSpPr>
          <p:cNvPr id="38" name="TextBox 37">
            <a:hlinkClick r:id="" action="ppaction://noaction"/>
          </p:cNvPr>
          <p:cNvSpPr txBox="1"/>
          <p:nvPr/>
        </p:nvSpPr>
        <p:spPr>
          <a:xfrm>
            <a:off x="611194" y="3886200"/>
            <a:ext cx="324128" cy="261610"/>
          </a:xfrm>
          <a:prstGeom prst="rect">
            <a:avLst/>
          </a:prstGeom>
          <a:noFill/>
        </p:spPr>
        <p:txBody>
          <a:bodyPr wrap="none" rtlCol="0">
            <a:spAutoFit/>
          </a:bodyPr>
          <a:lstStyle/>
          <a:p>
            <a:r>
              <a:rPr lang="en-US" sz="1100" b="1" dirty="0">
                <a:solidFill>
                  <a:srgbClr val="FF0000"/>
                </a:solidFill>
              </a:rPr>
              <a:t>Z5</a:t>
            </a:r>
          </a:p>
        </p:txBody>
      </p:sp>
      <p:sp>
        <p:nvSpPr>
          <p:cNvPr id="39" name="AutoShape 10"/>
          <p:cNvSpPr>
            <a:spLocks noChangeArrowheads="1"/>
          </p:cNvSpPr>
          <p:nvPr/>
        </p:nvSpPr>
        <p:spPr bwMode="auto">
          <a:xfrm rot="15460324">
            <a:off x="2213927" y="3762503"/>
            <a:ext cx="459936" cy="104287"/>
          </a:xfrm>
          <a:prstGeom prst="rightArrow">
            <a:avLst>
              <a:gd name="adj1" fmla="val 50000"/>
              <a:gd name="adj2" fmla="val 18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0" name="Text Box 13"/>
          <p:cNvSpPr txBox="1">
            <a:spLocks noChangeArrowheads="1"/>
          </p:cNvSpPr>
          <p:nvPr/>
        </p:nvSpPr>
        <p:spPr bwMode="auto">
          <a:xfrm>
            <a:off x="2267654" y="4114800"/>
            <a:ext cx="609600" cy="261610"/>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HF</a:t>
            </a:r>
          </a:p>
        </p:txBody>
      </p:sp>
      <p:sp>
        <p:nvSpPr>
          <p:cNvPr id="41" name="AutoShape 10"/>
          <p:cNvSpPr>
            <a:spLocks noChangeArrowheads="1"/>
          </p:cNvSpPr>
          <p:nvPr/>
        </p:nvSpPr>
        <p:spPr bwMode="auto">
          <a:xfrm rot="15460324">
            <a:off x="2747327" y="3688855"/>
            <a:ext cx="459936" cy="104287"/>
          </a:xfrm>
          <a:prstGeom prst="rightArrow">
            <a:avLst>
              <a:gd name="adj1" fmla="val 50000"/>
              <a:gd name="adj2" fmla="val 187500"/>
            </a:avLst>
          </a:prstGeom>
          <a:solidFill>
            <a:srgbClr val="FFFF00"/>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2" name="Text Box 13"/>
          <p:cNvSpPr txBox="1">
            <a:spLocks noChangeArrowheads="1"/>
          </p:cNvSpPr>
          <p:nvPr/>
        </p:nvSpPr>
        <p:spPr bwMode="auto">
          <a:xfrm>
            <a:off x="2801054" y="4041152"/>
            <a:ext cx="609600" cy="261610"/>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0" dirty="0">
                <a:solidFill>
                  <a:srgbClr val="FF3300"/>
                </a:solidFill>
                <a:latin typeface="Arial Black" pitchFamily="34" charset="0"/>
              </a:rPr>
              <a:t>T2</a:t>
            </a:r>
          </a:p>
        </p:txBody>
      </p:sp>
      <p:sp>
        <p:nvSpPr>
          <p:cNvPr id="44" name="Rectangle 43"/>
          <p:cNvSpPr/>
          <p:nvPr/>
        </p:nvSpPr>
        <p:spPr>
          <a:xfrm>
            <a:off x="5079442" y="844956"/>
            <a:ext cx="3910446" cy="2031325"/>
          </a:xfrm>
          <a:prstGeom prst="rect">
            <a:avLst/>
          </a:prstGeom>
        </p:spPr>
        <p:txBody>
          <a:bodyPr wrap="square">
            <a:spAutoFit/>
          </a:bodyPr>
          <a:lstStyle/>
          <a:p>
            <a:r>
              <a:rPr lang="en-US" dirty="0">
                <a:ln>
                  <a:solidFill>
                    <a:srgbClr val="002060"/>
                  </a:solidFill>
                </a:ln>
              </a:rPr>
              <a:t>…but finding a sensor and readout system for “us” because of magnetic field and radiation is very difficult (we manage) but not for you that you can pretend doing the same thing with your students using easier to have equipment….</a:t>
            </a:r>
          </a:p>
        </p:txBody>
      </p:sp>
      <p:sp>
        <p:nvSpPr>
          <p:cNvPr id="2" name="Rectangle 1"/>
          <p:cNvSpPr/>
          <p:nvPr/>
        </p:nvSpPr>
        <p:spPr>
          <a:xfrm>
            <a:off x="337016" y="54658"/>
            <a:ext cx="8173937" cy="646331"/>
          </a:xfrm>
          <a:prstGeom prst="rect">
            <a:avLst/>
          </a:prstGeom>
        </p:spPr>
        <p:txBody>
          <a:bodyPr wrap="square">
            <a:spAutoFit/>
          </a:bodyPr>
          <a:lstStyle/>
          <a:p>
            <a:pPr>
              <a:buFont typeface="Arial" pitchFamily="34" charset="0"/>
              <a:buChar char="•"/>
            </a:pPr>
            <a:r>
              <a:rPr lang="en-US" dirty="0">
                <a:ln>
                  <a:solidFill>
                    <a:srgbClr val="002060"/>
                  </a:solidFill>
                </a:ln>
                <a:solidFill>
                  <a:srgbClr val="FF0000"/>
                </a:solidFill>
              </a:rPr>
              <a:t>Movement control systems (subdetectors weigh up to 2 tons</a:t>
            </a:r>
            <a:r>
              <a:rPr lang="el-GR" dirty="0">
                <a:ln>
                  <a:solidFill>
                    <a:srgbClr val="002060"/>
                  </a:solidFill>
                </a:ln>
                <a:solidFill>
                  <a:srgbClr val="FF0000"/>
                </a:solidFill>
              </a:rPr>
              <a:t>, </a:t>
            </a:r>
            <a:r>
              <a:rPr lang="en-US" dirty="0">
                <a:ln>
                  <a:solidFill>
                    <a:srgbClr val="002060"/>
                  </a:solidFill>
                </a:ln>
                <a:solidFill>
                  <a:srgbClr val="FF0000"/>
                </a:solidFill>
              </a:rPr>
              <a:t>how do you move them without sensors when opening/closing the detector?)</a:t>
            </a:r>
            <a:endParaRPr lang="el-GR" dirty="0">
              <a:ln>
                <a:solidFill>
                  <a:srgbClr val="002060"/>
                </a:solidFill>
              </a:ln>
              <a:solidFill>
                <a:srgbClr val="FF0000"/>
              </a:solidFill>
            </a:endParaRPr>
          </a:p>
        </p:txBody>
      </p:sp>
      <p:sp>
        <p:nvSpPr>
          <p:cNvPr id="43" name="Date Placeholder 42">
            <a:extLst>
              <a:ext uri="{FF2B5EF4-FFF2-40B4-BE49-F238E27FC236}">
                <a16:creationId xmlns:a16="http://schemas.microsoft.com/office/drawing/2014/main" id="{BCE4DC6D-C975-2AC7-2470-C2CB7A71E72D}"/>
              </a:ext>
            </a:extLst>
          </p:cNvPr>
          <p:cNvSpPr>
            <a:spLocks noGrp="1"/>
          </p:cNvSpPr>
          <p:nvPr>
            <p:ph type="dt" sz="half" idx="10"/>
          </p:nvPr>
        </p:nvSpPr>
        <p:spPr/>
        <p:txBody>
          <a:bodyPr/>
          <a:lstStyle/>
          <a:p>
            <a:fld id="{9129938D-090D-44D1-A1A3-E79FC7B66F43}" type="datetime1">
              <a:rPr lang="el-GR" smtClean="0"/>
              <a:t>30/8/2023</a:t>
            </a:fld>
            <a:endParaRPr lang="en-US"/>
          </a:p>
        </p:txBody>
      </p:sp>
      <p:sp>
        <p:nvSpPr>
          <p:cNvPr id="45" name="Footer Placeholder 44">
            <a:extLst>
              <a:ext uri="{FF2B5EF4-FFF2-40B4-BE49-F238E27FC236}">
                <a16:creationId xmlns:a16="http://schemas.microsoft.com/office/drawing/2014/main" id="{1A0FE43E-9A6D-605F-E6EE-415255B4F8FF}"/>
              </a:ext>
            </a:extLst>
          </p:cNvPr>
          <p:cNvSpPr>
            <a:spLocks noGrp="1"/>
          </p:cNvSpPr>
          <p:nvPr>
            <p:ph type="ftr" sz="quarter" idx="11"/>
          </p:nvPr>
        </p:nvSpPr>
        <p:spPr/>
        <p:txBody>
          <a:bodyPr/>
          <a:lstStyle/>
          <a:p>
            <a:r>
              <a:rPr lang="it-IT"/>
              <a:t>Α. Τσιρου (ΕΚΠΑ), Piero Giorgio Verdini (INFN Pisa)</a:t>
            </a:r>
            <a:endParaRPr lang="en-US"/>
          </a:p>
        </p:txBody>
      </p:sp>
      <p:sp>
        <p:nvSpPr>
          <p:cNvPr id="46" name="Slide Number Placeholder 45">
            <a:extLst>
              <a:ext uri="{FF2B5EF4-FFF2-40B4-BE49-F238E27FC236}">
                <a16:creationId xmlns:a16="http://schemas.microsoft.com/office/drawing/2014/main" id="{1A42C0AC-1850-09E5-EF19-7EA037ADAEE6}"/>
              </a:ext>
            </a:extLst>
          </p:cNvPr>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par>
                                <p:cTn id="49" presetID="1" presetClass="entr" presetSubtype="0" fill="hold" grpId="1" nodeType="withEffect">
                                  <p:stCondLst>
                                    <p:cond delay="0"/>
                                  </p:stCondLst>
                                  <p:childTnLst>
                                    <p:set>
                                      <p:cBhvr>
                                        <p:cTn id="50" dur="1" fill="hold">
                                          <p:stCondLst>
                                            <p:cond delay="0"/>
                                          </p:stCondLst>
                                        </p:cTn>
                                        <p:tgtEl>
                                          <p:spTgt spid="4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p:bldP spid="14" grpId="0" animBg="1"/>
      <p:bldP spid="15" grpId="0"/>
      <p:bldP spid="16" grpId="0" animBg="1"/>
      <p:bldP spid="17" grpId="0"/>
      <p:bldP spid="22" grpId="0"/>
      <p:bldP spid="23" grpId="0"/>
      <p:bldP spid="24" grpId="0"/>
      <p:bldP spid="25" grpId="0"/>
      <p:bldP spid="26" grpId="0"/>
      <p:bldP spid="26" grpId="1"/>
      <p:bldP spid="27" grpId="0"/>
      <p:bldP spid="28" grpId="0"/>
      <p:bldP spid="29" grpId="0"/>
      <p:bldP spid="30" grpId="0"/>
      <p:bldP spid="31" grpId="0" animBg="1"/>
      <p:bldP spid="32" grpId="0" animBg="1"/>
      <p:bldP spid="33" grpId="0"/>
      <p:bldP spid="34" grpId="0"/>
      <p:bldP spid="35" grpId="0"/>
      <p:bldP spid="36" grpId="0"/>
      <p:bldP spid="37" grpId="0"/>
      <p:bldP spid="38" grpId="0"/>
      <p:bldP spid="39" grpId="0" animBg="1"/>
      <p:bldP spid="40" grpId="0"/>
      <p:bldP spid="41" grpId="0" animBg="1"/>
      <p:bldP spid="41" grpId="1" animBg="1"/>
      <p:bldP spid="42" grpId="0"/>
      <p:bldP spid="4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0145" y="230750"/>
            <a:ext cx="8132885" cy="369332"/>
          </a:xfrm>
          <a:prstGeom prst="rect">
            <a:avLst/>
          </a:prstGeom>
        </p:spPr>
        <p:txBody>
          <a:bodyPr wrap="square">
            <a:spAutoFit/>
          </a:bodyPr>
          <a:lstStyle/>
          <a:p>
            <a:pPr>
              <a:buFont typeface="Arial" pitchFamily="34" charset="0"/>
              <a:buChar char="•"/>
            </a:pPr>
            <a:r>
              <a:rPr lang="en-US" dirty="0">
                <a:ln>
                  <a:solidFill>
                    <a:srgbClr val="002060"/>
                  </a:solidFill>
                </a:ln>
                <a:solidFill>
                  <a:srgbClr val="00B0F0"/>
                </a:solidFill>
              </a:rPr>
              <a:t>Environmental control and monitoring systems(dry air, Nitrogen, temperature) </a:t>
            </a:r>
            <a:endParaRPr lang="el-GR" dirty="0">
              <a:ln>
                <a:solidFill>
                  <a:srgbClr val="002060"/>
                </a:solidFill>
              </a:ln>
              <a:solidFill>
                <a:srgbClr val="00B0F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198" y="1641964"/>
            <a:ext cx="4695092" cy="3521319"/>
          </a:xfrm>
          <a:prstGeom prst="rect">
            <a:avLst/>
          </a:prstGeom>
        </p:spPr>
      </p:pic>
      <p:pic>
        <p:nvPicPr>
          <p:cNvPr id="5" name="Picture 4"/>
          <p:cNvPicPr>
            <a:picLocks noChangeAspect="1"/>
          </p:cNvPicPr>
          <p:nvPr/>
        </p:nvPicPr>
        <p:blipFill>
          <a:blip r:embed="rId3"/>
          <a:stretch>
            <a:fillRect/>
          </a:stretch>
        </p:blipFill>
        <p:spPr>
          <a:xfrm>
            <a:off x="4110404" y="681418"/>
            <a:ext cx="3141389" cy="2871115"/>
          </a:xfrm>
          <a:prstGeom prst="rect">
            <a:avLst/>
          </a:prstGeom>
        </p:spPr>
      </p:pic>
      <p:sp>
        <p:nvSpPr>
          <p:cNvPr id="6" name="Rectangle 5"/>
          <p:cNvSpPr/>
          <p:nvPr/>
        </p:nvSpPr>
        <p:spPr>
          <a:xfrm>
            <a:off x="4110404" y="3633869"/>
            <a:ext cx="4857612" cy="646331"/>
          </a:xfrm>
          <a:prstGeom prst="rect">
            <a:avLst/>
          </a:prstGeom>
        </p:spPr>
        <p:txBody>
          <a:bodyPr wrap="none">
            <a:spAutoFit/>
          </a:bodyPr>
          <a:lstStyle/>
          <a:p>
            <a:r>
              <a:rPr lang="en-US" dirty="0"/>
              <a:t>Dewpoint problem for all systems that are cooled </a:t>
            </a:r>
          </a:p>
          <a:p>
            <a:r>
              <a:rPr lang="en-US" dirty="0"/>
              <a:t>below ~13 deg C… </a:t>
            </a:r>
            <a:endParaRPr lang="en-GB" dirty="0"/>
          </a:p>
        </p:txBody>
      </p:sp>
      <p:sp>
        <p:nvSpPr>
          <p:cNvPr id="2" name="Date Placeholder 1">
            <a:extLst>
              <a:ext uri="{FF2B5EF4-FFF2-40B4-BE49-F238E27FC236}">
                <a16:creationId xmlns:a16="http://schemas.microsoft.com/office/drawing/2014/main" id="{384B85B9-19E0-0553-97FB-87A8760235A4}"/>
              </a:ext>
            </a:extLst>
          </p:cNvPr>
          <p:cNvSpPr>
            <a:spLocks noGrp="1"/>
          </p:cNvSpPr>
          <p:nvPr>
            <p:ph type="dt" sz="half" idx="10"/>
          </p:nvPr>
        </p:nvSpPr>
        <p:spPr/>
        <p:txBody>
          <a:bodyPr/>
          <a:lstStyle/>
          <a:p>
            <a:fld id="{56975F65-AE7F-44DF-88B0-EE16ED3C4F32}" type="datetime1">
              <a:rPr lang="el-GR" smtClean="0"/>
              <a:t>30/8/2023</a:t>
            </a:fld>
            <a:endParaRPr lang="en-US"/>
          </a:p>
        </p:txBody>
      </p:sp>
      <p:sp>
        <p:nvSpPr>
          <p:cNvPr id="7" name="Footer Placeholder 6">
            <a:extLst>
              <a:ext uri="{FF2B5EF4-FFF2-40B4-BE49-F238E27FC236}">
                <a16:creationId xmlns:a16="http://schemas.microsoft.com/office/drawing/2014/main" id="{C1346DAD-0D20-2E08-B27C-17575F91A3B5}"/>
              </a:ext>
            </a:extLst>
          </p:cNvPr>
          <p:cNvSpPr>
            <a:spLocks noGrp="1"/>
          </p:cNvSpPr>
          <p:nvPr>
            <p:ph type="ftr" sz="quarter" idx="11"/>
          </p:nvPr>
        </p:nvSpPr>
        <p:spPr/>
        <p:txBody>
          <a:bodyPr/>
          <a:lstStyle/>
          <a:p>
            <a:r>
              <a:rPr lang="it-IT"/>
              <a:t>Α. Τσιρου (ΕΚΠΑ), Piero Giorgio Verdini (INFN Pisa)</a:t>
            </a:r>
            <a:endParaRPr lang="en-US"/>
          </a:p>
        </p:txBody>
      </p:sp>
      <p:sp>
        <p:nvSpPr>
          <p:cNvPr id="8" name="Slide Number Placeholder 7">
            <a:extLst>
              <a:ext uri="{FF2B5EF4-FFF2-40B4-BE49-F238E27FC236}">
                <a16:creationId xmlns:a16="http://schemas.microsoft.com/office/drawing/2014/main" id="{30C385ED-D2C1-2FBC-8669-7425261F0C64}"/>
              </a:ext>
            </a:extLst>
          </p:cNvPr>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678829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9047" y="605721"/>
            <a:ext cx="8968221" cy="6186309"/>
          </a:xfrm>
          <a:prstGeom prst="rect">
            <a:avLst/>
          </a:prstGeom>
        </p:spPr>
        <p:txBody>
          <a:bodyPr wrap="square">
            <a:spAutoFit/>
          </a:bodyPr>
          <a:lstStyle/>
          <a:p>
            <a:r>
              <a:rPr lang="el-GR" b="1" dirty="0"/>
              <a:t>Η πλατφορμα</a:t>
            </a:r>
            <a:r>
              <a:rPr lang="en-US" b="1" dirty="0"/>
              <a:t>-ecosystem(</a:t>
            </a:r>
            <a:r>
              <a:rPr lang="en-US" b="1" dirty="0" err="1"/>
              <a:t>software+hardware+sensors</a:t>
            </a:r>
            <a:r>
              <a:rPr lang="el-GR" b="1" dirty="0"/>
              <a:t>, κοινοτητα</a:t>
            </a:r>
            <a:r>
              <a:rPr lang="en-US" b="1" dirty="0"/>
              <a:t>) Arduino</a:t>
            </a:r>
          </a:p>
          <a:p>
            <a:r>
              <a:rPr lang="en-GB" b="1" dirty="0">
                <a:hlinkClick r:id="rId2"/>
              </a:rPr>
              <a:t>https://www.arduino.cc/</a:t>
            </a:r>
            <a:r>
              <a:rPr lang="el-GR" b="1" dirty="0"/>
              <a:t>εχει δωσει τεραστια ωθηση στην μετρηση, σε ολα τα εργαστηρια,</a:t>
            </a:r>
            <a:endParaRPr lang="en-US" b="1" dirty="0"/>
          </a:p>
          <a:p>
            <a:r>
              <a:rPr lang="el-GR" b="1" dirty="0"/>
              <a:t>τις σχολικες ταξεις και τα ανωτερα ιδρυματα. </a:t>
            </a:r>
            <a:r>
              <a:rPr lang="en-US" b="1" dirty="0"/>
              <a:t> </a:t>
            </a:r>
            <a:r>
              <a:rPr lang="el-GR" b="1" dirty="0"/>
              <a:t>Το </a:t>
            </a:r>
            <a:r>
              <a:rPr lang="en-US" b="1" dirty="0"/>
              <a:t>Arduino</a:t>
            </a:r>
            <a:r>
              <a:rPr lang="el-GR" b="1" dirty="0"/>
              <a:t> </a:t>
            </a:r>
            <a:r>
              <a:rPr lang="en-US" b="1" dirty="0"/>
              <a:t>hardware </a:t>
            </a:r>
            <a:r>
              <a:rPr lang="el-GR" b="1" dirty="0"/>
              <a:t>ειναι προσιτο και </a:t>
            </a:r>
          </a:p>
          <a:p>
            <a:r>
              <a:rPr lang="el-GR" b="1" dirty="0"/>
              <a:t>απευθυνεται και σε μη ειδικους. Το περιβαλλον προγραμματισμου ειναι πολυ πιο φιλικο και τα εργαλεια που παρεχονται διευκολυνουν την χρηση της πλατφορμας απο ολους.</a:t>
            </a:r>
          </a:p>
          <a:p>
            <a:r>
              <a:rPr lang="el-GR" b="1" dirty="0"/>
              <a:t>Στην αρχη τα  </a:t>
            </a:r>
            <a:r>
              <a:rPr lang="en-US" b="1" dirty="0"/>
              <a:t>Arduino</a:t>
            </a:r>
            <a:r>
              <a:rPr lang="el-GR" b="1" dirty="0"/>
              <a:t> προγραμματιζονταν σε </a:t>
            </a:r>
            <a:r>
              <a:rPr lang="en-US" b="1" dirty="0"/>
              <a:t>C++</a:t>
            </a:r>
            <a:r>
              <a:rPr lang="el-GR" b="1" dirty="0"/>
              <a:t> μεσα στο περιβαλλον </a:t>
            </a:r>
            <a:r>
              <a:rPr lang="en-US" b="1" dirty="0"/>
              <a:t>Arduino</a:t>
            </a:r>
            <a:r>
              <a:rPr lang="el-GR" b="1" dirty="0"/>
              <a:t>.</a:t>
            </a:r>
            <a:r>
              <a:rPr lang="en-US" b="1" dirty="0"/>
              <a:t>ide</a:t>
            </a:r>
            <a:r>
              <a:rPr lang="el-GR" b="1" dirty="0"/>
              <a:t>. Αυτο</a:t>
            </a:r>
          </a:p>
          <a:p>
            <a:r>
              <a:rPr lang="el-GR" b="1" dirty="0"/>
              <a:t>Το περιβαλλον βοηθαει φοβερα στον προγραμματισμο αλλα το προβλημα της γλωσσας </a:t>
            </a:r>
          </a:p>
          <a:p>
            <a:r>
              <a:rPr lang="el-GR" b="1" dirty="0"/>
              <a:t>παραμενει διοτι η </a:t>
            </a:r>
            <a:r>
              <a:rPr lang="en-US" b="1" dirty="0"/>
              <a:t>C++</a:t>
            </a:r>
            <a:r>
              <a:rPr lang="el-GR" b="1" dirty="0"/>
              <a:t>  δουλευεται απο ειδικους μονον. Οταν ομως τα </a:t>
            </a:r>
            <a:r>
              <a:rPr lang="en-US" b="1" dirty="0"/>
              <a:t>Arduino</a:t>
            </a:r>
            <a:r>
              <a:rPr lang="el-GR" b="1" dirty="0"/>
              <a:t> αρχισαν να</a:t>
            </a:r>
          </a:p>
          <a:p>
            <a:r>
              <a:rPr lang="el-GR" b="1" dirty="0"/>
              <a:t>χρησιμοποιουνται στα σχολεια υπηρξαν διαφορες προσπαθειες για απλες γλωσσες</a:t>
            </a:r>
          </a:p>
          <a:p>
            <a:r>
              <a:rPr lang="el-GR" b="1" dirty="0"/>
              <a:t>προγραμματισμου (</a:t>
            </a:r>
            <a:r>
              <a:rPr lang="en-US" b="1" dirty="0"/>
              <a:t>graphical –Scratch </a:t>
            </a:r>
            <a:r>
              <a:rPr lang="el-GR" b="1" dirty="0"/>
              <a:t>και </a:t>
            </a:r>
            <a:r>
              <a:rPr lang="en-US" b="1" dirty="0" err="1"/>
              <a:t>Blockly</a:t>
            </a:r>
            <a:r>
              <a:rPr lang="en-US" b="1" dirty="0"/>
              <a:t>).</a:t>
            </a:r>
            <a:r>
              <a:rPr lang="el-GR" b="1" dirty="0"/>
              <a:t> Οι γλωσσες αυτες δεν μπορουν να </a:t>
            </a:r>
          </a:p>
          <a:p>
            <a:r>
              <a:rPr lang="el-GR" b="1" dirty="0"/>
              <a:t>χρησιμοποιηθουν σε ολο το φασμα δυνατοτητων του </a:t>
            </a:r>
            <a:r>
              <a:rPr lang="en-US" b="1" dirty="0"/>
              <a:t>Arduino</a:t>
            </a:r>
            <a:r>
              <a:rPr lang="el-GR" b="1" dirty="0"/>
              <a:t> και απαιτουν πολλες φορες</a:t>
            </a:r>
          </a:p>
          <a:p>
            <a:r>
              <a:rPr lang="el-GR" b="1" dirty="0"/>
              <a:t>ειδικες εκδοσεις του </a:t>
            </a:r>
            <a:r>
              <a:rPr lang="en-US" b="1" dirty="0"/>
              <a:t>hardware</a:t>
            </a:r>
            <a:r>
              <a:rPr lang="el-GR" b="1" dirty="0"/>
              <a:t>. Επισης, η εκμαθηση τους για μαθητες που προσβλεπουν σε </a:t>
            </a:r>
          </a:p>
          <a:p>
            <a:r>
              <a:rPr lang="el-GR" b="1" dirty="0"/>
              <a:t>Τεχνικο</a:t>
            </a:r>
            <a:r>
              <a:rPr lang="en-GB" b="1" dirty="0"/>
              <a:t>/</a:t>
            </a:r>
            <a:r>
              <a:rPr lang="el-GR" b="1" dirty="0"/>
              <a:t>επιστημονικο μελλον προσφερουν μια κακη προπαιδευση.</a:t>
            </a:r>
            <a:r>
              <a:rPr lang="en-GB" b="1" dirty="0"/>
              <a:t> </a:t>
            </a:r>
            <a:endParaRPr lang="el-GR" b="1" dirty="0"/>
          </a:p>
          <a:p>
            <a:r>
              <a:rPr lang="el-GR" b="1" dirty="0"/>
              <a:t>Στο μεταξυ, η γλωσσα προγραμματισμου </a:t>
            </a:r>
            <a:r>
              <a:rPr lang="en-US" b="1" dirty="0"/>
              <a:t>Python </a:t>
            </a:r>
            <a:r>
              <a:rPr lang="el-GR" b="1" dirty="0"/>
              <a:t>(</a:t>
            </a:r>
            <a:r>
              <a:rPr lang="en-US" dirty="0"/>
              <a:t>https://micropython.org/ </a:t>
            </a:r>
            <a:r>
              <a:rPr lang="el-GR" dirty="0"/>
              <a:t>) </a:t>
            </a:r>
            <a:r>
              <a:rPr lang="el-GR" b="1" dirty="0"/>
              <a:t>εκανε την επανασταση (μια ακομα!) στον χωρο προγραμματισμου, με διαρκως περισσοτερους οπαδους-εφαρμογες. Στην </a:t>
            </a:r>
            <a:r>
              <a:rPr lang="en-US" b="1" dirty="0"/>
              <a:t>Python (</a:t>
            </a:r>
            <a:r>
              <a:rPr lang="el-GR" b="1" dirty="0"/>
              <a:t>διερμηνευμενη γλωσσα) </a:t>
            </a:r>
            <a:r>
              <a:rPr lang="en-GB" b="1" dirty="0"/>
              <a:t> </a:t>
            </a:r>
            <a:r>
              <a:rPr lang="el-GR" b="1" dirty="0"/>
              <a:t>ο κυκλος προγραμματισμου ειναι πολυ πιο συντομος και αμεσος.</a:t>
            </a:r>
          </a:p>
          <a:p>
            <a:r>
              <a:rPr lang="el-GR" b="1" dirty="0"/>
              <a:t>Η </a:t>
            </a:r>
            <a:r>
              <a:rPr lang="en-US" b="1" dirty="0"/>
              <a:t>Python</a:t>
            </a:r>
            <a:r>
              <a:rPr lang="el-GR" b="1" dirty="0"/>
              <a:t> μεταφυτευτηκε στο </a:t>
            </a:r>
            <a:r>
              <a:rPr lang="en-US" b="1" dirty="0"/>
              <a:t>Arduino</a:t>
            </a:r>
            <a:r>
              <a:rPr lang="el-GR" b="1" dirty="0"/>
              <a:t> </a:t>
            </a:r>
            <a:r>
              <a:rPr lang="en-US" b="1" dirty="0"/>
              <a:t>hardware </a:t>
            </a:r>
            <a:r>
              <a:rPr lang="el-GR" b="1" dirty="0"/>
              <a:t>σαν μ</a:t>
            </a:r>
            <a:r>
              <a:rPr lang="en-US" b="1" dirty="0"/>
              <a:t>Python </a:t>
            </a:r>
            <a:r>
              <a:rPr lang="el-GR" b="1" dirty="0"/>
              <a:t>και ειναι μια γλωσσα που</a:t>
            </a:r>
          </a:p>
          <a:p>
            <a:r>
              <a:rPr lang="el-GR" b="1" dirty="0"/>
              <a:t>παρεχει την δυνατοτητα πληρους αξιοποιησης της πλατφορμας και παρα πολλα ηλεκτρονικα κομματια παρεχουν το </a:t>
            </a:r>
            <a:r>
              <a:rPr lang="en-US" b="1" dirty="0"/>
              <a:t>software</a:t>
            </a:r>
            <a:r>
              <a:rPr lang="el-GR" b="1" dirty="0"/>
              <a:t> ετοιμο. Επιπλεον ειναι η ιδανικη γλωσσα να επιδειξουμε σε μαθητες που εχουν τεχνολογικες/επιστημονικες ανησυχιες. </a:t>
            </a:r>
            <a:endParaRPr lang="en-GB" b="1" dirty="0"/>
          </a:p>
          <a:p>
            <a:endParaRPr lang="en-GB" b="1" dirty="0"/>
          </a:p>
        </p:txBody>
      </p:sp>
      <p:sp>
        <p:nvSpPr>
          <p:cNvPr id="2" name="Date Placeholder 1">
            <a:extLst>
              <a:ext uri="{FF2B5EF4-FFF2-40B4-BE49-F238E27FC236}">
                <a16:creationId xmlns:a16="http://schemas.microsoft.com/office/drawing/2014/main" id="{C8270C6B-9D93-5FF0-5827-71835FA339F8}"/>
              </a:ext>
            </a:extLst>
          </p:cNvPr>
          <p:cNvSpPr>
            <a:spLocks noGrp="1"/>
          </p:cNvSpPr>
          <p:nvPr>
            <p:ph type="dt" sz="half" idx="10"/>
          </p:nvPr>
        </p:nvSpPr>
        <p:spPr/>
        <p:txBody>
          <a:bodyPr/>
          <a:lstStyle/>
          <a:p>
            <a:fld id="{CF63A618-31CB-473F-9D05-A04884FC3B50}" type="datetime1">
              <a:rPr lang="el-GR" smtClean="0"/>
              <a:t>30/8/2023</a:t>
            </a:fld>
            <a:endParaRPr lang="en-US"/>
          </a:p>
        </p:txBody>
      </p:sp>
      <p:sp>
        <p:nvSpPr>
          <p:cNvPr id="4" name="Footer Placeholder 3">
            <a:extLst>
              <a:ext uri="{FF2B5EF4-FFF2-40B4-BE49-F238E27FC236}">
                <a16:creationId xmlns:a16="http://schemas.microsoft.com/office/drawing/2014/main" id="{3F42F54F-435F-C994-801F-1D2230BC5C8E}"/>
              </a:ext>
            </a:extLst>
          </p:cNvPr>
          <p:cNvSpPr>
            <a:spLocks noGrp="1"/>
          </p:cNvSpPr>
          <p:nvPr>
            <p:ph type="ftr" sz="quarter" idx="11"/>
          </p:nvPr>
        </p:nvSpPr>
        <p:spPr/>
        <p:txBody>
          <a:bodyPr/>
          <a:lstStyle/>
          <a:p>
            <a:r>
              <a:rPr lang="it-IT"/>
              <a:t>Α. Τσιρου (ΕΚΠΑ), Piero Giorgio Verdini (INFN Pisa)</a:t>
            </a:r>
            <a:endParaRPr lang="en-US"/>
          </a:p>
        </p:txBody>
      </p:sp>
      <p:sp>
        <p:nvSpPr>
          <p:cNvPr id="5" name="Slide Number Placeholder 4">
            <a:extLst>
              <a:ext uri="{FF2B5EF4-FFF2-40B4-BE49-F238E27FC236}">
                <a16:creationId xmlns:a16="http://schemas.microsoft.com/office/drawing/2014/main" id="{2DEC175C-7B7E-1258-7FFA-BE9A06444505}"/>
              </a:ext>
            </a:extLst>
          </p:cNvPr>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780392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D05DCD-ECF2-304D-41E0-A41613C28EE0}"/>
              </a:ext>
            </a:extLst>
          </p:cNvPr>
          <p:cNvSpPr>
            <a:spLocks noGrp="1"/>
          </p:cNvSpPr>
          <p:nvPr>
            <p:ph type="title"/>
          </p:nvPr>
        </p:nvSpPr>
        <p:spPr/>
        <p:txBody>
          <a:bodyPr>
            <a:normAutofit fontScale="90000"/>
          </a:bodyPr>
          <a:lstStyle/>
          <a:p>
            <a:r>
              <a:rPr lang="el-GR" dirty="0"/>
              <a:t>Το </a:t>
            </a:r>
            <a:r>
              <a:rPr lang="en-US" dirty="0"/>
              <a:t>Arduino </a:t>
            </a:r>
            <a:r>
              <a:rPr lang="el-GR" dirty="0"/>
              <a:t>και το προγραμμα</a:t>
            </a:r>
            <a:r>
              <a:rPr lang="en-US" dirty="0"/>
              <a:t> LED blink</a:t>
            </a:r>
            <a:endParaRPr lang="en-GB" dirty="0"/>
          </a:p>
        </p:txBody>
      </p:sp>
      <p:sp>
        <p:nvSpPr>
          <p:cNvPr id="5" name="Content Placeholder 4">
            <a:extLst>
              <a:ext uri="{FF2B5EF4-FFF2-40B4-BE49-F238E27FC236}">
                <a16:creationId xmlns:a16="http://schemas.microsoft.com/office/drawing/2014/main" id="{BFA62303-C2C2-60BA-66F6-746921FC5AE2}"/>
              </a:ext>
            </a:extLst>
          </p:cNvPr>
          <p:cNvSpPr>
            <a:spLocks noGrp="1"/>
          </p:cNvSpPr>
          <p:nvPr>
            <p:ph idx="1"/>
          </p:nvPr>
        </p:nvSpPr>
        <p:spPr/>
        <p:txBody>
          <a:bodyPr/>
          <a:lstStyle/>
          <a:p>
            <a:pPr marL="0" indent="0">
              <a:buNone/>
            </a:pPr>
            <a:r>
              <a:rPr lang="el-GR" sz="1500" dirty="0"/>
              <a:t>Η πραγματικη επανασταση του συστηματος </a:t>
            </a:r>
            <a:r>
              <a:rPr lang="en-US" sz="1500" dirty="0"/>
              <a:t>Arduino </a:t>
            </a:r>
            <a:r>
              <a:rPr lang="el-GR" sz="1500" dirty="0"/>
              <a:t>ειναι ολα τα επιπεδα αφαιρεσης</a:t>
            </a:r>
            <a:r>
              <a:rPr lang="en-US" sz="1500" dirty="0"/>
              <a:t> </a:t>
            </a:r>
            <a:r>
              <a:rPr lang="el-GR" sz="1500" dirty="0"/>
              <a:t>αναμεσα στην δουλεια της </a:t>
            </a:r>
            <a:r>
              <a:rPr lang="en-US" sz="1500" dirty="0"/>
              <a:t>CPU </a:t>
            </a:r>
            <a:r>
              <a:rPr lang="el-GR" sz="1500" dirty="0"/>
              <a:t>και στα ηλεκτρονικα κομματια </a:t>
            </a:r>
            <a:r>
              <a:rPr lang="en-US" sz="1500" dirty="0"/>
              <a:t>, </a:t>
            </a:r>
            <a:r>
              <a:rPr lang="el-GR" sz="1500" dirty="0"/>
              <a:t>(</a:t>
            </a:r>
            <a:r>
              <a:rPr lang="en-US" sz="1500" dirty="0"/>
              <a:t>I/O pins</a:t>
            </a:r>
            <a:r>
              <a:rPr lang="el-GR" sz="1500" dirty="0"/>
              <a:t>)</a:t>
            </a:r>
            <a:r>
              <a:rPr lang="en-US" sz="1500" dirty="0"/>
              <a:t>.</a:t>
            </a:r>
            <a:endParaRPr lang="el-GR" sz="1500" dirty="0"/>
          </a:p>
          <a:p>
            <a:pPr marL="0" indent="0">
              <a:buNone/>
            </a:pPr>
            <a:r>
              <a:rPr lang="en-US" sz="1500" dirty="0"/>
              <a:t> Where before you would need to manipulate the registers with cryptic instructions such as</a:t>
            </a:r>
          </a:p>
          <a:p>
            <a:pPr marL="0" indent="0">
              <a:buNone/>
            </a:pPr>
            <a:r>
              <a:rPr lang="en-US" sz="1200" dirty="0"/>
              <a:t>	</a:t>
            </a:r>
            <a:r>
              <a:rPr lang="en-GB" sz="1050" dirty="0">
                <a:solidFill>
                  <a:srgbClr val="000000"/>
                </a:solidFill>
              </a:rPr>
              <a:t>DDRD = 0b11111111; // declaring port D as output, because we know the LED is connected to port D, pin 0</a:t>
            </a:r>
          </a:p>
          <a:p>
            <a:pPr marL="0" indent="0">
              <a:buNone/>
            </a:pPr>
            <a:r>
              <a:rPr lang="en-GB" sz="1050" dirty="0">
                <a:solidFill>
                  <a:srgbClr val="000000"/>
                </a:solidFill>
              </a:rPr>
              <a:t>	PORTD |= 0b10000000; // pin 0 of port D set HIGH, all other pins left unchanged, this is an OR operation</a:t>
            </a:r>
          </a:p>
          <a:p>
            <a:pPr marL="0" indent="0">
              <a:buNone/>
            </a:pPr>
            <a:r>
              <a:rPr lang="en-GB" sz="1050" dirty="0">
                <a:solidFill>
                  <a:srgbClr val="000000"/>
                </a:solidFill>
              </a:rPr>
              <a:t>	_</a:t>
            </a:r>
            <a:r>
              <a:rPr lang="en-GB" sz="1050" dirty="0" err="1">
                <a:solidFill>
                  <a:srgbClr val="000000"/>
                </a:solidFill>
              </a:rPr>
              <a:t>delay_ms</a:t>
            </a:r>
            <a:r>
              <a:rPr lang="en-GB" sz="1050" dirty="0">
                <a:solidFill>
                  <a:srgbClr val="000000"/>
                </a:solidFill>
              </a:rPr>
              <a:t>(1000); // delay of one second</a:t>
            </a:r>
          </a:p>
          <a:p>
            <a:pPr marL="0" indent="0">
              <a:buNone/>
            </a:pPr>
            <a:r>
              <a:rPr lang="en-GB" sz="1050" dirty="0">
                <a:solidFill>
                  <a:srgbClr val="000000"/>
                </a:solidFill>
              </a:rPr>
              <a:t>	PORTD &amp;= 0b01111111; // pin 0 of port D set LOW, all others left unchanged, this is an AND operation</a:t>
            </a:r>
          </a:p>
          <a:p>
            <a:pPr marL="0" indent="0">
              <a:buNone/>
            </a:pPr>
            <a:r>
              <a:rPr lang="en-US" sz="1500" dirty="0"/>
              <a:t>now you can achieve the same result with more meaningful and understandable instructions:</a:t>
            </a:r>
          </a:p>
          <a:p>
            <a:pPr marL="0" indent="0">
              <a:buNone/>
            </a:pPr>
            <a:r>
              <a:rPr lang="en-GB" sz="1800" dirty="0"/>
              <a:t>	</a:t>
            </a:r>
            <a:r>
              <a:rPr lang="en-GB" sz="1050" dirty="0" err="1">
                <a:solidFill>
                  <a:srgbClr val="D35400"/>
                </a:solidFill>
                <a:cs typeface="Calibri" panose="020F0502020204030204" pitchFamily="34" charset="0"/>
              </a:rPr>
              <a:t>pinMode</a:t>
            </a:r>
            <a:r>
              <a:rPr lang="en-GB" sz="1050" dirty="0">
                <a:solidFill>
                  <a:srgbClr val="434F54"/>
                </a:solidFill>
                <a:cs typeface="Calibri" panose="020F0502020204030204" pitchFamily="34" charset="0"/>
              </a:rPr>
              <a:t>(</a:t>
            </a:r>
            <a:r>
              <a:rPr lang="en-GB" sz="1050" dirty="0">
                <a:solidFill>
                  <a:srgbClr val="4E5B61"/>
                </a:solidFill>
                <a:cs typeface="Calibri" panose="020F0502020204030204" pitchFamily="34" charset="0"/>
              </a:rPr>
              <a:t>LED_BUILTIN, OUTPUT</a:t>
            </a:r>
            <a:r>
              <a:rPr lang="en-GB" sz="1050" dirty="0">
                <a:solidFill>
                  <a:srgbClr val="434F54"/>
                </a:solidFill>
                <a:cs typeface="Calibri" panose="020F0502020204030204" pitchFamily="34" charset="0"/>
              </a:rPr>
              <a:t>)</a:t>
            </a:r>
            <a:r>
              <a:rPr lang="en-GB" sz="1050" dirty="0">
                <a:solidFill>
                  <a:srgbClr val="4E5B61"/>
                </a:solidFill>
                <a:cs typeface="Calibri" panose="020F0502020204030204" pitchFamily="34" charset="0"/>
              </a:rPr>
              <a:t>; </a:t>
            </a:r>
            <a:r>
              <a:rPr lang="en-GB" sz="1050" dirty="0">
                <a:solidFill>
                  <a:srgbClr val="95A5A6"/>
                </a:solidFill>
              </a:rPr>
              <a:t>// we do not need to remember which port and pin the LED is connected to</a:t>
            </a:r>
            <a:endParaRPr lang="en-GB" sz="1050" dirty="0">
              <a:solidFill>
                <a:srgbClr val="4E5B61"/>
              </a:solidFill>
              <a:cs typeface="Calibri" panose="020F0502020204030204" pitchFamily="34" charset="0"/>
            </a:endParaRPr>
          </a:p>
          <a:p>
            <a:pPr marL="0" indent="0">
              <a:buNone/>
            </a:pPr>
            <a:r>
              <a:rPr lang="en-GB" sz="1050" dirty="0">
                <a:solidFill>
                  <a:srgbClr val="4E5B61"/>
                </a:solidFill>
                <a:cs typeface="Calibri" panose="020F0502020204030204" pitchFamily="34" charset="0"/>
              </a:rPr>
              <a:t>	</a:t>
            </a:r>
            <a:r>
              <a:rPr lang="en-GB" sz="1050" dirty="0" err="1">
                <a:solidFill>
                  <a:srgbClr val="D35400"/>
                </a:solidFill>
              </a:rPr>
              <a:t>digitalWrite</a:t>
            </a:r>
            <a:r>
              <a:rPr lang="en-GB" sz="1050" dirty="0">
                <a:solidFill>
                  <a:srgbClr val="434F54"/>
                </a:solidFill>
              </a:rPr>
              <a:t>(</a:t>
            </a:r>
            <a:r>
              <a:rPr lang="en-GB" sz="1050" dirty="0">
                <a:solidFill>
                  <a:srgbClr val="4E5B61"/>
                </a:solidFill>
              </a:rPr>
              <a:t>LED_BUILTIN, HIGH</a:t>
            </a:r>
            <a:r>
              <a:rPr lang="en-GB" sz="1050" dirty="0">
                <a:solidFill>
                  <a:srgbClr val="434F54"/>
                </a:solidFill>
              </a:rPr>
              <a:t>)</a:t>
            </a:r>
            <a:r>
              <a:rPr lang="en-GB" sz="1050" dirty="0">
                <a:solidFill>
                  <a:srgbClr val="4E5B61"/>
                </a:solidFill>
              </a:rPr>
              <a:t>;</a:t>
            </a:r>
            <a:r>
              <a:rPr lang="en-GB" sz="1050" dirty="0">
                <a:solidFill>
                  <a:srgbClr val="95A5A6"/>
                </a:solidFill>
              </a:rPr>
              <a:t>  // turn the LED on (HIGH is the voltage level), no need to manipulate bits</a:t>
            </a:r>
            <a:endParaRPr lang="en-GB" sz="1050" dirty="0">
              <a:solidFill>
                <a:srgbClr val="4E5B61"/>
              </a:solidFill>
            </a:endParaRPr>
          </a:p>
          <a:p>
            <a:pPr marL="0" indent="0">
              <a:buNone/>
            </a:pPr>
            <a:r>
              <a:rPr lang="en-GB" sz="1050" dirty="0">
                <a:solidFill>
                  <a:srgbClr val="4E5B61"/>
                </a:solidFill>
              </a:rPr>
              <a:t>  	</a:t>
            </a:r>
            <a:r>
              <a:rPr lang="en-GB" sz="1050" dirty="0">
                <a:solidFill>
                  <a:srgbClr val="D35400"/>
                </a:solidFill>
              </a:rPr>
              <a:t>delay</a:t>
            </a:r>
            <a:r>
              <a:rPr lang="en-GB" sz="1050" dirty="0">
                <a:solidFill>
                  <a:srgbClr val="434F54"/>
                </a:solidFill>
              </a:rPr>
              <a:t>(</a:t>
            </a:r>
            <a:r>
              <a:rPr lang="en-GB" sz="1050" dirty="0">
                <a:solidFill>
                  <a:srgbClr val="005C5F"/>
                </a:solidFill>
              </a:rPr>
              <a:t>1000</a:t>
            </a:r>
            <a:r>
              <a:rPr lang="en-GB" sz="1050" dirty="0">
                <a:solidFill>
                  <a:srgbClr val="434F54"/>
                </a:solidFill>
              </a:rPr>
              <a:t>)</a:t>
            </a:r>
            <a:r>
              <a:rPr lang="en-GB" sz="1050" dirty="0">
                <a:solidFill>
                  <a:srgbClr val="4E5B61"/>
                </a:solidFill>
              </a:rPr>
              <a:t>;</a:t>
            </a:r>
            <a:r>
              <a:rPr lang="en-GB" sz="1050" dirty="0">
                <a:solidFill>
                  <a:srgbClr val="95A5A6"/>
                </a:solidFill>
              </a:rPr>
              <a:t>                      	                // wait for a second</a:t>
            </a:r>
            <a:endParaRPr lang="en-GB" sz="1050" dirty="0">
              <a:solidFill>
                <a:srgbClr val="4E5B61"/>
              </a:solidFill>
            </a:endParaRPr>
          </a:p>
          <a:p>
            <a:pPr marL="0" indent="0">
              <a:buNone/>
            </a:pPr>
            <a:r>
              <a:rPr lang="en-GB" sz="1050" dirty="0">
                <a:solidFill>
                  <a:srgbClr val="4E5B61"/>
                </a:solidFill>
              </a:rPr>
              <a:t>  	</a:t>
            </a:r>
            <a:r>
              <a:rPr lang="en-GB" sz="1050" dirty="0" err="1">
                <a:solidFill>
                  <a:srgbClr val="D35400"/>
                </a:solidFill>
              </a:rPr>
              <a:t>digitalWrite</a:t>
            </a:r>
            <a:r>
              <a:rPr lang="en-GB" sz="1050" dirty="0">
                <a:solidFill>
                  <a:srgbClr val="434F54"/>
                </a:solidFill>
              </a:rPr>
              <a:t>(</a:t>
            </a:r>
            <a:r>
              <a:rPr lang="en-GB" sz="1050" dirty="0">
                <a:solidFill>
                  <a:srgbClr val="4E5B61"/>
                </a:solidFill>
              </a:rPr>
              <a:t>LED_BUILTIN, LOW</a:t>
            </a:r>
            <a:r>
              <a:rPr lang="en-GB" sz="1050" dirty="0">
                <a:solidFill>
                  <a:srgbClr val="434F54"/>
                </a:solidFill>
              </a:rPr>
              <a:t>)</a:t>
            </a:r>
            <a:r>
              <a:rPr lang="en-GB" sz="1050" dirty="0">
                <a:solidFill>
                  <a:srgbClr val="4E5B61"/>
                </a:solidFill>
              </a:rPr>
              <a:t>;</a:t>
            </a:r>
            <a:r>
              <a:rPr lang="en-GB" sz="1050" dirty="0">
                <a:solidFill>
                  <a:srgbClr val="95A5A6"/>
                </a:solidFill>
              </a:rPr>
              <a:t>   // turn the LED off (LOW is the voltage level), again no bit manipulation needed</a:t>
            </a:r>
            <a:endParaRPr lang="en-GB" sz="1050" dirty="0">
              <a:solidFill>
                <a:srgbClr val="4E5B61"/>
              </a:solidFill>
            </a:endParaRPr>
          </a:p>
          <a:p>
            <a:pPr marL="0" indent="0">
              <a:buNone/>
            </a:pPr>
            <a:endParaRPr lang="en-GB" sz="1200" dirty="0">
              <a:solidFill>
                <a:srgbClr val="4E5B61"/>
              </a:solidFill>
              <a:cs typeface="Calibri" panose="020F0502020204030204" pitchFamily="34" charset="0"/>
            </a:endParaRPr>
          </a:p>
          <a:p>
            <a:pPr marL="0" indent="0">
              <a:buNone/>
            </a:pPr>
            <a:endParaRPr lang="en-GB" sz="1800" dirty="0"/>
          </a:p>
        </p:txBody>
      </p:sp>
      <p:pic>
        <p:nvPicPr>
          <p:cNvPr id="3" name="Graphic 2" descr="Lights On with solid fill">
            <a:extLst>
              <a:ext uri="{FF2B5EF4-FFF2-40B4-BE49-F238E27FC236}">
                <a16:creationId xmlns:a16="http://schemas.microsoft.com/office/drawing/2014/main" id="{F78C9CF4-DE0F-7763-725D-7747E5F0A1A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1033" y="685800"/>
            <a:ext cx="914400" cy="914400"/>
          </a:xfrm>
          <a:prstGeom prst="rect">
            <a:avLst/>
          </a:prstGeom>
        </p:spPr>
      </p:pic>
    </p:spTree>
    <p:extLst>
      <p:ext uri="{BB962C8B-B14F-4D97-AF65-F5344CB8AC3E}">
        <p14:creationId xmlns:p14="http://schemas.microsoft.com/office/powerpoint/2010/main" val="101525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3"/>
                                        </p:tgtEl>
                                        <p:attrNameLst>
                                          <p:attrName>style.color</p:attrName>
                                        </p:attrNameLst>
                                      </p:cBhvr>
                                      <p:to>
                                        <a:srgbClr val="FFC000"/>
                                      </p:to>
                                    </p:animClr>
                                    <p:animClr clrSpc="rgb" dir="cw">
                                      <p:cBhvr>
                                        <p:cTn id="7" dur="250" autoRev="1" fill="remove"/>
                                        <p:tgtEl>
                                          <p:spTgt spid="3"/>
                                        </p:tgtEl>
                                        <p:attrNameLst>
                                          <p:attrName>fillcolor</p:attrName>
                                        </p:attrNameLst>
                                      </p:cBhvr>
                                      <p:to>
                                        <a:srgbClr val="FFC000"/>
                                      </p:to>
                                    </p:animClr>
                                    <p:set>
                                      <p:cBhvr>
                                        <p:cTn id="8" dur="250" autoRev="1" fill="remove"/>
                                        <p:tgtEl>
                                          <p:spTgt spid="3"/>
                                        </p:tgtEl>
                                        <p:attrNameLst>
                                          <p:attrName>fill.type</p:attrName>
                                        </p:attrNameLst>
                                      </p:cBhvr>
                                      <p:to>
                                        <p:strVal val="solid"/>
                                      </p:to>
                                    </p:set>
                                    <p:set>
                                      <p:cBhvr>
                                        <p:cTn id="9" dur="250" autoRev="1" fill="remove"/>
                                        <p:tgtEl>
                                          <p:spTgt spid="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ABF30-B423-01EE-1E7C-BAB94D6B1E57}"/>
              </a:ext>
            </a:extLst>
          </p:cNvPr>
          <p:cNvSpPr>
            <a:spLocks noGrp="1"/>
          </p:cNvSpPr>
          <p:nvPr>
            <p:ph type="title"/>
          </p:nvPr>
        </p:nvSpPr>
        <p:spPr/>
        <p:txBody>
          <a:bodyPr>
            <a:normAutofit/>
          </a:bodyPr>
          <a:lstStyle/>
          <a:p>
            <a:r>
              <a:rPr lang="el-GR" dirty="0"/>
              <a:t>Αναλυση προγραμματος</a:t>
            </a:r>
            <a:endParaRPr lang="en-GB" dirty="0"/>
          </a:p>
        </p:txBody>
      </p:sp>
      <p:sp>
        <p:nvSpPr>
          <p:cNvPr id="4" name="Content Placeholder 3">
            <a:extLst>
              <a:ext uri="{FF2B5EF4-FFF2-40B4-BE49-F238E27FC236}">
                <a16:creationId xmlns:a16="http://schemas.microsoft.com/office/drawing/2014/main" id="{5912664F-C7F7-C484-CFFC-B8CB6CD07E26}"/>
              </a:ext>
            </a:extLst>
          </p:cNvPr>
          <p:cNvSpPr>
            <a:spLocks noGrp="1"/>
          </p:cNvSpPr>
          <p:nvPr>
            <p:ph sz="half" idx="1"/>
          </p:nvPr>
        </p:nvSpPr>
        <p:spPr/>
        <p:txBody>
          <a:bodyPr>
            <a:normAutofit/>
          </a:bodyPr>
          <a:lstStyle/>
          <a:p>
            <a:pPr marL="0" indent="0">
              <a:buNone/>
            </a:pPr>
            <a:r>
              <a:rPr lang="en-GB" sz="1350">
                <a:solidFill>
                  <a:srgbClr val="00979D"/>
                </a:solidFill>
                <a:latin typeface="Calibri" panose="020F0502020204030204" pitchFamily="34" charset="0"/>
                <a:cs typeface="Calibri" panose="020F0502020204030204" pitchFamily="34" charset="0"/>
              </a:rPr>
              <a:t>void</a:t>
            </a: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setup</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 </a:t>
            </a:r>
            <a:r>
              <a:rPr lang="en-GB" sz="1350">
                <a:solidFill>
                  <a:srgbClr val="434F54"/>
                </a:solidFill>
                <a:latin typeface="Calibri" panose="020F0502020204030204" pitchFamily="34" charset="0"/>
                <a:cs typeface="Calibri" panose="020F0502020204030204" pitchFamily="34" charset="0"/>
              </a:rPr>
              <a:t>{</a:t>
            </a: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pinMode</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LED_BUILTIN, OUTPUT</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a:t>
            </a:r>
          </a:p>
          <a:p>
            <a:pPr marL="0" indent="0">
              <a:buNone/>
            </a:pPr>
            <a:r>
              <a:rPr lang="en-GB" sz="1350">
                <a:solidFill>
                  <a:srgbClr val="434F54"/>
                </a:solidFill>
                <a:latin typeface="Calibri" panose="020F0502020204030204" pitchFamily="34" charset="0"/>
                <a:cs typeface="Calibri" panose="020F0502020204030204" pitchFamily="34" charset="0"/>
              </a:rPr>
              <a:t>}</a:t>
            </a:r>
            <a:endParaRPr lang="en-GB" sz="1350">
              <a:solidFill>
                <a:srgbClr val="4E5B61"/>
              </a:solidFill>
              <a:latin typeface="Calibri" panose="020F0502020204030204" pitchFamily="34" charset="0"/>
              <a:cs typeface="Calibri" panose="020F0502020204030204" pitchFamily="34" charset="0"/>
            </a:endParaRPr>
          </a:p>
          <a:p>
            <a:pPr marL="0" indent="0">
              <a:buNone/>
            </a:pPr>
            <a:br>
              <a:rPr lang="en-GB" sz="1350">
                <a:solidFill>
                  <a:srgbClr val="4E5B61"/>
                </a:solidFill>
                <a:latin typeface="Calibri" panose="020F0502020204030204" pitchFamily="34" charset="0"/>
                <a:cs typeface="Calibri" panose="020F0502020204030204" pitchFamily="34" charset="0"/>
              </a:rPr>
            </a:b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00979D"/>
                </a:solidFill>
                <a:latin typeface="Calibri" panose="020F0502020204030204" pitchFamily="34" charset="0"/>
                <a:cs typeface="Calibri" panose="020F0502020204030204" pitchFamily="34" charset="0"/>
              </a:rPr>
              <a:t>void</a:t>
            </a: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loop</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 </a:t>
            </a:r>
            <a:r>
              <a:rPr lang="en-GB" sz="1350">
                <a:solidFill>
                  <a:srgbClr val="434F54"/>
                </a:solidFill>
                <a:latin typeface="Calibri" panose="020F0502020204030204" pitchFamily="34" charset="0"/>
                <a:cs typeface="Calibri" panose="020F0502020204030204" pitchFamily="34" charset="0"/>
              </a:rPr>
              <a:t>{</a:t>
            </a: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digitalWrite</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LED_BUILTIN, HIGH</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a:t>
            </a: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delay</a:t>
            </a:r>
            <a:r>
              <a:rPr lang="en-GB" sz="1350">
                <a:solidFill>
                  <a:srgbClr val="434F54"/>
                </a:solidFill>
                <a:latin typeface="Calibri" panose="020F0502020204030204" pitchFamily="34" charset="0"/>
                <a:cs typeface="Calibri" panose="020F0502020204030204" pitchFamily="34" charset="0"/>
              </a:rPr>
              <a:t>(</a:t>
            </a:r>
            <a:r>
              <a:rPr lang="en-GB" sz="1350">
                <a:solidFill>
                  <a:srgbClr val="005C5F"/>
                </a:solidFill>
                <a:latin typeface="Calibri" panose="020F0502020204030204" pitchFamily="34" charset="0"/>
                <a:cs typeface="Calibri" panose="020F0502020204030204" pitchFamily="34" charset="0"/>
              </a:rPr>
              <a:t>1000</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a:t>
            </a:r>
            <a:r>
              <a:rPr lang="en-GB" sz="1350">
                <a:solidFill>
                  <a:srgbClr val="95A5A6"/>
                </a:solidFill>
                <a:latin typeface="Calibri" panose="020F0502020204030204" pitchFamily="34" charset="0"/>
                <a:cs typeface="Calibri" panose="020F0502020204030204" pitchFamily="34" charset="0"/>
              </a:rPr>
              <a:t> </a:t>
            </a: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digitalWrite</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LED_BUILTIN, LOW</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a:t>
            </a:r>
            <a:r>
              <a:rPr lang="en-GB" sz="1350">
                <a:solidFill>
                  <a:srgbClr val="95A5A6"/>
                </a:solidFill>
                <a:latin typeface="Calibri" panose="020F0502020204030204" pitchFamily="34" charset="0"/>
                <a:cs typeface="Calibri" panose="020F0502020204030204" pitchFamily="34" charset="0"/>
              </a:rPr>
              <a:t>  </a:t>
            </a: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delay</a:t>
            </a:r>
            <a:r>
              <a:rPr lang="en-GB" sz="1350">
                <a:solidFill>
                  <a:srgbClr val="434F54"/>
                </a:solidFill>
                <a:latin typeface="Calibri" panose="020F0502020204030204" pitchFamily="34" charset="0"/>
                <a:cs typeface="Calibri" panose="020F0502020204030204" pitchFamily="34" charset="0"/>
              </a:rPr>
              <a:t>(</a:t>
            </a:r>
            <a:r>
              <a:rPr lang="en-GB" sz="1350">
                <a:solidFill>
                  <a:srgbClr val="005C5F"/>
                </a:solidFill>
                <a:latin typeface="Calibri" panose="020F0502020204030204" pitchFamily="34" charset="0"/>
                <a:cs typeface="Calibri" panose="020F0502020204030204" pitchFamily="34" charset="0"/>
              </a:rPr>
              <a:t>1000</a:t>
            </a: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434F54"/>
                </a:solidFill>
                <a:latin typeface="Calibri" panose="020F0502020204030204" pitchFamily="34" charset="0"/>
                <a:cs typeface="Calibri" panose="020F0502020204030204" pitchFamily="34" charset="0"/>
              </a:rPr>
              <a:t>}</a:t>
            </a:r>
            <a:endParaRPr lang="en-GB" sz="900">
              <a:solidFill>
                <a:srgbClr val="4E5B61"/>
              </a:solidFill>
              <a:latin typeface="Calibri" panose="020F0502020204030204" pitchFamily="34" charset="0"/>
              <a:cs typeface="Calibri" panose="020F0502020204030204" pitchFamily="34" charset="0"/>
            </a:endParaRPr>
          </a:p>
          <a:p>
            <a:pPr marL="0" indent="0">
              <a:buNone/>
            </a:pPr>
            <a:endParaRPr lang="en-GB" sz="1200"/>
          </a:p>
        </p:txBody>
      </p:sp>
      <p:sp>
        <p:nvSpPr>
          <p:cNvPr id="5" name="Content Placeholder 4">
            <a:extLst>
              <a:ext uri="{FF2B5EF4-FFF2-40B4-BE49-F238E27FC236}">
                <a16:creationId xmlns:a16="http://schemas.microsoft.com/office/drawing/2014/main" id="{5B47CB64-A25D-B062-0222-187679A4703E}"/>
              </a:ext>
            </a:extLst>
          </p:cNvPr>
          <p:cNvSpPr>
            <a:spLocks noGrp="1"/>
          </p:cNvSpPr>
          <p:nvPr>
            <p:ph sz="half" idx="2"/>
          </p:nvPr>
        </p:nvSpPr>
        <p:spPr/>
        <p:txBody>
          <a:bodyPr>
            <a:normAutofit/>
          </a:bodyPr>
          <a:lstStyle/>
          <a:p>
            <a:pPr marL="0" indent="0">
              <a:buNone/>
            </a:pPr>
            <a:r>
              <a:rPr lang="en-US" sz="1350"/>
              <a:t>The setup() function is executed only once, at the beginning of the program.</a:t>
            </a:r>
            <a:r>
              <a:rPr lang="en-GB" sz="1350"/>
              <a:t> In this case, it handles the mechanisms needed to make the pin the on-board LED is connected to an output (so we can turn the LED on and off)</a:t>
            </a:r>
          </a:p>
          <a:p>
            <a:pPr marL="0" indent="0">
              <a:buNone/>
            </a:pPr>
            <a:endParaRPr lang="en-GB" sz="1350"/>
          </a:p>
          <a:p>
            <a:pPr marL="0" indent="0">
              <a:buNone/>
            </a:pPr>
            <a:r>
              <a:rPr lang="en-GB" sz="1350"/>
              <a:t>The loop() function, instead, is supposed to keep running "forever". In this case, it makes the LED pin take a HIGH value (+5 V) so the LED turns on, waits for 1 second, makes the LED pin take a LOW (0 V) value so the LED turns off, then waits 1 more second before ending and restarting again, and again, and again...</a:t>
            </a:r>
            <a:endParaRPr lang="en-US" sz="1350"/>
          </a:p>
        </p:txBody>
      </p:sp>
    </p:spTree>
    <p:extLst>
      <p:ext uri="{BB962C8B-B14F-4D97-AF65-F5344CB8AC3E}">
        <p14:creationId xmlns:p14="http://schemas.microsoft.com/office/powerpoint/2010/main" val="3059338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983FA-5505-EFC3-0EAD-BD1871E5B2F1}"/>
              </a:ext>
            </a:extLst>
          </p:cNvPr>
          <p:cNvSpPr>
            <a:spLocks noGrp="1"/>
          </p:cNvSpPr>
          <p:nvPr>
            <p:ph type="title"/>
          </p:nvPr>
        </p:nvSpPr>
        <p:spPr/>
        <p:txBody>
          <a:bodyPr>
            <a:normAutofit fontScale="90000"/>
          </a:bodyPr>
          <a:lstStyle/>
          <a:p>
            <a:r>
              <a:rPr lang="el-GR" dirty="0"/>
              <a:t>Το ιδιο</a:t>
            </a:r>
            <a:r>
              <a:rPr lang="en-US" dirty="0"/>
              <a:t> "blinky" </a:t>
            </a:r>
            <a:r>
              <a:rPr lang="el-GR" dirty="0"/>
              <a:t>παραδειγμα</a:t>
            </a:r>
            <a:r>
              <a:rPr lang="en-US" dirty="0"/>
              <a:t> </a:t>
            </a:r>
            <a:r>
              <a:rPr lang="el-GR" dirty="0"/>
              <a:t>σε </a:t>
            </a:r>
            <a:r>
              <a:rPr lang="en-US" dirty="0" err="1"/>
              <a:t>MicroPython</a:t>
            </a:r>
            <a:endParaRPr lang="en-GB" dirty="0"/>
          </a:p>
        </p:txBody>
      </p:sp>
      <p:sp>
        <p:nvSpPr>
          <p:cNvPr id="3" name="Content Placeholder 2">
            <a:extLst>
              <a:ext uri="{FF2B5EF4-FFF2-40B4-BE49-F238E27FC236}">
                <a16:creationId xmlns:a16="http://schemas.microsoft.com/office/drawing/2014/main" id="{EDEF1720-BC28-BF27-FEE2-3A339BF09F12}"/>
              </a:ext>
            </a:extLst>
          </p:cNvPr>
          <p:cNvSpPr>
            <a:spLocks noGrp="1"/>
          </p:cNvSpPr>
          <p:nvPr>
            <p:ph idx="1"/>
          </p:nvPr>
        </p:nvSpPr>
        <p:spPr/>
        <p:txBody>
          <a:bodyPr>
            <a:normAutofit fontScale="85000" lnSpcReduction="10000"/>
          </a:bodyPr>
          <a:lstStyle/>
          <a:p>
            <a:r>
              <a:rPr lang="en-US" dirty="0"/>
              <a:t>We can now try the LED blink example in </a:t>
            </a:r>
            <a:r>
              <a:rPr lang="en-US" dirty="0" err="1"/>
              <a:t>MicroPython</a:t>
            </a:r>
            <a:r>
              <a:rPr lang="en-US" dirty="0"/>
              <a:t>: in </a:t>
            </a:r>
            <a:r>
              <a:rPr lang="en-US" dirty="0" err="1"/>
              <a:t>Thonny</a:t>
            </a:r>
            <a:r>
              <a:rPr lang="en-US" dirty="0"/>
              <a:t>, create a new file (click on the blank page icon) and type in the following, being very careful to respect the indentation (use the Tab key "--&gt;"):</a:t>
            </a:r>
          </a:p>
          <a:p>
            <a:pPr marL="685800" lvl="2" indent="0">
              <a:buNone/>
            </a:pPr>
            <a:r>
              <a:rPr lang="en-GB" dirty="0"/>
              <a:t>import time</a:t>
            </a:r>
          </a:p>
          <a:p>
            <a:pPr marL="685800" lvl="2" indent="0">
              <a:buNone/>
            </a:pPr>
            <a:r>
              <a:rPr lang="en-GB" dirty="0"/>
              <a:t>from machine import Pin</a:t>
            </a:r>
          </a:p>
          <a:p>
            <a:pPr marL="685800" lvl="2" indent="0">
              <a:buNone/>
            </a:pPr>
            <a:r>
              <a:rPr lang="en-GB" dirty="0" err="1"/>
              <a:t>ledpin</a:t>
            </a:r>
            <a:r>
              <a:rPr lang="en-GB" dirty="0"/>
              <a:t> = </a:t>
            </a:r>
            <a:r>
              <a:rPr lang="en-GB" dirty="0" err="1"/>
              <a:t>machine.Pin</a:t>
            </a:r>
            <a:r>
              <a:rPr lang="en-GB" dirty="0"/>
              <a:t>(2, </a:t>
            </a:r>
            <a:r>
              <a:rPr lang="en-GB" dirty="0" err="1"/>
              <a:t>Pin.OUT</a:t>
            </a:r>
            <a:r>
              <a:rPr lang="en-GB" dirty="0"/>
              <a:t>)</a:t>
            </a:r>
          </a:p>
          <a:p>
            <a:pPr marL="685800" lvl="2" indent="0">
              <a:buNone/>
            </a:pPr>
            <a:r>
              <a:rPr lang="en-GB" dirty="0"/>
              <a:t>while(True):</a:t>
            </a:r>
          </a:p>
          <a:p>
            <a:pPr marL="685800" lvl="2" indent="0">
              <a:buNone/>
            </a:pPr>
            <a:r>
              <a:rPr lang="en-GB" dirty="0"/>
              <a:t>    </a:t>
            </a:r>
            <a:r>
              <a:rPr lang="en-GB" dirty="0" err="1"/>
              <a:t>ledpin.on</a:t>
            </a:r>
            <a:r>
              <a:rPr lang="en-GB" dirty="0"/>
              <a:t>()</a:t>
            </a:r>
          </a:p>
          <a:p>
            <a:pPr marL="685800" lvl="2" indent="0">
              <a:buNone/>
            </a:pPr>
            <a:r>
              <a:rPr lang="en-GB" dirty="0"/>
              <a:t>    </a:t>
            </a:r>
            <a:r>
              <a:rPr lang="en-GB" dirty="0" err="1"/>
              <a:t>time.sleep</a:t>
            </a:r>
            <a:r>
              <a:rPr lang="en-GB" dirty="0"/>
              <a:t>(0.5)</a:t>
            </a:r>
          </a:p>
          <a:p>
            <a:pPr marL="685800" lvl="2" indent="0">
              <a:buNone/>
            </a:pPr>
            <a:r>
              <a:rPr lang="en-GB" dirty="0"/>
              <a:t>    </a:t>
            </a:r>
            <a:r>
              <a:rPr lang="en-GB" dirty="0" err="1"/>
              <a:t>ledpin.off</a:t>
            </a:r>
            <a:r>
              <a:rPr lang="en-GB" dirty="0"/>
              <a:t>()</a:t>
            </a:r>
          </a:p>
          <a:p>
            <a:pPr marL="685800" lvl="2" indent="0">
              <a:buNone/>
            </a:pPr>
            <a:r>
              <a:rPr lang="en-GB" dirty="0"/>
              <a:t>    </a:t>
            </a:r>
            <a:r>
              <a:rPr lang="en-GB" dirty="0" err="1"/>
              <a:t>time.sleep</a:t>
            </a:r>
            <a:r>
              <a:rPr lang="en-GB" dirty="0"/>
              <a:t>(0.5)</a:t>
            </a:r>
          </a:p>
        </p:txBody>
      </p:sp>
      <p:pic>
        <p:nvPicPr>
          <p:cNvPr id="5" name="Picture 4" descr="A blue circuit board with a chip&#10;&#10;Description automatically generated">
            <a:extLst>
              <a:ext uri="{FF2B5EF4-FFF2-40B4-BE49-F238E27FC236}">
                <a16:creationId xmlns:a16="http://schemas.microsoft.com/office/drawing/2014/main" id="{AD0A9C1A-B0CE-F08F-8BBF-6C2A8F95DE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33365" y="3447067"/>
            <a:ext cx="4181726" cy="3136295"/>
          </a:xfrm>
          <a:prstGeom prst="rect">
            <a:avLst/>
          </a:prstGeom>
        </p:spPr>
      </p:pic>
      <p:cxnSp>
        <p:nvCxnSpPr>
          <p:cNvPr id="7" name="Straight Arrow Connector 6">
            <a:extLst>
              <a:ext uri="{FF2B5EF4-FFF2-40B4-BE49-F238E27FC236}">
                <a16:creationId xmlns:a16="http://schemas.microsoft.com/office/drawing/2014/main" id="{98504304-B4E2-4E83-B782-6BE81DBE5960}"/>
              </a:ext>
            </a:extLst>
          </p:cNvPr>
          <p:cNvCxnSpPr>
            <a:cxnSpLocks/>
          </p:cNvCxnSpPr>
          <p:nvPr/>
        </p:nvCxnSpPr>
        <p:spPr>
          <a:xfrm>
            <a:off x="5034579" y="3603812"/>
            <a:ext cx="794721" cy="79154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7759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CFED0-41C9-682F-7FF2-96FD31FA4C1E}"/>
              </a:ext>
            </a:extLst>
          </p:cNvPr>
          <p:cNvSpPr>
            <a:spLocks noGrp="1"/>
          </p:cNvSpPr>
          <p:nvPr>
            <p:ph type="title"/>
          </p:nvPr>
        </p:nvSpPr>
        <p:spPr/>
        <p:txBody>
          <a:bodyPr>
            <a:normAutofit fontScale="90000"/>
          </a:bodyPr>
          <a:lstStyle/>
          <a:p>
            <a:r>
              <a:rPr lang="el-GR" dirty="0"/>
              <a:t>Τι συμβαινει στο</a:t>
            </a:r>
            <a:r>
              <a:rPr lang="en-US" dirty="0"/>
              <a:t>"blinky" </a:t>
            </a:r>
            <a:r>
              <a:rPr lang="el-GR" dirty="0"/>
              <a:t>προγραμμα;</a:t>
            </a:r>
            <a:endParaRPr lang="en-GB" dirty="0"/>
          </a:p>
        </p:txBody>
      </p:sp>
      <p:sp>
        <p:nvSpPr>
          <p:cNvPr id="8" name="Content Placeholder 7">
            <a:extLst>
              <a:ext uri="{FF2B5EF4-FFF2-40B4-BE49-F238E27FC236}">
                <a16:creationId xmlns:a16="http://schemas.microsoft.com/office/drawing/2014/main" id="{5065FF05-DDDA-DBF1-7D3C-22B3191FDD4E}"/>
              </a:ext>
            </a:extLst>
          </p:cNvPr>
          <p:cNvSpPr>
            <a:spLocks noGrp="1"/>
          </p:cNvSpPr>
          <p:nvPr>
            <p:ph sz="half" idx="1"/>
          </p:nvPr>
        </p:nvSpPr>
        <p:spPr/>
        <p:txBody>
          <a:bodyPr>
            <a:normAutofit lnSpcReduction="10000"/>
          </a:bodyPr>
          <a:lstStyle/>
          <a:p>
            <a:pPr marL="0" indent="0">
              <a:buNone/>
            </a:pPr>
            <a:r>
              <a:rPr lang="en-GB" dirty="0"/>
              <a:t>import time</a:t>
            </a:r>
          </a:p>
          <a:p>
            <a:pPr marL="0" indent="0">
              <a:buNone/>
            </a:pPr>
            <a:r>
              <a:rPr lang="en-GB" dirty="0"/>
              <a:t>from machine import Pin</a:t>
            </a:r>
          </a:p>
          <a:p>
            <a:pPr marL="0" indent="0">
              <a:buNone/>
            </a:pPr>
            <a:r>
              <a:rPr lang="en-GB" dirty="0" err="1"/>
              <a:t>ledpin</a:t>
            </a:r>
            <a:r>
              <a:rPr lang="en-GB" dirty="0"/>
              <a:t> = </a:t>
            </a:r>
            <a:r>
              <a:rPr lang="en-GB" dirty="0" err="1"/>
              <a:t>machine.Pin</a:t>
            </a:r>
            <a:r>
              <a:rPr lang="en-GB" dirty="0"/>
              <a:t>(2, </a:t>
            </a:r>
            <a:r>
              <a:rPr lang="en-GB" dirty="0" err="1"/>
              <a:t>Pin.OUT</a:t>
            </a:r>
            <a:r>
              <a:rPr lang="en-GB" dirty="0"/>
              <a:t>)</a:t>
            </a:r>
          </a:p>
          <a:p>
            <a:pPr marL="0" indent="0">
              <a:buNone/>
            </a:pPr>
            <a:r>
              <a:rPr lang="en-GB" dirty="0"/>
              <a:t>while(True):</a:t>
            </a:r>
          </a:p>
          <a:p>
            <a:pPr marL="0" indent="0">
              <a:buNone/>
            </a:pPr>
            <a:r>
              <a:rPr lang="en-GB" dirty="0"/>
              <a:t>    </a:t>
            </a:r>
            <a:r>
              <a:rPr lang="en-GB" dirty="0" err="1"/>
              <a:t>ledpin.on</a:t>
            </a:r>
            <a:r>
              <a:rPr lang="en-GB" dirty="0"/>
              <a:t>()</a:t>
            </a:r>
          </a:p>
          <a:p>
            <a:pPr marL="0" indent="0">
              <a:buNone/>
            </a:pPr>
            <a:r>
              <a:rPr lang="en-GB" dirty="0"/>
              <a:t>    </a:t>
            </a:r>
            <a:r>
              <a:rPr lang="en-GB" dirty="0" err="1"/>
              <a:t>time.sleep</a:t>
            </a:r>
            <a:r>
              <a:rPr lang="en-GB" dirty="0"/>
              <a:t>(0.5)</a:t>
            </a:r>
          </a:p>
          <a:p>
            <a:pPr marL="0" indent="0">
              <a:buNone/>
            </a:pPr>
            <a:r>
              <a:rPr lang="en-GB" dirty="0"/>
              <a:t>    </a:t>
            </a:r>
            <a:r>
              <a:rPr lang="en-GB" dirty="0" err="1"/>
              <a:t>ledpin.off</a:t>
            </a:r>
            <a:r>
              <a:rPr lang="en-GB" dirty="0"/>
              <a:t>()</a:t>
            </a:r>
          </a:p>
          <a:p>
            <a:pPr marL="0" indent="0">
              <a:buNone/>
            </a:pPr>
            <a:r>
              <a:rPr lang="en-GB" dirty="0"/>
              <a:t>    </a:t>
            </a:r>
            <a:r>
              <a:rPr lang="en-GB" dirty="0" err="1"/>
              <a:t>time.sleep</a:t>
            </a:r>
            <a:r>
              <a:rPr lang="en-GB" dirty="0"/>
              <a:t>(0.5)</a:t>
            </a:r>
          </a:p>
        </p:txBody>
      </p:sp>
      <p:sp>
        <p:nvSpPr>
          <p:cNvPr id="9" name="Content Placeholder 8">
            <a:extLst>
              <a:ext uri="{FF2B5EF4-FFF2-40B4-BE49-F238E27FC236}">
                <a16:creationId xmlns:a16="http://schemas.microsoft.com/office/drawing/2014/main" id="{3723C609-5194-6C84-0450-C8F8395A8441}"/>
              </a:ext>
            </a:extLst>
          </p:cNvPr>
          <p:cNvSpPr>
            <a:spLocks noGrp="1"/>
          </p:cNvSpPr>
          <p:nvPr>
            <p:ph sz="half" idx="2"/>
          </p:nvPr>
        </p:nvSpPr>
        <p:spPr>
          <a:xfrm>
            <a:off x="4466492" y="1299663"/>
            <a:ext cx="4220308" cy="4525963"/>
          </a:xfrm>
        </p:spPr>
        <p:txBody>
          <a:bodyPr>
            <a:normAutofit lnSpcReduction="10000"/>
          </a:bodyPr>
          <a:lstStyle/>
          <a:p>
            <a:pPr marL="0" indent="0">
              <a:buNone/>
            </a:pPr>
            <a:r>
              <a:rPr lang="en-US" dirty="0"/>
              <a:t>These two lines are similar to #include &lt;</a:t>
            </a:r>
            <a:r>
              <a:rPr lang="en-US" dirty="0" err="1"/>
              <a:t>library.h</a:t>
            </a:r>
            <a:r>
              <a:rPr lang="en-US" dirty="0"/>
              <a:t>&gt; in C/C++</a:t>
            </a:r>
          </a:p>
          <a:p>
            <a:pPr marL="0" indent="0">
              <a:buNone/>
            </a:pPr>
            <a:r>
              <a:rPr lang="en-US" dirty="0"/>
              <a:t>here we define the LED pin</a:t>
            </a:r>
            <a:endParaRPr lang="el-GR" dirty="0"/>
          </a:p>
          <a:p>
            <a:pPr marL="0" indent="0">
              <a:buNone/>
            </a:pPr>
            <a:endParaRPr lang="en-US" dirty="0"/>
          </a:p>
          <a:p>
            <a:pPr marL="0" indent="0">
              <a:buNone/>
            </a:pPr>
            <a:r>
              <a:rPr lang="en-US" dirty="0"/>
              <a:t>now we loop forever</a:t>
            </a:r>
          </a:p>
          <a:p>
            <a:pPr marL="0" indent="0">
              <a:buNone/>
            </a:pPr>
            <a:r>
              <a:rPr lang="en-US" dirty="0"/>
              <a:t>turn the pin to 1 (LED off)</a:t>
            </a:r>
          </a:p>
          <a:p>
            <a:pPr marL="0" indent="0">
              <a:buNone/>
            </a:pPr>
            <a:r>
              <a:rPr lang="en-US" dirty="0"/>
              <a:t>wait half a second</a:t>
            </a:r>
          </a:p>
          <a:p>
            <a:pPr marL="0" indent="0">
              <a:buNone/>
            </a:pPr>
            <a:r>
              <a:rPr lang="en-US" dirty="0"/>
              <a:t>turn the pin to 0 (LED on)</a:t>
            </a:r>
          </a:p>
          <a:p>
            <a:pPr marL="0" indent="0">
              <a:buNone/>
            </a:pPr>
            <a:r>
              <a:rPr lang="en-US" dirty="0"/>
              <a:t>wait half a second</a:t>
            </a:r>
            <a:endParaRPr lang="en-GB" dirty="0"/>
          </a:p>
        </p:txBody>
      </p:sp>
    </p:spTree>
    <p:extLst>
      <p:ext uri="{BB962C8B-B14F-4D97-AF65-F5344CB8AC3E}">
        <p14:creationId xmlns:p14="http://schemas.microsoft.com/office/powerpoint/2010/main" val="928129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ACAEF89-DF13-5467-0BB0-32ABF9CA0177}"/>
              </a:ext>
            </a:extLst>
          </p:cNvPr>
          <p:cNvSpPr>
            <a:spLocks noGrp="1"/>
          </p:cNvSpPr>
          <p:nvPr>
            <p:ph type="dt" sz="half" idx="10"/>
          </p:nvPr>
        </p:nvSpPr>
        <p:spPr/>
        <p:txBody>
          <a:bodyPr/>
          <a:lstStyle/>
          <a:p>
            <a:fld id="{1D803409-9162-4E9B-BC6F-D1FA708B01B8}" type="datetime1">
              <a:rPr lang="el-GR" smtClean="0"/>
              <a:t>30/8/2023</a:t>
            </a:fld>
            <a:endParaRPr lang="en-US"/>
          </a:p>
        </p:txBody>
      </p:sp>
      <p:sp>
        <p:nvSpPr>
          <p:cNvPr id="5" name="Footer Placeholder 4">
            <a:extLst>
              <a:ext uri="{FF2B5EF4-FFF2-40B4-BE49-F238E27FC236}">
                <a16:creationId xmlns:a16="http://schemas.microsoft.com/office/drawing/2014/main" id="{DEE646CB-3C0C-25B7-B991-CF8CDCE46F99}"/>
              </a:ext>
            </a:extLst>
          </p:cNvPr>
          <p:cNvSpPr>
            <a:spLocks noGrp="1"/>
          </p:cNvSpPr>
          <p:nvPr>
            <p:ph type="ftr" sz="quarter" idx="11"/>
          </p:nvPr>
        </p:nvSpPr>
        <p:spPr/>
        <p:txBody>
          <a:bodyPr/>
          <a:lstStyle/>
          <a:p>
            <a:r>
              <a:rPr lang="it-IT"/>
              <a:t>Α. Τσιρου (ΕΚΠΑ), Piero Giorgio Verdini (INFN Pisa)</a:t>
            </a:r>
            <a:endParaRPr lang="en-US"/>
          </a:p>
        </p:txBody>
      </p:sp>
      <p:sp>
        <p:nvSpPr>
          <p:cNvPr id="6" name="Slide Number Placeholder 5">
            <a:extLst>
              <a:ext uri="{FF2B5EF4-FFF2-40B4-BE49-F238E27FC236}">
                <a16:creationId xmlns:a16="http://schemas.microsoft.com/office/drawing/2014/main" id="{474C977A-1566-370D-C37A-BD965F601697}"/>
              </a:ext>
            </a:extLst>
          </p:cNvPr>
          <p:cNvSpPr>
            <a:spLocks noGrp="1"/>
          </p:cNvSpPr>
          <p:nvPr>
            <p:ph type="sldNum" sz="quarter" idx="12"/>
          </p:nvPr>
        </p:nvSpPr>
        <p:spPr/>
        <p:txBody>
          <a:bodyPr/>
          <a:lstStyle/>
          <a:p>
            <a:fld id="{B6F15528-21DE-4FAA-801E-634DDDAF4B2B}" type="slidenum">
              <a:rPr lang="en-US" smtClean="0"/>
              <a:pPr/>
              <a:t>2</a:t>
            </a:fld>
            <a:endParaRPr lang="en-US"/>
          </a:p>
        </p:txBody>
      </p:sp>
      <p:sp>
        <p:nvSpPr>
          <p:cNvPr id="8" name="TextBox 7">
            <a:extLst>
              <a:ext uri="{FF2B5EF4-FFF2-40B4-BE49-F238E27FC236}">
                <a16:creationId xmlns:a16="http://schemas.microsoft.com/office/drawing/2014/main" id="{E3CA90D3-F69D-9A24-0AAC-D2341362D5C2}"/>
              </a:ext>
            </a:extLst>
          </p:cNvPr>
          <p:cNvSpPr txBox="1"/>
          <p:nvPr/>
        </p:nvSpPr>
        <p:spPr>
          <a:xfrm>
            <a:off x="370876" y="1144351"/>
            <a:ext cx="8485376" cy="369332"/>
          </a:xfrm>
          <a:prstGeom prst="rect">
            <a:avLst/>
          </a:prstGeom>
          <a:noFill/>
        </p:spPr>
        <p:txBody>
          <a:bodyPr wrap="square">
            <a:spAutoFit/>
          </a:bodyPr>
          <a:lstStyle/>
          <a:p>
            <a:r>
              <a:rPr lang="en-GB" sz="1800" b="0" i="0" dirty="0">
                <a:effectLst/>
                <a:latin typeface="Segoe UI" panose="020B0502040204020203" pitchFamily="34" charset="0"/>
                <a:hlinkClick r:id="rId2"/>
              </a:rPr>
              <a:t>https://www.mycloud.ch/s/S00CA3ADC5EB87832A4A2D2BF2BFB58126F8B438C91</a:t>
            </a:r>
            <a:r>
              <a:rPr lang="en-GB" sz="1800" b="0" i="0" dirty="0">
                <a:effectLst/>
                <a:latin typeface="Segoe UI" panose="020B0502040204020203" pitchFamily="34" charset="0"/>
              </a:rPr>
              <a:t> </a:t>
            </a:r>
            <a:endParaRPr lang="en-GB" dirty="0"/>
          </a:p>
        </p:txBody>
      </p:sp>
      <p:sp>
        <p:nvSpPr>
          <p:cNvPr id="10" name="TextBox 9">
            <a:extLst>
              <a:ext uri="{FF2B5EF4-FFF2-40B4-BE49-F238E27FC236}">
                <a16:creationId xmlns:a16="http://schemas.microsoft.com/office/drawing/2014/main" id="{EAE1C6D5-067E-EF22-1E11-A2CF8C8459AE}"/>
              </a:ext>
            </a:extLst>
          </p:cNvPr>
          <p:cNvSpPr txBox="1"/>
          <p:nvPr/>
        </p:nvSpPr>
        <p:spPr>
          <a:xfrm>
            <a:off x="201424" y="1583939"/>
            <a:ext cx="8485376" cy="2585323"/>
          </a:xfrm>
          <a:prstGeom prst="rect">
            <a:avLst/>
          </a:prstGeom>
          <a:noFill/>
        </p:spPr>
        <p:txBody>
          <a:bodyPr wrap="square">
            <a:spAutoFit/>
          </a:bodyPr>
          <a:lstStyle/>
          <a:p>
            <a:r>
              <a:rPr lang="en-US" dirty="0"/>
              <a:t>The ones that have their own laptops must install </a:t>
            </a:r>
            <a:r>
              <a:rPr lang="en-US"/>
              <a:t>the following(</a:t>
            </a:r>
            <a:r>
              <a:rPr lang="en-US" dirty="0"/>
              <a:t>the CERN laptops have them, but then they stay at CERN…):</a:t>
            </a:r>
          </a:p>
          <a:p>
            <a:r>
              <a:rPr lang="en-GB" b="0" i="0" dirty="0">
                <a:solidFill>
                  <a:srgbClr val="242424"/>
                </a:solidFill>
                <a:effectLst/>
                <a:latin typeface="Arial" panose="020B0604020202020204" pitchFamily="34" charset="0"/>
              </a:rPr>
              <a:t>Arduino IDE 2.1.1</a:t>
            </a:r>
            <a:br>
              <a:rPr lang="en-GB" dirty="0"/>
            </a:br>
            <a:r>
              <a:rPr lang="en-GB" b="0" i="0" dirty="0">
                <a:solidFill>
                  <a:srgbClr val="242424"/>
                </a:solidFill>
                <a:effectLst/>
                <a:latin typeface="Arial" panose="020B0604020202020204" pitchFamily="34" charset="0"/>
              </a:rPr>
              <a:t>Arduino IDE libraries:</a:t>
            </a:r>
            <a:br>
              <a:rPr lang="en-GB" dirty="0"/>
            </a:br>
            <a:r>
              <a:rPr lang="en-GB" b="0" i="0" dirty="0">
                <a:solidFill>
                  <a:srgbClr val="242424"/>
                </a:solidFill>
                <a:effectLst/>
                <a:latin typeface="Arial" panose="020B0604020202020204" pitchFamily="34" charset="0"/>
              </a:rPr>
              <a:t>AHT20 1.0.1 by </a:t>
            </a:r>
            <a:r>
              <a:rPr lang="en-GB" b="0" i="0" dirty="0" err="1">
                <a:solidFill>
                  <a:srgbClr val="242424"/>
                </a:solidFill>
                <a:effectLst/>
                <a:latin typeface="Arial" panose="020B0604020202020204" pitchFamily="34" charset="0"/>
              </a:rPr>
              <a:t>Dvarrel</a:t>
            </a:r>
            <a:r>
              <a:rPr lang="en-GB" b="0" i="0" dirty="0">
                <a:solidFill>
                  <a:srgbClr val="242424"/>
                </a:solidFill>
                <a:effectLst/>
                <a:latin typeface="Arial" panose="020B0604020202020204" pitchFamily="34" charset="0"/>
              </a:rPr>
              <a:t> (</a:t>
            </a:r>
            <a:r>
              <a:rPr lang="en-GB" b="0" i="0" dirty="0">
                <a:effectLst/>
                <a:latin typeface="Arial" panose="020B0604020202020204" pitchFamily="34" charset="0"/>
                <a:hlinkClick r:id="rId3"/>
              </a:rPr>
              <a:t>https://github.com/dvarrel/AHT20</a:t>
            </a:r>
            <a:r>
              <a:rPr lang="en-GB" b="0" i="0" dirty="0">
                <a:solidFill>
                  <a:srgbClr val="242424"/>
                </a:solidFill>
                <a:effectLst/>
                <a:latin typeface="Arial" panose="020B0604020202020204" pitchFamily="34" charset="0"/>
              </a:rPr>
              <a:t>)</a:t>
            </a:r>
            <a:br>
              <a:rPr lang="en-GB" dirty="0"/>
            </a:br>
            <a:r>
              <a:rPr lang="en-GB" b="0" i="0" dirty="0">
                <a:solidFill>
                  <a:srgbClr val="242424"/>
                </a:solidFill>
                <a:effectLst/>
                <a:latin typeface="Arial" panose="020B0604020202020204" pitchFamily="34" charset="0"/>
              </a:rPr>
              <a:t>BMP180MI 1.0.1 by Gregor </a:t>
            </a:r>
            <a:r>
              <a:rPr lang="en-GB" b="0" i="0" dirty="0" err="1">
                <a:solidFill>
                  <a:srgbClr val="242424"/>
                </a:solidFill>
                <a:effectLst/>
                <a:latin typeface="Arial" panose="020B0604020202020204" pitchFamily="34" charset="0"/>
              </a:rPr>
              <a:t>Christandl</a:t>
            </a:r>
            <a:r>
              <a:rPr lang="en-GB" b="0" i="0" dirty="0">
                <a:solidFill>
                  <a:srgbClr val="242424"/>
                </a:solidFill>
                <a:effectLst/>
                <a:latin typeface="Arial" panose="020B0604020202020204" pitchFamily="34" charset="0"/>
              </a:rPr>
              <a:t> </a:t>
            </a:r>
            <a:r>
              <a:rPr lang="en-GB" b="0" i="0" dirty="0">
                <a:effectLst/>
                <a:latin typeface="Arial" panose="020B0604020202020204" pitchFamily="34" charset="0"/>
                <a:hlinkClick r:id="rId4"/>
              </a:rPr>
              <a:t>https://bitbucket.org/christandlg/bmp180mi</a:t>
            </a:r>
            <a:br>
              <a:rPr lang="en-GB" dirty="0"/>
            </a:br>
            <a:r>
              <a:rPr lang="en-GB" b="0" i="0" dirty="0">
                <a:solidFill>
                  <a:srgbClr val="242424"/>
                </a:solidFill>
                <a:effectLst/>
                <a:latin typeface="Arial" panose="020B0604020202020204" pitchFamily="34" charset="0"/>
              </a:rPr>
              <a:t>LM75A Arduino Library 1.0.1 by M2M Solutions AB (</a:t>
            </a:r>
            <a:r>
              <a:rPr lang="en-GB" b="0" i="0" dirty="0">
                <a:effectLst/>
                <a:latin typeface="Arial" panose="020B0604020202020204" pitchFamily="34" charset="0"/>
                <a:hlinkClick r:id="rId5"/>
              </a:rPr>
              <a:t>https://github.com/m2m-solutions/M2M_LM75A</a:t>
            </a:r>
            <a:r>
              <a:rPr lang="en-GB" b="0" i="0" dirty="0">
                <a:solidFill>
                  <a:srgbClr val="242424"/>
                </a:solidFill>
                <a:effectLst/>
                <a:latin typeface="Arial" panose="020B0604020202020204" pitchFamily="34" charset="0"/>
              </a:rPr>
              <a:t>)</a:t>
            </a:r>
            <a:br>
              <a:rPr lang="en-GB" dirty="0"/>
            </a:br>
            <a:endParaRPr lang="en-GB" dirty="0"/>
          </a:p>
        </p:txBody>
      </p:sp>
    </p:spTree>
    <p:extLst>
      <p:ext uri="{BB962C8B-B14F-4D97-AF65-F5344CB8AC3E}">
        <p14:creationId xmlns:p14="http://schemas.microsoft.com/office/powerpoint/2010/main" val="41406191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4347" y="915393"/>
            <a:ext cx="8548751" cy="3416320"/>
          </a:xfrm>
          <a:prstGeom prst="rect">
            <a:avLst/>
          </a:prstGeom>
        </p:spPr>
        <p:txBody>
          <a:bodyPr wrap="none">
            <a:spAutoFit/>
          </a:bodyPr>
          <a:lstStyle/>
          <a:p>
            <a:r>
              <a:rPr lang="el-GR" b="1" dirty="0"/>
              <a:t>Οι αισθητηρες που θα χρησιμοποιησουμε μετρανε ο,τι χρειαζομαστε και με</a:t>
            </a:r>
          </a:p>
          <a:p>
            <a:r>
              <a:rPr lang="el-GR" b="1" dirty="0"/>
              <a:t>τους ανιχνευτες</a:t>
            </a:r>
            <a:endParaRPr lang="en-GB" b="1" dirty="0"/>
          </a:p>
          <a:p>
            <a:pPr marL="257175" indent="-257175">
              <a:buFont typeface="Arial" panose="020B0604020202020204" pitchFamily="34" charset="0"/>
              <a:buChar char="•"/>
            </a:pPr>
            <a:r>
              <a:rPr lang="el-GR" b="1" dirty="0"/>
              <a:t>Θερμοκρασια</a:t>
            </a:r>
            <a:endParaRPr lang="en-GB" b="1" dirty="0"/>
          </a:p>
          <a:p>
            <a:pPr marL="257175" indent="-257175">
              <a:buFont typeface="Arial" panose="020B0604020202020204" pitchFamily="34" charset="0"/>
              <a:buChar char="•"/>
            </a:pPr>
            <a:r>
              <a:rPr lang="el-GR" b="1" dirty="0"/>
              <a:t>Αποσταση</a:t>
            </a:r>
            <a:endParaRPr lang="en-GB" b="1" dirty="0"/>
          </a:p>
          <a:p>
            <a:pPr marL="257175" indent="-257175">
              <a:buFont typeface="Arial" panose="020B0604020202020204" pitchFamily="34" charset="0"/>
              <a:buChar char="•"/>
            </a:pPr>
            <a:r>
              <a:rPr lang="el-GR" b="1" dirty="0"/>
              <a:t>Υγρασια</a:t>
            </a:r>
            <a:endParaRPr lang="en-GB" b="1" dirty="0"/>
          </a:p>
          <a:p>
            <a:pPr marL="257175" indent="-257175">
              <a:buFont typeface="Arial" panose="020B0604020202020204" pitchFamily="34" charset="0"/>
              <a:buChar char="•"/>
            </a:pPr>
            <a:r>
              <a:rPr lang="el-GR" b="1" dirty="0"/>
              <a:t>ροη</a:t>
            </a:r>
            <a:endParaRPr lang="en-GB" b="1" dirty="0"/>
          </a:p>
          <a:p>
            <a:pPr marL="257175" indent="-257175">
              <a:buFont typeface="Arial" panose="020B0604020202020204" pitchFamily="34" charset="0"/>
              <a:buChar char="•"/>
            </a:pPr>
            <a:r>
              <a:rPr lang="el-GR" b="1" dirty="0"/>
              <a:t>πιεση</a:t>
            </a:r>
            <a:endParaRPr lang="en-GB" b="1" dirty="0"/>
          </a:p>
          <a:p>
            <a:pPr marL="257175" indent="-257175">
              <a:buFont typeface="Arial" panose="020B0604020202020204" pitchFamily="34" charset="0"/>
              <a:buChar char="•"/>
            </a:pPr>
            <a:r>
              <a:rPr lang="el-GR" b="1" dirty="0"/>
              <a:t>Και ο,τι αλλο</a:t>
            </a:r>
            <a:r>
              <a:rPr lang="en-GB" b="1" dirty="0"/>
              <a:t>….</a:t>
            </a:r>
          </a:p>
          <a:p>
            <a:endParaRPr lang="en-GB" b="1" dirty="0"/>
          </a:p>
          <a:p>
            <a:r>
              <a:rPr lang="el-GR" b="1" dirty="0"/>
              <a:t>Η διαφορα ειναι οτι εσεις μπορειτε να χρησιμοποιητε ψηφιακους αισθητηρες...</a:t>
            </a:r>
          </a:p>
          <a:p>
            <a:r>
              <a:rPr lang="el-GR" b="1" dirty="0"/>
              <a:t>εμεις ΟΧΙ</a:t>
            </a:r>
            <a:r>
              <a:rPr lang="en-GB" b="1" dirty="0"/>
              <a:t>.</a:t>
            </a:r>
            <a:endParaRPr lang="el-GR" b="1" dirty="0"/>
          </a:p>
          <a:p>
            <a:r>
              <a:rPr lang="el-GR" b="1" dirty="0"/>
              <a:t>Παρακατω βλεπετε αισθητηρες που χρησιμοποιουνται καθημερινα απο ολους μας....</a:t>
            </a:r>
            <a:endParaRPr lang="en-GB" b="1" dirty="0"/>
          </a:p>
        </p:txBody>
      </p:sp>
      <p:sp>
        <p:nvSpPr>
          <p:cNvPr id="2" name="Date Placeholder 1">
            <a:extLst>
              <a:ext uri="{FF2B5EF4-FFF2-40B4-BE49-F238E27FC236}">
                <a16:creationId xmlns:a16="http://schemas.microsoft.com/office/drawing/2014/main" id="{6C5024CD-C972-94F3-E16C-5759E0DCAA10}"/>
              </a:ext>
            </a:extLst>
          </p:cNvPr>
          <p:cNvSpPr>
            <a:spLocks noGrp="1"/>
          </p:cNvSpPr>
          <p:nvPr>
            <p:ph type="dt" sz="half" idx="10"/>
          </p:nvPr>
        </p:nvSpPr>
        <p:spPr/>
        <p:txBody>
          <a:bodyPr/>
          <a:lstStyle/>
          <a:p>
            <a:fld id="{5ACE7294-BD86-47F7-952D-BD17DD59F224}" type="datetime1">
              <a:rPr lang="el-GR" smtClean="0"/>
              <a:t>30/8/2023</a:t>
            </a:fld>
            <a:endParaRPr lang="en-US"/>
          </a:p>
        </p:txBody>
      </p:sp>
      <p:sp>
        <p:nvSpPr>
          <p:cNvPr id="4" name="Footer Placeholder 3">
            <a:extLst>
              <a:ext uri="{FF2B5EF4-FFF2-40B4-BE49-F238E27FC236}">
                <a16:creationId xmlns:a16="http://schemas.microsoft.com/office/drawing/2014/main" id="{C523177C-B75E-FD81-78C2-DB95D2A965EF}"/>
              </a:ext>
            </a:extLst>
          </p:cNvPr>
          <p:cNvSpPr>
            <a:spLocks noGrp="1"/>
          </p:cNvSpPr>
          <p:nvPr>
            <p:ph type="ftr" sz="quarter" idx="11"/>
          </p:nvPr>
        </p:nvSpPr>
        <p:spPr/>
        <p:txBody>
          <a:bodyPr/>
          <a:lstStyle/>
          <a:p>
            <a:r>
              <a:rPr lang="it-IT"/>
              <a:t>Α. Τσιρου (ΕΚΠΑ), Piero Giorgio Verdini (INFN Pisa)</a:t>
            </a:r>
            <a:endParaRPr lang="en-US"/>
          </a:p>
        </p:txBody>
      </p:sp>
      <p:sp>
        <p:nvSpPr>
          <p:cNvPr id="5" name="Slide Number Placeholder 4">
            <a:extLst>
              <a:ext uri="{FF2B5EF4-FFF2-40B4-BE49-F238E27FC236}">
                <a16:creationId xmlns:a16="http://schemas.microsoft.com/office/drawing/2014/main" id="{DAF7BF4A-F14B-B29D-1C1E-D777581F0DD3}"/>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2639138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F3D4-8AB2-7F4D-C72D-4329FF5D9E30}"/>
              </a:ext>
            </a:extLst>
          </p:cNvPr>
          <p:cNvSpPr>
            <a:spLocks noGrp="1"/>
          </p:cNvSpPr>
          <p:nvPr>
            <p:ph type="title"/>
          </p:nvPr>
        </p:nvSpPr>
        <p:spPr/>
        <p:txBody>
          <a:bodyPr>
            <a:normAutofit fontScale="90000"/>
          </a:bodyPr>
          <a:lstStyle/>
          <a:p>
            <a:r>
              <a:rPr lang="el-GR" dirty="0"/>
              <a:t>Ο</a:t>
            </a:r>
            <a:r>
              <a:rPr lang="en-US" dirty="0"/>
              <a:t> </a:t>
            </a:r>
            <a:r>
              <a:rPr lang="el-GR" dirty="0"/>
              <a:t>αισθητηρας </a:t>
            </a:r>
            <a:r>
              <a:rPr lang="en-US" dirty="0"/>
              <a:t>BMP180 </a:t>
            </a:r>
            <a:r>
              <a:rPr lang="el-GR" dirty="0"/>
              <a:t>(θερμοκρασια, πιεση)</a:t>
            </a:r>
            <a:endParaRPr lang="en-GB" dirty="0"/>
          </a:p>
        </p:txBody>
      </p:sp>
      <p:pic>
        <p:nvPicPr>
          <p:cNvPr id="5" name="Content Placeholder 4" descr="A blue circuit board with white text&#10;&#10;Description automatically generated">
            <a:extLst>
              <a:ext uri="{FF2B5EF4-FFF2-40B4-BE49-F238E27FC236}">
                <a16:creationId xmlns:a16="http://schemas.microsoft.com/office/drawing/2014/main" id="{FC36EB43-CD3C-AD4A-E13F-938021BB488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004" y="2069902"/>
            <a:ext cx="3263504" cy="3263504"/>
          </a:xfrm>
        </p:spPr>
      </p:pic>
      <p:pic>
        <p:nvPicPr>
          <p:cNvPr id="7" name="Picture 6" descr="A blue circuit board with many small chips&#10;&#10;Description automatically generated">
            <a:extLst>
              <a:ext uri="{FF2B5EF4-FFF2-40B4-BE49-F238E27FC236}">
                <a16:creationId xmlns:a16="http://schemas.microsoft.com/office/drawing/2014/main" id="{EF574795-B928-E7D3-F856-A5D77EDD8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0245" y="2037160"/>
            <a:ext cx="3328988" cy="3328988"/>
          </a:xfrm>
          <a:prstGeom prst="rect">
            <a:avLst/>
          </a:prstGeom>
        </p:spPr>
      </p:pic>
      <p:sp>
        <p:nvSpPr>
          <p:cNvPr id="8" name="TextBox 7">
            <a:extLst>
              <a:ext uri="{FF2B5EF4-FFF2-40B4-BE49-F238E27FC236}">
                <a16:creationId xmlns:a16="http://schemas.microsoft.com/office/drawing/2014/main" id="{45859F10-43D2-C4FC-FAEB-4C7812BEA975}"/>
              </a:ext>
            </a:extLst>
          </p:cNvPr>
          <p:cNvSpPr txBox="1"/>
          <p:nvPr/>
        </p:nvSpPr>
        <p:spPr>
          <a:xfrm>
            <a:off x="6815138" y="3064075"/>
            <a:ext cx="609462" cy="1384995"/>
          </a:xfrm>
          <a:prstGeom prst="rect">
            <a:avLst/>
          </a:prstGeom>
          <a:noFill/>
        </p:spPr>
        <p:txBody>
          <a:bodyPr wrap="none" rtlCol="0">
            <a:spAutoFit/>
          </a:bodyPr>
          <a:lstStyle/>
          <a:p>
            <a:r>
              <a:rPr lang="en-US" sz="2100"/>
              <a:t>3V3</a:t>
            </a:r>
          </a:p>
          <a:p>
            <a:r>
              <a:rPr lang="en-US" sz="2100"/>
              <a:t>G</a:t>
            </a:r>
          </a:p>
          <a:p>
            <a:r>
              <a:rPr lang="en-US" sz="2100"/>
              <a:t>D1</a:t>
            </a:r>
          </a:p>
          <a:p>
            <a:r>
              <a:rPr lang="en-US" sz="2100"/>
              <a:t>D2</a:t>
            </a:r>
            <a:endParaRPr lang="en-US" sz="1350"/>
          </a:p>
        </p:txBody>
      </p:sp>
    </p:spTree>
    <p:extLst>
      <p:ext uri="{BB962C8B-B14F-4D97-AF65-F5344CB8AC3E}">
        <p14:creationId xmlns:p14="http://schemas.microsoft.com/office/powerpoint/2010/main" val="3084273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2E7B-EDD1-94BB-713C-0003BA5A9517}"/>
              </a:ext>
            </a:extLst>
          </p:cNvPr>
          <p:cNvSpPr>
            <a:spLocks noGrp="1"/>
          </p:cNvSpPr>
          <p:nvPr>
            <p:ph type="title"/>
          </p:nvPr>
        </p:nvSpPr>
        <p:spPr/>
        <p:txBody>
          <a:bodyPr/>
          <a:lstStyle/>
          <a:p>
            <a:r>
              <a:rPr lang="en-US" dirty="0"/>
              <a:t>BMP180</a:t>
            </a:r>
            <a:r>
              <a:rPr lang="el-GR" dirty="0"/>
              <a:t>  (</a:t>
            </a:r>
            <a:r>
              <a:rPr lang="en-US" dirty="0"/>
              <a:t>Bosch):</a:t>
            </a:r>
            <a:endParaRPr lang="en-GB" dirty="0"/>
          </a:p>
        </p:txBody>
      </p:sp>
      <p:sp>
        <p:nvSpPr>
          <p:cNvPr id="3" name="Content Placeholder 2">
            <a:extLst>
              <a:ext uri="{FF2B5EF4-FFF2-40B4-BE49-F238E27FC236}">
                <a16:creationId xmlns:a16="http://schemas.microsoft.com/office/drawing/2014/main" id="{490D2F71-5DC2-46FB-465E-6213E71B84E7}"/>
              </a:ext>
            </a:extLst>
          </p:cNvPr>
          <p:cNvSpPr>
            <a:spLocks noGrp="1"/>
          </p:cNvSpPr>
          <p:nvPr>
            <p:ph idx="1"/>
          </p:nvPr>
        </p:nvSpPr>
        <p:spPr/>
        <p:txBody>
          <a:bodyPr>
            <a:normAutofit fontScale="92500" lnSpcReduction="20000"/>
          </a:bodyPr>
          <a:lstStyle/>
          <a:p>
            <a:r>
              <a:rPr lang="en-US" dirty="0"/>
              <a:t>VIN: power voltage, 3.3 V - pin "3V3" on CPU board;</a:t>
            </a:r>
          </a:p>
          <a:p>
            <a:r>
              <a:rPr lang="en-US" dirty="0"/>
              <a:t>GND: power return, GND - pin "G" on CPU board;</a:t>
            </a:r>
          </a:p>
          <a:p>
            <a:r>
              <a:rPr lang="en-US" dirty="0"/>
              <a:t>SCL: input I2C clock line </a:t>
            </a:r>
            <a:r>
              <a:rPr lang="el-GR" dirty="0"/>
              <a:t>(ρυθμος επικοινωνιας!)</a:t>
            </a:r>
            <a:r>
              <a:rPr lang="en-US" dirty="0"/>
              <a:t>- pin "D1" on CPU board, GPIO 5;</a:t>
            </a:r>
          </a:p>
          <a:p>
            <a:r>
              <a:rPr lang="en-US" dirty="0"/>
              <a:t>SDA: input/output I2C data line - pin "D2" on CPU board, GPIO 4;</a:t>
            </a:r>
          </a:p>
          <a:p>
            <a:r>
              <a:rPr lang="en-US" dirty="0"/>
              <a:t>measures Temperature between 0 and 65 C, pressures between 300 and 1100 </a:t>
            </a:r>
            <a:r>
              <a:rPr lang="en-US" dirty="0" err="1"/>
              <a:t>hPa</a:t>
            </a:r>
            <a:r>
              <a:rPr lang="en-US" dirty="0"/>
              <a:t> (corresponding to +9000 and -500 m relative to sea level)</a:t>
            </a:r>
            <a:endParaRPr lang="en-GB" dirty="0"/>
          </a:p>
        </p:txBody>
      </p:sp>
    </p:spTree>
    <p:extLst>
      <p:ext uri="{BB962C8B-B14F-4D97-AF65-F5344CB8AC3E}">
        <p14:creationId xmlns:p14="http://schemas.microsoft.com/office/powerpoint/2010/main" val="3825340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597574-C9AE-0A3A-1BB8-8C82170448B8}"/>
              </a:ext>
            </a:extLst>
          </p:cNvPr>
          <p:cNvSpPr>
            <a:spLocks noGrp="1"/>
          </p:cNvSpPr>
          <p:nvPr>
            <p:ph type="title"/>
          </p:nvPr>
        </p:nvSpPr>
        <p:spPr/>
        <p:txBody>
          <a:bodyPr>
            <a:normAutofit fontScale="90000"/>
          </a:bodyPr>
          <a:lstStyle/>
          <a:p>
            <a:r>
              <a:rPr lang="en-US" dirty="0"/>
              <a:t>Arduino</a:t>
            </a:r>
            <a:r>
              <a:rPr lang="el-GR" dirty="0"/>
              <a:t> βιβλιοθηκες για αισθητηρες!</a:t>
            </a:r>
            <a:br>
              <a:rPr lang="el-GR" dirty="0"/>
            </a:br>
            <a:r>
              <a:rPr lang="el-GR" dirty="0"/>
              <a:t>Πολλες!</a:t>
            </a:r>
            <a:endParaRPr lang="en-GB" dirty="0"/>
          </a:p>
        </p:txBody>
      </p:sp>
      <p:sp>
        <p:nvSpPr>
          <p:cNvPr id="6" name="Content Placeholder 5">
            <a:extLst>
              <a:ext uri="{FF2B5EF4-FFF2-40B4-BE49-F238E27FC236}">
                <a16:creationId xmlns:a16="http://schemas.microsoft.com/office/drawing/2014/main" id="{30E753AE-7053-B456-E899-1BD809B52DE2}"/>
              </a:ext>
            </a:extLst>
          </p:cNvPr>
          <p:cNvSpPr>
            <a:spLocks noGrp="1"/>
          </p:cNvSpPr>
          <p:nvPr>
            <p:ph idx="1"/>
          </p:nvPr>
        </p:nvSpPr>
        <p:spPr/>
        <p:txBody>
          <a:bodyPr>
            <a:normAutofit fontScale="85000" lnSpcReduction="20000"/>
          </a:bodyPr>
          <a:lstStyle/>
          <a:p>
            <a:pPr marL="0" indent="0">
              <a:buNone/>
            </a:pPr>
            <a:r>
              <a:rPr lang="en-US"/>
              <a:t>Another great strength of the Arduino "system" is the availability of "libraries" to handle many, many types of hardware. From the Arduino IDE, under "Tools", select "Library Manager" and enter, for example, BMP180. Scroll down until you find "</a:t>
            </a:r>
            <a:r>
              <a:rPr lang="en-GB" b="0" i="0">
                <a:solidFill>
                  <a:srgbClr val="172B4D"/>
                </a:solidFill>
                <a:effectLst/>
                <a:latin typeface="-apple-system"/>
              </a:rPr>
              <a:t>BMP180MI" and click on "Install". After a short while, you will have this library available to call in your programs. Most libraries also come with example programs you can open, read, modify and play with. The BMP180 is not an exception. Similarly, you can search for AHT20 and install a library for the AHT20 (and AHT21) sensor, and an example program, or search for LM75A to get a library for the LM75A sensor, with examples.</a:t>
            </a:r>
          </a:p>
        </p:txBody>
      </p:sp>
    </p:spTree>
    <p:extLst>
      <p:ext uri="{BB962C8B-B14F-4D97-AF65-F5344CB8AC3E}">
        <p14:creationId xmlns:p14="http://schemas.microsoft.com/office/powerpoint/2010/main" val="40651218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7FBC0-0E40-1F5D-F986-DBC4D2FF888F}"/>
              </a:ext>
            </a:extLst>
          </p:cNvPr>
          <p:cNvSpPr>
            <a:spLocks noGrp="1"/>
          </p:cNvSpPr>
          <p:nvPr>
            <p:ph type="title"/>
          </p:nvPr>
        </p:nvSpPr>
        <p:spPr/>
        <p:txBody>
          <a:bodyPr>
            <a:normAutofit fontScale="90000"/>
          </a:bodyPr>
          <a:lstStyle/>
          <a:p>
            <a:r>
              <a:rPr lang="en-US"/>
              <a:t>Arduino Nano pinout: which pins can do what</a:t>
            </a:r>
            <a:endParaRPr lang="en-GB"/>
          </a:p>
        </p:txBody>
      </p:sp>
      <p:pic>
        <p:nvPicPr>
          <p:cNvPr id="9" name="Content Placeholder 8" descr="A diagram of a microchip&#10;&#10;Description automatically generated">
            <a:extLst>
              <a:ext uri="{FF2B5EF4-FFF2-40B4-BE49-F238E27FC236}">
                <a16:creationId xmlns:a16="http://schemas.microsoft.com/office/drawing/2014/main" id="{4E0818CE-986D-1A66-FDCE-7587C5E1AE93}"/>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12513" y="2042621"/>
            <a:ext cx="3684285" cy="3684285"/>
          </a:xfrm>
        </p:spPr>
      </p:pic>
      <p:pic>
        <p:nvPicPr>
          <p:cNvPr id="11" name="Picture 10" descr="A green circuit board with many small holes&#10;&#10;Description automatically generated">
            <a:extLst>
              <a:ext uri="{FF2B5EF4-FFF2-40B4-BE49-F238E27FC236}">
                <a16:creationId xmlns:a16="http://schemas.microsoft.com/office/drawing/2014/main" id="{5EED6787-3AF2-6F5A-7D66-1125CA46C1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6798" y="2575477"/>
            <a:ext cx="4567031" cy="3425273"/>
          </a:xfrm>
          <a:prstGeom prst="rect">
            <a:avLst/>
          </a:prstGeom>
        </p:spPr>
      </p:pic>
    </p:spTree>
    <p:extLst>
      <p:ext uri="{BB962C8B-B14F-4D97-AF65-F5344CB8AC3E}">
        <p14:creationId xmlns:p14="http://schemas.microsoft.com/office/powerpoint/2010/main" val="28434437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7DA6B-28E1-0E2B-ECC3-B26CA14ABD3F}"/>
              </a:ext>
            </a:extLst>
          </p:cNvPr>
          <p:cNvSpPr>
            <a:spLocks noGrp="1"/>
          </p:cNvSpPr>
          <p:nvPr>
            <p:ph type="ctrTitle"/>
          </p:nvPr>
        </p:nvSpPr>
        <p:spPr>
          <a:xfrm>
            <a:off x="1143000" y="1699022"/>
            <a:ext cx="6858000" cy="3239844"/>
          </a:xfrm>
        </p:spPr>
        <p:txBody>
          <a:bodyPr/>
          <a:lstStyle/>
          <a:p>
            <a:r>
              <a:rPr lang="en-US"/>
              <a:t>Beyond the Arduino IDE: MicroPython</a:t>
            </a:r>
            <a:br>
              <a:rPr lang="en-US"/>
            </a:br>
            <a:br>
              <a:rPr lang="en-US"/>
            </a:br>
            <a:r>
              <a:rPr lang="en-US"/>
              <a:t>https://micropython.org/</a:t>
            </a:r>
            <a:endParaRPr lang="en-GB"/>
          </a:p>
        </p:txBody>
      </p:sp>
      <p:sp>
        <p:nvSpPr>
          <p:cNvPr id="4" name="Footer Placeholder 3">
            <a:extLst>
              <a:ext uri="{FF2B5EF4-FFF2-40B4-BE49-F238E27FC236}">
                <a16:creationId xmlns:a16="http://schemas.microsoft.com/office/drawing/2014/main" id="{1608FF44-0097-F68B-C4E6-4791B272AAD6}"/>
              </a:ext>
            </a:extLst>
          </p:cNvPr>
          <p:cNvSpPr>
            <a:spLocks noGrp="1"/>
          </p:cNvSpPr>
          <p:nvPr>
            <p:ph type="ftr" sz="quarter" idx="11"/>
          </p:nvPr>
        </p:nvSpPr>
        <p:spPr/>
        <p:txBody>
          <a:bodyPr/>
          <a:lstStyle/>
          <a:p>
            <a:r>
              <a:rPr lang="it-IT"/>
              <a:t>Andromachi Tsirou, Piero Giorgio Verdini</a:t>
            </a:r>
            <a:endParaRPr lang="en-GB"/>
          </a:p>
        </p:txBody>
      </p:sp>
      <p:sp>
        <p:nvSpPr>
          <p:cNvPr id="5" name="Slide Number Placeholder 4">
            <a:extLst>
              <a:ext uri="{FF2B5EF4-FFF2-40B4-BE49-F238E27FC236}">
                <a16:creationId xmlns:a16="http://schemas.microsoft.com/office/drawing/2014/main" id="{79EBF97B-F609-5BD2-1986-41EE9B92D517}"/>
              </a:ext>
            </a:extLst>
          </p:cNvPr>
          <p:cNvSpPr>
            <a:spLocks noGrp="1"/>
          </p:cNvSpPr>
          <p:nvPr>
            <p:ph type="sldNum" sz="quarter" idx="12"/>
          </p:nvPr>
        </p:nvSpPr>
        <p:spPr/>
        <p:txBody>
          <a:bodyPr/>
          <a:lstStyle/>
          <a:p>
            <a:fld id="{23EEE757-6123-4E55-B7B5-952BD024D6C5}" type="slidenum">
              <a:rPr lang="en-GB" smtClean="0"/>
              <a:t>25</a:t>
            </a:fld>
            <a:endParaRPr lang="en-GB"/>
          </a:p>
        </p:txBody>
      </p:sp>
    </p:spTree>
    <p:extLst>
      <p:ext uri="{BB962C8B-B14F-4D97-AF65-F5344CB8AC3E}">
        <p14:creationId xmlns:p14="http://schemas.microsoft.com/office/powerpoint/2010/main" val="26720027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2C545-8C90-54CC-62C0-ED46DBC79DB4}"/>
              </a:ext>
            </a:extLst>
          </p:cNvPr>
          <p:cNvSpPr>
            <a:spLocks noGrp="1"/>
          </p:cNvSpPr>
          <p:nvPr>
            <p:ph type="title"/>
          </p:nvPr>
        </p:nvSpPr>
        <p:spPr/>
        <p:txBody>
          <a:bodyPr/>
          <a:lstStyle/>
          <a:p>
            <a:r>
              <a:rPr lang="en-US"/>
              <a:t>Why MicroPython?</a:t>
            </a:r>
            <a:endParaRPr lang="en-GB"/>
          </a:p>
        </p:txBody>
      </p:sp>
      <p:sp>
        <p:nvSpPr>
          <p:cNvPr id="3" name="Content Placeholder 2">
            <a:extLst>
              <a:ext uri="{FF2B5EF4-FFF2-40B4-BE49-F238E27FC236}">
                <a16:creationId xmlns:a16="http://schemas.microsoft.com/office/drawing/2014/main" id="{B1235B2C-32E9-5438-5137-F3EC2C68ACFF}"/>
              </a:ext>
            </a:extLst>
          </p:cNvPr>
          <p:cNvSpPr>
            <a:spLocks noGrp="1"/>
          </p:cNvSpPr>
          <p:nvPr>
            <p:ph idx="1"/>
          </p:nvPr>
        </p:nvSpPr>
        <p:spPr/>
        <p:txBody>
          <a:bodyPr>
            <a:normAutofit fontScale="85000" lnSpcReduction="10000"/>
          </a:bodyPr>
          <a:lstStyle/>
          <a:p>
            <a:r>
              <a:rPr lang="en-US"/>
              <a:t>MCU speeds and memory are increasing every year</a:t>
            </a:r>
          </a:p>
          <a:p>
            <a:r>
              <a:rPr lang="en-US"/>
              <a:t>easier to write and read than C/C++</a:t>
            </a:r>
          </a:p>
          <a:p>
            <a:r>
              <a:rPr lang="en-US"/>
              <a:t>easier to test than C/C++</a:t>
            </a:r>
          </a:p>
          <a:p>
            <a:r>
              <a:rPr lang="en-GB"/>
              <a:t>available on a large number of microcontroller families</a:t>
            </a:r>
          </a:p>
          <a:p>
            <a:r>
              <a:rPr lang="en-GB"/>
              <a:t>large selection of modules (libraries) available</a:t>
            </a:r>
          </a:p>
          <a:p>
            <a:r>
              <a:rPr lang="en-GB"/>
              <a:t>easier access to IoT protocols</a:t>
            </a:r>
          </a:p>
          <a:p>
            <a:r>
              <a:rPr lang="en-GB"/>
              <a:t>exception handling is superior</a:t>
            </a:r>
          </a:p>
          <a:p>
            <a:r>
              <a:rPr lang="en-GB"/>
              <a:t>complex data types (lists, dictionaries...) are immediately available</a:t>
            </a:r>
          </a:p>
        </p:txBody>
      </p:sp>
    </p:spTree>
    <p:extLst>
      <p:ext uri="{BB962C8B-B14F-4D97-AF65-F5344CB8AC3E}">
        <p14:creationId xmlns:p14="http://schemas.microsoft.com/office/powerpoint/2010/main" val="2497506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A13BB-0F39-0429-E8E5-6DC8BE36DBE3}"/>
              </a:ext>
            </a:extLst>
          </p:cNvPr>
          <p:cNvSpPr>
            <a:spLocks noGrp="1"/>
          </p:cNvSpPr>
          <p:nvPr>
            <p:ph type="title"/>
          </p:nvPr>
        </p:nvSpPr>
        <p:spPr/>
        <p:txBody>
          <a:bodyPr/>
          <a:lstStyle/>
          <a:p>
            <a:r>
              <a:rPr lang="en-US"/>
              <a:t>Why NOT MicroPython?</a:t>
            </a:r>
            <a:endParaRPr lang="en-GB"/>
          </a:p>
        </p:txBody>
      </p:sp>
      <p:sp>
        <p:nvSpPr>
          <p:cNvPr id="3" name="Content Placeholder 2">
            <a:extLst>
              <a:ext uri="{FF2B5EF4-FFF2-40B4-BE49-F238E27FC236}">
                <a16:creationId xmlns:a16="http://schemas.microsoft.com/office/drawing/2014/main" id="{7E3888C8-5003-B221-D733-5EA54C666AE3}"/>
              </a:ext>
            </a:extLst>
          </p:cNvPr>
          <p:cNvSpPr>
            <a:spLocks noGrp="1"/>
          </p:cNvSpPr>
          <p:nvPr>
            <p:ph idx="1"/>
          </p:nvPr>
        </p:nvSpPr>
        <p:spPr/>
        <p:txBody>
          <a:bodyPr>
            <a:normAutofit fontScale="92500" lnSpcReduction="20000"/>
          </a:bodyPr>
          <a:lstStyle/>
          <a:p>
            <a:r>
              <a:rPr lang="en-US"/>
              <a:t>less efficient (interpreted vs compiled) both in terms of CPU cycles and of memory. This is less often a problem than one would think, as many programs spend large amounts of time "waiting" for an event in an idle loop.</a:t>
            </a:r>
          </a:p>
          <a:p>
            <a:r>
              <a:rPr lang="en-US"/>
              <a:t>errors can remain undiscovered until the buggy section of code is executed, while in the case of compiled code </a:t>
            </a:r>
            <a:r>
              <a:rPr lang="en-US" u="sng"/>
              <a:t>syntax</a:t>
            </a:r>
            <a:r>
              <a:rPr lang="en-US"/>
              <a:t> errors are found at compilation. Logical errors, on the other hand...</a:t>
            </a:r>
          </a:p>
          <a:p>
            <a:r>
              <a:rPr lang="en-US"/>
              <a:t>cannot run on the "smallest" (and usually least expensive) systems with limited resources.</a:t>
            </a:r>
            <a:endParaRPr lang="en-GB"/>
          </a:p>
        </p:txBody>
      </p:sp>
    </p:spTree>
    <p:extLst>
      <p:ext uri="{BB962C8B-B14F-4D97-AF65-F5344CB8AC3E}">
        <p14:creationId xmlns:p14="http://schemas.microsoft.com/office/powerpoint/2010/main" val="5723389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0036C-EF8A-41A4-617E-F8E5852E57B2}"/>
              </a:ext>
            </a:extLst>
          </p:cNvPr>
          <p:cNvSpPr>
            <a:spLocks noGrp="1"/>
          </p:cNvSpPr>
          <p:nvPr>
            <p:ph type="title"/>
          </p:nvPr>
        </p:nvSpPr>
        <p:spPr/>
        <p:txBody>
          <a:bodyPr/>
          <a:lstStyle/>
          <a:p>
            <a:r>
              <a:rPr lang="en-US"/>
              <a:t>Interpreted vs Compiled</a:t>
            </a:r>
            <a:endParaRPr lang="en-GB"/>
          </a:p>
        </p:txBody>
      </p:sp>
      <p:sp>
        <p:nvSpPr>
          <p:cNvPr id="3" name="Content Placeholder 2">
            <a:extLst>
              <a:ext uri="{FF2B5EF4-FFF2-40B4-BE49-F238E27FC236}">
                <a16:creationId xmlns:a16="http://schemas.microsoft.com/office/drawing/2014/main" id="{5F9D53D4-D68C-9B50-52F2-6650D8D31F65}"/>
              </a:ext>
            </a:extLst>
          </p:cNvPr>
          <p:cNvSpPr>
            <a:spLocks noGrp="1"/>
          </p:cNvSpPr>
          <p:nvPr>
            <p:ph idx="1"/>
          </p:nvPr>
        </p:nvSpPr>
        <p:spPr>
          <a:xfrm>
            <a:off x="628650" y="2226469"/>
            <a:ext cx="5489973" cy="3263504"/>
          </a:xfrm>
        </p:spPr>
        <p:txBody>
          <a:bodyPr>
            <a:normAutofit fontScale="70000" lnSpcReduction="20000"/>
          </a:bodyPr>
          <a:lstStyle/>
          <a:p>
            <a:r>
              <a:rPr lang="en-US"/>
              <a:t>Already in 1952, interpreters were used to ease programming</a:t>
            </a:r>
          </a:p>
          <a:p>
            <a:r>
              <a:rPr lang="en-US"/>
              <a:t>in 1958, John McCarthy began developing a LISP interpreter</a:t>
            </a:r>
          </a:p>
          <a:p>
            <a:r>
              <a:rPr lang="en-US"/>
              <a:t>by the early 1970s, BASIC was used on mainframe computers</a:t>
            </a:r>
          </a:p>
          <a:p>
            <a:r>
              <a:rPr lang="en-US"/>
              <a:t>in the mid 1970s, the advent of microcomputers caused an explosive growth of BASIC, followed by Eiffel, JavaScript, Lua, MATLAB, Perl, PHP, R, Ruby, VBScript...</a:t>
            </a:r>
            <a:endParaRPr lang="en-GB"/>
          </a:p>
        </p:txBody>
      </p:sp>
      <p:pic>
        <p:nvPicPr>
          <p:cNvPr id="5" name="Picture 4" descr="A blue screen with white text&#10;&#10;Description automatically generated">
            <a:extLst>
              <a:ext uri="{FF2B5EF4-FFF2-40B4-BE49-F238E27FC236}">
                <a16:creationId xmlns:a16="http://schemas.microsoft.com/office/drawing/2014/main" id="{58FB9FA4-72D2-B969-4D2C-FF22A5DDB28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8623" y="1104900"/>
            <a:ext cx="2948934" cy="2243137"/>
          </a:xfrm>
          <a:prstGeom prst="rect">
            <a:avLst/>
          </a:prstGeom>
        </p:spPr>
      </p:pic>
      <p:pic>
        <p:nvPicPr>
          <p:cNvPr id="6" name="Picture 5" descr="A screenshot of a computer code">
            <a:extLst>
              <a:ext uri="{FF2B5EF4-FFF2-40B4-BE49-F238E27FC236}">
                <a16:creationId xmlns:a16="http://schemas.microsoft.com/office/drawing/2014/main" id="{1AF8BFB8-AFE9-6945-8526-F5A3B5AFC9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9313" y="3429000"/>
            <a:ext cx="3058824" cy="2262692"/>
          </a:xfrm>
          <a:prstGeom prst="rect">
            <a:avLst/>
          </a:prstGeom>
        </p:spPr>
      </p:pic>
    </p:spTree>
    <p:extLst>
      <p:ext uri="{BB962C8B-B14F-4D97-AF65-F5344CB8AC3E}">
        <p14:creationId xmlns:p14="http://schemas.microsoft.com/office/powerpoint/2010/main" val="26726313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59522-4815-3D9B-8CAB-BFDB057CF3B5}"/>
              </a:ext>
            </a:extLst>
          </p:cNvPr>
          <p:cNvSpPr>
            <a:spLocks noGrp="1"/>
          </p:cNvSpPr>
          <p:nvPr>
            <p:ph type="title"/>
          </p:nvPr>
        </p:nvSpPr>
        <p:spPr/>
        <p:txBody>
          <a:bodyPr/>
          <a:lstStyle/>
          <a:p>
            <a:r>
              <a:rPr lang="en-US"/>
              <a:t>Why interpreted?</a:t>
            </a:r>
            <a:endParaRPr lang="en-GB"/>
          </a:p>
        </p:txBody>
      </p:sp>
      <p:sp>
        <p:nvSpPr>
          <p:cNvPr id="3" name="Content Placeholder 2">
            <a:extLst>
              <a:ext uri="{FF2B5EF4-FFF2-40B4-BE49-F238E27FC236}">
                <a16:creationId xmlns:a16="http://schemas.microsoft.com/office/drawing/2014/main" id="{37F8A812-DE13-945C-5D7E-5B0E498A8419}"/>
              </a:ext>
            </a:extLst>
          </p:cNvPr>
          <p:cNvSpPr>
            <a:spLocks noGrp="1"/>
          </p:cNvSpPr>
          <p:nvPr>
            <p:ph idx="1"/>
          </p:nvPr>
        </p:nvSpPr>
        <p:spPr/>
        <p:txBody>
          <a:bodyPr>
            <a:normAutofit fontScale="92500" lnSpcReduction="20000"/>
          </a:bodyPr>
          <a:lstStyle/>
          <a:p>
            <a:r>
              <a:rPr lang="en-US"/>
              <a:t>The software development cycle is faster, since any modifications to the code do not require a compilation of the source code.</a:t>
            </a:r>
          </a:p>
          <a:p>
            <a:r>
              <a:rPr lang="en-US"/>
              <a:t>An interpreted program can be distributed as source code without the need for recompilation, and apart from architecture-dependent features, does not need any adaptation to the new system.</a:t>
            </a:r>
          </a:p>
          <a:p>
            <a:r>
              <a:rPr lang="en-US"/>
              <a:t>Once you are satisfied with your MicroPython script, you can just save it in the microcontroller's filesystem as "main.py" and it will be run avery time the microcontroller starts up.</a:t>
            </a:r>
            <a:endParaRPr lang="en-GB"/>
          </a:p>
        </p:txBody>
      </p:sp>
    </p:spTree>
    <p:extLst>
      <p:ext uri="{BB962C8B-B14F-4D97-AF65-F5344CB8AC3E}">
        <p14:creationId xmlns:p14="http://schemas.microsoft.com/office/powerpoint/2010/main" val="2100629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F18C345-23A1-E02B-6148-4AC991F27FE7}"/>
              </a:ext>
            </a:extLst>
          </p:cNvPr>
          <p:cNvSpPr>
            <a:spLocks noGrp="1"/>
          </p:cNvSpPr>
          <p:nvPr>
            <p:ph type="dt" sz="half" idx="10"/>
          </p:nvPr>
        </p:nvSpPr>
        <p:spPr/>
        <p:txBody>
          <a:bodyPr/>
          <a:lstStyle/>
          <a:p>
            <a:fld id="{1D803409-9162-4E9B-BC6F-D1FA708B01B8}" type="datetime1">
              <a:rPr lang="el-GR" smtClean="0"/>
              <a:t>30/8/2023</a:t>
            </a:fld>
            <a:endParaRPr lang="en-US"/>
          </a:p>
        </p:txBody>
      </p:sp>
      <p:sp>
        <p:nvSpPr>
          <p:cNvPr id="5" name="Footer Placeholder 4">
            <a:extLst>
              <a:ext uri="{FF2B5EF4-FFF2-40B4-BE49-F238E27FC236}">
                <a16:creationId xmlns:a16="http://schemas.microsoft.com/office/drawing/2014/main" id="{B713552B-D644-F5A7-D017-8F048B9B0BCA}"/>
              </a:ext>
            </a:extLst>
          </p:cNvPr>
          <p:cNvSpPr>
            <a:spLocks noGrp="1"/>
          </p:cNvSpPr>
          <p:nvPr>
            <p:ph type="ftr" sz="quarter" idx="11"/>
          </p:nvPr>
        </p:nvSpPr>
        <p:spPr/>
        <p:txBody>
          <a:bodyPr/>
          <a:lstStyle/>
          <a:p>
            <a:r>
              <a:rPr lang="it-IT"/>
              <a:t>Α. Τσιρου (ΕΚΠΑ), Piero Giorgio Verdini (INFN Pisa)</a:t>
            </a:r>
            <a:endParaRPr lang="en-US"/>
          </a:p>
        </p:txBody>
      </p:sp>
      <p:sp>
        <p:nvSpPr>
          <p:cNvPr id="6" name="Slide Number Placeholder 5">
            <a:extLst>
              <a:ext uri="{FF2B5EF4-FFF2-40B4-BE49-F238E27FC236}">
                <a16:creationId xmlns:a16="http://schemas.microsoft.com/office/drawing/2014/main" id="{6BAEC33F-93E8-9BF9-F84E-30F455AA199F}"/>
              </a:ext>
            </a:extLst>
          </p:cNvPr>
          <p:cNvSpPr>
            <a:spLocks noGrp="1"/>
          </p:cNvSpPr>
          <p:nvPr>
            <p:ph type="sldNum" sz="quarter" idx="12"/>
          </p:nvPr>
        </p:nvSpPr>
        <p:spPr/>
        <p:txBody>
          <a:bodyPr/>
          <a:lstStyle/>
          <a:p>
            <a:fld id="{B6F15528-21DE-4FAA-801E-634DDDAF4B2B}" type="slidenum">
              <a:rPr lang="en-US" smtClean="0"/>
              <a:pPr/>
              <a:t>3</a:t>
            </a:fld>
            <a:endParaRPr lang="en-US"/>
          </a:p>
        </p:txBody>
      </p:sp>
      <p:sp>
        <p:nvSpPr>
          <p:cNvPr id="2" name="TextBox 1">
            <a:extLst>
              <a:ext uri="{FF2B5EF4-FFF2-40B4-BE49-F238E27FC236}">
                <a16:creationId xmlns:a16="http://schemas.microsoft.com/office/drawing/2014/main" id="{F513EF3E-DE4E-A57D-8573-D474F736D0CD}"/>
              </a:ext>
            </a:extLst>
          </p:cNvPr>
          <p:cNvSpPr txBox="1"/>
          <p:nvPr/>
        </p:nvSpPr>
        <p:spPr>
          <a:xfrm>
            <a:off x="166255" y="537129"/>
            <a:ext cx="8667501" cy="5355312"/>
          </a:xfrm>
          <a:prstGeom prst="rect">
            <a:avLst/>
          </a:prstGeom>
          <a:noFill/>
        </p:spPr>
        <p:txBody>
          <a:bodyPr wrap="none" rtlCol="0">
            <a:spAutoFit/>
          </a:bodyPr>
          <a:lstStyle/>
          <a:p>
            <a:r>
              <a:rPr lang="el-GR" dirty="0"/>
              <a:t>Το </a:t>
            </a:r>
            <a:r>
              <a:rPr lang="en-US" dirty="0"/>
              <a:t>CERN </a:t>
            </a:r>
            <a:r>
              <a:rPr lang="el-GR" dirty="0"/>
              <a:t>ειναι το μερος που «παιρνουν σαρκα και οστα»</a:t>
            </a:r>
            <a:r>
              <a:rPr lang="en-US" dirty="0"/>
              <a:t> </a:t>
            </a:r>
            <a:r>
              <a:rPr lang="el-GR" dirty="0"/>
              <a:t>τρια πραγματα</a:t>
            </a:r>
            <a:r>
              <a:rPr lang="en-US" dirty="0"/>
              <a:t>:</a:t>
            </a:r>
            <a:endParaRPr lang="el-GR" dirty="0"/>
          </a:p>
          <a:p>
            <a:r>
              <a:rPr lang="el-GR" dirty="0"/>
              <a:t> 	1. Γινεται βασικη ερευνα για να επιβεβαιωσει η απορριψει τα μοντελα  που</a:t>
            </a:r>
          </a:p>
          <a:p>
            <a:r>
              <a:rPr lang="el-GR" dirty="0"/>
              <a:t>	     περιγραφουν το συμπαν και την εξελιξη του. Η ερευνα αυτη απαιτει την </a:t>
            </a:r>
          </a:p>
          <a:p>
            <a:r>
              <a:rPr lang="el-GR" dirty="0"/>
              <a:t>	     δημιουργια, συντηρηση, και λειτουργια οργανων που μπορουν να δωσουν</a:t>
            </a:r>
          </a:p>
          <a:p>
            <a:r>
              <a:rPr lang="el-GR" dirty="0"/>
              <a:t>	     δεδομενα σε στατιστικα ικανες ποσοτητες για τις παραπανω μελετες.</a:t>
            </a:r>
          </a:p>
          <a:p>
            <a:r>
              <a:rPr lang="el-GR" dirty="0"/>
              <a:t>	2.  Η δημιουργια</a:t>
            </a:r>
            <a:r>
              <a:rPr lang="en-US" dirty="0"/>
              <a:t>/</a:t>
            </a:r>
            <a:r>
              <a:rPr lang="el-GR" dirty="0"/>
              <a:t>εξελιξη  και χρηση τεχνολογιας ειναι δεδομενη και η εκφραση</a:t>
            </a:r>
          </a:p>
          <a:p>
            <a:r>
              <a:rPr lang="el-GR" dirty="0"/>
              <a:t>                       «τεχνολογια αιχμης » ειναι σχεδον κενη διοτι το προσωπικο του </a:t>
            </a:r>
            <a:r>
              <a:rPr lang="en-US" dirty="0"/>
              <a:t>CERN</a:t>
            </a:r>
            <a:r>
              <a:rPr lang="el-GR" dirty="0"/>
              <a:t> δημι-</a:t>
            </a:r>
          </a:p>
          <a:p>
            <a:r>
              <a:rPr lang="el-GR" dirty="0"/>
              <a:t>                       ουργει διαρκως τεχνολογια για να κανει δυνατη την πραγματοποιηση του </a:t>
            </a:r>
          </a:p>
          <a:p>
            <a:r>
              <a:rPr lang="el-GR" dirty="0"/>
              <a:t>                       πρωτου στοχου. Η τεχνολογια αυτη εχει ξεκιναει απο το πραγματικο βαρυ</a:t>
            </a:r>
          </a:p>
          <a:p>
            <a:r>
              <a:rPr lang="el-GR" dirty="0"/>
              <a:t>                       </a:t>
            </a:r>
            <a:r>
              <a:rPr lang="en-US" dirty="0"/>
              <a:t>hardware (</a:t>
            </a:r>
            <a:r>
              <a:rPr lang="el-GR" dirty="0"/>
              <a:t>τροποι χτησιματος και στηριξης) μεχρι το πιο αφαιρετικο </a:t>
            </a:r>
            <a:r>
              <a:rPr lang="en-US" dirty="0"/>
              <a:t>software</a:t>
            </a:r>
          </a:p>
          <a:p>
            <a:r>
              <a:rPr lang="en-US" dirty="0"/>
              <a:t>                       </a:t>
            </a:r>
            <a:r>
              <a:rPr lang="el-GR" dirty="0"/>
              <a:t>(ποιος δεν ξερει το </a:t>
            </a:r>
            <a:r>
              <a:rPr lang="en-US" dirty="0"/>
              <a:t>WEB!).</a:t>
            </a:r>
          </a:p>
          <a:p>
            <a:r>
              <a:rPr lang="en-US" dirty="0"/>
              <a:t>	3. </a:t>
            </a:r>
            <a:r>
              <a:rPr lang="el-GR" dirty="0"/>
              <a:t>Οι ανθρωποι δουλευουν πραγματικα μαζι και αποδεικνυουν, με συγχωρειτε </a:t>
            </a:r>
          </a:p>
          <a:p>
            <a:r>
              <a:rPr lang="el-GR" dirty="0"/>
              <a:t>	    για την παραφραση το</a:t>
            </a:r>
            <a:r>
              <a:rPr lang="en-US" dirty="0"/>
              <a:t>:</a:t>
            </a:r>
            <a:r>
              <a:rPr lang="el-GR" dirty="0"/>
              <a:t> </a:t>
            </a:r>
          </a:p>
          <a:p>
            <a:r>
              <a:rPr lang="el-GR" dirty="0"/>
              <a:t>	   «Εξ ανθρὠπου τα χείρω...Kαι εξ ανθρὠπου τα κρείττω»</a:t>
            </a:r>
          </a:p>
          <a:p>
            <a:r>
              <a:rPr lang="el-GR" dirty="0"/>
              <a:t>	 Ετσι, ειναι το μερος που οι νεοι ανθρωποι λατρευουν να δουλευουν ΜΑΖΙ,</a:t>
            </a:r>
          </a:p>
          <a:p>
            <a:r>
              <a:rPr lang="el-GR" dirty="0"/>
              <a:t>	και ειναι το μερος που λατρευει τους νεους ανθρωπους.</a:t>
            </a:r>
          </a:p>
          <a:p>
            <a:endParaRPr lang="el-GR" dirty="0"/>
          </a:p>
          <a:p>
            <a:r>
              <a:rPr lang="el-GR" dirty="0"/>
              <a:t>            Γι' αυτό εισαστε και ειμαστε εδω.....</a:t>
            </a:r>
            <a:endParaRPr lang="en-US" dirty="0"/>
          </a:p>
          <a:p>
            <a:r>
              <a:rPr lang="en-US" dirty="0"/>
              <a:t>                      </a:t>
            </a:r>
            <a:r>
              <a:rPr lang="el-GR" dirty="0"/>
              <a:t> </a:t>
            </a:r>
            <a:endParaRPr lang="en-GB" dirty="0"/>
          </a:p>
        </p:txBody>
      </p:sp>
    </p:spTree>
    <p:extLst>
      <p:ext uri="{BB962C8B-B14F-4D97-AF65-F5344CB8AC3E}">
        <p14:creationId xmlns:p14="http://schemas.microsoft.com/office/powerpoint/2010/main" val="2429344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3CB4F-4FEB-B5D0-B36F-9F22B3420B74}"/>
              </a:ext>
            </a:extLst>
          </p:cNvPr>
          <p:cNvSpPr>
            <a:spLocks noGrp="1"/>
          </p:cNvSpPr>
          <p:nvPr>
            <p:ph type="title"/>
          </p:nvPr>
        </p:nvSpPr>
        <p:spPr/>
        <p:txBody>
          <a:bodyPr/>
          <a:lstStyle/>
          <a:p>
            <a:r>
              <a:rPr lang="en-US"/>
              <a:t>Hardware and Software</a:t>
            </a:r>
            <a:endParaRPr lang="en-GB"/>
          </a:p>
        </p:txBody>
      </p:sp>
      <p:sp>
        <p:nvSpPr>
          <p:cNvPr id="3" name="Content Placeholder 2">
            <a:extLst>
              <a:ext uri="{FF2B5EF4-FFF2-40B4-BE49-F238E27FC236}">
                <a16:creationId xmlns:a16="http://schemas.microsoft.com/office/drawing/2014/main" id="{A569A3AA-4150-C352-025A-FD0AB69F459B}"/>
              </a:ext>
            </a:extLst>
          </p:cNvPr>
          <p:cNvSpPr>
            <a:spLocks noGrp="1"/>
          </p:cNvSpPr>
          <p:nvPr>
            <p:ph idx="1"/>
          </p:nvPr>
        </p:nvSpPr>
        <p:spPr/>
        <p:txBody>
          <a:bodyPr>
            <a:normAutofit fontScale="85000" lnSpcReduction="20000"/>
          </a:bodyPr>
          <a:lstStyle/>
          <a:p>
            <a:r>
              <a:rPr lang="en-US"/>
              <a:t>Hardware:</a:t>
            </a:r>
          </a:p>
          <a:p>
            <a:pPr lvl="1"/>
            <a:r>
              <a:rPr lang="en-US"/>
              <a:t>D1 Mini (ESP8266) CPU board (https://www.wemos.cc/en/latest/d1/d1_mini.html);</a:t>
            </a:r>
          </a:p>
          <a:p>
            <a:pPr lvl="1"/>
            <a:r>
              <a:rPr lang="en-US"/>
              <a:t>BMP180 (Temperature and Pressure) sensor board;</a:t>
            </a:r>
            <a:endParaRPr lang="en-GB"/>
          </a:p>
          <a:p>
            <a:r>
              <a:rPr lang="en-GB"/>
              <a:t>Software:</a:t>
            </a:r>
          </a:p>
          <a:p>
            <a:pPr lvl="1"/>
            <a:r>
              <a:rPr lang="en-GB"/>
              <a:t>Thonny IDE (https://thonny.org/);</a:t>
            </a:r>
          </a:p>
          <a:p>
            <a:pPr lvl="1"/>
            <a:r>
              <a:rPr lang="en-GB"/>
              <a:t>MicroPython firmware (https://micropython.org/download/esp8266/);</a:t>
            </a:r>
          </a:p>
          <a:p>
            <a:pPr lvl="1"/>
            <a:r>
              <a:rPr lang="en-GB"/>
              <a:t>BMP180 MicroPython module (https://github.com/micropython-IMU/micropython-bmp180)</a:t>
            </a:r>
          </a:p>
          <a:p>
            <a:pPr lvl="1"/>
            <a:r>
              <a:rPr lang="en-GB"/>
              <a:t>Optional: esptool (https://github.com/espressif/esptool/releases);</a:t>
            </a:r>
            <a:endParaRPr lang="en-US"/>
          </a:p>
        </p:txBody>
      </p:sp>
    </p:spTree>
    <p:extLst>
      <p:ext uri="{BB962C8B-B14F-4D97-AF65-F5344CB8AC3E}">
        <p14:creationId xmlns:p14="http://schemas.microsoft.com/office/powerpoint/2010/main" val="21233887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316EE-CCFD-9FB5-96CB-D72DE1496838}"/>
              </a:ext>
            </a:extLst>
          </p:cNvPr>
          <p:cNvSpPr>
            <a:spLocks noGrp="1"/>
          </p:cNvSpPr>
          <p:nvPr>
            <p:ph type="title"/>
          </p:nvPr>
        </p:nvSpPr>
        <p:spPr/>
        <p:txBody>
          <a:bodyPr>
            <a:normAutofit fontScale="90000"/>
          </a:bodyPr>
          <a:lstStyle/>
          <a:p>
            <a:r>
              <a:rPr lang="en-US"/>
              <a:t>The CPU board: ESP8266 with 4 MBytes Flash</a:t>
            </a:r>
            <a:endParaRPr lang="en-GB"/>
          </a:p>
        </p:txBody>
      </p:sp>
      <p:pic>
        <p:nvPicPr>
          <p:cNvPr id="9" name="Content Placeholder 8" descr="A close-up of a blue circuit board&#10;&#10;Description automatically generated">
            <a:extLst>
              <a:ext uri="{FF2B5EF4-FFF2-40B4-BE49-F238E27FC236}">
                <a16:creationId xmlns:a16="http://schemas.microsoft.com/office/drawing/2014/main" id="{0EDB438F-ED8C-D570-253F-CE821461D5B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59423" y="2226469"/>
            <a:ext cx="7025154" cy="3263504"/>
          </a:xfrm>
        </p:spPr>
      </p:pic>
    </p:spTree>
    <p:extLst>
      <p:ext uri="{BB962C8B-B14F-4D97-AF65-F5344CB8AC3E}">
        <p14:creationId xmlns:p14="http://schemas.microsoft.com/office/powerpoint/2010/main" val="8385817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576EF-AF0D-127F-C592-5B8819E1C6AE}"/>
              </a:ext>
            </a:extLst>
          </p:cNvPr>
          <p:cNvSpPr>
            <a:spLocks noGrp="1"/>
          </p:cNvSpPr>
          <p:nvPr>
            <p:ph type="title"/>
          </p:nvPr>
        </p:nvSpPr>
        <p:spPr/>
        <p:txBody>
          <a:bodyPr>
            <a:normAutofit fontScale="90000"/>
          </a:bodyPr>
          <a:lstStyle/>
          <a:p>
            <a:r>
              <a:rPr lang="en-US"/>
              <a:t>The CPU board pins and their functions</a:t>
            </a:r>
            <a:endParaRPr lang="en-GB"/>
          </a:p>
        </p:txBody>
      </p:sp>
      <p:pic>
        <p:nvPicPr>
          <p:cNvPr id="9" name="Content Placeholder 8" descr="A close-up of a microchip&#10;&#10;Description automatically generated">
            <a:extLst>
              <a:ext uri="{FF2B5EF4-FFF2-40B4-BE49-F238E27FC236}">
                <a16:creationId xmlns:a16="http://schemas.microsoft.com/office/drawing/2014/main" id="{3F73B374-313A-ECEA-0AA4-53D1286BC11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28650" y="2236128"/>
            <a:ext cx="4939357" cy="3263504"/>
          </a:xfrm>
        </p:spPr>
      </p:pic>
      <p:sp>
        <p:nvSpPr>
          <p:cNvPr id="13" name="TextBox 12">
            <a:extLst>
              <a:ext uri="{FF2B5EF4-FFF2-40B4-BE49-F238E27FC236}">
                <a16:creationId xmlns:a16="http://schemas.microsoft.com/office/drawing/2014/main" id="{4ACF530B-7F05-7AF1-007D-E5484C902CEF}"/>
              </a:ext>
            </a:extLst>
          </p:cNvPr>
          <p:cNvSpPr txBox="1"/>
          <p:nvPr/>
        </p:nvSpPr>
        <p:spPr>
          <a:xfrm>
            <a:off x="5703738" y="2236128"/>
            <a:ext cx="2811612" cy="2169825"/>
          </a:xfrm>
          <a:prstGeom prst="rect">
            <a:avLst/>
          </a:prstGeom>
          <a:noFill/>
        </p:spPr>
        <p:txBody>
          <a:bodyPr wrap="square" rtlCol="0">
            <a:spAutoFit/>
          </a:bodyPr>
          <a:lstStyle/>
          <a:p>
            <a:r>
              <a:rPr lang="en-US" sz="1350"/>
              <a:t>Note that pins have more than one denomination, depending whether you are using the Arduino IDE or MicroPython to program the CPU. In MicroPython, the GPIOxx number is used, so GPIO4 will be "Pin 4".</a:t>
            </a:r>
          </a:p>
          <a:p>
            <a:r>
              <a:rPr lang="en-US" sz="1350"/>
              <a:t>The board has an LED, connected to GPIO pin 2 (also D4) so that the LED will be ON if the pin outputs 0, and off if the pin outputs 1.</a:t>
            </a:r>
            <a:endParaRPr lang="en-GB" sz="1350"/>
          </a:p>
        </p:txBody>
      </p:sp>
    </p:spTree>
    <p:extLst>
      <p:ext uri="{BB962C8B-B14F-4D97-AF65-F5344CB8AC3E}">
        <p14:creationId xmlns:p14="http://schemas.microsoft.com/office/powerpoint/2010/main" val="41263988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41F59-C9AD-C7F8-2666-F7DD5EF5D595}"/>
              </a:ext>
            </a:extLst>
          </p:cNvPr>
          <p:cNvSpPr>
            <a:spLocks noGrp="1"/>
          </p:cNvSpPr>
          <p:nvPr>
            <p:ph type="title"/>
          </p:nvPr>
        </p:nvSpPr>
        <p:spPr/>
        <p:txBody>
          <a:bodyPr/>
          <a:lstStyle/>
          <a:p>
            <a:r>
              <a:rPr lang="en-US"/>
              <a:t>Which are the best pins to use?</a:t>
            </a:r>
            <a:endParaRPr lang="en-GB"/>
          </a:p>
        </p:txBody>
      </p:sp>
      <p:graphicFrame>
        <p:nvGraphicFramePr>
          <p:cNvPr id="4" name="Table 12">
            <a:extLst>
              <a:ext uri="{FF2B5EF4-FFF2-40B4-BE49-F238E27FC236}">
                <a16:creationId xmlns:a16="http://schemas.microsoft.com/office/drawing/2014/main" id="{A6692C34-A8E2-BA2D-FD78-7AEE10E1410F}"/>
              </a:ext>
            </a:extLst>
          </p:cNvPr>
          <p:cNvGraphicFramePr>
            <a:graphicFrameLocks noGrp="1"/>
          </p:cNvGraphicFramePr>
          <p:nvPr>
            <p:ph idx="1"/>
          </p:nvPr>
        </p:nvGraphicFramePr>
        <p:xfrm>
          <a:off x="628647" y="2125267"/>
          <a:ext cx="7886700" cy="3735526"/>
        </p:xfrm>
        <a:graphic>
          <a:graphicData uri="http://schemas.openxmlformats.org/drawingml/2006/table">
            <a:tbl>
              <a:tblPr firstRow="1" bandRow="1">
                <a:tableStyleId>{5C22544A-7EE6-4342-B048-85BDC9FD1C3A}</a:tableStyleId>
              </a:tblPr>
              <a:tblGrid>
                <a:gridCol w="733580">
                  <a:extLst>
                    <a:ext uri="{9D8B030D-6E8A-4147-A177-3AD203B41FA5}">
                      <a16:colId xmlns:a16="http://schemas.microsoft.com/office/drawing/2014/main" val="1614127095"/>
                    </a:ext>
                  </a:extLst>
                </a:gridCol>
                <a:gridCol w="784421">
                  <a:extLst>
                    <a:ext uri="{9D8B030D-6E8A-4147-A177-3AD203B41FA5}">
                      <a16:colId xmlns:a16="http://schemas.microsoft.com/office/drawing/2014/main" val="3650614927"/>
                    </a:ext>
                  </a:extLst>
                </a:gridCol>
                <a:gridCol w="806211">
                  <a:extLst>
                    <a:ext uri="{9D8B030D-6E8A-4147-A177-3AD203B41FA5}">
                      <a16:colId xmlns:a16="http://schemas.microsoft.com/office/drawing/2014/main" val="3449279742"/>
                    </a:ext>
                  </a:extLst>
                </a:gridCol>
                <a:gridCol w="653684">
                  <a:extLst>
                    <a:ext uri="{9D8B030D-6E8A-4147-A177-3AD203B41FA5}">
                      <a16:colId xmlns:a16="http://schemas.microsoft.com/office/drawing/2014/main" val="3350005683"/>
                    </a:ext>
                  </a:extLst>
                </a:gridCol>
                <a:gridCol w="566526">
                  <a:extLst>
                    <a:ext uri="{9D8B030D-6E8A-4147-A177-3AD203B41FA5}">
                      <a16:colId xmlns:a16="http://schemas.microsoft.com/office/drawing/2014/main" val="3546599937"/>
                    </a:ext>
                  </a:extLst>
                </a:gridCol>
                <a:gridCol w="905765">
                  <a:extLst>
                    <a:ext uri="{9D8B030D-6E8A-4147-A177-3AD203B41FA5}">
                      <a16:colId xmlns:a16="http://schemas.microsoft.com/office/drawing/2014/main" val="3283525141"/>
                    </a:ext>
                  </a:extLst>
                </a:gridCol>
                <a:gridCol w="1661294">
                  <a:extLst>
                    <a:ext uri="{9D8B030D-6E8A-4147-A177-3AD203B41FA5}">
                      <a16:colId xmlns:a16="http://schemas.microsoft.com/office/drawing/2014/main" val="2918849948"/>
                    </a:ext>
                  </a:extLst>
                </a:gridCol>
                <a:gridCol w="1103709">
                  <a:extLst>
                    <a:ext uri="{9D8B030D-6E8A-4147-A177-3AD203B41FA5}">
                      <a16:colId xmlns:a16="http://schemas.microsoft.com/office/drawing/2014/main" val="178094197"/>
                    </a:ext>
                  </a:extLst>
                </a:gridCol>
                <a:gridCol w="671510">
                  <a:extLst>
                    <a:ext uri="{9D8B030D-6E8A-4147-A177-3AD203B41FA5}">
                      <a16:colId xmlns:a16="http://schemas.microsoft.com/office/drawing/2014/main" val="2161446269"/>
                    </a:ext>
                  </a:extLst>
                </a:gridCol>
              </a:tblGrid>
              <a:tr h="443686">
                <a:tc>
                  <a:txBody>
                    <a:bodyPr/>
                    <a:lstStyle/>
                    <a:p>
                      <a:r>
                        <a:rPr lang="en-US" sz="1400"/>
                        <a:t>Label</a:t>
                      </a:r>
                      <a:endParaRPr lang="en-GB" sz="1400"/>
                    </a:p>
                  </a:txBody>
                  <a:tcPr marL="68580" marR="68580" marT="34290" marB="34290"/>
                </a:tc>
                <a:tc>
                  <a:txBody>
                    <a:bodyPr/>
                    <a:lstStyle/>
                    <a:p>
                      <a:r>
                        <a:rPr lang="en-US" sz="1400"/>
                        <a:t>GPIO</a:t>
                      </a:r>
                      <a:endParaRPr lang="en-GB" sz="1400"/>
                    </a:p>
                  </a:txBody>
                  <a:tcPr marL="68580" marR="68580" marT="34290" marB="34290"/>
                </a:tc>
                <a:tc>
                  <a:txBody>
                    <a:bodyPr/>
                    <a:lstStyle/>
                    <a:p>
                      <a:r>
                        <a:rPr lang="en-US" sz="1400"/>
                        <a:t>Serial</a:t>
                      </a:r>
                      <a:endParaRPr lang="en-GB" sz="1400"/>
                    </a:p>
                  </a:txBody>
                  <a:tcPr marL="68580" marR="68580" marT="34290" marB="34290"/>
                </a:tc>
                <a:tc>
                  <a:txBody>
                    <a:bodyPr/>
                    <a:lstStyle/>
                    <a:p>
                      <a:r>
                        <a:rPr lang="en-US" sz="1400"/>
                        <a:t>SPI</a:t>
                      </a:r>
                      <a:endParaRPr lang="en-GB" sz="1400"/>
                    </a:p>
                  </a:txBody>
                  <a:tcPr marL="68580" marR="68580" marT="34290" marB="34290"/>
                </a:tc>
                <a:tc>
                  <a:txBody>
                    <a:bodyPr/>
                    <a:lstStyle/>
                    <a:p>
                      <a:r>
                        <a:rPr lang="en-US" sz="1400"/>
                        <a:t>I2C</a:t>
                      </a:r>
                      <a:endParaRPr lang="en-GB" sz="1400"/>
                    </a:p>
                  </a:txBody>
                  <a:tcPr marL="68580" marR="68580" marT="34290" marB="34290"/>
                </a:tc>
                <a:tc>
                  <a:txBody>
                    <a:bodyPr/>
                    <a:lstStyle/>
                    <a:p>
                      <a:r>
                        <a:rPr lang="en-US" sz="1400"/>
                        <a:t>Other</a:t>
                      </a:r>
                      <a:endParaRPr lang="en-GB" sz="1400"/>
                    </a:p>
                  </a:txBody>
                  <a:tcPr marL="68580" marR="68580" marT="34290" marB="34290"/>
                </a:tc>
                <a:tc>
                  <a:txBody>
                    <a:bodyPr/>
                    <a:lstStyle/>
                    <a:p>
                      <a:r>
                        <a:rPr lang="en-US" sz="1400"/>
                        <a:t>Comment</a:t>
                      </a:r>
                      <a:endParaRPr lang="en-GB" sz="1400"/>
                    </a:p>
                  </a:txBody>
                  <a:tcPr marL="68580" marR="68580" marT="34290" marB="34290"/>
                </a:tc>
                <a:tc>
                  <a:txBody>
                    <a:bodyPr/>
                    <a:lstStyle/>
                    <a:p>
                      <a:r>
                        <a:rPr lang="en-US" sz="1400"/>
                        <a:t>Input</a:t>
                      </a:r>
                      <a:endParaRPr lang="en-GB" sz="1400"/>
                    </a:p>
                  </a:txBody>
                  <a:tcPr marL="68580" marR="68580" marT="34290" marB="34290"/>
                </a:tc>
                <a:tc>
                  <a:txBody>
                    <a:bodyPr/>
                    <a:lstStyle/>
                    <a:p>
                      <a:r>
                        <a:rPr lang="en-US" sz="1400"/>
                        <a:t>Out</a:t>
                      </a:r>
                      <a:endParaRPr lang="en-GB" sz="1400"/>
                    </a:p>
                  </a:txBody>
                  <a:tcPr marL="68580" marR="68580" marT="34290" marB="34290"/>
                </a:tc>
                <a:extLst>
                  <a:ext uri="{0D108BD9-81ED-4DB2-BD59-A6C34878D82A}">
                    <a16:rowId xmlns:a16="http://schemas.microsoft.com/office/drawing/2014/main" val="1665289638"/>
                  </a:ext>
                </a:extLst>
              </a:tr>
              <a:tr h="274320">
                <a:tc>
                  <a:txBody>
                    <a:bodyPr/>
                    <a:lstStyle/>
                    <a:p>
                      <a:r>
                        <a:rPr lang="en-US" sz="1400"/>
                        <a:t>D0</a:t>
                      </a:r>
                      <a:endParaRPr lang="en-GB" sz="1400"/>
                    </a:p>
                  </a:txBody>
                  <a:tcPr marL="68580" marR="68580" marT="34290" marB="34290"/>
                </a:tc>
                <a:tc>
                  <a:txBody>
                    <a:bodyPr/>
                    <a:lstStyle/>
                    <a:p>
                      <a:r>
                        <a:rPr lang="en-US" sz="1400"/>
                        <a:t>16</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Wakeup</a:t>
                      </a:r>
                      <a:endParaRPr lang="en-GB" sz="1400"/>
                    </a:p>
                  </a:txBody>
                  <a:tcPr marL="68580" marR="68580" marT="34290" marB="34290"/>
                </a:tc>
                <a:tc>
                  <a:txBody>
                    <a:bodyPr/>
                    <a:lstStyle/>
                    <a:p>
                      <a:r>
                        <a:rPr lang="en-US" sz="1400"/>
                        <a:t>HIGH at boot</a:t>
                      </a:r>
                      <a:endParaRPr lang="en-GB" sz="1400"/>
                    </a:p>
                  </a:txBody>
                  <a:tcPr marL="68580" marR="68580" marT="34290" marB="34290"/>
                </a:tc>
                <a:tc>
                  <a:txBody>
                    <a:bodyPr/>
                    <a:lstStyle/>
                    <a:p>
                      <a:r>
                        <a:rPr lang="en-US" sz="1400"/>
                        <a:t>No interrupt</a:t>
                      </a:r>
                      <a:endParaRPr lang="en-GB" sz="1400"/>
                    </a:p>
                  </a:txBody>
                  <a:tcPr marL="68580" marR="68580" marT="34290" marB="34290"/>
                </a:tc>
                <a:tc>
                  <a:txBody>
                    <a:bodyPr/>
                    <a:lstStyle/>
                    <a:p>
                      <a:r>
                        <a:rPr lang="en-US" sz="1400"/>
                        <a:t>OK</a:t>
                      </a:r>
                      <a:endParaRPr lang="en-GB" sz="1400"/>
                    </a:p>
                  </a:txBody>
                  <a:tcPr marL="68580" marR="68580" marT="34290" marB="34290"/>
                </a:tc>
                <a:extLst>
                  <a:ext uri="{0D108BD9-81ED-4DB2-BD59-A6C34878D82A}">
                    <a16:rowId xmlns:a16="http://schemas.microsoft.com/office/drawing/2014/main" val="3297560080"/>
                  </a:ext>
                </a:extLst>
              </a:tr>
              <a:tr h="274320">
                <a:tc>
                  <a:txBody>
                    <a:bodyPr/>
                    <a:lstStyle/>
                    <a:p>
                      <a:r>
                        <a:rPr lang="en-US" sz="1400"/>
                        <a:t>D1</a:t>
                      </a:r>
                      <a:endParaRPr lang="en-GB" sz="1400"/>
                    </a:p>
                  </a:txBody>
                  <a:tcPr marL="68580" marR="68580" marT="34290" marB="34290"/>
                </a:tc>
                <a:tc>
                  <a:txBody>
                    <a:bodyPr/>
                    <a:lstStyle/>
                    <a:p>
                      <a:r>
                        <a:rPr lang="en-US" sz="1400"/>
                        <a:t>5</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SCL</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OK</a:t>
                      </a:r>
                      <a:endParaRPr lang="en-GB" sz="1400"/>
                    </a:p>
                  </a:txBody>
                  <a:tcPr marL="68580" marR="68580" marT="34290" marB="34290"/>
                </a:tc>
                <a:tc>
                  <a:txBody>
                    <a:bodyPr/>
                    <a:lstStyle/>
                    <a:p>
                      <a:r>
                        <a:rPr lang="en-US" sz="1400"/>
                        <a:t>OK</a:t>
                      </a:r>
                      <a:endParaRPr lang="en-GB" sz="1400"/>
                    </a:p>
                  </a:txBody>
                  <a:tcPr marL="68580" marR="68580" marT="34290" marB="34290"/>
                </a:tc>
                <a:extLst>
                  <a:ext uri="{0D108BD9-81ED-4DB2-BD59-A6C34878D82A}">
                    <a16:rowId xmlns:a16="http://schemas.microsoft.com/office/drawing/2014/main" val="3042669865"/>
                  </a:ext>
                </a:extLst>
              </a:tr>
              <a:tr h="274320">
                <a:tc>
                  <a:txBody>
                    <a:bodyPr/>
                    <a:lstStyle/>
                    <a:p>
                      <a:r>
                        <a:rPr lang="en-US" sz="1400"/>
                        <a:t>D2</a:t>
                      </a:r>
                      <a:endParaRPr lang="en-GB" sz="1400"/>
                    </a:p>
                  </a:txBody>
                  <a:tcPr marL="68580" marR="68580" marT="34290" marB="34290"/>
                </a:tc>
                <a:tc>
                  <a:txBody>
                    <a:bodyPr/>
                    <a:lstStyle/>
                    <a:p>
                      <a:r>
                        <a:rPr lang="en-US" sz="1400"/>
                        <a:t>4</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SDA</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OK</a:t>
                      </a:r>
                      <a:endParaRPr lang="en-GB" sz="1400"/>
                    </a:p>
                  </a:txBody>
                  <a:tcPr marL="68580" marR="68580" marT="34290" marB="34290"/>
                </a:tc>
                <a:tc>
                  <a:txBody>
                    <a:bodyPr/>
                    <a:lstStyle/>
                    <a:p>
                      <a:r>
                        <a:rPr lang="en-US" sz="1400"/>
                        <a:t>OK</a:t>
                      </a:r>
                      <a:endParaRPr lang="en-GB" sz="1400"/>
                    </a:p>
                  </a:txBody>
                  <a:tcPr marL="68580" marR="68580" marT="34290" marB="34290"/>
                </a:tc>
                <a:extLst>
                  <a:ext uri="{0D108BD9-81ED-4DB2-BD59-A6C34878D82A}">
                    <a16:rowId xmlns:a16="http://schemas.microsoft.com/office/drawing/2014/main" val="1258124286"/>
                  </a:ext>
                </a:extLst>
              </a:tr>
              <a:tr h="274320">
                <a:tc>
                  <a:txBody>
                    <a:bodyPr/>
                    <a:lstStyle/>
                    <a:p>
                      <a:r>
                        <a:rPr lang="en-US" sz="1400"/>
                        <a:t>D3</a:t>
                      </a:r>
                      <a:endParaRPr lang="en-GB" sz="1400"/>
                    </a:p>
                  </a:txBody>
                  <a:tcPr marL="68580" marR="68580" marT="34290" marB="34290"/>
                </a:tc>
                <a:tc>
                  <a:txBody>
                    <a:bodyPr/>
                    <a:lstStyle/>
                    <a:p>
                      <a:r>
                        <a:rPr lang="en-US" sz="1400"/>
                        <a:t>0</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FLASH </a:t>
                      </a:r>
                      <a:endParaRPr lang="en-GB" sz="1400"/>
                    </a:p>
                  </a:txBody>
                  <a:tcPr marL="68580" marR="68580" marT="34290" marB="34290"/>
                </a:tc>
                <a:tc>
                  <a:txBody>
                    <a:bodyPr/>
                    <a:lstStyle/>
                    <a:p>
                      <a:r>
                        <a:rPr lang="en-US" sz="1400"/>
                        <a:t>boot fails if LOW</a:t>
                      </a:r>
                      <a:endParaRPr lang="en-GB" sz="1400"/>
                    </a:p>
                  </a:txBody>
                  <a:tcPr marL="68580" marR="68580" marT="34290" marB="34290"/>
                </a:tc>
                <a:tc>
                  <a:txBody>
                    <a:bodyPr/>
                    <a:lstStyle/>
                    <a:p>
                      <a:r>
                        <a:rPr lang="en-US" sz="1400"/>
                        <a:t>Pulled up</a:t>
                      </a:r>
                      <a:endParaRPr lang="en-GB" sz="1400"/>
                    </a:p>
                  </a:txBody>
                  <a:tcPr marL="68580" marR="68580" marT="34290" marB="34290"/>
                </a:tc>
                <a:tc>
                  <a:txBody>
                    <a:bodyPr/>
                    <a:lstStyle/>
                    <a:p>
                      <a:r>
                        <a:rPr lang="en-US" sz="1400"/>
                        <a:t>OK</a:t>
                      </a:r>
                      <a:endParaRPr lang="en-GB" sz="1400"/>
                    </a:p>
                  </a:txBody>
                  <a:tcPr marL="68580" marR="68580" marT="34290" marB="34290"/>
                </a:tc>
                <a:extLst>
                  <a:ext uri="{0D108BD9-81ED-4DB2-BD59-A6C34878D82A}">
                    <a16:rowId xmlns:a16="http://schemas.microsoft.com/office/drawing/2014/main" val="3220626827"/>
                  </a:ext>
                </a:extLst>
              </a:tr>
              <a:tr h="274320">
                <a:tc>
                  <a:txBody>
                    <a:bodyPr/>
                    <a:lstStyle/>
                    <a:p>
                      <a:r>
                        <a:rPr lang="en-US" sz="1400"/>
                        <a:t>D4</a:t>
                      </a:r>
                      <a:endParaRPr lang="en-GB" sz="1400"/>
                    </a:p>
                  </a:txBody>
                  <a:tcPr marL="68580" marR="68580" marT="34290" marB="34290"/>
                </a:tc>
                <a:tc>
                  <a:txBody>
                    <a:bodyPr/>
                    <a:lstStyle/>
                    <a:p>
                      <a:r>
                        <a:rPr lang="en-US" sz="1400"/>
                        <a:t>2</a:t>
                      </a:r>
                      <a:endParaRPr lang="en-GB" sz="1400"/>
                    </a:p>
                  </a:txBody>
                  <a:tcPr marL="68580" marR="68580" marT="34290" marB="34290"/>
                </a:tc>
                <a:tc>
                  <a:txBody>
                    <a:bodyPr/>
                    <a:lstStyle/>
                    <a:p>
                      <a:r>
                        <a:rPr lang="en-US" sz="1400"/>
                        <a:t>TXD1</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Board LED</a:t>
                      </a:r>
                      <a:endParaRPr lang="en-GB" sz="1400"/>
                    </a:p>
                  </a:txBody>
                  <a:tcPr marL="68580" marR="68580" marT="34290" marB="34290"/>
                </a:tc>
                <a:tc>
                  <a:txBody>
                    <a:bodyPr/>
                    <a:lstStyle/>
                    <a:p>
                      <a:r>
                        <a:rPr lang="en-US" sz="1400"/>
                        <a:t>boot fails if LOW</a:t>
                      </a:r>
                      <a:endParaRPr lang="en-GB" sz="1400"/>
                    </a:p>
                  </a:txBody>
                  <a:tcPr marL="68580" marR="68580" marT="34290" marB="34290"/>
                </a:tc>
                <a:tc>
                  <a:txBody>
                    <a:bodyPr/>
                    <a:lstStyle/>
                    <a:p>
                      <a:r>
                        <a:rPr lang="en-US" sz="1400"/>
                        <a:t>Pulled up</a:t>
                      </a:r>
                      <a:endParaRPr lang="en-GB" sz="1400"/>
                    </a:p>
                  </a:txBody>
                  <a:tcPr marL="68580" marR="68580" marT="34290" marB="34290"/>
                </a:tc>
                <a:tc>
                  <a:txBody>
                    <a:bodyPr/>
                    <a:lstStyle/>
                    <a:p>
                      <a:r>
                        <a:rPr lang="en-US" sz="1400"/>
                        <a:t>OK</a:t>
                      </a:r>
                      <a:endParaRPr lang="en-GB" sz="1400"/>
                    </a:p>
                  </a:txBody>
                  <a:tcPr marL="68580" marR="68580" marT="34290" marB="34290"/>
                </a:tc>
                <a:extLst>
                  <a:ext uri="{0D108BD9-81ED-4DB2-BD59-A6C34878D82A}">
                    <a16:rowId xmlns:a16="http://schemas.microsoft.com/office/drawing/2014/main" val="3398468942"/>
                  </a:ext>
                </a:extLst>
              </a:tr>
              <a:tr h="274320">
                <a:tc>
                  <a:txBody>
                    <a:bodyPr/>
                    <a:lstStyle/>
                    <a:p>
                      <a:r>
                        <a:rPr lang="en-US" sz="1400"/>
                        <a:t>D5</a:t>
                      </a:r>
                      <a:endParaRPr lang="en-GB" sz="1400"/>
                    </a:p>
                  </a:txBody>
                  <a:tcPr marL="68580" marR="68580" marT="34290" marB="34290"/>
                </a:tc>
                <a:tc>
                  <a:txBody>
                    <a:bodyPr/>
                    <a:lstStyle/>
                    <a:p>
                      <a:r>
                        <a:rPr lang="en-US" sz="1400"/>
                        <a:t>14</a:t>
                      </a:r>
                      <a:endParaRPr lang="en-GB" sz="1400"/>
                    </a:p>
                  </a:txBody>
                  <a:tcPr marL="68580" marR="68580" marT="34290" marB="34290"/>
                </a:tc>
                <a:tc>
                  <a:txBody>
                    <a:bodyPr/>
                    <a:lstStyle/>
                    <a:p>
                      <a:endParaRPr lang="en-GB" sz="1400"/>
                    </a:p>
                  </a:txBody>
                  <a:tcPr marL="68580" marR="68580" marT="34290" marB="34290"/>
                </a:tc>
                <a:tc>
                  <a:txBody>
                    <a:bodyPr/>
                    <a:lstStyle/>
                    <a:p>
                      <a:r>
                        <a:rPr lang="en-US" sz="1400"/>
                        <a:t>CLK</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OK</a:t>
                      </a:r>
                      <a:endParaRPr lang="en-GB" sz="1400"/>
                    </a:p>
                  </a:txBody>
                  <a:tcPr marL="68580" marR="68580" marT="34290" marB="34290"/>
                </a:tc>
                <a:tc>
                  <a:txBody>
                    <a:bodyPr/>
                    <a:lstStyle/>
                    <a:p>
                      <a:r>
                        <a:rPr lang="en-US" sz="1400"/>
                        <a:t>OK</a:t>
                      </a:r>
                      <a:endParaRPr lang="en-GB" sz="1400"/>
                    </a:p>
                  </a:txBody>
                  <a:tcPr marL="68580" marR="68580" marT="34290" marB="34290"/>
                </a:tc>
                <a:extLst>
                  <a:ext uri="{0D108BD9-81ED-4DB2-BD59-A6C34878D82A}">
                    <a16:rowId xmlns:a16="http://schemas.microsoft.com/office/drawing/2014/main" val="446002264"/>
                  </a:ext>
                </a:extLst>
              </a:tr>
              <a:tr h="274320">
                <a:tc>
                  <a:txBody>
                    <a:bodyPr/>
                    <a:lstStyle/>
                    <a:p>
                      <a:r>
                        <a:rPr lang="en-US" sz="1400"/>
                        <a:t>D6</a:t>
                      </a:r>
                      <a:endParaRPr lang="en-GB" sz="1400"/>
                    </a:p>
                  </a:txBody>
                  <a:tcPr marL="68580" marR="68580" marT="34290" marB="34290"/>
                </a:tc>
                <a:tc>
                  <a:txBody>
                    <a:bodyPr/>
                    <a:lstStyle/>
                    <a:p>
                      <a:r>
                        <a:rPr lang="en-US" sz="1400"/>
                        <a:t>12</a:t>
                      </a:r>
                      <a:endParaRPr lang="en-GB" sz="1400"/>
                    </a:p>
                  </a:txBody>
                  <a:tcPr marL="68580" marR="68580" marT="34290" marB="34290"/>
                </a:tc>
                <a:tc>
                  <a:txBody>
                    <a:bodyPr/>
                    <a:lstStyle/>
                    <a:p>
                      <a:endParaRPr lang="en-GB" sz="1400"/>
                    </a:p>
                  </a:txBody>
                  <a:tcPr marL="68580" marR="68580" marT="34290" marB="34290"/>
                </a:tc>
                <a:tc>
                  <a:txBody>
                    <a:bodyPr/>
                    <a:lstStyle/>
                    <a:p>
                      <a:r>
                        <a:rPr lang="en-US" sz="1400"/>
                        <a:t>MISO</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OK</a:t>
                      </a:r>
                      <a:endParaRPr lang="en-GB" sz="1400"/>
                    </a:p>
                  </a:txBody>
                  <a:tcPr marL="68580" marR="68580" marT="34290" marB="34290"/>
                </a:tc>
                <a:tc>
                  <a:txBody>
                    <a:bodyPr/>
                    <a:lstStyle/>
                    <a:p>
                      <a:r>
                        <a:rPr lang="en-US" sz="1400"/>
                        <a:t>OK</a:t>
                      </a:r>
                      <a:endParaRPr lang="en-GB" sz="1400"/>
                    </a:p>
                  </a:txBody>
                  <a:tcPr marL="68580" marR="68580" marT="34290" marB="34290"/>
                </a:tc>
                <a:extLst>
                  <a:ext uri="{0D108BD9-81ED-4DB2-BD59-A6C34878D82A}">
                    <a16:rowId xmlns:a16="http://schemas.microsoft.com/office/drawing/2014/main" val="144128960"/>
                  </a:ext>
                </a:extLst>
              </a:tr>
              <a:tr h="274320">
                <a:tc>
                  <a:txBody>
                    <a:bodyPr/>
                    <a:lstStyle/>
                    <a:p>
                      <a:r>
                        <a:rPr lang="en-US" sz="1400"/>
                        <a:t>D7</a:t>
                      </a:r>
                      <a:endParaRPr lang="en-GB" sz="1400"/>
                    </a:p>
                  </a:txBody>
                  <a:tcPr marL="68580" marR="68580" marT="34290" marB="34290"/>
                </a:tc>
                <a:tc>
                  <a:txBody>
                    <a:bodyPr/>
                    <a:lstStyle/>
                    <a:p>
                      <a:r>
                        <a:rPr lang="en-US" sz="1400"/>
                        <a:t>13</a:t>
                      </a:r>
                      <a:endParaRPr lang="en-GB" sz="1400"/>
                    </a:p>
                  </a:txBody>
                  <a:tcPr marL="68580" marR="68580" marT="34290" marB="34290"/>
                </a:tc>
                <a:tc>
                  <a:txBody>
                    <a:bodyPr/>
                    <a:lstStyle/>
                    <a:p>
                      <a:r>
                        <a:rPr lang="en-US" sz="1400"/>
                        <a:t>RXD2</a:t>
                      </a:r>
                      <a:endParaRPr lang="en-GB" sz="1400"/>
                    </a:p>
                  </a:txBody>
                  <a:tcPr marL="68580" marR="68580" marT="34290" marB="34290"/>
                </a:tc>
                <a:tc>
                  <a:txBody>
                    <a:bodyPr/>
                    <a:lstStyle/>
                    <a:p>
                      <a:r>
                        <a:rPr lang="en-US" sz="1400"/>
                        <a:t>MOSI</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OK</a:t>
                      </a:r>
                      <a:endParaRPr lang="en-GB" sz="1400"/>
                    </a:p>
                  </a:txBody>
                  <a:tcPr marL="68580" marR="68580" marT="34290" marB="34290"/>
                </a:tc>
                <a:tc>
                  <a:txBody>
                    <a:bodyPr/>
                    <a:lstStyle/>
                    <a:p>
                      <a:r>
                        <a:rPr lang="en-US" sz="1400"/>
                        <a:t>OK</a:t>
                      </a:r>
                      <a:endParaRPr lang="en-GB" sz="1400"/>
                    </a:p>
                  </a:txBody>
                  <a:tcPr marL="68580" marR="68580" marT="34290" marB="34290"/>
                </a:tc>
                <a:extLst>
                  <a:ext uri="{0D108BD9-81ED-4DB2-BD59-A6C34878D82A}">
                    <a16:rowId xmlns:a16="http://schemas.microsoft.com/office/drawing/2014/main" val="2187842762"/>
                  </a:ext>
                </a:extLst>
              </a:tr>
              <a:tr h="274320">
                <a:tc>
                  <a:txBody>
                    <a:bodyPr/>
                    <a:lstStyle/>
                    <a:p>
                      <a:r>
                        <a:rPr lang="en-US" sz="1400"/>
                        <a:t>D8</a:t>
                      </a:r>
                      <a:endParaRPr lang="en-GB" sz="1400"/>
                    </a:p>
                  </a:txBody>
                  <a:tcPr marL="68580" marR="68580" marT="34290" marB="34290"/>
                </a:tc>
                <a:tc>
                  <a:txBody>
                    <a:bodyPr/>
                    <a:lstStyle/>
                    <a:p>
                      <a:r>
                        <a:rPr lang="en-US" sz="1400"/>
                        <a:t>15</a:t>
                      </a:r>
                      <a:endParaRPr lang="en-GB" sz="1400"/>
                    </a:p>
                  </a:txBody>
                  <a:tcPr marL="68580" marR="68580" marT="34290" marB="34290"/>
                </a:tc>
                <a:tc>
                  <a:txBody>
                    <a:bodyPr/>
                    <a:lstStyle/>
                    <a:p>
                      <a:r>
                        <a:rPr lang="en-US" sz="1400"/>
                        <a:t>TXD2</a:t>
                      </a:r>
                      <a:endParaRPr lang="en-GB" sz="1400"/>
                    </a:p>
                  </a:txBody>
                  <a:tcPr marL="68580" marR="68580" marT="34290" marB="34290"/>
                </a:tc>
                <a:tc>
                  <a:txBody>
                    <a:bodyPr/>
                    <a:lstStyle/>
                    <a:p>
                      <a:r>
                        <a:rPr lang="en-US" sz="1400"/>
                        <a:t>CS</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boot fails if HIGH</a:t>
                      </a:r>
                      <a:endParaRPr lang="en-GB" sz="1400"/>
                    </a:p>
                  </a:txBody>
                  <a:tcPr marL="68580" marR="68580" marT="34290" marB="34290"/>
                </a:tc>
                <a:tc>
                  <a:txBody>
                    <a:bodyPr/>
                    <a:lstStyle/>
                    <a:p>
                      <a:r>
                        <a:rPr lang="en-US" sz="1400"/>
                        <a:t>Pulled down</a:t>
                      </a:r>
                      <a:endParaRPr lang="en-GB" sz="1400"/>
                    </a:p>
                  </a:txBody>
                  <a:tcPr marL="68580" marR="68580" marT="34290" marB="34290"/>
                </a:tc>
                <a:tc>
                  <a:txBody>
                    <a:bodyPr/>
                    <a:lstStyle/>
                    <a:p>
                      <a:r>
                        <a:rPr lang="en-US" sz="1400"/>
                        <a:t>Maybe</a:t>
                      </a:r>
                      <a:endParaRPr lang="en-GB" sz="1400"/>
                    </a:p>
                  </a:txBody>
                  <a:tcPr marL="68580" marR="68580" marT="34290" marB="34290"/>
                </a:tc>
                <a:extLst>
                  <a:ext uri="{0D108BD9-81ED-4DB2-BD59-A6C34878D82A}">
                    <a16:rowId xmlns:a16="http://schemas.microsoft.com/office/drawing/2014/main" val="604011702"/>
                  </a:ext>
                </a:extLst>
              </a:tr>
              <a:tr h="274320">
                <a:tc>
                  <a:txBody>
                    <a:bodyPr/>
                    <a:lstStyle/>
                    <a:p>
                      <a:r>
                        <a:rPr lang="en-US" sz="1400"/>
                        <a:t>TX</a:t>
                      </a:r>
                      <a:endParaRPr lang="en-GB" sz="1400"/>
                    </a:p>
                  </a:txBody>
                  <a:tcPr marL="68580" marR="68580" marT="34290" marB="34290"/>
                </a:tc>
                <a:tc>
                  <a:txBody>
                    <a:bodyPr/>
                    <a:lstStyle/>
                    <a:p>
                      <a:r>
                        <a:rPr lang="en-US" sz="1400"/>
                        <a:t>1</a:t>
                      </a:r>
                      <a:endParaRPr lang="en-GB" sz="1400"/>
                    </a:p>
                  </a:txBody>
                  <a:tcPr marL="68580" marR="68580" marT="34290" marB="34290"/>
                </a:tc>
                <a:tc>
                  <a:txBody>
                    <a:bodyPr/>
                    <a:lstStyle/>
                    <a:p>
                      <a:r>
                        <a:rPr lang="en-US" sz="1400"/>
                        <a:t>TXD0</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HIGH at boot</a:t>
                      </a:r>
                      <a:endParaRPr lang="en-GB" sz="1400"/>
                    </a:p>
                  </a:txBody>
                  <a:tcPr marL="68580" marR="68580" marT="34290" marB="34290"/>
                </a:tc>
                <a:tc>
                  <a:txBody>
                    <a:bodyPr/>
                    <a:lstStyle/>
                    <a:p>
                      <a:r>
                        <a:rPr lang="en-US" sz="1400"/>
                        <a:t>Maybe</a:t>
                      </a:r>
                      <a:endParaRPr lang="en-GB" sz="1400"/>
                    </a:p>
                  </a:txBody>
                  <a:tcPr marL="68580" marR="68580" marT="34290" marB="34290"/>
                </a:tc>
                <a:tc>
                  <a:txBody>
                    <a:bodyPr/>
                    <a:lstStyle/>
                    <a:p>
                      <a:r>
                        <a:rPr lang="en-US" sz="1400"/>
                        <a:t>NO</a:t>
                      </a:r>
                      <a:endParaRPr lang="en-GB" sz="1400"/>
                    </a:p>
                  </a:txBody>
                  <a:tcPr marL="68580" marR="68580" marT="34290" marB="34290"/>
                </a:tc>
                <a:extLst>
                  <a:ext uri="{0D108BD9-81ED-4DB2-BD59-A6C34878D82A}">
                    <a16:rowId xmlns:a16="http://schemas.microsoft.com/office/drawing/2014/main" val="1579806977"/>
                  </a:ext>
                </a:extLst>
              </a:tr>
              <a:tr h="274320">
                <a:tc>
                  <a:txBody>
                    <a:bodyPr/>
                    <a:lstStyle/>
                    <a:p>
                      <a:r>
                        <a:rPr lang="en-US" sz="1400"/>
                        <a:t>RX</a:t>
                      </a:r>
                      <a:endParaRPr lang="en-GB" sz="1400"/>
                    </a:p>
                  </a:txBody>
                  <a:tcPr marL="68580" marR="68580" marT="34290" marB="34290"/>
                </a:tc>
                <a:tc>
                  <a:txBody>
                    <a:bodyPr/>
                    <a:lstStyle/>
                    <a:p>
                      <a:r>
                        <a:rPr lang="en-US" sz="1400"/>
                        <a:t>3</a:t>
                      </a:r>
                      <a:endParaRPr lang="en-GB" sz="1400"/>
                    </a:p>
                  </a:txBody>
                  <a:tcPr marL="68580" marR="68580" marT="34290" marB="34290"/>
                </a:tc>
                <a:tc>
                  <a:txBody>
                    <a:bodyPr/>
                    <a:lstStyle/>
                    <a:p>
                      <a:r>
                        <a:rPr lang="en-US" sz="1400"/>
                        <a:t>RXD0</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boot fails if LOW</a:t>
                      </a:r>
                      <a:endParaRPr lang="en-GB" sz="1400"/>
                    </a:p>
                  </a:txBody>
                  <a:tcPr marL="68580" marR="68580" marT="34290" marB="34290"/>
                </a:tc>
                <a:tc>
                  <a:txBody>
                    <a:bodyPr/>
                    <a:lstStyle/>
                    <a:p>
                      <a:r>
                        <a:rPr lang="en-US" sz="1400"/>
                        <a:t>NO</a:t>
                      </a:r>
                      <a:endParaRPr lang="en-GB" sz="1400"/>
                    </a:p>
                  </a:txBody>
                  <a:tcPr marL="68580" marR="68580" marT="34290" marB="34290"/>
                </a:tc>
                <a:tc>
                  <a:txBody>
                    <a:bodyPr/>
                    <a:lstStyle/>
                    <a:p>
                      <a:r>
                        <a:rPr lang="en-US" sz="1400"/>
                        <a:t>Maybe</a:t>
                      </a:r>
                      <a:endParaRPr lang="en-GB" sz="1400"/>
                    </a:p>
                  </a:txBody>
                  <a:tcPr marL="68580" marR="68580" marT="34290" marB="34290"/>
                </a:tc>
                <a:extLst>
                  <a:ext uri="{0D108BD9-81ED-4DB2-BD59-A6C34878D82A}">
                    <a16:rowId xmlns:a16="http://schemas.microsoft.com/office/drawing/2014/main" val="3237281467"/>
                  </a:ext>
                </a:extLst>
              </a:tr>
              <a:tr h="274320">
                <a:tc>
                  <a:txBody>
                    <a:bodyPr/>
                    <a:lstStyle/>
                    <a:p>
                      <a:r>
                        <a:rPr lang="en-US" sz="1400"/>
                        <a:t>A0</a:t>
                      </a:r>
                      <a:endParaRPr lang="en-GB" sz="1400"/>
                    </a:p>
                  </a:txBody>
                  <a:tcPr marL="68580" marR="68580" marT="34290" marB="34290"/>
                </a:tc>
                <a:tc>
                  <a:txBody>
                    <a:bodyPr/>
                    <a:lstStyle/>
                    <a:p>
                      <a:r>
                        <a:rPr lang="en-US" sz="1400"/>
                        <a:t>0</a:t>
                      </a:r>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endParaRPr lang="en-GB" sz="1400"/>
                    </a:p>
                  </a:txBody>
                  <a:tcPr marL="68580" marR="68580" marT="34290" marB="34290"/>
                </a:tc>
                <a:tc>
                  <a:txBody>
                    <a:bodyPr/>
                    <a:lstStyle/>
                    <a:p>
                      <a:r>
                        <a:rPr lang="en-US" sz="1400"/>
                        <a:t>ADC</a:t>
                      </a:r>
                      <a:endParaRPr lang="en-GB" sz="1400"/>
                    </a:p>
                  </a:txBody>
                  <a:tcPr marL="68580" marR="68580" marT="34290" marB="34290"/>
                </a:tc>
                <a:tc>
                  <a:txBody>
                    <a:bodyPr/>
                    <a:lstStyle/>
                    <a:p>
                      <a:endParaRPr lang="en-GB" sz="1400"/>
                    </a:p>
                  </a:txBody>
                  <a:tcPr marL="68580" marR="68580" marT="34290" marB="34290"/>
                </a:tc>
                <a:tc>
                  <a:txBody>
                    <a:bodyPr/>
                    <a:lstStyle/>
                    <a:p>
                      <a:r>
                        <a:rPr lang="en-US" sz="1400"/>
                        <a:t>Analog</a:t>
                      </a:r>
                      <a:endParaRPr lang="en-GB" sz="1400"/>
                    </a:p>
                  </a:txBody>
                  <a:tcPr marL="68580" marR="68580" marT="34290" marB="34290"/>
                </a:tc>
                <a:tc>
                  <a:txBody>
                    <a:bodyPr/>
                    <a:lstStyle/>
                    <a:p>
                      <a:r>
                        <a:rPr lang="en-US" sz="1400"/>
                        <a:t>NO</a:t>
                      </a:r>
                      <a:endParaRPr lang="en-GB" sz="1400"/>
                    </a:p>
                  </a:txBody>
                  <a:tcPr marL="68580" marR="68580" marT="34290" marB="34290"/>
                </a:tc>
                <a:extLst>
                  <a:ext uri="{0D108BD9-81ED-4DB2-BD59-A6C34878D82A}">
                    <a16:rowId xmlns:a16="http://schemas.microsoft.com/office/drawing/2014/main" val="3323404650"/>
                  </a:ext>
                </a:extLst>
              </a:tr>
            </a:tbl>
          </a:graphicData>
        </a:graphic>
      </p:graphicFrame>
    </p:spTree>
    <p:extLst>
      <p:ext uri="{BB962C8B-B14F-4D97-AF65-F5344CB8AC3E}">
        <p14:creationId xmlns:p14="http://schemas.microsoft.com/office/powerpoint/2010/main" val="13028772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807C3-BF59-CC94-2D21-F64BCB8CD009}"/>
              </a:ext>
            </a:extLst>
          </p:cNvPr>
          <p:cNvSpPr>
            <a:spLocks noGrp="1"/>
          </p:cNvSpPr>
          <p:nvPr>
            <p:ph type="title"/>
          </p:nvPr>
        </p:nvSpPr>
        <p:spPr/>
        <p:txBody>
          <a:bodyPr>
            <a:normAutofit fontScale="90000"/>
          </a:bodyPr>
          <a:lstStyle/>
          <a:p>
            <a:r>
              <a:rPr lang="en-US"/>
              <a:t>Installing firmware with Thonny 4.1.2</a:t>
            </a:r>
            <a:endParaRPr lang="en-GB"/>
          </a:p>
        </p:txBody>
      </p:sp>
      <p:sp>
        <p:nvSpPr>
          <p:cNvPr id="3" name="Content Placeholder 2">
            <a:extLst>
              <a:ext uri="{FF2B5EF4-FFF2-40B4-BE49-F238E27FC236}">
                <a16:creationId xmlns:a16="http://schemas.microsoft.com/office/drawing/2014/main" id="{BA0E0B4B-7928-06BD-C0AD-A9760652C11F}"/>
              </a:ext>
            </a:extLst>
          </p:cNvPr>
          <p:cNvSpPr>
            <a:spLocks noGrp="1"/>
          </p:cNvSpPr>
          <p:nvPr>
            <p:ph idx="1"/>
          </p:nvPr>
        </p:nvSpPr>
        <p:spPr/>
        <p:txBody>
          <a:bodyPr/>
          <a:lstStyle/>
          <a:p>
            <a:pPr marL="0" indent="0">
              <a:buNone/>
            </a:pPr>
            <a:r>
              <a:rPr lang="en-US"/>
              <a:t>The newest (as of today) version of Thonny can even fetch your firmware for you, and allows you to specify more parameters for the upload of firmware to your microcontroller...</a:t>
            </a:r>
            <a:endParaRPr lang="en-GB"/>
          </a:p>
        </p:txBody>
      </p:sp>
    </p:spTree>
    <p:extLst>
      <p:ext uri="{BB962C8B-B14F-4D97-AF65-F5344CB8AC3E}">
        <p14:creationId xmlns:p14="http://schemas.microsoft.com/office/powerpoint/2010/main" val="25867298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983FA-5505-EFC3-0EAD-BD1871E5B2F1}"/>
              </a:ext>
            </a:extLst>
          </p:cNvPr>
          <p:cNvSpPr>
            <a:spLocks noGrp="1"/>
          </p:cNvSpPr>
          <p:nvPr>
            <p:ph type="title"/>
          </p:nvPr>
        </p:nvSpPr>
        <p:spPr/>
        <p:txBody>
          <a:bodyPr/>
          <a:lstStyle/>
          <a:p>
            <a:r>
              <a:rPr lang="en-US"/>
              <a:t>The "blinky" example</a:t>
            </a:r>
            <a:endParaRPr lang="en-GB"/>
          </a:p>
        </p:txBody>
      </p:sp>
      <p:sp>
        <p:nvSpPr>
          <p:cNvPr id="3" name="Content Placeholder 2">
            <a:extLst>
              <a:ext uri="{FF2B5EF4-FFF2-40B4-BE49-F238E27FC236}">
                <a16:creationId xmlns:a16="http://schemas.microsoft.com/office/drawing/2014/main" id="{EDEF1720-BC28-BF27-FEE2-3A339BF09F12}"/>
              </a:ext>
            </a:extLst>
          </p:cNvPr>
          <p:cNvSpPr>
            <a:spLocks noGrp="1"/>
          </p:cNvSpPr>
          <p:nvPr>
            <p:ph idx="1"/>
          </p:nvPr>
        </p:nvSpPr>
        <p:spPr/>
        <p:txBody>
          <a:bodyPr>
            <a:normAutofit fontScale="85000" lnSpcReduction="10000"/>
          </a:bodyPr>
          <a:lstStyle/>
          <a:p>
            <a:r>
              <a:rPr lang="en-US"/>
              <a:t>We can now try the LED blink example in MicroPython: in Thonny, create a new file (click on the blank page icon) and type in the following, being very careful to respect the indentation (use the Tab key "--&gt;"):</a:t>
            </a:r>
          </a:p>
          <a:p>
            <a:pPr marL="685800" lvl="2" indent="0">
              <a:buNone/>
            </a:pPr>
            <a:r>
              <a:rPr lang="en-GB"/>
              <a:t>import time</a:t>
            </a:r>
          </a:p>
          <a:p>
            <a:pPr marL="685800" lvl="2" indent="0">
              <a:buNone/>
            </a:pPr>
            <a:r>
              <a:rPr lang="en-GB"/>
              <a:t>from machine import Pin</a:t>
            </a:r>
          </a:p>
          <a:p>
            <a:pPr marL="685800" lvl="2" indent="0">
              <a:buNone/>
            </a:pPr>
            <a:r>
              <a:rPr lang="en-GB"/>
              <a:t>ledpin = machine.Pin(2, Pin.OUT)</a:t>
            </a:r>
          </a:p>
          <a:p>
            <a:pPr marL="685800" lvl="2" indent="0">
              <a:buNone/>
            </a:pPr>
            <a:r>
              <a:rPr lang="en-GB"/>
              <a:t>while(True):</a:t>
            </a:r>
          </a:p>
          <a:p>
            <a:pPr marL="685800" lvl="2" indent="0">
              <a:buNone/>
            </a:pPr>
            <a:r>
              <a:rPr lang="en-GB"/>
              <a:t>    ledpin.on()</a:t>
            </a:r>
          </a:p>
          <a:p>
            <a:pPr marL="685800" lvl="2" indent="0">
              <a:buNone/>
            </a:pPr>
            <a:r>
              <a:rPr lang="en-GB"/>
              <a:t>    time.sleep(0.5)</a:t>
            </a:r>
          </a:p>
          <a:p>
            <a:pPr marL="685800" lvl="2" indent="0">
              <a:buNone/>
            </a:pPr>
            <a:r>
              <a:rPr lang="en-GB"/>
              <a:t>    ledpin.off()</a:t>
            </a:r>
          </a:p>
          <a:p>
            <a:pPr marL="685800" lvl="2" indent="0">
              <a:buNone/>
            </a:pPr>
            <a:r>
              <a:rPr lang="en-GB"/>
              <a:t>    time.sleep(0.5)</a:t>
            </a:r>
          </a:p>
        </p:txBody>
      </p:sp>
    </p:spTree>
    <p:extLst>
      <p:ext uri="{BB962C8B-B14F-4D97-AF65-F5344CB8AC3E}">
        <p14:creationId xmlns:p14="http://schemas.microsoft.com/office/powerpoint/2010/main" val="8243762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CFED0-41C9-682F-7FF2-96FD31FA4C1E}"/>
              </a:ext>
            </a:extLst>
          </p:cNvPr>
          <p:cNvSpPr>
            <a:spLocks noGrp="1"/>
          </p:cNvSpPr>
          <p:nvPr>
            <p:ph type="title"/>
          </p:nvPr>
        </p:nvSpPr>
        <p:spPr/>
        <p:txBody>
          <a:bodyPr>
            <a:normAutofit fontScale="90000"/>
          </a:bodyPr>
          <a:lstStyle/>
          <a:p>
            <a:r>
              <a:rPr lang="en-US"/>
              <a:t>What is going on in our "blinky" program?</a:t>
            </a:r>
            <a:endParaRPr lang="en-GB"/>
          </a:p>
        </p:txBody>
      </p:sp>
      <p:sp>
        <p:nvSpPr>
          <p:cNvPr id="8" name="Content Placeholder 7">
            <a:extLst>
              <a:ext uri="{FF2B5EF4-FFF2-40B4-BE49-F238E27FC236}">
                <a16:creationId xmlns:a16="http://schemas.microsoft.com/office/drawing/2014/main" id="{5065FF05-DDDA-DBF1-7D3C-22B3191FDD4E}"/>
              </a:ext>
            </a:extLst>
          </p:cNvPr>
          <p:cNvSpPr>
            <a:spLocks noGrp="1"/>
          </p:cNvSpPr>
          <p:nvPr>
            <p:ph sz="half" idx="1"/>
          </p:nvPr>
        </p:nvSpPr>
        <p:spPr/>
        <p:txBody>
          <a:bodyPr>
            <a:normAutofit lnSpcReduction="10000"/>
          </a:bodyPr>
          <a:lstStyle/>
          <a:p>
            <a:pPr marL="0" indent="0">
              <a:buNone/>
            </a:pPr>
            <a:r>
              <a:rPr lang="en-GB"/>
              <a:t>import time</a:t>
            </a:r>
          </a:p>
          <a:p>
            <a:pPr marL="0" indent="0">
              <a:buNone/>
            </a:pPr>
            <a:r>
              <a:rPr lang="en-GB"/>
              <a:t>from machine import Pin</a:t>
            </a:r>
          </a:p>
          <a:p>
            <a:pPr marL="0" indent="0">
              <a:buNone/>
            </a:pPr>
            <a:r>
              <a:rPr lang="en-GB"/>
              <a:t>ledpin = machine.Pin(2, Pin.OUT)</a:t>
            </a:r>
          </a:p>
          <a:p>
            <a:pPr marL="0" indent="0">
              <a:buNone/>
            </a:pPr>
            <a:r>
              <a:rPr lang="en-GB"/>
              <a:t>while(True):</a:t>
            </a:r>
          </a:p>
          <a:p>
            <a:pPr marL="0" indent="0">
              <a:buNone/>
            </a:pPr>
            <a:r>
              <a:rPr lang="en-GB"/>
              <a:t>    ledpin.on()</a:t>
            </a:r>
          </a:p>
          <a:p>
            <a:pPr marL="0" indent="0">
              <a:buNone/>
            </a:pPr>
            <a:r>
              <a:rPr lang="en-GB"/>
              <a:t>    time.sleep(0.5)</a:t>
            </a:r>
          </a:p>
          <a:p>
            <a:pPr marL="0" indent="0">
              <a:buNone/>
            </a:pPr>
            <a:r>
              <a:rPr lang="en-GB"/>
              <a:t>    ledpin.off()</a:t>
            </a:r>
          </a:p>
          <a:p>
            <a:pPr marL="0" indent="0">
              <a:buNone/>
            </a:pPr>
            <a:r>
              <a:rPr lang="en-GB"/>
              <a:t>    time.sleep(0.5)</a:t>
            </a:r>
          </a:p>
        </p:txBody>
      </p:sp>
      <p:sp>
        <p:nvSpPr>
          <p:cNvPr id="9" name="Content Placeholder 8">
            <a:extLst>
              <a:ext uri="{FF2B5EF4-FFF2-40B4-BE49-F238E27FC236}">
                <a16:creationId xmlns:a16="http://schemas.microsoft.com/office/drawing/2014/main" id="{3723C609-5194-6C84-0450-C8F8395A8441}"/>
              </a:ext>
            </a:extLst>
          </p:cNvPr>
          <p:cNvSpPr>
            <a:spLocks noGrp="1"/>
          </p:cNvSpPr>
          <p:nvPr>
            <p:ph sz="half" idx="2"/>
          </p:nvPr>
        </p:nvSpPr>
        <p:spPr/>
        <p:txBody>
          <a:bodyPr>
            <a:normAutofit lnSpcReduction="10000"/>
          </a:bodyPr>
          <a:lstStyle/>
          <a:p>
            <a:pPr marL="0" indent="0">
              <a:buNone/>
            </a:pPr>
            <a:r>
              <a:rPr lang="en-US"/>
              <a:t>These two lines are similar to #include &lt;library.h&gt; in C/C++</a:t>
            </a:r>
          </a:p>
          <a:p>
            <a:pPr marL="0" indent="0">
              <a:buNone/>
            </a:pPr>
            <a:r>
              <a:rPr lang="en-US"/>
              <a:t>here we define the LED pin</a:t>
            </a:r>
          </a:p>
          <a:p>
            <a:pPr marL="0" indent="0">
              <a:buNone/>
            </a:pPr>
            <a:r>
              <a:rPr lang="en-US"/>
              <a:t>now we loop forever</a:t>
            </a:r>
          </a:p>
          <a:p>
            <a:pPr marL="0" indent="0">
              <a:buNone/>
            </a:pPr>
            <a:r>
              <a:rPr lang="en-US"/>
              <a:t>turn the pin to 1 (LED off)</a:t>
            </a:r>
          </a:p>
          <a:p>
            <a:pPr marL="0" indent="0">
              <a:buNone/>
            </a:pPr>
            <a:r>
              <a:rPr lang="en-US"/>
              <a:t>wait half a second</a:t>
            </a:r>
          </a:p>
          <a:p>
            <a:pPr marL="0" indent="0">
              <a:buNone/>
            </a:pPr>
            <a:r>
              <a:rPr lang="en-US"/>
              <a:t>turn the pin to 0 (LED on)</a:t>
            </a:r>
          </a:p>
          <a:p>
            <a:pPr marL="0" indent="0">
              <a:buNone/>
            </a:pPr>
            <a:r>
              <a:rPr lang="en-US"/>
              <a:t>wait half a second</a:t>
            </a:r>
            <a:endParaRPr lang="en-GB"/>
          </a:p>
        </p:txBody>
      </p:sp>
    </p:spTree>
    <p:extLst>
      <p:ext uri="{BB962C8B-B14F-4D97-AF65-F5344CB8AC3E}">
        <p14:creationId xmlns:p14="http://schemas.microsoft.com/office/powerpoint/2010/main" val="24825171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E3F5B-D480-0A9D-E071-74B99AB9655B}"/>
              </a:ext>
            </a:extLst>
          </p:cNvPr>
          <p:cNvSpPr>
            <a:spLocks noGrp="1"/>
          </p:cNvSpPr>
          <p:nvPr>
            <p:ph type="title"/>
          </p:nvPr>
        </p:nvSpPr>
        <p:spPr/>
        <p:txBody>
          <a:bodyPr/>
          <a:lstStyle/>
          <a:p>
            <a:r>
              <a:rPr lang="en-US"/>
              <a:t>Another program: I2C scanner</a:t>
            </a:r>
            <a:endParaRPr lang="en-GB"/>
          </a:p>
        </p:txBody>
      </p:sp>
      <p:sp>
        <p:nvSpPr>
          <p:cNvPr id="3" name="Content Placeholder 2">
            <a:extLst>
              <a:ext uri="{FF2B5EF4-FFF2-40B4-BE49-F238E27FC236}">
                <a16:creationId xmlns:a16="http://schemas.microsoft.com/office/drawing/2014/main" id="{1B3BFB62-FB7F-3FE8-EAA5-9EE5C84FC10B}"/>
              </a:ext>
            </a:extLst>
          </p:cNvPr>
          <p:cNvSpPr>
            <a:spLocks noGrp="1"/>
          </p:cNvSpPr>
          <p:nvPr>
            <p:ph sz="half" idx="1"/>
          </p:nvPr>
        </p:nvSpPr>
        <p:spPr/>
        <p:txBody>
          <a:bodyPr>
            <a:noAutofit/>
          </a:bodyPr>
          <a:lstStyle/>
          <a:p>
            <a:pPr marL="0" indent="0">
              <a:buNone/>
            </a:pPr>
            <a:r>
              <a:rPr lang="en-GB" sz="1350"/>
              <a:t>from machine import Pin</a:t>
            </a:r>
          </a:p>
          <a:p>
            <a:pPr marL="0" indent="0">
              <a:buNone/>
            </a:pPr>
            <a:r>
              <a:rPr lang="en-GB" sz="1350"/>
              <a:t>i2c = machine.I2C(scl=Pin(5), sda=Pin(4))</a:t>
            </a:r>
          </a:p>
          <a:p>
            <a:pPr marL="0" indent="0">
              <a:buNone/>
            </a:pPr>
            <a:r>
              <a:rPr lang="en-GB" sz="1350"/>
              <a:t>print('Scanning i2c bus...')</a:t>
            </a:r>
          </a:p>
          <a:p>
            <a:pPr marL="0" indent="0">
              <a:buNone/>
            </a:pPr>
            <a:r>
              <a:rPr lang="en-GB" sz="1350"/>
              <a:t>devices = i2c.scan()</a:t>
            </a:r>
          </a:p>
          <a:p>
            <a:pPr marL="0" indent="0">
              <a:buNone/>
            </a:pPr>
            <a:r>
              <a:rPr lang="en-GB" sz="1350"/>
              <a:t>if len(devices) == 0:</a:t>
            </a:r>
          </a:p>
          <a:p>
            <a:pPr marL="0" indent="0">
              <a:buNone/>
            </a:pPr>
            <a:r>
              <a:rPr lang="en-GB" sz="1350"/>
              <a:t>    print("No i2c devices found!")</a:t>
            </a:r>
          </a:p>
          <a:p>
            <a:pPr marL="0" indent="0">
              <a:buNone/>
            </a:pPr>
            <a:r>
              <a:rPr lang="en-GB" sz="1350"/>
              <a:t>else:</a:t>
            </a:r>
          </a:p>
          <a:p>
            <a:pPr marL="0" indent="0">
              <a:buNone/>
            </a:pPr>
            <a:r>
              <a:rPr lang="en-GB" sz="1350"/>
              <a:t>    print('found:', len(devices), 'i2c devices')</a:t>
            </a:r>
          </a:p>
          <a:p>
            <a:pPr marL="0" indent="0">
              <a:buNone/>
            </a:pPr>
            <a:r>
              <a:rPr lang="en-GB" sz="1350"/>
              <a:t>for device in devices:  </a:t>
            </a:r>
          </a:p>
          <a:p>
            <a:pPr marL="0" indent="0">
              <a:buNone/>
            </a:pPr>
            <a:r>
              <a:rPr lang="en-GB" sz="1350"/>
              <a:t>    print("Decimal address: ", device, " | Hexadecimal address: ", hex(device))</a:t>
            </a:r>
          </a:p>
        </p:txBody>
      </p:sp>
      <p:sp>
        <p:nvSpPr>
          <p:cNvPr id="4" name="Content Placeholder 3">
            <a:extLst>
              <a:ext uri="{FF2B5EF4-FFF2-40B4-BE49-F238E27FC236}">
                <a16:creationId xmlns:a16="http://schemas.microsoft.com/office/drawing/2014/main" id="{F3CA719A-5CA6-2DC7-9632-565EEAFC6C7D}"/>
              </a:ext>
            </a:extLst>
          </p:cNvPr>
          <p:cNvSpPr>
            <a:spLocks noGrp="1"/>
          </p:cNvSpPr>
          <p:nvPr>
            <p:ph sz="half" idx="2"/>
          </p:nvPr>
        </p:nvSpPr>
        <p:spPr/>
        <p:txBody>
          <a:bodyPr>
            <a:normAutofit/>
          </a:bodyPr>
          <a:lstStyle/>
          <a:p>
            <a:pPr marL="0" indent="0">
              <a:buNone/>
            </a:pPr>
            <a:r>
              <a:rPr lang="en-US" sz="1350"/>
              <a:t>Similar to #include&lt;machine/Pin.h&gt;</a:t>
            </a:r>
          </a:p>
          <a:p>
            <a:pPr marL="0" indent="0">
              <a:buNone/>
            </a:pPr>
            <a:r>
              <a:rPr lang="en-US" sz="1350"/>
              <a:t>Declare an I2C interface on GPIO pins 5 and 4</a:t>
            </a:r>
          </a:p>
          <a:p>
            <a:pPr marL="0" indent="0">
              <a:buNone/>
            </a:pPr>
            <a:endParaRPr lang="en-US" sz="1350"/>
          </a:p>
          <a:p>
            <a:pPr marL="0" indent="0">
              <a:buNone/>
            </a:pPr>
            <a:r>
              <a:rPr lang="en-US" sz="1350"/>
              <a:t>Create a list of all devices present on the I2C bus</a:t>
            </a:r>
          </a:p>
          <a:p>
            <a:pPr marL="0" indent="0">
              <a:buNone/>
            </a:pPr>
            <a:r>
              <a:rPr lang="en-US" sz="1350"/>
              <a:t>If the list has zero length, so no elements, it means no devices were found, so print a disappointed message</a:t>
            </a:r>
          </a:p>
          <a:p>
            <a:pPr marL="0" indent="0">
              <a:buNone/>
            </a:pPr>
            <a:r>
              <a:rPr lang="en-GB" sz="1350"/>
              <a:t>If the list is not empty, print the number of devices found, then for each element of the list print the I2C address that generated a positive response</a:t>
            </a:r>
          </a:p>
        </p:txBody>
      </p:sp>
    </p:spTree>
    <p:extLst>
      <p:ext uri="{BB962C8B-B14F-4D97-AF65-F5344CB8AC3E}">
        <p14:creationId xmlns:p14="http://schemas.microsoft.com/office/powerpoint/2010/main" val="15195156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E066D-D60D-E032-C5D6-B42691E1D987}"/>
              </a:ext>
            </a:extLst>
          </p:cNvPr>
          <p:cNvSpPr>
            <a:spLocks noGrp="1"/>
          </p:cNvSpPr>
          <p:nvPr>
            <p:ph type="title"/>
          </p:nvPr>
        </p:nvSpPr>
        <p:spPr/>
        <p:txBody>
          <a:bodyPr/>
          <a:lstStyle/>
          <a:p>
            <a:r>
              <a:rPr lang="en-US"/>
              <a:t>The I2C bus</a:t>
            </a:r>
            <a:endParaRPr lang="en-GB"/>
          </a:p>
        </p:txBody>
      </p:sp>
      <p:sp>
        <p:nvSpPr>
          <p:cNvPr id="3" name="Content Placeholder 2">
            <a:extLst>
              <a:ext uri="{FF2B5EF4-FFF2-40B4-BE49-F238E27FC236}">
                <a16:creationId xmlns:a16="http://schemas.microsoft.com/office/drawing/2014/main" id="{6077537F-F7D0-A39F-6CAF-9D60A90AD5DB}"/>
              </a:ext>
            </a:extLst>
          </p:cNvPr>
          <p:cNvSpPr>
            <a:spLocks noGrp="1"/>
          </p:cNvSpPr>
          <p:nvPr>
            <p:ph idx="1"/>
          </p:nvPr>
        </p:nvSpPr>
        <p:spPr/>
        <p:txBody>
          <a:bodyPr>
            <a:normAutofit fontScale="77500" lnSpcReduction="20000"/>
          </a:bodyPr>
          <a:lstStyle/>
          <a:p>
            <a:pPr marL="0" indent="0">
              <a:buNone/>
            </a:pPr>
            <a:r>
              <a:rPr lang="en-US"/>
              <a:t>The I2C was designed by Philips in the 1980s for communications between integrated circuits on the same circuit board. However, it is not limited to this, and many digital sensors make use of it for their readout, since it requires few lines and can connect multiple sensors.</a:t>
            </a:r>
          </a:p>
          <a:p>
            <a:pPr marL="0" indent="0">
              <a:buNone/>
            </a:pPr>
            <a:r>
              <a:rPr lang="en-US"/>
              <a:t>We will use I2C-based sensors in this lecture.</a:t>
            </a:r>
            <a:endParaRPr lang="en-GB"/>
          </a:p>
          <a:p>
            <a:pPr marL="0" indent="0">
              <a:buNone/>
            </a:pPr>
            <a:r>
              <a:rPr lang="en-GB"/>
              <a:t>The main characteristics are:</a:t>
            </a:r>
          </a:p>
          <a:p>
            <a:pPr lvl="1"/>
            <a:r>
              <a:rPr lang="en-US"/>
              <a:t>only two bus lines needed, SDA (Serial DAta) and SCL (Serial CLock)</a:t>
            </a:r>
          </a:p>
          <a:p>
            <a:pPr lvl="1"/>
            <a:r>
              <a:rPr lang="en-US"/>
              <a:t>synchronous bus, so no strict baud rate requirements exist</a:t>
            </a:r>
          </a:p>
          <a:p>
            <a:pPr lvl="1"/>
            <a:r>
              <a:rPr lang="en-US"/>
              <a:t>multi-master system, with provisions for arbitration and collision detection</a:t>
            </a:r>
          </a:p>
          <a:p>
            <a:pPr lvl="1"/>
            <a:r>
              <a:rPr lang="en-US"/>
              <a:t>each device on the bus is addressable by its own unique address</a:t>
            </a:r>
          </a:p>
          <a:p>
            <a:pPr marL="342900" lvl="1" indent="0">
              <a:buNone/>
            </a:pPr>
            <a:endParaRPr lang="en-US"/>
          </a:p>
        </p:txBody>
      </p:sp>
    </p:spTree>
    <p:extLst>
      <p:ext uri="{BB962C8B-B14F-4D97-AF65-F5344CB8AC3E}">
        <p14:creationId xmlns:p14="http://schemas.microsoft.com/office/powerpoint/2010/main" val="5889037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F3D4-8AB2-7F4D-C72D-4329FF5D9E30}"/>
              </a:ext>
            </a:extLst>
          </p:cNvPr>
          <p:cNvSpPr>
            <a:spLocks noGrp="1"/>
          </p:cNvSpPr>
          <p:nvPr>
            <p:ph type="title"/>
          </p:nvPr>
        </p:nvSpPr>
        <p:spPr/>
        <p:txBody>
          <a:bodyPr/>
          <a:lstStyle/>
          <a:p>
            <a:r>
              <a:rPr lang="en-US"/>
              <a:t>The BMP180 Sensor board</a:t>
            </a:r>
            <a:endParaRPr lang="en-GB"/>
          </a:p>
        </p:txBody>
      </p:sp>
      <p:pic>
        <p:nvPicPr>
          <p:cNvPr id="5" name="Content Placeholder 4" descr="A blue circuit board with white text&#10;&#10;Description automatically generated">
            <a:extLst>
              <a:ext uri="{FF2B5EF4-FFF2-40B4-BE49-F238E27FC236}">
                <a16:creationId xmlns:a16="http://schemas.microsoft.com/office/drawing/2014/main" id="{FC36EB43-CD3C-AD4A-E13F-938021BB488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004" y="2069902"/>
            <a:ext cx="3263504" cy="3263504"/>
          </a:xfrm>
        </p:spPr>
      </p:pic>
      <p:pic>
        <p:nvPicPr>
          <p:cNvPr id="7" name="Picture 6" descr="A blue circuit board with many small chips&#10;&#10;Description automatically generated">
            <a:extLst>
              <a:ext uri="{FF2B5EF4-FFF2-40B4-BE49-F238E27FC236}">
                <a16:creationId xmlns:a16="http://schemas.microsoft.com/office/drawing/2014/main" id="{EF574795-B928-E7D3-F856-A5D77EDD8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0245" y="2037160"/>
            <a:ext cx="3328988" cy="3328988"/>
          </a:xfrm>
          <a:prstGeom prst="rect">
            <a:avLst/>
          </a:prstGeom>
        </p:spPr>
      </p:pic>
      <p:sp>
        <p:nvSpPr>
          <p:cNvPr id="8" name="TextBox 7">
            <a:extLst>
              <a:ext uri="{FF2B5EF4-FFF2-40B4-BE49-F238E27FC236}">
                <a16:creationId xmlns:a16="http://schemas.microsoft.com/office/drawing/2014/main" id="{45859F10-43D2-C4FC-FAEB-4C7812BEA975}"/>
              </a:ext>
            </a:extLst>
          </p:cNvPr>
          <p:cNvSpPr txBox="1"/>
          <p:nvPr/>
        </p:nvSpPr>
        <p:spPr>
          <a:xfrm>
            <a:off x="6815138" y="3064075"/>
            <a:ext cx="609462" cy="1384995"/>
          </a:xfrm>
          <a:prstGeom prst="rect">
            <a:avLst/>
          </a:prstGeom>
          <a:noFill/>
        </p:spPr>
        <p:txBody>
          <a:bodyPr wrap="none" rtlCol="0">
            <a:spAutoFit/>
          </a:bodyPr>
          <a:lstStyle/>
          <a:p>
            <a:r>
              <a:rPr lang="en-US" sz="2100"/>
              <a:t>3V3</a:t>
            </a:r>
          </a:p>
          <a:p>
            <a:r>
              <a:rPr lang="en-US" sz="2100"/>
              <a:t>G</a:t>
            </a:r>
          </a:p>
          <a:p>
            <a:r>
              <a:rPr lang="en-US" sz="2100"/>
              <a:t>D1</a:t>
            </a:r>
          </a:p>
          <a:p>
            <a:r>
              <a:rPr lang="en-US" sz="2100"/>
              <a:t>D2</a:t>
            </a:r>
            <a:endParaRPr lang="en-US" sz="1350"/>
          </a:p>
        </p:txBody>
      </p:sp>
    </p:spTree>
    <p:extLst>
      <p:ext uri="{BB962C8B-B14F-4D97-AF65-F5344CB8AC3E}">
        <p14:creationId xmlns:p14="http://schemas.microsoft.com/office/powerpoint/2010/main" val="3909614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5D56A6-3A2D-7584-E66F-FEF19D0F52AB}"/>
              </a:ext>
            </a:extLst>
          </p:cNvPr>
          <p:cNvSpPr>
            <a:spLocks noGrp="1"/>
          </p:cNvSpPr>
          <p:nvPr>
            <p:ph type="dt" sz="half" idx="10"/>
          </p:nvPr>
        </p:nvSpPr>
        <p:spPr/>
        <p:txBody>
          <a:bodyPr/>
          <a:lstStyle/>
          <a:p>
            <a:fld id="{933F95D5-D00E-40DD-A462-A3CA3418AFAF}" type="datetime1">
              <a:rPr lang="el-GR" smtClean="0"/>
              <a:t>30/8/2023</a:t>
            </a:fld>
            <a:endParaRPr lang="en-US"/>
          </a:p>
        </p:txBody>
      </p:sp>
      <p:sp>
        <p:nvSpPr>
          <p:cNvPr id="3" name="Footer Placeholder 2">
            <a:extLst>
              <a:ext uri="{FF2B5EF4-FFF2-40B4-BE49-F238E27FC236}">
                <a16:creationId xmlns:a16="http://schemas.microsoft.com/office/drawing/2014/main" id="{8B0D6326-F672-02B7-CF90-32EEBD6D8CF3}"/>
              </a:ext>
            </a:extLst>
          </p:cNvPr>
          <p:cNvSpPr>
            <a:spLocks noGrp="1"/>
          </p:cNvSpPr>
          <p:nvPr>
            <p:ph type="ftr" sz="quarter" idx="11"/>
          </p:nvPr>
        </p:nvSpPr>
        <p:spPr/>
        <p:txBody>
          <a:bodyPr/>
          <a:lstStyle/>
          <a:p>
            <a:r>
              <a:rPr lang="it-IT" dirty="0"/>
              <a:t>Α. Τσιρου (ΕΚΠΑ), Piero Giorgio Verdini (INFN Pisa)</a:t>
            </a:r>
            <a:endParaRPr lang="en-US" dirty="0"/>
          </a:p>
        </p:txBody>
      </p:sp>
      <p:sp>
        <p:nvSpPr>
          <p:cNvPr id="4" name="Slide Number Placeholder 3">
            <a:extLst>
              <a:ext uri="{FF2B5EF4-FFF2-40B4-BE49-F238E27FC236}">
                <a16:creationId xmlns:a16="http://schemas.microsoft.com/office/drawing/2014/main" id="{50B02380-51D4-E896-4F4F-A1D120029317}"/>
              </a:ext>
            </a:extLst>
          </p:cNvPr>
          <p:cNvSpPr>
            <a:spLocks noGrp="1"/>
          </p:cNvSpPr>
          <p:nvPr>
            <p:ph type="sldNum" sz="quarter" idx="12"/>
          </p:nvPr>
        </p:nvSpPr>
        <p:spPr/>
        <p:txBody>
          <a:bodyPr/>
          <a:lstStyle/>
          <a:p>
            <a:fld id="{B6F15528-21DE-4FAA-801E-634DDDAF4B2B}" type="slidenum">
              <a:rPr lang="en-US" smtClean="0"/>
              <a:pPr/>
              <a:t>4</a:t>
            </a:fld>
            <a:endParaRPr lang="en-US"/>
          </a:p>
        </p:txBody>
      </p:sp>
      <p:pic>
        <p:nvPicPr>
          <p:cNvPr id="11" name="Picture 26" descr="Untitled-4">
            <a:extLst>
              <a:ext uri="{FF2B5EF4-FFF2-40B4-BE49-F238E27FC236}">
                <a16:creationId xmlns:a16="http://schemas.microsoft.com/office/drawing/2014/main" id="{ECD004D2-AFA1-DF3B-586A-AA161B14D3C9}"/>
              </a:ext>
            </a:extLst>
          </p:cNvPr>
          <p:cNvPicPr>
            <a:picLocks noChangeAspect="1" noChangeArrowheads="1"/>
          </p:cNvPicPr>
          <p:nvPr/>
        </p:nvPicPr>
        <p:blipFill>
          <a:blip r:embed="rId2" cstate="print"/>
          <a:srcRect/>
          <a:stretch>
            <a:fillRect/>
          </a:stretch>
        </p:blipFill>
        <p:spPr bwMode="auto">
          <a:xfrm>
            <a:off x="5403273" y="3337880"/>
            <a:ext cx="3451618" cy="2450888"/>
          </a:xfrm>
          <a:prstGeom prst="rect">
            <a:avLst/>
          </a:prstGeom>
          <a:noFill/>
          <a:ln w="9525">
            <a:noFill/>
            <a:miter lim="800000"/>
            <a:headEnd/>
            <a:tailEnd/>
          </a:ln>
        </p:spPr>
      </p:pic>
      <p:grpSp>
        <p:nvGrpSpPr>
          <p:cNvPr id="5" name="Group 4">
            <a:extLst>
              <a:ext uri="{FF2B5EF4-FFF2-40B4-BE49-F238E27FC236}">
                <a16:creationId xmlns:a16="http://schemas.microsoft.com/office/drawing/2014/main" id="{FEF992D5-319A-8AB6-643B-52A34C8163A4}"/>
              </a:ext>
            </a:extLst>
          </p:cNvPr>
          <p:cNvGrpSpPr/>
          <p:nvPr/>
        </p:nvGrpSpPr>
        <p:grpSpPr>
          <a:xfrm>
            <a:off x="2244436" y="313908"/>
            <a:ext cx="6138629" cy="5364324"/>
            <a:chOff x="805694" y="313908"/>
            <a:chExt cx="7577372" cy="6042442"/>
          </a:xfrm>
        </p:grpSpPr>
        <p:pic>
          <p:nvPicPr>
            <p:cNvPr id="6" name="Picture 5">
              <a:extLst>
                <a:ext uri="{FF2B5EF4-FFF2-40B4-BE49-F238E27FC236}">
                  <a16:creationId xmlns:a16="http://schemas.microsoft.com/office/drawing/2014/main" id="{D8D306AF-293C-55BB-ADA5-465F07AD560C}"/>
                </a:ext>
              </a:extLst>
            </p:cNvPr>
            <p:cNvPicPr>
              <a:picLocks noChangeAspect="1"/>
            </p:cNvPicPr>
            <p:nvPr/>
          </p:nvPicPr>
          <p:blipFill>
            <a:blip r:embed="rId3"/>
            <a:stretch>
              <a:fillRect/>
            </a:stretch>
          </p:blipFill>
          <p:spPr>
            <a:xfrm>
              <a:off x="1122264" y="709779"/>
              <a:ext cx="2937071" cy="2296810"/>
            </a:xfrm>
            <a:prstGeom prst="rect">
              <a:avLst/>
            </a:prstGeom>
          </p:spPr>
        </p:pic>
        <p:pic>
          <p:nvPicPr>
            <p:cNvPr id="8" name="Picture 7">
              <a:extLst>
                <a:ext uri="{FF2B5EF4-FFF2-40B4-BE49-F238E27FC236}">
                  <a16:creationId xmlns:a16="http://schemas.microsoft.com/office/drawing/2014/main" id="{DD7B73ED-D95A-56A3-3809-9065ECCBCEB7}"/>
                </a:ext>
              </a:extLst>
            </p:cNvPr>
            <p:cNvPicPr>
              <a:picLocks noChangeAspect="1"/>
            </p:cNvPicPr>
            <p:nvPr/>
          </p:nvPicPr>
          <p:blipFill>
            <a:blip r:embed="rId4"/>
            <a:stretch>
              <a:fillRect/>
            </a:stretch>
          </p:blipFill>
          <p:spPr>
            <a:xfrm>
              <a:off x="4885326" y="440432"/>
              <a:ext cx="3497740" cy="2566157"/>
            </a:xfrm>
            <a:prstGeom prst="rect">
              <a:avLst/>
            </a:prstGeom>
          </p:spPr>
        </p:pic>
        <p:pic>
          <p:nvPicPr>
            <p:cNvPr id="10" name="Picture 9">
              <a:extLst>
                <a:ext uri="{FF2B5EF4-FFF2-40B4-BE49-F238E27FC236}">
                  <a16:creationId xmlns:a16="http://schemas.microsoft.com/office/drawing/2014/main" id="{3EEE3BEA-35D8-5B74-0E6B-24A18D231C03}"/>
                </a:ext>
              </a:extLst>
            </p:cNvPr>
            <p:cNvPicPr>
              <a:picLocks noChangeAspect="1"/>
            </p:cNvPicPr>
            <p:nvPr/>
          </p:nvPicPr>
          <p:blipFill>
            <a:blip r:embed="rId5"/>
            <a:stretch>
              <a:fillRect/>
            </a:stretch>
          </p:blipFill>
          <p:spPr>
            <a:xfrm>
              <a:off x="805694" y="3429000"/>
              <a:ext cx="3401824" cy="2548973"/>
            </a:xfrm>
            <a:prstGeom prst="rect">
              <a:avLst/>
            </a:prstGeom>
          </p:spPr>
        </p:pic>
        <p:sp>
          <p:nvSpPr>
            <p:cNvPr id="12" name="TextBox 11">
              <a:extLst>
                <a:ext uri="{FF2B5EF4-FFF2-40B4-BE49-F238E27FC236}">
                  <a16:creationId xmlns:a16="http://schemas.microsoft.com/office/drawing/2014/main" id="{98687BC2-242F-EF38-0CCA-FA9718778C24}"/>
                </a:ext>
              </a:extLst>
            </p:cNvPr>
            <p:cNvSpPr txBox="1"/>
            <p:nvPr/>
          </p:nvSpPr>
          <p:spPr>
            <a:xfrm>
              <a:off x="4628178" y="359320"/>
              <a:ext cx="708848" cy="369332"/>
            </a:xfrm>
            <a:prstGeom prst="rect">
              <a:avLst/>
            </a:prstGeom>
            <a:noFill/>
          </p:spPr>
          <p:txBody>
            <a:bodyPr wrap="none" rtlCol="0">
              <a:spAutoFit/>
            </a:bodyPr>
            <a:lstStyle/>
            <a:p>
              <a:r>
                <a:rPr lang="en-US" dirty="0"/>
                <a:t>ALICE</a:t>
              </a:r>
              <a:endParaRPr lang="en-GB" dirty="0"/>
            </a:p>
          </p:txBody>
        </p:sp>
        <p:pic>
          <p:nvPicPr>
            <p:cNvPr id="13" name="Picture 26" descr="Untitled-4">
              <a:extLst>
                <a:ext uri="{FF2B5EF4-FFF2-40B4-BE49-F238E27FC236}">
                  <a16:creationId xmlns:a16="http://schemas.microsoft.com/office/drawing/2014/main" id="{4CCD4A1E-AD6B-CC2A-E471-E163DF80D2A0}"/>
                </a:ext>
              </a:extLst>
            </p:cNvPr>
            <p:cNvPicPr>
              <a:picLocks noChangeAspect="1" noChangeArrowheads="1"/>
            </p:cNvPicPr>
            <p:nvPr/>
          </p:nvPicPr>
          <p:blipFill>
            <a:blip r:embed="rId2" cstate="print"/>
            <a:srcRect/>
            <a:stretch>
              <a:fillRect/>
            </a:stretch>
          </p:blipFill>
          <p:spPr bwMode="auto">
            <a:xfrm>
              <a:off x="914400" y="1371600"/>
              <a:ext cx="1828800" cy="1298575"/>
            </a:xfrm>
            <a:prstGeom prst="rect">
              <a:avLst/>
            </a:prstGeom>
            <a:noFill/>
            <a:ln w="9525">
              <a:noFill/>
              <a:miter lim="800000"/>
              <a:headEnd/>
              <a:tailEnd/>
            </a:ln>
          </p:spPr>
        </p:pic>
        <p:sp>
          <p:nvSpPr>
            <p:cNvPr id="14" name="TextBox 13">
              <a:extLst>
                <a:ext uri="{FF2B5EF4-FFF2-40B4-BE49-F238E27FC236}">
                  <a16:creationId xmlns:a16="http://schemas.microsoft.com/office/drawing/2014/main" id="{B517BB7F-279D-7F73-0DC4-D46215815881}"/>
                </a:ext>
              </a:extLst>
            </p:cNvPr>
            <p:cNvSpPr txBox="1"/>
            <p:nvPr/>
          </p:nvSpPr>
          <p:spPr>
            <a:xfrm>
              <a:off x="7359961" y="3184414"/>
              <a:ext cx="611065" cy="369332"/>
            </a:xfrm>
            <a:prstGeom prst="rect">
              <a:avLst/>
            </a:prstGeom>
            <a:noFill/>
          </p:spPr>
          <p:txBody>
            <a:bodyPr wrap="none" rtlCol="0">
              <a:spAutoFit/>
            </a:bodyPr>
            <a:lstStyle/>
            <a:p>
              <a:r>
                <a:rPr lang="en-US" dirty="0"/>
                <a:t>CMS</a:t>
              </a:r>
              <a:endParaRPr lang="en-GB" dirty="0"/>
            </a:p>
          </p:txBody>
        </p:sp>
        <p:sp>
          <p:nvSpPr>
            <p:cNvPr id="15" name="TextBox 14">
              <a:extLst>
                <a:ext uri="{FF2B5EF4-FFF2-40B4-BE49-F238E27FC236}">
                  <a16:creationId xmlns:a16="http://schemas.microsoft.com/office/drawing/2014/main" id="{CCEFC1F8-056E-0ADB-4C31-7610A2CC4C0D}"/>
                </a:ext>
              </a:extLst>
            </p:cNvPr>
            <p:cNvSpPr txBox="1"/>
            <p:nvPr/>
          </p:nvSpPr>
          <p:spPr>
            <a:xfrm>
              <a:off x="1640925" y="313908"/>
              <a:ext cx="748538" cy="369332"/>
            </a:xfrm>
            <a:prstGeom prst="rect">
              <a:avLst/>
            </a:prstGeom>
            <a:noFill/>
          </p:spPr>
          <p:txBody>
            <a:bodyPr wrap="none" rtlCol="0">
              <a:spAutoFit/>
            </a:bodyPr>
            <a:lstStyle/>
            <a:p>
              <a:r>
                <a:rPr lang="en-US" dirty="0"/>
                <a:t>ATLAS</a:t>
              </a:r>
              <a:endParaRPr lang="en-GB" dirty="0"/>
            </a:p>
          </p:txBody>
        </p:sp>
        <p:sp>
          <p:nvSpPr>
            <p:cNvPr id="16" name="TextBox 15">
              <a:extLst>
                <a:ext uri="{FF2B5EF4-FFF2-40B4-BE49-F238E27FC236}">
                  <a16:creationId xmlns:a16="http://schemas.microsoft.com/office/drawing/2014/main" id="{A1761A62-8146-29D7-AF75-2992967D1D68}"/>
                </a:ext>
              </a:extLst>
            </p:cNvPr>
            <p:cNvSpPr txBox="1"/>
            <p:nvPr/>
          </p:nvSpPr>
          <p:spPr>
            <a:xfrm>
              <a:off x="1557332" y="3078541"/>
              <a:ext cx="671979" cy="369332"/>
            </a:xfrm>
            <a:prstGeom prst="rect">
              <a:avLst/>
            </a:prstGeom>
            <a:noFill/>
          </p:spPr>
          <p:txBody>
            <a:bodyPr wrap="none" rtlCol="0">
              <a:spAutoFit/>
            </a:bodyPr>
            <a:lstStyle/>
            <a:p>
              <a:r>
                <a:rPr lang="en-US" dirty="0" err="1"/>
                <a:t>LHCb</a:t>
              </a:r>
              <a:endParaRPr lang="en-GB" dirty="0"/>
            </a:p>
          </p:txBody>
        </p:sp>
        <p:cxnSp>
          <p:nvCxnSpPr>
            <p:cNvPr id="18" name="Straight Arrow Connector 17">
              <a:extLst>
                <a:ext uri="{FF2B5EF4-FFF2-40B4-BE49-F238E27FC236}">
                  <a16:creationId xmlns:a16="http://schemas.microsoft.com/office/drawing/2014/main" id="{1713263A-BF4C-F680-59EA-D9658F563A16}"/>
                </a:ext>
              </a:extLst>
            </p:cNvPr>
            <p:cNvCxnSpPr/>
            <p:nvPr/>
          </p:nvCxnSpPr>
          <p:spPr>
            <a:xfrm>
              <a:off x="5141102" y="5422456"/>
              <a:ext cx="2122943" cy="933894"/>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5F4B32C-2C1E-B899-A09C-3C185A987890}"/>
                </a:ext>
              </a:extLst>
            </p:cNvPr>
            <p:cNvCxnSpPr/>
            <p:nvPr/>
          </p:nvCxnSpPr>
          <p:spPr>
            <a:xfrm>
              <a:off x="4740918" y="3553746"/>
              <a:ext cx="0" cy="1747216"/>
            </a:xfrm>
            <a:prstGeom prst="straightConnector1">
              <a:avLst/>
            </a:prstGeom>
            <a:ln w="2222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8B81E12-787E-86EF-5D87-CDD4FF8B1BED}"/>
                </a:ext>
              </a:extLst>
            </p:cNvPr>
            <p:cNvSpPr txBox="1"/>
            <p:nvPr/>
          </p:nvSpPr>
          <p:spPr>
            <a:xfrm>
              <a:off x="4839577" y="3369080"/>
              <a:ext cx="466794" cy="276999"/>
            </a:xfrm>
            <a:prstGeom prst="rect">
              <a:avLst/>
            </a:prstGeom>
            <a:noFill/>
          </p:spPr>
          <p:txBody>
            <a:bodyPr wrap="none" rtlCol="0">
              <a:spAutoFit/>
            </a:bodyPr>
            <a:lstStyle/>
            <a:p>
              <a:r>
                <a:rPr lang="en-US" sz="1200" b="1" dirty="0">
                  <a:solidFill>
                    <a:srgbClr val="FF0000"/>
                  </a:solidFill>
                </a:rPr>
                <a:t>15m</a:t>
              </a:r>
              <a:endParaRPr lang="en-GB" sz="1200" b="1" dirty="0">
                <a:solidFill>
                  <a:srgbClr val="FF0000"/>
                </a:solidFill>
              </a:endParaRPr>
            </a:p>
          </p:txBody>
        </p:sp>
        <p:sp>
          <p:nvSpPr>
            <p:cNvPr id="22" name="TextBox 21">
              <a:extLst>
                <a:ext uri="{FF2B5EF4-FFF2-40B4-BE49-F238E27FC236}">
                  <a16:creationId xmlns:a16="http://schemas.microsoft.com/office/drawing/2014/main" id="{3D4AEC57-F183-6FA2-0E03-539214D0D981}"/>
                </a:ext>
              </a:extLst>
            </p:cNvPr>
            <p:cNvSpPr txBox="1"/>
            <p:nvPr/>
          </p:nvSpPr>
          <p:spPr>
            <a:xfrm>
              <a:off x="5103629" y="5751663"/>
              <a:ext cx="466794" cy="276999"/>
            </a:xfrm>
            <a:prstGeom prst="rect">
              <a:avLst/>
            </a:prstGeom>
            <a:noFill/>
          </p:spPr>
          <p:txBody>
            <a:bodyPr wrap="none" rtlCol="0">
              <a:spAutoFit/>
            </a:bodyPr>
            <a:lstStyle/>
            <a:p>
              <a:r>
                <a:rPr lang="en-US" sz="1200" b="1" dirty="0">
                  <a:solidFill>
                    <a:srgbClr val="FF0000"/>
                  </a:solidFill>
                </a:rPr>
                <a:t>21m</a:t>
              </a:r>
              <a:endParaRPr lang="en-GB" sz="1200" b="1" dirty="0">
                <a:solidFill>
                  <a:srgbClr val="FF0000"/>
                </a:solidFill>
              </a:endParaRPr>
            </a:p>
          </p:txBody>
        </p:sp>
        <p:sp>
          <p:nvSpPr>
            <p:cNvPr id="23" name="TextBox 22">
              <a:extLst>
                <a:ext uri="{FF2B5EF4-FFF2-40B4-BE49-F238E27FC236}">
                  <a16:creationId xmlns:a16="http://schemas.microsoft.com/office/drawing/2014/main" id="{AC318CCA-F364-CCB3-08D5-D190B738A57B}"/>
                </a:ext>
              </a:extLst>
            </p:cNvPr>
            <p:cNvSpPr txBox="1"/>
            <p:nvPr/>
          </p:nvSpPr>
          <p:spPr>
            <a:xfrm>
              <a:off x="6079026" y="3099355"/>
              <a:ext cx="526106" cy="215444"/>
            </a:xfrm>
            <a:prstGeom prst="rect">
              <a:avLst/>
            </a:prstGeom>
            <a:noFill/>
          </p:spPr>
          <p:txBody>
            <a:bodyPr wrap="none" rtlCol="0">
              <a:spAutoFit/>
            </a:bodyPr>
            <a:lstStyle/>
            <a:p>
              <a:r>
                <a:rPr lang="en-US" sz="800" b="1" dirty="0">
                  <a:solidFill>
                    <a:srgbClr val="0070C0"/>
                  </a:solidFill>
                </a:rPr>
                <a:t>14’000 t</a:t>
              </a:r>
              <a:endParaRPr lang="en-GB" sz="800" b="1" dirty="0">
                <a:solidFill>
                  <a:srgbClr val="0070C0"/>
                </a:solidFill>
              </a:endParaRPr>
            </a:p>
          </p:txBody>
        </p:sp>
      </p:grpSp>
      <p:sp>
        <p:nvSpPr>
          <p:cNvPr id="9" name="TextBox 8">
            <a:extLst>
              <a:ext uri="{FF2B5EF4-FFF2-40B4-BE49-F238E27FC236}">
                <a16:creationId xmlns:a16="http://schemas.microsoft.com/office/drawing/2014/main" id="{7D170F06-497F-B607-B5A1-FB73C9D2C57F}"/>
              </a:ext>
            </a:extLst>
          </p:cNvPr>
          <p:cNvSpPr txBox="1"/>
          <p:nvPr/>
        </p:nvSpPr>
        <p:spPr>
          <a:xfrm rot="16200000">
            <a:off x="-1748894" y="2265165"/>
            <a:ext cx="5936034" cy="1661993"/>
          </a:xfrm>
          <a:prstGeom prst="rect">
            <a:avLst/>
          </a:prstGeom>
          <a:noFill/>
        </p:spPr>
        <p:txBody>
          <a:bodyPr wrap="square">
            <a:spAutoFit/>
          </a:bodyPr>
          <a:lstStyle/>
          <a:p>
            <a:r>
              <a:rPr lang="en-US" sz="1400" b="1" dirty="0"/>
              <a:t>What do the detectors “do”:</a:t>
            </a:r>
            <a:endParaRPr lang="el-GR" sz="1400" b="1" dirty="0"/>
          </a:p>
          <a:p>
            <a:r>
              <a:rPr lang="el-GR" sz="1400" b="1" dirty="0"/>
              <a:t> 	1. </a:t>
            </a:r>
            <a:r>
              <a:rPr lang="en-US" sz="1400" b="1" dirty="0"/>
              <a:t>They force the particles created during collisions to interact with matter losing energy via different, well parametrized, processes.</a:t>
            </a:r>
            <a:endParaRPr lang="el-GR" sz="1400" b="1" dirty="0"/>
          </a:p>
          <a:p>
            <a:r>
              <a:rPr lang="el-GR" sz="1400" b="1" dirty="0"/>
              <a:t>	2.  </a:t>
            </a:r>
            <a:r>
              <a:rPr lang="en-US" sz="1400" b="1" dirty="0"/>
              <a:t>They record, practically taking pictures of the whole process.</a:t>
            </a:r>
          </a:p>
          <a:p>
            <a:r>
              <a:rPr lang="en-US" sz="1400" b="1" dirty="0"/>
              <a:t>	3. Their construction and operation is such that they can perform adequately for providing the statistics and resolution required. </a:t>
            </a:r>
            <a:endParaRPr lang="el-GR" sz="1400" b="1" dirty="0"/>
          </a:p>
          <a:p>
            <a:r>
              <a:rPr lang="el-GR" dirty="0"/>
              <a:t>	</a:t>
            </a:r>
            <a:endParaRPr lang="en-US" dirty="0"/>
          </a:p>
        </p:txBody>
      </p:sp>
    </p:spTree>
    <p:extLst>
      <p:ext uri="{BB962C8B-B14F-4D97-AF65-F5344CB8AC3E}">
        <p14:creationId xmlns:p14="http://schemas.microsoft.com/office/powerpoint/2010/main" val="376453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2E7B-EDD1-94BB-713C-0003BA5A9517}"/>
              </a:ext>
            </a:extLst>
          </p:cNvPr>
          <p:cNvSpPr>
            <a:spLocks noGrp="1"/>
          </p:cNvSpPr>
          <p:nvPr>
            <p:ph type="title"/>
          </p:nvPr>
        </p:nvSpPr>
        <p:spPr/>
        <p:txBody>
          <a:bodyPr/>
          <a:lstStyle/>
          <a:p>
            <a:r>
              <a:rPr lang="en-US"/>
              <a:t>BMP180:</a:t>
            </a:r>
            <a:endParaRPr lang="en-GB"/>
          </a:p>
        </p:txBody>
      </p:sp>
      <p:sp>
        <p:nvSpPr>
          <p:cNvPr id="3" name="Content Placeholder 2">
            <a:extLst>
              <a:ext uri="{FF2B5EF4-FFF2-40B4-BE49-F238E27FC236}">
                <a16:creationId xmlns:a16="http://schemas.microsoft.com/office/drawing/2014/main" id="{490D2F71-5DC2-46FB-465E-6213E71B84E7}"/>
              </a:ext>
            </a:extLst>
          </p:cNvPr>
          <p:cNvSpPr>
            <a:spLocks noGrp="1"/>
          </p:cNvSpPr>
          <p:nvPr>
            <p:ph idx="1"/>
          </p:nvPr>
        </p:nvSpPr>
        <p:spPr/>
        <p:txBody>
          <a:bodyPr>
            <a:normAutofit fontScale="92500" lnSpcReduction="20000"/>
          </a:bodyPr>
          <a:lstStyle/>
          <a:p>
            <a:r>
              <a:rPr lang="en-US"/>
              <a:t>VIN: power voltage, 3.3 V - pin "3V3" on CPU board;</a:t>
            </a:r>
          </a:p>
          <a:p>
            <a:r>
              <a:rPr lang="en-US"/>
              <a:t>GND: power return, GND - pin "G" on CPU board;</a:t>
            </a:r>
          </a:p>
          <a:p>
            <a:r>
              <a:rPr lang="en-US"/>
              <a:t>SCL: input I2C clock line - pin "D1" on CPU board, GPIO 5;</a:t>
            </a:r>
          </a:p>
          <a:p>
            <a:r>
              <a:rPr lang="en-US"/>
              <a:t>SDA: input/output I2C data line - pin "D2" on CPU board, GPIO 4;</a:t>
            </a:r>
          </a:p>
          <a:p>
            <a:r>
              <a:rPr lang="en-US"/>
              <a:t>measures Temperature between 0 and 65 C, pressures between 300 and 1100 hPa (corresponding to +9000 and -500 m relative to sea level)</a:t>
            </a:r>
            <a:endParaRPr lang="en-GB"/>
          </a:p>
        </p:txBody>
      </p:sp>
    </p:spTree>
    <p:extLst>
      <p:ext uri="{BB962C8B-B14F-4D97-AF65-F5344CB8AC3E}">
        <p14:creationId xmlns:p14="http://schemas.microsoft.com/office/powerpoint/2010/main" val="15289688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F3D4-8AB2-7F4D-C72D-4329FF5D9E30}"/>
              </a:ext>
            </a:extLst>
          </p:cNvPr>
          <p:cNvSpPr>
            <a:spLocks noGrp="1"/>
          </p:cNvSpPr>
          <p:nvPr>
            <p:ph type="title"/>
          </p:nvPr>
        </p:nvSpPr>
        <p:spPr/>
        <p:txBody>
          <a:bodyPr/>
          <a:lstStyle/>
          <a:p>
            <a:r>
              <a:rPr lang="en-US"/>
              <a:t>The AHT21 Sensor board</a:t>
            </a:r>
            <a:endParaRPr lang="en-GB"/>
          </a:p>
        </p:txBody>
      </p:sp>
      <p:pic>
        <p:nvPicPr>
          <p:cNvPr id="9" name="Content Placeholder 8" descr="A blue circuit board with a black and white line&#10;&#10;Description automatically generated with medium confidence">
            <a:extLst>
              <a:ext uri="{FF2B5EF4-FFF2-40B4-BE49-F238E27FC236}">
                <a16:creationId xmlns:a16="http://schemas.microsoft.com/office/drawing/2014/main" id="{E140E2D9-9C0B-C819-613B-E48F88F5A7D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40248" y="2226469"/>
            <a:ext cx="3263504" cy="3263504"/>
          </a:xfrm>
        </p:spPr>
      </p:pic>
    </p:spTree>
    <p:extLst>
      <p:ext uri="{BB962C8B-B14F-4D97-AF65-F5344CB8AC3E}">
        <p14:creationId xmlns:p14="http://schemas.microsoft.com/office/powerpoint/2010/main" val="30979429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2E7B-EDD1-94BB-713C-0003BA5A9517}"/>
              </a:ext>
            </a:extLst>
          </p:cNvPr>
          <p:cNvSpPr>
            <a:spLocks noGrp="1"/>
          </p:cNvSpPr>
          <p:nvPr>
            <p:ph type="title"/>
          </p:nvPr>
        </p:nvSpPr>
        <p:spPr/>
        <p:txBody>
          <a:bodyPr/>
          <a:lstStyle/>
          <a:p>
            <a:r>
              <a:rPr lang="en-US"/>
              <a:t>AHT21:</a:t>
            </a:r>
            <a:endParaRPr lang="en-GB"/>
          </a:p>
        </p:txBody>
      </p:sp>
      <p:sp>
        <p:nvSpPr>
          <p:cNvPr id="3" name="Content Placeholder 2">
            <a:extLst>
              <a:ext uri="{FF2B5EF4-FFF2-40B4-BE49-F238E27FC236}">
                <a16:creationId xmlns:a16="http://schemas.microsoft.com/office/drawing/2014/main" id="{490D2F71-5DC2-46FB-465E-6213E71B84E7}"/>
              </a:ext>
            </a:extLst>
          </p:cNvPr>
          <p:cNvSpPr>
            <a:spLocks noGrp="1"/>
          </p:cNvSpPr>
          <p:nvPr>
            <p:ph idx="1"/>
          </p:nvPr>
        </p:nvSpPr>
        <p:spPr/>
        <p:txBody>
          <a:bodyPr>
            <a:normAutofit fontScale="92500" lnSpcReduction="10000"/>
          </a:bodyPr>
          <a:lstStyle/>
          <a:p>
            <a:r>
              <a:rPr lang="en-US"/>
              <a:t>VIN: power voltage, 3.3 V - pin "3V3" on CPU board;</a:t>
            </a:r>
          </a:p>
          <a:p>
            <a:r>
              <a:rPr lang="en-US"/>
              <a:t>GND: power return, GND - pin "G" on CPU board;</a:t>
            </a:r>
          </a:p>
          <a:p>
            <a:r>
              <a:rPr lang="en-US"/>
              <a:t>SCL: input I2C clock line - pin "D1" on CPU board, GPIO 5;</a:t>
            </a:r>
          </a:p>
          <a:p>
            <a:r>
              <a:rPr lang="en-US"/>
              <a:t>SDA: input/output I2C data line - pin "D2" on CPU board, GPIO 4;</a:t>
            </a:r>
          </a:p>
          <a:p>
            <a:r>
              <a:rPr lang="en-US"/>
              <a:t>measures Temperature between -40 and 120 C, relative humidity between 0 and 100 %</a:t>
            </a:r>
            <a:endParaRPr lang="en-GB"/>
          </a:p>
        </p:txBody>
      </p:sp>
    </p:spTree>
    <p:extLst>
      <p:ext uri="{BB962C8B-B14F-4D97-AF65-F5344CB8AC3E}">
        <p14:creationId xmlns:p14="http://schemas.microsoft.com/office/powerpoint/2010/main" val="11099737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C65FA-72A8-4BBD-9044-8E801F258BC1}"/>
              </a:ext>
            </a:extLst>
          </p:cNvPr>
          <p:cNvSpPr>
            <a:spLocks noGrp="1"/>
          </p:cNvSpPr>
          <p:nvPr>
            <p:ph type="title"/>
          </p:nvPr>
        </p:nvSpPr>
        <p:spPr/>
        <p:txBody>
          <a:bodyPr>
            <a:normAutofit fontScale="90000"/>
          </a:bodyPr>
          <a:lstStyle/>
          <a:p>
            <a:r>
              <a:rPr lang="en-US"/>
              <a:t>What if there IS no existing software module?</a:t>
            </a:r>
            <a:endParaRPr lang="en-GB"/>
          </a:p>
        </p:txBody>
      </p:sp>
      <p:sp>
        <p:nvSpPr>
          <p:cNvPr id="3" name="Content Placeholder 2">
            <a:extLst>
              <a:ext uri="{FF2B5EF4-FFF2-40B4-BE49-F238E27FC236}">
                <a16:creationId xmlns:a16="http://schemas.microsoft.com/office/drawing/2014/main" id="{2D75C9E3-B33F-56CC-3008-BD8C119B4E81}"/>
              </a:ext>
            </a:extLst>
          </p:cNvPr>
          <p:cNvSpPr>
            <a:spLocks noGrp="1"/>
          </p:cNvSpPr>
          <p:nvPr>
            <p:ph idx="1"/>
          </p:nvPr>
        </p:nvSpPr>
        <p:spPr/>
        <p:txBody>
          <a:bodyPr>
            <a:normAutofit fontScale="77500" lnSpcReduction="20000"/>
          </a:bodyPr>
          <a:lstStyle/>
          <a:p>
            <a:r>
              <a:rPr lang="en-US"/>
              <a:t>Suppose you find a new sensor for which nobody has published a module yet. How difficult is it to develop your own software?</a:t>
            </a:r>
          </a:p>
          <a:p>
            <a:r>
              <a:rPr lang="en-US"/>
              <a:t>The LT75 is a temperature sensor with a digital output that becomes active when the temperature exceeds a programmable threshold. It is an I2C slave and contains four registers:</a:t>
            </a:r>
          </a:p>
          <a:p>
            <a:pPr lvl="1"/>
            <a:r>
              <a:rPr lang="en-GB"/>
              <a:t>Temperature, 9 bits encoded over 2 bytes, read-only (address 0)</a:t>
            </a:r>
          </a:p>
          <a:p>
            <a:pPr lvl="1"/>
            <a:r>
              <a:rPr lang="en-GB"/>
              <a:t>Configuration, 8 bits (address 1)</a:t>
            </a:r>
          </a:p>
          <a:p>
            <a:pPr lvl="1"/>
            <a:r>
              <a:rPr lang="en-GB"/>
              <a:t>Hysteresis, 9 bits encoded over 2 bytes (address 2)</a:t>
            </a:r>
          </a:p>
          <a:p>
            <a:pPr lvl="1"/>
            <a:r>
              <a:rPr lang="en-GB"/>
              <a:t>Threshold, 9 bits encoded over 2 bytes (address 3)</a:t>
            </a:r>
          </a:p>
          <a:p>
            <a:r>
              <a:rPr lang="en-GB"/>
              <a:t>We can start by simply reading the temperature register.</a:t>
            </a:r>
          </a:p>
          <a:p>
            <a:pPr lvl="1"/>
            <a:endParaRPr lang="en-GB"/>
          </a:p>
        </p:txBody>
      </p:sp>
    </p:spTree>
    <p:extLst>
      <p:ext uri="{BB962C8B-B14F-4D97-AF65-F5344CB8AC3E}">
        <p14:creationId xmlns:p14="http://schemas.microsoft.com/office/powerpoint/2010/main" val="8806585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C23C1-73A2-B529-5746-7A480FD5B8C8}"/>
              </a:ext>
            </a:extLst>
          </p:cNvPr>
          <p:cNvSpPr>
            <a:spLocks noGrp="1"/>
          </p:cNvSpPr>
          <p:nvPr>
            <p:ph type="title"/>
          </p:nvPr>
        </p:nvSpPr>
        <p:spPr/>
        <p:txBody>
          <a:bodyPr>
            <a:normAutofit fontScale="90000"/>
          </a:bodyPr>
          <a:lstStyle/>
          <a:p>
            <a:r>
              <a:rPr lang="en-US"/>
              <a:t>The LM75A sensor board and its connections</a:t>
            </a:r>
            <a:endParaRPr lang="en-GB"/>
          </a:p>
        </p:txBody>
      </p:sp>
      <p:pic>
        <p:nvPicPr>
          <p:cNvPr id="5" name="Content Placeholder 4" descr="A purple circuit board with many small chips&#10;&#10;Description automatically generated with medium confidence">
            <a:extLst>
              <a:ext uri="{FF2B5EF4-FFF2-40B4-BE49-F238E27FC236}">
                <a16:creationId xmlns:a16="http://schemas.microsoft.com/office/drawing/2014/main" id="{FB9E1E8E-EBF8-AFDA-2394-82D3FFCEBEA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3236" y="2125266"/>
            <a:ext cx="4398764" cy="2932509"/>
          </a:xfrm>
        </p:spPr>
      </p:pic>
      <p:pic>
        <p:nvPicPr>
          <p:cNvPr id="7" name="Picture 6" descr="A close-up of a circuit board&#10;&#10;Description automatically generated">
            <a:extLst>
              <a:ext uri="{FF2B5EF4-FFF2-40B4-BE49-F238E27FC236}">
                <a16:creationId xmlns:a16="http://schemas.microsoft.com/office/drawing/2014/main" id="{996B1938-6F7A-418D-DE27-6E13A0D423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9430" y="2128838"/>
            <a:ext cx="4634507" cy="3089672"/>
          </a:xfrm>
          <a:prstGeom prst="rect">
            <a:avLst/>
          </a:prstGeom>
        </p:spPr>
      </p:pic>
      <p:sp>
        <p:nvSpPr>
          <p:cNvPr id="8" name="TextBox 7">
            <a:extLst>
              <a:ext uri="{FF2B5EF4-FFF2-40B4-BE49-F238E27FC236}">
                <a16:creationId xmlns:a16="http://schemas.microsoft.com/office/drawing/2014/main" id="{0F714279-7ED2-CE00-48BA-F490589E2F16}"/>
              </a:ext>
            </a:extLst>
          </p:cNvPr>
          <p:cNvSpPr txBox="1"/>
          <p:nvPr/>
        </p:nvSpPr>
        <p:spPr>
          <a:xfrm>
            <a:off x="771525" y="5218510"/>
            <a:ext cx="7928774" cy="300082"/>
          </a:xfrm>
          <a:prstGeom prst="rect">
            <a:avLst/>
          </a:prstGeom>
          <a:noFill/>
        </p:spPr>
        <p:txBody>
          <a:bodyPr wrap="none" rtlCol="0">
            <a:spAutoFit/>
          </a:bodyPr>
          <a:lstStyle/>
          <a:p>
            <a:r>
              <a:rPr lang="en-US" sz="1350"/>
              <a:t>On the back, the module allows you to change three bits of the I2C address. Leave them unconnected for now.</a:t>
            </a:r>
            <a:endParaRPr lang="en-GB" sz="1350"/>
          </a:p>
        </p:txBody>
      </p:sp>
    </p:spTree>
    <p:extLst>
      <p:ext uri="{BB962C8B-B14F-4D97-AF65-F5344CB8AC3E}">
        <p14:creationId xmlns:p14="http://schemas.microsoft.com/office/powerpoint/2010/main" val="25100717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F7134-CDB7-E55D-E359-DB67321059E6}"/>
              </a:ext>
            </a:extLst>
          </p:cNvPr>
          <p:cNvSpPr>
            <a:spLocks noGrp="1"/>
          </p:cNvSpPr>
          <p:nvPr>
            <p:ph type="title"/>
          </p:nvPr>
        </p:nvSpPr>
        <p:spPr/>
        <p:txBody>
          <a:bodyPr>
            <a:normAutofit fontScale="90000"/>
          </a:bodyPr>
          <a:lstStyle/>
          <a:p>
            <a:r>
              <a:rPr lang="en-US"/>
              <a:t>The quick and dirty code (but we have a module for the LM75a... feel free to try it)</a:t>
            </a:r>
            <a:endParaRPr lang="en-GB"/>
          </a:p>
        </p:txBody>
      </p:sp>
      <p:sp>
        <p:nvSpPr>
          <p:cNvPr id="3" name="Content Placeholder 2">
            <a:extLst>
              <a:ext uri="{FF2B5EF4-FFF2-40B4-BE49-F238E27FC236}">
                <a16:creationId xmlns:a16="http://schemas.microsoft.com/office/drawing/2014/main" id="{F50FC161-A354-291A-0CC3-C964CDBA00B1}"/>
              </a:ext>
            </a:extLst>
          </p:cNvPr>
          <p:cNvSpPr>
            <a:spLocks noGrp="1"/>
          </p:cNvSpPr>
          <p:nvPr>
            <p:ph idx="1"/>
          </p:nvPr>
        </p:nvSpPr>
        <p:spPr/>
        <p:txBody>
          <a:bodyPr>
            <a:noAutofit/>
          </a:bodyPr>
          <a:lstStyle/>
          <a:p>
            <a:pPr marL="0" indent="0">
              <a:buNone/>
            </a:pPr>
            <a:r>
              <a:rPr lang="en-GB" sz="1350"/>
              <a:t># WARNING! Ugly code! But it does work...</a:t>
            </a:r>
          </a:p>
          <a:p>
            <a:pPr marL="0" indent="0">
              <a:buNone/>
            </a:pPr>
            <a:r>
              <a:rPr lang="en-GB" sz="1350"/>
              <a:t>from machine import I2C, Pin</a:t>
            </a:r>
          </a:p>
          <a:p>
            <a:pPr marL="0" indent="0">
              <a:buNone/>
            </a:pPr>
            <a:r>
              <a:rPr lang="en-GB" sz="1350"/>
              <a:t># Create an instance of the I2C bus with the right pin numbers</a:t>
            </a:r>
          </a:p>
          <a:p>
            <a:pPr marL="0" indent="0">
              <a:buNone/>
            </a:pPr>
            <a:r>
              <a:rPr lang="en-GB" sz="1350"/>
              <a:t>i2c = I2C(scl=Pin(5), sda=Pin(4))</a:t>
            </a:r>
          </a:p>
          <a:p>
            <a:pPr marL="0" indent="0">
              <a:buNone/>
            </a:pPr>
            <a:r>
              <a:rPr lang="en-GB" sz="1350"/>
              <a:t># Create a 2-byte buffer for storing the temperature measurement</a:t>
            </a:r>
          </a:p>
          <a:p>
            <a:pPr marL="0" indent="0">
              <a:buNone/>
            </a:pPr>
            <a:r>
              <a:rPr lang="en-GB" sz="1350"/>
              <a:t>tbuffer = bytearray(2)</a:t>
            </a:r>
          </a:p>
          <a:p>
            <a:pPr marL="0" indent="0">
              <a:buNone/>
            </a:pPr>
            <a:r>
              <a:rPr lang="en-GB" sz="1350"/>
              <a:t># Read two bytes from the temperature register into the newly created buffer. The LM75 address is 0x48</a:t>
            </a:r>
          </a:p>
          <a:p>
            <a:pPr marL="0" indent="0">
              <a:buNone/>
            </a:pPr>
            <a:r>
              <a:rPr lang="en-GB" sz="1350"/>
              <a:t>i2c.readfrom_mem_into(0x48, 0, tbuffer)</a:t>
            </a:r>
          </a:p>
          <a:p>
            <a:pPr marL="0" indent="0">
              <a:buNone/>
            </a:pPr>
            <a:r>
              <a:rPr lang="en-GB" sz="1350"/>
              <a:t># Convert 9 bits to a temperature value. The integer part is in tbuffer[0] and the 0.5 in the MSB of tbuffer[1]</a:t>
            </a:r>
          </a:p>
          <a:p>
            <a:pPr marL="0" indent="0">
              <a:buNone/>
            </a:pPr>
            <a:r>
              <a:rPr lang="en-GB" sz="1350"/>
              <a:t>temperature = (tbuffer[0]) + (tbuffer[1] &gt;&gt; 7) / 2</a:t>
            </a:r>
          </a:p>
          <a:p>
            <a:pPr marL="0" indent="0">
              <a:buNone/>
            </a:pPr>
            <a:r>
              <a:rPr lang="en-GB" sz="1350"/>
              <a:t>print(temperature)</a:t>
            </a:r>
          </a:p>
        </p:txBody>
      </p:sp>
    </p:spTree>
    <p:extLst>
      <p:ext uri="{BB962C8B-B14F-4D97-AF65-F5344CB8AC3E}">
        <p14:creationId xmlns:p14="http://schemas.microsoft.com/office/powerpoint/2010/main" val="4501907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9AE01-F16E-38AB-7E1F-DF325A3A7699}"/>
              </a:ext>
            </a:extLst>
          </p:cNvPr>
          <p:cNvSpPr>
            <a:spLocks noGrp="1"/>
          </p:cNvSpPr>
          <p:nvPr>
            <p:ph type="title"/>
          </p:nvPr>
        </p:nvSpPr>
        <p:spPr/>
        <p:txBody>
          <a:bodyPr>
            <a:normAutofit fontScale="90000"/>
          </a:bodyPr>
          <a:lstStyle/>
          <a:p>
            <a:r>
              <a:rPr lang="en-US"/>
              <a:t>Python and executing actions at a given time</a:t>
            </a:r>
            <a:endParaRPr lang="en-GB"/>
          </a:p>
        </p:txBody>
      </p:sp>
      <p:sp>
        <p:nvSpPr>
          <p:cNvPr id="3" name="Content Placeholder 2">
            <a:extLst>
              <a:ext uri="{FF2B5EF4-FFF2-40B4-BE49-F238E27FC236}">
                <a16:creationId xmlns:a16="http://schemas.microsoft.com/office/drawing/2014/main" id="{3792BED1-ADCA-607D-4746-8536343E21F6}"/>
              </a:ext>
            </a:extLst>
          </p:cNvPr>
          <p:cNvSpPr>
            <a:spLocks noGrp="1"/>
          </p:cNvSpPr>
          <p:nvPr>
            <p:ph idx="1"/>
          </p:nvPr>
        </p:nvSpPr>
        <p:spPr/>
        <p:txBody>
          <a:bodyPr>
            <a:normAutofit fontScale="92500" lnSpcReduction="20000"/>
          </a:bodyPr>
          <a:lstStyle/>
          <a:p>
            <a:pPr marL="0" indent="0">
              <a:buNone/>
            </a:pPr>
            <a:r>
              <a:rPr lang="en-US"/>
              <a:t>MicroPython has extensions which allow the easy use of most features of the microcontrollers it runs on, and this includes the timers. It is possible to create a Timer (which can in some cases be virtual - with no corresponding hardware timer in the CPU) with a given period (or just a single execution after a specific delay), and associate with it a so-called "callback function" to be executed when the Timer runs out (the period has expired). In the next example, we will use two, to schedule the readout of temperature and relative humidity from the AHT21 sensors every 5 and 30 seconds respectively.</a:t>
            </a:r>
          </a:p>
          <a:p>
            <a:pPr marL="0" indent="0">
              <a:buNone/>
            </a:pPr>
            <a:endParaRPr lang="en-GB"/>
          </a:p>
        </p:txBody>
      </p:sp>
    </p:spTree>
    <p:extLst>
      <p:ext uri="{BB962C8B-B14F-4D97-AF65-F5344CB8AC3E}">
        <p14:creationId xmlns:p14="http://schemas.microsoft.com/office/powerpoint/2010/main" val="764240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AFE4621-90DF-AE29-93AF-053498FA9936}"/>
              </a:ext>
            </a:extLst>
          </p:cNvPr>
          <p:cNvSpPr>
            <a:spLocks noGrp="1"/>
          </p:cNvSpPr>
          <p:nvPr>
            <p:ph idx="1"/>
          </p:nvPr>
        </p:nvSpPr>
        <p:spPr>
          <a:xfrm>
            <a:off x="628650" y="1262495"/>
            <a:ext cx="7886700" cy="4291446"/>
          </a:xfrm>
        </p:spPr>
        <p:txBody>
          <a:bodyPr>
            <a:noAutofit/>
          </a:bodyPr>
          <a:lstStyle/>
          <a:p>
            <a:pPr marL="0" indent="0">
              <a:buNone/>
            </a:pPr>
            <a:r>
              <a:rPr lang="en-GB"/>
              <a:t>import time</a:t>
            </a:r>
          </a:p>
          <a:p>
            <a:pPr marL="0" indent="0">
              <a:buNone/>
            </a:pPr>
            <a:r>
              <a:rPr lang="en-GB"/>
              <a:t>import micropython</a:t>
            </a:r>
          </a:p>
          <a:p>
            <a:pPr marL="0" indent="0">
              <a:buNone/>
            </a:pPr>
            <a:r>
              <a:rPr lang="en-GB"/>
              <a:t>from machine import Pin, I2C, Timer</a:t>
            </a:r>
          </a:p>
          <a:p>
            <a:pPr marL="0" indent="0">
              <a:buNone/>
            </a:pPr>
            <a:r>
              <a:rPr lang="en-GB"/>
              <a:t>import ahtx0</a:t>
            </a:r>
          </a:p>
          <a:p>
            <a:pPr marL="0" indent="0">
              <a:buNone/>
            </a:pPr>
            <a:r>
              <a:rPr lang="en-GB"/>
              <a:t>i2c = I2C(scl=Pin(5), sda=Pin(4))</a:t>
            </a:r>
          </a:p>
          <a:p>
            <a:pPr marL="0" indent="0">
              <a:buNone/>
            </a:pPr>
            <a:r>
              <a:rPr lang="en-GB"/>
              <a:t>aht = ahtx0.AHT10(i2c)</a:t>
            </a:r>
          </a:p>
          <a:p>
            <a:pPr marL="0" indent="0">
              <a:buNone/>
            </a:pPr>
            <a:r>
              <a:rPr lang="en-GB"/>
              <a:t>t1 = Timer(1)</a:t>
            </a:r>
          </a:p>
          <a:p>
            <a:pPr marL="0" indent="0">
              <a:buNone/>
            </a:pPr>
            <a:r>
              <a:rPr lang="en-GB"/>
              <a:t>t1.init(mode = Timer.PERIODIC, period = 5000, callback = lambda t : micropython.schedule(print, f'T = {aht.temperature:.1f} C'))</a:t>
            </a:r>
          </a:p>
          <a:p>
            <a:pPr marL="0" indent="0">
              <a:buNone/>
            </a:pPr>
            <a:r>
              <a:rPr lang="en-GB"/>
              <a:t>t2 = Timer(2)</a:t>
            </a:r>
          </a:p>
          <a:p>
            <a:pPr marL="0" indent="0">
              <a:buNone/>
            </a:pPr>
            <a:r>
              <a:rPr lang="en-GB"/>
              <a:t>t2.init(mode = Timer.PERIODIC, period = 30000, callback = lambda t : micropython.schedule(print, f'RH = {aht.relative_humidity:.2f} %'))</a:t>
            </a:r>
          </a:p>
        </p:txBody>
      </p:sp>
    </p:spTree>
    <p:extLst>
      <p:ext uri="{BB962C8B-B14F-4D97-AF65-F5344CB8AC3E}">
        <p14:creationId xmlns:p14="http://schemas.microsoft.com/office/powerpoint/2010/main" val="29274725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B4F23-B172-174C-D375-792E3412EF17}"/>
              </a:ext>
            </a:extLst>
          </p:cNvPr>
          <p:cNvSpPr>
            <a:spLocks noGrp="1"/>
          </p:cNvSpPr>
          <p:nvPr>
            <p:ph type="title"/>
          </p:nvPr>
        </p:nvSpPr>
        <p:spPr/>
        <p:txBody>
          <a:bodyPr/>
          <a:lstStyle/>
          <a:p>
            <a:r>
              <a:rPr lang="en-US"/>
              <a:t>Explaining the Timer listing (1)</a:t>
            </a:r>
            <a:endParaRPr lang="en-GB"/>
          </a:p>
        </p:txBody>
      </p:sp>
      <p:sp>
        <p:nvSpPr>
          <p:cNvPr id="4" name="Content Placeholder 3">
            <a:extLst>
              <a:ext uri="{FF2B5EF4-FFF2-40B4-BE49-F238E27FC236}">
                <a16:creationId xmlns:a16="http://schemas.microsoft.com/office/drawing/2014/main" id="{A743BF21-F41F-4D55-D642-7130E0B9C03F}"/>
              </a:ext>
            </a:extLst>
          </p:cNvPr>
          <p:cNvSpPr>
            <a:spLocks noGrp="1"/>
          </p:cNvSpPr>
          <p:nvPr>
            <p:ph sz="half" idx="1"/>
          </p:nvPr>
        </p:nvSpPr>
        <p:spPr/>
        <p:txBody>
          <a:bodyPr/>
          <a:lstStyle/>
          <a:p>
            <a:pPr marL="0" indent="0">
              <a:buNone/>
            </a:pPr>
            <a:r>
              <a:rPr lang="en-GB"/>
              <a:t>import time</a:t>
            </a:r>
          </a:p>
          <a:p>
            <a:pPr marL="0" indent="0">
              <a:buNone/>
            </a:pPr>
            <a:r>
              <a:rPr lang="en-GB"/>
              <a:t>import micropython</a:t>
            </a:r>
          </a:p>
          <a:p>
            <a:pPr marL="0" indent="0">
              <a:buNone/>
            </a:pPr>
            <a:r>
              <a:rPr lang="en-GB"/>
              <a:t>from machine import Pin, I2C, Timer</a:t>
            </a:r>
          </a:p>
          <a:p>
            <a:pPr marL="0" indent="0">
              <a:buNone/>
            </a:pPr>
            <a:r>
              <a:rPr lang="en-GB"/>
              <a:t>import ahtx0</a:t>
            </a:r>
          </a:p>
          <a:p>
            <a:pPr marL="0" indent="0">
              <a:buNone/>
            </a:pPr>
            <a:r>
              <a:rPr lang="en-GB"/>
              <a:t>i2c = I2C(scl=Pin(5), sda=Pin(4))</a:t>
            </a:r>
          </a:p>
          <a:p>
            <a:pPr marL="0" indent="0">
              <a:buNone/>
            </a:pPr>
            <a:r>
              <a:rPr lang="en-GB"/>
              <a:t>aht = ahtx0.AHT21(i2c)</a:t>
            </a:r>
          </a:p>
          <a:p>
            <a:pPr marL="0" indent="0">
              <a:buNone/>
            </a:pPr>
            <a:endParaRPr lang="en-GB"/>
          </a:p>
        </p:txBody>
      </p:sp>
      <p:sp>
        <p:nvSpPr>
          <p:cNvPr id="5" name="Content Placeholder 4">
            <a:extLst>
              <a:ext uri="{FF2B5EF4-FFF2-40B4-BE49-F238E27FC236}">
                <a16:creationId xmlns:a16="http://schemas.microsoft.com/office/drawing/2014/main" id="{715549D7-CC3F-2296-9459-851A6F69C8FE}"/>
              </a:ext>
            </a:extLst>
          </p:cNvPr>
          <p:cNvSpPr>
            <a:spLocks noGrp="1"/>
          </p:cNvSpPr>
          <p:nvPr>
            <p:ph sz="half" idx="2"/>
          </p:nvPr>
        </p:nvSpPr>
        <p:spPr/>
        <p:txBody>
          <a:bodyPr/>
          <a:lstStyle/>
          <a:p>
            <a:pPr marL="0" indent="0">
              <a:buNone/>
            </a:pPr>
            <a:r>
              <a:rPr lang="en-US"/>
              <a:t>These lines contain the code we already used to prepare the readout of the AHT21 sensor:</a:t>
            </a:r>
          </a:p>
          <a:p>
            <a:r>
              <a:rPr lang="en-US"/>
              <a:t>include the necessary modules (libraries)</a:t>
            </a:r>
          </a:p>
          <a:p>
            <a:r>
              <a:rPr lang="en-US"/>
              <a:t>setup the I2C bus</a:t>
            </a:r>
          </a:p>
          <a:p>
            <a:r>
              <a:rPr lang="en-US"/>
              <a:t>create an AHT21 object</a:t>
            </a:r>
            <a:endParaRPr lang="en-GB"/>
          </a:p>
        </p:txBody>
      </p:sp>
    </p:spTree>
    <p:extLst>
      <p:ext uri="{BB962C8B-B14F-4D97-AF65-F5344CB8AC3E}">
        <p14:creationId xmlns:p14="http://schemas.microsoft.com/office/powerpoint/2010/main" val="31772291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AFD2E-3C5F-F2F5-A6C9-59C875DC2CB7}"/>
              </a:ext>
            </a:extLst>
          </p:cNvPr>
          <p:cNvSpPr>
            <a:spLocks noGrp="1"/>
          </p:cNvSpPr>
          <p:nvPr>
            <p:ph type="title"/>
          </p:nvPr>
        </p:nvSpPr>
        <p:spPr/>
        <p:txBody>
          <a:bodyPr/>
          <a:lstStyle/>
          <a:p>
            <a:r>
              <a:rPr lang="en-US"/>
              <a:t>Explaining the Timer listing (2)</a:t>
            </a:r>
            <a:endParaRPr lang="en-GB"/>
          </a:p>
        </p:txBody>
      </p:sp>
      <p:sp>
        <p:nvSpPr>
          <p:cNvPr id="3" name="Content Placeholder 2">
            <a:extLst>
              <a:ext uri="{FF2B5EF4-FFF2-40B4-BE49-F238E27FC236}">
                <a16:creationId xmlns:a16="http://schemas.microsoft.com/office/drawing/2014/main" id="{541E1FB0-D14E-3215-CE8D-D4BA7AEA386B}"/>
              </a:ext>
            </a:extLst>
          </p:cNvPr>
          <p:cNvSpPr>
            <a:spLocks noGrp="1"/>
          </p:cNvSpPr>
          <p:nvPr>
            <p:ph sz="half" idx="1"/>
          </p:nvPr>
        </p:nvSpPr>
        <p:spPr/>
        <p:txBody>
          <a:bodyPr>
            <a:normAutofit fontScale="85000" lnSpcReduction="20000"/>
          </a:bodyPr>
          <a:lstStyle/>
          <a:p>
            <a:pPr marL="0" indent="0">
              <a:buNone/>
            </a:pPr>
            <a:r>
              <a:rPr lang="en-GB"/>
              <a:t>t1 = Timer(1)</a:t>
            </a:r>
          </a:p>
          <a:p>
            <a:pPr marL="0" indent="0">
              <a:buNone/>
            </a:pPr>
            <a:r>
              <a:rPr lang="en-GB"/>
              <a:t>t1.init(</a:t>
            </a:r>
          </a:p>
          <a:p>
            <a:pPr marL="0" indent="0">
              <a:buNone/>
            </a:pPr>
            <a:r>
              <a:rPr lang="en-GB"/>
              <a:t>     mode = Timer.PERIODIC,</a:t>
            </a:r>
          </a:p>
          <a:p>
            <a:pPr marL="0" indent="0">
              <a:buNone/>
            </a:pPr>
            <a:r>
              <a:rPr lang="en-GB"/>
              <a:t>     period = 5000,</a:t>
            </a:r>
          </a:p>
          <a:p>
            <a:pPr marL="0" indent="0">
              <a:buNone/>
            </a:pPr>
            <a:r>
              <a:rPr lang="en-GB"/>
              <a:t>     callback = lambda t : micropython.schedule(print, f'T = {aht.temperature:.1f} C')</a:t>
            </a:r>
          </a:p>
          <a:p>
            <a:pPr marL="0" indent="0">
              <a:buNone/>
            </a:pPr>
            <a:r>
              <a:rPr lang="en-GB"/>
              <a:t>)</a:t>
            </a:r>
          </a:p>
          <a:p>
            <a:pPr marL="0" indent="0">
              <a:buNone/>
            </a:pPr>
            <a:endParaRPr lang="en-GB"/>
          </a:p>
        </p:txBody>
      </p:sp>
      <p:sp>
        <p:nvSpPr>
          <p:cNvPr id="4" name="Content Placeholder 3">
            <a:extLst>
              <a:ext uri="{FF2B5EF4-FFF2-40B4-BE49-F238E27FC236}">
                <a16:creationId xmlns:a16="http://schemas.microsoft.com/office/drawing/2014/main" id="{391D763D-F115-5C0C-2872-FC7DA42CC165}"/>
              </a:ext>
            </a:extLst>
          </p:cNvPr>
          <p:cNvSpPr>
            <a:spLocks noGrp="1"/>
          </p:cNvSpPr>
          <p:nvPr>
            <p:ph sz="half" idx="2"/>
          </p:nvPr>
        </p:nvSpPr>
        <p:spPr/>
        <p:txBody>
          <a:bodyPr>
            <a:normAutofit fontScale="85000" lnSpcReduction="20000"/>
          </a:bodyPr>
          <a:lstStyle/>
          <a:p>
            <a:pPr marL="0" indent="0">
              <a:buNone/>
            </a:pPr>
            <a:r>
              <a:rPr lang="en-US"/>
              <a:t>Create a Timer object with id = 1</a:t>
            </a:r>
          </a:p>
          <a:p>
            <a:pPr marL="0" indent="0">
              <a:buNone/>
            </a:pPr>
            <a:r>
              <a:rPr lang="en-US"/>
              <a:t>Set it up so that it runs in periodic mode (restarts immediately after expiring), with a period of 5000 milliseconds, and with an anonymous callback function that requests that the Python system print "as soon as possible" the (formatted) temperature value.</a:t>
            </a:r>
          </a:p>
          <a:p>
            <a:pPr marL="0" indent="0">
              <a:buNone/>
            </a:pPr>
            <a:r>
              <a:rPr lang="en-US"/>
              <a:t>The same happens for humidity.</a:t>
            </a:r>
            <a:endParaRPr lang="en-GB"/>
          </a:p>
        </p:txBody>
      </p:sp>
    </p:spTree>
    <p:extLst>
      <p:ext uri="{BB962C8B-B14F-4D97-AF65-F5344CB8AC3E}">
        <p14:creationId xmlns:p14="http://schemas.microsoft.com/office/powerpoint/2010/main" val="2244369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sp>
        <p:nvSpPr>
          <p:cNvPr id="3" name="Rectangle 2">
            <a:hlinkClick r:id="rId4" action="ppaction://hlinksldjump"/>
          </p:cNvPr>
          <p:cNvSpPr/>
          <p:nvPr/>
        </p:nvSpPr>
        <p:spPr>
          <a:xfrm>
            <a:off x="2481708" y="5787835"/>
            <a:ext cx="1518222" cy="35033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a:hlinkClick r:id="rId5" action="ppaction://hlinksldjump"/>
          </p:cNvPr>
          <p:cNvSpPr/>
          <p:nvPr/>
        </p:nvSpPr>
        <p:spPr>
          <a:xfrm>
            <a:off x="370812" y="5794187"/>
            <a:ext cx="1270033" cy="343016"/>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a:hlinkClick r:id="rId4" action="ppaction://hlinksldjump"/>
          </p:cNvPr>
          <p:cNvSpPr/>
          <p:nvPr/>
        </p:nvSpPr>
        <p:spPr>
          <a:xfrm>
            <a:off x="4580445" y="5782268"/>
            <a:ext cx="3269816" cy="39179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hlinkClick r:id="rId6" action="ppaction://hlinksldjump"/>
          </p:cNvPr>
          <p:cNvSpPr/>
          <p:nvPr/>
        </p:nvSpPr>
        <p:spPr>
          <a:xfrm>
            <a:off x="364814" y="6214588"/>
            <a:ext cx="3513026" cy="35125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rId7" action="ppaction://hlinksldjump"/>
          </p:cNvPr>
          <p:cNvSpPr/>
          <p:nvPr/>
        </p:nvSpPr>
        <p:spPr>
          <a:xfrm>
            <a:off x="4593956" y="6228098"/>
            <a:ext cx="1445746" cy="36476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02722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B1435-4D9E-36A5-9EE7-A901E9936A25}"/>
              </a:ext>
            </a:extLst>
          </p:cNvPr>
          <p:cNvSpPr>
            <a:spLocks noGrp="1"/>
          </p:cNvSpPr>
          <p:nvPr>
            <p:ph type="title"/>
          </p:nvPr>
        </p:nvSpPr>
        <p:spPr/>
        <p:txBody>
          <a:bodyPr/>
          <a:lstStyle/>
          <a:p>
            <a:r>
              <a:rPr lang="en-US"/>
              <a:t>Explaining the Timer listing (3)</a:t>
            </a:r>
            <a:endParaRPr lang="en-GB"/>
          </a:p>
        </p:txBody>
      </p:sp>
      <p:sp>
        <p:nvSpPr>
          <p:cNvPr id="5" name="Content Placeholder 4">
            <a:extLst>
              <a:ext uri="{FF2B5EF4-FFF2-40B4-BE49-F238E27FC236}">
                <a16:creationId xmlns:a16="http://schemas.microsoft.com/office/drawing/2014/main" id="{E5CF008D-F2D2-C9E3-903D-0459CC5941F1}"/>
              </a:ext>
            </a:extLst>
          </p:cNvPr>
          <p:cNvSpPr>
            <a:spLocks noGrp="1"/>
          </p:cNvSpPr>
          <p:nvPr>
            <p:ph idx="1"/>
          </p:nvPr>
        </p:nvSpPr>
        <p:spPr/>
        <p:txBody>
          <a:bodyPr>
            <a:normAutofit fontScale="77500" lnSpcReduction="20000"/>
          </a:bodyPr>
          <a:lstStyle/>
          <a:p>
            <a:pPr marL="0" indent="0">
              <a:buNone/>
            </a:pPr>
            <a:r>
              <a:rPr lang="en-US"/>
              <a:t>A few pythonic notes:</a:t>
            </a:r>
          </a:p>
          <a:p>
            <a:pPr marL="728663" lvl="1" indent="-385763">
              <a:buFont typeface="+mj-lt"/>
              <a:buAutoNum type="arabicPeriod"/>
            </a:pPr>
            <a:r>
              <a:rPr lang="en-GB"/>
              <a:t>we should NOT specify directly print() as the callback function since it would be executed in Interrupt mode. Better to ask Python to print "as soon as possible" but outside of Interrupt mode, using the micropython.schedule() call.</a:t>
            </a:r>
          </a:p>
          <a:p>
            <a:pPr marL="728663" lvl="1" indent="-385763">
              <a:buFont typeface="+mj-lt"/>
              <a:buAutoNum type="arabicPeriod"/>
            </a:pPr>
            <a:r>
              <a:rPr lang="en-GB"/>
              <a:t>Since the callback functions are not really useful for anything else, we do not need to give them a name, but we can create them as anonymous using the "lambda" notation. n Python, a lambda function is a small, anonymous function that can take any number of arguments, but can have only one expression. Perfect here.</a:t>
            </a:r>
          </a:p>
          <a:p>
            <a:pPr marL="728663" lvl="1" indent="-385763">
              <a:buFont typeface="+mj-lt"/>
              <a:buAutoNum type="arabicPeriod"/>
            </a:pPr>
            <a:r>
              <a:rPr lang="en-GB"/>
              <a:t>f'T = {aht.temperature:.1f} C' is a string containing a format specification, namely the value of the temperature with exactly one decimal digit.</a:t>
            </a:r>
          </a:p>
        </p:txBody>
      </p:sp>
    </p:spTree>
    <p:extLst>
      <p:ext uri="{BB962C8B-B14F-4D97-AF65-F5344CB8AC3E}">
        <p14:creationId xmlns:p14="http://schemas.microsoft.com/office/powerpoint/2010/main" val="7452024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A1EBC-25C4-486E-E33B-F65393B37DED}"/>
              </a:ext>
            </a:extLst>
          </p:cNvPr>
          <p:cNvSpPr>
            <a:spLocks noGrp="1"/>
          </p:cNvSpPr>
          <p:nvPr>
            <p:ph type="title"/>
          </p:nvPr>
        </p:nvSpPr>
        <p:spPr/>
        <p:txBody>
          <a:bodyPr/>
          <a:lstStyle/>
          <a:p>
            <a:r>
              <a:rPr lang="en-US"/>
              <a:t>More callback functions</a:t>
            </a:r>
            <a:endParaRPr lang="en-GB"/>
          </a:p>
        </p:txBody>
      </p:sp>
      <p:sp>
        <p:nvSpPr>
          <p:cNvPr id="3" name="Content Placeholder 2">
            <a:extLst>
              <a:ext uri="{FF2B5EF4-FFF2-40B4-BE49-F238E27FC236}">
                <a16:creationId xmlns:a16="http://schemas.microsoft.com/office/drawing/2014/main" id="{BA523A73-E5DD-7768-0826-2F5BDFBBC11A}"/>
              </a:ext>
            </a:extLst>
          </p:cNvPr>
          <p:cNvSpPr>
            <a:spLocks noGrp="1"/>
          </p:cNvSpPr>
          <p:nvPr>
            <p:ph idx="1"/>
          </p:nvPr>
        </p:nvSpPr>
        <p:spPr/>
        <p:txBody>
          <a:bodyPr>
            <a:normAutofit fontScale="85000" lnSpcReduction="20000"/>
          </a:bodyPr>
          <a:lstStyle/>
          <a:p>
            <a:pPr marL="0" indent="0">
              <a:buNone/>
            </a:pPr>
            <a:r>
              <a:rPr lang="en-US"/>
              <a:t>It is also possible to associate a callback function with an interrupt caused by an event on an input (or even an output) pin. Then the CPU could execute any kind of main loop without the need to check the pin while stil responding (and quickly) to the arrival of a signal.</a:t>
            </a:r>
          </a:p>
          <a:p>
            <a:pPr marL="0" indent="0">
              <a:buNone/>
            </a:pPr>
            <a:r>
              <a:rPr lang="en-US"/>
              <a:t>In the following example, a callback function (that prints the number of the pin) is associated with an interrupt generated by a falling edge (1 to 0) on pin 4 (D2). In the main loop, pin 5 (D1), defined as an output, changes value regularly, printing "Pin(5)" every time a falling edge is generated. By connecting pin 5 to pin 4, the program starts printing additionally "Pin(4)" just after "Pin(5)", with no evident instruction to do so.</a:t>
            </a:r>
            <a:endParaRPr lang="en-GB"/>
          </a:p>
        </p:txBody>
      </p:sp>
    </p:spTree>
    <p:extLst>
      <p:ext uri="{BB962C8B-B14F-4D97-AF65-F5344CB8AC3E}">
        <p14:creationId xmlns:p14="http://schemas.microsoft.com/office/powerpoint/2010/main" val="16445467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44616-95CF-072E-7C25-2FC3B39C925F}"/>
              </a:ext>
            </a:extLst>
          </p:cNvPr>
          <p:cNvSpPr>
            <a:spLocks noGrp="1"/>
          </p:cNvSpPr>
          <p:nvPr>
            <p:ph type="title"/>
          </p:nvPr>
        </p:nvSpPr>
        <p:spPr/>
        <p:txBody>
          <a:bodyPr/>
          <a:lstStyle/>
          <a:p>
            <a:r>
              <a:rPr lang="en-US"/>
              <a:t>Pin callback example</a:t>
            </a:r>
            <a:endParaRPr lang="en-GB"/>
          </a:p>
        </p:txBody>
      </p:sp>
      <p:sp>
        <p:nvSpPr>
          <p:cNvPr id="3" name="Content Placeholder 2">
            <a:extLst>
              <a:ext uri="{FF2B5EF4-FFF2-40B4-BE49-F238E27FC236}">
                <a16:creationId xmlns:a16="http://schemas.microsoft.com/office/drawing/2014/main" id="{72F40E9E-03DE-4042-CB6D-8CB058DFA572}"/>
              </a:ext>
            </a:extLst>
          </p:cNvPr>
          <p:cNvSpPr>
            <a:spLocks noGrp="1"/>
          </p:cNvSpPr>
          <p:nvPr>
            <p:ph idx="1"/>
          </p:nvPr>
        </p:nvSpPr>
        <p:spPr>
          <a:xfrm>
            <a:off x="628650" y="2226468"/>
            <a:ext cx="7886700" cy="3372115"/>
          </a:xfrm>
        </p:spPr>
        <p:txBody>
          <a:bodyPr/>
          <a:lstStyle/>
          <a:p>
            <a:pPr marL="0" indent="0">
              <a:buNone/>
            </a:pPr>
            <a:r>
              <a:rPr lang="en-GB" sz="1800"/>
              <a:t>from machine import Pin</a:t>
            </a:r>
          </a:p>
          <a:p>
            <a:pPr marL="0" indent="0">
              <a:buNone/>
            </a:pPr>
            <a:r>
              <a:rPr lang="en-GB" sz="1800"/>
              <a:t>import time</a:t>
            </a:r>
          </a:p>
          <a:p>
            <a:pPr marL="0" indent="0">
              <a:buNone/>
            </a:pPr>
            <a:r>
              <a:rPr lang="en-GB" sz="1800"/>
              <a:t>p0 = Pin(5, Pin.OUT)</a:t>
            </a:r>
          </a:p>
          <a:p>
            <a:pPr marL="0" indent="0">
              <a:buNone/>
            </a:pPr>
            <a:r>
              <a:rPr lang="en-GB" sz="1800"/>
              <a:t>p1 = Pin(4, Pin.IN)</a:t>
            </a:r>
          </a:p>
          <a:p>
            <a:pPr marL="0" indent="0">
              <a:buNone/>
            </a:pPr>
            <a:r>
              <a:rPr lang="en-GB" sz="1800"/>
              <a:t>p1.irq(handler = lambda p : print(p), trigger = Pin.IRQ_FALLING)</a:t>
            </a:r>
          </a:p>
          <a:p>
            <a:pPr marL="0" indent="0">
              <a:buNone/>
            </a:pPr>
            <a:r>
              <a:rPr lang="en-GB" sz="1800"/>
              <a:t>while True:</a:t>
            </a:r>
          </a:p>
          <a:p>
            <a:pPr marL="0" indent="0">
              <a:buNone/>
            </a:pPr>
            <a:r>
              <a:rPr lang="en-GB" sz="1800"/>
              <a:t>    p0.value(0)</a:t>
            </a:r>
          </a:p>
          <a:p>
            <a:pPr marL="0" indent="0">
              <a:buNone/>
            </a:pPr>
            <a:r>
              <a:rPr lang="en-GB" sz="1800"/>
              <a:t>    time.sleep(0.5)</a:t>
            </a:r>
          </a:p>
          <a:p>
            <a:pPr marL="0" indent="0">
              <a:buNone/>
            </a:pPr>
            <a:r>
              <a:rPr lang="en-GB" sz="1800"/>
              <a:t>    p0.value(1)</a:t>
            </a:r>
          </a:p>
          <a:p>
            <a:pPr marL="0" indent="0">
              <a:buNone/>
            </a:pPr>
            <a:r>
              <a:rPr lang="en-GB" sz="1800"/>
              <a:t>    time.sleep(4.5)</a:t>
            </a:r>
            <a:endParaRPr lang="en-GB"/>
          </a:p>
        </p:txBody>
      </p:sp>
    </p:spTree>
    <p:extLst>
      <p:ext uri="{BB962C8B-B14F-4D97-AF65-F5344CB8AC3E}">
        <p14:creationId xmlns:p14="http://schemas.microsoft.com/office/powerpoint/2010/main" val="30366560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3C4F6-B4EC-48C2-A1C2-438479EC2C82}"/>
              </a:ext>
            </a:extLst>
          </p:cNvPr>
          <p:cNvSpPr>
            <a:spLocks noGrp="1"/>
          </p:cNvSpPr>
          <p:nvPr>
            <p:ph type="title"/>
          </p:nvPr>
        </p:nvSpPr>
        <p:spPr/>
        <p:txBody>
          <a:bodyPr>
            <a:normAutofit fontScale="90000"/>
          </a:bodyPr>
          <a:lstStyle/>
          <a:p>
            <a:r>
              <a:rPr lang="en-US"/>
              <a:t>Using Thonny to install the ESP8266 firmware</a:t>
            </a:r>
            <a:endParaRPr lang="en-GB"/>
          </a:p>
        </p:txBody>
      </p:sp>
      <p:pic>
        <p:nvPicPr>
          <p:cNvPr id="5" name="Content Placeholder 4">
            <a:extLst>
              <a:ext uri="{FF2B5EF4-FFF2-40B4-BE49-F238E27FC236}">
                <a16:creationId xmlns:a16="http://schemas.microsoft.com/office/drawing/2014/main" id="{B51040C7-CB8A-F60B-B1DB-18CCAA4B2AB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1108" y="2226469"/>
            <a:ext cx="5801784" cy="3263504"/>
          </a:xfrm>
        </p:spPr>
      </p:pic>
    </p:spTree>
    <p:extLst>
      <p:ext uri="{BB962C8B-B14F-4D97-AF65-F5344CB8AC3E}">
        <p14:creationId xmlns:p14="http://schemas.microsoft.com/office/powerpoint/2010/main" val="949548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F8357-2A91-2CF8-BABD-D4502356BD7E}"/>
              </a:ext>
            </a:extLst>
          </p:cNvPr>
          <p:cNvSpPr>
            <a:spLocks noGrp="1"/>
          </p:cNvSpPr>
          <p:nvPr>
            <p:ph type="title"/>
          </p:nvPr>
        </p:nvSpPr>
        <p:spPr/>
        <p:txBody>
          <a:bodyPr/>
          <a:lstStyle/>
          <a:p>
            <a:r>
              <a:rPr lang="en-US"/>
              <a:t>1. Select the CPU and the port</a:t>
            </a:r>
            <a:endParaRPr lang="en-GB"/>
          </a:p>
        </p:txBody>
      </p:sp>
      <p:pic>
        <p:nvPicPr>
          <p:cNvPr id="5" name="Content Placeholder 4" descr="A screenshot of a computer&#10;&#10;Description automatically generated">
            <a:extLst>
              <a:ext uri="{FF2B5EF4-FFF2-40B4-BE49-F238E27FC236}">
                <a16:creationId xmlns:a16="http://schemas.microsoft.com/office/drawing/2014/main" id="{E2434D41-EE45-D122-F46B-0FA217B1B7A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1108" y="2226469"/>
            <a:ext cx="5801784" cy="3263504"/>
          </a:xfrm>
        </p:spPr>
      </p:pic>
    </p:spTree>
    <p:extLst>
      <p:ext uri="{BB962C8B-B14F-4D97-AF65-F5344CB8AC3E}">
        <p14:creationId xmlns:p14="http://schemas.microsoft.com/office/powerpoint/2010/main" val="12049019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E6DBC-0029-163A-1211-949D4B5C40B1}"/>
              </a:ext>
            </a:extLst>
          </p:cNvPr>
          <p:cNvSpPr>
            <a:spLocks noGrp="1"/>
          </p:cNvSpPr>
          <p:nvPr>
            <p:ph type="title"/>
          </p:nvPr>
        </p:nvSpPr>
        <p:spPr/>
        <p:txBody>
          <a:bodyPr>
            <a:normAutofit fontScale="90000"/>
          </a:bodyPr>
          <a:lstStyle/>
          <a:p>
            <a:r>
              <a:rPr lang="en-US"/>
              <a:t>2. Find the firmware on your computer</a:t>
            </a:r>
            <a:endParaRPr lang="en-GB"/>
          </a:p>
        </p:txBody>
      </p:sp>
      <p:pic>
        <p:nvPicPr>
          <p:cNvPr id="5" name="Content Placeholder 4" descr="A screenshot of a computer&#10;&#10;Description automatically generated">
            <a:extLst>
              <a:ext uri="{FF2B5EF4-FFF2-40B4-BE49-F238E27FC236}">
                <a16:creationId xmlns:a16="http://schemas.microsoft.com/office/drawing/2014/main" id="{68A25BE0-C2D3-A186-5A0A-F46EC0DCE16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1108" y="2226469"/>
            <a:ext cx="5801784" cy="3263504"/>
          </a:xfrm>
        </p:spPr>
      </p:pic>
    </p:spTree>
    <p:extLst>
      <p:ext uri="{BB962C8B-B14F-4D97-AF65-F5344CB8AC3E}">
        <p14:creationId xmlns:p14="http://schemas.microsoft.com/office/powerpoint/2010/main" val="1457471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41A98-B9C4-98CE-4B4B-1D272B491579}"/>
              </a:ext>
            </a:extLst>
          </p:cNvPr>
          <p:cNvSpPr>
            <a:spLocks noGrp="1"/>
          </p:cNvSpPr>
          <p:nvPr>
            <p:ph type="title"/>
          </p:nvPr>
        </p:nvSpPr>
        <p:spPr/>
        <p:txBody>
          <a:bodyPr/>
          <a:lstStyle/>
          <a:p>
            <a:r>
              <a:rPr lang="en-US"/>
              <a:t>3. Select the firmware binary</a:t>
            </a:r>
            <a:endParaRPr lang="en-GB"/>
          </a:p>
        </p:txBody>
      </p:sp>
      <p:pic>
        <p:nvPicPr>
          <p:cNvPr id="5" name="Content Placeholder 4" descr="A screenshot of a computer&#10;&#10;Description automatically generated">
            <a:extLst>
              <a:ext uri="{FF2B5EF4-FFF2-40B4-BE49-F238E27FC236}">
                <a16:creationId xmlns:a16="http://schemas.microsoft.com/office/drawing/2014/main" id="{5F0FB7ED-AEF4-9A7A-B4DC-A7685EBD93A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1108" y="2226469"/>
            <a:ext cx="5801784" cy="3263504"/>
          </a:xfrm>
        </p:spPr>
      </p:pic>
    </p:spTree>
    <p:extLst>
      <p:ext uri="{BB962C8B-B14F-4D97-AF65-F5344CB8AC3E}">
        <p14:creationId xmlns:p14="http://schemas.microsoft.com/office/powerpoint/2010/main" val="41566849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542A8-3BB1-0AAB-0B92-09766CB44417}"/>
              </a:ext>
            </a:extLst>
          </p:cNvPr>
          <p:cNvSpPr>
            <a:spLocks noGrp="1"/>
          </p:cNvSpPr>
          <p:nvPr>
            <p:ph type="title"/>
          </p:nvPr>
        </p:nvSpPr>
        <p:spPr/>
        <p:txBody>
          <a:bodyPr>
            <a:normAutofit fontScale="90000"/>
          </a:bodyPr>
          <a:lstStyle/>
          <a:p>
            <a:r>
              <a:rPr lang="en-US"/>
              <a:t>4. Start the installation (it will take some time)</a:t>
            </a:r>
            <a:endParaRPr lang="en-GB"/>
          </a:p>
        </p:txBody>
      </p:sp>
      <p:pic>
        <p:nvPicPr>
          <p:cNvPr id="5" name="Content Placeholder 4" descr="A screenshot of a computer&#10;&#10;Description automatically generated">
            <a:extLst>
              <a:ext uri="{FF2B5EF4-FFF2-40B4-BE49-F238E27FC236}">
                <a16:creationId xmlns:a16="http://schemas.microsoft.com/office/drawing/2014/main" id="{FB9E3052-7839-F101-3499-007F2B9BB33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1108" y="2226469"/>
            <a:ext cx="5801784" cy="3263504"/>
          </a:xfrm>
        </p:spPr>
      </p:pic>
    </p:spTree>
    <p:extLst>
      <p:ext uri="{BB962C8B-B14F-4D97-AF65-F5344CB8AC3E}">
        <p14:creationId xmlns:p14="http://schemas.microsoft.com/office/powerpoint/2010/main" val="29891042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E271-9EEB-B688-05B4-2F3AB7D9BE5A}"/>
              </a:ext>
            </a:extLst>
          </p:cNvPr>
          <p:cNvSpPr>
            <a:spLocks noGrp="1"/>
          </p:cNvSpPr>
          <p:nvPr>
            <p:ph type="title"/>
          </p:nvPr>
        </p:nvSpPr>
        <p:spPr/>
        <p:txBody>
          <a:bodyPr/>
          <a:lstStyle/>
          <a:p>
            <a:r>
              <a:rPr lang="en-US"/>
              <a:t>5. Once done, close the pop-ups</a:t>
            </a:r>
            <a:endParaRPr lang="en-GB"/>
          </a:p>
        </p:txBody>
      </p:sp>
      <p:pic>
        <p:nvPicPr>
          <p:cNvPr id="5" name="Content Placeholder 4" descr="A screenshot of a computer&#10;&#10;Description automatically generated">
            <a:extLst>
              <a:ext uri="{FF2B5EF4-FFF2-40B4-BE49-F238E27FC236}">
                <a16:creationId xmlns:a16="http://schemas.microsoft.com/office/drawing/2014/main" id="{8C098C7A-E9FE-8C65-F8BB-07917123E31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1108" y="2226469"/>
            <a:ext cx="5801784" cy="3263504"/>
          </a:xfrm>
        </p:spPr>
      </p:pic>
    </p:spTree>
    <p:extLst>
      <p:ext uri="{BB962C8B-B14F-4D97-AF65-F5344CB8AC3E}">
        <p14:creationId xmlns:p14="http://schemas.microsoft.com/office/powerpoint/2010/main" val="2851697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1AA57-9E28-8D97-7478-3EA47313F676}"/>
              </a:ext>
            </a:extLst>
          </p:cNvPr>
          <p:cNvSpPr>
            <a:spLocks noGrp="1"/>
          </p:cNvSpPr>
          <p:nvPr>
            <p:ph type="title"/>
          </p:nvPr>
        </p:nvSpPr>
        <p:spPr/>
        <p:txBody>
          <a:bodyPr>
            <a:normAutofit fontScale="90000"/>
          </a:bodyPr>
          <a:lstStyle/>
          <a:p>
            <a:r>
              <a:rPr lang="en-US"/>
              <a:t>6. Finally, test that you have a working setup</a:t>
            </a:r>
            <a:endParaRPr lang="en-GB"/>
          </a:p>
        </p:txBody>
      </p:sp>
      <p:pic>
        <p:nvPicPr>
          <p:cNvPr id="5" name="Content Placeholder 4" descr="A screenshot of a computer&#10;&#10;Description automatically generated">
            <a:extLst>
              <a:ext uri="{FF2B5EF4-FFF2-40B4-BE49-F238E27FC236}">
                <a16:creationId xmlns:a16="http://schemas.microsoft.com/office/drawing/2014/main" id="{D3B3031E-52D5-C210-5108-DE9B8AD38206}"/>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1108" y="2226469"/>
            <a:ext cx="5801784" cy="3263504"/>
          </a:xfrm>
        </p:spPr>
      </p:pic>
    </p:spTree>
    <p:extLst>
      <p:ext uri="{BB962C8B-B14F-4D97-AF65-F5344CB8AC3E}">
        <p14:creationId xmlns:p14="http://schemas.microsoft.com/office/powerpoint/2010/main" val="3172105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5856" y="1569891"/>
            <a:ext cx="4257340" cy="1788082"/>
          </a:xfrm>
          <a:prstGeom prst="rect">
            <a:avLst/>
          </a:prstGeom>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021" y="2092062"/>
            <a:ext cx="8460009" cy="873760"/>
          </a:xfrm>
          <a:prstGeom prst="rect">
            <a:avLst/>
          </a:prstGeom>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6281" y="2050921"/>
            <a:ext cx="1665012" cy="532804"/>
          </a:xfrm>
          <a:prstGeom prst="rect">
            <a:avLst/>
          </a:prstGeom>
        </p:spPr>
      </p:pic>
      <p:pic>
        <p:nvPicPr>
          <p:cNvPr id="5" name="Picture 4" descr="MuonKey.gif"/>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1591" y="5838925"/>
            <a:ext cx="1395167" cy="240666"/>
          </a:xfrm>
          <a:prstGeom prst="rect">
            <a:avLst/>
          </a:prstGeom>
        </p:spPr>
      </p:pic>
      <p:sp>
        <p:nvSpPr>
          <p:cNvPr id="8" name="Rectangle 7">
            <a:hlinkClick r:id="rId8"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5574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84184" y="1900132"/>
            <a:ext cx="184731" cy="369332"/>
          </a:xfrm>
          <a:prstGeom prst="rect">
            <a:avLst/>
          </a:prstGeom>
        </p:spPr>
        <p:txBody>
          <a:bodyPr wrap="none">
            <a:spAutoFit/>
          </a:bodyPr>
          <a:lstStyle/>
          <a:p>
            <a:endParaRPr lang="en-GB" b="1" dirty="0"/>
          </a:p>
        </p:txBody>
      </p:sp>
      <p:pic>
        <p:nvPicPr>
          <p:cNvPr id="5" name="Picture 4"/>
          <p:cNvPicPr>
            <a:picLocks noChangeAspect="1"/>
          </p:cNvPicPr>
          <p:nvPr/>
        </p:nvPicPr>
        <p:blipFill>
          <a:blip r:embed="rId2"/>
          <a:stretch>
            <a:fillRect/>
          </a:stretch>
        </p:blipFill>
        <p:spPr>
          <a:xfrm rot="5400000">
            <a:off x="1768710" y="2654020"/>
            <a:ext cx="4451867" cy="1761539"/>
          </a:xfrm>
          <a:prstGeom prst="rect">
            <a:avLst/>
          </a:prstGeom>
        </p:spPr>
      </p:pic>
      <p:sp>
        <p:nvSpPr>
          <p:cNvPr id="6" name="Left Brace 5"/>
          <p:cNvSpPr/>
          <p:nvPr/>
        </p:nvSpPr>
        <p:spPr>
          <a:xfrm>
            <a:off x="2338330" y="2567618"/>
            <a:ext cx="775544" cy="1305500"/>
          </a:xfrm>
          <a:prstGeom prst="leftBrace">
            <a:avLst/>
          </a:prstGeom>
          <a:ln w="57150">
            <a:solidFill>
              <a:srgbClr val="9933FF">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 name="TextBox 6"/>
          <p:cNvSpPr txBox="1"/>
          <p:nvPr/>
        </p:nvSpPr>
        <p:spPr>
          <a:xfrm rot="16200000">
            <a:off x="863871" y="2897203"/>
            <a:ext cx="2045560" cy="646331"/>
          </a:xfrm>
          <a:prstGeom prst="rect">
            <a:avLst/>
          </a:prstGeom>
          <a:noFill/>
        </p:spPr>
        <p:txBody>
          <a:bodyPr wrap="none" rtlCol="0">
            <a:spAutoFit/>
          </a:bodyPr>
          <a:lstStyle/>
          <a:p>
            <a:r>
              <a:rPr lang="en-GB" b="1" dirty="0"/>
              <a:t>A0-A5 Read </a:t>
            </a:r>
            <a:r>
              <a:rPr lang="en-GB" b="1" dirty="0" err="1"/>
              <a:t>analog</a:t>
            </a:r>
            <a:r>
              <a:rPr lang="en-GB" b="1" dirty="0"/>
              <a:t> </a:t>
            </a:r>
          </a:p>
          <a:p>
            <a:r>
              <a:rPr lang="en-GB" b="1" dirty="0"/>
              <a:t>values</a:t>
            </a:r>
          </a:p>
        </p:txBody>
      </p:sp>
      <p:sp>
        <p:nvSpPr>
          <p:cNvPr id="8" name="Right Brace 7"/>
          <p:cNvSpPr/>
          <p:nvPr/>
        </p:nvSpPr>
        <p:spPr>
          <a:xfrm>
            <a:off x="4989945" y="4086452"/>
            <a:ext cx="281627" cy="342900"/>
          </a:xfrm>
          <a:prstGeom prst="rightBrace">
            <a:avLst/>
          </a:prstGeom>
          <a:ln w="28575">
            <a:solidFill>
              <a:srgbClr val="9933FF">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9" name="TextBox 8"/>
          <p:cNvSpPr txBox="1"/>
          <p:nvPr/>
        </p:nvSpPr>
        <p:spPr>
          <a:xfrm rot="16200000">
            <a:off x="4990266" y="3932098"/>
            <a:ext cx="1623608" cy="646331"/>
          </a:xfrm>
          <a:prstGeom prst="rect">
            <a:avLst/>
          </a:prstGeom>
          <a:noFill/>
        </p:spPr>
        <p:txBody>
          <a:bodyPr wrap="square" rtlCol="0">
            <a:spAutoFit/>
          </a:bodyPr>
          <a:lstStyle/>
          <a:p>
            <a:r>
              <a:rPr lang="en-GB" b="1" dirty="0"/>
              <a:t>D2-D3 Read digital inputs</a:t>
            </a:r>
          </a:p>
        </p:txBody>
      </p:sp>
      <p:cxnSp>
        <p:nvCxnSpPr>
          <p:cNvPr id="11" name="Straight Arrow Connector 10"/>
          <p:cNvCxnSpPr/>
          <p:nvPr/>
        </p:nvCxnSpPr>
        <p:spPr>
          <a:xfrm flipV="1">
            <a:off x="1084717" y="4625020"/>
            <a:ext cx="2029157" cy="107414"/>
          </a:xfrm>
          <a:prstGeom prst="straightConnector1">
            <a:avLst/>
          </a:prstGeom>
          <a:ln w="38100">
            <a:solidFill>
              <a:srgbClr val="FF0000">
                <a:alpha val="60000"/>
              </a:srgbClr>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177211" y="4184007"/>
            <a:ext cx="1623608" cy="923330"/>
          </a:xfrm>
          <a:prstGeom prst="rect">
            <a:avLst/>
          </a:prstGeom>
          <a:noFill/>
        </p:spPr>
        <p:txBody>
          <a:bodyPr wrap="square" rtlCol="0">
            <a:spAutoFit/>
          </a:bodyPr>
          <a:lstStyle/>
          <a:p>
            <a:r>
              <a:rPr lang="en-GB" b="1" dirty="0"/>
              <a:t>5V power. For (almost) every sensor </a:t>
            </a:r>
          </a:p>
        </p:txBody>
      </p:sp>
      <p:sp>
        <p:nvSpPr>
          <p:cNvPr id="13" name="Right Brace 12"/>
          <p:cNvSpPr/>
          <p:nvPr/>
        </p:nvSpPr>
        <p:spPr>
          <a:xfrm>
            <a:off x="4890444" y="2060469"/>
            <a:ext cx="199001" cy="371824"/>
          </a:xfrm>
          <a:prstGeom prst="rightBrace">
            <a:avLst/>
          </a:prstGeom>
          <a:ln w="28575">
            <a:solidFill>
              <a:srgbClr val="9933FF">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4" name="TextBox 13"/>
          <p:cNvSpPr txBox="1"/>
          <p:nvPr/>
        </p:nvSpPr>
        <p:spPr>
          <a:xfrm rot="16200000">
            <a:off x="4968757" y="1901989"/>
            <a:ext cx="1805959" cy="923330"/>
          </a:xfrm>
          <a:prstGeom prst="rect">
            <a:avLst/>
          </a:prstGeom>
          <a:noFill/>
        </p:spPr>
        <p:txBody>
          <a:bodyPr wrap="square" rtlCol="0">
            <a:spAutoFit/>
          </a:bodyPr>
          <a:lstStyle/>
          <a:p>
            <a:r>
              <a:rPr lang="en-GB" b="1" dirty="0"/>
              <a:t>D10-D11-D13 “Drive” digital outputs</a:t>
            </a:r>
          </a:p>
        </p:txBody>
      </p:sp>
      <p:cxnSp>
        <p:nvCxnSpPr>
          <p:cNvPr id="16" name="Straight Arrow Connector 15"/>
          <p:cNvCxnSpPr/>
          <p:nvPr/>
        </p:nvCxnSpPr>
        <p:spPr>
          <a:xfrm flipV="1">
            <a:off x="1710370" y="5100503"/>
            <a:ext cx="1403504" cy="80751"/>
          </a:xfrm>
          <a:prstGeom prst="straightConnector1">
            <a:avLst/>
          </a:prstGeom>
          <a:ln w="38100">
            <a:solidFill>
              <a:srgbClr val="FF0000">
                <a:alpha val="60000"/>
              </a:srgb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174016" y="5100504"/>
            <a:ext cx="1623608" cy="923330"/>
          </a:xfrm>
          <a:prstGeom prst="rect">
            <a:avLst/>
          </a:prstGeom>
          <a:noFill/>
        </p:spPr>
        <p:txBody>
          <a:bodyPr wrap="square" rtlCol="0">
            <a:spAutoFit/>
          </a:bodyPr>
          <a:lstStyle/>
          <a:p>
            <a:r>
              <a:rPr lang="en-GB" b="1" dirty="0"/>
              <a:t>GROUND!</a:t>
            </a:r>
          </a:p>
          <a:p>
            <a:r>
              <a:rPr lang="en-GB" b="1" dirty="0"/>
              <a:t>Your reference! </a:t>
            </a:r>
          </a:p>
        </p:txBody>
      </p:sp>
      <p:cxnSp>
        <p:nvCxnSpPr>
          <p:cNvPr id="20" name="Straight Arrow Connector 19"/>
          <p:cNvCxnSpPr>
            <a:endCxn id="5" idx="1"/>
          </p:cNvCxnSpPr>
          <p:nvPr/>
        </p:nvCxnSpPr>
        <p:spPr>
          <a:xfrm flipH="1">
            <a:off x="3994643" y="353568"/>
            <a:ext cx="28717" cy="955288"/>
          </a:xfrm>
          <a:prstGeom prst="straightConnector1">
            <a:avLst/>
          </a:prstGeom>
          <a:ln w="76200">
            <a:solidFill>
              <a:srgbClr val="FF0000">
                <a:alpha val="60000"/>
              </a:srgb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589116" y="914519"/>
            <a:ext cx="2957413" cy="369332"/>
          </a:xfrm>
          <a:prstGeom prst="rect">
            <a:avLst/>
          </a:prstGeom>
          <a:noFill/>
        </p:spPr>
        <p:txBody>
          <a:bodyPr wrap="none" rtlCol="0">
            <a:spAutoFit/>
          </a:bodyPr>
          <a:lstStyle/>
          <a:p>
            <a:r>
              <a:rPr lang="en-GB" b="1" dirty="0"/>
              <a:t>USB connection with your PC</a:t>
            </a:r>
          </a:p>
        </p:txBody>
      </p:sp>
      <p:sp>
        <p:nvSpPr>
          <p:cNvPr id="2" name="Date Placeholder 1">
            <a:extLst>
              <a:ext uri="{FF2B5EF4-FFF2-40B4-BE49-F238E27FC236}">
                <a16:creationId xmlns:a16="http://schemas.microsoft.com/office/drawing/2014/main" id="{AD138AEB-3FE0-847A-EF88-F10FE31EE669}"/>
              </a:ext>
            </a:extLst>
          </p:cNvPr>
          <p:cNvSpPr>
            <a:spLocks noGrp="1"/>
          </p:cNvSpPr>
          <p:nvPr>
            <p:ph type="dt" sz="half" idx="10"/>
          </p:nvPr>
        </p:nvSpPr>
        <p:spPr/>
        <p:txBody>
          <a:bodyPr/>
          <a:lstStyle/>
          <a:p>
            <a:fld id="{0AF4AE1B-9817-47CD-9858-10FE7EB4984F}" type="datetime1">
              <a:rPr lang="el-GR" smtClean="0"/>
              <a:t>30/8/2023</a:t>
            </a:fld>
            <a:endParaRPr lang="en-US"/>
          </a:p>
        </p:txBody>
      </p:sp>
      <p:sp>
        <p:nvSpPr>
          <p:cNvPr id="4" name="Footer Placeholder 3">
            <a:extLst>
              <a:ext uri="{FF2B5EF4-FFF2-40B4-BE49-F238E27FC236}">
                <a16:creationId xmlns:a16="http://schemas.microsoft.com/office/drawing/2014/main" id="{A92409A0-2F2F-C920-B65F-73FA487D48DB}"/>
              </a:ext>
            </a:extLst>
          </p:cNvPr>
          <p:cNvSpPr>
            <a:spLocks noGrp="1"/>
          </p:cNvSpPr>
          <p:nvPr>
            <p:ph type="ftr" sz="quarter" idx="11"/>
          </p:nvPr>
        </p:nvSpPr>
        <p:spPr/>
        <p:txBody>
          <a:bodyPr/>
          <a:lstStyle/>
          <a:p>
            <a:r>
              <a:rPr lang="it-IT"/>
              <a:t>Α. Τσιρου (ΕΚΠΑ), Piero Giorgio Verdini (INFN Pisa)</a:t>
            </a:r>
            <a:endParaRPr lang="en-US"/>
          </a:p>
        </p:txBody>
      </p:sp>
      <p:sp>
        <p:nvSpPr>
          <p:cNvPr id="10" name="Slide Number Placeholder 9">
            <a:extLst>
              <a:ext uri="{FF2B5EF4-FFF2-40B4-BE49-F238E27FC236}">
                <a16:creationId xmlns:a16="http://schemas.microsoft.com/office/drawing/2014/main" id="{4F1C82EF-CF01-36B1-9746-D15B0782F648}"/>
              </a:ext>
            </a:extLst>
          </p:cNvPr>
          <p:cNvSpPr>
            <a:spLocks noGrp="1"/>
          </p:cNvSpPr>
          <p:nvPr>
            <p:ph type="sldNum" sz="quarter" idx="12"/>
          </p:nvPr>
        </p:nvSpPr>
        <p:spPr/>
        <p:txBody>
          <a:bodyPr/>
          <a:lstStyle/>
          <a:p>
            <a:fld id="{B6F15528-21DE-4FAA-801E-634DDDAF4B2B}" type="slidenum">
              <a:rPr lang="en-US" smtClean="0"/>
              <a:pPr/>
              <a:t>60</a:t>
            </a:fld>
            <a:endParaRPr lang="en-US"/>
          </a:p>
        </p:txBody>
      </p:sp>
    </p:spTree>
    <p:extLst>
      <p:ext uri="{BB962C8B-B14F-4D97-AF65-F5344CB8AC3E}">
        <p14:creationId xmlns:p14="http://schemas.microsoft.com/office/powerpoint/2010/main" val="73082348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662AD-AD64-49EC-0B8C-0CBAE36C405C}"/>
              </a:ext>
            </a:extLst>
          </p:cNvPr>
          <p:cNvSpPr>
            <a:spLocks noGrp="1"/>
          </p:cNvSpPr>
          <p:nvPr>
            <p:ph type="title"/>
          </p:nvPr>
        </p:nvSpPr>
        <p:spPr/>
        <p:txBody>
          <a:bodyPr/>
          <a:lstStyle/>
          <a:p>
            <a:r>
              <a:rPr lang="en-US"/>
              <a:t>Arduino UNO pinout</a:t>
            </a:r>
            <a:endParaRPr lang="en-GB"/>
          </a:p>
        </p:txBody>
      </p:sp>
      <p:pic>
        <p:nvPicPr>
          <p:cNvPr id="5" name="Content Placeholder 4" descr="A diagram of a circuit board&#10;&#10;Description automatically generated">
            <a:extLst>
              <a:ext uri="{FF2B5EF4-FFF2-40B4-BE49-F238E27FC236}">
                <a16:creationId xmlns:a16="http://schemas.microsoft.com/office/drawing/2014/main" id="{629D4B62-C14A-9B1D-F3FC-BCBC3CDD991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9871" y="2125266"/>
            <a:ext cx="4613281" cy="3263504"/>
          </a:xfrm>
        </p:spPr>
      </p:pic>
      <p:pic>
        <p:nvPicPr>
          <p:cNvPr id="7" name="Picture 6" descr="A blue circuit board with text on it&#10;&#10;Description automatically generated">
            <a:extLst>
              <a:ext uri="{FF2B5EF4-FFF2-40B4-BE49-F238E27FC236}">
                <a16:creationId xmlns:a16="http://schemas.microsoft.com/office/drawing/2014/main" id="{D293102A-5B49-6916-A985-4FD35B724C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6689" y="2125266"/>
            <a:ext cx="4287227" cy="3296401"/>
          </a:xfrm>
          <a:prstGeom prst="rect">
            <a:avLst/>
          </a:prstGeom>
        </p:spPr>
      </p:pic>
    </p:spTree>
    <p:extLst>
      <p:ext uri="{BB962C8B-B14F-4D97-AF65-F5344CB8AC3E}">
        <p14:creationId xmlns:p14="http://schemas.microsoft.com/office/powerpoint/2010/main" val="12242412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E9895-631E-9A2B-7418-030B2FD13C5B}"/>
              </a:ext>
            </a:extLst>
          </p:cNvPr>
          <p:cNvSpPr>
            <a:spLocks noGrp="1"/>
          </p:cNvSpPr>
          <p:nvPr>
            <p:ph type="title"/>
          </p:nvPr>
        </p:nvSpPr>
        <p:spPr/>
        <p:txBody>
          <a:bodyPr>
            <a:normAutofit fontScale="90000"/>
          </a:bodyPr>
          <a:lstStyle/>
          <a:p>
            <a:r>
              <a:rPr lang="en-US"/>
              <a:t>How do we connect our sensors? BMP180</a:t>
            </a:r>
            <a:endParaRPr lang="en-GB"/>
          </a:p>
        </p:txBody>
      </p:sp>
      <p:pic>
        <p:nvPicPr>
          <p:cNvPr id="7" name="Content Placeholder 6" descr="A blue circuit board with white text&#10;&#10;Description automatically generated">
            <a:extLst>
              <a:ext uri="{FF2B5EF4-FFF2-40B4-BE49-F238E27FC236}">
                <a16:creationId xmlns:a16="http://schemas.microsoft.com/office/drawing/2014/main" id="{F15C85AB-5959-9229-ECE4-660C67D5129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5952" y="2125266"/>
            <a:ext cx="3263504" cy="3263504"/>
          </a:xfrm>
        </p:spPr>
      </p:pic>
      <p:sp>
        <p:nvSpPr>
          <p:cNvPr id="8" name="TextBox 7">
            <a:extLst>
              <a:ext uri="{FF2B5EF4-FFF2-40B4-BE49-F238E27FC236}">
                <a16:creationId xmlns:a16="http://schemas.microsoft.com/office/drawing/2014/main" id="{1528E1AB-34EE-2CE8-9422-EE6A5B4DF4B7}"/>
              </a:ext>
            </a:extLst>
          </p:cNvPr>
          <p:cNvSpPr txBox="1"/>
          <p:nvPr/>
        </p:nvSpPr>
        <p:spPr>
          <a:xfrm>
            <a:off x="3639457" y="2377937"/>
            <a:ext cx="5074676" cy="2793072"/>
          </a:xfrm>
          <a:prstGeom prst="rect">
            <a:avLst/>
          </a:prstGeom>
          <a:noFill/>
        </p:spPr>
        <p:txBody>
          <a:bodyPr wrap="square" rtlCol="0">
            <a:spAutoFit/>
          </a:bodyPr>
          <a:lstStyle/>
          <a:p>
            <a:r>
              <a:rPr lang="en-US" sz="1350"/>
              <a:t>The BMP180 sensor board has four pins. We can connect them to our Arduino Nano as follows:</a:t>
            </a:r>
          </a:p>
          <a:p>
            <a:pPr marL="214313" indent="-214313">
              <a:buFont typeface="Arial" panose="020B0604020202020204" pitchFamily="34" charset="0"/>
              <a:buChar char="•"/>
            </a:pPr>
            <a:r>
              <a:rPr lang="en-US" sz="1350"/>
              <a:t>VIN is the power supply for the sensor, which MUST be 3.3V and NOT 5V (otherwise you will destroy it). So, we need to connect it to the "3v3" pin of the Nano.</a:t>
            </a:r>
          </a:p>
          <a:p>
            <a:pPr marL="214313" indent="-214313">
              <a:buFont typeface="Arial" panose="020B0604020202020204" pitchFamily="34" charset="0"/>
              <a:buChar char="•"/>
            </a:pPr>
            <a:r>
              <a:rPr lang="en-US" sz="1350"/>
              <a:t>GND is the power return, and it goes to one "GND" pin of the Nano (there are two available).</a:t>
            </a:r>
          </a:p>
          <a:p>
            <a:pPr marL="214313" indent="-214313">
              <a:buFont typeface="Arial" panose="020B0604020202020204" pitchFamily="34" charset="0"/>
              <a:buChar char="•"/>
            </a:pPr>
            <a:r>
              <a:rPr lang="en-US" sz="1350"/>
              <a:t>SCL is the Serial CLock signal needed to read the sensor, and it needs to be connected to the "SCL" pin of the Nano, which is also called and labeled "A5".</a:t>
            </a:r>
          </a:p>
          <a:p>
            <a:pPr marL="214313" indent="-214313">
              <a:buFont typeface="Arial" panose="020B0604020202020204" pitchFamily="34" charset="0"/>
              <a:buChar char="•"/>
            </a:pPr>
            <a:r>
              <a:rPr lang="en-US" sz="1350"/>
              <a:t>SDA is the Serial DAta line used to read the sensor, and it needs to be connected to the SDA line of the Nano, which is also called and labeled "A4".</a:t>
            </a:r>
            <a:endParaRPr lang="en-GB" sz="1350"/>
          </a:p>
        </p:txBody>
      </p:sp>
    </p:spTree>
    <p:extLst>
      <p:ext uri="{BB962C8B-B14F-4D97-AF65-F5344CB8AC3E}">
        <p14:creationId xmlns:p14="http://schemas.microsoft.com/office/powerpoint/2010/main" val="6384850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580D9-8415-D327-A56E-B279AB295885}"/>
              </a:ext>
            </a:extLst>
          </p:cNvPr>
          <p:cNvSpPr>
            <a:spLocks noGrp="1"/>
          </p:cNvSpPr>
          <p:nvPr>
            <p:ph type="title"/>
          </p:nvPr>
        </p:nvSpPr>
        <p:spPr/>
        <p:txBody>
          <a:bodyPr/>
          <a:lstStyle/>
          <a:p>
            <a:r>
              <a:rPr lang="en-US"/>
              <a:t>Connections, in detail</a:t>
            </a:r>
            <a:endParaRPr lang="en-GB"/>
          </a:p>
        </p:txBody>
      </p:sp>
      <p:pic>
        <p:nvPicPr>
          <p:cNvPr id="5" name="Content Placeholder 4" descr="A green circuit board with many small holes&#10;&#10;Description automatically generated">
            <a:extLst>
              <a:ext uri="{FF2B5EF4-FFF2-40B4-BE49-F238E27FC236}">
                <a16:creationId xmlns:a16="http://schemas.microsoft.com/office/drawing/2014/main" id="{D1456935-1E69-5CEC-3F29-1778E3FC49E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4808" y="1836229"/>
            <a:ext cx="5473181" cy="4104887"/>
          </a:xfrm>
        </p:spPr>
      </p:pic>
      <p:cxnSp>
        <p:nvCxnSpPr>
          <p:cNvPr id="7" name="Straight Arrow Connector 6">
            <a:extLst>
              <a:ext uri="{FF2B5EF4-FFF2-40B4-BE49-F238E27FC236}">
                <a16:creationId xmlns:a16="http://schemas.microsoft.com/office/drawing/2014/main" id="{86C43872-E633-A954-7247-20FB00414CFC}"/>
              </a:ext>
            </a:extLst>
          </p:cNvPr>
          <p:cNvCxnSpPr/>
          <p:nvPr/>
        </p:nvCxnSpPr>
        <p:spPr>
          <a:xfrm flipV="1">
            <a:off x="2467390" y="4860235"/>
            <a:ext cx="417443" cy="745435"/>
          </a:xfrm>
          <a:prstGeom prst="straightConnector1">
            <a:avLst/>
          </a:prstGeom>
          <a:ln w="317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8" name="TextBox 7">
            <a:extLst>
              <a:ext uri="{FF2B5EF4-FFF2-40B4-BE49-F238E27FC236}">
                <a16:creationId xmlns:a16="http://schemas.microsoft.com/office/drawing/2014/main" id="{CE5E14D5-EFDD-8C72-242A-D90E6F50FF21}"/>
              </a:ext>
            </a:extLst>
          </p:cNvPr>
          <p:cNvSpPr txBox="1"/>
          <p:nvPr/>
        </p:nvSpPr>
        <p:spPr>
          <a:xfrm>
            <a:off x="2075214" y="5467170"/>
            <a:ext cx="437940" cy="300082"/>
          </a:xfrm>
          <a:prstGeom prst="rect">
            <a:avLst/>
          </a:prstGeom>
          <a:noFill/>
        </p:spPr>
        <p:txBody>
          <a:bodyPr wrap="none" rtlCol="0">
            <a:spAutoFit/>
          </a:bodyPr>
          <a:lstStyle/>
          <a:p>
            <a:r>
              <a:rPr lang="en-US" sz="1350"/>
              <a:t>VIN</a:t>
            </a:r>
            <a:endParaRPr lang="en-GB" sz="1350"/>
          </a:p>
        </p:txBody>
      </p:sp>
      <p:cxnSp>
        <p:nvCxnSpPr>
          <p:cNvPr id="10" name="Straight Arrow Connector 9">
            <a:extLst>
              <a:ext uri="{FF2B5EF4-FFF2-40B4-BE49-F238E27FC236}">
                <a16:creationId xmlns:a16="http://schemas.microsoft.com/office/drawing/2014/main" id="{63F38B69-0183-35DF-EBDF-5BE2CBEB4A18}"/>
              </a:ext>
            </a:extLst>
          </p:cNvPr>
          <p:cNvCxnSpPr>
            <a:cxnSpLocks/>
          </p:cNvCxnSpPr>
          <p:nvPr/>
        </p:nvCxnSpPr>
        <p:spPr>
          <a:xfrm flipH="1" flipV="1">
            <a:off x="6313832" y="4860235"/>
            <a:ext cx="395081" cy="606935"/>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AF24EF5-B833-47D4-16B3-E8F9CD2651D5}"/>
              </a:ext>
            </a:extLst>
          </p:cNvPr>
          <p:cNvSpPr txBox="1"/>
          <p:nvPr/>
        </p:nvSpPr>
        <p:spPr>
          <a:xfrm>
            <a:off x="6708913" y="5467170"/>
            <a:ext cx="511679" cy="300082"/>
          </a:xfrm>
          <a:prstGeom prst="rect">
            <a:avLst/>
          </a:prstGeom>
          <a:noFill/>
        </p:spPr>
        <p:txBody>
          <a:bodyPr wrap="none" rtlCol="0">
            <a:spAutoFit/>
          </a:bodyPr>
          <a:lstStyle/>
          <a:p>
            <a:r>
              <a:rPr lang="en-US" sz="1350"/>
              <a:t>GND</a:t>
            </a:r>
            <a:endParaRPr lang="en-GB" sz="1350"/>
          </a:p>
        </p:txBody>
      </p:sp>
      <p:cxnSp>
        <p:nvCxnSpPr>
          <p:cNvPr id="13" name="Straight Arrow Connector 12">
            <a:extLst>
              <a:ext uri="{FF2B5EF4-FFF2-40B4-BE49-F238E27FC236}">
                <a16:creationId xmlns:a16="http://schemas.microsoft.com/office/drawing/2014/main" id="{B76358A5-A827-68A3-38B2-C19C94D15F22}"/>
              </a:ext>
            </a:extLst>
          </p:cNvPr>
          <p:cNvCxnSpPr>
            <a:cxnSpLocks/>
          </p:cNvCxnSpPr>
          <p:nvPr/>
        </p:nvCxnSpPr>
        <p:spPr>
          <a:xfrm flipH="1" flipV="1">
            <a:off x="4917596" y="4860235"/>
            <a:ext cx="395081" cy="606935"/>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2FE1701-9E45-BD8E-E615-DE340E336208}"/>
              </a:ext>
            </a:extLst>
          </p:cNvPr>
          <p:cNvSpPr txBox="1"/>
          <p:nvPr/>
        </p:nvSpPr>
        <p:spPr>
          <a:xfrm>
            <a:off x="5312677" y="5467170"/>
            <a:ext cx="429926" cy="300082"/>
          </a:xfrm>
          <a:prstGeom prst="rect">
            <a:avLst/>
          </a:prstGeom>
          <a:noFill/>
        </p:spPr>
        <p:txBody>
          <a:bodyPr wrap="none" rtlCol="0">
            <a:spAutoFit/>
          </a:bodyPr>
          <a:lstStyle/>
          <a:p>
            <a:r>
              <a:rPr lang="en-US" sz="1350"/>
              <a:t>SCL</a:t>
            </a:r>
            <a:endParaRPr lang="en-GB" sz="1350"/>
          </a:p>
        </p:txBody>
      </p:sp>
      <p:cxnSp>
        <p:nvCxnSpPr>
          <p:cNvPr id="15" name="Straight Arrow Connector 14">
            <a:extLst>
              <a:ext uri="{FF2B5EF4-FFF2-40B4-BE49-F238E27FC236}">
                <a16:creationId xmlns:a16="http://schemas.microsoft.com/office/drawing/2014/main" id="{029476FA-6810-9A80-2AD1-01AAE22EEBB3}"/>
              </a:ext>
            </a:extLst>
          </p:cNvPr>
          <p:cNvCxnSpPr/>
          <p:nvPr/>
        </p:nvCxnSpPr>
        <p:spPr>
          <a:xfrm flipV="1">
            <a:off x="4181727" y="4860235"/>
            <a:ext cx="417443" cy="745435"/>
          </a:xfrm>
          <a:prstGeom prst="straightConnector1">
            <a:avLst/>
          </a:prstGeom>
          <a:ln w="31750">
            <a:solidFill>
              <a:srgbClr val="7030A0"/>
            </a:solidFill>
            <a:tailEnd type="triangle"/>
          </a:ln>
        </p:spPr>
        <p:style>
          <a:lnRef idx="1">
            <a:schemeClr val="accent2"/>
          </a:lnRef>
          <a:fillRef idx="0">
            <a:schemeClr val="accent2"/>
          </a:fillRef>
          <a:effectRef idx="0">
            <a:schemeClr val="accent2"/>
          </a:effectRef>
          <a:fontRef idx="minor">
            <a:schemeClr val="tx1"/>
          </a:fontRef>
        </p:style>
      </p:cxnSp>
      <p:sp>
        <p:nvSpPr>
          <p:cNvPr id="16" name="TextBox 15">
            <a:extLst>
              <a:ext uri="{FF2B5EF4-FFF2-40B4-BE49-F238E27FC236}">
                <a16:creationId xmlns:a16="http://schemas.microsoft.com/office/drawing/2014/main" id="{C8F53977-47FE-A7B9-F343-1E13C6AC9A58}"/>
              </a:ext>
            </a:extLst>
          </p:cNvPr>
          <p:cNvSpPr txBox="1"/>
          <p:nvPr/>
        </p:nvSpPr>
        <p:spPr>
          <a:xfrm>
            <a:off x="3789551" y="5467170"/>
            <a:ext cx="467436" cy="300082"/>
          </a:xfrm>
          <a:prstGeom prst="rect">
            <a:avLst/>
          </a:prstGeom>
          <a:noFill/>
        </p:spPr>
        <p:txBody>
          <a:bodyPr wrap="none" rtlCol="0">
            <a:spAutoFit/>
          </a:bodyPr>
          <a:lstStyle/>
          <a:p>
            <a:r>
              <a:rPr lang="en-US" sz="1350"/>
              <a:t>SDA</a:t>
            </a:r>
            <a:endParaRPr lang="en-GB" sz="1350"/>
          </a:p>
        </p:txBody>
      </p:sp>
    </p:spTree>
    <p:extLst>
      <p:ext uri="{BB962C8B-B14F-4D97-AF65-F5344CB8AC3E}">
        <p14:creationId xmlns:p14="http://schemas.microsoft.com/office/powerpoint/2010/main" val="21848187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9D56E-181F-4741-95E6-6E807D4D4260}"/>
              </a:ext>
            </a:extLst>
          </p:cNvPr>
          <p:cNvSpPr>
            <a:spLocks noGrp="1"/>
          </p:cNvSpPr>
          <p:nvPr>
            <p:ph type="title"/>
          </p:nvPr>
        </p:nvSpPr>
        <p:spPr/>
        <p:txBody>
          <a:bodyPr>
            <a:normAutofit fontScale="90000"/>
          </a:bodyPr>
          <a:lstStyle/>
          <a:p>
            <a:r>
              <a:rPr lang="en-US"/>
              <a:t>Arduino UNO version of the connections:</a:t>
            </a:r>
            <a:endParaRPr lang="en-GB"/>
          </a:p>
        </p:txBody>
      </p:sp>
      <p:pic>
        <p:nvPicPr>
          <p:cNvPr id="5" name="Content Placeholder 4" descr="A blue circuit board with text on it&#10;&#10;Description automatically generated">
            <a:extLst>
              <a:ext uri="{FF2B5EF4-FFF2-40B4-BE49-F238E27FC236}">
                <a16:creationId xmlns:a16="http://schemas.microsoft.com/office/drawing/2014/main" id="{AE8C29B9-7CE3-383C-6024-BD3983A2DB0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49780" y="2226469"/>
            <a:ext cx="4244441" cy="3263504"/>
          </a:xfrm>
        </p:spPr>
      </p:pic>
      <p:cxnSp>
        <p:nvCxnSpPr>
          <p:cNvPr id="6" name="Straight Arrow Connector 5">
            <a:extLst>
              <a:ext uri="{FF2B5EF4-FFF2-40B4-BE49-F238E27FC236}">
                <a16:creationId xmlns:a16="http://schemas.microsoft.com/office/drawing/2014/main" id="{FD48E7D1-B2B6-2DE5-7318-085E3149D4A1}"/>
              </a:ext>
            </a:extLst>
          </p:cNvPr>
          <p:cNvCxnSpPr>
            <a:cxnSpLocks/>
          </p:cNvCxnSpPr>
          <p:nvPr/>
        </p:nvCxnSpPr>
        <p:spPr>
          <a:xfrm flipV="1">
            <a:off x="4278795" y="4981472"/>
            <a:ext cx="417444" cy="628162"/>
          </a:xfrm>
          <a:prstGeom prst="straightConnector1">
            <a:avLst/>
          </a:prstGeom>
          <a:ln w="317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B5345AA2-49E0-D6EB-0375-2FC47C8A1D2F}"/>
              </a:ext>
            </a:extLst>
          </p:cNvPr>
          <p:cNvSpPr txBox="1"/>
          <p:nvPr/>
        </p:nvSpPr>
        <p:spPr>
          <a:xfrm>
            <a:off x="4087834" y="5570035"/>
            <a:ext cx="417443" cy="507831"/>
          </a:xfrm>
          <a:prstGeom prst="rect">
            <a:avLst/>
          </a:prstGeom>
          <a:noFill/>
        </p:spPr>
        <p:txBody>
          <a:bodyPr wrap="square" rtlCol="0">
            <a:spAutoFit/>
          </a:bodyPr>
          <a:lstStyle/>
          <a:p>
            <a:r>
              <a:rPr lang="en-US" sz="1350"/>
              <a:t>VIN</a:t>
            </a:r>
            <a:endParaRPr lang="en-GB" sz="1350"/>
          </a:p>
        </p:txBody>
      </p:sp>
      <p:cxnSp>
        <p:nvCxnSpPr>
          <p:cNvPr id="8" name="Straight Arrow Connector 7">
            <a:extLst>
              <a:ext uri="{FF2B5EF4-FFF2-40B4-BE49-F238E27FC236}">
                <a16:creationId xmlns:a16="http://schemas.microsoft.com/office/drawing/2014/main" id="{D75B0DEE-8188-A0FB-2ED0-E144FF8EEA0A}"/>
              </a:ext>
            </a:extLst>
          </p:cNvPr>
          <p:cNvCxnSpPr>
            <a:cxnSpLocks/>
          </p:cNvCxnSpPr>
          <p:nvPr/>
        </p:nvCxnSpPr>
        <p:spPr>
          <a:xfrm flipH="1" flipV="1">
            <a:off x="4957141" y="4981472"/>
            <a:ext cx="395081" cy="606935"/>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B752B00-5971-A475-007B-912C2A6C83CF}"/>
              </a:ext>
            </a:extLst>
          </p:cNvPr>
          <p:cNvSpPr txBox="1"/>
          <p:nvPr/>
        </p:nvSpPr>
        <p:spPr>
          <a:xfrm>
            <a:off x="5127910" y="5570035"/>
            <a:ext cx="503316" cy="507831"/>
          </a:xfrm>
          <a:prstGeom prst="rect">
            <a:avLst/>
          </a:prstGeom>
          <a:noFill/>
        </p:spPr>
        <p:txBody>
          <a:bodyPr wrap="square" rtlCol="0">
            <a:spAutoFit/>
          </a:bodyPr>
          <a:lstStyle/>
          <a:p>
            <a:r>
              <a:rPr lang="en-US" sz="1350"/>
              <a:t>GND</a:t>
            </a:r>
            <a:endParaRPr lang="en-GB" sz="1350"/>
          </a:p>
        </p:txBody>
      </p:sp>
      <p:sp>
        <p:nvSpPr>
          <p:cNvPr id="22" name="TextBox 21">
            <a:extLst>
              <a:ext uri="{FF2B5EF4-FFF2-40B4-BE49-F238E27FC236}">
                <a16:creationId xmlns:a16="http://schemas.microsoft.com/office/drawing/2014/main" id="{CDB13200-AA0F-0411-0DAD-9FD6A94B8248}"/>
              </a:ext>
            </a:extLst>
          </p:cNvPr>
          <p:cNvSpPr txBox="1"/>
          <p:nvPr/>
        </p:nvSpPr>
        <p:spPr>
          <a:xfrm>
            <a:off x="298395" y="5129594"/>
            <a:ext cx="2355574" cy="507831"/>
          </a:xfrm>
          <a:prstGeom prst="rect">
            <a:avLst/>
          </a:prstGeom>
          <a:noFill/>
        </p:spPr>
        <p:txBody>
          <a:bodyPr wrap="square" rtlCol="0">
            <a:spAutoFit/>
          </a:bodyPr>
          <a:lstStyle/>
          <a:p>
            <a:r>
              <a:rPr lang="en-US" sz="1350"/>
              <a:t>Note that the pins are located in different positions.</a:t>
            </a:r>
            <a:endParaRPr lang="en-GB" sz="1350"/>
          </a:p>
        </p:txBody>
      </p:sp>
      <p:sp>
        <p:nvSpPr>
          <p:cNvPr id="23" name="TextBox 22">
            <a:extLst>
              <a:ext uri="{FF2B5EF4-FFF2-40B4-BE49-F238E27FC236}">
                <a16:creationId xmlns:a16="http://schemas.microsoft.com/office/drawing/2014/main" id="{BA4809F3-57D0-DAF1-F4D3-5034A17CA2A8}"/>
              </a:ext>
            </a:extLst>
          </p:cNvPr>
          <p:cNvSpPr txBox="1"/>
          <p:nvPr/>
        </p:nvSpPr>
        <p:spPr>
          <a:xfrm>
            <a:off x="6728354" y="2226467"/>
            <a:ext cx="2082686" cy="1131079"/>
          </a:xfrm>
          <a:prstGeom prst="rect">
            <a:avLst/>
          </a:prstGeom>
          <a:noFill/>
        </p:spPr>
        <p:txBody>
          <a:bodyPr wrap="square" rtlCol="0">
            <a:spAutoFit/>
          </a:bodyPr>
          <a:lstStyle/>
          <a:p>
            <a:r>
              <a:rPr lang="en-US" sz="1350"/>
              <a:t>You can totally ignore the explanations for the pins you are not interested in, or check them out for the future...</a:t>
            </a:r>
            <a:endParaRPr lang="en-GB" sz="1350"/>
          </a:p>
        </p:txBody>
      </p:sp>
      <p:cxnSp>
        <p:nvCxnSpPr>
          <p:cNvPr id="24" name="Straight Arrow Connector 23">
            <a:extLst>
              <a:ext uri="{FF2B5EF4-FFF2-40B4-BE49-F238E27FC236}">
                <a16:creationId xmlns:a16="http://schemas.microsoft.com/office/drawing/2014/main" id="{04E7E066-7520-1615-0ED6-6871C12AB4EA}"/>
              </a:ext>
            </a:extLst>
          </p:cNvPr>
          <p:cNvCxnSpPr>
            <a:cxnSpLocks/>
          </p:cNvCxnSpPr>
          <p:nvPr/>
        </p:nvCxnSpPr>
        <p:spPr>
          <a:xfrm flipH="1" flipV="1">
            <a:off x="5795824" y="4994439"/>
            <a:ext cx="395081" cy="606935"/>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5B9DFC30-98FC-F51C-00BA-4EB48BD67B26}"/>
              </a:ext>
            </a:extLst>
          </p:cNvPr>
          <p:cNvSpPr txBox="1"/>
          <p:nvPr/>
        </p:nvSpPr>
        <p:spPr>
          <a:xfrm>
            <a:off x="6072807" y="5573111"/>
            <a:ext cx="383759" cy="507831"/>
          </a:xfrm>
          <a:prstGeom prst="rect">
            <a:avLst/>
          </a:prstGeom>
          <a:noFill/>
        </p:spPr>
        <p:txBody>
          <a:bodyPr wrap="square" rtlCol="0">
            <a:spAutoFit/>
          </a:bodyPr>
          <a:lstStyle/>
          <a:p>
            <a:r>
              <a:rPr lang="en-US" sz="1350"/>
              <a:t>SCL</a:t>
            </a:r>
            <a:endParaRPr lang="en-GB" sz="1350"/>
          </a:p>
        </p:txBody>
      </p:sp>
      <p:cxnSp>
        <p:nvCxnSpPr>
          <p:cNvPr id="26" name="Straight Arrow Connector 25">
            <a:extLst>
              <a:ext uri="{FF2B5EF4-FFF2-40B4-BE49-F238E27FC236}">
                <a16:creationId xmlns:a16="http://schemas.microsoft.com/office/drawing/2014/main" id="{5CA8D4CD-0919-9BF9-BB85-1190E459232D}"/>
              </a:ext>
            </a:extLst>
          </p:cNvPr>
          <p:cNvCxnSpPr>
            <a:cxnSpLocks/>
          </p:cNvCxnSpPr>
          <p:nvPr/>
        </p:nvCxnSpPr>
        <p:spPr>
          <a:xfrm flipH="1" flipV="1">
            <a:off x="5686093" y="4994438"/>
            <a:ext cx="162521" cy="619904"/>
          </a:xfrm>
          <a:prstGeom prst="straightConnector1">
            <a:avLst/>
          </a:prstGeom>
          <a:ln w="31750">
            <a:solidFill>
              <a:srgbClr val="7030A0"/>
            </a:solidFill>
            <a:tailEnd type="triangle"/>
          </a:ln>
        </p:spPr>
        <p:style>
          <a:lnRef idx="1">
            <a:schemeClr val="accent2"/>
          </a:lnRef>
          <a:fillRef idx="0">
            <a:schemeClr val="accent2"/>
          </a:fillRef>
          <a:effectRef idx="0">
            <a:schemeClr val="accent2"/>
          </a:effectRef>
          <a:fontRef idx="minor">
            <a:schemeClr val="tx1"/>
          </a:fontRef>
        </p:style>
      </p:cxnSp>
      <p:sp>
        <p:nvSpPr>
          <p:cNvPr id="27" name="TextBox 26">
            <a:extLst>
              <a:ext uri="{FF2B5EF4-FFF2-40B4-BE49-F238E27FC236}">
                <a16:creationId xmlns:a16="http://schemas.microsoft.com/office/drawing/2014/main" id="{597EE0B4-C102-649C-30AB-6E24352E1393}"/>
              </a:ext>
            </a:extLst>
          </p:cNvPr>
          <p:cNvSpPr txBox="1"/>
          <p:nvPr/>
        </p:nvSpPr>
        <p:spPr>
          <a:xfrm>
            <a:off x="5686093" y="5573111"/>
            <a:ext cx="422087" cy="507831"/>
          </a:xfrm>
          <a:prstGeom prst="rect">
            <a:avLst/>
          </a:prstGeom>
          <a:noFill/>
        </p:spPr>
        <p:txBody>
          <a:bodyPr wrap="square" rtlCol="0">
            <a:spAutoFit/>
          </a:bodyPr>
          <a:lstStyle/>
          <a:p>
            <a:r>
              <a:rPr lang="en-US" sz="1350"/>
              <a:t>SDA</a:t>
            </a:r>
            <a:endParaRPr lang="en-GB" sz="1350"/>
          </a:p>
        </p:txBody>
      </p:sp>
    </p:spTree>
    <p:extLst>
      <p:ext uri="{BB962C8B-B14F-4D97-AF65-F5344CB8AC3E}">
        <p14:creationId xmlns:p14="http://schemas.microsoft.com/office/powerpoint/2010/main" val="12899755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52953-7801-A364-8515-336F042DE734}"/>
              </a:ext>
            </a:extLst>
          </p:cNvPr>
          <p:cNvSpPr>
            <a:spLocks noGrp="1"/>
          </p:cNvSpPr>
          <p:nvPr>
            <p:ph type="title"/>
          </p:nvPr>
        </p:nvSpPr>
        <p:spPr/>
        <p:txBody>
          <a:bodyPr>
            <a:normAutofit fontScale="90000"/>
          </a:bodyPr>
          <a:lstStyle/>
          <a:p>
            <a:r>
              <a:rPr lang="en-US" dirty="0"/>
              <a:t>Connecting the AHT21 sensor board </a:t>
            </a:r>
            <a:br>
              <a:rPr lang="el-GR" dirty="0"/>
            </a:br>
            <a:r>
              <a:rPr lang="en-US" dirty="0"/>
              <a:t>(</a:t>
            </a:r>
            <a:r>
              <a:rPr lang="el-GR" dirty="0"/>
              <a:t>αισθητηρας υγρασιας+θερμοκρασιας)</a:t>
            </a:r>
            <a:endParaRPr lang="en-GB" dirty="0"/>
          </a:p>
        </p:txBody>
      </p:sp>
      <p:sp>
        <p:nvSpPr>
          <p:cNvPr id="3" name="Content Placeholder 2">
            <a:extLst>
              <a:ext uri="{FF2B5EF4-FFF2-40B4-BE49-F238E27FC236}">
                <a16:creationId xmlns:a16="http://schemas.microsoft.com/office/drawing/2014/main" id="{1E0DA673-FEC6-CD01-7A65-EC5FA604D3AE}"/>
              </a:ext>
            </a:extLst>
          </p:cNvPr>
          <p:cNvSpPr>
            <a:spLocks noGrp="1"/>
          </p:cNvSpPr>
          <p:nvPr>
            <p:ph idx="1"/>
          </p:nvPr>
        </p:nvSpPr>
        <p:spPr>
          <a:xfrm>
            <a:off x="628650" y="2226469"/>
            <a:ext cx="4060135" cy="3263504"/>
          </a:xfrm>
        </p:spPr>
        <p:txBody>
          <a:bodyPr>
            <a:normAutofit/>
          </a:bodyPr>
          <a:lstStyle/>
          <a:p>
            <a:pPr marL="0" indent="0">
              <a:buNone/>
            </a:pPr>
            <a:r>
              <a:rPr lang="en-US" sz="1350" dirty="0"/>
              <a:t>The AHT21 board also has four pins, in fact they are the same as for the BMP180 board but are not placed in the same positions, rather the other way around, so please be careful. You can disconnect the Arduino UNO from USB, disconnect the BMP180 board one wire at a time and reconnect each wire to the AHT21 immediately.</a:t>
            </a:r>
          </a:p>
          <a:p>
            <a:pPr marL="0" indent="0">
              <a:buNone/>
            </a:pPr>
            <a:r>
              <a:rPr lang="en-US" sz="1350" dirty="0"/>
              <a:t>Write down which color wires you are using for which signal, and try to keep the association between signal and wire color always the same, and you will prevent trouble.</a:t>
            </a:r>
            <a:endParaRPr lang="en-GB" sz="1350" dirty="0"/>
          </a:p>
        </p:txBody>
      </p:sp>
      <p:graphicFrame>
        <p:nvGraphicFramePr>
          <p:cNvPr id="4" name="Object 3">
            <a:extLst>
              <a:ext uri="{FF2B5EF4-FFF2-40B4-BE49-F238E27FC236}">
                <a16:creationId xmlns:a16="http://schemas.microsoft.com/office/drawing/2014/main" id="{4CCC2E38-F52E-B3D1-5339-ACB0D04623A7}"/>
              </a:ext>
            </a:extLst>
          </p:cNvPr>
          <p:cNvGraphicFramePr>
            <a:graphicFrameLocks noChangeAspect="1"/>
          </p:cNvGraphicFramePr>
          <p:nvPr/>
        </p:nvGraphicFramePr>
        <p:xfrm>
          <a:off x="5009321" y="1938492"/>
          <a:ext cx="3642019" cy="3642019"/>
        </p:xfrm>
        <a:graphic>
          <a:graphicData uri="http://schemas.openxmlformats.org/presentationml/2006/ole">
            <mc:AlternateContent xmlns:mc="http://schemas.openxmlformats.org/markup-compatibility/2006">
              <mc:Choice xmlns:v="urn:schemas-microsoft-com:vml" Requires="v">
                <p:oleObj name="Bitmap Image" r:id="rId2" imgW="6095880" imgH="6095880" progId="Paint.Picture">
                  <p:embed/>
                </p:oleObj>
              </mc:Choice>
              <mc:Fallback>
                <p:oleObj name="Bitmap Image" r:id="rId2" imgW="6095880" imgH="6095880" progId="Paint.Picture">
                  <p:embed/>
                  <p:pic>
                    <p:nvPicPr>
                      <p:cNvPr id="4" name="Object 3">
                        <a:extLst>
                          <a:ext uri="{FF2B5EF4-FFF2-40B4-BE49-F238E27FC236}">
                            <a16:creationId xmlns:a16="http://schemas.microsoft.com/office/drawing/2014/main" id="{4CCC2E38-F52E-B3D1-5339-ACB0D04623A7}"/>
                          </a:ext>
                        </a:extLst>
                      </p:cNvPr>
                      <p:cNvPicPr/>
                      <p:nvPr/>
                    </p:nvPicPr>
                    <p:blipFill>
                      <a:blip r:embed="rId3"/>
                      <a:stretch>
                        <a:fillRect/>
                      </a:stretch>
                    </p:blipFill>
                    <p:spPr>
                      <a:xfrm>
                        <a:off x="5009321" y="1938492"/>
                        <a:ext cx="3642019" cy="3642019"/>
                      </a:xfrm>
                      <a:prstGeom prst="rect">
                        <a:avLst/>
                      </a:prstGeom>
                    </p:spPr>
                  </p:pic>
                </p:oleObj>
              </mc:Fallback>
            </mc:AlternateContent>
          </a:graphicData>
        </a:graphic>
      </p:graphicFrame>
    </p:spTree>
    <p:extLst>
      <p:ext uri="{BB962C8B-B14F-4D97-AF65-F5344CB8AC3E}">
        <p14:creationId xmlns:p14="http://schemas.microsoft.com/office/powerpoint/2010/main" val="23403019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46709-2895-B198-703A-C889655CD2D8}"/>
              </a:ext>
            </a:extLst>
          </p:cNvPr>
          <p:cNvSpPr>
            <a:spLocks noGrp="1"/>
          </p:cNvSpPr>
          <p:nvPr>
            <p:ph type="title"/>
          </p:nvPr>
        </p:nvSpPr>
        <p:spPr/>
        <p:txBody>
          <a:bodyPr/>
          <a:lstStyle/>
          <a:p>
            <a:r>
              <a:rPr lang="en-US"/>
              <a:t>Connecting the LM75 board</a:t>
            </a:r>
            <a:endParaRPr lang="en-GB"/>
          </a:p>
        </p:txBody>
      </p:sp>
      <p:sp>
        <p:nvSpPr>
          <p:cNvPr id="3" name="Content Placeholder 2">
            <a:extLst>
              <a:ext uri="{FF2B5EF4-FFF2-40B4-BE49-F238E27FC236}">
                <a16:creationId xmlns:a16="http://schemas.microsoft.com/office/drawing/2014/main" id="{00D6F2C5-430F-BCB1-4193-E1CDD7332D80}"/>
              </a:ext>
            </a:extLst>
          </p:cNvPr>
          <p:cNvSpPr>
            <a:spLocks noGrp="1"/>
          </p:cNvSpPr>
          <p:nvPr>
            <p:ph idx="1"/>
          </p:nvPr>
        </p:nvSpPr>
        <p:spPr>
          <a:xfrm>
            <a:off x="4572000" y="2226469"/>
            <a:ext cx="3943350" cy="3263504"/>
          </a:xfrm>
        </p:spPr>
        <p:txBody>
          <a:bodyPr>
            <a:normAutofit/>
          </a:bodyPr>
          <a:lstStyle/>
          <a:p>
            <a:pPr marL="0" indent="0">
              <a:buNone/>
            </a:pPr>
            <a:r>
              <a:rPr lang="en-US" sz="1350"/>
              <a:t>The LM75 board seems to have one more connection, the one labeled "OS", but we do not really need it. It is an output that the LM75 makes active whenever the temperature exceeds a set limit (so it can be used as a thermostat). </a:t>
            </a:r>
          </a:p>
          <a:p>
            <a:pPr marL="0" indent="0">
              <a:buNone/>
            </a:pPr>
            <a:r>
              <a:rPr lang="en-US" sz="1350"/>
              <a:t>In fact, ignoring "OS", the connections are similar to those for the AHT21, except for the exchange of SCL with SDA (this is an annoying fact, but there is no "standard" way of connecting these boards, as every producer feels free to locate the pins wherever it is more convenient. For him, not for us).</a:t>
            </a:r>
            <a:endParaRPr lang="en-GB" sz="1350"/>
          </a:p>
        </p:txBody>
      </p:sp>
      <p:pic>
        <p:nvPicPr>
          <p:cNvPr id="4" name="Content Placeholder 4" descr="A purple circuit board with many small chips&#10;&#10;Description automatically generated with medium confidence">
            <a:extLst>
              <a:ext uri="{FF2B5EF4-FFF2-40B4-BE49-F238E27FC236}">
                <a16:creationId xmlns:a16="http://schemas.microsoft.com/office/drawing/2014/main" id="{AB5CE41E-8C89-7BC5-F0C2-1D26C729E7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236" y="2278482"/>
            <a:ext cx="4398764" cy="2932509"/>
          </a:xfrm>
          <a:prstGeom prst="rect">
            <a:avLst/>
          </a:prstGeom>
        </p:spPr>
      </p:pic>
    </p:spTree>
    <p:extLst>
      <p:ext uri="{BB962C8B-B14F-4D97-AF65-F5344CB8AC3E}">
        <p14:creationId xmlns:p14="http://schemas.microsoft.com/office/powerpoint/2010/main" val="71859741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D05DCD-ECF2-304D-41E0-A41613C28EE0}"/>
              </a:ext>
            </a:extLst>
          </p:cNvPr>
          <p:cNvSpPr>
            <a:spLocks noGrp="1"/>
          </p:cNvSpPr>
          <p:nvPr>
            <p:ph type="title"/>
          </p:nvPr>
        </p:nvSpPr>
        <p:spPr/>
        <p:txBody>
          <a:bodyPr/>
          <a:lstStyle/>
          <a:p>
            <a:r>
              <a:rPr lang="en-US"/>
              <a:t>Arduino and LED blink program</a:t>
            </a:r>
            <a:endParaRPr lang="en-GB"/>
          </a:p>
        </p:txBody>
      </p:sp>
      <p:sp>
        <p:nvSpPr>
          <p:cNvPr id="5" name="Content Placeholder 4">
            <a:extLst>
              <a:ext uri="{FF2B5EF4-FFF2-40B4-BE49-F238E27FC236}">
                <a16:creationId xmlns:a16="http://schemas.microsoft.com/office/drawing/2014/main" id="{BFA62303-C2C2-60BA-66F6-746921FC5AE2}"/>
              </a:ext>
            </a:extLst>
          </p:cNvPr>
          <p:cNvSpPr>
            <a:spLocks noGrp="1"/>
          </p:cNvSpPr>
          <p:nvPr>
            <p:ph idx="1"/>
          </p:nvPr>
        </p:nvSpPr>
        <p:spPr/>
        <p:txBody>
          <a:bodyPr/>
          <a:lstStyle/>
          <a:p>
            <a:pPr marL="0" indent="0">
              <a:buNone/>
            </a:pPr>
            <a:r>
              <a:rPr lang="en-US" sz="1500"/>
              <a:t>The real innovation that the Arduino "system" brought is the layer of abstraction between the inner workings of the CPU and the access to the resources, such as I/O pins. Where before you would need to manipulate the registers with cryptic instructions such as</a:t>
            </a:r>
          </a:p>
          <a:p>
            <a:pPr marL="0" indent="0">
              <a:buNone/>
            </a:pPr>
            <a:r>
              <a:rPr lang="en-US" sz="1200"/>
              <a:t>	</a:t>
            </a:r>
            <a:r>
              <a:rPr lang="en-GB" sz="1050">
                <a:solidFill>
                  <a:srgbClr val="000000"/>
                </a:solidFill>
              </a:rPr>
              <a:t>DDRD = 0b11111111; // declaring port D as output, because we know the LED is connected to port D, pin 0</a:t>
            </a:r>
          </a:p>
          <a:p>
            <a:pPr marL="0" indent="0">
              <a:buNone/>
            </a:pPr>
            <a:r>
              <a:rPr lang="en-GB" sz="1050">
                <a:solidFill>
                  <a:srgbClr val="000000"/>
                </a:solidFill>
              </a:rPr>
              <a:t>	PORTD |= 0b10000000; // pin 0 of port D set HIGH, all other pins left unchanged, this is an OR operation</a:t>
            </a:r>
          </a:p>
          <a:p>
            <a:pPr marL="0" indent="0">
              <a:buNone/>
            </a:pPr>
            <a:r>
              <a:rPr lang="en-GB" sz="1050">
                <a:solidFill>
                  <a:srgbClr val="000000"/>
                </a:solidFill>
              </a:rPr>
              <a:t>	_delay_ms(1000); // delay of one second</a:t>
            </a:r>
          </a:p>
          <a:p>
            <a:pPr marL="0" indent="0">
              <a:buNone/>
            </a:pPr>
            <a:r>
              <a:rPr lang="en-GB" sz="1050">
                <a:solidFill>
                  <a:srgbClr val="000000"/>
                </a:solidFill>
              </a:rPr>
              <a:t>	PORTD &amp;= 0b01111111; // pin 0 of port D set LOW, all others left unchanged, this is an AND operation</a:t>
            </a:r>
          </a:p>
          <a:p>
            <a:pPr marL="0" indent="0">
              <a:buNone/>
            </a:pPr>
            <a:r>
              <a:rPr lang="en-US" sz="1500"/>
              <a:t>now you can achieve the same result with more meaningful and understandable instructions:</a:t>
            </a:r>
          </a:p>
          <a:p>
            <a:pPr marL="0" indent="0">
              <a:buNone/>
            </a:pPr>
            <a:r>
              <a:rPr lang="en-GB" sz="1800"/>
              <a:t>	</a:t>
            </a:r>
            <a:r>
              <a:rPr lang="en-GB" sz="1050">
                <a:solidFill>
                  <a:srgbClr val="D35400"/>
                </a:solidFill>
                <a:cs typeface="Calibri" panose="020F0502020204030204" pitchFamily="34" charset="0"/>
              </a:rPr>
              <a:t>pinMode</a:t>
            </a:r>
            <a:r>
              <a:rPr lang="en-GB" sz="1050">
                <a:solidFill>
                  <a:srgbClr val="434F54"/>
                </a:solidFill>
                <a:cs typeface="Calibri" panose="020F0502020204030204" pitchFamily="34" charset="0"/>
              </a:rPr>
              <a:t>(</a:t>
            </a:r>
            <a:r>
              <a:rPr lang="en-GB" sz="1050">
                <a:solidFill>
                  <a:srgbClr val="4E5B61"/>
                </a:solidFill>
                <a:cs typeface="Calibri" panose="020F0502020204030204" pitchFamily="34" charset="0"/>
              </a:rPr>
              <a:t>LED_BUILTIN, OUTPUT</a:t>
            </a:r>
            <a:r>
              <a:rPr lang="en-GB" sz="1050">
                <a:solidFill>
                  <a:srgbClr val="434F54"/>
                </a:solidFill>
                <a:cs typeface="Calibri" panose="020F0502020204030204" pitchFamily="34" charset="0"/>
              </a:rPr>
              <a:t>)</a:t>
            </a:r>
            <a:r>
              <a:rPr lang="en-GB" sz="1050">
                <a:solidFill>
                  <a:srgbClr val="4E5B61"/>
                </a:solidFill>
                <a:cs typeface="Calibri" panose="020F0502020204030204" pitchFamily="34" charset="0"/>
              </a:rPr>
              <a:t>; </a:t>
            </a:r>
            <a:r>
              <a:rPr lang="en-GB" sz="1050">
                <a:solidFill>
                  <a:srgbClr val="95A5A6"/>
                </a:solidFill>
              </a:rPr>
              <a:t>// we do not need to remember which port and pin the LED is connected to</a:t>
            </a:r>
            <a:endParaRPr lang="en-GB" sz="1050">
              <a:solidFill>
                <a:srgbClr val="4E5B61"/>
              </a:solidFill>
              <a:cs typeface="Calibri" panose="020F0502020204030204" pitchFamily="34" charset="0"/>
            </a:endParaRPr>
          </a:p>
          <a:p>
            <a:pPr marL="0" indent="0">
              <a:buNone/>
            </a:pPr>
            <a:r>
              <a:rPr lang="en-GB" sz="1050">
                <a:solidFill>
                  <a:srgbClr val="4E5B61"/>
                </a:solidFill>
                <a:cs typeface="Calibri" panose="020F0502020204030204" pitchFamily="34" charset="0"/>
              </a:rPr>
              <a:t>	</a:t>
            </a:r>
            <a:r>
              <a:rPr lang="en-GB" sz="1050">
                <a:solidFill>
                  <a:srgbClr val="D35400"/>
                </a:solidFill>
              </a:rPr>
              <a:t>digitalWrite</a:t>
            </a:r>
            <a:r>
              <a:rPr lang="en-GB" sz="1050">
                <a:solidFill>
                  <a:srgbClr val="434F54"/>
                </a:solidFill>
              </a:rPr>
              <a:t>(</a:t>
            </a:r>
            <a:r>
              <a:rPr lang="en-GB" sz="1050">
                <a:solidFill>
                  <a:srgbClr val="4E5B61"/>
                </a:solidFill>
              </a:rPr>
              <a:t>LED_BUILTIN, HIGH</a:t>
            </a:r>
            <a:r>
              <a:rPr lang="en-GB" sz="1050">
                <a:solidFill>
                  <a:srgbClr val="434F54"/>
                </a:solidFill>
              </a:rPr>
              <a:t>)</a:t>
            </a:r>
            <a:r>
              <a:rPr lang="en-GB" sz="1050">
                <a:solidFill>
                  <a:srgbClr val="4E5B61"/>
                </a:solidFill>
              </a:rPr>
              <a:t>;</a:t>
            </a:r>
            <a:r>
              <a:rPr lang="en-GB" sz="1050">
                <a:solidFill>
                  <a:srgbClr val="95A5A6"/>
                </a:solidFill>
              </a:rPr>
              <a:t>  // turn the LED on (HIGH is the voltage level), no need to manipulate bits</a:t>
            </a:r>
            <a:endParaRPr lang="en-GB" sz="1050">
              <a:solidFill>
                <a:srgbClr val="4E5B61"/>
              </a:solidFill>
            </a:endParaRPr>
          </a:p>
          <a:p>
            <a:pPr marL="0" indent="0">
              <a:buNone/>
            </a:pPr>
            <a:r>
              <a:rPr lang="en-GB" sz="1050">
                <a:solidFill>
                  <a:srgbClr val="4E5B61"/>
                </a:solidFill>
              </a:rPr>
              <a:t>  	</a:t>
            </a:r>
            <a:r>
              <a:rPr lang="en-GB" sz="1050">
                <a:solidFill>
                  <a:srgbClr val="D35400"/>
                </a:solidFill>
              </a:rPr>
              <a:t>delay</a:t>
            </a:r>
            <a:r>
              <a:rPr lang="en-GB" sz="1050">
                <a:solidFill>
                  <a:srgbClr val="434F54"/>
                </a:solidFill>
              </a:rPr>
              <a:t>(</a:t>
            </a:r>
            <a:r>
              <a:rPr lang="en-GB" sz="1050">
                <a:solidFill>
                  <a:srgbClr val="005C5F"/>
                </a:solidFill>
              </a:rPr>
              <a:t>1000</a:t>
            </a:r>
            <a:r>
              <a:rPr lang="en-GB" sz="1050">
                <a:solidFill>
                  <a:srgbClr val="434F54"/>
                </a:solidFill>
              </a:rPr>
              <a:t>)</a:t>
            </a:r>
            <a:r>
              <a:rPr lang="en-GB" sz="1050">
                <a:solidFill>
                  <a:srgbClr val="4E5B61"/>
                </a:solidFill>
              </a:rPr>
              <a:t>;</a:t>
            </a:r>
            <a:r>
              <a:rPr lang="en-GB" sz="1050">
                <a:solidFill>
                  <a:srgbClr val="95A5A6"/>
                </a:solidFill>
              </a:rPr>
              <a:t>                      	                // wait for a second</a:t>
            </a:r>
            <a:endParaRPr lang="en-GB" sz="1050">
              <a:solidFill>
                <a:srgbClr val="4E5B61"/>
              </a:solidFill>
            </a:endParaRPr>
          </a:p>
          <a:p>
            <a:pPr marL="0" indent="0">
              <a:buNone/>
            </a:pPr>
            <a:r>
              <a:rPr lang="en-GB" sz="1050">
                <a:solidFill>
                  <a:srgbClr val="4E5B61"/>
                </a:solidFill>
              </a:rPr>
              <a:t>  	</a:t>
            </a:r>
            <a:r>
              <a:rPr lang="en-GB" sz="1050">
                <a:solidFill>
                  <a:srgbClr val="D35400"/>
                </a:solidFill>
              </a:rPr>
              <a:t>digitalWrite</a:t>
            </a:r>
            <a:r>
              <a:rPr lang="en-GB" sz="1050">
                <a:solidFill>
                  <a:srgbClr val="434F54"/>
                </a:solidFill>
              </a:rPr>
              <a:t>(</a:t>
            </a:r>
            <a:r>
              <a:rPr lang="en-GB" sz="1050">
                <a:solidFill>
                  <a:srgbClr val="4E5B61"/>
                </a:solidFill>
              </a:rPr>
              <a:t>LED_BUILTIN, LOW</a:t>
            </a:r>
            <a:r>
              <a:rPr lang="en-GB" sz="1050">
                <a:solidFill>
                  <a:srgbClr val="434F54"/>
                </a:solidFill>
              </a:rPr>
              <a:t>)</a:t>
            </a:r>
            <a:r>
              <a:rPr lang="en-GB" sz="1050">
                <a:solidFill>
                  <a:srgbClr val="4E5B61"/>
                </a:solidFill>
              </a:rPr>
              <a:t>;</a:t>
            </a:r>
            <a:r>
              <a:rPr lang="en-GB" sz="1050">
                <a:solidFill>
                  <a:srgbClr val="95A5A6"/>
                </a:solidFill>
              </a:rPr>
              <a:t>   // turn the LED off (LOW is the voltage level), again no bit manipulation needed</a:t>
            </a:r>
            <a:endParaRPr lang="en-GB" sz="1050">
              <a:solidFill>
                <a:srgbClr val="4E5B61"/>
              </a:solidFill>
            </a:endParaRPr>
          </a:p>
          <a:p>
            <a:pPr marL="0" indent="0">
              <a:buNone/>
            </a:pPr>
            <a:endParaRPr lang="en-GB" sz="1200">
              <a:solidFill>
                <a:srgbClr val="4E5B61"/>
              </a:solidFill>
              <a:cs typeface="Calibri" panose="020F0502020204030204" pitchFamily="34" charset="0"/>
            </a:endParaRPr>
          </a:p>
          <a:p>
            <a:pPr marL="0" indent="0">
              <a:buNone/>
            </a:pPr>
            <a:endParaRPr lang="en-GB" sz="1800"/>
          </a:p>
        </p:txBody>
      </p:sp>
    </p:spTree>
    <p:extLst>
      <p:ext uri="{BB962C8B-B14F-4D97-AF65-F5344CB8AC3E}">
        <p14:creationId xmlns:p14="http://schemas.microsoft.com/office/powerpoint/2010/main" val="17230233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ABF30-B423-01EE-1E7C-BAB94D6B1E57}"/>
              </a:ext>
            </a:extLst>
          </p:cNvPr>
          <p:cNvSpPr>
            <a:spLocks noGrp="1"/>
          </p:cNvSpPr>
          <p:nvPr>
            <p:ph type="title"/>
          </p:nvPr>
        </p:nvSpPr>
        <p:spPr/>
        <p:txBody>
          <a:bodyPr>
            <a:normAutofit fontScale="90000"/>
          </a:bodyPr>
          <a:lstStyle/>
          <a:p>
            <a:r>
              <a:rPr lang="en-US"/>
              <a:t>Let us analyze the LED blink program</a:t>
            </a:r>
            <a:endParaRPr lang="en-GB"/>
          </a:p>
        </p:txBody>
      </p:sp>
      <p:sp>
        <p:nvSpPr>
          <p:cNvPr id="4" name="Content Placeholder 3">
            <a:extLst>
              <a:ext uri="{FF2B5EF4-FFF2-40B4-BE49-F238E27FC236}">
                <a16:creationId xmlns:a16="http://schemas.microsoft.com/office/drawing/2014/main" id="{5912664F-C7F7-C484-CFFC-B8CB6CD07E26}"/>
              </a:ext>
            </a:extLst>
          </p:cNvPr>
          <p:cNvSpPr>
            <a:spLocks noGrp="1"/>
          </p:cNvSpPr>
          <p:nvPr>
            <p:ph sz="half" idx="1"/>
          </p:nvPr>
        </p:nvSpPr>
        <p:spPr/>
        <p:txBody>
          <a:bodyPr>
            <a:normAutofit/>
          </a:bodyPr>
          <a:lstStyle/>
          <a:p>
            <a:pPr marL="0" indent="0">
              <a:buNone/>
            </a:pPr>
            <a:r>
              <a:rPr lang="en-GB" sz="1350">
                <a:solidFill>
                  <a:srgbClr val="00979D"/>
                </a:solidFill>
                <a:latin typeface="Calibri" panose="020F0502020204030204" pitchFamily="34" charset="0"/>
                <a:cs typeface="Calibri" panose="020F0502020204030204" pitchFamily="34" charset="0"/>
              </a:rPr>
              <a:t>void</a:t>
            </a: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setup</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 </a:t>
            </a:r>
            <a:r>
              <a:rPr lang="en-GB" sz="1350">
                <a:solidFill>
                  <a:srgbClr val="434F54"/>
                </a:solidFill>
                <a:latin typeface="Calibri" panose="020F0502020204030204" pitchFamily="34" charset="0"/>
                <a:cs typeface="Calibri" panose="020F0502020204030204" pitchFamily="34" charset="0"/>
              </a:rPr>
              <a:t>{</a:t>
            </a: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pinMode</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LED_BUILTIN, OUTPUT</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a:t>
            </a:r>
          </a:p>
          <a:p>
            <a:pPr marL="0" indent="0">
              <a:buNone/>
            </a:pPr>
            <a:r>
              <a:rPr lang="en-GB" sz="1350">
                <a:solidFill>
                  <a:srgbClr val="434F54"/>
                </a:solidFill>
                <a:latin typeface="Calibri" panose="020F0502020204030204" pitchFamily="34" charset="0"/>
                <a:cs typeface="Calibri" panose="020F0502020204030204" pitchFamily="34" charset="0"/>
              </a:rPr>
              <a:t>}</a:t>
            </a:r>
            <a:endParaRPr lang="en-GB" sz="1350">
              <a:solidFill>
                <a:srgbClr val="4E5B61"/>
              </a:solidFill>
              <a:latin typeface="Calibri" panose="020F0502020204030204" pitchFamily="34" charset="0"/>
              <a:cs typeface="Calibri" panose="020F0502020204030204" pitchFamily="34" charset="0"/>
            </a:endParaRPr>
          </a:p>
          <a:p>
            <a:pPr marL="0" indent="0">
              <a:buNone/>
            </a:pPr>
            <a:br>
              <a:rPr lang="en-GB" sz="1350">
                <a:solidFill>
                  <a:srgbClr val="4E5B61"/>
                </a:solidFill>
                <a:latin typeface="Calibri" panose="020F0502020204030204" pitchFamily="34" charset="0"/>
                <a:cs typeface="Calibri" panose="020F0502020204030204" pitchFamily="34" charset="0"/>
              </a:rPr>
            </a:b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00979D"/>
                </a:solidFill>
                <a:latin typeface="Calibri" panose="020F0502020204030204" pitchFamily="34" charset="0"/>
                <a:cs typeface="Calibri" panose="020F0502020204030204" pitchFamily="34" charset="0"/>
              </a:rPr>
              <a:t>void</a:t>
            </a: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loop</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 </a:t>
            </a:r>
            <a:r>
              <a:rPr lang="en-GB" sz="1350">
                <a:solidFill>
                  <a:srgbClr val="434F54"/>
                </a:solidFill>
                <a:latin typeface="Calibri" panose="020F0502020204030204" pitchFamily="34" charset="0"/>
                <a:cs typeface="Calibri" panose="020F0502020204030204" pitchFamily="34" charset="0"/>
              </a:rPr>
              <a:t>{</a:t>
            </a: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digitalWrite</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LED_BUILTIN, HIGH</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a:t>
            </a: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delay</a:t>
            </a:r>
            <a:r>
              <a:rPr lang="en-GB" sz="1350">
                <a:solidFill>
                  <a:srgbClr val="434F54"/>
                </a:solidFill>
                <a:latin typeface="Calibri" panose="020F0502020204030204" pitchFamily="34" charset="0"/>
                <a:cs typeface="Calibri" panose="020F0502020204030204" pitchFamily="34" charset="0"/>
              </a:rPr>
              <a:t>(</a:t>
            </a:r>
            <a:r>
              <a:rPr lang="en-GB" sz="1350">
                <a:solidFill>
                  <a:srgbClr val="005C5F"/>
                </a:solidFill>
                <a:latin typeface="Calibri" panose="020F0502020204030204" pitchFamily="34" charset="0"/>
                <a:cs typeface="Calibri" panose="020F0502020204030204" pitchFamily="34" charset="0"/>
              </a:rPr>
              <a:t>1000</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a:t>
            </a:r>
            <a:r>
              <a:rPr lang="en-GB" sz="1350">
                <a:solidFill>
                  <a:srgbClr val="95A5A6"/>
                </a:solidFill>
                <a:latin typeface="Calibri" panose="020F0502020204030204" pitchFamily="34" charset="0"/>
                <a:cs typeface="Calibri" panose="020F0502020204030204" pitchFamily="34" charset="0"/>
              </a:rPr>
              <a:t> </a:t>
            </a: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digitalWrite</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LED_BUILTIN, LOW</a:t>
            </a:r>
            <a:r>
              <a:rPr lang="en-GB" sz="1350">
                <a:solidFill>
                  <a:srgbClr val="434F54"/>
                </a:solidFill>
                <a:latin typeface="Calibri" panose="020F0502020204030204" pitchFamily="34" charset="0"/>
                <a:cs typeface="Calibri" panose="020F0502020204030204" pitchFamily="34" charset="0"/>
              </a:rPr>
              <a:t>)</a:t>
            </a:r>
            <a:r>
              <a:rPr lang="en-GB" sz="1350">
                <a:solidFill>
                  <a:srgbClr val="4E5B61"/>
                </a:solidFill>
                <a:latin typeface="Calibri" panose="020F0502020204030204" pitchFamily="34" charset="0"/>
                <a:cs typeface="Calibri" panose="020F0502020204030204" pitchFamily="34" charset="0"/>
              </a:rPr>
              <a:t>;</a:t>
            </a:r>
            <a:r>
              <a:rPr lang="en-GB" sz="1350">
                <a:solidFill>
                  <a:srgbClr val="95A5A6"/>
                </a:solidFill>
                <a:latin typeface="Calibri" panose="020F0502020204030204" pitchFamily="34" charset="0"/>
                <a:cs typeface="Calibri" panose="020F0502020204030204" pitchFamily="34" charset="0"/>
              </a:rPr>
              <a:t>  </a:t>
            </a: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4E5B61"/>
                </a:solidFill>
                <a:latin typeface="Calibri" panose="020F0502020204030204" pitchFamily="34" charset="0"/>
                <a:cs typeface="Calibri" panose="020F0502020204030204" pitchFamily="34" charset="0"/>
              </a:rPr>
              <a:t>  </a:t>
            </a:r>
            <a:r>
              <a:rPr lang="en-GB" sz="1350">
                <a:solidFill>
                  <a:srgbClr val="D35400"/>
                </a:solidFill>
                <a:latin typeface="Calibri" panose="020F0502020204030204" pitchFamily="34" charset="0"/>
                <a:cs typeface="Calibri" panose="020F0502020204030204" pitchFamily="34" charset="0"/>
              </a:rPr>
              <a:t>delay</a:t>
            </a:r>
            <a:r>
              <a:rPr lang="en-GB" sz="1350">
                <a:solidFill>
                  <a:srgbClr val="434F54"/>
                </a:solidFill>
                <a:latin typeface="Calibri" panose="020F0502020204030204" pitchFamily="34" charset="0"/>
                <a:cs typeface="Calibri" panose="020F0502020204030204" pitchFamily="34" charset="0"/>
              </a:rPr>
              <a:t>(</a:t>
            </a:r>
            <a:r>
              <a:rPr lang="en-GB" sz="1350">
                <a:solidFill>
                  <a:srgbClr val="005C5F"/>
                </a:solidFill>
                <a:latin typeface="Calibri" panose="020F0502020204030204" pitchFamily="34" charset="0"/>
                <a:cs typeface="Calibri" panose="020F0502020204030204" pitchFamily="34" charset="0"/>
              </a:rPr>
              <a:t>1000</a:t>
            </a:r>
            <a:endParaRPr lang="en-GB" sz="1350">
              <a:solidFill>
                <a:srgbClr val="4E5B61"/>
              </a:solidFill>
              <a:latin typeface="Calibri" panose="020F0502020204030204" pitchFamily="34" charset="0"/>
              <a:cs typeface="Calibri" panose="020F0502020204030204" pitchFamily="34" charset="0"/>
            </a:endParaRPr>
          </a:p>
          <a:p>
            <a:pPr marL="0" indent="0">
              <a:buNone/>
            </a:pPr>
            <a:r>
              <a:rPr lang="en-GB" sz="1350">
                <a:solidFill>
                  <a:srgbClr val="434F54"/>
                </a:solidFill>
                <a:latin typeface="Calibri" panose="020F0502020204030204" pitchFamily="34" charset="0"/>
                <a:cs typeface="Calibri" panose="020F0502020204030204" pitchFamily="34" charset="0"/>
              </a:rPr>
              <a:t>}</a:t>
            </a:r>
            <a:endParaRPr lang="en-GB" sz="900">
              <a:solidFill>
                <a:srgbClr val="4E5B61"/>
              </a:solidFill>
              <a:latin typeface="Calibri" panose="020F0502020204030204" pitchFamily="34" charset="0"/>
              <a:cs typeface="Calibri" panose="020F0502020204030204" pitchFamily="34" charset="0"/>
            </a:endParaRPr>
          </a:p>
          <a:p>
            <a:pPr marL="0" indent="0">
              <a:buNone/>
            </a:pPr>
            <a:endParaRPr lang="en-GB" sz="1200"/>
          </a:p>
        </p:txBody>
      </p:sp>
      <p:sp>
        <p:nvSpPr>
          <p:cNvPr id="5" name="Content Placeholder 4">
            <a:extLst>
              <a:ext uri="{FF2B5EF4-FFF2-40B4-BE49-F238E27FC236}">
                <a16:creationId xmlns:a16="http://schemas.microsoft.com/office/drawing/2014/main" id="{5B47CB64-A25D-B062-0222-187679A4703E}"/>
              </a:ext>
            </a:extLst>
          </p:cNvPr>
          <p:cNvSpPr>
            <a:spLocks noGrp="1"/>
          </p:cNvSpPr>
          <p:nvPr>
            <p:ph sz="half" idx="2"/>
          </p:nvPr>
        </p:nvSpPr>
        <p:spPr/>
        <p:txBody>
          <a:bodyPr>
            <a:normAutofit/>
          </a:bodyPr>
          <a:lstStyle/>
          <a:p>
            <a:pPr marL="0" indent="0">
              <a:buNone/>
            </a:pPr>
            <a:r>
              <a:rPr lang="en-US" sz="1350"/>
              <a:t>The setup() function is executed only once, at the beginning of the program.</a:t>
            </a:r>
            <a:r>
              <a:rPr lang="en-GB" sz="1350"/>
              <a:t> In this case, it handles the mechanisms needed to make the pin the on-board LED is connected to an output (so we can turn the LED on and off)</a:t>
            </a:r>
          </a:p>
          <a:p>
            <a:pPr marL="0" indent="0">
              <a:buNone/>
            </a:pPr>
            <a:endParaRPr lang="en-GB" sz="1350"/>
          </a:p>
          <a:p>
            <a:pPr marL="0" indent="0">
              <a:buNone/>
            </a:pPr>
            <a:r>
              <a:rPr lang="en-GB" sz="1350"/>
              <a:t>The loop() function, instead, is supposed to keep running "forever". In this case, it makes the LED pin take a HIGH value (+5 V) so the LED turns on, waits for 1 second, makes the LED pin take a LOW (0 V) value so the LED turns off, then waits 1 more second before ending and restarting again, and again, and again...</a:t>
            </a:r>
            <a:endParaRPr lang="en-US" sz="1350"/>
          </a:p>
        </p:txBody>
      </p:sp>
    </p:spTree>
    <p:extLst>
      <p:ext uri="{BB962C8B-B14F-4D97-AF65-F5344CB8AC3E}">
        <p14:creationId xmlns:p14="http://schemas.microsoft.com/office/powerpoint/2010/main" val="21631667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597574-C9AE-0A3A-1BB8-8C82170448B8}"/>
              </a:ext>
            </a:extLst>
          </p:cNvPr>
          <p:cNvSpPr>
            <a:spLocks noGrp="1"/>
          </p:cNvSpPr>
          <p:nvPr>
            <p:ph type="title"/>
          </p:nvPr>
        </p:nvSpPr>
        <p:spPr/>
        <p:txBody>
          <a:bodyPr/>
          <a:lstStyle/>
          <a:p>
            <a:r>
              <a:rPr lang="en-US"/>
              <a:t>Arduino (sensor) Libraries</a:t>
            </a:r>
            <a:endParaRPr lang="en-GB"/>
          </a:p>
        </p:txBody>
      </p:sp>
      <p:sp>
        <p:nvSpPr>
          <p:cNvPr id="6" name="Content Placeholder 5">
            <a:extLst>
              <a:ext uri="{FF2B5EF4-FFF2-40B4-BE49-F238E27FC236}">
                <a16:creationId xmlns:a16="http://schemas.microsoft.com/office/drawing/2014/main" id="{30E753AE-7053-B456-E899-1BD809B52DE2}"/>
              </a:ext>
            </a:extLst>
          </p:cNvPr>
          <p:cNvSpPr>
            <a:spLocks noGrp="1"/>
          </p:cNvSpPr>
          <p:nvPr>
            <p:ph idx="1"/>
          </p:nvPr>
        </p:nvSpPr>
        <p:spPr/>
        <p:txBody>
          <a:bodyPr>
            <a:normAutofit fontScale="85000" lnSpcReduction="20000"/>
          </a:bodyPr>
          <a:lstStyle/>
          <a:p>
            <a:pPr marL="0" indent="0">
              <a:buNone/>
            </a:pPr>
            <a:r>
              <a:rPr lang="en-US"/>
              <a:t>Another great strength of the Arduino "system" is the availability of "libraries" to handle many, many types of hardware. From the Arduino IDE, under "Tools", select "Library Manager" and enter, for example, BMP180. Scroll down until you find "</a:t>
            </a:r>
            <a:r>
              <a:rPr lang="en-GB" b="0" i="0">
                <a:solidFill>
                  <a:srgbClr val="172B4D"/>
                </a:solidFill>
                <a:effectLst/>
                <a:latin typeface="-apple-system"/>
              </a:rPr>
              <a:t>BMP180MI" and click on "Install". After a short while, you will have this library available to call in your programs. Most libraries also come with example programs you can open, read, modify and play with. The BMP180 is not an exception. Similarly, you can search for AHT20 and install a library for the AHT20 (and AHT21) sensor, and an example program, or search for LM75A to get a library for the LM75A sensor, with examples.</a:t>
            </a:r>
          </a:p>
        </p:txBody>
      </p:sp>
    </p:spTree>
    <p:extLst>
      <p:ext uri="{BB962C8B-B14F-4D97-AF65-F5344CB8AC3E}">
        <p14:creationId xmlns:p14="http://schemas.microsoft.com/office/powerpoint/2010/main" val="279166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Electron.gi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5702" y="2370662"/>
            <a:ext cx="1323884" cy="526906"/>
          </a:xfrm>
          <a:prstGeom prst="rect">
            <a:avLst/>
          </a:prstGeom>
        </p:spPr>
      </p:pic>
      <p:pic>
        <p:nvPicPr>
          <p:cNvPr id="4" name="Picture 3" descr="ElectronHits.gif"/>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7599" y="2358255"/>
            <a:ext cx="1522655" cy="636470"/>
          </a:xfrm>
          <a:prstGeom prst="rect">
            <a:avLst/>
          </a:prstGeom>
        </p:spPr>
      </p:pic>
      <p:pic>
        <p:nvPicPr>
          <p:cNvPr id="5" name="Picture 4" descr="ElectronKey.gif"/>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91872" y="5824326"/>
            <a:ext cx="1415328" cy="229283"/>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893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7FBC0-0E40-1F5D-F986-DBC4D2FF888F}"/>
              </a:ext>
            </a:extLst>
          </p:cNvPr>
          <p:cNvSpPr>
            <a:spLocks noGrp="1"/>
          </p:cNvSpPr>
          <p:nvPr>
            <p:ph type="title"/>
          </p:nvPr>
        </p:nvSpPr>
        <p:spPr/>
        <p:txBody>
          <a:bodyPr>
            <a:normAutofit fontScale="90000"/>
          </a:bodyPr>
          <a:lstStyle/>
          <a:p>
            <a:r>
              <a:rPr lang="en-US"/>
              <a:t>Arduino Nano pinout: which pins can do what</a:t>
            </a:r>
            <a:endParaRPr lang="en-GB"/>
          </a:p>
        </p:txBody>
      </p:sp>
      <p:pic>
        <p:nvPicPr>
          <p:cNvPr id="9" name="Content Placeholder 8" descr="A diagram of a microchip&#10;&#10;Description automatically generated">
            <a:extLst>
              <a:ext uri="{FF2B5EF4-FFF2-40B4-BE49-F238E27FC236}">
                <a16:creationId xmlns:a16="http://schemas.microsoft.com/office/drawing/2014/main" id="{4E0818CE-986D-1A66-FDCE-7587C5E1AE93}"/>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12513" y="2042621"/>
            <a:ext cx="3684285" cy="3684285"/>
          </a:xfrm>
        </p:spPr>
      </p:pic>
      <p:pic>
        <p:nvPicPr>
          <p:cNvPr id="11" name="Picture 10" descr="A green circuit board with many small holes&#10;&#10;Description automatically generated">
            <a:extLst>
              <a:ext uri="{FF2B5EF4-FFF2-40B4-BE49-F238E27FC236}">
                <a16:creationId xmlns:a16="http://schemas.microsoft.com/office/drawing/2014/main" id="{5EED6787-3AF2-6F5A-7D66-1125CA46C1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6798" y="2575477"/>
            <a:ext cx="4567031" cy="3425273"/>
          </a:xfrm>
          <a:prstGeom prst="rect">
            <a:avLst/>
          </a:prstGeom>
        </p:spPr>
      </p:pic>
    </p:spTree>
    <p:extLst>
      <p:ext uri="{BB962C8B-B14F-4D97-AF65-F5344CB8AC3E}">
        <p14:creationId xmlns:p14="http://schemas.microsoft.com/office/powerpoint/2010/main" val="12839576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662AD-AD64-49EC-0B8C-0CBAE36C405C}"/>
              </a:ext>
            </a:extLst>
          </p:cNvPr>
          <p:cNvSpPr>
            <a:spLocks noGrp="1"/>
          </p:cNvSpPr>
          <p:nvPr>
            <p:ph type="title"/>
          </p:nvPr>
        </p:nvSpPr>
        <p:spPr/>
        <p:txBody>
          <a:bodyPr/>
          <a:lstStyle/>
          <a:p>
            <a:r>
              <a:rPr lang="en-US"/>
              <a:t>Arduino UNO pinout</a:t>
            </a:r>
            <a:endParaRPr lang="en-GB"/>
          </a:p>
        </p:txBody>
      </p:sp>
      <p:pic>
        <p:nvPicPr>
          <p:cNvPr id="5" name="Content Placeholder 4" descr="A diagram of a circuit board&#10;&#10;Description automatically generated">
            <a:extLst>
              <a:ext uri="{FF2B5EF4-FFF2-40B4-BE49-F238E27FC236}">
                <a16:creationId xmlns:a16="http://schemas.microsoft.com/office/drawing/2014/main" id="{629D4B62-C14A-9B1D-F3FC-BCBC3CDD991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9871" y="2125266"/>
            <a:ext cx="4613281" cy="3263504"/>
          </a:xfrm>
        </p:spPr>
      </p:pic>
      <p:pic>
        <p:nvPicPr>
          <p:cNvPr id="7" name="Picture 6" descr="A blue circuit board with text on it&#10;&#10;Description automatically generated">
            <a:extLst>
              <a:ext uri="{FF2B5EF4-FFF2-40B4-BE49-F238E27FC236}">
                <a16:creationId xmlns:a16="http://schemas.microsoft.com/office/drawing/2014/main" id="{D293102A-5B49-6916-A985-4FD35B724C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6689" y="2125266"/>
            <a:ext cx="4287227" cy="3296401"/>
          </a:xfrm>
          <a:prstGeom prst="rect">
            <a:avLst/>
          </a:prstGeom>
        </p:spPr>
      </p:pic>
    </p:spTree>
    <p:extLst>
      <p:ext uri="{BB962C8B-B14F-4D97-AF65-F5344CB8AC3E}">
        <p14:creationId xmlns:p14="http://schemas.microsoft.com/office/powerpoint/2010/main" val="328577163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E9895-631E-9A2B-7418-030B2FD13C5B}"/>
              </a:ext>
            </a:extLst>
          </p:cNvPr>
          <p:cNvSpPr>
            <a:spLocks noGrp="1"/>
          </p:cNvSpPr>
          <p:nvPr>
            <p:ph type="title"/>
          </p:nvPr>
        </p:nvSpPr>
        <p:spPr/>
        <p:txBody>
          <a:bodyPr>
            <a:normAutofit fontScale="90000"/>
          </a:bodyPr>
          <a:lstStyle/>
          <a:p>
            <a:r>
              <a:rPr lang="en-US"/>
              <a:t>How do we connect our sensors? BMP180</a:t>
            </a:r>
            <a:endParaRPr lang="en-GB"/>
          </a:p>
        </p:txBody>
      </p:sp>
      <p:pic>
        <p:nvPicPr>
          <p:cNvPr id="7" name="Content Placeholder 6" descr="A blue circuit board with white text&#10;&#10;Description automatically generated">
            <a:extLst>
              <a:ext uri="{FF2B5EF4-FFF2-40B4-BE49-F238E27FC236}">
                <a16:creationId xmlns:a16="http://schemas.microsoft.com/office/drawing/2014/main" id="{F15C85AB-5959-9229-ECE4-660C67D5129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5952" y="2125266"/>
            <a:ext cx="3263504" cy="3263504"/>
          </a:xfrm>
        </p:spPr>
      </p:pic>
      <p:sp>
        <p:nvSpPr>
          <p:cNvPr id="8" name="TextBox 7">
            <a:extLst>
              <a:ext uri="{FF2B5EF4-FFF2-40B4-BE49-F238E27FC236}">
                <a16:creationId xmlns:a16="http://schemas.microsoft.com/office/drawing/2014/main" id="{1528E1AB-34EE-2CE8-9422-EE6A5B4DF4B7}"/>
              </a:ext>
            </a:extLst>
          </p:cNvPr>
          <p:cNvSpPr txBox="1"/>
          <p:nvPr/>
        </p:nvSpPr>
        <p:spPr>
          <a:xfrm>
            <a:off x="3639457" y="2377937"/>
            <a:ext cx="5074676" cy="2793072"/>
          </a:xfrm>
          <a:prstGeom prst="rect">
            <a:avLst/>
          </a:prstGeom>
          <a:noFill/>
        </p:spPr>
        <p:txBody>
          <a:bodyPr wrap="square" rtlCol="0">
            <a:spAutoFit/>
          </a:bodyPr>
          <a:lstStyle/>
          <a:p>
            <a:r>
              <a:rPr lang="en-US" sz="1350"/>
              <a:t>The BMP180 sensor board has four pins. We can connect them to our Arduino Nano as follows:</a:t>
            </a:r>
          </a:p>
          <a:p>
            <a:pPr marL="214313" indent="-214313">
              <a:buFont typeface="Arial" panose="020B0604020202020204" pitchFamily="34" charset="0"/>
              <a:buChar char="•"/>
            </a:pPr>
            <a:r>
              <a:rPr lang="en-US" sz="1350"/>
              <a:t>VIN is the power supply for the sensor, which MUST be 3.3V and NOT 5V (otherwise you will destroy it). So, we need to connect it to the "3v3" pin of the Nano.</a:t>
            </a:r>
          </a:p>
          <a:p>
            <a:pPr marL="214313" indent="-214313">
              <a:buFont typeface="Arial" panose="020B0604020202020204" pitchFamily="34" charset="0"/>
              <a:buChar char="•"/>
            </a:pPr>
            <a:r>
              <a:rPr lang="en-US" sz="1350"/>
              <a:t>GND is the power return, and it goes to one "GND" pin of the Nano (there are two available).</a:t>
            </a:r>
          </a:p>
          <a:p>
            <a:pPr marL="214313" indent="-214313">
              <a:buFont typeface="Arial" panose="020B0604020202020204" pitchFamily="34" charset="0"/>
              <a:buChar char="•"/>
            </a:pPr>
            <a:r>
              <a:rPr lang="en-US" sz="1350"/>
              <a:t>SCL is the Serial CLock signal needed to read the sensor, and it needs to be connected to the "SCL" pin of the Nano, which is also called and labeled "A5".</a:t>
            </a:r>
          </a:p>
          <a:p>
            <a:pPr marL="214313" indent="-214313">
              <a:buFont typeface="Arial" panose="020B0604020202020204" pitchFamily="34" charset="0"/>
              <a:buChar char="•"/>
            </a:pPr>
            <a:r>
              <a:rPr lang="en-US" sz="1350"/>
              <a:t>SDA is the Serial DAta line used to read the sensor, and it needs to be connected to the SDA line of the Nano, which is also called and labeled "A4".</a:t>
            </a:r>
            <a:endParaRPr lang="en-GB" sz="1350"/>
          </a:p>
        </p:txBody>
      </p:sp>
    </p:spTree>
    <p:extLst>
      <p:ext uri="{BB962C8B-B14F-4D97-AF65-F5344CB8AC3E}">
        <p14:creationId xmlns:p14="http://schemas.microsoft.com/office/powerpoint/2010/main" val="396722893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580D9-8415-D327-A56E-B279AB295885}"/>
              </a:ext>
            </a:extLst>
          </p:cNvPr>
          <p:cNvSpPr>
            <a:spLocks noGrp="1"/>
          </p:cNvSpPr>
          <p:nvPr>
            <p:ph type="title"/>
          </p:nvPr>
        </p:nvSpPr>
        <p:spPr/>
        <p:txBody>
          <a:bodyPr/>
          <a:lstStyle/>
          <a:p>
            <a:r>
              <a:rPr lang="en-US"/>
              <a:t>Connections, in detail</a:t>
            </a:r>
            <a:endParaRPr lang="en-GB"/>
          </a:p>
        </p:txBody>
      </p:sp>
      <p:pic>
        <p:nvPicPr>
          <p:cNvPr id="5" name="Content Placeholder 4" descr="A green circuit board with many small holes&#10;&#10;Description automatically generated">
            <a:extLst>
              <a:ext uri="{FF2B5EF4-FFF2-40B4-BE49-F238E27FC236}">
                <a16:creationId xmlns:a16="http://schemas.microsoft.com/office/drawing/2014/main" id="{D1456935-1E69-5CEC-3F29-1778E3FC49E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4808" y="1836229"/>
            <a:ext cx="5473181" cy="4104887"/>
          </a:xfrm>
        </p:spPr>
      </p:pic>
      <p:cxnSp>
        <p:nvCxnSpPr>
          <p:cNvPr id="7" name="Straight Arrow Connector 6">
            <a:extLst>
              <a:ext uri="{FF2B5EF4-FFF2-40B4-BE49-F238E27FC236}">
                <a16:creationId xmlns:a16="http://schemas.microsoft.com/office/drawing/2014/main" id="{86C43872-E633-A954-7247-20FB00414CFC}"/>
              </a:ext>
            </a:extLst>
          </p:cNvPr>
          <p:cNvCxnSpPr/>
          <p:nvPr/>
        </p:nvCxnSpPr>
        <p:spPr>
          <a:xfrm flipV="1">
            <a:off x="2467390" y="4860235"/>
            <a:ext cx="417443" cy="745435"/>
          </a:xfrm>
          <a:prstGeom prst="straightConnector1">
            <a:avLst/>
          </a:prstGeom>
          <a:ln w="317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8" name="TextBox 7">
            <a:extLst>
              <a:ext uri="{FF2B5EF4-FFF2-40B4-BE49-F238E27FC236}">
                <a16:creationId xmlns:a16="http://schemas.microsoft.com/office/drawing/2014/main" id="{CE5E14D5-EFDD-8C72-242A-D90E6F50FF21}"/>
              </a:ext>
            </a:extLst>
          </p:cNvPr>
          <p:cNvSpPr txBox="1"/>
          <p:nvPr/>
        </p:nvSpPr>
        <p:spPr>
          <a:xfrm>
            <a:off x="2075214" y="5467170"/>
            <a:ext cx="437940" cy="300082"/>
          </a:xfrm>
          <a:prstGeom prst="rect">
            <a:avLst/>
          </a:prstGeom>
          <a:noFill/>
        </p:spPr>
        <p:txBody>
          <a:bodyPr wrap="none" rtlCol="0">
            <a:spAutoFit/>
          </a:bodyPr>
          <a:lstStyle/>
          <a:p>
            <a:r>
              <a:rPr lang="en-US" sz="1350"/>
              <a:t>VIN</a:t>
            </a:r>
            <a:endParaRPr lang="en-GB" sz="1350"/>
          </a:p>
        </p:txBody>
      </p:sp>
      <p:cxnSp>
        <p:nvCxnSpPr>
          <p:cNvPr id="10" name="Straight Arrow Connector 9">
            <a:extLst>
              <a:ext uri="{FF2B5EF4-FFF2-40B4-BE49-F238E27FC236}">
                <a16:creationId xmlns:a16="http://schemas.microsoft.com/office/drawing/2014/main" id="{63F38B69-0183-35DF-EBDF-5BE2CBEB4A18}"/>
              </a:ext>
            </a:extLst>
          </p:cNvPr>
          <p:cNvCxnSpPr>
            <a:cxnSpLocks/>
          </p:cNvCxnSpPr>
          <p:nvPr/>
        </p:nvCxnSpPr>
        <p:spPr>
          <a:xfrm flipH="1" flipV="1">
            <a:off x="6313832" y="4860235"/>
            <a:ext cx="395081" cy="606935"/>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AF24EF5-B833-47D4-16B3-E8F9CD2651D5}"/>
              </a:ext>
            </a:extLst>
          </p:cNvPr>
          <p:cNvSpPr txBox="1"/>
          <p:nvPr/>
        </p:nvSpPr>
        <p:spPr>
          <a:xfrm>
            <a:off x="6708913" y="5467170"/>
            <a:ext cx="511679" cy="300082"/>
          </a:xfrm>
          <a:prstGeom prst="rect">
            <a:avLst/>
          </a:prstGeom>
          <a:noFill/>
        </p:spPr>
        <p:txBody>
          <a:bodyPr wrap="none" rtlCol="0">
            <a:spAutoFit/>
          </a:bodyPr>
          <a:lstStyle/>
          <a:p>
            <a:r>
              <a:rPr lang="en-US" sz="1350"/>
              <a:t>GND</a:t>
            </a:r>
            <a:endParaRPr lang="en-GB" sz="1350"/>
          </a:p>
        </p:txBody>
      </p:sp>
      <p:cxnSp>
        <p:nvCxnSpPr>
          <p:cNvPr id="13" name="Straight Arrow Connector 12">
            <a:extLst>
              <a:ext uri="{FF2B5EF4-FFF2-40B4-BE49-F238E27FC236}">
                <a16:creationId xmlns:a16="http://schemas.microsoft.com/office/drawing/2014/main" id="{B76358A5-A827-68A3-38B2-C19C94D15F22}"/>
              </a:ext>
            </a:extLst>
          </p:cNvPr>
          <p:cNvCxnSpPr>
            <a:cxnSpLocks/>
          </p:cNvCxnSpPr>
          <p:nvPr/>
        </p:nvCxnSpPr>
        <p:spPr>
          <a:xfrm flipH="1" flipV="1">
            <a:off x="4917596" y="4860235"/>
            <a:ext cx="395081" cy="606935"/>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2FE1701-9E45-BD8E-E615-DE340E336208}"/>
              </a:ext>
            </a:extLst>
          </p:cNvPr>
          <p:cNvSpPr txBox="1"/>
          <p:nvPr/>
        </p:nvSpPr>
        <p:spPr>
          <a:xfrm>
            <a:off x="5312677" y="5467170"/>
            <a:ext cx="429926" cy="300082"/>
          </a:xfrm>
          <a:prstGeom prst="rect">
            <a:avLst/>
          </a:prstGeom>
          <a:noFill/>
        </p:spPr>
        <p:txBody>
          <a:bodyPr wrap="none" rtlCol="0">
            <a:spAutoFit/>
          </a:bodyPr>
          <a:lstStyle/>
          <a:p>
            <a:r>
              <a:rPr lang="en-US" sz="1350"/>
              <a:t>SCL</a:t>
            </a:r>
            <a:endParaRPr lang="en-GB" sz="1350"/>
          </a:p>
        </p:txBody>
      </p:sp>
      <p:cxnSp>
        <p:nvCxnSpPr>
          <p:cNvPr id="15" name="Straight Arrow Connector 14">
            <a:extLst>
              <a:ext uri="{FF2B5EF4-FFF2-40B4-BE49-F238E27FC236}">
                <a16:creationId xmlns:a16="http://schemas.microsoft.com/office/drawing/2014/main" id="{029476FA-6810-9A80-2AD1-01AAE22EEBB3}"/>
              </a:ext>
            </a:extLst>
          </p:cNvPr>
          <p:cNvCxnSpPr/>
          <p:nvPr/>
        </p:nvCxnSpPr>
        <p:spPr>
          <a:xfrm flipV="1">
            <a:off x="4181727" y="4860235"/>
            <a:ext cx="417443" cy="745435"/>
          </a:xfrm>
          <a:prstGeom prst="straightConnector1">
            <a:avLst/>
          </a:prstGeom>
          <a:ln w="31750">
            <a:solidFill>
              <a:srgbClr val="7030A0"/>
            </a:solidFill>
            <a:tailEnd type="triangle"/>
          </a:ln>
        </p:spPr>
        <p:style>
          <a:lnRef idx="1">
            <a:schemeClr val="accent2"/>
          </a:lnRef>
          <a:fillRef idx="0">
            <a:schemeClr val="accent2"/>
          </a:fillRef>
          <a:effectRef idx="0">
            <a:schemeClr val="accent2"/>
          </a:effectRef>
          <a:fontRef idx="minor">
            <a:schemeClr val="tx1"/>
          </a:fontRef>
        </p:style>
      </p:cxnSp>
      <p:sp>
        <p:nvSpPr>
          <p:cNvPr id="16" name="TextBox 15">
            <a:extLst>
              <a:ext uri="{FF2B5EF4-FFF2-40B4-BE49-F238E27FC236}">
                <a16:creationId xmlns:a16="http://schemas.microsoft.com/office/drawing/2014/main" id="{C8F53977-47FE-A7B9-F343-1E13C6AC9A58}"/>
              </a:ext>
            </a:extLst>
          </p:cNvPr>
          <p:cNvSpPr txBox="1"/>
          <p:nvPr/>
        </p:nvSpPr>
        <p:spPr>
          <a:xfrm>
            <a:off x="3789551" y="5467170"/>
            <a:ext cx="467436" cy="300082"/>
          </a:xfrm>
          <a:prstGeom prst="rect">
            <a:avLst/>
          </a:prstGeom>
          <a:noFill/>
        </p:spPr>
        <p:txBody>
          <a:bodyPr wrap="none" rtlCol="0">
            <a:spAutoFit/>
          </a:bodyPr>
          <a:lstStyle/>
          <a:p>
            <a:r>
              <a:rPr lang="en-US" sz="1350"/>
              <a:t>SDA</a:t>
            </a:r>
            <a:endParaRPr lang="en-GB" sz="1350"/>
          </a:p>
        </p:txBody>
      </p:sp>
    </p:spTree>
    <p:extLst>
      <p:ext uri="{BB962C8B-B14F-4D97-AF65-F5344CB8AC3E}">
        <p14:creationId xmlns:p14="http://schemas.microsoft.com/office/powerpoint/2010/main" val="422106485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9D56E-181F-4741-95E6-6E807D4D4260}"/>
              </a:ext>
            </a:extLst>
          </p:cNvPr>
          <p:cNvSpPr>
            <a:spLocks noGrp="1"/>
          </p:cNvSpPr>
          <p:nvPr>
            <p:ph type="title"/>
          </p:nvPr>
        </p:nvSpPr>
        <p:spPr/>
        <p:txBody>
          <a:bodyPr>
            <a:normAutofit fontScale="90000"/>
          </a:bodyPr>
          <a:lstStyle/>
          <a:p>
            <a:r>
              <a:rPr lang="en-US"/>
              <a:t>Arduino UNO version of the connections:</a:t>
            </a:r>
            <a:endParaRPr lang="en-GB"/>
          </a:p>
        </p:txBody>
      </p:sp>
      <p:pic>
        <p:nvPicPr>
          <p:cNvPr id="5" name="Content Placeholder 4" descr="A blue circuit board with text on it&#10;&#10;Description automatically generated">
            <a:extLst>
              <a:ext uri="{FF2B5EF4-FFF2-40B4-BE49-F238E27FC236}">
                <a16:creationId xmlns:a16="http://schemas.microsoft.com/office/drawing/2014/main" id="{AE8C29B9-7CE3-383C-6024-BD3983A2DB0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49780" y="2226469"/>
            <a:ext cx="4244441" cy="3263504"/>
          </a:xfrm>
        </p:spPr>
      </p:pic>
      <p:cxnSp>
        <p:nvCxnSpPr>
          <p:cNvPr id="6" name="Straight Arrow Connector 5">
            <a:extLst>
              <a:ext uri="{FF2B5EF4-FFF2-40B4-BE49-F238E27FC236}">
                <a16:creationId xmlns:a16="http://schemas.microsoft.com/office/drawing/2014/main" id="{FD48E7D1-B2B6-2DE5-7318-085E3149D4A1}"/>
              </a:ext>
            </a:extLst>
          </p:cNvPr>
          <p:cNvCxnSpPr>
            <a:cxnSpLocks/>
          </p:cNvCxnSpPr>
          <p:nvPr/>
        </p:nvCxnSpPr>
        <p:spPr>
          <a:xfrm flipV="1">
            <a:off x="4278795" y="4981472"/>
            <a:ext cx="417444" cy="628162"/>
          </a:xfrm>
          <a:prstGeom prst="straightConnector1">
            <a:avLst/>
          </a:prstGeom>
          <a:ln w="317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B5345AA2-49E0-D6EB-0375-2FC47C8A1D2F}"/>
              </a:ext>
            </a:extLst>
          </p:cNvPr>
          <p:cNvSpPr txBox="1"/>
          <p:nvPr/>
        </p:nvSpPr>
        <p:spPr>
          <a:xfrm>
            <a:off x="4087834" y="5570035"/>
            <a:ext cx="417443" cy="507831"/>
          </a:xfrm>
          <a:prstGeom prst="rect">
            <a:avLst/>
          </a:prstGeom>
          <a:noFill/>
        </p:spPr>
        <p:txBody>
          <a:bodyPr wrap="square" rtlCol="0">
            <a:spAutoFit/>
          </a:bodyPr>
          <a:lstStyle/>
          <a:p>
            <a:r>
              <a:rPr lang="en-US" sz="1350"/>
              <a:t>VIN</a:t>
            </a:r>
            <a:endParaRPr lang="en-GB" sz="1350"/>
          </a:p>
        </p:txBody>
      </p:sp>
      <p:cxnSp>
        <p:nvCxnSpPr>
          <p:cNvPr id="8" name="Straight Arrow Connector 7">
            <a:extLst>
              <a:ext uri="{FF2B5EF4-FFF2-40B4-BE49-F238E27FC236}">
                <a16:creationId xmlns:a16="http://schemas.microsoft.com/office/drawing/2014/main" id="{D75B0DEE-8188-A0FB-2ED0-E144FF8EEA0A}"/>
              </a:ext>
            </a:extLst>
          </p:cNvPr>
          <p:cNvCxnSpPr>
            <a:cxnSpLocks/>
          </p:cNvCxnSpPr>
          <p:nvPr/>
        </p:nvCxnSpPr>
        <p:spPr>
          <a:xfrm flipH="1" flipV="1">
            <a:off x="4957141" y="4981472"/>
            <a:ext cx="395081" cy="606935"/>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B752B00-5971-A475-007B-912C2A6C83CF}"/>
              </a:ext>
            </a:extLst>
          </p:cNvPr>
          <p:cNvSpPr txBox="1"/>
          <p:nvPr/>
        </p:nvSpPr>
        <p:spPr>
          <a:xfrm>
            <a:off x="5127910" y="5570035"/>
            <a:ext cx="503316" cy="507831"/>
          </a:xfrm>
          <a:prstGeom prst="rect">
            <a:avLst/>
          </a:prstGeom>
          <a:noFill/>
        </p:spPr>
        <p:txBody>
          <a:bodyPr wrap="square" rtlCol="0">
            <a:spAutoFit/>
          </a:bodyPr>
          <a:lstStyle/>
          <a:p>
            <a:r>
              <a:rPr lang="en-US" sz="1350"/>
              <a:t>GND</a:t>
            </a:r>
            <a:endParaRPr lang="en-GB" sz="1350"/>
          </a:p>
        </p:txBody>
      </p:sp>
      <p:sp>
        <p:nvSpPr>
          <p:cNvPr id="22" name="TextBox 21">
            <a:extLst>
              <a:ext uri="{FF2B5EF4-FFF2-40B4-BE49-F238E27FC236}">
                <a16:creationId xmlns:a16="http://schemas.microsoft.com/office/drawing/2014/main" id="{CDB13200-AA0F-0411-0DAD-9FD6A94B8248}"/>
              </a:ext>
            </a:extLst>
          </p:cNvPr>
          <p:cNvSpPr txBox="1"/>
          <p:nvPr/>
        </p:nvSpPr>
        <p:spPr>
          <a:xfrm>
            <a:off x="298395" y="5129594"/>
            <a:ext cx="2355574" cy="507831"/>
          </a:xfrm>
          <a:prstGeom prst="rect">
            <a:avLst/>
          </a:prstGeom>
          <a:noFill/>
        </p:spPr>
        <p:txBody>
          <a:bodyPr wrap="square" rtlCol="0">
            <a:spAutoFit/>
          </a:bodyPr>
          <a:lstStyle/>
          <a:p>
            <a:r>
              <a:rPr lang="en-US" sz="1350"/>
              <a:t>Note that the pins are located in different positions.</a:t>
            </a:r>
            <a:endParaRPr lang="en-GB" sz="1350"/>
          </a:p>
        </p:txBody>
      </p:sp>
      <p:sp>
        <p:nvSpPr>
          <p:cNvPr id="23" name="TextBox 22">
            <a:extLst>
              <a:ext uri="{FF2B5EF4-FFF2-40B4-BE49-F238E27FC236}">
                <a16:creationId xmlns:a16="http://schemas.microsoft.com/office/drawing/2014/main" id="{BA4809F3-57D0-DAF1-F4D3-5034A17CA2A8}"/>
              </a:ext>
            </a:extLst>
          </p:cNvPr>
          <p:cNvSpPr txBox="1"/>
          <p:nvPr/>
        </p:nvSpPr>
        <p:spPr>
          <a:xfrm>
            <a:off x="6728354" y="2226467"/>
            <a:ext cx="2082686" cy="1131079"/>
          </a:xfrm>
          <a:prstGeom prst="rect">
            <a:avLst/>
          </a:prstGeom>
          <a:noFill/>
        </p:spPr>
        <p:txBody>
          <a:bodyPr wrap="square" rtlCol="0">
            <a:spAutoFit/>
          </a:bodyPr>
          <a:lstStyle/>
          <a:p>
            <a:r>
              <a:rPr lang="en-US" sz="1350"/>
              <a:t>You can totally ignore the explanations for the pins you are not interested in, or check them out for the future...</a:t>
            </a:r>
            <a:endParaRPr lang="en-GB" sz="1350"/>
          </a:p>
        </p:txBody>
      </p:sp>
      <p:cxnSp>
        <p:nvCxnSpPr>
          <p:cNvPr id="24" name="Straight Arrow Connector 23">
            <a:extLst>
              <a:ext uri="{FF2B5EF4-FFF2-40B4-BE49-F238E27FC236}">
                <a16:creationId xmlns:a16="http://schemas.microsoft.com/office/drawing/2014/main" id="{04E7E066-7520-1615-0ED6-6871C12AB4EA}"/>
              </a:ext>
            </a:extLst>
          </p:cNvPr>
          <p:cNvCxnSpPr>
            <a:cxnSpLocks/>
          </p:cNvCxnSpPr>
          <p:nvPr/>
        </p:nvCxnSpPr>
        <p:spPr>
          <a:xfrm flipH="1" flipV="1">
            <a:off x="5795824" y="4994439"/>
            <a:ext cx="395081" cy="606935"/>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5B9DFC30-98FC-F51C-00BA-4EB48BD67B26}"/>
              </a:ext>
            </a:extLst>
          </p:cNvPr>
          <p:cNvSpPr txBox="1"/>
          <p:nvPr/>
        </p:nvSpPr>
        <p:spPr>
          <a:xfrm>
            <a:off x="6072807" y="5573111"/>
            <a:ext cx="383759" cy="507831"/>
          </a:xfrm>
          <a:prstGeom prst="rect">
            <a:avLst/>
          </a:prstGeom>
          <a:noFill/>
        </p:spPr>
        <p:txBody>
          <a:bodyPr wrap="square" rtlCol="0">
            <a:spAutoFit/>
          </a:bodyPr>
          <a:lstStyle/>
          <a:p>
            <a:r>
              <a:rPr lang="en-US" sz="1350"/>
              <a:t>SCL</a:t>
            </a:r>
            <a:endParaRPr lang="en-GB" sz="1350"/>
          </a:p>
        </p:txBody>
      </p:sp>
      <p:cxnSp>
        <p:nvCxnSpPr>
          <p:cNvPr id="26" name="Straight Arrow Connector 25">
            <a:extLst>
              <a:ext uri="{FF2B5EF4-FFF2-40B4-BE49-F238E27FC236}">
                <a16:creationId xmlns:a16="http://schemas.microsoft.com/office/drawing/2014/main" id="{5CA8D4CD-0919-9BF9-BB85-1190E459232D}"/>
              </a:ext>
            </a:extLst>
          </p:cNvPr>
          <p:cNvCxnSpPr>
            <a:cxnSpLocks/>
          </p:cNvCxnSpPr>
          <p:nvPr/>
        </p:nvCxnSpPr>
        <p:spPr>
          <a:xfrm flipH="1" flipV="1">
            <a:off x="5686093" y="4994438"/>
            <a:ext cx="162521" cy="619904"/>
          </a:xfrm>
          <a:prstGeom prst="straightConnector1">
            <a:avLst/>
          </a:prstGeom>
          <a:ln w="31750">
            <a:solidFill>
              <a:srgbClr val="7030A0"/>
            </a:solidFill>
            <a:tailEnd type="triangle"/>
          </a:ln>
        </p:spPr>
        <p:style>
          <a:lnRef idx="1">
            <a:schemeClr val="accent2"/>
          </a:lnRef>
          <a:fillRef idx="0">
            <a:schemeClr val="accent2"/>
          </a:fillRef>
          <a:effectRef idx="0">
            <a:schemeClr val="accent2"/>
          </a:effectRef>
          <a:fontRef idx="minor">
            <a:schemeClr val="tx1"/>
          </a:fontRef>
        </p:style>
      </p:cxnSp>
      <p:sp>
        <p:nvSpPr>
          <p:cNvPr id="27" name="TextBox 26">
            <a:extLst>
              <a:ext uri="{FF2B5EF4-FFF2-40B4-BE49-F238E27FC236}">
                <a16:creationId xmlns:a16="http://schemas.microsoft.com/office/drawing/2014/main" id="{597EE0B4-C102-649C-30AB-6E24352E1393}"/>
              </a:ext>
            </a:extLst>
          </p:cNvPr>
          <p:cNvSpPr txBox="1"/>
          <p:nvPr/>
        </p:nvSpPr>
        <p:spPr>
          <a:xfrm>
            <a:off x="5686093" y="5573111"/>
            <a:ext cx="422087" cy="507831"/>
          </a:xfrm>
          <a:prstGeom prst="rect">
            <a:avLst/>
          </a:prstGeom>
          <a:noFill/>
        </p:spPr>
        <p:txBody>
          <a:bodyPr wrap="square" rtlCol="0">
            <a:spAutoFit/>
          </a:bodyPr>
          <a:lstStyle/>
          <a:p>
            <a:r>
              <a:rPr lang="en-US" sz="1350"/>
              <a:t>SDA</a:t>
            </a:r>
            <a:endParaRPr lang="en-GB" sz="1350"/>
          </a:p>
        </p:txBody>
      </p:sp>
    </p:spTree>
    <p:extLst>
      <p:ext uri="{BB962C8B-B14F-4D97-AF65-F5344CB8AC3E}">
        <p14:creationId xmlns:p14="http://schemas.microsoft.com/office/powerpoint/2010/main" val="141342918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52953-7801-A364-8515-336F042DE734}"/>
              </a:ext>
            </a:extLst>
          </p:cNvPr>
          <p:cNvSpPr>
            <a:spLocks noGrp="1"/>
          </p:cNvSpPr>
          <p:nvPr>
            <p:ph type="title"/>
          </p:nvPr>
        </p:nvSpPr>
        <p:spPr/>
        <p:txBody>
          <a:bodyPr>
            <a:normAutofit fontScale="90000"/>
          </a:bodyPr>
          <a:lstStyle/>
          <a:p>
            <a:r>
              <a:rPr lang="en-US"/>
              <a:t>Connecting the AHT21 sensor board</a:t>
            </a:r>
            <a:endParaRPr lang="en-GB"/>
          </a:p>
        </p:txBody>
      </p:sp>
      <p:sp>
        <p:nvSpPr>
          <p:cNvPr id="3" name="Content Placeholder 2">
            <a:extLst>
              <a:ext uri="{FF2B5EF4-FFF2-40B4-BE49-F238E27FC236}">
                <a16:creationId xmlns:a16="http://schemas.microsoft.com/office/drawing/2014/main" id="{1E0DA673-FEC6-CD01-7A65-EC5FA604D3AE}"/>
              </a:ext>
            </a:extLst>
          </p:cNvPr>
          <p:cNvSpPr>
            <a:spLocks noGrp="1"/>
          </p:cNvSpPr>
          <p:nvPr>
            <p:ph idx="1"/>
          </p:nvPr>
        </p:nvSpPr>
        <p:spPr>
          <a:xfrm>
            <a:off x="628650" y="2226469"/>
            <a:ext cx="4060135" cy="3263504"/>
          </a:xfrm>
        </p:spPr>
        <p:txBody>
          <a:bodyPr>
            <a:normAutofit/>
          </a:bodyPr>
          <a:lstStyle/>
          <a:p>
            <a:pPr marL="0" indent="0">
              <a:buNone/>
            </a:pPr>
            <a:r>
              <a:rPr lang="en-US" sz="1350"/>
              <a:t>The AHT21 board also has four pins, in fact they are the same as for the BMP180 board but are not placed in the same positions, rather the other way around, so please be careful. You can disconnect the Arduino UNO from USB, disconnect the BMP180 board one wire at a time and reconnect each wire to the AHT21 immediately.</a:t>
            </a:r>
          </a:p>
          <a:p>
            <a:pPr marL="0" indent="0">
              <a:buNone/>
            </a:pPr>
            <a:r>
              <a:rPr lang="en-US" sz="1350"/>
              <a:t>Write down which color wires you are using for which signal, and try to keep the association between signal and wire color always the same, and you will prevent trouble.</a:t>
            </a:r>
            <a:endParaRPr lang="en-GB" sz="1350"/>
          </a:p>
        </p:txBody>
      </p:sp>
      <p:graphicFrame>
        <p:nvGraphicFramePr>
          <p:cNvPr id="4" name="Object 3">
            <a:extLst>
              <a:ext uri="{FF2B5EF4-FFF2-40B4-BE49-F238E27FC236}">
                <a16:creationId xmlns:a16="http://schemas.microsoft.com/office/drawing/2014/main" id="{4CCC2E38-F52E-B3D1-5339-ACB0D04623A7}"/>
              </a:ext>
            </a:extLst>
          </p:cNvPr>
          <p:cNvGraphicFramePr>
            <a:graphicFrameLocks noChangeAspect="1"/>
          </p:cNvGraphicFramePr>
          <p:nvPr/>
        </p:nvGraphicFramePr>
        <p:xfrm>
          <a:off x="5009321" y="1938492"/>
          <a:ext cx="3642019" cy="3642019"/>
        </p:xfrm>
        <a:graphic>
          <a:graphicData uri="http://schemas.openxmlformats.org/presentationml/2006/ole">
            <mc:AlternateContent xmlns:mc="http://schemas.openxmlformats.org/markup-compatibility/2006">
              <mc:Choice xmlns:v="urn:schemas-microsoft-com:vml" Requires="v">
                <p:oleObj name="Bitmap Image" r:id="rId2" imgW="6095880" imgH="6095880" progId="Paint.Picture">
                  <p:embed/>
                </p:oleObj>
              </mc:Choice>
              <mc:Fallback>
                <p:oleObj name="Bitmap Image" r:id="rId2" imgW="6095880" imgH="6095880" progId="Paint.Picture">
                  <p:embed/>
                  <p:pic>
                    <p:nvPicPr>
                      <p:cNvPr id="4" name="Object 3">
                        <a:extLst>
                          <a:ext uri="{FF2B5EF4-FFF2-40B4-BE49-F238E27FC236}">
                            <a16:creationId xmlns:a16="http://schemas.microsoft.com/office/drawing/2014/main" id="{4CCC2E38-F52E-B3D1-5339-ACB0D04623A7}"/>
                          </a:ext>
                        </a:extLst>
                      </p:cNvPr>
                      <p:cNvPicPr/>
                      <p:nvPr/>
                    </p:nvPicPr>
                    <p:blipFill>
                      <a:blip r:embed="rId3"/>
                      <a:stretch>
                        <a:fillRect/>
                      </a:stretch>
                    </p:blipFill>
                    <p:spPr>
                      <a:xfrm>
                        <a:off x="5009321" y="1938492"/>
                        <a:ext cx="3642019" cy="3642019"/>
                      </a:xfrm>
                      <a:prstGeom prst="rect">
                        <a:avLst/>
                      </a:prstGeom>
                    </p:spPr>
                  </p:pic>
                </p:oleObj>
              </mc:Fallback>
            </mc:AlternateContent>
          </a:graphicData>
        </a:graphic>
      </p:graphicFrame>
    </p:spTree>
    <p:extLst>
      <p:ext uri="{BB962C8B-B14F-4D97-AF65-F5344CB8AC3E}">
        <p14:creationId xmlns:p14="http://schemas.microsoft.com/office/powerpoint/2010/main" val="20809809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46709-2895-B198-703A-C889655CD2D8}"/>
              </a:ext>
            </a:extLst>
          </p:cNvPr>
          <p:cNvSpPr>
            <a:spLocks noGrp="1"/>
          </p:cNvSpPr>
          <p:nvPr>
            <p:ph type="title"/>
          </p:nvPr>
        </p:nvSpPr>
        <p:spPr/>
        <p:txBody>
          <a:bodyPr/>
          <a:lstStyle/>
          <a:p>
            <a:r>
              <a:rPr lang="en-US"/>
              <a:t>Connecting the LM75 board</a:t>
            </a:r>
            <a:endParaRPr lang="en-GB"/>
          </a:p>
        </p:txBody>
      </p:sp>
      <p:sp>
        <p:nvSpPr>
          <p:cNvPr id="3" name="Content Placeholder 2">
            <a:extLst>
              <a:ext uri="{FF2B5EF4-FFF2-40B4-BE49-F238E27FC236}">
                <a16:creationId xmlns:a16="http://schemas.microsoft.com/office/drawing/2014/main" id="{00D6F2C5-430F-BCB1-4193-E1CDD7332D80}"/>
              </a:ext>
            </a:extLst>
          </p:cNvPr>
          <p:cNvSpPr>
            <a:spLocks noGrp="1"/>
          </p:cNvSpPr>
          <p:nvPr>
            <p:ph idx="1"/>
          </p:nvPr>
        </p:nvSpPr>
        <p:spPr>
          <a:xfrm>
            <a:off x="4572000" y="2226469"/>
            <a:ext cx="3943350" cy="3263504"/>
          </a:xfrm>
        </p:spPr>
        <p:txBody>
          <a:bodyPr>
            <a:normAutofit/>
          </a:bodyPr>
          <a:lstStyle/>
          <a:p>
            <a:pPr marL="0" indent="0">
              <a:buNone/>
            </a:pPr>
            <a:r>
              <a:rPr lang="en-US" sz="1350"/>
              <a:t>The LM75 board seems to have one more connection, the one labeled "OS", but we do not really need it. It is an output that the LM75 makes active whenever the temperature exceeds a set limit (so it can be used as a thermostat). </a:t>
            </a:r>
          </a:p>
          <a:p>
            <a:pPr marL="0" indent="0">
              <a:buNone/>
            </a:pPr>
            <a:r>
              <a:rPr lang="en-US" sz="1350"/>
              <a:t>In fact, ignoring "OS", the connections are similar to those for the AHT21, except for the exchange of SCL with SDA (this is an annoying fact, but there is no "standard" way of connecting these boards, as every producer feels free to locate the pins wherever it is more convenient. For him, not for us).</a:t>
            </a:r>
            <a:endParaRPr lang="en-GB" sz="1350"/>
          </a:p>
        </p:txBody>
      </p:sp>
      <p:pic>
        <p:nvPicPr>
          <p:cNvPr id="4" name="Content Placeholder 4" descr="A purple circuit board with many small chips&#10;&#10;Description automatically generated with medium confidence">
            <a:extLst>
              <a:ext uri="{FF2B5EF4-FFF2-40B4-BE49-F238E27FC236}">
                <a16:creationId xmlns:a16="http://schemas.microsoft.com/office/drawing/2014/main" id="{AB5CE41E-8C89-7BC5-F0C2-1D26C729E7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236" y="2278482"/>
            <a:ext cx="4398764" cy="2932509"/>
          </a:xfrm>
          <a:prstGeom prst="rect">
            <a:avLst/>
          </a:prstGeom>
        </p:spPr>
      </p:pic>
    </p:spTree>
    <p:extLst>
      <p:ext uri="{BB962C8B-B14F-4D97-AF65-F5344CB8AC3E}">
        <p14:creationId xmlns:p14="http://schemas.microsoft.com/office/powerpoint/2010/main" val="1370823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284" y="2399547"/>
            <a:ext cx="1859264" cy="862753"/>
          </a:xfrm>
          <a:prstGeom prst="rect">
            <a:avLst/>
          </a:prstGeom>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364" y="2362315"/>
            <a:ext cx="2706735" cy="1522108"/>
          </a:xfrm>
          <a:prstGeom prst="rect">
            <a:avLst/>
          </a:prstGeom>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48938" y="5757195"/>
            <a:ext cx="3259604" cy="404191"/>
          </a:xfrm>
          <a:prstGeom prst="rect">
            <a:avLst/>
          </a:prstGeom>
        </p:spPr>
      </p:pic>
      <p:sp>
        <p:nvSpPr>
          <p:cNvPr id="7" name="Rectangle 6">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7016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45" y="6246874"/>
            <a:ext cx="3391801" cy="286730"/>
          </a:xfrm>
          <a:prstGeom prst="rect">
            <a:avLst/>
          </a:prstGeom>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374" y="1903776"/>
            <a:ext cx="1995326" cy="597926"/>
          </a:xfrm>
          <a:prstGeom prst="rect">
            <a:avLst/>
          </a:prstGeom>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84020" y="1378017"/>
            <a:ext cx="1211828" cy="887536"/>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747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25805</TotalTime>
  <Words>6371</Words>
  <Application>Microsoft Office PowerPoint</Application>
  <PresentationFormat>On-screen Show (4:3)</PresentationFormat>
  <Paragraphs>578</Paragraphs>
  <Slides>76</Slides>
  <Notes>8</Notes>
  <HiddenSlides>6</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76</vt:i4>
      </vt:variant>
    </vt:vector>
  </HeadingPairs>
  <TitlesOfParts>
    <vt:vector size="84" baseType="lpstr">
      <vt:lpstr>-apple-system</vt:lpstr>
      <vt:lpstr>Arial</vt:lpstr>
      <vt:lpstr>Arial Black</vt:lpstr>
      <vt:lpstr>Calibri</vt:lpstr>
      <vt:lpstr>Segoe UI</vt:lpstr>
      <vt:lpstr>Office Theme</vt:lpstr>
      <vt:lpstr>Office Theme</vt:lpstr>
      <vt:lpstr>Bitmap Image</vt:lpstr>
      <vt:lpstr>Oι ανιχνευτες σωματιδιων του LHC ειναι απο τις εντυπωσιακοτερες μηχανες... (LHC is the most impressive machine ever built)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Smart insulator systems( ~ (-20 -40)0C to ~ +17(+9)0C ECAL) </vt:lpstr>
      <vt:lpstr>PowerPoint Presentation</vt:lpstr>
      <vt:lpstr>PowerPoint Presentation</vt:lpstr>
      <vt:lpstr>PowerPoint Presentation</vt:lpstr>
      <vt:lpstr>Το Arduino και το προγραμμα LED blink</vt:lpstr>
      <vt:lpstr>Αναλυση προγραμματος</vt:lpstr>
      <vt:lpstr>Το ιδιο "blinky" παραδειγμα σε MicroPython</vt:lpstr>
      <vt:lpstr>Τι συμβαινει στο"blinky" προγραμμα;</vt:lpstr>
      <vt:lpstr>PowerPoint Presentation</vt:lpstr>
      <vt:lpstr>Ο αισθητηρας BMP180 (θερμοκρασια, πιεση)</vt:lpstr>
      <vt:lpstr>BMP180  (Bosch):</vt:lpstr>
      <vt:lpstr>Arduino βιβλιοθηκες για αισθητηρες! Πολλες!</vt:lpstr>
      <vt:lpstr>Arduino Nano pinout: which pins can do what</vt:lpstr>
      <vt:lpstr>Beyond the Arduino IDE: MicroPython  https://micropython.org/</vt:lpstr>
      <vt:lpstr>Why MicroPython?</vt:lpstr>
      <vt:lpstr>Why NOT MicroPython?</vt:lpstr>
      <vt:lpstr>Interpreted vs Compiled</vt:lpstr>
      <vt:lpstr>Why interpreted?</vt:lpstr>
      <vt:lpstr>Hardware and Software</vt:lpstr>
      <vt:lpstr>The CPU board: ESP8266 with 4 MBytes Flash</vt:lpstr>
      <vt:lpstr>The CPU board pins and their functions</vt:lpstr>
      <vt:lpstr>Which are the best pins to use?</vt:lpstr>
      <vt:lpstr>Installing firmware with Thonny 4.1.2</vt:lpstr>
      <vt:lpstr>The "blinky" example</vt:lpstr>
      <vt:lpstr>What is going on in our "blinky" program?</vt:lpstr>
      <vt:lpstr>Another program: I2C scanner</vt:lpstr>
      <vt:lpstr>The I2C bus</vt:lpstr>
      <vt:lpstr>The BMP180 Sensor board</vt:lpstr>
      <vt:lpstr>BMP180:</vt:lpstr>
      <vt:lpstr>The AHT21 Sensor board</vt:lpstr>
      <vt:lpstr>AHT21:</vt:lpstr>
      <vt:lpstr>What if there IS no existing software module?</vt:lpstr>
      <vt:lpstr>The LM75A sensor board and its connections</vt:lpstr>
      <vt:lpstr>The quick and dirty code (but we have a module for the LM75a... feel free to try it)</vt:lpstr>
      <vt:lpstr>Python and executing actions at a given time</vt:lpstr>
      <vt:lpstr>PowerPoint Presentation</vt:lpstr>
      <vt:lpstr>Explaining the Timer listing (1)</vt:lpstr>
      <vt:lpstr>Explaining the Timer listing (2)</vt:lpstr>
      <vt:lpstr>Explaining the Timer listing (3)</vt:lpstr>
      <vt:lpstr>More callback functions</vt:lpstr>
      <vt:lpstr>Pin callback example</vt:lpstr>
      <vt:lpstr>Using Thonny to install the ESP8266 firmware</vt:lpstr>
      <vt:lpstr>1. Select the CPU and the port</vt:lpstr>
      <vt:lpstr>2. Find the firmware on your computer</vt:lpstr>
      <vt:lpstr>3. Select the firmware binary</vt:lpstr>
      <vt:lpstr>4. Start the installation (it will take some time)</vt:lpstr>
      <vt:lpstr>5. Once done, close the pop-ups</vt:lpstr>
      <vt:lpstr>6. Finally, test that you have a working setup</vt:lpstr>
      <vt:lpstr>PowerPoint Presentation</vt:lpstr>
      <vt:lpstr>Arduino UNO pinout</vt:lpstr>
      <vt:lpstr>How do we connect our sensors? BMP180</vt:lpstr>
      <vt:lpstr>Connections, in detail</vt:lpstr>
      <vt:lpstr>Arduino UNO version of the connections:</vt:lpstr>
      <vt:lpstr>Connecting the AHT21 sensor board  (αισθητηρας υγρασιας+θερμοκρασιας)</vt:lpstr>
      <vt:lpstr>Connecting the LM75 board</vt:lpstr>
      <vt:lpstr>Arduino and LED blink program</vt:lpstr>
      <vt:lpstr>Let us analyze the LED blink program</vt:lpstr>
      <vt:lpstr>Arduino (sensor) Libraries</vt:lpstr>
      <vt:lpstr>Arduino Nano pinout: which pins can do what</vt:lpstr>
      <vt:lpstr>Arduino UNO pinout</vt:lpstr>
      <vt:lpstr>How do we connect our sensors? BMP180</vt:lpstr>
      <vt:lpstr>Connections, in detail</vt:lpstr>
      <vt:lpstr>Arduino UNO version of the connections:</vt:lpstr>
      <vt:lpstr>Connecting the AHT21 sensor board</vt:lpstr>
      <vt:lpstr>Connecting the LM75 board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Τα (μεγαλα) πειραματα ΦΥΕ</dc:title>
  <dc:creator>Andromachi Tsirou</dc:creator>
  <cp:lastModifiedBy>Andromachi Tsirou</cp:lastModifiedBy>
  <cp:revision>615</cp:revision>
  <dcterms:created xsi:type="dcterms:W3CDTF">2006-08-16T00:00:00Z</dcterms:created>
  <dcterms:modified xsi:type="dcterms:W3CDTF">2023-08-30T07:54:54Z</dcterms:modified>
</cp:coreProperties>
</file>