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907" r:id="rId2"/>
    <p:sldId id="1284" r:id="rId3"/>
    <p:sldId id="1286" r:id="rId4"/>
    <p:sldId id="128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BCC"/>
    <a:srgbClr val="FFFFFF"/>
    <a:srgbClr val="7CA70C"/>
    <a:srgbClr val="FF8B00"/>
    <a:srgbClr val="0000FF"/>
    <a:srgbClr val="967A53"/>
    <a:srgbClr val="FF66CC"/>
    <a:srgbClr val="69812C"/>
    <a:srgbClr val="496207"/>
    <a:srgbClr val="628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6614" autoAdjust="0"/>
  </p:normalViewPr>
  <p:slideViewPr>
    <p:cSldViewPr snapToGrid="0" showGuides="1">
      <p:cViewPr varScale="1">
        <p:scale>
          <a:sx n="142" d="100"/>
          <a:sy n="142" d="100"/>
        </p:scale>
        <p:origin x="150" y="492"/>
      </p:cViewPr>
      <p:guideLst>
        <p:guide orient="horz" pos="116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021801-683B-46EA-91EE-38B4B0BDB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00FEE1-2FE5-4684-9F8C-966B0C9991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F4C4D-D48C-4C92-B65C-C7CE4B3A3C05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1D544-BFF5-498B-85C2-1C53C2E5A5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73828-F261-4F9D-A9E7-69591D6822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D734D-0E10-4A9E-AF43-CE47D9459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55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E730D-186D-48B7-8BDD-CF7937EED37E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05C22-25A4-45F4-8F83-0FC31D0965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9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H="1">
            <a:off x="317354" y="3826444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17353" y="2269130"/>
            <a:ext cx="63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26" y="2707485"/>
            <a:ext cx="6444111" cy="629894"/>
          </a:xfrm>
          <a:prstGeom prst="rect">
            <a:avLst/>
          </a:prstGeom>
        </p:spPr>
        <p:txBody>
          <a:bodyPr/>
          <a:lstStyle>
            <a:lvl1pPr algn="ctr" defTabSz="582061" rtl="0" eaLnBrk="1" latinLnBrk="0" hangingPunct="1">
              <a:spcBef>
                <a:spcPct val="0"/>
              </a:spcBef>
              <a:buNone/>
              <a:defRPr lang="en-US" sz="40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26" y="3857137"/>
            <a:ext cx="6444111" cy="973807"/>
          </a:xfrm>
          <a:prstGeom prst="rect">
            <a:avLst/>
          </a:prstGeom>
        </p:spPr>
        <p:txBody>
          <a:bodyPr/>
          <a:lstStyle>
            <a:lvl1pPr marL="0" indent="0" algn="ctr" defTabSz="582061" rtl="0" eaLnBrk="1" latinLnBrk="0" hangingPunct="1">
              <a:spcBef>
                <a:spcPts val="1512"/>
              </a:spcBef>
              <a:buFont typeface="Arial"/>
              <a:buNone/>
              <a:defRPr lang="en-US" sz="32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58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4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1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92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74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56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7562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34281" y="2163758"/>
            <a:ext cx="7854950" cy="3208337"/>
          </a:xfrm>
          <a:prstGeom prst="rect">
            <a:avLst/>
          </a:prstGeom>
        </p:spPr>
        <p:txBody>
          <a:bodyPr/>
          <a:lstStyle>
            <a:lvl1pPr marL="514350" indent="-5143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2pPr>
            <a:lvl3pPr marL="12001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0435" y="9960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rPr>
              <a:t>Outline</a:t>
            </a:r>
            <a:endParaRPr lang="en-GB" sz="2800" b="0" kern="1200" dirty="0">
              <a:solidFill>
                <a:schemeClr val="accent1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7A0591-ABF1-4848-9A8C-C824F876BD65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8F793-4F59-4919-B70C-FE37B836B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34281" y="1530164"/>
            <a:ext cx="101673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en-GB" sz="2800" b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5A39C576-26CA-484F-BB71-68C74816E3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831297A-2E7F-47CF-A6BD-6353F76CA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AD90930-17D2-42B1-87C9-0B093158C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2F65E39-D693-41AC-AC8B-8A1FDFD9D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63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2168525" y="3086100"/>
            <a:ext cx="7854950" cy="485775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sz="2000">
                <a:solidFill>
                  <a:srgbClr val="4F81BD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7A40B-83F3-4DEA-BD2E-3E075940CCC7}"/>
              </a:ext>
            </a:extLst>
          </p:cNvPr>
          <p:cNvSpPr txBox="1"/>
          <p:nvPr userDrawn="1"/>
        </p:nvSpPr>
        <p:spPr>
          <a:xfrm>
            <a:off x="9764405" y="131402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9" name="Content Placeholder 12">
            <a:extLst>
              <a:ext uri="{FF2B5EF4-FFF2-40B4-BE49-F238E27FC236}">
                <a16:creationId xmlns:a16="http://schemas.microsoft.com/office/drawing/2014/main" id="{ACE9715C-3F9B-40BE-BE0C-1C4E634E78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9793" y="1257656"/>
            <a:ext cx="505488" cy="506195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E04292-A201-4E84-BFBA-30200AB7B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FFB351-1E8A-4612-8335-3EC7E8384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23158A8-83B8-4BF9-A89E-F56697353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73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3925" y="568411"/>
            <a:ext cx="10700635" cy="2151141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50"/>
              </a:buClr>
              <a:buSzPct val="100000"/>
              <a:buFont typeface="Arial" panose="020B0604020202020204" pitchFamily="34" charset="0"/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6B10E5F-E42F-4313-B80C-AAE1AABE5EAC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5E79326-8392-473D-A8CC-0A7102BE35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38D6A30-68BC-4762-B893-A8FF3E662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3536DE-5CA8-4FEF-8E41-16F0A9FD4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8D7C3FB-F4BE-468B-9660-F0371F078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00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023C3CE-3A4D-4694-868E-BC55471B873D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8DF938-E884-4C50-9212-F6EA84E7C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4EB2E7-867B-422B-85C7-3C2543F36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23629F-33D6-4608-8DF5-6D0337380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103CFB-6D49-4737-ABB9-ABBDFBAB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55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43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82" r:id="rId3"/>
    <p:sldLayoutId id="2147483664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openxmlformats.org/officeDocument/2006/relationships/image" Target="../media/image18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597" y="2465704"/>
            <a:ext cx="5606964" cy="873125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WP5 progress report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endParaRPr lang="en-GB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3133B5-87D1-4B31-80DD-49879FABE29B}"/>
              </a:ext>
            </a:extLst>
          </p:cNvPr>
          <p:cNvSpPr/>
          <p:nvPr/>
        </p:nvSpPr>
        <p:spPr>
          <a:xfrm>
            <a:off x="2544164" y="1877032"/>
            <a:ext cx="3363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Tuesday 13</a:t>
            </a:r>
            <a:r>
              <a:rPr lang="en-GB" sz="2000" baseline="30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th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June 2023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06BF82-CD24-4DB9-A506-8A0029A472D2}"/>
              </a:ext>
            </a:extLst>
          </p:cNvPr>
          <p:cNvSpPr/>
          <p:nvPr/>
        </p:nvSpPr>
        <p:spPr>
          <a:xfrm>
            <a:off x="245337" y="1877032"/>
            <a:ext cx="707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ITS3</a:t>
            </a:r>
            <a:endParaRPr lang="en-GB" sz="24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2" name="Picture 11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ADD18A18-0F3A-4162-9CE9-0A8C34174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7" y="224810"/>
            <a:ext cx="744304" cy="1006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20A29A-7E70-40BB-A301-65F906DB3815}"/>
              </a:ext>
            </a:extLst>
          </p:cNvPr>
          <p:cNvSpPr txBox="1"/>
          <p:nvPr/>
        </p:nvSpPr>
        <p:spPr>
          <a:xfrm>
            <a:off x="2215635" y="3955733"/>
            <a:ext cx="2148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WP5 collaboration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97132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62D97-8E1F-F1CF-3F28-AACAB5B31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BBM4 bending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77E042-3D48-2B0C-75EE-2F6F2C00E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87D877-F317-E212-C367-9A56FD723102}"/>
              </a:ext>
            </a:extLst>
          </p:cNvPr>
          <p:cNvSpPr txBox="1"/>
          <p:nvPr/>
        </p:nvSpPr>
        <p:spPr>
          <a:xfrm>
            <a:off x="10137468" y="455506"/>
            <a:ext cx="9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@Pieter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14595F-7076-9D96-B0C3-56CE1465C284}"/>
              </a:ext>
            </a:extLst>
          </p:cNvPr>
          <p:cNvSpPr txBox="1"/>
          <p:nvPr/>
        </p:nvSpPr>
        <p:spPr>
          <a:xfrm>
            <a:off x="228601" y="568411"/>
            <a:ext cx="8951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Bending and integration of a real wafer size sensor (L0 size, 50um thin, MLR1 65 nm tech.)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Wire-bonding integrity under airflow speed 4-8m/s (optical inspect)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Vibration measurements (identify natural frequencies real sensor) </a:t>
            </a:r>
          </a:p>
        </p:txBody>
      </p:sp>
      <p:pic>
        <p:nvPicPr>
          <p:cNvPr id="6" name="Picture 5" descr="A picture containing LEGO, light&#10;&#10;Description automatically generated">
            <a:extLst>
              <a:ext uri="{FF2B5EF4-FFF2-40B4-BE49-F238E27FC236}">
                <a16:creationId xmlns:a16="http://schemas.microsoft.com/office/drawing/2014/main" id="{7CCCF55C-956E-533C-C8E4-5051BEC34A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31" t="18812" r="9005" b="23466"/>
          <a:stretch/>
        </p:blipFill>
        <p:spPr>
          <a:xfrm flipH="1">
            <a:off x="132962" y="2245072"/>
            <a:ext cx="6489232" cy="2367855"/>
          </a:xfrm>
          <a:prstGeom prst="rect">
            <a:avLst/>
          </a:prstGeom>
        </p:spPr>
      </p:pic>
      <p:pic>
        <p:nvPicPr>
          <p:cNvPr id="8" name="Picture 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01301147-DF8D-4A18-42BE-457143B97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292" y="966460"/>
            <a:ext cx="4298092" cy="28653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C29C4D-C59F-E641-A914-09377B88E4AA}"/>
              </a:ext>
            </a:extLst>
          </p:cNvPr>
          <p:cNvSpPr txBox="1"/>
          <p:nvPr/>
        </p:nvSpPr>
        <p:spPr>
          <a:xfrm>
            <a:off x="10239712" y="3408915"/>
            <a:ext cx="1379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MLR1 central piece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2ABA84-65EA-397A-53CF-FFFD50B2C3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599" b="26014"/>
          <a:stretch/>
        </p:blipFill>
        <p:spPr>
          <a:xfrm>
            <a:off x="228601" y="1526178"/>
            <a:ext cx="4369644" cy="10200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1F1FA1-E7BA-57D1-89CE-0FF1113F5C87}"/>
              </a:ext>
            </a:extLst>
          </p:cNvPr>
          <p:cNvSpPr txBox="1"/>
          <p:nvPr/>
        </p:nvSpPr>
        <p:spPr>
          <a:xfrm>
            <a:off x="2368197" y="1483104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BC4F094-475F-227C-8106-373C3B10C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96" y="4560588"/>
            <a:ext cx="4202205" cy="21612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00CAF4F-F0E2-3C4C-C7C2-716655AA1F5F}"/>
              </a:ext>
            </a:extLst>
          </p:cNvPr>
          <p:cNvSpPr txBox="1"/>
          <p:nvPr/>
        </p:nvSpPr>
        <p:spPr>
          <a:xfrm>
            <a:off x="2185167" y="5106493"/>
            <a:ext cx="13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 view</a:t>
            </a:r>
            <a:endParaRPr lang="en-GB" dirty="0"/>
          </a:p>
        </p:txBody>
      </p:sp>
      <p:pic>
        <p:nvPicPr>
          <p:cNvPr id="17" name="Picture 16" descr="A close-up of a device&#10;&#10;Description automatically generated with low confidence">
            <a:extLst>
              <a:ext uri="{FF2B5EF4-FFF2-40B4-BE49-F238E27FC236}">
                <a16:creationId xmlns:a16="http://schemas.microsoft.com/office/drawing/2014/main" id="{135E3096-AF25-EA00-3358-2D32BCB4C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9510" y="3986042"/>
            <a:ext cx="5319301" cy="2735827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A9F719B-FA35-0710-0FE3-3171E934E956}"/>
              </a:ext>
            </a:extLst>
          </p:cNvPr>
          <p:cNvSpPr txBox="1"/>
          <p:nvPr/>
        </p:nvSpPr>
        <p:spPr>
          <a:xfrm>
            <a:off x="7104226" y="4662591"/>
            <a:ext cx="1474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Glass window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31AA94-3E15-2350-FD35-6BFBDE1961CB}"/>
              </a:ext>
            </a:extLst>
          </p:cNvPr>
          <p:cNvSpPr/>
          <p:nvPr/>
        </p:nvSpPr>
        <p:spPr>
          <a:xfrm>
            <a:off x="7498859" y="5263191"/>
            <a:ext cx="2255921" cy="245182"/>
          </a:xfrm>
          <a:prstGeom prst="rect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D14690E-8D43-7445-69AB-B2ADAEF43505}"/>
              </a:ext>
            </a:extLst>
          </p:cNvPr>
          <p:cNvCxnSpPr>
            <a:cxnSpLocks/>
          </p:cNvCxnSpPr>
          <p:nvPr/>
        </p:nvCxnSpPr>
        <p:spPr>
          <a:xfrm>
            <a:off x="7949160" y="4945869"/>
            <a:ext cx="0" cy="439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6773764-4EE8-A45B-555C-B2718064FD3C}"/>
              </a:ext>
            </a:extLst>
          </p:cNvPr>
          <p:cNvCxnSpPr/>
          <p:nvPr/>
        </p:nvCxnSpPr>
        <p:spPr>
          <a:xfrm>
            <a:off x="7376359" y="5239867"/>
            <a:ext cx="0" cy="324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9108D2-2607-7BB3-3D3A-6C95919391B5}"/>
              </a:ext>
            </a:extLst>
          </p:cNvPr>
          <p:cNvSpPr txBox="1"/>
          <p:nvPr/>
        </p:nvSpPr>
        <p:spPr>
          <a:xfrm>
            <a:off x="6622736" y="5263191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Max 12 mm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8040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62D97-8E1F-F1CF-3F28-AACAB5B31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BBM4 bending </a:t>
            </a:r>
            <a:r>
              <a:rPr lang="en-GB" dirty="0"/>
              <a:t>(11/5/2023 &gt;1 month)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77E042-3D48-2B0C-75EE-2F6F2C00E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87D877-F317-E212-C367-9A56FD723102}"/>
              </a:ext>
            </a:extLst>
          </p:cNvPr>
          <p:cNvSpPr txBox="1"/>
          <p:nvPr/>
        </p:nvSpPr>
        <p:spPr>
          <a:xfrm>
            <a:off x="9295258" y="455506"/>
            <a:ext cx="1753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@Pieter, Antoine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6B97B0-704D-727B-ECB0-36B5B4EC7890}"/>
              </a:ext>
            </a:extLst>
          </p:cNvPr>
          <p:cNvGrpSpPr/>
          <p:nvPr/>
        </p:nvGrpSpPr>
        <p:grpSpPr>
          <a:xfrm>
            <a:off x="249439" y="875741"/>
            <a:ext cx="4364744" cy="2859816"/>
            <a:chOff x="-303011" y="676275"/>
            <a:chExt cx="4364744" cy="285981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E59EB8-1F25-F3A7-00F3-9BE47B227C0D}"/>
                </a:ext>
              </a:extLst>
            </p:cNvPr>
            <p:cNvSpPr txBox="1"/>
            <p:nvPr/>
          </p:nvSpPr>
          <p:spPr>
            <a:xfrm>
              <a:off x="-303011" y="3228314"/>
              <a:ext cx="436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Placement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sensor in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vacuum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table</a:t>
              </a:r>
              <a:endParaRPr lang="en-GB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19A4243-32B6-24A2-EBDB-1DB313856A76}"/>
                </a:ext>
              </a:extLst>
            </p:cNvPr>
            <p:cNvGrpSpPr/>
            <p:nvPr/>
          </p:nvGrpSpPr>
          <p:grpSpPr>
            <a:xfrm>
              <a:off x="314326" y="676275"/>
              <a:ext cx="3070114" cy="2520000"/>
              <a:chOff x="314326" y="676275"/>
              <a:chExt cx="3070114" cy="2520000"/>
            </a:xfrm>
          </p:grpSpPr>
          <p:pic>
            <p:nvPicPr>
              <p:cNvPr id="10" name="Picture 9" descr="Close-up of a machine with a plastic panel&#10;&#10;Description automatically generated with low confidence">
                <a:extLst>
                  <a:ext uri="{FF2B5EF4-FFF2-40B4-BE49-F238E27FC236}">
                    <a16:creationId xmlns:a16="http://schemas.microsoft.com/office/drawing/2014/main" id="{AD731FA1-2306-E33F-4016-E9C84C21F0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3331" b="17917"/>
              <a:stretch/>
            </p:blipFill>
            <p:spPr>
              <a:xfrm>
                <a:off x="314326" y="676275"/>
                <a:ext cx="3070114" cy="252000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078682F-8ECC-C39E-B9BC-743DE1D97A8C}"/>
                  </a:ext>
                </a:extLst>
              </p:cNvPr>
              <p:cNvSpPr txBox="1"/>
              <p:nvPr/>
            </p:nvSpPr>
            <p:spPr>
              <a:xfrm>
                <a:off x="1508355" y="2727862"/>
                <a:ext cx="13495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 err="1">
                    <a:solidFill>
                      <a:schemeClr val="bg1"/>
                    </a:solidFill>
                  </a:rPr>
                  <a:t>Vacuum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 table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6B4B99AA-8C55-927E-2447-86201FD215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4249" y="1936275"/>
                <a:ext cx="0" cy="89662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A6178E-E969-3539-A7D0-488E098D9A77}"/>
                  </a:ext>
                </a:extLst>
              </p:cNvPr>
              <p:cNvSpPr txBox="1"/>
              <p:nvPr/>
            </p:nvSpPr>
            <p:spPr>
              <a:xfrm>
                <a:off x="314326" y="679973"/>
                <a:ext cx="16264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>
                    <a:solidFill>
                      <a:schemeClr val="bg1"/>
                    </a:solidFill>
                  </a:rPr>
                  <a:t>Silicon sensor</a:t>
                </a:r>
              </a:p>
              <a:p>
                <a:r>
                  <a:rPr lang="es-ES" sz="1600" b="1" dirty="0">
                    <a:solidFill>
                      <a:schemeClr val="bg1"/>
                    </a:solidFill>
                  </a:rPr>
                  <a:t>(</a:t>
                </a:r>
                <a:r>
                  <a:rPr lang="es-ES" sz="1600" b="1" dirty="0" err="1">
                    <a:solidFill>
                      <a:schemeClr val="bg1"/>
                    </a:solidFill>
                  </a:rPr>
                  <a:t>electronics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 </a:t>
                </a:r>
                <a:r>
                  <a:rPr lang="es-ES" sz="1600" b="1" dirty="0" err="1">
                    <a:solidFill>
                      <a:schemeClr val="bg1"/>
                    </a:solidFill>
                  </a:rPr>
                  <a:t>side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)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75759FD-B981-8659-1AAA-46FA38309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9383" y="1264748"/>
                <a:ext cx="1189092" cy="802177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BE5D51-FCCE-0D8B-197D-EFFE9FFED92F}"/>
              </a:ext>
            </a:extLst>
          </p:cNvPr>
          <p:cNvGrpSpPr/>
          <p:nvPr/>
        </p:nvGrpSpPr>
        <p:grpSpPr>
          <a:xfrm>
            <a:off x="3921669" y="885266"/>
            <a:ext cx="4364744" cy="2906613"/>
            <a:chOff x="3283494" y="695325"/>
            <a:chExt cx="4364744" cy="290661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0A14041-3837-C9D6-CB5B-8B4F17CDE1F3}"/>
                </a:ext>
              </a:extLst>
            </p:cNvPr>
            <p:cNvGrpSpPr/>
            <p:nvPr/>
          </p:nvGrpSpPr>
          <p:grpSpPr>
            <a:xfrm>
              <a:off x="3930809" y="695325"/>
              <a:ext cx="3135055" cy="2520000"/>
              <a:chOff x="3930809" y="695325"/>
              <a:chExt cx="3135055" cy="252000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35909F2-C360-F6E1-B0F5-06794E02621A}"/>
                  </a:ext>
                </a:extLst>
              </p:cNvPr>
              <p:cNvGrpSpPr/>
              <p:nvPr/>
            </p:nvGrpSpPr>
            <p:grpSpPr>
              <a:xfrm>
                <a:off x="3930809" y="695325"/>
                <a:ext cx="3135055" cy="2520000"/>
                <a:chOff x="3930809" y="695325"/>
                <a:chExt cx="3135055" cy="2520000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21CEC30-2DB0-B717-F5AF-5EFE8450695C}"/>
                    </a:ext>
                  </a:extLst>
                </p:cNvPr>
                <p:cNvGrpSpPr/>
                <p:nvPr/>
              </p:nvGrpSpPr>
              <p:grpSpPr>
                <a:xfrm>
                  <a:off x="3930809" y="695325"/>
                  <a:ext cx="3135055" cy="2520000"/>
                  <a:chOff x="3930809" y="695325"/>
                  <a:chExt cx="3135055" cy="2520000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AA376E8D-442F-0DA3-874E-8077B1E9BFA4}"/>
                      </a:ext>
                    </a:extLst>
                  </p:cNvPr>
                  <p:cNvGrpSpPr/>
                  <p:nvPr/>
                </p:nvGrpSpPr>
                <p:grpSpPr>
                  <a:xfrm>
                    <a:off x="3930809" y="695325"/>
                    <a:ext cx="3135055" cy="2520000"/>
                    <a:chOff x="3930809" y="695325"/>
                    <a:chExt cx="3135055" cy="2520000"/>
                  </a:xfrm>
                </p:grpSpPr>
                <p:pic>
                  <p:nvPicPr>
                    <p:cNvPr id="27" name="Picture 26" descr="A close-up of a machine&#10;&#10;Description automatically generated with medium confidence">
                      <a:extLst>
                        <a:ext uri="{FF2B5EF4-FFF2-40B4-BE49-F238E27FC236}">
                          <a16:creationId xmlns:a16="http://schemas.microsoft.com/office/drawing/2014/main" id="{DA4FE7B4-2F3A-8E1A-2B98-EF7715D4A3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15108" r="3672"/>
                    <a:stretch/>
                  </p:blipFill>
                  <p:spPr>
                    <a:xfrm>
                      <a:off x="3930809" y="695325"/>
                      <a:ext cx="3070114" cy="2520000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34237C-91E7-262B-91FF-41FE48BAD4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65866" y="2851953"/>
                      <a:ext cx="1599998" cy="338554"/>
                      <a:chOff x="5465866" y="2851953"/>
                      <a:chExt cx="1599998" cy="338554"/>
                    </a:xfrm>
                  </p:grpSpPr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FF65AB97-D598-AD0C-EFCB-D3F156EC5CC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790258" y="2851953"/>
                        <a:ext cx="1275606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1600" b="1" dirty="0" err="1">
                            <a:solidFill>
                              <a:schemeClr val="bg1"/>
                            </a:solidFill>
                          </a:rPr>
                          <a:t>Mandrel</a:t>
                        </a:r>
                        <a:r>
                          <a:rPr lang="es-ES" sz="1600" b="1" dirty="0">
                            <a:solidFill>
                              <a:schemeClr val="bg1"/>
                            </a:solidFill>
                          </a:rPr>
                          <a:t> (L0)</a:t>
                        </a:r>
                        <a:endParaRPr lang="en-GB" sz="16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cxnSp>
                    <p:nvCxnSpPr>
                      <p:cNvPr id="30" name="Straight Arrow Connector 29">
                        <a:extLst>
                          <a:ext uri="{FF2B5EF4-FFF2-40B4-BE49-F238E27FC236}">
                            <a16:creationId xmlns:a16="http://schemas.microsoft.com/office/drawing/2014/main" id="{3A11B22F-14D5-FC50-3FF1-80972738434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5465866" y="2916189"/>
                        <a:ext cx="389333" cy="10504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bg1"/>
                        </a:solidFill>
                        <a:tailEnd type="triangle"/>
                      </a:ln>
                    </p:spPr>
                    <p:style>
                      <a:lnRef idx="3">
                        <a:schemeClr val="accent1"/>
                      </a:lnRef>
                      <a:fillRef idx="0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6FDB6757-4783-3346-6D9E-B1645BEE2340}"/>
                      </a:ext>
                    </a:extLst>
                  </p:cNvPr>
                  <p:cNvSpPr txBox="1"/>
                  <p:nvPr/>
                </p:nvSpPr>
                <p:spPr>
                  <a:xfrm>
                    <a:off x="5632618" y="795638"/>
                    <a:ext cx="6864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1600" b="1" dirty="0" err="1">
                        <a:solidFill>
                          <a:schemeClr val="bg1"/>
                        </a:solidFill>
                      </a:rPr>
                      <a:t>Mylar</a:t>
                    </a:r>
                    <a:endParaRPr lang="en-GB" sz="1600" b="1" dirty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2399FEF9-4E3D-947E-15F8-5F92BFE8D885}"/>
                      </a:ext>
                    </a:extLst>
                  </p:cNvPr>
                  <p:cNvCxnSpPr>
                    <a:cxnSpLocks/>
                    <a:stCxn id="25" idx="1"/>
                  </p:cNvCxnSpPr>
                  <p:nvPr/>
                </p:nvCxnSpPr>
                <p:spPr>
                  <a:xfrm flipH="1">
                    <a:off x="4853952" y="964915"/>
                    <a:ext cx="778666" cy="239867"/>
                  </a:xfrm>
                  <a:prstGeom prst="straightConnector1">
                    <a:avLst/>
                  </a:prstGeom>
                  <a:ln>
                    <a:solidFill>
                      <a:schemeClr val="bg1"/>
                    </a:solidFill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C478609-AC4E-F834-FB13-6A534C209CD9}"/>
                    </a:ext>
                  </a:extLst>
                </p:cNvPr>
                <p:cNvSpPr txBox="1"/>
                <p:nvPr/>
              </p:nvSpPr>
              <p:spPr>
                <a:xfrm>
                  <a:off x="3930809" y="2694235"/>
                  <a:ext cx="122398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600" b="1" dirty="0" err="1">
                      <a:solidFill>
                        <a:schemeClr val="bg1"/>
                      </a:solidFill>
                    </a:rPr>
                    <a:t>Kapton</a:t>
                  </a:r>
                  <a:r>
                    <a:rPr lang="es-ES" sz="1600" b="1" dirty="0">
                      <a:solidFill>
                        <a:schemeClr val="bg1"/>
                      </a:solidFill>
                    </a:rPr>
                    <a:t> tape</a:t>
                  </a:r>
                  <a:endParaRPr lang="en-GB" sz="16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E78D052E-4969-4DC0-CDB0-02AD3DAD52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14900" y="2403639"/>
                  <a:ext cx="326782" cy="343273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FC91370A-0381-6A0C-6C04-BD6EF32B86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15001" y="1261106"/>
                <a:ext cx="713060" cy="65739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D1B585-22B2-1356-CAB7-A16520C5FC0E}"/>
                  </a:ext>
                </a:extLst>
              </p:cNvPr>
              <p:cNvSpPr txBox="1"/>
              <p:nvPr/>
            </p:nvSpPr>
            <p:spPr>
              <a:xfrm>
                <a:off x="6198402" y="910450"/>
                <a:ext cx="86746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b="1" dirty="0" err="1">
                    <a:solidFill>
                      <a:schemeClr val="bg1"/>
                    </a:solidFill>
                  </a:rPr>
                  <a:t>Vacuum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          table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0A307F2-725C-9AD4-8E44-7BDB7BF1093C}"/>
                </a:ext>
              </a:extLst>
            </p:cNvPr>
            <p:cNvSpPr txBox="1"/>
            <p:nvPr/>
          </p:nvSpPr>
          <p:spPr>
            <a:xfrm>
              <a:off x="3283494" y="3294161"/>
              <a:ext cx="436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Alignment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mandrel</a:t>
              </a:r>
              <a:endParaRPr lang="en-GB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CF4BDE6-DCC1-5016-C597-E655F47C6292}"/>
              </a:ext>
            </a:extLst>
          </p:cNvPr>
          <p:cNvGrpSpPr/>
          <p:nvPr/>
        </p:nvGrpSpPr>
        <p:grpSpPr>
          <a:xfrm>
            <a:off x="7639098" y="875741"/>
            <a:ext cx="4364744" cy="2909251"/>
            <a:chOff x="7639098" y="714375"/>
            <a:chExt cx="4364744" cy="290925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B4341D7-A71A-EB97-C510-C03B68A57457}"/>
                </a:ext>
              </a:extLst>
            </p:cNvPr>
            <p:cNvGrpSpPr/>
            <p:nvPr/>
          </p:nvGrpSpPr>
          <p:grpSpPr>
            <a:xfrm>
              <a:off x="7639098" y="714375"/>
              <a:ext cx="4364744" cy="2909251"/>
              <a:chOff x="7639098" y="714375"/>
              <a:chExt cx="4364744" cy="2909251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CEEAB67F-1F09-B3DC-1A2F-FB2B25A5180D}"/>
                  </a:ext>
                </a:extLst>
              </p:cNvPr>
              <p:cNvGrpSpPr/>
              <p:nvPr/>
            </p:nvGrpSpPr>
            <p:grpSpPr>
              <a:xfrm>
                <a:off x="7639098" y="714375"/>
                <a:ext cx="4364744" cy="2909251"/>
                <a:chOff x="7639098" y="714375"/>
                <a:chExt cx="4364744" cy="2909251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F2082712-BF1E-3B61-C568-06285BE4AF50}"/>
                    </a:ext>
                  </a:extLst>
                </p:cNvPr>
                <p:cNvGrpSpPr/>
                <p:nvPr/>
              </p:nvGrpSpPr>
              <p:grpSpPr>
                <a:xfrm>
                  <a:off x="7639098" y="714375"/>
                  <a:ext cx="4364744" cy="2909251"/>
                  <a:chOff x="6867573" y="695325"/>
                  <a:chExt cx="4364744" cy="2909251"/>
                </a:xfrm>
              </p:grpSpPr>
              <p:pic>
                <p:nvPicPr>
                  <p:cNvPr id="41" name="Picture 40" descr="A close-up of a metal piece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05E74721-3C93-14DD-78BE-7E2EE156F0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16668" r="19381" b="15139"/>
                  <a:stretch/>
                </p:blipFill>
                <p:spPr>
                  <a:xfrm>
                    <a:off x="7581298" y="695325"/>
                    <a:ext cx="2848578" cy="2520000"/>
                  </a:xfrm>
                  <a:prstGeom prst="rect">
                    <a:avLst/>
                  </a:prstGeom>
                </p:spPr>
              </p:pic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FCC2589F-59F4-282E-64A7-202728A4F6DC}"/>
                      </a:ext>
                    </a:extLst>
                  </p:cNvPr>
                  <p:cNvSpPr txBox="1"/>
                  <p:nvPr/>
                </p:nvSpPr>
                <p:spPr>
                  <a:xfrm>
                    <a:off x="6867573" y="3296799"/>
                    <a:ext cx="436474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E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Contact</a:t>
                    </a:r>
                    <a:r>
                      <a:rPr lang="es-E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s-E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between</a:t>
                    </a:r>
                    <a:r>
                      <a:rPr lang="es-E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s-E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the</a:t>
                    </a:r>
                    <a:r>
                      <a:rPr lang="es-E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s-E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kapton</a:t>
                    </a:r>
                    <a:r>
                      <a:rPr lang="es-E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tape and </a:t>
                    </a:r>
                    <a:r>
                      <a:rPr lang="es-E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the</a:t>
                    </a:r>
                    <a:r>
                      <a:rPr lang="es-E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sensor</a:t>
                    </a:r>
                    <a:endParaRPr lang="en-GB" dirty="0"/>
                  </a:p>
                </p:txBody>
              </p:sp>
            </p:grp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DDA85D4-415B-A1E7-A28E-3AAD43C46599}"/>
                    </a:ext>
                  </a:extLst>
                </p:cNvPr>
                <p:cNvSpPr txBox="1"/>
                <p:nvPr/>
              </p:nvSpPr>
              <p:spPr>
                <a:xfrm>
                  <a:off x="9925795" y="2902255"/>
                  <a:ext cx="12756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600" b="1" dirty="0" err="1">
                      <a:solidFill>
                        <a:schemeClr val="bg1"/>
                      </a:solidFill>
                    </a:rPr>
                    <a:t>Mandrel</a:t>
                  </a:r>
                  <a:r>
                    <a:rPr lang="es-ES" sz="1600" b="1" dirty="0">
                      <a:solidFill>
                        <a:schemeClr val="bg1"/>
                      </a:solidFill>
                    </a:rPr>
                    <a:t> (L0)</a:t>
                  </a:r>
                  <a:endParaRPr lang="en-GB" sz="16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BCBC381E-6B8B-6A69-64D3-C877C2AF04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835638" y="2722810"/>
                  <a:ext cx="273831" cy="250294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F3C39B0-326B-B7FA-EF8C-3D7EEEAC6B84}"/>
                  </a:ext>
                </a:extLst>
              </p:cNvPr>
              <p:cNvSpPr txBox="1"/>
              <p:nvPr/>
            </p:nvSpPr>
            <p:spPr>
              <a:xfrm>
                <a:off x="8274558" y="2678680"/>
                <a:ext cx="12239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 err="1">
                    <a:solidFill>
                      <a:schemeClr val="bg1"/>
                    </a:solidFill>
                  </a:rPr>
                  <a:t>Kapton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 tape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343CC307-4AE6-F16E-21FF-9B36AFB897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70434" y="1947079"/>
                <a:ext cx="628113" cy="861322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8CCD6B-AF94-B42E-F0AB-86A7CFE2F5FA}"/>
                </a:ext>
              </a:extLst>
            </p:cNvPr>
            <p:cNvSpPr txBox="1"/>
            <p:nvPr/>
          </p:nvSpPr>
          <p:spPr>
            <a:xfrm>
              <a:off x="9598400" y="2253412"/>
              <a:ext cx="13458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solidFill>
                    <a:schemeClr val="bg1"/>
                  </a:solidFill>
                </a:rPr>
                <a:t>Silicon sensor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5ADE294-2431-ACEA-8307-8133CEC94E47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9925795" y="1785538"/>
              <a:ext cx="345514" cy="46787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85DD9F-32CE-62FF-B868-A297F08C8849}"/>
              </a:ext>
            </a:extLst>
          </p:cNvPr>
          <p:cNvGrpSpPr/>
          <p:nvPr/>
        </p:nvGrpSpPr>
        <p:grpSpPr>
          <a:xfrm>
            <a:off x="249439" y="3934677"/>
            <a:ext cx="4364744" cy="2871251"/>
            <a:chOff x="249439" y="3773311"/>
            <a:chExt cx="4364744" cy="287125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9F524F6-7386-434E-4525-2F3ACE9CA3E2}"/>
                </a:ext>
              </a:extLst>
            </p:cNvPr>
            <p:cNvSpPr txBox="1"/>
            <p:nvPr/>
          </p:nvSpPr>
          <p:spPr>
            <a:xfrm>
              <a:off x="249439" y="6336785"/>
              <a:ext cx="436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Start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procedure</a:t>
              </a:r>
              <a:endParaRPr lang="en-GB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E87B288-774C-796E-90BB-803F39BDD12E}"/>
                </a:ext>
              </a:extLst>
            </p:cNvPr>
            <p:cNvGrpSpPr/>
            <p:nvPr/>
          </p:nvGrpSpPr>
          <p:grpSpPr>
            <a:xfrm>
              <a:off x="805340" y="3773311"/>
              <a:ext cx="3131550" cy="2520000"/>
              <a:chOff x="805340" y="3773311"/>
              <a:chExt cx="3131550" cy="2520000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98CE563A-B0A7-6FA8-49D8-8A951D2CB97B}"/>
                  </a:ext>
                </a:extLst>
              </p:cNvPr>
              <p:cNvGrpSpPr/>
              <p:nvPr/>
            </p:nvGrpSpPr>
            <p:grpSpPr>
              <a:xfrm>
                <a:off x="805340" y="3773311"/>
                <a:ext cx="3131550" cy="2520000"/>
                <a:chOff x="805340" y="3773311"/>
                <a:chExt cx="3131550" cy="2520000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C6221EA8-2E71-29B5-6E87-2D2B25F8A6BB}"/>
                    </a:ext>
                  </a:extLst>
                </p:cNvPr>
                <p:cNvGrpSpPr/>
                <p:nvPr/>
              </p:nvGrpSpPr>
              <p:grpSpPr>
                <a:xfrm>
                  <a:off x="805340" y="3773311"/>
                  <a:ext cx="3131550" cy="2520000"/>
                  <a:chOff x="805340" y="3773311"/>
                  <a:chExt cx="3131550" cy="2520000"/>
                </a:xfrm>
              </p:grpSpPr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A63E3F9C-F1FB-98A9-D25E-384F4FC93F76}"/>
                      </a:ext>
                    </a:extLst>
                  </p:cNvPr>
                  <p:cNvGrpSpPr/>
                  <p:nvPr/>
                </p:nvGrpSpPr>
                <p:grpSpPr>
                  <a:xfrm>
                    <a:off x="836999" y="3773311"/>
                    <a:ext cx="3099891" cy="2520000"/>
                    <a:chOff x="836999" y="3773311"/>
                    <a:chExt cx="3099891" cy="2520000"/>
                  </a:xfrm>
                </p:grpSpPr>
                <p:pic>
                  <p:nvPicPr>
                    <p:cNvPr id="55" name="Picture 54" descr="A picture containing person, machine, bicycle, electrical wiring&#10;&#10;Description automatically generated">
                      <a:extLst>
                        <a:ext uri="{FF2B5EF4-FFF2-40B4-BE49-F238E27FC236}">
                          <a16:creationId xmlns:a16="http://schemas.microsoft.com/office/drawing/2014/main" id="{B9A5EA78-D491-F944-7E2F-A3C9FCD694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r="18395"/>
                    <a:stretch/>
                  </p:blipFill>
                  <p:spPr>
                    <a:xfrm>
                      <a:off x="836999" y="3773311"/>
                      <a:ext cx="3084670" cy="2520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6" name="TextBox 55">
                      <a:extLst>
                        <a:ext uri="{FF2B5EF4-FFF2-40B4-BE49-F238E27FC236}">
                          <a16:creationId xmlns:a16="http://schemas.microsoft.com/office/drawing/2014/main" id="{C7D945B0-D83C-EAFA-BD6E-79A21F3CA8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31148" y="3819150"/>
                      <a:ext cx="130574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1600" b="1" dirty="0" err="1">
                          <a:solidFill>
                            <a:schemeClr val="bg1"/>
                          </a:solidFill>
                        </a:rPr>
                        <a:t>Kapton</a:t>
                      </a:r>
                      <a:r>
                        <a:rPr lang="es-ES" sz="1600" b="1" dirty="0">
                          <a:solidFill>
                            <a:schemeClr val="bg1"/>
                          </a:solidFill>
                        </a:rPr>
                        <a:t> tapes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cxnSp>
                  <p:nvCxnSpPr>
                    <p:cNvPr id="57" name="Straight Arrow Connector 56">
                      <a:extLst>
                        <a:ext uri="{FF2B5EF4-FFF2-40B4-BE49-F238E27FC236}">
                          <a16:creationId xmlns:a16="http://schemas.microsoft.com/office/drawing/2014/main" id="{A7765541-ECC5-07B5-9121-8DCB408265D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820572" y="4131003"/>
                      <a:ext cx="321321" cy="813791"/>
                    </a:xfrm>
                    <a:prstGeom prst="straightConnector1">
                      <a:avLst/>
                    </a:prstGeom>
                    <a:ln>
                      <a:solidFill>
                        <a:schemeClr val="bg1"/>
                      </a:solidFill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Arrow Connector 57">
                      <a:extLst>
                        <a:ext uri="{FF2B5EF4-FFF2-40B4-BE49-F238E27FC236}">
                          <a16:creationId xmlns:a16="http://schemas.microsoft.com/office/drawing/2014/main" id="{7803941E-F427-179A-FC31-A5CA931BE9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41893" y="4130523"/>
                      <a:ext cx="208658" cy="814271"/>
                    </a:xfrm>
                    <a:prstGeom prst="straightConnector1">
                      <a:avLst/>
                    </a:prstGeom>
                    <a:ln>
                      <a:solidFill>
                        <a:schemeClr val="bg1"/>
                      </a:solidFill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5718C03B-D8FD-A84E-1854-0F229C5A2C28}"/>
                      </a:ext>
                    </a:extLst>
                  </p:cNvPr>
                  <p:cNvSpPr txBox="1"/>
                  <p:nvPr/>
                </p:nvSpPr>
                <p:spPr>
                  <a:xfrm>
                    <a:off x="805340" y="3943279"/>
                    <a:ext cx="6864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1600" b="1" dirty="0" err="1">
                        <a:solidFill>
                          <a:schemeClr val="bg1"/>
                        </a:solidFill>
                      </a:rPr>
                      <a:t>Mylar</a:t>
                    </a:r>
                    <a:endParaRPr lang="en-GB" sz="1600" b="1" dirty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A20BA5D8-FE6F-D610-4D87-85A7FA9F22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46238" y="4134437"/>
                    <a:ext cx="803216" cy="317686"/>
                  </a:xfrm>
                  <a:prstGeom prst="straightConnector1">
                    <a:avLst/>
                  </a:prstGeom>
                  <a:ln>
                    <a:solidFill>
                      <a:schemeClr val="bg1"/>
                    </a:solidFill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1B51EEF-C2C9-0078-730D-F54FF4DA6585}"/>
                    </a:ext>
                  </a:extLst>
                </p:cNvPr>
                <p:cNvSpPr txBox="1"/>
                <p:nvPr/>
              </p:nvSpPr>
              <p:spPr>
                <a:xfrm>
                  <a:off x="1042208" y="5945028"/>
                  <a:ext cx="12756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600" b="1" dirty="0" err="1">
                      <a:solidFill>
                        <a:schemeClr val="bg1"/>
                      </a:solidFill>
                    </a:rPr>
                    <a:t>Mandrel</a:t>
                  </a:r>
                  <a:r>
                    <a:rPr lang="es-ES" sz="1600" b="1" dirty="0">
                      <a:solidFill>
                        <a:schemeClr val="bg1"/>
                      </a:solidFill>
                    </a:rPr>
                    <a:t> (L0)</a:t>
                  </a:r>
                  <a:endParaRPr lang="en-GB" sz="16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2E7F0944-139A-5FBD-0043-D0C1D90B42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18486" y="6042074"/>
                  <a:ext cx="602086" cy="72231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9C13DCE-C6CF-6686-8A92-5A60D8BBF4C1}"/>
                  </a:ext>
                </a:extLst>
              </p:cNvPr>
              <p:cNvSpPr txBox="1"/>
              <p:nvPr/>
            </p:nvSpPr>
            <p:spPr>
              <a:xfrm>
                <a:off x="805340" y="5244738"/>
                <a:ext cx="16264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>
                    <a:solidFill>
                      <a:schemeClr val="bg1"/>
                    </a:solidFill>
                  </a:rPr>
                  <a:t>Silicon sensor</a:t>
                </a:r>
              </a:p>
              <a:p>
                <a:r>
                  <a:rPr lang="es-ES" sz="1600" b="1" dirty="0">
                    <a:solidFill>
                      <a:schemeClr val="bg1"/>
                    </a:solidFill>
                  </a:rPr>
                  <a:t>(</a:t>
                </a:r>
                <a:r>
                  <a:rPr lang="es-ES" sz="1600" b="1" dirty="0" err="1">
                    <a:solidFill>
                      <a:schemeClr val="bg1"/>
                    </a:solidFill>
                  </a:rPr>
                  <a:t>electronics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 </a:t>
                </a:r>
                <a:r>
                  <a:rPr lang="es-ES" sz="1600" b="1" dirty="0" err="1">
                    <a:solidFill>
                      <a:schemeClr val="bg1"/>
                    </a:solidFill>
                  </a:rPr>
                  <a:t>side</a:t>
                </a:r>
                <a:r>
                  <a:rPr lang="es-ES" sz="1600" b="1" dirty="0">
                    <a:solidFill>
                      <a:schemeClr val="bg1"/>
                    </a:solidFill>
                  </a:rPr>
                  <a:t>)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CEC7C486-BF40-C00F-AF21-5FE546C5FC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52390" y="5555152"/>
                <a:ext cx="714367" cy="5852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3628671-F569-5AE0-EEA1-25CE13661A45}"/>
              </a:ext>
            </a:extLst>
          </p:cNvPr>
          <p:cNvGrpSpPr/>
          <p:nvPr/>
        </p:nvGrpSpPr>
        <p:grpSpPr>
          <a:xfrm>
            <a:off x="3827884" y="3956558"/>
            <a:ext cx="4364744" cy="2838567"/>
            <a:chOff x="3827884" y="3795192"/>
            <a:chExt cx="4364744" cy="2838567"/>
          </a:xfrm>
        </p:grpSpPr>
        <p:pic>
          <p:nvPicPr>
            <p:cNvPr id="60" name="Picture 59" descr="A close-up of a machine&#10;&#10;Description automatically generated with medium confidence">
              <a:extLst>
                <a:ext uri="{FF2B5EF4-FFF2-40B4-BE49-F238E27FC236}">
                  <a16:creationId xmlns:a16="http://schemas.microsoft.com/office/drawing/2014/main" id="{96420D27-D1F5-AC90-6FF3-F0B84EBCAA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135" r="14629"/>
            <a:stretch/>
          </p:blipFill>
          <p:spPr>
            <a:xfrm>
              <a:off x="4508008" y="3795192"/>
              <a:ext cx="3146311" cy="2520000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3BFAD1B-E598-1F1B-494C-1C2074100823}"/>
                </a:ext>
              </a:extLst>
            </p:cNvPr>
            <p:cNvSpPr txBox="1"/>
            <p:nvPr/>
          </p:nvSpPr>
          <p:spPr>
            <a:xfrm>
              <a:off x="3827884" y="6325982"/>
              <a:ext cx="436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End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procedure</a:t>
              </a:r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643E234-67AA-C3F5-CC4A-1E5FF4B079C3}"/>
              </a:ext>
            </a:extLst>
          </p:cNvPr>
          <p:cNvGrpSpPr/>
          <p:nvPr/>
        </p:nvGrpSpPr>
        <p:grpSpPr>
          <a:xfrm>
            <a:off x="7497319" y="4012430"/>
            <a:ext cx="4364744" cy="2778257"/>
            <a:chOff x="7497319" y="3851064"/>
            <a:chExt cx="4364744" cy="277825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6427E3D-C360-0DA6-5B81-9E5BACAEE1AB}"/>
                </a:ext>
              </a:extLst>
            </p:cNvPr>
            <p:cNvSpPr txBox="1"/>
            <p:nvPr/>
          </p:nvSpPr>
          <p:spPr>
            <a:xfrm>
              <a:off x="7497319" y="6321544"/>
              <a:ext cx="436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Removal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mylar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foil</a:t>
              </a:r>
              <a:endParaRPr lang="en-GB" dirty="0"/>
            </a:p>
          </p:txBody>
        </p:sp>
        <p:pic>
          <p:nvPicPr>
            <p:cNvPr id="64" name="ED4ECDC1-7472-4AB6-B61C-B2036A783CDD" descr="Soggetto.png">
              <a:extLst>
                <a:ext uri="{FF2B5EF4-FFF2-40B4-BE49-F238E27FC236}">
                  <a16:creationId xmlns:a16="http://schemas.microsoft.com/office/drawing/2014/main" id="{9C2592B8-F380-862F-5C50-4F1B96D059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46" r="21725"/>
            <a:stretch/>
          </p:blipFill>
          <p:spPr bwMode="auto">
            <a:xfrm>
              <a:off x="8289388" y="3851064"/>
              <a:ext cx="2912013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855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wall, aluminium, machine&#10;&#10;Description automatically generated">
            <a:extLst>
              <a:ext uri="{FF2B5EF4-FFF2-40B4-BE49-F238E27FC236}">
                <a16:creationId xmlns:a16="http://schemas.microsoft.com/office/drawing/2014/main" id="{85ACD3BD-251E-CC06-C8A5-9C6D81BBAE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956513" y="1043527"/>
            <a:ext cx="5311942" cy="398395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E5A1F32-028C-B336-E1A3-DDA09981430E}"/>
              </a:ext>
            </a:extLst>
          </p:cNvPr>
          <p:cNvSpPr/>
          <p:nvPr/>
        </p:nvSpPr>
        <p:spPr>
          <a:xfrm>
            <a:off x="80498" y="3574438"/>
            <a:ext cx="4373195" cy="25228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6385E-E20F-AFE2-7972-13FB98D94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ONGOING and NEXT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2DD164-F32D-C548-D7CD-126B273EE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" name="Picture 9" descr="A picture containing indoor, wall, medical equipment, laboratory equipment&#10;&#10;Description automatically generated">
            <a:extLst>
              <a:ext uri="{FF2B5EF4-FFF2-40B4-BE49-F238E27FC236}">
                <a16:creationId xmlns:a16="http://schemas.microsoft.com/office/drawing/2014/main" id="{9AD06C25-807B-712E-7B53-BDF735F68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4204403" y="3886673"/>
            <a:ext cx="2496734" cy="187255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C6004B5-B557-1DA6-1847-4B2FA6F9D6B5}"/>
              </a:ext>
            </a:extLst>
          </p:cNvPr>
          <p:cNvSpPr/>
          <p:nvPr/>
        </p:nvSpPr>
        <p:spPr>
          <a:xfrm>
            <a:off x="4012532" y="2530749"/>
            <a:ext cx="1293395" cy="40907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8AED4A-DB16-8173-4A17-1D7E0536295E}"/>
              </a:ext>
            </a:extLst>
          </p:cNvPr>
          <p:cNvCxnSpPr>
            <a:stCxn id="11" idx="2"/>
            <a:endCxn id="10" idx="1"/>
          </p:cNvCxnSpPr>
          <p:nvPr/>
        </p:nvCxnSpPr>
        <p:spPr>
          <a:xfrm>
            <a:off x="4659230" y="2939823"/>
            <a:ext cx="793541" cy="634759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87BEAD7-3FC7-8096-D9F4-8F2C1799858E}"/>
              </a:ext>
            </a:extLst>
          </p:cNvPr>
          <p:cNvSpPr txBox="1"/>
          <p:nvPr/>
        </p:nvSpPr>
        <p:spPr>
          <a:xfrm>
            <a:off x="5176317" y="3608307"/>
            <a:ext cx="117909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Present airflow control system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F73402-B2FB-1DCD-8C1D-3F1FA1ABC86A}"/>
              </a:ext>
            </a:extLst>
          </p:cNvPr>
          <p:cNvSpPr txBox="1"/>
          <p:nvPr/>
        </p:nvSpPr>
        <p:spPr>
          <a:xfrm>
            <a:off x="4496597" y="6110826"/>
            <a:ext cx="300151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Upgrade under consideration:</a:t>
            </a:r>
          </a:p>
          <a:p>
            <a:r>
              <a:rPr lang="en-GB" sz="1200" dirty="0"/>
              <a:t>-new valves, air flow and pressure sensors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920AFE-062C-5829-A673-5F2540ABCC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651"/>
          <a:stretch/>
        </p:blipFill>
        <p:spPr>
          <a:xfrm>
            <a:off x="6268455" y="1977300"/>
            <a:ext cx="1762070" cy="147567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EE3BBF2-F244-9D6F-1F3B-7FE135933F5D}"/>
              </a:ext>
            </a:extLst>
          </p:cNvPr>
          <p:cNvSpPr/>
          <p:nvPr/>
        </p:nvSpPr>
        <p:spPr>
          <a:xfrm>
            <a:off x="6266560" y="2218975"/>
            <a:ext cx="998166" cy="466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899BA9-5BA6-50BB-9322-DD3788639BD7}"/>
              </a:ext>
            </a:extLst>
          </p:cNvPr>
          <p:cNvSpPr/>
          <p:nvPr/>
        </p:nvSpPr>
        <p:spPr>
          <a:xfrm>
            <a:off x="6564342" y="2330785"/>
            <a:ext cx="503868" cy="466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EF5519-A5B8-5F89-60A7-FB6B32BF9983}"/>
              </a:ext>
            </a:extLst>
          </p:cNvPr>
          <p:cNvSpPr txBox="1"/>
          <p:nvPr/>
        </p:nvSpPr>
        <p:spPr>
          <a:xfrm>
            <a:off x="6395876" y="1841366"/>
            <a:ext cx="150722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Fan outside the lab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130113D-AF8F-69D1-653D-37E7A0976D43}"/>
              </a:ext>
            </a:extLst>
          </p:cNvPr>
          <p:cNvCxnSpPr>
            <a:cxnSpLocks/>
          </p:cNvCxnSpPr>
          <p:nvPr/>
        </p:nvCxnSpPr>
        <p:spPr>
          <a:xfrm flipH="1">
            <a:off x="5466459" y="2715096"/>
            <a:ext cx="782611" cy="0"/>
          </a:xfrm>
          <a:prstGeom prst="straightConnector1">
            <a:avLst/>
          </a:prstGeom>
          <a:ln w="1905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837FFCA-A86F-ADF7-F923-03FC673A58AD}"/>
              </a:ext>
            </a:extLst>
          </p:cNvPr>
          <p:cNvSpPr txBox="1"/>
          <p:nvPr/>
        </p:nvSpPr>
        <p:spPr>
          <a:xfrm>
            <a:off x="6431594" y="3502987"/>
            <a:ext cx="212185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Upgrade under consideration:</a:t>
            </a:r>
          </a:p>
          <a:p>
            <a:r>
              <a:rPr lang="en-GB" sz="1200" dirty="0"/>
              <a:t>-new chiller (vortex system)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13E94B0-51BF-D347-BFC5-742EC719726A}"/>
              </a:ext>
            </a:extLst>
          </p:cNvPr>
          <p:cNvSpPr/>
          <p:nvPr/>
        </p:nvSpPr>
        <p:spPr>
          <a:xfrm>
            <a:off x="3030713" y="2591068"/>
            <a:ext cx="819140" cy="28843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Prototype</a:t>
            </a:r>
          </a:p>
        </p:txBody>
      </p:sp>
      <p:pic>
        <p:nvPicPr>
          <p:cNvPr id="30" name="Picture 29" descr="Diagram&#10;&#10;Description automatically generated">
            <a:extLst>
              <a:ext uri="{FF2B5EF4-FFF2-40B4-BE49-F238E27FC236}">
                <a16:creationId xmlns:a16="http://schemas.microsoft.com/office/drawing/2014/main" id="{F0DAC1F9-D7B8-D984-0B44-78149E0245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752" b="28423"/>
          <a:stretch/>
        </p:blipFill>
        <p:spPr>
          <a:xfrm>
            <a:off x="103374" y="4041543"/>
            <a:ext cx="3036084" cy="793647"/>
          </a:xfrm>
          <a:prstGeom prst="rect">
            <a:avLst/>
          </a:prstGeom>
        </p:spPr>
      </p:pic>
      <p:pic>
        <p:nvPicPr>
          <p:cNvPr id="31" name="Picture 30" descr="Shape&#10;&#10;Description automatically generated">
            <a:extLst>
              <a:ext uri="{FF2B5EF4-FFF2-40B4-BE49-F238E27FC236}">
                <a16:creationId xmlns:a16="http://schemas.microsoft.com/office/drawing/2014/main" id="{2710D98E-D0BF-E0DA-6F27-019D168557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573" t="21604" r="14885" b="19779"/>
          <a:stretch/>
        </p:blipFill>
        <p:spPr>
          <a:xfrm>
            <a:off x="423072" y="4898802"/>
            <a:ext cx="1605994" cy="87171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0190966-15CA-CEAA-4A4B-EC438617A410}"/>
              </a:ext>
            </a:extLst>
          </p:cNvPr>
          <p:cNvSpPr txBox="1"/>
          <p:nvPr/>
        </p:nvSpPr>
        <p:spPr>
          <a:xfrm>
            <a:off x="2044231" y="5319892"/>
            <a:ext cx="1941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BP with window for the</a:t>
            </a:r>
            <a:br>
              <a:rPr lang="en-GB" sz="1200" dirty="0"/>
            </a:br>
            <a:r>
              <a:rPr lang="en-GB" sz="1200" dirty="0"/>
              <a:t>displacement sensor, </a:t>
            </a:r>
          </a:p>
          <a:p>
            <a:r>
              <a:rPr lang="en-GB" sz="1000" dirty="0"/>
              <a:t>For vibration measuring of  layer0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FBFE72-2669-CF74-838C-1D2006AF1D86}"/>
              </a:ext>
            </a:extLst>
          </p:cNvPr>
          <p:cNvSpPr txBox="1"/>
          <p:nvPr/>
        </p:nvSpPr>
        <p:spPr>
          <a:xfrm>
            <a:off x="118426" y="3594239"/>
            <a:ext cx="269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Upgrade of BBM3 </a:t>
            </a:r>
            <a:r>
              <a:rPr lang="en-GB" b="1" dirty="0">
                <a:solidFill>
                  <a:schemeClr val="accent2"/>
                </a:solidFill>
              </a:rPr>
              <a:t>ongoing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AE7127-EE4A-9256-4483-EC748C6A1A59}"/>
              </a:ext>
            </a:extLst>
          </p:cNvPr>
          <p:cNvSpPr txBox="1"/>
          <p:nvPr/>
        </p:nvSpPr>
        <p:spPr>
          <a:xfrm>
            <a:off x="685087" y="654394"/>
            <a:ext cx="3657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Upgrade of the wind-tunnel </a:t>
            </a:r>
            <a:r>
              <a:rPr lang="en-GB" b="1" dirty="0">
                <a:solidFill>
                  <a:schemeClr val="accent2"/>
                </a:solidFill>
              </a:rPr>
              <a:t>ongoing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pic>
        <p:nvPicPr>
          <p:cNvPr id="36" name="Picture 35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C647EA8A-3576-7234-4076-D584E4CFFF1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13690"/>
          <a:stretch/>
        </p:blipFill>
        <p:spPr>
          <a:xfrm rot="3547392">
            <a:off x="2817730" y="3952366"/>
            <a:ext cx="1767682" cy="972000"/>
          </a:xfrm>
          <a:prstGeom prst="roundRect">
            <a:avLst>
              <a:gd name="adj" fmla="val 21185"/>
            </a:avLst>
          </a:prstGeom>
          <a:effectLst>
            <a:softEdge rad="76200"/>
          </a:effec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479EB53-13E8-BF90-7DB7-78A733920F9E}"/>
              </a:ext>
            </a:extLst>
          </p:cNvPr>
          <p:cNvCxnSpPr>
            <a:stCxn id="29" idx="2"/>
            <a:endCxn id="33" idx="0"/>
          </p:cNvCxnSpPr>
          <p:nvPr/>
        </p:nvCxnSpPr>
        <p:spPr>
          <a:xfrm flipH="1">
            <a:off x="2267096" y="2879503"/>
            <a:ext cx="1173187" cy="694935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1CEB9D1-D3A1-D05D-23B1-ACABAD1D3504}"/>
              </a:ext>
            </a:extLst>
          </p:cNvPr>
          <p:cNvSpPr txBox="1"/>
          <p:nvPr/>
        </p:nvSpPr>
        <p:spPr>
          <a:xfrm>
            <a:off x="4288738" y="667999"/>
            <a:ext cx="313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@Philippe, Cedric, Fabio, Pieter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390348-8B97-CFC5-A294-0D9242D799B9}"/>
              </a:ext>
            </a:extLst>
          </p:cNvPr>
          <p:cNvSpPr txBox="1"/>
          <p:nvPr/>
        </p:nvSpPr>
        <p:spPr>
          <a:xfrm>
            <a:off x="9015195" y="4704338"/>
            <a:ext cx="25828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BBM4 assembly </a:t>
            </a:r>
            <a:r>
              <a:rPr lang="en-GB" b="1" dirty="0">
                <a:solidFill>
                  <a:srgbClr val="FF0000"/>
                </a:solidFill>
              </a:rPr>
              <a:t>NEXT  </a:t>
            </a:r>
            <a:br>
              <a:rPr lang="en-GB" dirty="0"/>
            </a:br>
            <a:r>
              <a:rPr lang="en-GB" sz="1200" dirty="0"/>
              <a:t>wire-bonding and mechanics gluing </a:t>
            </a:r>
          </a:p>
          <a:p>
            <a:r>
              <a:rPr lang="en-GB" sz="1200" dirty="0"/>
              <a:t>End of June (DSF closed 19/6 – 28/6)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All assembly parts (almost) </a:t>
            </a:r>
            <a:r>
              <a:rPr lang="en-GB" sz="1200" b="1" dirty="0">
                <a:solidFill>
                  <a:srgbClr val="00B050"/>
                </a:solidFill>
              </a:rPr>
              <a:t>ready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2864C35-1C17-9FCE-5950-7073B5AE56E0}"/>
              </a:ext>
            </a:extLst>
          </p:cNvPr>
          <p:cNvSpPr/>
          <p:nvPr/>
        </p:nvSpPr>
        <p:spPr>
          <a:xfrm>
            <a:off x="6355412" y="1696453"/>
            <a:ext cx="2060677" cy="17736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41DD9A-B4A3-9572-3FCA-0409E09B880F}"/>
              </a:ext>
            </a:extLst>
          </p:cNvPr>
          <p:cNvSpPr txBox="1"/>
          <p:nvPr/>
        </p:nvSpPr>
        <p:spPr>
          <a:xfrm>
            <a:off x="9226661" y="4335006"/>
            <a:ext cx="1753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@Pieter, Antoine</a:t>
            </a:r>
          </a:p>
        </p:txBody>
      </p:sp>
    </p:spTree>
    <p:extLst>
      <p:ext uri="{BB962C8B-B14F-4D97-AF65-F5344CB8AC3E}">
        <p14:creationId xmlns:p14="http://schemas.microsoft.com/office/powerpoint/2010/main" val="1318932168"/>
      </p:ext>
    </p:extLst>
  </p:cSld>
  <p:clrMapOvr>
    <a:masterClrMapping/>
  </p:clrMapOvr>
</p:sld>
</file>

<file path=ppt/theme/theme1.xml><?xml version="1.0" encoding="utf-8"?>
<a:theme xmlns:a="http://schemas.openxmlformats.org/drawingml/2006/main" name="2019_ALICE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ALICE_theme" id="{CFEAEBA0-8B3F-493C-BA27-6C4E461A4DA0}" vid="{0F95B629-1D85-4CF2-9F03-57B1CEB715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27143</TotalTime>
  <Words>253</Words>
  <Application>Microsoft Office PowerPoint</Application>
  <PresentationFormat>Widescreen</PresentationFormat>
  <Paragraphs>57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2019_ALICE_theme</vt:lpstr>
      <vt:lpstr>WP5 progress report </vt:lpstr>
      <vt:lpstr>BBM4 bending </vt:lpstr>
      <vt:lpstr>BBM4 bending (11/5/2023 &gt;1 month) </vt:lpstr>
      <vt:lpstr>ONGOING and NEXT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Massimo Angeletti</dc:creator>
  <cp:lastModifiedBy>Massimo Angeletti</cp:lastModifiedBy>
  <cp:revision>1587</cp:revision>
  <dcterms:created xsi:type="dcterms:W3CDTF">2020-05-07T13:57:32Z</dcterms:created>
  <dcterms:modified xsi:type="dcterms:W3CDTF">2023-06-13T13:54:53Z</dcterms:modified>
</cp:coreProperties>
</file>