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notesMasterIdLst>
    <p:notesMasterId r:id="rId24"/>
  </p:notesMasterIdLst>
  <p:sldIdLst>
    <p:sldId id="256" r:id="rId5"/>
    <p:sldId id="426" r:id="rId6"/>
    <p:sldId id="332" r:id="rId7"/>
    <p:sldId id="430" r:id="rId8"/>
    <p:sldId id="427" r:id="rId9"/>
    <p:sldId id="428" r:id="rId10"/>
    <p:sldId id="429" r:id="rId11"/>
    <p:sldId id="494" r:id="rId12"/>
    <p:sldId id="498" r:id="rId13"/>
    <p:sldId id="500" r:id="rId14"/>
    <p:sldId id="501" r:id="rId15"/>
    <p:sldId id="503" r:id="rId16"/>
    <p:sldId id="506" r:id="rId17"/>
    <p:sldId id="504" r:id="rId18"/>
    <p:sldId id="495" r:id="rId19"/>
    <p:sldId id="413" r:id="rId20"/>
    <p:sldId id="342" r:id="rId21"/>
    <p:sldId id="331" r:id="rId22"/>
    <p:sldId id="264" r:id="rId23"/>
  </p:sldIdLst>
  <p:sldSz cx="12192000" cy="6858000"/>
  <p:notesSz cx="6858000" cy="9144000"/>
  <p:embeddedFontLst>
    <p:embeddedFont>
      <p:font typeface="Microsoft JhengHei UI" panose="020B0604030504040204" pitchFamily="34" charset="-120"/>
      <p:regular r:id="rId25"/>
      <p:bold r:id="rId26"/>
    </p:embeddedFont>
    <p:embeddedFont>
      <p:font typeface="Calibri" panose="020F0502020204030204" pitchFamily="34" charset="0"/>
      <p:regular r:id="rId27"/>
      <p:bold r:id="rId28"/>
      <p:italic r:id="rId29"/>
      <p:boldItalic r:id="rId30"/>
    </p:embeddedFont>
  </p:embeddedFontLst>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97CC"/>
    <a:srgbClr val="A40000"/>
    <a:srgbClr val="C00000"/>
    <a:srgbClr val="0F0F0F"/>
    <a:srgbClr val="1E59AE"/>
    <a:srgbClr val="7E9244"/>
    <a:srgbClr val="A4B96A"/>
    <a:srgbClr val="6A6A6A"/>
    <a:srgbClr val="3C5B84"/>
    <a:srgbClr val="8383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690" autoAdjust="0"/>
    <p:restoredTop sz="95660" autoAdjust="0"/>
  </p:normalViewPr>
  <p:slideViewPr>
    <p:cSldViewPr>
      <p:cViewPr varScale="1">
        <p:scale>
          <a:sx n="156" d="100"/>
          <a:sy n="156" d="100"/>
        </p:scale>
        <p:origin x="1542" y="150"/>
      </p:cViewPr>
      <p:guideLst>
        <p:guide orient="horz" pos="2160"/>
        <p:guide pos="3840"/>
      </p:guideLst>
    </p:cSldViewPr>
  </p:slideViewPr>
  <p:notesTextViewPr>
    <p:cViewPr>
      <p:scale>
        <a:sx n="100" d="100"/>
        <a:sy n="100" d="100"/>
      </p:scale>
      <p:origin x="0" y="0"/>
    </p:cViewPr>
  </p:notesTextViewPr>
  <p:gridSpacing cx="38100" cy="381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BD897B-D371-4B2E-A463-0CB3E4210ED9}" type="datetimeFigureOut">
              <a:rPr lang="en-GB" smtClean="0"/>
              <a:t>13/06/2023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168C11-2573-4899-8C98-4A28BE90270E}" type="slidenum">
              <a:rPr lang="en-GB" smtClean="0"/>
              <a:t>‹#›</a:t>
            </a:fld>
            <a:endParaRPr lang="en-GB"/>
          </a:p>
        </p:txBody>
      </p:sp>
    </p:spTree>
    <p:extLst>
      <p:ext uri="{BB962C8B-B14F-4D97-AF65-F5344CB8AC3E}">
        <p14:creationId xmlns:p14="http://schemas.microsoft.com/office/powerpoint/2010/main" val="4171534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1</a:t>
            </a:fld>
            <a:endParaRPr lang="en-GB" dirty="0"/>
          </a:p>
        </p:txBody>
      </p:sp>
    </p:spTree>
    <p:extLst>
      <p:ext uri="{BB962C8B-B14F-4D97-AF65-F5344CB8AC3E}">
        <p14:creationId xmlns:p14="http://schemas.microsoft.com/office/powerpoint/2010/main" val="2670995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2</a:t>
            </a:fld>
            <a:endParaRPr lang="en-GB"/>
          </a:p>
        </p:txBody>
      </p:sp>
    </p:spTree>
    <p:extLst>
      <p:ext uri="{BB962C8B-B14F-4D97-AF65-F5344CB8AC3E}">
        <p14:creationId xmlns:p14="http://schemas.microsoft.com/office/powerpoint/2010/main" val="3349260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3</a:t>
            </a:fld>
            <a:endParaRPr lang="en-GB"/>
          </a:p>
        </p:txBody>
      </p:sp>
    </p:spTree>
    <p:extLst>
      <p:ext uri="{BB962C8B-B14F-4D97-AF65-F5344CB8AC3E}">
        <p14:creationId xmlns:p14="http://schemas.microsoft.com/office/powerpoint/2010/main" val="589158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17</a:t>
            </a:fld>
            <a:endParaRPr lang="en-GB"/>
          </a:p>
        </p:txBody>
      </p:sp>
    </p:spTree>
    <p:extLst>
      <p:ext uri="{BB962C8B-B14F-4D97-AF65-F5344CB8AC3E}">
        <p14:creationId xmlns:p14="http://schemas.microsoft.com/office/powerpoint/2010/main" val="2501178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5"/>
          </p:nvPr>
        </p:nvSpPr>
        <p:spPr/>
        <p:txBody>
          <a:bodyPr/>
          <a:lstStyle/>
          <a:p>
            <a:fld id="{73168C11-2573-4899-8C98-4A28BE90270E}" type="slidenum">
              <a:rPr lang="en-GB" smtClean="0"/>
              <a:t>18</a:t>
            </a:fld>
            <a:endParaRPr lang="en-GB"/>
          </a:p>
        </p:txBody>
      </p:sp>
    </p:spTree>
    <p:extLst>
      <p:ext uri="{BB962C8B-B14F-4D97-AF65-F5344CB8AC3E}">
        <p14:creationId xmlns:p14="http://schemas.microsoft.com/office/powerpoint/2010/main" val="23368154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secHead" preserve="1" userDrawn="1">
  <p:cSld name="Front">
    <p:spTree>
      <p:nvGrpSpPr>
        <p:cNvPr id="1" name=""/>
        <p:cNvGrpSpPr/>
        <p:nvPr/>
      </p:nvGrpSpPr>
      <p:grpSpPr bwMode="auto">
        <a:xfrm>
          <a:off x="0" y="0"/>
          <a:ext cx="0" cy="0"/>
          <a:chOff x="0" y="0"/>
          <a:chExt cx="0" cy="0"/>
        </a:xfrm>
      </p:grpSpPr>
      <p:pic>
        <p:nvPicPr>
          <p:cNvPr id="4" name="Picture 4" descr="A picture containing building, tower, bridge&#10;&#10;Description automatically generated"/>
          <p:cNvPicPr>
            <a:picLocks noChangeAspect="1"/>
          </p:cNvPicPr>
          <p:nvPr userDrawn="1"/>
        </p:nvPicPr>
        <p:blipFill>
          <a:blip r:embed="rId2"/>
          <a:stretch/>
        </p:blipFill>
        <p:spPr bwMode="auto">
          <a:xfrm>
            <a:off x="0" y="0"/>
            <a:ext cx="12192000" cy="6858000"/>
          </a:xfrm>
          <a:prstGeom prst="rect">
            <a:avLst/>
          </a:prstGeom>
        </p:spPr>
      </p:pic>
      <p:sp>
        <p:nvSpPr>
          <p:cNvPr id="5" name="Titre 1"/>
          <p:cNvSpPr>
            <a:spLocks noGrp="1"/>
          </p:cNvSpPr>
          <p:nvPr>
            <p:ph type="title" hasCustomPrompt="1"/>
          </p:nvPr>
        </p:nvSpPr>
        <p:spPr bwMode="auto">
          <a:xfrm>
            <a:off x="575732" y="1741758"/>
            <a:ext cx="7450667" cy="1826363"/>
          </a:xfrm>
        </p:spPr>
        <p:txBody>
          <a:bodyPr tIns="0" bIns="0" anchor="b">
            <a:normAutofit/>
          </a:bodyPr>
          <a:lstStyle>
            <a:lvl1pPr algn="l">
              <a:lnSpc>
                <a:spcPct val="90000"/>
              </a:lnSpc>
              <a:spcBef>
                <a:spcPts val="0"/>
              </a:spcBef>
              <a:buNone/>
              <a:defRPr lang="en-US" sz="4000" b="1" i="0" cap="none" spc="0">
                <a:ln w="12700">
                  <a:noFill/>
                  <a:prstDash val="solid"/>
                </a:ln>
                <a:solidFill>
                  <a:srgbClr val="5AA3D9"/>
                </a:solidFill>
                <a:latin typeface="+mj-lt"/>
                <a:ea typeface="+mj-ea"/>
                <a:cs typeface="Ubuntu"/>
              </a:defRPr>
            </a:lvl1pPr>
          </a:lstStyle>
          <a:p>
            <a:pPr>
              <a:defRPr/>
            </a:pPr>
            <a:r>
              <a:rPr dirty="0"/>
              <a:t>Presentation Title</a:t>
            </a:r>
            <a:endParaRPr lang="en-US" dirty="0"/>
          </a:p>
        </p:txBody>
      </p:sp>
      <p:sp>
        <p:nvSpPr>
          <p:cNvPr id="6" name="Espace réservé du texte 2"/>
          <p:cNvSpPr>
            <a:spLocks noGrp="1"/>
          </p:cNvSpPr>
          <p:nvPr>
            <p:ph type="body" idx="1" hasCustomPrompt="1"/>
          </p:nvPr>
        </p:nvSpPr>
        <p:spPr bwMode="auto">
          <a:xfrm>
            <a:off x="575732" y="3810002"/>
            <a:ext cx="7450667" cy="1066688"/>
          </a:xfrm>
        </p:spPr>
        <p:txBody>
          <a:bodyPr lIns="45720" tIns="0" rIns="45720" bIns="0" anchor="t">
            <a:normAutofit/>
          </a:bodyPr>
          <a:lstStyle>
            <a:lvl1pPr marL="0" indent="0" algn="l">
              <a:lnSpc>
                <a:spcPct val="90000"/>
              </a:lnSpc>
              <a:spcBef>
                <a:spcPts val="0"/>
              </a:spcBef>
              <a:buNone/>
              <a:defRPr sz="2800" b="0" i="0">
                <a:solidFill>
                  <a:srgbClr val="4D4D4D"/>
                </a:solidFill>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defRPr/>
            </a:pPr>
            <a:r>
              <a:rPr dirty="0"/>
              <a:t>Author and Affiliation</a:t>
            </a:r>
          </a:p>
        </p:txBody>
      </p:sp>
      <p:sp>
        <p:nvSpPr>
          <p:cNvPr id="13" name="Rectangle 12">
            <a:extLst>
              <a:ext uri="{FF2B5EF4-FFF2-40B4-BE49-F238E27FC236}">
                <a16:creationId xmlns:a16="http://schemas.microsoft.com/office/drawing/2014/main" id="{60424D0C-B055-C048-95C0-F170006F7400}"/>
              </a:ext>
            </a:extLst>
          </p:cNvPr>
          <p:cNvSpPr/>
          <p:nvPr userDrawn="1"/>
        </p:nvSpPr>
        <p:spPr>
          <a:xfrm>
            <a:off x="2179775" y="5444106"/>
            <a:ext cx="2032000" cy="1057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00"/>
          </a:p>
        </p:txBody>
      </p:sp>
      <p:pic>
        <p:nvPicPr>
          <p:cNvPr id="10" name="Picture 9">
            <a:extLst>
              <a:ext uri="{FF2B5EF4-FFF2-40B4-BE49-F238E27FC236}">
                <a16:creationId xmlns:a16="http://schemas.microsoft.com/office/drawing/2014/main" id="{E74B3277-A085-4981-B15C-6B07F584C5EF}"/>
              </a:ext>
            </a:extLst>
          </p:cNvPr>
          <p:cNvPicPr>
            <a:picLocks noChangeAspect="1"/>
          </p:cNvPicPr>
          <p:nvPr userDrawn="1"/>
        </p:nvPicPr>
        <p:blipFill>
          <a:blip r:embed="rId3"/>
          <a:stretch>
            <a:fillRect/>
          </a:stretch>
        </p:blipFill>
        <p:spPr bwMode="auto">
          <a:xfrm>
            <a:off x="756398" y="5475777"/>
            <a:ext cx="856258" cy="842447"/>
          </a:xfrm>
          <a:prstGeom prst="rect">
            <a:avLst/>
          </a:prstGeom>
        </p:spPr>
      </p:pic>
      <p:pic>
        <p:nvPicPr>
          <p:cNvPr id="12" name="Picture 1">
            <a:extLst>
              <a:ext uri="{FF2B5EF4-FFF2-40B4-BE49-F238E27FC236}">
                <a16:creationId xmlns:a16="http://schemas.microsoft.com/office/drawing/2014/main" id="{0F4FB4E1-D1E5-4494-A3A2-32713F5370E5}"/>
              </a:ext>
            </a:extLst>
          </p:cNvPr>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b="15398"/>
          <a:stretch/>
        </p:blipFill>
        <p:spPr bwMode="auto">
          <a:xfrm>
            <a:off x="3143672" y="5431745"/>
            <a:ext cx="2431831" cy="942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a:extLst>
              <a:ext uri="{FF2B5EF4-FFF2-40B4-BE49-F238E27FC236}">
                <a16:creationId xmlns:a16="http://schemas.microsoft.com/office/drawing/2014/main" id="{5CCBEF44-5665-49E7-B6D2-328B6C657B92}"/>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176120" y="352044"/>
            <a:ext cx="2224009" cy="917017"/>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7" name="Picture 2" descr="home">
            <a:extLst>
              <a:ext uri="{FF2B5EF4-FFF2-40B4-BE49-F238E27FC236}">
                <a16:creationId xmlns:a16="http://schemas.microsoft.com/office/drawing/2014/main" id="{B6BD1DC3-0680-4D03-B27E-C4197678C56B}"/>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912633" y="5467934"/>
            <a:ext cx="877901" cy="8779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Default">
    <p:spTree>
      <p:nvGrpSpPr>
        <p:cNvPr id="1" name=""/>
        <p:cNvGrpSpPr/>
        <p:nvPr/>
      </p:nvGrpSpPr>
      <p:grpSpPr bwMode="auto">
        <a:xfrm>
          <a:off x="0" y="0"/>
          <a:ext cx="0" cy="0"/>
          <a:chOff x="0" y="0"/>
          <a:chExt cx="0" cy="0"/>
        </a:xfrm>
      </p:grpSpPr>
      <p:sp>
        <p:nvSpPr>
          <p:cNvPr id="4" name="Date Placeholder 2"/>
          <p:cNvSpPr>
            <a:spLocks noGrp="1"/>
          </p:cNvSpPr>
          <p:nvPr>
            <p:ph type="dt" sz="half" idx="10"/>
          </p:nvPr>
        </p:nvSpPr>
        <p:spPr bwMode="auto"/>
        <p:txBody>
          <a:bodyPr/>
          <a:lstStyle>
            <a:lvl1pPr>
              <a:defRPr>
                <a:solidFill>
                  <a:schemeClr val="bg1">
                    <a:lumMod val="75000"/>
                  </a:schemeClr>
                </a:solidFill>
              </a:defRPr>
            </a:lvl1pPr>
          </a:lstStyle>
          <a:p>
            <a:pPr>
              <a:defRPr/>
            </a:pPr>
            <a:fld id="{F0622CBF-F3F3-4916-A1D3-BD13530337FB}" type="datetime1">
              <a:rPr lang="fr-FR"/>
              <a:t>13/06/2023</a:t>
            </a:fld>
            <a:endParaRPr lang="en-US" dirty="0"/>
          </a:p>
        </p:txBody>
      </p:sp>
      <p:sp>
        <p:nvSpPr>
          <p:cNvPr id="5" name="Footer Placeholder 3"/>
          <p:cNvSpPr>
            <a:spLocks noGrp="1"/>
          </p:cNvSpPr>
          <p:nvPr>
            <p:ph type="ftr" sz="quarter" idx="11"/>
          </p:nvPr>
        </p:nvSpPr>
        <p:spPr bwMode="auto"/>
        <p:txBody>
          <a:bodyPr/>
          <a:lstStyle>
            <a:lvl1pPr>
              <a:defRPr>
                <a:solidFill>
                  <a:schemeClr val="bg1">
                    <a:lumMod val="75000"/>
                  </a:schemeClr>
                </a:solidFill>
              </a:defRPr>
            </a:lvl1pPr>
          </a:lstStyle>
          <a:p>
            <a:pPr>
              <a:defRPr/>
            </a:pPr>
            <a:endParaRPr lang="en-US" dirty="0"/>
          </a:p>
        </p:txBody>
      </p:sp>
      <p:sp>
        <p:nvSpPr>
          <p:cNvPr id="6" name="Slide Number Placeholder 4"/>
          <p:cNvSpPr>
            <a:spLocks noGrp="1"/>
          </p:cNvSpPr>
          <p:nvPr>
            <p:ph type="sldNum" sz="quarter" idx="12"/>
          </p:nvPr>
        </p:nvSpPr>
        <p:spPr bwMode="auto"/>
        <p:txBody>
          <a:bodyPr/>
          <a:lstStyle/>
          <a:p>
            <a:pPr>
              <a:defRPr/>
            </a:pPr>
            <a:fld id="{8D6C380F-326D-3C40-9EE7-7FBAB0953422}" type="slidenum">
              <a:rPr lang="en-US"/>
              <a:t>‹#›</a:t>
            </a:fld>
            <a:endParaRPr lang="en-US" dirty="0"/>
          </a:p>
        </p:txBody>
      </p:sp>
      <p:sp>
        <p:nvSpPr>
          <p:cNvPr id="7" name="Rectangle 5"/>
          <p:cNvSpPr/>
          <p:nvPr userDrawn="1"/>
        </p:nvSpPr>
        <p:spPr bwMode="auto">
          <a:xfrm>
            <a:off x="0" y="0"/>
            <a:ext cx="12192000" cy="62198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fr-FR" sz="1800" dirty="0"/>
          </a:p>
        </p:txBody>
      </p:sp>
      <p:pic>
        <p:nvPicPr>
          <p:cNvPr id="8" name="Picture 8"/>
          <p:cNvPicPr>
            <a:picLocks noChangeAspect="1"/>
          </p:cNvPicPr>
          <p:nvPr userDrawn="1"/>
        </p:nvPicPr>
        <p:blipFill>
          <a:blip r:embed="rId2"/>
          <a:stretch/>
        </p:blipFill>
        <p:spPr bwMode="auto">
          <a:xfrm>
            <a:off x="0" y="27384"/>
            <a:ext cx="12192000" cy="6858000"/>
          </a:xfrm>
          <a:prstGeom prst="rect">
            <a:avLst/>
          </a:prstGeom>
        </p:spPr>
      </p:pic>
      <p:sp>
        <p:nvSpPr>
          <p:cNvPr id="9" name="Title 1"/>
          <p:cNvSpPr>
            <a:spLocks noGrp="1"/>
          </p:cNvSpPr>
          <p:nvPr>
            <p:ph type="title" hasCustomPrompt="1"/>
          </p:nvPr>
        </p:nvSpPr>
        <p:spPr bwMode="auto">
          <a:xfrm>
            <a:off x="4888579" y="2743338"/>
            <a:ext cx="7303421" cy="715840"/>
          </a:xfrm>
        </p:spPr>
        <p:txBody>
          <a:bodyPr>
            <a:noAutofit/>
          </a:bodyPr>
          <a:lstStyle>
            <a:lvl1pPr>
              <a:defRPr sz="4400">
                <a:solidFill>
                  <a:srgbClr val="5AA3D9"/>
                </a:solidFill>
              </a:defRPr>
            </a:lvl1pPr>
          </a:lstStyle>
          <a:p>
            <a:pPr>
              <a:defRPr/>
            </a:pPr>
            <a:r>
              <a:t>Slide Title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Default Alt">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5" name="Date Placeholder 2"/>
          <p:cNvSpPr>
            <a:spLocks noGrp="1"/>
          </p:cNvSpPr>
          <p:nvPr>
            <p:ph type="dt" sz="half" idx="10"/>
          </p:nvPr>
        </p:nvSpPr>
        <p:spPr bwMode="auto"/>
        <p:txBody>
          <a:bodyPr/>
          <a:lstStyle/>
          <a:p>
            <a:pPr>
              <a:defRPr/>
            </a:pPr>
            <a:fld id="{EB0B0381-81E6-4F08-8F90-ACA2F5D9F598}" type="datetime1">
              <a:rPr lang="fr-FR"/>
              <a:t>13/06/2023</a:t>
            </a:fld>
            <a:endParaRPr lang="en-US" dirty="0"/>
          </a:p>
        </p:txBody>
      </p:sp>
      <p:sp>
        <p:nvSpPr>
          <p:cNvPr id="6" name="Footer Placeholder 3"/>
          <p:cNvSpPr>
            <a:spLocks noGrp="1"/>
          </p:cNvSpPr>
          <p:nvPr>
            <p:ph type="ftr" sz="quarter" idx="11"/>
          </p:nvPr>
        </p:nvSpPr>
        <p:spPr bwMode="auto"/>
        <p:txBody>
          <a:bodyPr/>
          <a:lstStyle/>
          <a:p>
            <a:pPr>
              <a:defRPr/>
            </a:pPr>
            <a:endParaRPr lang="en-US" dirty="0"/>
          </a:p>
        </p:txBody>
      </p:sp>
      <p:sp>
        <p:nvSpPr>
          <p:cNvPr id="7" name="Slide Number Placeholder 4"/>
          <p:cNvSpPr>
            <a:spLocks noGrp="1"/>
          </p:cNvSpPr>
          <p:nvPr>
            <p:ph type="sldNum" sz="quarter" idx="12"/>
          </p:nvPr>
        </p:nvSpPr>
        <p:spPr bwMode="auto"/>
        <p:txBody>
          <a:bodyPr/>
          <a:lstStyle/>
          <a:p>
            <a:pPr>
              <a:defRPr/>
            </a:pPr>
            <a:fld id="{8D6C380F-326D-3C40-9EE7-7FBAB0953422}" type="slidenum">
              <a:rPr lang="en-US"/>
              <a:t>‹#›</a:t>
            </a:fld>
            <a:endParaRPr lang="en-US" dirty="0"/>
          </a:p>
        </p:txBody>
      </p:sp>
      <p:sp>
        <p:nvSpPr>
          <p:cNvPr id="8" name="Content Placeholder 6"/>
          <p:cNvSpPr>
            <a:spLocks noGrp="1"/>
          </p:cNvSpPr>
          <p:nvPr>
            <p:ph sz="quarter" idx="13" hasCustomPrompt="1"/>
          </p:nvPr>
        </p:nvSpPr>
        <p:spPr bwMode="auto">
          <a:xfrm>
            <a:off x="609601" y="1245522"/>
            <a:ext cx="10968567" cy="4821904"/>
          </a:xfrm>
        </p:spPr>
        <p:txBody>
          <a:bodyPr/>
          <a:lstStyle>
            <a:lvl2pPr>
              <a:defRPr sz="2400"/>
            </a:lvl2pPr>
            <a:lvl3pPr>
              <a:defRPr sz="2000"/>
            </a:lvl3pPr>
            <a:lvl4pPr>
              <a:defRPr sz="1800"/>
            </a:lvl4pPr>
            <a:lvl5pPr>
              <a:defRPr sz="1600"/>
            </a:lvl5pPr>
          </a:lstStyle>
          <a:p>
            <a:pPr lvl="0">
              <a:defRPr/>
            </a:pPr>
            <a:r>
              <a:rPr dirty="0"/>
              <a:t>Slide text first level</a:t>
            </a:r>
          </a:p>
          <a:p>
            <a:pPr lvl="1">
              <a:defRPr/>
            </a:pPr>
            <a:r>
              <a:rPr dirty="0"/>
              <a:t>Slide text second level</a:t>
            </a:r>
          </a:p>
          <a:p>
            <a:pPr lvl="2">
              <a:defRPr/>
            </a:pPr>
            <a:r>
              <a:rPr dirty="0"/>
              <a:t>Slide text third level</a:t>
            </a:r>
          </a:p>
          <a:p>
            <a:pPr lvl="3">
              <a:defRPr/>
            </a:pPr>
            <a:r>
              <a:rPr dirty="0"/>
              <a:t>Slide text fourth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Just Title">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8" name="Content Placeholder 6"/>
          <p:cNvSpPr>
            <a:spLocks noGrp="1"/>
          </p:cNvSpPr>
          <p:nvPr>
            <p:ph sz="quarter" idx="15" hasCustomPrompt="1"/>
          </p:nvPr>
        </p:nvSpPr>
        <p:spPr bwMode="auto">
          <a:xfrm>
            <a:off x="609601" y="1245522"/>
            <a:ext cx="5302249"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
        <p:nvSpPr>
          <p:cNvPr id="9" name="Content Placeholder 6"/>
          <p:cNvSpPr>
            <a:spLocks noGrp="1"/>
          </p:cNvSpPr>
          <p:nvPr>
            <p:ph sz="quarter" idx="16" hasCustomPrompt="1"/>
          </p:nvPr>
        </p:nvSpPr>
        <p:spPr bwMode="auto">
          <a:xfrm>
            <a:off x="6280150" y="1238257"/>
            <a:ext cx="5302249"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
        <p:nvSpPr>
          <p:cNvPr id="2" name="Date Placeholder 1"/>
          <p:cNvSpPr>
            <a:spLocks noGrp="1"/>
          </p:cNvSpPr>
          <p:nvPr>
            <p:ph type="dt" sz="half" idx="17"/>
          </p:nvPr>
        </p:nvSpPr>
        <p:spPr/>
        <p:txBody>
          <a:bodyPr/>
          <a:lstStyle/>
          <a:p>
            <a:pPr>
              <a:defRPr/>
            </a:pPr>
            <a:fld id="{F93381D4-F870-40C7-B064-26B7095B2FA2}" type="datetime1">
              <a:rPr lang="en-GB" noProof="0" smtClean="0"/>
              <a:t>13/06/2023</a:t>
            </a:fld>
            <a:endParaRPr lang="en-GB" noProof="0"/>
          </a:p>
        </p:txBody>
      </p:sp>
      <p:sp>
        <p:nvSpPr>
          <p:cNvPr id="3" name="Footer Placeholder 2"/>
          <p:cNvSpPr>
            <a:spLocks noGrp="1"/>
          </p:cNvSpPr>
          <p:nvPr>
            <p:ph type="ftr" sz="quarter" idx="18"/>
          </p:nvPr>
        </p:nvSpPr>
        <p:spPr/>
        <p:txBody>
          <a:bodyPr/>
          <a:lstStyle/>
          <a:p>
            <a:pPr>
              <a:defRPr/>
            </a:pPr>
            <a:endParaRPr lang="en-GB" noProof="0"/>
          </a:p>
        </p:txBody>
      </p:sp>
      <p:sp>
        <p:nvSpPr>
          <p:cNvPr id="10" name="Slide Number Placeholder 9"/>
          <p:cNvSpPr>
            <a:spLocks noGrp="1"/>
          </p:cNvSpPr>
          <p:nvPr>
            <p:ph type="sldNum" sz="quarter" idx="19"/>
          </p:nvPr>
        </p:nvSpPr>
        <p:spPr/>
        <p:txBody>
          <a:bodyPr/>
          <a:lstStyle/>
          <a:p>
            <a:pPr>
              <a:defRPr/>
            </a:pPr>
            <a:fld id="{8D6C380F-326D-3C40-9EE7-7FBAB0953422}" type="slidenum">
              <a:rPr lang="en-GB" noProof="0" smtClean="0"/>
              <a:t>‹#›</a:t>
            </a:fld>
            <a:endParaRPr lang="en-GB"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preserve="1" userDrawn="1">
  <p:cSld name="Very Blank">
    <p:spTree>
      <p:nvGrpSpPr>
        <p:cNvPr id="1" name=""/>
        <p:cNvGrpSpPr/>
        <p:nvPr/>
      </p:nvGrpSpPr>
      <p:grpSpPr bwMode="auto">
        <a:xfrm>
          <a:off x="0" y="0"/>
          <a:ext cx="0" cy="0"/>
          <a:chOff x="0" y="0"/>
          <a:chExt cx="0" cy="0"/>
        </a:xfrm>
      </p:grpSpPr>
      <p:pic>
        <p:nvPicPr>
          <p:cNvPr id="4" name="Picture 1"/>
          <p:cNvPicPr>
            <a:picLocks noChangeAspect="1"/>
          </p:cNvPicPr>
          <p:nvPr userDrawn="1"/>
        </p:nvPicPr>
        <p:blipFill>
          <a:blip r:embed="rId2"/>
          <a:stretch/>
        </p:blipFill>
        <p:spPr bwMode="auto">
          <a:xfrm>
            <a:off x="0" y="-27384"/>
            <a:ext cx="12192000" cy="6858000"/>
          </a:xfrm>
          <a:prstGeom prst="rect">
            <a:avLst/>
          </a:prstGeom>
        </p:spPr>
      </p:pic>
      <p:pic>
        <p:nvPicPr>
          <p:cNvPr id="7" name="Picture 6">
            <a:extLst>
              <a:ext uri="{FF2B5EF4-FFF2-40B4-BE49-F238E27FC236}">
                <a16:creationId xmlns:a16="http://schemas.microsoft.com/office/drawing/2014/main" id="{89B4EA26-0879-4386-A15F-27692A3EFC40}"/>
              </a:ext>
            </a:extLst>
          </p:cNvPr>
          <p:cNvPicPr>
            <a:picLocks noChangeAspect="1"/>
          </p:cNvPicPr>
          <p:nvPr userDrawn="1"/>
        </p:nvPicPr>
        <p:blipFill>
          <a:blip r:embed="rId3"/>
          <a:stretch>
            <a:fillRect/>
          </a:stretch>
        </p:blipFill>
        <p:spPr bwMode="auto">
          <a:xfrm>
            <a:off x="4367808" y="4509120"/>
            <a:ext cx="1267142" cy="1246704"/>
          </a:xfrm>
          <a:prstGeom prst="rect">
            <a:avLst/>
          </a:prstGeom>
        </p:spPr>
      </p:pic>
      <p:pic>
        <p:nvPicPr>
          <p:cNvPr id="9" name="Picture 1">
            <a:extLst>
              <a:ext uri="{FF2B5EF4-FFF2-40B4-BE49-F238E27FC236}">
                <a16:creationId xmlns:a16="http://schemas.microsoft.com/office/drawing/2014/main" id="{13668FF8-8BEB-4B6E-BFE6-153AFD7B8AA2}"/>
              </a:ext>
            </a:extLst>
          </p:cNvPr>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b="15398"/>
          <a:stretch/>
        </p:blipFill>
        <p:spPr bwMode="auto">
          <a:xfrm>
            <a:off x="7824192" y="4487653"/>
            <a:ext cx="3270544" cy="1268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home">
            <a:extLst>
              <a:ext uri="{FF2B5EF4-FFF2-40B4-BE49-F238E27FC236}">
                <a16:creationId xmlns:a16="http://schemas.microsoft.com/office/drawing/2014/main" id="{6501A4CA-018B-4A82-9841-727DF4A36035}"/>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096000" y="4498486"/>
            <a:ext cx="1231039" cy="123103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B70050EB-737E-4A73-AC31-114AE2D01F6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464152" y="2132856"/>
            <a:ext cx="2728065" cy="1124853"/>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Date Placeholder 1"/>
          <p:cNvSpPr>
            <a:spLocks noGrp="1"/>
          </p:cNvSpPr>
          <p:nvPr>
            <p:ph type="dt" sz="half" idx="2"/>
          </p:nvPr>
        </p:nvSpPr>
        <p:spPr bwMode="auto">
          <a:xfrm>
            <a:off x="3060435" y="6356351"/>
            <a:ext cx="1828144" cy="365125"/>
          </a:xfrm>
          <a:prstGeom prst="rect">
            <a:avLst/>
          </a:prstGeom>
        </p:spPr>
        <p:txBody>
          <a:bodyPr vert="horz" lIns="91440" tIns="45720" rIns="91440" bIns="45720" rtlCol="0" anchor="ctr"/>
          <a:lstStyle>
            <a:lvl1pPr algn="l">
              <a:defRPr sz="1200" b="0" i="0">
                <a:solidFill>
                  <a:schemeClr val="bg1">
                    <a:lumMod val="75000"/>
                  </a:schemeClr>
                </a:solidFill>
                <a:latin typeface="+mn-lt"/>
                <a:cs typeface="Ubuntu Light"/>
              </a:defRPr>
            </a:lvl1pPr>
          </a:lstStyle>
          <a:p>
            <a:pPr>
              <a:defRPr/>
            </a:pPr>
            <a:fld id="{F93381D4-F870-40C7-B064-26B7095B2FA2}" type="datetime1">
              <a:rPr lang="en-GB" noProof="0" smtClean="0"/>
              <a:t>13/06/2023</a:t>
            </a:fld>
            <a:endParaRPr lang="en-GB" noProof="0"/>
          </a:p>
        </p:txBody>
      </p:sp>
      <p:sp>
        <p:nvSpPr>
          <p:cNvPr id="5" name="Footer Placeholder 2"/>
          <p:cNvSpPr>
            <a:spLocks noGrp="1"/>
          </p:cNvSpPr>
          <p:nvPr>
            <p:ph type="ftr" sz="quarter" idx="3"/>
          </p:nvPr>
        </p:nvSpPr>
        <p:spPr bwMode="auto">
          <a:xfrm>
            <a:off x="4888579" y="6356351"/>
            <a:ext cx="5720652" cy="365125"/>
          </a:xfrm>
          <a:prstGeom prst="rect">
            <a:avLst/>
          </a:prstGeom>
        </p:spPr>
        <p:txBody>
          <a:bodyPr vert="horz" lIns="91440" tIns="45720" rIns="91440" bIns="45720" rtlCol="0" anchor="ctr"/>
          <a:lstStyle>
            <a:lvl1pPr algn="ctr">
              <a:defRPr sz="1200" b="0" i="0">
                <a:solidFill>
                  <a:schemeClr val="bg1">
                    <a:lumMod val="75000"/>
                  </a:schemeClr>
                </a:solidFill>
                <a:latin typeface="+mn-lt"/>
                <a:cs typeface="Ubuntu Light"/>
              </a:defRPr>
            </a:lvl1pPr>
          </a:lstStyle>
          <a:p>
            <a:pPr>
              <a:defRPr/>
            </a:pPr>
            <a:endParaRPr lang="en-GB" noProof="0"/>
          </a:p>
        </p:txBody>
      </p:sp>
      <p:sp>
        <p:nvSpPr>
          <p:cNvPr id="6" name="Slide Number Placeholder 3"/>
          <p:cNvSpPr>
            <a:spLocks noGrp="1"/>
          </p:cNvSpPr>
          <p:nvPr>
            <p:ph type="sldNum" sz="quarter" idx="4"/>
          </p:nvPr>
        </p:nvSpPr>
        <p:spPr bwMode="auto">
          <a:xfrm>
            <a:off x="10609232" y="6356351"/>
            <a:ext cx="973168"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pPr>
              <a:defRPr/>
            </a:pPr>
            <a:fld id="{8D6C380F-326D-3C40-9EE7-7FBAB0953422}" type="slidenum">
              <a:rPr lang="en-GB" noProof="0" smtClean="0"/>
              <a:t>‹#›</a:t>
            </a:fld>
            <a:endParaRPr lang="en-GB" noProof="0"/>
          </a:p>
        </p:txBody>
      </p:sp>
      <p:sp>
        <p:nvSpPr>
          <p:cNvPr id="7" name="Espace réservé du texte 29"/>
          <p:cNvSpPr>
            <a:spLocks noGrp="1"/>
          </p:cNvSpPr>
          <p:nvPr>
            <p:ph type="body" idx="1"/>
          </p:nvPr>
        </p:nvSpPr>
        <p:spPr bwMode="auto">
          <a:xfrm>
            <a:off x="609600" y="1260001"/>
            <a:ext cx="10969139" cy="4864574"/>
          </a:xfrm>
          <a:prstGeom prst="rect">
            <a:avLst/>
          </a:prstGeom>
        </p:spPr>
        <p:txBody>
          <a:bodyPr vert="horz">
            <a:normAutofit/>
          </a:bodyPr>
          <a:lstStyle/>
          <a:p>
            <a:pPr lvl="0">
              <a:defRPr/>
            </a:pPr>
            <a:r>
              <a:rPr lang="en-GB" noProof="0" dirty="0"/>
              <a:t>Slide text first level</a:t>
            </a:r>
          </a:p>
          <a:p>
            <a:pPr lvl="1">
              <a:defRPr/>
            </a:pPr>
            <a:r>
              <a:rPr lang="en-GB" noProof="0" dirty="0"/>
              <a:t>Slide text second level</a:t>
            </a:r>
          </a:p>
          <a:p>
            <a:pPr lvl="2">
              <a:defRPr/>
            </a:pPr>
            <a:r>
              <a:rPr lang="en-GB" noProof="0" dirty="0"/>
              <a:t>Slide text third level</a:t>
            </a:r>
          </a:p>
          <a:p>
            <a:pPr lvl="3">
              <a:defRPr/>
            </a:pPr>
            <a:r>
              <a:rPr lang="en-GB" noProof="0" dirty="0"/>
              <a:t>Slide text fourth level</a:t>
            </a:r>
          </a:p>
          <a:p>
            <a:pPr lvl="4">
              <a:defRPr/>
            </a:pPr>
            <a:r>
              <a:rPr lang="en-GB" noProof="0" dirty="0"/>
              <a:t>Slide text fifth level</a:t>
            </a:r>
          </a:p>
        </p:txBody>
      </p:sp>
      <p:sp>
        <p:nvSpPr>
          <p:cNvPr id="8" name="Espace réservé du titre 8"/>
          <p:cNvSpPr>
            <a:spLocks noGrp="1"/>
          </p:cNvSpPr>
          <p:nvPr>
            <p:ph type="title"/>
          </p:nvPr>
        </p:nvSpPr>
        <p:spPr bwMode="auto">
          <a:xfrm>
            <a:off x="609600" y="233493"/>
            <a:ext cx="10969139" cy="715840"/>
          </a:xfrm>
          <a:prstGeom prst="rect">
            <a:avLst/>
          </a:prstGeom>
        </p:spPr>
        <p:txBody>
          <a:bodyPr vert="horz" lIns="45720" rIns="45720" anchor="ctr">
            <a:normAutofit/>
          </a:bodyPr>
          <a:lstStyle/>
          <a:p>
            <a:pPr>
              <a:defRPr/>
            </a:pPr>
            <a:r>
              <a:rPr lang="en-GB" noProof="0"/>
              <a:t>Slide Title</a:t>
            </a:r>
          </a:p>
        </p:txBody>
      </p:sp>
      <p:cxnSp>
        <p:nvCxnSpPr>
          <p:cNvPr id="9" name="Straight Connector 7"/>
          <p:cNvCxnSpPr>
            <a:cxnSpLocks/>
          </p:cNvCxnSpPr>
          <p:nvPr/>
        </p:nvCxnSpPr>
        <p:spPr bwMode="auto">
          <a:xfrm>
            <a:off x="609600" y="6285763"/>
            <a:ext cx="10969139" cy="0"/>
          </a:xfrm>
          <a:prstGeom prst="line">
            <a:avLst/>
          </a:prstGeom>
          <a:ln w="6350" cmpd="sng">
            <a:solidFill>
              <a:srgbClr val="0C377B"/>
            </a:solidFill>
          </a:ln>
        </p:spPr>
        <p:style>
          <a:lnRef idx="2">
            <a:schemeClr val="accent1"/>
          </a:lnRef>
          <a:fillRef idx="0">
            <a:schemeClr val="accent1"/>
          </a:fillRef>
          <a:effectRef idx="1">
            <a:schemeClr val="accent1"/>
          </a:effectRef>
          <a:fontRef idx="minor">
            <a:schemeClr val="tx1"/>
          </a:fontRef>
        </p:style>
      </p:cxnSp>
      <p:cxnSp>
        <p:nvCxnSpPr>
          <p:cNvPr id="11" name="Straight Connector 9"/>
          <p:cNvCxnSpPr>
            <a:cxnSpLocks/>
          </p:cNvCxnSpPr>
          <p:nvPr userDrawn="1"/>
        </p:nvCxnSpPr>
        <p:spPr bwMode="auto">
          <a:xfrm>
            <a:off x="613261" y="1056538"/>
            <a:ext cx="10969139" cy="0"/>
          </a:xfrm>
          <a:prstGeom prst="line">
            <a:avLst/>
          </a:prstGeom>
          <a:ln w="6350" cmpd="sng">
            <a:solidFill>
              <a:srgbClr val="0C377B"/>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60424D0C-B055-C048-95C0-F170006F7400}"/>
              </a:ext>
            </a:extLst>
          </p:cNvPr>
          <p:cNvSpPr/>
          <p:nvPr userDrawn="1"/>
        </p:nvSpPr>
        <p:spPr>
          <a:xfrm>
            <a:off x="1304033" y="6371419"/>
            <a:ext cx="914400" cy="475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endParaRPr lang="en-GB" sz="1800" noProof="0"/>
          </a:p>
        </p:txBody>
      </p:sp>
      <p:pic>
        <p:nvPicPr>
          <p:cNvPr id="14" name="Picture 13">
            <a:extLst>
              <a:ext uri="{FF2B5EF4-FFF2-40B4-BE49-F238E27FC236}">
                <a16:creationId xmlns:a16="http://schemas.microsoft.com/office/drawing/2014/main" id="{852387B8-74DD-43B1-9D40-64EE2D7248DE}"/>
              </a:ext>
            </a:extLst>
          </p:cNvPr>
          <p:cNvPicPr>
            <a:picLocks noChangeAspect="1"/>
          </p:cNvPicPr>
          <p:nvPr userDrawn="1"/>
        </p:nvPicPr>
        <p:blipFill>
          <a:blip r:embed="rId7"/>
          <a:stretch>
            <a:fillRect/>
          </a:stretch>
        </p:blipFill>
        <p:spPr bwMode="auto">
          <a:xfrm>
            <a:off x="623392" y="6381328"/>
            <a:ext cx="423482" cy="416651"/>
          </a:xfrm>
          <a:prstGeom prst="rect">
            <a:avLst/>
          </a:prstGeom>
        </p:spPr>
      </p:pic>
      <p:pic>
        <p:nvPicPr>
          <p:cNvPr id="13" name="Picture 2">
            <a:extLst>
              <a:ext uri="{FF2B5EF4-FFF2-40B4-BE49-F238E27FC236}">
                <a16:creationId xmlns:a16="http://schemas.microsoft.com/office/drawing/2014/main" id="{C93CAF8B-1391-4D8B-AB8D-7BAD6CD78765}"/>
              </a:ext>
            </a:extLst>
          </p:cNvPr>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561189" y="6352531"/>
            <a:ext cx="1067682" cy="440233"/>
          </a:xfrm>
          <a:prstGeom prst="rect">
            <a:avLst/>
          </a:prstGeom>
          <a:noFill/>
          <a:effectLst/>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Lst>
  <p:hf hdr="0" ftr="0"/>
  <p:txStyles>
    <p:titleStyle>
      <a:lvl1pPr algn="l">
        <a:spcBef>
          <a:spcPts val="0"/>
        </a:spcBef>
        <a:buNone/>
        <a:defRPr sz="3600" b="0" i="0">
          <a:solidFill>
            <a:srgbClr val="5AA3D9"/>
          </a:solidFill>
          <a:latin typeface="+mj-lt"/>
          <a:ea typeface="+mj-ea"/>
          <a:cs typeface="Ubuntu Light"/>
        </a:defRPr>
      </a:lvl1pPr>
    </p:titleStyle>
    <p:body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p:bodyStyle>
    <p:otherStyle>
      <a:lvl1pPr marL="0" algn="l">
        <a:defRPr>
          <a:solidFill>
            <a:schemeClr val="tx1"/>
          </a:solidFill>
          <a:latin typeface="+mn-lt"/>
          <a:ea typeface="+mn-ea"/>
          <a:cs typeface="+mn-cs"/>
        </a:defRPr>
      </a:lvl1pPr>
      <a:lvl2pPr marL="457200" algn="l">
        <a:defRPr>
          <a:solidFill>
            <a:schemeClr val="tx1"/>
          </a:solidFill>
          <a:latin typeface="+mn-lt"/>
          <a:ea typeface="+mn-ea"/>
          <a:cs typeface="+mn-cs"/>
        </a:defRPr>
      </a:lvl2pPr>
      <a:lvl3pPr marL="914400" algn="l">
        <a:defRPr>
          <a:solidFill>
            <a:schemeClr val="tx1"/>
          </a:solidFill>
          <a:latin typeface="+mn-lt"/>
          <a:ea typeface="+mn-ea"/>
          <a:cs typeface="+mn-cs"/>
        </a:defRPr>
      </a:lvl3pPr>
      <a:lvl4pPr marL="1371600" algn="l">
        <a:defRPr>
          <a:solidFill>
            <a:schemeClr val="tx1"/>
          </a:solidFill>
          <a:latin typeface="+mn-lt"/>
          <a:ea typeface="+mn-ea"/>
          <a:cs typeface="+mn-cs"/>
        </a:defRPr>
      </a:lvl4pPr>
      <a:lvl5pPr marL="1828800" algn="l">
        <a:defRPr>
          <a:solidFill>
            <a:schemeClr val="tx1"/>
          </a:solidFill>
          <a:latin typeface="+mn-lt"/>
          <a:ea typeface="+mn-ea"/>
          <a:cs typeface="+mn-cs"/>
        </a:defRPr>
      </a:lvl5pPr>
      <a:lvl6pPr marL="2286000" algn="l">
        <a:defRPr>
          <a:solidFill>
            <a:schemeClr val="tx1"/>
          </a:solidFill>
          <a:latin typeface="+mn-lt"/>
          <a:ea typeface="+mn-ea"/>
          <a:cs typeface="+mn-cs"/>
        </a:defRPr>
      </a:lvl6pPr>
      <a:lvl7pPr marL="2743200" algn="l">
        <a:defRPr>
          <a:solidFill>
            <a:schemeClr val="tx1"/>
          </a:solidFill>
          <a:latin typeface="+mn-lt"/>
          <a:ea typeface="+mn-ea"/>
          <a:cs typeface="+mn-cs"/>
        </a:defRPr>
      </a:lvl7pPr>
      <a:lvl8pPr marL="3200400" algn="l">
        <a:defRPr>
          <a:solidFill>
            <a:schemeClr val="tx1"/>
          </a:solidFill>
          <a:latin typeface="+mn-lt"/>
          <a:ea typeface="+mn-ea"/>
          <a:cs typeface="+mn-cs"/>
        </a:defRPr>
      </a:lvl8pPr>
      <a:lvl9pPr marL="3657600" algn="l">
        <a:defRPr>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5.png"/><Relationship Id="rId3" Type="http://schemas.microsoft.com/office/2007/relationships/hdphoto" Target="../media/hdphoto1.wdp"/><Relationship Id="rId7" Type="http://schemas.microsoft.com/office/2007/relationships/hdphoto" Target="../media/hdphoto2.wdp"/><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7.png"/><Relationship Id="rId4" Type="http://schemas.openxmlformats.org/officeDocument/2006/relationships/hyperlink" Target="https://edms.cern.ch/ui/file/2813018/1/Radiation_Test_Request_Document-DIOT_switches_docx_cpdf.pdf" TargetMode="External"/><Relationship Id="rId9"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8.png"/><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3" Type="http://schemas.openxmlformats.org/officeDocument/2006/relationships/hyperlink" Target="https://edms.cern.ch/ui/#!master/navigator/document?P:1382953417:101142121:subDocs" TargetMode="External"/><Relationship Id="rId2" Type="http://schemas.openxmlformats.org/officeDocument/2006/relationships/image" Target="../media/image45.png"/><Relationship Id="rId1" Type="http://schemas.openxmlformats.org/officeDocument/2006/relationships/slideLayout" Target="../slideLayouts/slideLayout3.xml"/><Relationship Id="rId5" Type="http://schemas.openxmlformats.org/officeDocument/2006/relationships/hyperlink" Target="https://edms.cern.ch/ui/#!master/navigator/project?P:1711529221:101151764:subDocs" TargetMode="External"/><Relationship Id="rId4" Type="http://schemas.openxmlformats.org/officeDocument/2006/relationships/hyperlink" Target="mailto:EPR-Radiation-Test-Team@cern.ch"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radwg.web.cern.ch/"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46.png"/><Relationship Id="rId4" Type="http://schemas.openxmlformats.org/officeDocument/2006/relationships/hyperlink" Target="https://radwg.web.cern.ch/content/radiation-test-database"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19.sv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RADWG Activities Overview</a:t>
            </a:r>
          </a:p>
        </p:txBody>
      </p:sp>
      <p:sp>
        <p:nvSpPr>
          <p:cNvPr id="2" name="TextBox 1"/>
          <p:cNvSpPr txBox="1"/>
          <p:nvPr/>
        </p:nvSpPr>
        <p:spPr>
          <a:xfrm>
            <a:off x="575732" y="3861048"/>
            <a:ext cx="7450667" cy="461665"/>
          </a:xfrm>
          <a:prstGeom prst="rect">
            <a:avLst/>
          </a:prstGeom>
          <a:noFill/>
        </p:spPr>
        <p:txBody>
          <a:bodyPr wrap="square" rtlCol="0">
            <a:spAutoFit/>
          </a:bodyPr>
          <a:lstStyle/>
          <a:p>
            <a:r>
              <a:rPr lang="en-US" sz="2400" dirty="0"/>
              <a:t>Rudy Ferraro (BE-CEM-EPR)</a:t>
            </a:r>
            <a:endParaRPr lang="en-GB" sz="2400" dirty="0"/>
          </a:p>
        </p:txBody>
      </p:sp>
      <p:sp>
        <p:nvSpPr>
          <p:cNvPr id="7" name="Text Placeholder 2">
            <a:extLst>
              <a:ext uri="{FF2B5EF4-FFF2-40B4-BE49-F238E27FC236}">
                <a16:creationId xmlns:a16="http://schemas.microsoft.com/office/drawing/2014/main" id="{B1BDC87F-8373-457C-88D8-2003C331A0BC}"/>
              </a:ext>
            </a:extLst>
          </p:cNvPr>
          <p:cNvSpPr>
            <a:spLocks noGrp="1"/>
          </p:cNvSpPr>
          <p:nvPr>
            <p:ph type="body" idx="1"/>
          </p:nvPr>
        </p:nvSpPr>
        <p:spPr bwMode="auto">
          <a:xfrm>
            <a:off x="575732" y="4941168"/>
            <a:ext cx="7450667" cy="432048"/>
          </a:xfrm>
        </p:spPr>
        <p:txBody>
          <a:bodyPr/>
          <a:lstStyle/>
          <a:p>
            <a:pPr>
              <a:defRPr/>
            </a:pPr>
            <a:r>
              <a:rPr lang="en-US" dirty="0"/>
              <a:t>RadWG Workshop – 15</a:t>
            </a:r>
            <a:r>
              <a:rPr lang="en-US" baseline="30000" dirty="0"/>
              <a:t>th</a:t>
            </a:r>
            <a:r>
              <a:rPr lang="en-US" dirty="0"/>
              <a:t> June,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D4AB3-820A-28B6-4626-BAC2AACF47BA}"/>
              </a:ext>
            </a:extLst>
          </p:cNvPr>
          <p:cNvSpPr>
            <a:spLocks noGrp="1"/>
          </p:cNvSpPr>
          <p:nvPr>
            <p:ph type="title"/>
          </p:nvPr>
        </p:nvSpPr>
        <p:spPr/>
        <p:txBody>
          <a:bodyPr/>
          <a:lstStyle/>
          <a:p>
            <a:r>
              <a:rPr lang="en-US" b="1" dirty="0"/>
              <a:t>Recent results: </a:t>
            </a:r>
            <a:r>
              <a:rPr lang="en-US" dirty="0"/>
              <a:t>Analog Switches (DIOT / BE-CEM)</a:t>
            </a:r>
          </a:p>
        </p:txBody>
      </p:sp>
      <p:sp>
        <p:nvSpPr>
          <p:cNvPr id="5" name="Date Placeholder 4">
            <a:extLst>
              <a:ext uri="{FF2B5EF4-FFF2-40B4-BE49-F238E27FC236}">
                <a16:creationId xmlns:a16="http://schemas.microsoft.com/office/drawing/2014/main" id="{55C58E18-E698-A0F2-035D-2F47AAB5F8F7}"/>
              </a:ext>
            </a:extLst>
          </p:cNvPr>
          <p:cNvSpPr>
            <a:spLocks noGrp="1"/>
          </p:cNvSpPr>
          <p:nvPr>
            <p:ph type="dt" sz="half" idx="17"/>
          </p:nvPr>
        </p:nvSpPr>
        <p:spPr/>
        <p:txBody>
          <a:bodyPr/>
          <a:lstStyle/>
          <a:p>
            <a:pPr>
              <a:defRPr/>
            </a:pPr>
            <a:fld id="{F93381D4-F870-40C7-B064-26B7095B2FA2}" type="datetime1">
              <a:rPr lang="en-GB" noProof="0" smtClean="0"/>
              <a:t>15/06/2023</a:t>
            </a:fld>
            <a:endParaRPr lang="en-GB" noProof="0"/>
          </a:p>
        </p:txBody>
      </p:sp>
      <p:sp>
        <p:nvSpPr>
          <p:cNvPr id="6" name="Slide Number Placeholder 5">
            <a:extLst>
              <a:ext uri="{FF2B5EF4-FFF2-40B4-BE49-F238E27FC236}">
                <a16:creationId xmlns:a16="http://schemas.microsoft.com/office/drawing/2014/main" id="{9C664644-B89D-2526-48E3-42EB5A20A016}"/>
              </a:ext>
            </a:extLst>
          </p:cNvPr>
          <p:cNvSpPr>
            <a:spLocks noGrp="1"/>
          </p:cNvSpPr>
          <p:nvPr>
            <p:ph type="sldNum" sz="quarter" idx="19"/>
          </p:nvPr>
        </p:nvSpPr>
        <p:spPr/>
        <p:txBody>
          <a:bodyPr/>
          <a:lstStyle/>
          <a:p>
            <a:pPr>
              <a:defRPr/>
            </a:pPr>
            <a:fld id="{8D6C380F-326D-3C40-9EE7-7FBAB0953422}" type="slidenum">
              <a:rPr lang="en-GB" noProof="0" smtClean="0"/>
              <a:t>10</a:t>
            </a:fld>
            <a:endParaRPr lang="en-GB" noProof="0"/>
          </a:p>
        </p:txBody>
      </p:sp>
      <p:sp>
        <p:nvSpPr>
          <p:cNvPr id="7" name="Date Placeholder 4">
            <a:extLst>
              <a:ext uri="{FF2B5EF4-FFF2-40B4-BE49-F238E27FC236}">
                <a16:creationId xmlns:a16="http://schemas.microsoft.com/office/drawing/2014/main" id="{7408A9F9-9C60-13B8-0BC6-69E6FC958C8D}"/>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14" name="TextBox 13">
            <a:extLst>
              <a:ext uri="{FF2B5EF4-FFF2-40B4-BE49-F238E27FC236}">
                <a16:creationId xmlns:a16="http://schemas.microsoft.com/office/drawing/2014/main" id="{D1167469-7C02-7127-3278-BD585CC828DA}"/>
              </a:ext>
            </a:extLst>
          </p:cNvPr>
          <p:cNvSpPr txBox="1"/>
          <p:nvPr/>
        </p:nvSpPr>
        <p:spPr>
          <a:xfrm>
            <a:off x="616226" y="1159736"/>
            <a:ext cx="10962513" cy="276999"/>
          </a:xfrm>
          <a:prstGeom prst="rect">
            <a:avLst/>
          </a:prstGeom>
          <a:noFill/>
        </p:spPr>
        <p:txBody>
          <a:bodyPr wrap="square">
            <a:spAutoFit/>
          </a:bodyPr>
          <a:lstStyle/>
          <a:p>
            <a:pPr marL="171450" indent="-171450">
              <a:buFont typeface="Arial" panose="020B0604020202020204" pitchFamily="34" charset="0"/>
              <a:buChar char="•"/>
            </a:pPr>
            <a:r>
              <a:rPr lang="en-US" sz="1200" b="1" dirty="0"/>
              <a:t>Objective: </a:t>
            </a:r>
            <a:r>
              <a:rPr lang="en-US" sz="1200" dirty="0"/>
              <a:t>Find a good candidate to isolate I2C devices by opening the switch placed on the digital lines, either with I2C translators or analog switches</a:t>
            </a:r>
          </a:p>
        </p:txBody>
      </p:sp>
      <p:sp>
        <p:nvSpPr>
          <p:cNvPr id="3" name="Rectangle 2">
            <a:extLst>
              <a:ext uri="{FF2B5EF4-FFF2-40B4-BE49-F238E27FC236}">
                <a16:creationId xmlns:a16="http://schemas.microsoft.com/office/drawing/2014/main" id="{CACF0EBA-70B0-6DCB-B77E-A3BD66693980}"/>
              </a:ext>
            </a:extLst>
          </p:cNvPr>
          <p:cNvSpPr/>
          <p:nvPr/>
        </p:nvSpPr>
        <p:spPr bwMode="auto">
          <a:xfrm>
            <a:off x="4245996" y="2829250"/>
            <a:ext cx="732352" cy="708728"/>
          </a:xfrm>
          <a:prstGeom prst="rect">
            <a:avLst/>
          </a:prstGeom>
          <a:noFill/>
          <a:ln w="25400" cap="rnd">
            <a:solidFill>
              <a:srgbClr val="0F0F0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p>
        </p:txBody>
      </p:sp>
      <p:sp>
        <p:nvSpPr>
          <p:cNvPr id="4" name="TextBox 3">
            <a:extLst>
              <a:ext uri="{FF2B5EF4-FFF2-40B4-BE49-F238E27FC236}">
                <a16:creationId xmlns:a16="http://schemas.microsoft.com/office/drawing/2014/main" id="{68B0206E-653D-23CC-3700-632B387B8D50}"/>
              </a:ext>
            </a:extLst>
          </p:cNvPr>
          <p:cNvSpPr txBox="1"/>
          <p:nvPr/>
        </p:nvSpPr>
        <p:spPr>
          <a:xfrm>
            <a:off x="3801862" y="2521473"/>
            <a:ext cx="1620620" cy="307777"/>
          </a:xfrm>
          <a:prstGeom prst="rect">
            <a:avLst/>
          </a:prstGeom>
          <a:noFill/>
        </p:spPr>
        <p:txBody>
          <a:bodyPr wrap="square">
            <a:spAutoFit/>
          </a:bodyPr>
          <a:lstStyle/>
          <a:p>
            <a:pPr algn="ctr"/>
            <a:r>
              <a:rPr lang="en-GB" sz="1400" b="1" dirty="0">
                <a:solidFill>
                  <a:srgbClr val="0F0F0F"/>
                </a:solidFill>
              </a:rPr>
              <a:t>Test Preparation</a:t>
            </a:r>
          </a:p>
        </p:txBody>
      </p:sp>
      <p:pic>
        <p:nvPicPr>
          <p:cNvPr id="15" name="Picture 4" descr="Cheltenham Car Fault Finding &amp; Advanced Diagnostics - PSC Autocentre">
            <a:extLst>
              <a:ext uri="{FF2B5EF4-FFF2-40B4-BE49-F238E27FC236}">
                <a16:creationId xmlns:a16="http://schemas.microsoft.com/office/drawing/2014/main" id="{F474E2DF-A362-7A93-7383-B1A4A72190FA}"/>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0000" b="90000" l="10000" r="90000">
                        <a14:foregroundMark x1="42000" y1="26667" x2="42000" y2="26333"/>
                        <a14:foregroundMark x1="38500" y1="36667" x2="38500" y2="36667"/>
                        <a14:foregroundMark x1="49333" y1="29333" x2="49333" y2="29333"/>
                      </a14:backgroundRemoval>
                    </a14:imgEffect>
                  </a14:imgLayer>
                </a14:imgProps>
              </a:ext>
              <a:ext uri="{28A0092B-C50C-407E-A947-70E740481C1C}">
                <a14:useLocalDpi xmlns:a14="http://schemas.microsoft.com/office/drawing/2010/main" val="0"/>
              </a:ext>
            </a:extLst>
          </a:blip>
          <a:srcRect l="10031" t="13665" r="12742" b="15389"/>
          <a:stretch/>
        </p:blipFill>
        <p:spPr bwMode="auto">
          <a:xfrm>
            <a:off x="4332513" y="2942945"/>
            <a:ext cx="556066" cy="51083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56A98240-3D48-6695-7520-416CA8EE28A1}"/>
              </a:ext>
            </a:extLst>
          </p:cNvPr>
          <p:cNvSpPr txBox="1"/>
          <p:nvPr/>
        </p:nvSpPr>
        <p:spPr>
          <a:xfrm>
            <a:off x="1592654" y="4106921"/>
            <a:ext cx="1925798" cy="553998"/>
          </a:xfrm>
          <a:prstGeom prst="rect">
            <a:avLst/>
          </a:prstGeom>
          <a:noFill/>
        </p:spPr>
        <p:txBody>
          <a:bodyPr wrap="square">
            <a:spAutoFit/>
          </a:bodyPr>
          <a:lstStyle/>
          <a:p>
            <a:r>
              <a:rPr lang="en-GB" sz="1000" dirty="0">
                <a:solidFill>
                  <a:srgbClr val="0F0F0F"/>
                </a:solidFill>
              </a:rPr>
              <a:t>I2C level translator</a:t>
            </a:r>
          </a:p>
          <a:p>
            <a:pPr marL="396875" indent="-171450">
              <a:buFont typeface="Arial" panose="020B0604020202020204" pitchFamily="34" charset="0"/>
              <a:buChar char="•"/>
            </a:pPr>
            <a:r>
              <a:rPr lang="en-GB" sz="1000" dirty="0">
                <a:solidFill>
                  <a:srgbClr val="0F0F0F"/>
                </a:solidFill>
              </a:rPr>
              <a:t>PCA9306</a:t>
            </a:r>
          </a:p>
          <a:p>
            <a:pPr marL="396875" indent="-171450">
              <a:buFont typeface="Arial" panose="020B0604020202020204" pitchFamily="34" charset="0"/>
              <a:buChar char="•"/>
            </a:pPr>
            <a:r>
              <a:rPr lang="en-GB" sz="1000" dirty="0">
                <a:solidFill>
                  <a:srgbClr val="0F0F0F"/>
                </a:solidFill>
              </a:rPr>
              <a:t>TCA9406</a:t>
            </a:r>
          </a:p>
        </p:txBody>
      </p:sp>
      <p:sp>
        <p:nvSpPr>
          <p:cNvPr id="18" name="TextBox 17">
            <a:extLst>
              <a:ext uri="{FF2B5EF4-FFF2-40B4-BE49-F238E27FC236}">
                <a16:creationId xmlns:a16="http://schemas.microsoft.com/office/drawing/2014/main" id="{07EA0956-D606-E67F-7653-BD385B8C61DE}"/>
              </a:ext>
            </a:extLst>
          </p:cNvPr>
          <p:cNvSpPr txBox="1"/>
          <p:nvPr/>
        </p:nvSpPr>
        <p:spPr>
          <a:xfrm>
            <a:off x="1398285" y="3926410"/>
            <a:ext cx="2287765" cy="253916"/>
          </a:xfrm>
          <a:prstGeom prst="rect">
            <a:avLst/>
          </a:prstGeom>
          <a:noFill/>
        </p:spPr>
        <p:txBody>
          <a:bodyPr wrap="square">
            <a:spAutoFit/>
          </a:bodyPr>
          <a:lstStyle/>
          <a:p>
            <a:r>
              <a:rPr lang="en-GB" sz="1050" b="1" dirty="0">
                <a:solidFill>
                  <a:srgbClr val="0F0F0F"/>
                </a:solidFill>
              </a:rPr>
              <a:t>Two types of devices requested:</a:t>
            </a:r>
          </a:p>
        </p:txBody>
      </p:sp>
      <p:cxnSp>
        <p:nvCxnSpPr>
          <p:cNvPr id="19" name="Straight Connector 18">
            <a:extLst>
              <a:ext uri="{FF2B5EF4-FFF2-40B4-BE49-F238E27FC236}">
                <a16:creationId xmlns:a16="http://schemas.microsoft.com/office/drawing/2014/main" id="{F794A372-0F16-1907-9024-A01A2AA38775}"/>
              </a:ext>
            </a:extLst>
          </p:cNvPr>
          <p:cNvCxnSpPr>
            <a:cxnSpLocks/>
          </p:cNvCxnSpPr>
          <p:nvPr/>
        </p:nvCxnSpPr>
        <p:spPr bwMode="auto">
          <a:xfrm>
            <a:off x="1374577" y="3648569"/>
            <a:ext cx="0" cy="2516391"/>
          </a:xfrm>
          <a:prstGeom prst="line">
            <a:avLst/>
          </a:prstGeom>
          <a:ln>
            <a:solidFill>
              <a:srgbClr val="0F0F0F"/>
            </a:solidFill>
          </a:ln>
        </p:spPr>
        <p:style>
          <a:lnRef idx="2">
            <a:schemeClr val="accent1"/>
          </a:lnRef>
          <a:fillRef idx="0">
            <a:schemeClr val="accent1"/>
          </a:fillRef>
          <a:effectRef idx="1">
            <a:schemeClr val="accent1"/>
          </a:effectRef>
          <a:fontRef idx="minor">
            <a:schemeClr val="tx1"/>
          </a:fontRef>
        </p:style>
      </p:cxnSp>
      <p:sp>
        <p:nvSpPr>
          <p:cNvPr id="23" name="Rectangle 22">
            <a:extLst>
              <a:ext uri="{FF2B5EF4-FFF2-40B4-BE49-F238E27FC236}">
                <a16:creationId xmlns:a16="http://schemas.microsoft.com/office/drawing/2014/main" id="{A13C6A43-BAED-C787-4528-CF07E09361B7}"/>
              </a:ext>
            </a:extLst>
          </p:cNvPr>
          <p:cNvSpPr/>
          <p:nvPr/>
        </p:nvSpPr>
        <p:spPr bwMode="auto">
          <a:xfrm>
            <a:off x="1213226" y="2829250"/>
            <a:ext cx="732352" cy="708728"/>
          </a:xfrm>
          <a:prstGeom prst="rect">
            <a:avLst/>
          </a:prstGeom>
          <a:noFill/>
          <a:ln w="25400" cap="rnd">
            <a:solidFill>
              <a:srgbClr val="0F0F0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p>
        </p:txBody>
      </p:sp>
      <p:sp>
        <p:nvSpPr>
          <p:cNvPr id="24" name="TextBox 23">
            <a:extLst>
              <a:ext uri="{FF2B5EF4-FFF2-40B4-BE49-F238E27FC236}">
                <a16:creationId xmlns:a16="http://schemas.microsoft.com/office/drawing/2014/main" id="{17EDA3AA-CF38-1985-CBA2-920EF587DB19}"/>
              </a:ext>
            </a:extLst>
          </p:cNvPr>
          <p:cNvSpPr txBox="1"/>
          <p:nvPr/>
        </p:nvSpPr>
        <p:spPr>
          <a:xfrm>
            <a:off x="669238" y="2521473"/>
            <a:ext cx="1820328" cy="307777"/>
          </a:xfrm>
          <a:prstGeom prst="rect">
            <a:avLst/>
          </a:prstGeom>
          <a:noFill/>
        </p:spPr>
        <p:txBody>
          <a:bodyPr wrap="square">
            <a:spAutoFit/>
          </a:bodyPr>
          <a:lstStyle/>
          <a:p>
            <a:pPr algn="ctr"/>
            <a:r>
              <a:rPr lang="en-GB" sz="1400" b="1" dirty="0">
                <a:solidFill>
                  <a:srgbClr val="0F0F0F"/>
                </a:solidFill>
              </a:rPr>
              <a:t>Selection / Request</a:t>
            </a:r>
          </a:p>
        </p:txBody>
      </p:sp>
      <p:sp>
        <p:nvSpPr>
          <p:cNvPr id="25" name="TextBox 24">
            <a:extLst>
              <a:ext uri="{FF2B5EF4-FFF2-40B4-BE49-F238E27FC236}">
                <a16:creationId xmlns:a16="http://schemas.microsoft.com/office/drawing/2014/main" id="{534080BC-DC26-6DF8-E43A-ED2D84633D60}"/>
              </a:ext>
            </a:extLst>
          </p:cNvPr>
          <p:cNvSpPr txBox="1"/>
          <p:nvPr/>
        </p:nvSpPr>
        <p:spPr>
          <a:xfrm>
            <a:off x="1398286" y="3648569"/>
            <a:ext cx="1230614" cy="261610"/>
          </a:xfrm>
          <a:prstGeom prst="rect">
            <a:avLst/>
          </a:prstGeom>
          <a:noFill/>
        </p:spPr>
        <p:txBody>
          <a:bodyPr wrap="square">
            <a:spAutoFit/>
          </a:bodyPr>
          <a:lstStyle/>
          <a:p>
            <a:r>
              <a:rPr lang="en-GB" sz="1100" b="1" dirty="0">
                <a:solidFill>
                  <a:srgbClr val="0F0F0F"/>
                </a:solidFill>
                <a:hlinkClick r:id="rId4"/>
              </a:rPr>
              <a:t>EDMS Request</a:t>
            </a:r>
            <a:endParaRPr lang="en-GB" sz="1100" b="1" dirty="0">
              <a:solidFill>
                <a:srgbClr val="0F0F0F"/>
              </a:solidFill>
            </a:endParaRPr>
          </a:p>
        </p:txBody>
      </p:sp>
      <p:pic>
        <p:nvPicPr>
          <p:cNvPr id="27" name="Picture 26">
            <a:extLst>
              <a:ext uri="{FF2B5EF4-FFF2-40B4-BE49-F238E27FC236}">
                <a16:creationId xmlns:a16="http://schemas.microsoft.com/office/drawing/2014/main" id="{A1230D85-5BBA-D696-29DF-F62A2FA98B8F}"/>
              </a:ext>
            </a:extLst>
          </p:cNvPr>
          <p:cNvPicPr>
            <a:picLocks noChangeAspect="1"/>
          </p:cNvPicPr>
          <p:nvPr/>
        </p:nvPicPr>
        <p:blipFill>
          <a:blip r:embed="rId5"/>
          <a:stretch>
            <a:fillRect/>
          </a:stretch>
        </p:blipFill>
        <p:spPr>
          <a:xfrm>
            <a:off x="4699025" y="1509527"/>
            <a:ext cx="2338377" cy="848290"/>
          </a:xfrm>
          <a:prstGeom prst="rect">
            <a:avLst/>
          </a:prstGeom>
          <a:ln>
            <a:noFill/>
          </a:ln>
          <a:effectLst>
            <a:outerShdw blurRad="292100" dist="139700" dir="2700000" algn="tl" rotWithShape="0">
              <a:srgbClr val="333333">
                <a:alpha val="65000"/>
              </a:srgbClr>
            </a:outerShdw>
          </a:effectLst>
        </p:spPr>
      </p:pic>
      <p:sp>
        <p:nvSpPr>
          <p:cNvPr id="28" name="TextBox 27">
            <a:extLst>
              <a:ext uri="{FF2B5EF4-FFF2-40B4-BE49-F238E27FC236}">
                <a16:creationId xmlns:a16="http://schemas.microsoft.com/office/drawing/2014/main" id="{DCD3C055-448E-4FFC-1CA1-FE6F12D3CEC5}"/>
              </a:ext>
            </a:extLst>
          </p:cNvPr>
          <p:cNvSpPr txBox="1"/>
          <p:nvPr/>
        </p:nvSpPr>
        <p:spPr>
          <a:xfrm>
            <a:off x="7042005" y="2168252"/>
            <a:ext cx="3289688" cy="230832"/>
          </a:xfrm>
          <a:prstGeom prst="rect">
            <a:avLst/>
          </a:prstGeom>
          <a:noFill/>
        </p:spPr>
        <p:txBody>
          <a:bodyPr wrap="square">
            <a:spAutoFit/>
          </a:bodyPr>
          <a:lstStyle/>
          <a:p>
            <a:r>
              <a:rPr lang="en-GB" sz="900" dirty="0"/>
              <a:t>© From EDMS Test request by filled by DIOT Responsible</a:t>
            </a:r>
          </a:p>
        </p:txBody>
      </p:sp>
      <p:sp>
        <p:nvSpPr>
          <p:cNvPr id="29" name="TextBox 28">
            <a:extLst>
              <a:ext uri="{FF2B5EF4-FFF2-40B4-BE49-F238E27FC236}">
                <a16:creationId xmlns:a16="http://schemas.microsoft.com/office/drawing/2014/main" id="{A14B18CA-4565-B297-6274-E132FE4BFB0D}"/>
              </a:ext>
            </a:extLst>
          </p:cNvPr>
          <p:cNvSpPr txBox="1"/>
          <p:nvPr/>
        </p:nvSpPr>
        <p:spPr>
          <a:xfrm>
            <a:off x="1592653" y="4586385"/>
            <a:ext cx="2120161" cy="1169551"/>
          </a:xfrm>
          <a:prstGeom prst="rect">
            <a:avLst/>
          </a:prstGeom>
          <a:noFill/>
        </p:spPr>
        <p:txBody>
          <a:bodyPr wrap="square">
            <a:spAutoFit/>
          </a:bodyPr>
          <a:lstStyle/>
          <a:p>
            <a:r>
              <a:rPr lang="en-GB" sz="1000" dirty="0">
                <a:solidFill>
                  <a:srgbClr val="0F0F0F"/>
                </a:solidFill>
              </a:rPr>
              <a:t>Analog Switch</a:t>
            </a:r>
          </a:p>
          <a:p>
            <a:pPr marL="396875" indent="-171450">
              <a:buFont typeface="Arial" panose="020B0604020202020204" pitchFamily="34" charset="0"/>
              <a:buChar char="•"/>
            </a:pPr>
            <a:r>
              <a:rPr lang="en-GB" sz="1000" dirty="0">
                <a:solidFill>
                  <a:srgbClr val="0F0F0F"/>
                </a:solidFill>
              </a:rPr>
              <a:t>74HC4066PW</a:t>
            </a:r>
          </a:p>
          <a:p>
            <a:pPr marL="396875" indent="-171450">
              <a:buFont typeface="Arial" panose="020B0604020202020204" pitchFamily="34" charset="0"/>
              <a:buChar char="•"/>
            </a:pPr>
            <a:r>
              <a:rPr lang="en-GB" sz="1000" dirty="0">
                <a:solidFill>
                  <a:srgbClr val="0F0F0F"/>
                </a:solidFill>
              </a:rPr>
              <a:t>74HC2G66DP</a:t>
            </a:r>
          </a:p>
          <a:p>
            <a:pPr marL="396875" indent="-171450">
              <a:buFont typeface="Arial" panose="020B0604020202020204" pitchFamily="34" charset="0"/>
              <a:buChar char="•"/>
            </a:pPr>
            <a:r>
              <a:rPr lang="en-GB" sz="1000" dirty="0">
                <a:solidFill>
                  <a:srgbClr val="0F0F0F"/>
                </a:solidFill>
              </a:rPr>
              <a:t>74LVCV2G66DC</a:t>
            </a:r>
          </a:p>
          <a:p>
            <a:pPr marL="396875" indent="-171450">
              <a:buFont typeface="Arial" panose="020B0604020202020204" pitchFamily="34" charset="0"/>
              <a:buChar char="•"/>
            </a:pPr>
            <a:r>
              <a:rPr lang="en-GB" sz="1000" dirty="0">
                <a:solidFill>
                  <a:srgbClr val="0F0F0F"/>
                </a:solidFill>
              </a:rPr>
              <a:t>TC4S66F</a:t>
            </a:r>
          </a:p>
          <a:p>
            <a:pPr marL="396875" indent="-171450">
              <a:buFont typeface="Arial" panose="020B0604020202020204" pitchFamily="34" charset="0"/>
              <a:buChar char="•"/>
            </a:pPr>
            <a:r>
              <a:rPr lang="en-GB" sz="1000" dirty="0">
                <a:solidFill>
                  <a:srgbClr val="0F0F0F"/>
                </a:solidFill>
              </a:rPr>
              <a:t>CD4066BM</a:t>
            </a:r>
          </a:p>
          <a:p>
            <a:pPr marL="396875" indent="-171450">
              <a:buFont typeface="Arial" panose="020B0604020202020204" pitchFamily="34" charset="0"/>
              <a:buChar char="•"/>
            </a:pPr>
            <a:r>
              <a:rPr lang="en-GB" sz="1000" dirty="0">
                <a:solidFill>
                  <a:srgbClr val="0F0F0F"/>
                </a:solidFill>
              </a:rPr>
              <a:t>CD4016BMG4</a:t>
            </a:r>
          </a:p>
        </p:txBody>
      </p:sp>
      <p:sp>
        <p:nvSpPr>
          <p:cNvPr id="35" name="TextBox 34">
            <a:extLst>
              <a:ext uri="{FF2B5EF4-FFF2-40B4-BE49-F238E27FC236}">
                <a16:creationId xmlns:a16="http://schemas.microsoft.com/office/drawing/2014/main" id="{7EEC65B6-AC67-21B1-CB90-BB3EA8502AA6}"/>
              </a:ext>
            </a:extLst>
          </p:cNvPr>
          <p:cNvSpPr txBox="1"/>
          <p:nvPr/>
        </p:nvSpPr>
        <p:spPr>
          <a:xfrm>
            <a:off x="3733468" y="3657752"/>
            <a:ext cx="2553031" cy="2585323"/>
          </a:xfrm>
          <a:prstGeom prst="rect">
            <a:avLst/>
          </a:prstGeom>
          <a:noFill/>
        </p:spPr>
        <p:txBody>
          <a:bodyPr wrap="square">
            <a:spAutoFit/>
          </a:bodyPr>
          <a:lstStyle/>
          <a:p>
            <a:r>
              <a:rPr lang="en-GB" sz="1100" b="1" dirty="0">
                <a:solidFill>
                  <a:srgbClr val="0F0F0F"/>
                </a:solidFill>
              </a:rPr>
              <a:t>DUT Information:</a:t>
            </a:r>
          </a:p>
          <a:p>
            <a:pPr marL="171450" indent="-171450">
              <a:buFont typeface="Wingdings" panose="05000000000000000000" pitchFamily="2" charset="2"/>
              <a:buChar char="§"/>
            </a:pPr>
            <a:r>
              <a:rPr lang="en-GB" sz="1100" b="1" dirty="0">
                <a:solidFill>
                  <a:srgbClr val="0F0F0F"/>
                </a:solidFill>
              </a:rPr>
              <a:t>I2C level translators</a:t>
            </a:r>
          </a:p>
          <a:p>
            <a:pPr>
              <a:tabLst>
                <a:tab pos="288925" algn="l"/>
              </a:tabLst>
            </a:pPr>
            <a:r>
              <a:rPr lang="en-GB" sz="1050" b="1" dirty="0">
                <a:solidFill>
                  <a:srgbClr val="0F0F0F"/>
                </a:solidFill>
              </a:rPr>
              <a:t> 	</a:t>
            </a:r>
            <a:r>
              <a:rPr lang="en-GB" sz="1050" dirty="0">
                <a:solidFill>
                  <a:srgbClr val="0F0F0F"/>
                </a:solidFill>
              </a:rPr>
              <a:t>Similar devices tested in the 	past had DD problems and the 	requested DD levels are quite high</a:t>
            </a:r>
          </a:p>
          <a:p>
            <a:pPr marL="171450" indent="-171450">
              <a:buFont typeface="Wingdings" panose="05000000000000000000" pitchFamily="2" charset="2"/>
              <a:buChar char="§"/>
            </a:pPr>
            <a:r>
              <a:rPr lang="en-GB" sz="1100" b="1" dirty="0">
                <a:solidFill>
                  <a:srgbClr val="0F0F0F"/>
                </a:solidFill>
              </a:rPr>
              <a:t>Analog Switches</a:t>
            </a:r>
          </a:p>
          <a:p>
            <a:pPr>
              <a:tabLst>
                <a:tab pos="288925" algn="l"/>
              </a:tabLst>
            </a:pPr>
            <a:r>
              <a:rPr lang="en-GB" sz="1050" b="1" dirty="0">
                <a:solidFill>
                  <a:srgbClr val="0F0F0F"/>
                </a:solidFill>
              </a:rPr>
              <a:t> 	</a:t>
            </a:r>
            <a:r>
              <a:rPr lang="en-GB" sz="1050" dirty="0">
                <a:solidFill>
                  <a:srgbClr val="0F0F0F"/>
                </a:solidFill>
              </a:rPr>
              <a:t>Pure MOSFET technology, but 	lifetime is generally low (below 	200 Gy) but are immune to DD.</a:t>
            </a:r>
            <a:endParaRPr lang="en-GB" sz="1100" dirty="0">
              <a:solidFill>
                <a:srgbClr val="0F0F0F"/>
              </a:solidFill>
            </a:endParaRPr>
          </a:p>
          <a:p>
            <a:r>
              <a:rPr lang="en-GB" sz="1100" b="1" dirty="0">
                <a:solidFill>
                  <a:srgbClr val="0F0F0F"/>
                </a:solidFill>
              </a:rPr>
              <a:t>Test Strategy:</a:t>
            </a:r>
          </a:p>
          <a:p>
            <a:pPr marL="288925" lvl="1" indent="-171450">
              <a:buFont typeface="Wingdings" panose="05000000000000000000" pitchFamily="2" charset="2"/>
              <a:buChar char="Ø"/>
            </a:pPr>
            <a:r>
              <a:rPr lang="en-GB" sz="1100" dirty="0">
                <a:solidFill>
                  <a:srgbClr val="0F0F0F"/>
                </a:solidFill>
              </a:rPr>
              <a:t>Screening of Switches at CC60 to identify best candidate(s)</a:t>
            </a:r>
          </a:p>
          <a:p>
            <a:pPr marL="288925" lvl="1" indent="-171450">
              <a:buFont typeface="Wingdings" panose="05000000000000000000" pitchFamily="2" charset="2"/>
              <a:buChar char="Ø"/>
            </a:pPr>
            <a:r>
              <a:rPr lang="en-GB" sz="1100" dirty="0">
                <a:solidFill>
                  <a:srgbClr val="0F0F0F"/>
                </a:solidFill>
              </a:rPr>
              <a:t>Test best candidate(s) at PSI against SEEs</a:t>
            </a:r>
          </a:p>
          <a:p>
            <a:pPr marL="288925" lvl="1" indent="-171450">
              <a:buFont typeface="Wingdings" panose="05000000000000000000" pitchFamily="2" charset="2"/>
              <a:buChar char="Ø"/>
            </a:pPr>
            <a:r>
              <a:rPr lang="en-GB" sz="1100" dirty="0">
                <a:solidFill>
                  <a:srgbClr val="0F0F0F"/>
                </a:solidFill>
              </a:rPr>
              <a:t>Test I2C translators at PSI</a:t>
            </a:r>
          </a:p>
        </p:txBody>
      </p:sp>
      <p:cxnSp>
        <p:nvCxnSpPr>
          <p:cNvPr id="36" name="Straight Connector 35">
            <a:extLst>
              <a:ext uri="{FF2B5EF4-FFF2-40B4-BE49-F238E27FC236}">
                <a16:creationId xmlns:a16="http://schemas.microsoft.com/office/drawing/2014/main" id="{D96FB5DD-5103-2A59-A917-6982F891768E}"/>
              </a:ext>
            </a:extLst>
          </p:cNvPr>
          <p:cNvCxnSpPr>
            <a:cxnSpLocks/>
          </p:cNvCxnSpPr>
          <p:nvPr/>
        </p:nvCxnSpPr>
        <p:spPr bwMode="auto">
          <a:xfrm>
            <a:off x="3709760" y="3648569"/>
            <a:ext cx="0" cy="2516391"/>
          </a:xfrm>
          <a:prstGeom prst="line">
            <a:avLst/>
          </a:prstGeom>
          <a:ln>
            <a:solidFill>
              <a:srgbClr val="0F0F0F"/>
            </a:solidFill>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AC9E4D9D-2138-630F-B639-7281A1BC3FF6}"/>
              </a:ext>
            </a:extLst>
          </p:cNvPr>
          <p:cNvSpPr txBox="1"/>
          <p:nvPr/>
        </p:nvSpPr>
        <p:spPr>
          <a:xfrm>
            <a:off x="1398285" y="5706532"/>
            <a:ext cx="2287765" cy="253916"/>
          </a:xfrm>
          <a:prstGeom prst="rect">
            <a:avLst/>
          </a:prstGeom>
          <a:noFill/>
        </p:spPr>
        <p:txBody>
          <a:bodyPr wrap="square">
            <a:spAutoFit/>
          </a:bodyPr>
          <a:lstStyle/>
          <a:p>
            <a:r>
              <a:rPr lang="en-GB" sz="1050" b="1" dirty="0">
                <a:solidFill>
                  <a:srgbClr val="0F0F0F"/>
                </a:solidFill>
              </a:rPr>
              <a:t>Levels: </a:t>
            </a:r>
            <a:r>
              <a:rPr lang="en-GB" sz="1050" dirty="0">
                <a:solidFill>
                  <a:srgbClr val="0F0F0F"/>
                </a:solidFill>
              </a:rPr>
              <a:t>500 Gy, 7e12 neq/cm²</a:t>
            </a:r>
          </a:p>
        </p:txBody>
      </p:sp>
      <p:sp>
        <p:nvSpPr>
          <p:cNvPr id="39" name="Rectangle 38">
            <a:extLst>
              <a:ext uri="{FF2B5EF4-FFF2-40B4-BE49-F238E27FC236}">
                <a16:creationId xmlns:a16="http://schemas.microsoft.com/office/drawing/2014/main" id="{49B1F705-BE7F-2F80-7D97-6B339840BE17}"/>
              </a:ext>
            </a:extLst>
          </p:cNvPr>
          <p:cNvSpPr/>
          <p:nvPr/>
        </p:nvSpPr>
        <p:spPr bwMode="auto">
          <a:xfrm>
            <a:off x="6481302" y="2829250"/>
            <a:ext cx="732352" cy="708728"/>
          </a:xfrm>
          <a:prstGeom prst="rect">
            <a:avLst/>
          </a:prstGeom>
          <a:noFill/>
          <a:ln w="25400" cap="rnd">
            <a:solidFill>
              <a:srgbClr val="0F0F0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p>
        </p:txBody>
      </p:sp>
      <p:sp>
        <p:nvSpPr>
          <p:cNvPr id="40" name="TextBox 39">
            <a:extLst>
              <a:ext uri="{FF2B5EF4-FFF2-40B4-BE49-F238E27FC236}">
                <a16:creationId xmlns:a16="http://schemas.microsoft.com/office/drawing/2014/main" id="{0CA1361D-9D4D-858F-BD86-AE208B13C275}"/>
              </a:ext>
            </a:extLst>
          </p:cNvPr>
          <p:cNvSpPr txBox="1"/>
          <p:nvPr/>
        </p:nvSpPr>
        <p:spPr>
          <a:xfrm>
            <a:off x="6037168" y="2521473"/>
            <a:ext cx="1620620" cy="307777"/>
          </a:xfrm>
          <a:prstGeom prst="rect">
            <a:avLst/>
          </a:prstGeom>
          <a:noFill/>
        </p:spPr>
        <p:txBody>
          <a:bodyPr wrap="square">
            <a:spAutoFit/>
          </a:bodyPr>
          <a:lstStyle/>
          <a:p>
            <a:pPr algn="ctr"/>
            <a:r>
              <a:rPr lang="en-GB" sz="1400" b="1" dirty="0">
                <a:solidFill>
                  <a:srgbClr val="0F0F0F"/>
                </a:solidFill>
              </a:rPr>
              <a:t>CC60 Test</a:t>
            </a:r>
          </a:p>
        </p:txBody>
      </p:sp>
      <p:pic>
        <p:nvPicPr>
          <p:cNvPr id="42" name="Picture 2" descr="Stickers d'avertissement de rayonnement radioactif : Amazon.fr: Bricolage">
            <a:extLst>
              <a:ext uri="{FF2B5EF4-FFF2-40B4-BE49-F238E27FC236}">
                <a16:creationId xmlns:a16="http://schemas.microsoft.com/office/drawing/2014/main" id="{6B135C5D-964E-2089-3214-B5B3900C9805}"/>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4481" b="96741" l="2449" r="97755">
                        <a14:foregroundMark x1="10000" y1="33605" x2="8571" y2="42974"/>
                        <a14:foregroundMark x1="4898" y1="37475" x2="5510" y2="32383"/>
                        <a14:foregroundMark x1="3673" y1="42974" x2="2857" y2="47454"/>
                        <a14:foregroundMark x1="43673" y1="89002" x2="46122" y2="94297"/>
                        <a14:foregroundMark x1="94898" y1="60489" x2="92857" y2="48269"/>
                        <a14:foregroundMark x1="92857" y1="48269" x2="91837" y2="46640"/>
                        <a14:foregroundMark x1="73061" y1="12831" x2="46327" y2="4481"/>
                        <a14:foregroundMark x1="95918" y1="38900" x2="95510" y2="42159"/>
                        <a14:foregroundMark x1="97959" y1="53768" x2="97347" y2="58248"/>
                        <a14:foregroundMark x1="95510" y1="63544" x2="90000" y2="76375"/>
                        <a14:foregroundMark x1="58367" y1="96334" x2="48163" y2="96741"/>
                        <a14:foregroundMark x1="48163" y1="96741" x2="48163" y2="96741"/>
                      </a14:backgroundRemoval>
                    </a14:imgEffect>
                  </a14:imgLayer>
                </a14:imgProps>
              </a:ext>
              <a:ext uri="{28A0092B-C50C-407E-A947-70E740481C1C}">
                <a14:useLocalDpi xmlns:a14="http://schemas.microsoft.com/office/drawing/2010/main" val="0"/>
              </a:ext>
            </a:extLst>
          </a:blip>
          <a:srcRect/>
          <a:stretch>
            <a:fillRect/>
          </a:stretch>
        </p:blipFill>
        <p:spPr bwMode="auto">
          <a:xfrm>
            <a:off x="7043283" y="3399269"/>
            <a:ext cx="231945" cy="23241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cxnSp>
        <p:nvCxnSpPr>
          <p:cNvPr id="43" name="Straight Connector 42">
            <a:extLst>
              <a:ext uri="{FF2B5EF4-FFF2-40B4-BE49-F238E27FC236}">
                <a16:creationId xmlns:a16="http://schemas.microsoft.com/office/drawing/2014/main" id="{8F5533C0-9AB8-EEB7-D441-55434F19F93C}"/>
              </a:ext>
            </a:extLst>
          </p:cNvPr>
          <p:cNvCxnSpPr>
            <a:cxnSpLocks/>
          </p:cNvCxnSpPr>
          <p:nvPr/>
        </p:nvCxnSpPr>
        <p:spPr bwMode="auto">
          <a:xfrm>
            <a:off x="6400800" y="3648569"/>
            <a:ext cx="0" cy="2516391"/>
          </a:xfrm>
          <a:prstGeom prst="line">
            <a:avLst/>
          </a:prstGeom>
          <a:ln>
            <a:solidFill>
              <a:srgbClr val="0F0F0F"/>
            </a:solidFill>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82D184E1-1CFB-9369-C09C-97A803E5098B}"/>
              </a:ext>
            </a:extLst>
          </p:cNvPr>
          <p:cNvSpPr txBox="1"/>
          <p:nvPr/>
        </p:nvSpPr>
        <p:spPr>
          <a:xfrm>
            <a:off x="6400801" y="3657752"/>
            <a:ext cx="2171700" cy="769441"/>
          </a:xfrm>
          <a:prstGeom prst="rect">
            <a:avLst/>
          </a:prstGeom>
          <a:noFill/>
        </p:spPr>
        <p:txBody>
          <a:bodyPr wrap="square">
            <a:spAutoFit/>
          </a:bodyPr>
          <a:lstStyle/>
          <a:p>
            <a:r>
              <a:rPr lang="en-GB" sz="1100" b="1" dirty="0">
                <a:solidFill>
                  <a:srgbClr val="0F0F0F"/>
                </a:solidFill>
              </a:rPr>
              <a:t>Test Results:</a:t>
            </a:r>
          </a:p>
          <a:p>
            <a:pPr marL="171450" indent="-171450">
              <a:buFont typeface="Wingdings" panose="05000000000000000000" pitchFamily="2" charset="2"/>
              <a:buChar char="§"/>
            </a:pPr>
            <a:r>
              <a:rPr lang="en-GB" sz="1100" dirty="0">
                <a:solidFill>
                  <a:srgbClr val="0F0F0F"/>
                </a:solidFill>
              </a:rPr>
              <a:t>Only one switch candidate survived more than 200 Gy</a:t>
            </a:r>
          </a:p>
          <a:p>
            <a:pPr marL="171450" indent="-171450">
              <a:buFont typeface="Wingdings" panose="05000000000000000000" pitchFamily="2" charset="2"/>
              <a:buChar char="§"/>
            </a:pPr>
            <a:r>
              <a:rPr lang="en-GB" sz="1100" dirty="0">
                <a:solidFill>
                  <a:srgbClr val="0F0F0F"/>
                </a:solidFill>
              </a:rPr>
              <a:t>This one will be tested at PSI</a:t>
            </a:r>
            <a:endParaRPr lang="en-GB" sz="1050" dirty="0">
              <a:solidFill>
                <a:srgbClr val="0F0F0F"/>
              </a:solidFill>
            </a:endParaRPr>
          </a:p>
        </p:txBody>
      </p:sp>
      <p:sp>
        <p:nvSpPr>
          <p:cNvPr id="47" name="Rectangle 46">
            <a:extLst>
              <a:ext uri="{FF2B5EF4-FFF2-40B4-BE49-F238E27FC236}">
                <a16:creationId xmlns:a16="http://schemas.microsoft.com/office/drawing/2014/main" id="{538D6C31-BA1B-DDEF-01B0-02C5A041F74F}"/>
              </a:ext>
            </a:extLst>
          </p:cNvPr>
          <p:cNvSpPr/>
          <p:nvPr/>
        </p:nvSpPr>
        <p:spPr bwMode="auto">
          <a:xfrm>
            <a:off x="8794566" y="2829250"/>
            <a:ext cx="732352" cy="708728"/>
          </a:xfrm>
          <a:prstGeom prst="rect">
            <a:avLst/>
          </a:prstGeom>
          <a:noFill/>
          <a:ln w="25400" cap="rnd">
            <a:solidFill>
              <a:srgbClr val="0F0F0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p>
        </p:txBody>
      </p:sp>
      <p:sp>
        <p:nvSpPr>
          <p:cNvPr id="48" name="TextBox 47">
            <a:extLst>
              <a:ext uri="{FF2B5EF4-FFF2-40B4-BE49-F238E27FC236}">
                <a16:creationId xmlns:a16="http://schemas.microsoft.com/office/drawing/2014/main" id="{FCF95FF8-6AF7-8E04-E7D9-65C358128BAB}"/>
              </a:ext>
            </a:extLst>
          </p:cNvPr>
          <p:cNvSpPr txBox="1"/>
          <p:nvPr/>
        </p:nvSpPr>
        <p:spPr>
          <a:xfrm>
            <a:off x="8350432" y="2521473"/>
            <a:ext cx="1620620" cy="307777"/>
          </a:xfrm>
          <a:prstGeom prst="rect">
            <a:avLst/>
          </a:prstGeom>
          <a:noFill/>
        </p:spPr>
        <p:txBody>
          <a:bodyPr wrap="square">
            <a:spAutoFit/>
          </a:bodyPr>
          <a:lstStyle/>
          <a:p>
            <a:pPr algn="ctr"/>
            <a:r>
              <a:rPr lang="en-GB" sz="1400" b="1" dirty="0">
                <a:solidFill>
                  <a:srgbClr val="0F0F0F"/>
                </a:solidFill>
              </a:rPr>
              <a:t>PSI Test</a:t>
            </a:r>
          </a:p>
        </p:txBody>
      </p:sp>
      <p:pic>
        <p:nvPicPr>
          <p:cNvPr id="49" name="Picture 2" descr="Stickers d'avertissement de rayonnement radioactif : Amazon.fr: Bricolage">
            <a:extLst>
              <a:ext uri="{FF2B5EF4-FFF2-40B4-BE49-F238E27FC236}">
                <a16:creationId xmlns:a16="http://schemas.microsoft.com/office/drawing/2014/main" id="{8D3CF156-01B8-4F81-3E1F-3ACABC2FACFC}"/>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4481" b="96741" l="2449" r="97755">
                        <a14:foregroundMark x1="10000" y1="33605" x2="8571" y2="42974"/>
                        <a14:foregroundMark x1="4898" y1="37475" x2="5510" y2="32383"/>
                        <a14:foregroundMark x1="3673" y1="42974" x2="2857" y2="47454"/>
                        <a14:foregroundMark x1="43673" y1="89002" x2="46122" y2="94297"/>
                        <a14:foregroundMark x1="94898" y1="60489" x2="92857" y2="48269"/>
                        <a14:foregroundMark x1="92857" y1="48269" x2="91837" y2="46640"/>
                        <a14:foregroundMark x1="73061" y1="12831" x2="46327" y2="4481"/>
                        <a14:foregroundMark x1="95918" y1="38900" x2="95510" y2="42159"/>
                        <a14:foregroundMark x1="97959" y1="53768" x2="97347" y2="58248"/>
                        <a14:foregroundMark x1="95510" y1="63544" x2="90000" y2="76375"/>
                        <a14:foregroundMark x1="58367" y1="96334" x2="48163" y2="96741"/>
                        <a14:foregroundMark x1="48163" y1="96741" x2="48163" y2="96741"/>
                      </a14:backgroundRemoval>
                    </a14:imgEffect>
                  </a14:imgLayer>
                </a14:imgProps>
              </a:ext>
              <a:ext uri="{28A0092B-C50C-407E-A947-70E740481C1C}">
                <a14:useLocalDpi xmlns:a14="http://schemas.microsoft.com/office/drawing/2010/main" val="0"/>
              </a:ext>
            </a:extLst>
          </a:blip>
          <a:srcRect/>
          <a:stretch>
            <a:fillRect/>
          </a:stretch>
        </p:blipFill>
        <p:spPr bwMode="auto">
          <a:xfrm>
            <a:off x="9356547" y="3399269"/>
            <a:ext cx="231945" cy="23241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cxnSp>
        <p:nvCxnSpPr>
          <p:cNvPr id="50" name="Straight Connector 49">
            <a:extLst>
              <a:ext uri="{FF2B5EF4-FFF2-40B4-BE49-F238E27FC236}">
                <a16:creationId xmlns:a16="http://schemas.microsoft.com/office/drawing/2014/main" id="{ACF210F4-3620-B35E-87EC-679DCBBAD2DD}"/>
              </a:ext>
            </a:extLst>
          </p:cNvPr>
          <p:cNvCxnSpPr>
            <a:cxnSpLocks/>
          </p:cNvCxnSpPr>
          <p:nvPr/>
        </p:nvCxnSpPr>
        <p:spPr bwMode="auto">
          <a:xfrm>
            <a:off x="8686800" y="3648569"/>
            <a:ext cx="0" cy="2516391"/>
          </a:xfrm>
          <a:prstGeom prst="line">
            <a:avLst/>
          </a:prstGeom>
          <a:ln>
            <a:solidFill>
              <a:srgbClr val="0F0F0F"/>
            </a:solidFill>
          </a:ln>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F3BF20FB-A539-5060-7633-359858A46D0F}"/>
              </a:ext>
            </a:extLst>
          </p:cNvPr>
          <p:cNvSpPr txBox="1"/>
          <p:nvPr/>
        </p:nvSpPr>
        <p:spPr>
          <a:xfrm>
            <a:off x="8762999" y="3657752"/>
            <a:ext cx="2815735" cy="2239074"/>
          </a:xfrm>
          <a:prstGeom prst="rect">
            <a:avLst/>
          </a:prstGeom>
          <a:noFill/>
        </p:spPr>
        <p:txBody>
          <a:bodyPr wrap="square">
            <a:spAutoFit/>
          </a:bodyPr>
          <a:lstStyle/>
          <a:p>
            <a:r>
              <a:rPr lang="en-GB" sz="1100" b="1" dirty="0">
                <a:solidFill>
                  <a:srgbClr val="0F0F0F"/>
                </a:solidFill>
              </a:rPr>
              <a:t>I2C Level translator</a:t>
            </a:r>
          </a:p>
          <a:p>
            <a:pPr marL="171450" indent="-171450">
              <a:buFont typeface="Wingdings" panose="05000000000000000000" pitchFamily="2" charset="2"/>
              <a:buChar char="§"/>
            </a:pPr>
            <a:r>
              <a:rPr lang="en-GB" sz="1100" dirty="0">
                <a:solidFill>
                  <a:srgbClr val="0F0F0F"/>
                </a:solidFill>
              </a:rPr>
              <a:t>PCA9306 Tested with success up to 1kGy and 1.7e12 neq.cm²</a:t>
            </a:r>
          </a:p>
          <a:p>
            <a:pPr marL="171450" indent="-171450">
              <a:buFont typeface="Wingdings" panose="05000000000000000000" pitchFamily="2" charset="2"/>
              <a:buChar char="§"/>
            </a:pPr>
            <a:r>
              <a:rPr lang="en-GB" sz="1100" dirty="0">
                <a:solidFill>
                  <a:srgbClr val="0F0F0F"/>
                </a:solidFill>
              </a:rPr>
              <a:t>Second translator was not tested since first one was successful.</a:t>
            </a:r>
          </a:p>
          <a:p>
            <a:pPr marL="171450" indent="-171450">
              <a:buFont typeface="Wingdings" panose="05000000000000000000" pitchFamily="2" charset="2"/>
              <a:buChar char="§"/>
            </a:pPr>
            <a:endParaRPr lang="en-GB" sz="1100" dirty="0">
              <a:solidFill>
                <a:srgbClr val="0F0F0F"/>
              </a:solidFill>
            </a:endParaRPr>
          </a:p>
          <a:p>
            <a:r>
              <a:rPr lang="en-GB" sz="1050" b="1" dirty="0">
                <a:solidFill>
                  <a:srgbClr val="0F0F0F"/>
                </a:solidFill>
              </a:rPr>
              <a:t>Analog Switch:</a:t>
            </a:r>
          </a:p>
          <a:p>
            <a:pPr marL="171450" indent="-171450">
              <a:buFont typeface="Arial" panose="020B0604020202020204" pitchFamily="34" charset="0"/>
              <a:buChar char="•"/>
            </a:pPr>
            <a:r>
              <a:rPr lang="en-GB" sz="1050" dirty="0">
                <a:solidFill>
                  <a:srgbClr val="0F0F0F"/>
                </a:solidFill>
              </a:rPr>
              <a:t>CD4066 tested with success up to 500 Gy.</a:t>
            </a:r>
          </a:p>
          <a:p>
            <a:pPr marL="171450" indent="-171450">
              <a:buFont typeface="Arial" panose="020B0604020202020204" pitchFamily="34" charset="0"/>
              <a:buChar char="•"/>
            </a:pPr>
            <a:endParaRPr lang="en-GB" sz="1050" dirty="0">
              <a:solidFill>
                <a:srgbClr val="0F0F0F"/>
              </a:solidFill>
            </a:endParaRPr>
          </a:p>
          <a:p>
            <a:r>
              <a:rPr lang="en-GB" sz="1050" dirty="0">
                <a:solidFill>
                  <a:srgbClr val="0F0F0F"/>
                </a:solidFill>
              </a:rPr>
              <a:t>From 8 candidates, two were tested with success at PSI, saving beam time for other tests.</a:t>
            </a:r>
          </a:p>
        </p:txBody>
      </p:sp>
      <p:pic>
        <p:nvPicPr>
          <p:cNvPr id="52" name="Picture 14" descr="Check mark, checklist, clipboard, document, list, notes, requirements icon - Download on Iconfinder">
            <a:extLst>
              <a:ext uri="{FF2B5EF4-FFF2-40B4-BE49-F238E27FC236}">
                <a16:creationId xmlns:a16="http://schemas.microsoft.com/office/drawing/2014/main" id="{29AC9654-DF01-B344-A194-8CDB9033CA8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50947" y="2942359"/>
            <a:ext cx="456910" cy="456910"/>
          </a:xfrm>
          <a:prstGeom prst="rect">
            <a:avLst/>
          </a:prstGeom>
          <a:noFill/>
          <a:extLst>
            <a:ext uri="{909E8E84-426E-40DD-AFC4-6F175D3DCCD1}">
              <a14:hiddenFill xmlns:a14="http://schemas.microsoft.com/office/drawing/2010/main">
                <a:solidFill>
                  <a:srgbClr val="FFFFFF"/>
                </a:solidFill>
              </a14:hiddenFill>
            </a:ext>
          </a:extLst>
        </p:spPr>
      </p:pic>
      <p:pic>
        <p:nvPicPr>
          <p:cNvPr id="54" name="Image 3089">
            <a:extLst>
              <a:ext uri="{FF2B5EF4-FFF2-40B4-BE49-F238E27FC236}">
                <a16:creationId xmlns:a16="http://schemas.microsoft.com/office/drawing/2014/main" id="{8C1B86CD-71EB-3A7B-32CD-9C05F8ECDA27}"/>
              </a:ext>
            </a:extLst>
          </p:cNvPr>
          <p:cNvPicPr>
            <a:picLocks noChangeAspect="1"/>
          </p:cNvPicPr>
          <p:nvPr/>
        </p:nvPicPr>
        <p:blipFill>
          <a:blip r:embed="rId9">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6510601" y="2895989"/>
            <a:ext cx="621230" cy="549649"/>
          </a:xfrm>
          <a:prstGeom prst="rect">
            <a:avLst/>
          </a:prstGeom>
          <a:effectLst>
            <a:outerShdw blurRad="50800" dist="38100" dir="2700000" algn="tl" rotWithShape="0">
              <a:prstClr val="black">
                <a:alpha val="40000"/>
              </a:prstClr>
            </a:outerShdw>
          </a:effectLst>
        </p:spPr>
      </p:pic>
      <p:pic>
        <p:nvPicPr>
          <p:cNvPr id="59" name="Picture 2" descr="Laser, pen, pointer, power, presentation icon - Download on Iconfinder">
            <a:extLst>
              <a:ext uri="{FF2B5EF4-FFF2-40B4-BE49-F238E27FC236}">
                <a16:creationId xmlns:a16="http://schemas.microsoft.com/office/drawing/2014/main" id="{AA4EF59B-AF68-609B-1060-239EF00962F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6200000">
            <a:off x="8901890" y="2898249"/>
            <a:ext cx="564730" cy="56473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608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0" presetClass="entr" presetSubtype="0" fill="hold"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500"/>
                                        <p:tgtEl>
                                          <p:spTgt spid="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500"/>
                                        <p:tgtEl>
                                          <p:spTgt spid="4"/>
                                        </p:tgtEl>
                                      </p:cBhvr>
                                    </p:animEffect>
                                  </p:childTnLst>
                                </p:cTn>
                              </p:par>
                              <p:par>
                                <p:cTn id="58" presetID="10" presetClass="entr" presetSubtype="0"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5">
                                            <p:txEl>
                                              <p:pRg st="0" end="0"/>
                                            </p:txEl>
                                          </p:spTgt>
                                        </p:tgtEl>
                                        <p:attrNameLst>
                                          <p:attrName>style.visibility</p:attrName>
                                        </p:attrNameLst>
                                      </p:cBhvr>
                                      <p:to>
                                        <p:strVal val="visible"/>
                                      </p:to>
                                    </p:set>
                                    <p:animEffect transition="in" filter="fade">
                                      <p:cBhvr>
                                        <p:cTn id="65" dur="500"/>
                                        <p:tgtEl>
                                          <p:spTgt spid="35">
                                            <p:txEl>
                                              <p:pRg st="0" end="0"/>
                                            </p:txEl>
                                          </p:spTgt>
                                        </p:tgtEl>
                                      </p:cBhvr>
                                    </p:animEffect>
                                  </p:childTnLst>
                                </p:cTn>
                              </p:par>
                              <p:par>
                                <p:cTn id="66" presetID="10" presetClass="entr" presetSubtype="0" fill="hold" nodeType="withEffect">
                                  <p:stCondLst>
                                    <p:cond delay="0"/>
                                  </p:stCondLst>
                                  <p:childTnLst>
                                    <p:set>
                                      <p:cBhvr>
                                        <p:cTn id="67" dur="1" fill="hold">
                                          <p:stCondLst>
                                            <p:cond delay="0"/>
                                          </p:stCondLst>
                                        </p:cTn>
                                        <p:tgtEl>
                                          <p:spTgt spid="35">
                                            <p:txEl>
                                              <p:pRg st="1" end="1"/>
                                            </p:txEl>
                                          </p:spTgt>
                                        </p:tgtEl>
                                        <p:attrNameLst>
                                          <p:attrName>style.visibility</p:attrName>
                                        </p:attrNameLst>
                                      </p:cBhvr>
                                      <p:to>
                                        <p:strVal val="visible"/>
                                      </p:to>
                                    </p:set>
                                    <p:animEffect transition="in" filter="fade">
                                      <p:cBhvr>
                                        <p:cTn id="68" dur="500"/>
                                        <p:tgtEl>
                                          <p:spTgt spid="35">
                                            <p:txEl>
                                              <p:pRg st="1" end="1"/>
                                            </p:txEl>
                                          </p:spTgt>
                                        </p:tgtEl>
                                      </p:cBhvr>
                                    </p:animEffect>
                                  </p:childTnLst>
                                </p:cTn>
                              </p:par>
                              <p:par>
                                <p:cTn id="69" presetID="10" presetClass="entr" presetSubtype="0" fill="hold" nodeType="withEffect">
                                  <p:stCondLst>
                                    <p:cond delay="0"/>
                                  </p:stCondLst>
                                  <p:childTnLst>
                                    <p:set>
                                      <p:cBhvr>
                                        <p:cTn id="70" dur="1" fill="hold">
                                          <p:stCondLst>
                                            <p:cond delay="0"/>
                                          </p:stCondLst>
                                        </p:cTn>
                                        <p:tgtEl>
                                          <p:spTgt spid="35">
                                            <p:txEl>
                                              <p:pRg st="2" end="2"/>
                                            </p:txEl>
                                          </p:spTgt>
                                        </p:tgtEl>
                                        <p:attrNameLst>
                                          <p:attrName>style.visibility</p:attrName>
                                        </p:attrNameLst>
                                      </p:cBhvr>
                                      <p:to>
                                        <p:strVal val="visible"/>
                                      </p:to>
                                    </p:set>
                                    <p:animEffect transition="in" filter="fade">
                                      <p:cBhvr>
                                        <p:cTn id="71" dur="500"/>
                                        <p:tgtEl>
                                          <p:spTgt spid="35">
                                            <p:txEl>
                                              <p:pRg st="2" end="2"/>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5">
                                            <p:txEl>
                                              <p:pRg st="3" end="3"/>
                                            </p:txEl>
                                          </p:spTgt>
                                        </p:tgtEl>
                                        <p:attrNameLst>
                                          <p:attrName>style.visibility</p:attrName>
                                        </p:attrNameLst>
                                      </p:cBhvr>
                                      <p:to>
                                        <p:strVal val="visible"/>
                                      </p:to>
                                    </p:set>
                                    <p:animEffect transition="in" filter="fade">
                                      <p:cBhvr>
                                        <p:cTn id="76" dur="500"/>
                                        <p:tgtEl>
                                          <p:spTgt spid="35">
                                            <p:txEl>
                                              <p:pRg st="3" end="3"/>
                                            </p:txEl>
                                          </p:spTgt>
                                        </p:tgtEl>
                                      </p:cBhvr>
                                    </p:animEffect>
                                  </p:childTnLst>
                                </p:cTn>
                              </p:par>
                              <p:par>
                                <p:cTn id="77" presetID="10" presetClass="entr" presetSubtype="0" fill="hold" nodeType="withEffect">
                                  <p:stCondLst>
                                    <p:cond delay="0"/>
                                  </p:stCondLst>
                                  <p:childTnLst>
                                    <p:set>
                                      <p:cBhvr>
                                        <p:cTn id="78" dur="1" fill="hold">
                                          <p:stCondLst>
                                            <p:cond delay="0"/>
                                          </p:stCondLst>
                                        </p:cTn>
                                        <p:tgtEl>
                                          <p:spTgt spid="35">
                                            <p:txEl>
                                              <p:pRg st="4" end="4"/>
                                            </p:txEl>
                                          </p:spTgt>
                                        </p:tgtEl>
                                        <p:attrNameLst>
                                          <p:attrName>style.visibility</p:attrName>
                                        </p:attrNameLst>
                                      </p:cBhvr>
                                      <p:to>
                                        <p:strVal val="visible"/>
                                      </p:to>
                                    </p:set>
                                    <p:animEffect transition="in" filter="fade">
                                      <p:cBhvr>
                                        <p:cTn id="79" dur="500"/>
                                        <p:tgtEl>
                                          <p:spTgt spid="35">
                                            <p:txEl>
                                              <p:pRg st="4" end="4"/>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35">
                                            <p:txEl>
                                              <p:pRg st="5" end="5"/>
                                            </p:txEl>
                                          </p:spTgt>
                                        </p:tgtEl>
                                        <p:attrNameLst>
                                          <p:attrName>style.visibility</p:attrName>
                                        </p:attrNameLst>
                                      </p:cBhvr>
                                      <p:to>
                                        <p:strVal val="visible"/>
                                      </p:to>
                                    </p:set>
                                    <p:animEffect transition="in" filter="fade">
                                      <p:cBhvr>
                                        <p:cTn id="84" dur="500"/>
                                        <p:tgtEl>
                                          <p:spTgt spid="35">
                                            <p:txEl>
                                              <p:pRg st="5" end="5"/>
                                            </p:txEl>
                                          </p:spTgt>
                                        </p:tgtEl>
                                      </p:cBhvr>
                                    </p:animEffect>
                                  </p:childTnLst>
                                </p:cTn>
                              </p:par>
                              <p:par>
                                <p:cTn id="85" presetID="10" presetClass="entr" presetSubtype="0" fill="hold" nodeType="withEffect">
                                  <p:stCondLst>
                                    <p:cond delay="0"/>
                                  </p:stCondLst>
                                  <p:childTnLst>
                                    <p:set>
                                      <p:cBhvr>
                                        <p:cTn id="86" dur="1" fill="hold">
                                          <p:stCondLst>
                                            <p:cond delay="0"/>
                                          </p:stCondLst>
                                        </p:cTn>
                                        <p:tgtEl>
                                          <p:spTgt spid="35">
                                            <p:txEl>
                                              <p:pRg st="6" end="6"/>
                                            </p:txEl>
                                          </p:spTgt>
                                        </p:tgtEl>
                                        <p:attrNameLst>
                                          <p:attrName>style.visibility</p:attrName>
                                        </p:attrNameLst>
                                      </p:cBhvr>
                                      <p:to>
                                        <p:strVal val="visible"/>
                                      </p:to>
                                    </p:set>
                                    <p:animEffect transition="in" filter="fade">
                                      <p:cBhvr>
                                        <p:cTn id="87" dur="500"/>
                                        <p:tgtEl>
                                          <p:spTgt spid="35">
                                            <p:txEl>
                                              <p:pRg st="6" end="6"/>
                                            </p:txEl>
                                          </p:spTgt>
                                        </p:tgtEl>
                                      </p:cBhvr>
                                    </p:animEffect>
                                  </p:childTnLst>
                                </p:cTn>
                              </p:par>
                              <p:par>
                                <p:cTn id="88" presetID="10" presetClass="entr" presetSubtype="0" fill="hold" nodeType="withEffect">
                                  <p:stCondLst>
                                    <p:cond delay="0"/>
                                  </p:stCondLst>
                                  <p:childTnLst>
                                    <p:set>
                                      <p:cBhvr>
                                        <p:cTn id="89" dur="1" fill="hold">
                                          <p:stCondLst>
                                            <p:cond delay="0"/>
                                          </p:stCondLst>
                                        </p:cTn>
                                        <p:tgtEl>
                                          <p:spTgt spid="35">
                                            <p:txEl>
                                              <p:pRg st="7" end="7"/>
                                            </p:txEl>
                                          </p:spTgt>
                                        </p:tgtEl>
                                        <p:attrNameLst>
                                          <p:attrName>style.visibility</p:attrName>
                                        </p:attrNameLst>
                                      </p:cBhvr>
                                      <p:to>
                                        <p:strVal val="visible"/>
                                      </p:to>
                                    </p:set>
                                    <p:animEffect transition="in" filter="fade">
                                      <p:cBhvr>
                                        <p:cTn id="90" dur="500"/>
                                        <p:tgtEl>
                                          <p:spTgt spid="35">
                                            <p:txEl>
                                              <p:pRg st="7" end="7"/>
                                            </p:txEl>
                                          </p:spTgt>
                                        </p:tgtEl>
                                      </p:cBhvr>
                                    </p:animEffect>
                                  </p:childTnLst>
                                </p:cTn>
                              </p:par>
                              <p:par>
                                <p:cTn id="91" presetID="10" presetClass="entr" presetSubtype="0" fill="hold" nodeType="withEffect">
                                  <p:stCondLst>
                                    <p:cond delay="0"/>
                                  </p:stCondLst>
                                  <p:childTnLst>
                                    <p:set>
                                      <p:cBhvr>
                                        <p:cTn id="92" dur="1" fill="hold">
                                          <p:stCondLst>
                                            <p:cond delay="0"/>
                                          </p:stCondLst>
                                        </p:cTn>
                                        <p:tgtEl>
                                          <p:spTgt spid="35">
                                            <p:txEl>
                                              <p:pRg st="8" end="8"/>
                                            </p:txEl>
                                          </p:spTgt>
                                        </p:tgtEl>
                                        <p:attrNameLst>
                                          <p:attrName>style.visibility</p:attrName>
                                        </p:attrNameLst>
                                      </p:cBhvr>
                                      <p:to>
                                        <p:strVal val="visible"/>
                                      </p:to>
                                    </p:set>
                                    <p:animEffect transition="in" filter="fade">
                                      <p:cBhvr>
                                        <p:cTn id="93" dur="500"/>
                                        <p:tgtEl>
                                          <p:spTgt spid="35">
                                            <p:txEl>
                                              <p:pRg st="8" end="8"/>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fade">
                                      <p:cBhvr>
                                        <p:cTn id="98" dur="500"/>
                                        <p:tgtEl>
                                          <p:spTgt spid="39"/>
                                        </p:tgtEl>
                                      </p:cBhvr>
                                    </p:animEffect>
                                  </p:childTnLst>
                                </p:cTn>
                              </p:par>
                              <p:par>
                                <p:cTn id="99" presetID="10" presetClass="entr" presetSubtype="0" fill="hold" nodeType="with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500"/>
                                        <p:tgtEl>
                                          <p:spTgt spid="42"/>
                                        </p:tgtEl>
                                      </p:cBhvr>
                                    </p:animEffect>
                                  </p:childTnLst>
                                </p:cTn>
                              </p:par>
                              <p:par>
                                <p:cTn id="102" presetID="10" presetClass="entr" presetSubtype="0" fill="hold" nodeType="with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fade">
                                      <p:cBhvr>
                                        <p:cTn id="107" dur="500"/>
                                        <p:tgtEl>
                                          <p:spTgt spid="40"/>
                                        </p:tgtEl>
                                      </p:cBhvr>
                                    </p:animEffect>
                                  </p:childTnLst>
                                </p:cTn>
                              </p:par>
                              <p:par>
                                <p:cTn id="108" presetID="10" presetClass="entr" presetSubtype="0" fill="hold" nodeType="with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500"/>
                                        <p:tgtEl>
                                          <p:spTgt spid="43"/>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500"/>
                                        <p:tgtEl>
                                          <p:spTgt spid="44"/>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fade">
                                      <p:cBhvr>
                                        <p:cTn id="120" dur="500"/>
                                        <p:tgtEl>
                                          <p:spTgt spid="47"/>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48"/>
                                        </p:tgtEl>
                                        <p:attrNameLst>
                                          <p:attrName>style.visibility</p:attrName>
                                        </p:attrNameLst>
                                      </p:cBhvr>
                                      <p:to>
                                        <p:strVal val="visible"/>
                                      </p:to>
                                    </p:set>
                                    <p:animEffect transition="in" filter="fade">
                                      <p:cBhvr>
                                        <p:cTn id="123" dur="500"/>
                                        <p:tgtEl>
                                          <p:spTgt spid="48"/>
                                        </p:tgtEl>
                                      </p:cBhvr>
                                    </p:animEffect>
                                  </p:childTnLst>
                                </p:cTn>
                              </p:par>
                              <p:par>
                                <p:cTn id="124" presetID="10" presetClass="entr" presetSubtype="0" fill="hold" nodeType="with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500"/>
                                        <p:tgtEl>
                                          <p:spTgt spid="49"/>
                                        </p:tgtEl>
                                      </p:cBhvr>
                                    </p:animEffect>
                                  </p:childTnLst>
                                </p:cTn>
                              </p:par>
                              <p:par>
                                <p:cTn id="127" presetID="10" presetClass="entr" presetSubtype="0" fill="hold" nodeType="with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fade">
                                      <p:cBhvr>
                                        <p:cTn id="129" dur="500"/>
                                        <p:tgtEl>
                                          <p:spTgt spid="59"/>
                                        </p:tgtEl>
                                      </p:cBhvr>
                                    </p:animEffect>
                                  </p:childTnLst>
                                </p:cTn>
                              </p:par>
                              <p:par>
                                <p:cTn id="130" presetID="10" presetClass="entr" presetSubtype="0" fill="hold" nodeType="withEffect">
                                  <p:stCondLst>
                                    <p:cond delay="0"/>
                                  </p:stCondLst>
                                  <p:childTnLst>
                                    <p:set>
                                      <p:cBhvr>
                                        <p:cTn id="131" dur="1" fill="hold">
                                          <p:stCondLst>
                                            <p:cond delay="0"/>
                                          </p:stCondLst>
                                        </p:cTn>
                                        <p:tgtEl>
                                          <p:spTgt spid="50"/>
                                        </p:tgtEl>
                                        <p:attrNameLst>
                                          <p:attrName>style.visibility</p:attrName>
                                        </p:attrNameLst>
                                      </p:cBhvr>
                                      <p:to>
                                        <p:strVal val="visible"/>
                                      </p:to>
                                    </p:set>
                                    <p:animEffect transition="in" filter="fade">
                                      <p:cBhvr>
                                        <p:cTn id="132" dur="500"/>
                                        <p:tgtEl>
                                          <p:spTgt spid="50"/>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51">
                                            <p:txEl>
                                              <p:pRg st="0" end="0"/>
                                            </p:txEl>
                                          </p:spTgt>
                                        </p:tgtEl>
                                        <p:attrNameLst>
                                          <p:attrName>style.visibility</p:attrName>
                                        </p:attrNameLst>
                                      </p:cBhvr>
                                      <p:to>
                                        <p:strVal val="visible"/>
                                      </p:to>
                                    </p:set>
                                    <p:animEffect transition="in" filter="fade">
                                      <p:cBhvr>
                                        <p:cTn id="137" dur="500"/>
                                        <p:tgtEl>
                                          <p:spTgt spid="51">
                                            <p:txEl>
                                              <p:pRg st="0" end="0"/>
                                            </p:txEl>
                                          </p:spTgt>
                                        </p:tgtEl>
                                      </p:cBhvr>
                                    </p:animEffect>
                                  </p:childTnLst>
                                </p:cTn>
                              </p:par>
                              <p:par>
                                <p:cTn id="138" presetID="10" presetClass="entr" presetSubtype="0" fill="hold" nodeType="withEffect">
                                  <p:stCondLst>
                                    <p:cond delay="0"/>
                                  </p:stCondLst>
                                  <p:childTnLst>
                                    <p:set>
                                      <p:cBhvr>
                                        <p:cTn id="139" dur="1" fill="hold">
                                          <p:stCondLst>
                                            <p:cond delay="0"/>
                                          </p:stCondLst>
                                        </p:cTn>
                                        <p:tgtEl>
                                          <p:spTgt spid="51">
                                            <p:txEl>
                                              <p:pRg st="1" end="1"/>
                                            </p:txEl>
                                          </p:spTgt>
                                        </p:tgtEl>
                                        <p:attrNameLst>
                                          <p:attrName>style.visibility</p:attrName>
                                        </p:attrNameLst>
                                      </p:cBhvr>
                                      <p:to>
                                        <p:strVal val="visible"/>
                                      </p:to>
                                    </p:set>
                                    <p:animEffect transition="in" filter="fade">
                                      <p:cBhvr>
                                        <p:cTn id="140" dur="500"/>
                                        <p:tgtEl>
                                          <p:spTgt spid="51">
                                            <p:txEl>
                                              <p:pRg st="1" end="1"/>
                                            </p:txEl>
                                          </p:spTgt>
                                        </p:tgtEl>
                                      </p:cBhvr>
                                    </p:animEffect>
                                  </p:childTnLst>
                                </p:cTn>
                              </p:par>
                              <p:par>
                                <p:cTn id="141" presetID="10" presetClass="entr" presetSubtype="0" fill="hold" nodeType="withEffect">
                                  <p:stCondLst>
                                    <p:cond delay="0"/>
                                  </p:stCondLst>
                                  <p:childTnLst>
                                    <p:set>
                                      <p:cBhvr>
                                        <p:cTn id="142" dur="1" fill="hold">
                                          <p:stCondLst>
                                            <p:cond delay="0"/>
                                          </p:stCondLst>
                                        </p:cTn>
                                        <p:tgtEl>
                                          <p:spTgt spid="51">
                                            <p:txEl>
                                              <p:pRg st="2" end="2"/>
                                            </p:txEl>
                                          </p:spTgt>
                                        </p:tgtEl>
                                        <p:attrNameLst>
                                          <p:attrName>style.visibility</p:attrName>
                                        </p:attrNameLst>
                                      </p:cBhvr>
                                      <p:to>
                                        <p:strVal val="visible"/>
                                      </p:to>
                                    </p:set>
                                    <p:animEffect transition="in" filter="fade">
                                      <p:cBhvr>
                                        <p:cTn id="143" dur="500"/>
                                        <p:tgtEl>
                                          <p:spTgt spid="51">
                                            <p:txEl>
                                              <p:pRg st="2" end="2"/>
                                            </p:txEl>
                                          </p:spTgt>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nodeType="clickEffect">
                                  <p:stCondLst>
                                    <p:cond delay="0"/>
                                  </p:stCondLst>
                                  <p:childTnLst>
                                    <p:set>
                                      <p:cBhvr>
                                        <p:cTn id="147" dur="1" fill="hold">
                                          <p:stCondLst>
                                            <p:cond delay="0"/>
                                          </p:stCondLst>
                                        </p:cTn>
                                        <p:tgtEl>
                                          <p:spTgt spid="51">
                                            <p:txEl>
                                              <p:pRg st="4" end="4"/>
                                            </p:txEl>
                                          </p:spTgt>
                                        </p:tgtEl>
                                        <p:attrNameLst>
                                          <p:attrName>style.visibility</p:attrName>
                                        </p:attrNameLst>
                                      </p:cBhvr>
                                      <p:to>
                                        <p:strVal val="visible"/>
                                      </p:to>
                                    </p:set>
                                    <p:animEffect transition="in" filter="fade">
                                      <p:cBhvr>
                                        <p:cTn id="148" dur="500"/>
                                        <p:tgtEl>
                                          <p:spTgt spid="51">
                                            <p:txEl>
                                              <p:pRg st="4" end="4"/>
                                            </p:txEl>
                                          </p:spTgt>
                                        </p:tgtEl>
                                      </p:cBhvr>
                                    </p:animEffect>
                                  </p:childTnLst>
                                </p:cTn>
                              </p:par>
                              <p:par>
                                <p:cTn id="149" presetID="10" presetClass="entr" presetSubtype="0" fill="hold" nodeType="withEffect">
                                  <p:stCondLst>
                                    <p:cond delay="0"/>
                                  </p:stCondLst>
                                  <p:childTnLst>
                                    <p:set>
                                      <p:cBhvr>
                                        <p:cTn id="150" dur="1" fill="hold">
                                          <p:stCondLst>
                                            <p:cond delay="0"/>
                                          </p:stCondLst>
                                        </p:cTn>
                                        <p:tgtEl>
                                          <p:spTgt spid="51">
                                            <p:txEl>
                                              <p:pRg st="5" end="5"/>
                                            </p:txEl>
                                          </p:spTgt>
                                        </p:tgtEl>
                                        <p:attrNameLst>
                                          <p:attrName>style.visibility</p:attrName>
                                        </p:attrNameLst>
                                      </p:cBhvr>
                                      <p:to>
                                        <p:strVal val="visible"/>
                                      </p:to>
                                    </p:set>
                                    <p:animEffect transition="in" filter="fade">
                                      <p:cBhvr>
                                        <p:cTn id="151" dur="500"/>
                                        <p:tgtEl>
                                          <p:spTgt spid="51">
                                            <p:txEl>
                                              <p:pRg st="5" end="5"/>
                                            </p:txEl>
                                          </p:spTgt>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nodeType="clickEffect">
                                  <p:stCondLst>
                                    <p:cond delay="0"/>
                                  </p:stCondLst>
                                  <p:childTnLst>
                                    <p:set>
                                      <p:cBhvr>
                                        <p:cTn id="155" dur="1" fill="hold">
                                          <p:stCondLst>
                                            <p:cond delay="0"/>
                                          </p:stCondLst>
                                        </p:cTn>
                                        <p:tgtEl>
                                          <p:spTgt spid="51">
                                            <p:txEl>
                                              <p:pRg st="7" end="7"/>
                                            </p:txEl>
                                          </p:spTgt>
                                        </p:tgtEl>
                                        <p:attrNameLst>
                                          <p:attrName>style.visibility</p:attrName>
                                        </p:attrNameLst>
                                      </p:cBhvr>
                                      <p:to>
                                        <p:strVal val="visible"/>
                                      </p:to>
                                    </p:set>
                                    <p:animEffect transition="in" filter="fade">
                                      <p:cBhvr>
                                        <p:cTn id="156" dur="500"/>
                                        <p:tgtEl>
                                          <p:spTgt spid="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animBg="1"/>
      <p:bldP spid="4" grpId="0"/>
      <p:bldP spid="17" grpId="0"/>
      <p:bldP spid="18" grpId="0"/>
      <p:bldP spid="23" grpId="0" animBg="1"/>
      <p:bldP spid="24" grpId="0"/>
      <p:bldP spid="25" grpId="0"/>
      <p:bldP spid="28" grpId="0"/>
      <p:bldP spid="29" grpId="0"/>
      <p:bldP spid="38" grpId="0"/>
      <p:bldP spid="39" grpId="0" animBg="1"/>
      <p:bldP spid="40" grpId="0"/>
      <p:bldP spid="44" grpId="0"/>
      <p:bldP spid="47" grpId="0" animBg="1"/>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D4AB3-820A-28B6-4626-BAC2AACF47BA}"/>
              </a:ext>
            </a:extLst>
          </p:cNvPr>
          <p:cNvSpPr>
            <a:spLocks noGrp="1"/>
          </p:cNvSpPr>
          <p:nvPr>
            <p:ph type="title"/>
          </p:nvPr>
        </p:nvSpPr>
        <p:spPr/>
        <p:txBody>
          <a:bodyPr/>
          <a:lstStyle/>
          <a:p>
            <a:r>
              <a:rPr lang="en-US" b="1" dirty="0"/>
              <a:t>Recent results: </a:t>
            </a:r>
            <a:r>
              <a:rPr lang="en-US" dirty="0"/>
              <a:t>Analog Switches (DIOT / BE-CEM)</a:t>
            </a:r>
          </a:p>
        </p:txBody>
      </p:sp>
      <p:sp>
        <p:nvSpPr>
          <p:cNvPr id="5" name="Date Placeholder 4">
            <a:extLst>
              <a:ext uri="{FF2B5EF4-FFF2-40B4-BE49-F238E27FC236}">
                <a16:creationId xmlns:a16="http://schemas.microsoft.com/office/drawing/2014/main" id="{55C58E18-E698-A0F2-035D-2F47AAB5F8F7}"/>
              </a:ext>
            </a:extLst>
          </p:cNvPr>
          <p:cNvSpPr>
            <a:spLocks noGrp="1"/>
          </p:cNvSpPr>
          <p:nvPr>
            <p:ph type="dt" sz="half" idx="17"/>
          </p:nvPr>
        </p:nvSpPr>
        <p:spPr/>
        <p:txBody>
          <a:bodyPr/>
          <a:lstStyle/>
          <a:p>
            <a:pPr>
              <a:defRPr/>
            </a:pPr>
            <a:fld id="{F93381D4-F870-40C7-B064-26B7095B2FA2}" type="datetime1">
              <a:rPr lang="en-GB" noProof="0" smtClean="0"/>
              <a:t>15/06/2023</a:t>
            </a:fld>
            <a:endParaRPr lang="en-GB" noProof="0"/>
          </a:p>
        </p:txBody>
      </p:sp>
      <p:sp>
        <p:nvSpPr>
          <p:cNvPr id="6" name="Slide Number Placeholder 5">
            <a:extLst>
              <a:ext uri="{FF2B5EF4-FFF2-40B4-BE49-F238E27FC236}">
                <a16:creationId xmlns:a16="http://schemas.microsoft.com/office/drawing/2014/main" id="{9C664644-B89D-2526-48E3-42EB5A20A016}"/>
              </a:ext>
            </a:extLst>
          </p:cNvPr>
          <p:cNvSpPr>
            <a:spLocks noGrp="1"/>
          </p:cNvSpPr>
          <p:nvPr>
            <p:ph type="sldNum" sz="quarter" idx="19"/>
          </p:nvPr>
        </p:nvSpPr>
        <p:spPr/>
        <p:txBody>
          <a:bodyPr/>
          <a:lstStyle/>
          <a:p>
            <a:pPr>
              <a:defRPr/>
            </a:pPr>
            <a:fld id="{8D6C380F-326D-3C40-9EE7-7FBAB0953422}" type="slidenum">
              <a:rPr lang="en-GB" noProof="0" smtClean="0"/>
              <a:t>11</a:t>
            </a:fld>
            <a:endParaRPr lang="en-GB" noProof="0"/>
          </a:p>
        </p:txBody>
      </p:sp>
      <p:sp>
        <p:nvSpPr>
          <p:cNvPr id="7" name="Date Placeholder 4">
            <a:extLst>
              <a:ext uri="{FF2B5EF4-FFF2-40B4-BE49-F238E27FC236}">
                <a16:creationId xmlns:a16="http://schemas.microsoft.com/office/drawing/2014/main" id="{7408A9F9-9C60-13B8-0BC6-69E6FC958C8D}"/>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14" name="TextBox 13">
            <a:extLst>
              <a:ext uri="{FF2B5EF4-FFF2-40B4-BE49-F238E27FC236}">
                <a16:creationId xmlns:a16="http://schemas.microsoft.com/office/drawing/2014/main" id="{D1167469-7C02-7127-3278-BD585CC828DA}"/>
              </a:ext>
            </a:extLst>
          </p:cNvPr>
          <p:cNvSpPr txBox="1"/>
          <p:nvPr/>
        </p:nvSpPr>
        <p:spPr>
          <a:xfrm>
            <a:off x="616226" y="1159736"/>
            <a:ext cx="10962513" cy="338554"/>
          </a:xfrm>
          <a:prstGeom prst="rect">
            <a:avLst/>
          </a:prstGeom>
          <a:noFill/>
        </p:spPr>
        <p:txBody>
          <a:bodyPr wrap="square">
            <a:spAutoFit/>
          </a:bodyPr>
          <a:lstStyle/>
          <a:p>
            <a:pPr marL="171450" indent="-171450">
              <a:buFont typeface="Arial" panose="020B0604020202020204" pitchFamily="34" charset="0"/>
              <a:buChar char="•"/>
            </a:pPr>
            <a:r>
              <a:rPr lang="en-US" sz="1600" b="1" dirty="0"/>
              <a:t>CC60 Results: </a:t>
            </a:r>
            <a:r>
              <a:rPr lang="en-US" sz="1600" dirty="0"/>
              <a:t>Measurement of input-output resistance (weakest parameter) when disable (</a:t>
            </a:r>
            <a:r>
              <a:rPr lang="en-US" sz="1600" dirty="0" err="1"/>
              <a:t>Roff</a:t>
            </a:r>
            <a:r>
              <a:rPr lang="en-US" sz="1600" dirty="0"/>
              <a:t>)</a:t>
            </a:r>
          </a:p>
        </p:txBody>
      </p:sp>
      <p:pic>
        <p:nvPicPr>
          <p:cNvPr id="26" name="Picture 25" descr="A picture containing text, screenshot, line, plot&#10;&#10;Description automatically generated">
            <a:extLst>
              <a:ext uri="{FF2B5EF4-FFF2-40B4-BE49-F238E27FC236}">
                <a16:creationId xmlns:a16="http://schemas.microsoft.com/office/drawing/2014/main" id="{7301377F-642B-5D22-E4F4-4AD9A6FA4099}"/>
              </a:ext>
            </a:extLst>
          </p:cNvPr>
          <p:cNvPicPr>
            <a:picLocks noChangeAspect="1"/>
          </p:cNvPicPr>
          <p:nvPr/>
        </p:nvPicPr>
        <p:blipFill>
          <a:blip r:embed="rId2"/>
          <a:stretch>
            <a:fillRect/>
          </a:stretch>
        </p:blipFill>
        <p:spPr>
          <a:xfrm>
            <a:off x="4232071" y="1508219"/>
            <a:ext cx="4138705" cy="2207309"/>
          </a:xfrm>
          <a:prstGeom prst="rect">
            <a:avLst/>
          </a:prstGeom>
        </p:spPr>
      </p:pic>
      <p:pic>
        <p:nvPicPr>
          <p:cNvPr id="28" name="Picture 27" descr="A picture containing text, screenshot, line, plot&#10;&#10;Description automatically generated">
            <a:extLst>
              <a:ext uri="{FF2B5EF4-FFF2-40B4-BE49-F238E27FC236}">
                <a16:creationId xmlns:a16="http://schemas.microsoft.com/office/drawing/2014/main" id="{C4D906EB-A5CC-7DE3-12C6-F068513337A7}"/>
              </a:ext>
            </a:extLst>
          </p:cNvPr>
          <p:cNvPicPr>
            <a:picLocks noChangeAspect="1"/>
          </p:cNvPicPr>
          <p:nvPr/>
        </p:nvPicPr>
        <p:blipFill>
          <a:blip r:embed="rId3"/>
          <a:stretch>
            <a:fillRect/>
          </a:stretch>
        </p:blipFill>
        <p:spPr>
          <a:xfrm>
            <a:off x="4114800" y="3732807"/>
            <a:ext cx="4351434" cy="2320765"/>
          </a:xfrm>
          <a:prstGeom prst="rect">
            <a:avLst/>
          </a:prstGeom>
        </p:spPr>
      </p:pic>
      <p:pic>
        <p:nvPicPr>
          <p:cNvPr id="30" name="Picture 29" descr="A picture containing text, screenshot, line, plot&#10;&#10;Description automatically generated">
            <a:extLst>
              <a:ext uri="{FF2B5EF4-FFF2-40B4-BE49-F238E27FC236}">
                <a16:creationId xmlns:a16="http://schemas.microsoft.com/office/drawing/2014/main" id="{700B0CB1-C56B-C511-160E-0D75B8571194}"/>
              </a:ext>
            </a:extLst>
          </p:cNvPr>
          <p:cNvPicPr>
            <a:picLocks noChangeAspect="1"/>
          </p:cNvPicPr>
          <p:nvPr/>
        </p:nvPicPr>
        <p:blipFill>
          <a:blip r:embed="rId4"/>
          <a:stretch>
            <a:fillRect/>
          </a:stretch>
        </p:blipFill>
        <p:spPr>
          <a:xfrm>
            <a:off x="381000" y="1488318"/>
            <a:ext cx="4230028" cy="2256015"/>
          </a:xfrm>
          <a:prstGeom prst="rect">
            <a:avLst/>
          </a:prstGeom>
        </p:spPr>
      </p:pic>
      <p:pic>
        <p:nvPicPr>
          <p:cNvPr id="32" name="Picture 31" descr="A picture containing text, screenshot, display, line&#10;&#10;Description automatically generated">
            <a:extLst>
              <a:ext uri="{FF2B5EF4-FFF2-40B4-BE49-F238E27FC236}">
                <a16:creationId xmlns:a16="http://schemas.microsoft.com/office/drawing/2014/main" id="{716DAD12-E4AE-3F8E-A4E3-46C91C316D65}"/>
              </a:ext>
            </a:extLst>
          </p:cNvPr>
          <p:cNvPicPr>
            <a:picLocks noChangeAspect="1"/>
          </p:cNvPicPr>
          <p:nvPr/>
        </p:nvPicPr>
        <p:blipFill>
          <a:blip r:embed="rId5"/>
          <a:stretch>
            <a:fillRect/>
          </a:stretch>
        </p:blipFill>
        <p:spPr>
          <a:xfrm>
            <a:off x="7842902" y="1515569"/>
            <a:ext cx="4157321" cy="2217238"/>
          </a:xfrm>
          <a:prstGeom prst="rect">
            <a:avLst/>
          </a:prstGeom>
        </p:spPr>
      </p:pic>
      <p:pic>
        <p:nvPicPr>
          <p:cNvPr id="34" name="Picture 33" descr="A screen shot of a graph&#10;&#10;Description automatically generated with low confidence">
            <a:extLst>
              <a:ext uri="{FF2B5EF4-FFF2-40B4-BE49-F238E27FC236}">
                <a16:creationId xmlns:a16="http://schemas.microsoft.com/office/drawing/2014/main" id="{78542AC8-4AE8-6B1D-0663-E8857761EF1D}"/>
              </a:ext>
            </a:extLst>
          </p:cNvPr>
          <p:cNvPicPr>
            <a:picLocks noChangeAspect="1"/>
          </p:cNvPicPr>
          <p:nvPr/>
        </p:nvPicPr>
        <p:blipFill>
          <a:blip r:embed="rId6"/>
          <a:stretch>
            <a:fillRect/>
          </a:stretch>
        </p:blipFill>
        <p:spPr>
          <a:xfrm>
            <a:off x="7829360" y="3755706"/>
            <a:ext cx="4316614" cy="2302194"/>
          </a:xfrm>
          <a:prstGeom prst="rect">
            <a:avLst/>
          </a:prstGeom>
        </p:spPr>
      </p:pic>
      <p:pic>
        <p:nvPicPr>
          <p:cNvPr id="36" name="Picture 35" descr="A picture containing screenshot, text, line, plot&#10;&#10;Description automatically generated">
            <a:extLst>
              <a:ext uri="{FF2B5EF4-FFF2-40B4-BE49-F238E27FC236}">
                <a16:creationId xmlns:a16="http://schemas.microsoft.com/office/drawing/2014/main" id="{71D4526C-F70E-1BBD-9D89-A2098A47A8F9}"/>
              </a:ext>
            </a:extLst>
          </p:cNvPr>
          <p:cNvPicPr>
            <a:picLocks noChangeAspect="1"/>
          </p:cNvPicPr>
          <p:nvPr/>
        </p:nvPicPr>
        <p:blipFill>
          <a:blip r:embed="rId7"/>
          <a:stretch>
            <a:fillRect/>
          </a:stretch>
        </p:blipFill>
        <p:spPr>
          <a:xfrm>
            <a:off x="280874" y="3744333"/>
            <a:ext cx="4316612" cy="2302194"/>
          </a:xfrm>
          <a:prstGeom prst="rect">
            <a:avLst/>
          </a:prstGeom>
        </p:spPr>
      </p:pic>
      <p:cxnSp>
        <p:nvCxnSpPr>
          <p:cNvPr id="41" name="Straight Arrow Connector 40">
            <a:extLst>
              <a:ext uri="{FF2B5EF4-FFF2-40B4-BE49-F238E27FC236}">
                <a16:creationId xmlns:a16="http://schemas.microsoft.com/office/drawing/2014/main" id="{B7136D77-DE84-D65B-867D-E4CD3973D3FE}"/>
              </a:ext>
            </a:extLst>
          </p:cNvPr>
          <p:cNvCxnSpPr>
            <a:cxnSpLocks/>
          </p:cNvCxnSpPr>
          <p:nvPr/>
        </p:nvCxnSpPr>
        <p:spPr bwMode="auto">
          <a:xfrm flipV="1">
            <a:off x="3162300" y="2095500"/>
            <a:ext cx="495300" cy="45720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2" name="TextBox 41">
            <a:extLst>
              <a:ext uri="{FF2B5EF4-FFF2-40B4-BE49-F238E27FC236}">
                <a16:creationId xmlns:a16="http://schemas.microsoft.com/office/drawing/2014/main" id="{05D4E582-8F3F-31C4-4DF6-0F65D5992BE3}"/>
              </a:ext>
            </a:extLst>
          </p:cNvPr>
          <p:cNvSpPr txBox="1"/>
          <p:nvPr/>
        </p:nvSpPr>
        <p:spPr>
          <a:xfrm>
            <a:off x="2485615" y="2446892"/>
            <a:ext cx="1171985" cy="400110"/>
          </a:xfrm>
          <a:prstGeom prst="rect">
            <a:avLst/>
          </a:prstGeom>
          <a:noFill/>
        </p:spPr>
        <p:txBody>
          <a:bodyPr wrap="square">
            <a:spAutoFit/>
          </a:bodyPr>
          <a:lstStyle/>
          <a:p>
            <a:r>
              <a:rPr lang="en-GB" sz="1000" dirty="0">
                <a:solidFill>
                  <a:srgbClr val="A40000"/>
                </a:solidFill>
              </a:rPr>
              <a:t>Sudden resistance drop</a:t>
            </a:r>
          </a:p>
        </p:txBody>
      </p:sp>
      <p:cxnSp>
        <p:nvCxnSpPr>
          <p:cNvPr id="43" name="Straight Arrow Connector 42">
            <a:extLst>
              <a:ext uri="{FF2B5EF4-FFF2-40B4-BE49-F238E27FC236}">
                <a16:creationId xmlns:a16="http://schemas.microsoft.com/office/drawing/2014/main" id="{9E185764-0752-02B5-A3A4-E2551EC79B82}"/>
              </a:ext>
            </a:extLst>
          </p:cNvPr>
          <p:cNvCxnSpPr>
            <a:cxnSpLocks/>
          </p:cNvCxnSpPr>
          <p:nvPr/>
        </p:nvCxnSpPr>
        <p:spPr bwMode="auto">
          <a:xfrm flipV="1">
            <a:off x="1676400" y="5059507"/>
            <a:ext cx="306230" cy="28267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4" name="TextBox 43">
            <a:extLst>
              <a:ext uri="{FF2B5EF4-FFF2-40B4-BE49-F238E27FC236}">
                <a16:creationId xmlns:a16="http://schemas.microsoft.com/office/drawing/2014/main" id="{9A1341DB-87A9-7B98-E94E-562FEDEF1B67}"/>
              </a:ext>
            </a:extLst>
          </p:cNvPr>
          <p:cNvSpPr txBox="1"/>
          <p:nvPr/>
        </p:nvSpPr>
        <p:spPr>
          <a:xfrm>
            <a:off x="1025852" y="5294244"/>
            <a:ext cx="1171985" cy="400110"/>
          </a:xfrm>
          <a:prstGeom prst="rect">
            <a:avLst/>
          </a:prstGeom>
          <a:noFill/>
        </p:spPr>
        <p:txBody>
          <a:bodyPr wrap="square">
            <a:spAutoFit/>
          </a:bodyPr>
          <a:lstStyle/>
          <a:p>
            <a:r>
              <a:rPr lang="en-GB" sz="1000" dirty="0">
                <a:solidFill>
                  <a:srgbClr val="A40000"/>
                </a:solidFill>
              </a:rPr>
              <a:t>Sudden resistance drop</a:t>
            </a:r>
          </a:p>
        </p:txBody>
      </p:sp>
      <p:cxnSp>
        <p:nvCxnSpPr>
          <p:cNvPr id="45" name="Straight Arrow Connector 44">
            <a:extLst>
              <a:ext uri="{FF2B5EF4-FFF2-40B4-BE49-F238E27FC236}">
                <a16:creationId xmlns:a16="http://schemas.microsoft.com/office/drawing/2014/main" id="{19637182-CBF2-9668-72BB-067B646B9B14}"/>
              </a:ext>
            </a:extLst>
          </p:cNvPr>
          <p:cNvCxnSpPr>
            <a:cxnSpLocks/>
          </p:cNvCxnSpPr>
          <p:nvPr/>
        </p:nvCxnSpPr>
        <p:spPr bwMode="auto">
          <a:xfrm flipH="1">
            <a:off x="5666127" y="2712954"/>
            <a:ext cx="491748" cy="27280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6" name="TextBox 45">
            <a:extLst>
              <a:ext uri="{FF2B5EF4-FFF2-40B4-BE49-F238E27FC236}">
                <a16:creationId xmlns:a16="http://schemas.microsoft.com/office/drawing/2014/main" id="{4A3F5A21-1F3B-D3AD-46A4-47DC9E726A0F}"/>
              </a:ext>
            </a:extLst>
          </p:cNvPr>
          <p:cNvSpPr txBox="1"/>
          <p:nvPr/>
        </p:nvSpPr>
        <p:spPr>
          <a:xfrm>
            <a:off x="6136031" y="2449454"/>
            <a:ext cx="1171985" cy="400110"/>
          </a:xfrm>
          <a:prstGeom prst="rect">
            <a:avLst/>
          </a:prstGeom>
          <a:noFill/>
        </p:spPr>
        <p:txBody>
          <a:bodyPr wrap="square">
            <a:spAutoFit/>
          </a:bodyPr>
          <a:lstStyle/>
          <a:p>
            <a:r>
              <a:rPr lang="en-GB" sz="1000" dirty="0">
                <a:solidFill>
                  <a:srgbClr val="A40000"/>
                </a:solidFill>
              </a:rPr>
              <a:t>Sudden resistance drop</a:t>
            </a:r>
          </a:p>
        </p:txBody>
      </p:sp>
      <p:cxnSp>
        <p:nvCxnSpPr>
          <p:cNvPr id="47" name="Straight Arrow Connector 46">
            <a:extLst>
              <a:ext uri="{FF2B5EF4-FFF2-40B4-BE49-F238E27FC236}">
                <a16:creationId xmlns:a16="http://schemas.microsoft.com/office/drawing/2014/main" id="{2C5D3650-31C2-C668-C18F-626EE06EEB96}"/>
              </a:ext>
            </a:extLst>
          </p:cNvPr>
          <p:cNvCxnSpPr>
            <a:cxnSpLocks/>
          </p:cNvCxnSpPr>
          <p:nvPr/>
        </p:nvCxnSpPr>
        <p:spPr bwMode="auto">
          <a:xfrm flipH="1">
            <a:off x="5947445" y="4920263"/>
            <a:ext cx="491748" cy="27280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8" name="TextBox 47">
            <a:extLst>
              <a:ext uri="{FF2B5EF4-FFF2-40B4-BE49-F238E27FC236}">
                <a16:creationId xmlns:a16="http://schemas.microsoft.com/office/drawing/2014/main" id="{0B376503-BB47-6EB2-C1EF-F0EFBE221F39}"/>
              </a:ext>
            </a:extLst>
          </p:cNvPr>
          <p:cNvSpPr txBox="1"/>
          <p:nvPr/>
        </p:nvSpPr>
        <p:spPr>
          <a:xfrm>
            <a:off x="6417349" y="4656763"/>
            <a:ext cx="1171985" cy="400110"/>
          </a:xfrm>
          <a:prstGeom prst="rect">
            <a:avLst/>
          </a:prstGeom>
          <a:noFill/>
        </p:spPr>
        <p:txBody>
          <a:bodyPr wrap="square">
            <a:spAutoFit/>
          </a:bodyPr>
          <a:lstStyle/>
          <a:p>
            <a:r>
              <a:rPr lang="en-GB" sz="1000" dirty="0">
                <a:solidFill>
                  <a:srgbClr val="A40000"/>
                </a:solidFill>
              </a:rPr>
              <a:t>Sudden resistance drop</a:t>
            </a:r>
          </a:p>
        </p:txBody>
      </p:sp>
      <p:cxnSp>
        <p:nvCxnSpPr>
          <p:cNvPr id="49" name="Straight Arrow Connector 48">
            <a:extLst>
              <a:ext uri="{FF2B5EF4-FFF2-40B4-BE49-F238E27FC236}">
                <a16:creationId xmlns:a16="http://schemas.microsoft.com/office/drawing/2014/main" id="{D647BF25-9BE8-4C9A-D1F2-11D41E1FBA1D}"/>
              </a:ext>
            </a:extLst>
          </p:cNvPr>
          <p:cNvCxnSpPr>
            <a:cxnSpLocks/>
          </p:cNvCxnSpPr>
          <p:nvPr/>
        </p:nvCxnSpPr>
        <p:spPr bwMode="auto">
          <a:xfrm flipV="1">
            <a:off x="10198133" y="2091281"/>
            <a:ext cx="0" cy="24779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50" name="TextBox 49">
            <a:extLst>
              <a:ext uri="{FF2B5EF4-FFF2-40B4-BE49-F238E27FC236}">
                <a16:creationId xmlns:a16="http://schemas.microsoft.com/office/drawing/2014/main" id="{636A4A1E-8CF5-E87F-9EFA-15783AF1258A}"/>
              </a:ext>
            </a:extLst>
          </p:cNvPr>
          <p:cNvSpPr txBox="1"/>
          <p:nvPr/>
        </p:nvSpPr>
        <p:spPr>
          <a:xfrm>
            <a:off x="9450625" y="2446892"/>
            <a:ext cx="1495016" cy="246221"/>
          </a:xfrm>
          <a:prstGeom prst="rect">
            <a:avLst/>
          </a:prstGeom>
          <a:noFill/>
        </p:spPr>
        <p:txBody>
          <a:bodyPr wrap="square">
            <a:spAutoFit/>
          </a:bodyPr>
          <a:lstStyle/>
          <a:p>
            <a:r>
              <a:rPr lang="fr-FR" sz="1000" dirty="0">
                <a:solidFill>
                  <a:srgbClr val="A40000"/>
                </a:solidFill>
              </a:rPr>
              <a:t>S</a:t>
            </a:r>
            <a:r>
              <a:rPr lang="en-GB" sz="1000" dirty="0">
                <a:solidFill>
                  <a:srgbClr val="A40000"/>
                </a:solidFill>
              </a:rPr>
              <a:t>mall resistance drop</a:t>
            </a:r>
          </a:p>
        </p:txBody>
      </p:sp>
      <p:cxnSp>
        <p:nvCxnSpPr>
          <p:cNvPr id="51" name="Straight Arrow Connector 50">
            <a:extLst>
              <a:ext uri="{FF2B5EF4-FFF2-40B4-BE49-F238E27FC236}">
                <a16:creationId xmlns:a16="http://schemas.microsoft.com/office/drawing/2014/main" id="{09613045-4A03-2065-DCCF-26586E4E88F8}"/>
              </a:ext>
            </a:extLst>
          </p:cNvPr>
          <p:cNvCxnSpPr>
            <a:cxnSpLocks/>
          </p:cNvCxnSpPr>
          <p:nvPr/>
        </p:nvCxnSpPr>
        <p:spPr bwMode="auto">
          <a:xfrm flipV="1">
            <a:off x="10198133" y="4178041"/>
            <a:ext cx="0" cy="247792"/>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52" name="TextBox 51">
            <a:extLst>
              <a:ext uri="{FF2B5EF4-FFF2-40B4-BE49-F238E27FC236}">
                <a16:creationId xmlns:a16="http://schemas.microsoft.com/office/drawing/2014/main" id="{E18C04A3-F023-1BA7-8D60-8F568D645B49}"/>
              </a:ext>
            </a:extLst>
          </p:cNvPr>
          <p:cNvSpPr txBox="1"/>
          <p:nvPr/>
        </p:nvSpPr>
        <p:spPr>
          <a:xfrm>
            <a:off x="9558596" y="4448732"/>
            <a:ext cx="1495016" cy="246221"/>
          </a:xfrm>
          <a:prstGeom prst="rect">
            <a:avLst/>
          </a:prstGeom>
          <a:noFill/>
        </p:spPr>
        <p:txBody>
          <a:bodyPr wrap="square">
            <a:spAutoFit/>
          </a:bodyPr>
          <a:lstStyle/>
          <a:p>
            <a:r>
              <a:rPr lang="en-US" sz="1000" dirty="0">
                <a:solidFill>
                  <a:srgbClr val="5197CC"/>
                </a:solidFill>
              </a:rPr>
              <a:t>Negligible change</a:t>
            </a:r>
          </a:p>
        </p:txBody>
      </p:sp>
    </p:spTree>
    <p:extLst>
      <p:ext uri="{BB962C8B-B14F-4D97-AF65-F5344CB8AC3E}">
        <p14:creationId xmlns:p14="http://schemas.microsoft.com/office/powerpoint/2010/main" val="354944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par>
                                <p:cTn id="13" presetID="10"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par>
                                <p:cTn id="16" presetID="10" presetClass="entr" presetSubtype="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par>
                                <p:cTn id="19" presetID="10"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10"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par>
                                <p:cTn id="42" presetID="10" presetClass="entr" presetSubtype="0"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par>
                                <p:cTn id="48" presetID="10" presetClass="entr" presetSubtype="0" fill="hold" nodeType="with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500"/>
                                        <p:tgtEl>
                                          <p:spTgt spid="4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500"/>
                                        <p:tgtEl>
                                          <p:spTgt spid="50"/>
                                        </p:tgtEl>
                                      </p:cBhvr>
                                    </p:animEffect>
                                  </p:childTnLst>
                                </p:cTn>
                              </p:par>
                              <p:par>
                                <p:cTn id="54" presetID="10" presetClass="entr" presetSubtype="0" fill="hold"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500"/>
                                        <p:tgtEl>
                                          <p:spTgt spid="5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2" grpId="0"/>
      <p:bldP spid="44" grpId="0"/>
      <p:bldP spid="46" grpId="0"/>
      <p:bldP spid="48" grpId="0"/>
      <p:bldP spid="50"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D4AB3-820A-28B6-4626-BAC2AACF47BA}"/>
              </a:ext>
            </a:extLst>
          </p:cNvPr>
          <p:cNvSpPr>
            <a:spLocks noGrp="1"/>
          </p:cNvSpPr>
          <p:nvPr>
            <p:ph type="title"/>
          </p:nvPr>
        </p:nvSpPr>
        <p:spPr/>
        <p:txBody>
          <a:bodyPr/>
          <a:lstStyle/>
          <a:p>
            <a:r>
              <a:rPr lang="en-US" b="1" dirty="0"/>
              <a:t>Recent results: </a:t>
            </a:r>
            <a:r>
              <a:rPr lang="en-US" dirty="0"/>
              <a:t>Analog Switches (DIOT / BE-CEM)</a:t>
            </a:r>
          </a:p>
        </p:txBody>
      </p:sp>
      <p:sp>
        <p:nvSpPr>
          <p:cNvPr id="5" name="Date Placeholder 4">
            <a:extLst>
              <a:ext uri="{FF2B5EF4-FFF2-40B4-BE49-F238E27FC236}">
                <a16:creationId xmlns:a16="http://schemas.microsoft.com/office/drawing/2014/main" id="{55C58E18-E698-A0F2-035D-2F47AAB5F8F7}"/>
              </a:ext>
            </a:extLst>
          </p:cNvPr>
          <p:cNvSpPr>
            <a:spLocks noGrp="1"/>
          </p:cNvSpPr>
          <p:nvPr>
            <p:ph type="dt" sz="half" idx="17"/>
          </p:nvPr>
        </p:nvSpPr>
        <p:spPr/>
        <p:txBody>
          <a:bodyPr/>
          <a:lstStyle/>
          <a:p>
            <a:pPr>
              <a:defRPr/>
            </a:pPr>
            <a:fld id="{F93381D4-F870-40C7-B064-26B7095B2FA2}" type="datetime1">
              <a:rPr lang="en-GB" noProof="0" smtClean="0"/>
              <a:t>15/06/2023</a:t>
            </a:fld>
            <a:endParaRPr lang="en-GB" noProof="0"/>
          </a:p>
        </p:txBody>
      </p:sp>
      <p:sp>
        <p:nvSpPr>
          <p:cNvPr id="6" name="Slide Number Placeholder 5">
            <a:extLst>
              <a:ext uri="{FF2B5EF4-FFF2-40B4-BE49-F238E27FC236}">
                <a16:creationId xmlns:a16="http://schemas.microsoft.com/office/drawing/2014/main" id="{9C664644-B89D-2526-48E3-42EB5A20A016}"/>
              </a:ext>
            </a:extLst>
          </p:cNvPr>
          <p:cNvSpPr>
            <a:spLocks noGrp="1"/>
          </p:cNvSpPr>
          <p:nvPr>
            <p:ph type="sldNum" sz="quarter" idx="19"/>
          </p:nvPr>
        </p:nvSpPr>
        <p:spPr/>
        <p:txBody>
          <a:bodyPr/>
          <a:lstStyle/>
          <a:p>
            <a:pPr>
              <a:defRPr/>
            </a:pPr>
            <a:fld id="{8D6C380F-326D-3C40-9EE7-7FBAB0953422}" type="slidenum">
              <a:rPr lang="en-GB" noProof="0" smtClean="0"/>
              <a:t>12</a:t>
            </a:fld>
            <a:endParaRPr lang="en-GB" noProof="0"/>
          </a:p>
        </p:txBody>
      </p:sp>
      <p:sp>
        <p:nvSpPr>
          <p:cNvPr id="7" name="Date Placeholder 4">
            <a:extLst>
              <a:ext uri="{FF2B5EF4-FFF2-40B4-BE49-F238E27FC236}">
                <a16:creationId xmlns:a16="http://schemas.microsoft.com/office/drawing/2014/main" id="{7408A9F9-9C60-13B8-0BC6-69E6FC958C8D}"/>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14" name="TextBox 13">
            <a:extLst>
              <a:ext uri="{FF2B5EF4-FFF2-40B4-BE49-F238E27FC236}">
                <a16:creationId xmlns:a16="http://schemas.microsoft.com/office/drawing/2014/main" id="{D1167469-7C02-7127-3278-BD585CC828DA}"/>
              </a:ext>
            </a:extLst>
          </p:cNvPr>
          <p:cNvSpPr txBox="1"/>
          <p:nvPr/>
        </p:nvSpPr>
        <p:spPr>
          <a:xfrm>
            <a:off x="616226" y="1159736"/>
            <a:ext cx="10962513" cy="338554"/>
          </a:xfrm>
          <a:prstGeom prst="rect">
            <a:avLst/>
          </a:prstGeom>
          <a:noFill/>
        </p:spPr>
        <p:txBody>
          <a:bodyPr wrap="square">
            <a:spAutoFit/>
          </a:bodyPr>
          <a:lstStyle/>
          <a:p>
            <a:pPr marL="171450" indent="-171450">
              <a:buFont typeface="Arial" panose="020B0604020202020204" pitchFamily="34" charset="0"/>
              <a:buChar char="•"/>
            </a:pPr>
            <a:r>
              <a:rPr lang="en-US" sz="1600" b="1" dirty="0"/>
              <a:t>CC60 Results: </a:t>
            </a:r>
            <a:r>
              <a:rPr lang="en-US" sz="1600" dirty="0"/>
              <a:t>Output Voltage when chips are disable and input = 3.3 V</a:t>
            </a:r>
          </a:p>
        </p:txBody>
      </p:sp>
      <p:pic>
        <p:nvPicPr>
          <p:cNvPr id="26" name="Picture 25">
            <a:extLst>
              <a:ext uri="{FF2B5EF4-FFF2-40B4-BE49-F238E27FC236}">
                <a16:creationId xmlns:a16="http://schemas.microsoft.com/office/drawing/2014/main" id="{7301377F-642B-5D22-E4F4-4AD9A6FA4099}"/>
              </a:ext>
            </a:extLst>
          </p:cNvPr>
          <p:cNvPicPr>
            <a:picLocks noChangeAspect="1"/>
          </p:cNvPicPr>
          <p:nvPr/>
        </p:nvPicPr>
        <p:blipFill>
          <a:blip r:embed="rId2"/>
          <a:srcRect/>
          <a:stretch/>
        </p:blipFill>
        <p:spPr>
          <a:xfrm>
            <a:off x="4232071" y="1508219"/>
            <a:ext cx="4138704" cy="2207309"/>
          </a:xfrm>
          <a:prstGeom prst="rect">
            <a:avLst/>
          </a:prstGeom>
        </p:spPr>
      </p:pic>
      <p:pic>
        <p:nvPicPr>
          <p:cNvPr id="28" name="Picture 27">
            <a:extLst>
              <a:ext uri="{FF2B5EF4-FFF2-40B4-BE49-F238E27FC236}">
                <a16:creationId xmlns:a16="http://schemas.microsoft.com/office/drawing/2014/main" id="{C4D906EB-A5CC-7DE3-12C6-F068513337A7}"/>
              </a:ext>
            </a:extLst>
          </p:cNvPr>
          <p:cNvPicPr>
            <a:picLocks noChangeAspect="1"/>
          </p:cNvPicPr>
          <p:nvPr/>
        </p:nvPicPr>
        <p:blipFill>
          <a:blip r:embed="rId3"/>
          <a:srcRect/>
          <a:stretch/>
        </p:blipFill>
        <p:spPr>
          <a:xfrm>
            <a:off x="4114800" y="3732807"/>
            <a:ext cx="4351434" cy="2320764"/>
          </a:xfrm>
          <a:prstGeom prst="rect">
            <a:avLst/>
          </a:prstGeom>
        </p:spPr>
      </p:pic>
      <p:pic>
        <p:nvPicPr>
          <p:cNvPr id="30" name="Picture 29">
            <a:extLst>
              <a:ext uri="{FF2B5EF4-FFF2-40B4-BE49-F238E27FC236}">
                <a16:creationId xmlns:a16="http://schemas.microsoft.com/office/drawing/2014/main" id="{700B0CB1-C56B-C511-160E-0D75B8571194}"/>
              </a:ext>
            </a:extLst>
          </p:cNvPr>
          <p:cNvPicPr>
            <a:picLocks noChangeAspect="1"/>
          </p:cNvPicPr>
          <p:nvPr/>
        </p:nvPicPr>
        <p:blipFill>
          <a:blip r:embed="rId4"/>
          <a:srcRect/>
          <a:stretch/>
        </p:blipFill>
        <p:spPr>
          <a:xfrm>
            <a:off x="381000" y="1488318"/>
            <a:ext cx="4230027" cy="2256015"/>
          </a:xfrm>
          <a:prstGeom prst="rect">
            <a:avLst/>
          </a:prstGeom>
        </p:spPr>
      </p:pic>
      <p:pic>
        <p:nvPicPr>
          <p:cNvPr id="32" name="Picture 31">
            <a:extLst>
              <a:ext uri="{FF2B5EF4-FFF2-40B4-BE49-F238E27FC236}">
                <a16:creationId xmlns:a16="http://schemas.microsoft.com/office/drawing/2014/main" id="{716DAD12-E4AE-3F8E-A4E3-46C91C316D65}"/>
              </a:ext>
            </a:extLst>
          </p:cNvPr>
          <p:cNvPicPr>
            <a:picLocks noChangeAspect="1"/>
          </p:cNvPicPr>
          <p:nvPr/>
        </p:nvPicPr>
        <p:blipFill>
          <a:blip r:embed="rId5"/>
          <a:srcRect/>
          <a:stretch/>
        </p:blipFill>
        <p:spPr>
          <a:xfrm>
            <a:off x="7842902" y="1515569"/>
            <a:ext cx="4157320" cy="2217238"/>
          </a:xfrm>
          <a:prstGeom prst="rect">
            <a:avLst/>
          </a:prstGeom>
        </p:spPr>
      </p:pic>
      <p:pic>
        <p:nvPicPr>
          <p:cNvPr id="34" name="Picture 33">
            <a:extLst>
              <a:ext uri="{FF2B5EF4-FFF2-40B4-BE49-F238E27FC236}">
                <a16:creationId xmlns:a16="http://schemas.microsoft.com/office/drawing/2014/main" id="{78542AC8-4AE8-6B1D-0663-E8857761EF1D}"/>
              </a:ext>
            </a:extLst>
          </p:cNvPr>
          <p:cNvPicPr>
            <a:picLocks noChangeAspect="1"/>
          </p:cNvPicPr>
          <p:nvPr/>
        </p:nvPicPr>
        <p:blipFill>
          <a:blip r:embed="rId6"/>
          <a:srcRect/>
          <a:stretch/>
        </p:blipFill>
        <p:spPr>
          <a:xfrm>
            <a:off x="7829360" y="3755706"/>
            <a:ext cx="4316613" cy="2302194"/>
          </a:xfrm>
          <a:prstGeom prst="rect">
            <a:avLst/>
          </a:prstGeom>
        </p:spPr>
      </p:pic>
      <p:pic>
        <p:nvPicPr>
          <p:cNvPr id="36" name="Picture 35">
            <a:extLst>
              <a:ext uri="{FF2B5EF4-FFF2-40B4-BE49-F238E27FC236}">
                <a16:creationId xmlns:a16="http://schemas.microsoft.com/office/drawing/2014/main" id="{71D4526C-F70E-1BBD-9D89-A2098A47A8F9}"/>
              </a:ext>
            </a:extLst>
          </p:cNvPr>
          <p:cNvPicPr>
            <a:picLocks noChangeAspect="1"/>
          </p:cNvPicPr>
          <p:nvPr/>
        </p:nvPicPr>
        <p:blipFill>
          <a:blip r:embed="rId7"/>
          <a:srcRect/>
          <a:stretch/>
        </p:blipFill>
        <p:spPr>
          <a:xfrm>
            <a:off x="280874" y="3744333"/>
            <a:ext cx="4316612" cy="2302193"/>
          </a:xfrm>
          <a:prstGeom prst="rect">
            <a:avLst/>
          </a:prstGeom>
        </p:spPr>
      </p:pic>
      <p:cxnSp>
        <p:nvCxnSpPr>
          <p:cNvPr id="3" name="Straight Arrow Connector 2">
            <a:extLst>
              <a:ext uri="{FF2B5EF4-FFF2-40B4-BE49-F238E27FC236}">
                <a16:creationId xmlns:a16="http://schemas.microsoft.com/office/drawing/2014/main" id="{93357952-FD1D-5F21-DC99-AEC40F82303A}"/>
              </a:ext>
            </a:extLst>
          </p:cNvPr>
          <p:cNvCxnSpPr>
            <a:cxnSpLocks/>
          </p:cNvCxnSpPr>
          <p:nvPr/>
        </p:nvCxnSpPr>
        <p:spPr bwMode="auto">
          <a:xfrm>
            <a:off x="2209800" y="2827353"/>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 name="TextBox 3">
            <a:extLst>
              <a:ext uri="{FF2B5EF4-FFF2-40B4-BE49-F238E27FC236}">
                <a16:creationId xmlns:a16="http://schemas.microsoft.com/office/drawing/2014/main" id="{2DFE1A0B-C758-9D14-319D-41D172A7B306}"/>
              </a:ext>
            </a:extLst>
          </p:cNvPr>
          <p:cNvSpPr txBox="1"/>
          <p:nvPr/>
        </p:nvSpPr>
        <p:spPr>
          <a:xfrm>
            <a:off x="1030562" y="2398081"/>
            <a:ext cx="1979338" cy="400110"/>
          </a:xfrm>
          <a:prstGeom prst="rect">
            <a:avLst/>
          </a:prstGeom>
          <a:noFill/>
        </p:spPr>
        <p:txBody>
          <a:bodyPr wrap="square">
            <a:spAutoFit/>
          </a:bodyPr>
          <a:lstStyle/>
          <a:p>
            <a:r>
              <a:rPr lang="en-GB" sz="1000" dirty="0">
                <a:solidFill>
                  <a:srgbClr val="A40000"/>
                </a:solidFill>
              </a:rPr>
              <a:t>Resistance drop induce increase of the output voltage</a:t>
            </a:r>
          </a:p>
        </p:txBody>
      </p:sp>
      <p:cxnSp>
        <p:nvCxnSpPr>
          <p:cNvPr id="10" name="Straight Arrow Connector 9">
            <a:extLst>
              <a:ext uri="{FF2B5EF4-FFF2-40B4-BE49-F238E27FC236}">
                <a16:creationId xmlns:a16="http://schemas.microsoft.com/office/drawing/2014/main" id="{4D1D871F-42C5-7686-094E-27C054EA1075}"/>
              </a:ext>
            </a:extLst>
          </p:cNvPr>
          <p:cNvCxnSpPr>
            <a:cxnSpLocks/>
          </p:cNvCxnSpPr>
          <p:nvPr/>
        </p:nvCxnSpPr>
        <p:spPr bwMode="auto">
          <a:xfrm>
            <a:off x="1943100" y="5143500"/>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1" name="Straight Arrow Connector 10">
            <a:extLst>
              <a:ext uri="{FF2B5EF4-FFF2-40B4-BE49-F238E27FC236}">
                <a16:creationId xmlns:a16="http://schemas.microsoft.com/office/drawing/2014/main" id="{7DC25E07-3530-6854-B405-1A6C34FCB1E2}"/>
              </a:ext>
            </a:extLst>
          </p:cNvPr>
          <p:cNvCxnSpPr>
            <a:cxnSpLocks/>
          </p:cNvCxnSpPr>
          <p:nvPr/>
        </p:nvCxnSpPr>
        <p:spPr bwMode="auto">
          <a:xfrm>
            <a:off x="5524500" y="5143500"/>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2" name="Straight Arrow Connector 11">
            <a:extLst>
              <a:ext uri="{FF2B5EF4-FFF2-40B4-BE49-F238E27FC236}">
                <a16:creationId xmlns:a16="http://schemas.microsoft.com/office/drawing/2014/main" id="{1E893540-8CAE-E4E0-9319-563793600404}"/>
              </a:ext>
            </a:extLst>
          </p:cNvPr>
          <p:cNvCxnSpPr>
            <a:cxnSpLocks/>
          </p:cNvCxnSpPr>
          <p:nvPr/>
        </p:nvCxnSpPr>
        <p:spPr bwMode="auto">
          <a:xfrm>
            <a:off x="5143500" y="2827353"/>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3" name="Straight Arrow Connector 12">
            <a:extLst>
              <a:ext uri="{FF2B5EF4-FFF2-40B4-BE49-F238E27FC236}">
                <a16:creationId xmlns:a16="http://schemas.microsoft.com/office/drawing/2014/main" id="{130EBC90-1B06-343B-1AA0-4393CC189D4C}"/>
              </a:ext>
            </a:extLst>
          </p:cNvPr>
          <p:cNvCxnSpPr>
            <a:cxnSpLocks/>
          </p:cNvCxnSpPr>
          <p:nvPr/>
        </p:nvCxnSpPr>
        <p:spPr bwMode="auto">
          <a:xfrm>
            <a:off x="8610600" y="2827353"/>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7" name="Straight Arrow Connector 16">
            <a:extLst>
              <a:ext uri="{FF2B5EF4-FFF2-40B4-BE49-F238E27FC236}">
                <a16:creationId xmlns:a16="http://schemas.microsoft.com/office/drawing/2014/main" id="{C017615C-34A1-71D7-79AE-D19CCC99BB33}"/>
              </a:ext>
            </a:extLst>
          </p:cNvPr>
          <p:cNvCxnSpPr>
            <a:cxnSpLocks/>
          </p:cNvCxnSpPr>
          <p:nvPr/>
        </p:nvCxnSpPr>
        <p:spPr bwMode="auto">
          <a:xfrm>
            <a:off x="10096500" y="5200792"/>
            <a:ext cx="0" cy="38532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8" name="TextBox 17">
            <a:extLst>
              <a:ext uri="{FF2B5EF4-FFF2-40B4-BE49-F238E27FC236}">
                <a16:creationId xmlns:a16="http://schemas.microsoft.com/office/drawing/2014/main" id="{FC43F84E-86D5-1B80-8F5B-10CBF6CF2ED3}"/>
              </a:ext>
            </a:extLst>
          </p:cNvPr>
          <p:cNvSpPr txBox="1"/>
          <p:nvPr/>
        </p:nvSpPr>
        <p:spPr>
          <a:xfrm>
            <a:off x="9182100" y="4893189"/>
            <a:ext cx="1985809" cy="246221"/>
          </a:xfrm>
          <a:prstGeom prst="rect">
            <a:avLst/>
          </a:prstGeom>
          <a:noFill/>
        </p:spPr>
        <p:txBody>
          <a:bodyPr wrap="square">
            <a:spAutoFit/>
          </a:bodyPr>
          <a:lstStyle/>
          <a:p>
            <a:r>
              <a:rPr lang="en-GB" sz="1000" dirty="0">
                <a:solidFill>
                  <a:srgbClr val="5197CC"/>
                </a:solidFill>
              </a:rPr>
              <a:t>No visible change up to 500 Gy</a:t>
            </a:r>
          </a:p>
        </p:txBody>
      </p:sp>
    </p:spTree>
    <p:extLst>
      <p:ext uri="{BB962C8B-B14F-4D97-AF65-F5344CB8AC3E}">
        <p14:creationId xmlns:p14="http://schemas.microsoft.com/office/powerpoint/2010/main" val="2266680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10"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10"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D4AB3-820A-28B6-4626-BAC2AACF47BA}"/>
              </a:ext>
            </a:extLst>
          </p:cNvPr>
          <p:cNvSpPr>
            <a:spLocks noGrp="1"/>
          </p:cNvSpPr>
          <p:nvPr>
            <p:ph type="title"/>
          </p:nvPr>
        </p:nvSpPr>
        <p:spPr/>
        <p:txBody>
          <a:bodyPr/>
          <a:lstStyle/>
          <a:p>
            <a:r>
              <a:rPr lang="en-US" b="1" dirty="0"/>
              <a:t>Recent results: </a:t>
            </a:r>
            <a:r>
              <a:rPr lang="en-US" dirty="0"/>
              <a:t>Analog Switches (DIOT / BE-CEM)</a:t>
            </a:r>
          </a:p>
        </p:txBody>
      </p:sp>
      <p:sp>
        <p:nvSpPr>
          <p:cNvPr id="5" name="Date Placeholder 4">
            <a:extLst>
              <a:ext uri="{FF2B5EF4-FFF2-40B4-BE49-F238E27FC236}">
                <a16:creationId xmlns:a16="http://schemas.microsoft.com/office/drawing/2014/main" id="{55C58E18-E698-A0F2-035D-2F47AAB5F8F7}"/>
              </a:ext>
            </a:extLst>
          </p:cNvPr>
          <p:cNvSpPr>
            <a:spLocks noGrp="1"/>
          </p:cNvSpPr>
          <p:nvPr>
            <p:ph type="dt" sz="half" idx="17"/>
          </p:nvPr>
        </p:nvSpPr>
        <p:spPr/>
        <p:txBody>
          <a:bodyPr/>
          <a:lstStyle/>
          <a:p>
            <a:pPr>
              <a:defRPr/>
            </a:pPr>
            <a:fld id="{F93381D4-F870-40C7-B064-26B7095B2FA2}" type="datetime1">
              <a:rPr lang="en-GB" noProof="0" smtClean="0"/>
              <a:t>15/06/2023</a:t>
            </a:fld>
            <a:endParaRPr lang="en-GB" noProof="0"/>
          </a:p>
        </p:txBody>
      </p:sp>
      <p:sp>
        <p:nvSpPr>
          <p:cNvPr id="6" name="Slide Number Placeholder 5">
            <a:extLst>
              <a:ext uri="{FF2B5EF4-FFF2-40B4-BE49-F238E27FC236}">
                <a16:creationId xmlns:a16="http://schemas.microsoft.com/office/drawing/2014/main" id="{9C664644-B89D-2526-48E3-42EB5A20A016}"/>
              </a:ext>
            </a:extLst>
          </p:cNvPr>
          <p:cNvSpPr>
            <a:spLocks noGrp="1"/>
          </p:cNvSpPr>
          <p:nvPr>
            <p:ph type="sldNum" sz="quarter" idx="19"/>
          </p:nvPr>
        </p:nvSpPr>
        <p:spPr/>
        <p:txBody>
          <a:bodyPr/>
          <a:lstStyle/>
          <a:p>
            <a:pPr>
              <a:defRPr/>
            </a:pPr>
            <a:fld id="{8D6C380F-326D-3C40-9EE7-7FBAB0953422}" type="slidenum">
              <a:rPr lang="en-GB" noProof="0" smtClean="0"/>
              <a:t>13</a:t>
            </a:fld>
            <a:endParaRPr lang="en-GB" noProof="0"/>
          </a:p>
        </p:txBody>
      </p:sp>
      <p:sp>
        <p:nvSpPr>
          <p:cNvPr id="7" name="Date Placeholder 4">
            <a:extLst>
              <a:ext uri="{FF2B5EF4-FFF2-40B4-BE49-F238E27FC236}">
                <a16:creationId xmlns:a16="http://schemas.microsoft.com/office/drawing/2014/main" id="{7408A9F9-9C60-13B8-0BC6-69E6FC958C8D}"/>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14" name="TextBox 13">
            <a:extLst>
              <a:ext uri="{FF2B5EF4-FFF2-40B4-BE49-F238E27FC236}">
                <a16:creationId xmlns:a16="http://schemas.microsoft.com/office/drawing/2014/main" id="{D1167469-7C02-7127-3278-BD585CC828DA}"/>
              </a:ext>
            </a:extLst>
          </p:cNvPr>
          <p:cNvSpPr txBox="1"/>
          <p:nvPr/>
        </p:nvSpPr>
        <p:spPr>
          <a:xfrm>
            <a:off x="616226" y="1159736"/>
            <a:ext cx="10962513" cy="338554"/>
          </a:xfrm>
          <a:prstGeom prst="rect">
            <a:avLst/>
          </a:prstGeom>
          <a:noFill/>
        </p:spPr>
        <p:txBody>
          <a:bodyPr wrap="square">
            <a:spAutoFit/>
          </a:bodyPr>
          <a:lstStyle/>
          <a:p>
            <a:pPr marL="171450" indent="-171450">
              <a:buFont typeface="Arial" panose="020B0604020202020204" pitchFamily="34" charset="0"/>
              <a:buChar char="•"/>
            </a:pPr>
            <a:r>
              <a:rPr lang="en-US" sz="1600" b="1" dirty="0"/>
              <a:t>CC60 Results: </a:t>
            </a:r>
            <a:r>
              <a:rPr lang="en-US" sz="1600" dirty="0"/>
              <a:t>Output Voltage when chips are disable and input = 3.3 V</a:t>
            </a:r>
          </a:p>
        </p:txBody>
      </p:sp>
      <p:pic>
        <p:nvPicPr>
          <p:cNvPr id="26" name="Picture 25">
            <a:extLst>
              <a:ext uri="{FF2B5EF4-FFF2-40B4-BE49-F238E27FC236}">
                <a16:creationId xmlns:a16="http://schemas.microsoft.com/office/drawing/2014/main" id="{7301377F-642B-5D22-E4F4-4AD9A6FA4099}"/>
              </a:ext>
            </a:extLst>
          </p:cNvPr>
          <p:cNvPicPr>
            <a:picLocks noChangeAspect="1"/>
          </p:cNvPicPr>
          <p:nvPr/>
        </p:nvPicPr>
        <p:blipFill>
          <a:blip r:embed="rId2"/>
          <a:srcRect/>
          <a:stretch/>
        </p:blipFill>
        <p:spPr>
          <a:xfrm>
            <a:off x="4232071" y="1508219"/>
            <a:ext cx="4138704" cy="2207309"/>
          </a:xfrm>
          <a:prstGeom prst="rect">
            <a:avLst/>
          </a:prstGeom>
        </p:spPr>
      </p:pic>
      <p:pic>
        <p:nvPicPr>
          <p:cNvPr id="28" name="Picture 27">
            <a:extLst>
              <a:ext uri="{FF2B5EF4-FFF2-40B4-BE49-F238E27FC236}">
                <a16:creationId xmlns:a16="http://schemas.microsoft.com/office/drawing/2014/main" id="{C4D906EB-A5CC-7DE3-12C6-F068513337A7}"/>
              </a:ext>
            </a:extLst>
          </p:cNvPr>
          <p:cNvPicPr>
            <a:picLocks noChangeAspect="1"/>
          </p:cNvPicPr>
          <p:nvPr/>
        </p:nvPicPr>
        <p:blipFill>
          <a:blip r:embed="rId3"/>
          <a:srcRect/>
          <a:stretch/>
        </p:blipFill>
        <p:spPr>
          <a:xfrm>
            <a:off x="4114800" y="3732807"/>
            <a:ext cx="4351434" cy="2320764"/>
          </a:xfrm>
          <a:prstGeom prst="rect">
            <a:avLst/>
          </a:prstGeom>
        </p:spPr>
      </p:pic>
      <p:pic>
        <p:nvPicPr>
          <p:cNvPr id="30" name="Picture 29">
            <a:extLst>
              <a:ext uri="{FF2B5EF4-FFF2-40B4-BE49-F238E27FC236}">
                <a16:creationId xmlns:a16="http://schemas.microsoft.com/office/drawing/2014/main" id="{700B0CB1-C56B-C511-160E-0D75B8571194}"/>
              </a:ext>
            </a:extLst>
          </p:cNvPr>
          <p:cNvPicPr>
            <a:picLocks noChangeAspect="1"/>
          </p:cNvPicPr>
          <p:nvPr/>
        </p:nvPicPr>
        <p:blipFill>
          <a:blip r:embed="rId4"/>
          <a:srcRect/>
          <a:stretch/>
        </p:blipFill>
        <p:spPr>
          <a:xfrm>
            <a:off x="381000" y="1488318"/>
            <a:ext cx="4230027" cy="2256015"/>
          </a:xfrm>
          <a:prstGeom prst="rect">
            <a:avLst/>
          </a:prstGeom>
        </p:spPr>
      </p:pic>
      <p:pic>
        <p:nvPicPr>
          <p:cNvPr id="32" name="Picture 31">
            <a:extLst>
              <a:ext uri="{FF2B5EF4-FFF2-40B4-BE49-F238E27FC236}">
                <a16:creationId xmlns:a16="http://schemas.microsoft.com/office/drawing/2014/main" id="{716DAD12-E4AE-3F8E-A4E3-46C91C316D65}"/>
              </a:ext>
            </a:extLst>
          </p:cNvPr>
          <p:cNvPicPr>
            <a:picLocks noChangeAspect="1"/>
          </p:cNvPicPr>
          <p:nvPr/>
        </p:nvPicPr>
        <p:blipFill>
          <a:blip r:embed="rId5"/>
          <a:srcRect/>
          <a:stretch/>
        </p:blipFill>
        <p:spPr>
          <a:xfrm>
            <a:off x="7842902" y="1515569"/>
            <a:ext cx="4157320" cy="2217238"/>
          </a:xfrm>
          <a:prstGeom prst="rect">
            <a:avLst/>
          </a:prstGeom>
        </p:spPr>
      </p:pic>
      <p:pic>
        <p:nvPicPr>
          <p:cNvPr id="34" name="Picture 33">
            <a:extLst>
              <a:ext uri="{FF2B5EF4-FFF2-40B4-BE49-F238E27FC236}">
                <a16:creationId xmlns:a16="http://schemas.microsoft.com/office/drawing/2014/main" id="{78542AC8-4AE8-6B1D-0663-E8857761EF1D}"/>
              </a:ext>
            </a:extLst>
          </p:cNvPr>
          <p:cNvPicPr>
            <a:picLocks noChangeAspect="1"/>
          </p:cNvPicPr>
          <p:nvPr/>
        </p:nvPicPr>
        <p:blipFill>
          <a:blip r:embed="rId6"/>
          <a:srcRect/>
          <a:stretch/>
        </p:blipFill>
        <p:spPr>
          <a:xfrm>
            <a:off x="7829360" y="3755706"/>
            <a:ext cx="4316613" cy="2302194"/>
          </a:xfrm>
          <a:prstGeom prst="rect">
            <a:avLst/>
          </a:prstGeom>
        </p:spPr>
      </p:pic>
      <p:pic>
        <p:nvPicPr>
          <p:cNvPr id="36" name="Picture 35">
            <a:extLst>
              <a:ext uri="{FF2B5EF4-FFF2-40B4-BE49-F238E27FC236}">
                <a16:creationId xmlns:a16="http://schemas.microsoft.com/office/drawing/2014/main" id="{71D4526C-F70E-1BBD-9D89-A2098A47A8F9}"/>
              </a:ext>
            </a:extLst>
          </p:cNvPr>
          <p:cNvPicPr>
            <a:picLocks noChangeAspect="1"/>
          </p:cNvPicPr>
          <p:nvPr/>
        </p:nvPicPr>
        <p:blipFill>
          <a:blip r:embed="rId7"/>
          <a:srcRect/>
          <a:stretch/>
        </p:blipFill>
        <p:spPr>
          <a:xfrm>
            <a:off x="280874" y="3744333"/>
            <a:ext cx="4316612" cy="2302193"/>
          </a:xfrm>
          <a:prstGeom prst="rect">
            <a:avLst/>
          </a:prstGeom>
        </p:spPr>
      </p:pic>
      <p:cxnSp>
        <p:nvCxnSpPr>
          <p:cNvPr id="3" name="Straight Arrow Connector 2">
            <a:extLst>
              <a:ext uri="{FF2B5EF4-FFF2-40B4-BE49-F238E27FC236}">
                <a16:creationId xmlns:a16="http://schemas.microsoft.com/office/drawing/2014/main" id="{93357952-FD1D-5F21-DC99-AEC40F82303A}"/>
              </a:ext>
            </a:extLst>
          </p:cNvPr>
          <p:cNvCxnSpPr>
            <a:cxnSpLocks/>
          </p:cNvCxnSpPr>
          <p:nvPr/>
        </p:nvCxnSpPr>
        <p:spPr bwMode="auto">
          <a:xfrm>
            <a:off x="2209800" y="2827353"/>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 name="TextBox 3">
            <a:extLst>
              <a:ext uri="{FF2B5EF4-FFF2-40B4-BE49-F238E27FC236}">
                <a16:creationId xmlns:a16="http://schemas.microsoft.com/office/drawing/2014/main" id="{2DFE1A0B-C758-9D14-319D-41D172A7B306}"/>
              </a:ext>
            </a:extLst>
          </p:cNvPr>
          <p:cNvSpPr txBox="1"/>
          <p:nvPr/>
        </p:nvSpPr>
        <p:spPr>
          <a:xfrm>
            <a:off x="1030562" y="2398081"/>
            <a:ext cx="1979338" cy="400110"/>
          </a:xfrm>
          <a:prstGeom prst="rect">
            <a:avLst/>
          </a:prstGeom>
          <a:noFill/>
        </p:spPr>
        <p:txBody>
          <a:bodyPr wrap="square">
            <a:spAutoFit/>
          </a:bodyPr>
          <a:lstStyle/>
          <a:p>
            <a:r>
              <a:rPr lang="en-GB" sz="1000" dirty="0">
                <a:solidFill>
                  <a:srgbClr val="A40000"/>
                </a:solidFill>
              </a:rPr>
              <a:t>Resistance drop induce increase of the output voltage</a:t>
            </a:r>
          </a:p>
        </p:txBody>
      </p:sp>
      <p:cxnSp>
        <p:nvCxnSpPr>
          <p:cNvPr id="10" name="Straight Arrow Connector 9">
            <a:extLst>
              <a:ext uri="{FF2B5EF4-FFF2-40B4-BE49-F238E27FC236}">
                <a16:creationId xmlns:a16="http://schemas.microsoft.com/office/drawing/2014/main" id="{4D1D871F-42C5-7686-094E-27C054EA1075}"/>
              </a:ext>
            </a:extLst>
          </p:cNvPr>
          <p:cNvCxnSpPr>
            <a:cxnSpLocks/>
          </p:cNvCxnSpPr>
          <p:nvPr/>
        </p:nvCxnSpPr>
        <p:spPr bwMode="auto">
          <a:xfrm>
            <a:off x="1943100" y="5143500"/>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1" name="Straight Arrow Connector 10">
            <a:extLst>
              <a:ext uri="{FF2B5EF4-FFF2-40B4-BE49-F238E27FC236}">
                <a16:creationId xmlns:a16="http://schemas.microsoft.com/office/drawing/2014/main" id="{7DC25E07-3530-6854-B405-1A6C34FCB1E2}"/>
              </a:ext>
            </a:extLst>
          </p:cNvPr>
          <p:cNvCxnSpPr>
            <a:cxnSpLocks/>
          </p:cNvCxnSpPr>
          <p:nvPr/>
        </p:nvCxnSpPr>
        <p:spPr bwMode="auto">
          <a:xfrm>
            <a:off x="5524500" y="5143500"/>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2" name="Straight Arrow Connector 11">
            <a:extLst>
              <a:ext uri="{FF2B5EF4-FFF2-40B4-BE49-F238E27FC236}">
                <a16:creationId xmlns:a16="http://schemas.microsoft.com/office/drawing/2014/main" id="{1E893540-8CAE-E4E0-9319-563793600404}"/>
              </a:ext>
            </a:extLst>
          </p:cNvPr>
          <p:cNvCxnSpPr>
            <a:cxnSpLocks/>
          </p:cNvCxnSpPr>
          <p:nvPr/>
        </p:nvCxnSpPr>
        <p:spPr bwMode="auto">
          <a:xfrm>
            <a:off x="5143500" y="2827353"/>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3" name="Straight Arrow Connector 12">
            <a:extLst>
              <a:ext uri="{FF2B5EF4-FFF2-40B4-BE49-F238E27FC236}">
                <a16:creationId xmlns:a16="http://schemas.microsoft.com/office/drawing/2014/main" id="{130EBC90-1B06-343B-1AA0-4393CC189D4C}"/>
              </a:ext>
            </a:extLst>
          </p:cNvPr>
          <p:cNvCxnSpPr>
            <a:cxnSpLocks/>
          </p:cNvCxnSpPr>
          <p:nvPr/>
        </p:nvCxnSpPr>
        <p:spPr bwMode="auto">
          <a:xfrm>
            <a:off x="8610600" y="2827353"/>
            <a:ext cx="0" cy="44262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8" name="Straight Arrow Connector 17">
            <a:extLst>
              <a:ext uri="{FF2B5EF4-FFF2-40B4-BE49-F238E27FC236}">
                <a16:creationId xmlns:a16="http://schemas.microsoft.com/office/drawing/2014/main" id="{36458B3B-7033-1DE5-DBC6-EF6A44864A37}"/>
              </a:ext>
            </a:extLst>
          </p:cNvPr>
          <p:cNvCxnSpPr>
            <a:cxnSpLocks/>
          </p:cNvCxnSpPr>
          <p:nvPr/>
        </p:nvCxnSpPr>
        <p:spPr bwMode="auto">
          <a:xfrm>
            <a:off x="10096500" y="5200792"/>
            <a:ext cx="0" cy="38532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9" name="TextBox 18">
            <a:extLst>
              <a:ext uri="{FF2B5EF4-FFF2-40B4-BE49-F238E27FC236}">
                <a16:creationId xmlns:a16="http://schemas.microsoft.com/office/drawing/2014/main" id="{6DEC659E-3B15-3F76-CFAA-090A70439CD0}"/>
              </a:ext>
            </a:extLst>
          </p:cNvPr>
          <p:cNvSpPr txBox="1"/>
          <p:nvPr/>
        </p:nvSpPr>
        <p:spPr>
          <a:xfrm>
            <a:off x="9182100" y="4893189"/>
            <a:ext cx="1985809" cy="246221"/>
          </a:xfrm>
          <a:prstGeom prst="rect">
            <a:avLst/>
          </a:prstGeom>
          <a:noFill/>
        </p:spPr>
        <p:txBody>
          <a:bodyPr wrap="square">
            <a:spAutoFit/>
          </a:bodyPr>
          <a:lstStyle/>
          <a:p>
            <a:r>
              <a:rPr lang="en-GB" sz="1000" dirty="0">
                <a:solidFill>
                  <a:srgbClr val="5197CC"/>
                </a:solidFill>
              </a:rPr>
              <a:t>No visible change up to 500 Gy</a:t>
            </a:r>
          </a:p>
        </p:txBody>
      </p:sp>
      <p:sp>
        <p:nvSpPr>
          <p:cNvPr id="20" name="Rectangle 19">
            <a:extLst>
              <a:ext uri="{FF2B5EF4-FFF2-40B4-BE49-F238E27FC236}">
                <a16:creationId xmlns:a16="http://schemas.microsoft.com/office/drawing/2014/main" id="{30DAC74B-E630-AAD7-33D7-8EEC057DCADE}"/>
              </a:ext>
            </a:extLst>
          </p:cNvPr>
          <p:cNvSpPr/>
          <p:nvPr/>
        </p:nvSpPr>
        <p:spPr bwMode="auto">
          <a:xfrm>
            <a:off x="527704" y="1547454"/>
            <a:ext cx="11168993" cy="2256015"/>
          </a:xfrm>
          <a:prstGeom prst="rect">
            <a:avLst/>
          </a:prstGeom>
          <a:solidFill>
            <a:schemeClr val="bg1">
              <a:alpha val="76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598AE618-0528-3122-30FE-64525A8B6C65}"/>
              </a:ext>
            </a:extLst>
          </p:cNvPr>
          <p:cNvSpPr/>
          <p:nvPr/>
        </p:nvSpPr>
        <p:spPr bwMode="auto">
          <a:xfrm>
            <a:off x="527705" y="3842704"/>
            <a:ext cx="7549496" cy="2256015"/>
          </a:xfrm>
          <a:prstGeom prst="rect">
            <a:avLst/>
          </a:prstGeom>
          <a:solidFill>
            <a:schemeClr val="bg1">
              <a:alpha val="76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648223B7-C9AE-771D-B275-534CA908899B}"/>
              </a:ext>
            </a:extLst>
          </p:cNvPr>
          <p:cNvSpPr txBox="1"/>
          <p:nvPr/>
        </p:nvSpPr>
        <p:spPr>
          <a:xfrm>
            <a:off x="5070296" y="2475005"/>
            <a:ext cx="2781300" cy="338554"/>
          </a:xfrm>
          <a:prstGeom prst="rect">
            <a:avLst/>
          </a:prstGeom>
          <a:noFill/>
        </p:spPr>
        <p:txBody>
          <a:bodyPr wrap="square">
            <a:spAutoFit/>
          </a:bodyPr>
          <a:lstStyle/>
          <a:p>
            <a:r>
              <a:rPr lang="en-GB" sz="1600" b="1" dirty="0">
                <a:solidFill>
                  <a:srgbClr val="A40000"/>
                </a:solidFill>
              </a:rPr>
              <a:t>No further considered</a:t>
            </a:r>
          </a:p>
        </p:txBody>
      </p:sp>
    </p:spTree>
    <p:extLst>
      <p:ext uri="{BB962C8B-B14F-4D97-AF65-F5344CB8AC3E}">
        <p14:creationId xmlns:p14="http://schemas.microsoft.com/office/powerpoint/2010/main" val="624434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D4AB3-820A-28B6-4626-BAC2AACF47BA}"/>
              </a:ext>
            </a:extLst>
          </p:cNvPr>
          <p:cNvSpPr>
            <a:spLocks noGrp="1"/>
          </p:cNvSpPr>
          <p:nvPr>
            <p:ph type="title"/>
          </p:nvPr>
        </p:nvSpPr>
        <p:spPr/>
        <p:txBody>
          <a:bodyPr/>
          <a:lstStyle/>
          <a:p>
            <a:r>
              <a:rPr lang="en-US" b="1" dirty="0"/>
              <a:t>Recent results: </a:t>
            </a:r>
            <a:r>
              <a:rPr lang="en-US" dirty="0"/>
              <a:t>Analog Switches (DIOT / BE-CEM)</a:t>
            </a:r>
          </a:p>
        </p:txBody>
      </p:sp>
      <p:sp>
        <p:nvSpPr>
          <p:cNvPr id="5" name="Date Placeholder 4">
            <a:extLst>
              <a:ext uri="{FF2B5EF4-FFF2-40B4-BE49-F238E27FC236}">
                <a16:creationId xmlns:a16="http://schemas.microsoft.com/office/drawing/2014/main" id="{55C58E18-E698-A0F2-035D-2F47AAB5F8F7}"/>
              </a:ext>
            </a:extLst>
          </p:cNvPr>
          <p:cNvSpPr>
            <a:spLocks noGrp="1"/>
          </p:cNvSpPr>
          <p:nvPr>
            <p:ph type="dt" sz="half" idx="17"/>
          </p:nvPr>
        </p:nvSpPr>
        <p:spPr/>
        <p:txBody>
          <a:bodyPr/>
          <a:lstStyle/>
          <a:p>
            <a:pPr>
              <a:defRPr/>
            </a:pPr>
            <a:fld id="{F93381D4-F870-40C7-B064-26B7095B2FA2}" type="datetime1">
              <a:rPr lang="en-GB" noProof="0" smtClean="0"/>
              <a:t>15/06/2023</a:t>
            </a:fld>
            <a:endParaRPr lang="en-GB" noProof="0"/>
          </a:p>
        </p:txBody>
      </p:sp>
      <p:sp>
        <p:nvSpPr>
          <p:cNvPr id="6" name="Slide Number Placeholder 5">
            <a:extLst>
              <a:ext uri="{FF2B5EF4-FFF2-40B4-BE49-F238E27FC236}">
                <a16:creationId xmlns:a16="http://schemas.microsoft.com/office/drawing/2014/main" id="{9C664644-B89D-2526-48E3-42EB5A20A016}"/>
              </a:ext>
            </a:extLst>
          </p:cNvPr>
          <p:cNvSpPr>
            <a:spLocks noGrp="1"/>
          </p:cNvSpPr>
          <p:nvPr>
            <p:ph type="sldNum" sz="quarter" idx="19"/>
          </p:nvPr>
        </p:nvSpPr>
        <p:spPr/>
        <p:txBody>
          <a:bodyPr/>
          <a:lstStyle/>
          <a:p>
            <a:pPr>
              <a:defRPr/>
            </a:pPr>
            <a:fld id="{8D6C380F-326D-3C40-9EE7-7FBAB0953422}" type="slidenum">
              <a:rPr lang="en-GB" noProof="0" smtClean="0"/>
              <a:t>14</a:t>
            </a:fld>
            <a:endParaRPr lang="en-GB" noProof="0"/>
          </a:p>
        </p:txBody>
      </p:sp>
      <p:sp>
        <p:nvSpPr>
          <p:cNvPr id="7" name="Date Placeholder 4">
            <a:extLst>
              <a:ext uri="{FF2B5EF4-FFF2-40B4-BE49-F238E27FC236}">
                <a16:creationId xmlns:a16="http://schemas.microsoft.com/office/drawing/2014/main" id="{7408A9F9-9C60-13B8-0BC6-69E6FC958C8D}"/>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14" name="TextBox 13">
            <a:extLst>
              <a:ext uri="{FF2B5EF4-FFF2-40B4-BE49-F238E27FC236}">
                <a16:creationId xmlns:a16="http://schemas.microsoft.com/office/drawing/2014/main" id="{D1167469-7C02-7127-3278-BD585CC828DA}"/>
              </a:ext>
            </a:extLst>
          </p:cNvPr>
          <p:cNvSpPr txBox="1"/>
          <p:nvPr/>
        </p:nvSpPr>
        <p:spPr>
          <a:xfrm>
            <a:off x="616226" y="1159736"/>
            <a:ext cx="10962513" cy="338554"/>
          </a:xfrm>
          <a:prstGeom prst="rect">
            <a:avLst/>
          </a:prstGeom>
          <a:noFill/>
        </p:spPr>
        <p:txBody>
          <a:bodyPr wrap="square">
            <a:spAutoFit/>
          </a:bodyPr>
          <a:lstStyle/>
          <a:p>
            <a:pPr marL="171450" indent="-171450">
              <a:buFont typeface="Arial" panose="020B0604020202020204" pitchFamily="34" charset="0"/>
              <a:buChar char="•"/>
            </a:pPr>
            <a:r>
              <a:rPr lang="en-US" sz="1600" b="1" dirty="0"/>
              <a:t>CC60 Results vs PSI results:</a:t>
            </a:r>
            <a:endParaRPr lang="en-US" sz="1600" dirty="0"/>
          </a:p>
        </p:txBody>
      </p:sp>
      <p:pic>
        <p:nvPicPr>
          <p:cNvPr id="34" name="Picture 33">
            <a:extLst>
              <a:ext uri="{FF2B5EF4-FFF2-40B4-BE49-F238E27FC236}">
                <a16:creationId xmlns:a16="http://schemas.microsoft.com/office/drawing/2014/main" id="{78542AC8-4AE8-6B1D-0663-E8857761EF1D}"/>
              </a:ext>
            </a:extLst>
          </p:cNvPr>
          <p:cNvPicPr>
            <a:picLocks noChangeAspect="1"/>
          </p:cNvPicPr>
          <p:nvPr/>
        </p:nvPicPr>
        <p:blipFill>
          <a:blip r:embed="rId2"/>
          <a:srcRect/>
          <a:stretch/>
        </p:blipFill>
        <p:spPr>
          <a:xfrm>
            <a:off x="1735126" y="3755706"/>
            <a:ext cx="4316613" cy="2302194"/>
          </a:xfrm>
          <a:prstGeom prst="rect">
            <a:avLst/>
          </a:prstGeom>
        </p:spPr>
      </p:pic>
      <p:pic>
        <p:nvPicPr>
          <p:cNvPr id="3" name="Picture 2" descr="A screen shot of a graph&#10;&#10;Description automatically generated with low confidence">
            <a:extLst>
              <a:ext uri="{FF2B5EF4-FFF2-40B4-BE49-F238E27FC236}">
                <a16:creationId xmlns:a16="http://schemas.microsoft.com/office/drawing/2014/main" id="{91010F3B-3892-BAE6-AF44-0AF7CDE10AAC}"/>
              </a:ext>
            </a:extLst>
          </p:cNvPr>
          <p:cNvPicPr>
            <a:picLocks noChangeAspect="1"/>
          </p:cNvPicPr>
          <p:nvPr/>
        </p:nvPicPr>
        <p:blipFill>
          <a:blip r:embed="rId3"/>
          <a:stretch>
            <a:fillRect/>
          </a:stretch>
        </p:blipFill>
        <p:spPr>
          <a:xfrm>
            <a:off x="1735125" y="1498290"/>
            <a:ext cx="4316614" cy="2302194"/>
          </a:xfrm>
          <a:prstGeom prst="rect">
            <a:avLst/>
          </a:prstGeom>
        </p:spPr>
      </p:pic>
      <p:pic>
        <p:nvPicPr>
          <p:cNvPr id="15" name="Picture 14" descr="A picture containing text, screenshot, display, line&#10;&#10;Description automatically generated">
            <a:extLst>
              <a:ext uri="{FF2B5EF4-FFF2-40B4-BE49-F238E27FC236}">
                <a16:creationId xmlns:a16="http://schemas.microsoft.com/office/drawing/2014/main" id="{C4751BBF-41BE-3E8C-D1A7-5B428D1D9449}"/>
              </a:ext>
            </a:extLst>
          </p:cNvPr>
          <p:cNvPicPr>
            <a:picLocks noChangeAspect="1"/>
          </p:cNvPicPr>
          <p:nvPr/>
        </p:nvPicPr>
        <p:blipFill>
          <a:blip r:embed="rId4"/>
          <a:stretch>
            <a:fillRect/>
          </a:stretch>
        </p:blipFill>
        <p:spPr>
          <a:xfrm>
            <a:off x="5943600" y="1508194"/>
            <a:ext cx="4372168" cy="2331823"/>
          </a:xfrm>
          <a:prstGeom prst="rect">
            <a:avLst/>
          </a:prstGeom>
        </p:spPr>
      </p:pic>
      <p:pic>
        <p:nvPicPr>
          <p:cNvPr id="17" name="Picture 16" descr="A picture containing text, screenshot, display, line&#10;&#10;Description automatically generated">
            <a:extLst>
              <a:ext uri="{FF2B5EF4-FFF2-40B4-BE49-F238E27FC236}">
                <a16:creationId xmlns:a16="http://schemas.microsoft.com/office/drawing/2014/main" id="{FE52CDF4-D579-2CEA-3C73-A7D594E651C7}"/>
              </a:ext>
            </a:extLst>
          </p:cNvPr>
          <p:cNvPicPr>
            <a:picLocks noChangeAspect="1"/>
          </p:cNvPicPr>
          <p:nvPr/>
        </p:nvPicPr>
        <p:blipFill>
          <a:blip r:embed="rId5"/>
          <a:stretch>
            <a:fillRect/>
          </a:stretch>
        </p:blipFill>
        <p:spPr>
          <a:xfrm>
            <a:off x="5999154" y="3755706"/>
            <a:ext cx="4316614" cy="2302194"/>
          </a:xfrm>
          <a:prstGeom prst="rect">
            <a:avLst/>
          </a:prstGeom>
        </p:spPr>
      </p:pic>
      <p:cxnSp>
        <p:nvCxnSpPr>
          <p:cNvPr id="18" name="Straight Arrow Connector 17">
            <a:extLst>
              <a:ext uri="{FF2B5EF4-FFF2-40B4-BE49-F238E27FC236}">
                <a16:creationId xmlns:a16="http://schemas.microsoft.com/office/drawing/2014/main" id="{A9B1EAF2-A8E9-35E8-E972-A47F8FC50B53}"/>
              </a:ext>
            </a:extLst>
          </p:cNvPr>
          <p:cNvCxnSpPr>
            <a:cxnSpLocks/>
          </p:cNvCxnSpPr>
          <p:nvPr/>
        </p:nvCxnSpPr>
        <p:spPr bwMode="auto">
          <a:xfrm>
            <a:off x="8153400" y="5257800"/>
            <a:ext cx="0" cy="30480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9" name="TextBox 18">
            <a:extLst>
              <a:ext uri="{FF2B5EF4-FFF2-40B4-BE49-F238E27FC236}">
                <a16:creationId xmlns:a16="http://schemas.microsoft.com/office/drawing/2014/main" id="{EFC17EB9-F99D-FACC-42AF-CD35DB381D62}"/>
              </a:ext>
            </a:extLst>
          </p:cNvPr>
          <p:cNvSpPr txBox="1"/>
          <p:nvPr/>
        </p:nvSpPr>
        <p:spPr>
          <a:xfrm>
            <a:off x="4750210" y="3697838"/>
            <a:ext cx="2497888" cy="261610"/>
          </a:xfrm>
          <a:prstGeom prst="rect">
            <a:avLst/>
          </a:prstGeom>
          <a:noFill/>
        </p:spPr>
        <p:txBody>
          <a:bodyPr wrap="square">
            <a:spAutoFit/>
          </a:bodyPr>
          <a:lstStyle/>
          <a:p>
            <a:r>
              <a:rPr lang="en-GB" sz="1100" b="1" dirty="0">
                <a:solidFill>
                  <a:srgbClr val="5197CC"/>
                </a:solidFill>
              </a:rPr>
              <a:t>Consistent results in both facilities</a:t>
            </a:r>
          </a:p>
        </p:txBody>
      </p:sp>
      <p:sp>
        <p:nvSpPr>
          <p:cNvPr id="22" name="TextBox 21">
            <a:extLst>
              <a:ext uri="{FF2B5EF4-FFF2-40B4-BE49-F238E27FC236}">
                <a16:creationId xmlns:a16="http://schemas.microsoft.com/office/drawing/2014/main" id="{1B811130-5D93-C1C3-71C9-AC8D50543420}"/>
              </a:ext>
            </a:extLst>
          </p:cNvPr>
          <p:cNvSpPr txBox="1"/>
          <p:nvPr/>
        </p:nvSpPr>
        <p:spPr>
          <a:xfrm>
            <a:off x="7174228" y="5011579"/>
            <a:ext cx="1985809" cy="246221"/>
          </a:xfrm>
          <a:prstGeom prst="rect">
            <a:avLst/>
          </a:prstGeom>
          <a:noFill/>
        </p:spPr>
        <p:txBody>
          <a:bodyPr wrap="square">
            <a:spAutoFit/>
          </a:bodyPr>
          <a:lstStyle/>
          <a:p>
            <a:r>
              <a:rPr lang="en-GB" sz="1000" dirty="0">
                <a:solidFill>
                  <a:srgbClr val="5197CC"/>
                </a:solidFill>
              </a:rPr>
              <a:t>No visible change up to 500 Gy</a:t>
            </a:r>
          </a:p>
        </p:txBody>
      </p:sp>
      <p:cxnSp>
        <p:nvCxnSpPr>
          <p:cNvPr id="23" name="Straight Arrow Connector 22">
            <a:extLst>
              <a:ext uri="{FF2B5EF4-FFF2-40B4-BE49-F238E27FC236}">
                <a16:creationId xmlns:a16="http://schemas.microsoft.com/office/drawing/2014/main" id="{C2AD6F39-EDA3-B9D4-FCE1-C8A7CFCC9DFB}"/>
              </a:ext>
            </a:extLst>
          </p:cNvPr>
          <p:cNvCxnSpPr>
            <a:cxnSpLocks/>
          </p:cNvCxnSpPr>
          <p:nvPr/>
        </p:nvCxnSpPr>
        <p:spPr bwMode="auto">
          <a:xfrm>
            <a:off x="3823054" y="5257800"/>
            <a:ext cx="0" cy="30480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4" name="TextBox 23">
            <a:extLst>
              <a:ext uri="{FF2B5EF4-FFF2-40B4-BE49-F238E27FC236}">
                <a16:creationId xmlns:a16="http://schemas.microsoft.com/office/drawing/2014/main" id="{2E8B3756-C777-8FBB-7DF8-D84393E8008A}"/>
              </a:ext>
            </a:extLst>
          </p:cNvPr>
          <p:cNvSpPr txBox="1"/>
          <p:nvPr/>
        </p:nvSpPr>
        <p:spPr>
          <a:xfrm>
            <a:off x="2843882" y="5011579"/>
            <a:ext cx="1985809" cy="246221"/>
          </a:xfrm>
          <a:prstGeom prst="rect">
            <a:avLst/>
          </a:prstGeom>
          <a:noFill/>
        </p:spPr>
        <p:txBody>
          <a:bodyPr wrap="square">
            <a:spAutoFit/>
          </a:bodyPr>
          <a:lstStyle/>
          <a:p>
            <a:r>
              <a:rPr lang="en-GB" sz="1000" dirty="0">
                <a:solidFill>
                  <a:srgbClr val="5197CC"/>
                </a:solidFill>
              </a:rPr>
              <a:t>No visible change up to 500 Gy</a:t>
            </a:r>
          </a:p>
        </p:txBody>
      </p:sp>
      <p:cxnSp>
        <p:nvCxnSpPr>
          <p:cNvPr id="25" name="Straight Arrow Connector 24">
            <a:extLst>
              <a:ext uri="{FF2B5EF4-FFF2-40B4-BE49-F238E27FC236}">
                <a16:creationId xmlns:a16="http://schemas.microsoft.com/office/drawing/2014/main" id="{81BBF66D-ADCC-1079-B328-AB29F4D90D28}"/>
              </a:ext>
            </a:extLst>
          </p:cNvPr>
          <p:cNvCxnSpPr>
            <a:cxnSpLocks/>
          </p:cNvCxnSpPr>
          <p:nvPr/>
        </p:nvCxnSpPr>
        <p:spPr bwMode="auto">
          <a:xfrm flipV="1">
            <a:off x="3823054" y="1963579"/>
            <a:ext cx="0" cy="316476"/>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7" name="TextBox 26">
            <a:extLst>
              <a:ext uri="{FF2B5EF4-FFF2-40B4-BE49-F238E27FC236}">
                <a16:creationId xmlns:a16="http://schemas.microsoft.com/office/drawing/2014/main" id="{67838333-78FD-2F90-5847-22A87ED890E3}"/>
              </a:ext>
            </a:extLst>
          </p:cNvPr>
          <p:cNvSpPr txBox="1"/>
          <p:nvPr/>
        </p:nvSpPr>
        <p:spPr>
          <a:xfrm>
            <a:off x="2843882" y="2280055"/>
            <a:ext cx="1985809" cy="246221"/>
          </a:xfrm>
          <a:prstGeom prst="rect">
            <a:avLst/>
          </a:prstGeom>
          <a:noFill/>
        </p:spPr>
        <p:txBody>
          <a:bodyPr wrap="square">
            <a:spAutoFit/>
          </a:bodyPr>
          <a:lstStyle/>
          <a:p>
            <a:r>
              <a:rPr lang="en-GB" sz="1000" dirty="0">
                <a:solidFill>
                  <a:srgbClr val="5197CC"/>
                </a:solidFill>
              </a:rPr>
              <a:t>No visible change up to 500 Gy</a:t>
            </a:r>
          </a:p>
        </p:txBody>
      </p:sp>
      <p:cxnSp>
        <p:nvCxnSpPr>
          <p:cNvPr id="31" name="Straight Arrow Connector 30">
            <a:extLst>
              <a:ext uri="{FF2B5EF4-FFF2-40B4-BE49-F238E27FC236}">
                <a16:creationId xmlns:a16="http://schemas.microsoft.com/office/drawing/2014/main" id="{0ED8CBB1-259D-470E-C296-6985F887A4A4}"/>
              </a:ext>
            </a:extLst>
          </p:cNvPr>
          <p:cNvCxnSpPr>
            <a:cxnSpLocks/>
          </p:cNvCxnSpPr>
          <p:nvPr/>
        </p:nvCxnSpPr>
        <p:spPr bwMode="auto">
          <a:xfrm flipV="1">
            <a:off x="8256272" y="1963579"/>
            <a:ext cx="0" cy="316476"/>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33" name="TextBox 32">
            <a:extLst>
              <a:ext uri="{FF2B5EF4-FFF2-40B4-BE49-F238E27FC236}">
                <a16:creationId xmlns:a16="http://schemas.microsoft.com/office/drawing/2014/main" id="{A8C043F8-B8DD-5EAF-D094-D39849E3C74D}"/>
              </a:ext>
            </a:extLst>
          </p:cNvPr>
          <p:cNvSpPr txBox="1"/>
          <p:nvPr/>
        </p:nvSpPr>
        <p:spPr>
          <a:xfrm>
            <a:off x="7277100" y="2280055"/>
            <a:ext cx="1985809" cy="246221"/>
          </a:xfrm>
          <a:prstGeom prst="rect">
            <a:avLst/>
          </a:prstGeom>
          <a:noFill/>
        </p:spPr>
        <p:txBody>
          <a:bodyPr wrap="square">
            <a:spAutoFit/>
          </a:bodyPr>
          <a:lstStyle/>
          <a:p>
            <a:r>
              <a:rPr lang="en-GB" sz="1000" dirty="0">
                <a:solidFill>
                  <a:srgbClr val="5197CC"/>
                </a:solidFill>
              </a:rPr>
              <a:t>No visible change up to 500 Gy</a:t>
            </a:r>
          </a:p>
        </p:txBody>
      </p:sp>
    </p:spTree>
    <p:extLst>
      <p:ext uri="{BB962C8B-B14F-4D97-AF65-F5344CB8AC3E}">
        <p14:creationId xmlns:p14="http://schemas.microsoft.com/office/powerpoint/2010/main" val="1162348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0" presetClass="entr" presetSubtype="0" fill="hold"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P spid="22" grpId="0"/>
      <p:bldP spid="24" grpId="0"/>
      <p:bldP spid="27"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A8770D45-A498-3DAF-B7ED-6A8A3BF720FC}"/>
              </a:ext>
            </a:extLst>
          </p:cNvPr>
          <p:cNvPicPr>
            <a:picLocks noChangeAspect="1"/>
          </p:cNvPicPr>
          <p:nvPr/>
        </p:nvPicPr>
        <p:blipFill>
          <a:blip r:embed="rId2"/>
          <a:stretch>
            <a:fillRect/>
          </a:stretch>
        </p:blipFill>
        <p:spPr>
          <a:xfrm>
            <a:off x="4457700" y="1554527"/>
            <a:ext cx="7342727" cy="4208542"/>
          </a:xfrm>
          <a:prstGeom prst="rect">
            <a:avLst/>
          </a:prstGeom>
        </p:spPr>
      </p:pic>
      <p:sp>
        <p:nvSpPr>
          <p:cNvPr id="2" name="Title 1">
            <a:extLst>
              <a:ext uri="{FF2B5EF4-FFF2-40B4-BE49-F238E27FC236}">
                <a16:creationId xmlns:a16="http://schemas.microsoft.com/office/drawing/2014/main" id="{BD52A0AD-6A2A-AE65-52AA-68C5586CD15C}"/>
              </a:ext>
            </a:extLst>
          </p:cNvPr>
          <p:cNvSpPr>
            <a:spLocks noGrp="1"/>
          </p:cNvSpPr>
          <p:nvPr>
            <p:ph type="title"/>
          </p:nvPr>
        </p:nvSpPr>
        <p:spPr/>
        <p:txBody>
          <a:bodyPr/>
          <a:lstStyle/>
          <a:p>
            <a:r>
              <a:rPr lang="fr-FR" b="1" dirty="0"/>
              <a:t>CHARM First 2023 test: </a:t>
            </a:r>
            <a:r>
              <a:rPr lang="fr-FR" dirty="0"/>
              <a:t>HAS-100 (SY-EPC)</a:t>
            </a:r>
            <a:endParaRPr lang="en-GB" b="1" dirty="0"/>
          </a:p>
        </p:txBody>
      </p:sp>
      <p:sp>
        <p:nvSpPr>
          <p:cNvPr id="5" name="Date Placeholder 4">
            <a:extLst>
              <a:ext uri="{FF2B5EF4-FFF2-40B4-BE49-F238E27FC236}">
                <a16:creationId xmlns:a16="http://schemas.microsoft.com/office/drawing/2014/main" id="{0A6DFB3E-CF8E-157B-7E52-41E5560213CA}"/>
              </a:ext>
            </a:extLst>
          </p:cNvPr>
          <p:cNvSpPr>
            <a:spLocks noGrp="1"/>
          </p:cNvSpPr>
          <p:nvPr>
            <p:ph type="dt" sz="half" idx="17"/>
          </p:nvPr>
        </p:nvSpPr>
        <p:spPr/>
        <p:txBody>
          <a:bodyPr/>
          <a:lstStyle/>
          <a:p>
            <a:pPr>
              <a:defRPr/>
            </a:pPr>
            <a:fld id="{F93381D4-F870-40C7-B064-26B7095B2FA2}" type="datetime1">
              <a:rPr lang="en-GB" noProof="0" smtClean="0"/>
              <a:t>13/06/2023</a:t>
            </a:fld>
            <a:endParaRPr lang="en-GB" noProof="0"/>
          </a:p>
        </p:txBody>
      </p:sp>
      <p:sp>
        <p:nvSpPr>
          <p:cNvPr id="6" name="Slide Number Placeholder 5">
            <a:extLst>
              <a:ext uri="{FF2B5EF4-FFF2-40B4-BE49-F238E27FC236}">
                <a16:creationId xmlns:a16="http://schemas.microsoft.com/office/drawing/2014/main" id="{DCD0FB17-DACA-B3EC-EB76-22852C83282B}"/>
              </a:ext>
            </a:extLst>
          </p:cNvPr>
          <p:cNvSpPr>
            <a:spLocks noGrp="1"/>
          </p:cNvSpPr>
          <p:nvPr>
            <p:ph type="sldNum" sz="quarter" idx="19"/>
          </p:nvPr>
        </p:nvSpPr>
        <p:spPr/>
        <p:txBody>
          <a:bodyPr/>
          <a:lstStyle/>
          <a:p>
            <a:pPr>
              <a:defRPr/>
            </a:pPr>
            <a:fld id="{8D6C380F-326D-3C40-9EE7-7FBAB0953422}" type="slidenum">
              <a:rPr lang="en-GB" noProof="0" smtClean="0"/>
              <a:t>15</a:t>
            </a:fld>
            <a:endParaRPr lang="en-GB" noProof="0"/>
          </a:p>
        </p:txBody>
      </p:sp>
      <p:pic>
        <p:nvPicPr>
          <p:cNvPr id="8" name="Picture 7">
            <a:extLst>
              <a:ext uri="{FF2B5EF4-FFF2-40B4-BE49-F238E27FC236}">
                <a16:creationId xmlns:a16="http://schemas.microsoft.com/office/drawing/2014/main" id="{89C09DB1-34E7-C1D7-D1DF-BFCA1A5C0DF6}"/>
              </a:ext>
            </a:extLst>
          </p:cNvPr>
          <p:cNvPicPr>
            <a:picLocks noChangeAspect="1"/>
          </p:cNvPicPr>
          <p:nvPr/>
        </p:nvPicPr>
        <p:blipFill>
          <a:blip r:embed="rId3"/>
          <a:stretch>
            <a:fillRect/>
          </a:stretch>
        </p:blipFill>
        <p:spPr>
          <a:xfrm>
            <a:off x="685800" y="1295400"/>
            <a:ext cx="2133600" cy="3787807"/>
          </a:xfrm>
          <a:prstGeom prst="rect">
            <a:avLst/>
          </a:prstGeom>
        </p:spPr>
      </p:pic>
      <p:pic>
        <p:nvPicPr>
          <p:cNvPr id="10" name="Picture 9">
            <a:extLst>
              <a:ext uri="{FF2B5EF4-FFF2-40B4-BE49-F238E27FC236}">
                <a16:creationId xmlns:a16="http://schemas.microsoft.com/office/drawing/2014/main" id="{7F12CC03-772C-95A3-B478-03F861C772FA}"/>
              </a:ext>
            </a:extLst>
          </p:cNvPr>
          <p:cNvPicPr>
            <a:picLocks noChangeAspect="1"/>
          </p:cNvPicPr>
          <p:nvPr/>
        </p:nvPicPr>
        <p:blipFill rotWithShape="1">
          <a:blip r:embed="rId4"/>
          <a:srcRect l="14454" t="20527" r="24840" b="26441"/>
          <a:stretch/>
        </p:blipFill>
        <p:spPr>
          <a:xfrm>
            <a:off x="690598" y="5177539"/>
            <a:ext cx="2128800" cy="1047505"/>
          </a:xfrm>
          <a:prstGeom prst="rect">
            <a:avLst/>
          </a:prstGeom>
        </p:spPr>
      </p:pic>
      <p:cxnSp>
        <p:nvCxnSpPr>
          <p:cNvPr id="13" name="Straight Arrow Connector 12">
            <a:extLst>
              <a:ext uri="{FF2B5EF4-FFF2-40B4-BE49-F238E27FC236}">
                <a16:creationId xmlns:a16="http://schemas.microsoft.com/office/drawing/2014/main" id="{80D6A397-12B7-F4DB-A104-D1493585EC06}"/>
              </a:ext>
            </a:extLst>
          </p:cNvPr>
          <p:cNvCxnSpPr>
            <a:cxnSpLocks/>
          </p:cNvCxnSpPr>
          <p:nvPr/>
        </p:nvCxnSpPr>
        <p:spPr bwMode="auto">
          <a:xfrm flipV="1">
            <a:off x="4828127" y="5334000"/>
            <a:ext cx="0" cy="533400"/>
          </a:xfrm>
          <a:prstGeom prst="straightConnector1">
            <a:avLst/>
          </a:prstGeom>
          <a:ln w="76200">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8" name="Content Placeholder 2">
            <a:extLst>
              <a:ext uri="{FF2B5EF4-FFF2-40B4-BE49-F238E27FC236}">
                <a16:creationId xmlns:a16="http://schemas.microsoft.com/office/drawing/2014/main" id="{56EB409A-62A0-9AE0-82D2-EEC77A4571A9}"/>
              </a:ext>
            </a:extLst>
          </p:cNvPr>
          <p:cNvSpPr txBox="1">
            <a:spLocks/>
          </p:cNvSpPr>
          <p:nvPr/>
        </p:nvSpPr>
        <p:spPr>
          <a:xfrm>
            <a:off x="4218527" y="5839898"/>
            <a:ext cx="1219200" cy="253839"/>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marL="0" indent="0" algn="ctr">
              <a:buNone/>
            </a:pPr>
            <a:r>
              <a:rPr lang="en-US" sz="1400" b="1" dirty="0">
                <a:solidFill>
                  <a:srgbClr val="C00000"/>
                </a:solidFill>
              </a:rPr>
              <a:t>Beam Start </a:t>
            </a:r>
            <a:r>
              <a:rPr lang="en-US" sz="1100" dirty="0">
                <a:solidFill>
                  <a:srgbClr val="C00000"/>
                </a:solidFill>
              </a:rPr>
              <a:t>(07.06.2023)</a:t>
            </a:r>
            <a:endParaRPr lang="en-US" sz="1400" dirty="0">
              <a:solidFill>
                <a:srgbClr val="C00000"/>
              </a:solidFill>
            </a:endParaRPr>
          </a:p>
        </p:txBody>
      </p:sp>
      <p:sp>
        <p:nvSpPr>
          <p:cNvPr id="21" name="Content Placeholder 2">
            <a:extLst>
              <a:ext uri="{FF2B5EF4-FFF2-40B4-BE49-F238E27FC236}">
                <a16:creationId xmlns:a16="http://schemas.microsoft.com/office/drawing/2014/main" id="{6E58A0D9-57FC-06A9-34F1-51D69FB52327}"/>
              </a:ext>
            </a:extLst>
          </p:cNvPr>
          <p:cNvSpPr txBox="1">
            <a:spLocks/>
          </p:cNvSpPr>
          <p:nvPr/>
        </p:nvSpPr>
        <p:spPr>
          <a:xfrm>
            <a:off x="10484359" y="5839898"/>
            <a:ext cx="1219200" cy="253839"/>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marL="0" indent="0" algn="ctr">
              <a:buNone/>
            </a:pPr>
            <a:r>
              <a:rPr lang="en-US" sz="1400" b="1" dirty="0">
                <a:solidFill>
                  <a:srgbClr val="C00000"/>
                </a:solidFill>
              </a:rPr>
              <a:t>Beam Start </a:t>
            </a:r>
            <a:r>
              <a:rPr lang="en-US" sz="1100" dirty="0">
                <a:solidFill>
                  <a:srgbClr val="C00000"/>
                </a:solidFill>
              </a:rPr>
              <a:t>(13.06.2023)</a:t>
            </a:r>
            <a:endParaRPr lang="en-US" sz="1400" dirty="0">
              <a:solidFill>
                <a:srgbClr val="C00000"/>
              </a:solidFill>
            </a:endParaRPr>
          </a:p>
        </p:txBody>
      </p:sp>
      <p:cxnSp>
        <p:nvCxnSpPr>
          <p:cNvPr id="22" name="Straight Arrow Connector 21">
            <a:extLst>
              <a:ext uri="{FF2B5EF4-FFF2-40B4-BE49-F238E27FC236}">
                <a16:creationId xmlns:a16="http://schemas.microsoft.com/office/drawing/2014/main" id="{BA7CCDAC-C625-8598-94A3-6A0F6379D815}"/>
              </a:ext>
            </a:extLst>
          </p:cNvPr>
          <p:cNvCxnSpPr>
            <a:cxnSpLocks/>
          </p:cNvCxnSpPr>
          <p:nvPr/>
        </p:nvCxnSpPr>
        <p:spPr bwMode="auto">
          <a:xfrm flipV="1">
            <a:off x="11017759" y="5334000"/>
            <a:ext cx="0" cy="533400"/>
          </a:xfrm>
          <a:prstGeom prst="straightConnector1">
            <a:avLst/>
          </a:prstGeom>
          <a:ln w="76200">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3" name="Right Brace 22">
            <a:extLst>
              <a:ext uri="{FF2B5EF4-FFF2-40B4-BE49-F238E27FC236}">
                <a16:creationId xmlns:a16="http://schemas.microsoft.com/office/drawing/2014/main" id="{521C04C5-5935-AF72-B17B-93B5B758D7E0}"/>
              </a:ext>
            </a:extLst>
          </p:cNvPr>
          <p:cNvSpPr/>
          <p:nvPr/>
        </p:nvSpPr>
        <p:spPr bwMode="auto">
          <a:xfrm rot="10800000">
            <a:off x="4218527" y="1981200"/>
            <a:ext cx="180020" cy="2057400"/>
          </a:xfrm>
          <a:prstGeom prst="rightBrace">
            <a:avLst>
              <a:gd name="adj1" fmla="val 29497"/>
              <a:gd name="adj2" fmla="val 50000"/>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4" name="Content Placeholder 2">
            <a:extLst>
              <a:ext uri="{FF2B5EF4-FFF2-40B4-BE49-F238E27FC236}">
                <a16:creationId xmlns:a16="http://schemas.microsoft.com/office/drawing/2014/main" id="{1EEF0C46-C3B3-1B5E-A08C-701E27205C70}"/>
              </a:ext>
            </a:extLst>
          </p:cNvPr>
          <p:cNvSpPr txBox="1">
            <a:spLocks/>
          </p:cNvSpPr>
          <p:nvPr/>
        </p:nvSpPr>
        <p:spPr>
          <a:xfrm>
            <a:off x="2644626" y="2809596"/>
            <a:ext cx="1712365" cy="253839"/>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marL="0" indent="0" algn="ctr">
              <a:spcBef>
                <a:spcPts val="0"/>
              </a:spcBef>
              <a:buNone/>
            </a:pPr>
            <a:r>
              <a:rPr lang="en-US" sz="1200" b="1" dirty="0">
                <a:solidFill>
                  <a:srgbClr val="C00000"/>
                </a:solidFill>
              </a:rPr>
              <a:t>Calibration Check</a:t>
            </a:r>
          </a:p>
          <a:p>
            <a:pPr marL="0" indent="0" algn="ctr">
              <a:spcBef>
                <a:spcPts val="0"/>
              </a:spcBef>
              <a:buNone/>
            </a:pPr>
            <a:r>
              <a:rPr lang="en-US" sz="1200" dirty="0">
                <a:solidFill>
                  <a:srgbClr val="C00000"/>
                </a:solidFill>
              </a:rPr>
              <a:t>(Every 12h)</a:t>
            </a:r>
          </a:p>
        </p:txBody>
      </p:sp>
      <p:sp>
        <p:nvSpPr>
          <p:cNvPr id="26" name="Right Brace 25">
            <a:extLst>
              <a:ext uri="{FF2B5EF4-FFF2-40B4-BE49-F238E27FC236}">
                <a16:creationId xmlns:a16="http://schemas.microsoft.com/office/drawing/2014/main" id="{28C78EE7-CEB4-26A0-F510-1BD495EB9670}"/>
              </a:ext>
            </a:extLst>
          </p:cNvPr>
          <p:cNvSpPr/>
          <p:nvPr/>
        </p:nvSpPr>
        <p:spPr bwMode="auto">
          <a:xfrm rot="10800000">
            <a:off x="4218527" y="4242249"/>
            <a:ext cx="180020" cy="1496344"/>
          </a:xfrm>
          <a:prstGeom prst="rightBrace">
            <a:avLst>
              <a:gd name="adj1" fmla="val 29497"/>
              <a:gd name="adj2" fmla="val 50000"/>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7" name="Content Placeholder 2">
            <a:extLst>
              <a:ext uri="{FF2B5EF4-FFF2-40B4-BE49-F238E27FC236}">
                <a16:creationId xmlns:a16="http://schemas.microsoft.com/office/drawing/2014/main" id="{BED589C5-3EC1-A852-E853-9B0F8BB54524}"/>
              </a:ext>
            </a:extLst>
          </p:cNvPr>
          <p:cNvSpPr txBox="1">
            <a:spLocks/>
          </p:cNvSpPr>
          <p:nvPr/>
        </p:nvSpPr>
        <p:spPr>
          <a:xfrm>
            <a:off x="2644626" y="4736582"/>
            <a:ext cx="1712365" cy="253839"/>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marL="0" indent="0" algn="ctr">
              <a:spcBef>
                <a:spcPts val="0"/>
              </a:spcBef>
              <a:buNone/>
            </a:pPr>
            <a:r>
              <a:rPr lang="en-US" sz="1200" b="1" dirty="0">
                <a:solidFill>
                  <a:srgbClr val="C00000"/>
                </a:solidFill>
              </a:rPr>
              <a:t>Fixed Current readings</a:t>
            </a:r>
          </a:p>
          <a:p>
            <a:pPr marL="0" indent="0" algn="ctr">
              <a:spcBef>
                <a:spcPts val="0"/>
              </a:spcBef>
              <a:buNone/>
            </a:pPr>
            <a:r>
              <a:rPr lang="en-US" sz="1200" dirty="0">
                <a:solidFill>
                  <a:srgbClr val="C00000"/>
                </a:solidFill>
              </a:rPr>
              <a:t>(Every 12h)</a:t>
            </a:r>
          </a:p>
        </p:txBody>
      </p:sp>
      <p:sp>
        <p:nvSpPr>
          <p:cNvPr id="32" name="TextBox 31">
            <a:extLst>
              <a:ext uri="{FF2B5EF4-FFF2-40B4-BE49-F238E27FC236}">
                <a16:creationId xmlns:a16="http://schemas.microsoft.com/office/drawing/2014/main" id="{3CA5A097-C5A6-B93D-2FAD-15001C2D49EA}"/>
              </a:ext>
            </a:extLst>
          </p:cNvPr>
          <p:cNvSpPr txBox="1"/>
          <p:nvPr/>
        </p:nvSpPr>
        <p:spPr>
          <a:xfrm>
            <a:off x="5567171" y="5811112"/>
            <a:ext cx="4996602" cy="461665"/>
          </a:xfrm>
          <a:prstGeom prst="rect">
            <a:avLst/>
          </a:prstGeom>
          <a:noFill/>
        </p:spPr>
        <p:txBody>
          <a:bodyPr wrap="square">
            <a:spAutoFit/>
          </a:bodyPr>
          <a:lstStyle/>
          <a:p>
            <a:r>
              <a:rPr lang="en-US" sz="1200" b="1" dirty="0"/>
              <a:t>Reached Levels:</a:t>
            </a:r>
            <a:endParaRPr lang="en-US" sz="1200" b="1" dirty="0">
              <a:solidFill>
                <a:srgbClr val="FF0000"/>
              </a:solidFill>
            </a:endParaRPr>
          </a:p>
          <a:p>
            <a:pPr>
              <a:buFont typeface="Wingdings" panose="05000000000000000000" pitchFamily="2" charset="2"/>
              <a:buChar char="Ø"/>
            </a:pPr>
            <a:r>
              <a:rPr lang="en-US" sz="1200" b="1" dirty="0"/>
              <a:t>TID = </a:t>
            </a:r>
            <a:r>
              <a:rPr lang="en-US" sz="1200" dirty="0"/>
              <a:t>405 Gy, </a:t>
            </a:r>
            <a:r>
              <a:rPr lang="en-US" sz="1200" b="1" dirty="0"/>
              <a:t>DDEF</a:t>
            </a:r>
            <a:r>
              <a:rPr lang="en-US" sz="1200" dirty="0"/>
              <a:t> = 3.1 e12 neq.cm²</a:t>
            </a:r>
          </a:p>
        </p:txBody>
      </p:sp>
      <p:sp>
        <p:nvSpPr>
          <p:cNvPr id="36" name="TextBox 35">
            <a:extLst>
              <a:ext uri="{FF2B5EF4-FFF2-40B4-BE49-F238E27FC236}">
                <a16:creationId xmlns:a16="http://schemas.microsoft.com/office/drawing/2014/main" id="{760D02F5-F2FC-D936-F00C-CA1EB00125EB}"/>
              </a:ext>
            </a:extLst>
          </p:cNvPr>
          <p:cNvSpPr txBox="1"/>
          <p:nvPr/>
        </p:nvSpPr>
        <p:spPr>
          <a:xfrm>
            <a:off x="4330820" y="1159736"/>
            <a:ext cx="5829300" cy="276999"/>
          </a:xfrm>
          <a:prstGeom prst="rect">
            <a:avLst/>
          </a:prstGeom>
          <a:noFill/>
        </p:spPr>
        <p:txBody>
          <a:bodyPr wrap="square">
            <a:spAutoFit/>
          </a:bodyPr>
          <a:lstStyle/>
          <a:p>
            <a:r>
              <a:rPr lang="en-US" sz="1200" b="1" dirty="0"/>
              <a:t> DUT: HAS-100 Current Transducer ( Bipolar-based integrated module)</a:t>
            </a:r>
          </a:p>
        </p:txBody>
      </p:sp>
      <p:cxnSp>
        <p:nvCxnSpPr>
          <p:cNvPr id="38" name="Straight Connector 37">
            <a:extLst>
              <a:ext uri="{FF2B5EF4-FFF2-40B4-BE49-F238E27FC236}">
                <a16:creationId xmlns:a16="http://schemas.microsoft.com/office/drawing/2014/main" id="{A9CFEEAD-8726-5F8E-0E11-D21F7330218B}"/>
              </a:ext>
            </a:extLst>
          </p:cNvPr>
          <p:cNvCxnSpPr/>
          <p:nvPr/>
        </p:nvCxnSpPr>
        <p:spPr bwMode="auto">
          <a:xfrm flipV="1">
            <a:off x="685800" y="3164739"/>
            <a:ext cx="533400" cy="2006740"/>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5732393C-E475-0406-9A9E-E4B8D6599FCF}"/>
              </a:ext>
            </a:extLst>
          </p:cNvPr>
          <p:cNvCxnSpPr>
            <a:cxnSpLocks/>
          </p:cNvCxnSpPr>
          <p:nvPr/>
        </p:nvCxnSpPr>
        <p:spPr bwMode="auto">
          <a:xfrm flipH="1" flipV="1">
            <a:off x="1784435" y="3120603"/>
            <a:ext cx="1034963" cy="2050876"/>
          </a:xfrm>
          <a:prstGeom prst="line">
            <a:avLst/>
          </a:prstGeom>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FA0EE64E-F600-9B63-EDF7-994F4EC88B72}"/>
              </a:ext>
            </a:extLst>
          </p:cNvPr>
          <p:cNvSpPr txBox="1"/>
          <p:nvPr/>
        </p:nvSpPr>
        <p:spPr>
          <a:xfrm>
            <a:off x="10070167" y="1392049"/>
            <a:ext cx="2047583" cy="200055"/>
          </a:xfrm>
          <a:prstGeom prst="rect">
            <a:avLst/>
          </a:prstGeom>
          <a:noFill/>
        </p:spPr>
        <p:txBody>
          <a:bodyPr wrap="square">
            <a:spAutoFit/>
          </a:bodyPr>
          <a:lstStyle/>
          <a:p>
            <a:r>
              <a:rPr lang="en-GB" sz="700" dirty="0"/>
              <a:t>© EPR Radiation Test Python Framework</a:t>
            </a:r>
          </a:p>
        </p:txBody>
      </p:sp>
      <p:sp>
        <p:nvSpPr>
          <p:cNvPr id="44" name="Date Placeholder 4">
            <a:extLst>
              <a:ext uri="{FF2B5EF4-FFF2-40B4-BE49-F238E27FC236}">
                <a16:creationId xmlns:a16="http://schemas.microsoft.com/office/drawing/2014/main" id="{DF81E5E3-78E9-7C10-2A92-A66C17E6CD25}"/>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2180008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10" presetClass="entr" presetSubtype="0"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childTnLst>
                                </p:cTn>
                              </p:par>
                              <p:par>
                                <p:cTn id="27" presetID="10"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10" presetClass="entr" presetSubtype="0"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3" grpId="0" animBg="1"/>
      <p:bldP spid="24" grpId="0"/>
      <p:bldP spid="26" grpId="0" animBg="1"/>
      <p:bldP spid="27" grpId="0"/>
      <p:bldP spid="32" grpId="0"/>
      <p:bldP spid="36" grpId="0"/>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7340-41A1-4A1F-A7C7-E48D12E89570}"/>
              </a:ext>
            </a:extLst>
          </p:cNvPr>
          <p:cNvSpPr>
            <a:spLocks noGrp="1"/>
          </p:cNvSpPr>
          <p:nvPr>
            <p:ph type="title"/>
          </p:nvPr>
        </p:nvSpPr>
        <p:spPr/>
        <p:txBody>
          <a:bodyPr/>
          <a:lstStyle/>
          <a:p>
            <a:r>
              <a:rPr lang="en-US" dirty="0"/>
              <a:t>New Test Request Template:</a:t>
            </a:r>
          </a:p>
        </p:txBody>
      </p:sp>
      <p:sp>
        <p:nvSpPr>
          <p:cNvPr id="3" name="Date Placeholder 2">
            <a:extLst>
              <a:ext uri="{FF2B5EF4-FFF2-40B4-BE49-F238E27FC236}">
                <a16:creationId xmlns:a16="http://schemas.microsoft.com/office/drawing/2014/main" id="{0E7BAEA0-543B-4FEE-8F29-0F39A7F5C6BA}"/>
              </a:ext>
            </a:extLst>
          </p:cNvPr>
          <p:cNvSpPr>
            <a:spLocks noGrp="1"/>
          </p:cNvSpPr>
          <p:nvPr>
            <p:ph type="dt" sz="half" idx="10"/>
          </p:nvPr>
        </p:nvSpPr>
        <p:spPr/>
        <p:txBody>
          <a:bodyPr/>
          <a:lstStyle/>
          <a:p>
            <a:pPr>
              <a:defRPr/>
            </a:pPr>
            <a:fld id="{EB0B0381-81E6-4F08-8F90-ACA2F5D9F598}" type="datetime1">
              <a:rPr lang="fr-FR" smtClean="0"/>
              <a:t>15/06/2023</a:t>
            </a:fld>
            <a:endParaRPr lang="en-US" dirty="0"/>
          </a:p>
        </p:txBody>
      </p:sp>
      <p:sp>
        <p:nvSpPr>
          <p:cNvPr id="4" name="Slide Number Placeholder 3">
            <a:extLst>
              <a:ext uri="{FF2B5EF4-FFF2-40B4-BE49-F238E27FC236}">
                <a16:creationId xmlns:a16="http://schemas.microsoft.com/office/drawing/2014/main" id="{0E941008-CD62-4E64-A9E3-3F328533E700}"/>
              </a:ext>
            </a:extLst>
          </p:cNvPr>
          <p:cNvSpPr>
            <a:spLocks noGrp="1"/>
          </p:cNvSpPr>
          <p:nvPr>
            <p:ph type="sldNum" sz="quarter" idx="12"/>
          </p:nvPr>
        </p:nvSpPr>
        <p:spPr/>
        <p:txBody>
          <a:bodyPr/>
          <a:lstStyle/>
          <a:p>
            <a:pPr>
              <a:defRPr/>
            </a:pPr>
            <a:fld id="{8D6C380F-326D-3C40-9EE7-7FBAB0953422}" type="slidenum">
              <a:rPr lang="en-US" smtClean="0"/>
              <a:t>16</a:t>
            </a:fld>
            <a:endParaRPr lang="en-US" dirty="0"/>
          </a:p>
        </p:txBody>
      </p:sp>
      <p:sp>
        <p:nvSpPr>
          <p:cNvPr id="11" name="Date Placeholder 4">
            <a:extLst>
              <a:ext uri="{FF2B5EF4-FFF2-40B4-BE49-F238E27FC236}">
                <a16:creationId xmlns:a16="http://schemas.microsoft.com/office/drawing/2014/main" id="{6DBB4917-34C7-4BB4-B172-F557573E0214}"/>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pic>
        <p:nvPicPr>
          <p:cNvPr id="6" name="Image 5">
            <a:extLst>
              <a:ext uri="{FF2B5EF4-FFF2-40B4-BE49-F238E27FC236}">
                <a16:creationId xmlns:a16="http://schemas.microsoft.com/office/drawing/2014/main" id="{D148781F-F214-1324-85EE-313F3CAE0129}"/>
              </a:ext>
            </a:extLst>
          </p:cNvPr>
          <p:cNvPicPr>
            <a:picLocks noChangeAspect="1"/>
          </p:cNvPicPr>
          <p:nvPr/>
        </p:nvPicPr>
        <p:blipFill>
          <a:blip r:embed="rId2"/>
          <a:stretch>
            <a:fillRect/>
          </a:stretch>
        </p:blipFill>
        <p:spPr>
          <a:xfrm>
            <a:off x="8040216" y="1124744"/>
            <a:ext cx="3547364" cy="5058029"/>
          </a:xfrm>
          <a:prstGeom prst="rect">
            <a:avLst/>
          </a:prstGeom>
          <a:ln>
            <a:noFill/>
          </a:ln>
          <a:effectLst>
            <a:outerShdw blurRad="292100" dist="139700" dir="2700000" algn="tl" rotWithShape="0">
              <a:srgbClr val="333333">
                <a:alpha val="65000"/>
              </a:srgbClr>
            </a:outerShdw>
          </a:effectLst>
        </p:spPr>
      </p:pic>
      <p:sp>
        <p:nvSpPr>
          <p:cNvPr id="8" name="Content Placeholder 6">
            <a:extLst>
              <a:ext uri="{FF2B5EF4-FFF2-40B4-BE49-F238E27FC236}">
                <a16:creationId xmlns:a16="http://schemas.microsoft.com/office/drawing/2014/main" id="{D71D2C0F-0E22-8CC6-414F-19665CFDA095}"/>
              </a:ext>
            </a:extLst>
          </p:cNvPr>
          <p:cNvSpPr>
            <a:spLocks noGrp="1"/>
          </p:cNvSpPr>
          <p:nvPr>
            <p:ph sz="quarter" idx="13"/>
          </p:nvPr>
        </p:nvSpPr>
        <p:spPr>
          <a:xfrm>
            <a:off x="609600" y="1324568"/>
            <a:ext cx="7430615" cy="4912743"/>
          </a:xfrm>
        </p:spPr>
        <p:txBody>
          <a:bodyPr>
            <a:normAutofit lnSpcReduction="10000"/>
          </a:bodyPr>
          <a:lstStyle/>
          <a:p>
            <a:pPr>
              <a:buFont typeface="Wingdings" panose="05000000000000000000" pitchFamily="2" charset="2"/>
              <a:buChar char="Ø"/>
            </a:pPr>
            <a:r>
              <a:rPr lang="en-GB" sz="1800" dirty="0"/>
              <a:t>New Test Request document: </a:t>
            </a:r>
            <a:r>
              <a:rPr lang="en-GB" sz="1800" dirty="0">
                <a:hlinkClick r:id="rId3"/>
              </a:rPr>
              <a:t>EDMS 2779784 </a:t>
            </a:r>
            <a:endParaRPr lang="en-GB" sz="1800" dirty="0"/>
          </a:p>
          <a:p>
            <a:pPr>
              <a:buFont typeface="Wingdings" panose="05000000000000000000" pitchFamily="2" charset="2"/>
              <a:buChar char="Ø"/>
            </a:pPr>
            <a:r>
              <a:rPr lang="en-GB" sz="1800" dirty="0"/>
              <a:t> Contains:</a:t>
            </a:r>
          </a:p>
          <a:p>
            <a:pPr lvl="1">
              <a:buFont typeface="Wingdings" panose="05000000000000000000" pitchFamily="2" charset="2"/>
              <a:buChar char="Ø"/>
            </a:pPr>
            <a:r>
              <a:rPr lang="en-GB" sz="1600" b="1" dirty="0"/>
              <a:t>Information about equipment:</a:t>
            </a:r>
          </a:p>
          <a:p>
            <a:pPr lvl="2">
              <a:buFont typeface="Wingdings" panose="05000000000000000000" pitchFamily="2" charset="2"/>
              <a:buChar char="Ø"/>
            </a:pPr>
            <a:r>
              <a:rPr lang="en-GB" sz="1600" dirty="0"/>
              <a:t>Locations, Deployment plan, lifetime, number of units in operation</a:t>
            </a:r>
          </a:p>
          <a:p>
            <a:pPr lvl="1">
              <a:buFont typeface="Wingdings" panose="05000000000000000000" pitchFamily="2" charset="2"/>
              <a:buChar char="Ø"/>
            </a:pPr>
            <a:r>
              <a:rPr lang="en-GB" sz="1600" b="1" dirty="0"/>
              <a:t>Information about radiation levels in operation: </a:t>
            </a:r>
            <a:r>
              <a:rPr lang="en-GB" sz="1600" dirty="0"/>
              <a:t>TID, DDEF, HeH, ThN</a:t>
            </a:r>
          </a:p>
          <a:p>
            <a:pPr lvl="1">
              <a:buFont typeface="Wingdings" panose="05000000000000000000" pitchFamily="2" charset="2"/>
              <a:buChar char="Ø"/>
            </a:pPr>
            <a:r>
              <a:rPr lang="en-GB" sz="1600" b="1" dirty="0"/>
              <a:t>Information about DUTs:</a:t>
            </a:r>
          </a:p>
          <a:p>
            <a:pPr lvl="2">
              <a:buFont typeface="Wingdings" panose="05000000000000000000" pitchFamily="2" charset="2"/>
              <a:buChar char="Ø"/>
            </a:pPr>
            <a:r>
              <a:rPr lang="en-GB" sz="1600" dirty="0"/>
              <a:t>Use in the system (schematic)</a:t>
            </a:r>
          </a:p>
          <a:p>
            <a:pPr lvl="2">
              <a:buFont typeface="Wingdings" panose="05000000000000000000" pitchFamily="2" charset="2"/>
              <a:buChar char="Ø"/>
            </a:pPr>
            <a:r>
              <a:rPr lang="en-GB" sz="1600" dirty="0"/>
              <a:t>Parameters of interest</a:t>
            </a:r>
          </a:p>
          <a:p>
            <a:pPr lvl="2">
              <a:buFont typeface="Wingdings" panose="05000000000000000000" pitchFamily="2" charset="2"/>
              <a:buChar char="Ø"/>
            </a:pPr>
            <a:r>
              <a:rPr lang="en-GB" sz="1600" dirty="0"/>
              <a:t>Radiation Design requirements</a:t>
            </a:r>
          </a:p>
          <a:p>
            <a:pPr lvl="2">
              <a:buFont typeface="Wingdings" panose="05000000000000000000" pitchFamily="2" charset="2"/>
              <a:buChar char="Ø"/>
            </a:pPr>
            <a:r>
              <a:rPr lang="en-GB" sz="1600" dirty="0"/>
              <a:t>Maximum tolerated failure rate (SEEs)</a:t>
            </a:r>
          </a:p>
          <a:p>
            <a:pPr>
              <a:buFont typeface="Wingdings" panose="05000000000000000000" pitchFamily="2" charset="2"/>
              <a:buChar char="Ø"/>
            </a:pPr>
            <a:r>
              <a:rPr lang="en-GB" sz="1800" dirty="0"/>
              <a:t>Will help us to track better the request and also to prepare better the tests</a:t>
            </a:r>
          </a:p>
          <a:p>
            <a:pPr>
              <a:buFont typeface="Wingdings" panose="05000000000000000000" pitchFamily="2" charset="2"/>
              <a:buChar char="Ø"/>
            </a:pPr>
            <a:r>
              <a:rPr lang="en-GB" sz="1800" dirty="0"/>
              <a:t>To be sent to: </a:t>
            </a:r>
            <a:r>
              <a:rPr lang="en-GB" sz="1800" dirty="0">
                <a:hlinkClick r:id="rId4"/>
              </a:rPr>
              <a:t>EPR-Radiation-Test-Team@cern.ch</a:t>
            </a:r>
            <a:endParaRPr lang="en-GB" sz="1800" dirty="0"/>
          </a:p>
          <a:p>
            <a:pPr>
              <a:buFont typeface="Wingdings" panose="05000000000000000000" pitchFamily="2" charset="2"/>
              <a:buChar char="Ø"/>
            </a:pPr>
            <a:r>
              <a:rPr lang="en-GB" sz="1800" dirty="0"/>
              <a:t>All request are then put in the following EDMS folder: [</a:t>
            </a:r>
            <a:r>
              <a:rPr lang="en-GB" sz="1800" dirty="0">
                <a:hlinkClick r:id="rId5"/>
              </a:rPr>
              <a:t>link</a:t>
            </a:r>
            <a:r>
              <a:rPr lang="en-GB" sz="1800" dirty="0"/>
              <a:t>]</a:t>
            </a:r>
          </a:p>
          <a:p>
            <a:pPr>
              <a:buFont typeface="Wingdings" panose="05000000000000000000" pitchFamily="2" charset="2"/>
              <a:buChar char="Ø"/>
            </a:pPr>
            <a:endParaRPr lang="en-GB" sz="1800" dirty="0"/>
          </a:p>
        </p:txBody>
      </p:sp>
    </p:spTree>
    <p:extLst>
      <p:ext uri="{BB962C8B-B14F-4D97-AF65-F5344CB8AC3E}">
        <p14:creationId xmlns:p14="http://schemas.microsoft.com/office/powerpoint/2010/main" val="120631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500"/>
                                        <p:tgtEl>
                                          <p:spTgt spid="8">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Effect transition="in" filter="fade">
                                      <p:cBhvr>
                                        <p:cTn id="23" dur="500"/>
                                        <p:tgtEl>
                                          <p:spTgt spid="8">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8">
                                            <p:txEl>
                                              <p:pRg st="4" end="4"/>
                                            </p:txEl>
                                          </p:spTgt>
                                        </p:tgtEl>
                                        <p:attrNameLst>
                                          <p:attrName>style.visibility</p:attrName>
                                        </p:attrNameLst>
                                      </p:cBhvr>
                                      <p:to>
                                        <p:strVal val="visible"/>
                                      </p:to>
                                    </p:set>
                                    <p:animEffect transition="in" filter="fade">
                                      <p:cBhvr>
                                        <p:cTn id="28" dur="500"/>
                                        <p:tgtEl>
                                          <p:spTgt spid="8">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animEffect transition="in" filter="fade">
                                      <p:cBhvr>
                                        <p:cTn id="33" dur="500"/>
                                        <p:tgtEl>
                                          <p:spTgt spid="8">
                                            <p:txEl>
                                              <p:pRg st="5" end="5"/>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8">
                                            <p:txEl>
                                              <p:pRg st="6" end="6"/>
                                            </p:txEl>
                                          </p:spTgt>
                                        </p:tgtEl>
                                        <p:attrNameLst>
                                          <p:attrName>style.visibility</p:attrName>
                                        </p:attrNameLst>
                                      </p:cBhvr>
                                      <p:to>
                                        <p:strVal val="visible"/>
                                      </p:to>
                                    </p:set>
                                    <p:animEffect transition="in" filter="fade">
                                      <p:cBhvr>
                                        <p:cTn id="36" dur="500"/>
                                        <p:tgtEl>
                                          <p:spTgt spid="8">
                                            <p:txEl>
                                              <p:pRg st="6" end="6"/>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8">
                                            <p:txEl>
                                              <p:pRg st="7" end="7"/>
                                            </p:txEl>
                                          </p:spTgt>
                                        </p:tgtEl>
                                        <p:attrNameLst>
                                          <p:attrName>style.visibility</p:attrName>
                                        </p:attrNameLst>
                                      </p:cBhvr>
                                      <p:to>
                                        <p:strVal val="visible"/>
                                      </p:to>
                                    </p:set>
                                    <p:animEffect transition="in" filter="fade">
                                      <p:cBhvr>
                                        <p:cTn id="39" dur="500"/>
                                        <p:tgtEl>
                                          <p:spTgt spid="8">
                                            <p:txEl>
                                              <p:pRg st="7" end="7"/>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8">
                                            <p:txEl>
                                              <p:pRg st="8" end="8"/>
                                            </p:txEl>
                                          </p:spTgt>
                                        </p:tgtEl>
                                        <p:attrNameLst>
                                          <p:attrName>style.visibility</p:attrName>
                                        </p:attrNameLst>
                                      </p:cBhvr>
                                      <p:to>
                                        <p:strVal val="visible"/>
                                      </p:to>
                                    </p:set>
                                    <p:animEffect transition="in" filter="fade">
                                      <p:cBhvr>
                                        <p:cTn id="42" dur="500"/>
                                        <p:tgtEl>
                                          <p:spTgt spid="8">
                                            <p:txEl>
                                              <p:pRg st="8" end="8"/>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8">
                                            <p:txEl>
                                              <p:pRg st="9" end="9"/>
                                            </p:txEl>
                                          </p:spTgt>
                                        </p:tgtEl>
                                        <p:attrNameLst>
                                          <p:attrName>style.visibility</p:attrName>
                                        </p:attrNameLst>
                                      </p:cBhvr>
                                      <p:to>
                                        <p:strVal val="visible"/>
                                      </p:to>
                                    </p:set>
                                    <p:animEffect transition="in" filter="fade">
                                      <p:cBhvr>
                                        <p:cTn id="45" dur="500"/>
                                        <p:tgtEl>
                                          <p:spTgt spid="8">
                                            <p:txEl>
                                              <p:pRg st="9" end="9"/>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8">
                                            <p:txEl>
                                              <p:pRg st="10" end="10"/>
                                            </p:txEl>
                                          </p:spTgt>
                                        </p:tgtEl>
                                        <p:attrNameLst>
                                          <p:attrName>style.visibility</p:attrName>
                                        </p:attrNameLst>
                                      </p:cBhvr>
                                      <p:to>
                                        <p:strVal val="visible"/>
                                      </p:to>
                                    </p:set>
                                    <p:animEffect transition="in" filter="fade">
                                      <p:cBhvr>
                                        <p:cTn id="50" dur="500"/>
                                        <p:tgtEl>
                                          <p:spTgt spid="8">
                                            <p:txEl>
                                              <p:pRg st="10" end="10"/>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8">
                                            <p:txEl>
                                              <p:pRg st="11" end="11"/>
                                            </p:txEl>
                                          </p:spTgt>
                                        </p:tgtEl>
                                        <p:attrNameLst>
                                          <p:attrName>style.visibility</p:attrName>
                                        </p:attrNameLst>
                                      </p:cBhvr>
                                      <p:to>
                                        <p:strVal val="visible"/>
                                      </p:to>
                                    </p:set>
                                    <p:animEffect transition="in" filter="fade">
                                      <p:cBhvr>
                                        <p:cTn id="53" dur="500"/>
                                        <p:tgtEl>
                                          <p:spTgt spid="8">
                                            <p:txEl>
                                              <p:pRg st="11" end="11"/>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8">
                                            <p:txEl>
                                              <p:pRg st="12" end="12"/>
                                            </p:txEl>
                                          </p:spTgt>
                                        </p:tgtEl>
                                        <p:attrNameLst>
                                          <p:attrName>style.visibility</p:attrName>
                                        </p:attrNameLst>
                                      </p:cBhvr>
                                      <p:to>
                                        <p:strVal val="visible"/>
                                      </p:to>
                                    </p:set>
                                    <p:animEffect transition="in" filter="fade">
                                      <p:cBhvr>
                                        <p:cTn id="56" dur="500"/>
                                        <p:tgtEl>
                                          <p:spTgt spid="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C0096-0466-4883-8A28-FDD737CA4A22}"/>
              </a:ext>
            </a:extLst>
          </p:cNvPr>
          <p:cNvSpPr>
            <a:spLocks noGrp="1"/>
          </p:cNvSpPr>
          <p:nvPr>
            <p:ph type="title"/>
          </p:nvPr>
        </p:nvSpPr>
        <p:spPr/>
        <p:txBody>
          <a:bodyPr/>
          <a:lstStyle/>
          <a:p>
            <a:r>
              <a:rPr lang="en-GB" dirty="0"/>
              <a:t>Test results analysis and reporting</a:t>
            </a:r>
          </a:p>
        </p:txBody>
      </p:sp>
      <p:sp>
        <p:nvSpPr>
          <p:cNvPr id="3" name="Date Placeholder 2">
            <a:extLst>
              <a:ext uri="{FF2B5EF4-FFF2-40B4-BE49-F238E27FC236}">
                <a16:creationId xmlns:a16="http://schemas.microsoft.com/office/drawing/2014/main" id="{4439F980-CA32-4736-BC03-60787435DD4E}"/>
              </a:ext>
            </a:extLst>
          </p:cNvPr>
          <p:cNvSpPr>
            <a:spLocks noGrp="1"/>
          </p:cNvSpPr>
          <p:nvPr>
            <p:ph type="dt" sz="half" idx="10"/>
          </p:nvPr>
        </p:nvSpPr>
        <p:spPr/>
        <p:txBody>
          <a:bodyPr/>
          <a:lstStyle/>
          <a:p>
            <a:pPr>
              <a:defRPr/>
            </a:pPr>
            <a:fld id="{EB0B0381-81E6-4F08-8F90-ACA2F5D9F598}" type="datetime1">
              <a:rPr lang="fr-FR" smtClean="0"/>
              <a:t>15/06/2023</a:t>
            </a:fld>
            <a:endParaRPr lang="en-US" dirty="0"/>
          </a:p>
        </p:txBody>
      </p:sp>
      <p:sp>
        <p:nvSpPr>
          <p:cNvPr id="4" name="Slide Number Placeholder 3">
            <a:extLst>
              <a:ext uri="{FF2B5EF4-FFF2-40B4-BE49-F238E27FC236}">
                <a16:creationId xmlns:a16="http://schemas.microsoft.com/office/drawing/2014/main" id="{68CC94ED-5C01-425A-A73E-0EB27C687C00}"/>
              </a:ext>
            </a:extLst>
          </p:cNvPr>
          <p:cNvSpPr>
            <a:spLocks noGrp="1"/>
          </p:cNvSpPr>
          <p:nvPr>
            <p:ph type="sldNum" sz="quarter" idx="12"/>
          </p:nvPr>
        </p:nvSpPr>
        <p:spPr/>
        <p:txBody>
          <a:bodyPr/>
          <a:lstStyle/>
          <a:p>
            <a:pPr>
              <a:defRPr/>
            </a:pPr>
            <a:fld id="{8D6C380F-326D-3C40-9EE7-7FBAB0953422}" type="slidenum">
              <a:rPr lang="en-US" smtClean="0"/>
              <a:t>17</a:t>
            </a:fld>
            <a:endParaRPr lang="en-US" dirty="0"/>
          </a:p>
        </p:txBody>
      </p:sp>
      <p:sp>
        <p:nvSpPr>
          <p:cNvPr id="5" name="Content Placeholder 4">
            <a:extLst>
              <a:ext uri="{FF2B5EF4-FFF2-40B4-BE49-F238E27FC236}">
                <a16:creationId xmlns:a16="http://schemas.microsoft.com/office/drawing/2014/main" id="{8C5BB12A-689F-4F50-8BCA-3FF7F4184CAB}"/>
              </a:ext>
            </a:extLst>
          </p:cNvPr>
          <p:cNvSpPr>
            <a:spLocks noGrp="1"/>
          </p:cNvSpPr>
          <p:nvPr>
            <p:ph sz="quarter" idx="13"/>
          </p:nvPr>
        </p:nvSpPr>
        <p:spPr>
          <a:xfrm>
            <a:off x="609600" y="1146389"/>
            <a:ext cx="5816941" cy="4946908"/>
          </a:xfrm>
        </p:spPr>
        <p:txBody>
          <a:bodyPr>
            <a:normAutofit fontScale="85000" lnSpcReduction="20000"/>
          </a:bodyPr>
          <a:lstStyle/>
          <a:p>
            <a:pPr>
              <a:spcBef>
                <a:spcPts val="1200"/>
              </a:spcBef>
              <a:buFont typeface="Wingdings" panose="05000000000000000000" pitchFamily="2" charset="2"/>
              <a:buChar char="Ø"/>
            </a:pPr>
            <a:r>
              <a:rPr lang="en-GB" dirty="0"/>
              <a:t>The website </a:t>
            </a:r>
            <a:r>
              <a:rPr lang="en-GB" dirty="0">
                <a:hlinkClick r:id="rId3"/>
              </a:rPr>
              <a:t>https://radwg.web.cern.ch/</a:t>
            </a:r>
            <a:r>
              <a:rPr lang="en-GB" dirty="0"/>
              <a:t> embeds an User-Friendly database</a:t>
            </a:r>
          </a:p>
          <a:p>
            <a:pPr lvl="1">
              <a:spcBef>
                <a:spcPts val="600"/>
              </a:spcBef>
            </a:pPr>
            <a:r>
              <a:rPr lang="en-GB" dirty="0"/>
              <a:t>More than </a:t>
            </a:r>
            <a:r>
              <a:rPr lang="en-GB" sz="2900" b="1" dirty="0">
                <a:solidFill>
                  <a:srgbClr val="C00000"/>
                </a:solidFill>
              </a:rPr>
              <a:t>558 reports </a:t>
            </a:r>
            <a:r>
              <a:rPr lang="en-GB" dirty="0"/>
              <a:t>from the 2011 up to 2023</a:t>
            </a:r>
          </a:p>
          <a:p>
            <a:pPr>
              <a:spcBef>
                <a:spcPts val="600"/>
              </a:spcBef>
              <a:buFont typeface="Wingdings" panose="05000000000000000000" pitchFamily="2" charset="2"/>
              <a:buChar char="Ø"/>
            </a:pPr>
            <a:r>
              <a:rPr lang="en-GB" dirty="0"/>
              <a:t>225 users subscribed to the mailing list </a:t>
            </a:r>
            <a:r>
              <a:rPr lang="en-GB" b="1" i="1" dirty="0"/>
              <a:t>lhc-proj-radwg-members </a:t>
            </a:r>
            <a:endParaRPr lang="en-GB" dirty="0"/>
          </a:p>
          <a:p>
            <a:pPr>
              <a:spcBef>
                <a:spcPts val="1200"/>
              </a:spcBef>
              <a:buFont typeface="Wingdings" panose="05000000000000000000" pitchFamily="2" charset="2"/>
              <a:buChar char="Ø"/>
            </a:pPr>
            <a:r>
              <a:rPr lang="en-GB" dirty="0"/>
              <a:t>The service produces reports in a common template for all the components tested </a:t>
            </a:r>
          </a:p>
          <a:p>
            <a:pPr lvl="1">
              <a:spcBef>
                <a:spcPts val="600"/>
              </a:spcBef>
            </a:pPr>
            <a:r>
              <a:rPr lang="en-GB" dirty="0"/>
              <a:t>Test reports template ensure a coherent reporting</a:t>
            </a:r>
          </a:p>
          <a:p>
            <a:pPr>
              <a:spcBef>
                <a:spcPts val="1200"/>
              </a:spcBef>
              <a:buFont typeface="Wingdings" panose="05000000000000000000" pitchFamily="2" charset="2"/>
              <a:buChar char="Ø"/>
            </a:pPr>
            <a:r>
              <a:rPr lang="en-GB" dirty="0"/>
              <a:t>databases accessible by all the equipment groups</a:t>
            </a:r>
          </a:p>
        </p:txBody>
      </p:sp>
      <p:sp>
        <p:nvSpPr>
          <p:cNvPr id="7" name="Rectangle 6">
            <a:extLst>
              <a:ext uri="{FF2B5EF4-FFF2-40B4-BE49-F238E27FC236}">
                <a16:creationId xmlns:a16="http://schemas.microsoft.com/office/drawing/2014/main" id="{5A15515C-B691-4C63-8149-EDB1E6B234E2}"/>
              </a:ext>
            </a:extLst>
          </p:cNvPr>
          <p:cNvSpPr/>
          <p:nvPr/>
        </p:nvSpPr>
        <p:spPr>
          <a:xfrm>
            <a:off x="9336360" y="5168434"/>
            <a:ext cx="2239153" cy="307777"/>
          </a:xfrm>
          <a:prstGeom prst="rect">
            <a:avLst/>
          </a:prstGeom>
        </p:spPr>
        <p:txBody>
          <a:bodyPr wrap="square">
            <a:spAutoFit/>
          </a:bodyPr>
          <a:lstStyle/>
          <a:p>
            <a:r>
              <a:rPr lang="en-GB" sz="1400" dirty="0">
                <a:hlinkClick r:id="rId4"/>
              </a:rPr>
              <a:t>https://radwg.web.cern.ch</a:t>
            </a:r>
            <a:endParaRPr lang="en-GB" sz="1400" dirty="0"/>
          </a:p>
        </p:txBody>
      </p:sp>
      <p:pic>
        <p:nvPicPr>
          <p:cNvPr id="11" name="Picture 10">
            <a:extLst>
              <a:ext uri="{FF2B5EF4-FFF2-40B4-BE49-F238E27FC236}">
                <a16:creationId xmlns:a16="http://schemas.microsoft.com/office/drawing/2014/main" id="{F9A6DB96-A761-4F54-B076-5BE7315B91B8}"/>
              </a:ext>
            </a:extLst>
          </p:cNvPr>
          <p:cNvPicPr>
            <a:picLocks noChangeAspect="1"/>
          </p:cNvPicPr>
          <p:nvPr/>
        </p:nvPicPr>
        <p:blipFill>
          <a:blip r:embed="rId5"/>
          <a:stretch>
            <a:fillRect/>
          </a:stretch>
        </p:blipFill>
        <p:spPr>
          <a:xfrm>
            <a:off x="6321509" y="1166853"/>
            <a:ext cx="5254004" cy="3980306"/>
          </a:xfrm>
          <a:prstGeom prst="rect">
            <a:avLst/>
          </a:prstGeom>
        </p:spPr>
      </p:pic>
      <p:sp>
        <p:nvSpPr>
          <p:cNvPr id="10" name="Date Placeholder 4">
            <a:extLst>
              <a:ext uri="{FF2B5EF4-FFF2-40B4-BE49-F238E27FC236}">
                <a16:creationId xmlns:a16="http://schemas.microsoft.com/office/drawing/2014/main" id="{BBC8C88B-BEBD-42AA-BFDA-F7D4600F0508}"/>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328807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500"/>
                                        <p:tgtEl>
                                          <p:spTgt spid="5">
                                            <p:txEl>
                                              <p:pRg st="3" end="3"/>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fade">
                                      <p:cBhvr>
                                        <p:cTn id="29" dur="500"/>
                                        <p:tgtEl>
                                          <p:spTgt spid="5">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
                                            <p:txEl>
                                              <p:pRg st="5" end="5"/>
                                            </p:txEl>
                                          </p:spTgt>
                                        </p:tgtEl>
                                        <p:attrNameLst>
                                          <p:attrName>style.visibility</p:attrName>
                                        </p:attrNameLst>
                                      </p:cBhvr>
                                      <p:to>
                                        <p:strVal val="visible"/>
                                      </p:to>
                                    </p:set>
                                    <p:animEffect transition="in" filter="fade">
                                      <p:cBhvr>
                                        <p:cTn id="34"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DA65C-77F3-4C9B-9197-C81C3260FC9E}"/>
              </a:ext>
            </a:extLst>
          </p:cNvPr>
          <p:cNvSpPr>
            <a:spLocks noGrp="1"/>
          </p:cNvSpPr>
          <p:nvPr>
            <p:ph type="title"/>
          </p:nvPr>
        </p:nvSpPr>
        <p:spPr/>
        <p:txBody>
          <a:bodyPr/>
          <a:lstStyle/>
          <a:p>
            <a:r>
              <a:rPr lang="fr-FR" dirty="0"/>
              <a:t>Conclusions</a:t>
            </a:r>
            <a:endParaRPr lang="en-GB" dirty="0"/>
          </a:p>
        </p:txBody>
      </p:sp>
      <p:sp>
        <p:nvSpPr>
          <p:cNvPr id="3" name="Date Placeholder 2">
            <a:extLst>
              <a:ext uri="{FF2B5EF4-FFF2-40B4-BE49-F238E27FC236}">
                <a16:creationId xmlns:a16="http://schemas.microsoft.com/office/drawing/2014/main" id="{4F21A96B-1FCB-4406-B775-BC85162D4D4A}"/>
              </a:ext>
            </a:extLst>
          </p:cNvPr>
          <p:cNvSpPr>
            <a:spLocks noGrp="1"/>
          </p:cNvSpPr>
          <p:nvPr>
            <p:ph type="dt" sz="half" idx="10"/>
          </p:nvPr>
        </p:nvSpPr>
        <p:spPr/>
        <p:txBody>
          <a:bodyPr/>
          <a:lstStyle/>
          <a:p>
            <a:pPr>
              <a:defRPr/>
            </a:pPr>
            <a:fld id="{EB0B0381-81E6-4F08-8F90-ACA2F5D9F598}" type="datetime1">
              <a:rPr lang="fr-FR" smtClean="0"/>
              <a:t>15/06/2023</a:t>
            </a:fld>
            <a:endParaRPr lang="en-US" dirty="0"/>
          </a:p>
        </p:txBody>
      </p:sp>
      <p:sp>
        <p:nvSpPr>
          <p:cNvPr id="4" name="Slide Number Placeholder 3">
            <a:extLst>
              <a:ext uri="{FF2B5EF4-FFF2-40B4-BE49-F238E27FC236}">
                <a16:creationId xmlns:a16="http://schemas.microsoft.com/office/drawing/2014/main" id="{FC072C7B-E208-44F3-A720-0283065B369B}"/>
              </a:ext>
            </a:extLst>
          </p:cNvPr>
          <p:cNvSpPr>
            <a:spLocks noGrp="1"/>
          </p:cNvSpPr>
          <p:nvPr>
            <p:ph type="sldNum" sz="quarter" idx="12"/>
          </p:nvPr>
        </p:nvSpPr>
        <p:spPr/>
        <p:txBody>
          <a:bodyPr/>
          <a:lstStyle/>
          <a:p>
            <a:pPr>
              <a:defRPr/>
            </a:pPr>
            <a:fld id="{8D6C380F-326D-3C40-9EE7-7FBAB0953422}" type="slidenum">
              <a:rPr lang="en-US" smtClean="0"/>
              <a:t>18</a:t>
            </a:fld>
            <a:endParaRPr lang="en-US" dirty="0"/>
          </a:p>
        </p:txBody>
      </p:sp>
      <p:sp>
        <p:nvSpPr>
          <p:cNvPr id="5" name="Content Placeholder 4">
            <a:extLst>
              <a:ext uri="{FF2B5EF4-FFF2-40B4-BE49-F238E27FC236}">
                <a16:creationId xmlns:a16="http://schemas.microsoft.com/office/drawing/2014/main" id="{26EB1C29-ABB1-4DCB-BE31-9F11E484183E}"/>
              </a:ext>
            </a:extLst>
          </p:cNvPr>
          <p:cNvSpPr>
            <a:spLocks noGrp="1"/>
          </p:cNvSpPr>
          <p:nvPr>
            <p:ph sz="quarter" idx="13"/>
          </p:nvPr>
        </p:nvSpPr>
        <p:spPr>
          <a:xfrm>
            <a:off x="609601" y="1638300"/>
            <a:ext cx="10968567" cy="4429126"/>
          </a:xfrm>
        </p:spPr>
        <p:txBody>
          <a:bodyPr>
            <a:normAutofit/>
          </a:bodyPr>
          <a:lstStyle/>
          <a:p>
            <a:pPr algn="just">
              <a:spcBef>
                <a:spcPts val="1200"/>
              </a:spcBef>
              <a:buFont typeface="Wingdings" panose="05000000000000000000" pitchFamily="2" charset="2"/>
              <a:buChar char="Ø"/>
            </a:pPr>
            <a:r>
              <a:rPr lang="en-GB" sz="2400" dirty="0">
                <a:latin typeface="+mj-lt"/>
              </a:rPr>
              <a:t>BE-CEM-EPR provides the service of radiation testing of electronic components supporting the Radiation Working Group (RadWG)</a:t>
            </a:r>
          </a:p>
          <a:p>
            <a:pPr algn="just">
              <a:spcBef>
                <a:spcPts val="1200"/>
              </a:spcBef>
              <a:buFont typeface="Wingdings" panose="05000000000000000000" pitchFamily="2" charset="2"/>
              <a:buChar char="Ø"/>
            </a:pPr>
            <a:r>
              <a:rPr lang="en-GB" sz="2400" dirty="0"/>
              <a:t>High testing activity in 2023</a:t>
            </a:r>
          </a:p>
          <a:p>
            <a:pPr algn="just">
              <a:spcBef>
                <a:spcPts val="1200"/>
              </a:spcBef>
              <a:buFont typeface="Wingdings" panose="05000000000000000000" pitchFamily="2" charset="2"/>
              <a:buChar char="Ø"/>
            </a:pPr>
            <a:r>
              <a:rPr lang="en-GB" sz="2400" dirty="0"/>
              <a:t>CHARM Tests has restarted</a:t>
            </a:r>
          </a:p>
          <a:p>
            <a:pPr algn="just">
              <a:spcBef>
                <a:spcPts val="1200"/>
              </a:spcBef>
              <a:buFont typeface="Wingdings" panose="05000000000000000000" pitchFamily="2" charset="2"/>
              <a:buChar char="Ø"/>
            </a:pPr>
            <a:r>
              <a:rPr lang="en-GB" sz="2400" dirty="0"/>
              <a:t>3 PSI campaigns were performed and they are still some spots in the 5 next campaigns for this year</a:t>
            </a:r>
          </a:p>
        </p:txBody>
      </p:sp>
      <p:sp>
        <p:nvSpPr>
          <p:cNvPr id="7" name="Date Placeholder 4">
            <a:extLst>
              <a:ext uri="{FF2B5EF4-FFF2-40B4-BE49-F238E27FC236}">
                <a16:creationId xmlns:a16="http://schemas.microsoft.com/office/drawing/2014/main" id="{E701A4CE-924B-4459-9748-ACEEFBF9A8AA}"/>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94346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p:cNvSpPr>
          <p:nvPr/>
        </p:nvSpPr>
        <p:spPr bwMode="auto">
          <a:xfrm>
            <a:off x="5519936" y="3314700"/>
            <a:ext cx="6264696" cy="798377"/>
          </a:xfrm>
          <a:prstGeom prst="rect">
            <a:avLst/>
          </a:prstGeom>
        </p:spPr>
        <p:txBody>
          <a:bodyPr/>
          <a:lstStyle>
            <a:lvl1pPr algn="l">
              <a:spcBef>
                <a:spcPts val="0"/>
              </a:spcBef>
              <a:buNone/>
              <a:defRPr sz="3600" b="0" i="0">
                <a:solidFill>
                  <a:srgbClr val="5AA3D9"/>
                </a:solidFill>
                <a:latin typeface="+mj-lt"/>
                <a:ea typeface="+mj-ea"/>
                <a:cs typeface="Ubuntu Light"/>
              </a:defRPr>
            </a:lvl1pPr>
          </a:lstStyle>
          <a:p>
            <a:pPr algn="r">
              <a:defRPr/>
            </a:pPr>
            <a:r>
              <a:rPr lang="en-GB" dirty="0"/>
              <a:t>Thank you for your attention!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fr-FR" dirty="0"/>
              <a:t>Radiation Test Service</a:t>
            </a:r>
            <a:endParaRPr lang="en-GB" dirty="0"/>
          </a:p>
        </p:txBody>
      </p:sp>
      <p:sp>
        <p:nvSpPr>
          <p:cNvPr id="5" name="Date Placeholder 2"/>
          <p:cNvSpPr>
            <a:spLocks noGrp="1"/>
          </p:cNvSpPr>
          <p:nvPr>
            <p:ph type="dt" sz="half" idx="17"/>
          </p:nvPr>
        </p:nvSpPr>
        <p:spPr bwMode="auto">
          <a:xfrm>
            <a:off x="3060435" y="6356351"/>
            <a:ext cx="1828144" cy="365125"/>
          </a:xfrm>
        </p:spPr>
        <p:txBody>
          <a:bodyPr/>
          <a:lstStyle/>
          <a:p>
            <a:pPr>
              <a:defRPr/>
            </a:pPr>
            <a:fld id="{1061FC70-CB45-4A4E-A5F9-873E79BEB100}" type="datetime1">
              <a:rPr lang="en-GB" smtClean="0"/>
              <a:t>13/06/2023</a:t>
            </a:fld>
            <a:endParaRPr lang="en-GB" dirty="0"/>
          </a:p>
        </p:txBody>
      </p:sp>
      <p:sp>
        <p:nvSpPr>
          <p:cNvPr id="6" name="Slide Number Placeholder 3"/>
          <p:cNvSpPr>
            <a:spLocks noGrp="1"/>
          </p:cNvSpPr>
          <p:nvPr>
            <p:ph type="sldNum" sz="quarter" idx="19"/>
          </p:nvPr>
        </p:nvSpPr>
        <p:spPr bwMode="auto">
          <a:xfrm>
            <a:off x="10609232" y="6356351"/>
            <a:ext cx="973168" cy="365125"/>
          </a:xfrm>
        </p:spPr>
        <p:txBody>
          <a:bodyPr/>
          <a:lstStyle/>
          <a:p>
            <a:pPr>
              <a:defRPr/>
            </a:pPr>
            <a:fld id="{8D6C380F-326D-3C40-9EE7-7FBAB0953422}" type="slidenum">
              <a:rPr lang="en-GB" smtClean="0"/>
              <a:t>2</a:t>
            </a:fld>
            <a:endParaRPr lang="en-GB" dirty="0"/>
          </a:p>
        </p:txBody>
      </p:sp>
      <p:sp>
        <p:nvSpPr>
          <p:cNvPr id="18" name="Content Placeholder 6">
            <a:extLst>
              <a:ext uri="{FF2B5EF4-FFF2-40B4-BE49-F238E27FC236}">
                <a16:creationId xmlns:a16="http://schemas.microsoft.com/office/drawing/2014/main" id="{00FD5A3C-1A2B-4907-98A3-03B21CE960C9}"/>
              </a:ext>
            </a:extLst>
          </p:cNvPr>
          <p:cNvSpPr txBox="1">
            <a:spLocks/>
          </p:cNvSpPr>
          <p:nvPr/>
        </p:nvSpPr>
        <p:spPr>
          <a:xfrm>
            <a:off x="836362" y="1312582"/>
            <a:ext cx="10742377" cy="4680520"/>
          </a:xfrm>
          <a:prstGeom prst="rect">
            <a:avLst/>
          </a:prstGeom>
        </p:spPr>
        <p:txBody>
          <a:bodyPr lIns="108000"/>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Arial" panose="020B0604020202020204" pitchFamily="34" charset="0"/>
                <a:ea typeface="+mn-ea"/>
                <a:cs typeface="Arial" panose="020B0604020202020204" pitchFamily="34" charset="0"/>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400" kern="1200" baseline="0">
                <a:solidFill>
                  <a:schemeClr val="tx1"/>
                </a:solidFill>
                <a:latin typeface="Arial" panose="020B0604020202020204" pitchFamily="34" charset="0"/>
                <a:ea typeface="+mn-ea"/>
                <a:cs typeface="Arial" panose="020B0604020202020204" pitchFamily="34" charset="0"/>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Arial" panose="020B0604020202020204" pitchFamily="34" charset="0"/>
                <a:ea typeface="+mn-ea"/>
                <a:cs typeface="Arial" panose="020B0604020202020204" pitchFamily="34" charset="0"/>
              </a:defRPr>
            </a:lvl3pPr>
            <a:lvl4pPr marL="936000" indent="-228600" algn="l" defTabSz="914400" rtl="0" eaLnBrk="1" latinLnBrk="0" hangingPunct="1">
              <a:lnSpc>
                <a:spcPct val="90000"/>
              </a:lnSpc>
              <a:spcBef>
                <a:spcPts val="900"/>
              </a:spcBef>
              <a:buClr>
                <a:schemeClr val="bg1">
                  <a:lumMod val="75000"/>
                </a:schemeClr>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959400" indent="0" algn="l" defTabSz="914400" rtl="0" eaLnBrk="1" latinLnBrk="0" hangingPunct="1">
              <a:lnSpc>
                <a:spcPct val="90000"/>
              </a:lnSpc>
              <a:spcBef>
                <a:spcPts val="900"/>
              </a:spcBef>
              <a:buClr>
                <a:schemeClr val="bg1">
                  <a:lumMod val="75000"/>
                </a:schemeClr>
              </a:buClr>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Ø"/>
            </a:pPr>
            <a:r>
              <a:rPr lang="en-GB" sz="2400" dirty="0">
                <a:latin typeface="+mj-lt"/>
              </a:rPr>
              <a:t>BE-CEM-EPR provides, the service of radiation testing of electronic components supporting the Radiation Working Group (RadWG)</a:t>
            </a:r>
          </a:p>
          <a:p>
            <a:pPr algn="just">
              <a:buFont typeface="Wingdings" panose="05000000000000000000" pitchFamily="2" charset="2"/>
              <a:buChar char="Ø"/>
            </a:pPr>
            <a:r>
              <a:rPr lang="en-GB" sz="2400" dirty="0">
                <a:latin typeface="+mj-lt"/>
              </a:rPr>
              <a:t> The RadWG </a:t>
            </a:r>
            <a:r>
              <a:rPr lang="en-GB" sz="2400" b="1" dirty="0">
                <a:solidFill>
                  <a:srgbClr val="C00000"/>
                </a:solidFill>
                <a:latin typeface="+mj-lt"/>
                <a:cs typeface="Ubuntu Light"/>
              </a:rPr>
              <a:t>supports</a:t>
            </a:r>
            <a:r>
              <a:rPr lang="en-GB" sz="2400" dirty="0">
                <a:latin typeface="+mj-lt"/>
              </a:rPr>
              <a:t> the accelerator sector equipment groups for the assessment of radiation tolerance of electronic equipment to be installed in radiation exposed areas. </a:t>
            </a:r>
          </a:p>
          <a:p>
            <a:pPr>
              <a:buFont typeface="Wingdings" panose="05000000000000000000" pitchFamily="2" charset="2"/>
              <a:buChar char="Ø"/>
            </a:pPr>
            <a:r>
              <a:rPr lang="en-GB" sz="2400" dirty="0">
                <a:latin typeface="+mj-lt"/>
              </a:rPr>
              <a:t>It is as a </a:t>
            </a:r>
            <a:r>
              <a:rPr lang="en-GB" sz="2400" b="1" dirty="0">
                <a:solidFill>
                  <a:srgbClr val="C00000"/>
                </a:solidFill>
                <a:latin typeface="+mj-lt"/>
                <a:cs typeface="Ubuntu Light"/>
              </a:rPr>
              <a:t>forum</a:t>
            </a:r>
            <a:r>
              <a:rPr lang="en-GB" sz="2400" dirty="0">
                <a:latin typeface="+mj-lt"/>
              </a:rPr>
              <a:t> for electronic engineers to discuss </a:t>
            </a:r>
          </a:p>
          <a:p>
            <a:pPr lvl="1">
              <a:buFont typeface="Wingdings" panose="05000000000000000000" pitchFamily="2" charset="2"/>
              <a:buChar char="§"/>
            </a:pPr>
            <a:r>
              <a:rPr lang="en-GB" sz="2000" dirty="0">
                <a:latin typeface="+mj-lt"/>
              </a:rPr>
              <a:t>design practices </a:t>
            </a:r>
          </a:p>
          <a:p>
            <a:pPr lvl="1">
              <a:buFont typeface="Wingdings" panose="05000000000000000000" pitchFamily="2" charset="2"/>
              <a:buChar char="§"/>
            </a:pPr>
            <a:r>
              <a:rPr lang="en-GB" sz="2000" dirty="0">
                <a:latin typeface="+mj-lt"/>
              </a:rPr>
              <a:t>radiation tests</a:t>
            </a:r>
          </a:p>
          <a:p>
            <a:pPr lvl="1">
              <a:buFont typeface="Wingdings" panose="05000000000000000000" pitchFamily="2" charset="2"/>
              <a:buChar char="§"/>
            </a:pPr>
            <a:r>
              <a:rPr lang="en-GB" sz="2000" dirty="0">
                <a:latin typeface="+mj-lt"/>
              </a:rPr>
              <a:t>radiation induced failures in the accelerators. </a:t>
            </a:r>
          </a:p>
          <a:p>
            <a:pPr>
              <a:buFont typeface="Wingdings" panose="05000000000000000000" pitchFamily="2" charset="2"/>
              <a:buChar char="Ø"/>
            </a:pPr>
            <a:r>
              <a:rPr lang="en-GB" sz="2400" dirty="0">
                <a:latin typeface="+mj-lt"/>
              </a:rPr>
              <a:t>The RadWG is one of the pillars of the CERN Radiation Hardness Assurance process</a:t>
            </a:r>
          </a:p>
          <a:p>
            <a:pPr algn="just">
              <a:buFont typeface="Wingdings" panose="05000000000000000000" pitchFamily="2" charset="2"/>
              <a:buChar char="Ø"/>
            </a:pPr>
            <a:endParaRPr lang="en-US" sz="1800" b="1" dirty="0">
              <a:solidFill>
                <a:schemeClr val="accent6">
                  <a:lumMod val="50000"/>
                </a:schemeClr>
              </a:solidFill>
              <a:sym typeface="Wingdings" panose="05000000000000000000" pitchFamily="2" charset="2"/>
            </a:endParaRPr>
          </a:p>
        </p:txBody>
      </p:sp>
      <p:sp>
        <p:nvSpPr>
          <p:cNvPr id="2" name="Date Placeholder 4">
            <a:extLst>
              <a:ext uri="{FF2B5EF4-FFF2-40B4-BE49-F238E27FC236}">
                <a16:creationId xmlns:a16="http://schemas.microsoft.com/office/drawing/2014/main" id="{1E62F686-1A3B-4CCC-F685-62E17FE622F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fr-FR" dirty="0"/>
              <a:t>Radiation test service – BE-CEM-EPR</a:t>
            </a:r>
          </a:p>
        </p:txBody>
      </p:sp>
      <p:sp>
        <p:nvSpPr>
          <p:cNvPr id="5" name="Date Placeholder 2"/>
          <p:cNvSpPr>
            <a:spLocks noGrp="1"/>
          </p:cNvSpPr>
          <p:nvPr>
            <p:ph type="dt" sz="half" idx="17"/>
          </p:nvPr>
        </p:nvSpPr>
        <p:spPr bwMode="auto">
          <a:xfrm>
            <a:off x="3060435" y="6356351"/>
            <a:ext cx="1828144" cy="365125"/>
          </a:xfrm>
        </p:spPr>
        <p:txBody>
          <a:bodyPr/>
          <a:lstStyle/>
          <a:p>
            <a:pPr>
              <a:defRPr/>
            </a:pPr>
            <a:fld id="{1061FC70-CB45-4A4E-A5F9-873E79BEB100}" type="datetime1">
              <a:rPr lang="en-GB" smtClean="0"/>
              <a:t>13/06/2023</a:t>
            </a:fld>
            <a:endParaRPr lang="en-GB" dirty="0"/>
          </a:p>
        </p:txBody>
      </p:sp>
      <p:sp>
        <p:nvSpPr>
          <p:cNvPr id="6" name="Slide Number Placeholder 3"/>
          <p:cNvSpPr>
            <a:spLocks noGrp="1"/>
          </p:cNvSpPr>
          <p:nvPr>
            <p:ph type="sldNum" sz="quarter" idx="19"/>
          </p:nvPr>
        </p:nvSpPr>
        <p:spPr bwMode="auto">
          <a:xfrm>
            <a:off x="10609232" y="6356351"/>
            <a:ext cx="973168" cy="365125"/>
          </a:xfrm>
        </p:spPr>
        <p:txBody>
          <a:bodyPr/>
          <a:lstStyle/>
          <a:p>
            <a:pPr>
              <a:defRPr/>
            </a:pPr>
            <a:fld id="{8D6C380F-326D-3C40-9EE7-7FBAB0953422}" type="slidenum">
              <a:rPr lang="en-GB" smtClean="0"/>
              <a:t>3</a:t>
            </a:fld>
            <a:endParaRPr lang="en-GB" dirty="0"/>
          </a:p>
        </p:txBody>
      </p:sp>
      <p:grpSp>
        <p:nvGrpSpPr>
          <p:cNvPr id="7" name="Group 6">
            <a:extLst>
              <a:ext uri="{FF2B5EF4-FFF2-40B4-BE49-F238E27FC236}">
                <a16:creationId xmlns:a16="http://schemas.microsoft.com/office/drawing/2014/main" id="{EE6EEB80-0CDB-48C5-91C4-6E9D0024C10C}"/>
              </a:ext>
            </a:extLst>
          </p:cNvPr>
          <p:cNvGrpSpPr/>
          <p:nvPr/>
        </p:nvGrpSpPr>
        <p:grpSpPr>
          <a:xfrm>
            <a:off x="4137880" y="1970108"/>
            <a:ext cx="3451476" cy="3618985"/>
            <a:chOff x="2865527" y="1757796"/>
            <a:chExt cx="3412947" cy="3578586"/>
          </a:xfrm>
        </p:grpSpPr>
        <p:sp>
          <p:nvSpPr>
            <p:cNvPr id="8" name="Freeform 8">
              <a:extLst>
                <a:ext uri="{FF2B5EF4-FFF2-40B4-BE49-F238E27FC236}">
                  <a16:creationId xmlns:a16="http://schemas.microsoft.com/office/drawing/2014/main" id="{30FB9C4C-6DB5-4505-833B-4F970A42D754}"/>
                </a:ext>
              </a:extLst>
            </p:cNvPr>
            <p:cNvSpPr>
              <a:spLocks/>
            </p:cNvSpPr>
            <p:nvPr/>
          </p:nvSpPr>
          <p:spPr bwMode="auto">
            <a:xfrm>
              <a:off x="3973965" y="1757796"/>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3A5C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01</a:t>
              </a:r>
            </a:p>
          </p:txBody>
        </p:sp>
        <p:sp>
          <p:nvSpPr>
            <p:cNvPr id="9" name="Freeform 11">
              <a:extLst>
                <a:ext uri="{FF2B5EF4-FFF2-40B4-BE49-F238E27FC236}">
                  <a16:creationId xmlns:a16="http://schemas.microsoft.com/office/drawing/2014/main" id="{EB11833A-F074-4927-8B18-E7A4671193F5}"/>
                </a:ext>
              </a:extLst>
            </p:cNvPr>
            <p:cNvSpPr>
              <a:spLocks/>
            </p:cNvSpPr>
            <p:nvPr/>
          </p:nvSpPr>
          <p:spPr bwMode="auto">
            <a:xfrm>
              <a:off x="5075661" y="2394352"/>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F79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t"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02</a:t>
              </a:r>
            </a:p>
          </p:txBody>
        </p:sp>
        <p:sp>
          <p:nvSpPr>
            <p:cNvPr id="10" name="Freeform 14">
              <a:extLst>
                <a:ext uri="{FF2B5EF4-FFF2-40B4-BE49-F238E27FC236}">
                  <a16:creationId xmlns:a16="http://schemas.microsoft.com/office/drawing/2014/main" id="{4A56013F-6DE0-47A0-BEB7-2A1923C01B51}"/>
                </a:ext>
              </a:extLst>
            </p:cNvPr>
            <p:cNvSpPr>
              <a:spLocks/>
            </p:cNvSpPr>
            <p:nvPr/>
          </p:nvSpPr>
          <p:spPr bwMode="auto">
            <a:xfrm>
              <a:off x="5075661" y="3653984"/>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4CC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b"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03</a:t>
              </a:r>
            </a:p>
          </p:txBody>
        </p:sp>
        <p:sp>
          <p:nvSpPr>
            <p:cNvPr id="11" name="Freeform 17">
              <a:extLst>
                <a:ext uri="{FF2B5EF4-FFF2-40B4-BE49-F238E27FC236}">
                  <a16:creationId xmlns:a16="http://schemas.microsoft.com/office/drawing/2014/main" id="{1DFCFBC0-6F81-4929-8AED-4BF814555419}"/>
                </a:ext>
              </a:extLst>
            </p:cNvPr>
            <p:cNvSpPr>
              <a:spLocks/>
            </p:cNvSpPr>
            <p:nvPr/>
          </p:nvSpPr>
          <p:spPr bwMode="auto">
            <a:xfrm>
              <a:off x="3973965" y="4297282"/>
              <a:ext cx="1202813" cy="1039100"/>
            </a:xfrm>
            <a:custGeom>
              <a:avLst/>
              <a:gdLst>
                <a:gd name="T0" fmla="*/ 0 w 1249"/>
                <a:gd name="T1" fmla="*/ 539 h 1079"/>
                <a:gd name="T2" fmla="*/ 309 w 1249"/>
                <a:gd name="T3" fmla="*/ 0 h 1079"/>
                <a:gd name="T4" fmla="*/ 941 w 1249"/>
                <a:gd name="T5" fmla="*/ 0 h 1079"/>
                <a:gd name="T6" fmla="*/ 1249 w 1249"/>
                <a:gd name="T7" fmla="*/ 539 h 1079"/>
                <a:gd name="T8" fmla="*/ 941 w 1249"/>
                <a:gd name="T9" fmla="*/ 1079 h 1079"/>
                <a:gd name="T10" fmla="*/ 309 w 1249"/>
                <a:gd name="T11" fmla="*/ 1079 h 1079"/>
                <a:gd name="T12" fmla="*/ 0 w 1249"/>
                <a:gd name="T13" fmla="*/ 539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39"/>
                  </a:moveTo>
                  <a:lnTo>
                    <a:pt x="309" y="0"/>
                  </a:lnTo>
                  <a:lnTo>
                    <a:pt x="941" y="0"/>
                  </a:lnTo>
                  <a:lnTo>
                    <a:pt x="1249" y="539"/>
                  </a:lnTo>
                  <a:lnTo>
                    <a:pt x="941" y="1079"/>
                  </a:lnTo>
                  <a:lnTo>
                    <a:pt x="309" y="1079"/>
                  </a:lnTo>
                  <a:lnTo>
                    <a:pt x="0" y="539"/>
                  </a:lnTo>
                  <a:close/>
                </a:path>
              </a:pathLst>
            </a:custGeom>
            <a:solidFill>
              <a:srgbClr val="FFC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b"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04</a:t>
              </a:r>
            </a:p>
          </p:txBody>
        </p:sp>
        <p:sp>
          <p:nvSpPr>
            <p:cNvPr id="12" name="Freeform 20">
              <a:extLst>
                <a:ext uri="{FF2B5EF4-FFF2-40B4-BE49-F238E27FC236}">
                  <a16:creationId xmlns:a16="http://schemas.microsoft.com/office/drawing/2014/main" id="{A66C193A-5772-4265-A19A-84D7D73CC2B6}"/>
                </a:ext>
              </a:extLst>
            </p:cNvPr>
            <p:cNvSpPr>
              <a:spLocks/>
            </p:cNvSpPr>
            <p:nvPr/>
          </p:nvSpPr>
          <p:spPr bwMode="auto">
            <a:xfrm>
              <a:off x="2865527" y="3653984"/>
              <a:ext cx="1202813" cy="1045841"/>
            </a:xfrm>
            <a:custGeom>
              <a:avLst/>
              <a:gdLst>
                <a:gd name="T0" fmla="*/ 0 w 1249"/>
                <a:gd name="T1" fmla="*/ 543 h 1086"/>
                <a:gd name="T2" fmla="*/ 310 w 1249"/>
                <a:gd name="T3" fmla="*/ 0 h 1086"/>
                <a:gd name="T4" fmla="*/ 939 w 1249"/>
                <a:gd name="T5" fmla="*/ 0 h 1086"/>
                <a:gd name="T6" fmla="*/ 1249 w 1249"/>
                <a:gd name="T7" fmla="*/ 543 h 1086"/>
                <a:gd name="T8" fmla="*/ 939 w 1249"/>
                <a:gd name="T9" fmla="*/ 1086 h 1086"/>
                <a:gd name="T10" fmla="*/ 310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0" y="0"/>
                  </a:lnTo>
                  <a:lnTo>
                    <a:pt x="939" y="0"/>
                  </a:lnTo>
                  <a:lnTo>
                    <a:pt x="1249" y="543"/>
                  </a:lnTo>
                  <a:lnTo>
                    <a:pt x="939" y="1086"/>
                  </a:lnTo>
                  <a:lnTo>
                    <a:pt x="310" y="1086"/>
                  </a:lnTo>
                  <a:lnTo>
                    <a:pt x="0" y="543"/>
                  </a:lnTo>
                  <a:close/>
                </a:path>
              </a:pathLst>
            </a:custGeom>
            <a:solidFill>
              <a:srgbClr val="C130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b"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05</a:t>
              </a:r>
            </a:p>
          </p:txBody>
        </p:sp>
        <p:sp>
          <p:nvSpPr>
            <p:cNvPr id="13" name="Freeform 22">
              <a:extLst>
                <a:ext uri="{FF2B5EF4-FFF2-40B4-BE49-F238E27FC236}">
                  <a16:creationId xmlns:a16="http://schemas.microsoft.com/office/drawing/2014/main" id="{406B5F91-B597-4BC1-987D-B7D8FC3CB1DE}"/>
                </a:ext>
              </a:extLst>
            </p:cNvPr>
            <p:cNvSpPr>
              <a:spLocks/>
            </p:cNvSpPr>
            <p:nvPr/>
          </p:nvSpPr>
          <p:spPr bwMode="auto">
            <a:xfrm>
              <a:off x="2865527" y="2394353"/>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A2B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06</a:t>
              </a:r>
            </a:p>
          </p:txBody>
        </p:sp>
        <p:sp>
          <p:nvSpPr>
            <p:cNvPr id="14" name="Freeform: Shape 48">
              <a:extLst>
                <a:ext uri="{FF2B5EF4-FFF2-40B4-BE49-F238E27FC236}">
                  <a16:creationId xmlns:a16="http://schemas.microsoft.com/office/drawing/2014/main" id="{93838BA0-B24A-4AA9-9B10-C4D89490FB28}"/>
                </a:ext>
              </a:extLst>
            </p:cNvPr>
            <p:cNvSpPr/>
            <p:nvPr/>
          </p:nvSpPr>
          <p:spPr>
            <a:xfrm>
              <a:off x="4085582" y="2368025"/>
              <a:ext cx="977161" cy="428872"/>
            </a:xfrm>
            <a:custGeom>
              <a:avLst/>
              <a:gdLst>
                <a:gd name="connsiteX0" fmla="*/ 797078 w 1610809"/>
                <a:gd name="connsiteY0" fmla="*/ 0 h 706977"/>
                <a:gd name="connsiteX1" fmla="*/ 1553630 w 1610809"/>
                <a:gd name="connsiteY1" fmla="*/ 152741 h 706977"/>
                <a:gd name="connsiteX2" fmla="*/ 1610809 w 1610809"/>
                <a:gd name="connsiteY2" fmla="*/ 180285 h 706977"/>
                <a:gd name="connsiteX3" fmla="*/ 1309842 w 1610809"/>
                <a:gd name="connsiteY3" fmla="*/ 706977 h 706977"/>
                <a:gd name="connsiteX4" fmla="*/ 306542 w 1610809"/>
                <a:gd name="connsiteY4" fmla="*/ 706977 h 706977"/>
                <a:gd name="connsiteX5" fmla="*/ 0 w 1610809"/>
                <a:gd name="connsiteY5" fmla="*/ 172264 h 706977"/>
                <a:gd name="connsiteX6" fmla="*/ 40526 w 1610809"/>
                <a:gd name="connsiteY6" fmla="*/ 152741 h 706977"/>
                <a:gd name="connsiteX7" fmla="*/ 797078 w 1610809"/>
                <a:gd name="connsiteY7" fmla="*/ 0 h 70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9" h="706977">
                  <a:moveTo>
                    <a:pt x="797078" y="0"/>
                  </a:moveTo>
                  <a:cubicBezTo>
                    <a:pt x="1065439" y="0"/>
                    <a:pt x="1321096" y="54387"/>
                    <a:pt x="1553630" y="152741"/>
                  </a:cubicBezTo>
                  <a:lnTo>
                    <a:pt x="1610809" y="180285"/>
                  </a:lnTo>
                  <a:lnTo>
                    <a:pt x="1309842" y="706977"/>
                  </a:lnTo>
                  <a:lnTo>
                    <a:pt x="306542" y="706977"/>
                  </a:lnTo>
                  <a:lnTo>
                    <a:pt x="0" y="172264"/>
                  </a:lnTo>
                  <a:lnTo>
                    <a:pt x="40526" y="152741"/>
                  </a:lnTo>
                  <a:cubicBezTo>
                    <a:pt x="273060" y="54387"/>
                    <a:pt x="528718" y="0"/>
                    <a:pt x="797078" y="0"/>
                  </a:cubicBez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5" name="Freeform: Shape 49">
              <a:extLst>
                <a:ext uri="{FF2B5EF4-FFF2-40B4-BE49-F238E27FC236}">
                  <a16:creationId xmlns:a16="http://schemas.microsoft.com/office/drawing/2014/main" id="{8598C6B5-F99F-4FF1-9E53-18E3EA7741D8}"/>
                </a:ext>
              </a:extLst>
            </p:cNvPr>
            <p:cNvSpPr/>
            <p:nvPr/>
          </p:nvSpPr>
          <p:spPr>
            <a:xfrm>
              <a:off x="3395784" y="2589476"/>
              <a:ext cx="672557" cy="843977"/>
            </a:xfrm>
            <a:custGeom>
              <a:avLst/>
              <a:gdLst>
                <a:gd name="connsiteX0" fmla="*/ 803193 w 1108681"/>
                <a:gd name="connsiteY0" fmla="*/ 0 h 1391260"/>
                <a:gd name="connsiteX1" fmla="*/ 1108681 w 1108681"/>
                <a:gd name="connsiteY1" fmla="*/ 535597 h 1391260"/>
                <a:gd name="connsiteX2" fmla="*/ 619731 w 1108681"/>
                <a:gd name="connsiteY2" fmla="*/ 1391260 h 1391260"/>
                <a:gd name="connsiteX3" fmla="*/ 0 w 1108681"/>
                <a:gd name="connsiteY3" fmla="*/ 1391260 h 1391260"/>
                <a:gd name="connsiteX4" fmla="*/ 576 w 1108681"/>
                <a:gd name="connsiteY4" fmla="*/ 1379858 h 1391260"/>
                <a:gd name="connsiteX5" fmla="*/ 697845 w 1108681"/>
                <a:gd name="connsiteY5" fmla="*/ 78778 h 1391260"/>
                <a:gd name="connsiteX6" fmla="*/ 803193 w 1108681"/>
                <a:gd name="connsiteY6" fmla="*/ 0 h 139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8681" h="1391260">
                  <a:moveTo>
                    <a:pt x="803193" y="0"/>
                  </a:moveTo>
                  <a:lnTo>
                    <a:pt x="1108681" y="535597"/>
                  </a:lnTo>
                  <a:lnTo>
                    <a:pt x="619731" y="1391260"/>
                  </a:lnTo>
                  <a:lnTo>
                    <a:pt x="0" y="1391260"/>
                  </a:lnTo>
                  <a:lnTo>
                    <a:pt x="576" y="1379858"/>
                  </a:lnTo>
                  <a:cubicBezTo>
                    <a:pt x="53661" y="857143"/>
                    <a:pt x="313874" y="395660"/>
                    <a:pt x="697845" y="78778"/>
                  </a:cubicBezTo>
                  <a:lnTo>
                    <a:pt x="80319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6" name="Freeform: Shape 50">
              <a:extLst>
                <a:ext uri="{FF2B5EF4-FFF2-40B4-BE49-F238E27FC236}">
                  <a16:creationId xmlns:a16="http://schemas.microsoft.com/office/drawing/2014/main" id="{F45AB4E7-3562-4044-B924-F30CEA372396}"/>
                </a:ext>
              </a:extLst>
            </p:cNvPr>
            <p:cNvSpPr/>
            <p:nvPr/>
          </p:nvSpPr>
          <p:spPr>
            <a:xfrm>
              <a:off x="5075660" y="2593772"/>
              <a:ext cx="667118" cy="846422"/>
            </a:xfrm>
            <a:custGeom>
              <a:avLst/>
              <a:gdLst>
                <a:gd name="connsiteX0" fmla="*/ 305432 w 1099715"/>
                <a:gd name="connsiteY0" fmla="*/ 0 h 1395290"/>
                <a:gd name="connsiteX1" fmla="*/ 401309 w 1099715"/>
                <a:gd name="connsiteY1" fmla="*/ 71696 h 1395290"/>
                <a:gd name="connsiteX2" fmla="*/ 1098578 w 1099715"/>
                <a:gd name="connsiteY2" fmla="*/ 1372776 h 1395290"/>
                <a:gd name="connsiteX3" fmla="*/ 1099715 w 1099715"/>
                <a:gd name="connsiteY3" fmla="*/ 1395290 h 1395290"/>
                <a:gd name="connsiteX4" fmla="*/ 493713 w 1099715"/>
                <a:gd name="connsiteY4" fmla="*/ 1395290 h 1395290"/>
                <a:gd name="connsiteX5" fmla="*/ 0 w 1099715"/>
                <a:gd name="connsiteY5" fmla="*/ 533278 h 1395290"/>
                <a:gd name="connsiteX6" fmla="*/ 305432 w 1099715"/>
                <a:gd name="connsiteY6" fmla="*/ 0 h 1395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90">
                  <a:moveTo>
                    <a:pt x="305432" y="0"/>
                  </a:moveTo>
                  <a:lnTo>
                    <a:pt x="401309" y="71696"/>
                  </a:lnTo>
                  <a:cubicBezTo>
                    <a:pt x="785281" y="388578"/>
                    <a:pt x="1045494" y="850061"/>
                    <a:pt x="1098578" y="1372776"/>
                  </a:cubicBezTo>
                  <a:lnTo>
                    <a:pt x="1099715" y="1395290"/>
                  </a:lnTo>
                  <a:lnTo>
                    <a:pt x="493713" y="1395290"/>
                  </a:lnTo>
                  <a:lnTo>
                    <a:pt x="0" y="533278"/>
                  </a:lnTo>
                  <a:lnTo>
                    <a:pt x="30543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Freeform: Shape 51">
              <a:extLst>
                <a:ext uri="{FF2B5EF4-FFF2-40B4-BE49-F238E27FC236}">
                  <a16:creationId xmlns:a16="http://schemas.microsoft.com/office/drawing/2014/main" id="{A0DFC675-0586-4C7B-BD47-ECAE8C6C99A3}"/>
                </a:ext>
              </a:extLst>
            </p:cNvPr>
            <p:cNvSpPr/>
            <p:nvPr/>
          </p:nvSpPr>
          <p:spPr>
            <a:xfrm>
              <a:off x="3395444" y="3653984"/>
              <a:ext cx="672896" cy="849762"/>
            </a:xfrm>
            <a:custGeom>
              <a:avLst/>
              <a:gdLst>
                <a:gd name="connsiteX0" fmla="*/ 0 w 1109242"/>
                <a:gd name="connsiteY0" fmla="*/ 0 h 1400797"/>
                <a:gd name="connsiteX1" fmla="*/ 617117 w 1109242"/>
                <a:gd name="connsiteY1" fmla="*/ 0 h 1400797"/>
                <a:gd name="connsiteX2" fmla="*/ 1109242 w 1109242"/>
                <a:gd name="connsiteY2" fmla="*/ 862013 h 1400797"/>
                <a:gd name="connsiteX3" fmla="*/ 801649 w 1109242"/>
                <a:gd name="connsiteY3" fmla="*/ 1400797 h 1400797"/>
                <a:gd name="connsiteX4" fmla="*/ 698406 w 1109242"/>
                <a:gd name="connsiteY4" fmla="*/ 1323593 h 1400797"/>
                <a:gd name="connsiteX5" fmla="*/ 1137 w 1109242"/>
                <a:gd name="connsiteY5" fmla="*/ 22513 h 1400797"/>
                <a:gd name="connsiteX6" fmla="*/ 0 w 1109242"/>
                <a:gd name="connsiteY6" fmla="*/ 0 h 140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9242" h="1400797">
                  <a:moveTo>
                    <a:pt x="0" y="0"/>
                  </a:moveTo>
                  <a:lnTo>
                    <a:pt x="617117" y="0"/>
                  </a:lnTo>
                  <a:lnTo>
                    <a:pt x="1109242" y="862013"/>
                  </a:lnTo>
                  <a:lnTo>
                    <a:pt x="801649" y="1400797"/>
                  </a:lnTo>
                  <a:lnTo>
                    <a:pt x="698406" y="1323593"/>
                  </a:lnTo>
                  <a:cubicBezTo>
                    <a:pt x="314435" y="1006712"/>
                    <a:pt x="54222" y="545228"/>
                    <a:pt x="1137" y="22513"/>
                  </a:cubicBezTo>
                  <a:lnTo>
                    <a:pt x="0"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9" name="Freeform: Shape 52">
              <a:extLst>
                <a:ext uri="{FF2B5EF4-FFF2-40B4-BE49-F238E27FC236}">
                  <a16:creationId xmlns:a16="http://schemas.microsoft.com/office/drawing/2014/main" id="{3D59058B-EBA7-416D-B85B-CA9F3CA7C888}"/>
                </a:ext>
              </a:extLst>
            </p:cNvPr>
            <p:cNvSpPr/>
            <p:nvPr/>
          </p:nvSpPr>
          <p:spPr>
            <a:xfrm>
              <a:off x="5075660" y="3653985"/>
              <a:ext cx="667118" cy="846421"/>
            </a:xfrm>
            <a:custGeom>
              <a:avLst/>
              <a:gdLst>
                <a:gd name="connsiteX0" fmla="*/ 493713 w 1099715"/>
                <a:gd name="connsiteY0" fmla="*/ 0 h 1395289"/>
                <a:gd name="connsiteX1" fmla="*/ 1099715 w 1099715"/>
                <a:gd name="connsiteY1" fmla="*/ 0 h 1395289"/>
                <a:gd name="connsiteX2" fmla="*/ 1098578 w 1099715"/>
                <a:gd name="connsiteY2" fmla="*/ 22513 h 1395289"/>
                <a:gd name="connsiteX3" fmla="*/ 401309 w 1099715"/>
                <a:gd name="connsiteY3" fmla="*/ 1323593 h 1395289"/>
                <a:gd name="connsiteX4" fmla="*/ 305431 w 1099715"/>
                <a:gd name="connsiteY4" fmla="*/ 1395289 h 1395289"/>
                <a:gd name="connsiteX5" fmla="*/ 0 w 1099715"/>
                <a:gd name="connsiteY5" fmla="*/ 862013 h 1395289"/>
                <a:gd name="connsiteX6" fmla="*/ 493713 w 1099715"/>
                <a:gd name="connsiteY6" fmla="*/ 0 h 139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89">
                  <a:moveTo>
                    <a:pt x="493713" y="0"/>
                  </a:moveTo>
                  <a:lnTo>
                    <a:pt x="1099715" y="0"/>
                  </a:lnTo>
                  <a:lnTo>
                    <a:pt x="1098578" y="22513"/>
                  </a:lnTo>
                  <a:cubicBezTo>
                    <a:pt x="1045494" y="545228"/>
                    <a:pt x="785281" y="1006712"/>
                    <a:pt x="401309" y="1323593"/>
                  </a:cubicBezTo>
                  <a:lnTo>
                    <a:pt x="305431" y="1395289"/>
                  </a:lnTo>
                  <a:lnTo>
                    <a:pt x="0" y="862013"/>
                  </a:lnTo>
                  <a:lnTo>
                    <a:pt x="49371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0" name="Freeform: Shape 53">
              <a:extLst>
                <a:ext uri="{FF2B5EF4-FFF2-40B4-BE49-F238E27FC236}">
                  <a16:creationId xmlns:a16="http://schemas.microsoft.com/office/drawing/2014/main" id="{8FFDF34C-B75B-40E7-8211-CA1BA2A0C888}"/>
                </a:ext>
              </a:extLst>
            </p:cNvPr>
            <p:cNvSpPr/>
            <p:nvPr/>
          </p:nvSpPr>
          <p:spPr>
            <a:xfrm>
              <a:off x="4085581" y="4297282"/>
              <a:ext cx="977160" cy="428871"/>
            </a:xfrm>
            <a:custGeom>
              <a:avLst/>
              <a:gdLst>
                <a:gd name="connsiteX0" fmla="*/ 306542 w 1610808"/>
                <a:gd name="connsiteY0" fmla="*/ 0 h 706976"/>
                <a:gd name="connsiteX1" fmla="*/ 1309842 w 1610808"/>
                <a:gd name="connsiteY1" fmla="*/ 0 h 706976"/>
                <a:gd name="connsiteX2" fmla="*/ 1610808 w 1610808"/>
                <a:gd name="connsiteY2" fmla="*/ 526691 h 706976"/>
                <a:gd name="connsiteX3" fmla="*/ 1553630 w 1610808"/>
                <a:gd name="connsiteY3" fmla="*/ 554235 h 706976"/>
                <a:gd name="connsiteX4" fmla="*/ 797078 w 1610808"/>
                <a:gd name="connsiteY4" fmla="*/ 706976 h 706976"/>
                <a:gd name="connsiteX5" fmla="*/ 40526 w 1610808"/>
                <a:gd name="connsiteY5" fmla="*/ 554235 h 706976"/>
                <a:gd name="connsiteX6" fmla="*/ 0 w 1610808"/>
                <a:gd name="connsiteY6" fmla="*/ 534713 h 706976"/>
                <a:gd name="connsiteX7" fmla="*/ 306542 w 1610808"/>
                <a:gd name="connsiteY7" fmla="*/ 0 h 70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8" h="706976">
                  <a:moveTo>
                    <a:pt x="306542" y="0"/>
                  </a:moveTo>
                  <a:lnTo>
                    <a:pt x="1309842" y="0"/>
                  </a:lnTo>
                  <a:lnTo>
                    <a:pt x="1610808" y="526691"/>
                  </a:lnTo>
                  <a:lnTo>
                    <a:pt x="1553630" y="554235"/>
                  </a:lnTo>
                  <a:cubicBezTo>
                    <a:pt x="1321096" y="652589"/>
                    <a:pt x="1065439" y="706976"/>
                    <a:pt x="797078" y="706976"/>
                  </a:cubicBezTo>
                  <a:cubicBezTo>
                    <a:pt x="528718" y="706976"/>
                    <a:pt x="273060" y="652589"/>
                    <a:pt x="40526" y="554235"/>
                  </a:cubicBezTo>
                  <a:lnTo>
                    <a:pt x="0" y="534713"/>
                  </a:lnTo>
                  <a:lnTo>
                    <a:pt x="30654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1" name="Group 20">
            <a:extLst>
              <a:ext uri="{FF2B5EF4-FFF2-40B4-BE49-F238E27FC236}">
                <a16:creationId xmlns:a16="http://schemas.microsoft.com/office/drawing/2014/main" id="{8606B535-B433-412D-89F2-771381A17662}"/>
              </a:ext>
            </a:extLst>
          </p:cNvPr>
          <p:cNvGrpSpPr/>
          <p:nvPr/>
        </p:nvGrpSpPr>
        <p:grpSpPr>
          <a:xfrm>
            <a:off x="7534146" y="2180830"/>
            <a:ext cx="3026349" cy="932443"/>
            <a:chOff x="6974393" y="2981951"/>
            <a:chExt cx="2654069" cy="1033611"/>
          </a:xfrm>
        </p:grpSpPr>
        <p:sp>
          <p:nvSpPr>
            <p:cNvPr id="22" name="TextBox 21">
              <a:extLst>
                <a:ext uri="{FF2B5EF4-FFF2-40B4-BE49-F238E27FC236}">
                  <a16:creationId xmlns:a16="http://schemas.microsoft.com/office/drawing/2014/main" id="{404A040C-FC9A-41EF-A4DE-0122FB246A1C}"/>
                </a:ext>
              </a:extLst>
            </p:cNvPr>
            <p:cNvSpPr txBox="1"/>
            <p:nvPr/>
          </p:nvSpPr>
          <p:spPr>
            <a:xfrm>
              <a:off x="6974393" y="2981951"/>
              <a:ext cx="2654069" cy="443521"/>
            </a:xfrm>
            <a:prstGeom prst="rect">
              <a:avLst/>
            </a:prstGeom>
            <a:noFill/>
          </p:spPr>
          <p:txBody>
            <a:bodyPr wrap="square" lIns="0" rIns="0" rtlCol="0" anchor="b">
              <a:spAutoFit/>
            </a:bodyPr>
            <a:lstStyle/>
            <a:p>
              <a:r>
                <a:rPr lang="en-US" sz="2000" b="1" dirty="0">
                  <a:solidFill>
                    <a:prstClr val="black"/>
                  </a:solidFill>
                  <a:latin typeface="Calibri" panose="020F0502020204030204"/>
                </a:rPr>
                <a:t>Test planning and  structure</a:t>
              </a:r>
            </a:p>
          </p:txBody>
        </p:sp>
        <p:sp>
          <p:nvSpPr>
            <p:cNvPr id="23" name="TextBox 22">
              <a:extLst>
                <a:ext uri="{FF2B5EF4-FFF2-40B4-BE49-F238E27FC236}">
                  <a16:creationId xmlns:a16="http://schemas.microsoft.com/office/drawing/2014/main" id="{D3D58622-27B8-4EFA-A512-2EDA839DFCDE}"/>
                </a:ext>
              </a:extLst>
            </p:cNvPr>
            <p:cNvSpPr txBox="1"/>
            <p:nvPr/>
          </p:nvSpPr>
          <p:spPr>
            <a:xfrm>
              <a:off x="6979504" y="3401456"/>
              <a:ext cx="2648958"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Each component/system is analyzed, and all the possible radiation effects are taken into account for planning the test and structure it</a:t>
              </a:r>
            </a:p>
          </p:txBody>
        </p:sp>
      </p:grpSp>
      <p:grpSp>
        <p:nvGrpSpPr>
          <p:cNvPr id="24" name="Group 23">
            <a:extLst>
              <a:ext uri="{FF2B5EF4-FFF2-40B4-BE49-F238E27FC236}">
                <a16:creationId xmlns:a16="http://schemas.microsoft.com/office/drawing/2014/main" id="{6DBA664E-60BB-413A-BC16-4083F05DB75A}"/>
              </a:ext>
            </a:extLst>
          </p:cNvPr>
          <p:cNvGrpSpPr/>
          <p:nvPr/>
        </p:nvGrpSpPr>
        <p:grpSpPr>
          <a:xfrm>
            <a:off x="7602423" y="3531602"/>
            <a:ext cx="3020520" cy="1178662"/>
            <a:chOff x="6691483" y="4441031"/>
            <a:chExt cx="2794768" cy="1306545"/>
          </a:xfrm>
        </p:grpSpPr>
        <p:sp>
          <p:nvSpPr>
            <p:cNvPr id="25" name="TextBox 24">
              <a:extLst>
                <a:ext uri="{FF2B5EF4-FFF2-40B4-BE49-F238E27FC236}">
                  <a16:creationId xmlns:a16="http://schemas.microsoft.com/office/drawing/2014/main" id="{85174506-87F7-4F9A-810C-4A812DF54A44}"/>
                </a:ext>
              </a:extLst>
            </p:cNvPr>
            <p:cNvSpPr txBox="1"/>
            <p:nvPr/>
          </p:nvSpPr>
          <p:spPr>
            <a:xfrm>
              <a:off x="6691483" y="4441031"/>
              <a:ext cx="2794768" cy="716457"/>
            </a:xfrm>
            <a:prstGeom prst="rect">
              <a:avLst/>
            </a:prstGeom>
            <a:noFill/>
          </p:spPr>
          <p:txBody>
            <a:bodyPr wrap="square" lIns="0" rIns="0" rtlCol="0" anchor="b">
              <a:spAutoFit/>
            </a:bodyPr>
            <a:lstStyle/>
            <a:p>
              <a:r>
                <a:rPr lang="en-US" b="1" dirty="0">
                  <a:solidFill>
                    <a:prstClr val="black"/>
                  </a:solidFill>
                  <a:latin typeface="Calibri" panose="020F0502020204030204"/>
                </a:rPr>
                <a:t>Board and instrumentation preparation</a:t>
              </a:r>
            </a:p>
          </p:txBody>
        </p:sp>
        <p:sp>
          <p:nvSpPr>
            <p:cNvPr id="26" name="TextBox 25">
              <a:extLst>
                <a:ext uri="{FF2B5EF4-FFF2-40B4-BE49-F238E27FC236}">
                  <a16:creationId xmlns:a16="http://schemas.microsoft.com/office/drawing/2014/main" id="{06019F84-B5BF-4ABB-8D10-370E5F7B11EC}"/>
                </a:ext>
              </a:extLst>
            </p:cNvPr>
            <p:cNvSpPr txBox="1"/>
            <p:nvPr/>
          </p:nvSpPr>
          <p:spPr>
            <a:xfrm>
              <a:off x="6697329" y="5133470"/>
              <a:ext cx="2788921"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For each component a dedicated set of test board is prepared and the associated instrumentation is chosen to face the complexity of the radiation test</a:t>
              </a:r>
            </a:p>
          </p:txBody>
        </p:sp>
      </p:grpSp>
      <p:grpSp>
        <p:nvGrpSpPr>
          <p:cNvPr id="27" name="Group 26">
            <a:extLst>
              <a:ext uri="{FF2B5EF4-FFF2-40B4-BE49-F238E27FC236}">
                <a16:creationId xmlns:a16="http://schemas.microsoft.com/office/drawing/2014/main" id="{5277486E-D85A-4AC9-8692-D1EDF036B321}"/>
              </a:ext>
            </a:extLst>
          </p:cNvPr>
          <p:cNvGrpSpPr/>
          <p:nvPr/>
        </p:nvGrpSpPr>
        <p:grpSpPr>
          <a:xfrm>
            <a:off x="1438241" y="3229222"/>
            <a:ext cx="2549577" cy="932443"/>
            <a:chOff x="-650748" y="2981950"/>
            <a:chExt cx="2826202" cy="1033612"/>
          </a:xfrm>
        </p:grpSpPr>
        <p:sp>
          <p:nvSpPr>
            <p:cNvPr id="28" name="TextBox 27">
              <a:extLst>
                <a:ext uri="{FF2B5EF4-FFF2-40B4-BE49-F238E27FC236}">
                  <a16:creationId xmlns:a16="http://schemas.microsoft.com/office/drawing/2014/main" id="{76BDB5F1-AC78-448F-9C3E-EB11D3084336}"/>
                </a:ext>
              </a:extLst>
            </p:cNvPr>
            <p:cNvSpPr txBox="1"/>
            <p:nvPr/>
          </p:nvSpPr>
          <p:spPr>
            <a:xfrm>
              <a:off x="-650748" y="2981950"/>
              <a:ext cx="2826202" cy="443522"/>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Result analysis</a:t>
              </a:r>
            </a:p>
          </p:txBody>
        </p:sp>
        <p:sp>
          <p:nvSpPr>
            <p:cNvPr id="29" name="TextBox 28">
              <a:extLst>
                <a:ext uri="{FF2B5EF4-FFF2-40B4-BE49-F238E27FC236}">
                  <a16:creationId xmlns:a16="http://schemas.microsoft.com/office/drawing/2014/main" id="{85A6D9EF-C9F8-4DB2-BAC2-8FDF49BFCFD3}"/>
                </a:ext>
              </a:extLst>
            </p:cNvPr>
            <p:cNvSpPr txBox="1"/>
            <p:nvPr/>
          </p:nvSpPr>
          <p:spPr>
            <a:xfrm>
              <a:off x="-650748" y="3401456"/>
              <a:ext cx="2826202"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results are analyzed during and after the tests for each component considering the end application and the possible operational issues </a:t>
              </a:r>
            </a:p>
          </p:txBody>
        </p:sp>
      </p:grpSp>
      <p:grpSp>
        <p:nvGrpSpPr>
          <p:cNvPr id="30" name="Group 29">
            <a:extLst>
              <a:ext uri="{FF2B5EF4-FFF2-40B4-BE49-F238E27FC236}">
                <a16:creationId xmlns:a16="http://schemas.microsoft.com/office/drawing/2014/main" id="{AD80E1EB-9434-4DA5-8103-C1F00361A57D}"/>
              </a:ext>
            </a:extLst>
          </p:cNvPr>
          <p:cNvGrpSpPr/>
          <p:nvPr/>
        </p:nvGrpSpPr>
        <p:grpSpPr>
          <a:xfrm>
            <a:off x="4777029" y="1076152"/>
            <a:ext cx="2634280" cy="893280"/>
            <a:chOff x="6697329" y="1266169"/>
            <a:chExt cx="2202817" cy="990199"/>
          </a:xfrm>
        </p:grpSpPr>
        <p:sp>
          <p:nvSpPr>
            <p:cNvPr id="31" name="TextBox 30">
              <a:extLst>
                <a:ext uri="{FF2B5EF4-FFF2-40B4-BE49-F238E27FC236}">
                  <a16:creationId xmlns:a16="http://schemas.microsoft.com/office/drawing/2014/main" id="{5CDFA44E-FD36-46E6-ACDB-2A91459EF9FD}"/>
                </a:ext>
              </a:extLst>
            </p:cNvPr>
            <p:cNvSpPr txBox="1"/>
            <p:nvPr/>
          </p:nvSpPr>
          <p:spPr>
            <a:xfrm>
              <a:off x="6697329" y="1266169"/>
              <a:ext cx="2202816" cy="400110"/>
            </a:xfrm>
            <a:prstGeom prst="rect">
              <a:avLst/>
            </a:prstGeom>
            <a:noFill/>
          </p:spPr>
          <p:txBody>
            <a:bodyPr wrap="square" lIns="0" rIns="0" rtlCol="0" anchor="b">
              <a:spAutoFit/>
            </a:bodyPr>
            <a:lstStyle/>
            <a:p>
              <a:r>
                <a:rPr lang="en-US" sz="2000" b="1" dirty="0">
                  <a:solidFill>
                    <a:prstClr val="black"/>
                  </a:solidFill>
                  <a:latin typeface="Calibri" panose="020F0502020204030204"/>
                </a:rPr>
                <a:t>Request collection</a:t>
              </a:r>
            </a:p>
          </p:txBody>
        </p:sp>
        <p:sp>
          <p:nvSpPr>
            <p:cNvPr id="32" name="TextBox 31">
              <a:extLst>
                <a:ext uri="{FF2B5EF4-FFF2-40B4-BE49-F238E27FC236}">
                  <a16:creationId xmlns:a16="http://schemas.microsoft.com/office/drawing/2014/main" id="{FA058E24-BC02-46C8-9290-9C650F9E4202}"/>
                </a:ext>
              </a:extLst>
            </p:cNvPr>
            <p:cNvSpPr txBox="1"/>
            <p:nvPr/>
          </p:nvSpPr>
          <p:spPr>
            <a:xfrm>
              <a:off x="6703176" y="1642262"/>
              <a:ext cx="2196970"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requests for radiation testing are collected and processed selecting the most suitable methodology and facilities</a:t>
              </a:r>
            </a:p>
          </p:txBody>
        </p:sp>
      </p:grpSp>
      <p:grpSp>
        <p:nvGrpSpPr>
          <p:cNvPr id="33" name="Group 32">
            <a:extLst>
              <a:ext uri="{FF2B5EF4-FFF2-40B4-BE49-F238E27FC236}">
                <a16:creationId xmlns:a16="http://schemas.microsoft.com/office/drawing/2014/main" id="{86566A2D-195B-4A1B-91C1-3EF0AE5C1B79}"/>
              </a:ext>
            </a:extLst>
          </p:cNvPr>
          <p:cNvGrpSpPr/>
          <p:nvPr/>
        </p:nvGrpSpPr>
        <p:grpSpPr>
          <a:xfrm>
            <a:off x="1438241" y="1582210"/>
            <a:ext cx="2755839" cy="1117108"/>
            <a:chOff x="-19059" y="1222757"/>
            <a:chExt cx="2477423" cy="1238311"/>
          </a:xfrm>
        </p:grpSpPr>
        <p:sp>
          <p:nvSpPr>
            <p:cNvPr id="34" name="TextBox 33">
              <a:extLst>
                <a:ext uri="{FF2B5EF4-FFF2-40B4-BE49-F238E27FC236}">
                  <a16:creationId xmlns:a16="http://schemas.microsoft.com/office/drawing/2014/main" id="{2A083AE0-FEFD-4B77-A27D-6437EC36DAA3}"/>
                </a:ext>
              </a:extLst>
            </p:cNvPr>
            <p:cNvSpPr txBox="1"/>
            <p:nvPr/>
          </p:nvSpPr>
          <p:spPr>
            <a:xfrm>
              <a:off x="-19059" y="1222757"/>
              <a:ext cx="2477423" cy="443521"/>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Database and Publication</a:t>
              </a:r>
            </a:p>
          </p:txBody>
        </p:sp>
        <p:sp>
          <p:nvSpPr>
            <p:cNvPr id="35" name="TextBox 34">
              <a:extLst>
                <a:ext uri="{FF2B5EF4-FFF2-40B4-BE49-F238E27FC236}">
                  <a16:creationId xmlns:a16="http://schemas.microsoft.com/office/drawing/2014/main" id="{77B56FFD-202B-4B4F-B319-4B64288854C5}"/>
                </a:ext>
              </a:extLst>
            </p:cNvPr>
            <p:cNvSpPr txBox="1"/>
            <p:nvPr/>
          </p:nvSpPr>
          <p:spPr>
            <a:xfrm>
              <a:off x="-19059" y="1642261"/>
              <a:ext cx="2477423" cy="818807"/>
            </a:xfrm>
            <a:prstGeom prst="rect">
              <a:avLst/>
            </a:prstGeom>
            <a:noFill/>
          </p:spPr>
          <p:txBody>
            <a:bodyPr wrap="square" lIns="0" rIns="0" rtlCol="0" anchor="t">
              <a:spAutoFit/>
            </a:bodyPr>
            <a:lstStyle/>
            <a:p>
              <a:pPr algn="just"/>
              <a:r>
                <a:rPr lang="en-US" sz="1050" dirty="0">
                  <a:solidFill>
                    <a:prstClr val="black">
                      <a:lumMod val="65000"/>
                      <a:lumOff val="35000"/>
                    </a:prstClr>
                  </a:solidFill>
                  <a:latin typeface="Calibri" panose="020F0502020204030204"/>
                </a:rPr>
                <a:t>The results are collected, stored and in EDMS and published in the RADWG database to allow an easy research of the best candidates for the new radiation tolerant designs</a:t>
              </a:r>
            </a:p>
          </p:txBody>
        </p:sp>
      </p:grpSp>
      <p:grpSp>
        <p:nvGrpSpPr>
          <p:cNvPr id="36" name="Group 35">
            <a:extLst>
              <a:ext uri="{FF2B5EF4-FFF2-40B4-BE49-F238E27FC236}">
                <a16:creationId xmlns:a16="http://schemas.microsoft.com/office/drawing/2014/main" id="{338785BC-9E7F-450D-A86A-F6EB132AA065}"/>
              </a:ext>
            </a:extLst>
          </p:cNvPr>
          <p:cNvGrpSpPr/>
          <p:nvPr/>
        </p:nvGrpSpPr>
        <p:grpSpPr>
          <a:xfrm>
            <a:off x="2706098" y="5002026"/>
            <a:ext cx="2549576" cy="1173289"/>
            <a:chOff x="6535279" y="4788156"/>
            <a:chExt cx="2359022" cy="1300589"/>
          </a:xfrm>
        </p:grpSpPr>
        <p:sp>
          <p:nvSpPr>
            <p:cNvPr id="37" name="TextBox 36">
              <a:extLst>
                <a:ext uri="{FF2B5EF4-FFF2-40B4-BE49-F238E27FC236}">
                  <a16:creationId xmlns:a16="http://schemas.microsoft.com/office/drawing/2014/main" id="{AD7C587B-19D0-4751-AFB0-8EFB2EA55031}"/>
                </a:ext>
              </a:extLst>
            </p:cNvPr>
            <p:cNvSpPr txBox="1"/>
            <p:nvPr/>
          </p:nvSpPr>
          <p:spPr>
            <a:xfrm>
              <a:off x="6691483" y="4788156"/>
              <a:ext cx="2202816" cy="369332"/>
            </a:xfrm>
            <a:prstGeom prst="rect">
              <a:avLst/>
            </a:prstGeom>
            <a:noFill/>
          </p:spPr>
          <p:txBody>
            <a:bodyPr wrap="square" lIns="0" rIns="0" rtlCol="0" anchor="b">
              <a:spAutoFit/>
            </a:bodyPr>
            <a:lstStyle/>
            <a:p>
              <a:pPr algn="r"/>
              <a:r>
                <a:rPr lang="en-US" b="1" dirty="0">
                  <a:solidFill>
                    <a:prstClr val="black"/>
                  </a:solidFill>
                  <a:latin typeface="Calibri" panose="020F0502020204030204"/>
                </a:rPr>
                <a:t>Testing</a:t>
              </a:r>
            </a:p>
          </p:txBody>
        </p:sp>
        <p:sp>
          <p:nvSpPr>
            <p:cNvPr id="38" name="TextBox 37">
              <a:extLst>
                <a:ext uri="{FF2B5EF4-FFF2-40B4-BE49-F238E27FC236}">
                  <a16:creationId xmlns:a16="http://schemas.microsoft.com/office/drawing/2014/main" id="{C9B54069-DC85-4131-A41C-4B89ECD713BF}"/>
                </a:ext>
              </a:extLst>
            </p:cNvPr>
            <p:cNvSpPr txBox="1"/>
            <p:nvPr/>
          </p:nvSpPr>
          <p:spPr>
            <a:xfrm>
              <a:off x="6535279" y="5133470"/>
              <a:ext cx="2359022" cy="955275"/>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test are carried out at CERN facilities such as CHARM or Co60 and in external facilities. The transport, personnel and instrumentation are selected considering the peculiar aspect of each facility</a:t>
              </a:r>
            </a:p>
          </p:txBody>
        </p:sp>
      </p:grpSp>
      <p:pic>
        <p:nvPicPr>
          <p:cNvPr id="39" name="Picture 38">
            <a:extLst>
              <a:ext uri="{FF2B5EF4-FFF2-40B4-BE49-F238E27FC236}">
                <a16:creationId xmlns:a16="http://schemas.microsoft.com/office/drawing/2014/main" id="{33129090-FC7A-431A-938D-247A2D4416DE}"/>
              </a:ext>
            </a:extLst>
          </p:cNvPr>
          <p:cNvPicPr>
            <a:picLocks noChangeAspect="1"/>
          </p:cNvPicPr>
          <p:nvPr/>
        </p:nvPicPr>
        <p:blipFill rotWithShape="1">
          <a:blip r:embed="rId3">
            <a:extLst>
              <a:ext uri="{28A0092B-C50C-407E-A947-70E740481C1C}">
                <a14:useLocalDpi xmlns:a14="http://schemas.microsoft.com/office/drawing/2010/main" val="0"/>
              </a:ext>
            </a:extLst>
          </a:blip>
          <a:srcRect t="6746" b="23045"/>
          <a:stretch/>
        </p:blipFill>
        <p:spPr>
          <a:xfrm>
            <a:off x="2592815" y="2506240"/>
            <a:ext cx="1455785" cy="574930"/>
          </a:xfrm>
          <a:prstGeom prst="rect">
            <a:avLst/>
          </a:prstGeom>
        </p:spPr>
      </p:pic>
      <p:pic>
        <p:nvPicPr>
          <p:cNvPr id="40" name="Picture 4" descr="Risultati immagini per edms cern">
            <a:extLst>
              <a:ext uri="{FF2B5EF4-FFF2-40B4-BE49-F238E27FC236}">
                <a16:creationId xmlns:a16="http://schemas.microsoft.com/office/drawing/2014/main" id="{8645246E-FB9F-407A-B0E4-A72351741D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8295" y="2658880"/>
            <a:ext cx="426771" cy="43195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0">
            <a:extLst>
              <a:ext uri="{FF2B5EF4-FFF2-40B4-BE49-F238E27FC236}">
                <a16:creationId xmlns:a16="http://schemas.microsoft.com/office/drawing/2014/main" id="{57D416BB-4F2A-460D-A6DA-C0A2DC0E2AE7}"/>
              </a:ext>
            </a:extLst>
          </p:cNvPr>
          <p:cNvPicPr>
            <a:picLocks noChangeAspect="1"/>
          </p:cNvPicPr>
          <p:nvPr/>
        </p:nvPicPr>
        <p:blipFill rotWithShape="1">
          <a:blip r:embed="rId5">
            <a:extLst>
              <a:ext uri="{28A0092B-C50C-407E-A947-70E740481C1C}">
                <a14:useLocalDpi xmlns:a14="http://schemas.microsoft.com/office/drawing/2010/main" val="0"/>
              </a:ext>
            </a:extLst>
          </a:blip>
          <a:srcRect l="11215"/>
          <a:stretch/>
        </p:blipFill>
        <p:spPr>
          <a:xfrm>
            <a:off x="1091273" y="5002026"/>
            <a:ext cx="1489752" cy="1118614"/>
          </a:xfrm>
          <a:prstGeom prst="rect">
            <a:avLst/>
          </a:prstGeom>
        </p:spPr>
      </p:pic>
      <p:pic>
        <p:nvPicPr>
          <p:cNvPr id="42" name="Picture 41">
            <a:extLst>
              <a:ext uri="{FF2B5EF4-FFF2-40B4-BE49-F238E27FC236}">
                <a16:creationId xmlns:a16="http://schemas.microsoft.com/office/drawing/2014/main" id="{7151F52C-1743-4572-BC02-564363838A3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53191" y="4682612"/>
            <a:ext cx="1957784" cy="1305189"/>
          </a:xfrm>
          <a:prstGeom prst="rect">
            <a:avLst/>
          </a:prstGeom>
        </p:spPr>
      </p:pic>
      <p:sp>
        <p:nvSpPr>
          <p:cNvPr id="2" name="Date Placeholder 4">
            <a:extLst>
              <a:ext uri="{FF2B5EF4-FFF2-40B4-BE49-F238E27FC236}">
                <a16:creationId xmlns:a16="http://schemas.microsoft.com/office/drawing/2014/main" id="{E23309C4-F22C-CADD-D7A1-4E072202D79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1908681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20491C7-29A3-7044-4EF4-E6A657673ECA}"/>
              </a:ext>
            </a:extLst>
          </p:cNvPr>
          <p:cNvPicPr>
            <a:picLocks noChangeAspect="1"/>
          </p:cNvPicPr>
          <p:nvPr/>
        </p:nvPicPr>
        <p:blipFill>
          <a:blip r:embed="rId2"/>
          <a:stretch>
            <a:fillRect/>
          </a:stretch>
        </p:blipFill>
        <p:spPr>
          <a:xfrm>
            <a:off x="6182200" y="2257045"/>
            <a:ext cx="5285900" cy="3153155"/>
          </a:xfrm>
          <a:prstGeom prst="rect">
            <a:avLst/>
          </a:prstGeom>
        </p:spPr>
      </p:pic>
      <p:sp>
        <p:nvSpPr>
          <p:cNvPr id="2" name="Title 1">
            <a:extLst>
              <a:ext uri="{FF2B5EF4-FFF2-40B4-BE49-F238E27FC236}">
                <a16:creationId xmlns:a16="http://schemas.microsoft.com/office/drawing/2014/main" id="{B9CDD6FA-F71D-E666-6C03-8FDDCE9FF9FC}"/>
              </a:ext>
            </a:extLst>
          </p:cNvPr>
          <p:cNvSpPr>
            <a:spLocks noGrp="1"/>
          </p:cNvSpPr>
          <p:nvPr>
            <p:ph type="title"/>
          </p:nvPr>
        </p:nvSpPr>
        <p:spPr/>
        <p:txBody>
          <a:bodyPr/>
          <a:lstStyle/>
          <a:p>
            <a:r>
              <a:rPr lang="en-US" dirty="0"/>
              <a:t>2023 In Number</a:t>
            </a:r>
            <a:endParaRPr lang="en-GB" dirty="0"/>
          </a:p>
        </p:txBody>
      </p:sp>
      <p:sp>
        <p:nvSpPr>
          <p:cNvPr id="5" name="Date Placeholder 4">
            <a:extLst>
              <a:ext uri="{FF2B5EF4-FFF2-40B4-BE49-F238E27FC236}">
                <a16:creationId xmlns:a16="http://schemas.microsoft.com/office/drawing/2014/main" id="{6826EC51-B168-9B3A-17C9-CEFDE2DE7E24}"/>
              </a:ext>
            </a:extLst>
          </p:cNvPr>
          <p:cNvSpPr>
            <a:spLocks noGrp="1"/>
          </p:cNvSpPr>
          <p:nvPr>
            <p:ph type="dt" sz="half" idx="17"/>
          </p:nvPr>
        </p:nvSpPr>
        <p:spPr/>
        <p:txBody>
          <a:bodyPr/>
          <a:lstStyle/>
          <a:p>
            <a:pPr>
              <a:defRPr/>
            </a:pPr>
            <a:fld id="{F93381D4-F870-40C7-B064-26B7095B2FA2}" type="datetime1">
              <a:rPr lang="en-GB" noProof="0" smtClean="0"/>
              <a:t>15/06/2023</a:t>
            </a:fld>
            <a:endParaRPr lang="en-GB" noProof="0"/>
          </a:p>
        </p:txBody>
      </p:sp>
      <p:sp>
        <p:nvSpPr>
          <p:cNvPr id="6" name="Slide Number Placeholder 5">
            <a:extLst>
              <a:ext uri="{FF2B5EF4-FFF2-40B4-BE49-F238E27FC236}">
                <a16:creationId xmlns:a16="http://schemas.microsoft.com/office/drawing/2014/main" id="{FEB077D2-1FDA-CFB9-F526-815063E41210}"/>
              </a:ext>
            </a:extLst>
          </p:cNvPr>
          <p:cNvSpPr>
            <a:spLocks noGrp="1"/>
          </p:cNvSpPr>
          <p:nvPr>
            <p:ph type="sldNum" sz="quarter" idx="19"/>
          </p:nvPr>
        </p:nvSpPr>
        <p:spPr/>
        <p:txBody>
          <a:bodyPr/>
          <a:lstStyle/>
          <a:p>
            <a:pPr>
              <a:defRPr/>
            </a:pPr>
            <a:fld id="{8D6C380F-326D-3C40-9EE7-7FBAB0953422}" type="slidenum">
              <a:rPr lang="en-GB" noProof="0" smtClean="0"/>
              <a:t>4</a:t>
            </a:fld>
            <a:endParaRPr lang="en-GB" noProof="0"/>
          </a:p>
        </p:txBody>
      </p:sp>
      <p:sp>
        <p:nvSpPr>
          <p:cNvPr id="7" name="Content Placeholder 6">
            <a:extLst>
              <a:ext uri="{FF2B5EF4-FFF2-40B4-BE49-F238E27FC236}">
                <a16:creationId xmlns:a16="http://schemas.microsoft.com/office/drawing/2014/main" id="{65A1DE46-28B0-12E1-2432-73AF815128B5}"/>
              </a:ext>
            </a:extLst>
          </p:cNvPr>
          <p:cNvSpPr txBox="1">
            <a:spLocks/>
          </p:cNvSpPr>
          <p:nvPr/>
        </p:nvSpPr>
        <p:spPr>
          <a:xfrm>
            <a:off x="609600" y="1177445"/>
            <a:ext cx="10969139" cy="1070455"/>
          </a:xfrm>
          <a:prstGeom prst="rect">
            <a:avLst/>
          </a:prstGeom>
        </p:spPr>
        <p:txBody>
          <a:bodyPr>
            <a:normAutofit/>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a:spcBef>
                <a:spcPts val="600"/>
              </a:spcBef>
              <a:buFont typeface="Wingdings" panose="05000000000000000000" pitchFamily="2" charset="2"/>
              <a:buChar char="Ø"/>
            </a:pPr>
            <a:r>
              <a:rPr lang="en-GB" sz="1600" dirty="0"/>
              <a:t>90 component test request for 2023 (so far) </a:t>
            </a:r>
          </a:p>
          <a:p>
            <a:pPr>
              <a:spcBef>
                <a:spcPts val="600"/>
              </a:spcBef>
              <a:buFont typeface="Wingdings" panose="05000000000000000000" pitchFamily="2" charset="2"/>
              <a:buChar char="Ø"/>
            </a:pPr>
            <a:r>
              <a:rPr lang="en-GB" sz="1600" dirty="0"/>
              <a:t>31 components tested (so far)</a:t>
            </a:r>
          </a:p>
          <a:p>
            <a:pPr>
              <a:spcBef>
                <a:spcPts val="600"/>
              </a:spcBef>
              <a:buFont typeface="Wingdings" panose="05000000000000000000" pitchFamily="2" charset="2"/>
              <a:buChar char="Ø"/>
            </a:pPr>
            <a:r>
              <a:rPr lang="en-GB" sz="1600" dirty="0"/>
              <a:t>5 Radiation campaigns done (3*PSI, 2*CC60)</a:t>
            </a:r>
          </a:p>
        </p:txBody>
      </p:sp>
      <p:pic>
        <p:nvPicPr>
          <p:cNvPr id="4" name="Picture 3">
            <a:extLst>
              <a:ext uri="{FF2B5EF4-FFF2-40B4-BE49-F238E27FC236}">
                <a16:creationId xmlns:a16="http://schemas.microsoft.com/office/drawing/2014/main" id="{B94DAB54-177D-9D42-6DBF-C113E5928506}"/>
              </a:ext>
            </a:extLst>
          </p:cNvPr>
          <p:cNvPicPr>
            <a:picLocks noChangeAspect="1"/>
          </p:cNvPicPr>
          <p:nvPr/>
        </p:nvPicPr>
        <p:blipFill>
          <a:blip r:embed="rId3"/>
          <a:stretch>
            <a:fillRect/>
          </a:stretch>
        </p:blipFill>
        <p:spPr>
          <a:xfrm>
            <a:off x="723900" y="2247900"/>
            <a:ext cx="4979306" cy="2903188"/>
          </a:xfrm>
          <a:prstGeom prst="rect">
            <a:avLst/>
          </a:prstGeom>
        </p:spPr>
      </p:pic>
      <p:sp>
        <p:nvSpPr>
          <p:cNvPr id="13" name="Date Placeholder 4">
            <a:extLst>
              <a:ext uri="{FF2B5EF4-FFF2-40B4-BE49-F238E27FC236}">
                <a16:creationId xmlns:a16="http://schemas.microsoft.com/office/drawing/2014/main" id="{B720C06B-2310-F32E-A04B-C00ADA23039C}"/>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14" name="Content Placeholder 2">
            <a:extLst>
              <a:ext uri="{FF2B5EF4-FFF2-40B4-BE49-F238E27FC236}">
                <a16:creationId xmlns:a16="http://schemas.microsoft.com/office/drawing/2014/main" id="{8EEEC064-E442-20FA-22D4-A2152106DEF0}"/>
              </a:ext>
            </a:extLst>
          </p:cNvPr>
          <p:cNvSpPr txBox="1">
            <a:spLocks/>
          </p:cNvSpPr>
          <p:nvPr/>
        </p:nvSpPr>
        <p:spPr>
          <a:xfrm>
            <a:off x="580215" y="5143499"/>
            <a:ext cx="10998523" cy="1070455"/>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a:buFont typeface="Wingdings" panose="05000000000000000000" pitchFamily="2" charset="2"/>
              <a:buChar char="Ø"/>
            </a:pPr>
            <a:r>
              <a:rPr lang="en-US" sz="1400" b="1" dirty="0">
                <a:solidFill>
                  <a:srgbClr val="C00000"/>
                </a:solidFill>
              </a:rPr>
              <a:t>Compare to previous year we are in the high range of components tested per month</a:t>
            </a:r>
          </a:p>
          <a:p>
            <a:pPr>
              <a:buFont typeface="Wingdings" panose="05000000000000000000" pitchFamily="2" charset="2"/>
              <a:buChar char="Ø"/>
            </a:pPr>
            <a:r>
              <a:rPr lang="en-US" sz="1400" b="1" dirty="0">
                <a:solidFill>
                  <a:srgbClr val="C00000"/>
                </a:solidFill>
              </a:rPr>
              <a:t>5 more PSI campaigns are planned, together with regular CHARM tests</a:t>
            </a:r>
          </a:p>
          <a:p>
            <a:pPr>
              <a:buFont typeface="Wingdings" panose="05000000000000000000" pitchFamily="2" charset="2"/>
              <a:buChar char="Ø"/>
            </a:pPr>
            <a:r>
              <a:rPr lang="en-US" sz="1400" b="1" dirty="0">
                <a:solidFill>
                  <a:srgbClr val="C00000"/>
                </a:solidFill>
              </a:rPr>
              <a:t>We will probably test more components this year than the previous years</a:t>
            </a:r>
            <a:endParaRPr lang="en-US" sz="1400" dirty="0">
              <a:solidFill>
                <a:srgbClr val="C00000"/>
              </a:solidFill>
            </a:endParaRPr>
          </a:p>
        </p:txBody>
      </p:sp>
    </p:spTree>
    <p:extLst>
      <p:ext uri="{BB962C8B-B14F-4D97-AF65-F5344CB8AC3E}">
        <p14:creationId xmlns:p14="http://schemas.microsoft.com/office/powerpoint/2010/main" val="351858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xEl>
                                              <p:pRg st="0" end="0"/>
                                            </p:txEl>
                                          </p:spTgt>
                                        </p:tgtEl>
                                        <p:attrNameLst>
                                          <p:attrName>style.visibility</p:attrName>
                                        </p:attrNameLst>
                                      </p:cBhvr>
                                      <p:to>
                                        <p:strVal val="visible"/>
                                      </p:to>
                                    </p:set>
                                    <p:animEffect transition="in" filter="fade">
                                      <p:cBhvr>
                                        <p:cTn id="20" dur="500"/>
                                        <p:tgtEl>
                                          <p:spTgt spid="14">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4">
                                            <p:txEl>
                                              <p:pRg st="1" end="1"/>
                                            </p:txEl>
                                          </p:spTgt>
                                        </p:tgtEl>
                                        <p:attrNameLst>
                                          <p:attrName>style.visibility</p:attrName>
                                        </p:attrNameLst>
                                      </p:cBhvr>
                                      <p:to>
                                        <p:strVal val="visible"/>
                                      </p:to>
                                    </p:set>
                                    <p:animEffect transition="in" filter="fade">
                                      <p:cBhvr>
                                        <p:cTn id="25" dur="500"/>
                                        <p:tgtEl>
                                          <p:spTgt spid="14">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4">
                                            <p:txEl>
                                              <p:pRg st="2" end="2"/>
                                            </p:txEl>
                                          </p:spTgt>
                                        </p:tgtEl>
                                        <p:attrNameLst>
                                          <p:attrName>style.visibility</p:attrName>
                                        </p:attrNameLst>
                                      </p:cBhvr>
                                      <p:to>
                                        <p:strVal val="visible"/>
                                      </p:to>
                                    </p:set>
                                    <p:animEffect transition="in" filter="fade">
                                      <p:cBhvr>
                                        <p:cTn id="30"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A234A-ED2F-B286-0090-3889763F6C47}"/>
              </a:ext>
            </a:extLst>
          </p:cNvPr>
          <p:cNvSpPr>
            <a:spLocks noGrp="1"/>
          </p:cNvSpPr>
          <p:nvPr>
            <p:ph type="title"/>
          </p:nvPr>
        </p:nvSpPr>
        <p:spPr/>
        <p:txBody>
          <a:bodyPr/>
          <a:lstStyle/>
          <a:p>
            <a:r>
              <a:rPr lang="en-US" dirty="0"/>
              <a:t>Test Service Status: Requests per type</a:t>
            </a:r>
            <a:endParaRPr lang="en-GB" dirty="0"/>
          </a:p>
        </p:txBody>
      </p:sp>
      <p:sp>
        <p:nvSpPr>
          <p:cNvPr id="5" name="Date Placeholder 4">
            <a:extLst>
              <a:ext uri="{FF2B5EF4-FFF2-40B4-BE49-F238E27FC236}">
                <a16:creationId xmlns:a16="http://schemas.microsoft.com/office/drawing/2014/main" id="{630763FA-035F-730A-0596-6DB698E22594}"/>
              </a:ext>
            </a:extLst>
          </p:cNvPr>
          <p:cNvSpPr>
            <a:spLocks noGrp="1"/>
          </p:cNvSpPr>
          <p:nvPr>
            <p:ph type="dt" sz="half" idx="17"/>
          </p:nvPr>
        </p:nvSpPr>
        <p:spPr/>
        <p:txBody>
          <a:bodyPr/>
          <a:lstStyle/>
          <a:p>
            <a:pPr>
              <a:defRPr/>
            </a:pPr>
            <a:fld id="{F93381D4-F870-40C7-B064-26B7095B2FA2}" type="datetime1">
              <a:rPr lang="en-GB" noProof="0" smtClean="0"/>
              <a:t>13/06/2023</a:t>
            </a:fld>
            <a:endParaRPr lang="en-GB" noProof="0"/>
          </a:p>
        </p:txBody>
      </p:sp>
      <p:sp>
        <p:nvSpPr>
          <p:cNvPr id="6" name="Slide Number Placeholder 5">
            <a:extLst>
              <a:ext uri="{FF2B5EF4-FFF2-40B4-BE49-F238E27FC236}">
                <a16:creationId xmlns:a16="http://schemas.microsoft.com/office/drawing/2014/main" id="{12F7451A-EA2F-7312-4A5E-3222A27CF012}"/>
              </a:ext>
            </a:extLst>
          </p:cNvPr>
          <p:cNvSpPr>
            <a:spLocks noGrp="1"/>
          </p:cNvSpPr>
          <p:nvPr>
            <p:ph type="sldNum" sz="quarter" idx="19"/>
          </p:nvPr>
        </p:nvSpPr>
        <p:spPr/>
        <p:txBody>
          <a:bodyPr/>
          <a:lstStyle/>
          <a:p>
            <a:pPr>
              <a:defRPr/>
            </a:pPr>
            <a:fld id="{8D6C380F-326D-3C40-9EE7-7FBAB0953422}" type="slidenum">
              <a:rPr lang="en-GB" noProof="0" smtClean="0"/>
              <a:t>5</a:t>
            </a:fld>
            <a:endParaRPr lang="en-GB" noProof="0"/>
          </a:p>
        </p:txBody>
      </p:sp>
      <p:pic>
        <p:nvPicPr>
          <p:cNvPr id="7" name="Graphic 6">
            <a:extLst>
              <a:ext uri="{FF2B5EF4-FFF2-40B4-BE49-F238E27FC236}">
                <a16:creationId xmlns:a16="http://schemas.microsoft.com/office/drawing/2014/main" id="{EC3AEEE2-73C0-9D7E-AFCE-C5F2F44E84D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768236" y="1523130"/>
            <a:ext cx="6888554" cy="4259422"/>
          </a:xfrm>
          <a:prstGeom prst="rect">
            <a:avLst/>
          </a:prstGeom>
        </p:spPr>
      </p:pic>
      <p:sp>
        <p:nvSpPr>
          <p:cNvPr id="8" name="Content Placeholder 2">
            <a:extLst>
              <a:ext uri="{FF2B5EF4-FFF2-40B4-BE49-F238E27FC236}">
                <a16:creationId xmlns:a16="http://schemas.microsoft.com/office/drawing/2014/main" id="{B77D2248-B8CC-CC68-2088-52E4437225FD}"/>
              </a:ext>
            </a:extLst>
          </p:cNvPr>
          <p:cNvSpPr txBox="1">
            <a:spLocks/>
          </p:cNvSpPr>
          <p:nvPr/>
        </p:nvSpPr>
        <p:spPr>
          <a:xfrm>
            <a:off x="580216" y="1169027"/>
            <a:ext cx="10515600" cy="365125"/>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r>
              <a:rPr lang="en-US" sz="2000" dirty="0"/>
              <a:t>Total requests: 90 [not only references but also #lots]</a:t>
            </a:r>
          </a:p>
        </p:txBody>
      </p:sp>
      <p:sp>
        <p:nvSpPr>
          <p:cNvPr id="10" name="Date Placeholder 4">
            <a:extLst>
              <a:ext uri="{FF2B5EF4-FFF2-40B4-BE49-F238E27FC236}">
                <a16:creationId xmlns:a16="http://schemas.microsoft.com/office/drawing/2014/main" id="{A1A514B5-913C-4EB1-A890-D2D6B8D70CC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830524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A234A-ED2F-B286-0090-3889763F6C47}"/>
              </a:ext>
            </a:extLst>
          </p:cNvPr>
          <p:cNvSpPr>
            <a:spLocks noGrp="1"/>
          </p:cNvSpPr>
          <p:nvPr>
            <p:ph type="title"/>
          </p:nvPr>
        </p:nvSpPr>
        <p:spPr/>
        <p:txBody>
          <a:bodyPr/>
          <a:lstStyle/>
          <a:p>
            <a:r>
              <a:rPr lang="en-US" dirty="0"/>
              <a:t>Test Service Status: Requests per group/project</a:t>
            </a:r>
            <a:endParaRPr lang="en-GB" dirty="0"/>
          </a:p>
        </p:txBody>
      </p:sp>
      <p:sp>
        <p:nvSpPr>
          <p:cNvPr id="5" name="Date Placeholder 4">
            <a:extLst>
              <a:ext uri="{FF2B5EF4-FFF2-40B4-BE49-F238E27FC236}">
                <a16:creationId xmlns:a16="http://schemas.microsoft.com/office/drawing/2014/main" id="{630763FA-035F-730A-0596-6DB698E22594}"/>
              </a:ext>
            </a:extLst>
          </p:cNvPr>
          <p:cNvSpPr>
            <a:spLocks noGrp="1"/>
          </p:cNvSpPr>
          <p:nvPr>
            <p:ph type="dt" sz="half" idx="17"/>
          </p:nvPr>
        </p:nvSpPr>
        <p:spPr/>
        <p:txBody>
          <a:bodyPr/>
          <a:lstStyle/>
          <a:p>
            <a:pPr>
              <a:defRPr/>
            </a:pPr>
            <a:fld id="{F93381D4-F870-40C7-B064-26B7095B2FA2}" type="datetime1">
              <a:rPr lang="en-GB" noProof="0" smtClean="0"/>
              <a:t>13/06/2023</a:t>
            </a:fld>
            <a:endParaRPr lang="en-GB" noProof="0"/>
          </a:p>
        </p:txBody>
      </p:sp>
      <p:sp>
        <p:nvSpPr>
          <p:cNvPr id="6" name="Slide Number Placeholder 5">
            <a:extLst>
              <a:ext uri="{FF2B5EF4-FFF2-40B4-BE49-F238E27FC236}">
                <a16:creationId xmlns:a16="http://schemas.microsoft.com/office/drawing/2014/main" id="{12F7451A-EA2F-7312-4A5E-3222A27CF012}"/>
              </a:ext>
            </a:extLst>
          </p:cNvPr>
          <p:cNvSpPr>
            <a:spLocks noGrp="1"/>
          </p:cNvSpPr>
          <p:nvPr>
            <p:ph type="sldNum" sz="quarter" idx="19"/>
          </p:nvPr>
        </p:nvSpPr>
        <p:spPr/>
        <p:txBody>
          <a:bodyPr/>
          <a:lstStyle/>
          <a:p>
            <a:pPr>
              <a:defRPr/>
            </a:pPr>
            <a:fld id="{8D6C380F-326D-3C40-9EE7-7FBAB0953422}" type="slidenum">
              <a:rPr lang="en-GB" noProof="0" smtClean="0"/>
              <a:t>6</a:t>
            </a:fld>
            <a:endParaRPr lang="en-GB" noProof="0"/>
          </a:p>
        </p:txBody>
      </p:sp>
      <p:pic>
        <p:nvPicPr>
          <p:cNvPr id="7" name="Graphic 6">
            <a:extLst>
              <a:ext uri="{FF2B5EF4-FFF2-40B4-BE49-F238E27FC236}">
                <a16:creationId xmlns:a16="http://schemas.microsoft.com/office/drawing/2014/main" id="{EC3AEEE2-73C0-9D7E-AFCE-C5F2F44E84D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78357" y="1515110"/>
            <a:ext cx="4056808" cy="3028322"/>
          </a:xfrm>
          <a:prstGeom prst="rect">
            <a:avLst/>
          </a:prstGeom>
        </p:spPr>
      </p:pic>
      <p:sp>
        <p:nvSpPr>
          <p:cNvPr id="9" name="Content Placeholder 2">
            <a:extLst>
              <a:ext uri="{FF2B5EF4-FFF2-40B4-BE49-F238E27FC236}">
                <a16:creationId xmlns:a16="http://schemas.microsoft.com/office/drawing/2014/main" id="{8F617C7A-FFCA-6998-A5DF-A10BD99CC12D}"/>
              </a:ext>
            </a:extLst>
          </p:cNvPr>
          <p:cNvSpPr txBox="1">
            <a:spLocks/>
          </p:cNvSpPr>
          <p:nvPr/>
        </p:nvSpPr>
        <p:spPr>
          <a:xfrm>
            <a:off x="580215" y="4925864"/>
            <a:ext cx="10998523" cy="365125"/>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marL="0" indent="0">
              <a:buNone/>
            </a:pPr>
            <a:r>
              <a:rPr lang="en-US" sz="1400" dirty="0"/>
              <a:t>*Cryogenic Systems components are few part references but a lot of different lots</a:t>
            </a:r>
          </a:p>
        </p:txBody>
      </p:sp>
      <p:pic>
        <p:nvPicPr>
          <p:cNvPr id="3" name="Graphic 2">
            <a:extLst>
              <a:ext uri="{FF2B5EF4-FFF2-40B4-BE49-F238E27FC236}">
                <a16:creationId xmlns:a16="http://schemas.microsoft.com/office/drawing/2014/main" id="{8C5CCC20-6E88-40D5-D567-319788CD693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888579" y="1619878"/>
            <a:ext cx="6427121" cy="3049184"/>
          </a:xfrm>
          <a:prstGeom prst="rect">
            <a:avLst/>
          </a:prstGeom>
        </p:spPr>
      </p:pic>
      <p:sp>
        <p:nvSpPr>
          <p:cNvPr id="10" name="Date Placeholder 4">
            <a:extLst>
              <a:ext uri="{FF2B5EF4-FFF2-40B4-BE49-F238E27FC236}">
                <a16:creationId xmlns:a16="http://schemas.microsoft.com/office/drawing/2014/main" id="{3B4CD90C-C1F2-4B34-A8EC-9E1721C9D1E9}"/>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400578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A234A-ED2F-B286-0090-3889763F6C47}"/>
              </a:ext>
            </a:extLst>
          </p:cNvPr>
          <p:cNvSpPr>
            <a:spLocks noGrp="1"/>
          </p:cNvSpPr>
          <p:nvPr>
            <p:ph type="title"/>
          </p:nvPr>
        </p:nvSpPr>
        <p:spPr/>
        <p:txBody>
          <a:bodyPr/>
          <a:lstStyle/>
          <a:p>
            <a:r>
              <a:rPr lang="en-US" dirty="0"/>
              <a:t>Test Service Status: Requests per lot type</a:t>
            </a:r>
            <a:endParaRPr lang="en-GB" dirty="0"/>
          </a:p>
        </p:txBody>
      </p:sp>
      <p:sp>
        <p:nvSpPr>
          <p:cNvPr id="5" name="Date Placeholder 4">
            <a:extLst>
              <a:ext uri="{FF2B5EF4-FFF2-40B4-BE49-F238E27FC236}">
                <a16:creationId xmlns:a16="http://schemas.microsoft.com/office/drawing/2014/main" id="{630763FA-035F-730A-0596-6DB698E22594}"/>
              </a:ext>
            </a:extLst>
          </p:cNvPr>
          <p:cNvSpPr>
            <a:spLocks noGrp="1"/>
          </p:cNvSpPr>
          <p:nvPr>
            <p:ph type="dt" sz="half" idx="17"/>
          </p:nvPr>
        </p:nvSpPr>
        <p:spPr/>
        <p:txBody>
          <a:bodyPr/>
          <a:lstStyle/>
          <a:p>
            <a:pPr>
              <a:defRPr/>
            </a:pPr>
            <a:fld id="{F93381D4-F870-40C7-B064-26B7095B2FA2}" type="datetime1">
              <a:rPr lang="en-GB" noProof="0" smtClean="0"/>
              <a:t>13/06/2023</a:t>
            </a:fld>
            <a:endParaRPr lang="en-GB" noProof="0"/>
          </a:p>
        </p:txBody>
      </p:sp>
      <p:sp>
        <p:nvSpPr>
          <p:cNvPr id="6" name="Slide Number Placeholder 5">
            <a:extLst>
              <a:ext uri="{FF2B5EF4-FFF2-40B4-BE49-F238E27FC236}">
                <a16:creationId xmlns:a16="http://schemas.microsoft.com/office/drawing/2014/main" id="{12F7451A-EA2F-7312-4A5E-3222A27CF012}"/>
              </a:ext>
            </a:extLst>
          </p:cNvPr>
          <p:cNvSpPr>
            <a:spLocks noGrp="1"/>
          </p:cNvSpPr>
          <p:nvPr>
            <p:ph type="sldNum" sz="quarter" idx="19"/>
          </p:nvPr>
        </p:nvSpPr>
        <p:spPr/>
        <p:txBody>
          <a:bodyPr/>
          <a:lstStyle/>
          <a:p>
            <a:pPr>
              <a:defRPr/>
            </a:pPr>
            <a:fld id="{8D6C380F-326D-3C40-9EE7-7FBAB0953422}" type="slidenum">
              <a:rPr lang="en-GB" noProof="0" smtClean="0"/>
              <a:t>7</a:t>
            </a:fld>
            <a:endParaRPr lang="en-GB" noProof="0"/>
          </a:p>
        </p:txBody>
      </p:sp>
      <p:sp>
        <p:nvSpPr>
          <p:cNvPr id="8" name="Content Placeholder 2">
            <a:extLst>
              <a:ext uri="{FF2B5EF4-FFF2-40B4-BE49-F238E27FC236}">
                <a16:creationId xmlns:a16="http://schemas.microsoft.com/office/drawing/2014/main" id="{B77D2248-B8CC-CC68-2088-52E4437225FD}"/>
              </a:ext>
            </a:extLst>
          </p:cNvPr>
          <p:cNvSpPr txBox="1">
            <a:spLocks/>
          </p:cNvSpPr>
          <p:nvPr/>
        </p:nvSpPr>
        <p:spPr>
          <a:xfrm>
            <a:off x="580216" y="1169027"/>
            <a:ext cx="10515600" cy="365125"/>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r>
              <a:rPr lang="en-US" sz="2000" dirty="0"/>
              <a:t>Distribution of the type of lots:</a:t>
            </a:r>
          </a:p>
        </p:txBody>
      </p:sp>
      <p:pic>
        <p:nvPicPr>
          <p:cNvPr id="4" name="Graphic 3">
            <a:extLst>
              <a:ext uri="{FF2B5EF4-FFF2-40B4-BE49-F238E27FC236}">
                <a16:creationId xmlns:a16="http://schemas.microsoft.com/office/drawing/2014/main" id="{C94705C2-6ADB-0877-B107-5D5830B8176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3848100" y="1753846"/>
            <a:ext cx="4761659" cy="2947694"/>
          </a:xfrm>
          <a:prstGeom prst="rect">
            <a:avLst/>
          </a:prstGeom>
        </p:spPr>
      </p:pic>
      <p:sp>
        <p:nvSpPr>
          <p:cNvPr id="10" name="Content Placeholder 2">
            <a:extLst>
              <a:ext uri="{FF2B5EF4-FFF2-40B4-BE49-F238E27FC236}">
                <a16:creationId xmlns:a16="http://schemas.microsoft.com/office/drawing/2014/main" id="{A553452C-C83F-5A1E-19C2-D1D06377E18B}"/>
              </a:ext>
            </a:extLst>
          </p:cNvPr>
          <p:cNvSpPr txBox="1">
            <a:spLocks/>
          </p:cNvSpPr>
          <p:nvPr/>
        </p:nvSpPr>
        <p:spPr>
          <a:xfrm>
            <a:off x="580215" y="5029201"/>
            <a:ext cx="10998523" cy="1319544"/>
          </a:xfrm>
          <a:prstGeom prst="rect">
            <a:avLst/>
          </a:prstGeom>
        </p:spPr>
        <p:txBody>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a:buFont typeface="Wingdings" panose="05000000000000000000" pitchFamily="2" charset="2"/>
              <a:buChar char="Ø"/>
            </a:pPr>
            <a:r>
              <a:rPr lang="en-US" sz="1600" dirty="0"/>
              <a:t>Quite balanced between new test and production lot qualification</a:t>
            </a:r>
            <a:endParaRPr lang="en-US" sz="1600" dirty="0">
              <a:solidFill>
                <a:srgbClr val="C00000"/>
              </a:solidFill>
            </a:endParaRPr>
          </a:p>
        </p:txBody>
      </p:sp>
      <p:sp>
        <p:nvSpPr>
          <p:cNvPr id="11" name="Date Placeholder 4">
            <a:extLst>
              <a:ext uri="{FF2B5EF4-FFF2-40B4-BE49-F238E27FC236}">
                <a16:creationId xmlns:a16="http://schemas.microsoft.com/office/drawing/2014/main" id="{20CA4189-69D2-553D-73AE-1683BF44897D}"/>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53985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65889-0564-1F83-13BC-377D2C06A9C1}"/>
              </a:ext>
            </a:extLst>
          </p:cNvPr>
          <p:cNvSpPr>
            <a:spLocks noGrp="1"/>
          </p:cNvSpPr>
          <p:nvPr>
            <p:ph type="title"/>
          </p:nvPr>
        </p:nvSpPr>
        <p:spPr/>
        <p:txBody>
          <a:bodyPr/>
          <a:lstStyle/>
          <a:p>
            <a:r>
              <a:rPr lang="en-US" b="1" dirty="0"/>
              <a:t>PSI 2023 Test Status: </a:t>
            </a:r>
            <a:r>
              <a:rPr lang="en-US" dirty="0"/>
              <a:t>24 devices tested so far</a:t>
            </a:r>
          </a:p>
        </p:txBody>
      </p:sp>
      <p:sp>
        <p:nvSpPr>
          <p:cNvPr id="5" name="Date Placeholder 4">
            <a:extLst>
              <a:ext uri="{FF2B5EF4-FFF2-40B4-BE49-F238E27FC236}">
                <a16:creationId xmlns:a16="http://schemas.microsoft.com/office/drawing/2014/main" id="{1C32009F-3DE0-C6AE-5391-B1E738BBA303}"/>
              </a:ext>
            </a:extLst>
          </p:cNvPr>
          <p:cNvSpPr>
            <a:spLocks noGrp="1"/>
          </p:cNvSpPr>
          <p:nvPr>
            <p:ph type="dt" sz="half" idx="17"/>
          </p:nvPr>
        </p:nvSpPr>
        <p:spPr/>
        <p:txBody>
          <a:bodyPr/>
          <a:lstStyle/>
          <a:p>
            <a:pPr>
              <a:defRPr/>
            </a:pPr>
            <a:fld id="{F93381D4-F870-40C7-B064-26B7095B2FA2}" type="datetime1">
              <a:rPr lang="en-GB" noProof="0" smtClean="0"/>
              <a:t>15/06/2023</a:t>
            </a:fld>
            <a:endParaRPr lang="en-GB" noProof="0"/>
          </a:p>
        </p:txBody>
      </p:sp>
      <p:sp>
        <p:nvSpPr>
          <p:cNvPr id="6" name="Slide Number Placeholder 5">
            <a:extLst>
              <a:ext uri="{FF2B5EF4-FFF2-40B4-BE49-F238E27FC236}">
                <a16:creationId xmlns:a16="http://schemas.microsoft.com/office/drawing/2014/main" id="{9DB92703-9C36-2014-FD70-66B3F7994B80}"/>
              </a:ext>
            </a:extLst>
          </p:cNvPr>
          <p:cNvSpPr>
            <a:spLocks noGrp="1"/>
          </p:cNvSpPr>
          <p:nvPr>
            <p:ph type="sldNum" sz="quarter" idx="19"/>
          </p:nvPr>
        </p:nvSpPr>
        <p:spPr/>
        <p:txBody>
          <a:bodyPr/>
          <a:lstStyle/>
          <a:p>
            <a:pPr>
              <a:defRPr/>
            </a:pPr>
            <a:fld id="{8D6C380F-326D-3C40-9EE7-7FBAB0953422}" type="slidenum">
              <a:rPr lang="en-GB" noProof="0" smtClean="0"/>
              <a:t>8</a:t>
            </a:fld>
            <a:endParaRPr lang="en-GB" noProof="0"/>
          </a:p>
        </p:txBody>
      </p:sp>
      <p:sp>
        <p:nvSpPr>
          <p:cNvPr id="102" name="TextBox 101">
            <a:extLst>
              <a:ext uri="{FF2B5EF4-FFF2-40B4-BE49-F238E27FC236}">
                <a16:creationId xmlns:a16="http://schemas.microsoft.com/office/drawing/2014/main" id="{1074EFF7-54FC-724B-1E55-C75636C95210}"/>
              </a:ext>
            </a:extLst>
          </p:cNvPr>
          <p:cNvSpPr txBox="1"/>
          <p:nvPr/>
        </p:nvSpPr>
        <p:spPr bwMode="auto">
          <a:xfrm>
            <a:off x="331598" y="1396481"/>
            <a:ext cx="1873940"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March 3-6 (7DUTs)</a:t>
            </a:r>
          </a:p>
        </p:txBody>
      </p:sp>
      <p:cxnSp>
        <p:nvCxnSpPr>
          <p:cNvPr id="103" name="Straight Connector 102">
            <a:extLst>
              <a:ext uri="{FF2B5EF4-FFF2-40B4-BE49-F238E27FC236}">
                <a16:creationId xmlns:a16="http://schemas.microsoft.com/office/drawing/2014/main" id="{671E5F1E-6FB1-77A7-76E2-A24E7C0CCCAD}"/>
              </a:ext>
            </a:extLst>
          </p:cNvPr>
          <p:cNvCxnSpPr>
            <a:cxnSpLocks/>
          </p:cNvCxnSpPr>
          <p:nvPr/>
        </p:nvCxnSpPr>
        <p:spPr bwMode="auto">
          <a:xfrm>
            <a:off x="1152441" y="3714296"/>
            <a:ext cx="10027580"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4" name="Group 103">
            <a:extLst>
              <a:ext uri="{FF2B5EF4-FFF2-40B4-BE49-F238E27FC236}">
                <a16:creationId xmlns:a16="http://schemas.microsoft.com/office/drawing/2014/main" id="{B9559F0E-D6EA-E3DF-1CE7-7B3C962735A4}"/>
              </a:ext>
            </a:extLst>
          </p:cNvPr>
          <p:cNvGrpSpPr/>
          <p:nvPr/>
        </p:nvGrpSpPr>
        <p:grpSpPr>
          <a:xfrm rot="10800000">
            <a:off x="962974" y="3476618"/>
            <a:ext cx="486441" cy="471125"/>
            <a:chOff x="1838325" y="2234359"/>
            <a:chExt cx="628641" cy="608848"/>
          </a:xfrm>
        </p:grpSpPr>
        <p:grpSp>
          <p:nvGrpSpPr>
            <p:cNvPr id="105" name="Group 104">
              <a:extLst>
                <a:ext uri="{FF2B5EF4-FFF2-40B4-BE49-F238E27FC236}">
                  <a16:creationId xmlns:a16="http://schemas.microsoft.com/office/drawing/2014/main" id="{A9080167-A703-17A3-7087-8C11B3E2E920}"/>
                </a:ext>
              </a:extLst>
            </p:cNvPr>
            <p:cNvGrpSpPr/>
            <p:nvPr/>
          </p:nvGrpSpPr>
          <p:grpSpPr>
            <a:xfrm>
              <a:off x="1943086" y="2319327"/>
              <a:ext cx="440062" cy="442440"/>
              <a:chOff x="1579238" y="2539239"/>
              <a:chExt cx="440062" cy="442440"/>
            </a:xfrm>
          </p:grpSpPr>
          <p:sp>
            <p:nvSpPr>
              <p:cNvPr id="107" name="Oval 106">
                <a:extLst>
                  <a:ext uri="{FF2B5EF4-FFF2-40B4-BE49-F238E27FC236}">
                    <a16:creationId xmlns:a16="http://schemas.microsoft.com/office/drawing/2014/main" id="{0BB6015E-800F-1FB6-199F-9940139CC5FB}"/>
                  </a:ext>
                </a:extLst>
              </p:cNvPr>
              <p:cNvSpPr/>
              <p:nvPr/>
            </p:nvSpPr>
            <p:spPr>
              <a:xfrm>
                <a:off x="1726882" y="2687849"/>
                <a:ext cx="144775" cy="145220"/>
              </a:xfrm>
              <a:prstGeom prst="ellipse">
                <a:avLst/>
              </a:prstGeom>
              <a:solidFill>
                <a:srgbClr val="5AA3D9"/>
              </a:solidFill>
              <a:ln>
                <a:solidFill>
                  <a:srgbClr val="5AA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08" name="Oval 107">
                <a:extLst>
                  <a:ext uri="{FF2B5EF4-FFF2-40B4-BE49-F238E27FC236}">
                    <a16:creationId xmlns:a16="http://schemas.microsoft.com/office/drawing/2014/main" id="{096BF802-D08C-ADA6-F421-257FB3DFB853}"/>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09" name="Oval 108">
                <a:extLst>
                  <a:ext uri="{FF2B5EF4-FFF2-40B4-BE49-F238E27FC236}">
                    <a16:creationId xmlns:a16="http://schemas.microsoft.com/office/drawing/2014/main" id="{8CCC2EF6-36A9-3547-7444-72A10DA0FACC}"/>
                  </a:ext>
                </a:extLst>
              </p:cNvPr>
              <p:cNvSpPr/>
              <p:nvPr/>
            </p:nvSpPr>
            <p:spPr>
              <a:xfrm>
                <a:off x="1658299" y="2618727"/>
                <a:ext cx="281940" cy="283464"/>
              </a:xfrm>
              <a:prstGeom prst="ellipse">
                <a:avLst/>
              </a:prstGeom>
              <a:noFill/>
              <a:ln>
                <a:solidFill>
                  <a:srgbClr val="5AA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sp>
          <p:nvSpPr>
            <p:cNvPr id="106" name="Arc 105">
              <a:extLst>
                <a:ext uri="{FF2B5EF4-FFF2-40B4-BE49-F238E27FC236}">
                  <a16:creationId xmlns:a16="http://schemas.microsoft.com/office/drawing/2014/main" id="{9AB78074-AD19-9D9D-B6F5-96D5EDE1928B}"/>
                </a:ext>
              </a:extLst>
            </p:cNvPr>
            <p:cNvSpPr/>
            <p:nvPr/>
          </p:nvSpPr>
          <p:spPr>
            <a:xfrm rot="10800000">
              <a:off x="1838325" y="2234359"/>
              <a:ext cx="628641" cy="608848"/>
            </a:xfrm>
            <a:prstGeom prst="arc">
              <a:avLst>
                <a:gd name="adj1" fmla="val 15884777"/>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cxnSp>
        <p:nvCxnSpPr>
          <p:cNvPr id="110" name="Straight Connector 109">
            <a:extLst>
              <a:ext uri="{FF2B5EF4-FFF2-40B4-BE49-F238E27FC236}">
                <a16:creationId xmlns:a16="http://schemas.microsoft.com/office/drawing/2014/main" id="{27FB89C2-E45E-585F-30DD-AEEBCE6C95EC}"/>
              </a:ext>
            </a:extLst>
          </p:cNvPr>
          <p:cNvCxnSpPr>
            <a:cxnSpLocks/>
          </p:cNvCxnSpPr>
          <p:nvPr/>
        </p:nvCxnSpPr>
        <p:spPr>
          <a:xfrm flipV="1">
            <a:off x="1187790" y="1816100"/>
            <a:ext cx="0" cy="1724901"/>
          </a:xfrm>
          <a:prstGeom prst="line">
            <a:avLst/>
          </a:prstGeom>
          <a:ln w="9525">
            <a:solidFill>
              <a:srgbClr val="5AA3D9"/>
            </a:solidFill>
            <a:tailEnd type="oval"/>
          </a:ln>
        </p:spPr>
        <p:style>
          <a:lnRef idx="1">
            <a:schemeClr val="accent1"/>
          </a:lnRef>
          <a:fillRef idx="0">
            <a:schemeClr val="accent1"/>
          </a:fillRef>
          <a:effectRef idx="0">
            <a:schemeClr val="accent1"/>
          </a:effectRef>
          <a:fontRef idx="minor">
            <a:schemeClr val="tx1"/>
          </a:fontRef>
        </p:style>
      </p:cxnSp>
      <p:grpSp>
        <p:nvGrpSpPr>
          <p:cNvPr id="111" name="Group 110">
            <a:extLst>
              <a:ext uri="{FF2B5EF4-FFF2-40B4-BE49-F238E27FC236}">
                <a16:creationId xmlns:a16="http://schemas.microsoft.com/office/drawing/2014/main" id="{5A799ED9-10ED-B5D5-5343-D24D6892E734}"/>
              </a:ext>
            </a:extLst>
          </p:cNvPr>
          <p:cNvGrpSpPr/>
          <p:nvPr/>
        </p:nvGrpSpPr>
        <p:grpSpPr>
          <a:xfrm>
            <a:off x="2306029" y="3478733"/>
            <a:ext cx="486441" cy="471125"/>
            <a:chOff x="1838325" y="2234359"/>
            <a:chExt cx="628641" cy="608848"/>
          </a:xfrm>
        </p:grpSpPr>
        <p:sp>
          <p:nvSpPr>
            <p:cNvPr id="112" name="Arc 111">
              <a:extLst>
                <a:ext uri="{FF2B5EF4-FFF2-40B4-BE49-F238E27FC236}">
                  <a16:creationId xmlns:a16="http://schemas.microsoft.com/office/drawing/2014/main" id="{27A88148-2A81-4399-66F9-B6850CFCC08A}"/>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13" name="Group 112">
              <a:extLst>
                <a:ext uri="{FF2B5EF4-FFF2-40B4-BE49-F238E27FC236}">
                  <a16:creationId xmlns:a16="http://schemas.microsoft.com/office/drawing/2014/main" id="{6A8E32E2-3F7C-DFF9-DE70-B8E338873749}"/>
                </a:ext>
              </a:extLst>
            </p:cNvPr>
            <p:cNvGrpSpPr/>
            <p:nvPr/>
          </p:nvGrpSpPr>
          <p:grpSpPr>
            <a:xfrm>
              <a:off x="1943086" y="2319327"/>
              <a:ext cx="440062" cy="442440"/>
              <a:chOff x="1579238" y="2539239"/>
              <a:chExt cx="440062" cy="442440"/>
            </a:xfrm>
          </p:grpSpPr>
          <p:sp>
            <p:nvSpPr>
              <p:cNvPr id="114" name="Oval 113">
                <a:extLst>
                  <a:ext uri="{FF2B5EF4-FFF2-40B4-BE49-F238E27FC236}">
                    <a16:creationId xmlns:a16="http://schemas.microsoft.com/office/drawing/2014/main" id="{926409E8-7195-4800-73CB-7960BD3DF5D0}"/>
                  </a:ext>
                </a:extLst>
              </p:cNvPr>
              <p:cNvSpPr/>
              <p:nvPr/>
            </p:nvSpPr>
            <p:spPr>
              <a:xfrm>
                <a:off x="1726882" y="2687849"/>
                <a:ext cx="144775" cy="145220"/>
              </a:xfrm>
              <a:prstGeom prst="ellipse">
                <a:avLst/>
              </a:prstGeom>
              <a:solidFill>
                <a:srgbClr val="FF6D78"/>
              </a:solid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15" name="Oval 114">
                <a:extLst>
                  <a:ext uri="{FF2B5EF4-FFF2-40B4-BE49-F238E27FC236}">
                    <a16:creationId xmlns:a16="http://schemas.microsoft.com/office/drawing/2014/main" id="{A34281B4-AEE5-A559-589B-1F7C51CAD6DF}"/>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16" name="Oval 115">
                <a:extLst>
                  <a:ext uri="{FF2B5EF4-FFF2-40B4-BE49-F238E27FC236}">
                    <a16:creationId xmlns:a16="http://schemas.microsoft.com/office/drawing/2014/main" id="{FBCB4A70-AE95-E6D3-F0A6-F481FA008715}"/>
                  </a:ext>
                </a:extLst>
              </p:cNvPr>
              <p:cNvSpPr/>
              <p:nvPr/>
            </p:nvSpPr>
            <p:spPr>
              <a:xfrm>
                <a:off x="1658299" y="2618727"/>
                <a:ext cx="281940" cy="283464"/>
              </a:xfrm>
              <a:prstGeom prst="ellipse">
                <a:avLst/>
              </a:prstGeom>
              <a:no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18" name="Straight Connector 117">
            <a:extLst>
              <a:ext uri="{FF2B5EF4-FFF2-40B4-BE49-F238E27FC236}">
                <a16:creationId xmlns:a16="http://schemas.microsoft.com/office/drawing/2014/main" id="{2683724E-13BC-164D-B20E-CF50C538F64E}"/>
              </a:ext>
            </a:extLst>
          </p:cNvPr>
          <p:cNvCxnSpPr>
            <a:cxnSpLocks/>
          </p:cNvCxnSpPr>
          <p:nvPr/>
        </p:nvCxnSpPr>
        <p:spPr bwMode="auto">
          <a:xfrm flipH="1">
            <a:off x="2171700" y="5951177"/>
            <a:ext cx="759633" cy="0"/>
          </a:xfrm>
          <a:prstGeom prst="line">
            <a:avLst/>
          </a:prstGeom>
          <a:ln w="19050" cap="rnd">
            <a:solidFill>
              <a:srgbClr val="FF6D78"/>
            </a:solidFill>
            <a:round/>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DD6CCD25-907A-7E86-8166-E91DE17E3610}"/>
              </a:ext>
            </a:extLst>
          </p:cNvPr>
          <p:cNvCxnSpPr>
            <a:cxnSpLocks/>
          </p:cNvCxnSpPr>
          <p:nvPr/>
        </p:nvCxnSpPr>
        <p:spPr bwMode="auto">
          <a:xfrm flipH="1">
            <a:off x="716280" y="1656569"/>
            <a:ext cx="914400" cy="0"/>
          </a:xfrm>
          <a:prstGeom prst="line">
            <a:avLst/>
          </a:prstGeom>
          <a:ln w="19050" cap="rnd">
            <a:solidFill>
              <a:srgbClr val="5B9BD5"/>
            </a:solidFill>
            <a:round/>
          </a:ln>
        </p:spPr>
        <p:style>
          <a:lnRef idx="1">
            <a:schemeClr val="accent1"/>
          </a:lnRef>
          <a:fillRef idx="0">
            <a:schemeClr val="accent1"/>
          </a:fillRef>
          <a:effectRef idx="0">
            <a:schemeClr val="accent1"/>
          </a:effectRef>
          <a:fontRef idx="minor">
            <a:schemeClr val="tx1"/>
          </a:fontRef>
        </p:style>
      </p:cxnSp>
      <p:grpSp>
        <p:nvGrpSpPr>
          <p:cNvPr id="120" name="Group 119">
            <a:extLst>
              <a:ext uri="{FF2B5EF4-FFF2-40B4-BE49-F238E27FC236}">
                <a16:creationId xmlns:a16="http://schemas.microsoft.com/office/drawing/2014/main" id="{1C2D197F-462E-3D55-FCB6-71340334EB61}"/>
              </a:ext>
            </a:extLst>
          </p:cNvPr>
          <p:cNvGrpSpPr/>
          <p:nvPr/>
        </p:nvGrpSpPr>
        <p:grpSpPr>
          <a:xfrm>
            <a:off x="5033842" y="3478733"/>
            <a:ext cx="486441" cy="471125"/>
            <a:chOff x="1838325" y="2234359"/>
            <a:chExt cx="628641" cy="608848"/>
          </a:xfrm>
        </p:grpSpPr>
        <p:sp>
          <p:nvSpPr>
            <p:cNvPr id="121" name="Arc 120">
              <a:extLst>
                <a:ext uri="{FF2B5EF4-FFF2-40B4-BE49-F238E27FC236}">
                  <a16:creationId xmlns:a16="http://schemas.microsoft.com/office/drawing/2014/main" id="{90830E56-444A-280F-824A-9D4B8811B4EF}"/>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22" name="Group 121">
              <a:extLst>
                <a:ext uri="{FF2B5EF4-FFF2-40B4-BE49-F238E27FC236}">
                  <a16:creationId xmlns:a16="http://schemas.microsoft.com/office/drawing/2014/main" id="{1607E39C-C99D-7D59-6FA7-4776EFD45FBE}"/>
                </a:ext>
              </a:extLst>
            </p:cNvPr>
            <p:cNvGrpSpPr/>
            <p:nvPr/>
          </p:nvGrpSpPr>
          <p:grpSpPr>
            <a:xfrm>
              <a:off x="1943086" y="2319327"/>
              <a:ext cx="440062" cy="442440"/>
              <a:chOff x="1579238" y="2539239"/>
              <a:chExt cx="440062" cy="442440"/>
            </a:xfrm>
          </p:grpSpPr>
          <p:sp>
            <p:nvSpPr>
              <p:cNvPr id="123" name="Oval 122">
                <a:extLst>
                  <a:ext uri="{FF2B5EF4-FFF2-40B4-BE49-F238E27FC236}">
                    <a16:creationId xmlns:a16="http://schemas.microsoft.com/office/drawing/2014/main" id="{D2A1EF0E-1BE8-0973-E64A-F9DA818817D9}"/>
                  </a:ext>
                </a:extLst>
              </p:cNvPr>
              <p:cNvSpPr/>
              <p:nvPr/>
            </p:nvSpPr>
            <p:spPr>
              <a:xfrm>
                <a:off x="1726882" y="2687849"/>
                <a:ext cx="144775" cy="145220"/>
              </a:xfrm>
              <a:prstGeom prst="ellipse">
                <a:avLst/>
              </a:prstGeom>
              <a:solidFill>
                <a:srgbClr val="FF42A2"/>
              </a:solidFill>
              <a:ln>
                <a:solidFill>
                  <a:srgbClr val="FF42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24" name="Oval 123">
                <a:extLst>
                  <a:ext uri="{FF2B5EF4-FFF2-40B4-BE49-F238E27FC236}">
                    <a16:creationId xmlns:a16="http://schemas.microsoft.com/office/drawing/2014/main" id="{BD833B31-5EC4-49BA-A174-AE9198DE301A}"/>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25" name="Oval 124">
                <a:extLst>
                  <a:ext uri="{FF2B5EF4-FFF2-40B4-BE49-F238E27FC236}">
                    <a16:creationId xmlns:a16="http://schemas.microsoft.com/office/drawing/2014/main" id="{4B68CF73-6742-41A3-FBD3-EA0721A69DE6}"/>
                  </a:ext>
                </a:extLst>
              </p:cNvPr>
              <p:cNvSpPr/>
              <p:nvPr/>
            </p:nvSpPr>
            <p:spPr>
              <a:xfrm>
                <a:off x="1658299" y="2618727"/>
                <a:ext cx="281940" cy="283464"/>
              </a:xfrm>
              <a:prstGeom prst="ellipse">
                <a:avLst/>
              </a:prstGeom>
              <a:noFill/>
              <a:ln>
                <a:solidFill>
                  <a:srgbClr val="FF42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26" name="Straight Connector 125">
            <a:extLst>
              <a:ext uri="{FF2B5EF4-FFF2-40B4-BE49-F238E27FC236}">
                <a16:creationId xmlns:a16="http://schemas.microsoft.com/office/drawing/2014/main" id="{03C97D3A-B856-90D8-EEBA-C952DC42C084}"/>
              </a:ext>
            </a:extLst>
          </p:cNvPr>
          <p:cNvCxnSpPr>
            <a:cxnSpLocks/>
          </p:cNvCxnSpPr>
          <p:nvPr/>
        </p:nvCxnSpPr>
        <p:spPr>
          <a:xfrm>
            <a:off x="5285165" y="3885475"/>
            <a:ext cx="0" cy="1588225"/>
          </a:xfrm>
          <a:prstGeom prst="line">
            <a:avLst/>
          </a:prstGeom>
          <a:ln w="9525">
            <a:solidFill>
              <a:srgbClr val="FF42A2"/>
            </a:solidFill>
            <a:tailEnd type="ova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83F01DE3-99C1-B17B-AE63-43E031F5CBCF}"/>
              </a:ext>
            </a:extLst>
          </p:cNvPr>
          <p:cNvCxnSpPr>
            <a:cxnSpLocks/>
          </p:cNvCxnSpPr>
          <p:nvPr/>
        </p:nvCxnSpPr>
        <p:spPr bwMode="auto">
          <a:xfrm flipH="1">
            <a:off x="4869180" y="5935165"/>
            <a:ext cx="898598" cy="0"/>
          </a:xfrm>
          <a:prstGeom prst="line">
            <a:avLst/>
          </a:prstGeom>
          <a:ln w="19050" cap="rnd">
            <a:solidFill>
              <a:srgbClr val="FF42A2"/>
            </a:solidFill>
            <a:round/>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CB23078F-7778-F7CD-CFA9-BAC33FD3644F}"/>
              </a:ext>
            </a:extLst>
          </p:cNvPr>
          <p:cNvSpPr txBox="1"/>
          <p:nvPr/>
        </p:nvSpPr>
        <p:spPr bwMode="auto">
          <a:xfrm>
            <a:off x="5906772" y="1441552"/>
            <a:ext cx="1423548"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August 26-27</a:t>
            </a:r>
          </a:p>
        </p:txBody>
      </p:sp>
      <p:grpSp>
        <p:nvGrpSpPr>
          <p:cNvPr id="129" name="Group 128">
            <a:extLst>
              <a:ext uri="{FF2B5EF4-FFF2-40B4-BE49-F238E27FC236}">
                <a16:creationId xmlns:a16="http://schemas.microsoft.com/office/drawing/2014/main" id="{B2507B1C-C7FB-E59D-C98F-48153FD4E781}"/>
              </a:ext>
            </a:extLst>
          </p:cNvPr>
          <p:cNvGrpSpPr/>
          <p:nvPr/>
        </p:nvGrpSpPr>
        <p:grpSpPr>
          <a:xfrm rot="10800000">
            <a:off x="6383423" y="3489084"/>
            <a:ext cx="486441" cy="471125"/>
            <a:chOff x="1838325" y="2234359"/>
            <a:chExt cx="628641" cy="608848"/>
          </a:xfrm>
        </p:grpSpPr>
        <p:sp>
          <p:nvSpPr>
            <p:cNvPr id="130" name="Arc 129">
              <a:extLst>
                <a:ext uri="{FF2B5EF4-FFF2-40B4-BE49-F238E27FC236}">
                  <a16:creationId xmlns:a16="http://schemas.microsoft.com/office/drawing/2014/main" id="{D0450BF3-6D74-C71D-7885-9D5C19CCF047}"/>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31" name="Group 130">
              <a:extLst>
                <a:ext uri="{FF2B5EF4-FFF2-40B4-BE49-F238E27FC236}">
                  <a16:creationId xmlns:a16="http://schemas.microsoft.com/office/drawing/2014/main" id="{9881A654-C3D9-6E7F-9702-90608EE6C8BB}"/>
                </a:ext>
              </a:extLst>
            </p:cNvPr>
            <p:cNvGrpSpPr/>
            <p:nvPr/>
          </p:nvGrpSpPr>
          <p:grpSpPr>
            <a:xfrm>
              <a:off x="1943086" y="2319327"/>
              <a:ext cx="440062" cy="442440"/>
              <a:chOff x="1579238" y="2539239"/>
              <a:chExt cx="440062" cy="442440"/>
            </a:xfrm>
          </p:grpSpPr>
          <p:sp>
            <p:nvSpPr>
              <p:cNvPr id="132" name="Oval 131">
                <a:extLst>
                  <a:ext uri="{FF2B5EF4-FFF2-40B4-BE49-F238E27FC236}">
                    <a16:creationId xmlns:a16="http://schemas.microsoft.com/office/drawing/2014/main" id="{904509E0-C03B-357C-D94E-5D80EBDCC0C3}"/>
                  </a:ext>
                </a:extLst>
              </p:cNvPr>
              <p:cNvSpPr/>
              <p:nvPr/>
            </p:nvSpPr>
            <p:spPr>
              <a:xfrm>
                <a:off x="1726882" y="2687849"/>
                <a:ext cx="144775" cy="14522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33" name="Oval 132">
                <a:extLst>
                  <a:ext uri="{FF2B5EF4-FFF2-40B4-BE49-F238E27FC236}">
                    <a16:creationId xmlns:a16="http://schemas.microsoft.com/office/drawing/2014/main" id="{07223E22-586D-9797-1DAC-DE90B492FEE8}"/>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34" name="Oval 133">
                <a:extLst>
                  <a:ext uri="{FF2B5EF4-FFF2-40B4-BE49-F238E27FC236}">
                    <a16:creationId xmlns:a16="http://schemas.microsoft.com/office/drawing/2014/main" id="{206F0AE3-9800-EAF5-4C51-B3CCED8F0997}"/>
                  </a:ext>
                </a:extLst>
              </p:cNvPr>
              <p:cNvSpPr/>
              <p:nvPr/>
            </p:nvSpPr>
            <p:spPr>
              <a:xfrm>
                <a:off x="1658299" y="2618727"/>
                <a:ext cx="281940" cy="283464"/>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35" name="Straight Connector 134">
            <a:extLst>
              <a:ext uri="{FF2B5EF4-FFF2-40B4-BE49-F238E27FC236}">
                <a16:creationId xmlns:a16="http://schemas.microsoft.com/office/drawing/2014/main" id="{B6997FF8-4CFB-F927-C174-1AFBFD2FC9C5}"/>
              </a:ext>
            </a:extLst>
          </p:cNvPr>
          <p:cNvCxnSpPr>
            <a:cxnSpLocks/>
          </p:cNvCxnSpPr>
          <p:nvPr/>
        </p:nvCxnSpPr>
        <p:spPr>
          <a:xfrm flipV="1">
            <a:off x="6618541" y="1816100"/>
            <a:ext cx="0" cy="1737367"/>
          </a:xfrm>
          <a:prstGeom prst="line">
            <a:avLst/>
          </a:prstGeom>
          <a:ln w="9525">
            <a:solidFill>
              <a:srgbClr val="0070C0"/>
            </a:solidFill>
            <a:tailEnd type="ova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67510E41-02A9-611A-F4BE-24C1E9E5744B}"/>
              </a:ext>
            </a:extLst>
          </p:cNvPr>
          <p:cNvCxnSpPr>
            <a:cxnSpLocks/>
          </p:cNvCxnSpPr>
          <p:nvPr/>
        </p:nvCxnSpPr>
        <p:spPr bwMode="auto">
          <a:xfrm flipH="1">
            <a:off x="6021634" y="1700555"/>
            <a:ext cx="1234166" cy="0"/>
          </a:xfrm>
          <a:prstGeom prst="line">
            <a:avLst/>
          </a:prstGeom>
          <a:ln w="19050" cap="rnd">
            <a:solidFill>
              <a:srgbClr val="0070C0"/>
            </a:solidFill>
            <a:round/>
          </a:ln>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F9ADAC4A-E3D1-A639-482F-1B24B5016F42}"/>
              </a:ext>
            </a:extLst>
          </p:cNvPr>
          <p:cNvSpPr txBox="1"/>
          <p:nvPr/>
        </p:nvSpPr>
        <p:spPr bwMode="auto">
          <a:xfrm>
            <a:off x="4623310" y="5667361"/>
            <a:ext cx="1330405"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July 15-16</a:t>
            </a:r>
          </a:p>
        </p:txBody>
      </p:sp>
      <p:sp>
        <p:nvSpPr>
          <p:cNvPr id="138" name="TextBox 137">
            <a:extLst>
              <a:ext uri="{FF2B5EF4-FFF2-40B4-BE49-F238E27FC236}">
                <a16:creationId xmlns:a16="http://schemas.microsoft.com/office/drawing/2014/main" id="{9CD6E734-70A7-063F-EA72-F9DE5C76C1F3}"/>
              </a:ext>
            </a:extLst>
          </p:cNvPr>
          <p:cNvSpPr txBox="1"/>
          <p:nvPr/>
        </p:nvSpPr>
        <p:spPr bwMode="auto">
          <a:xfrm>
            <a:off x="1504168" y="5682543"/>
            <a:ext cx="2117343"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April 1-2 (9 DUTs)</a:t>
            </a:r>
          </a:p>
        </p:txBody>
      </p:sp>
      <p:grpSp>
        <p:nvGrpSpPr>
          <p:cNvPr id="139" name="Group 32">
            <a:extLst>
              <a:ext uri="{FF2B5EF4-FFF2-40B4-BE49-F238E27FC236}">
                <a16:creationId xmlns:a16="http://schemas.microsoft.com/office/drawing/2014/main" id="{0EC2245A-59D7-DAC7-2F68-A52AEAFD33CE}"/>
              </a:ext>
            </a:extLst>
          </p:cNvPr>
          <p:cNvGrpSpPr/>
          <p:nvPr/>
        </p:nvGrpSpPr>
        <p:grpSpPr>
          <a:xfrm rot="10800000">
            <a:off x="3925120" y="3478733"/>
            <a:ext cx="486441" cy="471125"/>
            <a:chOff x="1838325" y="2234359"/>
            <a:chExt cx="628641" cy="608848"/>
          </a:xfrm>
        </p:grpSpPr>
        <p:sp>
          <p:nvSpPr>
            <p:cNvPr id="140" name="Arc 139">
              <a:extLst>
                <a:ext uri="{FF2B5EF4-FFF2-40B4-BE49-F238E27FC236}">
                  <a16:creationId xmlns:a16="http://schemas.microsoft.com/office/drawing/2014/main" id="{BFF37522-77D9-E56B-D2E2-206B95E21D01}"/>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41" name="Group 35">
              <a:extLst>
                <a:ext uri="{FF2B5EF4-FFF2-40B4-BE49-F238E27FC236}">
                  <a16:creationId xmlns:a16="http://schemas.microsoft.com/office/drawing/2014/main" id="{B7D3D3A0-C539-BD9B-B280-14F11007474F}"/>
                </a:ext>
              </a:extLst>
            </p:cNvPr>
            <p:cNvGrpSpPr/>
            <p:nvPr/>
          </p:nvGrpSpPr>
          <p:grpSpPr>
            <a:xfrm>
              <a:off x="1943086" y="2319327"/>
              <a:ext cx="440062" cy="442440"/>
              <a:chOff x="1579238" y="2539239"/>
              <a:chExt cx="440062" cy="442440"/>
            </a:xfrm>
          </p:grpSpPr>
          <p:sp>
            <p:nvSpPr>
              <p:cNvPr id="142" name="Oval 36">
                <a:extLst>
                  <a:ext uri="{FF2B5EF4-FFF2-40B4-BE49-F238E27FC236}">
                    <a16:creationId xmlns:a16="http://schemas.microsoft.com/office/drawing/2014/main" id="{8BA17068-10BF-649E-7F01-E14D2F99F4E1}"/>
                  </a:ext>
                </a:extLst>
              </p:cNvPr>
              <p:cNvSpPr/>
              <p:nvPr/>
            </p:nvSpPr>
            <p:spPr>
              <a:xfrm>
                <a:off x="1726882" y="2687849"/>
                <a:ext cx="144775" cy="1452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43" name="Oval 37">
                <a:extLst>
                  <a:ext uri="{FF2B5EF4-FFF2-40B4-BE49-F238E27FC236}">
                    <a16:creationId xmlns:a16="http://schemas.microsoft.com/office/drawing/2014/main" id="{5AA52350-AD19-9A1A-885E-717AE2CC677B}"/>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44" name="Oval 38">
                <a:extLst>
                  <a:ext uri="{FF2B5EF4-FFF2-40B4-BE49-F238E27FC236}">
                    <a16:creationId xmlns:a16="http://schemas.microsoft.com/office/drawing/2014/main" id="{8A849F9C-1D48-1365-38DA-8979AD117E2A}"/>
                  </a:ext>
                </a:extLst>
              </p:cNvPr>
              <p:cNvSpPr/>
              <p:nvPr/>
            </p:nvSpPr>
            <p:spPr>
              <a:xfrm>
                <a:off x="1658299" y="2618727"/>
                <a:ext cx="281940" cy="28346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45" name="Straight Connector 33">
            <a:extLst>
              <a:ext uri="{FF2B5EF4-FFF2-40B4-BE49-F238E27FC236}">
                <a16:creationId xmlns:a16="http://schemas.microsoft.com/office/drawing/2014/main" id="{55343C18-EF0D-5A93-E845-D75998BF085D}"/>
              </a:ext>
            </a:extLst>
          </p:cNvPr>
          <p:cNvCxnSpPr>
            <a:cxnSpLocks/>
          </p:cNvCxnSpPr>
          <p:nvPr/>
        </p:nvCxnSpPr>
        <p:spPr>
          <a:xfrm flipV="1">
            <a:off x="4160238" y="1816100"/>
            <a:ext cx="0" cy="1727016"/>
          </a:xfrm>
          <a:prstGeom prst="line">
            <a:avLst/>
          </a:prstGeom>
          <a:ln w="9525">
            <a:solidFill>
              <a:srgbClr val="00B050"/>
            </a:solidFill>
            <a:tailEnd type="oval"/>
          </a:ln>
        </p:spPr>
        <p:style>
          <a:lnRef idx="1">
            <a:schemeClr val="accent1"/>
          </a:lnRef>
          <a:fillRef idx="0">
            <a:schemeClr val="accent1"/>
          </a:fillRef>
          <a:effectRef idx="0">
            <a:schemeClr val="accent1"/>
          </a:effectRef>
          <a:fontRef idx="minor">
            <a:schemeClr val="tx1"/>
          </a:fontRef>
        </p:style>
      </p:cxnSp>
      <p:cxnSp>
        <p:nvCxnSpPr>
          <p:cNvPr id="146" name="Straight Connector 67">
            <a:extLst>
              <a:ext uri="{FF2B5EF4-FFF2-40B4-BE49-F238E27FC236}">
                <a16:creationId xmlns:a16="http://schemas.microsoft.com/office/drawing/2014/main" id="{A7E81D88-3A78-B4CF-7D8D-A54D2406DF3A}"/>
              </a:ext>
            </a:extLst>
          </p:cNvPr>
          <p:cNvCxnSpPr>
            <a:cxnSpLocks/>
          </p:cNvCxnSpPr>
          <p:nvPr/>
        </p:nvCxnSpPr>
        <p:spPr bwMode="auto">
          <a:xfrm flipH="1">
            <a:off x="3718560" y="1677303"/>
            <a:ext cx="904750" cy="0"/>
          </a:xfrm>
          <a:prstGeom prst="line">
            <a:avLst/>
          </a:prstGeom>
          <a:ln w="19050" cap="rnd">
            <a:solidFill>
              <a:srgbClr val="00B050"/>
            </a:solidFill>
            <a:round/>
          </a:ln>
        </p:spPr>
        <p:style>
          <a:lnRef idx="1">
            <a:schemeClr val="accent1"/>
          </a:lnRef>
          <a:fillRef idx="0">
            <a:schemeClr val="accent1"/>
          </a:fillRef>
          <a:effectRef idx="0">
            <a:schemeClr val="accent1"/>
          </a:effectRef>
          <a:fontRef idx="minor">
            <a:schemeClr val="tx1"/>
          </a:fontRef>
        </p:style>
      </p:cxnSp>
      <p:sp>
        <p:nvSpPr>
          <p:cNvPr id="147" name="TextBox 123">
            <a:extLst>
              <a:ext uri="{FF2B5EF4-FFF2-40B4-BE49-F238E27FC236}">
                <a16:creationId xmlns:a16="http://schemas.microsoft.com/office/drawing/2014/main" id="{9FB03CE3-B588-D647-296C-ADC85D39F776}"/>
              </a:ext>
            </a:extLst>
          </p:cNvPr>
          <p:cNvSpPr txBox="1"/>
          <p:nvPr/>
        </p:nvSpPr>
        <p:spPr bwMode="auto">
          <a:xfrm>
            <a:off x="3568361" y="1420967"/>
            <a:ext cx="1186306"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May 13-14</a:t>
            </a:r>
          </a:p>
        </p:txBody>
      </p:sp>
      <p:grpSp>
        <p:nvGrpSpPr>
          <p:cNvPr id="148" name="Group 106">
            <a:extLst>
              <a:ext uri="{FF2B5EF4-FFF2-40B4-BE49-F238E27FC236}">
                <a16:creationId xmlns:a16="http://schemas.microsoft.com/office/drawing/2014/main" id="{133A9326-7B7C-EA48-456F-CD6C2BC31FE0}"/>
              </a:ext>
            </a:extLst>
          </p:cNvPr>
          <p:cNvGrpSpPr/>
          <p:nvPr/>
        </p:nvGrpSpPr>
        <p:grpSpPr>
          <a:xfrm>
            <a:off x="7933523" y="3475167"/>
            <a:ext cx="486441" cy="471125"/>
            <a:chOff x="1838325" y="2234359"/>
            <a:chExt cx="628641" cy="608848"/>
          </a:xfrm>
        </p:grpSpPr>
        <p:sp>
          <p:nvSpPr>
            <p:cNvPr id="149" name="Arc 148">
              <a:extLst>
                <a:ext uri="{FF2B5EF4-FFF2-40B4-BE49-F238E27FC236}">
                  <a16:creationId xmlns:a16="http://schemas.microsoft.com/office/drawing/2014/main" id="{C52544F0-C80E-D607-B19C-3FABC16DCE3A}"/>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50" name="Group 109">
              <a:extLst>
                <a:ext uri="{FF2B5EF4-FFF2-40B4-BE49-F238E27FC236}">
                  <a16:creationId xmlns:a16="http://schemas.microsoft.com/office/drawing/2014/main" id="{F8B88F2D-DF44-4027-99DC-8EEEBD9DA635}"/>
                </a:ext>
              </a:extLst>
            </p:cNvPr>
            <p:cNvGrpSpPr/>
            <p:nvPr/>
          </p:nvGrpSpPr>
          <p:grpSpPr>
            <a:xfrm>
              <a:off x="1943086" y="2319327"/>
              <a:ext cx="440062" cy="442440"/>
              <a:chOff x="1579238" y="2539239"/>
              <a:chExt cx="440062" cy="442440"/>
            </a:xfrm>
          </p:grpSpPr>
          <p:sp>
            <p:nvSpPr>
              <p:cNvPr id="151" name="Oval 110">
                <a:extLst>
                  <a:ext uri="{FF2B5EF4-FFF2-40B4-BE49-F238E27FC236}">
                    <a16:creationId xmlns:a16="http://schemas.microsoft.com/office/drawing/2014/main" id="{F3DE91B7-A1E7-EB1F-E9B4-046D99801C3B}"/>
                  </a:ext>
                </a:extLst>
              </p:cNvPr>
              <p:cNvSpPr/>
              <p:nvPr/>
            </p:nvSpPr>
            <p:spPr>
              <a:xfrm>
                <a:off x="1726882" y="2687849"/>
                <a:ext cx="144775" cy="14522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52" name="Oval 111">
                <a:extLst>
                  <a:ext uri="{FF2B5EF4-FFF2-40B4-BE49-F238E27FC236}">
                    <a16:creationId xmlns:a16="http://schemas.microsoft.com/office/drawing/2014/main" id="{DA27B6AB-31F0-44A8-FEE1-B091BC66788A}"/>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53" name="Oval 112">
                <a:extLst>
                  <a:ext uri="{FF2B5EF4-FFF2-40B4-BE49-F238E27FC236}">
                    <a16:creationId xmlns:a16="http://schemas.microsoft.com/office/drawing/2014/main" id="{7DF57D25-21C9-8186-E924-2C802023D544}"/>
                  </a:ext>
                </a:extLst>
              </p:cNvPr>
              <p:cNvSpPr/>
              <p:nvPr/>
            </p:nvSpPr>
            <p:spPr>
              <a:xfrm>
                <a:off x="1658299" y="2618727"/>
                <a:ext cx="281940" cy="283464"/>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54" name="Straight Connector 107">
            <a:extLst>
              <a:ext uri="{FF2B5EF4-FFF2-40B4-BE49-F238E27FC236}">
                <a16:creationId xmlns:a16="http://schemas.microsoft.com/office/drawing/2014/main" id="{0F8C63DF-E445-61B9-730B-98733F94DC7B}"/>
              </a:ext>
            </a:extLst>
          </p:cNvPr>
          <p:cNvCxnSpPr>
            <a:cxnSpLocks/>
          </p:cNvCxnSpPr>
          <p:nvPr/>
        </p:nvCxnSpPr>
        <p:spPr>
          <a:xfrm>
            <a:off x="8184846" y="3881909"/>
            <a:ext cx="0" cy="1591791"/>
          </a:xfrm>
          <a:prstGeom prst="line">
            <a:avLst/>
          </a:prstGeom>
          <a:ln w="9525">
            <a:solidFill>
              <a:schemeClr val="tx2">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55" name="TextBox 104">
            <a:extLst>
              <a:ext uri="{FF2B5EF4-FFF2-40B4-BE49-F238E27FC236}">
                <a16:creationId xmlns:a16="http://schemas.microsoft.com/office/drawing/2014/main" id="{E7EEEC5E-582E-369D-6707-63D10DAE9261}"/>
              </a:ext>
            </a:extLst>
          </p:cNvPr>
          <p:cNvSpPr txBox="1"/>
          <p:nvPr/>
        </p:nvSpPr>
        <p:spPr bwMode="auto">
          <a:xfrm>
            <a:off x="7368179" y="5680379"/>
            <a:ext cx="1653814"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September 8-10</a:t>
            </a:r>
          </a:p>
        </p:txBody>
      </p:sp>
      <p:cxnSp>
        <p:nvCxnSpPr>
          <p:cNvPr id="156" name="Straight Connector 115">
            <a:extLst>
              <a:ext uri="{FF2B5EF4-FFF2-40B4-BE49-F238E27FC236}">
                <a16:creationId xmlns:a16="http://schemas.microsoft.com/office/drawing/2014/main" id="{1E6B7FAC-8A26-79F6-7AF5-FE08AB2251A7}"/>
              </a:ext>
            </a:extLst>
          </p:cNvPr>
          <p:cNvCxnSpPr>
            <a:cxnSpLocks/>
          </p:cNvCxnSpPr>
          <p:nvPr/>
        </p:nvCxnSpPr>
        <p:spPr bwMode="auto">
          <a:xfrm flipH="1">
            <a:off x="7513233" y="5939382"/>
            <a:ext cx="1379220" cy="0"/>
          </a:xfrm>
          <a:prstGeom prst="line">
            <a:avLst/>
          </a:prstGeom>
          <a:ln w="19050" cap="rnd">
            <a:solidFill>
              <a:schemeClr val="tx2">
                <a:lumMod val="50000"/>
              </a:schemeClr>
            </a:solidFill>
            <a:round/>
          </a:ln>
        </p:spPr>
        <p:style>
          <a:lnRef idx="1">
            <a:schemeClr val="accent1"/>
          </a:lnRef>
          <a:fillRef idx="0">
            <a:schemeClr val="accent1"/>
          </a:fillRef>
          <a:effectRef idx="0">
            <a:schemeClr val="accent1"/>
          </a:effectRef>
          <a:fontRef idx="minor">
            <a:schemeClr val="tx1"/>
          </a:fontRef>
        </p:style>
      </p:cxnSp>
      <p:grpSp>
        <p:nvGrpSpPr>
          <p:cNvPr id="157" name="Group 32">
            <a:extLst>
              <a:ext uri="{FF2B5EF4-FFF2-40B4-BE49-F238E27FC236}">
                <a16:creationId xmlns:a16="http://schemas.microsoft.com/office/drawing/2014/main" id="{9247FD80-9D72-63ED-C120-3AE9B9D853F3}"/>
              </a:ext>
            </a:extLst>
          </p:cNvPr>
          <p:cNvGrpSpPr/>
          <p:nvPr/>
        </p:nvGrpSpPr>
        <p:grpSpPr>
          <a:xfrm rot="10800000">
            <a:off x="9323833" y="3478733"/>
            <a:ext cx="486441" cy="471125"/>
            <a:chOff x="1838325" y="2234359"/>
            <a:chExt cx="628641" cy="608848"/>
          </a:xfrm>
        </p:grpSpPr>
        <p:sp>
          <p:nvSpPr>
            <p:cNvPr id="158" name="Arc 157">
              <a:extLst>
                <a:ext uri="{FF2B5EF4-FFF2-40B4-BE49-F238E27FC236}">
                  <a16:creationId xmlns:a16="http://schemas.microsoft.com/office/drawing/2014/main" id="{60E9C42D-F374-90BA-9E2D-0FADC28F9CFC}"/>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59" name="Group 35">
              <a:extLst>
                <a:ext uri="{FF2B5EF4-FFF2-40B4-BE49-F238E27FC236}">
                  <a16:creationId xmlns:a16="http://schemas.microsoft.com/office/drawing/2014/main" id="{97C5A57F-8F55-97E7-C896-CF20A5C2D1B1}"/>
                </a:ext>
              </a:extLst>
            </p:cNvPr>
            <p:cNvGrpSpPr/>
            <p:nvPr/>
          </p:nvGrpSpPr>
          <p:grpSpPr>
            <a:xfrm>
              <a:off x="1943086" y="2319327"/>
              <a:ext cx="440062" cy="442440"/>
              <a:chOff x="1579238" y="2539239"/>
              <a:chExt cx="440062" cy="442440"/>
            </a:xfrm>
          </p:grpSpPr>
          <p:sp>
            <p:nvSpPr>
              <p:cNvPr id="160" name="Oval 36">
                <a:extLst>
                  <a:ext uri="{FF2B5EF4-FFF2-40B4-BE49-F238E27FC236}">
                    <a16:creationId xmlns:a16="http://schemas.microsoft.com/office/drawing/2014/main" id="{38A61D3A-3087-ED30-F191-3F3CB99407E9}"/>
                  </a:ext>
                </a:extLst>
              </p:cNvPr>
              <p:cNvSpPr/>
              <p:nvPr/>
            </p:nvSpPr>
            <p:spPr>
              <a:xfrm>
                <a:off x="1726882" y="2687849"/>
                <a:ext cx="144775" cy="1452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61" name="Oval 37">
                <a:extLst>
                  <a:ext uri="{FF2B5EF4-FFF2-40B4-BE49-F238E27FC236}">
                    <a16:creationId xmlns:a16="http://schemas.microsoft.com/office/drawing/2014/main" id="{55A981C3-4388-7B51-20B0-5514CED7FA9C}"/>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62" name="Oval 38">
                <a:extLst>
                  <a:ext uri="{FF2B5EF4-FFF2-40B4-BE49-F238E27FC236}">
                    <a16:creationId xmlns:a16="http://schemas.microsoft.com/office/drawing/2014/main" id="{907FFF0B-ED49-514E-8E36-8D1C69603DCC}"/>
                  </a:ext>
                </a:extLst>
              </p:cNvPr>
              <p:cNvSpPr/>
              <p:nvPr/>
            </p:nvSpPr>
            <p:spPr>
              <a:xfrm>
                <a:off x="1658299" y="2618727"/>
                <a:ext cx="281940" cy="28346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63" name="Straight Connector 33">
            <a:extLst>
              <a:ext uri="{FF2B5EF4-FFF2-40B4-BE49-F238E27FC236}">
                <a16:creationId xmlns:a16="http://schemas.microsoft.com/office/drawing/2014/main" id="{77FC28AE-8EED-A152-7C4B-7449905B7ADD}"/>
              </a:ext>
            </a:extLst>
          </p:cNvPr>
          <p:cNvCxnSpPr>
            <a:cxnSpLocks/>
          </p:cNvCxnSpPr>
          <p:nvPr/>
        </p:nvCxnSpPr>
        <p:spPr>
          <a:xfrm flipV="1">
            <a:off x="9558951" y="1816100"/>
            <a:ext cx="0" cy="1727016"/>
          </a:xfrm>
          <a:prstGeom prst="line">
            <a:avLst/>
          </a:prstGeom>
          <a:ln w="9525">
            <a:solidFill>
              <a:srgbClr val="00B050"/>
            </a:solidFill>
            <a:tailEnd type="oval"/>
          </a:ln>
        </p:spPr>
        <p:style>
          <a:lnRef idx="1">
            <a:schemeClr val="accent1"/>
          </a:lnRef>
          <a:fillRef idx="0">
            <a:schemeClr val="accent1"/>
          </a:fillRef>
          <a:effectRef idx="0">
            <a:schemeClr val="accent1"/>
          </a:effectRef>
          <a:fontRef idx="minor">
            <a:schemeClr val="tx1"/>
          </a:fontRef>
        </p:style>
      </p:cxnSp>
      <p:cxnSp>
        <p:nvCxnSpPr>
          <p:cNvPr id="164" name="Straight Connector 67">
            <a:extLst>
              <a:ext uri="{FF2B5EF4-FFF2-40B4-BE49-F238E27FC236}">
                <a16:creationId xmlns:a16="http://schemas.microsoft.com/office/drawing/2014/main" id="{3E920CBF-32C9-FA54-F510-B8E10EC8F290}"/>
              </a:ext>
            </a:extLst>
          </p:cNvPr>
          <p:cNvCxnSpPr>
            <a:cxnSpLocks/>
          </p:cNvCxnSpPr>
          <p:nvPr/>
        </p:nvCxnSpPr>
        <p:spPr bwMode="auto">
          <a:xfrm flipH="1">
            <a:off x="8915713" y="1677303"/>
            <a:ext cx="1304037" cy="0"/>
          </a:xfrm>
          <a:prstGeom prst="line">
            <a:avLst/>
          </a:prstGeom>
          <a:ln w="19050" cap="rnd">
            <a:solidFill>
              <a:srgbClr val="00B050"/>
            </a:solidFill>
            <a:round/>
          </a:ln>
        </p:spPr>
        <p:style>
          <a:lnRef idx="1">
            <a:schemeClr val="accent1"/>
          </a:lnRef>
          <a:fillRef idx="0">
            <a:schemeClr val="accent1"/>
          </a:fillRef>
          <a:effectRef idx="0">
            <a:schemeClr val="accent1"/>
          </a:effectRef>
          <a:fontRef idx="minor">
            <a:schemeClr val="tx1"/>
          </a:fontRef>
        </p:style>
      </p:cxnSp>
      <p:sp>
        <p:nvSpPr>
          <p:cNvPr id="165" name="TextBox 123">
            <a:extLst>
              <a:ext uri="{FF2B5EF4-FFF2-40B4-BE49-F238E27FC236}">
                <a16:creationId xmlns:a16="http://schemas.microsoft.com/office/drawing/2014/main" id="{751C9F0B-202B-B9F7-DDC4-6ECB3BBAA778}"/>
              </a:ext>
            </a:extLst>
          </p:cNvPr>
          <p:cNvSpPr txBox="1"/>
          <p:nvPr/>
        </p:nvSpPr>
        <p:spPr bwMode="auto">
          <a:xfrm>
            <a:off x="8639513" y="1420967"/>
            <a:ext cx="1838873"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October 21-22</a:t>
            </a:r>
          </a:p>
        </p:txBody>
      </p:sp>
      <p:grpSp>
        <p:nvGrpSpPr>
          <p:cNvPr id="166" name="Group 165">
            <a:extLst>
              <a:ext uri="{FF2B5EF4-FFF2-40B4-BE49-F238E27FC236}">
                <a16:creationId xmlns:a16="http://schemas.microsoft.com/office/drawing/2014/main" id="{BFD6F48C-5E20-CDCD-8CA4-63022177365B}"/>
              </a:ext>
            </a:extLst>
          </p:cNvPr>
          <p:cNvGrpSpPr/>
          <p:nvPr/>
        </p:nvGrpSpPr>
        <p:grpSpPr>
          <a:xfrm>
            <a:off x="10877058" y="3478733"/>
            <a:ext cx="486441" cy="471125"/>
            <a:chOff x="1838325" y="2234359"/>
            <a:chExt cx="628641" cy="608848"/>
          </a:xfrm>
        </p:grpSpPr>
        <p:sp>
          <p:nvSpPr>
            <p:cNvPr id="167" name="Arc 166">
              <a:extLst>
                <a:ext uri="{FF2B5EF4-FFF2-40B4-BE49-F238E27FC236}">
                  <a16:creationId xmlns:a16="http://schemas.microsoft.com/office/drawing/2014/main" id="{722318D0-623B-2AEF-5D6B-315ED9EE6592}"/>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168" name="Group 167">
              <a:extLst>
                <a:ext uri="{FF2B5EF4-FFF2-40B4-BE49-F238E27FC236}">
                  <a16:creationId xmlns:a16="http://schemas.microsoft.com/office/drawing/2014/main" id="{09986A4F-D627-50CC-138E-96939D20FDA5}"/>
                </a:ext>
              </a:extLst>
            </p:cNvPr>
            <p:cNvGrpSpPr/>
            <p:nvPr/>
          </p:nvGrpSpPr>
          <p:grpSpPr>
            <a:xfrm>
              <a:off x="1943086" y="2319327"/>
              <a:ext cx="440062" cy="442440"/>
              <a:chOff x="1579238" y="2539239"/>
              <a:chExt cx="440062" cy="442440"/>
            </a:xfrm>
          </p:grpSpPr>
          <p:sp>
            <p:nvSpPr>
              <p:cNvPr id="169" name="Oval 168">
                <a:extLst>
                  <a:ext uri="{FF2B5EF4-FFF2-40B4-BE49-F238E27FC236}">
                    <a16:creationId xmlns:a16="http://schemas.microsoft.com/office/drawing/2014/main" id="{AAAE2AF3-7542-3535-CD98-50B558E41979}"/>
                  </a:ext>
                </a:extLst>
              </p:cNvPr>
              <p:cNvSpPr/>
              <p:nvPr/>
            </p:nvSpPr>
            <p:spPr>
              <a:xfrm>
                <a:off x="1726882" y="2687849"/>
                <a:ext cx="144775" cy="145220"/>
              </a:xfrm>
              <a:prstGeom prst="ellipse">
                <a:avLst/>
              </a:prstGeom>
              <a:solidFill>
                <a:srgbClr val="FF6D78"/>
              </a:solid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70" name="Oval 169">
                <a:extLst>
                  <a:ext uri="{FF2B5EF4-FFF2-40B4-BE49-F238E27FC236}">
                    <a16:creationId xmlns:a16="http://schemas.microsoft.com/office/drawing/2014/main" id="{74BB67C1-35FD-D27B-4ABC-64420C7B96F7}"/>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71" name="Oval 170">
                <a:extLst>
                  <a:ext uri="{FF2B5EF4-FFF2-40B4-BE49-F238E27FC236}">
                    <a16:creationId xmlns:a16="http://schemas.microsoft.com/office/drawing/2014/main" id="{8AFBDBD4-B5C2-D2AC-11BD-8DA283DF8482}"/>
                  </a:ext>
                </a:extLst>
              </p:cNvPr>
              <p:cNvSpPr/>
              <p:nvPr/>
            </p:nvSpPr>
            <p:spPr>
              <a:xfrm>
                <a:off x="1658299" y="2618727"/>
                <a:ext cx="281940" cy="283464"/>
              </a:xfrm>
              <a:prstGeom prst="ellipse">
                <a:avLst/>
              </a:prstGeom>
              <a:no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72" name="Straight Connector 171">
            <a:extLst>
              <a:ext uri="{FF2B5EF4-FFF2-40B4-BE49-F238E27FC236}">
                <a16:creationId xmlns:a16="http://schemas.microsoft.com/office/drawing/2014/main" id="{8FE29317-8487-FCB0-5A64-5D3D4A7033DA}"/>
              </a:ext>
            </a:extLst>
          </p:cNvPr>
          <p:cNvCxnSpPr>
            <a:cxnSpLocks/>
          </p:cNvCxnSpPr>
          <p:nvPr/>
        </p:nvCxnSpPr>
        <p:spPr>
          <a:xfrm>
            <a:off x="11128381" y="3885475"/>
            <a:ext cx="0" cy="1588225"/>
          </a:xfrm>
          <a:prstGeom prst="line">
            <a:avLst/>
          </a:prstGeom>
          <a:ln w="9525">
            <a:solidFill>
              <a:srgbClr val="FF6D78"/>
            </a:solidFill>
            <a:tailEnd type="ova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D6FFBDA2-D59E-ED34-0992-0ADA839BF3D1}"/>
              </a:ext>
            </a:extLst>
          </p:cNvPr>
          <p:cNvCxnSpPr>
            <a:cxnSpLocks/>
          </p:cNvCxnSpPr>
          <p:nvPr/>
        </p:nvCxnSpPr>
        <p:spPr bwMode="auto">
          <a:xfrm flipH="1">
            <a:off x="10416540" y="5940816"/>
            <a:ext cx="1493520" cy="0"/>
          </a:xfrm>
          <a:prstGeom prst="line">
            <a:avLst/>
          </a:prstGeom>
          <a:ln w="19050" cap="rnd">
            <a:solidFill>
              <a:srgbClr val="FF6D78"/>
            </a:solidFill>
            <a:round/>
          </a:ln>
        </p:spPr>
        <p:style>
          <a:lnRef idx="1">
            <a:schemeClr val="accent1"/>
          </a:lnRef>
          <a:fillRef idx="0">
            <a:schemeClr val="accent1"/>
          </a:fillRef>
          <a:effectRef idx="0">
            <a:schemeClr val="accent1"/>
          </a:effectRef>
          <a:fontRef idx="minor">
            <a:schemeClr val="tx1"/>
          </a:fontRef>
        </p:style>
      </p:cxnSp>
      <p:sp>
        <p:nvSpPr>
          <p:cNvPr id="174" name="TextBox 173">
            <a:extLst>
              <a:ext uri="{FF2B5EF4-FFF2-40B4-BE49-F238E27FC236}">
                <a16:creationId xmlns:a16="http://schemas.microsoft.com/office/drawing/2014/main" id="{1326D0FA-1CB2-1FAF-EB3A-A490C534D612}"/>
              </a:ext>
            </a:extLst>
          </p:cNvPr>
          <p:cNvSpPr txBox="1"/>
          <p:nvPr/>
        </p:nvSpPr>
        <p:spPr bwMode="auto">
          <a:xfrm>
            <a:off x="10074657" y="5684480"/>
            <a:ext cx="2117343"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November 25-26</a:t>
            </a:r>
          </a:p>
        </p:txBody>
      </p:sp>
      <p:sp>
        <p:nvSpPr>
          <p:cNvPr id="179" name="TextBox 104">
            <a:extLst>
              <a:ext uri="{FF2B5EF4-FFF2-40B4-BE49-F238E27FC236}">
                <a16:creationId xmlns:a16="http://schemas.microsoft.com/office/drawing/2014/main" id="{99C98B28-1904-56C4-DF65-A0E43D43C029}"/>
              </a:ext>
            </a:extLst>
          </p:cNvPr>
          <p:cNvSpPr txBox="1"/>
          <p:nvPr/>
        </p:nvSpPr>
        <p:spPr bwMode="auto">
          <a:xfrm>
            <a:off x="1158632" y="1834938"/>
            <a:ext cx="3098383" cy="707886"/>
          </a:xfrm>
          <a:prstGeom prst="rect">
            <a:avLst/>
          </a:prstGeom>
          <a:noFill/>
        </p:spPr>
        <p:txBody>
          <a:bodyPr wrap="square">
            <a:spAutoFit/>
          </a:bodyPr>
          <a:lstStyle/>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FCA36N60NF x2 lots (SiC MOS – TE-CRG)</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ISO7763FQDWRQ1 (Isolator – TE-CRG)</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ISO124U x3 lots (Isolator –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TCA9406 (I2C Transceiver – TE-CRG)</a:t>
            </a:r>
          </a:p>
        </p:txBody>
      </p:sp>
      <p:sp>
        <p:nvSpPr>
          <p:cNvPr id="180" name="TextBox 104">
            <a:extLst>
              <a:ext uri="{FF2B5EF4-FFF2-40B4-BE49-F238E27FC236}">
                <a16:creationId xmlns:a16="http://schemas.microsoft.com/office/drawing/2014/main" id="{83C50D5C-627F-9868-49D5-68C221EBFE5C}"/>
              </a:ext>
            </a:extLst>
          </p:cNvPr>
          <p:cNvSpPr txBox="1"/>
          <p:nvPr/>
        </p:nvSpPr>
        <p:spPr bwMode="auto">
          <a:xfrm>
            <a:off x="745001" y="4718269"/>
            <a:ext cx="1426697" cy="400110"/>
          </a:xfrm>
          <a:prstGeom prst="rect">
            <a:avLst/>
          </a:prstGeom>
          <a:noFill/>
        </p:spPr>
        <p:txBody>
          <a:bodyPr wrap="square">
            <a:spAutoFit/>
          </a:bodyPr>
          <a:lstStyle/>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 Production Lot</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 Test Lot</a:t>
            </a:r>
          </a:p>
        </p:txBody>
      </p:sp>
      <p:sp>
        <p:nvSpPr>
          <p:cNvPr id="194" name="Rectangle 193">
            <a:extLst>
              <a:ext uri="{FF2B5EF4-FFF2-40B4-BE49-F238E27FC236}">
                <a16:creationId xmlns:a16="http://schemas.microsoft.com/office/drawing/2014/main" id="{948FA757-4564-0AA6-821A-964C8B3931DB}"/>
              </a:ext>
            </a:extLst>
          </p:cNvPr>
          <p:cNvSpPr/>
          <p:nvPr/>
        </p:nvSpPr>
        <p:spPr bwMode="auto">
          <a:xfrm>
            <a:off x="4773509" y="1396481"/>
            <a:ext cx="7267407" cy="4597129"/>
          </a:xfrm>
          <a:prstGeom prst="rect">
            <a:avLst/>
          </a:prstGeom>
          <a:solidFill>
            <a:schemeClr val="bg1">
              <a:alpha val="68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95" name="TextBox 104">
            <a:extLst>
              <a:ext uri="{FF2B5EF4-FFF2-40B4-BE49-F238E27FC236}">
                <a16:creationId xmlns:a16="http://schemas.microsoft.com/office/drawing/2014/main" id="{83036844-0435-B58F-18C0-117140F2DAB4}"/>
              </a:ext>
            </a:extLst>
          </p:cNvPr>
          <p:cNvSpPr txBox="1"/>
          <p:nvPr/>
        </p:nvSpPr>
        <p:spPr bwMode="auto">
          <a:xfrm>
            <a:off x="4120554" y="1803446"/>
            <a:ext cx="2607061" cy="1169551"/>
          </a:xfrm>
          <a:prstGeom prst="rect">
            <a:avLst/>
          </a:prstGeom>
          <a:noFill/>
        </p:spPr>
        <p:txBody>
          <a:bodyPr wrap="square">
            <a:spAutoFit/>
          </a:bodyPr>
          <a:lstStyle/>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DS2401+ (1-Wire – SY-EPC)</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CY62157EV30 (SRAM –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INA146UA (Opamp –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SN74LVC16T245DGG (Transceiver – BE-CEM)</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PCA9615 (I2C Transceiver –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 RD3P130SP (MOSFET – SY-EPC ))</a:t>
            </a:r>
          </a:p>
        </p:txBody>
      </p:sp>
      <p:sp>
        <p:nvSpPr>
          <p:cNvPr id="196" name="TextBox 104">
            <a:extLst>
              <a:ext uri="{FF2B5EF4-FFF2-40B4-BE49-F238E27FC236}">
                <a16:creationId xmlns:a16="http://schemas.microsoft.com/office/drawing/2014/main" id="{A014816C-CEA2-7126-09FB-849D2A28BA76}"/>
              </a:ext>
            </a:extLst>
          </p:cNvPr>
          <p:cNvSpPr txBox="1"/>
          <p:nvPr/>
        </p:nvSpPr>
        <p:spPr bwMode="auto">
          <a:xfrm>
            <a:off x="2624866" y="3922607"/>
            <a:ext cx="2644092" cy="1785104"/>
          </a:xfrm>
          <a:prstGeom prst="rect">
            <a:avLst/>
          </a:prstGeom>
          <a:noFill/>
        </p:spPr>
        <p:txBody>
          <a:bodyPr wrap="square">
            <a:spAutoFit/>
          </a:bodyPr>
          <a:lstStyle/>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CD4066 (Analog Switch BE-CEM)</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SM30T12CAY  (Thyristor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SMP75-8 (Thyristor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SP00800SDT  (Thyristor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SP0080SC  (Thyristor TE-CRG)</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SM15T12CAY  (Thyristor TE-CRG)</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LFSPXO018038 (Oscillator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LFSPXO018041 (Oscillator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LFSPXO0180xx  (Oscillator BE-CEM)</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IKW15N120BH6 (IGBT – SY-EPC)</a:t>
            </a:r>
          </a:p>
          <a:p>
            <a:pPr marL="171450" indent="-171450">
              <a:buFont typeface="Wingdings" panose="05000000000000000000" pitchFamily="2" charset="2"/>
              <a:buChar char="v"/>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ISO124U x1 lot (Isolator – TE-CRG)</a:t>
            </a:r>
          </a:p>
        </p:txBody>
      </p:sp>
      <p:sp>
        <p:nvSpPr>
          <p:cNvPr id="198" name="Date Placeholder 4">
            <a:extLst>
              <a:ext uri="{FF2B5EF4-FFF2-40B4-BE49-F238E27FC236}">
                <a16:creationId xmlns:a16="http://schemas.microsoft.com/office/drawing/2014/main" id="{AB1A7679-FA09-B5B3-5BE5-F7DCC7BF4009}"/>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cxnSp>
        <p:nvCxnSpPr>
          <p:cNvPr id="199" name="Straight Connector 198">
            <a:extLst>
              <a:ext uri="{FF2B5EF4-FFF2-40B4-BE49-F238E27FC236}">
                <a16:creationId xmlns:a16="http://schemas.microsoft.com/office/drawing/2014/main" id="{C2535970-E064-3AE9-F5A1-3F098BDB9696}"/>
              </a:ext>
            </a:extLst>
          </p:cNvPr>
          <p:cNvCxnSpPr>
            <a:cxnSpLocks/>
          </p:cNvCxnSpPr>
          <p:nvPr/>
        </p:nvCxnSpPr>
        <p:spPr>
          <a:xfrm>
            <a:off x="2557352" y="3885475"/>
            <a:ext cx="0" cy="1588225"/>
          </a:xfrm>
          <a:prstGeom prst="line">
            <a:avLst/>
          </a:prstGeom>
          <a:ln w="9525">
            <a:solidFill>
              <a:srgbClr val="FF6D78"/>
            </a:solidFill>
            <a:tailEnd type="oval"/>
          </a:ln>
        </p:spPr>
        <p:style>
          <a:lnRef idx="1">
            <a:schemeClr val="accent1"/>
          </a:lnRef>
          <a:fillRef idx="0">
            <a:schemeClr val="accent1"/>
          </a:fillRef>
          <a:effectRef idx="0">
            <a:schemeClr val="accent1"/>
          </a:effectRef>
          <a:fontRef idx="minor">
            <a:schemeClr val="tx1"/>
          </a:fontRef>
        </p:style>
      </p:cxnSp>
      <p:sp>
        <p:nvSpPr>
          <p:cNvPr id="200" name="TextBox 199">
            <a:extLst>
              <a:ext uri="{FF2B5EF4-FFF2-40B4-BE49-F238E27FC236}">
                <a16:creationId xmlns:a16="http://schemas.microsoft.com/office/drawing/2014/main" id="{CD5FED0E-3A55-FE44-DC54-5053880DA847}"/>
              </a:ext>
            </a:extLst>
          </p:cNvPr>
          <p:cNvSpPr txBox="1"/>
          <p:nvPr/>
        </p:nvSpPr>
        <p:spPr>
          <a:xfrm>
            <a:off x="8047788" y="2099197"/>
            <a:ext cx="2781300" cy="830997"/>
          </a:xfrm>
          <a:prstGeom prst="rect">
            <a:avLst/>
          </a:prstGeom>
          <a:noFill/>
        </p:spPr>
        <p:txBody>
          <a:bodyPr wrap="square">
            <a:spAutoFit/>
          </a:bodyPr>
          <a:lstStyle/>
          <a:p>
            <a:r>
              <a:rPr lang="en-GB" sz="1600" b="1" dirty="0">
                <a:solidFill>
                  <a:srgbClr val="A40000"/>
                </a:solidFill>
              </a:rPr>
              <a:t>We still have available slots for this year so don’t hesitate to make requests</a:t>
            </a:r>
          </a:p>
        </p:txBody>
      </p:sp>
    </p:spTree>
    <p:extLst>
      <p:ext uri="{BB962C8B-B14F-4D97-AF65-F5344CB8AC3E}">
        <p14:creationId xmlns:p14="http://schemas.microsoft.com/office/powerpoint/2010/main" val="99264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par>
                                <p:cTn id="8" presetID="10" presetClass="entr" presetSubtype="0" fill="hold"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fade">
                                      <p:cBhvr>
                                        <p:cTn id="10" dur="500"/>
                                        <p:tgtEl>
                                          <p:spTgt spid="103"/>
                                        </p:tgtEl>
                                      </p:cBhvr>
                                    </p:animEffect>
                                  </p:childTnLst>
                                </p:cTn>
                              </p:par>
                              <p:par>
                                <p:cTn id="11" presetID="10" presetClass="entr" presetSubtype="0" fill="hold" nodeType="with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500"/>
                                        <p:tgtEl>
                                          <p:spTgt spid="104"/>
                                        </p:tgtEl>
                                      </p:cBhvr>
                                    </p:animEffect>
                                  </p:childTnLst>
                                </p:cTn>
                              </p:par>
                              <p:par>
                                <p:cTn id="14" presetID="10" presetClass="entr" presetSubtype="0" fill="hold" nodeType="withEffect">
                                  <p:stCondLst>
                                    <p:cond delay="0"/>
                                  </p:stCondLst>
                                  <p:childTnLst>
                                    <p:set>
                                      <p:cBhvr>
                                        <p:cTn id="15" dur="1" fill="hold">
                                          <p:stCondLst>
                                            <p:cond delay="0"/>
                                          </p:stCondLst>
                                        </p:cTn>
                                        <p:tgtEl>
                                          <p:spTgt spid="110"/>
                                        </p:tgtEl>
                                        <p:attrNameLst>
                                          <p:attrName>style.visibility</p:attrName>
                                        </p:attrNameLst>
                                      </p:cBhvr>
                                      <p:to>
                                        <p:strVal val="visible"/>
                                      </p:to>
                                    </p:set>
                                    <p:animEffect transition="in" filter="fade">
                                      <p:cBhvr>
                                        <p:cTn id="16" dur="500"/>
                                        <p:tgtEl>
                                          <p:spTgt spid="110"/>
                                        </p:tgtEl>
                                      </p:cBhvr>
                                    </p:animEffect>
                                  </p:childTnLst>
                                </p:cTn>
                              </p:par>
                              <p:par>
                                <p:cTn id="17" presetID="10" presetClass="entr" presetSubtype="0" fill="hold" nodeType="withEffect">
                                  <p:stCondLst>
                                    <p:cond delay="0"/>
                                  </p:stCondLst>
                                  <p:childTnLst>
                                    <p:set>
                                      <p:cBhvr>
                                        <p:cTn id="18" dur="1" fill="hold">
                                          <p:stCondLst>
                                            <p:cond delay="0"/>
                                          </p:stCondLst>
                                        </p:cTn>
                                        <p:tgtEl>
                                          <p:spTgt spid="111"/>
                                        </p:tgtEl>
                                        <p:attrNameLst>
                                          <p:attrName>style.visibility</p:attrName>
                                        </p:attrNameLst>
                                      </p:cBhvr>
                                      <p:to>
                                        <p:strVal val="visible"/>
                                      </p:to>
                                    </p:set>
                                    <p:animEffect transition="in" filter="fade">
                                      <p:cBhvr>
                                        <p:cTn id="19" dur="500"/>
                                        <p:tgtEl>
                                          <p:spTgt spid="111"/>
                                        </p:tgtEl>
                                      </p:cBhvr>
                                    </p:animEffect>
                                  </p:childTnLst>
                                </p:cTn>
                              </p:par>
                              <p:par>
                                <p:cTn id="20" presetID="10" presetClass="entr" presetSubtype="0" fill="hold" nodeType="withEffect">
                                  <p:stCondLst>
                                    <p:cond delay="0"/>
                                  </p:stCondLst>
                                  <p:childTnLst>
                                    <p:set>
                                      <p:cBhvr>
                                        <p:cTn id="21" dur="1" fill="hold">
                                          <p:stCondLst>
                                            <p:cond delay="0"/>
                                          </p:stCondLst>
                                        </p:cTn>
                                        <p:tgtEl>
                                          <p:spTgt spid="118"/>
                                        </p:tgtEl>
                                        <p:attrNameLst>
                                          <p:attrName>style.visibility</p:attrName>
                                        </p:attrNameLst>
                                      </p:cBhvr>
                                      <p:to>
                                        <p:strVal val="visible"/>
                                      </p:to>
                                    </p:set>
                                    <p:animEffect transition="in" filter="fade">
                                      <p:cBhvr>
                                        <p:cTn id="22" dur="500"/>
                                        <p:tgtEl>
                                          <p:spTgt spid="118"/>
                                        </p:tgtEl>
                                      </p:cBhvr>
                                    </p:animEffect>
                                  </p:childTnLst>
                                </p:cTn>
                              </p:par>
                              <p:par>
                                <p:cTn id="23" presetID="10" presetClass="entr" presetSubtype="0" fill="hold" nodeType="with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fade">
                                      <p:cBhvr>
                                        <p:cTn id="25" dur="500"/>
                                        <p:tgtEl>
                                          <p:spTgt spid="119"/>
                                        </p:tgtEl>
                                      </p:cBhvr>
                                    </p:animEffect>
                                  </p:childTnLst>
                                </p:cTn>
                              </p:par>
                              <p:par>
                                <p:cTn id="26" presetID="10" presetClass="entr" presetSubtype="0" fill="hold" nodeType="withEffect">
                                  <p:stCondLst>
                                    <p:cond delay="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childTnLst>
                                </p:cTn>
                              </p:par>
                              <p:par>
                                <p:cTn id="29" presetID="10" presetClass="entr" presetSubtype="0" fill="hold" nodeType="withEffect">
                                  <p:stCondLst>
                                    <p:cond delay="0"/>
                                  </p:stCondLst>
                                  <p:childTnLst>
                                    <p:set>
                                      <p:cBhvr>
                                        <p:cTn id="30" dur="1" fill="hold">
                                          <p:stCondLst>
                                            <p:cond delay="0"/>
                                          </p:stCondLst>
                                        </p:cTn>
                                        <p:tgtEl>
                                          <p:spTgt spid="126"/>
                                        </p:tgtEl>
                                        <p:attrNameLst>
                                          <p:attrName>style.visibility</p:attrName>
                                        </p:attrNameLst>
                                      </p:cBhvr>
                                      <p:to>
                                        <p:strVal val="visible"/>
                                      </p:to>
                                    </p:set>
                                    <p:animEffect transition="in" filter="fade">
                                      <p:cBhvr>
                                        <p:cTn id="31" dur="500"/>
                                        <p:tgtEl>
                                          <p:spTgt spid="126"/>
                                        </p:tgtEl>
                                      </p:cBhvr>
                                    </p:animEffect>
                                  </p:childTnLst>
                                </p:cTn>
                              </p:par>
                              <p:par>
                                <p:cTn id="32" presetID="10" presetClass="entr" presetSubtype="0" fill="hold" nodeType="withEffect">
                                  <p:stCondLst>
                                    <p:cond delay="0"/>
                                  </p:stCondLst>
                                  <p:childTnLst>
                                    <p:set>
                                      <p:cBhvr>
                                        <p:cTn id="33" dur="1" fill="hold">
                                          <p:stCondLst>
                                            <p:cond delay="0"/>
                                          </p:stCondLst>
                                        </p:cTn>
                                        <p:tgtEl>
                                          <p:spTgt spid="127"/>
                                        </p:tgtEl>
                                        <p:attrNameLst>
                                          <p:attrName>style.visibility</p:attrName>
                                        </p:attrNameLst>
                                      </p:cBhvr>
                                      <p:to>
                                        <p:strVal val="visible"/>
                                      </p:to>
                                    </p:set>
                                    <p:animEffect transition="in" filter="fade">
                                      <p:cBhvr>
                                        <p:cTn id="34" dur="500"/>
                                        <p:tgtEl>
                                          <p:spTgt spid="12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8"/>
                                        </p:tgtEl>
                                        <p:attrNameLst>
                                          <p:attrName>style.visibility</p:attrName>
                                        </p:attrNameLst>
                                      </p:cBhvr>
                                      <p:to>
                                        <p:strVal val="visible"/>
                                      </p:to>
                                    </p:set>
                                    <p:animEffect transition="in" filter="fade">
                                      <p:cBhvr>
                                        <p:cTn id="37" dur="500"/>
                                        <p:tgtEl>
                                          <p:spTgt spid="128"/>
                                        </p:tgtEl>
                                      </p:cBhvr>
                                    </p:animEffect>
                                  </p:childTnLst>
                                </p:cTn>
                              </p:par>
                              <p:par>
                                <p:cTn id="38" presetID="10" presetClass="entr" presetSubtype="0" fill="hold" nodeType="withEffect">
                                  <p:stCondLst>
                                    <p:cond delay="0"/>
                                  </p:stCondLst>
                                  <p:childTnLst>
                                    <p:set>
                                      <p:cBhvr>
                                        <p:cTn id="39" dur="1" fill="hold">
                                          <p:stCondLst>
                                            <p:cond delay="0"/>
                                          </p:stCondLst>
                                        </p:cTn>
                                        <p:tgtEl>
                                          <p:spTgt spid="129"/>
                                        </p:tgtEl>
                                        <p:attrNameLst>
                                          <p:attrName>style.visibility</p:attrName>
                                        </p:attrNameLst>
                                      </p:cBhvr>
                                      <p:to>
                                        <p:strVal val="visible"/>
                                      </p:to>
                                    </p:set>
                                    <p:animEffect transition="in" filter="fade">
                                      <p:cBhvr>
                                        <p:cTn id="40" dur="500"/>
                                        <p:tgtEl>
                                          <p:spTgt spid="129"/>
                                        </p:tgtEl>
                                      </p:cBhvr>
                                    </p:animEffect>
                                  </p:childTnLst>
                                </p:cTn>
                              </p:par>
                              <p:par>
                                <p:cTn id="41" presetID="10" presetClass="entr" presetSubtype="0" fill="hold" nodeType="withEffect">
                                  <p:stCondLst>
                                    <p:cond delay="0"/>
                                  </p:stCondLst>
                                  <p:childTnLst>
                                    <p:set>
                                      <p:cBhvr>
                                        <p:cTn id="42" dur="1" fill="hold">
                                          <p:stCondLst>
                                            <p:cond delay="0"/>
                                          </p:stCondLst>
                                        </p:cTn>
                                        <p:tgtEl>
                                          <p:spTgt spid="135"/>
                                        </p:tgtEl>
                                        <p:attrNameLst>
                                          <p:attrName>style.visibility</p:attrName>
                                        </p:attrNameLst>
                                      </p:cBhvr>
                                      <p:to>
                                        <p:strVal val="visible"/>
                                      </p:to>
                                    </p:set>
                                    <p:animEffect transition="in" filter="fade">
                                      <p:cBhvr>
                                        <p:cTn id="43" dur="500"/>
                                        <p:tgtEl>
                                          <p:spTgt spid="135"/>
                                        </p:tgtEl>
                                      </p:cBhvr>
                                    </p:animEffect>
                                  </p:childTnLst>
                                </p:cTn>
                              </p:par>
                              <p:par>
                                <p:cTn id="44" presetID="10" presetClass="entr" presetSubtype="0" fill="hold" nodeType="withEffect">
                                  <p:stCondLst>
                                    <p:cond delay="0"/>
                                  </p:stCondLst>
                                  <p:childTnLst>
                                    <p:set>
                                      <p:cBhvr>
                                        <p:cTn id="45" dur="1" fill="hold">
                                          <p:stCondLst>
                                            <p:cond delay="0"/>
                                          </p:stCondLst>
                                        </p:cTn>
                                        <p:tgtEl>
                                          <p:spTgt spid="136"/>
                                        </p:tgtEl>
                                        <p:attrNameLst>
                                          <p:attrName>style.visibility</p:attrName>
                                        </p:attrNameLst>
                                      </p:cBhvr>
                                      <p:to>
                                        <p:strVal val="visible"/>
                                      </p:to>
                                    </p:set>
                                    <p:animEffect transition="in" filter="fade">
                                      <p:cBhvr>
                                        <p:cTn id="46" dur="500"/>
                                        <p:tgtEl>
                                          <p:spTgt spid="1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37"/>
                                        </p:tgtEl>
                                        <p:attrNameLst>
                                          <p:attrName>style.visibility</p:attrName>
                                        </p:attrNameLst>
                                      </p:cBhvr>
                                      <p:to>
                                        <p:strVal val="visible"/>
                                      </p:to>
                                    </p:set>
                                    <p:animEffect transition="in" filter="fade">
                                      <p:cBhvr>
                                        <p:cTn id="49" dur="500"/>
                                        <p:tgtEl>
                                          <p:spTgt spid="13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8"/>
                                        </p:tgtEl>
                                        <p:attrNameLst>
                                          <p:attrName>style.visibility</p:attrName>
                                        </p:attrNameLst>
                                      </p:cBhvr>
                                      <p:to>
                                        <p:strVal val="visible"/>
                                      </p:to>
                                    </p:set>
                                    <p:animEffect transition="in" filter="fade">
                                      <p:cBhvr>
                                        <p:cTn id="52" dur="500"/>
                                        <p:tgtEl>
                                          <p:spTgt spid="138"/>
                                        </p:tgtEl>
                                      </p:cBhvr>
                                    </p:animEffect>
                                  </p:childTnLst>
                                </p:cTn>
                              </p:par>
                              <p:par>
                                <p:cTn id="53" presetID="10" presetClass="entr" presetSubtype="0" fill="hold" nodeType="with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fade">
                                      <p:cBhvr>
                                        <p:cTn id="55" dur="500"/>
                                        <p:tgtEl>
                                          <p:spTgt spid="139"/>
                                        </p:tgtEl>
                                      </p:cBhvr>
                                    </p:animEffect>
                                  </p:childTnLst>
                                </p:cTn>
                              </p:par>
                              <p:par>
                                <p:cTn id="56" presetID="10" presetClass="entr" presetSubtype="0" fill="hold" nodeType="withEffect">
                                  <p:stCondLst>
                                    <p:cond delay="0"/>
                                  </p:stCondLst>
                                  <p:childTnLst>
                                    <p:set>
                                      <p:cBhvr>
                                        <p:cTn id="57" dur="1" fill="hold">
                                          <p:stCondLst>
                                            <p:cond delay="0"/>
                                          </p:stCondLst>
                                        </p:cTn>
                                        <p:tgtEl>
                                          <p:spTgt spid="145"/>
                                        </p:tgtEl>
                                        <p:attrNameLst>
                                          <p:attrName>style.visibility</p:attrName>
                                        </p:attrNameLst>
                                      </p:cBhvr>
                                      <p:to>
                                        <p:strVal val="visible"/>
                                      </p:to>
                                    </p:set>
                                    <p:animEffect transition="in" filter="fade">
                                      <p:cBhvr>
                                        <p:cTn id="58" dur="500"/>
                                        <p:tgtEl>
                                          <p:spTgt spid="145"/>
                                        </p:tgtEl>
                                      </p:cBhvr>
                                    </p:animEffect>
                                  </p:childTnLst>
                                </p:cTn>
                              </p:par>
                              <p:par>
                                <p:cTn id="59" presetID="10" presetClass="entr" presetSubtype="0" fill="hold" nodeType="withEffect">
                                  <p:stCondLst>
                                    <p:cond delay="0"/>
                                  </p:stCondLst>
                                  <p:childTnLst>
                                    <p:set>
                                      <p:cBhvr>
                                        <p:cTn id="60" dur="1" fill="hold">
                                          <p:stCondLst>
                                            <p:cond delay="0"/>
                                          </p:stCondLst>
                                        </p:cTn>
                                        <p:tgtEl>
                                          <p:spTgt spid="146"/>
                                        </p:tgtEl>
                                        <p:attrNameLst>
                                          <p:attrName>style.visibility</p:attrName>
                                        </p:attrNameLst>
                                      </p:cBhvr>
                                      <p:to>
                                        <p:strVal val="visible"/>
                                      </p:to>
                                    </p:set>
                                    <p:animEffect transition="in" filter="fade">
                                      <p:cBhvr>
                                        <p:cTn id="61" dur="500"/>
                                        <p:tgtEl>
                                          <p:spTgt spid="14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47"/>
                                        </p:tgtEl>
                                        <p:attrNameLst>
                                          <p:attrName>style.visibility</p:attrName>
                                        </p:attrNameLst>
                                      </p:cBhvr>
                                      <p:to>
                                        <p:strVal val="visible"/>
                                      </p:to>
                                    </p:set>
                                    <p:animEffect transition="in" filter="fade">
                                      <p:cBhvr>
                                        <p:cTn id="64" dur="500"/>
                                        <p:tgtEl>
                                          <p:spTgt spid="147"/>
                                        </p:tgtEl>
                                      </p:cBhvr>
                                    </p:animEffect>
                                  </p:childTnLst>
                                </p:cTn>
                              </p:par>
                              <p:par>
                                <p:cTn id="65" presetID="10" presetClass="entr" presetSubtype="0" fill="hold" nodeType="withEffect">
                                  <p:stCondLst>
                                    <p:cond delay="0"/>
                                  </p:stCondLst>
                                  <p:childTnLst>
                                    <p:set>
                                      <p:cBhvr>
                                        <p:cTn id="66" dur="1" fill="hold">
                                          <p:stCondLst>
                                            <p:cond delay="0"/>
                                          </p:stCondLst>
                                        </p:cTn>
                                        <p:tgtEl>
                                          <p:spTgt spid="148"/>
                                        </p:tgtEl>
                                        <p:attrNameLst>
                                          <p:attrName>style.visibility</p:attrName>
                                        </p:attrNameLst>
                                      </p:cBhvr>
                                      <p:to>
                                        <p:strVal val="visible"/>
                                      </p:to>
                                    </p:set>
                                    <p:animEffect transition="in" filter="fade">
                                      <p:cBhvr>
                                        <p:cTn id="67" dur="500"/>
                                        <p:tgtEl>
                                          <p:spTgt spid="148"/>
                                        </p:tgtEl>
                                      </p:cBhvr>
                                    </p:animEffect>
                                  </p:childTnLst>
                                </p:cTn>
                              </p:par>
                              <p:par>
                                <p:cTn id="68" presetID="10" presetClass="entr" presetSubtype="0" fill="hold" nodeType="withEffect">
                                  <p:stCondLst>
                                    <p:cond delay="0"/>
                                  </p:stCondLst>
                                  <p:childTnLst>
                                    <p:set>
                                      <p:cBhvr>
                                        <p:cTn id="69" dur="1" fill="hold">
                                          <p:stCondLst>
                                            <p:cond delay="0"/>
                                          </p:stCondLst>
                                        </p:cTn>
                                        <p:tgtEl>
                                          <p:spTgt spid="154"/>
                                        </p:tgtEl>
                                        <p:attrNameLst>
                                          <p:attrName>style.visibility</p:attrName>
                                        </p:attrNameLst>
                                      </p:cBhvr>
                                      <p:to>
                                        <p:strVal val="visible"/>
                                      </p:to>
                                    </p:set>
                                    <p:animEffect transition="in" filter="fade">
                                      <p:cBhvr>
                                        <p:cTn id="70" dur="500"/>
                                        <p:tgtEl>
                                          <p:spTgt spid="15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55"/>
                                        </p:tgtEl>
                                        <p:attrNameLst>
                                          <p:attrName>style.visibility</p:attrName>
                                        </p:attrNameLst>
                                      </p:cBhvr>
                                      <p:to>
                                        <p:strVal val="visible"/>
                                      </p:to>
                                    </p:set>
                                    <p:animEffect transition="in" filter="fade">
                                      <p:cBhvr>
                                        <p:cTn id="73" dur="500"/>
                                        <p:tgtEl>
                                          <p:spTgt spid="155"/>
                                        </p:tgtEl>
                                      </p:cBhvr>
                                    </p:animEffect>
                                  </p:childTnLst>
                                </p:cTn>
                              </p:par>
                              <p:par>
                                <p:cTn id="74" presetID="10" presetClass="entr" presetSubtype="0" fill="hold" nodeType="withEffect">
                                  <p:stCondLst>
                                    <p:cond delay="0"/>
                                  </p:stCondLst>
                                  <p:childTnLst>
                                    <p:set>
                                      <p:cBhvr>
                                        <p:cTn id="75" dur="1" fill="hold">
                                          <p:stCondLst>
                                            <p:cond delay="0"/>
                                          </p:stCondLst>
                                        </p:cTn>
                                        <p:tgtEl>
                                          <p:spTgt spid="156"/>
                                        </p:tgtEl>
                                        <p:attrNameLst>
                                          <p:attrName>style.visibility</p:attrName>
                                        </p:attrNameLst>
                                      </p:cBhvr>
                                      <p:to>
                                        <p:strVal val="visible"/>
                                      </p:to>
                                    </p:set>
                                    <p:animEffect transition="in" filter="fade">
                                      <p:cBhvr>
                                        <p:cTn id="76" dur="500"/>
                                        <p:tgtEl>
                                          <p:spTgt spid="156"/>
                                        </p:tgtEl>
                                      </p:cBhvr>
                                    </p:animEffect>
                                  </p:childTnLst>
                                </p:cTn>
                              </p:par>
                              <p:par>
                                <p:cTn id="77" presetID="10" presetClass="entr" presetSubtype="0" fill="hold" nodeType="withEffect">
                                  <p:stCondLst>
                                    <p:cond delay="0"/>
                                  </p:stCondLst>
                                  <p:childTnLst>
                                    <p:set>
                                      <p:cBhvr>
                                        <p:cTn id="78" dur="1" fill="hold">
                                          <p:stCondLst>
                                            <p:cond delay="0"/>
                                          </p:stCondLst>
                                        </p:cTn>
                                        <p:tgtEl>
                                          <p:spTgt spid="157"/>
                                        </p:tgtEl>
                                        <p:attrNameLst>
                                          <p:attrName>style.visibility</p:attrName>
                                        </p:attrNameLst>
                                      </p:cBhvr>
                                      <p:to>
                                        <p:strVal val="visible"/>
                                      </p:to>
                                    </p:set>
                                    <p:animEffect transition="in" filter="fade">
                                      <p:cBhvr>
                                        <p:cTn id="79" dur="500"/>
                                        <p:tgtEl>
                                          <p:spTgt spid="157"/>
                                        </p:tgtEl>
                                      </p:cBhvr>
                                    </p:animEffect>
                                  </p:childTnLst>
                                </p:cTn>
                              </p:par>
                              <p:par>
                                <p:cTn id="80" presetID="10" presetClass="entr" presetSubtype="0" fill="hold" nodeType="withEffect">
                                  <p:stCondLst>
                                    <p:cond delay="0"/>
                                  </p:stCondLst>
                                  <p:childTnLst>
                                    <p:set>
                                      <p:cBhvr>
                                        <p:cTn id="81" dur="1" fill="hold">
                                          <p:stCondLst>
                                            <p:cond delay="0"/>
                                          </p:stCondLst>
                                        </p:cTn>
                                        <p:tgtEl>
                                          <p:spTgt spid="163"/>
                                        </p:tgtEl>
                                        <p:attrNameLst>
                                          <p:attrName>style.visibility</p:attrName>
                                        </p:attrNameLst>
                                      </p:cBhvr>
                                      <p:to>
                                        <p:strVal val="visible"/>
                                      </p:to>
                                    </p:set>
                                    <p:animEffect transition="in" filter="fade">
                                      <p:cBhvr>
                                        <p:cTn id="82" dur="500"/>
                                        <p:tgtEl>
                                          <p:spTgt spid="163"/>
                                        </p:tgtEl>
                                      </p:cBhvr>
                                    </p:animEffect>
                                  </p:childTnLst>
                                </p:cTn>
                              </p:par>
                              <p:par>
                                <p:cTn id="83" presetID="10" presetClass="entr" presetSubtype="0" fill="hold" nodeType="withEffect">
                                  <p:stCondLst>
                                    <p:cond delay="0"/>
                                  </p:stCondLst>
                                  <p:childTnLst>
                                    <p:set>
                                      <p:cBhvr>
                                        <p:cTn id="84" dur="1" fill="hold">
                                          <p:stCondLst>
                                            <p:cond delay="0"/>
                                          </p:stCondLst>
                                        </p:cTn>
                                        <p:tgtEl>
                                          <p:spTgt spid="164"/>
                                        </p:tgtEl>
                                        <p:attrNameLst>
                                          <p:attrName>style.visibility</p:attrName>
                                        </p:attrNameLst>
                                      </p:cBhvr>
                                      <p:to>
                                        <p:strVal val="visible"/>
                                      </p:to>
                                    </p:set>
                                    <p:animEffect transition="in" filter="fade">
                                      <p:cBhvr>
                                        <p:cTn id="85" dur="500"/>
                                        <p:tgtEl>
                                          <p:spTgt spid="16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65"/>
                                        </p:tgtEl>
                                        <p:attrNameLst>
                                          <p:attrName>style.visibility</p:attrName>
                                        </p:attrNameLst>
                                      </p:cBhvr>
                                      <p:to>
                                        <p:strVal val="visible"/>
                                      </p:to>
                                    </p:set>
                                    <p:animEffect transition="in" filter="fade">
                                      <p:cBhvr>
                                        <p:cTn id="88" dur="500"/>
                                        <p:tgtEl>
                                          <p:spTgt spid="165"/>
                                        </p:tgtEl>
                                      </p:cBhvr>
                                    </p:animEffect>
                                  </p:childTnLst>
                                </p:cTn>
                              </p:par>
                              <p:par>
                                <p:cTn id="89" presetID="10" presetClass="entr" presetSubtype="0" fill="hold" nodeType="withEffect">
                                  <p:stCondLst>
                                    <p:cond delay="0"/>
                                  </p:stCondLst>
                                  <p:childTnLst>
                                    <p:set>
                                      <p:cBhvr>
                                        <p:cTn id="90" dur="1" fill="hold">
                                          <p:stCondLst>
                                            <p:cond delay="0"/>
                                          </p:stCondLst>
                                        </p:cTn>
                                        <p:tgtEl>
                                          <p:spTgt spid="166"/>
                                        </p:tgtEl>
                                        <p:attrNameLst>
                                          <p:attrName>style.visibility</p:attrName>
                                        </p:attrNameLst>
                                      </p:cBhvr>
                                      <p:to>
                                        <p:strVal val="visible"/>
                                      </p:to>
                                    </p:set>
                                    <p:animEffect transition="in" filter="fade">
                                      <p:cBhvr>
                                        <p:cTn id="91" dur="500"/>
                                        <p:tgtEl>
                                          <p:spTgt spid="166"/>
                                        </p:tgtEl>
                                      </p:cBhvr>
                                    </p:animEffect>
                                  </p:childTnLst>
                                </p:cTn>
                              </p:par>
                              <p:par>
                                <p:cTn id="92" presetID="10" presetClass="entr" presetSubtype="0" fill="hold" nodeType="withEffect">
                                  <p:stCondLst>
                                    <p:cond delay="0"/>
                                  </p:stCondLst>
                                  <p:childTnLst>
                                    <p:set>
                                      <p:cBhvr>
                                        <p:cTn id="93" dur="1" fill="hold">
                                          <p:stCondLst>
                                            <p:cond delay="0"/>
                                          </p:stCondLst>
                                        </p:cTn>
                                        <p:tgtEl>
                                          <p:spTgt spid="172"/>
                                        </p:tgtEl>
                                        <p:attrNameLst>
                                          <p:attrName>style.visibility</p:attrName>
                                        </p:attrNameLst>
                                      </p:cBhvr>
                                      <p:to>
                                        <p:strVal val="visible"/>
                                      </p:to>
                                    </p:set>
                                    <p:animEffect transition="in" filter="fade">
                                      <p:cBhvr>
                                        <p:cTn id="94" dur="500"/>
                                        <p:tgtEl>
                                          <p:spTgt spid="172"/>
                                        </p:tgtEl>
                                      </p:cBhvr>
                                    </p:animEffect>
                                  </p:childTnLst>
                                </p:cTn>
                              </p:par>
                              <p:par>
                                <p:cTn id="95" presetID="10" presetClass="entr" presetSubtype="0" fill="hold" nodeType="withEffect">
                                  <p:stCondLst>
                                    <p:cond delay="0"/>
                                  </p:stCondLst>
                                  <p:childTnLst>
                                    <p:set>
                                      <p:cBhvr>
                                        <p:cTn id="96" dur="1" fill="hold">
                                          <p:stCondLst>
                                            <p:cond delay="0"/>
                                          </p:stCondLst>
                                        </p:cTn>
                                        <p:tgtEl>
                                          <p:spTgt spid="173"/>
                                        </p:tgtEl>
                                        <p:attrNameLst>
                                          <p:attrName>style.visibility</p:attrName>
                                        </p:attrNameLst>
                                      </p:cBhvr>
                                      <p:to>
                                        <p:strVal val="visible"/>
                                      </p:to>
                                    </p:set>
                                    <p:animEffect transition="in" filter="fade">
                                      <p:cBhvr>
                                        <p:cTn id="97" dur="500"/>
                                        <p:tgtEl>
                                          <p:spTgt spid="17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74"/>
                                        </p:tgtEl>
                                        <p:attrNameLst>
                                          <p:attrName>style.visibility</p:attrName>
                                        </p:attrNameLst>
                                      </p:cBhvr>
                                      <p:to>
                                        <p:strVal val="visible"/>
                                      </p:to>
                                    </p:set>
                                    <p:animEffect transition="in" filter="fade">
                                      <p:cBhvr>
                                        <p:cTn id="100" dur="500"/>
                                        <p:tgtEl>
                                          <p:spTgt spid="174"/>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80"/>
                                        </p:tgtEl>
                                        <p:attrNameLst>
                                          <p:attrName>style.visibility</p:attrName>
                                        </p:attrNameLst>
                                      </p:cBhvr>
                                      <p:to>
                                        <p:strVal val="visible"/>
                                      </p:to>
                                    </p:set>
                                    <p:animEffect transition="in" filter="fade">
                                      <p:cBhvr>
                                        <p:cTn id="103" dur="500"/>
                                        <p:tgtEl>
                                          <p:spTgt spid="180"/>
                                        </p:tgtEl>
                                      </p:cBhvr>
                                    </p:animEffect>
                                  </p:childTnLst>
                                </p:cTn>
                              </p:par>
                              <p:par>
                                <p:cTn id="104" presetID="10" presetClass="entr" presetSubtype="0" fill="hold" nodeType="withEffect">
                                  <p:stCondLst>
                                    <p:cond delay="0"/>
                                  </p:stCondLst>
                                  <p:childTnLst>
                                    <p:set>
                                      <p:cBhvr>
                                        <p:cTn id="105" dur="1" fill="hold">
                                          <p:stCondLst>
                                            <p:cond delay="0"/>
                                          </p:stCondLst>
                                        </p:cTn>
                                        <p:tgtEl>
                                          <p:spTgt spid="199"/>
                                        </p:tgtEl>
                                        <p:attrNameLst>
                                          <p:attrName>style.visibility</p:attrName>
                                        </p:attrNameLst>
                                      </p:cBhvr>
                                      <p:to>
                                        <p:strVal val="visible"/>
                                      </p:to>
                                    </p:set>
                                    <p:animEffect transition="in" filter="fade">
                                      <p:cBhvr>
                                        <p:cTn id="106" dur="500"/>
                                        <p:tgtEl>
                                          <p:spTgt spid="199"/>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79"/>
                                        </p:tgtEl>
                                        <p:attrNameLst>
                                          <p:attrName>style.visibility</p:attrName>
                                        </p:attrNameLst>
                                      </p:cBhvr>
                                      <p:to>
                                        <p:strVal val="visible"/>
                                      </p:to>
                                    </p:set>
                                    <p:animEffect transition="in" filter="fade">
                                      <p:cBhvr>
                                        <p:cTn id="111" dur="500"/>
                                        <p:tgtEl>
                                          <p:spTgt spid="17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5"/>
                                        </p:tgtEl>
                                        <p:attrNameLst>
                                          <p:attrName>style.visibility</p:attrName>
                                        </p:attrNameLst>
                                      </p:cBhvr>
                                      <p:to>
                                        <p:strVal val="visible"/>
                                      </p:to>
                                    </p:set>
                                    <p:animEffect transition="in" filter="fade">
                                      <p:cBhvr>
                                        <p:cTn id="114" dur="500"/>
                                        <p:tgtEl>
                                          <p:spTgt spid="195"/>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96"/>
                                        </p:tgtEl>
                                        <p:attrNameLst>
                                          <p:attrName>style.visibility</p:attrName>
                                        </p:attrNameLst>
                                      </p:cBhvr>
                                      <p:to>
                                        <p:strVal val="visible"/>
                                      </p:to>
                                    </p:set>
                                    <p:animEffect transition="in" filter="fade">
                                      <p:cBhvr>
                                        <p:cTn id="117" dur="500"/>
                                        <p:tgtEl>
                                          <p:spTgt spid="19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94"/>
                                        </p:tgtEl>
                                        <p:attrNameLst>
                                          <p:attrName>style.visibility</p:attrName>
                                        </p:attrNameLst>
                                      </p:cBhvr>
                                      <p:to>
                                        <p:strVal val="visible"/>
                                      </p:to>
                                    </p:set>
                                    <p:animEffect transition="in" filter="fade">
                                      <p:cBhvr>
                                        <p:cTn id="120" dur="500"/>
                                        <p:tgtEl>
                                          <p:spTgt spid="194"/>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200"/>
                                        </p:tgtEl>
                                        <p:attrNameLst>
                                          <p:attrName>style.visibility</p:attrName>
                                        </p:attrNameLst>
                                      </p:cBhvr>
                                      <p:to>
                                        <p:strVal val="visible"/>
                                      </p:to>
                                    </p:set>
                                    <p:animEffect transition="in" filter="fade">
                                      <p:cBhvr>
                                        <p:cTn id="125" dur="500"/>
                                        <p:tgtEl>
                                          <p:spTgt spid="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28" grpId="0"/>
      <p:bldP spid="137" grpId="0"/>
      <p:bldP spid="138" grpId="0"/>
      <p:bldP spid="147" grpId="0"/>
      <p:bldP spid="155" grpId="0"/>
      <p:bldP spid="165" grpId="0"/>
      <p:bldP spid="174" grpId="0"/>
      <p:bldP spid="179" grpId="0"/>
      <p:bldP spid="180" grpId="0"/>
      <p:bldP spid="194" grpId="0" animBg="1"/>
      <p:bldP spid="195" grpId="0"/>
      <p:bldP spid="196" grpId="0"/>
      <p:bldP spid="20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FEE533CF-AEA9-CA0A-B6B1-335AF3BEEFCB}"/>
              </a:ext>
            </a:extLst>
          </p:cNvPr>
          <p:cNvCxnSpPr>
            <a:cxnSpLocks/>
          </p:cNvCxnSpPr>
          <p:nvPr/>
        </p:nvCxnSpPr>
        <p:spPr bwMode="auto">
          <a:xfrm flipH="1">
            <a:off x="10864812" y="5655236"/>
            <a:ext cx="494789" cy="0"/>
          </a:xfrm>
          <a:prstGeom prst="line">
            <a:avLst/>
          </a:prstGeom>
          <a:ln w="19050" cap="rnd">
            <a:solidFill>
              <a:srgbClr val="FF6D78"/>
            </a:solidFill>
            <a:round/>
          </a:ln>
        </p:spPr>
        <p:style>
          <a:lnRef idx="1">
            <a:schemeClr val="accent1"/>
          </a:lnRef>
          <a:fillRef idx="0">
            <a:schemeClr val="accent1"/>
          </a:fillRef>
          <a:effectRef idx="0">
            <a:schemeClr val="accent1"/>
          </a:effectRef>
          <a:fontRef idx="minor">
            <a:schemeClr val="tx1"/>
          </a:fontRef>
        </p:style>
      </p:cxnSp>
      <p:sp>
        <p:nvSpPr>
          <p:cNvPr id="86" name="TextBox 104">
            <a:extLst>
              <a:ext uri="{FF2B5EF4-FFF2-40B4-BE49-F238E27FC236}">
                <a16:creationId xmlns:a16="http://schemas.microsoft.com/office/drawing/2014/main" id="{2B37BC9C-D8C1-D868-ACC8-749819A7B051}"/>
              </a:ext>
            </a:extLst>
          </p:cNvPr>
          <p:cNvSpPr txBox="1"/>
          <p:nvPr/>
        </p:nvSpPr>
        <p:spPr bwMode="auto">
          <a:xfrm>
            <a:off x="10463178" y="5394799"/>
            <a:ext cx="1330405"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September</a:t>
            </a:r>
          </a:p>
        </p:txBody>
      </p:sp>
      <p:sp>
        <p:nvSpPr>
          <p:cNvPr id="2" name="Title 1">
            <a:extLst>
              <a:ext uri="{FF2B5EF4-FFF2-40B4-BE49-F238E27FC236}">
                <a16:creationId xmlns:a16="http://schemas.microsoft.com/office/drawing/2014/main" id="{3FD31EBD-7B91-2D65-9061-01C1070D4D64}"/>
              </a:ext>
            </a:extLst>
          </p:cNvPr>
          <p:cNvSpPr>
            <a:spLocks noGrp="1"/>
          </p:cNvSpPr>
          <p:nvPr>
            <p:ph type="title"/>
          </p:nvPr>
        </p:nvSpPr>
        <p:spPr/>
        <p:txBody>
          <a:bodyPr/>
          <a:lstStyle/>
          <a:p>
            <a:r>
              <a:rPr lang="en-US" b="1" dirty="0"/>
              <a:t>CC60 2023 Test Status: </a:t>
            </a:r>
            <a:r>
              <a:rPr lang="en-US" dirty="0"/>
              <a:t>7 devices tested so far</a:t>
            </a:r>
          </a:p>
        </p:txBody>
      </p:sp>
      <p:sp>
        <p:nvSpPr>
          <p:cNvPr id="5" name="Date Placeholder 4">
            <a:extLst>
              <a:ext uri="{FF2B5EF4-FFF2-40B4-BE49-F238E27FC236}">
                <a16:creationId xmlns:a16="http://schemas.microsoft.com/office/drawing/2014/main" id="{957F1FC4-F9D2-D59E-BF15-EE1980CD106C}"/>
              </a:ext>
            </a:extLst>
          </p:cNvPr>
          <p:cNvSpPr>
            <a:spLocks noGrp="1"/>
          </p:cNvSpPr>
          <p:nvPr>
            <p:ph type="dt" sz="half" idx="17"/>
          </p:nvPr>
        </p:nvSpPr>
        <p:spPr/>
        <p:txBody>
          <a:bodyPr/>
          <a:lstStyle/>
          <a:p>
            <a:pPr>
              <a:defRPr/>
            </a:pPr>
            <a:fld id="{F93381D4-F870-40C7-B064-26B7095B2FA2}" type="datetime1">
              <a:rPr lang="en-GB" noProof="0" smtClean="0"/>
              <a:t>15/06/2023</a:t>
            </a:fld>
            <a:endParaRPr lang="en-GB" noProof="0"/>
          </a:p>
        </p:txBody>
      </p:sp>
      <p:sp>
        <p:nvSpPr>
          <p:cNvPr id="6" name="Slide Number Placeholder 5">
            <a:extLst>
              <a:ext uri="{FF2B5EF4-FFF2-40B4-BE49-F238E27FC236}">
                <a16:creationId xmlns:a16="http://schemas.microsoft.com/office/drawing/2014/main" id="{45CC39F5-7EC5-766E-7E97-6ADCB6E622DC}"/>
              </a:ext>
            </a:extLst>
          </p:cNvPr>
          <p:cNvSpPr>
            <a:spLocks noGrp="1"/>
          </p:cNvSpPr>
          <p:nvPr>
            <p:ph type="sldNum" sz="quarter" idx="19"/>
          </p:nvPr>
        </p:nvSpPr>
        <p:spPr/>
        <p:txBody>
          <a:bodyPr/>
          <a:lstStyle/>
          <a:p>
            <a:pPr>
              <a:defRPr/>
            </a:pPr>
            <a:fld id="{8D6C380F-326D-3C40-9EE7-7FBAB0953422}" type="slidenum">
              <a:rPr lang="en-GB" noProof="0" smtClean="0"/>
              <a:t>9</a:t>
            </a:fld>
            <a:endParaRPr lang="en-GB" noProof="0"/>
          </a:p>
        </p:txBody>
      </p:sp>
      <p:grpSp>
        <p:nvGrpSpPr>
          <p:cNvPr id="7" name="Group 6">
            <a:extLst>
              <a:ext uri="{FF2B5EF4-FFF2-40B4-BE49-F238E27FC236}">
                <a16:creationId xmlns:a16="http://schemas.microsoft.com/office/drawing/2014/main" id="{8F483CFC-0EE6-1009-E370-FE49726E3673}"/>
              </a:ext>
            </a:extLst>
          </p:cNvPr>
          <p:cNvGrpSpPr/>
          <p:nvPr/>
        </p:nvGrpSpPr>
        <p:grpSpPr>
          <a:xfrm>
            <a:off x="10877058" y="3681933"/>
            <a:ext cx="486441" cy="471125"/>
            <a:chOff x="1838325" y="2234359"/>
            <a:chExt cx="628641" cy="608848"/>
          </a:xfrm>
        </p:grpSpPr>
        <p:sp>
          <p:nvSpPr>
            <p:cNvPr id="8" name="Arc 7">
              <a:extLst>
                <a:ext uri="{FF2B5EF4-FFF2-40B4-BE49-F238E27FC236}">
                  <a16:creationId xmlns:a16="http://schemas.microsoft.com/office/drawing/2014/main" id="{F3C1997F-A88C-C16B-35B8-2C0AE53AF0FD}"/>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9" name="Group 8">
              <a:extLst>
                <a:ext uri="{FF2B5EF4-FFF2-40B4-BE49-F238E27FC236}">
                  <a16:creationId xmlns:a16="http://schemas.microsoft.com/office/drawing/2014/main" id="{1F94FC4A-DD4F-8582-65D7-BC42E2F40DFD}"/>
                </a:ext>
              </a:extLst>
            </p:cNvPr>
            <p:cNvGrpSpPr/>
            <p:nvPr/>
          </p:nvGrpSpPr>
          <p:grpSpPr>
            <a:xfrm>
              <a:off x="1943086" y="2319327"/>
              <a:ext cx="440062" cy="442440"/>
              <a:chOff x="1579238" y="2539239"/>
              <a:chExt cx="440062" cy="442440"/>
            </a:xfrm>
          </p:grpSpPr>
          <p:sp>
            <p:nvSpPr>
              <p:cNvPr id="10" name="Oval 9">
                <a:extLst>
                  <a:ext uri="{FF2B5EF4-FFF2-40B4-BE49-F238E27FC236}">
                    <a16:creationId xmlns:a16="http://schemas.microsoft.com/office/drawing/2014/main" id="{B88F19F9-589F-D6ED-5911-90CEF2CC1D44}"/>
                  </a:ext>
                </a:extLst>
              </p:cNvPr>
              <p:cNvSpPr/>
              <p:nvPr/>
            </p:nvSpPr>
            <p:spPr>
              <a:xfrm>
                <a:off x="1726882" y="2687849"/>
                <a:ext cx="144775" cy="145220"/>
              </a:xfrm>
              <a:prstGeom prst="ellipse">
                <a:avLst/>
              </a:prstGeom>
              <a:solidFill>
                <a:srgbClr val="FF6D78"/>
              </a:solid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11" name="Oval 10">
                <a:extLst>
                  <a:ext uri="{FF2B5EF4-FFF2-40B4-BE49-F238E27FC236}">
                    <a16:creationId xmlns:a16="http://schemas.microsoft.com/office/drawing/2014/main" id="{4FD770C7-C7C7-701F-E435-559591E3CD46}"/>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12" name="Oval 11">
                <a:extLst>
                  <a:ext uri="{FF2B5EF4-FFF2-40B4-BE49-F238E27FC236}">
                    <a16:creationId xmlns:a16="http://schemas.microsoft.com/office/drawing/2014/main" id="{969611EF-E04F-0879-4B12-1E8CB73BACD2}"/>
                  </a:ext>
                </a:extLst>
              </p:cNvPr>
              <p:cNvSpPr/>
              <p:nvPr/>
            </p:nvSpPr>
            <p:spPr>
              <a:xfrm>
                <a:off x="1658299" y="2618727"/>
                <a:ext cx="281940" cy="283464"/>
              </a:xfrm>
              <a:prstGeom prst="ellipse">
                <a:avLst/>
              </a:prstGeom>
              <a:no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13" name="Straight Connector 12">
            <a:extLst>
              <a:ext uri="{FF2B5EF4-FFF2-40B4-BE49-F238E27FC236}">
                <a16:creationId xmlns:a16="http://schemas.microsoft.com/office/drawing/2014/main" id="{E150F538-9B57-FDA4-251D-DE092FCA0B6F}"/>
              </a:ext>
            </a:extLst>
          </p:cNvPr>
          <p:cNvCxnSpPr>
            <a:cxnSpLocks/>
          </p:cNvCxnSpPr>
          <p:nvPr/>
        </p:nvCxnSpPr>
        <p:spPr>
          <a:xfrm>
            <a:off x="11128381" y="4088675"/>
            <a:ext cx="0" cy="1238886"/>
          </a:xfrm>
          <a:prstGeom prst="line">
            <a:avLst/>
          </a:prstGeom>
          <a:ln w="9525">
            <a:solidFill>
              <a:srgbClr val="FF6D78"/>
            </a:solidFill>
            <a:tailEnd type="ova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0604B43-4E7F-92EF-A1D3-490954EEC9A2}"/>
              </a:ext>
            </a:extLst>
          </p:cNvPr>
          <p:cNvSpPr txBox="1"/>
          <p:nvPr/>
        </p:nvSpPr>
        <p:spPr bwMode="auto">
          <a:xfrm>
            <a:off x="477239" y="1599681"/>
            <a:ext cx="1350403"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February</a:t>
            </a:r>
          </a:p>
        </p:txBody>
      </p:sp>
      <p:cxnSp>
        <p:nvCxnSpPr>
          <p:cNvPr id="17" name="Straight Connector 16">
            <a:extLst>
              <a:ext uri="{FF2B5EF4-FFF2-40B4-BE49-F238E27FC236}">
                <a16:creationId xmlns:a16="http://schemas.microsoft.com/office/drawing/2014/main" id="{33B277CE-2042-5BCD-77B1-5E3CDC1C6447}"/>
              </a:ext>
            </a:extLst>
          </p:cNvPr>
          <p:cNvCxnSpPr>
            <a:cxnSpLocks/>
          </p:cNvCxnSpPr>
          <p:nvPr/>
        </p:nvCxnSpPr>
        <p:spPr bwMode="auto">
          <a:xfrm>
            <a:off x="1152441" y="3917496"/>
            <a:ext cx="10027580"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02CB553-C7D2-01FD-6769-98590D2522E5}"/>
              </a:ext>
            </a:extLst>
          </p:cNvPr>
          <p:cNvGrpSpPr/>
          <p:nvPr/>
        </p:nvGrpSpPr>
        <p:grpSpPr>
          <a:xfrm rot="10800000">
            <a:off x="962974" y="3679818"/>
            <a:ext cx="486441" cy="471125"/>
            <a:chOff x="1838325" y="2234359"/>
            <a:chExt cx="628641" cy="608848"/>
          </a:xfrm>
        </p:grpSpPr>
        <p:grpSp>
          <p:nvGrpSpPr>
            <p:cNvPr id="19" name="Group 18">
              <a:extLst>
                <a:ext uri="{FF2B5EF4-FFF2-40B4-BE49-F238E27FC236}">
                  <a16:creationId xmlns:a16="http://schemas.microsoft.com/office/drawing/2014/main" id="{6AE1A7A4-6BF7-7A6B-0811-C109F8549703}"/>
                </a:ext>
              </a:extLst>
            </p:cNvPr>
            <p:cNvGrpSpPr/>
            <p:nvPr/>
          </p:nvGrpSpPr>
          <p:grpSpPr>
            <a:xfrm>
              <a:off x="1943086" y="2319327"/>
              <a:ext cx="440062" cy="442440"/>
              <a:chOff x="1579238" y="2539239"/>
              <a:chExt cx="440062" cy="442440"/>
            </a:xfrm>
          </p:grpSpPr>
          <p:sp>
            <p:nvSpPr>
              <p:cNvPr id="21" name="Oval 20">
                <a:extLst>
                  <a:ext uri="{FF2B5EF4-FFF2-40B4-BE49-F238E27FC236}">
                    <a16:creationId xmlns:a16="http://schemas.microsoft.com/office/drawing/2014/main" id="{A23211BB-D1F8-4A2F-D51D-265ABF35461B}"/>
                  </a:ext>
                </a:extLst>
              </p:cNvPr>
              <p:cNvSpPr/>
              <p:nvPr/>
            </p:nvSpPr>
            <p:spPr>
              <a:xfrm>
                <a:off x="1726882" y="2687849"/>
                <a:ext cx="144775" cy="145220"/>
              </a:xfrm>
              <a:prstGeom prst="ellipse">
                <a:avLst/>
              </a:prstGeom>
              <a:solidFill>
                <a:srgbClr val="5AA3D9"/>
              </a:solidFill>
              <a:ln>
                <a:solidFill>
                  <a:srgbClr val="5AA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22" name="Oval 21">
                <a:extLst>
                  <a:ext uri="{FF2B5EF4-FFF2-40B4-BE49-F238E27FC236}">
                    <a16:creationId xmlns:a16="http://schemas.microsoft.com/office/drawing/2014/main" id="{83C0EFEC-F34E-FD28-738A-67AD105A4F97}"/>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23" name="Oval 22">
                <a:extLst>
                  <a:ext uri="{FF2B5EF4-FFF2-40B4-BE49-F238E27FC236}">
                    <a16:creationId xmlns:a16="http://schemas.microsoft.com/office/drawing/2014/main" id="{02F1A420-0B75-CC29-7383-6E4EB603991E}"/>
                  </a:ext>
                </a:extLst>
              </p:cNvPr>
              <p:cNvSpPr/>
              <p:nvPr/>
            </p:nvSpPr>
            <p:spPr>
              <a:xfrm>
                <a:off x="1658299" y="2618727"/>
                <a:ext cx="281940" cy="283464"/>
              </a:xfrm>
              <a:prstGeom prst="ellipse">
                <a:avLst/>
              </a:prstGeom>
              <a:noFill/>
              <a:ln>
                <a:solidFill>
                  <a:srgbClr val="5AA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sp>
          <p:nvSpPr>
            <p:cNvPr id="20" name="Arc 19">
              <a:extLst>
                <a:ext uri="{FF2B5EF4-FFF2-40B4-BE49-F238E27FC236}">
                  <a16:creationId xmlns:a16="http://schemas.microsoft.com/office/drawing/2014/main" id="{3091C9C5-3756-D21A-E95B-261331A252A9}"/>
                </a:ext>
              </a:extLst>
            </p:cNvPr>
            <p:cNvSpPr/>
            <p:nvPr/>
          </p:nvSpPr>
          <p:spPr>
            <a:xfrm rot="10800000">
              <a:off x="1838325" y="2234359"/>
              <a:ext cx="628641" cy="608848"/>
            </a:xfrm>
            <a:prstGeom prst="arc">
              <a:avLst>
                <a:gd name="adj1" fmla="val 15884777"/>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cxnSp>
        <p:nvCxnSpPr>
          <p:cNvPr id="24" name="Straight Connector 23">
            <a:extLst>
              <a:ext uri="{FF2B5EF4-FFF2-40B4-BE49-F238E27FC236}">
                <a16:creationId xmlns:a16="http://schemas.microsoft.com/office/drawing/2014/main" id="{EB4AC24D-F389-2E19-184B-908F1840EECF}"/>
              </a:ext>
            </a:extLst>
          </p:cNvPr>
          <p:cNvCxnSpPr>
            <a:cxnSpLocks/>
          </p:cNvCxnSpPr>
          <p:nvPr/>
        </p:nvCxnSpPr>
        <p:spPr>
          <a:xfrm flipV="1">
            <a:off x="1187790" y="2019300"/>
            <a:ext cx="0" cy="1724901"/>
          </a:xfrm>
          <a:prstGeom prst="line">
            <a:avLst/>
          </a:prstGeom>
          <a:ln w="9525">
            <a:solidFill>
              <a:srgbClr val="5AA3D9"/>
            </a:solidFill>
            <a:tailEnd type="oval"/>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4FB0D090-82FD-4C71-299A-FC66A9CEFD71}"/>
              </a:ext>
            </a:extLst>
          </p:cNvPr>
          <p:cNvGrpSpPr/>
          <p:nvPr/>
        </p:nvGrpSpPr>
        <p:grpSpPr>
          <a:xfrm>
            <a:off x="2306029" y="3681933"/>
            <a:ext cx="486441" cy="471125"/>
            <a:chOff x="1838325" y="2234359"/>
            <a:chExt cx="628641" cy="608848"/>
          </a:xfrm>
        </p:grpSpPr>
        <p:sp>
          <p:nvSpPr>
            <p:cNvPr id="26" name="Arc 25">
              <a:extLst>
                <a:ext uri="{FF2B5EF4-FFF2-40B4-BE49-F238E27FC236}">
                  <a16:creationId xmlns:a16="http://schemas.microsoft.com/office/drawing/2014/main" id="{72AFB8CF-1F7A-B1A3-F1F6-63B6A7295B1F}"/>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27" name="Group 26">
              <a:extLst>
                <a:ext uri="{FF2B5EF4-FFF2-40B4-BE49-F238E27FC236}">
                  <a16:creationId xmlns:a16="http://schemas.microsoft.com/office/drawing/2014/main" id="{D3C35D35-C62D-602F-C8BA-D52CA212953A}"/>
                </a:ext>
              </a:extLst>
            </p:cNvPr>
            <p:cNvGrpSpPr/>
            <p:nvPr/>
          </p:nvGrpSpPr>
          <p:grpSpPr>
            <a:xfrm>
              <a:off x="1943086" y="2319327"/>
              <a:ext cx="440062" cy="442440"/>
              <a:chOff x="1579238" y="2539239"/>
              <a:chExt cx="440062" cy="442440"/>
            </a:xfrm>
          </p:grpSpPr>
          <p:sp>
            <p:nvSpPr>
              <p:cNvPr id="28" name="Oval 27">
                <a:extLst>
                  <a:ext uri="{FF2B5EF4-FFF2-40B4-BE49-F238E27FC236}">
                    <a16:creationId xmlns:a16="http://schemas.microsoft.com/office/drawing/2014/main" id="{4D02D9A4-0A0B-FDB4-8D07-252D4AD49D2D}"/>
                  </a:ext>
                </a:extLst>
              </p:cNvPr>
              <p:cNvSpPr/>
              <p:nvPr/>
            </p:nvSpPr>
            <p:spPr>
              <a:xfrm>
                <a:off x="1726882" y="2687849"/>
                <a:ext cx="144775" cy="145220"/>
              </a:xfrm>
              <a:prstGeom prst="ellipse">
                <a:avLst/>
              </a:prstGeom>
              <a:solidFill>
                <a:srgbClr val="FF6D78"/>
              </a:solid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29" name="Oval 28">
                <a:extLst>
                  <a:ext uri="{FF2B5EF4-FFF2-40B4-BE49-F238E27FC236}">
                    <a16:creationId xmlns:a16="http://schemas.microsoft.com/office/drawing/2014/main" id="{BF06337C-A8BA-6337-45DC-F5791A6CF6E0}"/>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30" name="Oval 29">
                <a:extLst>
                  <a:ext uri="{FF2B5EF4-FFF2-40B4-BE49-F238E27FC236}">
                    <a16:creationId xmlns:a16="http://schemas.microsoft.com/office/drawing/2014/main" id="{8F95F26C-37C7-1D26-2457-35D0EDAE2ED4}"/>
                  </a:ext>
                </a:extLst>
              </p:cNvPr>
              <p:cNvSpPr/>
              <p:nvPr/>
            </p:nvSpPr>
            <p:spPr>
              <a:xfrm>
                <a:off x="1658299" y="2618727"/>
                <a:ext cx="281940" cy="283464"/>
              </a:xfrm>
              <a:prstGeom prst="ellipse">
                <a:avLst/>
              </a:prstGeom>
              <a:noFill/>
              <a:ln>
                <a:solidFill>
                  <a:srgbClr val="FF6D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31" name="Straight Connector 30">
            <a:extLst>
              <a:ext uri="{FF2B5EF4-FFF2-40B4-BE49-F238E27FC236}">
                <a16:creationId xmlns:a16="http://schemas.microsoft.com/office/drawing/2014/main" id="{48E30993-9F03-27FB-D424-B59B4B93C973}"/>
              </a:ext>
            </a:extLst>
          </p:cNvPr>
          <p:cNvCxnSpPr>
            <a:cxnSpLocks/>
          </p:cNvCxnSpPr>
          <p:nvPr/>
        </p:nvCxnSpPr>
        <p:spPr>
          <a:xfrm>
            <a:off x="2557352" y="4088675"/>
            <a:ext cx="0" cy="1238886"/>
          </a:xfrm>
          <a:prstGeom prst="line">
            <a:avLst/>
          </a:prstGeom>
          <a:ln w="9525">
            <a:solidFill>
              <a:srgbClr val="FF6D78"/>
            </a:solidFill>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DBD8096-07DB-D9B6-9D45-2B441B39D0D1}"/>
              </a:ext>
            </a:extLst>
          </p:cNvPr>
          <p:cNvCxnSpPr>
            <a:cxnSpLocks/>
          </p:cNvCxnSpPr>
          <p:nvPr/>
        </p:nvCxnSpPr>
        <p:spPr bwMode="auto">
          <a:xfrm flipH="1">
            <a:off x="2286163" y="5655236"/>
            <a:ext cx="494789" cy="0"/>
          </a:xfrm>
          <a:prstGeom prst="line">
            <a:avLst/>
          </a:prstGeom>
          <a:ln w="19050" cap="rnd">
            <a:solidFill>
              <a:srgbClr val="FF6D78"/>
            </a:solidFill>
            <a:roun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529213A-7005-5DF2-69A4-3F2B9F079959}"/>
              </a:ext>
            </a:extLst>
          </p:cNvPr>
          <p:cNvCxnSpPr>
            <a:cxnSpLocks/>
          </p:cNvCxnSpPr>
          <p:nvPr/>
        </p:nvCxnSpPr>
        <p:spPr bwMode="auto">
          <a:xfrm flipH="1">
            <a:off x="962975" y="1859769"/>
            <a:ext cx="486440" cy="0"/>
          </a:xfrm>
          <a:prstGeom prst="line">
            <a:avLst/>
          </a:prstGeom>
          <a:ln w="19050" cap="rnd">
            <a:solidFill>
              <a:srgbClr val="5B9BD5"/>
            </a:solidFill>
            <a:round/>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FCB0C5EF-7551-47C6-A1A0-86E28704FC9B}"/>
              </a:ext>
            </a:extLst>
          </p:cNvPr>
          <p:cNvGrpSpPr/>
          <p:nvPr/>
        </p:nvGrpSpPr>
        <p:grpSpPr>
          <a:xfrm>
            <a:off x="5371499" y="3681933"/>
            <a:ext cx="486441" cy="471125"/>
            <a:chOff x="1838325" y="2234359"/>
            <a:chExt cx="628641" cy="608848"/>
          </a:xfrm>
        </p:grpSpPr>
        <p:sp>
          <p:nvSpPr>
            <p:cNvPr id="35" name="Arc 34">
              <a:extLst>
                <a:ext uri="{FF2B5EF4-FFF2-40B4-BE49-F238E27FC236}">
                  <a16:creationId xmlns:a16="http://schemas.microsoft.com/office/drawing/2014/main" id="{C8EE8313-053E-94E8-4060-D5DC407C658F}"/>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36" name="Group 35">
              <a:extLst>
                <a:ext uri="{FF2B5EF4-FFF2-40B4-BE49-F238E27FC236}">
                  <a16:creationId xmlns:a16="http://schemas.microsoft.com/office/drawing/2014/main" id="{1FBCAEFA-4B33-CF91-5933-A05A87408B9E}"/>
                </a:ext>
              </a:extLst>
            </p:cNvPr>
            <p:cNvGrpSpPr/>
            <p:nvPr/>
          </p:nvGrpSpPr>
          <p:grpSpPr>
            <a:xfrm>
              <a:off x="1943086" y="2319327"/>
              <a:ext cx="440062" cy="442440"/>
              <a:chOff x="1579238" y="2539239"/>
              <a:chExt cx="440062" cy="442440"/>
            </a:xfrm>
          </p:grpSpPr>
          <p:sp>
            <p:nvSpPr>
              <p:cNvPr id="37" name="Oval 36">
                <a:extLst>
                  <a:ext uri="{FF2B5EF4-FFF2-40B4-BE49-F238E27FC236}">
                    <a16:creationId xmlns:a16="http://schemas.microsoft.com/office/drawing/2014/main" id="{3F07D3F6-CFC7-FE1A-B844-22FD6B4AA888}"/>
                  </a:ext>
                </a:extLst>
              </p:cNvPr>
              <p:cNvSpPr/>
              <p:nvPr/>
            </p:nvSpPr>
            <p:spPr>
              <a:xfrm>
                <a:off x="1726882" y="2687849"/>
                <a:ext cx="144775" cy="145220"/>
              </a:xfrm>
              <a:prstGeom prst="ellipse">
                <a:avLst/>
              </a:prstGeom>
              <a:solidFill>
                <a:srgbClr val="FF42A2"/>
              </a:solidFill>
              <a:ln>
                <a:solidFill>
                  <a:srgbClr val="FF42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38" name="Oval 37">
                <a:extLst>
                  <a:ext uri="{FF2B5EF4-FFF2-40B4-BE49-F238E27FC236}">
                    <a16:creationId xmlns:a16="http://schemas.microsoft.com/office/drawing/2014/main" id="{28B50B99-0644-F649-D389-D6A164E7431A}"/>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39" name="Oval 38">
                <a:extLst>
                  <a:ext uri="{FF2B5EF4-FFF2-40B4-BE49-F238E27FC236}">
                    <a16:creationId xmlns:a16="http://schemas.microsoft.com/office/drawing/2014/main" id="{31CB6679-3667-F065-C2A2-947E5F0CDF8F}"/>
                  </a:ext>
                </a:extLst>
              </p:cNvPr>
              <p:cNvSpPr/>
              <p:nvPr/>
            </p:nvSpPr>
            <p:spPr>
              <a:xfrm>
                <a:off x="1658299" y="2618727"/>
                <a:ext cx="281940" cy="283464"/>
              </a:xfrm>
              <a:prstGeom prst="ellipse">
                <a:avLst/>
              </a:prstGeom>
              <a:noFill/>
              <a:ln>
                <a:solidFill>
                  <a:srgbClr val="FF42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40" name="Straight Connector 39">
            <a:extLst>
              <a:ext uri="{FF2B5EF4-FFF2-40B4-BE49-F238E27FC236}">
                <a16:creationId xmlns:a16="http://schemas.microsoft.com/office/drawing/2014/main" id="{6BABDEDB-2E69-9AE0-3430-CC8B492101E3}"/>
              </a:ext>
            </a:extLst>
          </p:cNvPr>
          <p:cNvCxnSpPr>
            <a:cxnSpLocks/>
          </p:cNvCxnSpPr>
          <p:nvPr/>
        </p:nvCxnSpPr>
        <p:spPr>
          <a:xfrm>
            <a:off x="5622822" y="4088675"/>
            <a:ext cx="0" cy="1286108"/>
          </a:xfrm>
          <a:prstGeom prst="line">
            <a:avLst/>
          </a:prstGeom>
          <a:ln w="9525">
            <a:solidFill>
              <a:srgbClr val="FF42A2"/>
            </a:solidFill>
            <a:tailEnd type="ova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1199EDE9-CAC7-B31E-8AE8-32CF1C3D396B}"/>
              </a:ext>
            </a:extLst>
          </p:cNvPr>
          <p:cNvCxnSpPr>
            <a:cxnSpLocks/>
          </p:cNvCxnSpPr>
          <p:nvPr/>
        </p:nvCxnSpPr>
        <p:spPr bwMode="auto">
          <a:xfrm flipH="1">
            <a:off x="5292352" y="5666082"/>
            <a:ext cx="715311" cy="0"/>
          </a:xfrm>
          <a:prstGeom prst="line">
            <a:avLst/>
          </a:prstGeom>
          <a:ln w="19050" cap="rnd">
            <a:solidFill>
              <a:srgbClr val="FF42A2"/>
            </a:solidFill>
            <a:round/>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16E0BA2-F035-6ECD-5489-DD69DEB353BB}"/>
              </a:ext>
            </a:extLst>
          </p:cNvPr>
          <p:cNvSpPr txBox="1"/>
          <p:nvPr/>
        </p:nvSpPr>
        <p:spPr bwMode="auto">
          <a:xfrm>
            <a:off x="5814349" y="1644752"/>
            <a:ext cx="1330405"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June</a:t>
            </a:r>
          </a:p>
        </p:txBody>
      </p:sp>
      <p:grpSp>
        <p:nvGrpSpPr>
          <p:cNvPr id="43" name="Group 42">
            <a:extLst>
              <a:ext uri="{FF2B5EF4-FFF2-40B4-BE49-F238E27FC236}">
                <a16:creationId xmlns:a16="http://schemas.microsoft.com/office/drawing/2014/main" id="{F656D701-E7F4-07D7-8026-291A39D27B8A}"/>
              </a:ext>
            </a:extLst>
          </p:cNvPr>
          <p:cNvGrpSpPr/>
          <p:nvPr/>
        </p:nvGrpSpPr>
        <p:grpSpPr>
          <a:xfrm rot="10800000">
            <a:off x="6244429" y="3692284"/>
            <a:ext cx="486441" cy="471125"/>
            <a:chOff x="1838325" y="2234359"/>
            <a:chExt cx="628641" cy="608848"/>
          </a:xfrm>
        </p:grpSpPr>
        <p:sp>
          <p:nvSpPr>
            <p:cNvPr id="44" name="Arc 43">
              <a:extLst>
                <a:ext uri="{FF2B5EF4-FFF2-40B4-BE49-F238E27FC236}">
                  <a16:creationId xmlns:a16="http://schemas.microsoft.com/office/drawing/2014/main" id="{EFF8A708-4E6C-7F8A-0064-1CB299E0467A}"/>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45" name="Group 44">
              <a:extLst>
                <a:ext uri="{FF2B5EF4-FFF2-40B4-BE49-F238E27FC236}">
                  <a16:creationId xmlns:a16="http://schemas.microsoft.com/office/drawing/2014/main" id="{7F972E6C-1038-2F17-587B-BFCCC229D4DB}"/>
                </a:ext>
              </a:extLst>
            </p:cNvPr>
            <p:cNvGrpSpPr/>
            <p:nvPr/>
          </p:nvGrpSpPr>
          <p:grpSpPr>
            <a:xfrm>
              <a:off x="1943086" y="2319327"/>
              <a:ext cx="440062" cy="442440"/>
              <a:chOff x="1579238" y="2539239"/>
              <a:chExt cx="440062" cy="442440"/>
            </a:xfrm>
          </p:grpSpPr>
          <p:sp>
            <p:nvSpPr>
              <p:cNvPr id="46" name="Oval 45">
                <a:extLst>
                  <a:ext uri="{FF2B5EF4-FFF2-40B4-BE49-F238E27FC236}">
                    <a16:creationId xmlns:a16="http://schemas.microsoft.com/office/drawing/2014/main" id="{210A0476-4979-F5AF-0967-F82AAEEDDBAB}"/>
                  </a:ext>
                </a:extLst>
              </p:cNvPr>
              <p:cNvSpPr/>
              <p:nvPr/>
            </p:nvSpPr>
            <p:spPr>
              <a:xfrm>
                <a:off x="1726882" y="2687849"/>
                <a:ext cx="144775" cy="14522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47" name="Oval 46">
                <a:extLst>
                  <a:ext uri="{FF2B5EF4-FFF2-40B4-BE49-F238E27FC236}">
                    <a16:creationId xmlns:a16="http://schemas.microsoft.com/office/drawing/2014/main" id="{0A4165C7-A6D3-6464-BC8E-50D44EE2787A}"/>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48" name="Oval 47">
                <a:extLst>
                  <a:ext uri="{FF2B5EF4-FFF2-40B4-BE49-F238E27FC236}">
                    <a16:creationId xmlns:a16="http://schemas.microsoft.com/office/drawing/2014/main" id="{55545813-DA50-48E2-7C06-12B0C49BD8C3}"/>
                  </a:ext>
                </a:extLst>
              </p:cNvPr>
              <p:cNvSpPr/>
              <p:nvPr/>
            </p:nvSpPr>
            <p:spPr>
              <a:xfrm>
                <a:off x="1658299" y="2618727"/>
                <a:ext cx="281940" cy="283464"/>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49" name="Straight Connector 48">
            <a:extLst>
              <a:ext uri="{FF2B5EF4-FFF2-40B4-BE49-F238E27FC236}">
                <a16:creationId xmlns:a16="http://schemas.microsoft.com/office/drawing/2014/main" id="{B5EB4B6E-8CF0-29CF-034B-4C894CA27FFC}"/>
              </a:ext>
            </a:extLst>
          </p:cNvPr>
          <p:cNvCxnSpPr>
            <a:cxnSpLocks/>
          </p:cNvCxnSpPr>
          <p:nvPr/>
        </p:nvCxnSpPr>
        <p:spPr>
          <a:xfrm flipV="1">
            <a:off x="6479547" y="2019300"/>
            <a:ext cx="0" cy="1737367"/>
          </a:xfrm>
          <a:prstGeom prst="line">
            <a:avLst/>
          </a:prstGeom>
          <a:ln w="9525">
            <a:solidFill>
              <a:srgbClr val="0070C0"/>
            </a:solidFill>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59B07C9-D070-E347-D8A0-C954F8EBE399}"/>
              </a:ext>
            </a:extLst>
          </p:cNvPr>
          <p:cNvCxnSpPr>
            <a:cxnSpLocks/>
          </p:cNvCxnSpPr>
          <p:nvPr/>
        </p:nvCxnSpPr>
        <p:spPr bwMode="auto">
          <a:xfrm flipH="1">
            <a:off x="6017756" y="1903755"/>
            <a:ext cx="985555" cy="0"/>
          </a:xfrm>
          <a:prstGeom prst="line">
            <a:avLst/>
          </a:prstGeom>
          <a:ln w="19050" cap="rnd">
            <a:solidFill>
              <a:srgbClr val="0070C0"/>
            </a:solidFill>
            <a:roun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1F61FD94-3909-DE9D-1BF1-2C6040C0330D}"/>
              </a:ext>
            </a:extLst>
          </p:cNvPr>
          <p:cNvSpPr txBox="1"/>
          <p:nvPr/>
        </p:nvSpPr>
        <p:spPr bwMode="auto">
          <a:xfrm>
            <a:off x="4960967" y="5398278"/>
            <a:ext cx="1330405"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May</a:t>
            </a:r>
          </a:p>
        </p:txBody>
      </p:sp>
      <p:sp>
        <p:nvSpPr>
          <p:cNvPr id="52" name="TextBox 51">
            <a:extLst>
              <a:ext uri="{FF2B5EF4-FFF2-40B4-BE49-F238E27FC236}">
                <a16:creationId xmlns:a16="http://schemas.microsoft.com/office/drawing/2014/main" id="{44C3732E-B24E-AB8B-F31E-C72A7C7C6554}"/>
              </a:ext>
            </a:extLst>
          </p:cNvPr>
          <p:cNvSpPr txBox="1"/>
          <p:nvPr/>
        </p:nvSpPr>
        <p:spPr bwMode="auto">
          <a:xfrm>
            <a:off x="1504168" y="5398900"/>
            <a:ext cx="2117343"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Mars</a:t>
            </a:r>
          </a:p>
        </p:txBody>
      </p:sp>
      <p:grpSp>
        <p:nvGrpSpPr>
          <p:cNvPr id="53" name="Group 32">
            <a:extLst>
              <a:ext uri="{FF2B5EF4-FFF2-40B4-BE49-F238E27FC236}">
                <a16:creationId xmlns:a16="http://schemas.microsoft.com/office/drawing/2014/main" id="{2A1DF33B-5AEF-F7EA-A2D6-A9BF869C5D63}"/>
              </a:ext>
            </a:extLst>
          </p:cNvPr>
          <p:cNvGrpSpPr/>
          <p:nvPr/>
        </p:nvGrpSpPr>
        <p:grpSpPr>
          <a:xfrm rot="10800000">
            <a:off x="3925120" y="3681933"/>
            <a:ext cx="486441" cy="471125"/>
            <a:chOff x="1838325" y="2234359"/>
            <a:chExt cx="628641" cy="608848"/>
          </a:xfrm>
        </p:grpSpPr>
        <p:sp>
          <p:nvSpPr>
            <p:cNvPr id="54" name="Arc 53">
              <a:extLst>
                <a:ext uri="{FF2B5EF4-FFF2-40B4-BE49-F238E27FC236}">
                  <a16:creationId xmlns:a16="http://schemas.microsoft.com/office/drawing/2014/main" id="{2693F356-B6CF-B832-B518-55959EB9C200}"/>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55" name="Group 35">
              <a:extLst>
                <a:ext uri="{FF2B5EF4-FFF2-40B4-BE49-F238E27FC236}">
                  <a16:creationId xmlns:a16="http://schemas.microsoft.com/office/drawing/2014/main" id="{76D2E985-ABC5-A7F8-2D6E-34E9362A986F}"/>
                </a:ext>
              </a:extLst>
            </p:cNvPr>
            <p:cNvGrpSpPr/>
            <p:nvPr/>
          </p:nvGrpSpPr>
          <p:grpSpPr>
            <a:xfrm>
              <a:off x="1943086" y="2319327"/>
              <a:ext cx="440062" cy="442440"/>
              <a:chOff x="1579238" y="2539239"/>
              <a:chExt cx="440062" cy="442440"/>
            </a:xfrm>
          </p:grpSpPr>
          <p:sp>
            <p:nvSpPr>
              <p:cNvPr id="56" name="Oval 36">
                <a:extLst>
                  <a:ext uri="{FF2B5EF4-FFF2-40B4-BE49-F238E27FC236}">
                    <a16:creationId xmlns:a16="http://schemas.microsoft.com/office/drawing/2014/main" id="{A3322473-CA03-1711-D243-13192C312E25}"/>
                  </a:ext>
                </a:extLst>
              </p:cNvPr>
              <p:cNvSpPr/>
              <p:nvPr/>
            </p:nvSpPr>
            <p:spPr>
              <a:xfrm>
                <a:off x="1726882" y="2687849"/>
                <a:ext cx="144775" cy="1452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57" name="Oval 37">
                <a:extLst>
                  <a:ext uri="{FF2B5EF4-FFF2-40B4-BE49-F238E27FC236}">
                    <a16:creationId xmlns:a16="http://schemas.microsoft.com/office/drawing/2014/main" id="{A9121AEB-AB3E-4CF5-78DF-2C8A8341D732}"/>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58" name="Oval 38">
                <a:extLst>
                  <a:ext uri="{FF2B5EF4-FFF2-40B4-BE49-F238E27FC236}">
                    <a16:creationId xmlns:a16="http://schemas.microsoft.com/office/drawing/2014/main" id="{2C158265-3E96-8A8A-C2E4-338C836191D0}"/>
                  </a:ext>
                </a:extLst>
              </p:cNvPr>
              <p:cNvSpPr/>
              <p:nvPr/>
            </p:nvSpPr>
            <p:spPr>
              <a:xfrm>
                <a:off x="1658299" y="2618727"/>
                <a:ext cx="281940" cy="28346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59" name="Straight Connector 33">
            <a:extLst>
              <a:ext uri="{FF2B5EF4-FFF2-40B4-BE49-F238E27FC236}">
                <a16:creationId xmlns:a16="http://schemas.microsoft.com/office/drawing/2014/main" id="{ACF108DD-FAB4-E64E-D12E-1D56EFEDDEB2}"/>
              </a:ext>
            </a:extLst>
          </p:cNvPr>
          <p:cNvCxnSpPr>
            <a:cxnSpLocks/>
          </p:cNvCxnSpPr>
          <p:nvPr/>
        </p:nvCxnSpPr>
        <p:spPr>
          <a:xfrm flipV="1">
            <a:off x="4160238" y="2019300"/>
            <a:ext cx="0" cy="1727016"/>
          </a:xfrm>
          <a:prstGeom prst="line">
            <a:avLst/>
          </a:prstGeom>
          <a:ln w="9525">
            <a:solidFill>
              <a:srgbClr val="00B050"/>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67">
            <a:extLst>
              <a:ext uri="{FF2B5EF4-FFF2-40B4-BE49-F238E27FC236}">
                <a16:creationId xmlns:a16="http://schemas.microsoft.com/office/drawing/2014/main" id="{ECEF113F-8090-998B-F021-F378D2E731D7}"/>
              </a:ext>
            </a:extLst>
          </p:cNvPr>
          <p:cNvCxnSpPr>
            <a:cxnSpLocks/>
          </p:cNvCxnSpPr>
          <p:nvPr/>
        </p:nvCxnSpPr>
        <p:spPr bwMode="auto">
          <a:xfrm flipH="1">
            <a:off x="3963426" y="1880503"/>
            <a:ext cx="450674" cy="0"/>
          </a:xfrm>
          <a:prstGeom prst="line">
            <a:avLst/>
          </a:prstGeom>
          <a:ln w="19050" cap="rnd">
            <a:solidFill>
              <a:srgbClr val="00B050"/>
            </a:solidFill>
            <a:round/>
          </a:ln>
        </p:spPr>
        <p:style>
          <a:lnRef idx="1">
            <a:schemeClr val="accent1"/>
          </a:lnRef>
          <a:fillRef idx="0">
            <a:schemeClr val="accent1"/>
          </a:fillRef>
          <a:effectRef idx="0">
            <a:schemeClr val="accent1"/>
          </a:effectRef>
          <a:fontRef idx="minor">
            <a:schemeClr val="tx1"/>
          </a:fontRef>
        </p:style>
      </p:cxnSp>
      <p:sp>
        <p:nvSpPr>
          <p:cNvPr id="61" name="TextBox 123">
            <a:extLst>
              <a:ext uri="{FF2B5EF4-FFF2-40B4-BE49-F238E27FC236}">
                <a16:creationId xmlns:a16="http://schemas.microsoft.com/office/drawing/2014/main" id="{20DDB5F4-9146-9730-9F4A-075DC8E1CE26}"/>
              </a:ext>
            </a:extLst>
          </p:cNvPr>
          <p:cNvSpPr txBox="1"/>
          <p:nvPr/>
        </p:nvSpPr>
        <p:spPr bwMode="auto">
          <a:xfrm>
            <a:off x="3705521" y="1624167"/>
            <a:ext cx="911986"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April</a:t>
            </a:r>
          </a:p>
        </p:txBody>
      </p:sp>
      <p:grpSp>
        <p:nvGrpSpPr>
          <p:cNvPr id="62" name="Groupe 22">
            <a:extLst>
              <a:ext uri="{FF2B5EF4-FFF2-40B4-BE49-F238E27FC236}">
                <a16:creationId xmlns:a16="http://schemas.microsoft.com/office/drawing/2014/main" id="{F473C577-496A-5FDA-696E-F622751EFDAB}"/>
              </a:ext>
            </a:extLst>
          </p:cNvPr>
          <p:cNvGrpSpPr/>
          <p:nvPr/>
        </p:nvGrpSpPr>
        <p:grpSpPr>
          <a:xfrm>
            <a:off x="7682150" y="3678367"/>
            <a:ext cx="486441" cy="1649194"/>
            <a:chOff x="8349980" y="3678367"/>
            <a:chExt cx="486441" cy="1649194"/>
          </a:xfrm>
        </p:grpSpPr>
        <p:grpSp>
          <p:nvGrpSpPr>
            <p:cNvPr id="63" name="Group 106">
              <a:extLst>
                <a:ext uri="{FF2B5EF4-FFF2-40B4-BE49-F238E27FC236}">
                  <a16:creationId xmlns:a16="http://schemas.microsoft.com/office/drawing/2014/main" id="{757D35F2-B1FF-E0FF-10BF-98707BD34BFE}"/>
                </a:ext>
              </a:extLst>
            </p:cNvPr>
            <p:cNvGrpSpPr/>
            <p:nvPr/>
          </p:nvGrpSpPr>
          <p:grpSpPr>
            <a:xfrm>
              <a:off x="8349980" y="3678367"/>
              <a:ext cx="486441" cy="471125"/>
              <a:chOff x="1838325" y="2234359"/>
              <a:chExt cx="628641" cy="608848"/>
            </a:xfrm>
          </p:grpSpPr>
          <p:sp>
            <p:nvSpPr>
              <p:cNvPr id="65" name="Arc 64">
                <a:extLst>
                  <a:ext uri="{FF2B5EF4-FFF2-40B4-BE49-F238E27FC236}">
                    <a16:creationId xmlns:a16="http://schemas.microsoft.com/office/drawing/2014/main" id="{17ABA19C-5A99-D29D-2EC9-51FEC4144770}"/>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66" name="Group 109">
                <a:extLst>
                  <a:ext uri="{FF2B5EF4-FFF2-40B4-BE49-F238E27FC236}">
                    <a16:creationId xmlns:a16="http://schemas.microsoft.com/office/drawing/2014/main" id="{7B29810A-9153-EBDF-4B7A-29789254E7A1}"/>
                  </a:ext>
                </a:extLst>
              </p:cNvPr>
              <p:cNvGrpSpPr/>
              <p:nvPr/>
            </p:nvGrpSpPr>
            <p:grpSpPr>
              <a:xfrm>
                <a:off x="1943086" y="2319327"/>
                <a:ext cx="440062" cy="442440"/>
                <a:chOff x="1579238" y="2539239"/>
                <a:chExt cx="440062" cy="442440"/>
              </a:xfrm>
            </p:grpSpPr>
            <p:sp>
              <p:nvSpPr>
                <p:cNvPr id="67" name="Oval 110">
                  <a:extLst>
                    <a:ext uri="{FF2B5EF4-FFF2-40B4-BE49-F238E27FC236}">
                      <a16:creationId xmlns:a16="http://schemas.microsoft.com/office/drawing/2014/main" id="{179AC017-8C14-672B-C52A-F786E8E0E5E2}"/>
                    </a:ext>
                  </a:extLst>
                </p:cNvPr>
                <p:cNvSpPr/>
                <p:nvPr/>
              </p:nvSpPr>
              <p:spPr>
                <a:xfrm>
                  <a:off x="1726882" y="2687849"/>
                  <a:ext cx="144775" cy="14522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68" name="Oval 111">
                  <a:extLst>
                    <a:ext uri="{FF2B5EF4-FFF2-40B4-BE49-F238E27FC236}">
                      <a16:creationId xmlns:a16="http://schemas.microsoft.com/office/drawing/2014/main" id="{6F6903FD-B0CC-C6B3-A566-895A76547293}"/>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69" name="Oval 112">
                  <a:extLst>
                    <a:ext uri="{FF2B5EF4-FFF2-40B4-BE49-F238E27FC236}">
                      <a16:creationId xmlns:a16="http://schemas.microsoft.com/office/drawing/2014/main" id="{BB7B55C6-AC44-F8D1-682B-4116F9C80AB2}"/>
                    </a:ext>
                  </a:extLst>
                </p:cNvPr>
                <p:cNvSpPr/>
                <p:nvPr/>
              </p:nvSpPr>
              <p:spPr>
                <a:xfrm>
                  <a:off x="1658299" y="2618727"/>
                  <a:ext cx="281940" cy="283464"/>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64" name="Straight Connector 107">
              <a:extLst>
                <a:ext uri="{FF2B5EF4-FFF2-40B4-BE49-F238E27FC236}">
                  <a16:creationId xmlns:a16="http://schemas.microsoft.com/office/drawing/2014/main" id="{2186A648-9C01-8E11-6A41-9DD2190BAF9E}"/>
                </a:ext>
              </a:extLst>
            </p:cNvPr>
            <p:cNvCxnSpPr>
              <a:cxnSpLocks/>
            </p:cNvCxnSpPr>
            <p:nvPr/>
          </p:nvCxnSpPr>
          <p:spPr>
            <a:xfrm>
              <a:off x="8601303" y="4085109"/>
              <a:ext cx="0" cy="1242452"/>
            </a:xfrm>
            <a:prstGeom prst="line">
              <a:avLst/>
            </a:prstGeom>
            <a:ln w="9525">
              <a:solidFill>
                <a:schemeClr val="tx2">
                  <a:lumMod val="50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70" name="TextBox 104">
            <a:extLst>
              <a:ext uri="{FF2B5EF4-FFF2-40B4-BE49-F238E27FC236}">
                <a16:creationId xmlns:a16="http://schemas.microsoft.com/office/drawing/2014/main" id="{32CD0E31-00F1-C122-F29C-0A49735BFA71}"/>
              </a:ext>
            </a:extLst>
          </p:cNvPr>
          <p:cNvSpPr txBox="1"/>
          <p:nvPr/>
        </p:nvSpPr>
        <p:spPr bwMode="auto">
          <a:xfrm>
            <a:off x="7278510" y="5394799"/>
            <a:ext cx="1330405"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July</a:t>
            </a:r>
          </a:p>
        </p:txBody>
      </p:sp>
      <p:cxnSp>
        <p:nvCxnSpPr>
          <p:cNvPr id="71" name="Straight Connector 115">
            <a:extLst>
              <a:ext uri="{FF2B5EF4-FFF2-40B4-BE49-F238E27FC236}">
                <a16:creationId xmlns:a16="http://schemas.microsoft.com/office/drawing/2014/main" id="{1B469FA3-4CB6-B985-9570-C9742AC88175}"/>
              </a:ext>
            </a:extLst>
          </p:cNvPr>
          <p:cNvCxnSpPr>
            <a:cxnSpLocks/>
          </p:cNvCxnSpPr>
          <p:nvPr/>
        </p:nvCxnSpPr>
        <p:spPr bwMode="auto">
          <a:xfrm flipH="1">
            <a:off x="7583453" y="5653802"/>
            <a:ext cx="806666" cy="0"/>
          </a:xfrm>
          <a:prstGeom prst="line">
            <a:avLst/>
          </a:prstGeom>
          <a:ln w="19050" cap="rnd">
            <a:solidFill>
              <a:schemeClr val="tx2">
                <a:lumMod val="50000"/>
              </a:schemeClr>
            </a:solidFill>
            <a:round/>
          </a:ln>
        </p:spPr>
        <p:style>
          <a:lnRef idx="1">
            <a:schemeClr val="accent1"/>
          </a:lnRef>
          <a:fillRef idx="0">
            <a:schemeClr val="accent1"/>
          </a:fillRef>
          <a:effectRef idx="0">
            <a:schemeClr val="accent1"/>
          </a:effectRef>
          <a:fontRef idx="minor">
            <a:schemeClr val="tx1"/>
          </a:fontRef>
        </p:style>
      </p:cxnSp>
      <p:grpSp>
        <p:nvGrpSpPr>
          <p:cNvPr id="72" name="Group 32">
            <a:extLst>
              <a:ext uri="{FF2B5EF4-FFF2-40B4-BE49-F238E27FC236}">
                <a16:creationId xmlns:a16="http://schemas.microsoft.com/office/drawing/2014/main" id="{F18934B3-8974-EAD4-21F5-6779BFAF064E}"/>
              </a:ext>
            </a:extLst>
          </p:cNvPr>
          <p:cNvGrpSpPr/>
          <p:nvPr/>
        </p:nvGrpSpPr>
        <p:grpSpPr>
          <a:xfrm rot="10800000">
            <a:off x="9178740" y="3681933"/>
            <a:ext cx="486441" cy="471125"/>
            <a:chOff x="1838325" y="2234359"/>
            <a:chExt cx="628641" cy="608848"/>
          </a:xfrm>
        </p:grpSpPr>
        <p:sp>
          <p:nvSpPr>
            <p:cNvPr id="73" name="Arc 72">
              <a:extLst>
                <a:ext uri="{FF2B5EF4-FFF2-40B4-BE49-F238E27FC236}">
                  <a16:creationId xmlns:a16="http://schemas.microsoft.com/office/drawing/2014/main" id="{66CF5CFC-9B54-A1A6-CE50-5935825E991B}"/>
                </a:ext>
              </a:extLst>
            </p:cNvPr>
            <p:cNvSpPr/>
            <p:nvPr/>
          </p:nvSpPr>
          <p:spPr>
            <a:xfrm rot="10800000">
              <a:off x="1838325" y="2234359"/>
              <a:ext cx="628641" cy="608848"/>
            </a:xfrm>
            <a:prstGeom prst="arc">
              <a:avLst>
                <a:gd name="adj1" fmla="val 16044618"/>
                <a:gd name="adj2" fmla="val 21565344"/>
              </a:avLst>
            </a:prstGeom>
            <a:ln w="9525">
              <a:solidFill>
                <a:srgbClr val="A6A6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grpSp>
          <p:nvGrpSpPr>
            <p:cNvPr id="74" name="Group 35">
              <a:extLst>
                <a:ext uri="{FF2B5EF4-FFF2-40B4-BE49-F238E27FC236}">
                  <a16:creationId xmlns:a16="http://schemas.microsoft.com/office/drawing/2014/main" id="{71265358-FF4D-97B0-54F5-EAE2AC92A0C0}"/>
                </a:ext>
              </a:extLst>
            </p:cNvPr>
            <p:cNvGrpSpPr/>
            <p:nvPr/>
          </p:nvGrpSpPr>
          <p:grpSpPr>
            <a:xfrm>
              <a:off x="1943086" y="2319327"/>
              <a:ext cx="440062" cy="442440"/>
              <a:chOff x="1579238" y="2539239"/>
              <a:chExt cx="440062" cy="442440"/>
            </a:xfrm>
          </p:grpSpPr>
          <p:sp>
            <p:nvSpPr>
              <p:cNvPr id="75" name="Oval 36">
                <a:extLst>
                  <a:ext uri="{FF2B5EF4-FFF2-40B4-BE49-F238E27FC236}">
                    <a16:creationId xmlns:a16="http://schemas.microsoft.com/office/drawing/2014/main" id="{8D7993F9-D1EC-9D90-E153-0D419BD3E682}"/>
                  </a:ext>
                </a:extLst>
              </p:cNvPr>
              <p:cNvSpPr/>
              <p:nvPr/>
            </p:nvSpPr>
            <p:spPr>
              <a:xfrm>
                <a:off x="1726882" y="2687849"/>
                <a:ext cx="144775" cy="1452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Microsoft JhengHei UI" panose="020B0604030504040204" pitchFamily="34" charset="-120"/>
                  <a:ea typeface="Microsoft JhengHei UI" panose="020B0604030504040204" pitchFamily="34" charset="-120"/>
                </a:endParaRPr>
              </a:p>
            </p:txBody>
          </p:sp>
          <p:sp>
            <p:nvSpPr>
              <p:cNvPr id="76" name="Oval 37">
                <a:extLst>
                  <a:ext uri="{FF2B5EF4-FFF2-40B4-BE49-F238E27FC236}">
                    <a16:creationId xmlns:a16="http://schemas.microsoft.com/office/drawing/2014/main" id="{10DEA737-8E80-0D5D-526E-F96AE38524FA}"/>
                  </a:ext>
                </a:extLst>
              </p:cNvPr>
              <p:cNvSpPr/>
              <p:nvPr/>
            </p:nvSpPr>
            <p:spPr>
              <a:xfrm>
                <a:off x="1579238" y="2539239"/>
                <a:ext cx="440062" cy="442440"/>
              </a:xfrm>
              <a:prstGeom prst="ellipse">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sp>
            <p:nvSpPr>
              <p:cNvPr id="77" name="Oval 38">
                <a:extLst>
                  <a:ext uri="{FF2B5EF4-FFF2-40B4-BE49-F238E27FC236}">
                    <a16:creationId xmlns:a16="http://schemas.microsoft.com/office/drawing/2014/main" id="{2FCBA90F-FFCD-F0DA-7C66-0E095AE0AC94}"/>
                  </a:ext>
                </a:extLst>
              </p:cNvPr>
              <p:cNvSpPr/>
              <p:nvPr/>
            </p:nvSpPr>
            <p:spPr>
              <a:xfrm>
                <a:off x="1658299" y="2618727"/>
                <a:ext cx="281940" cy="28346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Microsoft JhengHei UI" panose="020B0604030504040204" pitchFamily="34" charset="-120"/>
                  <a:ea typeface="Microsoft JhengHei UI" panose="020B0604030504040204" pitchFamily="34" charset="-120"/>
                </a:endParaRPr>
              </a:p>
            </p:txBody>
          </p:sp>
        </p:grpSp>
      </p:grpSp>
      <p:cxnSp>
        <p:nvCxnSpPr>
          <p:cNvPr id="78" name="Straight Connector 33">
            <a:extLst>
              <a:ext uri="{FF2B5EF4-FFF2-40B4-BE49-F238E27FC236}">
                <a16:creationId xmlns:a16="http://schemas.microsoft.com/office/drawing/2014/main" id="{5CFB3C16-0F78-6B7A-1716-7FA9B180AAD5}"/>
              </a:ext>
            </a:extLst>
          </p:cNvPr>
          <p:cNvCxnSpPr>
            <a:cxnSpLocks/>
          </p:cNvCxnSpPr>
          <p:nvPr/>
        </p:nvCxnSpPr>
        <p:spPr>
          <a:xfrm flipV="1">
            <a:off x="9413858" y="2019300"/>
            <a:ext cx="0" cy="1727016"/>
          </a:xfrm>
          <a:prstGeom prst="line">
            <a:avLst/>
          </a:prstGeom>
          <a:ln w="9525">
            <a:solidFill>
              <a:srgbClr val="00B050"/>
            </a:solidFill>
            <a:tailEnd type="oval"/>
          </a:ln>
        </p:spPr>
        <p:style>
          <a:lnRef idx="1">
            <a:schemeClr val="accent1"/>
          </a:lnRef>
          <a:fillRef idx="0">
            <a:schemeClr val="accent1"/>
          </a:fillRef>
          <a:effectRef idx="0">
            <a:schemeClr val="accent1"/>
          </a:effectRef>
          <a:fontRef idx="minor">
            <a:schemeClr val="tx1"/>
          </a:fontRef>
        </p:style>
      </p:cxnSp>
      <p:cxnSp>
        <p:nvCxnSpPr>
          <p:cNvPr id="79" name="Straight Connector 67">
            <a:extLst>
              <a:ext uri="{FF2B5EF4-FFF2-40B4-BE49-F238E27FC236}">
                <a16:creationId xmlns:a16="http://schemas.microsoft.com/office/drawing/2014/main" id="{326EAD39-DF91-CA88-67A3-CD8662DD01AA}"/>
              </a:ext>
            </a:extLst>
          </p:cNvPr>
          <p:cNvCxnSpPr>
            <a:cxnSpLocks/>
          </p:cNvCxnSpPr>
          <p:nvPr/>
        </p:nvCxnSpPr>
        <p:spPr bwMode="auto">
          <a:xfrm flipH="1">
            <a:off x="8992073" y="1880503"/>
            <a:ext cx="895167" cy="0"/>
          </a:xfrm>
          <a:prstGeom prst="line">
            <a:avLst/>
          </a:prstGeom>
          <a:ln w="19050" cap="rnd">
            <a:solidFill>
              <a:srgbClr val="00B050"/>
            </a:solidFill>
            <a:round/>
          </a:ln>
        </p:spPr>
        <p:style>
          <a:lnRef idx="1">
            <a:schemeClr val="accent1"/>
          </a:lnRef>
          <a:fillRef idx="0">
            <a:schemeClr val="accent1"/>
          </a:fillRef>
          <a:effectRef idx="0">
            <a:schemeClr val="accent1"/>
          </a:effectRef>
          <a:fontRef idx="minor">
            <a:schemeClr val="tx1"/>
          </a:fontRef>
        </p:style>
      </p:cxnSp>
      <p:sp>
        <p:nvSpPr>
          <p:cNvPr id="80" name="TextBox 123">
            <a:extLst>
              <a:ext uri="{FF2B5EF4-FFF2-40B4-BE49-F238E27FC236}">
                <a16:creationId xmlns:a16="http://schemas.microsoft.com/office/drawing/2014/main" id="{272C506A-2E22-7B0F-5C17-6793FF0610B3}"/>
              </a:ext>
            </a:extLst>
          </p:cNvPr>
          <p:cNvSpPr txBox="1"/>
          <p:nvPr/>
        </p:nvSpPr>
        <p:spPr bwMode="auto">
          <a:xfrm>
            <a:off x="8494420" y="1624167"/>
            <a:ext cx="1838873" cy="307777"/>
          </a:xfrm>
          <a:prstGeom prst="rect">
            <a:avLst/>
          </a:prstGeom>
          <a:noFill/>
        </p:spPr>
        <p:txBody>
          <a:bodyPr wrap="square">
            <a:spAutoFit/>
          </a:bodyPr>
          <a:lstStyle/>
          <a:p>
            <a:pPr algn="ctr"/>
            <a:r>
              <a:rPr lang="en-US" sz="14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August</a:t>
            </a:r>
          </a:p>
        </p:txBody>
      </p:sp>
      <p:sp>
        <p:nvSpPr>
          <p:cNvPr id="81" name="Rectangle 80">
            <a:extLst>
              <a:ext uri="{FF2B5EF4-FFF2-40B4-BE49-F238E27FC236}">
                <a16:creationId xmlns:a16="http://schemas.microsoft.com/office/drawing/2014/main" id="{04C0A990-B229-73EC-5590-BA09F845BD09}"/>
              </a:ext>
            </a:extLst>
          </p:cNvPr>
          <p:cNvSpPr/>
          <p:nvPr/>
        </p:nvSpPr>
        <p:spPr bwMode="auto">
          <a:xfrm>
            <a:off x="5996489" y="1575159"/>
            <a:ext cx="6040145" cy="4406541"/>
          </a:xfrm>
          <a:prstGeom prst="rect">
            <a:avLst/>
          </a:prstGeom>
          <a:solidFill>
            <a:schemeClr val="bg1">
              <a:alpha val="68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82" name="TextBox 104">
            <a:extLst>
              <a:ext uri="{FF2B5EF4-FFF2-40B4-BE49-F238E27FC236}">
                <a16:creationId xmlns:a16="http://schemas.microsoft.com/office/drawing/2014/main" id="{A1C25231-160F-B322-800C-6638A76230F8}"/>
              </a:ext>
            </a:extLst>
          </p:cNvPr>
          <p:cNvSpPr txBox="1"/>
          <p:nvPr/>
        </p:nvSpPr>
        <p:spPr bwMode="auto">
          <a:xfrm>
            <a:off x="1158632" y="2038138"/>
            <a:ext cx="3098383" cy="707886"/>
          </a:xfrm>
          <a:prstGeom prst="rect">
            <a:avLst/>
          </a:prstGeom>
          <a:noFill/>
        </p:spPr>
        <p:txBody>
          <a:bodyPr wrap="square">
            <a:spAutoFit/>
          </a:bodyPr>
          <a:lstStyle/>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DHC600P (HP Contactor – TE-MPE)</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TC4S66F,LF (Analog Switch – BE-CEM)</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CD4066BM (Analog Switch – BE-CEM)</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CD4016BMG4 (Analog Switch – BE-CEM)</a:t>
            </a:r>
          </a:p>
        </p:txBody>
      </p:sp>
      <p:sp>
        <p:nvSpPr>
          <p:cNvPr id="83" name="TextBox 104">
            <a:extLst>
              <a:ext uri="{FF2B5EF4-FFF2-40B4-BE49-F238E27FC236}">
                <a16:creationId xmlns:a16="http://schemas.microsoft.com/office/drawing/2014/main" id="{154C5033-F91A-F35A-3F91-930EBC922A34}"/>
              </a:ext>
            </a:extLst>
          </p:cNvPr>
          <p:cNvSpPr txBox="1"/>
          <p:nvPr/>
        </p:nvSpPr>
        <p:spPr bwMode="auto">
          <a:xfrm>
            <a:off x="2509399" y="4124329"/>
            <a:ext cx="3304949" cy="553998"/>
          </a:xfrm>
          <a:prstGeom prst="rect">
            <a:avLst/>
          </a:prstGeom>
          <a:noFill/>
        </p:spPr>
        <p:txBody>
          <a:bodyPr wrap="square">
            <a:spAutoFit/>
          </a:bodyPr>
          <a:lstStyle/>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74LVCV2G66DC (Analog Switch – BE-CEM)</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74HC4066PW (Analog Switch – BE-CEM)</a:t>
            </a:r>
          </a:p>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74HC2G66DP (Analog Switch – BE-CEM)</a:t>
            </a:r>
          </a:p>
        </p:txBody>
      </p:sp>
      <p:sp>
        <p:nvSpPr>
          <p:cNvPr id="84" name="TextBox 104">
            <a:extLst>
              <a:ext uri="{FF2B5EF4-FFF2-40B4-BE49-F238E27FC236}">
                <a16:creationId xmlns:a16="http://schemas.microsoft.com/office/drawing/2014/main" id="{1D10CC6B-94B6-2127-32FC-4DF2FD494386}"/>
              </a:ext>
            </a:extLst>
          </p:cNvPr>
          <p:cNvSpPr txBox="1"/>
          <p:nvPr/>
        </p:nvSpPr>
        <p:spPr bwMode="auto">
          <a:xfrm>
            <a:off x="4185415" y="2043616"/>
            <a:ext cx="1628933" cy="246221"/>
          </a:xfrm>
          <a:prstGeom prst="rect">
            <a:avLst/>
          </a:prstGeom>
          <a:noFill/>
        </p:spPr>
        <p:txBody>
          <a:bodyPr wrap="square">
            <a:spAutoFit/>
          </a:bodyPr>
          <a:lstStyle/>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No test performed.</a:t>
            </a:r>
          </a:p>
        </p:txBody>
      </p:sp>
      <p:sp>
        <p:nvSpPr>
          <p:cNvPr id="85" name="TextBox 104">
            <a:extLst>
              <a:ext uri="{FF2B5EF4-FFF2-40B4-BE49-F238E27FC236}">
                <a16:creationId xmlns:a16="http://schemas.microsoft.com/office/drawing/2014/main" id="{970C66DC-A8B6-0988-6D92-2D065D961645}"/>
              </a:ext>
            </a:extLst>
          </p:cNvPr>
          <p:cNvSpPr txBox="1"/>
          <p:nvPr/>
        </p:nvSpPr>
        <p:spPr bwMode="auto">
          <a:xfrm>
            <a:off x="5692190" y="4248264"/>
            <a:ext cx="1628933" cy="246221"/>
          </a:xfrm>
          <a:prstGeom prst="rect">
            <a:avLst/>
          </a:prstGeom>
          <a:noFill/>
        </p:spPr>
        <p:txBody>
          <a:bodyPr wrap="square">
            <a:spAutoFit/>
          </a:bodyPr>
          <a:lstStyle/>
          <a:p>
            <a:pPr marL="171450" indent="-171450">
              <a:buFont typeface="Arial" panose="020B0604020202020204" pitchFamily="34" charset="0"/>
              <a:buChar char="•"/>
            </a:pPr>
            <a:r>
              <a:rPr lang="en-GB" sz="1000" b="1" dirty="0">
                <a:solidFill>
                  <a:schemeClr val="tx2">
                    <a:lumMod val="50000"/>
                  </a:schemeClr>
                </a:solidFill>
                <a:effectLst>
                  <a:outerShdw blurRad="50800" dist="38100" dir="2700000" algn="tl" rotWithShape="0">
                    <a:prstClr val="black">
                      <a:alpha val="40000"/>
                    </a:prstClr>
                  </a:outerShdw>
                </a:effectLst>
                <a:latin typeface="Microsoft JhengHei UI" panose="020B0604030504040204" pitchFamily="34" charset="-120"/>
                <a:ea typeface="Microsoft JhengHei UI" panose="020B0604030504040204" pitchFamily="34" charset="-120"/>
              </a:rPr>
              <a:t>No test performed.</a:t>
            </a:r>
          </a:p>
        </p:txBody>
      </p:sp>
      <p:sp>
        <p:nvSpPr>
          <p:cNvPr id="87" name="Date Placeholder 4">
            <a:extLst>
              <a:ext uri="{FF2B5EF4-FFF2-40B4-BE49-F238E27FC236}">
                <a16:creationId xmlns:a16="http://schemas.microsoft.com/office/drawing/2014/main" id="{96139B68-29F5-DFEA-8015-0ABAA777432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3459409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fade">
                                      <p:cBhvr>
                                        <p:cTn id="10" dur="500"/>
                                        <p:tgtEl>
                                          <p:spTgt spid="86"/>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par>
                                <p:cTn id="38" presetID="10" presetClass="entr" presetSubtype="0" fill="hold"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par>
                                <p:cTn id="41" presetID="10"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par>
                                <p:cTn id="44" presetID="10" presetClass="entr" presetSubtype="0" fill="hold"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par>
                                <p:cTn id="53" presetID="10" presetClass="entr" presetSubtype="0" fill="hold"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childTnLst>
                                </p:cTn>
                              </p:par>
                              <p:par>
                                <p:cTn id="59" presetID="10" presetClass="entr" presetSubtype="0" fill="hold" nodeType="with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fade">
                                      <p:cBhvr>
                                        <p:cTn id="61" dur="500"/>
                                        <p:tgtEl>
                                          <p:spTgt spid="5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500"/>
                                        <p:tgtEl>
                                          <p:spTgt spid="5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par>
                                <p:cTn id="68" presetID="10" presetClass="entr" presetSubtype="0" fill="hold" nodeType="with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500"/>
                                        <p:tgtEl>
                                          <p:spTgt spid="53"/>
                                        </p:tgtEl>
                                      </p:cBhvr>
                                    </p:animEffect>
                                  </p:childTnLst>
                                </p:cTn>
                              </p:par>
                              <p:par>
                                <p:cTn id="71" presetID="10" presetClass="entr" presetSubtype="0" fill="hold" nodeType="with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500"/>
                                        <p:tgtEl>
                                          <p:spTgt spid="59"/>
                                        </p:tgtEl>
                                      </p:cBhvr>
                                    </p:animEffect>
                                  </p:childTnLst>
                                </p:cTn>
                              </p:par>
                              <p:par>
                                <p:cTn id="74" presetID="10" presetClass="entr" presetSubtype="0" fill="hold" nodeType="with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fade">
                                      <p:cBhvr>
                                        <p:cTn id="76" dur="500"/>
                                        <p:tgtEl>
                                          <p:spTgt spid="6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fade">
                                      <p:cBhvr>
                                        <p:cTn id="79" dur="500"/>
                                        <p:tgtEl>
                                          <p:spTgt spid="61"/>
                                        </p:tgtEl>
                                      </p:cBhvr>
                                    </p:animEffect>
                                  </p:childTnLst>
                                </p:cTn>
                              </p:par>
                              <p:par>
                                <p:cTn id="80" presetID="10" presetClass="entr" presetSubtype="0" fill="hold" nodeType="with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500"/>
                                        <p:tgtEl>
                                          <p:spTgt spid="6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fade">
                                      <p:cBhvr>
                                        <p:cTn id="85" dur="500"/>
                                        <p:tgtEl>
                                          <p:spTgt spid="70"/>
                                        </p:tgtEl>
                                      </p:cBhvr>
                                    </p:animEffect>
                                  </p:childTnLst>
                                </p:cTn>
                              </p:par>
                              <p:par>
                                <p:cTn id="86" presetID="10" presetClass="entr" presetSubtype="0" fill="hold" nodeType="with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fade">
                                      <p:cBhvr>
                                        <p:cTn id="88" dur="500"/>
                                        <p:tgtEl>
                                          <p:spTgt spid="71"/>
                                        </p:tgtEl>
                                      </p:cBhvr>
                                    </p:animEffect>
                                  </p:childTnLst>
                                </p:cTn>
                              </p:par>
                              <p:par>
                                <p:cTn id="89" presetID="10" presetClass="entr" presetSubtype="0" fill="hold" nodeType="with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fade">
                                      <p:cBhvr>
                                        <p:cTn id="91" dur="500"/>
                                        <p:tgtEl>
                                          <p:spTgt spid="72"/>
                                        </p:tgtEl>
                                      </p:cBhvr>
                                    </p:animEffect>
                                  </p:childTnLst>
                                </p:cTn>
                              </p:par>
                              <p:par>
                                <p:cTn id="92" presetID="10" presetClass="entr" presetSubtype="0" fill="hold" nodeType="withEffect">
                                  <p:stCondLst>
                                    <p:cond delay="0"/>
                                  </p:stCondLst>
                                  <p:childTnLst>
                                    <p:set>
                                      <p:cBhvr>
                                        <p:cTn id="93" dur="1" fill="hold">
                                          <p:stCondLst>
                                            <p:cond delay="0"/>
                                          </p:stCondLst>
                                        </p:cTn>
                                        <p:tgtEl>
                                          <p:spTgt spid="78"/>
                                        </p:tgtEl>
                                        <p:attrNameLst>
                                          <p:attrName>style.visibility</p:attrName>
                                        </p:attrNameLst>
                                      </p:cBhvr>
                                      <p:to>
                                        <p:strVal val="visible"/>
                                      </p:to>
                                    </p:set>
                                    <p:animEffect transition="in" filter="fade">
                                      <p:cBhvr>
                                        <p:cTn id="94" dur="500"/>
                                        <p:tgtEl>
                                          <p:spTgt spid="78"/>
                                        </p:tgtEl>
                                      </p:cBhvr>
                                    </p:animEffect>
                                  </p:childTnLst>
                                </p:cTn>
                              </p:par>
                              <p:par>
                                <p:cTn id="95" presetID="10" presetClass="entr" presetSubtype="0" fill="hold" nodeType="with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fade">
                                      <p:cBhvr>
                                        <p:cTn id="97" dur="500"/>
                                        <p:tgtEl>
                                          <p:spTgt spid="79"/>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80"/>
                                        </p:tgtEl>
                                        <p:attrNameLst>
                                          <p:attrName>style.visibility</p:attrName>
                                        </p:attrNameLst>
                                      </p:cBhvr>
                                      <p:to>
                                        <p:strVal val="visible"/>
                                      </p:to>
                                    </p:set>
                                    <p:animEffect transition="in" filter="fade">
                                      <p:cBhvr>
                                        <p:cTn id="100" dur="500"/>
                                        <p:tgtEl>
                                          <p:spTgt spid="80"/>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81"/>
                                        </p:tgtEl>
                                        <p:attrNameLst>
                                          <p:attrName>style.visibility</p:attrName>
                                        </p:attrNameLst>
                                      </p:cBhvr>
                                      <p:to>
                                        <p:strVal val="visible"/>
                                      </p:to>
                                    </p:set>
                                    <p:animEffect transition="in" filter="fade">
                                      <p:cBhvr>
                                        <p:cTn id="103" dur="500"/>
                                        <p:tgtEl>
                                          <p:spTgt spid="81"/>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2"/>
                                        </p:tgtEl>
                                        <p:attrNameLst>
                                          <p:attrName>style.visibility</p:attrName>
                                        </p:attrNameLst>
                                      </p:cBhvr>
                                      <p:to>
                                        <p:strVal val="visible"/>
                                      </p:to>
                                    </p:set>
                                    <p:animEffect transition="in" filter="fade">
                                      <p:cBhvr>
                                        <p:cTn id="106" dur="500"/>
                                        <p:tgtEl>
                                          <p:spTgt spid="82"/>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83"/>
                                        </p:tgtEl>
                                        <p:attrNameLst>
                                          <p:attrName>style.visibility</p:attrName>
                                        </p:attrNameLst>
                                      </p:cBhvr>
                                      <p:to>
                                        <p:strVal val="visible"/>
                                      </p:to>
                                    </p:set>
                                    <p:animEffect transition="in" filter="fade">
                                      <p:cBhvr>
                                        <p:cTn id="109" dur="500"/>
                                        <p:tgtEl>
                                          <p:spTgt spid="83"/>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84"/>
                                        </p:tgtEl>
                                        <p:attrNameLst>
                                          <p:attrName>style.visibility</p:attrName>
                                        </p:attrNameLst>
                                      </p:cBhvr>
                                      <p:to>
                                        <p:strVal val="visible"/>
                                      </p:to>
                                    </p:set>
                                    <p:animEffect transition="in" filter="fade">
                                      <p:cBhvr>
                                        <p:cTn id="112" dur="500"/>
                                        <p:tgtEl>
                                          <p:spTgt spid="84"/>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85"/>
                                        </p:tgtEl>
                                        <p:attrNameLst>
                                          <p:attrName>style.visibility</p:attrName>
                                        </p:attrNameLst>
                                      </p:cBhvr>
                                      <p:to>
                                        <p:strVal val="visible"/>
                                      </p:to>
                                    </p:set>
                                    <p:animEffect transition="in" filter="fade">
                                      <p:cBhvr>
                                        <p:cTn id="11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16" grpId="0"/>
      <p:bldP spid="42" grpId="0"/>
      <p:bldP spid="51" grpId="0"/>
      <p:bldP spid="52" grpId="0"/>
      <p:bldP spid="61" grpId="0"/>
      <p:bldP spid="70" grpId="0"/>
      <p:bldP spid="80" grpId="0"/>
      <p:bldP spid="81" grpId="0" animBg="1"/>
      <p:bldP spid="82" grpId="0"/>
      <p:bldP spid="83" grpId="0"/>
      <p:bldP spid="84" grpId="0"/>
      <p:bldP spid="85" grpId="0"/>
    </p:bldLst>
  </p:timing>
</p:sld>
</file>

<file path=ppt/theme/theme1.xml><?xml version="1.0" encoding="utf-8"?>
<a:theme xmlns:a="http://schemas.openxmlformats.org/drawingml/2006/main" name="CERN_ENdept_Presentation_ArialFont copy">
  <a:themeElements>
    <a:clrScheme name="Custom 6">
      <a:dk1>
        <a:srgbClr val="4C4C4C"/>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Arial"/>
        <a:cs typeface="Arial"/>
      </a:majorFont>
      <a:minorFont>
        <a:latin typeface="Arial"/>
        <a:ea typeface="Arial"/>
        <a:cs typeface="Arial"/>
      </a:minorFont>
    </a:fontScheme>
    <a:fmtScheme name="Technic">
      <a:fillStyleLst>
        <a:solidFill>
          <a:schemeClr val="phClr"/>
        </a:solidFill>
        <a:gradFill>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a:gsLst>
            <a:gs pos="0">
              <a:schemeClr val="phClr">
                <a:tint val="78000"/>
                <a:satMod val="220000"/>
              </a:schemeClr>
            </a:gs>
            <a:gs pos="100000">
              <a:schemeClr val="phClr">
                <a:shade val="35000"/>
                <a:satMod val="155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4EC119363C39C469A384AB5E04343F1" ma:contentTypeVersion="0" ma:contentTypeDescription="Create a new document." ma:contentTypeScope="" ma:versionID="af4344a90efd31c7a5c38aba7d66ce0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A024D3-BF3C-4888-9114-7E7558FC4F7B}">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50987FA8-5CC2-4B9B-BD0C-15A83ABCA4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DF4CC875-C401-4233-8B71-2C068EC6D3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CERN_ENdept_Presentation_ArialFont copy</Template>
  <TotalTime>2806</TotalTime>
  <Words>1600</Words>
  <Application>Microsoft Office PowerPoint</Application>
  <DocSecurity>0</DocSecurity>
  <PresentationFormat>Widescreen</PresentationFormat>
  <Paragraphs>254</Paragraphs>
  <Slides>19</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Wingdings</vt:lpstr>
      <vt:lpstr>Microsoft JhengHei UI</vt:lpstr>
      <vt:lpstr>Calibri</vt:lpstr>
      <vt:lpstr>CERN_ENdept_Presentation_ArialFont copy</vt:lpstr>
      <vt:lpstr>RADWG Activities Overview</vt:lpstr>
      <vt:lpstr>Radiation Test Service</vt:lpstr>
      <vt:lpstr>Radiation test service – BE-CEM-EPR</vt:lpstr>
      <vt:lpstr>2023 In Number</vt:lpstr>
      <vt:lpstr>Test Service Status: Requests per type</vt:lpstr>
      <vt:lpstr>Test Service Status: Requests per group/project</vt:lpstr>
      <vt:lpstr>Test Service Status: Requests per lot type</vt:lpstr>
      <vt:lpstr>PSI 2023 Test Status: 24 devices tested so far</vt:lpstr>
      <vt:lpstr>CC60 2023 Test Status: 7 devices tested so far</vt:lpstr>
      <vt:lpstr>Recent results: Analog Switches (DIOT / BE-CEM)</vt:lpstr>
      <vt:lpstr>Recent results: Analog Switches (DIOT / BE-CEM)</vt:lpstr>
      <vt:lpstr>Recent results: Analog Switches (DIOT / BE-CEM)</vt:lpstr>
      <vt:lpstr>Recent results: Analog Switches (DIOT / BE-CEM)</vt:lpstr>
      <vt:lpstr>Recent results: Analog Switches (DIOT / BE-CEM)</vt:lpstr>
      <vt:lpstr>CHARM First 2023 test: HAS-100 (SY-EPC)</vt:lpstr>
      <vt:lpstr>New Test Request Template:</vt:lpstr>
      <vt:lpstr>Test results analysis and reporting</vt:lpstr>
      <vt:lpstr>Conclusions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Sylvia MARTAKIS</dc:creator>
  <cp:keywords/>
  <dc:description/>
  <cp:lastModifiedBy>Rudy Ferraro</cp:lastModifiedBy>
  <cp:revision>1057</cp:revision>
  <dcterms:created xsi:type="dcterms:W3CDTF">2020-09-04T12:34:15Z</dcterms:created>
  <dcterms:modified xsi:type="dcterms:W3CDTF">2023-06-15T12:27:34Z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0x01010054EC119363C39C469A384AB5E04343F1</vt:lpwstr>
  </property>
</Properties>
</file>