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PT Serif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PTSerif-bold.fntdata"/><Relationship Id="rId10" Type="http://schemas.openxmlformats.org/officeDocument/2006/relationships/slide" Target="slides/slide5.xml"/><Relationship Id="rId21" Type="http://schemas.openxmlformats.org/officeDocument/2006/relationships/font" Target="fonts/PTSerif-regular.fntdata"/><Relationship Id="rId13" Type="http://schemas.openxmlformats.org/officeDocument/2006/relationships/slide" Target="slides/slide8.xml"/><Relationship Id="rId24" Type="http://schemas.openxmlformats.org/officeDocument/2006/relationships/font" Target="fonts/PTSerif-boldItalic.fntdata"/><Relationship Id="rId12" Type="http://schemas.openxmlformats.org/officeDocument/2006/relationships/slide" Target="slides/slide7.xml"/><Relationship Id="rId23" Type="http://schemas.openxmlformats.org/officeDocument/2006/relationships/font" Target="fonts/PTSerif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527bd0cf3d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2527bd0cf3d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27bd0cf3d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527bd0cf3d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27bd0cf3d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27bd0cf3d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527bd0cf3d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527bd0cf3d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527bd0cf3d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527bd0cf3d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527bd0cf3d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527bd0cf3d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527bd0cf3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527bd0cf3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27bd0cf3d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27bd0cf3d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527bd0cf3d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527bd0cf3d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527bd0cf3d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527bd0cf3d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27bd0cf3d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27bd0cf3d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527bd0cf3d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527bd0cf3d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527bd0cf3d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527bd0cf3d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527bd0cf3d_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527bd0cf3d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nassar@zewailcity.edu.eg" TargetMode="External"/><Relationship Id="rId4" Type="http://schemas.openxmlformats.org/officeDocument/2006/relationships/hyperlink" Target="mailto:s-hossam.hendy@zewailcity.edu.eg" TargetMode="External"/><Relationship Id="rId5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0" y="1623413"/>
            <a:ext cx="8520600" cy="137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780">
                <a:latin typeface="PT Serif"/>
                <a:ea typeface="PT Serif"/>
                <a:cs typeface="PT Serif"/>
                <a:sym typeface="PT Serif"/>
              </a:rPr>
              <a:t>Introduction to Random Matrices: An Analysis of the Gaussian Ensemble.</a:t>
            </a:r>
            <a:endParaRPr sz="3780"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195975" y="3348475"/>
            <a:ext cx="8520600" cy="137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8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Supervisor: Dr. Ali Nassar</a:t>
            </a:r>
            <a:endParaRPr sz="278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66" u="sng">
                <a:solidFill>
                  <a:schemeClr val="hlink"/>
                </a:solidFill>
                <a:latin typeface="PT Serif"/>
                <a:ea typeface="PT Serif"/>
                <a:cs typeface="PT Serif"/>
                <a:sym typeface="PT Serif"/>
                <a:hlinkClick r:id="rId3"/>
              </a:rPr>
              <a:t>anassar@zewailcity.edu.eg</a:t>
            </a:r>
            <a:endParaRPr sz="1966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66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8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Student: Hossam Sabry Hendy</a:t>
            </a:r>
            <a:endParaRPr sz="278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66" u="sng">
                <a:solidFill>
                  <a:schemeClr val="hlink"/>
                </a:solidFill>
                <a:latin typeface="PT Serif"/>
                <a:ea typeface="PT Serif"/>
                <a:cs typeface="PT Serif"/>
                <a:sym typeface="PT Serif"/>
                <a:hlinkClick r:id="rId4"/>
              </a:rPr>
              <a:t>s-hossam.hendy@zewailcity.edu.eg</a:t>
            </a:r>
            <a:endParaRPr sz="1966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50355"/>
              <a:buFont typeface="Arial"/>
              <a:buNone/>
            </a:pPr>
            <a:r>
              <a:t/>
            </a:r>
            <a:endParaRPr sz="1966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"/>
            <a:ext cx="1607350" cy="12753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0" y="4725475"/>
            <a:ext cx="128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15/06/2023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803875" y="693675"/>
            <a:ext cx="3304800" cy="58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90"/>
              <a:buFont typeface="Arial"/>
              <a:buNone/>
            </a:pPr>
            <a:r>
              <a:rPr lang="en" sz="258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Graduation Thesis</a:t>
            </a:r>
            <a:endParaRPr sz="200"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311700" y="290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latin typeface="PT Serif"/>
                <a:ea typeface="PT Serif"/>
                <a:cs typeface="PT Serif"/>
                <a:sym typeface="PT Serif"/>
              </a:rPr>
              <a:t>Self-averaging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113" name="Google Shape;113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●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The link between a large </a:t>
            </a:r>
            <a:r>
              <a:rPr i="1"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sample </a:t>
            </a: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and a large </a:t>
            </a:r>
            <a:r>
              <a:rPr i="1"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matrix.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746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○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A statistical mechanical argument.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3"/>
          <p:cNvSpPr txBox="1"/>
          <p:nvPr>
            <p:ph type="title"/>
          </p:nvPr>
        </p:nvSpPr>
        <p:spPr>
          <a:xfrm>
            <a:off x="311700" y="200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The Coulomb Gas technique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975" y="1225400"/>
            <a:ext cx="5446050" cy="1590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48975" y="3165201"/>
            <a:ext cx="5446050" cy="12758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4"/>
          <p:cNvSpPr txBox="1"/>
          <p:nvPr>
            <p:ph type="title"/>
          </p:nvPr>
        </p:nvSpPr>
        <p:spPr>
          <a:xfrm>
            <a:off x="311700" y="2007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The Coulomb Gas technique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26" name="Google Shape;12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0875" y="990125"/>
            <a:ext cx="5602241" cy="406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3421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Wigner’s Semicircle Law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32" name="Google Shape;13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85850"/>
            <a:ext cx="8839200" cy="3279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6"/>
          <p:cNvSpPr txBox="1"/>
          <p:nvPr>
            <p:ph type="title"/>
          </p:nvPr>
        </p:nvSpPr>
        <p:spPr>
          <a:xfrm>
            <a:off x="311700" y="1749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Wigner’s Semicircle Law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8950" y="990075"/>
            <a:ext cx="5446098" cy="401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7"/>
          <p:cNvSpPr txBox="1"/>
          <p:nvPr>
            <p:ph type="title"/>
          </p:nvPr>
        </p:nvSpPr>
        <p:spPr>
          <a:xfrm>
            <a:off x="311700" y="1594475"/>
            <a:ext cx="8520600" cy="133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From the “Central limit” conjecture to Wigner’s Semicircle law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175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What is a </a:t>
            </a:r>
            <a:r>
              <a:rPr i="1" lang="en">
                <a:latin typeface="PT Serif"/>
                <a:ea typeface="PT Serif"/>
                <a:cs typeface="PT Serif"/>
                <a:sym typeface="PT Serif"/>
              </a:rPr>
              <a:t>Random Matrix</a:t>
            </a:r>
            <a:r>
              <a:rPr lang="en">
                <a:latin typeface="PT Serif"/>
                <a:ea typeface="PT Serif"/>
                <a:cs typeface="PT Serif"/>
                <a:sym typeface="PT Serif"/>
              </a:rPr>
              <a:t>?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81600"/>
            <a:ext cx="8839199" cy="158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311700" y="3679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Why Random Matrices?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311700" y="1718275"/>
            <a:ext cx="8520600" cy="24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●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Nuclear Hamiltonian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746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○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Wigner’s proposal.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746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○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Porter and Rosenzweig’s analysis of nuclear data.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-3746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PT Serif"/>
              <a:buChar char="●"/>
            </a:pPr>
            <a:r>
              <a:rPr lang="en" sz="2300">
                <a:solidFill>
                  <a:schemeClr val="dk1"/>
                </a:solidFill>
                <a:latin typeface="PT Serif"/>
                <a:ea typeface="PT Serif"/>
                <a:cs typeface="PT Serif"/>
                <a:sym typeface="PT Serif"/>
              </a:rPr>
              <a:t>The Random Ising model (Even Interaction PDF).</a:t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chemeClr val="dk1"/>
              </a:solidFill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3678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A “Central limit” Theorem?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76" name="Google Shape;7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0738" y="1490875"/>
            <a:ext cx="8802526" cy="308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208825" y="21166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520">
                <a:latin typeface="PT Serif"/>
                <a:ea typeface="PT Serif"/>
                <a:cs typeface="PT Serif"/>
                <a:sym typeface="PT Serif"/>
              </a:rPr>
              <a:t>So, we go Gaussian!</a:t>
            </a:r>
            <a:endParaRPr sz="3520">
              <a:latin typeface="PT Serif"/>
              <a:ea typeface="PT Serif"/>
              <a:cs typeface="PT Serif"/>
              <a:sym typeface="PT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311700" y="2393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Wigner’s Surmise and Level Repulsion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500" y="1001575"/>
            <a:ext cx="8793000" cy="146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500" y="3278500"/>
            <a:ext cx="4016450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1950" y="2470325"/>
            <a:ext cx="4640349" cy="241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>
            <p:ph type="title"/>
          </p:nvPr>
        </p:nvSpPr>
        <p:spPr>
          <a:xfrm>
            <a:off x="311700" y="265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Level spacing for i.i.d. Random variables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94475"/>
            <a:ext cx="8839200" cy="187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>
            <p:ph type="title"/>
          </p:nvPr>
        </p:nvSpPr>
        <p:spPr>
          <a:xfrm>
            <a:off x="311700" y="342175"/>
            <a:ext cx="8520600" cy="86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Eigenvalues JPDF for Gaussian Ensembles: confinement and repulsion.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01" name="Google Shape;10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763" y="2121375"/>
            <a:ext cx="8086474" cy="163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311700" y="265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PT Serif"/>
                <a:ea typeface="PT Serif"/>
                <a:cs typeface="PT Serif"/>
                <a:sym typeface="PT Serif"/>
              </a:rPr>
              <a:t>Normalized Histogram and the Marginal PDF</a:t>
            </a:r>
            <a:endParaRPr>
              <a:latin typeface="PT Serif"/>
              <a:ea typeface="PT Serif"/>
              <a:cs typeface="PT Serif"/>
              <a:sym typeface="PT Serif"/>
            </a:endParaRPr>
          </a:p>
        </p:txBody>
      </p:sp>
      <p:pic>
        <p:nvPicPr>
          <p:cNvPr id="107" name="Google Shape;10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98700"/>
            <a:ext cx="8839200" cy="3172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