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6" d="100"/>
          <a:sy n="96" d="100"/>
        </p:scale>
        <p:origin x="61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247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3889D98-1409-5751-B545-D577CED7AE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On Hawwking Radiation and Information Paradox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D4C8A1-3610-58FA-2718-A3710F76F21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6BC46-D514-4795-B533-B64B90E4A572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C1105D-3898-5091-4607-274F9C6F42C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DE895E-D444-CE59-98BD-659A83254B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BD092-62F3-4B60-AB04-F4A35CFFB1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680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/>
              <a:t>On </a:t>
            </a:r>
            <a:r>
              <a:rPr lang="en-US" dirty="0" err="1"/>
              <a:t>Hawwking</a:t>
            </a:r>
            <a:r>
              <a:rPr lang="en-US" dirty="0"/>
              <a:t> Radiation and Information Paradox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678D89-7CFC-4B13-9A48-5C8E69364C3E}" type="datetimeFigureOut">
              <a:rPr lang="en-US" smtClean="0"/>
              <a:t>6/14/2023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3C5D4-9CB2-4720-B20B-7AA3C4760B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159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027780-0754-B833-8DDB-A60503FA4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B0CFB14-FC45-C862-D42B-B634562A45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5EEAD-6B1E-5A6F-FAC6-2ABC1C60FE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95BB406-6FA9-42AE-83EC-C035929F9897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E4B643-8B9C-8031-1A8D-BE0E71F40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A9C192-1FC0-F4EF-B22C-07F89E5CE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445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07506-4884-BBA5-9CF2-0B8DD1701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EF0D9A-6939-996D-5861-72F05749CF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5D824F-0B81-5AFB-4B56-39F8041311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0647A02-9F1C-4A13-A4DF-C6DCE21D0758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0F88F-3772-E076-1DB8-DFD6D25FA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2CAF13-A63A-AD05-CFE6-A94CA3BEF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6432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C35E8D4-C1DA-CE76-561E-0152215AC6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BF0095-527E-6788-DB32-5FFF5FA41D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9E595-02F6-2212-E23F-3546D065E3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CD53C85-01DD-43E4-900B-4C5A51BBA320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09C041-22F3-A4C9-71E1-4BC158979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0F4A4-00D2-B818-FDBD-9E7BCC952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198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A91B3-7FB7-ED06-B692-2F2DB5AA7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45040-EBDB-F4C4-F687-E03A52D238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85BB38-6FFD-AABA-A0DB-B2D48B2B56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EDA53B-2E98-41C8-8ECC-EEAEB0260F84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F165C-4060-04A8-CAC0-2E025228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14E1D7-AC3C-F696-5248-65E2E2BF5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852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7BC7C-F105-A198-9A68-A8B6024531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D9B9B-D791-8A73-B6CB-F5F8EECD9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E9E15-F345-E0DA-2197-ABB7604DA7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1D55C82-6594-4988-8290-D744C8053C12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1C543-B420-B627-1079-C123DFC34E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4F6F98-2B57-2398-0650-F76C2D369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913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34FE8-5F77-2734-777A-89DD2E04B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50854-4679-0FEB-4F9C-0C60F82CF0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FEB0BB-ABB3-C589-D447-C79F4762B8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2B9111-76CF-6251-0BDD-96AA05FC03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B81EEDD-F39F-4C36-90E3-2DE9C453EEF0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AE6A38-2170-56D4-5439-BD0D621E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C8BEEC-D00F-F7BD-6E91-BA5A464D8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103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86CCB-2ADC-69EE-4051-C357B42F9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E25121-E0DD-7A37-D9B0-D3CF5A3C1F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89A8ED-5796-F0DB-7C6D-F2BB4C6D02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1701A6-7A69-4B47-2336-F31E243C8D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E7E783B-667F-1042-3715-DD2F66DABC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F126DE5-6EA7-E1A9-02D8-01473DE04F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3B183E3-9130-4D34-9CFA-4F3C6C83165E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D31D9A7-52F1-AEDF-134A-68EF1C8E9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B32126-2CD5-F8A7-4958-469A7CE38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697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2DB35-8CBD-19A1-9EA6-219456D65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5CA5A5-D948-2A59-D8BE-9E7E245A41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2E0AA55-F7CF-48E9-8EF3-55410B181B0E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B8FDF5-DFF4-8FC7-EC9C-D6F55E21B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3EEC13-4BC5-7808-2425-59B3CF0C6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8161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390547-0CE6-3D7E-3F46-75AD3B932C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ED5C4D-FA94-4D9F-9EB6-4B03AC983822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B7122-49C3-C166-F402-E4032BB62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20EC47-F43C-71A9-A5BB-B3097573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596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10DAA6-1E15-8131-91A1-682AFFA7F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37AD5-8C19-68BF-73A3-A05ADD5911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0DE321-606C-C6E2-5F80-6C02AD13B2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5622B1-5CBB-F28B-A204-714C15C71E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90F4E14-E41B-4AA8-BFEE-8D487EBA41D3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BD8123-930B-FD7E-D7BD-F149808F7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08BAD0-4024-1220-D55E-961C07D37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328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A64A88-6694-49B7-B273-D33B8B7BB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AF9997-F72B-62B1-34DC-9F7BAE15AB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21B0BF-12CF-1DAF-CFF0-D1DD9A36B6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5C8865-1679-EE41-6042-8EA65207028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ED490AD-9273-4F63-9CFF-2DAE5153A982}" type="datetime1">
              <a:rPr lang="en-US" smtClean="0"/>
              <a:t>6/14/2023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54FC21-EADB-2E05-385A-E76C7A875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8C629F-B8EB-8B81-F5E2-D0CA32602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096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F861ED-E296-6F3A-0FDC-1D4B2C95F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185C74-1CC0-AFBF-CBCD-ADE4D3D440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E7272-EA9E-2DB1-3B3A-1152AD758F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On Hawking Radiation and Information Paradox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3EC06-78CC-4F4C-1B71-3DB9783347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11A63-2424-495F-A709-19FC43B9B1A1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FC93BD-F68C-82AF-5011-2EF4BA42834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348" y="0"/>
            <a:ext cx="1689652" cy="132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864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9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C2895-3CA3-488D-D005-74D519C29F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dirty="0"/>
              <a:t>On Hawking Radiation and Information Paradox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1BB9AD-291E-6F98-DCAC-A4815842E55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Supervisor: Dr. Ali Nassar</a:t>
            </a:r>
          </a:p>
          <a:p>
            <a:r>
              <a:rPr lang="en-US" dirty="0"/>
              <a:t>Student: Youssef Aziz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6A5980-0C52-5232-0F3A-2E486FDF8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E2184D-EA22-5A58-F9F8-3ECECC490B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</p:spTree>
    <p:extLst>
      <p:ext uri="{BB962C8B-B14F-4D97-AF65-F5344CB8AC3E}">
        <p14:creationId xmlns:p14="http://schemas.microsoft.com/office/powerpoint/2010/main" val="978892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499"/>
            <a:ext cx="10515600" cy="1325563"/>
          </a:xfrm>
        </p:spPr>
        <p:txBody>
          <a:bodyPr/>
          <a:lstStyle/>
          <a:p>
            <a:r>
              <a:rPr lang="en-US" dirty="0"/>
              <a:t>2. Black Holes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2.1 Kruskal Coordinates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Extended Schwarzschild Metric</a:t>
            </a:r>
          </a:p>
          <a:p>
            <a:endParaRPr lang="en-US" dirty="0"/>
          </a:p>
          <a:p>
            <a:r>
              <a:rPr lang="en-US" dirty="0"/>
              <a:t>Metric invariance under exchange of U and V</a:t>
            </a:r>
          </a:p>
          <a:p>
            <a:pPr lvl="1"/>
            <a:r>
              <a:rPr lang="en-US" dirty="0"/>
              <a:t>A copy of the region 2M &lt; r &lt; ∞</a:t>
            </a:r>
          </a:p>
          <a:p>
            <a:r>
              <a:rPr lang="en-US" dirty="0"/>
              <a:t>Extended Regions</a:t>
            </a:r>
          </a:p>
          <a:p>
            <a:pPr lvl="1"/>
            <a:r>
              <a:rPr lang="en-US" dirty="0"/>
              <a:t>Future and past horizons</a:t>
            </a:r>
          </a:p>
          <a:p>
            <a:pPr lvl="1"/>
            <a:r>
              <a:rPr lang="en-US" dirty="0"/>
              <a:t>Future and past singularities</a:t>
            </a:r>
          </a:p>
          <a:p>
            <a:r>
              <a:rPr lang="en-US" dirty="0"/>
              <a:t>Eternal Black hole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4438B28-6D89-9D7C-8BBD-3157212EE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5558" y="2372243"/>
            <a:ext cx="5416828" cy="5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55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499"/>
            <a:ext cx="10515600" cy="1325563"/>
          </a:xfrm>
        </p:spPr>
        <p:txBody>
          <a:bodyPr/>
          <a:lstStyle/>
          <a:p>
            <a:r>
              <a:rPr lang="en-US"/>
              <a:t>2. Black Holes</a:t>
            </a:r>
            <a:br>
              <a:rPr lang="en-US"/>
            </a:br>
            <a:r>
              <a:rPr lang="en-US"/>
              <a:t>	</a:t>
            </a:r>
            <a:r>
              <a:rPr lang="en-US" sz="3200"/>
              <a:t>2.2 More Realistic Black Hole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Collapsing spherical null shell</a:t>
            </a:r>
          </a:p>
          <a:p>
            <a:endParaRPr lang="en-US" dirty="0"/>
          </a:p>
          <a:p>
            <a:r>
              <a:rPr lang="en-US" dirty="0"/>
              <a:t>Birkhoff Theorem</a:t>
            </a:r>
          </a:p>
          <a:p>
            <a:endParaRPr lang="en-US" dirty="0"/>
          </a:p>
          <a:p>
            <a:r>
              <a:rPr lang="en-US" dirty="0"/>
              <a:t>Metric Inside</a:t>
            </a:r>
          </a:p>
          <a:p>
            <a:endParaRPr lang="en-US" dirty="0"/>
          </a:p>
          <a:p>
            <a:r>
              <a:rPr lang="en-US" dirty="0"/>
              <a:t>Metric Outside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EAF2872-CA68-944B-872B-D53DC62DC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5248" y="4001294"/>
            <a:ext cx="4877051" cy="5842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9EC6F8-95D1-7316-9B0E-0BE5BF383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3772" y="5399836"/>
            <a:ext cx="5416828" cy="57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456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499"/>
            <a:ext cx="10515600" cy="2311814"/>
          </a:xfrm>
        </p:spPr>
        <p:txBody>
          <a:bodyPr anchor="t">
            <a:noAutofit/>
          </a:bodyPr>
          <a:lstStyle/>
          <a:p>
            <a:r>
              <a:rPr lang="en-US" dirty="0"/>
              <a:t>2. Black Holes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2.2 More Realistic Black Hole</a:t>
            </a:r>
            <a:br>
              <a:rPr lang="en-US" sz="3200" dirty="0"/>
            </a:br>
            <a:r>
              <a:rPr lang="en-US" sz="3200" dirty="0"/>
              <a:t>		</a:t>
            </a:r>
            <a:r>
              <a:rPr lang="en-US" sz="2400" dirty="0"/>
              <a:t>2.2.1 Matching The Metrics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2251"/>
            <a:ext cx="105156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Matching radial displacements on null geodesics across the horizon</a:t>
            </a:r>
          </a:p>
          <a:p>
            <a:r>
              <a:rPr lang="en-US" dirty="0"/>
              <a:t>Relating advanced time coordinates outside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Relating advanced time coordinates inside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15B6DB-C1A0-89E0-F54B-A85A86306B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263" y="3519742"/>
            <a:ext cx="7277474" cy="7937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C51C73-EBDE-324D-E453-C1ECE7A05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2313" y="4981478"/>
            <a:ext cx="5959836" cy="63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2068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B8012-2EE4-C18E-D53B-166E732DA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F2B32-E7AE-043C-AE3B-5E5E8F6B28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44EC3-F3EC-6D5A-AC5B-847A7FF5C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E0DDF-1824-2175-2FF9-AC4A4119D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</p:spTree>
    <p:extLst>
      <p:ext uri="{BB962C8B-B14F-4D97-AF65-F5344CB8AC3E}">
        <p14:creationId xmlns:p14="http://schemas.microsoft.com/office/powerpoint/2010/main" val="3560338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QFT to describe matter fields near BH</a:t>
            </a:r>
          </a:p>
          <a:p>
            <a:endParaRPr lang="en-US" dirty="0"/>
          </a:p>
          <a:p>
            <a:r>
              <a:rPr lang="en-US" dirty="0"/>
              <a:t>Quantum Gravity to fully describe what is going on</a:t>
            </a:r>
          </a:p>
          <a:p>
            <a:endParaRPr lang="en-US" dirty="0"/>
          </a:p>
          <a:p>
            <a:r>
              <a:rPr lang="en-US" dirty="0"/>
              <a:t>Static curved background approximation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</p:spTree>
    <p:extLst>
      <p:ext uri="{BB962C8B-B14F-4D97-AF65-F5344CB8AC3E}">
        <p14:creationId xmlns:p14="http://schemas.microsoft.com/office/powerpoint/2010/main" val="17427168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sz="3600" dirty="0"/>
              <a:t>	</a:t>
            </a:r>
            <a:r>
              <a:rPr lang="en-US" sz="3200" dirty="0"/>
              <a:t>3.1 Particles in Flat Spacetime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Real scalar field</a:t>
            </a:r>
          </a:p>
          <a:p>
            <a:endParaRPr lang="en-US" dirty="0"/>
          </a:p>
          <a:p>
            <a:r>
              <a:rPr lang="en-US" dirty="0"/>
              <a:t> Equation of Motion</a:t>
            </a:r>
          </a:p>
          <a:p>
            <a:endParaRPr lang="en-US" dirty="0"/>
          </a:p>
          <a:p>
            <a:r>
              <a:rPr lang="en-US" dirty="0"/>
              <a:t>Plane waves solutions</a:t>
            </a:r>
          </a:p>
          <a:p>
            <a:endParaRPr lang="en-US" dirty="0"/>
          </a:p>
          <a:p>
            <a:r>
              <a:rPr lang="en-US" dirty="0"/>
              <a:t>Dispersion relation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D5D5D1-E5C7-2EF7-82DB-5E30CCD111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3022" y="2262085"/>
            <a:ext cx="4965955" cy="6096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D337C0-0248-DDA3-5620-30B6D1E4F2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7837" y="3308176"/>
            <a:ext cx="4356324" cy="4953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836124-F72A-08BC-62AA-81DA06661E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5611" y="4313922"/>
            <a:ext cx="4400776" cy="4508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483F262-BFC4-3081-9BA9-41A88021D1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7837" y="5275216"/>
            <a:ext cx="4413477" cy="444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303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sz="3600" dirty="0"/>
              <a:t>	</a:t>
            </a:r>
            <a:r>
              <a:rPr lang="en-US" sz="3200" dirty="0"/>
              <a:t>3.1 Particles in Flat Spacetime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Inner product over wave modes</a:t>
            </a:r>
          </a:p>
          <a:p>
            <a:endParaRPr lang="en-US" dirty="0"/>
          </a:p>
          <a:p>
            <a:r>
              <a:rPr lang="en-US" dirty="0"/>
              <a:t>Orthonormal modes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Positive and negative frequency modes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22CC4FD-B12A-7CC7-DB0E-107FD69515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6928" y="2288158"/>
            <a:ext cx="5658141" cy="6350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5098248-AE83-D0B6-222E-AFEEF36BEDD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7199" y="3359390"/>
            <a:ext cx="4883401" cy="79379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E6EC6D-FE6B-7AFF-3613-D196457BBF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8017" y="5053304"/>
            <a:ext cx="5118363" cy="45087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7780DFD-42F6-8260-123C-303686D14A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4464" y="5062029"/>
            <a:ext cx="5061210" cy="50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764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sz="3600" dirty="0"/>
              <a:t>	</a:t>
            </a:r>
            <a:r>
              <a:rPr lang="en-US" sz="3200" dirty="0"/>
              <a:t>3.1 Particles in Flat Spacetime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Inner products on set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Impose canonical commutation relations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17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8ABB8C2-D910-619A-E461-0124D6B31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6051" y="2251743"/>
            <a:ext cx="4819898" cy="4000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97983E-79EB-2449-C881-0AE056156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098" y="2757901"/>
            <a:ext cx="5905804" cy="46357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3226AF2-4F4C-62C8-599C-87D5C96E06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5575" y="3928363"/>
            <a:ext cx="6220849" cy="1385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1054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sz="3600" dirty="0"/>
              <a:t>	</a:t>
            </a:r>
            <a:r>
              <a:rPr lang="en-US" sz="3200" dirty="0"/>
              <a:t>3.1 Particles in Flat Spacetime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Expand field operator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coefficients have algebraic structure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Creation and annihilation operators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854604-ACF4-B9D7-B6D9-D24DFBBC4F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521" y="2331494"/>
            <a:ext cx="7226958" cy="7048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BA875DF-49F5-89FD-1A43-650BA6FD1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054" y="3821636"/>
            <a:ext cx="5023108" cy="1416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236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sz="3600" dirty="0"/>
              <a:t>	</a:t>
            </a:r>
            <a:r>
              <a:rPr lang="en-US" sz="3200" dirty="0"/>
              <a:t>3.1 Particles in Flat Spacetime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define vacuum state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Particle Excitations (</a:t>
            </a:r>
            <a:r>
              <a:rPr lang="en-US" dirty="0" err="1"/>
              <a:t>Fock</a:t>
            </a:r>
            <a:r>
              <a:rPr lang="en-US" dirty="0"/>
              <a:t> states)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Number operators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73EF97F-6099-E93F-D89A-3BB4C542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5362" y="2514591"/>
            <a:ext cx="6061274" cy="6579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B5FAC1-734B-E846-FF4F-ACBA7CD5D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5362" y="3923281"/>
            <a:ext cx="6061273" cy="75146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D56932-DA3E-0F4B-83C8-16DB75E7ED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5361" y="5425497"/>
            <a:ext cx="6061273" cy="61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52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B8012-2EE4-C18E-D53B-166E732DA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F2B32-E7AE-043C-AE3B-5E5E8F6B28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61E6A5-CBAC-6147-549A-80948C6A5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B7123-1155-DD61-1F78-ABFD0C5B0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</p:spTree>
    <p:extLst>
      <p:ext uri="{BB962C8B-B14F-4D97-AF65-F5344CB8AC3E}">
        <p14:creationId xmlns:p14="http://schemas.microsoft.com/office/powerpoint/2010/main" val="933020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sz="3600" dirty="0"/>
              <a:t>	</a:t>
            </a:r>
            <a:r>
              <a:rPr lang="en-US" sz="3200" dirty="0"/>
              <a:t>3.1 Particles in Flat Spacetime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Is our formalism frame invariant?</a:t>
            </a:r>
          </a:p>
          <a:p>
            <a:endParaRPr lang="en-US" dirty="0"/>
          </a:p>
          <a:p>
            <a:r>
              <a:rPr lang="en-US" dirty="0"/>
              <a:t>Under Lorentz boosts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Positive and negative modes do not mix</a:t>
            </a:r>
          </a:p>
          <a:p>
            <a:endParaRPr lang="en-US" dirty="0"/>
          </a:p>
          <a:p>
            <a:r>
              <a:rPr lang="en-US" dirty="0"/>
              <a:t>Vacuum and number operators are invariant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F46B1E-BEC2-0D9B-1148-8F350A99F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6859" y="3290387"/>
            <a:ext cx="6858034" cy="67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86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sz="3600" dirty="0"/>
              <a:t>	</a:t>
            </a:r>
            <a:r>
              <a:rPr lang="en-US" sz="3200" dirty="0"/>
              <a:t>3.2 Particles in Curved Spacetime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recast our former formalism in coordinate independent form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Lagrangian</a:t>
            </a:r>
            <a:r>
              <a:rPr lang="en-US" dirty="0"/>
              <a:t> in curved spacetime</a:t>
            </a:r>
          </a:p>
          <a:p>
            <a:endParaRPr lang="en-US" dirty="0"/>
          </a:p>
          <a:p>
            <a:r>
              <a:rPr lang="en-US" dirty="0"/>
              <a:t>EOM</a:t>
            </a:r>
          </a:p>
          <a:p>
            <a:endParaRPr lang="en-US" dirty="0"/>
          </a:p>
          <a:p>
            <a:r>
              <a:rPr lang="en-US" dirty="0"/>
              <a:t>Inner product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823438-6143-75B3-1801-A31F068AF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7076" y="3429000"/>
            <a:ext cx="5797848" cy="6540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DBE69A-920E-288B-20C0-3B085D380C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2438" y="4344821"/>
            <a:ext cx="5507123" cy="59812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9530ECC-3ECD-6B56-D45D-5C9388EDBC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7222" y="5359417"/>
            <a:ext cx="5937555" cy="65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70094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sz="3600" dirty="0"/>
              <a:t>	</a:t>
            </a:r>
            <a:r>
              <a:rPr lang="en-US" sz="3200" dirty="0"/>
              <a:t>3.2 Particles in Curved Spacetime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 impose the canonical commutation relations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Expand the field operator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56D4C5-7E7C-E3F3-7D44-9727F5D981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586" y="2400481"/>
            <a:ext cx="5416828" cy="14288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22139F1-0403-FE84-588F-074F4D6589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586" y="4450655"/>
            <a:ext cx="4985006" cy="552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1363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sz="3600" dirty="0"/>
              <a:t>	</a:t>
            </a:r>
            <a:r>
              <a:rPr lang="en-US" sz="3200" dirty="0"/>
              <a:t>3.2 Particles in Curved Spacetime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coefficients are creation and annihilation operators</a:t>
            </a:r>
          </a:p>
          <a:p>
            <a:endParaRPr lang="en-US" dirty="0"/>
          </a:p>
          <a:p>
            <a:r>
              <a:rPr lang="en-US" dirty="0"/>
              <a:t>We can define vacuum state</a:t>
            </a:r>
          </a:p>
          <a:p>
            <a:endParaRPr lang="en-US" dirty="0"/>
          </a:p>
          <a:p>
            <a:r>
              <a:rPr lang="en-US" dirty="0"/>
              <a:t>We can construct </a:t>
            </a:r>
            <a:r>
              <a:rPr lang="en-US" dirty="0" err="1"/>
              <a:t>Fock</a:t>
            </a:r>
            <a:r>
              <a:rPr lang="en-US" dirty="0"/>
              <a:t> basis and number operators</a:t>
            </a:r>
          </a:p>
          <a:p>
            <a:endParaRPr lang="en-US" dirty="0"/>
          </a:p>
          <a:p>
            <a:r>
              <a:rPr lang="en-US" dirty="0"/>
              <a:t>Are we done?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</p:spTree>
    <p:extLst>
      <p:ext uri="{BB962C8B-B14F-4D97-AF65-F5344CB8AC3E}">
        <p14:creationId xmlns:p14="http://schemas.microsoft.com/office/powerpoint/2010/main" val="21636344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sz="3600" dirty="0"/>
              <a:t>	</a:t>
            </a:r>
            <a:r>
              <a:rPr lang="en-US" sz="3200" dirty="0"/>
              <a:t>3.2 Particles in Curved Spacetime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different observer uses different set of modes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Coefficients are creation and annihilation operators</a:t>
            </a:r>
          </a:p>
          <a:p>
            <a:endParaRPr lang="en-US" dirty="0"/>
          </a:p>
          <a:p>
            <a:r>
              <a:rPr lang="en-US" dirty="0"/>
              <a:t>We repeat the whole construction</a:t>
            </a:r>
          </a:p>
          <a:p>
            <a:endParaRPr lang="en-US" dirty="0"/>
          </a:p>
          <a:p>
            <a:r>
              <a:rPr lang="en-US" dirty="0" err="1"/>
              <a:t>Fock</a:t>
            </a:r>
            <a:r>
              <a:rPr lang="en-US" dirty="0"/>
              <a:t> basis and number operators may not coincide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0A9187F-2DB0-14A4-CFD5-BCE6325AFD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4285" y="2355834"/>
            <a:ext cx="6263429" cy="784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5215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499"/>
            <a:ext cx="10515600" cy="2311814"/>
          </a:xfrm>
        </p:spPr>
        <p:txBody>
          <a:bodyPr anchor="t">
            <a:noAutofit/>
          </a:bodyPr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2.2 Particles in Curved Spacetime</a:t>
            </a:r>
            <a:br>
              <a:rPr lang="en-US" sz="3200" dirty="0"/>
            </a:br>
            <a:r>
              <a:rPr lang="en-US" sz="3200" dirty="0"/>
              <a:t>		</a:t>
            </a:r>
            <a:r>
              <a:rPr lang="en-US" sz="2400" dirty="0"/>
              <a:t>2.2.1 Bogolubov Transformations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2251"/>
            <a:ext cx="105156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We want to relate wave modes for different observers</a:t>
            </a:r>
          </a:p>
          <a:p>
            <a:endParaRPr lang="en-US" dirty="0"/>
          </a:p>
          <a:p>
            <a:r>
              <a:rPr lang="en-US" dirty="0"/>
              <a:t>The sets are complete, we expand one in terms of the other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Expansion coefficients are matrices (Bogolubov coefficients)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FC33EA-496D-A80F-1867-9505AFFCD2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0756" y="3961538"/>
            <a:ext cx="6290488" cy="78631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1A70842-F048-C539-9F1F-44C4697ED6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0516" y="5432276"/>
            <a:ext cx="6630967" cy="52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113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499"/>
            <a:ext cx="10515600" cy="2311814"/>
          </a:xfrm>
        </p:spPr>
        <p:txBody>
          <a:bodyPr anchor="t">
            <a:noAutofit/>
          </a:bodyPr>
          <a:lstStyle/>
          <a:p>
            <a:r>
              <a:rPr lang="en-US" dirty="0"/>
              <a:t>3. Quantum Field Theory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2.2 Particles in Curved Spacetime</a:t>
            </a:r>
            <a:br>
              <a:rPr lang="en-US" sz="3200" dirty="0"/>
            </a:br>
            <a:r>
              <a:rPr lang="en-US" sz="3200" dirty="0"/>
              <a:t>		</a:t>
            </a:r>
            <a:r>
              <a:rPr lang="en-US" sz="2400" dirty="0"/>
              <a:t>2.2.1 Bogolubov Transformations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2251"/>
            <a:ext cx="105156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From inner product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Expectation value of number operator in different basis vacuum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26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2CA91E-8F53-2D20-8C34-5D3FDFAE7C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73350" y="2843073"/>
            <a:ext cx="4845299" cy="12891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B310E03-2214-2620-1AFD-49733FD499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3592" y="4945560"/>
            <a:ext cx="3164815" cy="885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5334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B8012-2EE4-C18E-D53B-166E732DA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F2B32-E7AE-043C-AE3B-5E5E8F6B28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44EC3-F3EC-6D5A-AC5B-847A7FF5C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27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E0DDF-1824-2175-2FF9-AC4A4119D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</p:spTree>
    <p:extLst>
      <p:ext uri="{BB962C8B-B14F-4D97-AF65-F5344CB8AC3E}">
        <p14:creationId xmlns:p14="http://schemas.microsoft.com/office/powerpoint/2010/main" val="33772683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Simple model (massless scalar field)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Eikonal</a:t>
            </a:r>
            <a:r>
              <a:rPr lang="en-US" dirty="0"/>
              <a:t> Approximation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Outgoing solutions at future null infinity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Radial part can be found from EOM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28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CC3EB3-4C67-E663-A2F0-33F4FD8EC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6596" y="2398899"/>
            <a:ext cx="4038808" cy="45722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872443-F873-CBA1-CD26-456735564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1693" y="4350469"/>
            <a:ext cx="5848614" cy="53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6594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Approximations</a:t>
                </a:r>
              </a:p>
              <a:p>
                <a:pPr lvl="1"/>
                <a:r>
                  <a:rPr lang="en-US" dirty="0" err="1"/>
                  <a:t>Eikonal</a:t>
                </a:r>
                <a:r>
                  <a:rPr lang="en-US" dirty="0"/>
                  <a:t> approximation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r>
                  <a:rPr lang="en-US" dirty="0"/>
                  <a:t> = 0 modes</a:t>
                </a:r>
              </a:p>
              <a:p>
                <a:pPr lvl="1"/>
                <a:r>
                  <a:rPr lang="en-US" dirty="0" err="1"/>
                  <a:t>Greybody</a:t>
                </a:r>
                <a:r>
                  <a:rPr lang="en-US" dirty="0"/>
                  <a:t> factor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Incoming modes from past null infinity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29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F953A-A89E-2D64-8BAF-FFC23C408C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1306" y="4511645"/>
            <a:ext cx="4629388" cy="65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364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85070D-B08C-70AC-D659-FFE819C4E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0FB0C-3108-A80C-1E0D-DBF2E5C9B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History of Black Holes</a:t>
            </a:r>
          </a:p>
          <a:p>
            <a:r>
              <a:rPr lang="en-US" dirty="0"/>
              <a:t>Schwarzschild Solution</a:t>
            </a:r>
          </a:p>
          <a:p>
            <a:pPr lvl="1"/>
            <a:r>
              <a:rPr lang="en-US" dirty="0"/>
              <a:t>Event Horizons</a:t>
            </a:r>
          </a:p>
          <a:p>
            <a:r>
              <a:rPr lang="en-US" dirty="0"/>
              <a:t>Black hole Thermodynamics</a:t>
            </a:r>
          </a:p>
          <a:p>
            <a:pPr lvl="1"/>
            <a:r>
              <a:rPr lang="en-US" dirty="0" err="1"/>
              <a:t>Bekenstein</a:t>
            </a:r>
            <a:r>
              <a:rPr lang="en-US" dirty="0"/>
              <a:t> Entropy</a:t>
            </a:r>
          </a:p>
          <a:p>
            <a:pPr lvl="1"/>
            <a:r>
              <a:rPr lang="en-US" dirty="0"/>
              <a:t>Energy and entropy, do we have temperature?</a:t>
            </a:r>
          </a:p>
          <a:p>
            <a:r>
              <a:rPr lang="en-US" dirty="0"/>
              <a:t>Quantum Field Theory</a:t>
            </a:r>
          </a:p>
          <a:p>
            <a:pPr lvl="1"/>
            <a:r>
              <a:rPr lang="en-US" dirty="0"/>
              <a:t>Thermal Radiation with Planck Distribution</a:t>
            </a:r>
          </a:p>
          <a:p>
            <a:r>
              <a:rPr lang="en-US" dirty="0"/>
              <a:t>Paradoxes with Both Theories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D276D2-04E1-499C-A434-85A67A0A21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D0AFA-2C10-45B1-8EEC-0227339EC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</p:spTree>
    <p:extLst>
      <p:ext uri="{BB962C8B-B14F-4D97-AF65-F5344CB8AC3E}">
        <p14:creationId xmlns:p14="http://schemas.microsoft.com/office/powerpoint/2010/main" val="18408633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Waves incoming from past null infinity are scattered</a:t>
            </a:r>
          </a:p>
          <a:p>
            <a:endParaRPr lang="en-US" dirty="0"/>
          </a:p>
          <a:p>
            <a:r>
              <a:rPr lang="en-US" dirty="0"/>
              <a:t>Field operator can be expanded in terms of incident modes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Or scattered modes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30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A86694B-CA64-43D4-8ED2-594732936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757" y="3429000"/>
            <a:ext cx="4908802" cy="62233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366C441-B9EE-3742-97FA-AF553B6AB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1269" y="4869570"/>
            <a:ext cx="5397777" cy="53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57668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Coefficients are creation and annihilation operators</a:t>
                </a:r>
              </a:p>
              <a:p>
                <a:endParaRPr lang="en-US" dirty="0"/>
              </a:p>
              <a:p>
                <a:r>
                  <a:rPr lang="en-US" b="0" dirty="0"/>
                  <a:t>Relate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n-US" dirty="0"/>
                  <a:t> operators with Bogolubov transformation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Finding Bogolubov coefficients amounts to computing inner products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31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69FE80-3538-D857-7DC7-CB2F74C06E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9695" y="3535018"/>
            <a:ext cx="3092609" cy="55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3262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4.1 Calculating Bogolubov Coefficients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Inner product in curved spacetime</a:t>
                </a:r>
              </a:p>
              <a:p>
                <a:endParaRPr lang="en-US" dirty="0"/>
              </a:p>
              <a:p>
                <a:r>
                  <a:rPr lang="en-US" dirty="0"/>
                  <a:t>Normalizing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𝑔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Finally ready to calculate the inner product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32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0DF8C2-B820-4A8D-B958-291F843D9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7222" y="2238531"/>
            <a:ext cx="5937555" cy="6540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AE8C91-FFE3-431E-9741-451482E984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4100" y="3429000"/>
            <a:ext cx="5343800" cy="6858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1D00C64-D6D7-A8C2-6A03-3CD8A5004F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4100" y="4266979"/>
            <a:ext cx="5343800" cy="76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38763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4.1 Calculating Bogolubov Coefficients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Take the limit as the hypersurface becomes null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The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coefficient is found to be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But this integral is divergent!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33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BD7E68-42E4-6A21-42E8-E9440990B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6127" y="2298642"/>
            <a:ext cx="5759746" cy="113035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6A7100F-C482-A9D9-A8F7-0F25D1168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5107" y="3902017"/>
            <a:ext cx="6521785" cy="140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3403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4.1 Calculating Bogolubov Coefficients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The divergence comes from using plane wave solutions</a:t>
                </a:r>
              </a:p>
              <a:p>
                <a:pPr lvl="1"/>
                <a:r>
                  <a:rPr lang="en-US" dirty="0"/>
                  <a:t>Hawking used wave packets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Instead, we relate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endParaRPr lang="en-US" dirty="0">
                  <a:ea typeface="Cambria Math" panose="02040503050406030204" pitchFamily="18" charset="0"/>
                </a:endParaRPr>
              </a:p>
              <a:p>
                <a:endParaRPr lang="en-US" dirty="0"/>
              </a:p>
              <a:p>
                <a:r>
                  <a:rPr lang="en-US" dirty="0"/>
                  <a:t>The inner product gives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34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46E06F-CFB6-6DF0-268E-999D12D513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333" y="4653274"/>
            <a:ext cx="6477333" cy="130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1683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4.1 Calculating Bogolubov Coefficients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To relate the two coefficients</a:t>
                </a:r>
              </a:p>
              <a:p>
                <a:pPr lvl="1"/>
                <a:r>
                  <a:rPr lang="en-US" dirty="0"/>
                  <a:t>Promote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𝑋</m:t>
                    </m:r>
                  </m:oMath>
                </a14:m>
                <a:r>
                  <a:rPr lang="en-US" dirty="0"/>
                  <a:t> to a complex variable</a:t>
                </a:r>
              </a:p>
              <a:p>
                <a:pPr lvl="1"/>
                <a:r>
                  <a:rPr lang="en-US" dirty="0"/>
                  <a:t>Do a contour integral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From complex analysis</a:t>
                </a:r>
              </a:p>
              <a:p>
                <a:pPr lvl="1"/>
                <a:r>
                  <a:rPr lang="en-US" dirty="0"/>
                  <a:t>The integral vanishes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dirty="0"/>
                  <a:t> vanish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35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10" name="Picture 9" descr="A picture containing diagram, line, circle, sketch&#10;&#10;Description automatically generated">
            <a:extLst>
              <a:ext uri="{FF2B5EF4-FFF2-40B4-BE49-F238E27FC236}">
                <a16:creationId xmlns:a16="http://schemas.microsoft.com/office/drawing/2014/main" id="{65B01843-4307-4092-9D13-44BDE3F60E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621" y="1690688"/>
            <a:ext cx="4572235" cy="2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77736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4.1 Calculating Bogolubov Coefficients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dirty="0"/>
                  <a:t> are related by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We rewrite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38521D-B229-1345-EA92-CA3BA65D762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36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10" name="Picture 9" descr="A picture containing diagram, line, circle, sketch&#10;&#10;Description automatically generated">
            <a:extLst>
              <a:ext uri="{FF2B5EF4-FFF2-40B4-BE49-F238E27FC236}">
                <a16:creationId xmlns:a16="http://schemas.microsoft.com/office/drawing/2014/main" id="{65B01843-4307-4092-9D13-44BDE3F60E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436" y="1690688"/>
            <a:ext cx="4572235" cy="24385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461D20B-AE02-63D5-C342-A6C2D89661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438783"/>
            <a:ext cx="5569236" cy="12383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6F67AFA-C00F-D08E-A379-320710D6CA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4392785"/>
            <a:ext cx="6763098" cy="135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22959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4.1 Calculating Bogolubov Coefficients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37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8813DB44-14B1-D43F-0090-3C05204434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find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dirty="0"/>
                  <a:t> in terms of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</m:d>
                  </m:oMath>
                </a14:m>
                <a:r>
                  <a:rPr lang="en-US" dirty="0"/>
                  <a:t> as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Introducing the surface gravity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8813DB44-14B1-D43F-0090-3C05204434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4982DEA8-BBD4-9689-9170-ECF19316D9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8100" y="2406913"/>
            <a:ext cx="6155797" cy="63446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7CC7383-1D23-7577-20D6-F87981FDE3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5318" y="3935896"/>
            <a:ext cx="4121362" cy="596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6423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4.1 Calculating Bogolubov Coefficients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38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8813DB44-14B1-D43F-0090-3C05204434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Black hole absorptivity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Evaluating the integral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But the last integral is nothing but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8813DB44-14B1-D43F-0090-3C05204434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98932D98-7DBE-E30E-8A01-E5BEC5550E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0488" y="2355557"/>
            <a:ext cx="5611023" cy="6593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40BA3D-D1B5-2A70-8E80-8463AD2FCB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619" y="4001294"/>
            <a:ext cx="7010760" cy="6413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6914CBA-2CA6-8CCD-A767-F38AB29CCB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1779" y="5400659"/>
            <a:ext cx="4648439" cy="628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334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4.1 Calculating Bogolubov Coefficients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39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Hawking Radiation is given by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Planck distribution with temperature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8C5AFF-A1ED-DA91-B3AC-A54B70EB24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7177" y="2344235"/>
            <a:ext cx="6297646" cy="9224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D8C8D4-AB75-C679-D97F-458F84B9B8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8710" y="3941399"/>
            <a:ext cx="5954579" cy="92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2967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B8012-2EE4-C18E-D53B-166E732DA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Black Holes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F2B32-E7AE-043C-AE3B-5E5E8F6B28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44EC3-F3EC-6D5A-AC5B-847A7FF5C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E0DDF-1824-2175-2FF9-AC4A4119D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</p:spTree>
    <p:extLst>
      <p:ext uri="{BB962C8B-B14F-4D97-AF65-F5344CB8AC3E}">
        <p14:creationId xmlns:p14="http://schemas.microsoft.com/office/powerpoint/2010/main" val="5505261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4.2 Hawking Temperature by Wick Rotation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40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Statistical Mechanical Slick Trick</a:t>
            </a:r>
          </a:p>
          <a:p>
            <a:endParaRPr lang="en-US" dirty="0"/>
          </a:p>
          <a:p>
            <a:r>
              <a:rPr lang="en-US" dirty="0"/>
              <a:t>From QM, transition probability amplitudes given by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From Statistical Mechanics the partition function is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942C25-E502-7496-EFB4-EDA6A30F4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188" y="3429000"/>
            <a:ext cx="5715623" cy="5274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1AD61E-10CE-436F-3014-59239EC2E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1791" y="4929654"/>
            <a:ext cx="5808415" cy="76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1660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4.2 Hawking Temperature by Wick Rotation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41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Correspondence between temperature and imaginary time</a:t>
            </a:r>
          </a:p>
          <a:p>
            <a:endParaRPr lang="en-US" dirty="0"/>
          </a:p>
          <a:p>
            <a:r>
              <a:rPr lang="en-US" dirty="0"/>
              <a:t>Wick Rotation</a:t>
            </a:r>
          </a:p>
          <a:p>
            <a:endParaRPr lang="en-US" dirty="0"/>
          </a:p>
          <a:p>
            <a:r>
              <a:rPr lang="en-US" dirty="0"/>
              <a:t>Rotated Schwarzschild metric given by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D7C0C4-D3D2-E199-C0E3-8DCED1FF5E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478" y="3245126"/>
            <a:ext cx="9188794" cy="5002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A70808B-FF6C-1948-3BCD-68A578A805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3728" y="4470383"/>
            <a:ext cx="7444544" cy="797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9618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4.2 Hawking Temperature by Wick Rotation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42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Making a change of variables</a:t>
            </a:r>
          </a:p>
          <a:p>
            <a:endParaRPr lang="en-US" dirty="0"/>
          </a:p>
          <a:p>
            <a:r>
              <a:rPr lang="en-US" dirty="0"/>
              <a:t>The metric near the event horizon becomes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Making a change of coordinates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CA9B58-8488-5776-8ACC-0478CBFBFA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047" y="2282812"/>
            <a:ext cx="6889906" cy="6194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FEF6435-4AE2-200D-E77C-05969BB0F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3166" y="3429000"/>
            <a:ext cx="7087787" cy="7848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F17AB6F-DB1E-E343-B5F4-0A74F1D76D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0353" y="4835574"/>
            <a:ext cx="6153411" cy="7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35832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4.2 Hawking Temperature by Wick Rotation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43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arrive at the following metric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First part describes a flat 2D plane</a:t>
            </a:r>
          </a:p>
          <a:p>
            <a:endParaRPr lang="en-US" dirty="0"/>
          </a:p>
          <a:p>
            <a:r>
              <a:rPr lang="en-US" dirty="0"/>
              <a:t>The polar angle coordinate must be periodic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CCFA29A-E197-223B-3F66-29B31ECED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395" y="2325468"/>
            <a:ext cx="8593209" cy="6827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AEA943-0B25-7D99-4246-499FB1E9B0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555" y="4958783"/>
            <a:ext cx="5302889" cy="68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92936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Hawking Radiation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4.2 Hawking Temperature by Wick Rotation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44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Giving us the correct Hawking temperature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C745E7-AA9F-B67B-7480-5D6D4C432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064" y="2375160"/>
            <a:ext cx="6505871" cy="86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3830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B8012-2EE4-C18E-D53B-166E732DA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Information Loss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FF2B32-E7AE-043C-AE3B-5E5E8F6B28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44EC3-F3EC-6D5A-AC5B-847A7FF5C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45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EE0DDF-1824-2175-2FF9-AC4A4119D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</p:spTree>
    <p:extLst>
      <p:ext uri="{BB962C8B-B14F-4D97-AF65-F5344CB8AC3E}">
        <p14:creationId xmlns:p14="http://schemas.microsoft.com/office/powerpoint/2010/main" val="219050402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Information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46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results obtained so far contradicts classical GR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We will also find it contradicts Quantum Mechanics</a:t>
            </a:r>
          </a:p>
        </p:txBody>
      </p:sp>
    </p:spTree>
    <p:extLst>
      <p:ext uri="{BB962C8B-B14F-4D97-AF65-F5344CB8AC3E}">
        <p14:creationId xmlns:p14="http://schemas.microsoft.com/office/powerpoint/2010/main" val="71777975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Information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47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vacuum in past infinity in terms of </a:t>
            </a:r>
            <a:r>
              <a:rPr lang="en-US" dirty="0" err="1"/>
              <a:t>Fock</a:t>
            </a:r>
            <a:r>
              <a:rPr lang="en-US" dirty="0"/>
              <a:t> basis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Expanding the exponential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Entanglement between radiation and particles falling in the BH!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4C80E27-A859-EF7B-BDB5-515444CADF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2729" y="2370883"/>
            <a:ext cx="6106537" cy="6837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79CF77-77A6-88CB-16E8-978789CCA4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421" y="3909393"/>
            <a:ext cx="6909155" cy="838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044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Information Loss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5.1 Density Matrix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48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Entangled particles cannot be factorized to single particle states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Individual particles do not have states of their own</a:t>
            </a:r>
          </a:p>
          <a:p>
            <a:endParaRPr lang="en-US" dirty="0"/>
          </a:p>
          <a:p>
            <a:r>
              <a:rPr lang="en-US" dirty="0"/>
              <a:t>Hawking radiation leads to loss of one of the entangled particles (or more)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4DC527-391D-334E-69E6-926A960375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6940" y="2239189"/>
            <a:ext cx="7338120" cy="85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78886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Information Loss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5.1 Density Matrix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49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 are faced with the question of defining individual particle states</a:t>
            </a:r>
          </a:p>
          <a:p>
            <a:endParaRPr lang="en-US" dirty="0"/>
          </a:p>
          <a:p>
            <a:r>
              <a:rPr lang="en-US" dirty="0"/>
              <a:t>If we simply choose to delete references to the lost particle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Different choices of the deleted particle basis leads to different states</a:t>
            </a:r>
          </a:p>
          <a:p>
            <a:endParaRPr lang="en-US" dirty="0"/>
          </a:p>
          <a:p>
            <a:r>
              <a:rPr lang="en-US" dirty="0"/>
              <a:t>Measurement probabilities are captured correctly, however!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A813EA-6ED0-ED0C-B8F3-C604A5E29D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084" y="3377583"/>
            <a:ext cx="5647832" cy="704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919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Black Holes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Schwarzschild Metric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Null geodesics just outside or just inside the event horizon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B272C5-4E72-DFA5-2C80-142CC96A46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13" y="2342532"/>
            <a:ext cx="6477174" cy="9500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6857DA-FB4C-C789-C08D-79A473DD0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754" y="4040425"/>
            <a:ext cx="5484491" cy="687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18684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Information Loss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5.1 Density Matrix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50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8813DB44-14B1-D43F-0090-3C05204434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We are inclined to use the density matrix formalism</a:t>
                </a:r>
              </a:p>
              <a:p>
                <a:endParaRPr lang="en-US" dirty="0"/>
              </a:p>
              <a:p>
                <a:r>
                  <a:rPr lang="en-US" dirty="0"/>
                  <a:t>Density matrix operator for a state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"/>
                            <m:endChr m:val="⟩"/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𝜓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 given by</a:t>
                </a:r>
              </a:p>
              <a:p>
                <a:endParaRPr lang="en-US" dirty="0"/>
              </a:p>
              <a:p>
                <a:r>
                  <a:rPr lang="en-US" dirty="0"/>
                  <a:t>For different states with different probabilities</a:t>
                </a:r>
              </a:p>
            </p:txBody>
          </p:sp>
        </mc:Choice>
        <mc:Fallback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8813DB44-14B1-D43F-0090-3C05204434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0457474F-5746-1630-6F58-AD3C337A86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5317" y="3316357"/>
            <a:ext cx="5461366" cy="5731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09ED7F2-3EB7-9923-3159-7CF7CFC88A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5317" y="4396827"/>
            <a:ext cx="5461365" cy="730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1768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Information Loss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5.1 Density Matrix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51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8813DB44-14B1-D43F-0090-3C05204434E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Knowledge of the states is lost</a:t>
                </a:r>
              </a:p>
              <a:p>
                <a:r>
                  <a:rPr lang="en-US" dirty="0"/>
                  <a:t>Only knowledge of probabilities</a:t>
                </a:r>
              </a:p>
              <a:p>
                <a:r>
                  <a:rPr lang="en-US" dirty="0"/>
                  <a:t>A subsystem of an entangled system can be described by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Purity of a system is given by Tr(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Purity of a pure state is 1, purity of a maximally entangled state is 1/2</a:t>
                </a:r>
              </a:p>
            </p:txBody>
          </p:sp>
        </mc:Choice>
        <mc:Fallback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8813DB44-14B1-D43F-0090-3C05204434E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570BA790-D3DF-D0E5-9FF7-11DDDF573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6050" y="3393348"/>
            <a:ext cx="6039900" cy="639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8606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Information Loss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5.1 Density Matrix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52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purity of Hawking radiation?</a:t>
            </a:r>
          </a:p>
          <a:p>
            <a:r>
              <a:rPr lang="en-US" dirty="0"/>
              <a:t>We normalize the vacuum state then find the density matrix</a:t>
            </a:r>
          </a:p>
          <a:p>
            <a:pPr marL="0" indent="0">
              <a:buNone/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The reduced density matrix for the radiation is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0B4EE2F-63DE-4C54-A979-8F7047726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7574" y="2776331"/>
            <a:ext cx="7596845" cy="7222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F3D8B1D-9366-7C06-0DD1-3B81CB68F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512" y="4004470"/>
            <a:ext cx="6780967" cy="189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41375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Information Loss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5.1 Density Matrix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53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purity of this matrix is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state of the radiation is mixed, we lost information about the state!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2FED9E-78CD-78D6-DCF2-1D1F8E6D09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895" y="2439452"/>
            <a:ext cx="5936209" cy="213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609427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Information Loss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5.1 Density Matrix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54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contradicts QM unitary evolution property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BH evaporation cannot be described by a purely QM process!</a:t>
            </a:r>
          </a:p>
          <a:p>
            <a:endParaRPr lang="en-US" dirty="0"/>
          </a:p>
          <a:p>
            <a:r>
              <a:rPr lang="en-US" dirty="0"/>
              <a:t>Scattering is evolved by $-matrix (non-unitary) instead of S-matrix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229412-0C70-C698-3952-901C44E822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255" y="2426240"/>
            <a:ext cx="5471489" cy="62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10243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Conclusion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55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BH have thermodynamical properties</a:t>
            </a:r>
          </a:p>
          <a:p>
            <a:r>
              <a:rPr lang="en-US" dirty="0"/>
              <a:t>This leads to contradictions with GR and QM</a:t>
            </a:r>
          </a:p>
          <a:p>
            <a:r>
              <a:rPr lang="en-US" dirty="0"/>
              <a:t>Information loss leads to non-unitary quantum evolution</a:t>
            </a:r>
          </a:p>
          <a:p>
            <a:pPr lvl="1"/>
            <a:r>
              <a:rPr lang="en-US" dirty="0"/>
              <a:t>Gravity similarities to statistical mechanics (Universality)</a:t>
            </a:r>
          </a:p>
          <a:p>
            <a:r>
              <a:rPr lang="en-US" dirty="0"/>
              <a:t>Extending the analysis to rotating and charged BH is possible</a:t>
            </a:r>
          </a:p>
          <a:p>
            <a:endParaRPr lang="en-US" dirty="0"/>
          </a:p>
          <a:p>
            <a:r>
              <a:rPr lang="en-US" dirty="0"/>
              <a:t>Describing BH using a few state variables</a:t>
            </a:r>
          </a:p>
          <a:p>
            <a:pPr lvl="1"/>
            <a:r>
              <a:rPr lang="en-US" dirty="0"/>
              <a:t>Where did information about initial matter go?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411441-2A71-075C-928C-F02598BE3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8340" y="4179805"/>
            <a:ext cx="5189320" cy="575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7819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 References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56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[1] J D </a:t>
            </a:r>
            <a:r>
              <a:rPr lang="en-US" dirty="0" err="1"/>
              <a:t>Bekenstein</a:t>
            </a:r>
            <a:r>
              <a:rPr lang="en-US" dirty="0"/>
              <a:t>. Black holes and the second law. Lett. Al Nuovo </a:t>
            </a:r>
            <a:r>
              <a:rPr lang="en-US" dirty="0" err="1"/>
              <a:t>Cimento</a:t>
            </a:r>
            <a:r>
              <a:rPr lang="en-US" dirty="0"/>
              <a:t>, 4(15):737–740, August 1972. </a:t>
            </a:r>
          </a:p>
          <a:p>
            <a:r>
              <a:rPr lang="en-US" dirty="0"/>
              <a:t>[2] S M Carroll. Quantum field theory in curved spacetime. In Spacetime and geometry: An introduction to general relativity. Pearson, Harlow, 2013. </a:t>
            </a:r>
          </a:p>
          <a:p>
            <a:r>
              <a:rPr lang="en-US" dirty="0"/>
              <a:t>[3] S M Carroll. The </a:t>
            </a:r>
            <a:r>
              <a:rPr lang="en-US" dirty="0" err="1"/>
              <a:t>schwarzschild</a:t>
            </a:r>
            <a:r>
              <a:rPr lang="en-US" dirty="0"/>
              <a:t> solution. In Spacetime and geometry: An introduction to general relativity. Pearson, Harlow, 2013. </a:t>
            </a:r>
          </a:p>
          <a:p>
            <a:r>
              <a:rPr lang="en-US" dirty="0"/>
              <a:t>[4] S W Hawking. Particle creation by black holes. </a:t>
            </a:r>
            <a:r>
              <a:rPr lang="en-US" dirty="0" err="1"/>
              <a:t>Commun</a:t>
            </a:r>
            <a:r>
              <a:rPr lang="en-US" dirty="0"/>
              <a:t>. Math. Phys., 43(3):199–220, August 1975. </a:t>
            </a:r>
          </a:p>
        </p:txBody>
      </p:sp>
    </p:spTree>
    <p:extLst>
      <p:ext uri="{BB962C8B-B14F-4D97-AF65-F5344CB8AC3E}">
        <p14:creationId xmlns:p14="http://schemas.microsoft.com/office/powerpoint/2010/main" val="123248515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 References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57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8813DB44-14B1-D43F-0090-3C05204434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[5] S W Hawking. Breakdown of predictability in gravitational collapse. Phys. Rev. D Part. Fields, 14(10):2460–2473, November 1976. </a:t>
            </a:r>
          </a:p>
          <a:p>
            <a:r>
              <a:rPr lang="en-US" dirty="0"/>
              <a:t>[6] Mehran </a:t>
            </a:r>
            <a:r>
              <a:rPr lang="en-US" dirty="0" err="1"/>
              <a:t>Kardar</a:t>
            </a:r>
            <a:r>
              <a:rPr lang="en-US" dirty="0"/>
              <a:t>. Quantum statistical mechanics. In Statistical Physics of Particles, pages 156–180. Cambridge University Press, Cambridge, June 2007. </a:t>
            </a:r>
          </a:p>
          <a:p>
            <a:r>
              <a:rPr lang="en-US" dirty="0"/>
              <a:t>[7] Samir D Mathur. What exactly is the information paradox? March 2008. </a:t>
            </a:r>
          </a:p>
          <a:p>
            <a:r>
              <a:rPr lang="en-US" dirty="0"/>
              <a:t>[8] Leonard Parker. Probability distribution of particles created by a black hole. Phys. Rev. D Part. Fields, 12(6):1519–1525, September 1975.</a:t>
            </a:r>
          </a:p>
        </p:txBody>
      </p:sp>
    </p:spTree>
    <p:extLst>
      <p:ext uri="{BB962C8B-B14F-4D97-AF65-F5344CB8AC3E}">
        <p14:creationId xmlns:p14="http://schemas.microsoft.com/office/powerpoint/2010/main" val="16101015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60B9C-EB32-E1F7-FB62-912F38003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dirty="0"/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89A07C-6860-ABC6-54C8-C77C4AE27D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EDCC85-E71E-69BB-6883-1B2E0EDA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AA8ABD-1BDD-24D1-8A05-02ABC611E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58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475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499"/>
            <a:ext cx="10515600" cy="1325563"/>
          </a:xfrm>
        </p:spPr>
        <p:txBody>
          <a:bodyPr/>
          <a:lstStyle/>
          <a:p>
            <a:r>
              <a:rPr lang="en-US" dirty="0"/>
              <a:t>2. Black Holes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Spacetime stretching by Schwarzschild field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Schwinger Effect</a:t>
            </a:r>
          </a:p>
          <a:p>
            <a:pPr lvl="1"/>
            <a:r>
              <a:rPr lang="en-US" dirty="0"/>
              <a:t>Universality of Gravity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On Hawking Radiation and Information Paradox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A80D79-BCE3-EB74-CF4D-C2BBD11742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390061"/>
            <a:ext cx="5170834" cy="364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324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499"/>
            <a:ext cx="10515600" cy="1325563"/>
          </a:xfrm>
        </p:spPr>
        <p:txBody>
          <a:bodyPr/>
          <a:lstStyle/>
          <a:p>
            <a:r>
              <a:rPr lang="en-US" dirty="0"/>
              <a:t>2. Black Holes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2.1 Kruskal Coordinates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Attempt at removing coordinate singularity at r = 2M</a:t>
            </a:r>
          </a:p>
          <a:p>
            <a:endParaRPr lang="en-US" dirty="0"/>
          </a:p>
          <a:p>
            <a:r>
              <a:rPr lang="en-US" dirty="0"/>
              <a:t>Change of coordinates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Metric becomes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36A01B-DC6F-94A4-30C7-08A4B436E7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4707" y="3429000"/>
            <a:ext cx="5222585" cy="9276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0CE4FB-0AD4-5848-C31B-EF22B7F18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2553" y="4820596"/>
            <a:ext cx="7446893" cy="871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059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499"/>
            <a:ext cx="10515600" cy="1325563"/>
          </a:xfrm>
        </p:spPr>
        <p:txBody>
          <a:bodyPr/>
          <a:lstStyle/>
          <a:p>
            <a:r>
              <a:rPr lang="en-US" dirty="0"/>
              <a:t>2. Black Holes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2.1 Kruskal Coordinates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Null coordinates (advanced and retarded times)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Infalling null geodesics crossing the horizon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21EDCB-AE7A-80A8-4735-2FB138EF81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245" y="2569812"/>
            <a:ext cx="6117493" cy="6288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EA04C5-25A3-6CAC-49E6-083F3C3A63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1028" y="3942827"/>
            <a:ext cx="6307929" cy="656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396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9DD0F-942D-B530-0701-9A1E5336B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58499"/>
            <a:ext cx="10515600" cy="1325563"/>
          </a:xfrm>
        </p:spPr>
        <p:txBody>
          <a:bodyPr/>
          <a:lstStyle/>
          <a:p>
            <a:r>
              <a:rPr lang="en-US" dirty="0"/>
              <a:t>2. Black Holes</a:t>
            </a:r>
            <a:br>
              <a:rPr lang="en-US" dirty="0"/>
            </a:br>
            <a:r>
              <a:rPr lang="en-US" dirty="0"/>
              <a:t>	</a:t>
            </a:r>
            <a:r>
              <a:rPr lang="en-US" sz="3200" dirty="0"/>
              <a:t>2.1 Kruskal Coordinates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38521D-B229-1345-EA92-CA3BA65D76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Smooth coordinates at horizon (Kruskal coordinates)</a:t>
            </a:r>
          </a:p>
          <a:p>
            <a:endParaRPr lang="en-US" dirty="0"/>
          </a:p>
          <a:p>
            <a:r>
              <a:rPr lang="en-US" dirty="0"/>
              <a:t>Outside horizon</a:t>
            </a:r>
          </a:p>
          <a:p>
            <a:endParaRPr lang="en-US" dirty="0"/>
          </a:p>
          <a:p>
            <a:r>
              <a:rPr lang="en-US" dirty="0"/>
              <a:t>At horizon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0D3E-9E3E-6BEE-ECFA-B7DC2138E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1A63-2424-495F-A709-19FC43B9B1A1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95C57B-03D8-8358-1484-D38C3D1C3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On Hawking Radiation and Information Paradox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E58ACD-E924-0E3D-F2F8-E0228FE6DE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891" y="2343693"/>
            <a:ext cx="4877051" cy="5651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66AE9C9-C971-FE9A-869E-2DB3CB3AEE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6233" y="3194038"/>
            <a:ext cx="4559534" cy="46992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A42E5A2-356A-D981-0567-51DF9F6485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7328" y="4187000"/>
            <a:ext cx="4737343" cy="4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401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2110</Words>
  <Application>Microsoft Office PowerPoint</Application>
  <PresentationFormat>Widescreen</PresentationFormat>
  <Paragraphs>483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3" baseType="lpstr">
      <vt:lpstr>Arial</vt:lpstr>
      <vt:lpstr>Calibri</vt:lpstr>
      <vt:lpstr>Calibri Light</vt:lpstr>
      <vt:lpstr>Cambria Math</vt:lpstr>
      <vt:lpstr>Office Theme</vt:lpstr>
      <vt:lpstr>On Hawking Radiation and Information Paradox</vt:lpstr>
      <vt:lpstr>1. Introduction</vt:lpstr>
      <vt:lpstr>1. Introduction</vt:lpstr>
      <vt:lpstr>2. Black Holes</vt:lpstr>
      <vt:lpstr>2. Black Holes</vt:lpstr>
      <vt:lpstr>2. Black Holes</vt:lpstr>
      <vt:lpstr>2. Black Holes  2.1 Kruskal Coordinates</vt:lpstr>
      <vt:lpstr>2. Black Holes  2.1 Kruskal Coordinates</vt:lpstr>
      <vt:lpstr>2. Black Holes  2.1 Kruskal Coordinates</vt:lpstr>
      <vt:lpstr>2. Black Holes  2.1 Kruskal Coordinates</vt:lpstr>
      <vt:lpstr>2. Black Holes  2.2 More Realistic Black Hole</vt:lpstr>
      <vt:lpstr>2. Black Holes  2.2 More Realistic Black Hole   2.2.1 Matching The Metrics</vt:lpstr>
      <vt:lpstr>3. Quantum Field Theory</vt:lpstr>
      <vt:lpstr>3. Quantum Field Theory</vt:lpstr>
      <vt:lpstr>3. Quantum Field Theory  3.1 Particles in Flat Spacetime</vt:lpstr>
      <vt:lpstr>3. Quantum Field Theory  3.1 Particles in Flat Spacetime</vt:lpstr>
      <vt:lpstr>3. Quantum Field Theory  3.1 Particles in Flat Spacetime</vt:lpstr>
      <vt:lpstr>3. Quantum Field Theory  3.1 Particles in Flat Spacetime</vt:lpstr>
      <vt:lpstr>3. Quantum Field Theory  3.1 Particles in Flat Spacetime</vt:lpstr>
      <vt:lpstr>3. Quantum Field Theory  3.1 Particles in Flat Spacetime</vt:lpstr>
      <vt:lpstr>3. Quantum Field Theory  3.2 Particles in Curved Spacetime</vt:lpstr>
      <vt:lpstr>3. Quantum Field Theory  3.2 Particles in Curved Spacetime</vt:lpstr>
      <vt:lpstr>3. Quantum Field Theory  3.2 Particles in Curved Spacetime</vt:lpstr>
      <vt:lpstr>3. Quantum Field Theory  3.2 Particles in Curved Spacetime</vt:lpstr>
      <vt:lpstr>3. Quantum Field Theory  2.2 Particles in Curved Spacetime   2.2.1 Bogolubov Transformations</vt:lpstr>
      <vt:lpstr>3. Quantum Field Theory  2.2 Particles in Curved Spacetime   2.2.1 Bogolubov Transformations</vt:lpstr>
      <vt:lpstr>4. Hawking Radiation</vt:lpstr>
      <vt:lpstr>4. Hawking Radiation</vt:lpstr>
      <vt:lpstr>4. Hawking Radiation</vt:lpstr>
      <vt:lpstr>4. Hawking Radiation</vt:lpstr>
      <vt:lpstr>4. Hawking Radiation</vt:lpstr>
      <vt:lpstr>4. Hawking Radiation  4.1 Calculating Bogolubov Coefficients</vt:lpstr>
      <vt:lpstr>4. Hawking Radiation  4.1 Calculating Bogolubov Coefficients</vt:lpstr>
      <vt:lpstr>4. Hawking Radiation  4.1 Calculating Bogolubov Coefficients</vt:lpstr>
      <vt:lpstr>4. Hawking Radiation  4.1 Calculating Bogolubov Coefficients</vt:lpstr>
      <vt:lpstr>4. Hawking Radiation  4.1 Calculating Bogolubov Coefficients</vt:lpstr>
      <vt:lpstr>4. Hawking Radiation  4.1 Calculating Bogolubov Coefficients</vt:lpstr>
      <vt:lpstr>4. Hawking Radiation  4.1 Calculating Bogolubov Coefficients</vt:lpstr>
      <vt:lpstr>4. Hawking Radiation  4.1 Calculating Bogolubov Coefficients</vt:lpstr>
      <vt:lpstr>4. Hawking Radiation  4.2 Hawking Temperature by Wick Rotation</vt:lpstr>
      <vt:lpstr>4. Hawking Radiation  4.2 Hawking Temperature by Wick Rotation</vt:lpstr>
      <vt:lpstr>4. Hawking Radiation  4.2 Hawking Temperature by Wick Rotation</vt:lpstr>
      <vt:lpstr>4. Hawking Radiation  4.2 Hawking Temperature by Wick Rotation</vt:lpstr>
      <vt:lpstr>4. Hawking Radiation  4.2 Hawking Temperature by Wick Rotation</vt:lpstr>
      <vt:lpstr>5. Information Loss</vt:lpstr>
      <vt:lpstr>5. Information Loss</vt:lpstr>
      <vt:lpstr>5. Information Loss</vt:lpstr>
      <vt:lpstr>5. Information Loss  5.1 Density Matrix</vt:lpstr>
      <vt:lpstr>5. Information Loss  5.1 Density Matrix</vt:lpstr>
      <vt:lpstr>5. Information Loss  5.1 Density Matrix</vt:lpstr>
      <vt:lpstr>5. Information Loss  5.1 Density Matrix</vt:lpstr>
      <vt:lpstr>5. Information Loss  5.1 Density Matrix</vt:lpstr>
      <vt:lpstr>5. Information Loss  5.1 Density Matrix</vt:lpstr>
      <vt:lpstr>5. Information Loss  5.1 Density Matrix</vt:lpstr>
      <vt:lpstr>6. Conclusion</vt:lpstr>
      <vt:lpstr>7. References</vt:lpstr>
      <vt:lpstr>7. References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Hawking Radiation and Information Paradox</dc:title>
  <dc:creator>Youssef Sherif Aziz Zakey 1901022</dc:creator>
  <cp:lastModifiedBy>Youssef Sherif Aziz Zakey 1901022</cp:lastModifiedBy>
  <cp:revision>6</cp:revision>
  <dcterms:created xsi:type="dcterms:W3CDTF">2023-06-14T19:09:54Z</dcterms:created>
  <dcterms:modified xsi:type="dcterms:W3CDTF">2023-06-15T00:44:31Z</dcterms:modified>
</cp:coreProperties>
</file>