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EB6FF-49EE-977A-7EDC-1F72A81F3B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0BA51B-61DF-1D8E-48C2-07E23D4F1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92AF0-0F0B-A926-FEA7-11A519D03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2FF25-348A-CA1F-7F23-473C85A6D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58425-207A-8872-0C69-F15ABA948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61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BA8BD-9B85-9408-58D1-EBDBD5A51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F8E11F-2C1A-DB81-67D7-A7D315AFA0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8B173-F4AF-33E9-CDCD-A679A4BB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49D12-91F0-EAF1-E36A-03B0594CB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ADE46-8685-2483-0A39-EDA3F3467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4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E5FD9F-804C-0DA7-A7B8-CD69B4C0C0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35010-9CD3-D3D0-5E3D-7D095642F3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BE68D-314B-9A1B-08EB-8A033C320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860DA-8D01-E053-39AC-3A8C09F39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51EA2-0160-7350-5B61-707FF659E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4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A3849-36A3-8C08-0B5F-DD4F1F574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A3DC6C-BBFB-E9B5-F0AD-10A33D12D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EDE7F-9C27-BBCE-0222-5C588D0DB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EE477-A4AA-2817-AC4E-A0E1B4616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035568-7BFA-BA2F-B7B6-AFAFA8CA8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90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73D6D-617A-D0AD-CE36-EB4C34198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0BC05C-015D-306F-5F2A-270514377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7D514-1B5C-58F8-12F1-47FE0344F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9E08F-60EE-BE58-34EE-BED50A59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01BAA0-E08A-CA71-F410-399D3155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000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0ABC7-79CA-614E-3B52-4A0FF602E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01C4A-A992-A598-49A6-96FE0236D0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1180A8-0420-B13D-23B9-F37A525037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3E35FF-B33A-4402-11C2-F28696711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38CE24-190A-100D-8147-600B40178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2CBD72-3470-9465-528C-9CAC7ED54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37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53294-2987-FC86-152B-DBC840F6A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14D15-6526-BB13-9D7B-6B79596823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78558B-D04C-CB0D-7895-9DF200220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9A8206-5583-2EAC-F4A2-B7DC17A0FB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FCE073-B801-8D45-DE63-2DB39B02D0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57F30A-E078-90E2-0BAF-00D3FF652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DF44B8-BB88-0158-124A-87699509B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0BA92-6F48-4807-630F-33C6268AE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321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4516-1A98-AE2D-15D9-25BFB992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F4A0BA-D147-35E6-755D-19F848A6C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BE86DF-C81B-0C21-0F9C-B5605CEA5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6E1014-64AD-6C46-7753-13829B5EA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251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A74814-FE88-7262-B068-D1A2F04F7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75FB68-1366-9F4C-7454-2FCB0F36D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DA07FB-ACC8-A35F-2398-85631404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02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11670-6CD5-930D-C52F-2F78265AE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8AA6B-BEB1-7BF8-EADB-6041A3FCE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AD5699-114C-7264-12E7-9EAB5081D6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8C00FF-236B-CE40-7A2D-63DE2FC5D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710D1C-5721-5524-1C30-92C46C50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64CA1F-4453-1A20-ED3A-A99E9FFD5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9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5938D-30FD-0F46-3736-55E0694A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16E8B4-B74B-3052-C266-87D9A3003C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47D7B-E5C0-7652-5CFD-70286D997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E18574-BD6F-BB81-9A68-E3192D498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408A5-882F-9129-DEAE-D8A90BE49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AC6975-7686-4CBD-17FD-C6F1721D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0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01850D-9B1E-64E3-699A-38974C62E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B67DDD-B306-4008-F493-EE21DC306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54740-542C-2125-AB36-5B14723F45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7D720-4B79-4476-9404-A0388DC669F3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6777D-58D7-FD21-8A69-63D32744D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8E888-B4E2-64C7-BA7E-EC535343A7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3A983-2FF2-4468-99F6-B4B524DE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21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51294/files/CERN-ACC-2018-0056.pdf" TargetMode="External"/><Relationship Id="rId2" Type="http://schemas.openxmlformats.org/officeDocument/2006/relationships/hyperlink" Target="https://www.hep.lu.se/courses/fyst17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60805?ln=en" TargetMode="External"/><Relationship Id="rId2" Type="http://schemas.openxmlformats.org/officeDocument/2006/relationships/hyperlink" Target="https://s3.cern.ch/inspireprodfilesa/a202d9674d8a808d36a4235d08fa787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BF5B3-E735-9FBF-3EE9-D838249C98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1637" y="406399"/>
            <a:ext cx="9144000" cy="4922983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+mn-lt"/>
              </a:rPr>
              <a:t>Exotic Higgs Decays </a:t>
            </a:r>
            <a:br>
              <a:rPr lang="en-US" sz="4000" dirty="0">
                <a:latin typeface="+mn-lt"/>
              </a:rPr>
            </a:br>
            <a:br>
              <a:rPr lang="en-US" sz="4000" dirty="0">
                <a:latin typeface="+mn-lt"/>
              </a:rPr>
            </a:br>
            <a:br>
              <a:rPr lang="en-US" sz="4000" dirty="0">
                <a:latin typeface="+mn-lt"/>
              </a:rPr>
            </a:br>
            <a:r>
              <a:rPr lang="en-US" sz="4000" dirty="0">
                <a:latin typeface="+mn-lt"/>
              </a:rPr>
              <a:t>Ahmed Bastawy</a:t>
            </a:r>
            <a:br>
              <a:rPr lang="en-US" sz="4000" dirty="0">
                <a:latin typeface="+mn-lt"/>
              </a:rPr>
            </a:br>
            <a:br>
              <a:rPr lang="en-US" sz="4000" dirty="0">
                <a:latin typeface="+mn-lt"/>
              </a:rPr>
            </a:br>
            <a:br>
              <a:rPr lang="en-US" sz="4000" dirty="0">
                <a:latin typeface="+mn-lt"/>
              </a:rPr>
            </a:br>
            <a:r>
              <a:rPr lang="en-US" sz="4000" dirty="0">
                <a:latin typeface="+mn-lt"/>
              </a:rPr>
              <a:t>Supervisor: Dr. Ahmed Ali</a:t>
            </a:r>
            <a:br>
              <a:rPr lang="en-US" sz="4000" dirty="0">
                <a:latin typeface="+mn-lt"/>
              </a:rPr>
            </a:br>
            <a:br>
              <a:rPr lang="en-US" sz="4000" dirty="0">
                <a:latin typeface="+mn-lt"/>
              </a:rPr>
            </a:br>
            <a:r>
              <a:rPr lang="en-US" sz="4000" dirty="0">
                <a:latin typeface="+mn-lt"/>
              </a:rPr>
              <a:t> </a:t>
            </a:r>
          </a:p>
        </p:txBody>
      </p:sp>
      <p:pic>
        <p:nvPicPr>
          <p:cNvPr id="5" name="Picture 4" descr="A picture containing logo, trademark, symbol, emblem&#10;&#10;Description automatically generated">
            <a:extLst>
              <a:ext uri="{FF2B5EF4-FFF2-40B4-BE49-F238E27FC236}">
                <a16:creationId xmlns:a16="http://schemas.microsoft.com/office/drawing/2014/main" id="{D8DB844C-CAAB-8452-46F5-881114A53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37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266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7D09E-C828-8010-CC33-16AE7474E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Framework for Data Interpretation</a:t>
            </a:r>
          </a:p>
        </p:txBody>
      </p:sp>
      <p:pic>
        <p:nvPicPr>
          <p:cNvPr id="7" name="Picture 6" descr="A picture containing font, text, white, typography&#10;&#10;Description automatically generated">
            <a:extLst>
              <a:ext uri="{FF2B5EF4-FFF2-40B4-BE49-F238E27FC236}">
                <a16:creationId xmlns:a16="http://schemas.microsoft.com/office/drawing/2014/main" id="{681C7A69-CFF0-2DA7-DDBC-4FB7C9D457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68" y="4008582"/>
            <a:ext cx="3552939" cy="1141122"/>
          </a:xfrm>
          <a:prstGeom prst="rect">
            <a:avLst/>
          </a:prstGeom>
        </p:spPr>
      </p:pic>
      <p:pic>
        <p:nvPicPr>
          <p:cNvPr id="11" name="Content Placeholder 10" descr="A picture containing font, handwriting, text, line&#10;&#10;Description automatically generated">
            <a:extLst>
              <a:ext uri="{FF2B5EF4-FFF2-40B4-BE49-F238E27FC236}">
                <a16:creationId xmlns:a16="http://schemas.microsoft.com/office/drawing/2014/main" id="{A226C41F-C1A8-6295-2C5F-1C7D98EC83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112" y="2253673"/>
            <a:ext cx="2385267" cy="1495467"/>
          </a:xfrm>
        </p:spPr>
      </p:pic>
    </p:spTree>
    <p:extLst>
      <p:ext uri="{BB962C8B-B14F-4D97-AF65-F5344CB8AC3E}">
        <p14:creationId xmlns:p14="http://schemas.microsoft.com/office/powerpoint/2010/main" val="2765679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DF933-E22C-D54C-4395-7B54832E8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Higgs Precision Measurements at FCC-</a:t>
            </a:r>
            <a:r>
              <a:rPr lang="en-US" b="1" dirty="0" err="1"/>
              <a:t>ee</a:t>
            </a:r>
            <a:endParaRPr lang="en-US" b="1" dirty="0"/>
          </a:p>
        </p:txBody>
      </p:sp>
      <p:pic>
        <p:nvPicPr>
          <p:cNvPr id="5" name="Content Placeholder 4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E12FC296-7FF4-DB53-EDB2-09FE6E1B46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18477"/>
            <a:ext cx="10515600" cy="3765634"/>
          </a:xfrm>
        </p:spPr>
      </p:pic>
    </p:spTree>
    <p:extLst>
      <p:ext uri="{BB962C8B-B14F-4D97-AF65-F5344CB8AC3E}">
        <p14:creationId xmlns:p14="http://schemas.microsoft.com/office/powerpoint/2010/main" val="1503967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77CA2-4D87-94F7-717E-5404D491D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Expected statistical precision</a:t>
            </a:r>
          </a:p>
        </p:txBody>
      </p:sp>
      <p:pic>
        <p:nvPicPr>
          <p:cNvPr id="5" name="Content Placeholder 4" descr="A picture containing text, number, screenshot, font&#10;&#10;Description automatically generated">
            <a:extLst>
              <a:ext uri="{FF2B5EF4-FFF2-40B4-BE49-F238E27FC236}">
                <a16:creationId xmlns:a16="http://schemas.microsoft.com/office/drawing/2014/main" id="{91DCAF8E-64C6-0DE8-BB4F-3EEF8A158D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630" y="2355231"/>
            <a:ext cx="4846740" cy="3292125"/>
          </a:xfrm>
        </p:spPr>
      </p:pic>
    </p:spTree>
    <p:extLst>
      <p:ext uri="{BB962C8B-B14F-4D97-AF65-F5344CB8AC3E}">
        <p14:creationId xmlns:p14="http://schemas.microsoft.com/office/powerpoint/2010/main" val="150150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DEC9D-F49C-A099-3166-7E528DA94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Coupling measurements comparison</a:t>
            </a:r>
          </a:p>
        </p:txBody>
      </p:sp>
      <p:pic>
        <p:nvPicPr>
          <p:cNvPr id="9" name="Content Placeholder 8" descr="A picture containing text, number, font, screenshot&#10;&#10;Description automatically generated">
            <a:extLst>
              <a:ext uri="{FF2B5EF4-FFF2-40B4-BE49-F238E27FC236}">
                <a16:creationId xmlns:a16="http://schemas.microsoft.com/office/drawing/2014/main" id="{B46F68B5-FEBE-A1A9-04E7-45CC75459A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103" y="1882750"/>
            <a:ext cx="8923793" cy="4237087"/>
          </a:xfrm>
        </p:spPr>
      </p:pic>
    </p:spTree>
    <p:extLst>
      <p:ext uri="{BB962C8B-B14F-4D97-AF65-F5344CB8AC3E}">
        <p14:creationId xmlns:p14="http://schemas.microsoft.com/office/powerpoint/2010/main" val="3090213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08F99-BA61-C403-282D-2833568A6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Higgs decay to J/ψ and a photon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0CEC3-691D-8543-AE3A-E5E02A1C10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offers experimentally a clear and clean final state to investigate Yukawa couplings deviations from SM predictions.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Higgs precision measurements of this decay will use as an indication to observe deviations from SM predictions for the </a:t>
            </a:r>
            <a:r>
              <a:rPr lang="en-US" dirty="0" err="1"/>
              <a:t>Hcc</a:t>
            </a:r>
            <a:r>
              <a:rPr lang="en-US" dirty="0"/>
              <a:t> coupling.</a:t>
            </a:r>
          </a:p>
        </p:txBody>
      </p:sp>
    </p:spTree>
    <p:extLst>
      <p:ext uri="{BB962C8B-B14F-4D97-AF65-F5344CB8AC3E}">
        <p14:creationId xmlns:p14="http://schemas.microsoft.com/office/powerpoint/2010/main" val="2966917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D837B-0AA6-96B8-D181-93FDF6271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6FEE5-34C4-1F6A-8DF5-3DCF31959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[1] B. </a:t>
            </a:r>
            <a:r>
              <a:rPr lang="en-US" dirty="0" err="1"/>
              <a:t>Fuks</a:t>
            </a:r>
            <a:r>
              <a:rPr lang="en-US" dirty="0"/>
              <a:t>. (2019). From </a:t>
            </a:r>
            <a:r>
              <a:rPr lang="en-US" dirty="0" err="1"/>
              <a:t>Lagrangians</a:t>
            </a:r>
            <a:r>
              <a:rPr lang="en-US" dirty="0"/>
              <a:t> to events [PDF document]. </a:t>
            </a:r>
            <a:r>
              <a:rPr lang="en-US" dirty="0" err="1"/>
              <a:t>Available:https</a:t>
            </a:r>
            <a:r>
              <a:rPr lang="en-US" dirty="0"/>
              <a:t>://indico.cern.ch/event/829653/contributions/3568497/</a:t>
            </a:r>
          </a:p>
          <a:p>
            <a:pPr marL="0" indent="0">
              <a:buNone/>
            </a:pPr>
            <a:r>
              <a:rPr lang="en-US" dirty="0"/>
              <a:t>[2] Lund University. (2020). Modern Experimental Particle Physics. [Online]. Available: </a:t>
            </a:r>
            <a:r>
              <a:rPr lang="en-US" dirty="0">
                <a:hlinkClick r:id="rId2"/>
              </a:rPr>
              <a:t>https://www.hep.lu.se/courses/fyst17/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[3] F. Zimmermann. (2019). FCC-</a:t>
            </a:r>
            <a:r>
              <a:rPr lang="en-US" dirty="0" err="1"/>
              <a:t>ee</a:t>
            </a:r>
            <a:r>
              <a:rPr lang="en-US" dirty="0"/>
              <a:t> overview [PDF document]. </a:t>
            </a:r>
            <a:r>
              <a:rPr lang="en-US" dirty="0" err="1"/>
              <a:t>Available:https</a:t>
            </a:r>
            <a:r>
              <a:rPr lang="en-US" dirty="0"/>
              <a:t>://indico.cern.ch/event/763554/contributions/3360902/attachments/1818049/2972300/</a:t>
            </a:r>
            <a:r>
              <a:rPr lang="en-US" dirty="0" err="1"/>
              <a:t>FCALMarch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fr-FR" dirty="0"/>
              <a:t>[4] A. Abada et al, ”FCC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Opportunities</a:t>
            </a:r>
            <a:r>
              <a:rPr lang="fr-FR" dirty="0"/>
              <a:t>: Future </a:t>
            </a:r>
            <a:r>
              <a:rPr lang="fr-FR" dirty="0" err="1"/>
              <a:t>Circular</a:t>
            </a:r>
            <a:r>
              <a:rPr lang="fr-FR" dirty="0"/>
              <a:t> </a:t>
            </a:r>
            <a:r>
              <a:rPr lang="fr-FR" dirty="0" err="1"/>
              <a:t>ColliderConceptual</a:t>
            </a:r>
            <a:r>
              <a:rPr lang="fr-FR" dirty="0"/>
              <a:t> Design Report Volume 1,” </a:t>
            </a:r>
            <a:r>
              <a:rPr lang="fr-FR" dirty="0" err="1"/>
              <a:t>Eur</a:t>
            </a:r>
            <a:r>
              <a:rPr lang="fr-FR" dirty="0"/>
              <a:t>. Phys. J. C 79:474, 2018.[Online].</a:t>
            </a:r>
            <a:r>
              <a:rPr lang="fr-FR" dirty="0" err="1"/>
              <a:t>Available</a:t>
            </a:r>
            <a:r>
              <a:rPr lang="fr-FR" dirty="0"/>
              <a:t>: </a:t>
            </a:r>
            <a:r>
              <a:rPr lang="fr-FR" dirty="0">
                <a:hlinkClick r:id="rId3"/>
              </a:rPr>
              <a:t>https://cds.cern.ch/record/2651294/files/CERN-ACC-2018-0056.pdf</a:t>
            </a:r>
            <a:endParaRPr lang="fr-FR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359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50155-E9D3-67A6-EBFC-5A38FEC16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982" y="486352"/>
            <a:ext cx="10515600" cy="54988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[5] F. Kling, “EXOTIC HIGGS DECAYS,” Ph.D. dissertation, Dept. </a:t>
            </a:r>
            <a:r>
              <a:rPr lang="en-US" dirty="0" err="1"/>
              <a:t>Physics.Univ</a:t>
            </a:r>
            <a:r>
              <a:rPr lang="en-US" dirty="0"/>
              <a:t>. THE UNIVERSITY OF ARIZONA,2016. [Online]. Available: </a:t>
            </a:r>
            <a:r>
              <a:rPr lang="en-US" dirty="0">
                <a:hlinkClick r:id="rId2"/>
              </a:rPr>
              <a:t>https://s3.cern.ch/inspireprodfilesa/a202d9674d8a808d36a4235d08fa7870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[6] S. Mukherjee, “Measurement of the properties of the Higgs boson in CMS experiment at the LHC,” Ph.D. dissertation, </a:t>
            </a:r>
            <a:r>
              <a:rPr lang="en-US" dirty="0" err="1"/>
              <a:t>Dept.High</a:t>
            </a:r>
            <a:r>
              <a:rPr lang="en-US" dirty="0"/>
              <a:t> Energy </a:t>
            </a:r>
            <a:r>
              <a:rPr lang="en-US" dirty="0" err="1"/>
              <a:t>Physics.Univ</a:t>
            </a:r>
            <a:r>
              <a:rPr lang="en-US" dirty="0"/>
              <a:t>. Tata Institute of Fundamental Research, Mumbai,2023. [Online]. Available: </a:t>
            </a:r>
            <a:r>
              <a:rPr lang="en-US" dirty="0">
                <a:hlinkClick r:id="rId3"/>
              </a:rPr>
              <a:t>https://cds.cern.ch/record/2860805?ln=en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[7]G. </a:t>
            </a:r>
            <a:r>
              <a:rPr lang="en-US" dirty="0" err="1"/>
              <a:t>Bodwin</a:t>
            </a:r>
            <a:r>
              <a:rPr lang="en-US" dirty="0"/>
              <a:t> et al,” Higgs boson decays to </a:t>
            </a:r>
            <a:r>
              <a:rPr lang="en-US" dirty="0" err="1"/>
              <a:t>quarkonia</a:t>
            </a:r>
            <a:r>
              <a:rPr lang="en-US" dirty="0"/>
              <a:t> and the </a:t>
            </a:r>
            <a:r>
              <a:rPr lang="en-US" dirty="0" err="1"/>
              <a:t>Hccbarcoupling</a:t>
            </a:r>
            <a:r>
              <a:rPr lang="en-US" dirty="0"/>
              <a:t>,” PHYSICAL REVIEW D 88, 053003, 2013.[Online]. </a:t>
            </a:r>
            <a:r>
              <a:rPr lang="en-US" dirty="0" err="1"/>
              <a:t>Available:https</a:t>
            </a:r>
            <a:r>
              <a:rPr lang="en-US" dirty="0"/>
              <a:t>://arxiv.org/abs/1306.5770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103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EC6E2-1E78-C920-E65A-AC6FEA0A6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Search Methodology</a:t>
            </a:r>
          </a:p>
        </p:txBody>
      </p:sp>
      <p:pic>
        <p:nvPicPr>
          <p:cNvPr id="9" name="Content Placeholder 8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FC408A93-4F12-6DFB-15BA-13D87CAC31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859" y="1825625"/>
            <a:ext cx="8674281" cy="4351338"/>
          </a:xfrm>
        </p:spPr>
      </p:pic>
    </p:spTree>
    <p:extLst>
      <p:ext uri="{BB962C8B-B14F-4D97-AF65-F5344CB8AC3E}">
        <p14:creationId xmlns:p14="http://schemas.microsoft.com/office/powerpoint/2010/main" val="312593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FABC9-86C6-AE6F-8BFD-8AF39F4B8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</a:t>
            </a:r>
          </a:p>
        </p:txBody>
      </p:sp>
      <p:pic>
        <p:nvPicPr>
          <p:cNvPr id="5" name="Content Placeholder 4" descr="A picture containing text, screenshot, font, diagram&#10;&#10;Description automatically generated">
            <a:extLst>
              <a:ext uri="{FF2B5EF4-FFF2-40B4-BE49-F238E27FC236}">
                <a16:creationId xmlns:a16="http://schemas.microsoft.com/office/drawing/2014/main" id="{D7BD8E58-0F9E-58F7-941E-E1CFECCC20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350" y="1825625"/>
            <a:ext cx="5663299" cy="4351338"/>
          </a:xfrm>
        </p:spPr>
      </p:pic>
    </p:spTree>
    <p:extLst>
      <p:ext uri="{BB962C8B-B14F-4D97-AF65-F5344CB8AC3E}">
        <p14:creationId xmlns:p14="http://schemas.microsoft.com/office/powerpoint/2010/main" val="359636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24D4A-318B-F05F-A518-83AA86BE2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FCC-</a:t>
            </a:r>
            <a:r>
              <a:rPr lang="en-US" b="1" dirty="0" err="1"/>
              <a:t>ee</a:t>
            </a:r>
            <a:r>
              <a:rPr lang="en-US" b="1" dirty="0"/>
              <a:t> layout</a:t>
            </a:r>
          </a:p>
        </p:txBody>
      </p:sp>
      <p:pic>
        <p:nvPicPr>
          <p:cNvPr id="5" name="Content Placeholder 4" descr="A picture containing text, diagram, line, circle&#10;&#10;Description automatically generated">
            <a:extLst>
              <a:ext uri="{FF2B5EF4-FFF2-40B4-BE49-F238E27FC236}">
                <a16:creationId xmlns:a16="http://schemas.microsoft.com/office/drawing/2014/main" id="{7239AD4F-C25A-8234-B7AB-19552E7FFB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005" y="1825625"/>
            <a:ext cx="5187990" cy="4351338"/>
          </a:xfrm>
        </p:spPr>
      </p:pic>
    </p:spTree>
    <p:extLst>
      <p:ext uri="{BB962C8B-B14F-4D97-AF65-F5344CB8AC3E}">
        <p14:creationId xmlns:p14="http://schemas.microsoft.com/office/powerpoint/2010/main" val="1595937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4FFD9-9D30-91D5-B51B-FAF93600E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FCC-</a:t>
            </a:r>
            <a:r>
              <a:rPr lang="en-US" b="1" dirty="0" err="1"/>
              <a:t>ee</a:t>
            </a:r>
            <a:r>
              <a:rPr lang="en-US" b="1" dirty="0"/>
              <a:t> Conditions </a:t>
            </a:r>
          </a:p>
        </p:txBody>
      </p:sp>
      <p:pic>
        <p:nvPicPr>
          <p:cNvPr id="5" name="Content Placeholder 4" descr="A picture containing text, screenshot, number, font&#10;&#10;Description automatically generated">
            <a:extLst>
              <a:ext uri="{FF2B5EF4-FFF2-40B4-BE49-F238E27FC236}">
                <a16:creationId xmlns:a16="http://schemas.microsoft.com/office/drawing/2014/main" id="{6AA2B5A3-E0F5-75C3-B98A-0E95B15B83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704" y="2583851"/>
            <a:ext cx="7742591" cy="2834886"/>
          </a:xfrm>
        </p:spPr>
      </p:pic>
    </p:spTree>
    <p:extLst>
      <p:ext uri="{BB962C8B-B14F-4D97-AF65-F5344CB8AC3E}">
        <p14:creationId xmlns:p14="http://schemas.microsoft.com/office/powerpoint/2010/main" val="331390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A3D12-A724-CA70-94C6-B3172A096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Collider Study and New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DEE10-7C6C-40AC-8861-3B93B11BE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Experimental motivations:</a:t>
            </a:r>
          </a:p>
          <a:p>
            <a:r>
              <a:rPr lang="en-US" dirty="0"/>
              <a:t>Dark matter</a:t>
            </a:r>
          </a:p>
          <a:p>
            <a:r>
              <a:rPr lang="en-US" dirty="0"/>
              <a:t>Neutrino Masses</a:t>
            </a:r>
          </a:p>
          <a:p>
            <a:r>
              <a:rPr lang="en-US" dirty="0"/>
              <a:t>Experimental Anomalies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Theoretical motivations:</a:t>
            </a:r>
          </a:p>
          <a:p>
            <a:r>
              <a:rPr lang="en-US" dirty="0"/>
              <a:t> Hierarchy Problem</a:t>
            </a:r>
          </a:p>
          <a:p>
            <a:r>
              <a:rPr lang="en-US" dirty="0"/>
              <a:t>Quantum Gravity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328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15505-5509-1EF3-8BB6-F1ED16D21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Higgs Boson Discovery and History</a:t>
            </a:r>
          </a:p>
        </p:txBody>
      </p:sp>
      <p:pic>
        <p:nvPicPr>
          <p:cNvPr id="5" name="Content Placeholder 4" descr="A picture containing text, diagram, map, plan&#10;&#10;Description automatically generated">
            <a:extLst>
              <a:ext uri="{FF2B5EF4-FFF2-40B4-BE49-F238E27FC236}">
                <a16:creationId xmlns:a16="http://schemas.microsoft.com/office/drawing/2014/main" id="{82F51E09-0154-2587-9D27-BDD2C5148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9" y="2378093"/>
            <a:ext cx="6942422" cy="3246401"/>
          </a:xfrm>
        </p:spPr>
      </p:pic>
    </p:spTree>
    <p:extLst>
      <p:ext uri="{BB962C8B-B14F-4D97-AF65-F5344CB8AC3E}">
        <p14:creationId xmlns:p14="http://schemas.microsoft.com/office/powerpoint/2010/main" val="1349125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76BE3-DC71-A57B-E713-BA58525CE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Higgs Production and Decay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9A07CA-6D92-6577-0778-8CB5FC5657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6736" y="2008491"/>
            <a:ext cx="6538527" cy="3985605"/>
          </a:xfrm>
        </p:spPr>
      </p:pic>
    </p:spTree>
    <p:extLst>
      <p:ext uri="{BB962C8B-B14F-4D97-AF65-F5344CB8AC3E}">
        <p14:creationId xmlns:p14="http://schemas.microsoft.com/office/powerpoint/2010/main" val="4162758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15627-6076-39AE-59DA-8146C8FC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Branching fractions of Higgs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E6426D-FCC8-AD04-C16E-8A25E043CC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062" y="1542199"/>
            <a:ext cx="7887383" cy="784928"/>
          </a:xfrm>
        </p:spPr>
      </p:pic>
      <p:pic>
        <p:nvPicPr>
          <p:cNvPr id="7" name="Picture 6" descr="A picture containing text, screenshot, line, parallel&#10;&#10;Description automatically generated">
            <a:extLst>
              <a:ext uri="{FF2B5EF4-FFF2-40B4-BE49-F238E27FC236}">
                <a16:creationId xmlns:a16="http://schemas.microsoft.com/office/drawing/2014/main" id="{7BCCF4DD-48A5-0F3D-C816-64D551F4CA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593" y="2327127"/>
            <a:ext cx="4543424" cy="423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45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443</Words>
  <Application>Microsoft Office PowerPoint</Application>
  <PresentationFormat>Widescreen</PresentationFormat>
  <Paragraphs>37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Exotic Higgs Decays    Ahmed Bastawy   Supervisor: Dr. Ahmed Ali   </vt:lpstr>
      <vt:lpstr>Search Methodology</vt:lpstr>
      <vt:lpstr>Illustration</vt:lpstr>
      <vt:lpstr>FCC-ee layout</vt:lpstr>
      <vt:lpstr>FCC-ee Conditions </vt:lpstr>
      <vt:lpstr>Collider Study and New Physics</vt:lpstr>
      <vt:lpstr>Higgs Boson Discovery and History</vt:lpstr>
      <vt:lpstr>Higgs Production and Decay</vt:lpstr>
      <vt:lpstr>Branching fractions of Higgs</vt:lpstr>
      <vt:lpstr>Framework for Data Interpretation</vt:lpstr>
      <vt:lpstr>Higgs Precision Measurements at FCC-ee</vt:lpstr>
      <vt:lpstr>Expected statistical precision</vt:lpstr>
      <vt:lpstr>Coupling measurements comparison</vt:lpstr>
      <vt:lpstr>Higgs decay to J/ψ and a photon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Exotic Higgs Decays    Ahmed Bastawy   Supervisor: Dr. Ahmed Ali   </dc:title>
  <dc:creator>Ahmed Mohamed Bastawy - 201901531</dc:creator>
  <cp:lastModifiedBy>Ahmed Mohamed Bastawy - 201901531</cp:lastModifiedBy>
  <cp:revision>2</cp:revision>
  <dcterms:created xsi:type="dcterms:W3CDTF">2023-06-14T20:23:24Z</dcterms:created>
  <dcterms:modified xsi:type="dcterms:W3CDTF">2023-06-15T01:12:16Z</dcterms:modified>
</cp:coreProperties>
</file>