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Helvetica Neue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4" roundtripDataSignature="AMtx7miTUXhQxHO58NM6h37Bonfk4ruDE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" name="Wooyoung Jang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HelveticaNeue-regular.fntdata"/><Relationship Id="rId11" Type="http://schemas.openxmlformats.org/officeDocument/2006/relationships/slide" Target="slides/slide5.xml"/><Relationship Id="rId22" Type="http://schemas.openxmlformats.org/officeDocument/2006/relationships/font" Target="fonts/HelveticaNeue-italic.fntdata"/><Relationship Id="rId10" Type="http://schemas.openxmlformats.org/officeDocument/2006/relationships/slide" Target="slides/slide4.xml"/><Relationship Id="rId21" Type="http://schemas.openxmlformats.org/officeDocument/2006/relationships/font" Target="fonts/HelveticaNeue-bold.fntdata"/><Relationship Id="rId13" Type="http://schemas.openxmlformats.org/officeDocument/2006/relationships/slide" Target="slides/slide7.xml"/><Relationship Id="rId24" Type="http://customschemas.google.com/relationships/presentationmetadata" Target="metadata"/><Relationship Id="rId12" Type="http://schemas.openxmlformats.org/officeDocument/2006/relationships/slide" Target="slides/slide6.xml"/><Relationship Id="rId23" Type="http://schemas.openxmlformats.org/officeDocument/2006/relationships/font" Target="fonts/HelveticaNeue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3-06-19T16:44:32.350">
    <p:pos x="6000" y="0"/>
    <p:text>What are those spikes in spectra? I think this must be explained in detail.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Azds-T70"/>
      </p:ext>
    </p:extLs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2990eac1a2_0_7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g22990eac1a2_0_7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7" name="Google Shape;137;g22990eac1a2_0_7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22990eac1a2_0_2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2" name="Google Shape;292;g22990eac1a2_0_2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3" name="Google Shape;293;g22990eac1a2_0_22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467436cac0_0_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2467436cac0_0_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g2467436cac0_0_6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251b998a45d_0_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5" name="Google Shape;305;g251b998a45d_0_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6" name="Google Shape;306;g251b998a45d_0_7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2467436cac0_0_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2467436cac0_0_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g2467436cac0_0_5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26a87f3c06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5" name="Google Shape;145;g226a87f3c06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6" name="Google Shape;146;g226a87f3c06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5050b8d6dc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5050b8d6dc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g25050b8d6dc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5050b8d6dc_0_6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Google Shape;183;g25050b8d6dc_0_6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4" name="Google Shape;184;g25050b8d6dc_0_6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505749ea51_0_6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5" name="Google Shape;205;g2505749ea51_0_6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6" name="Google Shape;206;g2505749ea51_0_6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51b998a45d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" name="Google Shape;228;g251b998a45d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9" name="Google Shape;229;g251b998a45d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251b998a45d_0_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251b998a45d_0_3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g251b998a45d_0_3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2295e35e17e_0_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g2295e35e17e_0_6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8" name="Google Shape;258;g2295e35e17e_0_6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252f58a294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252f58a294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g252f58a2940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4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UTA Title Slide">
  <p:cSld name="UTA Title Slid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4"/>
          <p:cNvSpPr txBox="1"/>
          <p:nvPr>
            <p:ph type="title"/>
          </p:nvPr>
        </p:nvSpPr>
        <p:spPr>
          <a:xfrm>
            <a:off x="611585" y="1466849"/>
            <a:ext cx="8229600" cy="85725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4"/>
          <p:cNvSpPr txBox="1"/>
          <p:nvPr>
            <p:ph idx="1" type="body"/>
          </p:nvPr>
        </p:nvSpPr>
        <p:spPr>
          <a:xfrm>
            <a:off x="611585" y="2151475"/>
            <a:ext cx="8229599" cy="430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15" name="Google Shape;15;p14"/>
          <p:cNvCxnSpPr/>
          <p:nvPr/>
        </p:nvCxnSpPr>
        <p:spPr>
          <a:xfrm>
            <a:off x="690413" y="2633032"/>
            <a:ext cx="4886964" cy="0"/>
          </a:xfrm>
          <a:prstGeom prst="straightConnector1">
            <a:avLst/>
          </a:prstGeom>
          <a:noFill/>
          <a:ln cap="flat" cmpd="sng" w="25400">
            <a:solidFill>
              <a:srgbClr val="E36C0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14"/>
          <p:cNvSpPr txBox="1"/>
          <p:nvPr>
            <p:ph idx="2" type="body"/>
          </p:nvPr>
        </p:nvSpPr>
        <p:spPr>
          <a:xfrm>
            <a:off x="611585" y="2741663"/>
            <a:ext cx="4114800" cy="291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" name="Google Shape;17;p14"/>
          <p:cNvSpPr txBox="1"/>
          <p:nvPr>
            <p:ph idx="3" type="body"/>
          </p:nvPr>
        </p:nvSpPr>
        <p:spPr>
          <a:xfrm>
            <a:off x="611585" y="3033762"/>
            <a:ext cx="2333625" cy="29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Text&#10;&#10;Description automatically generated" id="18" name="Google Shape;18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978871" y="3562708"/>
            <a:ext cx="5226218" cy="14557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ide Table">
  <p:cSld name="Wide Table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2"/>
          <p:cNvSpPr txBox="1"/>
          <p:nvPr>
            <p:ph type="title"/>
          </p:nvPr>
        </p:nvSpPr>
        <p:spPr>
          <a:xfrm>
            <a:off x="457200" y="-96360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500"/>
              <a:buFont typeface="Arial"/>
              <a:buNone/>
              <a:defRPr>
                <a:solidFill>
                  <a:srgbClr val="FF000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ide Chart">
  <p:cSld name="Wide Char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3"/>
          <p:cNvSpPr txBox="1"/>
          <p:nvPr>
            <p:ph type="title"/>
          </p:nvPr>
        </p:nvSpPr>
        <p:spPr>
          <a:xfrm>
            <a:off x="457200" y="-96360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"/>
              <a:buNone/>
              <a:defRPr sz="3200">
                <a:solidFill>
                  <a:srgbClr val="FF000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3"/>
          <p:cNvSpPr/>
          <p:nvPr>
            <p:ph idx="2" type="chart"/>
          </p:nvPr>
        </p:nvSpPr>
        <p:spPr>
          <a:xfrm>
            <a:off x="228600" y="285750"/>
            <a:ext cx="86868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Bleed Video">
  <p:cSld name="Full Bleed Video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4"/>
          <p:cNvSpPr txBox="1"/>
          <p:nvPr>
            <p:ph type="title"/>
          </p:nvPr>
        </p:nvSpPr>
        <p:spPr>
          <a:xfrm>
            <a:off x="457200" y="-96360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"/>
              <a:buNone/>
              <a:defRPr sz="3200">
                <a:solidFill>
                  <a:srgbClr val="FF000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4"/>
          <p:cNvSpPr/>
          <p:nvPr>
            <p:ph idx="2" type="media"/>
          </p:nvPr>
        </p:nvSpPr>
        <p:spPr>
          <a:xfrm>
            <a:off x="-45720" y="-34290"/>
            <a:ext cx="9235440" cy="5212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UTA Title Slide">
  <p:cSld name="UTA Title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2990eac1a2_0_237"/>
          <p:cNvSpPr txBox="1"/>
          <p:nvPr>
            <p:ph type="title"/>
          </p:nvPr>
        </p:nvSpPr>
        <p:spPr>
          <a:xfrm>
            <a:off x="611585" y="146684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g22990eac1a2_0_237"/>
          <p:cNvSpPr txBox="1"/>
          <p:nvPr>
            <p:ph idx="1" type="body"/>
          </p:nvPr>
        </p:nvSpPr>
        <p:spPr>
          <a:xfrm>
            <a:off x="611585" y="2151475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78" name="Google Shape;78;g22990eac1a2_0_237"/>
          <p:cNvCxnSpPr/>
          <p:nvPr/>
        </p:nvCxnSpPr>
        <p:spPr>
          <a:xfrm>
            <a:off x="447338" y="3324757"/>
            <a:ext cx="4887000" cy="0"/>
          </a:xfrm>
          <a:prstGeom prst="straightConnector1">
            <a:avLst/>
          </a:prstGeom>
          <a:noFill/>
          <a:ln cap="flat" cmpd="sng" w="25400">
            <a:solidFill>
              <a:srgbClr val="E36C0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9" name="Google Shape;79;g22990eac1a2_0_237"/>
          <p:cNvSpPr txBox="1"/>
          <p:nvPr>
            <p:ph idx="2" type="body"/>
          </p:nvPr>
        </p:nvSpPr>
        <p:spPr>
          <a:xfrm>
            <a:off x="611585" y="2741663"/>
            <a:ext cx="4114800" cy="2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g22990eac1a2_0_237"/>
          <p:cNvSpPr txBox="1"/>
          <p:nvPr>
            <p:ph idx="3" type="body"/>
          </p:nvPr>
        </p:nvSpPr>
        <p:spPr>
          <a:xfrm>
            <a:off x="611585" y="3033762"/>
            <a:ext cx="2333700" cy="2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Text&#10;&#10;Description automatically generated" id="81" name="Google Shape;81;g22990eac1a2_0_2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78871" y="3562708"/>
            <a:ext cx="5226219" cy="1455772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g22990eac1a2_0_23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">
  <p:cSld name="Section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2990eac1a2_0_245"/>
          <p:cNvSpPr txBox="1"/>
          <p:nvPr>
            <p:ph type="title"/>
          </p:nvPr>
        </p:nvSpPr>
        <p:spPr>
          <a:xfrm>
            <a:off x="457200" y="1785462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1" i="0" sz="4400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g22990eac1a2_0_245"/>
          <p:cNvSpPr txBox="1"/>
          <p:nvPr>
            <p:ph idx="1" type="body"/>
          </p:nvPr>
        </p:nvSpPr>
        <p:spPr>
          <a:xfrm>
            <a:off x="457200" y="2529642"/>
            <a:ext cx="8229600" cy="6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g22990eac1a2_0_24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2990eac1a2_0_24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89" name="Google Shape;89;g22990eac1a2_0_249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90" name="Google Shape;90;g22990eac1a2_0_2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2990eac1a2_0_25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93" name="Google Shape;93;g22990eac1a2_0_2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2990eac1a2_0_25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g22990eac1a2_0_25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7" name="Google Shape;97;g22990eac1a2_0_25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2990eac1a2_0_2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0" name="Google Shape;100;g22990eac1a2_0_260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01" name="Google Shape;101;g22990eac1a2_0_260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02" name="Google Shape;102;g22990eac1a2_0_26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2990eac1a2_0_26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5" name="Google Shape;105;g22990eac1a2_0_26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">
  <p:cSld name="Content Slid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6"/>
          <p:cNvSpPr txBox="1"/>
          <p:nvPr>
            <p:ph type="title"/>
          </p:nvPr>
        </p:nvSpPr>
        <p:spPr>
          <a:xfrm>
            <a:off x="457200" y="23899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6"/>
          <p:cNvSpPr txBox="1"/>
          <p:nvPr>
            <p:ph idx="1" type="body"/>
          </p:nvPr>
        </p:nvSpPr>
        <p:spPr>
          <a:xfrm>
            <a:off x="457200" y="837565"/>
            <a:ext cx="8229600" cy="33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99B"/>
              </a:buClr>
              <a:buSzPts val="2000"/>
              <a:buNone/>
              <a:defRPr sz="2000">
                <a:solidFill>
                  <a:srgbClr val="00599B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" name="Google Shape;22;p16"/>
          <p:cNvSpPr txBox="1"/>
          <p:nvPr>
            <p:ph idx="2" type="body"/>
          </p:nvPr>
        </p:nvSpPr>
        <p:spPr>
          <a:xfrm>
            <a:off x="457200" y="1310641"/>
            <a:ext cx="8229600" cy="309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1pPr>
            <a:lvl2pPr indent="-330200" lvl="1" marL="914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2pPr>
            <a:lvl3pPr indent="-3302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2990eac1a2_0_26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8" name="Google Shape;108;g22990eac1a2_0_26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09" name="Google Shape;109;g22990eac1a2_0_26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2990eac1a2_0_272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12" name="Google Shape;112;g22990eac1a2_0_27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2990eac1a2_0_275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22990eac1a2_0_275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16" name="Google Shape;116;g22990eac1a2_0_275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17" name="Google Shape;117;g22990eac1a2_0_275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8" name="Google Shape;118;g22990eac1a2_0_27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2990eac1a2_0_28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121" name="Google Shape;121;g22990eac1a2_0_28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2990eac1a2_0_28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24" name="Google Shape;124;g22990eac1a2_0_28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5" name="Google Shape;125;g22990eac1a2_0_28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2990eac1a2_0_28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">
  <p:cSld name="Content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2990eac1a2_0_290"/>
          <p:cNvSpPr txBox="1"/>
          <p:nvPr>
            <p:ph type="title"/>
          </p:nvPr>
        </p:nvSpPr>
        <p:spPr>
          <a:xfrm>
            <a:off x="457200" y="23899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g22990eac1a2_0_290"/>
          <p:cNvSpPr txBox="1"/>
          <p:nvPr>
            <p:ph idx="1" type="body"/>
          </p:nvPr>
        </p:nvSpPr>
        <p:spPr>
          <a:xfrm>
            <a:off x="457200" y="837565"/>
            <a:ext cx="8229600" cy="3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99B"/>
              </a:buClr>
              <a:buSzPts val="2000"/>
              <a:buNone/>
              <a:defRPr sz="2000">
                <a:solidFill>
                  <a:srgbClr val="00599B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1" name="Google Shape;131;g22990eac1a2_0_290"/>
          <p:cNvSpPr txBox="1"/>
          <p:nvPr>
            <p:ph idx="2" type="body"/>
          </p:nvPr>
        </p:nvSpPr>
        <p:spPr>
          <a:xfrm>
            <a:off x="457200" y="1310641"/>
            <a:ext cx="8229600" cy="30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1pPr>
            <a:lvl2pPr indent="-330200" lvl="1" marL="9144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2pPr>
            <a:lvl3pPr indent="-330200" lvl="2" marL="13716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3pPr>
            <a:lvl4pPr indent="-330200" lvl="3" marL="18288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sz="1800"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32" name="Google Shape;132;g22990eac1a2_0_29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59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3" name="Google Shape;133;g22990eac1a2_0_290"/>
          <p:cNvSpPr txBox="1"/>
          <p:nvPr/>
        </p:nvSpPr>
        <p:spPr>
          <a:xfrm>
            <a:off x="82100" y="29900"/>
            <a:ext cx="5636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">
  <p:cSld name="Section Slide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 txBox="1"/>
          <p:nvPr>
            <p:ph type="title"/>
          </p:nvPr>
        </p:nvSpPr>
        <p:spPr>
          <a:xfrm>
            <a:off x="457200" y="1785462"/>
            <a:ext cx="8229600" cy="85725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1" i="0" sz="4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5"/>
          <p:cNvSpPr txBox="1"/>
          <p:nvPr>
            <p:ph idx="1" type="body"/>
          </p:nvPr>
        </p:nvSpPr>
        <p:spPr>
          <a:xfrm>
            <a:off x="457200" y="2529642"/>
            <a:ext cx="8229600" cy="679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Bleed Photo">
  <p:cSld name="Full Bleed Photo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3"/>
          <p:cNvSpPr txBox="1"/>
          <p:nvPr>
            <p:ph type="title"/>
          </p:nvPr>
        </p:nvSpPr>
        <p:spPr>
          <a:xfrm>
            <a:off x="457200" y="-96360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"/>
              <a:buNone/>
              <a:defRPr sz="3200">
                <a:solidFill>
                  <a:srgbClr val="FF000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3"/>
          <p:cNvSpPr/>
          <p:nvPr>
            <p:ph idx="2" type="pic"/>
          </p:nvPr>
        </p:nvSpPr>
        <p:spPr>
          <a:xfrm>
            <a:off x="-45720" y="-34290"/>
            <a:ext cx="9235440" cy="52120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t Signature Title Slide">
  <p:cSld name="Alt Signature Title Slide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7"/>
          <p:cNvSpPr txBox="1"/>
          <p:nvPr>
            <p:ph type="title"/>
          </p:nvPr>
        </p:nvSpPr>
        <p:spPr>
          <a:xfrm>
            <a:off x="611585" y="1466849"/>
            <a:ext cx="8229600" cy="85725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7"/>
          <p:cNvSpPr txBox="1"/>
          <p:nvPr>
            <p:ph idx="1" type="body"/>
          </p:nvPr>
        </p:nvSpPr>
        <p:spPr>
          <a:xfrm>
            <a:off x="611585" y="2151475"/>
            <a:ext cx="8229599" cy="430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32" name="Google Shape;32;p17"/>
          <p:cNvCxnSpPr/>
          <p:nvPr/>
        </p:nvCxnSpPr>
        <p:spPr>
          <a:xfrm>
            <a:off x="690413" y="2633032"/>
            <a:ext cx="4886964" cy="0"/>
          </a:xfrm>
          <a:prstGeom prst="straightConnector1">
            <a:avLst/>
          </a:prstGeom>
          <a:noFill/>
          <a:ln cap="flat" cmpd="sng" w="25400">
            <a:solidFill>
              <a:srgbClr val="E36C0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3" name="Google Shape;33;p17"/>
          <p:cNvSpPr txBox="1"/>
          <p:nvPr>
            <p:ph idx="2" type="body"/>
          </p:nvPr>
        </p:nvSpPr>
        <p:spPr>
          <a:xfrm>
            <a:off x="611585" y="2741663"/>
            <a:ext cx="4114800" cy="291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17"/>
          <p:cNvSpPr txBox="1"/>
          <p:nvPr>
            <p:ph idx="3" type="body"/>
          </p:nvPr>
        </p:nvSpPr>
        <p:spPr>
          <a:xfrm>
            <a:off x="611585" y="3033762"/>
            <a:ext cx="2333625" cy="29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Alt Signature Title Slide">
  <p:cSld name="1_Alt Signature Title Slide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8"/>
          <p:cNvSpPr txBox="1"/>
          <p:nvPr>
            <p:ph type="title"/>
          </p:nvPr>
        </p:nvSpPr>
        <p:spPr>
          <a:xfrm>
            <a:off x="611585" y="1466849"/>
            <a:ext cx="8229600" cy="85725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8"/>
          <p:cNvSpPr txBox="1"/>
          <p:nvPr>
            <p:ph idx="1" type="body"/>
          </p:nvPr>
        </p:nvSpPr>
        <p:spPr>
          <a:xfrm>
            <a:off x="611585" y="2151475"/>
            <a:ext cx="8229599" cy="430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38" name="Google Shape;38;p18"/>
          <p:cNvCxnSpPr/>
          <p:nvPr/>
        </p:nvCxnSpPr>
        <p:spPr>
          <a:xfrm>
            <a:off x="690413" y="2633032"/>
            <a:ext cx="4886964" cy="0"/>
          </a:xfrm>
          <a:prstGeom prst="straightConnector1">
            <a:avLst/>
          </a:prstGeom>
          <a:noFill/>
          <a:ln cap="flat" cmpd="sng" w="25400">
            <a:solidFill>
              <a:srgbClr val="E36C0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" name="Google Shape;39;p18"/>
          <p:cNvSpPr txBox="1"/>
          <p:nvPr>
            <p:ph idx="2" type="body"/>
          </p:nvPr>
        </p:nvSpPr>
        <p:spPr>
          <a:xfrm>
            <a:off x="611585" y="2741663"/>
            <a:ext cx="4114800" cy="291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8"/>
          <p:cNvSpPr txBox="1"/>
          <p:nvPr>
            <p:ph idx="3" type="body"/>
          </p:nvPr>
        </p:nvSpPr>
        <p:spPr>
          <a:xfrm>
            <a:off x="611585" y="3033762"/>
            <a:ext cx="2333625" cy="29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18"/>
          <p:cNvSpPr/>
          <p:nvPr>
            <p:ph idx="4" type="pic"/>
          </p:nvPr>
        </p:nvSpPr>
        <p:spPr>
          <a:xfrm>
            <a:off x="2742520" y="3884341"/>
            <a:ext cx="4581525" cy="1058862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Alt Signature Title Slide">
  <p:cSld name="2_Alt Signature Title Slide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9"/>
          <p:cNvSpPr txBox="1"/>
          <p:nvPr>
            <p:ph type="title"/>
          </p:nvPr>
        </p:nvSpPr>
        <p:spPr>
          <a:xfrm>
            <a:off x="611585" y="1466849"/>
            <a:ext cx="8229600" cy="85725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9"/>
          <p:cNvSpPr txBox="1"/>
          <p:nvPr>
            <p:ph idx="1" type="body"/>
          </p:nvPr>
        </p:nvSpPr>
        <p:spPr>
          <a:xfrm>
            <a:off x="611585" y="2151475"/>
            <a:ext cx="8229599" cy="430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45" name="Google Shape;45;p19"/>
          <p:cNvCxnSpPr/>
          <p:nvPr/>
        </p:nvCxnSpPr>
        <p:spPr>
          <a:xfrm>
            <a:off x="690413" y="2633032"/>
            <a:ext cx="4886964" cy="0"/>
          </a:xfrm>
          <a:prstGeom prst="straightConnector1">
            <a:avLst/>
          </a:prstGeom>
          <a:noFill/>
          <a:ln cap="flat" cmpd="sng" w="25400">
            <a:solidFill>
              <a:srgbClr val="E36C0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19"/>
          <p:cNvSpPr txBox="1"/>
          <p:nvPr>
            <p:ph idx="2" type="body"/>
          </p:nvPr>
        </p:nvSpPr>
        <p:spPr>
          <a:xfrm>
            <a:off x="611585" y="2741663"/>
            <a:ext cx="4114800" cy="291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19"/>
          <p:cNvSpPr txBox="1"/>
          <p:nvPr>
            <p:ph idx="3" type="body"/>
          </p:nvPr>
        </p:nvSpPr>
        <p:spPr>
          <a:xfrm>
            <a:off x="611585" y="3033762"/>
            <a:ext cx="2333625" cy="29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19"/>
          <p:cNvSpPr/>
          <p:nvPr>
            <p:ph idx="4" type="pic"/>
          </p:nvPr>
        </p:nvSpPr>
        <p:spPr>
          <a:xfrm>
            <a:off x="2742520" y="3884341"/>
            <a:ext cx="4581525" cy="1058862"/>
          </a:xfrm>
          <a:prstGeom prst="rect">
            <a:avLst/>
          </a:prstGeom>
          <a:noFill/>
          <a:ln>
            <a:noFill/>
          </a:ln>
        </p:spPr>
      </p:sp>
      <p:sp>
        <p:nvSpPr>
          <p:cNvPr id="49" name="Google Shape;49;p19"/>
          <p:cNvSpPr txBox="1"/>
          <p:nvPr>
            <p:ph idx="5" type="body"/>
          </p:nvPr>
        </p:nvSpPr>
        <p:spPr>
          <a:xfrm>
            <a:off x="5181600" y="2741663"/>
            <a:ext cx="3659188" cy="8984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 Slide">
  <p:cSld name="Two Content Slide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0"/>
          <p:cNvSpPr txBox="1"/>
          <p:nvPr>
            <p:ph type="title"/>
          </p:nvPr>
        </p:nvSpPr>
        <p:spPr>
          <a:xfrm>
            <a:off x="457200" y="12469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0"/>
          <p:cNvSpPr txBox="1"/>
          <p:nvPr>
            <p:ph idx="1" type="body"/>
          </p:nvPr>
        </p:nvSpPr>
        <p:spPr>
          <a:xfrm>
            <a:off x="457200" y="799465"/>
            <a:ext cx="8229600" cy="33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99B"/>
              </a:buClr>
              <a:buSzPts val="2000"/>
              <a:buNone/>
              <a:defRPr sz="2000">
                <a:solidFill>
                  <a:srgbClr val="00599B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599B"/>
              </a:buClr>
              <a:buSzPts val="2400"/>
              <a:buNone/>
              <a:defRPr sz="2400">
                <a:solidFill>
                  <a:srgbClr val="00599B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20"/>
          <p:cNvSpPr txBox="1"/>
          <p:nvPr>
            <p:ph idx="2" type="body"/>
          </p:nvPr>
        </p:nvSpPr>
        <p:spPr>
          <a:xfrm>
            <a:off x="457200" y="1310641"/>
            <a:ext cx="4038600" cy="309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54" name="Google Shape;54;p20"/>
          <p:cNvSpPr txBox="1"/>
          <p:nvPr>
            <p:ph idx="3" type="body"/>
          </p:nvPr>
        </p:nvSpPr>
        <p:spPr>
          <a:xfrm>
            <a:off x="4648200" y="1310641"/>
            <a:ext cx="4038600" cy="309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wo Content Slide">
  <p:cSld name="1_Two Content Slide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1"/>
          <p:cNvSpPr txBox="1"/>
          <p:nvPr>
            <p:ph type="title"/>
          </p:nvPr>
        </p:nvSpPr>
        <p:spPr>
          <a:xfrm>
            <a:off x="457200" y="12469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1"/>
          <p:cNvSpPr txBox="1"/>
          <p:nvPr>
            <p:ph idx="1" type="body"/>
          </p:nvPr>
        </p:nvSpPr>
        <p:spPr>
          <a:xfrm>
            <a:off x="47501" y="1111158"/>
            <a:ext cx="2721430" cy="16684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58" name="Google Shape;58;p21"/>
          <p:cNvSpPr txBox="1"/>
          <p:nvPr>
            <p:ph idx="2" type="body"/>
          </p:nvPr>
        </p:nvSpPr>
        <p:spPr>
          <a:xfrm>
            <a:off x="47499" y="2856015"/>
            <a:ext cx="2721431" cy="16684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59" name="Google Shape;59;p21"/>
          <p:cNvSpPr txBox="1"/>
          <p:nvPr>
            <p:ph idx="3" type="body"/>
          </p:nvPr>
        </p:nvSpPr>
        <p:spPr>
          <a:xfrm>
            <a:off x="2919350" y="1111158"/>
            <a:ext cx="2644240" cy="17448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60" name="Google Shape;60;p21"/>
          <p:cNvSpPr txBox="1"/>
          <p:nvPr>
            <p:ph idx="4" type="body"/>
          </p:nvPr>
        </p:nvSpPr>
        <p:spPr>
          <a:xfrm>
            <a:off x="2909453" y="2985224"/>
            <a:ext cx="2721431" cy="19713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61" name="Google Shape;61;p21"/>
          <p:cNvSpPr txBox="1"/>
          <p:nvPr>
            <p:ph idx="5" type="body"/>
          </p:nvPr>
        </p:nvSpPr>
        <p:spPr>
          <a:xfrm>
            <a:off x="6008916" y="1117911"/>
            <a:ext cx="2933203" cy="16617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62" name="Google Shape;62;p21"/>
          <p:cNvSpPr txBox="1"/>
          <p:nvPr>
            <p:ph idx="6" type="body"/>
          </p:nvPr>
        </p:nvSpPr>
        <p:spPr>
          <a:xfrm>
            <a:off x="5975267" y="2985224"/>
            <a:ext cx="2952999" cy="19599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0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b="1" i="0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2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2990eac1a2_0_2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3" name="Google Shape;73;g22990eac1a2_0_2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" name="Google Shape;74;g22990eac1a2_0_2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4" Type="http://schemas.openxmlformats.org/officeDocument/2006/relationships/image" Target="../media/image21.png"/><Relationship Id="rId5" Type="http://schemas.openxmlformats.org/officeDocument/2006/relationships/image" Target="../media/image1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4.png"/><Relationship Id="rId4" Type="http://schemas.openxmlformats.org/officeDocument/2006/relationships/image" Target="../media/image2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comments" Target="../comments/comment1.xml"/><Relationship Id="rId4" Type="http://schemas.openxmlformats.org/officeDocument/2006/relationships/image" Target="../media/image14.png"/><Relationship Id="rId5" Type="http://schemas.openxmlformats.org/officeDocument/2006/relationships/image" Target="../media/image17.png"/><Relationship Id="rId6" Type="http://schemas.openxmlformats.org/officeDocument/2006/relationships/image" Target="../media/image23.png"/><Relationship Id="rId7" Type="http://schemas.openxmlformats.org/officeDocument/2006/relationships/image" Target="../media/image1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2.png"/><Relationship Id="rId4" Type="http://schemas.openxmlformats.org/officeDocument/2006/relationships/hyperlink" Target="http://drive.google.com/file/d/1kFQ8R7lKf0IyxjfahUp93guSa9TtccDx/view" TargetMode="External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2990eac1a2_0_72"/>
          <p:cNvSpPr txBox="1"/>
          <p:nvPr>
            <p:ph type="title"/>
          </p:nvPr>
        </p:nvSpPr>
        <p:spPr>
          <a:xfrm>
            <a:off x="457200" y="2007949"/>
            <a:ext cx="8229600" cy="127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n-US"/>
              <a:t>DAMSA </a:t>
            </a:r>
            <a:endParaRPr/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en-US"/>
              <a:t>Decay Volume Materials -</a:t>
            </a:r>
            <a:endParaRPr/>
          </a:p>
        </p:txBody>
      </p:sp>
      <p:sp>
        <p:nvSpPr>
          <p:cNvPr id="140" name="Google Shape;140;g22990eac1a2_0_72"/>
          <p:cNvSpPr txBox="1"/>
          <p:nvPr>
            <p:ph idx="2" type="body"/>
          </p:nvPr>
        </p:nvSpPr>
        <p:spPr>
          <a:xfrm>
            <a:off x="522810" y="3346788"/>
            <a:ext cx="4114800" cy="2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US"/>
              <a:t>Jacob Bogenschuetz</a:t>
            </a:r>
            <a:endParaRPr/>
          </a:p>
        </p:txBody>
      </p:sp>
      <p:pic>
        <p:nvPicPr>
          <p:cNvPr id="141" name="Google Shape;141;g22990eac1a2_0_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5676" y="350475"/>
            <a:ext cx="2423775" cy="1534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g22990eac1a2_0_7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70225" y="212276"/>
            <a:ext cx="4317851" cy="2304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22990eac1a2_0_227"/>
          <p:cNvSpPr txBox="1"/>
          <p:nvPr>
            <p:ph type="title"/>
          </p:nvPr>
        </p:nvSpPr>
        <p:spPr>
          <a:xfrm>
            <a:off x="457200" y="1785462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/>
              <a:t>END</a:t>
            </a:r>
            <a:endParaRPr/>
          </a:p>
        </p:txBody>
      </p:sp>
      <p:sp>
        <p:nvSpPr>
          <p:cNvPr id="296" name="Google Shape;296;g22990eac1a2_0_22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Google Shape;302;g2467436cac0_0_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058" y="0"/>
            <a:ext cx="8085884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251b998a45d_0_78"/>
          <p:cNvSpPr txBox="1"/>
          <p:nvPr>
            <p:ph type="title"/>
          </p:nvPr>
        </p:nvSpPr>
        <p:spPr>
          <a:xfrm>
            <a:off x="457200" y="91550"/>
            <a:ext cx="8229600" cy="45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sz="2000"/>
              <a:t>Photon - Material - Particles/Gamma on Volume</a:t>
            </a:r>
            <a:endParaRPr sz="2000"/>
          </a:p>
        </p:txBody>
      </p:sp>
      <p:sp>
        <p:nvSpPr>
          <p:cNvPr id="309" name="Google Shape;309;g251b998a45d_0_78"/>
          <p:cNvSpPr/>
          <p:nvPr/>
        </p:nvSpPr>
        <p:spPr>
          <a:xfrm rot="-5400000">
            <a:off x="355300" y="1603842"/>
            <a:ext cx="818400" cy="1164000"/>
          </a:xfrm>
          <a:prstGeom prst="can">
            <a:avLst>
              <a:gd fmla="val 25000" name="adj"/>
            </a:avLst>
          </a:prstGeom>
          <a:solidFill>
            <a:srgbClr val="FCE5CD"/>
          </a:solidFill>
          <a:ln cap="flat" cmpd="sng" w="762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None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He</a:t>
            </a:r>
            <a:endParaRPr/>
          </a:p>
        </p:txBody>
      </p:sp>
      <p:sp>
        <p:nvSpPr>
          <p:cNvPr id="310" name="Google Shape;310;g251b998a45d_0_78"/>
          <p:cNvSpPr/>
          <p:nvPr/>
        </p:nvSpPr>
        <p:spPr>
          <a:xfrm rot="-5400000">
            <a:off x="43200" y="2023380"/>
            <a:ext cx="239100" cy="3255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g251b998a45d_0_78"/>
          <p:cNvSpPr/>
          <p:nvPr/>
        </p:nvSpPr>
        <p:spPr>
          <a:xfrm>
            <a:off x="1115300" y="1777082"/>
            <a:ext cx="231300" cy="8184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g251b998a45d_0_78"/>
          <p:cNvSpPr/>
          <p:nvPr/>
        </p:nvSpPr>
        <p:spPr>
          <a:xfrm rot="-5400000">
            <a:off x="355300" y="-81683"/>
            <a:ext cx="818400" cy="1164000"/>
          </a:xfrm>
          <a:prstGeom prst="can">
            <a:avLst>
              <a:gd fmla="val 25000" name="adj"/>
            </a:avLst>
          </a:prstGeom>
          <a:solidFill>
            <a:schemeClr val="lt1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None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chemeClr val="dk1"/>
                </a:solidFill>
              </a:rPr>
              <a:t>Vacuum</a:t>
            </a:r>
            <a:endParaRPr b="1" sz="1300">
              <a:solidFill>
                <a:schemeClr val="dk1"/>
              </a:solidFill>
            </a:endParaRPr>
          </a:p>
        </p:txBody>
      </p:sp>
      <p:sp>
        <p:nvSpPr>
          <p:cNvPr id="313" name="Google Shape;313;g251b998a45d_0_78"/>
          <p:cNvSpPr/>
          <p:nvPr/>
        </p:nvSpPr>
        <p:spPr>
          <a:xfrm rot="-5400000">
            <a:off x="43200" y="337855"/>
            <a:ext cx="239100" cy="3255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g251b998a45d_0_78"/>
          <p:cNvSpPr/>
          <p:nvPr/>
        </p:nvSpPr>
        <p:spPr>
          <a:xfrm>
            <a:off x="1115300" y="91557"/>
            <a:ext cx="231300" cy="8184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g251b998a45d_0_78"/>
          <p:cNvSpPr/>
          <p:nvPr/>
        </p:nvSpPr>
        <p:spPr>
          <a:xfrm rot="-5400000">
            <a:off x="355300" y="2475992"/>
            <a:ext cx="818400" cy="1164000"/>
          </a:xfrm>
          <a:prstGeom prst="can">
            <a:avLst>
              <a:gd fmla="val 25000" name="adj"/>
            </a:avLst>
          </a:prstGeom>
          <a:solidFill>
            <a:schemeClr val="lt1"/>
          </a:solidFill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PVT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chemeClr val="dk1"/>
                </a:solidFill>
              </a:rPr>
              <a:t>Vacuum</a:t>
            </a:r>
            <a:endParaRPr b="1" sz="1300">
              <a:solidFill>
                <a:schemeClr val="dk1"/>
              </a:solidFill>
            </a:endParaRPr>
          </a:p>
        </p:txBody>
      </p:sp>
      <p:sp>
        <p:nvSpPr>
          <p:cNvPr id="316" name="Google Shape;316;g251b998a45d_0_78"/>
          <p:cNvSpPr/>
          <p:nvPr/>
        </p:nvSpPr>
        <p:spPr>
          <a:xfrm rot="-5400000">
            <a:off x="43200" y="2895530"/>
            <a:ext cx="239100" cy="3255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g251b998a45d_0_78"/>
          <p:cNvSpPr/>
          <p:nvPr/>
        </p:nvSpPr>
        <p:spPr>
          <a:xfrm>
            <a:off x="1115300" y="2649232"/>
            <a:ext cx="231300" cy="8184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g251b998a45d_0_78"/>
          <p:cNvSpPr/>
          <p:nvPr/>
        </p:nvSpPr>
        <p:spPr>
          <a:xfrm rot="-5400000">
            <a:off x="355300" y="761142"/>
            <a:ext cx="818400" cy="1164000"/>
          </a:xfrm>
          <a:prstGeom prst="can">
            <a:avLst>
              <a:gd fmla="val 25000" name="adj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Iron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chemeClr val="dk1"/>
                </a:solidFill>
              </a:rPr>
              <a:t>Vacuum</a:t>
            </a:r>
            <a:endParaRPr b="1" sz="1300">
              <a:solidFill>
                <a:schemeClr val="dk1"/>
              </a:solidFill>
            </a:endParaRPr>
          </a:p>
        </p:txBody>
      </p:sp>
      <p:sp>
        <p:nvSpPr>
          <p:cNvPr id="319" name="Google Shape;319;g251b998a45d_0_78"/>
          <p:cNvSpPr/>
          <p:nvPr/>
        </p:nvSpPr>
        <p:spPr>
          <a:xfrm rot="-5400000">
            <a:off x="43200" y="1180680"/>
            <a:ext cx="239100" cy="3255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g251b998a45d_0_78"/>
          <p:cNvSpPr/>
          <p:nvPr/>
        </p:nvSpPr>
        <p:spPr>
          <a:xfrm>
            <a:off x="1115300" y="934382"/>
            <a:ext cx="231300" cy="8184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21" name="Google Shape;321;g251b998a45d_0_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31506" y="1350716"/>
            <a:ext cx="3574436" cy="2312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g251b998a45d_0_7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29336" y="1316725"/>
            <a:ext cx="4285326" cy="2772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g251b998a45d_0_7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38850" y="484450"/>
            <a:ext cx="6509049" cy="429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" name="Google Shape;329;g2467436cac0_0_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8942" y="0"/>
            <a:ext cx="680611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g2467436cac0_0_52"/>
          <p:cNvSpPr/>
          <p:nvPr/>
        </p:nvSpPr>
        <p:spPr>
          <a:xfrm>
            <a:off x="1276200" y="2265650"/>
            <a:ext cx="6085500" cy="6372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26a87f3c06_0_0"/>
          <p:cNvSpPr txBox="1"/>
          <p:nvPr>
            <p:ph type="title"/>
          </p:nvPr>
        </p:nvSpPr>
        <p:spPr>
          <a:xfrm>
            <a:off x="457200" y="23899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/>
              <a:t>Neutron Distribution</a:t>
            </a:r>
            <a:endParaRPr/>
          </a:p>
        </p:txBody>
      </p:sp>
      <p:sp>
        <p:nvSpPr>
          <p:cNvPr id="149" name="Google Shape;149;g226a87f3c06_0_0"/>
          <p:cNvSpPr/>
          <p:nvPr/>
        </p:nvSpPr>
        <p:spPr>
          <a:xfrm rot="-5400000">
            <a:off x="6893326" y="1689330"/>
            <a:ext cx="1902900" cy="2487600"/>
          </a:xfrm>
          <a:prstGeom prst="can">
            <a:avLst>
              <a:gd fmla="val 25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g226a87f3c06_0_0"/>
          <p:cNvSpPr/>
          <p:nvPr/>
        </p:nvSpPr>
        <p:spPr>
          <a:xfrm>
            <a:off x="8594750" y="1981938"/>
            <a:ext cx="494100" cy="19029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g226a87f3c06_0_0"/>
          <p:cNvSpPr/>
          <p:nvPr/>
        </p:nvSpPr>
        <p:spPr>
          <a:xfrm>
            <a:off x="6600999" y="1981700"/>
            <a:ext cx="530700" cy="19029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g226a87f3c06_0_0"/>
          <p:cNvSpPr/>
          <p:nvPr/>
        </p:nvSpPr>
        <p:spPr>
          <a:xfrm rot="-5400000">
            <a:off x="571200" y="2564150"/>
            <a:ext cx="683400" cy="911400"/>
          </a:xfrm>
          <a:prstGeom prst="can">
            <a:avLst>
              <a:gd fmla="val 25000" name="adj"/>
            </a:avLst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3" name="Google Shape;153;g226a87f3c06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60225" y="1908450"/>
            <a:ext cx="2849150" cy="204935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g226a87f3c06_0_0"/>
          <p:cNvSpPr/>
          <p:nvPr/>
        </p:nvSpPr>
        <p:spPr>
          <a:xfrm>
            <a:off x="486800" y="2891450"/>
            <a:ext cx="97500" cy="256800"/>
          </a:xfrm>
          <a:prstGeom prst="ellipse">
            <a:avLst/>
          </a:prstGeom>
          <a:solidFill>
            <a:srgbClr val="43434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5" name="Google Shape;155;g226a87f3c06_0_0"/>
          <p:cNvCxnSpPr/>
          <p:nvPr/>
        </p:nvCxnSpPr>
        <p:spPr>
          <a:xfrm>
            <a:off x="1553600" y="2996225"/>
            <a:ext cx="414300" cy="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6" name="Google Shape;156;g226a87f3c06_0_0"/>
          <p:cNvCxnSpPr/>
          <p:nvPr/>
        </p:nvCxnSpPr>
        <p:spPr>
          <a:xfrm>
            <a:off x="5409375" y="2996225"/>
            <a:ext cx="414300" cy="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7" name="Google Shape;157;g226a87f3c06_0_0"/>
          <p:cNvSpPr txBox="1"/>
          <p:nvPr/>
        </p:nvSpPr>
        <p:spPr>
          <a:xfrm>
            <a:off x="96175" y="1686125"/>
            <a:ext cx="1930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Dump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(Neutron Distro Sim)</a:t>
            </a:r>
            <a:endParaRPr/>
          </a:p>
        </p:txBody>
      </p:sp>
      <p:sp>
        <p:nvSpPr>
          <p:cNvPr id="158" name="Google Shape;158;g226a87f3c06_0_0"/>
          <p:cNvSpPr txBox="1"/>
          <p:nvPr/>
        </p:nvSpPr>
        <p:spPr>
          <a:xfrm>
            <a:off x="2019675" y="1768125"/>
            <a:ext cx="426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g226a87f3c06_0_0"/>
          <p:cNvSpPr txBox="1"/>
          <p:nvPr/>
        </p:nvSpPr>
        <p:spPr>
          <a:xfrm>
            <a:off x="3097700" y="1508250"/>
            <a:ext cx="177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Neutron </a:t>
            </a:r>
            <a:r>
              <a:rPr lang="en-US"/>
              <a:t>Distribution</a:t>
            </a:r>
            <a:r>
              <a:rPr lang="en-US"/>
              <a:t> </a:t>
            </a:r>
            <a:endParaRPr/>
          </a:p>
        </p:txBody>
      </p:sp>
      <p:sp>
        <p:nvSpPr>
          <p:cNvPr id="160" name="Google Shape;160;g226a87f3c06_0_0"/>
          <p:cNvSpPr txBox="1"/>
          <p:nvPr/>
        </p:nvSpPr>
        <p:spPr>
          <a:xfrm>
            <a:off x="6601000" y="1508250"/>
            <a:ext cx="25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Vacuum Chamber Simulation</a:t>
            </a:r>
            <a:endParaRPr/>
          </a:p>
        </p:txBody>
      </p:sp>
      <p:sp>
        <p:nvSpPr>
          <p:cNvPr id="161" name="Google Shape;161;g226a87f3c06_0_0"/>
          <p:cNvSpPr/>
          <p:nvPr/>
        </p:nvSpPr>
        <p:spPr>
          <a:xfrm>
            <a:off x="8576449" y="1981675"/>
            <a:ext cx="530700" cy="1902900"/>
          </a:xfrm>
          <a:prstGeom prst="ellipse">
            <a:avLst/>
          </a:prstGeom>
          <a:solidFill>
            <a:srgbClr val="F1C23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5050b8d6dc_0_0"/>
          <p:cNvSpPr txBox="1"/>
          <p:nvPr>
            <p:ph type="title"/>
          </p:nvPr>
        </p:nvSpPr>
        <p:spPr>
          <a:xfrm>
            <a:off x="475500" y="365249"/>
            <a:ext cx="82296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Configuration</a:t>
            </a:r>
            <a:r>
              <a:rPr lang="en-US" sz="2000"/>
              <a:t> effect on Photons/Signal</a:t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168" name="Google Shape;168;g25050b8d6dc_0_0"/>
          <p:cNvSpPr/>
          <p:nvPr/>
        </p:nvSpPr>
        <p:spPr>
          <a:xfrm rot="-5400000">
            <a:off x="5752618" y="899395"/>
            <a:ext cx="1706700" cy="1956900"/>
          </a:xfrm>
          <a:prstGeom prst="can">
            <a:avLst>
              <a:gd fmla="val 25000" name="adj"/>
            </a:avLst>
          </a:prstGeom>
          <a:solidFill>
            <a:srgbClr val="FCE5CD"/>
          </a:solidFill>
          <a:ln cap="flat" cmpd="sng" w="762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</a:rPr>
              <a:t>PVT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</a:rPr>
              <a:t>He 1am</a:t>
            </a:r>
            <a:endParaRPr/>
          </a:p>
        </p:txBody>
      </p:sp>
      <p:sp>
        <p:nvSpPr>
          <p:cNvPr id="169" name="Google Shape;169;g25050b8d6dc_0_0"/>
          <p:cNvSpPr/>
          <p:nvPr/>
        </p:nvSpPr>
        <p:spPr>
          <a:xfrm rot="-5400000">
            <a:off x="5344988" y="1604276"/>
            <a:ext cx="498900" cy="5475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g25050b8d6dc_0_0"/>
          <p:cNvSpPr/>
          <p:nvPr/>
        </p:nvSpPr>
        <p:spPr>
          <a:xfrm>
            <a:off x="7195803" y="1024618"/>
            <a:ext cx="388800" cy="17067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g25050b8d6dc_0_0"/>
          <p:cNvSpPr/>
          <p:nvPr/>
        </p:nvSpPr>
        <p:spPr>
          <a:xfrm rot="-5400000">
            <a:off x="1811087" y="2761125"/>
            <a:ext cx="1706400" cy="1927500"/>
          </a:xfrm>
          <a:prstGeom prst="can">
            <a:avLst>
              <a:gd fmla="val 25000" name="adj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Iron Shell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Vacuum</a:t>
            </a:r>
            <a:endParaRPr/>
          </a:p>
        </p:txBody>
      </p:sp>
      <p:sp>
        <p:nvSpPr>
          <p:cNvPr id="172" name="Google Shape;172;g25050b8d6dc_0_0"/>
          <p:cNvSpPr/>
          <p:nvPr/>
        </p:nvSpPr>
        <p:spPr>
          <a:xfrm rot="-5400000">
            <a:off x="1418825" y="3455654"/>
            <a:ext cx="498300" cy="5394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25050b8d6dc_0_0"/>
          <p:cNvSpPr/>
          <p:nvPr/>
        </p:nvSpPr>
        <p:spPr>
          <a:xfrm>
            <a:off x="3245474" y="2871920"/>
            <a:ext cx="382500" cy="17064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25050b8d6dc_0_0"/>
          <p:cNvSpPr/>
          <p:nvPr/>
        </p:nvSpPr>
        <p:spPr>
          <a:xfrm rot="-5400000">
            <a:off x="1811087" y="883550"/>
            <a:ext cx="1706400" cy="1927500"/>
          </a:xfrm>
          <a:prstGeom prst="can">
            <a:avLst>
              <a:gd fmla="val 25000" name="adj"/>
            </a:avLst>
          </a:prstGeom>
          <a:solidFill>
            <a:schemeClr val="lt1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 Shell 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 Volume</a:t>
            </a:r>
            <a:endParaRPr/>
          </a:p>
        </p:txBody>
      </p:sp>
      <p:sp>
        <p:nvSpPr>
          <p:cNvPr id="175" name="Google Shape;175;g25050b8d6dc_0_0"/>
          <p:cNvSpPr/>
          <p:nvPr/>
        </p:nvSpPr>
        <p:spPr>
          <a:xfrm rot="-5400000">
            <a:off x="1418825" y="1578079"/>
            <a:ext cx="498300" cy="5394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25050b8d6dc_0_0"/>
          <p:cNvSpPr/>
          <p:nvPr/>
        </p:nvSpPr>
        <p:spPr>
          <a:xfrm>
            <a:off x="3245474" y="994345"/>
            <a:ext cx="382500" cy="17064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g25050b8d6dc_0_0"/>
          <p:cNvSpPr/>
          <p:nvPr/>
        </p:nvSpPr>
        <p:spPr>
          <a:xfrm rot="-5400000">
            <a:off x="6297800" y="2769412"/>
            <a:ext cx="514500" cy="1927500"/>
          </a:xfrm>
          <a:prstGeom prst="can">
            <a:avLst>
              <a:gd fmla="val 25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25050b8d6dc_0_0"/>
          <p:cNvSpPr/>
          <p:nvPr/>
        </p:nvSpPr>
        <p:spPr>
          <a:xfrm rot="-5400000">
            <a:off x="5752631" y="2746842"/>
            <a:ext cx="1706700" cy="1956900"/>
          </a:xfrm>
          <a:prstGeom prst="can">
            <a:avLst>
              <a:gd fmla="val 25000" name="adj"/>
            </a:avLst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800">
                <a:solidFill>
                  <a:schemeClr val="dk1"/>
                </a:solidFill>
              </a:rPr>
              <a:t>He_VacCore</a:t>
            </a:r>
            <a:endParaRPr sz="1200"/>
          </a:p>
        </p:txBody>
      </p:sp>
      <p:sp>
        <p:nvSpPr>
          <p:cNvPr id="179" name="Google Shape;179;g25050b8d6dc_0_0"/>
          <p:cNvSpPr/>
          <p:nvPr/>
        </p:nvSpPr>
        <p:spPr>
          <a:xfrm rot="-5400000">
            <a:off x="5345000" y="3451723"/>
            <a:ext cx="498900" cy="5475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g25050b8d6dc_0_0"/>
          <p:cNvSpPr/>
          <p:nvPr/>
        </p:nvSpPr>
        <p:spPr>
          <a:xfrm>
            <a:off x="7195816" y="2872065"/>
            <a:ext cx="388800" cy="17067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5050b8d6dc_0_62"/>
          <p:cNvSpPr/>
          <p:nvPr/>
        </p:nvSpPr>
        <p:spPr>
          <a:xfrm rot="-5400000">
            <a:off x="632650" y="2774452"/>
            <a:ext cx="263700" cy="1106400"/>
          </a:xfrm>
          <a:prstGeom prst="can">
            <a:avLst>
              <a:gd fmla="val 25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g25050b8d6dc_0_62"/>
          <p:cNvSpPr txBox="1"/>
          <p:nvPr>
            <p:ph type="title"/>
          </p:nvPr>
        </p:nvSpPr>
        <p:spPr>
          <a:xfrm>
            <a:off x="457200" y="239000"/>
            <a:ext cx="8229600" cy="58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sz="2000"/>
              <a:t>Neutron - </a:t>
            </a:r>
            <a:r>
              <a:rPr lang="en-US" sz="2000"/>
              <a:t>Configuration</a:t>
            </a:r>
            <a:r>
              <a:rPr lang="en-US" sz="2000"/>
              <a:t> </a:t>
            </a:r>
            <a:r>
              <a:rPr lang="en-US" sz="2000"/>
              <a:t>Comparison</a:t>
            </a:r>
            <a:endParaRPr sz="2000"/>
          </a:p>
        </p:txBody>
      </p:sp>
      <p:sp>
        <p:nvSpPr>
          <p:cNvPr id="188" name="Google Shape;188;g25050b8d6dc_0_62"/>
          <p:cNvSpPr/>
          <p:nvPr/>
        </p:nvSpPr>
        <p:spPr>
          <a:xfrm rot="-5400000">
            <a:off x="312401" y="2746551"/>
            <a:ext cx="904200" cy="1164000"/>
          </a:xfrm>
          <a:prstGeom prst="can">
            <a:avLst>
              <a:gd fmla="val 25000" name="adj"/>
            </a:avLst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chemeClr val="dk1"/>
                </a:solidFill>
              </a:rPr>
              <a:t>He</a:t>
            </a:r>
            <a:endParaRPr b="1" sz="13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300">
                <a:solidFill>
                  <a:schemeClr val="dk1"/>
                </a:solidFill>
              </a:rPr>
              <a:t>VacCore</a:t>
            </a:r>
            <a:endParaRPr sz="7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00">
              <a:solidFill>
                <a:schemeClr val="dk1"/>
              </a:solidFill>
            </a:endParaRPr>
          </a:p>
        </p:txBody>
      </p:sp>
      <p:sp>
        <p:nvSpPr>
          <p:cNvPr id="189" name="Google Shape;189;g25050b8d6dc_0_62"/>
          <p:cNvSpPr/>
          <p:nvPr/>
        </p:nvSpPr>
        <p:spPr>
          <a:xfrm rot="-5400000">
            <a:off x="30600" y="3165863"/>
            <a:ext cx="264300" cy="3255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g25050b8d6dc_0_62"/>
          <p:cNvSpPr/>
          <p:nvPr/>
        </p:nvSpPr>
        <p:spPr>
          <a:xfrm>
            <a:off x="1115312" y="2876401"/>
            <a:ext cx="231300" cy="9042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25050b8d6dc_0_62"/>
          <p:cNvSpPr/>
          <p:nvPr/>
        </p:nvSpPr>
        <p:spPr>
          <a:xfrm rot="-5400000">
            <a:off x="341200" y="-55597"/>
            <a:ext cx="904200" cy="1106400"/>
          </a:xfrm>
          <a:prstGeom prst="can">
            <a:avLst>
              <a:gd fmla="val 25000" name="adj"/>
            </a:avLst>
          </a:prstGeom>
          <a:solidFill>
            <a:schemeClr val="lt1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None</a:t>
            </a:r>
            <a:endParaRPr/>
          </a:p>
        </p:txBody>
      </p:sp>
      <p:sp>
        <p:nvSpPr>
          <p:cNvPr id="192" name="Google Shape;192;g25050b8d6dc_0_62"/>
          <p:cNvSpPr/>
          <p:nvPr/>
        </p:nvSpPr>
        <p:spPr>
          <a:xfrm>
            <a:off x="1126900" y="45648"/>
            <a:ext cx="219600" cy="904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g25050b8d6dc_0_62"/>
          <p:cNvSpPr/>
          <p:nvPr/>
        </p:nvSpPr>
        <p:spPr>
          <a:xfrm rot="-5400000">
            <a:off x="89400" y="343084"/>
            <a:ext cx="264000" cy="3096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g25050b8d6dc_0_62"/>
          <p:cNvSpPr/>
          <p:nvPr/>
        </p:nvSpPr>
        <p:spPr>
          <a:xfrm>
            <a:off x="1126900" y="45648"/>
            <a:ext cx="219600" cy="9042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g25050b8d6dc_0_62"/>
          <p:cNvSpPr/>
          <p:nvPr/>
        </p:nvSpPr>
        <p:spPr>
          <a:xfrm rot="-5400000">
            <a:off x="355300" y="1779892"/>
            <a:ext cx="818400" cy="1164000"/>
          </a:xfrm>
          <a:prstGeom prst="can">
            <a:avLst>
              <a:gd fmla="val 25000" name="adj"/>
            </a:avLst>
          </a:prstGeom>
          <a:solidFill>
            <a:srgbClr val="FCE5CD"/>
          </a:solidFill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PVT</a:t>
            </a:r>
            <a:endParaRPr/>
          </a:p>
        </p:txBody>
      </p:sp>
      <p:sp>
        <p:nvSpPr>
          <p:cNvPr id="196" name="Google Shape;196;g25050b8d6dc_0_62"/>
          <p:cNvSpPr/>
          <p:nvPr/>
        </p:nvSpPr>
        <p:spPr>
          <a:xfrm rot="-5400000">
            <a:off x="43200" y="2199430"/>
            <a:ext cx="239100" cy="3255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g25050b8d6dc_0_62"/>
          <p:cNvSpPr/>
          <p:nvPr/>
        </p:nvSpPr>
        <p:spPr>
          <a:xfrm>
            <a:off x="1115300" y="1953132"/>
            <a:ext cx="231300" cy="8184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25050b8d6dc_0_62"/>
          <p:cNvSpPr/>
          <p:nvPr/>
        </p:nvSpPr>
        <p:spPr>
          <a:xfrm rot="-5400000">
            <a:off x="341200" y="898216"/>
            <a:ext cx="904200" cy="1106400"/>
          </a:xfrm>
          <a:prstGeom prst="can">
            <a:avLst>
              <a:gd fmla="val 25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Iron</a:t>
            </a:r>
            <a:endParaRPr/>
          </a:p>
        </p:txBody>
      </p:sp>
      <p:sp>
        <p:nvSpPr>
          <p:cNvPr id="199" name="Google Shape;199;g25050b8d6dc_0_62"/>
          <p:cNvSpPr/>
          <p:nvPr/>
        </p:nvSpPr>
        <p:spPr>
          <a:xfrm>
            <a:off x="1126900" y="999460"/>
            <a:ext cx="219600" cy="904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g25050b8d6dc_0_62"/>
          <p:cNvSpPr/>
          <p:nvPr/>
        </p:nvSpPr>
        <p:spPr>
          <a:xfrm rot="-5400000">
            <a:off x="89400" y="1296897"/>
            <a:ext cx="264000" cy="3096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g25050b8d6dc_0_62"/>
          <p:cNvSpPr/>
          <p:nvPr/>
        </p:nvSpPr>
        <p:spPr>
          <a:xfrm>
            <a:off x="1126900" y="999460"/>
            <a:ext cx="219600" cy="9042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2" name="Google Shape;202;g25050b8d6dc_0_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6850" y="728100"/>
            <a:ext cx="6716874" cy="398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505749ea51_0_69"/>
          <p:cNvSpPr/>
          <p:nvPr/>
        </p:nvSpPr>
        <p:spPr>
          <a:xfrm rot="-5400000">
            <a:off x="632650" y="2774452"/>
            <a:ext cx="263700" cy="1106400"/>
          </a:xfrm>
          <a:prstGeom prst="can">
            <a:avLst>
              <a:gd fmla="val 25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g2505749ea51_0_69"/>
          <p:cNvSpPr txBox="1"/>
          <p:nvPr>
            <p:ph type="title"/>
          </p:nvPr>
        </p:nvSpPr>
        <p:spPr>
          <a:xfrm>
            <a:off x="457200" y="239000"/>
            <a:ext cx="8229600" cy="58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sz="2000"/>
              <a:t>Neutron - Configuration Comparison</a:t>
            </a:r>
            <a:endParaRPr sz="2000"/>
          </a:p>
        </p:txBody>
      </p:sp>
      <p:sp>
        <p:nvSpPr>
          <p:cNvPr id="210" name="Google Shape;210;g2505749ea51_0_69"/>
          <p:cNvSpPr/>
          <p:nvPr/>
        </p:nvSpPr>
        <p:spPr>
          <a:xfrm rot="-5400000">
            <a:off x="312401" y="2746551"/>
            <a:ext cx="904200" cy="1164000"/>
          </a:xfrm>
          <a:prstGeom prst="can">
            <a:avLst>
              <a:gd fmla="val 25000" name="adj"/>
            </a:avLst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chemeClr val="dk1"/>
                </a:solidFill>
              </a:rPr>
              <a:t>He</a:t>
            </a:r>
            <a:endParaRPr b="1" sz="13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300">
                <a:solidFill>
                  <a:schemeClr val="dk1"/>
                </a:solidFill>
              </a:rPr>
              <a:t>VacCore</a:t>
            </a:r>
            <a:endParaRPr sz="7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00">
              <a:solidFill>
                <a:schemeClr val="dk1"/>
              </a:solidFill>
            </a:endParaRPr>
          </a:p>
        </p:txBody>
      </p:sp>
      <p:sp>
        <p:nvSpPr>
          <p:cNvPr id="211" name="Google Shape;211;g2505749ea51_0_69"/>
          <p:cNvSpPr/>
          <p:nvPr/>
        </p:nvSpPr>
        <p:spPr>
          <a:xfrm rot="-5400000">
            <a:off x="30600" y="3165863"/>
            <a:ext cx="264300" cy="3255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g2505749ea51_0_69"/>
          <p:cNvSpPr/>
          <p:nvPr/>
        </p:nvSpPr>
        <p:spPr>
          <a:xfrm>
            <a:off x="1115312" y="2876401"/>
            <a:ext cx="231300" cy="9042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g2505749ea51_0_69"/>
          <p:cNvSpPr/>
          <p:nvPr/>
        </p:nvSpPr>
        <p:spPr>
          <a:xfrm rot="-5400000">
            <a:off x="341200" y="-55597"/>
            <a:ext cx="904200" cy="1106400"/>
          </a:xfrm>
          <a:prstGeom prst="can">
            <a:avLst>
              <a:gd fmla="val 25000" name="adj"/>
            </a:avLst>
          </a:prstGeom>
          <a:solidFill>
            <a:schemeClr val="lt1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None</a:t>
            </a:r>
            <a:endParaRPr/>
          </a:p>
        </p:txBody>
      </p:sp>
      <p:sp>
        <p:nvSpPr>
          <p:cNvPr id="214" name="Google Shape;214;g2505749ea51_0_69"/>
          <p:cNvSpPr/>
          <p:nvPr/>
        </p:nvSpPr>
        <p:spPr>
          <a:xfrm>
            <a:off x="1126900" y="45648"/>
            <a:ext cx="219600" cy="904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g2505749ea51_0_69"/>
          <p:cNvSpPr/>
          <p:nvPr/>
        </p:nvSpPr>
        <p:spPr>
          <a:xfrm rot="-5400000">
            <a:off x="89400" y="343084"/>
            <a:ext cx="264000" cy="3096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g2505749ea51_0_69"/>
          <p:cNvSpPr/>
          <p:nvPr/>
        </p:nvSpPr>
        <p:spPr>
          <a:xfrm>
            <a:off x="1126900" y="45648"/>
            <a:ext cx="219600" cy="9042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g2505749ea51_0_69"/>
          <p:cNvSpPr/>
          <p:nvPr/>
        </p:nvSpPr>
        <p:spPr>
          <a:xfrm rot="-5400000">
            <a:off x="355300" y="1779892"/>
            <a:ext cx="818400" cy="1164000"/>
          </a:xfrm>
          <a:prstGeom prst="can">
            <a:avLst>
              <a:gd fmla="val 25000" name="adj"/>
            </a:avLst>
          </a:prstGeom>
          <a:solidFill>
            <a:srgbClr val="FCE5CD"/>
          </a:solidFill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PVT</a:t>
            </a:r>
            <a:endParaRPr/>
          </a:p>
        </p:txBody>
      </p:sp>
      <p:sp>
        <p:nvSpPr>
          <p:cNvPr id="218" name="Google Shape;218;g2505749ea51_0_69"/>
          <p:cNvSpPr/>
          <p:nvPr/>
        </p:nvSpPr>
        <p:spPr>
          <a:xfrm rot="-5400000">
            <a:off x="43200" y="2199430"/>
            <a:ext cx="239100" cy="3255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g2505749ea51_0_69"/>
          <p:cNvSpPr/>
          <p:nvPr/>
        </p:nvSpPr>
        <p:spPr>
          <a:xfrm>
            <a:off x="1115300" y="1953132"/>
            <a:ext cx="231300" cy="8184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g2505749ea51_0_69"/>
          <p:cNvSpPr/>
          <p:nvPr/>
        </p:nvSpPr>
        <p:spPr>
          <a:xfrm rot="-5400000">
            <a:off x="341200" y="898216"/>
            <a:ext cx="904200" cy="1106400"/>
          </a:xfrm>
          <a:prstGeom prst="can">
            <a:avLst>
              <a:gd fmla="val 25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Iron</a:t>
            </a:r>
            <a:endParaRPr/>
          </a:p>
        </p:txBody>
      </p:sp>
      <p:sp>
        <p:nvSpPr>
          <p:cNvPr id="221" name="Google Shape;221;g2505749ea51_0_69"/>
          <p:cNvSpPr/>
          <p:nvPr/>
        </p:nvSpPr>
        <p:spPr>
          <a:xfrm>
            <a:off x="1126900" y="999460"/>
            <a:ext cx="219600" cy="904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g2505749ea51_0_69"/>
          <p:cNvSpPr/>
          <p:nvPr/>
        </p:nvSpPr>
        <p:spPr>
          <a:xfrm rot="-5400000">
            <a:off x="89400" y="1296897"/>
            <a:ext cx="264000" cy="3096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g2505749ea51_0_69"/>
          <p:cNvSpPr/>
          <p:nvPr/>
        </p:nvSpPr>
        <p:spPr>
          <a:xfrm>
            <a:off x="1126900" y="999460"/>
            <a:ext cx="219600" cy="9042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4" name="Google Shape;224;g2505749ea51_0_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5642" y="683425"/>
            <a:ext cx="3844582" cy="2775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g2505749ea51_0_69"/>
          <p:cNvPicPr preferRelativeResize="0"/>
          <p:nvPr/>
        </p:nvPicPr>
        <p:blipFill rotWithShape="1">
          <a:blip r:embed="rId4">
            <a:alphaModFix/>
          </a:blip>
          <a:srcRect b="0" l="0" r="5213" t="0"/>
          <a:stretch/>
        </p:blipFill>
        <p:spPr>
          <a:xfrm>
            <a:off x="1412975" y="683425"/>
            <a:ext cx="3644151" cy="277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51b998a45d_0_0"/>
          <p:cNvSpPr txBox="1"/>
          <p:nvPr>
            <p:ph type="title"/>
          </p:nvPr>
        </p:nvSpPr>
        <p:spPr>
          <a:xfrm>
            <a:off x="457200" y="-1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2200"/>
              <a:t>Investigate Signal Integrity  </a:t>
            </a:r>
            <a:endParaRPr sz="2200"/>
          </a:p>
        </p:txBody>
      </p:sp>
      <p:sp>
        <p:nvSpPr>
          <p:cNvPr id="232" name="Google Shape;232;g251b998a45d_0_0"/>
          <p:cNvSpPr/>
          <p:nvPr/>
        </p:nvSpPr>
        <p:spPr>
          <a:xfrm rot="-5400000">
            <a:off x="5407342" y="1415908"/>
            <a:ext cx="2033100" cy="2594100"/>
          </a:xfrm>
          <a:prstGeom prst="can">
            <a:avLst>
              <a:gd fmla="val 25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100"/>
              <a:t>Decay</a:t>
            </a:r>
            <a:endParaRPr sz="21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100"/>
              <a:t>Volume</a:t>
            </a:r>
            <a:endParaRPr b="0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g251b998a45d_0_0"/>
          <p:cNvSpPr/>
          <p:nvPr/>
        </p:nvSpPr>
        <p:spPr>
          <a:xfrm>
            <a:off x="7205808" y="1696381"/>
            <a:ext cx="515400" cy="20331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g251b998a45d_0_0"/>
          <p:cNvSpPr/>
          <p:nvPr/>
        </p:nvSpPr>
        <p:spPr>
          <a:xfrm>
            <a:off x="5126855" y="1696133"/>
            <a:ext cx="588300" cy="20331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g251b998a45d_0_0"/>
          <p:cNvSpPr txBox="1"/>
          <p:nvPr/>
        </p:nvSpPr>
        <p:spPr>
          <a:xfrm>
            <a:off x="2409450" y="666550"/>
            <a:ext cx="4325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Gaussian </a:t>
            </a:r>
            <a:r>
              <a:rPr lang="en-US"/>
              <a:t>Distribution</a:t>
            </a:r>
            <a:r>
              <a:rPr lang="en-US"/>
              <a:t> at distinct energies (MeV)-&gt;1,2,5,10,20,50,100,200,500 </a:t>
            </a:r>
            <a:endParaRPr/>
          </a:p>
        </p:txBody>
      </p:sp>
      <p:pic>
        <p:nvPicPr>
          <p:cNvPr id="236" name="Google Shape;236;g251b998a45d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8828" y="1643271"/>
            <a:ext cx="2999273" cy="213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251b998a45d_0_39"/>
          <p:cNvSpPr txBox="1"/>
          <p:nvPr>
            <p:ph type="title"/>
          </p:nvPr>
        </p:nvSpPr>
        <p:spPr>
          <a:xfrm>
            <a:off x="475500" y="365249"/>
            <a:ext cx="82296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Material effect on Photons/Signal</a:t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243" name="Google Shape;243;g251b998a45d_0_39"/>
          <p:cNvSpPr/>
          <p:nvPr/>
        </p:nvSpPr>
        <p:spPr>
          <a:xfrm rot="-5400000">
            <a:off x="5752618" y="899395"/>
            <a:ext cx="1706700" cy="1956900"/>
          </a:xfrm>
          <a:prstGeom prst="can">
            <a:avLst>
              <a:gd fmla="val 25000" name="adj"/>
            </a:avLst>
          </a:prstGeom>
          <a:solidFill>
            <a:srgbClr val="FCE5CD"/>
          </a:solidFill>
          <a:ln cap="flat" cmpd="sng" w="762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</a:rPr>
              <a:t>No Shell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</a:rPr>
              <a:t>He 1am</a:t>
            </a:r>
            <a:endParaRPr/>
          </a:p>
        </p:txBody>
      </p:sp>
      <p:sp>
        <p:nvSpPr>
          <p:cNvPr id="244" name="Google Shape;244;g251b998a45d_0_39"/>
          <p:cNvSpPr/>
          <p:nvPr/>
        </p:nvSpPr>
        <p:spPr>
          <a:xfrm rot="-5400000">
            <a:off x="5344988" y="1604276"/>
            <a:ext cx="498900" cy="5475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g251b998a45d_0_39"/>
          <p:cNvSpPr/>
          <p:nvPr/>
        </p:nvSpPr>
        <p:spPr>
          <a:xfrm>
            <a:off x="7195803" y="1024618"/>
            <a:ext cx="388800" cy="17067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g251b998a45d_0_39"/>
          <p:cNvSpPr/>
          <p:nvPr/>
        </p:nvSpPr>
        <p:spPr>
          <a:xfrm rot="-5400000">
            <a:off x="1811087" y="2761125"/>
            <a:ext cx="1706400" cy="1927500"/>
          </a:xfrm>
          <a:prstGeom prst="can">
            <a:avLst>
              <a:gd fmla="val 25000" name="adj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Iron Shell (1cm)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Vacuum</a:t>
            </a:r>
            <a:endParaRPr/>
          </a:p>
        </p:txBody>
      </p:sp>
      <p:sp>
        <p:nvSpPr>
          <p:cNvPr id="247" name="Google Shape;247;g251b998a45d_0_39"/>
          <p:cNvSpPr/>
          <p:nvPr/>
        </p:nvSpPr>
        <p:spPr>
          <a:xfrm rot="-5400000">
            <a:off x="1418825" y="3455654"/>
            <a:ext cx="498300" cy="5394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g251b998a45d_0_39"/>
          <p:cNvSpPr/>
          <p:nvPr/>
        </p:nvSpPr>
        <p:spPr>
          <a:xfrm>
            <a:off x="3245474" y="2871920"/>
            <a:ext cx="382500" cy="17064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g251b998a45d_0_39"/>
          <p:cNvSpPr/>
          <p:nvPr/>
        </p:nvSpPr>
        <p:spPr>
          <a:xfrm rot="-5400000">
            <a:off x="5752618" y="2746370"/>
            <a:ext cx="1706700" cy="1956900"/>
          </a:xfrm>
          <a:prstGeom prst="can">
            <a:avLst>
              <a:gd fmla="val 25000" name="adj"/>
            </a:avLst>
          </a:prstGeom>
          <a:solidFill>
            <a:srgbClr val="FCE5CD"/>
          </a:solidFill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</a:rPr>
              <a:t>PVT Shell (1mm)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</a:rPr>
              <a:t>Vacuum</a:t>
            </a:r>
            <a:endParaRPr b="1" sz="2000">
              <a:solidFill>
                <a:schemeClr val="dk1"/>
              </a:solidFill>
            </a:endParaRPr>
          </a:p>
        </p:txBody>
      </p:sp>
      <p:sp>
        <p:nvSpPr>
          <p:cNvPr id="250" name="Google Shape;250;g251b998a45d_0_39"/>
          <p:cNvSpPr/>
          <p:nvPr/>
        </p:nvSpPr>
        <p:spPr>
          <a:xfrm rot="-5400000">
            <a:off x="5344988" y="3451251"/>
            <a:ext cx="498900" cy="5475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g251b998a45d_0_39"/>
          <p:cNvSpPr/>
          <p:nvPr/>
        </p:nvSpPr>
        <p:spPr>
          <a:xfrm>
            <a:off x="7195803" y="2871593"/>
            <a:ext cx="388800" cy="17067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g251b998a45d_0_39"/>
          <p:cNvSpPr/>
          <p:nvPr/>
        </p:nvSpPr>
        <p:spPr>
          <a:xfrm rot="-5400000">
            <a:off x="1811087" y="883550"/>
            <a:ext cx="1706400" cy="1927500"/>
          </a:xfrm>
          <a:prstGeom prst="can">
            <a:avLst>
              <a:gd fmla="val 25000" name="adj"/>
            </a:avLst>
          </a:prstGeom>
          <a:solidFill>
            <a:schemeClr val="lt1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 Shell 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 Volume</a:t>
            </a:r>
            <a:endParaRPr/>
          </a:p>
        </p:txBody>
      </p:sp>
      <p:sp>
        <p:nvSpPr>
          <p:cNvPr id="253" name="Google Shape;253;g251b998a45d_0_39"/>
          <p:cNvSpPr/>
          <p:nvPr/>
        </p:nvSpPr>
        <p:spPr>
          <a:xfrm rot="-5400000">
            <a:off x="1418825" y="1578079"/>
            <a:ext cx="498300" cy="5394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g251b998a45d_0_39"/>
          <p:cNvSpPr/>
          <p:nvPr/>
        </p:nvSpPr>
        <p:spPr>
          <a:xfrm>
            <a:off x="3245474" y="994345"/>
            <a:ext cx="382500" cy="17064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2295e35e17e_0_61"/>
          <p:cNvSpPr txBox="1"/>
          <p:nvPr>
            <p:ph type="title"/>
          </p:nvPr>
        </p:nvSpPr>
        <p:spPr>
          <a:xfrm>
            <a:off x="457200" y="91550"/>
            <a:ext cx="8229600" cy="45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sz="2000"/>
              <a:t>Photon - Signal Attenuation</a:t>
            </a:r>
            <a:endParaRPr sz="2000"/>
          </a:p>
        </p:txBody>
      </p:sp>
      <p:sp>
        <p:nvSpPr>
          <p:cNvPr id="261" name="Google Shape;261;g2295e35e17e_0_61"/>
          <p:cNvSpPr/>
          <p:nvPr/>
        </p:nvSpPr>
        <p:spPr>
          <a:xfrm rot="-5400000">
            <a:off x="355300" y="1603842"/>
            <a:ext cx="818400" cy="1164000"/>
          </a:xfrm>
          <a:prstGeom prst="can">
            <a:avLst>
              <a:gd fmla="val 25000" name="adj"/>
            </a:avLst>
          </a:prstGeom>
          <a:solidFill>
            <a:srgbClr val="FCE5CD"/>
          </a:solidFill>
          <a:ln cap="flat" cmpd="sng" w="762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None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He</a:t>
            </a:r>
            <a:endParaRPr/>
          </a:p>
        </p:txBody>
      </p:sp>
      <p:sp>
        <p:nvSpPr>
          <p:cNvPr id="262" name="Google Shape;262;g2295e35e17e_0_61"/>
          <p:cNvSpPr/>
          <p:nvPr/>
        </p:nvSpPr>
        <p:spPr>
          <a:xfrm rot="-5400000">
            <a:off x="43200" y="2023380"/>
            <a:ext cx="239100" cy="3255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g2295e35e17e_0_61"/>
          <p:cNvSpPr/>
          <p:nvPr/>
        </p:nvSpPr>
        <p:spPr>
          <a:xfrm>
            <a:off x="1115300" y="1777082"/>
            <a:ext cx="231300" cy="8184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g2295e35e17e_0_61"/>
          <p:cNvSpPr/>
          <p:nvPr/>
        </p:nvSpPr>
        <p:spPr>
          <a:xfrm rot="-5400000">
            <a:off x="355300" y="-81683"/>
            <a:ext cx="818400" cy="1164000"/>
          </a:xfrm>
          <a:prstGeom prst="can">
            <a:avLst>
              <a:gd fmla="val 25000" name="adj"/>
            </a:avLst>
          </a:prstGeom>
          <a:solidFill>
            <a:schemeClr val="lt1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None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chemeClr val="dk1"/>
                </a:solidFill>
              </a:rPr>
              <a:t>Vacuum</a:t>
            </a:r>
            <a:endParaRPr b="1" sz="1300">
              <a:solidFill>
                <a:schemeClr val="dk1"/>
              </a:solidFill>
            </a:endParaRPr>
          </a:p>
        </p:txBody>
      </p:sp>
      <p:sp>
        <p:nvSpPr>
          <p:cNvPr id="265" name="Google Shape;265;g2295e35e17e_0_61"/>
          <p:cNvSpPr/>
          <p:nvPr/>
        </p:nvSpPr>
        <p:spPr>
          <a:xfrm rot="-5400000">
            <a:off x="43200" y="337855"/>
            <a:ext cx="239100" cy="3255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g2295e35e17e_0_61"/>
          <p:cNvSpPr/>
          <p:nvPr/>
        </p:nvSpPr>
        <p:spPr>
          <a:xfrm>
            <a:off x="1115300" y="91557"/>
            <a:ext cx="231300" cy="8184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g2295e35e17e_0_61"/>
          <p:cNvSpPr/>
          <p:nvPr/>
        </p:nvSpPr>
        <p:spPr>
          <a:xfrm rot="-5400000">
            <a:off x="355300" y="2475992"/>
            <a:ext cx="818400" cy="1164000"/>
          </a:xfrm>
          <a:prstGeom prst="can">
            <a:avLst>
              <a:gd fmla="val 25000" name="adj"/>
            </a:avLst>
          </a:prstGeom>
          <a:solidFill>
            <a:schemeClr val="lt1"/>
          </a:solidFill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chemeClr val="dk1"/>
                </a:solidFill>
              </a:rPr>
              <a:t>PVT </a:t>
            </a:r>
            <a:r>
              <a:rPr b="1" lang="en-US" sz="1300">
                <a:solidFill>
                  <a:schemeClr val="dk1"/>
                </a:solidFill>
              </a:rPr>
              <a:t>(1mm)</a:t>
            </a:r>
            <a:endParaRPr b="1" sz="13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chemeClr val="dk1"/>
                </a:solidFill>
              </a:rPr>
              <a:t>Vacuum</a:t>
            </a:r>
            <a:endParaRPr b="1" sz="1000">
              <a:solidFill>
                <a:schemeClr val="dk1"/>
              </a:solidFill>
            </a:endParaRPr>
          </a:p>
        </p:txBody>
      </p:sp>
      <p:sp>
        <p:nvSpPr>
          <p:cNvPr id="268" name="Google Shape;268;g2295e35e17e_0_61"/>
          <p:cNvSpPr/>
          <p:nvPr/>
        </p:nvSpPr>
        <p:spPr>
          <a:xfrm rot="-5400000">
            <a:off x="43200" y="2895530"/>
            <a:ext cx="239100" cy="3255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g2295e35e17e_0_61"/>
          <p:cNvSpPr/>
          <p:nvPr/>
        </p:nvSpPr>
        <p:spPr>
          <a:xfrm>
            <a:off x="1115300" y="2649232"/>
            <a:ext cx="231300" cy="8184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g2295e35e17e_0_61"/>
          <p:cNvSpPr/>
          <p:nvPr/>
        </p:nvSpPr>
        <p:spPr>
          <a:xfrm rot="-5400000">
            <a:off x="355300" y="761142"/>
            <a:ext cx="818400" cy="1164000"/>
          </a:xfrm>
          <a:prstGeom prst="can">
            <a:avLst>
              <a:gd fmla="val 25000" name="adj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Iron </a:t>
            </a:r>
            <a:r>
              <a:rPr b="1" lang="en-US">
                <a:solidFill>
                  <a:schemeClr val="dk1"/>
                </a:solidFill>
              </a:rPr>
              <a:t>(1cm)</a:t>
            </a:r>
            <a:endParaRPr b="1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00">
                <a:solidFill>
                  <a:schemeClr val="dk1"/>
                </a:solidFill>
              </a:rPr>
              <a:t>Vacuum</a:t>
            </a:r>
            <a:endParaRPr b="1" sz="900">
              <a:solidFill>
                <a:schemeClr val="dk1"/>
              </a:solidFill>
            </a:endParaRPr>
          </a:p>
        </p:txBody>
      </p:sp>
      <p:sp>
        <p:nvSpPr>
          <p:cNvPr id="271" name="Google Shape;271;g2295e35e17e_0_61"/>
          <p:cNvSpPr/>
          <p:nvPr/>
        </p:nvSpPr>
        <p:spPr>
          <a:xfrm rot="-5400000">
            <a:off x="43200" y="1180680"/>
            <a:ext cx="239100" cy="325500"/>
          </a:xfrm>
          <a:prstGeom prst="can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g2295e35e17e_0_61"/>
          <p:cNvSpPr/>
          <p:nvPr/>
        </p:nvSpPr>
        <p:spPr>
          <a:xfrm>
            <a:off x="1115300" y="934382"/>
            <a:ext cx="231300" cy="8184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73" name="Google Shape;273;g2295e35e17e_0_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46599" y="2796475"/>
            <a:ext cx="3277176" cy="223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g2295e35e17e_0_6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04799" y="620150"/>
            <a:ext cx="3277176" cy="223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g2295e35e17e_0_6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04799" y="2796475"/>
            <a:ext cx="3277176" cy="223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g2295e35e17e_0_6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427974" y="548450"/>
            <a:ext cx="3277176" cy="2230425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g2295e35e17e_0_61"/>
          <p:cNvSpPr txBox="1"/>
          <p:nvPr/>
        </p:nvSpPr>
        <p:spPr>
          <a:xfrm>
            <a:off x="1975275" y="436475"/>
            <a:ext cx="1908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Vacuum (Control)</a:t>
            </a:r>
            <a:endParaRPr/>
          </a:p>
        </p:txBody>
      </p:sp>
      <p:sp>
        <p:nvSpPr>
          <p:cNvPr id="278" name="Google Shape;278;g2295e35e17e_0_61"/>
          <p:cNvSpPr txBox="1"/>
          <p:nvPr/>
        </p:nvSpPr>
        <p:spPr>
          <a:xfrm>
            <a:off x="5578125" y="540050"/>
            <a:ext cx="1043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Iron</a:t>
            </a:r>
            <a:endParaRPr/>
          </a:p>
        </p:txBody>
      </p:sp>
      <p:sp>
        <p:nvSpPr>
          <p:cNvPr id="279" name="Google Shape;279;g2295e35e17e_0_61"/>
          <p:cNvSpPr txBox="1"/>
          <p:nvPr/>
        </p:nvSpPr>
        <p:spPr>
          <a:xfrm>
            <a:off x="1975275" y="2707700"/>
            <a:ext cx="695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He</a:t>
            </a:r>
            <a:endParaRPr/>
          </a:p>
        </p:txBody>
      </p:sp>
      <p:sp>
        <p:nvSpPr>
          <p:cNvPr id="280" name="Google Shape;280;g2295e35e17e_0_61"/>
          <p:cNvSpPr txBox="1"/>
          <p:nvPr/>
        </p:nvSpPr>
        <p:spPr>
          <a:xfrm>
            <a:off x="5526350" y="2700300"/>
            <a:ext cx="90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PVT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252f58a2940_0_0"/>
          <p:cNvSpPr txBox="1"/>
          <p:nvPr>
            <p:ph type="title"/>
          </p:nvPr>
        </p:nvSpPr>
        <p:spPr>
          <a:xfrm>
            <a:off x="-1448725" y="238999"/>
            <a:ext cx="82296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Next Steps</a:t>
            </a:r>
            <a:endParaRPr/>
          </a:p>
        </p:txBody>
      </p:sp>
      <p:sp>
        <p:nvSpPr>
          <p:cNvPr id="287" name="Google Shape;287;g252f58a2940_0_0"/>
          <p:cNvSpPr txBox="1"/>
          <p:nvPr>
            <p:ph idx="2" type="body"/>
          </p:nvPr>
        </p:nvSpPr>
        <p:spPr>
          <a:xfrm>
            <a:off x="36600" y="1310641"/>
            <a:ext cx="8229600" cy="3098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30200" lvl="0" marL="457200" rtl="0" algn="l">
              <a:spcBef>
                <a:spcPts val="32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Neutron Background</a:t>
            </a:r>
            <a:endParaRPr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Neutron distribution sim sensor area (Jacob/Brian)</a:t>
            </a:r>
            <a:endParaRPr/>
          </a:p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McStas/Comsol  (Rohit/Brian)</a:t>
            </a:r>
            <a:endParaRPr/>
          </a:p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Concrete 20x20x25</a:t>
            </a:r>
            <a:endParaRPr/>
          </a:p>
          <a:p>
            <a:pPr indent="-330200" lvl="0" marL="9144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Full Sim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Signal </a:t>
            </a:r>
            <a:r>
              <a:rPr lang="en-US"/>
              <a:t>Attenuation</a:t>
            </a:r>
            <a:endParaRPr/>
          </a:p>
          <a:p>
            <a:pPr indent="-330200" lvl="1" marL="13716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Plan</a:t>
            </a:r>
            <a:endParaRPr/>
          </a:p>
          <a:p>
            <a:pPr indent="-330200" lvl="1" marL="13716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Consider ALP as well as photon signal</a:t>
            </a:r>
            <a:endParaRPr/>
          </a:p>
          <a:p>
            <a:pPr indent="0" lvl="0" marL="0" rtl="0" algn="l">
              <a:spcBef>
                <a:spcPts val="32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457200" lvl="0" marL="0" rtl="0" algn="l">
              <a:spcBef>
                <a:spcPts val="32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88" name="Google Shape;288;g252f58a2940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7100" y="26460"/>
            <a:ext cx="3561375" cy="24223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g252f58a2940_0_0" title="RPReplay_Final1686692661.mov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59863" y="2386934"/>
            <a:ext cx="3561376" cy="26710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UTA Accessible Templat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2021-08-31T19:16:02Z</dcterms:created>
  <dc:creator>George, Melissa J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0x0101006AE8C2F9B7856C4FB1B45376C9CA1279</vt:lpwstr>
  </property>
</Properties>
</file>