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9" r:id="rId2"/>
    <p:sldId id="1950" r:id="rId3"/>
    <p:sldId id="1959" r:id="rId4"/>
    <p:sldId id="1960" r:id="rId5"/>
    <p:sldId id="1963" r:id="rId6"/>
    <p:sldId id="1962" r:id="rId7"/>
    <p:sldId id="1968" r:id="rId8"/>
    <p:sldId id="1961" r:id="rId9"/>
    <p:sldId id="1956" r:id="rId10"/>
    <p:sldId id="1955" r:id="rId11"/>
    <p:sldId id="1964" r:id="rId12"/>
    <p:sldId id="1965" r:id="rId13"/>
    <p:sldId id="1967" r:id="rId14"/>
    <p:sldId id="1957" r:id="rId15"/>
    <p:sldId id="1966" r:id="rId16"/>
    <p:sldId id="288" r:id="rId17"/>
    <p:sldId id="1953" r:id="rId1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D94021"/>
    <a:srgbClr val="6FCAD9"/>
    <a:srgbClr val="003399"/>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85" autoAdjust="0"/>
  </p:normalViewPr>
  <p:slideViewPr>
    <p:cSldViewPr snapToGrid="0" snapToObjects="1">
      <p:cViewPr varScale="1">
        <p:scale>
          <a:sx n="83" d="100"/>
          <a:sy n="83" d="100"/>
        </p:scale>
        <p:origin x="312" y="9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6/14/2023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6/14/2023</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a:stretch>
            <a:fillRect/>
          </a:stretch>
        </p:blipFill>
        <p:spPr>
          <a:xfrm>
            <a:off x="11080559" y="145645"/>
            <a:ext cx="1208870" cy="96014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4361121E-00D9-471D-A964-C754D6259CE5}" type="datetime1">
              <a:rPr lang="en-GB" smtClean="0"/>
              <a:t>14/06/2023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dirty="0"/>
              <a:t>Introduction to the Beams Department 2021</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893EF5E-7B5D-436A-8212-5BB1863289F2}" type="datetime1">
              <a:rPr lang="en-GB" smtClean="0"/>
              <a:t>14/06/2023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BDA540F-81B5-4FD3-A781-163B8E346F8B}" type="datetime1">
              <a:rPr lang="en-GB" smtClean="0"/>
              <a:t>14/06/2023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9B53E85-C3E0-4361-9596-603ADEC8AC33}" type="datetime1">
              <a:rPr lang="en-GB" smtClean="0"/>
              <a:t>14/06/2023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D83BBDB-8E95-4C3A-A795-3257BA674C96}" type="datetime1">
              <a:rPr lang="en-GB" smtClean="0"/>
              <a:t>14/06/2023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1633A5E-0453-4520-BDE7-5656E0A246D8}" type="datetime1">
              <a:rPr lang="en-GB" smtClean="0"/>
              <a:t>14/06/2023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Introduction to the Beams Department 2021</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66080B2-561A-4A9F-B73A-35060C801D0A}" type="datetime1">
              <a:rPr lang="en-GB" smtClean="0"/>
              <a:t>14/06/2023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Introduction to the Beams Department 2021</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FE368A6-CCCF-455B-8B07-832A6744764E}" type="datetime1">
              <a:rPr lang="en-GB" smtClean="0"/>
              <a:t>14/06/2023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Introduction to the Beams Department 2021</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3998C37F-2408-46B3-8D56-36FD5A8C08DF}" type="datetime1">
              <a:rPr lang="en-GB" smtClean="0"/>
              <a:t>14/06/2023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Introduction to the Beams Department 2021</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DB800C8-BAB3-42C1-A179-2F6313676033}" type="datetime1">
              <a:rPr lang="en-GB" smtClean="0"/>
              <a:t>14/06/2023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dirty="0"/>
              <a:t>Introduction to the Beams Department 2021</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EB07182-1834-42B7-ADB9-737F74D1BA68}" type="datetime1">
              <a:rPr lang="en-GB" smtClean="0"/>
              <a:t>14/06/2023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dirty="0"/>
              <a:t>Introduction to the Beams Department 2021</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6B40BC46-4E79-4A33-A1E3-E213ED812687}" type="datetime1">
              <a:rPr lang="en-GB" smtClean="0"/>
              <a:t>14/06/2023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dirty="0"/>
              <a:t>Introduction to the Beams Department 2021</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81DF5171-4022-4D65-964E-E936A4CB21FB}" type="datetime1">
              <a:rPr lang="en-GB" smtClean="0"/>
              <a:t>14/06/2023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dirty="0"/>
              <a:t>Introduction to the Beams Department 2021</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beams.cern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D56D6D28-7860-E045-9091-E722B9476DB3}"/>
              </a:ext>
            </a:extLst>
          </p:cNvPr>
          <p:cNvSpPr>
            <a:spLocks noGrp="1"/>
          </p:cNvSpPr>
          <p:nvPr>
            <p:ph type="subTitle" idx="1" hasCustomPrompt="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aster subtitle style</a:t>
            </a:r>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2"/>
          <a:stretch>
            <a:fillRect/>
          </a:stretch>
        </p:blipFill>
        <p:spPr>
          <a:xfrm>
            <a:off x="11080559" y="145645"/>
            <a:ext cx="1208870" cy="960142"/>
          </a:xfrm>
          <a:prstGeom prst="rect">
            <a:avLst/>
          </a:prstGeom>
        </p:spPr>
      </p:pic>
      <p:pic>
        <p:nvPicPr>
          <p:cNvPr id="6" name="Picture 5">
            <a:extLst>
              <a:ext uri="{FF2B5EF4-FFF2-40B4-BE49-F238E27FC236}">
                <a16:creationId xmlns:a16="http://schemas.microsoft.com/office/drawing/2014/main" id="{3E8746EB-9AF5-4BFA-AAC9-F73D8338B33C}"/>
              </a:ext>
            </a:extLst>
          </p:cNvPr>
          <p:cNvPicPr>
            <a:picLocks noChangeAspect="1"/>
          </p:cNvPicPr>
          <p:nvPr userDrawn="1"/>
        </p:nvPicPr>
        <p:blipFill>
          <a:blip r:embed="rId3"/>
          <a:stretch>
            <a:fillRect/>
          </a:stretch>
        </p:blipFill>
        <p:spPr>
          <a:xfrm>
            <a:off x="4132094" y="360293"/>
            <a:ext cx="3761558" cy="2950720"/>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C0AB5D9-B0CE-41A3-AC7C-505EB0CB48A1}" type="datetime1">
              <a:rPr lang="en-GB" smtClean="0"/>
              <a:t>14/06/2023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98DC11B-ED3C-428C-988F-4CE043AADB0C}" type="datetime1">
              <a:rPr lang="en-GB" smtClean="0"/>
              <a:t>14/06/2023</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2" name="Picture 1">
            <a:extLst>
              <a:ext uri="{FF2B5EF4-FFF2-40B4-BE49-F238E27FC236}">
                <a16:creationId xmlns:a16="http://schemas.microsoft.com/office/drawing/2014/main" id="{49D5D3E3-903F-4E5B-ABCD-A6089B491A42}"/>
              </a:ext>
            </a:extLst>
          </p:cNvPr>
          <p:cNvPicPr>
            <a:picLocks noChangeAspect="1"/>
          </p:cNvPicPr>
          <p:nvPr userDrawn="1"/>
        </p:nvPicPr>
        <p:blipFill>
          <a:blip r:embed="rId2"/>
          <a:stretch>
            <a:fillRect/>
          </a:stretch>
        </p:blipFill>
        <p:spPr>
          <a:xfrm>
            <a:off x="1018600" y="6353703"/>
            <a:ext cx="568002" cy="444843"/>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5FEE0D3-2042-41D0-A61E-6891EA62DB58}" type="datetime1">
              <a:rPr lang="en-GB" smtClean="0"/>
              <a:t>14/06/2023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C60A5E9E-17D3-423C-801A-DFAE73016E3F}" type="datetime1">
              <a:rPr lang="en-GB" smtClean="0"/>
              <a:t>14/06/2023</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dirty="0"/>
              <a:t>Introduction to the Beams Department 2021</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5FAE61A-5D37-4872-881E-2F28BDD09554}" type="datetime1">
              <a:rPr lang="en-GB" smtClean="0"/>
              <a:t>14/06/2023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72148" y="526522"/>
            <a:ext cx="11376025" cy="1065742"/>
          </a:xfrm>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7217107-BF60-4CCA-9650-F62A98D7BD90}" type="datetime1">
              <a:rPr lang="en-GB" smtClean="0"/>
              <a:t>14/06/2023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D7CE4416-2568-46D9-83B4-02DFDBFB7B92}" type="datetime1">
              <a:rPr lang="en-GB" smtClean="0"/>
              <a:t>14/06/2023</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Introduction to the Beams Department 2021</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hyperlink" Target="https://edms.cern.ch/document/402303/2"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817891/" TargetMode="External"/><Relationship Id="rId2" Type="http://schemas.openxmlformats.org/officeDocument/2006/relationships/hyperlink" Target="https://indico.cern.ch/event/803501/"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idx="4294967295"/>
          </p:nvPr>
        </p:nvSpPr>
        <p:spPr>
          <a:xfrm>
            <a:off x="407989" y="3801862"/>
            <a:ext cx="11376025" cy="1338309"/>
          </a:xfrm>
        </p:spPr>
        <p:txBody>
          <a:bodyPr/>
          <a:lstStyle/>
          <a:p>
            <a:pPr algn="ctr"/>
            <a:r>
              <a:rPr lang="fr-FR" dirty="0">
                <a:solidFill>
                  <a:schemeClr val="bg1"/>
                </a:solidFill>
              </a:rPr>
              <a:t>PU Jack </a:t>
            </a:r>
            <a:r>
              <a:rPr lang="fr-FR" dirty="0" err="1">
                <a:solidFill>
                  <a:schemeClr val="bg1"/>
                </a:solidFill>
              </a:rPr>
              <a:t>Task</a:t>
            </a:r>
            <a:r>
              <a:rPr lang="fr-FR" dirty="0">
                <a:solidFill>
                  <a:schemeClr val="bg1"/>
                </a:solidFill>
              </a:rPr>
              <a:t> Force</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fr-FR" sz="1800" dirty="0"/>
              <a:t>P. Bestmann for BE-GM-ASG</a:t>
            </a:r>
          </a:p>
          <a:p>
            <a:pPr algn="l"/>
            <a:r>
              <a:rPr lang="fr-FR" sz="1800" dirty="0"/>
              <a:t>June 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987F4F-4A70-7D7C-75FA-1BABFE66CB95}"/>
              </a:ext>
            </a:extLst>
          </p:cNvPr>
          <p:cNvSpPr>
            <a:spLocks noGrp="1"/>
          </p:cNvSpPr>
          <p:nvPr>
            <p:ph idx="1"/>
          </p:nvPr>
        </p:nvSpPr>
        <p:spPr>
          <a:xfrm>
            <a:off x="412776" y="1431835"/>
            <a:ext cx="11376024" cy="4608512"/>
          </a:xfrm>
        </p:spPr>
        <p:txBody>
          <a:bodyPr/>
          <a:lstStyle/>
          <a:p>
            <a:r>
              <a:rPr lang="en-US" b="0" dirty="0">
                <a:solidFill>
                  <a:srgbClr val="292929"/>
                </a:solidFill>
                <a:latin typeface="Calibri" panose="020F0502020204030204" pitchFamily="34" charset="0"/>
              </a:rPr>
              <a:t>Request of test samples from A&amp;P for LS2 exchanges</a:t>
            </a:r>
          </a:p>
          <a:p>
            <a:r>
              <a:rPr lang="en-US" b="0" dirty="0">
                <a:solidFill>
                  <a:srgbClr val="292929"/>
                </a:solidFill>
                <a:latin typeface="Calibri" panose="020F0502020204030204" pitchFamily="34" charset="0"/>
              </a:rPr>
              <a:t>Mechanical non-conformities detected on first batch (Polyether and not Polyester!!)</a:t>
            </a:r>
          </a:p>
          <a:p>
            <a:r>
              <a:rPr lang="en-US" b="0" dirty="0">
                <a:solidFill>
                  <a:srgbClr val="292929"/>
                </a:solidFill>
                <a:latin typeface="Calibri" panose="020F0502020204030204" pitchFamily="34" charset="0"/>
              </a:rPr>
              <a:t>After investigation with the supplier (A+P) it turned out that the formulation of PU had changed since 2013 due to changes in the legislation of hazardous chemicals </a:t>
            </a:r>
            <a:r>
              <a:rPr lang="en-US" b="0" dirty="0">
                <a:solidFill>
                  <a:srgbClr val="292929"/>
                </a:solidFill>
                <a:latin typeface="Calibri" panose="020F0502020204030204" pitchFamily="34" charset="0"/>
                <a:sym typeface="Wingdings" panose="05000000000000000000" pitchFamily="2" charset="2"/>
              </a:rPr>
              <a:t> CERN not informed of this change</a:t>
            </a:r>
            <a:endParaRPr lang="en-US" b="0" dirty="0">
              <a:solidFill>
                <a:srgbClr val="292929"/>
              </a:solidFill>
              <a:latin typeface="Calibri" panose="020F0502020204030204" pitchFamily="34" charset="0"/>
            </a:endParaRPr>
          </a:p>
          <a:p>
            <a:r>
              <a:rPr lang="en-US" b="0" dirty="0">
                <a:solidFill>
                  <a:srgbClr val="292929"/>
                </a:solidFill>
                <a:latin typeface="Calibri" panose="020F0502020204030204" pitchFamily="34" charset="0"/>
              </a:rPr>
              <a:t>In addition, the casting process and tooling had also been changed recently, what turned out to be the reason of the cracks (material sometimes slightly torn apart from surface during to demolding process)</a:t>
            </a:r>
          </a:p>
          <a:p>
            <a:r>
              <a:rPr lang="en-US" b="0" dirty="0">
                <a:solidFill>
                  <a:srgbClr val="292929"/>
                </a:solidFill>
                <a:latin typeface="Calibri" panose="020F0502020204030204" pitchFamily="34" charset="0"/>
              </a:rPr>
              <a:t>The supplier proposed alternative PU formulations to avoid the cracks without success and finally stepped back to the initial casting process with the 2013 PU formulation</a:t>
            </a:r>
          </a:p>
          <a:p>
            <a:r>
              <a:rPr lang="en-US" b="0" dirty="0">
                <a:solidFill>
                  <a:srgbClr val="292929"/>
                </a:solidFill>
                <a:latin typeface="Calibri" panose="020F0502020204030204" pitchFamily="34" charset="0"/>
              </a:rPr>
              <a:t>The latest samples were tested conform and all SPS Jack got replacement pads</a:t>
            </a:r>
          </a:p>
        </p:txBody>
      </p:sp>
      <p:sp>
        <p:nvSpPr>
          <p:cNvPr id="3" name="Title 2">
            <a:extLst>
              <a:ext uri="{FF2B5EF4-FFF2-40B4-BE49-F238E27FC236}">
                <a16:creationId xmlns:a16="http://schemas.microsoft.com/office/drawing/2014/main" id="{6DF2F495-89B3-EC10-C90D-383F82BD1897}"/>
              </a:ext>
            </a:extLst>
          </p:cNvPr>
          <p:cNvSpPr>
            <a:spLocks noGrp="1"/>
          </p:cNvSpPr>
          <p:nvPr>
            <p:ph type="title"/>
          </p:nvPr>
        </p:nvSpPr>
        <p:spPr/>
        <p:txBody>
          <a:bodyPr/>
          <a:lstStyle/>
          <a:p>
            <a:r>
              <a:rPr lang="de-CH" dirty="0"/>
              <a:t>PU </a:t>
            </a:r>
            <a:r>
              <a:rPr lang="de-CH" dirty="0" err="1"/>
              <a:t>pad</a:t>
            </a:r>
            <a:r>
              <a:rPr lang="de-CH" dirty="0"/>
              <a:t> </a:t>
            </a:r>
            <a:r>
              <a:rPr lang="de-CH" dirty="0" err="1"/>
              <a:t>procurement</a:t>
            </a:r>
            <a:r>
              <a:rPr lang="de-CH" dirty="0"/>
              <a:t> for LS2</a:t>
            </a:r>
            <a:endParaRPr lang="fr-CH" dirty="0"/>
          </a:p>
        </p:txBody>
      </p:sp>
      <p:sp>
        <p:nvSpPr>
          <p:cNvPr id="5" name="Slide Number Placeholder 4">
            <a:extLst>
              <a:ext uri="{FF2B5EF4-FFF2-40B4-BE49-F238E27FC236}">
                <a16:creationId xmlns:a16="http://schemas.microsoft.com/office/drawing/2014/main" id="{1D478042-35C2-4757-E4A1-537502E460B6}"/>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4082693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987F4F-4A70-7D7C-75FA-1BABFE66CB95}"/>
              </a:ext>
            </a:extLst>
          </p:cNvPr>
          <p:cNvSpPr>
            <a:spLocks noGrp="1"/>
          </p:cNvSpPr>
          <p:nvPr>
            <p:ph idx="1"/>
          </p:nvPr>
        </p:nvSpPr>
        <p:spPr>
          <a:xfrm>
            <a:off x="407986" y="1258215"/>
            <a:ext cx="11606535" cy="4608512"/>
          </a:xfrm>
        </p:spPr>
        <p:txBody>
          <a:bodyPr/>
          <a:lstStyle/>
          <a:p>
            <a:r>
              <a:rPr lang="en-US" sz="2400" b="0" dirty="0">
                <a:solidFill>
                  <a:srgbClr val="292929"/>
                </a:solidFill>
                <a:latin typeface="Calibri" panose="020F0502020204030204" pitchFamily="34" charset="0"/>
              </a:rPr>
              <a:t>No significant progress!</a:t>
            </a:r>
          </a:p>
          <a:p>
            <a:r>
              <a:rPr lang="en-US" sz="2400" b="0" dirty="0">
                <a:solidFill>
                  <a:srgbClr val="292929"/>
                </a:solidFill>
                <a:latin typeface="Calibri" panose="020F0502020204030204" pitchFamily="34" charset="0"/>
              </a:rPr>
              <a:t>We have no mechanical alternative!</a:t>
            </a:r>
          </a:p>
          <a:p>
            <a:r>
              <a:rPr lang="en-US" sz="2400" b="0" dirty="0">
                <a:solidFill>
                  <a:srgbClr val="292929"/>
                </a:solidFill>
                <a:latin typeface="Calibri" panose="020F0502020204030204" pitchFamily="34" charset="0"/>
              </a:rPr>
              <a:t>We have failing central jacks in the LHC triplets (different failure mode)!</a:t>
            </a:r>
          </a:p>
          <a:p>
            <a:r>
              <a:rPr lang="en-US" sz="2400" b="0" dirty="0">
                <a:solidFill>
                  <a:srgbClr val="292929"/>
                </a:solidFill>
                <a:latin typeface="Calibri" panose="020F0502020204030204" pitchFamily="34" charset="0"/>
              </a:rPr>
              <a:t>We need to enhance the specifications to the best possible material, with reliable lifetime!</a:t>
            </a:r>
          </a:p>
          <a:p>
            <a:r>
              <a:rPr lang="en-US" sz="2400" b="0" dirty="0">
                <a:solidFill>
                  <a:srgbClr val="292929"/>
                </a:solidFill>
                <a:latin typeface="Calibri" panose="020F0502020204030204" pitchFamily="34" charset="0"/>
              </a:rPr>
              <a:t>We need to centralize procurement and Tests!</a:t>
            </a:r>
          </a:p>
          <a:p>
            <a:r>
              <a:rPr lang="en-US" sz="2400" b="0" dirty="0">
                <a:solidFill>
                  <a:srgbClr val="292929"/>
                </a:solidFill>
                <a:latin typeface="Calibri" panose="020F0502020204030204" pitchFamily="34" charset="0"/>
              </a:rPr>
              <a:t>We need better tracing!</a:t>
            </a:r>
          </a:p>
          <a:p>
            <a:r>
              <a:rPr lang="en-US" sz="2400" b="0" dirty="0">
                <a:solidFill>
                  <a:srgbClr val="292929"/>
                </a:solidFill>
                <a:latin typeface="Calibri" panose="020F0502020204030204" pitchFamily="34" charset="0"/>
              </a:rPr>
              <a:t>We need to prepare for an exchange of TI2 and TI8 jacks!</a:t>
            </a:r>
          </a:p>
          <a:p>
            <a:r>
              <a:rPr lang="en-US" sz="2400" b="0" dirty="0">
                <a:solidFill>
                  <a:srgbClr val="292929"/>
                </a:solidFill>
                <a:latin typeface="Calibri" panose="020F0502020204030204" pitchFamily="34" charset="0"/>
              </a:rPr>
              <a:t>We need to purchase around 1500 pastilles only for the NA</a:t>
            </a:r>
          </a:p>
          <a:p>
            <a:endParaRPr lang="en-US" sz="2400" b="0" dirty="0">
              <a:solidFill>
                <a:srgbClr val="292929"/>
              </a:solidFill>
              <a:latin typeface="Calibri" panose="020F0502020204030204" pitchFamily="34" charset="0"/>
            </a:endParaRPr>
          </a:p>
        </p:txBody>
      </p:sp>
      <p:sp>
        <p:nvSpPr>
          <p:cNvPr id="3" name="Title 2">
            <a:extLst>
              <a:ext uri="{FF2B5EF4-FFF2-40B4-BE49-F238E27FC236}">
                <a16:creationId xmlns:a16="http://schemas.microsoft.com/office/drawing/2014/main" id="{6DF2F495-89B3-EC10-C90D-383F82BD1897}"/>
              </a:ext>
            </a:extLst>
          </p:cNvPr>
          <p:cNvSpPr>
            <a:spLocks noGrp="1"/>
          </p:cNvSpPr>
          <p:nvPr>
            <p:ph type="title"/>
          </p:nvPr>
        </p:nvSpPr>
        <p:spPr/>
        <p:txBody>
          <a:bodyPr/>
          <a:lstStyle/>
          <a:p>
            <a:r>
              <a:rPr lang="de-DE" dirty="0" err="1"/>
              <a:t>Where</a:t>
            </a:r>
            <a:r>
              <a:rPr lang="de-DE" dirty="0"/>
              <a:t> do </a:t>
            </a:r>
            <a:r>
              <a:rPr lang="de-DE" dirty="0" err="1"/>
              <a:t>we</a:t>
            </a:r>
            <a:r>
              <a:rPr lang="de-DE" dirty="0"/>
              <a:t> stand </a:t>
            </a:r>
            <a:r>
              <a:rPr lang="de-DE" dirty="0" err="1"/>
              <a:t>today</a:t>
            </a:r>
            <a:r>
              <a:rPr lang="de-DE" dirty="0"/>
              <a:t>?</a:t>
            </a:r>
            <a:endParaRPr lang="fr-CH" dirty="0"/>
          </a:p>
        </p:txBody>
      </p:sp>
      <p:sp>
        <p:nvSpPr>
          <p:cNvPr id="5" name="Slide Number Placeholder 4">
            <a:extLst>
              <a:ext uri="{FF2B5EF4-FFF2-40B4-BE49-F238E27FC236}">
                <a16:creationId xmlns:a16="http://schemas.microsoft.com/office/drawing/2014/main" id="{1D478042-35C2-4757-E4A1-537502E460B6}"/>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2691641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987F4F-4A70-7D7C-75FA-1BABFE66CB95}"/>
              </a:ext>
            </a:extLst>
          </p:cNvPr>
          <p:cNvSpPr>
            <a:spLocks noGrp="1"/>
          </p:cNvSpPr>
          <p:nvPr>
            <p:ph idx="1"/>
          </p:nvPr>
        </p:nvSpPr>
        <p:spPr>
          <a:xfrm>
            <a:off x="407986" y="1258215"/>
            <a:ext cx="11606535" cy="4608512"/>
          </a:xfrm>
        </p:spPr>
        <p:txBody>
          <a:bodyPr/>
          <a:lstStyle/>
          <a:p>
            <a:r>
              <a:rPr lang="en-US" sz="2400" b="0" dirty="0">
                <a:solidFill>
                  <a:srgbClr val="292929"/>
                </a:solidFill>
                <a:latin typeface="Calibri" panose="020F0502020204030204" pitchFamily="34" charset="0"/>
              </a:rPr>
              <a:t>As many parties are involved, BE-GM proposes to bundle &amp; coordinate the efforts</a:t>
            </a:r>
          </a:p>
          <a:p>
            <a:pPr lvl="1"/>
            <a:r>
              <a:rPr lang="en-US" sz="2100" dirty="0">
                <a:solidFill>
                  <a:srgbClr val="292929"/>
                </a:solidFill>
                <a:latin typeface="Calibri" panose="020F0502020204030204" pitchFamily="34" charset="0"/>
              </a:rPr>
              <a:t>Responsibilities remain unchanged</a:t>
            </a:r>
          </a:p>
          <a:p>
            <a:pPr lvl="1"/>
            <a:r>
              <a:rPr lang="en-US" sz="2100" b="0" dirty="0">
                <a:solidFill>
                  <a:srgbClr val="292929"/>
                </a:solidFill>
                <a:latin typeface="Calibri" panose="020F0502020204030204" pitchFamily="34" charset="0"/>
              </a:rPr>
              <a:t>Coordinate Tests &amp; Research with EMPA and A&amp;P</a:t>
            </a:r>
          </a:p>
          <a:p>
            <a:pPr lvl="1"/>
            <a:r>
              <a:rPr lang="en-US" sz="2100" dirty="0">
                <a:solidFill>
                  <a:srgbClr val="292929"/>
                </a:solidFill>
                <a:latin typeface="Calibri" panose="020F0502020204030204" pitchFamily="34" charset="0"/>
              </a:rPr>
              <a:t>Centralize the purchase &amp; tracing strategy</a:t>
            </a:r>
          </a:p>
          <a:p>
            <a:pPr lvl="1"/>
            <a:r>
              <a:rPr lang="en-US" sz="2100" dirty="0">
                <a:solidFill>
                  <a:srgbClr val="292929"/>
                </a:solidFill>
                <a:latin typeface="Calibri" panose="020F0502020204030204" pitchFamily="34" charset="0"/>
              </a:rPr>
              <a:t>Installation of monitoring jacks (pre-warning)</a:t>
            </a:r>
          </a:p>
          <a:p>
            <a:pPr lvl="1"/>
            <a:endParaRPr lang="en-US" sz="2100" b="0" dirty="0">
              <a:solidFill>
                <a:srgbClr val="292929"/>
              </a:solidFill>
              <a:latin typeface="Calibri" panose="020F0502020204030204" pitchFamily="34" charset="0"/>
            </a:endParaRPr>
          </a:p>
          <a:p>
            <a:pPr lvl="1"/>
            <a:endParaRPr lang="en-US" sz="2100" b="0" dirty="0">
              <a:solidFill>
                <a:srgbClr val="292929"/>
              </a:solidFill>
              <a:latin typeface="Calibri" panose="020F0502020204030204" pitchFamily="34" charset="0"/>
            </a:endParaRPr>
          </a:p>
          <a:p>
            <a:endParaRPr lang="en-US" sz="2400" b="0" dirty="0">
              <a:solidFill>
                <a:srgbClr val="292929"/>
              </a:solidFill>
              <a:latin typeface="Calibri" panose="020F0502020204030204" pitchFamily="34" charset="0"/>
            </a:endParaRPr>
          </a:p>
        </p:txBody>
      </p:sp>
      <p:sp>
        <p:nvSpPr>
          <p:cNvPr id="3" name="Title 2">
            <a:extLst>
              <a:ext uri="{FF2B5EF4-FFF2-40B4-BE49-F238E27FC236}">
                <a16:creationId xmlns:a16="http://schemas.microsoft.com/office/drawing/2014/main" id="{6DF2F495-89B3-EC10-C90D-383F82BD1897}"/>
              </a:ext>
            </a:extLst>
          </p:cNvPr>
          <p:cNvSpPr>
            <a:spLocks noGrp="1"/>
          </p:cNvSpPr>
          <p:nvPr>
            <p:ph type="title"/>
          </p:nvPr>
        </p:nvSpPr>
        <p:spPr/>
        <p:txBody>
          <a:bodyPr/>
          <a:lstStyle/>
          <a:p>
            <a:r>
              <a:rPr lang="de-DE" dirty="0" err="1"/>
              <a:t>Proposal</a:t>
            </a:r>
            <a:endParaRPr lang="fr-CH" dirty="0"/>
          </a:p>
        </p:txBody>
      </p:sp>
      <p:sp>
        <p:nvSpPr>
          <p:cNvPr id="5" name="Slide Number Placeholder 4">
            <a:extLst>
              <a:ext uri="{FF2B5EF4-FFF2-40B4-BE49-F238E27FC236}">
                <a16:creationId xmlns:a16="http://schemas.microsoft.com/office/drawing/2014/main" id="{1D478042-35C2-4757-E4A1-537502E460B6}"/>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2163509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987F4F-4A70-7D7C-75FA-1BABFE66CB95}"/>
              </a:ext>
            </a:extLst>
          </p:cNvPr>
          <p:cNvSpPr>
            <a:spLocks noGrp="1"/>
          </p:cNvSpPr>
          <p:nvPr>
            <p:ph idx="1"/>
          </p:nvPr>
        </p:nvSpPr>
        <p:spPr>
          <a:xfrm>
            <a:off x="407986" y="1258215"/>
            <a:ext cx="11606535" cy="4608512"/>
          </a:xfrm>
        </p:spPr>
        <p:txBody>
          <a:bodyPr/>
          <a:lstStyle/>
          <a:p>
            <a:r>
              <a:rPr lang="en-US" sz="2400" b="0" dirty="0">
                <a:solidFill>
                  <a:srgbClr val="292929"/>
                </a:solidFill>
                <a:latin typeface="Calibri" panose="020F0502020204030204" pitchFamily="34" charset="0"/>
              </a:rPr>
              <a:t>Enhanced Testing at CERN including IR spectroscopy</a:t>
            </a:r>
          </a:p>
          <a:p>
            <a:r>
              <a:rPr lang="en-US" sz="2400" b="0" dirty="0">
                <a:solidFill>
                  <a:srgbClr val="292929"/>
                </a:solidFill>
                <a:latin typeface="Calibri" panose="020F0502020204030204" pitchFamily="34" charset="0"/>
              </a:rPr>
              <a:t>Visit at EMPA for independent expertise in Polymer technology</a:t>
            </a:r>
          </a:p>
          <a:p>
            <a:pPr lvl="1"/>
            <a:r>
              <a:rPr lang="en-US" sz="2100" dirty="0">
                <a:solidFill>
                  <a:srgbClr val="292929"/>
                </a:solidFill>
                <a:latin typeface="Calibri" panose="020F0502020204030204" pitchFamily="34" charset="0"/>
              </a:rPr>
              <a:t>It turns out that the recent tests done at CERN are exhaustive and fully sufficient</a:t>
            </a:r>
          </a:p>
          <a:p>
            <a:pPr lvl="1"/>
            <a:r>
              <a:rPr lang="en-US" sz="2100" b="0" dirty="0">
                <a:solidFill>
                  <a:srgbClr val="292929"/>
                </a:solidFill>
                <a:latin typeface="Calibri" panose="020F0502020204030204" pitchFamily="34" charset="0"/>
              </a:rPr>
              <a:t>Experience and thresholds are ho</a:t>
            </a:r>
            <a:r>
              <a:rPr lang="en-US" sz="2100" dirty="0">
                <a:solidFill>
                  <a:srgbClr val="292929"/>
                </a:solidFill>
                <a:latin typeface="Calibri" panose="020F0502020204030204" pitchFamily="34" charset="0"/>
              </a:rPr>
              <a:t>wever missing</a:t>
            </a:r>
          </a:p>
          <a:p>
            <a:pPr lvl="1"/>
            <a:r>
              <a:rPr lang="en-US" sz="2100" b="0" dirty="0">
                <a:solidFill>
                  <a:srgbClr val="292929"/>
                </a:solidFill>
                <a:latin typeface="Calibri" panose="020F0502020204030204" pitchFamily="34" charset="0"/>
              </a:rPr>
              <a:t>EMPA </a:t>
            </a:r>
            <a:r>
              <a:rPr lang="en-US" sz="2100" dirty="0">
                <a:solidFill>
                  <a:srgbClr val="292929"/>
                </a:solidFill>
                <a:latin typeface="Calibri" panose="020F0502020204030204" pitchFamily="34" charset="0"/>
              </a:rPr>
              <a:t>can help with expertise, but will not certify nor extrapolate results</a:t>
            </a:r>
          </a:p>
          <a:p>
            <a:r>
              <a:rPr lang="en-US" sz="2400" b="0" dirty="0">
                <a:solidFill>
                  <a:srgbClr val="292929"/>
                </a:solidFill>
                <a:latin typeface="Calibri" panose="020F0502020204030204" pitchFamily="34" charset="0"/>
              </a:rPr>
              <a:t>A&amp;P is still interested to collaborate</a:t>
            </a:r>
          </a:p>
          <a:p>
            <a:pPr lvl="1"/>
            <a:r>
              <a:rPr lang="en-US" sz="2100" dirty="0">
                <a:solidFill>
                  <a:srgbClr val="292929"/>
                </a:solidFill>
                <a:latin typeface="Calibri" panose="020F0502020204030204" pitchFamily="34" charset="0"/>
              </a:rPr>
              <a:t>Even if the order are extremely small for their scale</a:t>
            </a:r>
          </a:p>
          <a:p>
            <a:pPr lvl="1"/>
            <a:r>
              <a:rPr lang="en-US" sz="2100" dirty="0">
                <a:solidFill>
                  <a:srgbClr val="292929"/>
                </a:solidFill>
                <a:latin typeface="Calibri" panose="020F0502020204030204" pitchFamily="34" charset="0"/>
              </a:rPr>
              <a:t>Meeting to be organized next week</a:t>
            </a:r>
          </a:p>
          <a:p>
            <a:pPr lvl="1"/>
            <a:r>
              <a:rPr lang="en-US" sz="2100" b="0" dirty="0">
                <a:solidFill>
                  <a:srgbClr val="292929"/>
                </a:solidFill>
                <a:latin typeface="Calibri" panose="020F0502020204030204" pitchFamily="34" charset="0"/>
              </a:rPr>
              <a:t>We need to drill down to the manufacturer!</a:t>
            </a:r>
          </a:p>
          <a:p>
            <a:endParaRPr lang="en-US" sz="2100" dirty="0">
              <a:solidFill>
                <a:srgbClr val="292929"/>
              </a:solidFill>
              <a:latin typeface="Calibri" panose="020F0502020204030204" pitchFamily="34" charset="0"/>
            </a:endParaRPr>
          </a:p>
          <a:p>
            <a:pPr lvl="1"/>
            <a:endParaRPr lang="en-US" sz="2100" b="0" dirty="0">
              <a:solidFill>
                <a:srgbClr val="292929"/>
              </a:solidFill>
              <a:latin typeface="Calibri" panose="020F0502020204030204" pitchFamily="34" charset="0"/>
            </a:endParaRPr>
          </a:p>
          <a:p>
            <a:pPr lvl="1"/>
            <a:endParaRPr lang="en-US" sz="2100" b="0" dirty="0">
              <a:solidFill>
                <a:srgbClr val="292929"/>
              </a:solidFill>
              <a:latin typeface="Calibri" panose="020F0502020204030204" pitchFamily="34" charset="0"/>
            </a:endParaRPr>
          </a:p>
          <a:p>
            <a:endParaRPr lang="en-US" sz="2400" b="0" dirty="0">
              <a:solidFill>
                <a:srgbClr val="292929"/>
              </a:solidFill>
              <a:latin typeface="Calibri" panose="020F0502020204030204" pitchFamily="34" charset="0"/>
            </a:endParaRPr>
          </a:p>
        </p:txBody>
      </p:sp>
      <p:sp>
        <p:nvSpPr>
          <p:cNvPr id="3" name="Title 2">
            <a:extLst>
              <a:ext uri="{FF2B5EF4-FFF2-40B4-BE49-F238E27FC236}">
                <a16:creationId xmlns:a16="http://schemas.microsoft.com/office/drawing/2014/main" id="{6DF2F495-89B3-EC10-C90D-383F82BD1897}"/>
              </a:ext>
            </a:extLst>
          </p:cNvPr>
          <p:cNvSpPr>
            <a:spLocks noGrp="1"/>
          </p:cNvSpPr>
          <p:nvPr>
            <p:ph type="title"/>
          </p:nvPr>
        </p:nvSpPr>
        <p:spPr/>
        <p:txBody>
          <a:bodyPr/>
          <a:lstStyle/>
          <a:p>
            <a:r>
              <a:rPr lang="de-DE" dirty="0" err="1"/>
              <a:t>What</a:t>
            </a:r>
            <a:r>
              <a:rPr lang="de-DE" dirty="0"/>
              <a:t> </a:t>
            </a:r>
            <a:r>
              <a:rPr lang="de-DE" dirty="0" err="1"/>
              <a:t>has</a:t>
            </a:r>
            <a:r>
              <a:rPr lang="de-DE" dirty="0"/>
              <a:t> </a:t>
            </a:r>
            <a:r>
              <a:rPr lang="de-DE" dirty="0" err="1"/>
              <a:t>been</a:t>
            </a:r>
            <a:r>
              <a:rPr lang="de-DE" dirty="0"/>
              <a:t> </a:t>
            </a:r>
            <a:r>
              <a:rPr lang="de-DE" dirty="0" err="1"/>
              <a:t>done</a:t>
            </a:r>
            <a:endParaRPr lang="fr-CH" dirty="0"/>
          </a:p>
        </p:txBody>
      </p:sp>
      <p:sp>
        <p:nvSpPr>
          <p:cNvPr id="5" name="Slide Number Placeholder 4">
            <a:extLst>
              <a:ext uri="{FF2B5EF4-FFF2-40B4-BE49-F238E27FC236}">
                <a16:creationId xmlns:a16="http://schemas.microsoft.com/office/drawing/2014/main" id="{1D478042-35C2-4757-E4A1-537502E460B6}"/>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2993197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BD0F1B-5F5A-DA4A-61CE-6BD6829EE706}"/>
              </a:ext>
            </a:extLst>
          </p:cNvPr>
          <p:cNvSpPr>
            <a:spLocks noGrp="1"/>
          </p:cNvSpPr>
          <p:nvPr>
            <p:ph idx="1"/>
          </p:nvPr>
        </p:nvSpPr>
        <p:spPr>
          <a:xfrm>
            <a:off x="407988" y="1592263"/>
            <a:ext cx="11376024" cy="4608512"/>
          </a:xfrm>
        </p:spPr>
        <p:txBody>
          <a:bodyPr/>
          <a:lstStyle/>
          <a:p>
            <a:pPr lvl="1"/>
            <a:endParaRPr lang="de-CH" dirty="0"/>
          </a:p>
          <a:p>
            <a:endParaRPr lang="fr-CH" dirty="0"/>
          </a:p>
        </p:txBody>
      </p:sp>
      <p:sp>
        <p:nvSpPr>
          <p:cNvPr id="3" name="Title 2">
            <a:extLst>
              <a:ext uri="{FF2B5EF4-FFF2-40B4-BE49-F238E27FC236}">
                <a16:creationId xmlns:a16="http://schemas.microsoft.com/office/drawing/2014/main" id="{262EA0E4-BAE4-FD1E-5636-B06A858FD679}"/>
              </a:ext>
            </a:extLst>
          </p:cNvPr>
          <p:cNvSpPr>
            <a:spLocks noGrp="1"/>
          </p:cNvSpPr>
          <p:nvPr>
            <p:ph type="title"/>
          </p:nvPr>
        </p:nvSpPr>
        <p:spPr/>
        <p:txBody>
          <a:bodyPr/>
          <a:lstStyle/>
          <a:p>
            <a:r>
              <a:rPr lang="de-CH" dirty="0"/>
              <a:t>Next </a:t>
            </a:r>
            <a:r>
              <a:rPr lang="de-CH" dirty="0" err="1"/>
              <a:t>actions</a:t>
            </a:r>
            <a:endParaRPr lang="fr-CH" dirty="0"/>
          </a:p>
        </p:txBody>
      </p:sp>
      <p:sp>
        <p:nvSpPr>
          <p:cNvPr id="5" name="Slide Number Placeholder 4">
            <a:extLst>
              <a:ext uri="{FF2B5EF4-FFF2-40B4-BE49-F238E27FC236}">
                <a16:creationId xmlns:a16="http://schemas.microsoft.com/office/drawing/2014/main" id="{B0F4D9EA-9891-A8E5-CF13-9482C8D8E38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6" name="Content Placeholder 1">
            <a:extLst>
              <a:ext uri="{FF2B5EF4-FFF2-40B4-BE49-F238E27FC236}">
                <a16:creationId xmlns:a16="http://schemas.microsoft.com/office/drawing/2014/main" id="{E94FB85A-B080-4030-4B1D-7CB0D4DACD6B}"/>
              </a:ext>
            </a:extLst>
          </p:cNvPr>
          <p:cNvSpPr txBox="1">
            <a:spLocks/>
          </p:cNvSpPr>
          <p:nvPr/>
        </p:nvSpPr>
        <p:spPr>
          <a:xfrm>
            <a:off x="942117" y="1409190"/>
            <a:ext cx="11606535" cy="460851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b="0" dirty="0">
                <a:solidFill>
                  <a:srgbClr val="292929"/>
                </a:solidFill>
                <a:latin typeface="Calibri" panose="020F0502020204030204" pitchFamily="34" charset="0"/>
              </a:rPr>
              <a:t>Production &amp; Installation of monitoring jacks</a:t>
            </a:r>
          </a:p>
          <a:p>
            <a:pPr lvl="1"/>
            <a:r>
              <a:rPr lang="en-US" dirty="0">
                <a:solidFill>
                  <a:srgbClr val="292929"/>
                </a:solidFill>
                <a:latin typeface="Calibri" panose="020F0502020204030204" pitchFamily="34" charset="0"/>
              </a:rPr>
              <a:t>Jacks in test stand with 120% load, regularly monitored by load cell, inside the machines </a:t>
            </a:r>
          </a:p>
          <a:p>
            <a:r>
              <a:rPr lang="en-US" sz="2400" b="0" dirty="0">
                <a:solidFill>
                  <a:srgbClr val="292929"/>
                </a:solidFill>
                <a:latin typeface="Calibri" panose="020F0502020204030204" pitchFamily="34" charset="0"/>
              </a:rPr>
              <a:t>Developing reinforced specifications with EMPA and A&amp;P</a:t>
            </a:r>
          </a:p>
          <a:p>
            <a:pPr lvl="1"/>
            <a:r>
              <a:rPr lang="en-US" sz="2100" dirty="0">
                <a:solidFill>
                  <a:srgbClr val="292929"/>
                </a:solidFill>
                <a:latin typeface="Calibri" panose="020F0502020204030204" pitchFamily="34" charset="0"/>
              </a:rPr>
              <a:t>Today we specify hardness, color, dimensions and casting process</a:t>
            </a:r>
          </a:p>
          <a:p>
            <a:r>
              <a:rPr lang="en-US" sz="2400" b="0" dirty="0">
                <a:solidFill>
                  <a:srgbClr val="292929"/>
                </a:solidFill>
                <a:latin typeface="Calibri" panose="020F0502020204030204" pitchFamily="34" charset="0"/>
              </a:rPr>
              <a:t>Defining full test procedure @ CERN</a:t>
            </a:r>
          </a:p>
          <a:p>
            <a:r>
              <a:rPr lang="en-US" sz="2400" b="0" dirty="0">
                <a:solidFill>
                  <a:srgbClr val="292929"/>
                </a:solidFill>
                <a:latin typeface="Calibri" panose="020F0502020204030204" pitchFamily="34" charset="0"/>
              </a:rPr>
              <a:t>Enhancing material properties</a:t>
            </a:r>
          </a:p>
          <a:p>
            <a:pPr lvl="1"/>
            <a:r>
              <a:rPr lang="en-US" sz="2100" b="0" dirty="0">
                <a:solidFill>
                  <a:srgbClr val="292929"/>
                </a:solidFill>
                <a:latin typeface="Calibri" panose="020F0502020204030204" pitchFamily="34" charset="0"/>
              </a:rPr>
              <a:t>Simulations to confirm ideal material properties</a:t>
            </a:r>
          </a:p>
          <a:p>
            <a:r>
              <a:rPr lang="en-US" sz="2400" b="0" dirty="0">
                <a:solidFill>
                  <a:srgbClr val="292929"/>
                </a:solidFill>
                <a:latin typeface="Calibri" panose="020F0502020204030204" pitchFamily="34" charset="0"/>
              </a:rPr>
              <a:t>Study solutions for HL-LHC motorized jacks</a:t>
            </a:r>
          </a:p>
          <a:p>
            <a:pPr lvl="1"/>
            <a:r>
              <a:rPr lang="en-US" sz="2100" dirty="0">
                <a:solidFill>
                  <a:srgbClr val="292929"/>
                </a:solidFill>
                <a:latin typeface="Calibri" panose="020F0502020204030204" pitchFamily="34" charset="0"/>
              </a:rPr>
              <a:t>Tests with compatible grease, better sealing, mechanical solution</a:t>
            </a:r>
            <a:endParaRPr lang="en-US" sz="2100" b="0" dirty="0">
              <a:solidFill>
                <a:srgbClr val="292929"/>
              </a:solidFill>
              <a:latin typeface="Calibri" panose="020F0502020204030204" pitchFamily="34" charset="0"/>
            </a:endParaRPr>
          </a:p>
          <a:p>
            <a:pPr lvl="1"/>
            <a:endParaRPr lang="en-US" sz="2100" dirty="0">
              <a:solidFill>
                <a:srgbClr val="292929"/>
              </a:solidFill>
              <a:latin typeface="Calibri" panose="020F0502020204030204" pitchFamily="34" charset="0"/>
            </a:endParaRPr>
          </a:p>
          <a:p>
            <a:endParaRPr lang="en-US" sz="2400" b="0" dirty="0">
              <a:solidFill>
                <a:srgbClr val="292929"/>
              </a:solidFill>
              <a:latin typeface="Calibri" panose="020F0502020204030204" pitchFamily="34" charset="0"/>
            </a:endParaRPr>
          </a:p>
        </p:txBody>
      </p:sp>
    </p:spTree>
    <p:extLst>
      <p:ext uri="{BB962C8B-B14F-4D97-AF65-F5344CB8AC3E}">
        <p14:creationId xmlns:p14="http://schemas.microsoft.com/office/powerpoint/2010/main" val="981580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BD0F1B-5F5A-DA4A-61CE-6BD6829EE706}"/>
              </a:ext>
            </a:extLst>
          </p:cNvPr>
          <p:cNvSpPr>
            <a:spLocks noGrp="1"/>
          </p:cNvSpPr>
          <p:nvPr>
            <p:ph idx="1"/>
          </p:nvPr>
        </p:nvSpPr>
        <p:spPr>
          <a:xfrm>
            <a:off x="407988" y="1592263"/>
            <a:ext cx="11376024" cy="4608512"/>
          </a:xfrm>
        </p:spPr>
        <p:txBody>
          <a:bodyPr/>
          <a:lstStyle/>
          <a:p>
            <a:pPr lvl="1"/>
            <a:endParaRPr lang="de-CH" dirty="0"/>
          </a:p>
          <a:p>
            <a:endParaRPr lang="fr-CH" dirty="0"/>
          </a:p>
        </p:txBody>
      </p:sp>
      <p:sp>
        <p:nvSpPr>
          <p:cNvPr id="3" name="Title 2">
            <a:extLst>
              <a:ext uri="{FF2B5EF4-FFF2-40B4-BE49-F238E27FC236}">
                <a16:creationId xmlns:a16="http://schemas.microsoft.com/office/drawing/2014/main" id="{262EA0E4-BAE4-FD1E-5636-B06A858FD679}"/>
              </a:ext>
            </a:extLst>
          </p:cNvPr>
          <p:cNvSpPr>
            <a:spLocks noGrp="1"/>
          </p:cNvSpPr>
          <p:nvPr>
            <p:ph type="title"/>
          </p:nvPr>
        </p:nvSpPr>
        <p:spPr/>
        <p:txBody>
          <a:bodyPr/>
          <a:lstStyle/>
          <a:p>
            <a:r>
              <a:rPr lang="de-CH" dirty="0"/>
              <a:t>Next </a:t>
            </a:r>
            <a:r>
              <a:rPr lang="de-CH" dirty="0" err="1"/>
              <a:t>actions</a:t>
            </a:r>
            <a:endParaRPr lang="fr-CH" dirty="0"/>
          </a:p>
        </p:txBody>
      </p:sp>
      <p:sp>
        <p:nvSpPr>
          <p:cNvPr id="5" name="Slide Number Placeholder 4">
            <a:extLst>
              <a:ext uri="{FF2B5EF4-FFF2-40B4-BE49-F238E27FC236}">
                <a16:creationId xmlns:a16="http://schemas.microsoft.com/office/drawing/2014/main" id="{B0F4D9EA-9891-A8E5-CF13-9482C8D8E380}"/>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6" name="Content Placeholder 1">
            <a:extLst>
              <a:ext uri="{FF2B5EF4-FFF2-40B4-BE49-F238E27FC236}">
                <a16:creationId xmlns:a16="http://schemas.microsoft.com/office/drawing/2014/main" id="{E94FB85A-B080-4030-4B1D-7CB0D4DACD6B}"/>
              </a:ext>
            </a:extLst>
          </p:cNvPr>
          <p:cNvSpPr txBox="1">
            <a:spLocks/>
          </p:cNvSpPr>
          <p:nvPr/>
        </p:nvSpPr>
        <p:spPr>
          <a:xfrm>
            <a:off x="795523" y="1379512"/>
            <a:ext cx="11606535" cy="460851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b="0" dirty="0">
                <a:solidFill>
                  <a:srgbClr val="292929"/>
                </a:solidFill>
                <a:latin typeface="Calibri" panose="020F0502020204030204" pitchFamily="34" charset="0"/>
              </a:rPr>
              <a:t>Clearing storage &amp; enhance tracing</a:t>
            </a:r>
          </a:p>
          <a:p>
            <a:pPr lvl="1"/>
            <a:r>
              <a:rPr lang="en-US" sz="2100" dirty="0">
                <a:solidFill>
                  <a:srgbClr val="292929"/>
                </a:solidFill>
                <a:latin typeface="Calibri" panose="020F0502020204030204" pitchFamily="34" charset="0"/>
              </a:rPr>
              <a:t>Serial numbers for all jacks</a:t>
            </a:r>
          </a:p>
          <a:p>
            <a:pPr lvl="1"/>
            <a:r>
              <a:rPr lang="en-US" sz="2100" dirty="0">
                <a:solidFill>
                  <a:srgbClr val="292929"/>
                </a:solidFill>
                <a:latin typeface="Calibri" panose="020F0502020204030204" pitchFamily="34" charset="0"/>
              </a:rPr>
              <a:t>Associate production batch to individual jacks</a:t>
            </a:r>
          </a:p>
          <a:p>
            <a:pPr lvl="1"/>
            <a:r>
              <a:rPr lang="en-US" sz="2100" dirty="0">
                <a:solidFill>
                  <a:srgbClr val="292929"/>
                </a:solidFill>
                <a:latin typeface="Calibri" panose="020F0502020204030204" pitchFamily="34" charset="0"/>
              </a:rPr>
              <a:t>Associate jacks to magnet</a:t>
            </a:r>
            <a:endParaRPr lang="en-US" sz="2100" b="0" dirty="0">
              <a:solidFill>
                <a:srgbClr val="292929"/>
              </a:solidFill>
              <a:latin typeface="Calibri" panose="020F0502020204030204" pitchFamily="34" charset="0"/>
            </a:endParaRPr>
          </a:p>
          <a:p>
            <a:r>
              <a:rPr lang="en-US" sz="2400" b="0" dirty="0">
                <a:solidFill>
                  <a:srgbClr val="292929"/>
                </a:solidFill>
                <a:latin typeface="Calibri" panose="020F0502020204030204" pitchFamily="34" charset="0"/>
              </a:rPr>
              <a:t>Purchase of pastilles for NA</a:t>
            </a:r>
          </a:p>
          <a:p>
            <a:pPr lvl="1"/>
            <a:r>
              <a:rPr lang="en-US" sz="2100" dirty="0">
                <a:solidFill>
                  <a:srgbClr val="292929"/>
                </a:solidFill>
                <a:latin typeface="Calibri" panose="020F0502020204030204" pitchFamily="34" charset="0"/>
              </a:rPr>
              <a:t>300 for YETS 23-24</a:t>
            </a:r>
          </a:p>
          <a:p>
            <a:pPr lvl="1"/>
            <a:r>
              <a:rPr lang="en-US" sz="2100" b="0" dirty="0">
                <a:solidFill>
                  <a:srgbClr val="292929"/>
                </a:solidFill>
                <a:latin typeface="Calibri" panose="020F0502020204030204" pitchFamily="34" charset="0"/>
              </a:rPr>
              <a:t>1000 for LS3</a:t>
            </a:r>
          </a:p>
          <a:p>
            <a:r>
              <a:rPr lang="en-US" sz="2400" b="0" dirty="0">
                <a:solidFill>
                  <a:srgbClr val="292929"/>
                </a:solidFill>
                <a:latin typeface="Calibri" panose="020F0502020204030204" pitchFamily="34" charset="0"/>
              </a:rPr>
              <a:t>Investigate status of TI2 and TI8</a:t>
            </a:r>
          </a:p>
          <a:p>
            <a:r>
              <a:rPr lang="en-US" sz="2400" b="0" dirty="0">
                <a:solidFill>
                  <a:srgbClr val="292929"/>
                </a:solidFill>
                <a:latin typeface="Calibri" panose="020F0502020204030204" pitchFamily="34" charset="0"/>
              </a:rPr>
              <a:t>Establishing long-term maintenance intervals</a:t>
            </a:r>
          </a:p>
          <a:p>
            <a:pPr lvl="1"/>
            <a:endParaRPr lang="en-US" sz="2100" dirty="0">
              <a:solidFill>
                <a:srgbClr val="292929"/>
              </a:solidFill>
              <a:latin typeface="Calibri" panose="020F0502020204030204" pitchFamily="34" charset="0"/>
            </a:endParaRPr>
          </a:p>
          <a:p>
            <a:endParaRPr lang="en-US" sz="2400" b="0" dirty="0">
              <a:solidFill>
                <a:srgbClr val="292929"/>
              </a:solidFill>
              <a:latin typeface="Calibri" panose="020F0502020204030204" pitchFamily="34" charset="0"/>
            </a:endParaRPr>
          </a:p>
        </p:txBody>
      </p:sp>
    </p:spTree>
    <p:extLst>
      <p:ext uri="{BB962C8B-B14F-4D97-AF65-F5344CB8AC3E}">
        <p14:creationId xmlns:p14="http://schemas.microsoft.com/office/powerpoint/2010/main" val="2419309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5E0F26-D190-9998-598D-DC6C28C45B56}"/>
              </a:ext>
            </a:extLst>
          </p:cNvPr>
          <p:cNvSpPr>
            <a:spLocks noGrp="1"/>
          </p:cNvSpPr>
          <p:nvPr>
            <p:ph idx="1"/>
          </p:nvPr>
        </p:nvSpPr>
        <p:spPr>
          <a:xfrm>
            <a:off x="407989" y="1111156"/>
            <a:ext cx="11376024" cy="4608512"/>
          </a:xfrm>
        </p:spPr>
        <p:txBody>
          <a:bodyPr/>
          <a:lstStyle/>
          <a:p>
            <a:r>
              <a:rPr lang="en-US" sz="1800" b="0" dirty="0"/>
              <a:t>When restarting the refurbishment of jacks with pads from latest order (2017), non-conformities of shape and traces of cracks found on some of the pads</a:t>
            </a:r>
          </a:p>
          <a:p>
            <a:endParaRPr lang="en-GB" sz="1800" dirty="0"/>
          </a:p>
          <a:p>
            <a:endParaRPr lang="fr-CH" sz="1800" dirty="0"/>
          </a:p>
        </p:txBody>
      </p:sp>
      <p:sp>
        <p:nvSpPr>
          <p:cNvPr id="3" name="Title 2">
            <a:extLst>
              <a:ext uri="{FF2B5EF4-FFF2-40B4-BE49-F238E27FC236}">
                <a16:creationId xmlns:a16="http://schemas.microsoft.com/office/drawing/2014/main" id="{A37C73F9-899F-76A0-E348-16BD5BB2001F}"/>
              </a:ext>
            </a:extLst>
          </p:cNvPr>
          <p:cNvSpPr>
            <a:spLocks noGrp="1"/>
          </p:cNvSpPr>
          <p:nvPr>
            <p:ph type="title"/>
          </p:nvPr>
        </p:nvSpPr>
        <p:spPr/>
        <p:txBody>
          <a:bodyPr/>
          <a:lstStyle/>
          <a:p>
            <a:r>
              <a:rPr lang="de-CH" dirty="0" err="1"/>
              <a:t>History</a:t>
            </a:r>
            <a:endParaRPr lang="fr-CH" dirty="0"/>
          </a:p>
        </p:txBody>
      </p:sp>
      <p:sp>
        <p:nvSpPr>
          <p:cNvPr id="4" name="Date Placeholder 3">
            <a:extLst>
              <a:ext uri="{FF2B5EF4-FFF2-40B4-BE49-F238E27FC236}">
                <a16:creationId xmlns:a16="http://schemas.microsoft.com/office/drawing/2014/main" id="{FF49545D-7296-7579-C551-384F5685057E}"/>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879A861A-3288-219F-4422-5575E68CBFD3}"/>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6" name="Picture 5">
            <a:extLst>
              <a:ext uri="{FF2B5EF4-FFF2-40B4-BE49-F238E27FC236}">
                <a16:creationId xmlns:a16="http://schemas.microsoft.com/office/drawing/2014/main" id="{B7CC4751-1C4D-7CF4-4A12-B701125C844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524" t="11905" r="16571" b="14275"/>
          <a:stretch/>
        </p:blipFill>
        <p:spPr>
          <a:xfrm rot="5400000">
            <a:off x="8040317" y="4015435"/>
            <a:ext cx="2338692" cy="1964682"/>
          </a:xfrm>
          <a:prstGeom prst="rect">
            <a:avLst/>
          </a:prstGeom>
        </p:spPr>
      </p:pic>
      <p:sp>
        <p:nvSpPr>
          <p:cNvPr id="8" name="TextBox 7">
            <a:extLst>
              <a:ext uri="{FF2B5EF4-FFF2-40B4-BE49-F238E27FC236}">
                <a16:creationId xmlns:a16="http://schemas.microsoft.com/office/drawing/2014/main" id="{48F57BDC-8A7B-EF1E-76B8-142A8B84CBD2}"/>
              </a:ext>
            </a:extLst>
          </p:cNvPr>
          <p:cNvSpPr txBox="1"/>
          <p:nvPr/>
        </p:nvSpPr>
        <p:spPr>
          <a:xfrm>
            <a:off x="6539534" y="5543273"/>
            <a:ext cx="1630017" cy="369332"/>
          </a:xfrm>
          <a:prstGeom prst="rect">
            <a:avLst/>
          </a:prstGeom>
          <a:noFill/>
        </p:spPr>
        <p:txBody>
          <a:bodyPr wrap="square" rtlCol="0">
            <a:spAutoFit/>
          </a:bodyPr>
          <a:lstStyle/>
          <a:p>
            <a:r>
              <a:rPr lang="fr-CH" dirty="0">
                <a:solidFill>
                  <a:srgbClr val="FF0000"/>
                </a:solidFill>
              </a:rPr>
              <a:t>Deformations</a:t>
            </a:r>
            <a:endParaRPr lang="en-GB" dirty="0">
              <a:solidFill>
                <a:srgbClr val="FF0000"/>
              </a:solidFill>
            </a:endParaRPr>
          </a:p>
        </p:txBody>
      </p:sp>
      <p:cxnSp>
        <p:nvCxnSpPr>
          <p:cNvPr id="9" name="Straight Arrow Connector 8">
            <a:extLst>
              <a:ext uri="{FF2B5EF4-FFF2-40B4-BE49-F238E27FC236}">
                <a16:creationId xmlns:a16="http://schemas.microsoft.com/office/drawing/2014/main" id="{A268F41F-E67E-C9A8-8328-864A601FCB57}"/>
              </a:ext>
            </a:extLst>
          </p:cNvPr>
          <p:cNvCxnSpPr/>
          <p:nvPr/>
        </p:nvCxnSpPr>
        <p:spPr>
          <a:xfrm flipV="1">
            <a:off x="7424432" y="4354959"/>
            <a:ext cx="1219796" cy="1085944"/>
          </a:xfrm>
          <a:prstGeom prst="straightConnector1">
            <a:avLst/>
          </a:prstGeom>
          <a:ln w="25400">
            <a:solidFill>
              <a:srgbClr val="FF0000"/>
            </a:solidFill>
            <a:headEnd w="lg" len="lg"/>
            <a:tailEnd type="stealth" w="lg" len="lg"/>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53E91A1A-7F6F-BD09-31FD-06B4DB46BB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373" t="20628" r="16104" b="7244"/>
          <a:stretch/>
        </p:blipFill>
        <p:spPr>
          <a:xfrm rot="5400000">
            <a:off x="4295421" y="4032386"/>
            <a:ext cx="2338691" cy="1930780"/>
          </a:xfrm>
          <a:prstGeom prst="rect">
            <a:avLst/>
          </a:prstGeom>
        </p:spPr>
      </p:pic>
      <p:pic>
        <p:nvPicPr>
          <p:cNvPr id="11" name="Picture 10">
            <a:extLst>
              <a:ext uri="{FF2B5EF4-FFF2-40B4-BE49-F238E27FC236}">
                <a16:creationId xmlns:a16="http://schemas.microsoft.com/office/drawing/2014/main" id="{E3997FB3-4B13-2C7C-BD63-8180140E64F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611" t="29174" r="23722"/>
          <a:stretch/>
        </p:blipFill>
        <p:spPr>
          <a:xfrm rot="5400000">
            <a:off x="822168" y="3939398"/>
            <a:ext cx="2346963" cy="2125028"/>
          </a:xfrm>
          <a:prstGeom prst="rect">
            <a:avLst/>
          </a:prstGeom>
        </p:spPr>
      </p:pic>
      <p:cxnSp>
        <p:nvCxnSpPr>
          <p:cNvPr id="12" name="Straight Arrow Connector 11">
            <a:extLst>
              <a:ext uri="{FF2B5EF4-FFF2-40B4-BE49-F238E27FC236}">
                <a16:creationId xmlns:a16="http://schemas.microsoft.com/office/drawing/2014/main" id="{45ED32DC-F1E9-05D7-66EA-0BA4D7EC97B2}"/>
              </a:ext>
            </a:extLst>
          </p:cNvPr>
          <p:cNvCxnSpPr>
            <a:cxnSpLocks/>
          </p:cNvCxnSpPr>
          <p:nvPr/>
        </p:nvCxnSpPr>
        <p:spPr>
          <a:xfrm flipH="1" flipV="1">
            <a:off x="2413075" y="4281803"/>
            <a:ext cx="1044288" cy="943876"/>
          </a:xfrm>
          <a:prstGeom prst="straightConnector1">
            <a:avLst/>
          </a:prstGeom>
          <a:ln w="25400">
            <a:solidFill>
              <a:srgbClr val="FF0000"/>
            </a:solidFill>
            <a:headEnd w="lg" len="lg"/>
            <a:tailEnd type="stealth" w="lg" len="lg"/>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42982B5F-A4D1-1B2C-C4DC-0452093DEAE3}"/>
              </a:ext>
            </a:extLst>
          </p:cNvPr>
          <p:cNvSpPr txBox="1"/>
          <p:nvPr/>
        </p:nvSpPr>
        <p:spPr>
          <a:xfrm>
            <a:off x="3191410" y="5288007"/>
            <a:ext cx="944217" cy="369332"/>
          </a:xfrm>
          <a:prstGeom prst="rect">
            <a:avLst/>
          </a:prstGeom>
          <a:noFill/>
        </p:spPr>
        <p:txBody>
          <a:bodyPr wrap="square" rtlCol="0">
            <a:spAutoFit/>
          </a:bodyPr>
          <a:lstStyle/>
          <a:p>
            <a:r>
              <a:rPr lang="fr-CH" dirty="0">
                <a:solidFill>
                  <a:srgbClr val="FF0000"/>
                </a:solidFill>
              </a:rPr>
              <a:t>Cracks</a:t>
            </a:r>
            <a:endParaRPr lang="en-GB" dirty="0">
              <a:solidFill>
                <a:srgbClr val="FF0000"/>
              </a:solidFill>
            </a:endParaRPr>
          </a:p>
        </p:txBody>
      </p:sp>
      <p:cxnSp>
        <p:nvCxnSpPr>
          <p:cNvPr id="7" name="Straight Arrow Connector 6">
            <a:extLst>
              <a:ext uri="{FF2B5EF4-FFF2-40B4-BE49-F238E27FC236}">
                <a16:creationId xmlns:a16="http://schemas.microsoft.com/office/drawing/2014/main" id="{EACC4D19-288B-1D08-3774-D6A1003D02A0}"/>
              </a:ext>
            </a:extLst>
          </p:cNvPr>
          <p:cNvCxnSpPr/>
          <p:nvPr/>
        </p:nvCxnSpPr>
        <p:spPr>
          <a:xfrm flipH="1" flipV="1">
            <a:off x="6185865" y="4297221"/>
            <a:ext cx="1021338" cy="1123348"/>
          </a:xfrm>
          <a:prstGeom prst="straightConnector1">
            <a:avLst/>
          </a:prstGeom>
          <a:ln w="25400">
            <a:solidFill>
              <a:srgbClr val="FF0000"/>
            </a:solidFill>
            <a:headEnd w="lg" len="lg"/>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0686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GB" sz="2400" b="0" i="0" dirty="0">
                <a:solidFill>
                  <a:srgbClr val="292929"/>
                </a:solidFill>
                <a:effectLst/>
                <a:latin typeface="Calibri" panose="020F0502020204030204" pitchFamily="34" charset="0"/>
              </a:rPr>
              <a:t>Introduction &amp; Motivation</a:t>
            </a:r>
          </a:p>
          <a:p>
            <a:r>
              <a:rPr lang="en-GB" sz="2400" b="0" dirty="0">
                <a:solidFill>
                  <a:srgbClr val="292929"/>
                </a:solidFill>
                <a:latin typeface="Calibri" panose="020F0502020204030204" pitchFamily="34" charset="0"/>
              </a:rPr>
              <a:t>Current status &amp; situation</a:t>
            </a:r>
          </a:p>
          <a:p>
            <a:r>
              <a:rPr lang="en-GB" sz="2400" b="0" dirty="0">
                <a:solidFill>
                  <a:srgbClr val="292929"/>
                </a:solidFill>
                <a:latin typeface="Calibri" panose="020F0502020204030204" pitchFamily="34" charset="0"/>
              </a:rPr>
              <a:t>Responsibilities</a:t>
            </a:r>
          </a:p>
          <a:p>
            <a:r>
              <a:rPr lang="en-GB" sz="2400" b="0" dirty="0">
                <a:solidFill>
                  <a:srgbClr val="292929"/>
                </a:solidFill>
                <a:latin typeface="Calibri" panose="020F0502020204030204" pitchFamily="34" charset="0"/>
              </a:rPr>
              <a:t>Possible solutions</a:t>
            </a:r>
          </a:p>
          <a:p>
            <a:r>
              <a:rPr lang="en-GB" sz="2400" b="0" dirty="0">
                <a:solidFill>
                  <a:srgbClr val="292929"/>
                </a:solidFill>
                <a:latin typeface="Calibri" panose="020F0502020204030204" pitchFamily="34" charset="0"/>
              </a:rPr>
              <a:t>Actions </a:t>
            </a:r>
          </a:p>
          <a:p>
            <a:endParaRPr lang="en-GB" sz="2400" b="0" dirty="0">
              <a:solidFill>
                <a:srgbClr val="292929"/>
              </a:solidFill>
              <a:latin typeface="Calibri" panose="020F0502020204030204" pitchFamily="34" charset="0"/>
            </a:endParaRPr>
          </a:p>
          <a:p>
            <a:endParaRPr lang="en-GB" sz="2400" b="0" dirty="0">
              <a:solidFill>
                <a:srgbClr val="292929"/>
              </a:solidFill>
              <a:latin typeface="Calibri" panose="020F0502020204030204" pitchFamily="34" charset="0"/>
            </a:endParaRPr>
          </a:p>
          <a:p>
            <a:pPr marL="0" indent="0">
              <a:buNone/>
            </a:pPr>
            <a:endParaRPr lang="en-GB" sz="2400" b="0" dirty="0">
              <a:solidFill>
                <a:srgbClr val="292929"/>
              </a:solidFill>
              <a:latin typeface="Calibri" panose="020F0502020204030204" pitchFamily="34" charset="0"/>
            </a:endParaRPr>
          </a:p>
          <a:p>
            <a:pPr marL="0" indent="0">
              <a:buNone/>
            </a:pPr>
            <a:endParaRPr lang="en-GB" sz="2400" b="0" i="0" dirty="0">
              <a:solidFill>
                <a:srgbClr val="292929"/>
              </a:solidFill>
              <a:effectLst/>
              <a:latin typeface="sourcesans-regular"/>
            </a:endParaRPr>
          </a:p>
          <a:p>
            <a:pPr marL="0" indent="0">
              <a:buNone/>
            </a:pPr>
            <a:endParaRPr lang="en-US" sz="2400"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Overview</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8148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57073" y="1207813"/>
            <a:ext cx="10551011" cy="4608512"/>
          </a:xfrm>
        </p:spPr>
        <p:txBody>
          <a:bodyPr/>
          <a:lstStyle/>
          <a:p>
            <a:pPr lvl="1"/>
            <a:r>
              <a:rPr lang="en-GB" sz="2400" dirty="0">
                <a:solidFill>
                  <a:srgbClr val="292929"/>
                </a:solidFill>
                <a:latin typeface="Calibri" panose="020F0502020204030204" pitchFamily="34" charset="0"/>
              </a:rPr>
              <a:t>The PU Jacks have a several advantages</a:t>
            </a:r>
          </a:p>
          <a:p>
            <a:pPr lvl="2"/>
            <a:r>
              <a:rPr lang="en-GB" sz="2400" b="0" dirty="0">
                <a:solidFill>
                  <a:srgbClr val="292929"/>
                </a:solidFill>
                <a:latin typeface="Calibri" panose="020F0502020204030204" pitchFamily="34" charset="0"/>
              </a:rPr>
              <a:t>Very compact and smart system</a:t>
            </a:r>
          </a:p>
          <a:p>
            <a:pPr lvl="2"/>
            <a:r>
              <a:rPr lang="en-GB" sz="2400" dirty="0">
                <a:solidFill>
                  <a:srgbClr val="292929"/>
                </a:solidFill>
                <a:latin typeface="Calibri" panose="020F0502020204030204" pitchFamily="34" charset="0"/>
              </a:rPr>
              <a:t>Easy &amp; precise alignment</a:t>
            </a:r>
          </a:p>
          <a:p>
            <a:pPr lvl="2"/>
            <a:r>
              <a:rPr lang="en-GB" sz="2400" dirty="0">
                <a:solidFill>
                  <a:srgbClr val="292929"/>
                </a:solidFill>
                <a:latin typeface="Calibri" panose="020F0502020204030204" pitchFamily="34" charset="0"/>
              </a:rPr>
              <a:t>Cheap, easy maintenance</a:t>
            </a:r>
          </a:p>
          <a:p>
            <a:pPr lvl="2"/>
            <a:r>
              <a:rPr lang="en-GB" sz="2400" b="0" dirty="0">
                <a:solidFill>
                  <a:srgbClr val="292929"/>
                </a:solidFill>
                <a:latin typeface="Calibri" panose="020F0502020204030204" pitchFamily="34" charset="0"/>
              </a:rPr>
              <a:t>Admissible load: 6 tons (PU pads 75 Shore A) / 10 tons (PU pads 90 Shore A) </a:t>
            </a:r>
          </a:p>
          <a:p>
            <a:pPr lvl="2"/>
            <a:r>
              <a:rPr lang="en-GB" sz="2400" b="0" dirty="0">
                <a:solidFill>
                  <a:srgbClr val="292929"/>
                </a:solidFill>
                <a:latin typeface="Calibri" panose="020F0502020204030204" pitchFamily="34" charset="0"/>
              </a:rPr>
              <a:t>Range: ±10 mm vertical / ±8 (4) mm horizontal</a:t>
            </a:r>
          </a:p>
          <a:p>
            <a:pPr lvl="2"/>
            <a:r>
              <a:rPr lang="en-GB" sz="2400" b="0" dirty="0">
                <a:solidFill>
                  <a:srgbClr val="292929"/>
                </a:solidFill>
                <a:latin typeface="Calibri" panose="020F0502020204030204" pitchFamily="34" charset="0"/>
              </a:rPr>
              <a:t>The only issue is the reliability (today)</a:t>
            </a:r>
          </a:p>
          <a:p>
            <a:pPr lvl="2"/>
            <a:endParaRPr lang="en-GB" sz="2400" b="0" dirty="0">
              <a:solidFill>
                <a:srgbClr val="292929"/>
              </a:solidFill>
              <a:latin typeface="Calibri" panose="020F0502020204030204" pitchFamily="34" charset="0"/>
            </a:endParaRPr>
          </a:p>
          <a:p>
            <a:pPr marL="628650" lvl="2" indent="0">
              <a:buNone/>
            </a:pPr>
            <a:endParaRPr lang="en-GB" sz="2400" b="0" dirty="0">
              <a:solidFill>
                <a:srgbClr val="292929"/>
              </a:solidFill>
              <a:latin typeface="Calibri" panose="020F0502020204030204" pitchFamily="34" charset="0"/>
            </a:endParaRPr>
          </a:p>
          <a:p>
            <a:pPr marL="0" indent="0">
              <a:buNone/>
            </a:pPr>
            <a:endParaRPr lang="en-GB" sz="2400" b="0" dirty="0">
              <a:solidFill>
                <a:srgbClr val="292929"/>
              </a:solidFill>
              <a:latin typeface="Calibri" panose="020F0502020204030204" pitchFamily="34" charset="0"/>
            </a:endParaRPr>
          </a:p>
          <a:p>
            <a:pPr marL="0" indent="0">
              <a:buNone/>
            </a:pPr>
            <a:endParaRPr lang="en-GB" sz="2400" b="0" i="0" dirty="0">
              <a:solidFill>
                <a:srgbClr val="292929"/>
              </a:solidFill>
              <a:effectLst/>
              <a:latin typeface="sourcesans-regular"/>
            </a:endParaRPr>
          </a:p>
          <a:p>
            <a:pPr marL="0" indent="0">
              <a:buNone/>
            </a:pPr>
            <a:endParaRPr lang="en-US" sz="2400"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a:t>PU </a:t>
            </a:r>
            <a:r>
              <a:rPr lang="de-DE" dirty="0" err="1"/>
              <a:t>jacks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3</a:t>
            </a:fld>
            <a:endParaRPr lang="en-US" dirty="0"/>
          </a:p>
        </p:txBody>
      </p:sp>
      <p:grpSp>
        <p:nvGrpSpPr>
          <p:cNvPr id="12" name="Group 11">
            <a:extLst>
              <a:ext uri="{FF2B5EF4-FFF2-40B4-BE49-F238E27FC236}">
                <a16:creationId xmlns:a16="http://schemas.microsoft.com/office/drawing/2014/main" id="{44929D74-028E-F318-9BD6-7AF7D5358573}"/>
              </a:ext>
            </a:extLst>
          </p:cNvPr>
          <p:cNvGrpSpPr/>
          <p:nvPr/>
        </p:nvGrpSpPr>
        <p:grpSpPr>
          <a:xfrm>
            <a:off x="7275314" y="3970084"/>
            <a:ext cx="4755329" cy="2180467"/>
            <a:chOff x="5355721" y="3687755"/>
            <a:chExt cx="4755329" cy="2180467"/>
          </a:xfrm>
        </p:grpSpPr>
        <p:grpSp>
          <p:nvGrpSpPr>
            <p:cNvPr id="15" name="Group 14">
              <a:extLst>
                <a:ext uri="{FF2B5EF4-FFF2-40B4-BE49-F238E27FC236}">
                  <a16:creationId xmlns:a16="http://schemas.microsoft.com/office/drawing/2014/main" id="{41C213AB-EF58-21C8-5ABD-19E29FB71EA3}"/>
                </a:ext>
              </a:extLst>
            </p:cNvPr>
            <p:cNvGrpSpPr/>
            <p:nvPr/>
          </p:nvGrpSpPr>
          <p:grpSpPr>
            <a:xfrm>
              <a:off x="5355721" y="3687755"/>
              <a:ext cx="2767923" cy="2180467"/>
              <a:chOff x="4868695" y="3697280"/>
              <a:chExt cx="2767923" cy="2180467"/>
            </a:xfrm>
          </p:grpSpPr>
          <p:pic>
            <p:nvPicPr>
              <p:cNvPr id="4" name="Content Placeholder 6">
                <a:extLst>
                  <a:ext uri="{FF2B5EF4-FFF2-40B4-BE49-F238E27FC236}">
                    <a16:creationId xmlns:a16="http://schemas.microsoft.com/office/drawing/2014/main" id="{3E5817B0-A7A6-EAA8-5A00-A3F97534A78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868695" y="3697280"/>
                <a:ext cx="2767923" cy="2180467"/>
              </a:xfrm>
              <a:prstGeom prst="rect">
                <a:avLst/>
              </a:prstGeom>
            </p:spPr>
          </p:pic>
          <p:sp>
            <p:nvSpPr>
              <p:cNvPr id="13" name="Rectangle 12">
                <a:extLst>
                  <a:ext uri="{FF2B5EF4-FFF2-40B4-BE49-F238E27FC236}">
                    <a16:creationId xmlns:a16="http://schemas.microsoft.com/office/drawing/2014/main" id="{6B00D070-D4FC-67EC-79D6-694E36463E87}"/>
                  </a:ext>
                </a:extLst>
              </p:cNvPr>
              <p:cNvSpPr/>
              <p:nvPr/>
            </p:nvSpPr>
            <p:spPr>
              <a:xfrm>
                <a:off x="6039852" y="3876675"/>
                <a:ext cx="533400" cy="400050"/>
              </a:xfrm>
              <a:prstGeom prst="rect">
                <a:avLst/>
              </a:prstGeom>
              <a:solidFill>
                <a:srgbClr val="FF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Rectangle 13">
                <a:extLst>
                  <a:ext uri="{FF2B5EF4-FFF2-40B4-BE49-F238E27FC236}">
                    <a16:creationId xmlns:a16="http://schemas.microsoft.com/office/drawing/2014/main" id="{19ACD82B-920F-6EA6-1F09-4DBB2A6C51F6}"/>
                  </a:ext>
                </a:extLst>
              </p:cNvPr>
              <p:cNvSpPr/>
              <p:nvPr/>
            </p:nvSpPr>
            <p:spPr>
              <a:xfrm>
                <a:off x="6039852" y="5264951"/>
                <a:ext cx="533400" cy="400050"/>
              </a:xfrm>
              <a:prstGeom prst="rect">
                <a:avLst/>
              </a:prstGeom>
              <a:solidFill>
                <a:srgbClr val="FF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6" name="Picture 15">
              <a:extLst>
                <a:ext uri="{FF2B5EF4-FFF2-40B4-BE49-F238E27FC236}">
                  <a16:creationId xmlns:a16="http://schemas.microsoft.com/office/drawing/2014/main" id="{1A06FCEF-0FE8-47BA-01C6-B090E65C4F9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48362" y="4002424"/>
              <a:ext cx="862688" cy="804414"/>
            </a:xfrm>
            <a:prstGeom prst="rect">
              <a:avLst/>
            </a:prstGeom>
          </p:spPr>
        </p:pic>
        <p:cxnSp>
          <p:nvCxnSpPr>
            <p:cNvPr id="17" name="Straight Arrow Connector 16">
              <a:extLst>
                <a:ext uri="{FF2B5EF4-FFF2-40B4-BE49-F238E27FC236}">
                  <a16:creationId xmlns:a16="http://schemas.microsoft.com/office/drawing/2014/main" id="{A0860EAF-6107-D555-63E2-92B6E23A9259}"/>
                </a:ext>
              </a:extLst>
            </p:cNvPr>
            <p:cNvCxnSpPr>
              <a:cxnSpLocks/>
            </p:cNvCxnSpPr>
            <p:nvPr/>
          </p:nvCxnSpPr>
          <p:spPr>
            <a:xfrm flipH="1" flipV="1">
              <a:off x="6962775" y="4002424"/>
              <a:ext cx="2375729" cy="3210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7F0A5855-5155-AA84-2420-BCC117BE7246}"/>
                </a:ext>
              </a:extLst>
            </p:cNvPr>
            <p:cNvCxnSpPr>
              <a:cxnSpLocks/>
            </p:cNvCxnSpPr>
            <p:nvPr/>
          </p:nvCxnSpPr>
          <p:spPr>
            <a:xfrm flipH="1">
              <a:off x="7060278" y="4502386"/>
              <a:ext cx="2397495" cy="8405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pic>
        <p:nvPicPr>
          <p:cNvPr id="20" name="Picture 19">
            <a:extLst>
              <a:ext uri="{FF2B5EF4-FFF2-40B4-BE49-F238E27FC236}">
                <a16:creationId xmlns:a16="http://schemas.microsoft.com/office/drawing/2014/main" id="{D546209F-F5CF-873E-240E-E1BFDDB72822}"/>
              </a:ext>
            </a:extLst>
          </p:cNvPr>
          <p:cNvPicPr>
            <a:picLocks noChangeAspect="1"/>
          </p:cNvPicPr>
          <p:nvPr/>
        </p:nvPicPr>
        <p:blipFill>
          <a:blip r:embed="rId4"/>
          <a:stretch>
            <a:fillRect/>
          </a:stretch>
        </p:blipFill>
        <p:spPr>
          <a:xfrm>
            <a:off x="8931549" y="551887"/>
            <a:ext cx="2531813" cy="2342552"/>
          </a:xfrm>
          <a:prstGeom prst="rect">
            <a:avLst/>
          </a:prstGeom>
        </p:spPr>
      </p:pic>
    </p:spTree>
    <p:extLst>
      <p:ext uri="{BB962C8B-B14F-4D97-AF65-F5344CB8AC3E}">
        <p14:creationId xmlns:p14="http://schemas.microsoft.com/office/powerpoint/2010/main" val="3523432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266874" y="1297490"/>
            <a:ext cx="10551011" cy="4608512"/>
          </a:xfrm>
        </p:spPr>
        <p:txBody>
          <a:bodyPr/>
          <a:lstStyle/>
          <a:p>
            <a:pPr lvl="1"/>
            <a:r>
              <a:rPr lang="en-GB" sz="2400" dirty="0">
                <a:solidFill>
                  <a:srgbClr val="292929"/>
                </a:solidFill>
                <a:latin typeface="Calibri" panose="020F0502020204030204" pitchFamily="34" charset="0"/>
              </a:rPr>
              <a:t>Last full exchange campaign was done in 2000 and 2003 after having installed non conform PU pastilles.</a:t>
            </a:r>
          </a:p>
          <a:p>
            <a:pPr lvl="1"/>
            <a:r>
              <a:rPr lang="en-GB" sz="2400" dirty="0">
                <a:solidFill>
                  <a:srgbClr val="292929"/>
                </a:solidFill>
                <a:latin typeface="Calibri" panose="020F0502020204030204" pitchFamily="34" charset="0"/>
              </a:rPr>
              <a:t>A detailed report was issued and a test procedure for all delivered batches defined </a:t>
            </a:r>
            <a:r>
              <a:rPr lang="en-GB" sz="2400" dirty="0">
                <a:solidFill>
                  <a:srgbClr val="292929"/>
                </a:solidFill>
                <a:latin typeface="Calibri" panose="020F0502020204030204" pitchFamily="34" charset="0"/>
                <a:hlinkClick r:id="rId2"/>
              </a:rPr>
              <a:t>https://edms.cern.ch/document/402303/2</a:t>
            </a:r>
            <a:endParaRPr lang="en-GB" sz="2400" dirty="0">
              <a:solidFill>
                <a:srgbClr val="292929"/>
              </a:solidFill>
              <a:latin typeface="Calibri" panose="020F0502020204030204" pitchFamily="34" charset="0"/>
            </a:endParaRPr>
          </a:p>
          <a:p>
            <a:pPr lvl="1"/>
            <a:r>
              <a:rPr lang="en-GB" sz="2400" dirty="0">
                <a:solidFill>
                  <a:srgbClr val="292929"/>
                </a:solidFill>
                <a:latin typeface="Calibri" panose="020F0502020204030204" pitchFamily="34" charset="0"/>
              </a:rPr>
              <a:t>Since then, all batches should have been tested…</a:t>
            </a:r>
          </a:p>
          <a:p>
            <a:pPr lvl="2"/>
            <a:r>
              <a:rPr lang="en-GB" sz="2400" dirty="0">
                <a:solidFill>
                  <a:srgbClr val="292929"/>
                </a:solidFill>
                <a:latin typeface="Calibri" panose="020F0502020204030204" pitchFamily="34" charset="0"/>
              </a:rPr>
              <a:t>In reality this was not done systematically…</a:t>
            </a:r>
          </a:p>
          <a:p>
            <a:pPr lvl="2"/>
            <a:r>
              <a:rPr lang="en-GB" sz="2400" dirty="0">
                <a:solidFill>
                  <a:srgbClr val="292929"/>
                </a:solidFill>
                <a:latin typeface="Calibri" panose="020F0502020204030204" pitchFamily="34" charset="0"/>
              </a:rPr>
              <a:t>No trace of which batch went in which jack and where…</a:t>
            </a:r>
          </a:p>
          <a:p>
            <a:pPr lvl="1"/>
            <a:r>
              <a:rPr lang="en-GB" sz="2400" dirty="0">
                <a:solidFill>
                  <a:srgbClr val="292929"/>
                </a:solidFill>
                <a:latin typeface="Calibri" panose="020F0502020204030204" pitchFamily="34" charset="0"/>
              </a:rPr>
              <a:t>The manufacturer A&amp;O was obliged to adapt the composition due to regulations of additives without notifying CERN</a:t>
            </a:r>
          </a:p>
          <a:p>
            <a:pPr marL="366712" lvl="1" indent="0">
              <a:buNone/>
            </a:pPr>
            <a:endParaRPr lang="en-GB" sz="2400" dirty="0">
              <a:solidFill>
                <a:srgbClr val="292929"/>
              </a:solidFill>
              <a:latin typeface="Calibri" panose="020F0502020204030204" pitchFamily="34" charset="0"/>
            </a:endParaRPr>
          </a:p>
          <a:p>
            <a:pPr marL="0" indent="0">
              <a:buNone/>
            </a:pPr>
            <a:endParaRPr lang="en-GB" sz="2400" b="0" dirty="0">
              <a:solidFill>
                <a:srgbClr val="292929"/>
              </a:solidFill>
              <a:latin typeface="Calibri" panose="020F0502020204030204" pitchFamily="34" charset="0"/>
            </a:endParaRPr>
          </a:p>
          <a:p>
            <a:pPr marL="0" indent="0">
              <a:buNone/>
            </a:pPr>
            <a:endParaRPr lang="en-GB" sz="2400" b="0" i="0" dirty="0">
              <a:solidFill>
                <a:srgbClr val="292929"/>
              </a:solidFill>
              <a:effectLst/>
              <a:latin typeface="sourcesans-regular"/>
            </a:endParaRPr>
          </a:p>
          <a:p>
            <a:pPr marL="0" indent="0">
              <a:buNone/>
            </a:pPr>
            <a:endParaRPr lang="en-US" sz="2400"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History</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817949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266874" y="1297490"/>
            <a:ext cx="10551011" cy="4608512"/>
          </a:xfrm>
        </p:spPr>
        <p:txBody>
          <a:bodyPr/>
          <a:lstStyle/>
          <a:p>
            <a:pPr lvl="1"/>
            <a:r>
              <a:rPr lang="en-GB" sz="2400" dirty="0">
                <a:solidFill>
                  <a:srgbClr val="292929"/>
                </a:solidFill>
                <a:latin typeface="Calibri" panose="020F0502020204030204" pitchFamily="34" charset="0"/>
              </a:rPr>
              <a:t>Observed orbit drift in the SPS in August 2016</a:t>
            </a:r>
          </a:p>
          <a:p>
            <a:pPr lvl="2"/>
            <a:r>
              <a:rPr lang="en-GB" sz="2400" dirty="0">
                <a:solidFill>
                  <a:srgbClr val="292929"/>
                </a:solidFill>
                <a:latin typeface="Calibri" panose="020F0502020204030204" pitchFamily="34" charset="0"/>
              </a:rPr>
              <a:t>2 Jacks of standard quadrupoles failed</a:t>
            </a:r>
          </a:p>
          <a:p>
            <a:pPr lvl="1"/>
            <a:r>
              <a:rPr lang="en-GB" sz="2400" dirty="0">
                <a:solidFill>
                  <a:srgbClr val="292929"/>
                </a:solidFill>
                <a:latin typeface="Calibri" panose="020F0502020204030204" pitchFamily="34" charset="0"/>
              </a:rPr>
              <a:t>One more case in 2017 and 2018, </a:t>
            </a:r>
          </a:p>
          <a:p>
            <a:pPr lvl="1"/>
            <a:r>
              <a:rPr lang="en-GB" sz="2400" dirty="0">
                <a:solidFill>
                  <a:srgbClr val="292929"/>
                </a:solidFill>
                <a:latin typeface="Calibri" panose="020F0502020204030204" pitchFamily="34" charset="0"/>
              </a:rPr>
              <a:t>Still no sign for systematic degradation</a:t>
            </a:r>
          </a:p>
          <a:p>
            <a:pPr lvl="1"/>
            <a:r>
              <a:rPr lang="en-GB" sz="2400" dirty="0">
                <a:solidFill>
                  <a:srgbClr val="292929"/>
                </a:solidFill>
                <a:latin typeface="Calibri" panose="020F0502020204030204" pitchFamily="34" charset="0"/>
              </a:rPr>
              <a:t>Starting investigations</a:t>
            </a:r>
          </a:p>
          <a:p>
            <a:pPr lvl="1"/>
            <a:endParaRPr lang="en-GB" sz="2400" dirty="0">
              <a:solidFill>
                <a:srgbClr val="292929"/>
              </a:solidFill>
              <a:latin typeface="Calibri" panose="020F0502020204030204" pitchFamily="34" charset="0"/>
            </a:endParaRPr>
          </a:p>
          <a:p>
            <a:pPr marL="0" indent="0">
              <a:buNone/>
            </a:pPr>
            <a:endParaRPr lang="en-GB" sz="2400" b="0" dirty="0">
              <a:solidFill>
                <a:srgbClr val="292929"/>
              </a:solidFill>
              <a:latin typeface="Calibri" panose="020F0502020204030204" pitchFamily="34" charset="0"/>
            </a:endParaRPr>
          </a:p>
          <a:p>
            <a:pPr marL="0" indent="0">
              <a:buNone/>
            </a:pPr>
            <a:endParaRPr lang="en-GB" sz="2400" b="0" i="0" dirty="0">
              <a:solidFill>
                <a:srgbClr val="292929"/>
              </a:solidFill>
              <a:effectLst/>
              <a:latin typeface="sourcesans-regular"/>
            </a:endParaRPr>
          </a:p>
          <a:p>
            <a:pPr marL="0" indent="0">
              <a:buNone/>
            </a:pPr>
            <a:endParaRPr lang="en-US" sz="2400"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Failing</a:t>
            </a:r>
            <a:r>
              <a:rPr lang="de-DE" dirty="0"/>
              <a:t> Jacks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5" name="Picture 4">
            <a:extLst>
              <a:ext uri="{FF2B5EF4-FFF2-40B4-BE49-F238E27FC236}">
                <a16:creationId xmlns:a16="http://schemas.microsoft.com/office/drawing/2014/main" id="{FCFAEFDC-CF58-CA17-B7B0-E0B4A7CE4F5A}"/>
              </a:ext>
            </a:extLst>
          </p:cNvPr>
          <p:cNvPicPr>
            <a:picLocks noChangeAspect="1"/>
          </p:cNvPicPr>
          <p:nvPr/>
        </p:nvPicPr>
        <p:blipFill rotWithShape="1">
          <a:blip r:embed="rId2">
            <a:extLst>
              <a:ext uri="{28A0092B-C50C-407E-A947-70E740481C1C}">
                <a14:useLocalDpi xmlns:a14="http://schemas.microsoft.com/office/drawing/2010/main" val="0"/>
              </a:ext>
            </a:extLst>
          </a:blip>
          <a:srcRect t="10794" b="24444"/>
          <a:stretch/>
        </p:blipFill>
        <p:spPr>
          <a:xfrm>
            <a:off x="4309298" y="3223449"/>
            <a:ext cx="2466161" cy="2852023"/>
          </a:xfrm>
          <a:prstGeom prst="rect">
            <a:avLst/>
          </a:prstGeom>
        </p:spPr>
      </p:pic>
      <p:grpSp>
        <p:nvGrpSpPr>
          <p:cNvPr id="7" name="Group 6">
            <a:extLst>
              <a:ext uri="{FF2B5EF4-FFF2-40B4-BE49-F238E27FC236}">
                <a16:creationId xmlns:a16="http://schemas.microsoft.com/office/drawing/2014/main" id="{9BE307F6-125A-A90D-0327-F5D475B2D5A5}"/>
              </a:ext>
            </a:extLst>
          </p:cNvPr>
          <p:cNvGrpSpPr/>
          <p:nvPr/>
        </p:nvGrpSpPr>
        <p:grpSpPr>
          <a:xfrm>
            <a:off x="7150409" y="1008210"/>
            <a:ext cx="4633603" cy="4841580"/>
            <a:chOff x="3316718" y="3229254"/>
            <a:chExt cx="4796939" cy="6187917"/>
          </a:xfrm>
        </p:grpSpPr>
        <p:pic>
          <p:nvPicPr>
            <p:cNvPr id="8" name="Picture 7">
              <a:extLst>
                <a:ext uri="{FF2B5EF4-FFF2-40B4-BE49-F238E27FC236}">
                  <a16:creationId xmlns:a16="http://schemas.microsoft.com/office/drawing/2014/main" id="{14F3F94F-C13C-3CD3-F473-F0423CFC74E7}"/>
                </a:ext>
              </a:extLst>
            </p:cNvPr>
            <p:cNvPicPr>
              <a:picLocks noChangeAspect="1"/>
            </p:cNvPicPr>
            <p:nvPr/>
          </p:nvPicPr>
          <p:blipFill>
            <a:blip r:embed="rId3"/>
            <a:stretch>
              <a:fillRect/>
            </a:stretch>
          </p:blipFill>
          <p:spPr>
            <a:xfrm>
              <a:off x="3316718" y="3229254"/>
              <a:ext cx="4796939" cy="3727796"/>
            </a:xfrm>
            <a:prstGeom prst="rect">
              <a:avLst/>
            </a:prstGeom>
          </p:spPr>
        </p:pic>
        <p:sp>
          <p:nvSpPr>
            <p:cNvPr id="9" name="Rectangle 8">
              <a:extLst>
                <a:ext uri="{FF2B5EF4-FFF2-40B4-BE49-F238E27FC236}">
                  <a16:creationId xmlns:a16="http://schemas.microsoft.com/office/drawing/2014/main" id="{BF9B4832-C218-8F96-D1F3-E7C9BAD1F4DA}"/>
                </a:ext>
              </a:extLst>
            </p:cNvPr>
            <p:cNvSpPr/>
            <p:nvPr/>
          </p:nvSpPr>
          <p:spPr>
            <a:xfrm>
              <a:off x="4422751" y="7883057"/>
              <a:ext cx="2584873" cy="1534114"/>
            </a:xfrm>
            <a:prstGeom prst="rect">
              <a:avLst/>
            </a:prstGeom>
          </p:spPr>
          <p:txBody>
            <a:bodyPr wrap="square">
              <a:spAutoFit/>
            </a:bodyPr>
            <a:lstStyle/>
            <a:p>
              <a:r>
                <a:rPr lang="en-GB" dirty="0"/>
                <a:t>Min	-0.52	mm</a:t>
              </a:r>
            </a:p>
            <a:p>
              <a:r>
                <a:rPr lang="en-GB" dirty="0"/>
                <a:t>Max 	 0.30	mm</a:t>
              </a:r>
            </a:p>
            <a:p>
              <a:r>
                <a:rPr lang="en-GB" dirty="0"/>
                <a:t>Average	-0.01	mm</a:t>
              </a:r>
            </a:p>
            <a:p>
              <a:r>
                <a:rPr lang="en-GB" dirty="0"/>
                <a:t>RMS	 0.11	mm</a:t>
              </a:r>
            </a:p>
          </p:txBody>
        </p:sp>
      </p:grpSp>
    </p:spTree>
    <p:extLst>
      <p:ext uri="{BB962C8B-B14F-4D97-AF65-F5344CB8AC3E}">
        <p14:creationId xmlns:p14="http://schemas.microsoft.com/office/powerpoint/2010/main" val="8537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410335" y="1071031"/>
            <a:ext cx="10551011" cy="4608512"/>
          </a:xfrm>
        </p:spPr>
        <p:txBody>
          <a:bodyPr/>
          <a:lstStyle/>
          <a:p>
            <a:pPr lvl="1"/>
            <a:r>
              <a:rPr lang="en-GB" sz="2400" dirty="0">
                <a:solidFill>
                  <a:srgbClr val="292929"/>
                </a:solidFill>
                <a:latin typeface="Calibri" panose="020F0502020204030204" pitchFamily="34" charset="0"/>
              </a:rPr>
              <a:t>Inspection at the start of LS2 showed 9 evident cases of failing jacks</a:t>
            </a:r>
          </a:p>
          <a:p>
            <a:pPr lvl="1"/>
            <a:r>
              <a:rPr lang="en-GB" sz="2400" dirty="0">
                <a:solidFill>
                  <a:srgbClr val="292929"/>
                </a:solidFill>
                <a:latin typeface="Calibri" panose="020F0502020204030204" pitchFamily="34" charset="0"/>
              </a:rPr>
              <a:t>The LS2 works gave access to jacks from LSS5 and LSS3 for internal inspections</a:t>
            </a:r>
          </a:p>
          <a:p>
            <a:pPr lvl="1"/>
            <a:r>
              <a:rPr lang="en-GB" sz="2400" dirty="0">
                <a:solidFill>
                  <a:srgbClr val="292929"/>
                </a:solidFill>
                <a:latin typeface="Calibri" panose="020F0502020204030204" pitchFamily="34" charset="0"/>
              </a:rPr>
              <a:t>Many more jacks have been affected et different levels, not visible outside</a:t>
            </a:r>
          </a:p>
          <a:p>
            <a:pPr lvl="1"/>
            <a:r>
              <a:rPr lang="en-GB" sz="2400" dirty="0">
                <a:solidFill>
                  <a:srgbClr val="292929"/>
                </a:solidFill>
                <a:latin typeface="Calibri" panose="020F0502020204030204" pitchFamily="34" charset="0"/>
              </a:rPr>
              <a:t>Different failure mode than in the past (Chips vs extrusion)</a:t>
            </a:r>
          </a:p>
          <a:p>
            <a:pPr lvl="1"/>
            <a:endParaRPr lang="en-GB" sz="2400" dirty="0">
              <a:solidFill>
                <a:srgbClr val="292929"/>
              </a:solidFill>
              <a:latin typeface="Calibri" panose="020F0502020204030204" pitchFamily="34" charset="0"/>
            </a:endParaRPr>
          </a:p>
          <a:p>
            <a:pPr lvl="1"/>
            <a:endParaRPr lang="en-GB" sz="2400" dirty="0">
              <a:solidFill>
                <a:srgbClr val="292929"/>
              </a:solidFill>
              <a:latin typeface="Calibri" panose="020F0502020204030204" pitchFamily="34" charset="0"/>
            </a:endParaRPr>
          </a:p>
          <a:p>
            <a:pPr lvl="1"/>
            <a:endParaRPr lang="en-GB" sz="2400" dirty="0">
              <a:solidFill>
                <a:srgbClr val="292929"/>
              </a:solidFill>
              <a:latin typeface="Calibri" panose="020F0502020204030204" pitchFamily="34" charset="0"/>
            </a:endParaRPr>
          </a:p>
          <a:p>
            <a:pPr lvl="1"/>
            <a:endParaRPr lang="en-GB" sz="2400" dirty="0">
              <a:solidFill>
                <a:srgbClr val="292929"/>
              </a:solidFill>
              <a:latin typeface="Calibri" panose="020F0502020204030204" pitchFamily="34" charset="0"/>
            </a:endParaRPr>
          </a:p>
          <a:p>
            <a:pPr marL="0" indent="0">
              <a:buNone/>
            </a:pPr>
            <a:endParaRPr lang="en-GB" sz="2400" b="0" dirty="0">
              <a:solidFill>
                <a:srgbClr val="292929"/>
              </a:solidFill>
              <a:latin typeface="Calibri" panose="020F0502020204030204" pitchFamily="34" charset="0"/>
            </a:endParaRPr>
          </a:p>
          <a:p>
            <a:pPr marL="0" indent="0">
              <a:buNone/>
            </a:pPr>
            <a:endParaRPr lang="en-GB" sz="2400" b="0" i="0" dirty="0">
              <a:solidFill>
                <a:srgbClr val="292929"/>
              </a:solidFill>
              <a:effectLst/>
              <a:latin typeface="sourcesans-regular"/>
            </a:endParaRPr>
          </a:p>
          <a:p>
            <a:pPr marL="0" indent="0">
              <a:buNone/>
            </a:pPr>
            <a:endParaRPr lang="en-US" sz="2400"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a:t>LS2 </a:t>
            </a:r>
            <a:r>
              <a:rPr lang="de-DE" dirty="0" err="1"/>
              <a:t>actions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4" name="Picture 3">
            <a:extLst>
              <a:ext uri="{FF2B5EF4-FFF2-40B4-BE49-F238E27FC236}">
                <a16:creationId xmlns:a16="http://schemas.microsoft.com/office/drawing/2014/main" id="{D72192AA-D736-C4DA-7849-E67748999E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545" y="2987838"/>
            <a:ext cx="3365863" cy="2524397"/>
          </a:xfrm>
          <a:prstGeom prst="rect">
            <a:avLst/>
          </a:prstGeom>
        </p:spPr>
      </p:pic>
      <p:pic>
        <p:nvPicPr>
          <p:cNvPr id="5" name="Picture 4">
            <a:extLst>
              <a:ext uri="{FF2B5EF4-FFF2-40B4-BE49-F238E27FC236}">
                <a16:creationId xmlns:a16="http://schemas.microsoft.com/office/drawing/2014/main" id="{077319A8-0E30-F811-BA5D-8E25FFB8DD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2200" y="2987837"/>
            <a:ext cx="3365862" cy="2524397"/>
          </a:xfrm>
          <a:prstGeom prst="rect">
            <a:avLst/>
          </a:prstGeom>
        </p:spPr>
      </p:pic>
      <p:pic>
        <p:nvPicPr>
          <p:cNvPr id="7" name="Picture 6">
            <a:extLst>
              <a:ext uri="{FF2B5EF4-FFF2-40B4-BE49-F238E27FC236}">
                <a16:creationId xmlns:a16="http://schemas.microsoft.com/office/drawing/2014/main" id="{8826124C-0DE6-23B3-1D07-DFB7FCAF29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5855" y="2987838"/>
            <a:ext cx="3365863" cy="2524397"/>
          </a:xfrm>
          <a:prstGeom prst="rect">
            <a:avLst/>
          </a:prstGeom>
        </p:spPr>
      </p:pic>
      <p:sp>
        <p:nvSpPr>
          <p:cNvPr id="8" name="TextBox 7">
            <a:extLst>
              <a:ext uri="{FF2B5EF4-FFF2-40B4-BE49-F238E27FC236}">
                <a16:creationId xmlns:a16="http://schemas.microsoft.com/office/drawing/2014/main" id="{AAA57947-E90D-C2EF-D872-C4EA70EA0E23}"/>
              </a:ext>
            </a:extLst>
          </p:cNvPr>
          <p:cNvSpPr txBox="1"/>
          <p:nvPr/>
        </p:nvSpPr>
        <p:spPr>
          <a:xfrm>
            <a:off x="968916" y="5663906"/>
            <a:ext cx="2865120" cy="400110"/>
          </a:xfrm>
          <a:prstGeom prst="rect">
            <a:avLst/>
          </a:prstGeom>
          <a:noFill/>
        </p:spPr>
        <p:txBody>
          <a:bodyPr wrap="square" rtlCol="0">
            <a:spAutoFit/>
          </a:bodyPr>
          <a:lstStyle/>
          <a:p>
            <a:pPr algn="ctr"/>
            <a:r>
              <a:rPr lang="en-US" sz="2000" dirty="0"/>
              <a:t>Severely damaged</a:t>
            </a:r>
          </a:p>
        </p:txBody>
      </p:sp>
      <p:sp>
        <p:nvSpPr>
          <p:cNvPr id="9" name="TextBox 8">
            <a:extLst>
              <a:ext uri="{FF2B5EF4-FFF2-40B4-BE49-F238E27FC236}">
                <a16:creationId xmlns:a16="http://schemas.microsoft.com/office/drawing/2014/main" id="{CD6A64EE-1AC0-8872-584D-D34AA4688D3E}"/>
              </a:ext>
            </a:extLst>
          </p:cNvPr>
          <p:cNvSpPr txBox="1"/>
          <p:nvPr/>
        </p:nvSpPr>
        <p:spPr>
          <a:xfrm>
            <a:off x="4532571" y="5663906"/>
            <a:ext cx="2865120" cy="400110"/>
          </a:xfrm>
          <a:prstGeom prst="rect">
            <a:avLst/>
          </a:prstGeom>
          <a:noFill/>
        </p:spPr>
        <p:txBody>
          <a:bodyPr wrap="square" rtlCol="0">
            <a:spAutoFit/>
          </a:bodyPr>
          <a:lstStyle/>
          <a:p>
            <a:pPr algn="ctr"/>
            <a:r>
              <a:rPr lang="en-US" sz="2000" dirty="0"/>
              <a:t>Significantly damaged</a:t>
            </a:r>
          </a:p>
        </p:txBody>
      </p:sp>
      <p:sp>
        <p:nvSpPr>
          <p:cNvPr id="10" name="TextBox 9">
            <a:extLst>
              <a:ext uri="{FF2B5EF4-FFF2-40B4-BE49-F238E27FC236}">
                <a16:creationId xmlns:a16="http://schemas.microsoft.com/office/drawing/2014/main" id="{39BA38C8-582A-1C2F-E33E-2CBB62267543}"/>
              </a:ext>
            </a:extLst>
          </p:cNvPr>
          <p:cNvSpPr txBox="1"/>
          <p:nvPr/>
        </p:nvSpPr>
        <p:spPr>
          <a:xfrm>
            <a:off x="8096226" y="5663906"/>
            <a:ext cx="2865120" cy="400110"/>
          </a:xfrm>
          <a:prstGeom prst="rect">
            <a:avLst/>
          </a:prstGeom>
          <a:noFill/>
        </p:spPr>
        <p:txBody>
          <a:bodyPr wrap="square" rtlCol="0">
            <a:spAutoFit/>
          </a:bodyPr>
          <a:lstStyle/>
          <a:p>
            <a:pPr algn="ctr"/>
            <a:r>
              <a:rPr lang="en-US" sz="2000" dirty="0"/>
              <a:t>Slightly damaged</a:t>
            </a:r>
          </a:p>
        </p:txBody>
      </p:sp>
    </p:spTree>
    <p:extLst>
      <p:ext uri="{BB962C8B-B14F-4D97-AF65-F5344CB8AC3E}">
        <p14:creationId xmlns:p14="http://schemas.microsoft.com/office/powerpoint/2010/main" val="2802297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410335" y="1071031"/>
            <a:ext cx="10551011" cy="4608512"/>
          </a:xfrm>
        </p:spPr>
        <p:txBody>
          <a:bodyPr/>
          <a:lstStyle/>
          <a:p>
            <a:pPr lvl="1"/>
            <a:endParaRPr lang="en-GB" sz="2400" dirty="0">
              <a:solidFill>
                <a:srgbClr val="292929"/>
              </a:solidFill>
              <a:latin typeface="Calibri" panose="020F0502020204030204" pitchFamily="34" charset="0"/>
            </a:endParaRPr>
          </a:p>
          <a:p>
            <a:pPr lvl="1"/>
            <a:endParaRPr lang="en-GB" sz="2400" dirty="0">
              <a:solidFill>
                <a:srgbClr val="292929"/>
              </a:solidFill>
              <a:latin typeface="Calibri" panose="020F0502020204030204" pitchFamily="34" charset="0"/>
            </a:endParaRPr>
          </a:p>
          <a:p>
            <a:pPr lvl="1"/>
            <a:endParaRPr lang="en-GB" sz="2400" dirty="0">
              <a:solidFill>
                <a:srgbClr val="292929"/>
              </a:solidFill>
              <a:latin typeface="Calibri" panose="020F0502020204030204" pitchFamily="34" charset="0"/>
            </a:endParaRPr>
          </a:p>
          <a:p>
            <a:pPr lvl="1"/>
            <a:endParaRPr lang="en-GB" sz="2400" dirty="0">
              <a:solidFill>
                <a:srgbClr val="292929"/>
              </a:solidFill>
              <a:latin typeface="Calibri" panose="020F0502020204030204" pitchFamily="34" charset="0"/>
            </a:endParaRPr>
          </a:p>
          <a:p>
            <a:pPr marL="0" indent="0">
              <a:buNone/>
            </a:pPr>
            <a:endParaRPr lang="en-GB" sz="2400" b="0" dirty="0">
              <a:solidFill>
                <a:srgbClr val="292929"/>
              </a:solidFill>
              <a:latin typeface="Calibri" panose="020F0502020204030204" pitchFamily="34" charset="0"/>
            </a:endParaRPr>
          </a:p>
          <a:p>
            <a:pPr marL="0" indent="0">
              <a:buNone/>
            </a:pPr>
            <a:endParaRPr lang="en-GB" sz="2400" b="0" i="0" dirty="0">
              <a:solidFill>
                <a:srgbClr val="292929"/>
              </a:solidFill>
              <a:effectLst/>
              <a:latin typeface="sourcesans-regular"/>
            </a:endParaRPr>
          </a:p>
          <a:p>
            <a:pPr marL="0" indent="0">
              <a:buNone/>
            </a:pPr>
            <a:endParaRPr lang="en-US" sz="2400"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err="1"/>
              <a:t>Latest</a:t>
            </a:r>
            <a:r>
              <a:rPr lang="de-DE" dirty="0"/>
              <a:t> </a:t>
            </a:r>
            <a:r>
              <a:rPr lang="de-DE" dirty="0" err="1"/>
              <a:t>failures</a:t>
            </a:r>
            <a:r>
              <a:rPr lang="de-DE" dirty="0"/>
              <a:t> in LHC</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1" name="Picture 10">
            <a:extLst>
              <a:ext uri="{FF2B5EF4-FFF2-40B4-BE49-F238E27FC236}">
                <a16:creationId xmlns:a16="http://schemas.microsoft.com/office/drawing/2014/main" id="{31B34B5E-AD3B-513B-9B45-6EF77449715C}"/>
              </a:ext>
            </a:extLst>
          </p:cNvPr>
          <p:cNvPicPr>
            <a:picLocks noChangeAspect="1"/>
          </p:cNvPicPr>
          <p:nvPr/>
        </p:nvPicPr>
        <p:blipFill>
          <a:blip r:embed="rId2"/>
          <a:stretch>
            <a:fillRect/>
          </a:stretch>
        </p:blipFill>
        <p:spPr>
          <a:xfrm>
            <a:off x="8562688" y="4303698"/>
            <a:ext cx="3226112" cy="1813802"/>
          </a:xfrm>
          <a:prstGeom prst="rect">
            <a:avLst/>
          </a:prstGeom>
        </p:spPr>
      </p:pic>
      <p:pic>
        <p:nvPicPr>
          <p:cNvPr id="12" name="Picture 11">
            <a:extLst>
              <a:ext uri="{FF2B5EF4-FFF2-40B4-BE49-F238E27FC236}">
                <a16:creationId xmlns:a16="http://schemas.microsoft.com/office/drawing/2014/main" id="{F500EC26-2562-BA63-8C20-48A69051764A}"/>
              </a:ext>
            </a:extLst>
          </p:cNvPr>
          <p:cNvPicPr>
            <a:picLocks noChangeAspect="1"/>
          </p:cNvPicPr>
          <p:nvPr/>
        </p:nvPicPr>
        <p:blipFill>
          <a:blip r:embed="rId3"/>
          <a:stretch>
            <a:fillRect/>
          </a:stretch>
        </p:blipFill>
        <p:spPr>
          <a:xfrm>
            <a:off x="410335" y="1178457"/>
            <a:ext cx="5220856" cy="3414427"/>
          </a:xfrm>
          <a:prstGeom prst="rect">
            <a:avLst/>
          </a:prstGeom>
        </p:spPr>
      </p:pic>
      <p:pic>
        <p:nvPicPr>
          <p:cNvPr id="13" name="Picture 3">
            <a:extLst>
              <a:ext uri="{FF2B5EF4-FFF2-40B4-BE49-F238E27FC236}">
                <a16:creationId xmlns:a16="http://schemas.microsoft.com/office/drawing/2014/main" id="{A8150821-46A2-0DE4-C0AB-14F18138CF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4853" b="17701"/>
          <a:stretch/>
        </p:blipFill>
        <p:spPr bwMode="auto">
          <a:xfrm>
            <a:off x="5909369" y="4592884"/>
            <a:ext cx="2386899" cy="13959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13" descr="A close up of a camera lens&#10;&#10;Description automatically generated with low confidence">
            <a:extLst>
              <a:ext uri="{FF2B5EF4-FFF2-40B4-BE49-F238E27FC236}">
                <a16:creationId xmlns:a16="http://schemas.microsoft.com/office/drawing/2014/main" id="{76C61B44-F2EF-80C2-9ACC-B4C2756D412E}"/>
              </a:ext>
            </a:extLst>
          </p:cNvPr>
          <p:cNvPicPr>
            <a:picLocks noChangeAspect="1"/>
          </p:cNvPicPr>
          <p:nvPr/>
        </p:nvPicPr>
        <p:blipFill>
          <a:blip r:embed="rId5"/>
          <a:stretch>
            <a:fillRect/>
          </a:stretch>
        </p:blipFill>
        <p:spPr>
          <a:xfrm>
            <a:off x="6560811" y="1195399"/>
            <a:ext cx="2397163" cy="3193394"/>
          </a:xfrm>
          <a:prstGeom prst="rect">
            <a:avLst/>
          </a:prstGeom>
        </p:spPr>
      </p:pic>
      <p:pic>
        <p:nvPicPr>
          <p:cNvPr id="15" name="Picture 14" descr="A picture containing gear&#10;&#10;Description automatically generated">
            <a:extLst>
              <a:ext uri="{FF2B5EF4-FFF2-40B4-BE49-F238E27FC236}">
                <a16:creationId xmlns:a16="http://schemas.microsoft.com/office/drawing/2014/main" id="{D4EF2FAB-4559-D990-5BC2-808F9E8D30C5}"/>
              </a:ext>
            </a:extLst>
          </p:cNvPr>
          <p:cNvPicPr>
            <a:picLocks noChangeAspect="1"/>
          </p:cNvPicPr>
          <p:nvPr/>
        </p:nvPicPr>
        <p:blipFill rotWithShape="1">
          <a:blip r:embed="rId6"/>
          <a:srcRect l="-1140" t="18901" r="1140" b="17949"/>
          <a:stretch/>
        </p:blipFill>
        <p:spPr>
          <a:xfrm>
            <a:off x="9392133" y="1195399"/>
            <a:ext cx="2270864" cy="3186790"/>
          </a:xfrm>
          <a:prstGeom prst="rect">
            <a:avLst/>
          </a:prstGeom>
        </p:spPr>
      </p:pic>
    </p:spTree>
    <p:extLst>
      <p:ext uri="{BB962C8B-B14F-4D97-AF65-F5344CB8AC3E}">
        <p14:creationId xmlns:p14="http://schemas.microsoft.com/office/powerpoint/2010/main" val="3907238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pPr lvl="1"/>
            <a:r>
              <a:rPr lang="en-GB" sz="2400" b="0" dirty="0">
                <a:solidFill>
                  <a:srgbClr val="292929"/>
                </a:solidFill>
                <a:latin typeface="Calibri" panose="020F0502020204030204" pitchFamily="34" charset="0"/>
              </a:rPr>
              <a:t>Two presentations given at the LS2 </a:t>
            </a:r>
            <a:r>
              <a:rPr lang="en-GB" sz="2400" b="0" dirty="0" err="1">
                <a:solidFill>
                  <a:srgbClr val="292929"/>
                </a:solidFill>
                <a:latin typeface="Calibri" panose="020F0502020204030204" pitchFamily="34" charset="0"/>
              </a:rPr>
              <a:t>Commitee</a:t>
            </a:r>
            <a:endParaRPr lang="en-GB" sz="2400" b="0" dirty="0">
              <a:solidFill>
                <a:srgbClr val="292929"/>
              </a:solidFill>
              <a:latin typeface="Calibri" panose="020F0502020204030204" pitchFamily="34" charset="0"/>
            </a:endParaRPr>
          </a:p>
          <a:p>
            <a:pPr lvl="2"/>
            <a:r>
              <a:rPr lang="en-GB" sz="2400" dirty="0">
                <a:hlinkClick r:id="rId2"/>
              </a:rPr>
              <a:t>LS2 COMMITTEE - 35th Meeting (22 March 2019) · Indico (cern.ch)</a:t>
            </a:r>
            <a:endParaRPr lang="en-GB" sz="2400" dirty="0">
              <a:solidFill>
                <a:srgbClr val="292929"/>
              </a:solidFill>
              <a:latin typeface="Calibri" panose="020F0502020204030204" pitchFamily="34" charset="0"/>
            </a:endParaRPr>
          </a:p>
          <a:p>
            <a:pPr lvl="2"/>
            <a:r>
              <a:rPr lang="en-GB" sz="2400" dirty="0">
                <a:hlinkClick r:id="rId3"/>
              </a:rPr>
              <a:t>LS2 COMMITTEE - 38th Meeting (17 May 2019) · Indico (cern.ch)</a:t>
            </a:r>
            <a:endParaRPr lang="en-GB" sz="2400" dirty="0"/>
          </a:p>
          <a:p>
            <a:pPr lvl="1"/>
            <a:r>
              <a:rPr lang="en-GB" sz="2400" b="0" dirty="0">
                <a:solidFill>
                  <a:srgbClr val="292929"/>
                </a:solidFill>
                <a:latin typeface="Calibri" panose="020F0502020204030204" pitchFamily="34" charset="0"/>
              </a:rPr>
              <a:t>Decision for a complete exchange of all </a:t>
            </a:r>
            <a:r>
              <a:rPr lang="en-GB" sz="2400" dirty="0">
                <a:solidFill>
                  <a:srgbClr val="292929"/>
                </a:solidFill>
                <a:latin typeface="Calibri" panose="020F0502020204030204" pitchFamily="34" charset="0"/>
              </a:rPr>
              <a:t>PU jacks in the SPS ring with the best possible material known at that time</a:t>
            </a:r>
          </a:p>
          <a:p>
            <a:pPr lvl="1"/>
            <a:r>
              <a:rPr lang="en-GB" sz="2400" dirty="0">
                <a:solidFill>
                  <a:srgbClr val="292929"/>
                </a:solidFill>
                <a:latin typeface="Calibri" panose="020F0502020204030204" pitchFamily="34" charset="0"/>
              </a:rPr>
              <a:t>Starting investigations and design for a mechanical solution</a:t>
            </a:r>
          </a:p>
          <a:p>
            <a:pPr lvl="1"/>
            <a:endParaRPr lang="en-GB" sz="2400" dirty="0">
              <a:solidFill>
                <a:srgbClr val="292929"/>
              </a:solidFill>
              <a:latin typeface="Calibri" panose="020F0502020204030204" pitchFamily="34" charset="0"/>
            </a:endParaRPr>
          </a:p>
          <a:p>
            <a:pPr lvl="1"/>
            <a:endParaRPr lang="en-GB" sz="2400" b="0" dirty="0">
              <a:solidFill>
                <a:srgbClr val="292929"/>
              </a:solidFill>
              <a:latin typeface="Calibri" panose="020F0502020204030204" pitchFamily="34" charset="0"/>
            </a:endParaRPr>
          </a:p>
          <a:p>
            <a:pPr marL="0" indent="0">
              <a:buNone/>
            </a:pPr>
            <a:endParaRPr lang="en-GB" sz="2400" b="0" dirty="0">
              <a:solidFill>
                <a:srgbClr val="292929"/>
              </a:solidFill>
              <a:latin typeface="Calibri" panose="020F0502020204030204" pitchFamily="34" charset="0"/>
            </a:endParaRPr>
          </a:p>
          <a:p>
            <a:pPr marL="0" indent="0">
              <a:buNone/>
            </a:pPr>
            <a:endParaRPr lang="en-GB" sz="2400" b="0" i="0" dirty="0">
              <a:solidFill>
                <a:srgbClr val="292929"/>
              </a:solidFill>
              <a:effectLst/>
              <a:latin typeface="sourcesans-regular"/>
            </a:endParaRPr>
          </a:p>
          <a:p>
            <a:pPr marL="0" indent="0">
              <a:buNone/>
            </a:pPr>
            <a:endParaRPr lang="en-US" sz="2400"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DE" dirty="0"/>
              <a:t>LS </a:t>
            </a:r>
            <a:r>
              <a:rPr lang="de-DE" dirty="0" err="1"/>
              <a:t>actions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160903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0F78BCE-1D62-3C9E-1EA5-ADA9569BE7FA}"/>
              </a:ext>
            </a:extLst>
          </p:cNvPr>
          <p:cNvPicPr>
            <a:picLocks noChangeAspect="1"/>
          </p:cNvPicPr>
          <p:nvPr/>
        </p:nvPicPr>
        <p:blipFill>
          <a:blip r:embed="rId2"/>
          <a:stretch>
            <a:fillRect/>
          </a:stretch>
        </p:blipFill>
        <p:spPr>
          <a:xfrm>
            <a:off x="5389164" y="3429000"/>
            <a:ext cx="3272558" cy="2784892"/>
          </a:xfrm>
          <a:prstGeom prst="rect">
            <a:avLst/>
          </a:prstGeom>
        </p:spPr>
      </p:pic>
      <p:sp>
        <p:nvSpPr>
          <p:cNvPr id="2" name="Content Placeholder 1">
            <a:extLst>
              <a:ext uri="{FF2B5EF4-FFF2-40B4-BE49-F238E27FC236}">
                <a16:creationId xmlns:a16="http://schemas.microsoft.com/office/drawing/2014/main" id="{193809F3-7B76-4DE6-DAB4-4E7D5989FFA6}"/>
              </a:ext>
            </a:extLst>
          </p:cNvPr>
          <p:cNvSpPr>
            <a:spLocks noGrp="1"/>
          </p:cNvSpPr>
          <p:nvPr>
            <p:ph idx="1"/>
          </p:nvPr>
        </p:nvSpPr>
        <p:spPr>
          <a:xfrm>
            <a:off x="312468" y="1440923"/>
            <a:ext cx="7303674" cy="4608512"/>
          </a:xfrm>
        </p:spPr>
        <p:txBody>
          <a:bodyPr/>
          <a:lstStyle/>
          <a:p>
            <a:r>
              <a:rPr lang="de-CH" b="0" dirty="0">
                <a:solidFill>
                  <a:srgbClr val="292929"/>
                </a:solidFill>
                <a:latin typeface="Calibri" panose="020F0502020204030204" pitchFamily="34" charset="0"/>
              </a:rPr>
              <a:t>Very </a:t>
            </a:r>
            <a:r>
              <a:rPr lang="de-CH" b="0" dirty="0" err="1">
                <a:solidFill>
                  <a:srgbClr val="292929"/>
                </a:solidFill>
                <a:latin typeface="Calibri" panose="020F0502020204030204" pitchFamily="34" charset="0"/>
              </a:rPr>
              <a:t>difficult</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to</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combine</a:t>
            </a:r>
            <a:r>
              <a:rPr lang="de-CH" b="0" dirty="0">
                <a:solidFill>
                  <a:srgbClr val="292929"/>
                </a:solidFill>
                <a:latin typeface="Calibri" panose="020F0502020204030204" pitchFamily="34" charset="0"/>
              </a:rPr>
              <a:t> ±10mm </a:t>
            </a:r>
            <a:r>
              <a:rPr lang="de-CH" b="0" dirty="0" err="1">
                <a:solidFill>
                  <a:srgbClr val="292929"/>
                </a:solidFill>
                <a:latin typeface="Calibri" panose="020F0502020204030204" pitchFamily="34" charset="0"/>
              </a:rPr>
              <a:t>vertical</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stroke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with</a:t>
            </a:r>
            <a:r>
              <a:rPr lang="de-CH" b="0" dirty="0">
                <a:solidFill>
                  <a:srgbClr val="292929"/>
                </a:solidFill>
                <a:latin typeface="Calibri" panose="020F0502020204030204" pitchFamily="34" charset="0"/>
              </a:rPr>
              <a:t> ± 7mm horizontal </a:t>
            </a:r>
            <a:r>
              <a:rPr lang="de-CH" b="0" dirty="0" err="1">
                <a:solidFill>
                  <a:srgbClr val="292929"/>
                </a:solidFill>
                <a:latin typeface="Calibri" panose="020F0502020204030204" pitchFamily="34" charset="0"/>
              </a:rPr>
              <a:t>stroke</a:t>
            </a:r>
            <a:r>
              <a:rPr lang="de-CH" b="0" dirty="0">
                <a:solidFill>
                  <a:srgbClr val="292929"/>
                </a:solidFill>
                <a:latin typeface="Calibri" panose="020F0502020204030204" pitchFamily="34" charset="0"/>
              </a:rPr>
              <a:t> in an </a:t>
            </a:r>
            <a:r>
              <a:rPr lang="de-CH" b="0" dirty="0" err="1">
                <a:solidFill>
                  <a:srgbClr val="292929"/>
                </a:solidFill>
                <a:latin typeface="Calibri" panose="020F0502020204030204" pitchFamily="34" charset="0"/>
              </a:rPr>
              <a:t>only</a:t>
            </a:r>
            <a:r>
              <a:rPr lang="de-CH" b="0" dirty="0">
                <a:solidFill>
                  <a:srgbClr val="292929"/>
                </a:solidFill>
                <a:latin typeface="Calibri" panose="020F0502020204030204" pitchFamily="34" charset="0"/>
              </a:rPr>
              <a:t> 165mm high </a:t>
            </a:r>
            <a:r>
              <a:rPr lang="de-CH" b="0" dirty="0" err="1">
                <a:solidFill>
                  <a:srgbClr val="292929"/>
                </a:solidFill>
                <a:latin typeface="Calibri" panose="020F0502020204030204" pitchFamily="34" charset="0"/>
              </a:rPr>
              <a:t>jack</a:t>
            </a:r>
            <a:endParaRPr lang="de-CH" b="0" dirty="0">
              <a:solidFill>
                <a:srgbClr val="292929"/>
              </a:solidFill>
              <a:latin typeface="Calibri" panose="020F0502020204030204" pitchFamily="34" charset="0"/>
            </a:endParaRPr>
          </a:p>
          <a:p>
            <a:r>
              <a:rPr lang="de-CH" b="0" dirty="0">
                <a:solidFill>
                  <a:srgbClr val="292929"/>
                </a:solidFill>
                <a:latin typeface="Calibri" panose="020F0502020204030204" pitchFamily="34" charset="0"/>
              </a:rPr>
              <a:t>Very </a:t>
            </a:r>
            <a:r>
              <a:rPr lang="de-CH" b="0" dirty="0" err="1">
                <a:solidFill>
                  <a:srgbClr val="292929"/>
                </a:solidFill>
                <a:latin typeface="Calibri" panose="020F0502020204030204" pitchFamily="34" charset="0"/>
              </a:rPr>
              <a:t>complex</a:t>
            </a:r>
            <a:r>
              <a:rPr lang="de-CH" b="0" dirty="0">
                <a:solidFill>
                  <a:srgbClr val="292929"/>
                </a:solidFill>
                <a:latin typeface="Calibri" panose="020F0502020204030204" pitchFamily="34" charset="0"/>
              </a:rPr>
              <a:t> and expensive </a:t>
            </a:r>
            <a:r>
              <a:rPr lang="de-CH" b="0" dirty="0" err="1">
                <a:solidFill>
                  <a:srgbClr val="292929"/>
                </a:solidFill>
                <a:latin typeface="Calibri" panose="020F0502020204030204" pitchFamily="34" charset="0"/>
              </a:rPr>
              <a:t>solution</a:t>
            </a:r>
            <a:endParaRPr lang="de-CH" b="0" dirty="0">
              <a:solidFill>
                <a:srgbClr val="292929"/>
              </a:solidFill>
              <a:latin typeface="Calibri" panose="020F0502020204030204" pitchFamily="34" charset="0"/>
            </a:endParaRPr>
          </a:p>
          <a:p>
            <a:r>
              <a:rPr lang="de-CH" b="0" dirty="0" err="1">
                <a:solidFill>
                  <a:srgbClr val="292929"/>
                </a:solidFill>
                <a:latin typeface="Calibri" panose="020F0502020204030204" pitchFamily="34" charset="0"/>
              </a:rPr>
              <a:t>With</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risk</a:t>
            </a:r>
            <a:r>
              <a:rPr lang="de-CH" b="0" dirty="0">
                <a:solidFill>
                  <a:srgbClr val="292929"/>
                </a:solidFill>
                <a:latin typeface="Calibri" panose="020F0502020204030204" pitchFamily="34" charset="0"/>
              </a:rPr>
              <a:t> of </a:t>
            </a:r>
            <a:r>
              <a:rPr lang="de-CH" b="0" dirty="0" err="1">
                <a:solidFill>
                  <a:srgbClr val="292929"/>
                </a:solidFill>
                <a:latin typeface="Calibri" panose="020F0502020204030204" pitchFamily="34" charset="0"/>
              </a:rPr>
              <a:t>mechanical</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problems</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as</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well</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grease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corrosion</a:t>
            </a:r>
            <a:r>
              <a:rPr lang="de-CH" b="0" dirty="0">
                <a:solidFill>
                  <a:srgbClr val="292929"/>
                </a:solidFill>
                <a:latin typeface="Calibri" panose="020F0502020204030204" pitchFamily="34" charset="0"/>
              </a:rPr>
              <a:t>)</a:t>
            </a:r>
          </a:p>
          <a:p>
            <a:r>
              <a:rPr lang="de-CH" b="0" dirty="0" err="1">
                <a:solidFill>
                  <a:srgbClr val="292929"/>
                </a:solidFill>
                <a:latin typeface="Calibri" panose="020F0502020204030204" pitchFamily="34" charset="0"/>
              </a:rPr>
              <a:t>It</a:t>
            </a:r>
            <a:r>
              <a:rPr lang="de-CH" b="0" dirty="0">
                <a:solidFill>
                  <a:srgbClr val="292929"/>
                </a:solidFill>
                <a:latin typeface="Calibri" panose="020F0502020204030204" pitchFamily="34" charset="0"/>
              </a:rPr>
              <a:t> was </a:t>
            </a:r>
            <a:r>
              <a:rPr lang="de-CH" b="0" dirty="0" err="1">
                <a:solidFill>
                  <a:srgbClr val="292929"/>
                </a:solidFill>
                <a:latin typeface="Calibri" panose="020F0502020204030204" pitchFamily="34" charset="0"/>
              </a:rPr>
              <a:t>decided</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to</a:t>
            </a:r>
            <a:r>
              <a:rPr lang="de-CH" b="0" dirty="0">
                <a:solidFill>
                  <a:srgbClr val="292929"/>
                </a:solidFill>
                <a:latin typeface="Calibri" panose="020F0502020204030204" pitchFamily="34" charset="0"/>
              </a:rPr>
              <a:t> stick </a:t>
            </a:r>
            <a:r>
              <a:rPr lang="de-CH" b="0" dirty="0" err="1">
                <a:solidFill>
                  <a:srgbClr val="292929"/>
                </a:solidFill>
                <a:latin typeface="Calibri" panose="020F0502020204030204" pitchFamily="34" charset="0"/>
              </a:rPr>
              <a:t>to</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the</a:t>
            </a:r>
            <a:r>
              <a:rPr lang="de-CH" b="0" dirty="0">
                <a:solidFill>
                  <a:srgbClr val="292929"/>
                </a:solidFill>
                <a:latin typeface="Calibri" panose="020F0502020204030204" pitchFamily="34" charset="0"/>
              </a:rPr>
              <a:t> PU Jack </a:t>
            </a:r>
            <a:r>
              <a:rPr lang="de-CH" b="0" dirty="0" err="1">
                <a:solidFill>
                  <a:srgbClr val="292929"/>
                </a:solidFill>
                <a:latin typeface="Calibri" panose="020F0502020204030204" pitchFamily="34" charset="0"/>
              </a:rPr>
              <a:t>solution</a:t>
            </a:r>
            <a:endParaRPr lang="fr-CH" b="0" dirty="0">
              <a:solidFill>
                <a:srgbClr val="292929"/>
              </a:solidFill>
              <a:latin typeface="Calibri" panose="020F0502020204030204" pitchFamily="34" charset="0"/>
            </a:endParaRPr>
          </a:p>
        </p:txBody>
      </p:sp>
      <p:sp>
        <p:nvSpPr>
          <p:cNvPr id="3" name="Title 2">
            <a:extLst>
              <a:ext uri="{FF2B5EF4-FFF2-40B4-BE49-F238E27FC236}">
                <a16:creationId xmlns:a16="http://schemas.microsoft.com/office/drawing/2014/main" id="{9D6E6D46-305A-688E-C273-DEE919DDC2DD}"/>
              </a:ext>
            </a:extLst>
          </p:cNvPr>
          <p:cNvSpPr>
            <a:spLocks noGrp="1"/>
          </p:cNvSpPr>
          <p:nvPr>
            <p:ph type="title"/>
          </p:nvPr>
        </p:nvSpPr>
        <p:spPr/>
        <p:txBody>
          <a:bodyPr/>
          <a:lstStyle/>
          <a:p>
            <a:r>
              <a:rPr lang="de-CH" dirty="0" err="1"/>
              <a:t>Mechanical</a:t>
            </a:r>
            <a:r>
              <a:rPr lang="de-CH" dirty="0"/>
              <a:t> </a:t>
            </a:r>
            <a:r>
              <a:rPr lang="de-CH" dirty="0" err="1"/>
              <a:t>jack</a:t>
            </a:r>
            <a:r>
              <a:rPr lang="de-CH" dirty="0"/>
              <a:t> </a:t>
            </a:r>
            <a:r>
              <a:rPr lang="de-CH" dirty="0" err="1"/>
              <a:t>replacement</a:t>
            </a:r>
            <a:endParaRPr lang="fr-CH" dirty="0"/>
          </a:p>
        </p:txBody>
      </p:sp>
      <p:sp>
        <p:nvSpPr>
          <p:cNvPr id="5" name="Slide Number Placeholder 4">
            <a:extLst>
              <a:ext uri="{FF2B5EF4-FFF2-40B4-BE49-F238E27FC236}">
                <a16:creationId xmlns:a16="http://schemas.microsoft.com/office/drawing/2014/main" id="{F4A6A2DA-7C2E-B946-8077-360E8A03E663}"/>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BF547AF8-7513-46EB-37C1-6B8DDDA880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631" t="7602" r="23772" b="23977"/>
          <a:stretch/>
        </p:blipFill>
        <p:spPr>
          <a:xfrm>
            <a:off x="8402731" y="496308"/>
            <a:ext cx="3200399" cy="3064212"/>
          </a:xfrm>
          <a:prstGeom prst="rect">
            <a:avLst/>
          </a:prstGeom>
        </p:spPr>
      </p:pic>
    </p:spTree>
    <p:extLst>
      <p:ext uri="{BB962C8B-B14F-4D97-AF65-F5344CB8AC3E}">
        <p14:creationId xmlns:p14="http://schemas.microsoft.com/office/powerpoint/2010/main" val="39732123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BE_Dep_Meeting_21_Jan20</Template>
  <TotalTime>6284</TotalTime>
  <Words>946</Words>
  <Application>Microsoft Office PowerPoint</Application>
  <PresentationFormat>Widescreen</PresentationFormat>
  <Paragraphs>152</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sourcesans-regular</vt:lpstr>
      <vt:lpstr>Office Theme</vt:lpstr>
      <vt:lpstr>PU Jack Task Force</vt:lpstr>
      <vt:lpstr>Overview</vt:lpstr>
      <vt:lpstr>PU jacks</vt:lpstr>
      <vt:lpstr>History</vt:lpstr>
      <vt:lpstr>Failing Jacks</vt:lpstr>
      <vt:lpstr>LS2 actions</vt:lpstr>
      <vt:lpstr>Latest failures in LHC</vt:lpstr>
      <vt:lpstr>LS actions</vt:lpstr>
      <vt:lpstr>Mechanical jack replacement</vt:lpstr>
      <vt:lpstr>PU pad procurement for LS2</vt:lpstr>
      <vt:lpstr>Where do we stand today?</vt:lpstr>
      <vt:lpstr>Proposal</vt:lpstr>
      <vt:lpstr>What has been done</vt:lpstr>
      <vt:lpstr>Next actions</vt:lpstr>
      <vt:lpstr>Next actions</vt:lpstr>
      <vt:lpstr>PowerPoint Presentation</vt:lpstr>
      <vt:lpstr>History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Helene Mainaud Durand</dc:creator>
  <cp:lastModifiedBy>Patrick Bestmann</cp:lastModifiedBy>
  <cp:revision>203</cp:revision>
  <cp:lastPrinted>2021-01-08T18:04:22Z</cp:lastPrinted>
  <dcterms:created xsi:type="dcterms:W3CDTF">2021-01-08T18:03:38Z</dcterms:created>
  <dcterms:modified xsi:type="dcterms:W3CDTF">2023-06-14T13:02:04Z</dcterms:modified>
</cp:coreProperties>
</file>