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84" r:id="rId3"/>
    <p:sldId id="285" r:id="rId4"/>
    <p:sldId id="286" r:id="rId5"/>
    <p:sldId id="299" r:id="rId6"/>
    <p:sldId id="287" r:id="rId7"/>
    <p:sldId id="288" r:id="rId8"/>
    <p:sldId id="289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0" r:id="rId18"/>
    <p:sldId id="25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楷体_GB2312" pitchFamily="49" charset="-122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楷体_GB2312" pitchFamily="49" charset="-122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楷体_GB2312" pitchFamily="49" charset="-122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楷体_GB2312" pitchFamily="49" charset="-122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楷体_GB2312" pitchFamily="49" charset="-122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楷体_GB2312" pitchFamily="49" charset="-122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楷体_GB2312" pitchFamily="49" charset="-122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楷体_GB2312" pitchFamily="49" charset="-122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楷体_GB2312" pitchFamily="49" charset="-122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FFCC"/>
    <a:srgbClr val="FFCCFF"/>
    <a:srgbClr val="FFFFCC"/>
    <a:srgbClr val="CCFFFF"/>
    <a:srgbClr val="FFFF99"/>
    <a:srgbClr val="CCCCFF"/>
    <a:srgbClr val="669900"/>
    <a:srgbClr val="CC3300"/>
    <a:srgbClr val="ACC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FD3340F-95FF-4178-B148-BC08B58E7372}" type="datetimeFigureOut">
              <a:rPr lang="en-US"/>
              <a:pPr>
                <a:defRPr/>
              </a:pPr>
              <a:t>3/1/2011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5A9243B-0832-4F6B-B28F-72CFA4BA0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69005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61925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4572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1371600" y="5486400"/>
            <a:ext cx="6400800" cy="457200"/>
          </a:xfrm>
        </p:spPr>
        <p:txBody>
          <a:bodyPr/>
          <a:lstStyle>
            <a:lvl1pPr algn="ctr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1676400" y="6537325"/>
            <a:ext cx="5791200" cy="24447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1B846-45A2-472D-99FB-04FCCA91E0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11983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37325"/>
            <a:ext cx="5867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6537325"/>
            <a:ext cx="13017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4F0F8-A621-41B7-B944-86C88F1527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016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152400"/>
            <a:ext cx="2179637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89688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850" y="6537325"/>
            <a:ext cx="14541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537325"/>
            <a:ext cx="57150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81E41-D9DC-46E9-B91F-57CA3E4A6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9856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8DF0F-698B-4C66-8B00-E0E1C85EF9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5635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EC90C-A596-46CB-8A7C-AECC2412D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7084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850" y="6537325"/>
            <a:ext cx="14541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76400" y="6537325"/>
            <a:ext cx="5867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76AA1-769E-468C-BEF6-D3B9DABAF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487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14400"/>
            <a:ext cx="4284663" cy="5410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663" y="914400"/>
            <a:ext cx="4284662" cy="5410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850" y="6537325"/>
            <a:ext cx="14541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76400" y="6537325"/>
            <a:ext cx="5867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0000" y="6537325"/>
            <a:ext cx="14541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FADE3-CF34-4913-A65E-C1A7B96C56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83731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ctr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850" y="6537325"/>
            <a:ext cx="15303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752600" y="6537325"/>
            <a:ext cx="56388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43800" y="6537325"/>
            <a:ext cx="15303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82683-099D-4E40-AB94-B7F957D06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1161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850" y="6537325"/>
            <a:ext cx="13017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537325"/>
            <a:ext cx="60960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772400" y="6537325"/>
            <a:ext cx="13017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48FEE-721E-4D93-A162-6FF6341F7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3416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850" y="6537325"/>
            <a:ext cx="13017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24000" y="6537325"/>
            <a:ext cx="60960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72400" y="6537325"/>
            <a:ext cx="13017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C5C87-FE63-4FEC-B56E-ED58D16EA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547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850" y="6537325"/>
            <a:ext cx="13017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00200" y="6537325"/>
            <a:ext cx="60198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48600" y="6537325"/>
            <a:ext cx="12255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C68AE-BEF0-46C1-850B-15CB3701B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228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850" y="6537325"/>
            <a:ext cx="13017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00200" y="6537325"/>
            <a:ext cx="60960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24800" y="6537325"/>
            <a:ext cx="114935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BF365-178C-482F-89AB-FCD832365C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84057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ms-02_background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0988" y="152400"/>
            <a:ext cx="85820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14400"/>
            <a:ext cx="8721725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850" y="6537325"/>
            <a:ext cx="13779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00200" y="6537325"/>
            <a:ext cx="594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96200" y="6537325"/>
            <a:ext cx="13779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42C61C0-E3E3-4DCB-B5D9-68419F44E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7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28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9933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99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华文新魏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99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华文新魏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99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华文新魏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rgbClr val="99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华文新魏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 u="sng">
          <a:solidFill>
            <a:srgbClr val="99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华文新魏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 u="sng">
          <a:solidFill>
            <a:srgbClr val="99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华文新魏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 u="sng">
          <a:solidFill>
            <a:srgbClr val="99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华文新魏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 u="sng">
          <a:solidFill>
            <a:srgbClr val="99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华文新魏" pitchFamily="2" charset="-122"/>
        </a:defRPr>
      </a:lvl9pPr>
    </p:titleStyle>
    <p:bodyStyle>
      <a:lvl1pPr marL="342900" indent="-342900" algn="just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631825" indent="-285750" algn="just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>
          <a:solidFill>
            <a:schemeClr val="tx1"/>
          </a:solidFill>
          <a:latin typeface="+mn-lt"/>
          <a:ea typeface="+mn-ea"/>
        </a:defRPr>
      </a:lvl2pPr>
      <a:lvl3pPr marL="857250" indent="-228600" algn="just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‒"/>
        <a:defRPr sz="1600">
          <a:solidFill>
            <a:schemeClr val="tx1"/>
          </a:solidFill>
          <a:latin typeface="+mn-lt"/>
          <a:ea typeface="+mn-ea"/>
        </a:defRPr>
      </a:lvl3pPr>
      <a:lvl4pPr marL="1090613" indent="-228600" algn="just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400">
          <a:solidFill>
            <a:schemeClr val="tx1"/>
          </a:solidFill>
          <a:latin typeface="+mn-lt"/>
          <a:ea typeface="+mn-ea"/>
        </a:defRPr>
      </a:lvl4pPr>
      <a:lvl5pPr marL="1314450" indent="-228600" algn="just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AMS-02 JMDC On-Board Application Software Review</a:t>
            </a:r>
            <a:endParaRPr lang="en-US" dirty="0"/>
          </a:p>
        </p:txBody>
      </p:sp>
      <p:sp>
        <p:nvSpPr>
          <p:cNvPr id="16387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Xudong CAI / M.I.T.</a:t>
            </a:r>
          </a:p>
        </p:txBody>
      </p:sp>
      <p:sp>
        <p:nvSpPr>
          <p:cNvPr id="16388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Mar. 1, 2011@ KSC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CHD TMD Pages List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1143000"/>
          <a:ext cx="8534400" cy="3809997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85800"/>
                <a:gridCol w="3505200"/>
                <a:gridCol w="762000"/>
                <a:gridCol w="3581400"/>
              </a:tblGrid>
              <a:tr h="42333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Information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ID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Information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2333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used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 Command Counters</a:t>
                      </a:r>
                      <a:endParaRPr lang="en-US" dirty="0"/>
                    </a:p>
                  </a:txBody>
                  <a:tcPr anchor="ctr"/>
                </a:tc>
              </a:tr>
              <a:tr h="42333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JROM LRDL Status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 DAQ Status</a:t>
                      </a:r>
                      <a:endParaRPr lang="en-US" dirty="0"/>
                    </a:p>
                  </a:txBody>
                  <a:tcPr anchor="ctr"/>
                </a:tc>
              </a:tr>
              <a:tr h="42333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JROM HRDL Status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 JBUX Status</a:t>
                      </a:r>
                      <a:endParaRPr lang="en-US" dirty="0"/>
                    </a:p>
                  </a:txBody>
                  <a:tcPr anchor="ctr"/>
                </a:tc>
              </a:tr>
              <a:tr h="42333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JAP Debug Info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JAP Level-3 Trigger Status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42333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JAP Tasks and Buffers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Status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 PDS Status</a:t>
                      </a:r>
                      <a:endParaRPr lang="en-US" dirty="0"/>
                    </a:p>
                  </a:txBody>
                  <a:tcPr anchor="ctr"/>
                </a:tc>
              </a:tr>
              <a:tr h="42333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 JMDC Status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 GTSN </a:t>
                      </a:r>
                      <a:r>
                        <a:rPr lang="en-US" baseline="0" dirty="0" smtClean="0"/>
                        <a:t>Status</a:t>
                      </a:r>
                      <a:endParaRPr lang="en-US" dirty="0"/>
                    </a:p>
                  </a:txBody>
                  <a:tcPr anchor="ctr"/>
                </a:tc>
              </a:tr>
              <a:tr h="42333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 LRDL Status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 TRD Gas Status</a:t>
                      </a:r>
                      <a:endParaRPr lang="en-US" dirty="0"/>
                    </a:p>
                  </a:txBody>
                  <a:tcPr anchor="ctr"/>
                </a:tc>
              </a:tr>
              <a:tr h="42333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 HRDL Status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JAP Tracker</a:t>
                      </a:r>
                      <a:r>
                        <a:rPr lang="en-US" baseline="0" dirty="0" smtClean="0"/>
                        <a:t> Thermal Status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CHD TMD 5: JMDC Status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6796" y="785853"/>
          <a:ext cx="8762999" cy="242205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30722"/>
                <a:gridCol w="946082"/>
                <a:gridCol w="1037807"/>
                <a:gridCol w="1040597"/>
                <a:gridCol w="1043388"/>
                <a:gridCol w="1046179"/>
                <a:gridCol w="1048970"/>
                <a:gridCol w="987263"/>
                <a:gridCol w="981991"/>
              </a:tblGrid>
              <a:tr h="47392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Bit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Byte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WDT On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Time Set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FTP Active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STDOUT Enabled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CQ-List Running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TQ-List</a:t>
                      </a:r>
                      <a:r>
                        <a:rPr lang="en-US" sz="1400" baseline="0" dirty="0" smtClean="0"/>
                        <a:t> Running</a:t>
                      </a:r>
                      <a:endParaRPr lang="en-US" sz="1400" dirty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Power Saving Mode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Processor Idle Count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Number of Active Items in CQ-List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Number of Active Items in TQ-List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304800" y="3276600"/>
            <a:ext cx="85820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sng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CHD TMD 6: LRDL Status</a:t>
            </a:r>
            <a:endParaRPr kumimoji="0" lang="en-US" sz="3200" b="1" i="0" u="sng" strike="noStrike" kern="0" cap="none" spc="0" normalizeH="0" baseline="0" noProof="0" dirty="0">
              <a:ln>
                <a:noFill/>
              </a:ln>
              <a:solidFill>
                <a:srgbClr val="9933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8845" y="3886200"/>
          <a:ext cx="8762999" cy="246814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30722"/>
                <a:gridCol w="946082"/>
                <a:gridCol w="1037807"/>
                <a:gridCol w="1040597"/>
                <a:gridCol w="1043388"/>
                <a:gridCol w="1046179"/>
                <a:gridCol w="1048970"/>
                <a:gridCol w="987263"/>
                <a:gridCol w="981991"/>
              </a:tblGrid>
              <a:tr h="47392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Bit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Byte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STS RT 4 Active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STS RT 28 Active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STS Bus Active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STS Active Bus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ISS RT Active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ISS Bus Active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ISS Active Bus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ISS RT Valid</a:t>
                      </a:r>
                      <a:endParaRPr lang="en-US" sz="1400" dirty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RT</a:t>
                      </a:r>
                      <a:r>
                        <a:rPr lang="en-US" sz="1400" baseline="0" dirty="0" smtClean="0"/>
                        <a:t> to PEP Running</a:t>
                      </a:r>
                      <a:endParaRPr lang="en-US" sz="1400" dirty="0" smtClean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PEP</a:t>
                      </a:r>
                      <a:r>
                        <a:rPr lang="en-US" sz="1400" baseline="0" dirty="0" smtClean="0"/>
                        <a:t> to RT Running</a:t>
                      </a:r>
                      <a:endParaRPr lang="en-US" sz="1400" dirty="0" smtClean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PEP </a:t>
                      </a:r>
                      <a:r>
                        <a:rPr lang="en-US" sz="1400" dirty="0" err="1" smtClean="0"/>
                        <a:t>Xfer</a:t>
                      </a:r>
                      <a:r>
                        <a:rPr lang="en-US" sz="1400" dirty="0" smtClean="0"/>
                        <a:t> Failed</a:t>
                      </a:r>
                    </a:p>
                  </a:txBody>
                  <a:tcPr anchor="ctr" anchorCtr="1"/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ISS RT Address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1553</a:t>
                      </a:r>
                      <a:r>
                        <a:rPr lang="en-US" sz="1400" baseline="0" dirty="0" smtClean="0"/>
                        <a:t> RX Error Count (for both ISS and STS)</a:t>
                      </a: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1553 TX Frame Count (for both ISS and</a:t>
                      </a:r>
                      <a:r>
                        <a:rPr lang="en-US" sz="1400" baseline="0" dirty="0" smtClean="0"/>
                        <a:t> STS)</a:t>
                      </a: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CHD TMD 7: HRDL Status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6796" y="785853"/>
          <a:ext cx="8762999" cy="246814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30722"/>
                <a:gridCol w="946082"/>
                <a:gridCol w="1037807"/>
                <a:gridCol w="1040597"/>
                <a:gridCol w="1043388"/>
                <a:gridCol w="1046179"/>
                <a:gridCol w="1048970"/>
                <a:gridCol w="987263"/>
                <a:gridCol w="981991"/>
              </a:tblGrid>
              <a:tr h="47392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Bit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Byte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HRDL=0</a:t>
                      </a:r>
                    </a:p>
                    <a:p>
                      <a:pPr algn="ctr"/>
                      <a:r>
                        <a:rPr lang="en-US" sz="1400" dirty="0" smtClean="0"/>
                        <a:t>RS422=1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Output Enabled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HRDL Input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RS422 Input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HRDL Sync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RS422 Sync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Illegal Symbol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RX Off</a:t>
                      </a:r>
                      <a:endParaRPr lang="en-US" sz="1400" dirty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HRDL-JBUX Output Mode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gridSpan="6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HRDL &amp; RS422 Error Count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HRDL/RS422 RX Frame Count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HRDL/RS422 TX Frame Count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304800" y="3352800"/>
            <a:ext cx="85820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sng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CHD TMD 8: Command Counters</a:t>
            </a:r>
            <a:endParaRPr kumimoji="0" lang="en-US" sz="3200" b="1" i="0" u="sng" strike="noStrike" kern="0" cap="none" spc="0" normalizeH="0" baseline="0" noProof="0" dirty="0">
              <a:ln>
                <a:noFill/>
              </a:ln>
              <a:solidFill>
                <a:srgbClr val="9933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8845" y="3962400"/>
          <a:ext cx="8762999" cy="237596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30722"/>
                <a:gridCol w="946082"/>
                <a:gridCol w="1037807"/>
                <a:gridCol w="1040597"/>
                <a:gridCol w="1043388"/>
                <a:gridCol w="1046179"/>
                <a:gridCol w="1048970"/>
                <a:gridCol w="987263"/>
                <a:gridCol w="981991"/>
              </a:tblGrid>
              <a:tr h="47392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Bit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Byte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HRDL/RS422 Command Count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ISS 1553 Command Count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STS 1553 Command</a:t>
                      </a:r>
                      <a:r>
                        <a:rPr lang="en-US" sz="1400" baseline="0" dirty="0" smtClean="0"/>
                        <a:t> Count</a:t>
                      </a: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NASA Command Count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CHD TMD 9: DAQ Status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6796" y="785853"/>
          <a:ext cx="8762999" cy="242205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30722"/>
                <a:gridCol w="946082"/>
                <a:gridCol w="1037807"/>
                <a:gridCol w="1040597"/>
                <a:gridCol w="1043388"/>
                <a:gridCol w="1046179"/>
                <a:gridCol w="1048970"/>
                <a:gridCol w="987263"/>
                <a:gridCol w="981991"/>
              </a:tblGrid>
              <a:tr h="47392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Bit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Byte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Received Events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JMDC Mismatch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DSP Mismatch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DAQ Step Completed</a:t>
                      </a:r>
                    </a:p>
                  </a:txBody>
                  <a:tcPr anchor="ctr" anchorCtr="1"/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DAQ Procedures Step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Number of items in EQ-List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Average Event Size in 0.1 </a:t>
                      </a:r>
                      <a:r>
                        <a:rPr lang="en-US" sz="1400" dirty="0" err="1" smtClean="0"/>
                        <a:t>kB</a:t>
                      </a:r>
                      <a:r>
                        <a:rPr lang="en-US" sz="1400" baseline="0" dirty="0" smtClean="0"/>
                        <a:t> (over 512 events)</a:t>
                      </a: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304800" y="3352800"/>
            <a:ext cx="85820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sng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CHD TMD 10: JBUX Status</a:t>
            </a:r>
            <a:endParaRPr kumimoji="0" lang="en-US" sz="3200" b="1" i="0" u="sng" strike="noStrike" kern="0" cap="none" spc="0" normalizeH="0" baseline="0" noProof="0" dirty="0">
              <a:ln>
                <a:noFill/>
              </a:ln>
              <a:solidFill>
                <a:srgbClr val="9933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8845" y="3962400"/>
          <a:ext cx="8762999" cy="242205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30722"/>
                <a:gridCol w="946082"/>
                <a:gridCol w="1037807"/>
                <a:gridCol w="1040597"/>
                <a:gridCol w="1043388"/>
                <a:gridCol w="1046179"/>
                <a:gridCol w="1048970"/>
                <a:gridCol w="987263"/>
                <a:gridCol w="981991"/>
              </a:tblGrid>
              <a:tr h="47392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Bit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Byte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JBUX</a:t>
                      </a:r>
                      <a:r>
                        <a:rPr lang="en-US" sz="1400" baseline="0" dirty="0" smtClean="0"/>
                        <a:t> ready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JBUX Full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 Format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 Scanning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Playback</a:t>
                      </a:r>
                      <a:r>
                        <a:rPr lang="en-US" sz="1400" baseline="0" dirty="0" smtClean="0"/>
                        <a:t> On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Input Running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Output</a:t>
                      </a:r>
                      <a:r>
                        <a:rPr lang="en-US" sz="1400" baseline="0" dirty="0" smtClean="0"/>
                        <a:t> Running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Space Control</a:t>
                      </a:r>
                      <a:endParaRPr lang="en-US" sz="1400" dirty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JBUX Free Space (%)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Reserved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Reserved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CHD TMD 12: PDS Status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6796" y="785853"/>
          <a:ext cx="8762999" cy="237596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30722"/>
                <a:gridCol w="946082"/>
                <a:gridCol w="1037807"/>
                <a:gridCol w="1040597"/>
                <a:gridCol w="1043388"/>
                <a:gridCol w="1046179"/>
                <a:gridCol w="1048970"/>
                <a:gridCol w="987263"/>
                <a:gridCol w="981991"/>
              </a:tblGrid>
              <a:tr h="47392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Bit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Byte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Bus A On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Bus B On</a:t>
                      </a:r>
                      <a:endParaRPr lang="en-US" sz="1400" dirty="0"/>
                    </a:p>
                  </a:txBody>
                  <a:tcPr anchor="ctr" anchorCtr="1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Reserved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Reserved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rowSpan="2"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Total Watts</a:t>
                      </a:r>
                    </a:p>
                  </a:txBody>
                  <a:tcPr anchor="ctr" anchorCtr="1"/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304800" y="3352800"/>
            <a:ext cx="85820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sng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CHD TMD 13: GTSN Status</a:t>
            </a:r>
            <a:endParaRPr kumimoji="0" lang="en-US" sz="3200" b="1" i="0" u="sng" strike="noStrike" kern="0" cap="none" spc="0" normalizeH="0" baseline="0" noProof="0" dirty="0">
              <a:ln>
                <a:noFill/>
              </a:ln>
              <a:solidFill>
                <a:srgbClr val="9933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8845" y="3962400"/>
          <a:ext cx="8762999" cy="246814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30722"/>
                <a:gridCol w="946082"/>
                <a:gridCol w="1037807"/>
                <a:gridCol w="1040597"/>
                <a:gridCol w="1043388"/>
                <a:gridCol w="1046179"/>
                <a:gridCol w="1048970"/>
                <a:gridCol w="987263"/>
                <a:gridCol w="981991"/>
              </a:tblGrid>
              <a:tr h="47392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Bit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Byte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Number Sensors Over Temperature Alarm</a:t>
                      </a:r>
                    </a:p>
                    <a:p>
                      <a:pPr algn="ctr"/>
                      <a:r>
                        <a:rPr lang="en-US" sz="1400" dirty="0" smtClean="0"/>
                        <a:t>(If &gt;15, then =15) 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Number Sensors Over Temperature Warning</a:t>
                      </a:r>
                    </a:p>
                    <a:p>
                      <a:pPr algn="ctr"/>
                      <a:r>
                        <a:rPr lang="en-US" sz="1400" dirty="0" smtClean="0"/>
                        <a:t>(If &gt;15, then =15) 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Number Sensors Under Temperature Alarm</a:t>
                      </a:r>
                    </a:p>
                    <a:p>
                      <a:pPr algn="ctr"/>
                      <a:r>
                        <a:rPr lang="en-US" sz="1400" dirty="0" smtClean="0"/>
                        <a:t>(If &gt;15, then =15) 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Number Sensors Under Temperature Warning</a:t>
                      </a:r>
                    </a:p>
                    <a:p>
                      <a:pPr algn="ctr"/>
                      <a:r>
                        <a:rPr lang="en-US" sz="1400" dirty="0" smtClean="0"/>
                        <a:t>(If &gt;15, then =15) 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Highest Temperature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Lowest Temperature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CHD TMD 14: TRD Gas Status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96796" y="785853"/>
          <a:ext cx="8762999" cy="242205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30722"/>
                <a:gridCol w="946082"/>
                <a:gridCol w="1037807"/>
                <a:gridCol w="1040597"/>
                <a:gridCol w="1043388"/>
                <a:gridCol w="1046179"/>
                <a:gridCol w="1048970"/>
                <a:gridCol w="987263"/>
                <a:gridCol w="981991"/>
              </a:tblGrid>
              <a:tr h="47392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Bit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Byte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P-TRD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P-Mix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P-CO2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P-Xenon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Pump Off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Valve Disabled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Heater Off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Gas Closed</a:t>
                      </a:r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Closed Gas Segment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Gas Drop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Data Invalid</a:t>
                      </a: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T-V1/2/3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T-PH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T-CO2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T-Xenon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T-UG/PD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T-BP/Mix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T-Can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T-V4/6/18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 bwMode="auto">
          <a:xfrm>
            <a:off x="304800" y="3276600"/>
            <a:ext cx="85820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sng" strike="noStrike" kern="0" cap="none" spc="0" normalizeH="0" baseline="0" noProof="0" dirty="0" smtClean="0">
                <a:ln>
                  <a:noFill/>
                </a:ln>
                <a:solidFill>
                  <a:srgbClr val="99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CHD TMD 15: Tracker Thermal Status</a:t>
            </a:r>
            <a:endParaRPr kumimoji="0" lang="en-US" sz="3200" b="1" i="0" u="sng" strike="noStrike" kern="0" cap="none" spc="0" normalizeH="0" baseline="0" noProof="0" dirty="0">
              <a:ln>
                <a:noFill/>
              </a:ln>
              <a:solidFill>
                <a:srgbClr val="993366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88845" y="3886200"/>
          <a:ext cx="8762999" cy="246814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30722"/>
                <a:gridCol w="946082"/>
                <a:gridCol w="1037807"/>
                <a:gridCol w="1040597"/>
                <a:gridCol w="1043388"/>
                <a:gridCol w="1046179"/>
                <a:gridCol w="1048970"/>
                <a:gridCol w="987263"/>
                <a:gridCol w="981991"/>
              </a:tblGrid>
              <a:tr h="47392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Bit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Byte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Tracker Minimum Temperature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Tracker Maximum Temperature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Temp. Warning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Temp. Alarm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TPD Off Sent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TPD Off</a:t>
                      </a:r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Reserved</a:t>
                      </a:r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Pump Selection</a:t>
                      </a:r>
                    </a:p>
                  </a:txBody>
                  <a:tcPr anchor="ctr" anchorCtr="1"/>
                </a:tc>
              </a:tr>
              <a:tr h="47207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GAC Alarm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LPS Alarm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LLR Alarm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LLW Alarm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PR2 Alarm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PR1 Alarm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TRK Alarm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CAV Alarm</a:t>
                      </a:r>
                    </a:p>
                  </a:txBody>
                  <a:tcPr anchor="ctr" anchorCtr="1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143000"/>
            <a:ext cx="8721725" cy="5181600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Level-3 Trigger is not included yet.</a:t>
            </a:r>
          </a:p>
          <a:p>
            <a:r>
              <a:rPr lang="en-US" sz="2400" dirty="0" smtClean="0"/>
              <a:t>CAN bypass mode is not added. We will not need it for the first a few years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NASA commands tested and got checksum error. We have to decide what to do.</a:t>
            </a:r>
            <a:endParaRPr lang="en-US" sz="2400" dirty="0" smtClean="0">
              <a:solidFill>
                <a:srgbClr val="FF0000"/>
              </a:solidFill>
            </a:endParaRPr>
          </a:p>
          <a:p>
            <a:endParaRPr lang="en-US" sz="2400" dirty="0" smtClean="0"/>
          </a:p>
          <a:p>
            <a:r>
              <a:rPr lang="en-US" sz="2400" u="sng" dirty="0" smtClean="0">
                <a:solidFill>
                  <a:srgbClr val="00B050"/>
                </a:solidFill>
              </a:rPr>
              <a:t>No further development is planned except bug fixes.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0000CC"/>
                </a:solidFill>
              </a:rPr>
              <a:t>More TRD Gas control functions and TTCS control functions will be added when we have experiences in space.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7687055" cy="5040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AMS-02 Software and Hardware Relations</a:t>
            </a:r>
            <a:endParaRPr lang="en-US" dirty="0"/>
          </a:p>
        </p:txBody>
      </p:sp>
      <p:sp>
        <p:nvSpPr>
          <p:cNvPr id="16387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03/01/2011</a:t>
            </a:r>
          </a:p>
        </p:txBody>
      </p:sp>
      <p:sp>
        <p:nvSpPr>
          <p:cNvPr id="16389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AMS-02 JAP Software Review</a:t>
            </a:r>
          </a:p>
        </p:txBody>
      </p:sp>
      <p:sp>
        <p:nvSpPr>
          <p:cNvPr id="16388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1E6F2A-95F2-41B6-8B0F-6B7E4B38542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5103813" y="1227137"/>
            <a:ext cx="3587750" cy="1135063"/>
            <a:chOff x="1920" y="345"/>
            <a:chExt cx="2448" cy="759"/>
          </a:xfrm>
        </p:grpSpPr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1920" y="345"/>
              <a:ext cx="2448" cy="759"/>
            </a:xfrm>
            <a:prstGeom prst="rect">
              <a:avLst/>
            </a:prstGeom>
            <a:solidFill>
              <a:srgbClr val="ECF4A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b"/>
            <a:lstStyle/>
            <a:p>
              <a:pPr>
                <a:defRPr/>
              </a:pPr>
              <a:r>
                <a:rPr lang="en-US" sz="1600" b="1" dirty="0">
                  <a:latin typeface="+mj-lt"/>
                </a:rPr>
                <a:t>JMDC Software</a:t>
              </a:r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2064" y="582"/>
              <a:ext cx="576" cy="29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en-US" sz="1600" b="1">
                  <a:latin typeface="+mj-lt"/>
                </a:rPr>
                <a:t>JROM</a:t>
              </a:r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3073" y="438"/>
              <a:ext cx="1151" cy="56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pPr>
                <a:defRPr/>
              </a:pPr>
              <a:r>
                <a:rPr lang="en-US" sz="1600" b="1">
                  <a:latin typeface="+mj-lt"/>
                </a:rPr>
                <a:t>JOS</a:t>
              </a:r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3481" y="593"/>
              <a:ext cx="673" cy="329"/>
            </a:xfrm>
            <a:prstGeom prst="rect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600" b="1" dirty="0">
                  <a:latin typeface="+mj-lt"/>
                </a:rPr>
                <a:t>JAP</a:t>
              </a:r>
            </a:p>
          </p:txBody>
        </p:sp>
        <p:sp>
          <p:nvSpPr>
            <p:cNvPr id="22" name="Line 10"/>
            <p:cNvSpPr>
              <a:spLocks noChangeShapeType="1"/>
            </p:cNvSpPr>
            <p:nvPr/>
          </p:nvSpPr>
          <p:spPr bwMode="auto">
            <a:xfrm>
              <a:off x="2640" y="72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b="1">
                <a:latin typeface="+mj-lt"/>
              </a:endParaRPr>
            </a:p>
          </p:txBody>
        </p:sp>
      </p:grpSp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6019800" y="2362200"/>
            <a:ext cx="1928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latin typeface="+mj-lt"/>
              </a:rPr>
              <a:t>JROM – ROM Monitor</a:t>
            </a:r>
          </a:p>
          <a:p>
            <a:pPr>
              <a:defRPr/>
            </a:pPr>
            <a:r>
              <a:rPr lang="en-US" sz="1200" dirty="0">
                <a:latin typeface="+mj-lt"/>
              </a:rPr>
              <a:t>JOS – Operating system</a:t>
            </a:r>
          </a:p>
          <a:p>
            <a:pPr>
              <a:defRPr/>
            </a:pPr>
            <a:r>
              <a:rPr lang="en-US" sz="1200" dirty="0">
                <a:latin typeface="+mj-lt"/>
              </a:rPr>
              <a:t>JAP – Application programs</a:t>
            </a:r>
          </a:p>
        </p:txBody>
      </p:sp>
      <p:cxnSp>
        <p:nvCxnSpPr>
          <p:cNvPr id="24" name="Straight Connector 17"/>
          <p:cNvCxnSpPr>
            <a:cxnSpLocks noChangeShapeType="1"/>
          </p:cNvCxnSpPr>
          <p:nvPr/>
        </p:nvCxnSpPr>
        <p:spPr bwMode="auto">
          <a:xfrm>
            <a:off x="5105400" y="2362200"/>
            <a:ext cx="1447800" cy="9906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5" name="Straight Connector 19"/>
          <p:cNvCxnSpPr>
            <a:cxnSpLocks noChangeShapeType="1"/>
          </p:cNvCxnSpPr>
          <p:nvPr/>
        </p:nvCxnSpPr>
        <p:spPr bwMode="auto">
          <a:xfrm rot="10800000" flipV="1">
            <a:off x="7467600" y="2362200"/>
            <a:ext cx="1219200" cy="914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3" name="Left-Right Arrow 12"/>
          <p:cNvSpPr/>
          <p:nvPr/>
        </p:nvSpPr>
        <p:spPr bwMode="auto">
          <a:xfrm>
            <a:off x="7632312" y="3200400"/>
            <a:ext cx="1054488" cy="152400"/>
          </a:xfrm>
          <a:prstGeom prst="leftRightArrow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Left-Up Arrow 13"/>
          <p:cNvSpPr/>
          <p:nvPr/>
        </p:nvSpPr>
        <p:spPr bwMode="auto">
          <a:xfrm flipV="1">
            <a:off x="7632312" y="3429000"/>
            <a:ext cx="685800" cy="914400"/>
          </a:xfrm>
          <a:prstGeom prst="leftUpArrow">
            <a:avLst>
              <a:gd name="adj1" fmla="val 9762"/>
              <a:gd name="adj2" fmla="val 11032"/>
              <a:gd name="adj3" fmla="val 19921"/>
            </a:avLst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7680963" y="4369527"/>
            <a:ext cx="1143000" cy="533400"/>
          </a:xfrm>
          <a:prstGeom prst="rect">
            <a:avLst/>
          </a:prstGeom>
          <a:solidFill>
            <a:srgbClr val="FF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AMS Laptop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96200" y="3030379"/>
            <a:ext cx="1276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+mj-lt"/>
              </a:rPr>
              <a:t>ISS/STS Data Links</a:t>
            </a:r>
            <a:endParaRPr lang="en-US" sz="1000" b="1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Changes from the Last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21725" cy="5181600"/>
          </a:xfrm>
        </p:spPr>
        <p:txBody>
          <a:bodyPr/>
          <a:lstStyle/>
          <a:p>
            <a:r>
              <a:rPr lang="en-US" dirty="0" smtClean="0"/>
              <a:t>New data taking procedures which include TDR second step calibration and TAS run.</a:t>
            </a:r>
          </a:p>
          <a:p>
            <a:r>
              <a:rPr lang="en-US" dirty="0" smtClean="0"/>
              <a:t>Changed JBUX space control from space of erase-output pointers to space of input-erase pointers.</a:t>
            </a:r>
          </a:p>
          <a:p>
            <a:r>
              <a:rPr lang="en-US" dirty="0" smtClean="0"/>
              <a:t>Changed to have more flexible control of JBUX pointers include set pointers according to frame time.</a:t>
            </a:r>
          </a:p>
          <a:p>
            <a:r>
              <a:rPr lang="en-US" dirty="0" smtClean="0"/>
              <a:t>Modified new GPS </a:t>
            </a:r>
            <a:r>
              <a:rPr lang="en-US" dirty="0"/>
              <a:t>B</a:t>
            </a:r>
            <a:r>
              <a:rPr lang="en-US" dirty="0" smtClean="0"/>
              <a:t>egin Epoch procedures from Alexei.</a:t>
            </a:r>
          </a:p>
          <a:p>
            <a:r>
              <a:rPr lang="en-US" dirty="0" smtClean="0"/>
              <a:t>Bug fixes and optimization of TTCS, UG control and GTSN monitor tasks.</a:t>
            </a:r>
          </a:p>
          <a:p>
            <a:r>
              <a:rPr lang="en-US" dirty="0" smtClean="0"/>
              <a:t>Optimized circular buffer operations and removed STS-1553 HK buffer. Both STS-1553 and ISS-1553 will share the same buffer because only one will be used at a time.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7EC90C-A596-46CB-8A7C-AECC2412D34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8664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JBUX Pointers’ Control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7EC90C-A596-46CB-8A7C-AECC2412D34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2" name="Rectangle 1"/>
          <p:cNvSpPr/>
          <p:nvPr/>
        </p:nvSpPr>
        <p:spPr bwMode="auto">
          <a:xfrm>
            <a:off x="2396947" y="923833"/>
            <a:ext cx="2133600" cy="4876800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JBUX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Times New Roman" pitchFamily="18" charset="0"/>
              </a:rPr>
              <a:t>File System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2396947" y="923833"/>
            <a:ext cx="2133600" cy="381000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Times New Roman" pitchFamily="18" charset="0"/>
              </a:rPr>
              <a:t>System File Space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406347" y="5419633"/>
            <a:ext cx="9906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1406347" y="4505233"/>
            <a:ext cx="9906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406347" y="2371633"/>
            <a:ext cx="9906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1901647" y="2371633"/>
            <a:ext cx="0" cy="2133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4538167" y="5495833"/>
            <a:ext cx="9906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4538167" y="4276633"/>
            <a:ext cx="9906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538167" y="2371633"/>
            <a:ext cx="99060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5033467" y="4276633"/>
            <a:ext cx="0" cy="1219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742718" y="5188800"/>
            <a:ext cx="652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Write</a:t>
            </a:r>
          </a:p>
          <a:p>
            <a:pPr algn="ctr"/>
            <a:r>
              <a:rPr lang="en-US" sz="1200" b="1" dirty="0" smtClean="0">
                <a:latin typeface="+mn-lt"/>
              </a:rPr>
              <a:t>(Input)</a:t>
            </a:r>
            <a:endParaRPr lang="en-US" sz="1200" b="1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7499" y="427440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Read</a:t>
            </a:r>
          </a:p>
          <a:p>
            <a:pPr algn="ctr"/>
            <a:r>
              <a:rPr lang="en-US" sz="1200" b="1" dirty="0" smtClean="0">
                <a:latin typeface="+mn-lt"/>
              </a:rPr>
              <a:t>(Output)</a:t>
            </a:r>
            <a:endParaRPr lang="en-US" sz="1200" b="1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4975" y="2233133"/>
            <a:ext cx="561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Erase</a:t>
            </a:r>
            <a:endParaRPr lang="en-US" sz="1200" b="1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28767" y="5357333"/>
            <a:ext cx="561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Erase</a:t>
            </a:r>
            <a:endParaRPr lang="en-US" sz="1200" b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28767" y="4045800"/>
            <a:ext cx="652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Write</a:t>
            </a:r>
          </a:p>
          <a:p>
            <a:pPr algn="ctr"/>
            <a:r>
              <a:rPr lang="en-US" sz="1200" b="1" dirty="0" smtClean="0">
                <a:latin typeface="+mn-lt"/>
              </a:rPr>
              <a:t>(Input)</a:t>
            </a:r>
            <a:endParaRPr lang="en-US" sz="1200" b="1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28767" y="2140799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Read</a:t>
            </a:r>
          </a:p>
          <a:p>
            <a:pPr algn="ctr"/>
            <a:r>
              <a:rPr lang="en-US" sz="1200" b="1" dirty="0" smtClean="0">
                <a:latin typeface="+mn-lt"/>
              </a:rPr>
              <a:t>(Output)</a:t>
            </a:r>
            <a:endParaRPr lang="en-US" sz="1200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69766" y="3207600"/>
            <a:ext cx="694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Space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Control</a:t>
            </a:r>
            <a:endParaRPr lang="en-US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33467" y="4655400"/>
            <a:ext cx="694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Space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+mn-lt"/>
              </a:rPr>
              <a:t>Control</a:t>
            </a:r>
            <a:endParaRPr lang="en-US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4800" y="960444"/>
            <a:ext cx="1596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7030A0"/>
                </a:solidFill>
                <a:latin typeface="+mn-lt"/>
              </a:rPr>
              <a:t>Old Control Mode</a:t>
            </a:r>
            <a:endParaRPr lang="en-US" sz="14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85380" y="960444"/>
            <a:ext cx="1648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7030A0"/>
                </a:solidFill>
                <a:latin typeface="+mn-lt"/>
              </a:rPr>
              <a:t>New Control Mode</a:t>
            </a:r>
            <a:endParaRPr lang="en-US" sz="14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2" name="Left Brace 31"/>
          <p:cNvSpPr/>
          <p:nvPr/>
        </p:nvSpPr>
        <p:spPr bwMode="auto">
          <a:xfrm>
            <a:off x="6318641" y="1956132"/>
            <a:ext cx="232725" cy="830997"/>
          </a:xfrm>
          <a:prstGeom prst="leftBrace">
            <a:avLst>
              <a:gd name="adj1" fmla="val 97808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32013" y="1956132"/>
            <a:ext cx="22056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7475" indent="-117475">
              <a:buFont typeface="Arial" pitchFamily="34" charset="0"/>
              <a:buChar char="•"/>
            </a:pPr>
            <a:r>
              <a:rPr lang="en-US" sz="1200" b="1" dirty="0" smtClean="0">
                <a:latin typeface="+mj-lt"/>
              </a:rPr>
              <a:t>Absolute address</a:t>
            </a:r>
          </a:p>
          <a:p>
            <a:pPr marL="117475" indent="-117475">
              <a:buFont typeface="Arial" pitchFamily="34" charset="0"/>
              <a:buChar char="•"/>
            </a:pPr>
            <a:r>
              <a:rPr lang="en-US" sz="1200" b="1" dirty="0" smtClean="0">
                <a:latin typeface="+mj-lt"/>
              </a:rPr>
              <a:t>Offset from current location</a:t>
            </a:r>
          </a:p>
          <a:p>
            <a:pPr marL="117475" indent="-117475">
              <a:buFont typeface="Arial" pitchFamily="34" charset="0"/>
              <a:buChar char="•"/>
            </a:pPr>
            <a:r>
              <a:rPr lang="en-US" sz="1200" b="1" dirty="0" smtClean="0">
                <a:latin typeface="+mj-lt"/>
              </a:rPr>
              <a:t>Offset from the write pointer</a:t>
            </a:r>
          </a:p>
          <a:p>
            <a:pPr marL="117475" indent="-117475">
              <a:buFont typeface="Arial" pitchFamily="34" charset="0"/>
              <a:buChar char="•"/>
            </a:pPr>
            <a:r>
              <a:rPr lang="en-US" sz="1200" b="1" dirty="0" smtClean="0">
                <a:latin typeface="+mj-lt"/>
              </a:rPr>
              <a:t>Frame time to be located</a:t>
            </a:r>
            <a:endParaRPr lang="en-US" sz="1200" b="1" dirty="0"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633522" y="5080334"/>
            <a:ext cx="22056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7475" indent="-117475">
              <a:buFont typeface="Arial" pitchFamily="34" charset="0"/>
              <a:buChar char="•"/>
            </a:pPr>
            <a:r>
              <a:rPr lang="en-US" sz="1200" b="1" dirty="0" smtClean="0">
                <a:latin typeface="+mj-lt"/>
              </a:rPr>
              <a:t>Absolute address</a:t>
            </a:r>
          </a:p>
          <a:p>
            <a:pPr marL="117475" indent="-117475">
              <a:buFont typeface="Arial" pitchFamily="34" charset="0"/>
              <a:buChar char="•"/>
            </a:pPr>
            <a:r>
              <a:rPr lang="en-US" sz="1200" b="1" dirty="0" smtClean="0">
                <a:latin typeface="+mj-lt"/>
              </a:rPr>
              <a:t>Offset from current location</a:t>
            </a:r>
          </a:p>
          <a:p>
            <a:pPr marL="117475" indent="-117475">
              <a:buFont typeface="Arial" pitchFamily="34" charset="0"/>
              <a:buChar char="•"/>
            </a:pPr>
            <a:r>
              <a:rPr lang="en-US" sz="1200" b="1" dirty="0" smtClean="0">
                <a:latin typeface="+mj-lt"/>
              </a:rPr>
              <a:t>Offset from the read pointer</a:t>
            </a:r>
          </a:p>
          <a:p>
            <a:pPr marL="117475" indent="-117475">
              <a:buFont typeface="Arial" pitchFamily="34" charset="0"/>
              <a:buChar char="•"/>
            </a:pPr>
            <a:r>
              <a:rPr lang="en-US" sz="1200" b="1" dirty="0" smtClean="0">
                <a:latin typeface="+mj-lt"/>
              </a:rPr>
              <a:t>Frame time to be located</a:t>
            </a:r>
            <a:endParaRPr lang="en-US" sz="1200" b="1" dirty="0">
              <a:latin typeface="+mj-lt"/>
            </a:endParaRPr>
          </a:p>
        </p:txBody>
      </p:sp>
      <p:sp>
        <p:nvSpPr>
          <p:cNvPr id="36" name="Left Brace 35"/>
          <p:cNvSpPr/>
          <p:nvPr/>
        </p:nvSpPr>
        <p:spPr bwMode="auto">
          <a:xfrm>
            <a:off x="6293720" y="5080334"/>
            <a:ext cx="232725" cy="830997"/>
          </a:xfrm>
          <a:prstGeom prst="leftBrace">
            <a:avLst>
              <a:gd name="adj1" fmla="val 97808"/>
              <a:gd name="adj2" fmla="val 50000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552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DAQ Procedures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1752600"/>
          <a:ext cx="8077200" cy="450723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54909"/>
                <a:gridCol w="1041303"/>
                <a:gridCol w="6380988"/>
              </a:tblGrid>
              <a:tr h="5524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Step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Control Counter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Functions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Stop data taking (stop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e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vent polling,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trigger,  processing mode and read HK data)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Boot all DSP nodes according to given file ID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Configure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all DSP nodes according to given file ID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67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Normal calibration for all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sub-detectors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00 /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Tracker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second step calibration (Tracker and JLV1 only)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TAS run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Initialize DAQ (Read calibration results, read configuration data, set slave and trigger masks, set processing mode,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clear FIFO and read HK data)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Start Data Taking (Start event polling and start trigger)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9144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j-lt"/>
              </a:rPr>
              <a:t>WISHLIST defines data taking tree to be used, processing mode etc. It is required before using these procedures. The most of the steps are based on it.</a:t>
            </a:r>
            <a:endParaRPr lang="en-US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6237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52600" y="1066800"/>
          <a:ext cx="5638800" cy="4480560"/>
        </p:xfrm>
        <a:graphic>
          <a:graphicData uri="http://schemas.openxmlformats.org/drawingml/2006/table">
            <a:tbl>
              <a:tblPr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927864"/>
                <a:gridCol w="1281936"/>
                <a:gridCol w="3429000"/>
              </a:tblGrid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Run TAG to be used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 calibration trigger rate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 calibration wait time (sec)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DAQ Running time (min)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Step 1</a:t>
                      </a:r>
                      <a:r>
                        <a:rPr lang="en-US" baseline="0" dirty="0" smtClean="0"/>
                        <a:t> Control Counter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Step 2 Control Counter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Step 3 Control Counter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Step 4 Control Counter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Step 5 Control Counter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Step 6 Control Counter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Step 7 Control Counter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8-bit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Step 8 Control Counter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Calibration Procedures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43079" y="1524000"/>
          <a:ext cx="5638800" cy="3253740"/>
        </p:xfrm>
        <a:graphic>
          <a:graphicData uri="http://schemas.openxmlformats.org/drawingml/2006/table">
            <a:tbl>
              <a:tblPr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1110615"/>
                <a:gridCol w="4528185"/>
              </a:tblGrid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 calibration on all </a:t>
                      </a:r>
                      <a:r>
                        <a:rPr lang="en-US" dirty="0" err="1" smtClean="0"/>
                        <a:t>xDR</a:t>
                      </a:r>
                      <a:r>
                        <a:rPr lang="en-US" dirty="0" smtClean="0"/>
                        <a:t> nodes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 calibration on JLV1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Wait for</a:t>
                      </a:r>
                      <a:r>
                        <a:rPr lang="en-US" baseline="0" dirty="0" smtClean="0"/>
                        <a:t> a given time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Check</a:t>
                      </a:r>
                      <a:r>
                        <a:rPr lang="en-US" baseline="0" dirty="0" smtClean="0"/>
                        <a:t> if calibration is completed on all nodes (maximum 16 times)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Stop JLV1</a:t>
                      </a:r>
                      <a:r>
                        <a:rPr lang="en-US" baseline="0" dirty="0" smtClean="0"/>
                        <a:t> calibration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Stop </a:t>
                      </a:r>
                      <a:r>
                        <a:rPr lang="en-US" dirty="0" err="1" smtClean="0"/>
                        <a:t>xDR</a:t>
                      </a:r>
                      <a:r>
                        <a:rPr lang="en-US" dirty="0" smtClean="0"/>
                        <a:t> calibration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Wait</a:t>
                      </a:r>
                      <a:r>
                        <a:rPr lang="en-US" baseline="0" dirty="0" smtClean="0"/>
                        <a:t> for 10ms for stopping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Check if</a:t>
                      </a:r>
                      <a:r>
                        <a:rPr lang="en-US" baseline="0" dirty="0" smtClean="0"/>
                        <a:t> all nodes are stopped.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" name="Right Arrow 14"/>
          <p:cNvSpPr/>
          <p:nvPr/>
        </p:nvSpPr>
        <p:spPr bwMode="auto">
          <a:xfrm flipH="1">
            <a:off x="6458079" y="1981200"/>
            <a:ext cx="838200" cy="228600"/>
          </a:xfrm>
          <a:prstGeom prst="rightArrow">
            <a:avLst>
              <a:gd name="adj1" fmla="val 55739"/>
              <a:gd name="adj2" fmla="val 6565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 flipH="1">
            <a:off x="6458079" y="2362200"/>
            <a:ext cx="838200" cy="228600"/>
          </a:xfrm>
          <a:prstGeom prst="rightArrow">
            <a:avLst>
              <a:gd name="adj1" fmla="val 55739"/>
              <a:gd name="adj2" fmla="val 6565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96279" y="1928853"/>
            <a:ext cx="1161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Trigger Rate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96279" y="2309853"/>
            <a:ext cx="936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Wait time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 Second Step Calibration Procedures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219200"/>
          <a:ext cx="5638800" cy="2987040"/>
        </p:xfrm>
        <a:graphic>
          <a:graphicData uri="http://schemas.openxmlformats.org/drawingml/2006/table">
            <a:tbl>
              <a:tblPr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1110615"/>
                <a:gridCol w="4528185"/>
              </a:tblGrid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Reset permanent flag on all TDRs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 loop for number</a:t>
                      </a:r>
                      <a:r>
                        <a:rPr lang="en-US" baseline="0" dirty="0" smtClean="0"/>
                        <a:t> of parameters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Start TDR second step calibration 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   Start JLV1 special calibration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Wait for</a:t>
                      </a:r>
                      <a:r>
                        <a:rPr lang="en-US" baseline="0" dirty="0" smtClean="0"/>
                        <a:t> 30 sec.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   Stop JLV1 calibration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Stop TDR calibration</a:t>
                      </a:r>
                      <a:endParaRPr lang="en-US" dirty="0"/>
                    </a:p>
                  </a:txBody>
                  <a:tcPr anchor="ctr"/>
                </a:tc>
              </a:tr>
              <a:tr h="3733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End of loop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ight Arrow 6"/>
          <p:cNvSpPr/>
          <p:nvPr/>
        </p:nvSpPr>
        <p:spPr bwMode="auto">
          <a:xfrm flipH="1">
            <a:off x="6477000" y="2411570"/>
            <a:ext cx="838200" cy="228600"/>
          </a:xfrm>
          <a:prstGeom prst="rightArrow">
            <a:avLst>
              <a:gd name="adj1" fmla="val 55739"/>
              <a:gd name="adj2" fmla="val 6565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15200" y="2133600"/>
            <a:ext cx="1143000" cy="764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+mj-lt"/>
              </a:rPr>
              <a:t>Delay time between two triggers</a:t>
            </a:r>
            <a:endParaRPr lang="en-US" sz="14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 Run Procedures and Parameters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838200"/>
          <a:ext cx="8534400" cy="3771900"/>
        </p:xfrm>
        <a:graphic>
          <a:graphicData uri="http://schemas.openxmlformats.org/drawingml/2006/table">
            <a:tbl>
              <a:tblPr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457200"/>
                <a:gridCol w="3733800"/>
                <a:gridCol w="533400"/>
                <a:gridCol w="3810000"/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Save JLV1 trigger configuration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Wait number of event or maximum</a:t>
                      </a:r>
                      <a:r>
                        <a:rPr lang="en-US" sz="1600" baseline="0" dirty="0" smtClean="0"/>
                        <a:t> time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Turn on LCTL board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Stop data</a:t>
                      </a:r>
                      <a:r>
                        <a:rPr lang="en-US" sz="1600" baseline="0" dirty="0" smtClean="0"/>
                        <a:t> taking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Start loop for number</a:t>
                      </a:r>
                      <a:r>
                        <a:rPr lang="en-US" sz="1600" baseline="0" dirty="0" smtClean="0"/>
                        <a:t> of parameter sets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Turn off currents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Set TDR column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Disable</a:t>
                      </a:r>
                      <a:r>
                        <a:rPr lang="en-US" sz="1600" baseline="0" dirty="0" smtClean="0"/>
                        <a:t> diode and trigger input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    Set JLV1 pulse trigger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End of loop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Set LDDR trigger input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Restore JLV1 trigger configuration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    Enable diode and set pulse width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18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Set TDR to normal mode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Set current to be used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19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Turn off all currents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Read</a:t>
                      </a:r>
                      <a:r>
                        <a:rPr lang="en-US" sz="1600" baseline="0" dirty="0" smtClean="0"/>
                        <a:t> diode status and currents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Disable</a:t>
                      </a:r>
                      <a:r>
                        <a:rPr lang="en-US" sz="1600" baseline="0" dirty="0" smtClean="0"/>
                        <a:t> all LDDR trigger inputs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Initialize data</a:t>
                      </a:r>
                      <a:r>
                        <a:rPr lang="en-US" sz="1600" baseline="0" dirty="0" smtClean="0"/>
                        <a:t> taking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21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Disable all LDDR diodes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   Start data taking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04800" y="4876800"/>
          <a:ext cx="8610600" cy="1371600"/>
        </p:xfrm>
        <a:graphic>
          <a:graphicData uri="http://schemas.openxmlformats.org/drawingml/2006/table">
            <a:tbl>
              <a:tblPr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457200"/>
                <a:gridCol w="3733800"/>
                <a:gridCol w="533400"/>
                <a:gridCol w="3886200"/>
              </a:tblGrid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Trigger frequency to be used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LDDR number (0 – 4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Number of event to be collected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Diode number (0 – 2, 2 for both)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Maximum time to wait</a:t>
                      </a:r>
                      <a:r>
                        <a:rPr lang="en-US" sz="1600" baseline="0" dirty="0" smtClean="0"/>
                        <a:t> for run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Pulse width in</a:t>
                      </a:r>
                      <a:r>
                        <a:rPr lang="en-US" sz="1600" baseline="0" dirty="0" smtClean="0"/>
                        <a:t> 500ns (0 – 15)</a:t>
                      </a:r>
                      <a:endParaRPr lang="en-US" sz="1600" dirty="0"/>
                    </a:p>
                  </a:txBody>
                  <a:tcPr anchor="ctr"/>
                </a:tc>
              </a:tr>
              <a:tr h="3429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Run TAG to be used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 in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mA</a:t>
                      </a:r>
                      <a:r>
                        <a:rPr lang="en-US" sz="1600" baseline="0" dirty="0" smtClean="0"/>
                        <a:t> (0 – 140)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AMS-02 Critical Health &amp; Status Data (CHD)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03/01/2011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AMS-02 JAP Software Review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948FEE-721E-4D93-A162-6FF6341F762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914400"/>
          <a:ext cx="8610600" cy="5442585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62354"/>
                <a:gridCol w="1014046"/>
                <a:gridCol w="990600"/>
                <a:gridCol w="990600"/>
                <a:gridCol w="990600"/>
                <a:gridCol w="990600"/>
                <a:gridCol w="1058332"/>
                <a:gridCol w="999068"/>
                <a:gridCol w="914400"/>
              </a:tblGrid>
              <a:tr h="48577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Bit</a:t>
                      </a:r>
                    </a:p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Byte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</a:tr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Heart Beat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</a:tr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1553 Frame Counter (ISS and STS)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</a:tr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JMDC ID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Software</a:t>
                      </a:r>
                    </a:p>
                    <a:p>
                      <a:pPr algn="ctr"/>
                      <a:r>
                        <a:rPr lang="en-US" sz="1400" dirty="0" smtClean="0"/>
                        <a:t>(JAP=1)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Power Step Valid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Master Alert</a:t>
                      </a:r>
                      <a:endParaRPr lang="en-US" sz="1400" dirty="0"/>
                    </a:p>
                  </a:txBody>
                  <a:tcPr anchor="ctr" anchorCtr="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Power Step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HRDL Light On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HRDL Owner Set</a:t>
                      </a:r>
                      <a:endParaRPr lang="en-US" sz="1400" dirty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HRDL Owner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CQ-List Active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MCT Owner Set</a:t>
                      </a:r>
                      <a:endParaRPr lang="en-US" sz="1400" dirty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MCT Owner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1533 RT Active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LRDL Owner Set</a:t>
                      </a:r>
                      <a:endParaRPr lang="en-US" sz="1400" dirty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LRDL Owner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DAQ Running</a:t>
                      </a:r>
                      <a:endParaRPr lang="en-US" sz="1400" dirty="0"/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DAQ Owner Set</a:t>
                      </a:r>
                      <a:endParaRPr lang="en-US" sz="1400" dirty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DAQ Owner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TMD Valid</a:t>
                      </a:r>
                      <a:endParaRPr lang="en-US" sz="1400" dirty="0"/>
                    </a:p>
                  </a:txBody>
                  <a:tcPr anchor="ctr" anchorCtr="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TMD Source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Time-</a:t>
                      </a:r>
                      <a:r>
                        <a:rPr lang="en-US" sz="1400" dirty="0" err="1" smtClean="0"/>
                        <a:t>Mux</a:t>
                      </a:r>
                      <a:r>
                        <a:rPr lang="en-US" sz="1400" dirty="0" smtClean="0"/>
                        <a:t> Data (TMD) ID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Time-</a:t>
                      </a:r>
                      <a:r>
                        <a:rPr lang="en-US" sz="1400" dirty="0" err="1" smtClean="0"/>
                        <a:t>Mux</a:t>
                      </a:r>
                      <a:r>
                        <a:rPr lang="en-US" sz="1400" dirty="0" smtClean="0"/>
                        <a:t> Data (TMD) Byte</a:t>
                      </a:r>
                      <a:r>
                        <a:rPr lang="en-US" sz="1400" baseline="0" dirty="0" smtClean="0"/>
                        <a:t> 0</a:t>
                      </a:r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Time-</a:t>
                      </a:r>
                      <a:r>
                        <a:rPr lang="en-US" sz="1400" dirty="0" err="1" smtClean="0"/>
                        <a:t>Mux</a:t>
                      </a:r>
                      <a:r>
                        <a:rPr lang="en-US" sz="1400" dirty="0" smtClean="0"/>
                        <a:t> Data (TMD) Byte</a:t>
                      </a:r>
                      <a:r>
                        <a:rPr lang="en-US" sz="1400" baseline="0" dirty="0" smtClean="0"/>
                        <a:t> 1</a:t>
                      </a: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Time-</a:t>
                      </a:r>
                      <a:r>
                        <a:rPr lang="en-US" sz="1400" dirty="0" err="1" smtClean="0"/>
                        <a:t>Mux</a:t>
                      </a:r>
                      <a:r>
                        <a:rPr lang="en-US" sz="1400" dirty="0" smtClean="0"/>
                        <a:t> Data (TMD) Byte</a:t>
                      </a:r>
                      <a:r>
                        <a:rPr lang="en-US" sz="1400" baseline="0" dirty="0" smtClean="0"/>
                        <a:t> 2</a:t>
                      </a: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  <a:tr h="48577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/>
                </a:tc>
                <a:tc grid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Time-</a:t>
                      </a:r>
                      <a:r>
                        <a:rPr lang="en-US" sz="1400" dirty="0" err="1" smtClean="0"/>
                        <a:t>Mux</a:t>
                      </a:r>
                      <a:r>
                        <a:rPr lang="en-US" sz="1400" dirty="0" smtClean="0"/>
                        <a:t> Data (TMD) Byte</a:t>
                      </a:r>
                      <a:r>
                        <a:rPr lang="en-US" sz="1400" baseline="0" dirty="0" smtClean="0"/>
                        <a:t> 3</a:t>
                      </a:r>
                      <a:endParaRPr lang="en-US" sz="1400" dirty="0" smtClean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 anchorCtr="1"/>
                </a:tc>
              </a:tr>
            </a:tbl>
          </a:graphicData>
        </a:graphic>
      </p:graphicFrame>
      <p:cxnSp>
        <p:nvCxnSpPr>
          <p:cNvPr id="10" name="Straight Connector 9"/>
          <p:cNvCxnSpPr/>
          <p:nvPr/>
        </p:nvCxnSpPr>
        <p:spPr bwMode="auto">
          <a:xfrm>
            <a:off x="228600" y="914400"/>
            <a:ext cx="609600" cy="457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ams02">
  <a:themeElements>
    <a:clrScheme name="1_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">
      <a:majorFont>
        <a:latin typeface="Times New Roman"/>
        <a:ea typeface="华文新魏"/>
        <a:cs typeface=""/>
      </a:majorFont>
      <a:minorFont>
        <a:latin typeface="Times New Roman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ams02</Template>
  <TotalTime>2336</TotalTime>
  <Words>1663</Words>
  <Application>Microsoft Office PowerPoint</Application>
  <PresentationFormat>On-screen Show (4:3)</PresentationFormat>
  <Paragraphs>615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ams02</vt:lpstr>
      <vt:lpstr>AMS-02 JMDC On-Board Application Software Review</vt:lpstr>
      <vt:lpstr>New Changes from the Last Meeting</vt:lpstr>
      <vt:lpstr>JBUX Pointers’ Control</vt:lpstr>
      <vt:lpstr>New DAQ Procedures</vt:lpstr>
      <vt:lpstr>DAQ Parameters</vt:lpstr>
      <vt:lpstr>Normal Calibration Procedures</vt:lpstr>
      <vt:lpstr>Tracker Second Step Calibration Procedures</vt:lpstr>
      <vt:lpstr>TAS Run Procedures and Parameters</vt:lpstr>
      <vt:lpstr>AMS-02 Critical Health &amp; Status Data (CHD)</vt:lpstr>
      <vt:lpstr>CHD TMD Pages List</vt:lpstr>
      <vt:lpstr>CHD TMD 5: JMDC Status</vt:lpstr>
      <vt:lpstr>CHD TMD 7: HRDL Status</vt:lpstr>
      <vt:lpstr>CHD TMD 9: DAQ Status</vt:lpstr>
      <vt:lpstr>CHD TMD 12: PDS Status</vt:lpstr>
      <vt:lpstr>CHD TMD 14: TRD Gas Status</vt:lpstr>
      <vt:lpstr>Conclusion</vt:lpstr>
      <vt:lpstr>Slide 17</vt:lpstr>
      <vt:lpstr>AMS-02 Software and Hardware Relations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AMS-02 On-Board Software</dc:title>
  <dc:creator>cai</dc:creator>
  <cp:lastModifiedBy>cai</cp:lastModifiedBy>
  <cp:revision>118</cp:revision>
  <cp:lastPrinted>2011-01-30T21:53:38Z</cp:lastPrinted>
  <dcterms:created xsi:type="dcterms:W3CDTF">2009-11-03T15:26:35Z</dcterms:created>
  <dcterms:modified xsi:type="dcterms:W3CDTF">2011-03-01T18:20:57Z</dcterms:modified>
</cp:coreProperties>
</file>