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9"/>
  </p:notesMasterIdLst>
  <p:sldIdLst>
    <p:sldId id="260" r:id="rId2"/>
    <p:sldId id="288" r:id="rId3"/>
    <p:sldId id="279" r:id="rId4"/>
    <p:sldId id="278" r:id="rId5"/>
    <p:sldId id="281" r:id="rId6"/>
    <p:sldId id="292" r:id="rId7"/>
    <p:sldId id="268" r:id="rId8"/>
    <p:sldId id="270" r:id="rId9"/>
    <p:sldId id="284" r:id="rId10"/>
    <p:sldId id="290" r:id="rId11"/>
    <p:sldId id="294" r:id="rId12"/>
    <p:sldId id="285" r:id="rId13"/>
    <p:sldId id="286" r:id="rId14"/>
    <p:sldId id="283" r:id="rId15"/>
    <p:sldId id="287" r:id="rId16"/>
    <p:sldId id="289" r:id="rId17"/>
    <p:sldId id="282" r:id="rId1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CECC"/>
    <a:srgbClr val="D5E8D4"/>
    <a:srgbClr val="FFE6CC"/>
    <a:srgbClr val="33CCFF"/>
    <a:srgbClr val="FF9999"/>
    <a:srgbClr val="FFCCCC"/>
    <a:srgbClr val="FF9966"/>
    <a:srgbClr val="FF9933"/>
    <a:srgbClr val="104282"/>
    <a:srgbClr val="0B38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8594" autoAdjust="0"/>
    <p:restoredTop sz="94660"/>
  </p:normalViewPr>
  <p:slideViewPr>
    <p:cSldViewPr snapToGrid="0" snapToObjects="1">
      <p:cViewPr varScale="1">
        <p:scale>
          <a:sx n="117" d="100"/>
          <a:sy n="117" d="100"/>
        </p:scale>
        <p:origin x="176" y="952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E3E6B3-4740-4F43-B540-855E62F90200}" type="datetimeFigureOut">
              <a:rPr lang="en-US" smtClean="0"/>
              <a:t>10/7/23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15F3FA-56E9-44CD-A3E3-32ED7593B6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3077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10/7/23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10/7/23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10/7/23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10/7/23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10/7/23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10/7/23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10/7/23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10/7/23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inkedin.com/pulse/business-intelligence-its-relationship-big-data-geekstyle/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99562" y="1236251"/>
            <a:ext cx="8226854" cy="211440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Data Science &amp; Machine Learning</a:t>
            </a:r>
            <a:br>
              <a:rPr lang="en-US" dirty="0"/>
            </a:br>
            <a:r>
              <a:rPr lang="en-US" dirty="0"/>
              <a:t>Workshop</a:t>
            </a:r>
            <a:br>
              <a:rPr lang="en-US" dirty="0"/>
            </a:br>
            <a:r>
              <a:rPr lang="en-US" sz="3100" dirty="0"/>
              <a:t>Introduction</a:t>
            </a:r>
            <a:endParaRPr lang="es-ES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37481" y="4767263"/>
            <a:ext cx="3765454" cy="273844"/>
          </a:xfrm>
        </p:spPr>
        <p:txBody>
          <a:bodyPr/>
          <a:lstStyle/>
          <a:p>
            <a:r>
              <a:rPr lang="en-US" dirty="0"/>
              <a:t>ICALEPCS 2023 – Cape Town, October 7 – 13, 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M. Gonzalez Berges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2820474" y="3458668"/>
            <a:ext cx="3585029" cy="897161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US" dirty="0"/>
              <a:t>Manuel GONZALEZ-BERGES (CERN)</a:t>
            </a:r>
          </a:p>
          <a:p>
            <a:pPr algn="ctr"/>
            <a:r>
              <a:rPr lang="en-US" dirty="0"/>
              <a:t>Gianluca VALENTINO (University of Malta)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7</a:t>
            </a:r>
            <a:r>
              <a:rPr lang="en-US" baseline="30000" dirty="0"/>
              <a:t>th</a:t>
            </a:r>
            <a:r>
              <a:rPr lang="en-US" dirty="0"/>
              <a:t> October 2023</a:t>
            </a:r>
            <a:endParaRPr lang="es-ES" dirty="0"/>
          </a:p>
        </p:txBody>
      </p:sp>
      <p:pic>
        <p:nvPicPr>
          <p:cNvPr id="3" name="Picture 2" descr="A logo with text and a outline of a map&#10;&#10;Description automatically generated">
            <a:extLst>
              <a:ext uri="{FF2B5EF4-FFF2-40B4-BE49-F238E27FC236}">
                <a16:creationId xmlns:a16="http://schemas.microsoft.com/office/drawing/2014/main" id="{6F3BBCF3-5758-3C61-3D92-25C1ACBEE7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969839" cy="1070279"/>
          </a:xfrm>
          <a:prstGeom prst="rect">
            <a:avLst/>
          </a:prstGeom>
        </p:spPr>
      </p:pic>
      <p:pic>
        <p:nvPicPr>
          <p:cNvPr id="9" name="Picture 8" descr="A landscape with a mountain in the background&#10;&#10;Description automatically generated">
            <a:extLst>
              <a:ext uri="{FF2B5EF4-FFF2-40B4-BE49-F238E27FC236}">
                <a16:creationId xmlns:a16="http://schemas.microsoft.com/office/drawing/2014/main" id="{0AD3B3C6-E6F5-B049-A5AF-AEAABA5CBC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9897"/>
          <a:stretch/>
        </p:blipFill>
        <p:spPr>
          <a:xfrm>
            <a:off x="7108370" y="0"/>
            <a:ext cx="2035629" cy="1070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1141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41117E5B-D54A-BAA4-B8A1-7D6295194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US" dirty="0"/>
              <a:t>Participants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2211B731-8C1E-74FF-5CBE-167C566656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7710" y="880452"/>
            <a:ext cx="8386343" cy="3203145"/>
          </a:xfrm>
        </p:spPr>
        <p:txBody>
          <a:bodyPr/>
          <a:lstStyle/>
          <a:p>
            <a:r>
              <a:rPr lang="en-US" dirty="0"/>
              <a:t>Conference registration ~60</a:t>
            </a:r>
          </a:p>
          <a:p>
            <a:pPr lvl="1"/>
            <a:r>
              <a:rPr lang="en-US" dirty="0"/>
              <a:t>41 Indico registrations (13 in the last 2 weeks)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E94779-1AD7-FFF1-0AC8-D962064950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B4BFD808-6B56-4447-9401-2398D08EE3C0}" type="datetime1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10/7/23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3759F6-7FD6-9DB0-2802-9C4E2846F6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Document reference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25F589-E751-F109-203E-1041E5CCA3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10</a:t>
            </a:fld>
            <a:endParaRPr 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1BC69E79-5BB8-DD20-486C-5F0C76D8A0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693621"/>
              </p:ext>
            </p:extLst>
          </p:nvPr>
        </p:nvGraphicFramePr>
        <p:xfrm>
          <a:off x="1562536" y="2377773"/>
          <a:ext cx="2542271" cy="234329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727525">
                  <a:extLst>
                    <a:ext uri="{9D8B030D-6E8A-4147-A177-3AD203B41FA5}">
                      <a16:colId xmlns:a16="http://schemas.microsoft.com/office/drawing/2014/main" val="1314983982"/>
                    </a:ext>
                  </a:extLst>
                </a:gridCol>
                <a:gridCol w="814746">
                  <a:extLst>
                    <a:ext uri="{9D8B030D-6E8A-4147-A177-3AD203B41FA5}">
                      <a16:colId xmlns:a16="http://schemas.microsoft.com/office/drawing/2014/main" val="3436813673"/>
                    </a:ext>
                  </a:extLst>
                </a:gridCol>
              </a:tblGrid>
              <a:tr h="423054">
                <a:tc gridSpan="2">
                  <a:txBody>
                    <a:bodyPr/>
                    <a:lstStyle/>
                    <a:p>
                      <a:r>
                        <a:rPr lang="en-CH" dirty="0"/>
                        <a:t>DS/ML Experience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4570114"/>
                  </a:ext>
                </a:extLst>
              </a:tr>
              <a:tr h="423054">
                <a:tc>
                  <a:txBody>
                    <a:bodyPr/>
                    <a:lstStyle/>
                    <a:p>
                      <a:r>
                        <a:rPr lang="en-CH" dirty="0"/>
                        <a:t>New field to 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337957"/>
                  </a:ext>
                </a:extLst>
              </a:tr>
              <a:tr h="423054">
                <a:tc>
                  <a:txBody>
                    <a:bodyPr/>
                    <a:lstStyle/>
                    <a:p>
                      <a:r>
                        <a:rPr lang="en-CH" dirty="0"/>
                        <a:t>Some experience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8489445"/>
                  </a:ext>
                </a:extLst>
              </a:tr>
              <a:tr h="423054">
                <a:tc>
                  <a:txBody>
                    <a:bodyPr/>
                    <a:lstStyle/>
                    <a:p>
                      <a:r>
                        <a:rPr lang="en-CH" dirty="0"/>
                        <a:t>Regular experience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959753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4A1E4E42-09F9-2B49-CB36-BE511278E1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8051944"/>
              </p:ext>
            </p:extLst>
          </p:nvPr>
        </p:nvGraphicFramePr>
        <p:xfrm>
          <a:off x="4762371" y="2057733"/>
          <a:ext cx="2895600" cy="298337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val="131498398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3436813673"/>
                    </a:ext>
                  </a:extLst>
                </a:gridCol>
              </a:tblGrid>
              <a:tr h="423054">
                <a:tc gridSpan="2">
                  <a:txBody>
                    <a:bodyPr/>
                    <a:lstStyle/>
                    <a:p>
                      <a:r>
                        <a:rPr lang="en-CH" dirty="0"/>
                        <a:t>Programming level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4570114"/>
                  </a:ext>
                </a:extLst>
              </a:tr>
              <a:tr h="423054">
                <a:tc>
                  <a:txBody>
                    <a:bodyPr/>
                    <a:lstStyle/>
                    <a:p>
                      <a:r>
                        <a:rPr lang="en-CH" dirty="0"/>
                        <a:t>No knowledge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337957"/>
                  </a:ext>
                </a:extLst>
              </a:tr>
              <a:tr h="423054">
                <a:tc>
                  <a:txBody>
                    <a:bodyPr/>
                    <a:lstStyle/>
                    <a:p>
                      <a:r>
                        <a:rPr lang="en-CH" dirty="0"/>
                        <a:t>Beginner programmer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8489445"/>
                  </a:ext>
                </a:extLst>
              </a:tr>
              <a:tr h="423054">
                <a:tc>
                  <a:txBody>
                    <a:bodyPr/>
                    <a:lstStyle/>
                    <a:p>
                      <a:r>
                        <a:rPr lang="en-CH" dirty="0"/>
                        <a:t>Regular programmer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959753"/>
                  </a:ext>
                </a:extLst>
              </a:tr>
              <a:tr h="423054">
                <a:tc>
                  <a:txBody>
                    <a:bodyPr/>
                    <a:lstStyle/>
                    <a:p>
                      <a:r>
                        <a:rPr lang="en-CH" dirty="0"/>
                        <a:t>Expert programmer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23690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73084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41117E5B-D54A-BAA4-B8A1-7D6295194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US" dirty="0"/>
              <a:t>Participants Interests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E94779-1AD7-FFF1-0AC8-D962064950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B4BFD808-6B56-4447-9401-2398D08EE3C0}" type="datetime1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10/7/23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3759F6-7FD6-9DB0-2802-9C4E2846F6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Document reference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25F589-E751-F109-203E-1041E5CCA3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11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6562BE4-3DF8-8272-EBC1-ED596124FB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70177"/>
            <a:ext cx="4339652" cy="3203145"/>
          </a:xfrm>
        </p:spPr>
        <p:txBody>
          <a:bodyPr>
            <a:normAutofit/>
          </a:bodyPr>
          <a:lstStyle/>
          <a:p>
            <a:pPr marL="268288" indent="-231775"/>
            <a:r>
              <a:rPr lang="en-US" sz="2800" dirty="0"/>
              <a:t>Anomaly detection</a:t>
            </a:r>
          </a:p>
          <a:p>
            <a:pPr marL="268288" indent="-231775"/>
            <a:r>
              <a:rPr lang="en-US" sz="2800" dirty="0"/>
              <a:t>NLP</a:t>
            </a:r>
          </a:p>
          <a:p>
            <a:pPr marL="268288" indent="-231775"/>
            <a:r>
              <a:rPr lang="en-US" sz="2800" dirty="0"/>
              <a:t>Computer Vision</a:t>
            </a:r>
          </a:p>
          <a:p>
            <a:pPr marL="268288" indent="-231775"/>
            <a:r>
              <a:rPr lang="en-US" sz="2800" dirty="0"/>
              <a:t>Denoising</a:t>
            </a:r>
          </a:p>
          <a:p>
            <a:pPr marL="268288" indent="-231775"/>
            <a:r>
              <a:rPr lang="en-US" sz="2800" dirty="0"/>
              <a:t>Predictive Maintenance</a:t>
            </a:r>
          </a:p>
          <a:p>
            <a:pPr marL="268288" indent="-231775"/>
            <a:endParaRPr lang="en-US" sz="3200" dirty="0"/>
          </a:p>
          <a:p>
            <a:endParaRPr lang="en-CH" dirty="0"/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B3883D6D-529F-FE7F-E998-00ABC693BA28}"/>
              </a:ext>
            </a:extLst>
          </p:cNvPr>
          <p:cNvSpPr txBox="1">
            <a:spLocks/>
          </p:cNvSpPr>
          <p:nvPr/>
        </p:nvSpPr>
        <p:spPr>
          <a:xfrm>
            <a:off x="4614255" y="970177"/>
            <a:ext cx="4512040" cy="320314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8288" indent="-231775"/>
            <a:r>
              <a:rPr lang="en-US" sz="2800" dirty="0"/>
              <a:t>Parameter optimization</a:t>
            </a:r>
          </a:p>
          <a:p>
            <a:pPr marL="268288" indent="-231775"/>
            <a:r>
              <a:rPr lang="en-US" sz="2800" dirty="0"/>
              <a:t>Advanced control</a:t>
            </a:r>
          </a:p>
          <a:p>
            <a:pPr marL="268288" indent="-231775"/>
            <a:r>
              <a:rPr lang="en-US" sz="2800" dirty="0"/>
              <a:t>Calibration</a:t>
            </a:r>
          </a:p>
          <a:p>
            <a:pPr marL="268288" indent="-231775"/>
            <a:r>
              <a:rPr lang="en-US" sz="2800" dirty="0"/>
              <a:t>Time series modelling</a:t>
            </a:r>
          </a:p>
          <a:p>
            <a:pPr marL="268288" indent="-231775"/>
            <a:r>
              <a:rPr lang="en-US" sz="2800" dirty="0"/>
              <a:t>Real-world applications</a:t>
            </a:r>
          </a:p>
          <a:p>
            <a:pPr marL="268288" indent="-231775"/>
            <a:r>
              <a:rPr lang="en-US" sz="2800" dirty="0" err="1"/>
              <a:t>etc</a:t>
            </a:r>
            <a:endParaRPr lang="en-US" sz="2800" dirty="0"/>
          </a:p>
          <a:p>
            <a:pPr marL="268288" indent="-231775"/>
            <a:endParaRPr lang="en-US" sz="3200" dirty="0"/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387255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7D956175-EFF2-5120-EC48-EE0AE14204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US" dirty="0"/>
              <a:t>Morning</a:t>
            </a:r>
          </a:p>
        </p:txBody>
      </p:sp>
      <p:pic>
        <p:nvPicPr>
          <p:cNvPr id="8" name="Picture 7" descr="A screenshot of a computer&#10;&#10;Description automatically generated">
            <a:extLst>
              <a:ext uri="{FF2B5EF4-FFF2-40B4-BE49-F238E27FC236}">
                <a16:creationId xmlns:a16="http://schemas.microsoft.com/office/drawing/2014/main" id="{B8A3079E-C3E9-4D74-9A6B-5BD053A39F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6653" y="175120"/>
            <a:ext cx="6306922" cy="4793260"/>
          </a:xfrm>
          <a:prstGeom prst="rect">
            <a:avLst/>
          </a:prstGeom>
          <a:noFill/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0571AA-41F7-E813-8D0A-2803D5F63E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B4BFD808-6B56-4447-9401-2398D08EE3C0}" type="datetime1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10/7/23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4A4792-76DF-CA00-F924-525CF7E9AE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Document reference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5FE4C8-28B5-55BD-7D3C-8FA9D43166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4655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7D956175-EFF2-5120-EC48-EE0AE14204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US" dirty="0"/>
              <a:t>Afternoon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0571AA-41F7-E813-8D0A-2803D5F63E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B4BFD808-6B56-4447-9401-2398D08EE3C0}" type="datetime1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10/7/23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4A4792-76DF-CA00-F924-525CF7E9AE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Document reference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5FE4C8-28B5-55BD-7D3C-8FA9D43166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13</a:t>
            </a:fld>
            <a:endParaRPr lang="en-US"/>
          </a:p>
        </p:txBody>
      </p:sp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9D3B5163-044B-9E4C-C9BF-F5F0D1FBEB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0474" y="132924"/>
            <a:ext cx="5873580" cy="5000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8095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3488DC-5AF6-F5D5-0BC0-6944887DB3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Tutorial Sessions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F4C2E4-5813-B026-AFBB-1FBF54B5685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10/7/23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3FF4E3-FF20-2D10-1E50-129B0C6D29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D231CF-882B-58DA-418A-DB68365A1C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EC8BA6C1-67BD-1936-50C7-A6B22CA1D8D7}"/>
              </a:ext>
            </a:extLst>
          </p:cNvPr>
          <p:cNvSpPr txBox="1">
            <a:spLocks/>
          </p:cNvSpPr>
          <p:nvPr/>
        </p:nvSpPr>
        <p:spPr bwMode="auto">
          <a:xfrm>
            <a:off x="4028537" y="854744"/>
            <a:ext cx="4743599" cy="2732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compatLnSpc="1">
            <a:prstTxWarp prst="textNoShape">
              <a:avLst/>
            </a:prstTxWarp>
            <a:normAutofit fontScale="47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altLang="en-US" sz="2300" dirty="0"/>
              <a:t>Prof. Gianluca Valentino is an associate professor at the Department of Communications and Computer Engineering at the University of Malta, where he teaches in machine learning and pattern recognition. </a:t>
            </a:r>
          </a:p>
          <a:p>
            <a:pPr>
              <a:lnSpc>
                <a:spcPct val="150000"/>
              </a:lnSpc>
            </a:pPr>
            <a:r>
              <a:rPr lang="en-US" altLang="en-US" sz="2300" dirty="0"/>
              <a:t>He is involved in several research projects which involve the application of these techniques in various domains, from particle accelerators to earth observation, aerospace and financial data. </a:t>
            </a:r>
          </a:p>
          <a:p>
            <a:pPr>
              <a:lnSpc>
                <a:spcPct val="150000"/>
              </a:lnSpc>
            </a:pPr>
            <a:r>
              <a:rPr lang="en-US" altLang="en-US" sz="2300" dirty="0"/>
              <a:t>He spent six years with the Beams department at CERN, first as a PhD student working to automate the collimator beam-based alignment procedure, and then as a postdoctoral fellow. </a:t>
            </a:r>
          </a:p>
          <a:p>
            <a:pPr>
              <a:lnSpc>
                <a:spcPct val="150000"/>
              </a:lnSpc>
            </a:pPr>
            <a:r>
              <a:rPr lang="en-US" altLang="en-US" sz="2300" dirty="0"/>
              <a:t>He is currently a Visiting Scientist at CERN.</a:t>
            </a:r>
            <a:br>
              <a:rPr lang="en-US" altLang="en-US" sz="1400" dirty="0"/>
            </a:br>
            <a:r>
              <a:rPr lang="it-IT" altLang="en-US" sz="1800" dirty="0"/>
              <a:t> </a:t>
            </a:r>
            <a:endParaRPr lang="en-US" altLang="en-US" dirty="0"/>
          </a:p>
        </p:txBody>
      </p:sp>
      <p:pic>
        <p:nvPicPr>
          <p:cNvPr id="8" name="Picture 10">
            <a:extLst>
              <a:ext uri="{FF2B5EF4-FFF2-40B4-BE49-F238E27FC236}">
                <a16:creationId xmlns:a16="http://schemas.microsoft.com/office/drawing/2014/main" id="{EDDC9211-47A0-D9E9-F272-8967FE7E53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268" y="955690"/>
            <a:ext cx="2836476" cy="2732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2966CBB8-8A60-48BD-F758-F5E7B995BE48}"/>
              </a:ext>
            </a:extLst>
          </p:cNvPr>
          <p:cNvSpPr txBox="1">
            <a:spLocks/>
          </p:cNvSpPr>
          <p:nvPr/>
        </p:nvSpPr>
        <p:spPr bwMode="auto">
          <a:xfrm>
            <a:off x="734475" y="3509775"/>
            <a:ext cx="3294062" cy="936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 baseline="0">
                <a:solidFill>
                  <a:srgbClr val="000000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000000"/>
                </a:solidFill>
                <a:latin typeface="Arial" charset="0"/>
                <a:ea typeface="MS PGothic" pitchFamily="34" charset="-128"/>
                <a:cs typeface="MS PGothic" charset="0"/>
              </a:defRPr>
            </a:lvl2pPr>
            <a:lvl3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000000"/>
                </a:solidFill>
                <a:latin typeface="Arial" charset="0"/>
                <a:ea typeface="MS PGothic" pitchFamily="34" charset="-128"/>
                <a:cs typeface="MS PGothic" charset="0"/>
              </a:defRPr>
            </a:lvl3pPr>
            <a:lvl4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000000"/>
                </a:solidFill>
                <a:latin typeface="Arial" charset="0"/>
                <a:ea typeface="MS PGothic" pitchFamily="34" charset="-128"/>
                <a:cs typeface="MS PGothic" charset="0"/>
              </a:defRPr>
            </a:lvl4pPr>
            <a:lvl5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000000"/>
                </a:solidFill>
                <a:latin typeface="Arial" charset="0"/>
                <a:ea typeface="MS PGothic" pitchFamily="34" charset="-128"/>
                <a:cs typeface="MS PGothic" charset="0"/>
              </a:defRPr>
            </a:lvl5pPr>
            <a:lvl6pPr marL="2514340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492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8645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5797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altLang="it-IT" sz="2400" kern="0" dirty="0"/>
              <a:t>Gianluca Valentino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2E33D30-1BB9-2541-D50D-3D1D15A2A3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8603" y="3688292"/>
            <a:ext cx="752573" cy="725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EA968B17-291C-26D0-3C2F-3DF1CCC4BDA2}"/>
              </a:ext>
            </a:extLst>
          </p:cNvPr>
          <p:cNvSpPr txBox="1">
            <a:spLocks/>
          </p:cNvSpPr>
          <p:nvPr/>
        </p:nvSpPr>
        <p:spPr>
          <a:xfrm>
            <a:off x="1297114" y="4084232"/>
            <a:ext cx="2168784" cy="329491"/>
          </a:xfrm>
          <a:prstGeom prst="rect">
            <a:avLst/>
          </a:prstGeom>
        </p:spPr>
        <p:txBody>
          <a:bodyPr/>
          <a:lstStyle>
            <a:lvl1pPr marL="342900" indent="-342900" algn="l" defTabSz="447675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Char char="ü"/>
              <a:defRPr sz="2400" b="0">
                <a:solidFill>
                  <a:srgbClr val="000000"/>
                </a:solidFill>
                <a:latin typeface="+mn-lt"/>
                <a:ea typeface="MS PGothic" pitchFamily="34" charset="-128"/>
                <a:cs typeface="MS PGothic" charset="0"/>
              </a:defRPr>
            </a:lvl1pPr>
            <a:lvl2pPr marL="742950" indent="-285750" algn="l" defTabSz="447675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2200">
                <a:solidFill>
                  <a:srgbClr val="000000"/>
                </a:solidFill>
                <a:latin typeface="+mn-lt"/>
                <a:ea typeface="MS PGothic" pitchFamily="34" charset="-128"/>
                <a:cs typeface="MS PGothic" charset="0"/>
              </a:defRPr>
            </a:lvl2pPr>
            <a:lvl3pPr marL="1200150" indent="-285750" algn="l" defTabSz="447675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−"/>
              <a:defRPr sz="2000" i="1" baseline="0">
                <a:solidFill>
                  <a:srgbClr val="000000"/>
                </a:solidFill>
                <a:latin typeface="+mn-lt"/>
                <a:ea typeface="MS PGothic" pitchFamily="34" charset="-128"/>
                <a:cs typeface="MS PGothic" charset="0"/>
              </a:defRPr>
            </a:lvl3pPr>
            <a:lvl4pPr marL="1598613" indent="-227013"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rgbClr val="000000"/>
                </a:solidFill>
                <a:latin typeface="+mn-lt"/>
                <a:ea typeface="MS PGothic" pitchFamily="34" charset="-128"/>
                <a:cs typeface="MS PGothic" charset="0"/>
              </a:defRPr>
            </a:lvl4pPr>
            <a:lvl5pPr marL="2055813" indent="-227013"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rgbClr val="000000"/>
                </a:solidFill>
                <a:latin typeface="+mn-lt"/>
                <a:ea typeface="MS PGothic" pitchFamily="34" charset="-128"/>
                <a:cs typeface="MS PGothic" charset="0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anose="05000000000000000000" pitchFamily="2" charset="2"/>
              <a:buNone/>
              <a:defRPr/>
            </a:pPr>
            <a:r>
              <a:rPr lang="fi-FI" sz="1600" i="1" kern="0" dirty="0"/>
              <a:t>University of Malta</a:t>
            </a:r>
          </a:p>
        </p:txBody>
      </p:sp>
    </p:spTree>
    <p:extLst>
      <p:ext uri="{BB962C8B-B14F-4D97-AF65-F5344CB8AC3E}">
        <p14:creationId xmlns:p14="http://schemas.microsoft.com/office/powerpoint/2010/main" val="20208828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AB940F-A309-43E2-5B3F-AF7E0B45E2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Exercise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DE46CE-A811-D617-DA63-636BE8443F3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10/7/23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6E11D4-CD78-E7AD-AAFB-EDA505F998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D3EC9E-EB7C-E32F-E53E-C771808B67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5F24C48D-117F-CA7F-0FB6-219D1286BE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4454" y="1604188"/>
            <a:ext cx="8229600" cy="967562"/>
          </a:xfrm>
        </p:spPr>
      </p:pic>
    </p:spTree>
    <p:extLst>
      <p:ext uri="{BB962C8B-B14F-4D97-AF65-F5344CB8AC3E}">
        <p14:creationId xmlns:p14="http://schemas.microsoft.com/office/powerpoint/2010/main" val="24892296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B2AEBD-FEEE-CFE2-BA91-E51344B475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CH" dirty="0"/>
          </a:p>
        </p:txBody>
      </p:sp>
      <p:pic>
        <p:nvPicPr>
          <p:cNvPr id="8" name="Content Placeholder 7" descr="A poster of a building with a reflection of it&#10;&#10;Description automatically generated">
            <a:extLst>
              <a:ext uri="{FF2B5EF4-FFF2-40B4-BE49-F238E27FC236}">
                <a16:creationId xmlns:a16="http://schemas.microsoft.com/office/drawing/2014/main" id="{F5A42E13-BF52-D5E8-EB72-6C382ECA05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54808"/>
          <a:stretch/>
        </p:blipFill>
        <p:spPr>
          <a:xfrm>
            <a:off x="87388" y="667618"/>
            <a:ext cx="4761218" cy="3043145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B251A5-4FEF-ED04-BE71-BD4DE177771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10/7/23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ECC5CB-328A-FB6A-BDE9-3E672F87B7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1F4D33-0B15-C5CC-FD0D-569DE9A3FB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9" name="Content Placeholder 7" descr="A poster of a building with a reflection of it&#10;&#10;Description automatically generated">
            <a:extLst>
              <a:ext uri="{FF2B5EF4-FFF2-40B4-BE49-F238E27FC236}">
                <a16:creationId xmlns:a16="http://schemas.microsoft.com/office/drawing/2014/main" id="{30093A93-4E70-39BE-54D0-815C4D6BE87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6362"/>
          <a:stretch/>
        </p:blipFill>
        <p:spPr>
          <a:xfrm>
            <a:off x="4848606" y="667618"/>
            <a:ext cx="4065095" cy="3083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6665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946F5126-E861-5BDC-2AE1-1A29B1434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Questions?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C89660-E99F-F680-F5B2-5D35435B94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B4BFD808-6B56-4447-9401-2398D08EE3C0}" type="datetime1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10/7/23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3F431F-65E7-3FC7-2D73-C2CC055866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Document reference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EE0851-758A-F699-FF0D-FD9AE1F30E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186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2F3AF2A4-1C5E-7108-FCAF-77B4ACBF7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8710" y="2571750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US" i="1" dirty="0"/>
              <a:t>Some history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498B69DD-63AB-CD2B-0510-CDC67E5237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pPr>
              <a:spcAft>
                <a:spcPts val="600"/>
              </a:spcAft>
            </a:pPr>
            <a:fld id="{B4BFD808-6B56-4447-9401-2398D08EE3C0}" type="datetime1">
              <a:rPr lang="en-US" smtClean="0"/>
              <a:pPr>
                <a:spcAft>
                  <a:spcPts val="600"/>
                </a:spcAft>
              </a:pPr>
              <a:t>10/7/23</a:t>
            </a:fld>
            <a:endParaRPr lang="en-US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55DAA6E6-EB76-D89E-5526-68934F56D3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Document reference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A545B7A3-D164-141B-E9A8-B0DD160D8C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pPr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345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271C07C6-4434-0259-D4C3-2454189C2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US" dirty="0"/>
              <a:t>ICALEPCS 2019 – New York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6A8DBE-345A-5546-0C3A-AD58919A77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B4BFD808-6B56-4447-9401-2398D08EE3C0}" type="datetime1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10/7/23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EFFCC4-6836-18F9-5D64-9DC8AA08B5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Document reference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504F29-062E-9A38-2EB0-2B4C09FA27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213C877-3BCD-56C9-3408-5CDCB2F1D6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79" y="936193"/>
            <a:ext cx="4563388" cy="342426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412C583E-AC83-6261-09C5-3FB08952C0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460107" y="1120437"/>
            <a:ext cx="4683893" cy="3540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7620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4A84C5DF-5681-B5CD-F251-08B24DE268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US" dirty="0"/>
              <a:t>ICALEPCS 2021 - </a:t>
            </a:r>
            <a:r>
              <a:rPr lang="en-US" dirty="0" err="1"/>
              <a:t>Shangai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EB93D5-9CC2-999C-0CE4-7FF016D83F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B4BFD808-6B56-4447-9401-2398D08EE3C0}" type="datetime1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10/7/23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41B85D-974A-19C0-344F-57061C9552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Document reference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63A66B-4ECF-DAAB-2178-9D29244091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4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37D06D3-6482-A72A-DC60-4E0157D487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635" y="880452"/>
            <a:ext cx="4620856" cy="3462733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7" name="Picture 7">
            <a:extLst>
              <a:ext uri="{FF2B5EF4-FFF2-40B4-BE49-F238E27FC236}">
                <a16:creationId xmlns:a16="http://schemas.microsoft.com/office/drawing/2014/main" id="{018DBBA0-5732-5F8E-53AE-755480CD29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90" t="7599" r="4800" b="12334"/>
          <a:stretch>
            <a:fillRect/>
          </a:stretch>
        </p:blipFill>
        <p:spPr bwMode="auto">
          <a:xfrm>
            <a:off x="4921220" y="960573"/>
            <a:ext cx="3264156" cy="1900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FD6F24AE-70E4-DD5C-41C2-E44C3BC706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48" t="8382" r="6201" b="7635"/>
          <a:stretch>
            <a:fillRect/>
          </a:stretch>
        </p:blipFill>
        <p:spPr bwMode="auto">
          <a:xfrm>
            <a:off x="5221635" y="1304491"/>
            <a:ext cx="3264157" cy="1912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8C1DD4CF-C145-B7AE-BDEB-AAB88AA26D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92" t="9360" r="5286" b="9676"/>
          <a:stretch>
            <a:fillRect/>
          </a:stretch>
        </p:blipFill>
        <p:spPr bwMode="auto">
          <a:xfrm>
            <a:off x="5522049" y="1644997"/>
            <a:ext cx="3264158" cy="1912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2502176-F2EC-331C-625F-9663757F39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04645" y="3720165"/>
            <a:ext cx="267371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fi-FI" sz="1600" b="1" i="1" dirty="0"/>
              <a:t>130 attendees </a:t>
            </a:r>
          </a:p>
          <a:p>
            <a:pPr algn="ctr">
              <a:defRPr/>
            </a:pPr>
            <a:r>
              <a:rPr lang="en-US" altLang="fi-FI" sz="1600" b="1" i="1" dirty="0"/>
              <a:t>( &gt;</a:t>
            </a:r>
            <a:r>
              <a:rPr lang="fi-FI" altLang="fi-FI" sz="1600" b="1" i="1" dirty="0"/>
              <a:t>200 registered)</a:t>
            </a:r>
          </a:p>
        </p:txBody>
      </p:sp>
    </p:spTree>
    <p:extLst>
      <p:ext uri="{BB962C8B-B14F-4D97-AF65-F5344CB8AC3E}">
        <p14:creationId xmlns:p14="http://schemas.microsoft.com/office/powerpoint/2010/main" val="24670884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B4EA75-34B1-6E8C-F712-A0E66257D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573" y="24601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CH" dirty="0"/>
              <a:t>Tracks with ML related papers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31BD03-E561-668D-EE71-09C44D9E765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10/7/23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DA8CFE-98D2-D443-B7D3-203CD92C6D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2B1CA9-4654-734D-E27F-45C43A4009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1903B82-E470-8355-0A35-41DF49EBA3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9040943"/>
              </p:ext>
            </p:extLst>
          </p:nvPr>
        </p:nvGraphicFramePr>
        <p:xfrm>
          <a:off x="282115" y="729933"/>
          <a:ext cx="8153973" cy="432987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109162">
                  <a:extLst>
                    <a:ext uri="{9D8B030D-6E8A-4147-A177-3AD203B41FA5}">
                      <a16:colId xmlns:a16="http://schemas.microsoft.com/office/drawing/2014/main" val="2170289200"/>
                    </a:ext>
                  </a:extLst>
                </a:gridCol>
                <a:gridCol w="5044811">
                  <a:extLst>
                    <a:ext uri="{9D8B030D-6E8A-4147-A177-3AD203B41FA5}">
                      <a16:colId xmlns:a16="http://schemas.microsoft.com/office/drawing/2014/main" val="580281953"/>
                    </a:ext>
                  </a:extLst>
                </a:gridCol>
              </a:tblGrid>
              <a:tr h="365949">
                <a:tc>
                  <a:txBody>
                    <a:bodyPr/>
                    <a:lstStyle/>
                    <a:p>
                      <a:r>
                        <a:rPr lang="en-CH" dirty="0"/>
                        <a:t>Conferences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Tracks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1296505"/>
                  </a:ext>
                </a:extLst>
              </a:tr>
              <a:tr h="36594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800" dirty="0"/>
                        <a:t>ICALEPCS 2013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/>
                        <a:t>Knowledge-based Techniques</a:t>
                      </a:r>
                      <a:endParaRPr lang="en-GB" sz="14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2167921"/>
                  </a:ext>
                </a:extLst>
              </a:tr>
              <a:tr h="36594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800" dirty="0"/>
                        <a:t>ICALEPCS 2015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9210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en-US" sz="1400" b="0" dirty="0">
                          <a:solidFill>
                            <a:schemeClr val="tx1"/>
                          </a:solidFill>
                        </a:rPr>
                        <a:t>Feedback Systems, Tuning</a:t>
                      </a:r>
                      <a:endParaRPr lang="en-US" altLang="en-US" sz="1600" b="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5415352"/>
                  </a:ext>
                </a:extLst>
              </a:tr>
              <a:tr h="54892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800" dirty="0"/>
                        <a:t>ICALEPCS 2017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200" dirty="0"/>
                        <a:t>(first time ML mentioned in descriptions)</a:t>
                      </a:r>
                      <a:endParaRPr lang="en-US" altLang="en-US" sz="12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9210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altLang="en-US" sz="1400" kern="1200" dirty="0">
                          <a:solidFill>
                            <a:schemeClr val="dk1"/>
                          </a:solidFill>
                        </a:rPr>
                        <a:t>Data Analytics </a:t>
                      </a:r>
                    </a:p>
                    <a:p>
                      <a:pPr marL="292100" lvl="1" indent="-285750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altLang="en-US" sz="1400" kern="1200" dirty="0">
                          <a:solidFill>
                            <a:schemeClr val="dk1"/>
                          </a:solidFill>
                        </a:rPr>
                        <a:t>Feedback Control and Process Tuning</a:t>
                      </a:r>
                      <a:endParaRPr kumimoji="0" lang="en-US" altLang="en-US" sz="1400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217016"/>
                  </a:ext>
                </a:extLst>
              </a:tr>
              <a:tr h="73189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800" dirty="0"/>
                        <a:t>ICALEPCS 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92100" lvl="1" indent="-285750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altLang="en-US" sz="1400" b="0" dirty="0">
                          <a:solidFill>
                            <a:schemeClr val="tx1"/>
                          </a:solidFill>
                        </a:rPr>
                        <a:t>Data Analytics</a:t>
                      </a:r>
                    </a:p>
                    <a:p>
                      <a:pPr marL="292100" lvl="1" indent="-285750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altLang="en-US" sz="1400" b="0" dirty="0">
                          <a:solidFill>
                            <a:schemeClr val="tx1"/>
                          </a:solidFill>
                        </a:rPr>
                        <a:t>Feedback Control and Process Tuning</a:t>
                      </a:r>
                    </a:p>
                    <a:p>
                      <a:pPr marL="292100" lvl="1" indent="-285750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altLang="en-US" sz="1400" b="0" dirty="0">
                          <a:solidFill>
                            <a:schemeClr val="tx1"/>
                          </a:solidFill>
                        </a:rPr>
                        <a:t>Experiment Control</a:t>
                      </a:r>
                      <a:endParaRPr lang="en-US" altLang="en-US" sz="1400" b="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7802296"/>
                  </a:ext>
                </a:extLst>
              </a:tr>
              <a:tr h="945367">
                <a:tc>
                  <a:txBody>
                    <a:bodyPr/>
                    <a:lstStyle/>
                    <a:p>
                      <a:r>
                        <a:rPr lang="en-CH" dirty="0"/>
                        <a:t>ICALEPCS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92100" lvl="1" indent="-285750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altLang="en-US" sz="1400" b="0" dirty="0">
                          <a:solidFill>
                            <a:schemeClr val="tx1"/>
                          </a:solidFill>
                        </a:rPr>
                        <a:t>Data Analytics</a:t>
                      </a:r>
                    </a:p>
                    <a:p>
                      <a:pPr marL="292100" lvl="1" indent="-285750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altLang="en-US" sz="1400" b="0" dirty="0">
                          <a:solidFill>
                            <a:schemeClr val="tx1"/>
                          </a:solidFill>
                        </a:rPr>
                        <a:t>Feedback Control, Machine Tuning &amp; Optimization</a:t>
                      </a:r>
                    </a:p>
                    <a:p>
                      <a:pPr marL="292100" lvl="1" indent="-285750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altLang="en-US" sz="1400" b="0" dirty="0">
                          <a:solidFill>
                            <a:schemeClr val="tx1"/>
                          </a:solidFill>
                        </a:rPr>
                        <a:t>Experiment Control</a:t>
                      </a:r>
                    </a:p>
                    <a:p>
                      <a:pPr marL="292100" lvl="1" indent="-285750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altLang="en-US" sz="1400" b="0" dirty="0">
                          <a:solidFill>
                            <a:schemeClr val="tx1"/>
                          </a:solidFill>
                        </a:rPr>
                        <a:t>Timing Systems, Synchronization &amp; Real-Time Apps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0830038"/>
                  </a:ext>
                </a:extLst>
              </a:tr>
              <a:tr h="987140">
                <a:tc>
                  <a:txBody>
                    <a:bodyPr/>
                    <a:lstStyle/>
                    <a:p>
                      <a:r>
                        <a:rPr lang="en-CH" dirty="0"/>
                        <a:t>ICALEPCS 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Many tracks (~35 papers mention ML)</a:t>
                      </a:r>
                    </a:p>
                    <a:p>
                      <a:r>
                        <a:rPr lang="en-CH" sz="1400" dirty="0"/>
                        <a:t>Specially: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en-GB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Artificial Intelligence &amp; Machine Learning</a:t>
                      </a:r>
                      <a:endParaRPr lang="en-CH" sz="1400" dirty="0"/>
                    </a:p>
                    <a:p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66208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3523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2F3AF2A4-1C5E-7108-FCAF-77B4ACBF7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8710" y="2571750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US" i="1" dirty="0"/>
              <a:t>Some concepts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498B69DD-63AB-CD2B-0510-CDC67E5237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pPr>
              <a:spcAft>
                <a:spcPts val="600"/>
              </a:spcAft>
            </a:pPr>
            <a:fld id="{B4BFD808-6B56-4447-9401-2398D08EE3C0}" type="datetime1">
              <a:rPr lang="en-US" smtClean="0"/>
              <a:pPr>
                <a:spcAft>
                  <a:spcPts val="600"/>
                </a:spcAft>
              </a:pPr>
              <a:t>10/7/23</a:t>
            </a:fld>
            <a:endParaRPr lang="en-US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55DAA6E6-EB76-D89E-5526-68934F56D3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Document reference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A545B7A3-D164-141B-E9A8-B0DD160D8C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pPr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4474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D1997-E545-8B09-245E-7BDB6056BE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is Machine Learning?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23CA89DC-D283-20D6-C9F7-0E69545D52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480" y="1002459"/>
            <a:ext cx="8220075" cy="72390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8E512A-181B-7E9F-846C-64F94045C29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10/7/23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F2F483-29B8-EB97-2C34-68F11551C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C96360-B8F2-9A26-8718-1FA7047B83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24B8D7C-0928-3DEA-A9DC-3D0502B062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3799" y="53113"/>
            <a:ext cx="1689114" cy="543166"/>
          </a:xfrm>
          <a:prstGeom prst="rect">
            <a:avLst/>
          </a:prstGeom>
        </p:spPr>
      </p:pic>
      <p:pic>
        <p:nvPicPr>
          <p:cNvPr id="18" name="Picture 17" descr="A picture containing text, screenshot, font, design&#10;&#10;Description automatically generated">
            <a:extLst>
              <a:ext uri="{FF2B5EF4-FFF2-40B4-BE49-F238E27FC236}">
                <a16:creationId xmlns:a16="http://schemas.microsoft.com/office/drawing/2014/main" id="{BF91DCC2-9FC7-C6A8-B37E-BA8FC63FFBA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70145" b="46718"/>
          <a:stretch/>
        </p:blipFill>
        <p:spPr>
          <a:xfrm>
            <a:off x="125171" y="2251014"/>
            <a:ext cx="1941241" cy="1890027"/>
          </a:xfrm>
          <a:prstGeom prst="rect">
            <a:avLst/>
          </a:prstGeom>
        </p:spPr>
      </p:pic>
      <p:pic>
        <p:nvPicPr>
          <p:cNvPr id="20" name="Picture 19" descr="A diagram of machine learning&#10;&#10;Description automatically generated with medium confidence">
            <a:extLst>
              <a:ext uri="{FF2B5EF4-FFF2-40B4-BE49-F238E27FC236}">
                <a16:creationId xmlns:a16="http://schemas.microsoft.com/office/drawing/2014/main" id="{7583FDDB-46B8-5D87-81C4-65F656B181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88319" y="1726358"/>
            <a:ext cx="2968055" cy="3282019"/>
          </a:xfrm>
          <a:prstGeom prst="rect">
            <a:avLst/>
          </a:prstGeom>
        </p:spPr>
      </p:pic>
      <p:pic>
        <p:nvPicPr>
          <p:cNvPr id="3" name="Picture 2" descr="A picture containing text, screenshot, font, design&#10;&#10;Description automatically generated">
            <a:extLst>
              <a:ext uri="{FF2B5EF4-FFF2-40B4-BE49-F238E27FC236}">
                <a16:creationId xmlns:a16="http://schemas.microsoft.com/office/drawing/2014/main" id="{0A50E4FA-947C-6E32-49E7-77E45B81714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2945"/>
          <a:stretch/>
        </p:blipFill>
        <p:spPr>
          <a:xfrm>
            <a:off x="2335986" y="1861367"/>
            <a:ext cx="3400298" cy="2766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632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4">
            <a:extLst>
              <a:ext uri="{FF2B5EF4-FFF2-40B4-BE49-F238E27FC236}">
                <a16:creationId xmlns:a16="http://schemas.microsoft.com/office/drawing/2014/main" id="{AFE20B89-6D7D-1AFF-7EE0-F14DF49E1399}"/>
              </a:ext>
            </a:extLst>
          </p:cNvPr>
          <p:cNvSpPr>
            <a:spLocks/>
          </p:cNvSpPr>
          <p:nvPr/>
        </p:nvSpPr>
        <p:spPr bwMode="auto">
          <a:xfrm>
            <a:off x="81438" y="3789347"/>
            <a:ext cx="1481548" cy="499728"/>
          </a:xfrm>
          <a:custGeom>
            <a:avLst/>
            <a:gdLst>
              <a:gd name="T0" fmla="*/ 2226280 w 4561840"/>
              <a:gd name="T1" fmla="*/ 202980 h 2346960"/>
              <a:gd name="T2" fmla="*/ 2673568 w 4561840"/>
              <a:gd name="T3" fmla="*/ 233428 h 2346960"/>
              <a:gd name="T4" fmla="*/ 2968372 w 4561840"/>
              <a:gd name="T5" fmla="*/ 274024 h 2346960"/>
              <a:gd name="T6" fmla="*/ 3242844 w 4561840"/>
              <a:gd name="T7" fmla="*/ 314620 h 2346960"/>
              <a:gd name="T8" fmla="*/ 3385164 w 4561840"/>
              <a:gd name="T9" fmla="*/ 345068 h 2346960"/>
              <a:gd name="T10" fmla="*/ 3557980 w 4561840"/>
              <a:gd name="T11" fmla="*/ 375512 h 2346960"/>
              <a:gd name="T12" fmla="*/ 3649472 w 4561840"/>
              <a:gd name="T13" fmla="*/ 395812 h 2346960"/>
              <a:gd name="T14" fmla="*/ 3791792 w 4561840"/>
              <a:gd name="T15" fmla="*/ 416108 h 2346960"/>
              <a:gd name="T16" fmla="*/ 3974772 w 4561840"/>
              <a:gd name="T17" fmla="*/ 365364 h 2346960"/>
              <a:gd name="T18" fmla="*/ 4035767 w 4561840"/>
              <a:gd name="T19" fmla="*/ 334916 h 2346960"/>
              <a:gd name="T20" fmla="*/ 4269576 w 4561840"/>
              <a:gd name="T21" fmla="*/ 324768 h 2346960"/>
              <a:gd name="T22" fmla="*/ 4330571 w 4561840"/>
              <a:gd name="T23" fmla="*/ 375512 h 2346960"/>
              <a:gd name="T24" fmla="*/ 4401730 w 4561840"/>
              <a:gd name="T25" fmla="*/ 517600 h 2346960"/>
              <a:gd name="T26" fmla="*/ 4493220 w 4561840"/>
              <a:gd name="T27" fmla="*/ 659684 h 2346960"/>
              <a:gd name="T28" fmla="*/ 4513552 w 4561840"/>
              <a:gd name="T29" fmla="*/ 761176 h 2346960"/>
              <a:gd name="T30" fmla="*/ 4533884 w 4561840"/>
              <a:gd name="T31" fmla="*/ 1491904 h 2346960"/>
              <a:gd name="T32" fmla="*/ 4554216 w 4561840"/>
              <a:gd name="T33" fmla="*/ 1593395 h 2346960"/>
              <a:gd name="T34" fmla="*/ 4493220 w 4561840"/>
              <a:gd name="T35" fmla="*/ 1644140 h 2346960"/>
              <a:gd name="T36" fmla="*/ 4432228 w 4561840"/>
              <a:gd name="T37" fmla="*/ 1694884 h 2346960"/>
              <a:gd name="T38" fmla="*/ 4269576 w 4561840"/>
              <a:gd name="T39" fmla="*/ 1715183 h 2346960"/>
              <a:gd name="T40" fmla="*/ 4178085 w 4561840"/>
              <a:gd name="T41" fmla="*/ 1684736 h 2346960"/>
              <a:gd name="T42" fmla="*/ 4086596 w 4561840"/>
              <a:gd name="T43" fmla="*/ 1654288 h 2346960"/>
              <a:gd name="T44" fmla="*/ 3720632 w 4561840"/>
              <a:gd name="T45" fmla="*/ 1684736 h 2346960"/>
              <a:gd name="T46" fmla="*/ 3618975 w 4561840"/>
              <a:gd name="T47" fmla="*/ 1735480 h 2346960"/>
              <a:gd name="T48" fmla="*/ 3557980 w 4561840"/>
              <a:gd name="T49" fmla="*/ 1897864 h 2346960"/>
              <a:gd name="T50" fmla="*/ 3537648 w 4561840"/>
              <a:gd name="T51" fmla="*/ 2050100 h 2346960"/>
              <a:gd name="T52" fmla="*/ 3466488 w 4561840"/>
              <a:gd name="T53" fmla="*/ 2253080 h 2346960"/>
              <a:gd name="T54" fmla="*/ 3364832 w 4561840"/>
              <a:gd name="T55" fmla="*/ 2334272 h 2346960"/>
              <a:gd name="T56" fmla="*/ 3141188 w 4561840"/>
              <a:gd name="T57" fmla="*/ 2334272 h 2346960"/>
              <a:gd name="T58" fmla="*/ 2887048 w 4561840"/>
              <a:gd name="T59" fmla="*/ 2313974 h 2346960"/>
              <a:gd name="T60" fmla="*/ 2765060 w 4561840"/>
              <a:gd name="T61" fmla="*/ 2273378 h 2346960"/>
              <a:gd name="T62" fmla="*/ 2673568 w 4561840"/>
              <a:gd name="T63" fmla="*/ 2253080 h 2346960"/>
              <a:gd name="T64" fmla="*/ 2348268 w 4561840"/>
              <a:gd name="T65" fmla="*/ 2202335 h 2346960"/>
              <a:gd name="T66" fmla="*/ 2205948 w 4561840"/>
              <a:gd name="T67" fmla="*/ 2171888 h 2346960"/>
              <a:gd name="T68" fmla="*/ 2083960 w 4561840"/>
              <a:gd name="T69" fmla="*/ 2110994 h 2346960"/>
              <a:gd name="T70" fmla="*/ 1961972 w 4561840"/>
              <a:gd name="T71" fmla="*/ 2019652 h 2346960"/>
              <a:gd name="T72" fmla="*/ 1870480 w 4561840"/>
              <a:gd name="T73" fmla="*/ 1979056 h 2346960"/>
              <a:gd name="T74" fmla="*/ 1707832 w 4561840"/>
              <a:gd name="T75" fmla="*/ 1918163 h 2346960"/>
              <a:gd name="T76" fmla="*/ 1463856 w 4561840"/>
              <a:gd name="T77" fmla="*/ 1816672 h 2346960"/>
              <a:gd name="T78" fmla="*/ 1118224 w 4561840"/>
              <a:gd name="T79" fmla="*/ 1735480 h 2346960"/>
              <a:gd name="T80" fmla="*/ 620104 w 4561840"/>
              <a:gd name="T81" fmla="*/ 1684736 h 2346960"/>
              <a:gd name="T82" fmla="*/ 538780 w 4561840"/>
              <a:gd name="T83" fmla="*/ 1644140 h 2346960"/>
              <a:gd name="T84" fmla="*/ 325300 w 4561840"/>
              <a:gd name="T85" fmla="*/ 1542649 h 2346960"/>
              <a:gd name="T86" fmla="*/ 60992 w 4561840"/>
              <a:gd name="T87" fmla="*/ 1349818 h 2346960"/>
              <a:gd name="T88" fmla="*/ 10164 w 4561840"/>
              <a:gd name="T89" fmla="*/ 1217880 h 2346960"/>
              <a:gd name="T90" fmla="*/ 20332 w 4561840"/>
              <a:gd name="T91" fmla="*/ 1055496 h 2346960"/>
              <a:gd name="T92" fmla="*/ 40664 w 4561840"/>
              <a:gd name="T93" fmla="*/ 426260 h 2346960"/>
              <a:gd name="T94" fmla="*/ 121988 w 4561840"/>
              <a:gd name="T95" fmla="*/ 274024 h 2346960"/>
              <a:gd name="T96" fmla="*/ 203312 w 4561840"/>
              <a:gd name="T97" fmla="*/ 192832 h 2346960"/>
              <a:gd name="T98" fmla="*/ 315136 w 4561840"/>
              <a:gd name="T99" fmla="*/ 111640 h 2346960"/>
              <a:gd name="T100" fmla="*/ 457456 w 4561840"/>
              <a:gd name="T101" fmla="*/ 30448 h 2346960"/>
              <a:gd name="T102" fmla="*/ 579444 w 4561840"/>
              <a:gd name="T103" fmla="*/ 0 h 2346960"/>
              <a:gd name="T104" fmla="*/ 711596 w 4561840"/>
              <a:gd name="T105" fmla="*/ 30448 h 2346960"/>
              <a:gd name="T106" fmla="*/ 1179216 w 4561840"/>
              <a:gd name="T107" fmla="*/ 71044 h 2346960"/>
              <a:gd name="T108" fmla="*/ 1514684 w 4561840"/>
              <a:gd name="T109" fmla="*/ 101492 h 2346960"/>
              <a:gd name="T110" fmla="*/ 1697664 w 4561840"/>
              <a:gd name="T111" fmla="*/ 121788 h 2346960"/>
              <a:gd name="T112" fmla="*/ 1870480 w 4561840"/>
              <a:gd name="T113" fmla="*/ 162384 h 2346960"/>
              <a:gd name="T114" fmla="*/ 1972136 w 4561840"/>
              <a:gd name="T115" fmla="*/ 182684 h 2346960"/>
              <a:gd name="T116" fmla="*/ 2063628 w 4561840"/>
              <a:gd name="T117" fmla="*/ 213128 h 2346960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4561840" h="2346960">
                <a:moveTo>
                  <a:pt x="2225040" y="203200"/>
                </a:moveTo>
                <a:lnTo>
                  <a:pt x="2225040" y="203200"/>
                </a:lnTo>
                <a:cubicBezTo>
                  <a:pt x="2485172" y="229213"/>
                  <a:pt x="2113880" y="194271"/>
                  <a:pt x="2611120" y="223520"/>
                </a:cubicBezTo>
                <a:cubicBezTo>
                  <a:pt x="2631685" y="224730"/>
                  <a:pt x="2651515" y="232470"/>
                  <a:pt x="2672080" y="233680"/>
                </a:cubicBezTo>
                <a:cubicBezTo>
                  <a:pt x="2766803" y="239252"/>
                  <a:pt x="2861733" y="240453"/>
                  <a:pt x="2956560" y="243840"/>
                </a:cubicBezTo>
                <a:cubicBezTo>
                  <a:pt x="2959947" y="254000"/>
                  <a:pt x="2958005" y="268095"/>
                  <a:pt x="2966720" y="274320"/>
                </a:cubicBezTo>
                <a:cubicBezTo>
                  <a:pt x="2984149" y="286770"/>
                  <a:pt x="3006492" y="291501"/>
                  <a:pt x="3027680" y="294640"/>
                </a:cubicBezTo>
                <a:cubicBezTo>
                  <a:pt x="3098350" y="305110"/>
                  <a:pt x="3169920" y="308187"/>
                  <a:pt x="3241040" y="314960"/>
                </a:cubicBezTo>
                <a:cubicBezTo>
                  <a:pt x="3274907" y="321733"/>
                  <a:pt x="3309134" y="326903"/>
                  <a:pt x="3342640" y="335280"/>
                </a:cubicBezTo>
                <a:cubicBezTo>
                  <a:pt x="3356187" y="338667"/>
                  <a:pt x="3369479" y="343317"/>
                  <a:pt x="3383280" y="345440"/>
                </a:cubicBezTo>
                <a:cubicBezTo>
                  <a:pt x="3413591" y="350103"/>
                  <a:pt x="3444240" y="352213"/>
                  <a:pt x="3474720" y="355600"/>
                </a:cubicBezTo>
                <a:cubicBezTo>
                  <a:pt x="3501813" y="362373"/>
                  <a:pt x="3528693" y="370068"/>
                  <a:pt x="3556000" y="375920"/>
                </a:cubicBezTo>
                <a:cubicBezTo>
                  <a:pt x="3576143" y="380236"/>
                  <a:pt x="3596850" y="381611"/>
                  <a:pt x="3616960" y="386080"/>
                </a:cubicBezTo>
                <a:cubicBezTo>
                  <a:pt x="3627415" y="388403"/>
                  <a:pt x="3636903" y="394324"/>
                  <a:pt x="3647440" y="396240"/>
                </a:cubicBezTo>
                <a:cubicBezTo>
                  <a:pt x="3674304" y="401124"/>
                  <a:pt x="3701690" y="402539"/>
                  <a:pt x="3728720" y="406400"/>
                </a:cubicBezTo>
                <a:cubicBezTo>
                  <a:pt x="3749113" y="409313"/>
                  <a:pt x="3769360" y="413173"/>
                  <a:pt x="3789680" y="416560"/>
                </a:cubicBezTo>
                <a:cubicBezTo>
                  <a:pt x="3820160" y="413173"/>
                  <a:pt x="3851048" y="412414"/>
                  <a:pt x="3881120" y="406400"/>
                </a:cubicBezTo>
                <a:cubicBezTo>
                  <a:pt x="3968493" y="388925"/>
                  <a:pt x="3915805" y="394138"/>
                  <a:pt x="3972560" y="365760"/>
                </a:cubicBezTo>
                <a:cubicBezTo>
                  <a:pt x="3982139" y="360971"/>
                  <a:pt x="3993461" y="360389"/>
                  <a:pt x="4003040" y="355600"/>
                </a:cubicBezTo>
                <a:cubicBezTo>
                  <a:pt x="4013962" y="350139"/>
                  <a:pt x="4022362" y="340239"/>
                  <a:pt x="4033520" y="335280"/>
                </a:cubicBezTo>
                <a:cubicBezTo>
                  <a:pt x="4053093" y="326581"/>
                  <a:pt x="4094480" y="314960"/>
                  <a:pt x="4094480" y="314960"/>
                </a:cubicBezTo>
                <a:cubicBezTo>
                  <a:pt x="4152053" y="318347"/>
                  <a:pt x="4209813" y="319381"/>
                  <a:pt x="4267200" y="325120"/>
                </a:cubicBezTo>
                <a:cubicBezTo>
                  <a:pt x="4277856" y="326186"/>
                  <a:pt x="4289453" y="328424"/>
                  <a:pt x="4297680" y="335280"/>
                </a:cubicBezTo>
                <a:cubicBezTo>
                  <a:pt x="4310689" y="346120"/>
                  <a:pt x="4318318" y="362141"/>
                  <a:pt x="4328160" y="375920"/>
                </a:cubicBezTo>
                <a:cubicBezTo>
                  <a:pt x="4340370" y="393014"/>
                  <a:pt x="4373028" y="444149"/>
                  <a:pt x="4378960" y="457200"/>
                </a:cubicBezTo>
                <a:cubicBezTo>
                  <a:pt x="4387823" y="476699"/>
                  <a:pt x="4387399" y="500338"/>
                  <a:pt x="4399280" y="518160"/>
                </a:cubicBezTo>
                <a:cubicBezTo>
                  <a:pt x="4412827" y="538480"/>
                  <a:pt x="4427355" y="558179"/>
                  <a:pt x="4439920" y="579120"/>
                </a:cubicBezTo>
                <a:cubicBezTo>
                  <a:pt x="4457716" y="608780"/>
                  <a:pt x="4471174" y="633035"/>
                  <a:pt x="4490720" y="660400"/>
                </a:cubicBezTo>
                <a:cubicBezTo>
                  <a:pt x="4500562" y="674179"/>
                  <a:pt x="4511040" y="687493"/>
                  <a:pt x="4521200" y="701040"/>
                </a:cubicBezTo>
                <a:cubicBezTo>
                  <a:pt x="4517813" y="721360"/>
                  <a:pt x="4513595" y="741559"/>
                  <a:pt x="4511040" y="762000"/>
                </a:cubicBezTo>
                <a:cubicBezTo>
                  <a:pt x="4482699" y="988728"/>
                  <a:pt x="4498311" y="1159329"/>
                  <a:pt x="4511040" y="1422400"/>
                </a:cubicBezTo>
                <a:cubicBezTo>
                  <a:pt x="4512232" y="1447026"/>
                  <a:pt x="4524873" y="1469733"/>
                  <a:pt x="4531360" y="1493520"/>
                </a:cubicBezTo>
                <a:cubicBezTo>
                  <a:pt x="4546500" y="1549034"/>
                  <a:pt x="4532009" y="1519894"/>
                  <a:pt x="4561840" y="1564640"/>
                </a:cubicBezTo>
                <a:cubicBezTo>
                  <a:pt x="4558453" y="1574800"/>
                  <a:pt x="4558370" y="1586757"/>
                  <a:pt x="4551680" y="1595120"/>
                </a:cubicBezTo>
                <a:cubicBezTo>
                  <a:pt x="4544052" y="1604655"/>
                  <a:pt x="4530581" y="1607623"/>
                  <a:pt x="4521200" y="1615440"/>
                </a:cubicBezTo>
                <a:cubicBezTo>
                  <a:pt x="4510162" y="1624638"/>
                  <a:pt x="4501758" y="1636722"/>
                  <a:pt x="4490720" y="1645920"/>
                </a:cubicBezTo>
                <a:cubicBezTo>
                  <a:pt x="4481339" y="1653737"/>
                  <a:pt x="4469621" y="1658423"/>
                  <a:pt x="4460240" y="1666240"/>
                </a:cubicBezTo>
                <a:cubicBezTo>
                  <a:pt x="4449202" y="1675438"/>
                  <a:pt x="4440798" y="1687522"/>
                  <a:pt x="4429760" y="1696720"/>
                </a:cubicBezTo>
                <a:cubicBezTo>
                  <a:pt x="4403499" y="1718604"/>
                  <a:pt x="4399348" y="1717017"/>
                  <a:pt x="4368800" y="1727200"/>
                </a:cubicBezTo>
                <a:cubicBezTo>
                  <a:pt x="4334933" y="1723813"/>
                  <a:pt x="4300653" y="1723312"/>
                  <a:pt x="4267200" y="1717040"/>
                </a:cubicBezTo>
                <a:cubicBezTo>
                  <a:pt x="4246148" y="1713093"/>
                  <a:pt x="4226560" y="1703493"/>
                  <a:pt x="4206240" y="1696720"/>
                </a:cubicBezTo>
                <a:cubicBezTo>
                  <a:pt x="4196080" y="1693333"/>
                  <a:pt x="4184671" y="1692501"/>
                  <a:pt x="4175760" y="1686560"/>
                </a:cubicBezTo>
                <a:cubicBezTo>
                  <a:pt x="4165600" y="1679787"/>
                  <a:pt x="4156864" y="1670101"/>
                  <a:pt x="4145280" y="1666240"/>
                </a:cubicBezTo>
                <a:cubicBezTo>
                  <a:pt x="4125737" y="1659726"/>
                  <a:pt x="4104640" y="1659467"/>
                  <a:pt x="4084320" y="1656080"/>
                </a:cubicBezTo>
                <a:lnTo>
                  <a:pt x="3891280" y="1666240"/>
                </a:lnTo>
                <a:cubicBezTo>
                  <a:pt x="3827478" y="1670493"/>
                  <a:pt x="3778709" y="1674530"/>
                  <a:pt x="3718560" y="1686560"/>
                </a:cubicBezTo>
                <a:cubicBezTo>
                  <a:pt x="3704868" y="1689298"/>
                  <a:pt x="3691467" y="1693333"/>
                  <a:pt x="3677920" y="1696720"/>
                </a:cubicBezTo>
                <a:lnTo>
                  <a:pt x="3616960" y="1737360"/>
                </a:lnTo>
                <a:lnTo>
                  <a:pt x="3586480" y="1757680"/>
                </a:lnTo>
                <a:cubicBezTo>
                  <a:pt x="3548579" y="1833482"/>
                  <a:pt x="3572970" y="1772643"/>
                  <a:pt x="3556000" y="1899920"/>
                </a:cubicBezTo>
                <a:cubicBezTo>
                  <a:pt x="3553718" y="1917037"/>
                  <a:pt x="3548122" y="1933603"/>
                  <a:pt x="3545840" y="1950720"/>
                </a:cubicBezTo>
                <a:cubicBezTo>
                  <a:pt x="3541342" y="1984457"/>
                  <a:pt x="3538507" y="2018402"/>
                  <a:pt x="3535680" y="2052320"/>
                </a:cubicBezTo>
                <a:cubicBezTo>
                  <a:pt x="3531733" y="2099690"/>
                  <a:pt x="3541223" y="2149695"/>
                  <a:pt x="3525520" y="2194560"/>
                </a:cubicBezTo>
                <a:cubicBezTo>
                  <a:pt x="3516027" y="2221683"/>
                  <a:pt x="3487549" y="2238278"/>
                  <a:pt x="3464560" y="2255520"/>
                </a:cubicBezTo>
                <a:cubicBezTo>
                  <a:pt x="3451013" y="2265680"/>
                  <a:pt x="3436777" y="2274980"/>
                  <a:pt x="3423920" y="2286000"/>
                </a:cubicBezTo>
                <a:cubicBezTo>
                  <a:pt x="3392462" y="2312964"/>
                  <a:pt x="3398888" y="2318836"/>
                  <a:pt x="3362960" y="2336800"/>
                </a:cubicBezTo>
                <a:cubicBezTo>
                  <a:pt x="3353381" y="2341589"/>
                  <a:pt x="3342640" y="2343573"/>
                  <a:pt x="3332480" y="2346960"/>
                </a:cubicBezTo>
                <a:cubicBezTo>
                  <a:pt x="3268133" y="2343573"/>
                  <a:pt x="3203671" y="2341938"/>
                  <a:pt x="3139440" y="2336800"/>
                </a:cubicBezTo>
                <a:cubicBezTo>
                  <a:pt x="3118905" y="2335157"/>
                  <a:pt x="3099015" y="2328283"/>
                  <a:pt x="3078480" y="2326640"/>
                </a:cubicBezTo>
                <a:cubicBezTo>
                  <a:pt x="3014249" y="2321502"/>
                  <a:pt x="2949787" y="2319867"/>
                  <a:pt x="2885440" y="2316480"/>
                </a:cubicBezTo>
                <a:cubicBezTo>
                  <a:pt x="2861733" y="2309707"/>
                  <a:pt x="2837710" y="2303957"/>
                  <a:pt x="2814320" y="2296160"/>
                </a:cubicBezTo>
                <a:cubicBezTo>
                  <a:pt x="2797018" y="2290393"/>
                  <a:pt x="2780989" y="2281081"/>
                  <a:pt x="2763520" y="2275840"/>
                </a:cubicBezTo>
                <a:cubicBezTo>
                  <a:pt x="2746980" y="2270878"/>
                  <a:pt x="2729577" y="2269426"/>
                  <a:pt x="2712720" y="2265680"/>
                </a:cubicBezTo>
                <a:cubicBezTo>
                  <a:pt x="2699089" y="2262651"/>
                  <a:pt x="2685711" y="2258549"/>
                  <a:pt x="2672080" y="2255520"/>
                </a:cubicBezTo>
                <a:cubicBezTo>
                  <a:pt x="2617818" y="2243462"/>
                  <a:pt x="2455924" y="2215971"/>
                  <a:pt x="2448560" y="2214880"/>
                </a:cubicBezTo>
                <a:cubicBezTo>
                  <a:pt x="2414892" y="2209892"/>
                  <a:pt x="2380827" y="2208107"/>
                  <a:pt x="2346960" y="2204720"/>
                </a:cubicBezTo>
                <a:cubicBezTo>
                  <a:pt x="2336800" y="2201333"/>
                  <a:pt x="2326982" y="2196660"/>
                  <a:pt x="2316480" y="2194560"/>
                </a:cubicBezTo>
                <a:cubicBezTo>
                  <a:pt x="2237768" y="2178818"/>
                  <a:pt x="2264959" y="2192312"/>
                  <a:pt x="2204720" y="2174240"/>
                </a:cubicBezTo>
                <a:cubicBezTo>
                  <a:pt x="2184204" y="2168085"/>
                  <a:pt x="2161582" y="2165801"/>
                  <a:pt x="2143760" y="2153920"/>
                </a:cubicBezTo>
                <a:cubicBezTo>
                  <a:pt x="2123440" y="2140373"/>
                  <a:pt x="2100069" y="2130549"/>
                  <a:pt x="2082800" y="2113280"/>
                </a:cubicBezTo>
                <a:cubicBezTo>
                  <a:pt x="2035051" y="2065531"/>
                  <a:pt x="2064275" y="2090770"/>
                  <a:pt x="1991360" y="2042160"/>
                </a:cubicBezTo>
                <a:cubicBezTo>
                  <a:pt x="1981200" y="2035387"/>
                  <a:pt x="1972464" y="2025701"/>
                  <a:pt x="1960880" y="2021840"/>
                </a:cubicBezTo>
                <a:cubicBezTo>
                  <a:pt x="1940560" y="2015067"/>
                  <a:pt x="1919493" y="2010219"/>
                  <a:pt x="1899920" y="2001520"/>
                </a:cubicBezTo>
                <a:cubicBezTo>
                  <a:pt x="1888762" y="1996561"/>
                  <a:pt x="1880362" y="1986661"/>
                  <a:pt x="1869440" y="1981200"/>
                </a:cubicBezTo>
                <a:cubicBezTo>
                  <a:pt x="1853128" y="1973044"/>
                  <a:pt x="1835780" y="1967113"/>
                  <a:pt x="1818640" y="1960880"/>
                </a:cubicBezTo>
                <a:cubicBezTo>
                  <a:pt x="1764102" y="1941048"/>
                  <a:pt x="1757367" y="1943189"/>
                  <a:pt x="1706880" y="1920240"/>
                </a:cubicBezTo>
                <a:cubicBezTo>
                  <a:pt x="1535308" y="1842253"/>
                  <a:pt x="1792226" y="1948282"/>
                  <a:pt x="1544320" y="1849120"/>
                </a:cubicBezTo>
                <a:cubicBezTo>
                  <a:pt x="1525304" y="1841514"/>
                  <a:pt x="1486318" y="1824766"/>
                  <a:pt x="1463040" y="1818640"/>
                </a:cubicBezTo>
                <a:cubicBezTo>
                  <a:pt x="1409025" y="1804425"/>
                  <a:pt x="1353468" y="1795663"/>
                  <a:pt x="1300480" y="1778000"/>
                </a:cubicBezTo>
                <a:cubicBezTo>
                  <a:pt x="1234682" y="1756067"/>
                  <a:pt x="1194770" y="1739242"/>
                  <a:pt x="1117600" y="1737360"/>
                </a:cubicBezTo>
                <a:lnTo>
                  <a:pt x="701040" y="1727200"/>
                </a:lnTo>
                <a:cubicBezTo>
                  <a:pt x="673947" y="1713653"/>
                  <a:pt x="647885" y="1697810"/>
                  <a:pt x="619760" y="1686560"/>
                </a:cubicBezTo>
                <a:cubicBezTo>
                  <a:pt x="602827" y="1679787"/>
                  <a:pt x="585272" y="1674396"/>
                  <a:pt x="568960" y="1666240"/>
                </a:cubicBezTo>
                <a:cubicBezTo>
                  <a:pt x="558038" y="1660779"/>
                  <a:pt x="549703" y="1650730"/>
                  <a:pt x="538480" y="1645920"/>
                </a:cubicBezTo>
                <a:cubicBezTo>
                  <a:pt x="525645" y="1640419"/>
                  <a:pt x="510633" y="1641357"/>
                  <a:pt x="497840" y="1635760"/>
                </a:cubicBezTo>
                <a:cubicBezTo>
                  <a:pt x="334715" y="1564393"/>
                  <a:pt x="425114" y="1598862"/>
                  <a:pt x="325120" y="1544320"/>
                </a:cubicBezTo>
                <a:cubicBezTo>
                  <a:pt x="280062" y="1519743"/>
                  <a:pt x="254466" y="1512721"/>
                  <a:pt x="213360" y="1483360"/>
                </a:cubicBezTo>
                <a:cubicBezTo>
                  <a:pt x="183932" y="1462340"/>
                  <a:pt x="86193" y="1389129"/>
                  <a:pt x="60960" y="1351280"/>
                </a:cubicBezTo>
                <a:lnTo>
                  <a:pt x="20320" y="1290320"/>
                </a:lnTo>
                <a:cubicBezTo>
                  <a:pt x="16933" y="1266613"/>
                  <a:pt x="14856" y="1242682"/>
                  <a:pt x="10160" y="1219200"/>
                </a:cubicBezTo>
                <a:cubicBezTo>
                  <a:pt x="8060" y="1208698"/>
                  <a:pt x="0" y="1199430"/>
                  <a:pt x="0" y="1188720"/>
                </a:cubicBezTo>
                <a:cubicBezTo>
                  <a:pt x="0" y="1130210"/>
                  <a:pt x="8050" y="1105719"/>
                  <a:pt x="20320" y="1056640"/>
                </a:cubicBezTo>
                <a:cubicBezTo>
                  <a:pt x="23707" y="863600"/>
                  <a:pt x="24255" y="670489"/>
                  <a:pt x="30480" y="477520"/>
                </a:cubicBezTo>
                <a:cubicBezTo>
                  <a:pt x="31037" y="460260"/>
                  <a:pt x="35678" y="443260"/>
                  <a:pt x="40640" y="426720"/>
                </a:cubicBezTo>
                <a:cubicBezTo>
                  <a:pt x="45881" y="409251"/>
                  <a:pt x="53553" y="392586"/>
                  <a:pt x="60960" y="375920"/>
                </a:cubicBezTo>
                <a:cubicBezTo>
                  <a:pt x="76788" y="340308"/>
                  <a:pt x="97733" y="304554"/>
                  <a:pt x="121920" y="274320"/>
                </a:cubicBezTo>
                <a:cubicBezTo>
                  <a:pt x="135467" y="257387"/>
                  <a:pt x="147226" y="238854"/>
                  <a:pt x="162560" y="223520"/>
                </a:cubicBezTo>
                <a:cubicBezTo>
                  <a:pt x="174534" y="211546"/>
                  <a:pt x="189328" y="202751"/>
                  <a:pt x="203200" y="193040"/>
                </a:cubicBezTo>
                <a:cubicBezTo>
                  <a:pt x="223207" y="179035"/>
                  <a:pt x="264160" y="152400"/>
                  <a:pt x="264160" y="152400"/>
                </a:cubicBezTo>
                <a:cubicBezTo>
                  <a:pt x="301705" y="96082"/>
                  <a:pt x="262998" y="140628"/>
                  <a:pt x="314960" y="111760"/>
                </a:cubicBezTo>
                <a:cubicBezTo>
                  <a:pt x="336308" y="99900"/>
                  <a:pt x="355600" y="84667"/>
                  <a:pt x="375920" y="71120"/>
                </a:cubicBezTo>
                <a:cubicBezTo>
                  <a:pt x="401124" y="54317"/>
                  <a:pt x="430107" y="44027"/>
                  <a:pt x="457200" y="30480"/>
                </a:cubicBezTo>
                <a:cubicBezTo>
                  <a:pt x="470747" y="23707"/>
                  <a:pt x="482811" y="12039"/>
                  <a:pt x="497840" y="10160"/>
                </a:cubicBezTo>
                <a:lnTo>
                  <a:pt x="579120" y="0"/>
                </a:lnTo>
                <a:cubicBezTo>
                  <a:pt x="612987" y="3387"/>
                  <a:pt x="647556" y="2507"/>
                  <a:pt x="680720" y="10160"/>
                </a:cubicBezTo>
                <a:cubicBezTo>
                  <a:pt x="692618" y="12906"/>
                  <a:pt x="703572" y="20945"/>
                  <a:pt x="711200" y="30480"/>
                </a:cubicBezTo>
                <a:cubicBezTo>
                  <a:pt x="717890" y="38843"/>
                  <a:pt x="710691" y="60032"/>
                  <a:pt x="721360" y="60960"/>
                </a:cubicBezTo>
                <a:cubicBezTo>
                  <a:pt x="873225" y="74166"/>
                  <a:pt x="1026160" y="67733"/>
                  <a:pt x="1178560" y="71120"/>
                </a:cubicBezTo>
                <a:cubicBezTo>
                  <a:pt x="1437922" y="99938"/>
                  <a:pt x="1025879" y="55857"/>
                  <a:pt x="1452880" y="91440"/>
                </a:cubicBezTo>
                <a:cubicBezTo>
                  <a:pt x="1473409" y="93151"/>
                  <a:pt x="1493447" y="98687"/>
                  <a:pt x="1513840" y="101600"/>
                </a:cubicBezTo>
                <a:cubicBezTo>
                  <a:pt x="1540870" y="105461"/>
                  <a:pt x="1567983" y="108745"/>
                  <a:pt x="1595120" y="111760"/>
                </a:cubicBezTo>
                <a:cubicBezTo>
                  <a:pt x="1628947" y="115519"/>
                  <a:pt x="1662918" y="117943"/>
                  <a:pt x="1696720" y="121920"/>
                </a:cubicBezTo>
                <a:cubicBezTo>
                  <a:pt x="1741169" y="127149"/>
                  <a:pt x="1784704" y="134891"/>
                  <a:pt x="1828800" y="142240"/>
                </a:cubicBezTo>
                <a:cubicBezTo>
                  <a:pt x="1842347" y="149013"/>
                  <a:pt x="1854933" y="158208"/>
                  <a:pt x="1869440" y="162560"/>
                </a:cubicBezTo>
                <a:cubicBezTo>
                  <a:pt x="1889171" y="168479"/>
                  <a:pt x="1910200" y="168680"/>
                  <a:pt x="1930400" y="172720"/>
                </a:cubicBezTo>
                <a:cubicBezTo>
                  <a:pt x="1944092" y="175458"/>
                  <a:pt x="1957665" y="178868"/>
                  <a:pt x="1971040" y="182880"/>
                </a:cubicBezTo>
                <a:cubicBezTo>
                  <a:pt x="1991556" y="189035"/>
                  <a:pt x="2011680" y="196427"/>
                  <a:pt x="2032000" y="203200"/>
                </a:cubicBezTo>
                <a:lnTo>
                  <a:pt x="2062480" y="213360"/>
                </a:lnTo>
                <a:cubicBezTo>
                  <a:pt x="2184358" y="202280"/>
                  <a:pt x="2197947" y="204893"/>
                  <a:pt x="2225040" y="203200"/>
                </a:cubicBezTo>
                <a:close/>
              </a:path>
            </a:pathLst>
          </a:custGeom>
          <a:solidFill>
            <a:sysClr val="window" lastClr="FFFFFF"/>
          </a:solidFill>
          <a:ln w="9525" cap="flat" cmpd="sng" algn="ctr">
            <a:solidFill>
              <a:sysClr val="window" lastClr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marL="0" marR="0" lvl="0" indent="0" defTabSz="447675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MS PGothic" panose="020B0600070205080204" pitchFamily="34" charset="-128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43A0B7E-F572-FDE0-7E39-50006C8EE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ML types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2492BB-68D7-3C21-3BC4-D498F88CC18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10/7/23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5FB9A4-19FB-9A33-4A90-5C498F7756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Document reference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66A665-5356-AD68-882A-755FE6332C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F112679E-B104-77E7-B4E0-765B5EDBFA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5626" y="1105974"/>
            <a:ext cx="4722983" cy="3378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B268A08-11F2-0B14-AF3B-B6A2A875866F}"/>
              </a:ext>
            </a:extLst>
          </p:cNvPr>
          <p:cNvSpPr txBox="1"/>
          <p:nvPr/>
        </p:nvSpPr>
        <p:spPr>
          <a:xfrm>
            <a:off x="6312245" y="4081326"/>
            <a:ext cx="3091752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4767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1050" dirty="0">
                <a:solidFill>
                  <a:prstClr val="white"/>
                </a:solidFill>
                <a:ea typeface="MS PGothic" panose="020B0600070205080204" pitchFamily="34" charset="-128"/>
                <a:hlinkClick r:id="rId3"/>
              </a:rPr>
              <a:t>https://www.linkedin.com/pulse/business-intelligence-its-relationship-big-data-geekstyle/</a:t>
            </a:r>
            <a:endParaRPr lang="es-ES" sz="1050" dirty="0">
              <a:solidFill>
                <a:prstClr val="white"/>
              </a:solidFill>
              <a:ea typeface="MS PGothic" panose="020B0600070205080204" pitchFamily="34" charset="-128"/>
            </a:endParaRPr>
          </a:p>
        </p:txBody>
      </p:sp>
      <p:sp>
        <p:nvSpPr>
          <p:cNvPr id="9" name="Freeform 2">
            <a:extLst>
              <a:ext uri="{FF2B5EF4-FFF2-40B4-BE49-F238E27FC236}">
                <a16:creationId xmlns:a16="http://schemas.microsoft.com/office/drawing/2014/main" id="{05A3BF82-3F9E-1567-B4B1-860E29D8693F}"/>
              </a:ext>
            </a:extLst>
          </p:cNvPr>
          <p:cNvSpPr>
            <a:spLocks/>
          </p:cNvSpPr>
          <p:nvPr/>
        </p:nvSpPr>
        <p:spPr bwMode="auto">
          <a:xfrm>
            <a:off x="2055139" y="818636"/>
            <a:ext cx="2284001" cy="2738036"/>
          </a:xfrm>
          <a:custGeom>
            <a:avLst/>
            <a:gdLst>
              <a:gd name="T0" fmla="*/ 3365444 w 4480560"/>
              <a:gd name="T1" fmla="*/ 1924551 h 4084320"/>
              <a:gd name="T2" fmla="*/ 3242549 w 4480560"/>
              <a:gd name="T3" fmla="*/ 2077158 h 4084320"/>
              <a:gd name="T4" fmla="*/ 3195281 w 4480560"/>
              <a:gd name="T5" fmla="*/ 2178897 h 4084320"/>
              <a:gd name="T6" fmla="*/ 3091293 w 4480560"/>
              <a:gd name="T7" fmla="*/ 2331505 h 4084320"/>
              <a:gd name="T8" fmla="*/ 2996758 w 4480560"/>
              <a:gd name="T9" fmla="*/ 2424764 h 4084320"/>
              <a:gd name="T10" fmla="*/ 2883315 w 4480560"/>
              <a:gd name="T11" fmla="*/ 2551937 h 4084320"/>
              <a:gd name="T12" fmla="*/ 2817141 w 4480560"/>
              <a:gd name="T13" fmla="*/ 2679110 h 4084320"/>
              <a:gd name="T14" fmla="*/ 2713153 w 4480560"/>
              <a:gd name="T15" fmla="*/ 2891065 h 4084320"/>
              <a:gd name="T16" fmla="*/ 2675339 w 4480560"/>
              <a:gd name="T17" fmla="*/ 3060629 h 4084320"/>
              <a:gd name="T18" fmla="*/ 2618618 w 4480560"/>
              <a:gd name="T19" fmla="*/ 3264106 h 4084320"/>
              <a:gd name="T20" fmla="*/ 2495722 w 4480560"/>
              <a:gd name="T21" fmla="*/ 3391279 h 4084320"/>
              <a:gd name="T22" fmla="*/ 1484199 w 4480560"/>
              <a:gd name="T23" fmla="*/ 3348888 h 4084320"/>
              <a:gd name="T24" fmla="*/ 1068245 w 4480560"/>
              <a:gd name="T25" fmla="*/ 3264106 h 4084320"/>
              <a:gd name="T26" fmla="*/ 794093 w 4480560"/>
              <a:gd name="T27" fmla="*/ 3204759 h 4084320"/>
              <a:gd name="T28" fmla="*/ 510489 w 4480560"/>
              <a:gd name="T29" fmla="*/ 3136934 h 4084320"/>
              <a:gd name="T30" fmla="*/ 274152 w 4480560"/>
              <a:gd name="T31" fmla="*/ 3001281 h 4084320"/>
              <a:gd name="T32" fmla="*/ 103988 w 4480560"/>
              <a:gd name="T33" fmla="*/ 2840196 h 4084320"/>
              <a:gd name="T34" fmla="*/ 9454 w 4480560"/>
              <a:gd name="T35" fmla="*/ 2704545 h 4084320"/>
              <a:gd name="T36" fmla="*/ 28360 w 4480560"/>
              <a:gd name="T37" fmla="*/ 1873682 h 4084320"/>
              <a:gd name="T38" fmla="*/ 85081 w 4480560"/>
              <a:gd name="T39" fmla="*/ 1644770 h 4084320"/>
              <a:gd name="T40" fmla="*/ 141803 w 4480560"/>
              <a:gd name="T41" fmla="*/ 1373468 h 4084320"/>
              <a:gd name="T42" fmla="*/ 179616 w 4480560"/>
              <a:gd name="T43" fmla="*/ 1110644 h 4084320"/>
              <a:gd name="T44" fmla="*/ 217431 w 4480560"/>
              <a:gd name="T45" fmla="*/ 763037 h 4084320"/>
              <a:gd name="T46" fmla="*/ 519943 w 4480560"/>
              <a:gd name="T47" fmla="*/ 373040 h 4084320"/>
              <a:gd name="T48" fmla="*/ 756279 w 4480560"/>
              <a:gd name="T49" fmla="*/ 322171 h 4084320"/>
              <a:gd name="T50" fmla="*/ 879174 w 4480560"/>
              <a:gd name="T51" fmla="*/ 288258 h 4084320"/>
              <a:gd name="T52" fmla="*/ 1011524 w 4480560"/>
              <a:gd name="T53" fmla="*/ 245867 h 4084320"/>
              <a:gd name="T54" fmla="*/ 1238408 w 4480560"/>
              <a:gd name="T55" fmla="*/ 178042 h 4084320"/>
              <a:gd name="T56" fmla="*/ 1578733 w 4480560"/>
              <a:gd name="T57" fmla="*/ 110216 h 4084320"/>
              <a:gd name="T58" fmla="*/ 1748897 w 4480560"/>
              <a:gd name="T59" fmla="*/ 59346 h 4084320"/>
              <a:gd name="T60" fmla="*/ 1900153 w 4480560"/>
              <a:gd name="T61" fmla="*/ 25434 h 4084320"/>
              <a:gd name="T62" fmla="*/ 2401187 w 4480560"/>
              <a:gd name="T63" fmla="*/ 25434 h 4084320"/>
              <a:gd name="T64" fmla="*/ 2940037 w 4480560"/>
              <a:gd name="T65" fmla="*/ 76303 h 4084320"/>
              <a:gd name="T66" fmla="*/ 3157468 w 4480560"/>
              <a:gd name="T67" fmla="*/ 127173 h 4084320"/>
              <a:gd name="T68" fmla="*/ 3384351 w 4480560"/>
              <a:gd name="T69" fmla="*/ 169565 h 4084320"/>
              <a:gd name="T70" fmla="*/ 3658502 w 4480560"/>
              <a:gd name="T71" fmla="*/ 262825 h 4084320"/>
              <a:gd name="T72" fmla="*/ 3838118 w 4480560"/>
              <a:gd name="T73" fmla="*/ 432387 h 4084320"/>
              <a:gd name="T74" fmla="*/ 4083909 w 4480560"/>
              <a:gd name="T75" fmla="*/ 805428 h 4084320"/>
              <a:gd name="T76" fmla="*/ 4168991 w 4480560"/>
              <a:gd name="T77" fmla="*/ 932602 h 4084320"/>
              <a:gd name="T78" fmla="*/ 4036642 w 4480560"/>
              <a:gd name="T79" fmla="*/ 1220861 h 4084320"/>
              <a:gd name="T80" fmla="*/ 3961014 w 4480560"/>
              <a:gd name="T81" fmla="*/ 1373468 h 4084320"/>
              <a:gd name="T82" fmla="*/ 3875933 w 4480560"/>
              <a:gd name="T83" fmla="*/ 1475206 h 4084320"/>
              <a:gd name="T84" fmla="*/ 3667956 w 4480560"/>
              <a:gd name="T85" fmla="*/ 1687161 h 4084320"/>
              <a:gd name="T86" fmla="*/ 3582874 w 4480560"/>
              <a:gd name="T87" fmla="*/ 1780421 h 4084320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4480560" h="4084320">
                <a:moveTo>
                  <a:pt x="3698240" y="2184400"/>
                </a:moveTo>
                <a:lnTo>
                  <a:pt x="3698240" y="2184400"/>
                </a:lnTo>
                <a:cubicBezTo>
                  <a:pt x="3681047" y="2211909"/>
                  <a:pt x="3644042" y="2276229"/>
                  <a:pt x="3616960" y="2306320"/>
                </a:cubicBezTo>
                <a:cubicBezTo>
                  <a:pt x="3586667" y="2339979"/>
                  <a:pt x="3555240" y="2358639"/>
                  <a:pt x="3535680" y="2397760"/>
                </a:cubicBezTo>
                <a:cubicBezTo>
                  <a:pt x="3530891" y="2407339"/>
                  <a:pt x="3530721" y="2418878"/>
                  <a:pt x="3525520" y="2428240"/>
                </a:cubicBezTo>
                <a:cubicBezTo>
                  <a:pt x="3513660" y="2449588"/>
                  <a:pt x="3498427" y="2468880"/>
                  <a:pt x="3484880" y="2489200"/>
                </a:cubicBezTo>
                <a:cubicBezTo>
                  <a:pt x="3478107" y="2499360"/>
                  <a:pt x="3468421" y="2508096"/>
                  <a:pt x="3464560" y="2519680"/>
                </a:cubicBezTo>
                <a:lnTo>
                  <a:pt x="3444240" y="2580640"/>
                </a:lnTo>
                <a:cubicBezTo>
                  <a:pt x="3440853" y="2590800"/>
                  <a:pt x="3440021" y="2602209"/>
                  <a:pt x="3434080" y="2611120"/>
                </a:cubicBezTo>
                <a:cubicBezTo>
                  <a:pt x="3420533" y="2631440"/>
                  <a:pt x="3401163" y="2648912"/>
                  <a:pt x="3393440" y="2672080"/>
                </a:cubicBezTo>
                <a:cubicBezTo>
                  <a:pt x="3375557" y="2725728"/>
                  <a:pt x="3389221" y="2693649"/>
                  <a:pt x="3342640" y="2763520"/>
                </a:cubicBezTo>
                <a:lnTo>
                  <a:pt x="3322320" y="2794000"/>
                </a:lnTo>
                <a:cubicBezTo>
                  <a:pt x="3315547" y="2804160"/>
                  <a:pt x="3310634" y="2815846"/>
                  <a:pt x="3302000" y="2824480"/>
                </a:cubicBezTo>
                <a:cubicBezTo>
                  <a:pt x="3291840" y="2834640"/>
                  <a:pt x="3280718" y="2843922"/>
                  <a:pt x="3271520" y="2854960"/>
                </a:cubicBezTo>
                <a:cubicBezTo>
                  <a:pt x="3229187" y="2905760"/>
                  <a:pt x="3276600" y="2868507"/>
                  <a:pt x="3220720" y="2905760"/>
                </a:cubicBezTo>
                <a:lnTo>
                  <a:pt x="3159760" y="2997200"/>
                </a:lnTo>
                <a:cubicBezTo>
                  <a:pt x="3152987" y="3007360"/>
                  <a:pt x="3149209" y="3020354"/>
                  <a:pt x="3139440" y="3027680"/>
                </a:cubicBezTo>
                <a:lnTo>
                  <a:pt x="3098800" y="3058160"/>
                </a:lnTo>
                <a:cubicBezTo>
                  <a:pt x="3092027" y="3071707"/>
                  <a:pt x="3086507" y="3085957"/>
                  <a:pt x="3078480" y="3098800"/>
                </a:cubicBezTo>
                <a:cubicBezTo>
                  <a:pt x="3069505" y="3113159"/>
                  <a:pt x="3056401" y="3124738"/>
                  <a:pt x="3048000" y="3139440"/>
                </a:cubicBezTo>
                <a:cubicBezTo>
                  <a:pt x="3037369" y="3158043"/>
                  <a:pt x="3035294" y="3192287"/>
                  <a:pt x="3027680" y="3210560"/>
                </a:cubicBezTo>
                <a:cubicBezTo>
                  <a:pt x="3016030" y="3238521"/>
                  <a:pt x="2996619" y="3263103"/>
                  <a:pt x="2987040" y="3291840"/>
                </a:cubicBezTo>
                <a:cubicBezTo>
                  <a:pt x="2976880" y="3322320"/>
                  <a:pt x="2970928" y="3354543"/>
                  <a:pt x="2956560" y="3383280"/>
                </a:cubicBezTo>
                <a:cubicBezTo>
                  <a:pt x="2943013" y="3410373"/>
                  <a:pt x="2925499" y="3435823"/>
                  <a:pt x="2915920" y="3464560"/>
                </a:cubicBezTo>
                <a:lnTo>
                  <a:pt x="2895600" y="3525520"/>
                </a:lnTo>
                <a:lnTo>
                  <a:pt x="2885440" y="3556000"/>
                </a:lnTo>
                <a:cubicBezTo>
                  <a:pt x="2882053" y="3593253"/>
                  <a:pt x="2881114" y="3630811"/>
                  <a:pt x="2875280" y="3667760"/>
                </a:cubicBezTo>
                <a:cubicBezTo>
                  <a:pt x="2870924" y="3695345"/>
                  <a:pt x="2860437" y="3721655"/>
                  <a:pt x="2854960" y="3749040"/>
                </a:cubicBezTo>
                <a:cubicBezTo>
                  <a:pt x="2846900" y="3789338"/>
                  <a:pt x="2836734" y="3844358"/>
                  <a:pt x="2824480" y="3881120"/>
                </a:cubicBezTo>
                <a:cubicBezTo>
                  <a:pt x="2821093" y="3891280"/>
                  <a:pt x="2817262" y="3901302"/>
                  <a:pt x="2814320" y="3911600"/>
                </a:cubicBezTo>
                <a:cubicBezTo>
                  <a:pt x="2809535" y="3928346"/>
                  <a:pt x="2792362" y="4007519"/>
                  <a:pt x="2783840" y="4013200"/>
                </a:cubicBezTo>
                <a:cubicBezTo>
                  <a:pt x="2763520" y="4026747"/>
                  <a:pt x="2746572" y="4047917"/>
                  <a:pt x="2722880" y="4053840"/>
                </a:cubicBezTo>
                <a:cubicBezTo>
                  <a:pt x="2709333" y="4057227"/>
                  <a:pt x="2695932" y="4061262"/>
                  <a:pt x="2682240" y="4064000"/>
                </a:cubicBezTo>
                <a:cubicBezTo>
                  <a:pt x="2625234" y="4075401"/>
                  <a:pt x="2590835" y="4077543"/>
                  <a:pt x="2529840" y="4084320"/>
                </a:cubicBezTo>
                <a:cubicBezTo>
                  <a:pt x="2248747" y="4074160"/>
                  <a:pt x="1967026" y="4075180"/>
                  <a:pt x="1686560" y="4053840"/>
                </a:cubicBezTo>
                <a:cubicBezTo>
                  <a:pt x="1653301" y="4051309"/>
                  <a:pt x="1626640" y="4024111"/>
                  <a:pt x="1595120" y="4013200"/>
                </a:cubicBezTo>
                <a:cubicBezTo>
                  <a:pt x="1538410" y="3993569"/>
                  <a:pt x="1481595" y="3972266"/>
                  <a:pt x="1422400" y="3962400"/>
                </a:cubicBezTo>
                <a:cubicBezTo>
                  <a:pt x="1242768" y="3932461"/>
                  <a:pt x="1466841" y="3970480"/>
                  <a:pt x="1310640" y="3942080"/>
                </a:cubicBezTo>
                <a:cubicBezTo>
                  <a:pt x="1247772" y="3930649"/>
                  <a:pt x="1215964" y="3928571"/>
                  <a:pt x="1148080" y="3911600"/>
                </a:cubicBezTo>
                <a:lnTo>
                  <a:pt x="985520" y="3870960"/>
                </a:lnTo>
                <a:cubicBezTo>
                  <a:pt x="968721" y="3866960"/>
                  <a:pt x="951546" y="3864683"/>
                  <a:pt x="934720" y="3860800"/>
                </a:cubicBezTo>
                <a:cubicBezTo>
                  <a:pt x="907508" y="3854520"/>
                  <a:pt x="880942" y="3845333"/>
                  <a:pt x="853440" y="3840480"/>
                </a:cubicBezTo>
                <a:cubicBezTo>
                  <a:pt x="823239" y="3835150"/>
                  <a:pt x="792480" y="3833707"/>
                  <a:pt x="762000" y="3830320"/>
                </a:cubicBezTo>
                <a:cubicBezTo>
                  <a:pt x="642821" y="3779243"/>
                  <a:pt x="739583" y="3814050"/>
                  <a:pt x="629920" y="3789680"/>
                </a:cubicBezTo>
                <a:cubicBezTo>
                  <a:pt x="611052" y="3785487"/>
                  <a:pt x="560146" y="3763515"/>
                  <a:pt x="548640" y="3759200"/>
                </a:cubicBezTo>
                <a:cubicBezTo>
                  <a:pt x="519489" y="3748268"/>
                  <a:pt x="509545" y="3746886"/>
                  <a:pt x="477520" y="3738880"/>
                </a:cubicBezTo>
                <a:lnTo>
                  <a:pt x="335280" y="3627120"/>
                </a:lnTo>
                <a:cubicBezTo>
                  <a:pt x="321914" y="3616724"/>
                  <a:pt x="306614" y="3608614"/>
                  <a:pt x="294640" y="3596640"/>
                </a:cubicBezTo>
                <a:lnTo>
                  <a:pt x="223520" y="3525520"/>
                </a:lnTo>
                <a:cubicBezTo>
                  <a:pt x="203200" y="3505200"/>
                  <a:pt x="180957" y="3486636"/>
                  <a:pt x="162560" y="3464560"/>
                </a:cubicBezTo>
                <a:cubicBezTo>
                  <a:pt x="145627" y="3444240"/>
                  <a:pt x="129455" y="3423261"/>
                  <a:pt x="111760" y="3403600"/>
                </a:cubicBezTo>
                <a:cubicBezTo>
                  <a:pt x="73092" y="3360635"/>
                  <a:pt x="70289" y="3369758"/>
                  <a:pt x="40640" y="3322320"/>
                </a:cubicBezTo>
                <a:cubicBezTo>
                  <a:pt x="32613" y="3309477"/>
                  <a:pt x="25638" y="3295861"/>
                  <a:pt x="20320" y="3281680"/>
                </a:cubicBezTo>
                <a:cubicBezTo>
                  <a:pt x="15417" y="3268605"/>
                  <a:pt x="13996" y="3254466"/>
                  <a:pt x="10160" y="3241040"/>
                </a:cubicBezTo>
                <a:cubicBezTo>
                  <a:pt x="7218" y="3230742"/>
                  <a:pt x="3387" y="3220720"/>
                  <a:pt x="0" y="3210560"/>
                </a:cubicBezTo>
                <a:cubicBezTo>
                  <a:pt x="6773" y="2912533"/>
                  <a:pt x="10911" y="2614435"/>
                  <a:pt x="20320" y="2316480"/>
                </a:cubicBezTo>
                <a:cubicBezTo>
                  <a:pt x="21076" y="2292545"/>
                  <a:pt x="26318" y="2268943"/>
                  <a:pt x="30480" y="2245360"/>
                </a:cubicBezTo>
                <a:cubicBezTo>
                  <a:pt x="36482" y="2211348"/>
                  <a:pt x="42010" y="2177160"/>
                  <a:pt x="50800" y="2143760"/>
                </a:cubicBezTo>
                <a:cubicBezTo>
                  <a:pt x="58977" y="2112689"/>
                  <a:pt x="71120" y="2082800"/>
                  <a:pt x="81280" y="2052320"/>
                </a:cubicBezTo>
                <a:cubicBezTo>
                  <a:pt x="84667" y="2025227"/>
                  <a:pt x="84256" y="1997382"/>
                  <a:pt x="91440" y="1971040"/>
                </a:cubicBezTo>
                <a:cubicBezTo>
                  <a:pt x="94653" y="1959259"/>
                  <a:pt x="107473" y="1951993"/>
                  <a:pt x="111760" y="1940560"/>
                </a:cubicBezTo>
                <a:cubicBezTo>
                  <a:pt x="117823" y="1924391"/>
                  <a:pt x="118831" y="1906750"/>
                  <a:pt x="121920" y="1889760"/>
                </a:cubicBezTo>
                <a:cubicBezTo>
                  <a:pt x="147726" y="1747827"/>
                  <a:pt x="113243" y="1910228"/>
                  <a:pt x="152400" y="1645920"/>
                </a:cubicBezTo>
                <a:cubicBezTo>
                  <a:pt x="156976" y="1615034"/>
                  <a:pt x="165947" y="1584960"/>
                  <a:pt x="172720" y="1554480"/>
                </a:cubicBezTo>
                <a:cubicBezTo>
                  <a:pt x="176107" y="1520613"/>
                  <a:pt x="179799" y="1486776"/>
                  <a:pt x="182880" y="1452880"/>
                </a:cubicBezTo>
                <a:cubicBezTo>
                  <a:pt x="186572" y="1412267"/>
                  <a:pt x="188695" y="1371509"/>
                  <a:pt x="193040" y="1330960"/>
                </a:cubicBezTo>
                <a:cubicBezTo>
                  <a:pt x="198858" y="1276662"/>
                  <a:pt x="206587" y="1222587"/>
                  <a:pt x="213360" y="1168400"/>
                </a:cubicBezTo>
                <a:cubicBezTo>
                  <a:pt x="216747" y="1110827"/>
                  <a:pt x="218921" y="1053169"/>
                  <a:pt x="223520" y="995680"/>
                </a:cubicBezTo>
                <a:cubicBezTo>
                  <a:pt x="225697" y="968463"/>
                  <a:pt x="232316" y="941670"/>
                  <a:pt x="233680" y="914400"/>
                </a:cubicBezTo>
                <a:cubicBezTo>
                  <a:pt x="240490" y="778204"/>
                  <a:pt x="157705" y="622188"/>
                  <a:pt x="284480" y="558800"/>
                </a:cubicBezTo>
                <a:cubicBezTo>
                  <a:pt x="296969" y="552555"/>
                  <a:pt x="311573" y="552027"/>
                  <a:pt x="325120" y="548640"/>
                </a:cubicBezTo>
                <a:cubicBezTo>
                  <a:pt x="411969" y="499012"/>
                  <a:pt x="443834" y="475781"/>
                  <a:pt x="558800" y="447040"/>
                </a:cubicBezTo>
                <a:cubicBezTo>
                  <a:pt x="599440" y="436880"/>
                  <a:pt x="640441" y="428068"/>
                  <a:pt x="680720" y="416560"/>
                </a:cubicBezTo>
                <a:cubicBezTo>
                  <a:pt x="704427" y="409787"/>
                  <a:pt x="727816" y="401784"/>
                  <a:pt x="751840" y="396240"/>
                </a:cubicBezTo>
                <a:cubicBezTo>
                  <a:pt x="771913" y="391608"/>
                  <a:pt x="792690" y="390549"/>
                  <a:pt x="812800" y="386080"/>
                </a:cubicBezTo>
                <a:cubicBezTo>
                  <a:pt x="823255" y="383757"/>
                  <a:pt x="832982" y="378862"/>
                  <a:pt x="843280" y="375920"/>
                </a:cubicBezTo>
                <a:cubicBezTo>
                  <a:pt x="856706" y="372084"/>
                  <a:pt x="870545" y="369772"/>
                  <a:pt x="883920" y="365760"/>
                </a:cubicBezTo>
                <a:cubicBezTo>
                  <a:pt x="904436" y="359605"/>
                  <a:pt x="924100" y="350635"/>
                  <a:pt x="944880" y="345440"/>
                </a:cubicBezTo>
                <a:cubicBezTo>
                  <a:pt x="965503" y="340284"/>
                  <a:pt x="995594" y="333865"/>
                  <a:pt x="1016000" y="325120"/>
                </a:cubicBezTo>
                <a:cubicBezTo>
                  <a:pt x="1029921" y="319154"/>
                  <a:pt x="1042719" y="310766"/>
                  <a:pt x="1056640" y="304800"/>
                </a:cubicBezTo>
                <a:cubicBezTo>
                  <a:pt x="1066484" y="300581"/>
                  <a:pt x="1077092" y="298400"/>
                  <a:pt x="1087120" y="294640"/>
                </a:cubicBezTo>
                <a:cubicBezTo>
                  <a:pt x="1104197" y="288236"/>
                  <a:pt x="1121254" y="281727"/>
                  <a:pt x="1137920" y="274320"/>
                </a:cubicBezTo>
                <a:cubicBezTo>
                  <a:pt x="1191029" y="250716"/>
                  <a:pt x="1169125" y="253758"/>
                  <a:pt x="1229360" y="233680"/>
                </a:cubicBezTo>
                <a:cubicBezTo>
                  <a:pt x="1280017" y="216794"/>
                  <a:pt x="1270932" y="228367"/>
                  <a:pt x="1330960" y="213360"/>
                </a:cubicBezTo>
                <a:cubicBezTo>
                  <a:pt x="1351740" y="208165"/>
                  <a:pt x="1370575" y="194819"/>
                  <a:pt x="1391920" y="193040"/>
                </a:cubicBezTo>
                <a:cubicBezTo>
                  <a:pt x="1541050" y="180613"/>
                  <a:pt x="1473374" y="187938"/>
                  <a:pt x="1595120" y="172720"/>
                </a:cubicBezTo>
                <a:lnTo>
                  <a:pt x="1696720" y="132080"/>
                </a:lnTo>
                <a:cubicBezTo>
                  <a:pt x="1713653" y="125307"/>
                  <a:pt x="1729530" y="114758"/>
                  <a:pt x="1747520" y="111760"/>
                </a:cubicBezTo>
                <a:lnTo>
                  <a:pt x="1808480" y="101600"/>
                </a:lnTo>
                <a:cubicBezTo>
                  <a:pt x="1832187" y="91440"/>
                  <a:pt x="1855131" y="79276"/>
                  <a:pt x="1879600" y="71120"/>
                </a:cubicBezTo>
                <a:cubicBezTo>
                  <a:pt x="1895983" y="65659"/>
                  <a:pt x="1913740" y="65504"/>
                  <a:pt x="1930400" y="60960"/>
                </a:cubicBezTo>
                <a:cubicBezTo>
                  <a:pt x="1951064" y="55324"/>
                  <a:pt x="1970696" y="46276"/>
                  <a:pt x="1991360" y="40640"/>
                </a:cubicBezTo>
                <a:cubicBezTo>
                  <a:pt x="2008020" y="36096"/>
                  <a:pt x="2025500" y="35024"/>
                  <a:pt x="2042160" y="30480"/>
                </a:cubicBezTo>
                <a:cubicBezTo>
                  <a:pt x="2062824" y="24844"/>
                  <a:pt x="2082604" y="16315"/>
                  <a:pt x="2103120" y="10160"/>
                </a:cubicBezTo>
                <a:cubicBezTo>
                  <a:pt x="2116495" y="6148"/>
                  <a:pt x="2130213" y="3387"/>
                  <a:pt x="2143760" y="0"/>
                </a:cubicBezTo>
                <a:cubicBezTo>
                  <a:pt x="2289387" y="10160"/>
                  <a:pt x="2435259" y="17264"/>
                  <a:pt x="2580640" y="30480"/>
                </a:cubicBezTo>
                <a:cubicBezTo>
                  <a:pt x="2621671" y="34210"/>
                  <a:pt x="2663474" y="37771"/>
                  <a:pt x="2702560" y="50800"/>
                </a:cubicBezTo>
                <a:cubicBezTo>
                  <a:pt x="2739062" y="62967"/>
                  <a:pt x="2748485" y="67869"/>
                  <a:pt x="2794000" y="71120"/>
                </a:cubicBezTo>
                <a:cubicBezTo>
                  <a:pt x="2915798" y="79820"/>
                  <a:pt x="3037840" y="84667"/>
                  <a:pt x="3159760" y="91440"/>
                </a:cubicBezTo>
                <a:cubicBezTo>
                  <a:pt x="3190240" y="98213"/>
                  <a:pt x="3220511" y="106006"/>
                  <a:pt x="3251200" y="111760"/>
                </a:cubicBezTo>
                <a:cubicBezTo>
                  <a:pt x="3274737" y="116173"/>
                  <a:pt x="3299294" y="115341"/>
                  <a:pt x="3322320" y="121920"/>
                </a:cubicBezTo>
                <a:cubicBezTo>
                  <a:pt x="3347120" y="129006"/>
                  <a:pt x="3369151" y="143725"/>
                  <a:pt x="3393440" y="152400"/>
                </a:cubicBezTo>
                <a:cubicBezTo>
                  <a:pt x="3416659" y="160692"/>
                  <a:pt x="3440945" y="165635"/>
                  <a:pt x="3464560" y="172720"/>
                </a:cubicBezTo>
                <a:cubicBezTo>
                  <a:pt x="3474818" y="175797"/>
                  <a:pt x="3484503" y="180964"/>
                  <a:pt x="3495040" y="182880"/>
                </a:cubicBezTo>
                <a:cubicBezTo>
                  <a:pt x="3539146" y="190899"/>
                  <a:pt x="3592857" y="192094"/>
                  <a:pt x="3637280" y="203200"/>
                </a:cubicBezTo>
                <a:cubicBezTo>
                  <a:pt x="3703694" y="219804"/>
                  <a:pt x="3688441" y="223640"/>
                  <a:pt x="3749040" y="243840"/>
                </a:cubicBezTo>
                <a:cubicBezTo>
                  <a:pt x="3762287" y="248256"/>
                  <a:pt x="3776133" y="250613"/>
                  <a:pt x="3789680" y="254000"/>
                </a:cubicBezTo>
                <a:cubicBezTo>
                  <a:pt x="3868030" y="301010"/>
                  <a:pt x="3821746" y="278235"/>
                  <a:pt x="3931920" y="314960"/>
                </a:cubicBezTo>
                <a:lnTo>
                  <a:pt x="3962400" y="325120"/>
                </a:lnTo>
                <a:cubicBezTo>
                  <a:pt x="4030133" y="375920"/>
                  <a:pt x="3992880" y="342053"/>
                  <a:pt x="4064000" y="436880"/>
                </a:cubicBezTo>
                <a:cubicBezTo>
                  <a:pt x="4084320" y="463973"/>
                  <a:pt x="4108157" y="488755"/>
                  <a:pt x="4124960" y="518160"/>
                </a:cubicBezTo>
                <a:cubicBezTo>
                  <a:pt x="4165600" y="589280"/>
                  <a:pt x="4195710" y="667557"/>
                  <a:pt x="4246880" y="731520"/>
                </a:cubicBezTo>
                <a:cubicBezTo>
                  <a:pt x="4323773" y="827636"/>
                  <a:pt x="4255823" y="735425"/>
                  <a:pt x="4338320" y="883920"/>
                </a:cubicBezTo>
                <a:cubicBezTo>
                  <a:pt x="4353836" y="911849"/>
                  <a:pt x="4373821" y="937151"/>
                  <a:pt x="4389120" y="965200"/>
                </a:cubicBezTo>
                <a:cubicBezTo>
                  <a:pt x="4394248" y="974602"/>
                  <a:pt x="4394491" y="986101"/>
                  <a:pt x="4399280" y="995680"/>
                </a:cubicBezTo>
                <a:cubicBezTo>
                  <a:pt x="4422184" y="1041487"/>
                  <a:pt x="4431879" y="1047414"/>
                  <a:pt x="4460240" y="1087120"/>
                </a:cubicBezTo>
                <a:cubicBezTo>
                  <a:pt x="4467337" y="1097056"/>
                  <a:pt x="4473787" y="1107440"/>
                  <a:pt x="4480560" y="1117600"/>
                </a:cubicBezTo>
                <a:cubicBezTo>
                  <a:pt x="4398979" y="1280762"/>
                  <a:pt x="4514636" y="1042102"/>
                  <a:pt x="4450080" y="1198880"/>
                </a:cubicBezTo>
                <a:cubicBezTo>
                  <a:pt x="4431618" y="1243717"/>
                  <a:pt x="4408014" y="1286303"/>
                  <a:pt x="4389120" y="1330960"/>
                </a:cubicBezTo>
                <a:cubicBezTo>
                  <a:pt x="4370740" y="1374403"/>
                  <a:pt x="4355839" y="1419243"/>
                  <a:pt x="4338320" y="1463040"/>
                </a:cubicBezTo>
                <a:cubicBezTo>
                  <a:pt x="4328741" y="1486987"/>
                  <a:pt x="4317760" y="1510352"/>
                  <a:pt x="4307840" y="1534160"/>
                </a:cubicBezTo>
                <a:cubicBezTo>
                  <a:pt x="4300825" y="1550995"/>
                  <a:pt x="4295676" y="1568648"/>
                  <a:pt x="4287520" y="1584960"/>
                </a:cubicBezTo>
                <a:cubicBezTo>
                  <a:pt x="4277360" y="1605280"/>
                  <a:pt x="4266267" y="1625160"/>
                  <a:pt x="4257040" y="1645920"/>
                </a:cubicBezTo>
                <a:cubicBezTo>
                  <a:pt x="4252690" y="1655707"/>
                  <a:pt x="4251669" y="1666821"/>
                  <a:pt x="4246880" y="1676400"/>
                </a:cubicBezTo>
                <a:cubicBezTo>
                  <a:pt x="4241111" y="1687938"/>
                  <a:pt x="4200682" y="1742918"/>
                  <a:pt x="4196080" y="1747520"/>
                </a:cubicBezTo>
                <a:cubicBezTo>
                  <a:pt x="4187446" y="1756154"/>
                  <a:pt x="4174234" y="1759206"/>
                  <a:pt x="4165600" y="1767840"/>
                </a:cubicBezTo>
                <a:cubicBezTo>
                  <a:pt x="4143522" y="1789918"/>
                  <a:pt x="4125886" y="1816080"/>
                  <a:pt x="4104640" y="1838960"/>
                </a:cubicBezTo>
                <a:cubicBezTo>
                  <a:pt x="4039840" y="1908745"/>
                  <a:pt x="4055969" y="1895114"/>
                  <a:pt x="4003040" y="1930400"/>
                </a:cubicBezTo>
                <a:lnTo>
                  <a:pt x="3942080" y="2021840"/>
                </a:lnTo>
                <a:cubicBezTo>
                  <a:pt x="3935307" y="2032000"/>
                  <a:pt x="3930394" y="2043686"/>
                  <a:pt x="3921760" y="2052320"/>
                </a:cubicBezTo>
                <a:lnTo>
                  <a:pt x="3891280" y="2082800"/>
                </a:lnTo>
                <a:cubicBezTo>
                  <a:pt x="3871501" y="2142138"/>
                  <a:pt x="3896596" y="2087644"/>
                  <a:pt x="3850640" y="2133600"/>
                </a:cubicBezTo>
                <a:cubicBezTo>
                  <a:pt x="3826933" y="2157307"/>
                  <a:pt x="3837093" y="2174240"/>
                  <a:pt x="3799840" y="2184400"/>
                </a:cubicBezTo>
                <a:cubicBezTo>
                  <a:pt x="3773498" y="2191584"/>
                  <a:pt x="3715173" y="2184400"/>
                  <a:pt x="3698240" y="2184400"/>
                </a:cubicBezTo>
                <a:close/>
              </a:path>
            </a:pathLst>
          </a:custGeom>
          <a:solidFill>
            <a:sysClr val="window" lastClr="FFFFFF"/>
          </a:solidFill>
          <a:ln w="9525" cap="flat" cmpd="sng" algn="ctr">
            <a:solidFill>
              <a:sysClr val="window" lastClr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marL="0" marR="0" lvl="0" indent="0" defTabSz="447675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MS PGothic" panose="020B0600070205080204" pitchFamily="34" charset="-128"/>
            </a:endParaRPr>
          </a:p>
        </p:txBody>
      </p:sp>
      <p:sp>
        <p:nvSpPr>
          <p:cNvPr id="11" name="Freeform 6">
            <a:extLst>
              <a:ext uri="{FF2B5EF4-FFF2-40B4-BE49-F238E27FC236}">
                <a16:creationId xmlns:a16="http://schemas.microsoft.com/office/drawing/2014/main" id="{04C86EA8-8F7F-FB2B-EC1C-42ACE9CBF633}"/>
              </a:ext>
            </a:extLst>
          </p:cNvPr>
          <p:cNvSpPr>
            <a:spLocks/>
          </p:cNvSpPr>
          <p:nvPr/>
        </p:nvSpPr>
        <p:spPr bwMode="auto">
          <a:xfrm>
            <a:off x="4275545" y="620840"/>
            <a:ext cx="2540575" cy="2677476"/>
          </a:xfrm>
          <a:custGeom>
            <a:avLst/>
            <a:gdLst>
              <a:gd name="T0" fmla="*/ 1407139 w 4810539"/>
              <a:gd name="T1" fmla="*/ 2814554 h 3737113"/>
              <a:gd name="T2" fmla="*/ 1049392 w 4810539"/>
              <a:gd name="T3" fmla="*/ 2242102 h 3737113"/>
              <a:gd name="T4" fmla="*/ 946043 w 4810539"/>
              <a:gd name="T5" fmla="*/ 1280066 h 3737113"/>
              <a:gd name="T6" fmla="*/ 0 w 4810539"/>
              <a:gd name="T7" fmla="*/ 1017691 h 3737113"/>
              <a:gd name="T8" fmla="*/ 135148 w 4810539"/>
              <a:gd name="T9" fmla="*/ 15900 h 3737113"/>
              <a:gd name="T10" fmla="*/ 1844385 w 4810539"/>
              <a:gd name="T11" fmla="*/ 0 h 3737113"/>
              <a:gd name="T12" fmla="*/ 4094218 w 4810539"/>
              <a:gd name="T13" fmla="*/ 111310 h 3737113"/>
              <a:gd name="T14" fmla="*/ 3998818 w 4810539"/>
              <a:gd name="T15" fmla="*/ 1526538 h 3737113"/>
              <a:gd name="T16" fmla="*/ 4809711 w 4810539"/>
              <a:gd name="T17" fmla="*/ 1629897 h 3737113"/>
              <a:gd name="T18" fmla="*/ 4730212 w 4810539"/>
              <a:gd name="T19" fmla="*/ 3736837 h 3737113"/>
              <a:gd name="T20" fmla="*/ 1812585 w 4810539"/>
              <a:gd name="T21" fmla="*/ 3593723 h 3737113"/>
              <a:gd name="T22" fmla="*/ 1407139 w 4810539"/>
              <a:gd name="T23" fmla="*/ 2814554 h 373711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810539" h="3737113">
                <a:moveTo>
                  <a:pt x="1407381" y="2814762"/>
                </a:moveTo>
                <a:lnTo>
                  <a:pt x="1049572" y="2242268"/>
                </a:lnTo>
                <a:lnTo>
                  <a:pt x="946205" y="1280160"/>
                </a:lnTo>
                <a:lnTo>
                  <a:pt x="0" y="1017767"/>
                </a:lnTo>
                <a:lnTo>
                  <a:pt x="135172" y="15902"/>
                </a:lnTo>
                <a:lnTo>
                  <a:pt x="1844703" y="0"/>
                </a:lnTo>
                <a:lnTo>
                  <a:pt x="4094922" y="111318"/>
                </a:lnTo>
                <a:lnTo>
                  <a:pt x="3999506" y="1526650"/>
                </a:lnTo>
                <a:lnTo>
                  <a:pt x="4810539" y="1630017"/>
                </a:lnTo>
                <a:lnTo>
                  <a:pt x="4731026" y="3737113"/>
                </a:lnTo>
                <a:lnTo>
                  <a:pt x="1812897" y="3593989"/>
                </a:lnTo>
                <a:lnTo>
                  <a:pt x="1407381" y="2814762"/>
                </a:lnTo>
                <a:close/>
              </a:path>
            </a:pathLst>
          </a:custGeom>
          <a:solidFill>
            <a:sysClr val="window" lastClr="FFFFFF"/>
          </a:solidFill>
          <a:ln w="9525" cap="flat" cmpd="sng" algn="ctr">
            <a:solidFill>
              <a:sysClr val="window" lastClr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marL="0" marR="0" lvl="0" indent="0" defTabSz="447675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MS PGothic" panose="020B0600070205080204" pitchFamily="34" charset="-128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26B6799-8B4B-30C5-0961-68E5EE3F6DB9}"/>
              </a:ext>
            </a:extLst>
          </p:cNvPr>
          <p:cNvSpPr/>
          <p:nvPr/>
        </p:nvSpPr>
        <p:spPr>
          <a:xfrm>
            <a:off x="4185794" y="1255170"/>
            <a:ext cx="917141" cy="51683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86415AC-1E02-915A-9980-63BA386EC2C9}"/>
              </a:ext>
            </a:extLst>
          </p:cNvPr>
          <p:cNvSpPr txBox="1"/>
          <p:nvPr/>
        </p:nvSpPr>
        <p:spPr>
          <a:xfrm>
            <a:off x="3126611" y="3381017"/>
            <a:ext cx="2370421" cy="11034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256814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B15781ED-4D2A-D4BB-F6A2-91910C6CC6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US" dirty="0"/>
              <a:t>Workshop Program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2439DE-866F-CE23-D903-7A94EFEEF3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B4BFD808-6B56-4447-9401-2398D08EE3C0}" type="datetime1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10/7/23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B7BAA3-928F-ACFE-BC5C-75856E5107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Document reference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0F4E56-0273-B8E1-0B08-9899134379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9</a:t>
            </a:fld>
            <a:endParaRPr lang="en-US"/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EB03F3F4-6A15-AAB8-93A2-810227A84849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157162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794433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8737</TotalTime>
  <Words>411</Words>
  <Application>Microsoft Macintosh PowerPoint</Application>
  <PresentationFormat>On-screen Show (16:9)</PresentationFormat>
  <Paragraphs>132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Times New Roman</vt:lpstr>
      <vt:lpstr>Wingdings</vt:lpstr>
      <vt:lpstr>CERNCorporate16-9</vt:lpstr>
      <vt:lpstr>Data Science &amp; Machine Learning Workshop Introduction</vt:lpstr>
      <vt:lpstr>Some history</vt:lpstr>
      <vt:lpstr>ICALEPCS 2019 – New York</vt:lpstr>
      <vt:lpstr>ICALEPCS 2021 - Shangai</vt:lpstr>
      <vt:lpstr>Tracks with ML related papers</vt:lpstr>
      <vt:lpstr>Some concepts</vt:lpstr>
      <vt:lpstr>What is Machine Learning?</vt:lpstr>
      <vt:lpstr>ML types</vt:lpstr>
      <vt:lpstr>Workshop Program</vt:lpstr>
      <vt:lpstr>Participants</vt:lpstr>
      <vt:lpstr>Participants Interests</vt:lpstr>
      <vt:lpstr>Morning</vt:lpstr>
      <vt:lpstr>Afternoon</vt:lpstr>
      <vt:lpstr>Tutorial Sessions</vt:lpstr>
      <vt:lpstr>Exercise</vt:lpstr>
      <vt:lpstr>PowerPoint Presentation</vt:lpstr>
      <vt:lpstr>Questions?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Manuel Gonzalez Berges</dc:creator>
  <cp:lastModifiedBy>Manuel Gonzalez Berges</cp:lastModifiedBy>
  <cp:revision>152</cp:revision>
  <dcterms:created xsi:type="dcterms:W3CDTF">2022-11-17T08:56:56Z</dcterms:created>
  <dcterms:modified xsi:type="dcterms:W3CDTF">2023-10-07T05:59:19Z</dcterms:modified>
</cp:coreProperties>
</file>