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377" r:id="rId2"/>
    <p:sldId id="461" r:id="rId3"/>
    <p:sldId id="462" r:id="rId4"/>
    <p:sldId id="463" r:id="rId5"/>
    <p:sldId id="441" r:id="rId6"/>
    <p:sldId id="454" r:id="rId7"/>
    <p:sldId id="452" r:id="rId8"/>
    <p:sldId id="456" r:id="rId9"/>
    <p:sldId id="272" r:id="rId10"/>
    <p:sldId id="274" r:id="rId11"/>
    <p:sldId id="458" r:id="rId12"/>
    <p:sldId id="427" r:id="rId13"/>
    <p:sldId id="439" r:id="rId14"/>
    <p:sldId id="440" r:id="rId15"/>
    <p:sldId id="442" r:id="rId16"/>
    <p:sldId id="451" r:id="rId17"/>
    <p:sldId id="449" r:id="rId18"/>
    <p:sldId id="41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0A50712-FDCC-5943-9C76-2B4BDEBBB758}">
          <p14:sldIdLst>
            <p14:sldId id="377"/>
            <p14:sldId id="461"/>
            <p14:sldId id="462"/>
            <p14:sldId id="463"/>
            <p14:sldId id="441"/>
            <p14:sldId id="454"/>
            <p14:sldId id="452"/>
            <p14:sldId id="456"/>
            <p14:sldId id="272"/>
            <p14:sldId id="274"/>
            <p14:sldId id="458"/>
            <p14:sldId id="427"/>
            <p14:sldId id="439"/>
            <p14:sldId id="440"/>
            <p14:sldId id="442"/>
            <p14:sldId id="451"/>
            <p14:sldId id="449"/>
            <p14:sldId id="414"/>
          </p14:sldIdLst>
        </p14:section>
        <p14:section name="Extras" id="{005E7F12-37F6-2548-8C93-54FC9351D5F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hua Einstein-Curti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CA5"/>
    <a:srgbClr val="5FBB46"/>
    <a:srgbClr val="025BA8"/>
    <a:srgbClr val="4484C5"/>
    <a:srgbClr val="F2DCDB"/>
    <a:srgbClr val="B9D5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54" autoAdjust="0"/>
    <p:restoredTop sz="94558" autoAdjust="0"/>
  </p:normalViewPr>
  <p:slideViewPr>
    <p:cSldViewPr>
      <p:cViewPr varScale="1">
        <p:scale>
          <a:sx n="117" d="100"/>
          <a:sy n="117" d="100"/>
        </p:scale>
        <p:origin x="208" y="25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A4071B-CC5E-E745-BE04-51C7C3BE29F2}" type="datetimeFigureOut">
              <a:rPr lang="en-US" smtClean="0"/>
              <a:t>10/4/23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524389-64DB-9742-9245-8DB62093FE07}" type="slidenum">
              <a:rPr lang="en-US" smtClean="0"/>
              <a:t>‹#›</a:t>
            </a:fld>
            <a:endParaRPr lang="en-US"/>
          </a:p>
        </p:txBody>
      </p:sp>
    </p:spTree>
    <p:extLst>
      <p:ext uri="{BB962C8B-B14F-4D97-AF65-F5344CB8AC3E}">
        <p14:creationId xmlns:p14="http://schemas.microsoft.com/office/powerpoint/2010/main" val="340405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53BA80-57B3-49B9-AC0E-4F5008C8B089}" type="datetimeFigureOut">
              <a:rPr lang="en-US" smtClean="0"/>
              <a:t>10/4/23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C50617-1FA3-45FC-A030-A46FC7CAE6BB}" type="slidenum">
              <a:rPr lang="en-US" smtClean="0"/>
              <a:t>‹#›</a:t>
            </a:fld>
            <a:endParaRPr lang="en-US"/>
          </a:p>
        </p:txBody>
      </p:sp>
    </p:spTree>
    <p:extLst>
      <p:ext uri="{BB962C8B-B14F-4D97-AF65-F5344CB8AC3E}">
        <p14:creationId xmlns:p14="http://schemas.microsoft.com/office/powerpoint/2010/main" val="93159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C50617-1FA3-45FC-A030-A46FC7CAE6BB}" type="slidenum">
              <a:rPr lang="en-US" smtClean="0"/>
              <a:t>1</a:t>
            </a:fld>
            <a:endParaRPr lang="en-US"/>
          </a:p>
        </p:txBody>
      </p:sp>
    </p:spTree>
    <p:extLst>
      <p:ext uri="{BB962C8B-B14F-4D97-AF65-F5344CB8AC3E}">
        <p14:creationId xmlns:p14="http://schemas.microsoft.com/office/powerpoint/2010/main" val="842429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64020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3254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40742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4703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8" name="Google Shape;248;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474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4" name="Google Shape;254;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7062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388E2-693B-481F-9B0B-022217EFC111}" type="slidenum">
              <a:rPr lang="en-US" smtClean="0"/>
              <a:t>‹#›</a:t>
            </a:fld>
            <a:endParaRPr lang="en-US"/>
          </a:p>
        </p:txBody>
      </p:sp>
      <p:sp>
        <p:nvSpPr>
          <p:cNvPr id="6" name="Title 5">
            <a:extLst>
              <a:ext uri="{FF2B5EF4-FFF2-40B4-BE49-F238E27FC236}">
                <a16:creationId xmlns:a16="http://schemas.microsoft.com/office/drawing/2014/main" id="{B757D143-10DA-564F-B9B0-8FA1687FA9D2}"/>
              </a:ext>
            </a:extLst>
          </p:cNvPr>
          <p:cNvSpPr>
            <a:spLocks noGrp="1"/>
          </p:cNvSpPr>
          <p:nvPr>
            <p:ph type="title"/>
          </p:nvPr>
        </p:nvSpPr>
        <p:spPr/>
        <p:txBody>
          <a:bodyPr/>
          <a:lstStyle/>
          <a:p>
            <a:r>
              <a:rPr lang="en-US" dirty="0"/>
              <a:t>Click to edit Master title style</a:t>
            </a:r>
          </a:p>
        </p:txBody>
      </p:sp>
      <p:sp>
        <p:nvSpPr>
          <p:cNvPr id="8" name="Picture Placeholder 7">
            <a:extLst>
              <a:ext uri="{FF2B5EF4-FFF2-40B4-BE49-F238E27FC236}">
                <a16:creationId xmlns:a16="http://schemas.microsoft.com/office/drawing/2014/main" id="{476DF95F-0DA3-FB47-ADB0-3C2D5DDBE8A6}"/>
              </a:ext>
            </a:extLst>
          </p:cNvPr>
          <p:cNvSpPr>
            <a:spLocks noGrp="1"/>
          </p:cNvSpPr>
          <p:nvPr>
            <p:ph type="pic" sz="quarter" idx="13"/>
          </p:nvPr>
        </p:nvSpPr>
        <p:spPr>
          <a:xfrm>
            <a:off x="6299200" y="1600200"/>
            <a:ext cx="5283200" cy="4419600"/>
          </a:xfrm>
        </p:spPr>
        <p:txBody>
          <a:bodyPr/>
          <a:lstStyle/>
          <a:p>
            <a:endParaRPr lang="en-US"/>
          </a:p>
        </p:txBody>
      </p:sp>
    </p:spTree>
    <p:extLst>
      <p:ext uri="{BB962C8B-B14F-4D97-AF65-F5344CB8AC3E}">
        <p14:creationId xmlns:p14="http://schemas.microsoft.com/office/powerpoint/2010/main" val="2779476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53340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a16="http://schemas.microsoft.com/office/drawing/2014/main" id="{3EF4260C-1339-984D-9610-22070166583D}"/>
              </a:ext>
            </a:extLst>
          </p:cNvPr>
          <p:cNvSpPr/>
          <p:nvPr userDrawn="1"/>
        </p:nvSpPr>
        <p:spPr>
          <a:xfrm>
            <a:off x="0" y="6400800"/>
            <a:ext cx="12192000" cy="457201"/>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72800" y="6504801"/>
            <a:ext cx="914400" cy="292388"/>
          </a:xfrm>
          <a:prstGeom prst="rect">
            <a:avLst/>
          </a:prstGeom>
          <a:noFill/>
        </p:spPr>
        <p:txBody>
          <a:bodyPr wrap="square" rtlCol="0" anchor="t">
            <a:spAutoFit/>
          </a:bodyPr>
          <a:lstStyle/>
          <a:p>
            <a:pPr algn="r"/>
            <a:fld id="{2EE6E987-02F3-D44A-AF77-5C690A4AF2F3}" type="slidenum">
              <a:rPr lang="en-US" sz="1300" i="0" smtClean="0">
                <a:solidFill>
                  <a:schemeClr val="tx1">
                    <a:lumMod val="75000"/>
                    <a:lumOff val="25000"/>
                  </a:schemeClr>
                </a:solidFill>
                <a:latin typeface="Century Gothic" panose="020B0502020202020204" pitchFamily="34" charset="0"/>
                <a:cs typeface="Times New Roman" pitchFamily="18" charset="0"/>
              </a:rPr>
              <a:pPr algn="r"/>
              <a:t>‹#›</a:t>
            </a:fld>
            <a:r>
              <a:rPr lang="en-US" sz="1300" i="0" dirty="0">
                <a:solidFill>
                  <a:schemeClr val="tx1">
                    <a:lumMod val="75000"/>
                    <a:lumOff val="25000"/>
                  </a:schemeClr>
                </a:solidFill>
                <a:latin typeface="Century Gothic" panose="020B0502020202020204" pitchFamily="34" charset="0"/>
                <a:cs typeface="Times New Roman" pitchFamily="18" charset="0"/>
              </a:rPr>
              <a:t>/20</a:t>
            </a:r>
          </a:p>
        </p:txBody>
      </p:sp>
      <p:sp>
        <p:nvSpPr>
          <p:cNvPr id="8" name="Footer Placeholder 3"/>
          <p:cNvSpPr>
            <a:spLocks noGrp="1"/>
          </p:cNvSpPr>
          <p:nvPr userDrawn="1"/>
        </p:nvSpPr>
        <p:spPr>
          <a:xfrm>
            <a:off x="3855698" y="6451600"/>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a:solidFill>
                  <a:schemeClr val="tx1">
                    <a:lumMod val="75000"/>
                    <a:lumOff val="25000"/>
                  </a:schemeClr>
                </a:solidFill>
                <a:latin typeface="Century Gothic" panose="020B0502020202020204" pitchFamily="34" charset="0"/>
                <a:cs typeface="Times New Roman" pitchFamily="18" charset="0"/>
              </a:rPr>
              <a:t>ICALEPCS 2023: Data Science and ML …</a:t>
            </a:r>
          </a:p>
        </p:txBody>
      </p:sp>
      <p:pic>
        <p:nvPicPr>
          <p:cNvPr id="5" name="Picture 4" descr="A picture containing clock, drawing&#10;&#10;Description automatically generated">
            <a:extLst>
              <a:ext uri="{FF2B5EF4-FFF2-40B4-BE49-F238E27FC236}">
                <a16:creationId xmlns:a16="http://schemas.microsoft.com/office/drawing/2014/main" id="{C2428063-B932-794D-96CD-ECA7A57798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477000"/>
            <a:ext cx="1682126" cy="285514"/>
          </a:xfrm>
          <a:prstGeom prst="rect">
            <a:avLst/>
          </a:prstGeom>
        </p:spPr>
      </p:pic>
    </p:spTree>
    <p:extLst>
      <p:ext uri="{BB962C8B-B14F-4D97-AF65-F5344CB8AC3E}">
        <p14:creationId xmlns:p14="http://schemas.microsoft.com/office/powerpoint/2010/main" val="2358532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16002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a16="http://schemas.microsoft.com/office/drawing/2014/main" id="{3EF4260C-1339-984D-9610-22070166583D}"/>
              </a:ext>
            </a:extLst>
          </p:cNvPr>
          <p:cNvSpPr/>
          <p:nvPr userDrawn="1"/>
        </p:nvSpPr>
        <p:spPr>
          <a:xfrm>
            <a:off x="0" y="6484958"/>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algn="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algn="r"/>
              <a:t>‹#›</a:t>
            </a:fld>
            <a:r>
              <a:rPr lang="en-US" sz="1200" i="0" dirty="0">
                <a:solidFill>
                  <a:schemeClr val="tx1">
                    <a:lumMod val="75000"/>
                    <a:lumOff val="25000"/>
                  </a:schemeClr>
                </a:solidFill>
                <a:latin typeface="Century Gothic" panose="020B0502020202020204" pitchFamily="34" charset="0"/>
                <a:cs typeface="Times New Roman" pitchFamily="18" charset="0"/>
              </a:rPr>
              <a:t>/17</a:t>
            </a: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a:solidFill>
                  <a:schemeClr val="tx1">
                    <a:lumMod val="75000"/>
                    <a:lumOff val="25000"/>
                  </a:schemeClr>
                </a:solidFill>
                <a:latin typeface="Century Gothic" panose="020B0502020202020204" pitchFamily="34" charset="0"/>
                <a:cs typeface="Times New Roman" pitchFamily="18" charset="0"/>
              </a:rPr>
              <a:t>NP Exchange Meeting</a:t>
            </a:r>
          </a:p>
        </p:txBody>
      </p:sp>
      <p:sp>
        <p:nvSpPr>
          <p:cNvPr id="5" name="Picture Placeholder 4">
            <a:extLst>
              <a:ext uri="{FF2B5EF4-FFF2-40B4-BE49-F238E27FC236}">
                <a16:creationId xmlns:a16="http://schemas.microsoft.com/office/drawing/2014/main" id="{C9168863-FAC7-6540-82C1-69D603A7C065}"/>
              </a:ext>
            </a:extLst>
          </p:cNvPr>
          <p:cNvSpPr>
            <a:spLocks noGrp="1"/>
          </p:cNvSpPr>
          <p:nvPr>
            <p:ph type="pic" sz="quarter" idx="10"/>
          </p:nvPr>
        </p:nvSpPr>
        <p:spPr>
          <a:xfrm>
            <a:off x="304800" y="2743200"/>
            <a:ext cx="11582400" cy="3429000"/>
          </a:xfrm>
        </p:spPr>
        <p:txBody>
          <a:bodyPr/>
          <a:lstStyle/>
          <a:p>
            <a:endParaRPr lang="en-US" dirty="0"/>
          </a:p>
        </p:txBody>
      </p:sp>
      <p:pic>
        <p:nvPicPr>
          <p:cNvPr id="10" name="Picture 9" descr="A picture containing clock, drawing&#10;&#10;Description automatically generated">
            <a:extLst>
              <a:ext uri="{FF2B5EF4-FFF2-40B4-BE49-F238E27FC236}">
                <a16:creationId xmlns:a16="http://schemas.microsoft.com/office/drawing/2014/main" id="{D4A5C219-D9AD-554E-ABFD-48764284FF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3493537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1600200"/>
          </a:xfrm>
        </p:spPr>
        <p:txBody>
          <a:bodyPr/>
          <a:lstStyle>
            <a:lvl1pPr>
              <a:spcBef>
                <a:spcPts val="0"/>
              </a:spcBef>
              <a:spcAft>
                <a:spcPts val="600"/>
              </a:spcAft>
              <a:defRPr sz="2200" b="0" i="0">
                <a:solidFill>
                  <a:srgbClr val="005CA5"/>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a16="http://schemas.microsoft.com/office/drawing/2014/main" id="{3EF4260C-1339-984D-9610-22070166583D}"/>
              </a:ext>
            </a:extLst>
          </p:cNvPr>
          <p:cNvSpPr/>
          <p:nvPr userDrawn="1"/>
        </p:nvSpPr>
        <p:spPr>
          <a:xfrm>
            <a:off x="0" y="6484958"/>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marL="171450" indent="-171450" algn="r">
              <a:buFont typeface="Arial" panose="020B0604020202020204" pitchFamily="34" charset="0"/>
              <a:buChar char="•"/>
            </a:pP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marL="171450" indent="-171450" algn="r">
                <a:buFont typeface="Arial" panose="020B0604020202020204" pitchFamily="34" charset="0"/>
                <a:buChar char="•"/>
              </a:pPr>
              <a:t>‹#›</a:t>
            </a:fld>
            <a:r>
              <a:rPr lang="en-US" sz="1200" i="0" dirty="0">
                <a:solidFill>
                  <a:schemeClr val="tx1">
                    <a:lumMod val="75000"/>
                    <a:lumOff val="25000"/>
                  </a:schemeClr>
                </a:solidFill>
                <a:latin typeface="Century Gothic" panose="020B0502020202020204" pitchFamily="34" charset="0"/>
                <a:cs typeface="Times New Roman" pitchFamily="18" charset="0"/>
              </a:rPr>
              <a:t>/17</a:t>
            </a: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a:solidFill>
                  <a:schemeClr val="tx1">
                    <a:lumMod val="75000"/>
                    <a:lumOff val="25000"/>
                  </a:schemeClr>
                </a:solidFill>
                <a:latin typeface="Century Gothic" panose="020B0502020202020204" pitchFamily="34" charset="0"/>
                <a:cs typeface="Times New Roman" pitchFamily="18" charset="0"/>
              </a:rPr>
              <a:t>NP Exchange Meeting</a:t>
            </a:r>
          </a:p>
        </p:txBody>
      </p:sp>
      <p:sp>
        <p:nvSpPr>
          <p:cNvPr id="14" name="Picture Placeholder 13">
            <a:extLst>
              <a:ext uri="{FF2B5EF4-FFF2-40B4-BE49-F238E27FC236}">
                <a16:creationId xmlns:a16="http://schemas.microsoft.com/office/drawing/2014/main" id="{D6A7D506-5BBE-D048-938F-8D934A0A42A7}"/>
              </a:ext>
            </a:extLst>
          </p:cNvPr>
          <p:cNvSpPr>
            <a:spLocks noGrp="1"/>
          </p:cNvSpPr>
          <p:nvPr>
            <p:ph type="pic" sz="quarter" idx="10"/>
          </p:nvPr>
        </p:nvSpPr>
        <p:spPr>
          <a:xfrm>
            <a:off x="304800" y="2743200"/>
            <a:ext cx="5689600" cy="3505200"/>
          </a:xfrm>
        </p:spPr>
        <p:txBody>
          <a:bodyPr/>
          <a:lstStyle/>
          <a:p>
            <a:endParaRPr lang="en-US"/>
          </a:p>
        </p:txBody>
      </p:sp>
      <p:sp>
        <p:nvSpPr>
          <p:cNvPr id="16" name="Picture Placeholder 15">
            <a:extLst>
              <a:ext uri="{FF2B5EF4-FFF2-40B4-BE49-F238E27FC236}">
                <a16:creationId xmlns:a16="http://schemas.microsoft.com/office/drawing/2014/main" id="{723B36BD-4B44-5347-A41B-FC849E5911A9}"/>
              </a:ext>
            </a:extLst>
          </p:cNvPr>
          <p:cNvSpPr>
            <a:spLocks noGrp="1"/>
          </p:cNvSpPr>
          <p:nvPr>
            <p:ph type="pic" sz="quarter" idx="11"/>
          </p:nvPr>
        </p:nvSpPr>
        <p:spPr>
          <a:xfrm>
            <a:off x="6197600" y="2743200"/>
            <a:ext cx="5689600" cy="3505200"/>
          </a:xfrm>
        </p:spPr>
        <p:txBody>
          <a:bodyPr/>
          <a:lstStyle/>
          <a:p>
            <a:endParaRPr lang="en-US" dirty="0"/>
          </a:p>
        </p:txBody>
      </p:sp>
      <p:pic>
        <p:nvPicPr>
          <p:cNvPr id="10" name="Picture 9" descr="A picture containing clock, drawing&#10;&#10;Description automatically generated">
            <a:extLst>
              <a:ext uri="{FF2B5EF4-FFF2-40B4-BE49-F238E27FC236}">
                <a16:creationId xmlns:a16="http://schemas.microsoft.com/office/drawing/2014/main" id="{A1259400-BF0C-2D4A-BCAE-18409AAB50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471964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5689600" cy="53340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a16="http://schemas.microsoft.com/office/drawing/2014/main" id="{3EF4260C-1339-984D-9610-22070166583D}"/>
              </a:ext>
            </a:extLst>
          </p:cNvPr>
          <p:cNvSpPr/>
          <p:nvPr userDrawn="1"/>
        </p:nvSpPr>
        <p:spPr>
          <a:xfrm>
            <a:off x="0" y="6484958"/>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algn="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algn="r"/>
              <a:t>‹#›</a:t>
            </a:fld>
            <a:r>
              <a:rPr lang="en-US" sz="1200" i="0" dirty="0">
                <a:solidFill>
                  <a:schemeClr val="tx1">
                    <a:lumMod val="75000"/>
                    <a:lumOff val="25000"/>
                  </a:schemeClr>
                </a:solidFill>
                <a:latin typeface="Century Gothic" panose="020B0502020202020204" pitchFamily="34" charset="0"/>
                <a:cs typeface="Times New Roman" pitchFamily="18" charset="0"/>
              </a:rPr>
              <a:t>/17</a:t>
            </a: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a:solidFill>
                  <a:schemeClr val="tx1">
                    <a:lumMod val="75000"/>
                    <a:lumOff val="25000"/>
                  </a:schemeClr>
                </a:solidFill>
                <a:latin typeface="Century Gothic" panose="020B0502020202020204" pitchFamily="34" charset="0"/>
                <a:cs typeface="Times New Roman" pitchFamily="18" charset="0"/>
              </a:rPr>
              <a:t>NP Exchange Meeting</a:t>
            </a:r>
          </a:p>
        </p:txBody>
      </p:sp>
      <p:sp>
        <p:nvSpPr>
          <p:cNvPr id="5" name="Picture Placeholder 4">
            <a:extLst>
              <a:ext uri="{FF2B5EF4-FFF2-40B4-BE49-F238E27FC236}">
                <a16:creationId xmlns:a16="http://schemas.microsoft.com/office/drawing/2014/main" id="{0A892F78-55BA-4441-B7DE-0A39415666E2}"/>
              </a:ext>
            </a:extLst>
          </p:cNvPr>
          <p:cNvSpPr>
            <a:spLocks noGrp="1"/>
          </p:cNvSpPr>
          <p:nvPr>
            <p:ph type="pic" sz="quarter" idx="10"/>
          </p:nvPr>
        </p:nvSpPr>
        <p:spPr>
          <a:xfrm>
            <a:off x="6197600" y="914400"/>
            <a:ext cx="5689600" cy="5334000"/>
          </a:xfrm>
        </p:spPr>
        <p:txBody>
          <a:bodyPr/>
          <a:lstStyle/>
          <a:p>
            <a:endParaRPr lang="en-US" dirty="0"/>
          </a:p>
        </p:txBody>
      </p:sp>
      <p:pic>
        <p:nvPicPr>
          <p:cNvPr id="10" name="Picture 9" descr="A picture containing clock, drawing&#10;&#10;Description automatically generated">
            <a:extLst>
              <a:ext uri="{FF2B5EF4-FFF2-40B4-BE49-F238E27FC236}">
                <a16:creationId xmlns:a16="http://schemas.microsoft.com/office/drawing/2014/main" id="{B45DF644-F4CD-8245-B099-9A6FDEDC29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16686725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388E2-693B-481F-9B0B-022217EFC111}" type="slidenum">
              <a:rPr lang="en-US" smtClean="0"/>
              <a:t>‹#›</a:t>
            </a:fld>
            <a:endParaRPr lang="en-US"/>
          </a:p>
        </p:txBody>
      </p:sp>
    </p:spTree>
    <p:extLst>
      <p:ext uri="{BB962C8B-B14F-4D97-AF65-F5344CB8AC3E}">
        <p14:creationId xmlns:p14="http://schemas.microsoft.com/office/powerpoint/2010/main" val="4265885722"/>
      </p:ext>
    </p:extLst>
  </p:cSld>
  <p:clrMap bg1="lt1" tx1="dk1" bg2="lt2" tx2="dk2" accent1="accent1" accent2="accent2" accent3="accent3" accent4="accent4" accent5="accent5" accent6="accent6" hlink="hlink" folHlink="folHlink"/>
  <p:sldLayoutIdLst>
    <p:sldLayoutId id="2147483655" r:id="rId1"/>
    <p:sldLayoutId id="2147483659" r:id="rId2"/>
    <p:sldLayoutId id="2147483661" r:id="rId3"/>
    <p:sldLayoutId id="2147483662" r:id="rId4"/>
    <p:sldLayoutId id="2147483660"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tif"/></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iopscience.iop.org/article/10.1088/2632-2153/acb98d/meta"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nvSpPr>
        <p:spPr>
          <a:xfrm>
            <a:off x="800100" y="3632731"/>
            <a:ext cx="10591800" cy="2423600"/>
          </a:xfrm>
          <a:prstGeom prst="rect">
            <a:avLst/>
          </a:prstGeom>
        </p:spPr>
        <p:txBody>
          <a:bodyPr vert="horz" lIns="91440" tIns="45720" rIns="91440" bIns="45720" rtlCol="0" anchor="b"/>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dirty="0">
                <a:solidFill>
                  <a:srgbClr val="025BA8"/>
                </a:solidFill>
                <a:latin typeface="Gill Sans MT" panose="020B0502020104020203" pitchFamily="34" charset="77"/>
                <a:cs typeface="Times New Roman" pitchFamily="18" charset="0"/>
              </a:rPr>
              <a:t>October 7</a:t>
            </a:r>
            <a:r>
              <a:rPr lang="en-US" sz="1600" baseline="30000" dirty="0">
                <a:solidFill>
                  <a:srgbClr val="025BA8"/>
                </a:solidFill>
                <a:latin typeface="Gill Sans MT" panose="020B0502020104020203" pitchFamily="34" charset="77"/>
                <a:cs typeface="Times New Roman" pitchFamily="18" charset="0"/>
              </a:rPr>
              <a:t>th</a:t>
            </a:r>
            <a:r>
              <a:rPr lang="en-US" sz="1600" dirty="0">
                <a:solidFill>
                  <a:srgbClr val="025BA8"/>
                </a:solidFill>
                <a:latin typeface="Gill Sans MT" panose="020B0502020104020203" pitchFamily="34" charset="77"/>
                <a:cs typeface="Times New Roman" pitchFamily="18" charset="0"/>
              </a:rPr>
              <a:t> 2023</a:t>
            </a:r>
          </a:p>
          <a:p>
            <a:endParaRPr lang="en-US" b="1" dirty="0">
              <a:solidFill>
                <a:srgbClr val="B9D532"/>
              </a:solidFill>
              <a:latin typeface="Gill Sans MT" panose="020B0502020104020203" pitchFamily="34" charset="77"/>
              <a:cs typeface="Times New Roman" pitchFamily="18" charset="0"/>
            </a:endParaRPr>
          </a:p>
          <a:p>
            <a:r>
              <a:rPr lang="en-US" sz="2200" dirty="0">
                <a:solidFill>
                  <a:srgbClr val="5FBB46"/>
                </a:solidFill>
                <a:latin typeface="Gill Sans MT" panose="020B0502020104020203" pitchFamily="34" charset="77"/>
                <a:cs typeface="Times New Roman" pitchFamily="18" charset="0"/>
              </a:rPr>
              <a:t>ICALEPCS 2023: 3</a:t>
            </a:r>
            <a:r>
              <a:rPr lang="en-US" sz="2200" baseline="30000" dirty="0">
                <a:solidFill>
                  <a:srgbClr val="5FBB46"/>
                </a:solidFill>
                <a:latin typeface="Gill Sans MT" panose="020B0502020104020203" pitchFamily="34" charset="77"/>
                <a:cs typeface="Times New Roman" pitchFamily="18" charset="0"/>
              </a:rPr>
              <a:t>rd</a:t>
            </a:r>
            <a:r>
              <a:rPr lang="en-US" sz="2200" dirty="0">
                <a:solidFill>
                  <a:srgbClr val="5FBB46"/>
                </a:solidFill>
                <a:latin typeface="Gill Sans MT" panose="020B0502020104020203" pitchFamily="34" charset="77"/>
                <a:cs typeface="Times New Roman" pitchFamily="18" charset="0"/>
              </a:rPr>
              <a:t> Data Science and Machine Learning Workshop</a:t>
            </a:r>
            <a:endParaRPr lang="en-US" sz="1400" b="1" dirty="0">
              <a:solidFill>
                <a:srgbClr val="5FBB46"/>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r>
              <a:rPr lang="en-US" sz="1050" dirty="0">
                <a:latin typeface="Gill Sans MT" panose="020B0502020104020203" pitchFamily="34" charset="77"/>
              </a:rPr>
              <a:t>This material is based upon work supported by the U.S. Department of Energy, Office of Science,</a:t>
            </a:r>
            <a:r>
              <a:rPr lang="fi-FI" sz="1050" dirty="0">
                <a:latin typeface="Gill Sans MT" panose="020B0502020104020203" pitchFamily="34" charset="77"/>
              </a:rPr>
              <a:t> Office of </a:t>
            </a:r>
            <a:r>
              <a:rPr lang="fi-FI" sz="1050" dirty="0" err="1">
                <a:latin typeface="Gill Sans MT" panose="020B0502020104020203" pitchFamily="34" charset="77"/>
              </a:rPr>
              <a:t>Nuclear</a:t>
            </a:r>
            <a:r>
              <a:rPr lang="fi-FI" sz="1050" dirty="0">
                <a:latin typeface="Gill Sans MT" panose="020B0502020104020203" pitchFamily="34" charset="77"/>
              </a:rPr>
              <a:t> </a:t>
            </a:r>
            <a:r>
              <a:rPr lang="fi-FI" sz="1050" dirty="0" err="1">
                <a:latin typeface="Gill Sans MT" panose="020B0502020104020203" pitchFamily="34" charset="77"/>
              </a:rPr>
              <a:t>Physics</a:t>
            </a:r>
            <a:r>
              <a:rPr lang="fi-FI" sz="1050" dirty="0">
                <a:latin typeface="Gill Sans MT" panose="020B0502020104020203" pitchFamily="34" charset="77"/>
              </a:rPr>
              <a:t> </a:t>
            </a:r>
            <a:r>
              <a:rPr lang="fi-FI" sz="1050" dirty="0" err="1">
                <a:latin typeface="Gill Sans MT" panose="020B0502020104020203" pitchFamily="34" charset="77"/>
              </a:rPr>
              <a:t>under</a:t>
            </a:r>
            <a:r>
              <a:rPr lang="fi-FI" sz="1050" dirty="0">
                <a:latin typeface="Gill Sans MT" panose="020B0502020104020203" pitchFamily="34" charset="77"/>
              </a:rPr>
              <a:t> </a:t>
            </a:r>
            <a:r>
              <a:rPr lang="fi-FI" sz="1050" dirty="0" err="1">
                <a:latin typeface="Gill Sans MT" panose="020B0502020104020203" pitchFamily="34" charset="77"/>
              </a:rPr>
              <a:t>Award</a:t>
            </a:r>
            <a:r>
              <a:rPr lang="fi-FI" sz="1050" dirty="0">
                <a:latin typeface="Gill Sans MT" panose="020B0502020104020203" pitchFamily="34" charset="77"/>
              </a:rPr>
              <a:t> </a:t>
            </a:r>
            <a:r>
              <a:rPr lang="fi-FI" sz="1050" dirty="0" err="1">
                <a:latin typeface="Gill Sans MT" panose="020B0502020104020203" pitchFamily="34" charset="77"/>
              </a:rPr>
              <a:t>Number</a:t>
            </a:r>
            <a:r>
              <a:rPr lang="fi-FI" sz="1050" dirty="0">
                <a:latin typeface="Gill Sans MT" panose="020B0502020104020203" pitchFamily="34" charset="77"/>
              </a:rPr>
              <a:t> </a:t>
            </a:r>
            <a:r>
              <a:rPr lang="de-DE" sz="1050" dirty="0">
                <a:latin typeface="Gill Sans MT" panose="020B0502020104020203" pitchFamily="34" charset="77"/>
              </a:rPr>
              <a:t>DE-SC0019682</a:t>
            </a:r>
            <a:endParaRPr lang="en-US" sz="1050" b="1" dirty="0">
              <a:solidFill>
                <a:srgbClr val="B9D532"/>
              </a:solidFill>
              <a:latin typeface="Gill Sans MT" panose="020B0502020104020203" pitchFamily="34" charset="77"/>
              <a:cs typeface="Times New Roman" pitchFamily="18" charset="0"/>
            </a:endParaRPr>
          </a:p>
        </p:txBody>
      </p:sp>
      <p:sp>
        <p:nvSpPr>
          <p:cNvPr id="2" name="Title 1"/>
          <p:cNvSpPr>
            <a:spLocks noGrp="1"/>
          </p:cNvSpPr>
          <p:nvPr>
            <p:ph type="title"/>
          </p:nvPr>
        </p:nvSpPr>
        <p:spPr>
          <a:xfrm>
            <a:off x="1143000" y="1213647"/>
            <a:ext cx="10134600" cy="2308506"/>
          </a:xfrm>
        </p:spPr>
        <p:txBody>
          <a:bodyPr anchor="t">
            <a:noAutofit/>
          </a:bodyPr>
          <a:lstStyle/>
          <a:p>
            <a:pPr defTabSz="457200">
              <a:lnSpc>
                <a:spcPct val="150000"/>
              </a:lnSpc>
              <a:defRPr sz="5600">
                <a:latin typeface="Optima"/>
                <a:ea typeface="Optima"/>
                <a:cs typeface="Optima"/>
                <a:sym typeface="Optima"/>
              </a:defRPr>
            </a:pPr>
            <a:r>
              <a:rPr lang="en-US" sz="2800" b="1" dirty="0">
                <a:latin typeface="Gill Sans MT" panose="020B0502020104020203" pitchFamily="34" charset="77"/>
              </a:rPr>
              <a:t>Neural Networks for Anomaly Detection in LINACs, Injectors, and Transfer Lines</a:t>
            </a:r>
            <a:br>
              <a:rPr lang="en-US" sz="2000" i="1" dirty="0">
                <a:latin typeface="Gill Sans MT" panose="020B0502020104020203" pitchFamily="34" charset="77"/>
              </a:rPr>
            </a:br>
            <a:br>
              <a:rPr lang="en-US" sz="2800" dirty="0">
                <a:latin typeface="Gill Sans MT" panose="020B0502020104020203" pitchFamily="34" charset="77"/>
              </a:rPr>
            </a:br>
            <a:r>
              <a:rPr lang="en-US" sz="1800" dirty="0">
                <a:latin typeface="Gill Sans MT" panose="020B0502020104020203" pitchFamily="34" charset="77"/>
              </a:rPr>
              <a:t>Jonathan Edelen, Dan Abell, Evan Carlin, Paul Moeller, Mike Keilman, Rob </a:t>
            </a:r>
            <a:r>
              <a:rPr lang="en-US" sz="1800" dirty="0" err="1">
                <a:latin typeface="Gill Sans MT" panose="020B0502020104020203" pitchFamily="34" charset="77"/>
              </a:rPr>
              <a:t>Nagler</a:t>
            </a:r>
            <a:r>
              <a:rPr lang="en-US" sz="1800" dirty="0">
                <a:latin typeface="Gill Sans MT" panose="020B0502020104020203" pitchFamily="34" charset="77"/>
              </a:rPr>
              <a:t> (RadiaSoft), </a:t>
            </a:r>
            <a:br>
              <a:rPr lang="en-US" sz="1800" dirty="0">
                <a:latin typeface="Gill Sans MT" panose="020B0502020104020203" pitchFamily="34" charset="77"/>
              </a:rPr>
            </a:br>
            <a:r>
              <a:rPr lang="en-US" sz="1800" dirty="0">
                <a:latin typeface="Gill Sans MT" panose="020B0502020104020203" pitchFamily="34" charset="77"/>
              </a:rPr>
              <a:t>Kevin Brown and Vincent </a:t>
            </a:r>
            <a:r>
              <a:rPr lang="en-US" sz="1800" dirty="0" err="1">
                <a:latin typeface="Gill Sans MT" panose="020B0502020104020203" pitchFamily="34" charset="77"/>
              </a:rPr>
              <a:t>Schoefer</a:t>
            </a:r>
            <a:r>
              <a:rPr lang="en-US" sz="1800" dirty="0">
                <a:latin typeface="Gill Sans MT" panose="020B0502020104020203" pitchFamily="34" charset="77"/>
              </a:rPr>
              <a:t> (Brookhaven National Laboratory) </a:t>
            </a:r>
            <a:br>
              <a:rPr lang="en-US" sz="1800" dirty="0">
                <a:latin typeface="Gill Sans MT" panose="020B0502020104020203" pitchFamily="34" charset="77"/>
              </a:rPr>
            </a:br>
            <a:r>
              <a:rPr lang="en-US" sz="1800" dirty="0">
                <a:latin typeface="Gill Sans MT" panose="020B0502020104020203" pitchFamily="34" charset="77"/>
              </a:rPr>
              <a:t>Chris Tennant, Brian Freeman, Reza </a:t>
            </a:r>
            <a:r>
              <a:rPr lang="en-US" sz="1800" dirty="0" err="1">
                <a:latin typeface="Gill Sans MT" panose="020B0502020104020203" pitchFamily="34" charset="77"/>
              </a:rPr>
              <a:t>Kazimi</a:t>
            </a:r>
            <a:r>
              <a:rPr lang="en-US" sz="1800" dirty="0">
                <a:latin typeface="Gill Sans MT" panose="020B0502020104020203" pitchFamily="34" charset="77"/>
              </a:rPr>
              <a:t>, and Daniel Moser (Jefferson Laboratory)</a:t>
            </a:r>
            <a:endParaRPr lang="en-US" sz="1200" dirty="0">
              <a:latin typeface="Gill Sans MT" panose="020B0502020104020203" pitchFamily="34" charset="77"/>
            </a:endParaRPr>
          </a:p>
        </p:txBody>
      </p:sp>
      <p:sp>
        <p:nvSpPr>
          <p:cNvPr id="17" name="Rectangle 16"/>
          <p:cNvSpPr/>
          <p:nvPr/>
        </p:nvSpPr>
        <p:spPr>
          <a:xfrm>
            <a:off x="4165359" y="6325393"/>
            <a:ext cx="3556481" cy="307777"/>
          </a:xfrm>
          <a:prstGeom prst="rect">
            <a:avLst/>
          </a:prstGeom>
        </p:spPr>
        <p:txBody>
          <a:bodyPr wrap="square">
            <a:spAutoFit/>
          </a:bodyPr>
          <a:lstStyle/>
          <a:p>
            <a:r>
              <a:rPr lang="en-US" sz="1400" dirty="0">
                <a:latin typeface="Century Gothic" charset="0"/>
                <a:ea typeface="Century Gothic" charset="0"/>
                <a:cs typeface="Century Gothic" charset="0"/>
              </a:rPr>
              <a:t>Boulder, Colorado USA | </a:t>
            </a:r>
            <a:r>
              <a:rPr lang="en-US" sz="1400" dirty="0" err="1">
                <a:latin typeface="Century Gothic" charset="0"/>
                <a:ea typeface="Century Gothic" charset="0"/>
                <a:cs typeface="Century Gothic" charset="0"/>
              </a:rPr>
              <a:t>radiasoft.net</a:t>
            </a:r>
            <a:r>
              <a:rPr lang="en-US" sz="1400" dirty="0">
                <a:latin typeface="Century Gothic" charset="0"/>
                <a:ea typeface="Century Gothic" charset="0"/>
                <a:cs typeface="Century Gothic" charset="0"/>
              </a:rPr>
              <a:t> </a:t>
            </a: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99" y="6271700"/>
            <a:ext cx="2133600" cy="415164"/>
          </a:xfrm>
          <a:prstGeom prst="rect">
            <a:avLst/>
          </a:prstGeom>
        </p:spPr>
      </p:pic>
      <p:sp>
        <p:nvSpPr>
          <p:cNvPr id="4" name="Slide Number Placeholder 3">
            <a:extLst>
              <a:ext uri="{FF2B5EF4-FFF2-40B4-BE49-F238E27FC236}">
                <a16:creationId xmlns:a16="http://schemas.microsoft.com/office/drawing/2014/main" id="{2A77ABA4-F899-3F47-83F6-B8762DC1332F}"/>
              </a:ext>
            </a:extLst>
          </p:cNvPr>
          <p:cNvSpPr>
            <a:spLocks noGrp="1"/>
          </p:cNvSpPr>
          <p:nvPr>
            <p:ph type="sldNum" sz="quarter" idx="12"/>
          </p:nvPr>
        </p:nvSpPr>
        <p:spPr>
          <a:xfrm>
            <a:off x="9525000" y="6306313"/>
            <a:ext cx="685800" cy="415163"/>
          </a:xfrm>
        </p:spPr>
        <p:txBody>
          <a:bodyPr/>
          <a:lstStyle/>
          <a:p>
            <a:fld id="{E53388E2-693B-481F-9B0B-022217EFC111}" type="slidenum">
              <a:rPr lang="en-US" smtClean="0"/>
              <a:t>1</a:t>
            </a:fld>
            <a:endParaRPr lang="en-US" dirty="0"/>
          </a:p>
        </p:txBody>
      </p:sp>
      <p:pic>
        <p:nvPicPr>
          <p:cNvPr id="5" name="Picture 4" descr="A close up of a sign&#10;&#10;Description automatically generated">
            <a:extLst>
              <a:ext uri="{FF2B5EF4-FFF2-40B4-BE49-F238E27FC236}">
                <a16:creationId xmlns:a16="http://schemas.microsoft.com/office/drawing/2014/main" id="{4620FC48-7C51-9A4C-A32C-CAD9E56162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1700" y="6277488"/>
            <a:ext cx="2133601" cy="355600"/>
          </a:xfrm>
          <a:prstGeom prst="rect">
            <a:avLst/>
          </a:prstGeom>
        </p:spPr>
      </p:pic>
    </p:spTree>
    <p:extLst>
      <p:ext uri="{BB962C8B-B14F-4D97-AF65-F5344CB8AC3E}">
        <p14:creationId xmlns:p14="http://schemas.microsoft.com/office/powerpoint/2010/main" val="13837057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19"/>
          <p:cNvSpPr txBox="1">
            <a:spLocks noGrp="1"/>
          </p:cNvSpPr>
          <p:nvPr>
            <p:ph type="title"/>
          </p:nvPr>
        </p:nvSpPr>
        <p:spPr>
          <a:xfrm>
            <a:off x="304800" y="91966"/>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dirty="0"/>
              <a:t>Consider an Ensemble of Models</a:t>
            </a:r>
            <a:endParaRPr dirty="0"/>
          </a:p>
        </p:txBody>
      </p:sp>
      <p:sp>
        <p:nvSpPr>
          <p:cNvPr id="287" name="Google Shape;287;p19"/>
          <p:cNvSpPr txBox="1">
            <a:spLocks noGrp="1"/>
          </p:cNvSpPr>
          <p:nvPr>
            <p:ph type="body" idx="1"/>
          </p:nvPr>
        </p:nvSpPr>
        <p:spPr>
          <a:xfrm>
            <a:off x="609600" y="1219200"/>
            <a:ext cx="11201400" cy="1502228"/>
          </a:xfrm>
          <a:prstGeom prst="rect">
            <a:avLst/>
          </a:prstGeom>
          <a:noFill/>
          <a:ln>
            <a:noFill/>
          </a:ln>
        </p:spPr>
        <p:txBody>
          <a:bodyPr spcFirstLastPara="1" wrap="square" lIns="91425" tIns="45700" rIns="91425" bIns="45700" anchor="t" anchorCtr="0">
            <a:normAutofit fontScale="77500" lnSpcReduction="20000"/>
          </a:bodyPr>
          <a:lstStyle/>
          <a:p>
            <a:pPr>
              <a:spcAft>
                <a:spcPts val="0"/>
              </a:spcAft>
              <a:buClr>
                <a:srgbClr val="025BA8"/>
              </a:buClr>
              <a:buSzPts val="2200"/>
            </a:pPr>
            <a:r>
              <a:rPr lang="en-US" dirty="0"/>
              <a:t>23 models with random initializations: consider median and mean for output of the ensemble </a:t>
            </a:r>
            <a:endParaRPr dirty="0"/>
          </a:p>
          <a:p>
            <a:pPr marL="342900" lvl="0" indent="-342900" algn="l" rtl="0">
              <a:spcBef>
                <a:spcPts val="600"/>
              </a:spcBef>
              <a:spcAft>
                <a:spcPts val="0"/>
              </a:spcAft>
              <a:buClr>
                <a:srgbClr val="025BA8"/>
              </a:buClr>
              <a:buSzPts val="2200"/>
              <a:buChar char="•"/>
            </a:pPr>
            <a:r>
              <a:rPr lang="en-US" dirty="0"/>
              <a:t>Examine the ensemble output as you vary the quad strengths</a:t>
            </a:r>
            <a:endParaRPr dirty="0"/>
          </a:p>
          <a:p>
            <a:pPr marL="342900" lvl="0" indent="-342900" algn="l" rtl="0">
              <a:spcBef>
                <a:spcPts val="600"/>
              </a:spcBef>
              <a:spcAft>
                <a:spcPts val="0"/>
              </a:spcAft>
              <a:buClr>
                <a:srgbClr val="025BA8"/>
              </a:buClr>
              <a:buSzPts val="2200"/>
              <a:buChar char="•"/>
            </a:pPr>
            <a:r>
              <a:rPr lang="en-US" dirty="0"/>
              <a:t>Left: Ensemble output as a function of quad strength variation / Right: Ensemble output with ensemble variance</a:t>
            </a:r>
            <a:endParaRPr dirty="0"/>
          </a:p>
          <a:p>
            <a:pPr lvl="1">
              <a:spcBef>
                <a:spcPts val="600"/>
              </a:spcBef>
              <a:spcAft>
                <a:spcPts val="0"/>
              </a:spcAft>
              <a:buClr>
                <a:schemeClr val="dk1"/>
              </a:buClr>
              <a:buSzPts val="1800"/>
            </a:pPr>
            <a:r>
              <a:rPr lang="en-US" dirty="0"/>
              <a:t>Note clearly defined minima at or very close to 1.0 for all cases except uq6</a:t>
            </a:r>
            <a:endParaRPr dirty="0"/>
          </a:p>
          <a:p>
            <a:pPr lvl="1">
              <a:spcBef>
                <a:spcPts val="600"/>
              </a:spcBef>
              <a:spcAft>
                <a:spcPts val="0"/>
              </a:spcAft>
              <a:buClr>
                <a:schemeClr val="dk1"/>
              </a:buClr>
              <a:buSzPts val="1800"/>
            </a:pPr>
            <a:r>
              <a:rPr lang="en-US" dirty="0"/>
              <a:t>This is an improvement over slide 16 where some quads do not have well defined minima</a:t>
            </a:r>
            <a:endParaRPr dirty="0"/>
          </a:p>
          <a:p>
            <a:pPr marL="742950" lvl="1" indent="-171450" algn="l" rtl="0">
              <a:spcBef>
                <a:spcPts val="600"/>
              </a:spcBef>
              <a:spcAft>
                <a:spcPts val="0"/>
              </a:spcAft>
              <a:buClr>
                <a:schemeClr val="dk1"/>
              </a:buClr>
              <a:buSzPts val="1800"/>
              <a:buNone/>
            </a:pPr>
            <a:endParaRPr dirty="0"/>
          </a:p>
        </p:txBody>
      </p:sp>
      <p:pic>
        <p:nvPicPr>
          <p:cNvPr id="3" name="Picture 2" descr="A graph of a function&#10;&#10;Description automatically generated with medium confidence">
            <a:extLst>
              <a:ext uri="{FF2B5EF4-FFF2-40B4-BE49-F238E27FC236}">
                <a16:creationId xmlns:a16="http://schemas.microsoft.com/office/drawing/2014/main" id="{756CCF85-8F05-2EC7-3C8E-E134955D9F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2486" y="2721429"/>
            <a:ext cx="4408714" cy="3526971"/>
          </a:xfrm>
          <a:prstGeom prst="rect">
            <a:avLst/>
          </a:prstGeom>
        </p:spPr>
      </p:pic>
      <p:pic>
        <p:nvPicPr>
          <p:cNvPr id="6" name="Picture 5" descr="A group of blue and white shapes&#10;&#10;Description automatically generated">
            <a:extLst>
              <a:ext uri="{FF2B5EF4-FFF2-40B4-BE49-F238E27FC236}">
                <a16:creationId xmlns:a16="http://schemas.microsoft.com/office/drawing/2014/main" id="{12884772-7975-13C8-CDC2-F773EC65BB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798" y="2721428"/>
            <a:ext cx="4408715" cy="352697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25144-1394-2614-2A63-F00D58FCBCF0}"/>
              </a:ext>
            </a:extLst>
          </p:cNvPr>
          <p:cNvSpPr>
            <a:spLocks noGrp="1"/>
          </p:cNvSpPr>
          <p:nvPr>
            <p:ph type="title"/>
          </p:nvPr>
        </p:nvSpPr>
        <p:spPr/>
        <p:txBody>
          <a:bodyPr/>
          <a:lstStyle/>
          <a:p>
            <a:r>
              <a:rPr lang="en-US" dirty="0"/>
              <a:t>Overview of the CEBAF Injector</a:t>
            </a:r>
          </a:p>
        </p:txBody>
      </p:sp>
      <p:pic>
        <p:nvPicPr>
          <p:cNvPr id="1026" name="Picture 2" descr="Layout of the CEBAF Injector. | Download Scientific Diagram">
            <a:extLst>
              <a:ext uri="{FF2B5EF4-FFF2-40B4-BE49-F238E27FC236}">
                <a16:creationId xmlns:a16="http://schemas.microsoft.com/office/drawing/2014/main" id="{B29A5B1A-FAFB-A4A6-9070-3D1715E853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7370" y="4724400"/>
            <a:ext cx="8197260" cy="15236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DF] Measurement of a Weak Polarization Sensitivity to the Beam Orbit of  the CEBAF Accelerator | Semantic Scholar">
            <a:extLst>
              <a:ext uri="{FF2B5EF4-FFF2-40B4-BE49-F238E27FC236}">
                <a16:creationId xmlns:a16="http://schemas.microsoft.com/office/drawing/2014/main" id="{11FF7DFD-AD6B-5837-649C-27A27116C3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2700" y="722077"/>
            <a:ext cx="7086600" cy="3955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3546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 Smart Alarm System for the CEBAF Injector</a:t>
            </a:r>
          </a:p>
        </p:txBody>
      </p:sp>
      <p:sp>
        <p:nvSpPr>
          <p:cNvPr id="3" name="Content Placeholder 2"/>
          <p:cNvSpPr>
            <a:spLocks noGrp="1"/>
          </p:cNvSpPr>
          <p:nvPr>
            <p:ph idx="1"/>
          </p:nvPr>
        </p:nvSpPr>
        <p:spPr>
          <a:xfrm>
            <a:off x="304800" y="914400"/>
            <a:ext cx="6934200" cy="5334000"/>
          </a:xfrm>
        </p:spPr>
        <p:txBody>
          <a:bodyPr/>
          <a:lstStyle/>
          <a:p>
            <a:r>
              <a:rPr lang="en-US" dirty="0"/>
              <a:t>Alarm systems typically alert operators when there is a problem with the beam </a:t>
            </a:r>
          </a:p>
          <a:p>
            <a:pPr lvl="1"/>
            <a:r>
              <a:rPr lang="en-US" dirty="0"/>
              <a:t>Often does not provide much information on what caused the alarm </a:t>
            </a:r>
          </a:p>
          <a:p>
            <a:pPr lvl="1"/>
            <a:r>
              <a:rPr lang="en-US" dirty="0"/>
              <a:t>Diagnosing the problems is time consuming for operators</a:t>
            </a:r>
          </a:p>
          <a:p>
            <a:r>
              <a:rPr lang="en-US" dirty="0"/>
              <a:t>Use machine learning to automate the root-cause-analysis effort</a:t>
            </a:r>
          </a:p>
          <a:p>
            <a:pPr lvl="1"/>
            <a:r>
              <a:rPr lang="en-US" dirty="0"/>
              <a:t>Autoencoders quantify similarities or differences between machine states </a:t>
            </a:r>
          </a:p>
          <a:p>
            <a:pPr lvl="1"/>
            <a:r>
              <a:rPr lang="en-US" dirty="0"/>
              <a:t>Inverse models use actual measurements to predict settings</a:t>
            </a:r>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34400" y="1295400"/>
            <a:ext cx="2645046" cy="4094531"/>
          </a:xfrm>
          <a:prstGeom prst="rect">
            <a:avLst/>
          </a:prstGeom>
        </p:spPr>
      </p:pic>
    </p:spTree>
    <p:extLst>
      <p:ext uri="{BB962C8B-B14F-4D97-AF65-F5344CB8AC3E}">
        <p14:creationId xmlns:p14="http://schemas.microsoft.com/office/powerpoint/2010/main" val="1573801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B4673-7BA8-3E74-1FC8-18291D01348C}"/>
              </a:ext>
            </a:extLst>
          </p:cNvPr>
          <p:cNvSpPr>
            <a:spLocks noGrp="1"/>
          </p:cNvSpPr>
          <p:nvPr>
            <p:ph type="title"/>
          </p:nvPr>
        </p:nvSpPr>
        <p:spPr/>
        <p:txBody>
          <a:bodyPr/>
          <a:lstStyle/>
          <a:p>
            <a:pPr algn="l"/>
            <a:r>
              <a:rPr lang="en-US" dirty="0"/>
              <a:t>A Smart Alarm System for the CEBAF Injector</a:t>
            </a:r>
          </a:p>
        </p:txBody>
      </p:sp>
      <p:sp>
        <p:nvSpPr>
          <p:cNvPr id="3" name="Content Placeholder 2">
            <a:extLst>
              <a:ext uri="{FF2B5EF4-FFF2-40B4-BE49-F238E27FC236}">
                <a16:creationId xmlns:a16="http://schemas.microsoft.com/office/drawing/2014/main" id="{C5AF4F83-BBA2-0C18-764B-307C0C71E0AA}"/>
              </a:ext>
            </a:extLst>
          </p:cNvPr>
          <p:cNvSpPr>
            <a:spLocks noGrp="1"/>
          </p:cNvSpPr>
          <p:nvPr>
            <p:ph idx="1"/>
          </p:nvPr>
        </p:nvSpPr>
        <p:spPr>
          <a:xfrm>
            <a:off x="304799" y="914400"/>
            <a:ext cx="4105215" cy="5334000"/>
          </a:xfrm>
        </p:spPr>
        <p:txBody>
          <a:bodyPr>
            <a:normAutofit/>
          </a:bodyPr>
          <a:lstStyle/>
          <a:p>
            <a:r>
              <a:rPr lang="en-US" dirty="0"/>
              <a:t>Data collected during two different operational modes. </a:t>
            </a:r>
          </a:p>
          <a:p>
            <a:pPr lvl="1"/>
            <a:r>
              <a:rPr lang="en-US" dirty="0"/>
              <a:t>First during normal operations </a:t>
            </a:r>
          </a:p>
          <a:p>
            <a:pPr lvl="1"/>
            <a:r>
              <a:rPr lang="en-US" dirty="0"/>
              <a:t>Second during a dedicated machine study where parameters were varied </a:t>
            </a:r>
          </a:p>
          <a:p>
            <a:r>
              <a:rPr lang="en-US" dirty="0"/>
              <a:t>Neural network inverse model is trained to predict settings from readings</a:t>
            </a:r>
          </a:p>
          <a:p>
            <a:pPr lvl="1"/>
            <a:r>
              <a:rPr lang="en-US" dirty="0"/>
              <a:t>Left: Model prediction vs the ground truth for the validation data from the nominal setup </a:t>
            </a:r>
          </a:p>
          <a:p>
            <a:pPr lvl="1"/>
            <a:r>
              <a:rPr lang="en-US" dirty="0"/>
              <a:t>Right: Model prediction vs the ground truth for the test data (study data) </a:t>
            </a:r>
          </a:p>
        </p:txBody>
      </p:sp>
      <p:pic>
        <p:nvPicPr>
          <p:cNvPr id="9" name="Picture 8" descr="Chart, scatter chart&#10;&#10;Description automatically generated">
            <a:extLst>
              <a:ext uri="{FF2B5EF4-FFF2-40B4-BE49-F238E27FC236}">
                <a16:creationId xmlns:a16="http://schemas.microsoft.com/office/drawing/2014/main" id="{0682279E-54E8-591F-A7C5-321B6E62DD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4834" y="660216"/>
            <a:ext cx="6622671" cy="3099168"/>
          </a:xfrm>
          <a:prstGeom prst="rect">
            <a:avLst/>
          </a:prstGeom>
        </p:spPr>
      </p:pic>
      <p:pic>
        <p:nvPicPr>
          <p:cNvPr id="5" name="Picture 4" descr="A blue and white graph&#10;&#10;Description automatically generated">
            <a:extLst>
              <a:ext uri="{FF2B5EF4-FFF2-40B4-BE49-F238E27FC236}">
                <a16:creationId xmlns:a16="http://schemas.microsoft.com/office/drawing/2014/main" id="{60FE838F-FE78-6F0F-DC3E-1699419A8C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4324" y="3657600"/>
            <a:ext cx="6858000" cy="2675071"/>
          </a:xfrm>
          <a:prstGeom prst="rect">
            <a:avLst/>
          </a:prstGeom>
        </p:spPr>
      </p:pic>
    </p:spTree>
    <p:extLst>
      <p:ext uri="{BB962C8B-B14F-4D97-AF65-F5344CB8AC3E}">
        <p14:creationId xmlns:p14="http://schemas.microsoft.com/office/powerpoint/2010/main" val="134250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B4673-7BA8-3E74-1FC8-18291D01348C}"/>
              </a:ext>
            </a:extLst>
          </p:cNvPr>
          <p:cNvSpPr>
            <a:spLocks noGrp="1"/>
          </p:cNvSpPr>
          <p:nvPr>
            <p:ph type="title"/>
          </p:nvPr>
        </p:nvSpPr>
        <p:spPr/>
        <p:txBody>
          <a:bodyPr/>
          <a:lstStyle/>
          <a:p>
            <a:pPr algn="l"/>
            <a:r>
              <a:rPr lang="en-US" dirty="0"/>
              <a:t>A Smart Alarm System for the CEBAF Injector</a:t>
            </a:r>
          </a:p>
        </p:txBody>
      </p:sp>
      <p:sp>
        <p:nvSpPr>
          <p:cNvPr id="3" name="Content Placeholder 2">
            <a:extLst>
              <a:ext uri="{FF2B5EF4-FFF2-40B4-BE49-F238E27FC236}">
                <a16:creationId xmlns:a16="http://schemas.microsoft.com/office/drawing/2014/main" id="{C5AF4F83-BBA2-0C18-764B-307C0C71E0AA}"/>
              </a:ext>
            </a:extLst>
          </p:cNvPr>
          <p:cNvSpPr>
            <a:spLocks noGrp="1"/>
          </p:cNvSpPr>
          <p:nvPr>
            <p:ph idx="1"/>
          </p:nvPr>
        </p:nvSpPr>
        <p:spPr/>
        <p:txBody>
          <a:bodyPr/>
          <a:lstStyle/>
          <a:p>
            <a:r>
              <a:rPr lang="en-US" dirty="0"/>
              <a:t>RMS error of the predicted settings by parameter for the machine study (left) and the nominal setup (right).</a:t>
            </a:r>
          </a:p>
          <a:p>
            <a:r>
              <a:rPr lang="en-US" dirty="0"/>
              <a:t>The difference is indicative of the model being able to detect variations in the machine state.</a:t>
            </a:r>
          </a:p>
          <a:p>
            <a:r>
              <a:rPr lang="en-US" dirty="0"/>
              <a:t>Thresholds for anomaly detection are established based on performance on the nominal setup </a:t>
            </a:r>
          </a:p>
          <a:p>
            <a:endParaRPr lang="en-US" dirty="0"/>
          </a:p>
        </p:txBody>
      </p:sp>
      <p:pic>
        <p:nvPicPr>
          <p:cNvPr id="7" name="Picture 6" descr="Graphical user interface, chart&#10;&#10;Description automatically generated">
            <a:extLst>
              <a:ext uri="{FF2B5EF4-FFF2-40B4-BE49-F238E27FC236}">
                <a16:creationId xmlns:a16="http://schemas.microsoft.com/office/drawing/2014/main" id="{DF1BF290-4738-A49A-3C2D-27639DCDA6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868" y="2438400"/>
            <a:ext cx="11818264" cy="3572719"/>
          </a:xfrm>
          <a:prstGeom prst="rect">
            <a:avLst/>
          </a:prstGeom>
        </p:spPr>
      </p:pic>
    </p:spTree>
    <p:extLst>
      <p:ext uri="{BB962C8B-B14F-4D97-AF65-F5344CB8AC3E}">
        <p14:creationId xmlns:p14="http://schemas.microsoft.com/office/powerpoint/2010/main" val="1017262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B4673-7BA8-3E74-1FC8-18291D01348C}"/>
              </a:ext>
            </a:extLst>
          </p:cNvPr>
          <p:cNvSpPr>
            <a:spLocks noGrp="1"/>
          </p:cNvSpPr>
          <p:nvPr>
            <p:ph type="title"/>
          </p:nvPr>
        </p:nvSpPr>
        <p:spPr/>
        <p:txBody>
          <a:bodyPr>
            <a:normAutofit/>
          </a:bodyPr>
          <a:lstStyle/>
          <a:p>
            <a:pPr algn="l"/>
            <a:r>
              <a:rPr lang="en-US" dirty="0"/>
              <a:t>A Smart Alarm System for the CEBAF Injector</a:t>
            </a:r>
          </a:p>
        </p:txBody>
      </p:sp>
      <p:pic>
        <p:nvPicPr>
          <p:cNvPr id="11" name="Picture 10" descr="Chart, histogram&#10;&#10;Description automatically generated">
            <a:extLst>
              <a:ext uri="{FF2B5EF4-FFF2-40B4-BE49-F238E27FC236}">
                <a16:creationId xmlns:a16="http://schemas.microsoft.com/office/drawing/2014/main" id="{48785EA8-948A-9EFC-2848-5CC6D8ABF8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3073" y="990600"/>
            <a:ext cx="8634127" cy="4747049"/>
          </a:xfrm>
          <a:prstGeom prst="rect">
            <a:avLst/>
          </a:prstGeom>
        </p:spPr>
      </p:pic>
      <p:sp>
        <p:nvSpPr>
          <p:cNvPr id="3" name="Content Placeholder 2">
            <a:extLst>
              <a:ext uri="{FF2B5EF4-FFF2-40B4-BE49-F238E27FC236}">
                <a16:creationId xmlns:a16="http://schemas.microsoft.com/office/drawing/2014/main" id="{C5AF4F83-BBA2-0C18-764B-307C0C71E0AA}"/>
              </a:ext>
            </a:extLst>
          </p:cNvPr>
          <p:cNvSpPr>
            <a:spLocks noGrp="1"/>
          </p:cNvSpPr>
          <p:nvPr>
            <p:ph idx="1"/>
          </p:nvPr>
        </p:nvSpPr>
        <p:spPr>
          <a:xfrm>
            <a:off x="304800" y="914400"/>
            <a:ext cx="3810000" cy="5334000"/>
          </a:xfrm>
        </p:spPr>
        <p:txBody>
          <a:bodyPr/>
          <a:lstStyle/>
          <a:p>
            <a:endParaRPr lang="en-US" dirty="0"/>
          </a:p>
          <a:p>
            <a:endParaRPr lang="en-US" dirty="0"/>
          </a:p>
          <a:p>
            <a:r>
              <a:rPr lang="en-US" dirty="0"/>
              <a:t>Identifying individual errors using the inverse model</a:t>
            </a:r>
          </a:p>
          <a:p>
            <a:pPr lvl="1"/>
            <a:r>
              <a:rPr lang="en-US" dirty="0"/>
              <a:t>Top: model error is a maximum for R014GSET which is the parameter that changed </a:t>
            </a:r>
          </a:p>
          <a:p>
            <a:pPr lvl="1"/>
            <a:r>
              <a:rPr lang="en-US" dirty="0"/>
              <a:t>Bottom: model error is maximum for MAD0107V which is the parameter that was changed </a:t>
            </a:r>
          </a:p>
        </p:txBody>
      </p:sp>
    </p:spTree>
    <p:extLst>
      <p:ext uri="{BB962C8B-B14F-4D97-AF65-F5344CB8AC3E}">
        <p14:creationId xmlns:p14="http://schemas.microsoft.com/office/powerpoint/2010/main" val="2244860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E3E75-02E6-81CC-ABA8-08B69625FCE8}"/>
              </a:ext>
            </a:extLst>
          </p:cNvPr>
          <p:cNvSpPr>
            <a:spLocks noGrp="1"/>
          </p:cNvSpPr>
          <p:nvPr>
            <p:ph type="title"/>
          </p:nvPr>
        </p:nvSpPr>
        <p:spPr/>
        <p:txBody>
          <a:bodyPr/>
          <a:lstStyle/>
          <a:p>
            <a:pPr algn="l"/>
            <a:r>
              <a:rPr lang="en-US" dirty="0"/>
              <a:t>A Smart Alarm System for the CEBAF Injector</a:t>
            </a:r>
          </a:p>
        </p:txBody>
      </p:sp>
      <p:sp>
        <p:nvSpPr>
          <p:cNvPr id="3" name="Content Placeholder 2">
            <a:extLst>
              <a:ext uri="{FF2B5EF4-FFF2-40B4-BE49-F238E27FC236}">
                <a16:creationId xmlns:a16="http://schemas.microsoft.com/office/drawing/2014/main" id="{A509BB7D-407D-A1AA-AF80-DFC6AEFE60E9}"/>
              </a:ext>
            </a:extLst>
          </p:cNvPr>
          <p:cNvSpPr>
            <a:spLocks noGrp="1"/>
          </p:cNvSpPr>
          <p:nvPr>
            <p:ph idx="1"/>
          </p:nvPr>
        </p:nvSpPr>
        <p:spPr>
          <a:xfrm>
            <a:off x="304800" y="914400"/>
            <a:ext cx="4099034" cy="5334000"/>
          </a:xfrm>
        </p:spPr>
        <p:txBody>
          <a:bodyPr/>
          <a:lstStyle/>
          <a:p>
            <a:r>
              <a:rPr lang="en-US" dirty="0"/>
              <a:t>Left: T-SNE was used to reduce the dataset dimensionality</a:t>
            </a:r>
          </a:p>
          <a:p>
            <a:pPr lvl="1"/>
            <a:r>
              <a:rPr lang="en-US" dirty="0"/>
              <a:t>Operational data is shown in green and the study data in blue</a:t>
            </a:r>
          </a:p>
          <a:p>
            <a:pPr lvl="1"/>
            <a:r>
              <a:rPr lang="en-US" dirty="0"/>
              <a:t>The model correctly flagged the study data as anomalous </a:t>
            </a:r>
          </a:p>
          <a:p>
            <a:pPr lvl="1"/>
            <a:r>
              <a:rPr lang="en-US" dirty="0"/>
              <a:t>The T-SNE reduction of the data also provides a strong indication that these two datasets are distinct in nature </a:t>
            </a:r>
          </a:p>
          <a:p>
            <a:r>
              <a:rPr lang="en-US" dirty="0"/>
              <a:t>Right: Comparison with conventional threshold-based alarming. </a:t>
            </a:r>
          </a:p>
          <a:p>
            <a:pPr lvl="1"/>
            <a:r>
              <a:rPr lang="en-US" dirty="0"/>
              <a:t>Threshold misses numerous configurations that would be undesirable by the user program </a:t>
            </a:r>
          </a:p>
          <a:p>
            <a:pPr marL="457200" lvl="1" indent="0">
              <a:buNone/>
            </a:pPr>
            <a:endParaRPr lang="en-US" dirty="0"/>
          </a:p>
          <a:p>
            <a:endParaRPr lang="en-US" dirty="0"/>
          </a:p>
        </p:txBody>
      </p:sp>
      <p:pic>
        <p:nvPicPr>
          <p:cNvPr id="11" name="Picture 10" descr="A screenshot of a computer generated image&#10;&#10;Description automatically generated">
            <a:extLst>
              <a:ext uri="{FF2B5EF4-FFF2-40B4-BE49-F238E27FC236}">
                <a16:creationId xmlns:a16="http://schemas.microsoft.com/office/drawing/2014/main" id="{B8716401-BC56-C245-561D-F699C728B8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34" y="1562100"/>
            <a:ext cx="3733800" cy="3733800"/>
          </a:xfrm>
          <a:prstGeom prst="rect">
            <a:avLst/>
          </a:prstGeom>
        </p:spPr>
      </p:pic>
      <p:pic>
        <p:nvPicPr>
          <p:cNvPr id="13" name="Picture 12" descr="A screenshot of a graph&#10;&#10;Description automatically generated">
            <a:extLst>
              <a:ext uri="{FF2B5EF4-FFF2-40B4-BE49-F238E27FC236}">
                <a16:creationId xmlns:a16="http://schemas.microsoft.com/office/drawing/2014/main" id="{54678B45-2702-C064-1ECA-E7775CFE3D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53400" y="1562100"/>
            <a:ext cx="3733800" cy="3733800"/>
          </a:xfrm>
          <a:prstGeom prst="rect">
            <a:avLst/>
          </a:prstGeom>
        </p:spPr>
      </p:pic>
    </p:spTree>
    <p:extLst>
      <p:ext uri="{BB962C8B-B14F-4D97-AF65-F5344CB8AC3E}">
        <p14:creationId xmlns:p14="http://schemas.microsoft.com/office/powerpoint/2010/main" val="246802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ABE1A-D0CE-9E73-EBD8-E3DC11B7561B}"/>
              </a:ext>
            </a:extLst>
          </p:cNvPr>
          <p:cNvSpPr>
            <a:spLocks noGrp="1"/>
          </p:cNvSpPr>
          <p:nvPr>
            <p:ph type="title"/>
          </p:nvPr>
        </p:nvSpPr>
        <p:spPr/>
        <p:txBody>
          <a:bodyPr/>
          <a:lstStyle/>
          <a:p>
            <a:r>
              <a:rPr lang="en-US" dirty="0"/>
              <a:t>Conclusions</a:t>
            </a:r>
          </a:p>
        </p:txBody>
      </p:sp>
      <p:sp>
        <p:nvSpPr>
          <p:cNvPr id="3" name="Content Placeholder 2">
            <a:extLst>
              <a:ext uri="{FF2B5EF4-FFF2-40B4-BE49-F238E27FC236}">
                <a16:creationId xmlns:a16="http://schemas.microsoft.com/office/drawing/2014/main" id="{B5D2FAEF-BE1F-4A35-F5C1-B2DE011D9CDD}"/>
              </a:ext>
            </a:extLst>
          </p:cNvPr>
          <p:cNvSpPr>
            <a:spLocks noGrp="1"/>
          </p:cNvSpPr>
          <p:nvPr>
            <p:ph idx="1"/>
          </p:nvPr>
        </p:nvSpPr>
        <p:spPr/>
        <p:txBody>
          <a:bodyPr>
            <a:normAutofit/>
          </a:bodyPr>
          <a:lstStyle/>
          <a:p>
            <a:r>
              <a:rPr lang="en-US" dirty="0"/>
              <a:t>Smart alarm system at </a:t>
            </a:r>
            <a:r>
              <a:rPr lang="en-US" dirty="0" err="1"/>
              <a:t>JLab</a:t>
            </a:r>
            <a:r>
              <a:rPr lang="en-US" dirty="0"/>
              <a:t> </a:t>
            </a:r>
          </a:p>
          <a:p>
            <a:pPr lvl="1"/>
            <a:r>
              <a:rPr lang="en-US" dirty="0"/>
              <a:t>Algorithm development nearing completion, published (</a:t>
            </a:r>
            <a:r>
              <a:rPr lang="en-US" dirty="0">
                <a:hlinkClick r:id="rId2"/>
              </a:rPr>
              <a:t>https://iopscience.iop.org/article/10.1088/2632-2153/acb98d/meta</a:t>
            </a:r>
            <a:r>
              <a:rPr lang="en-US" dirty="0"/>
              <a:t>)</a:t>
            </a:r>
          </a:p>
          <a:p>
            <a:pPr lvl="1"/>
            <a:r>
              <a:rPr lang="en-US" dirty="0"/>
              <a:t>Many thanks to the efforts of Chris Tennant and the </a:t>
            </a:r>
            <a:r>
              <a:rPr lang="en-US" dirty="0" err="1"/>
              <a:t>JLab</a:t>
            </a:r>
            <a:r>
              <a:rPr lang="en-US" dirty="0"/>
              <a:t> team</a:t>
            </a:r>
          </a:p>
          <a:p>
            <a:r>
              <a:rPr lang="en-US" dirty="0"/>
              <a:t>Beamline control algorithms at BNL</a:t>
            </a:r>
          </a:p>
          <a:p>
            <a:pPr lvl="1"/>
            <a:r>
              <a:rPr lang="en-US" dirty="0"/>
              <a:t>Algorithm development nearing completion, publication in preparation. </a:t>
            </a:r>
          </a:p>
          <a:p>
            <a:pPr marL="457200" lvl="1" indent="0">
              <a:buNone/>
            </a:pPr>
            <a:endParaRPr lang="en-US" dirty="0"/>
          </a:p>
        </p:txBody>
      </p:sp>
    </p:spTree>
    <p:extLst>
      <p:ext uri="{BB962C8B-B14F-4D97-AF65-F5344CB8AC3E}">
        <p14:creationId xmlns:p14="http://schemas.microsoft.com/office/powerpoint/2010/main" val="1881001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30257-FBA9-6F4D-ABD9-3129B0904B02}"/>
              </a:ext>
            </a:extLst>
          </p:cNvPr>
          <p:cNvSpPr>
            <a:spLocks noGrp="1"/>
          </p:cNvSpPr>
          <p:nvPr>
            <p:ph type="title"/>
          </p:nvPr>
        </p:nvSpPr>
        <p:spPr/>
        <p:txBody>
          <a:bodyPr anchor="ctr"/>
          <a:lstStyle/>
          <a:p>
            <a:r>
              <a:rPr lang="en-US" dirty="0"/>
              <a:t>Disclaimer</a:t>
            </a:r>
          </a:p>
        </p:txBody>
      </p:sp>
      <p:sp>
        <p:nvSpPr>
          <p:cNvPr id="3" name="Content Placeholder 2">
            <a:extLst>
              <a:ext uri="{FF2B5EF4-FFF2-40B4-BE49-F238E27FC236}">
                <a16:creationId xmlns:a16="http://schemas.microsoft.com/office/drawing/2014/main" id="{05FF7545-F192-504E-8EB2-C515A8212841}"/>
              </a:ext>
            </a:extLst>
          </p:cNvPr>
          <p:cNvSpPr>
            <a:spLocks noGrp="1"/>
          </p:cNvSpPr>
          <p:nvPr>
            <p:ph idx="1"/>
          </p:nvPr>
        </p:nvSpPr>
        <p:spPr>
          <a:xfrm>
            <a:off x="1257300" y="1485900"/>
            <a:ext cx="9677400" cy="3886200"/>
          </a:xfrm>
        </p:spPr>
        <p:txBody>
          <a:bodyPr>
            <a:normAutofit/>
          </a:bodyPr>
          <a:lstStyle/>
          <a:p>
            <a:pPr marL="0" indent="0" algn="just">
              <a:buNone/>
            </a:pPr>
            <a:r>
              <a:rPr lang="en-US" sz="2000" dirty="0">
                <a:solidFill>
                  <a:schemeClr val="tx1"/>
                </a:solidFill>
              </a:rPr>
              <a:t>This report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p>
        </p:txBody>
      </p:sp>
    </p:spTree>
    <p:extLst>
      <p:ext uri="{BB962C8B-B14F-4D97-AF65-F5344CB8AC3E}">
        <p14:creationId xmlns:p14="http://schemas.microsoft.com/office/powerpoint/2010/main" val="48344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2"/>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dirty="0"/>
              <a:t>Inverse models for anomaly detection</a:t>
            </a:r>
            <a:endParaRPr dirty="0"/>
          </a:p>
        </p:txBody>
      </p:sp>
      <p:sp>
        <p:nvSpPr>
          <p:cNvPr id="234" name="Google Shape;234;p12"/>
          <p:cNvSpPr txBox="1">
            <a:spLocks noGrp="1"/>
          </p:cNvSpPr>
          <p:nvPr>
            <p:ph type="body" idx="1"/>
          </p:nvPr>
        </p:nvSpPr>
        <p:spPr>
          <a:xfrm>
            <a:off x="304801" y="914400"/>
            <a:ext cx="4876799" cy="54864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rgbClr val="025BA8"/>
              </a:buClr>
              <a:buSzPts val="2200"/>
              <a:buChar char="•"/>
            </a:pPr>
            <a:r>
              <a:rPr lang="en-US" sz="2000" dirty="0"/>
              <a:t>Inverse models as a diagnostic in a supervised fashion</a:t>
            </a:r>
            <a:endParaRPr sz="2000" dirty="0"/>
          </a:p>
          <a:p>
            <a:pPr marL="742950" lvl="1" indent="-285750" algn="l" rtl="0">
              <a:spcBef>
                <a:spcPts val="600"/>
              </a:spcBef>
              <a:spcAft>
                <a:spcPts val="0"/>
              </a:spcAft>
              <a:buClr>
                <a:schemeClr val="dk1"/>
              </a:buClr>
              <a:buSzPts val="1800"/>
              <a:buChar char="•"/>
            </a:pPr>
            <a:r>
              <a:rPr lang="en-US" sz="1600" dirty="0"/>
              <a:t>Direct comparison between predicted settings and actual settings informs operations of a potential anomaly with that magnet</a:t>
            </a:r>
            <a:endParaRPr sz="1600" dirty="0"/>
          </a:p>
        </p:txBody>
      </p:sp>
      <p:pic>
        <p:nvPicPr>
          <p:cNvPr id="235" name="Google Shape;235;p12"/>
          <p:cNvPicPr preferRelativeResize="0">
            <a:picLocks noChangeAspect="1"/>
          </p:cNvPicPr>
          <p:nvPr/>
        </p:nvPicPr>
        <p:blipFill rotWithShape="1">
          <a:blip r:embed="rId3">
            <a:alphaModFix/>
          </a:blip>
          <a:srcRect/>
          <a:stretch/>
        </p:blipFill>
        <p:spPr>
          <a:xfrm>
            <a:off x="5486400" y="1312692"/>
            <a:ext cx="6553199" cy="4232615"/>
          </a:xfrm>
          <a:prstGeom prst="rect">
            <a:avLst/>
          </a:prstGeom>
          <a:noFill/>
          <a:ln>
            <a:noFill/>
          </a:ln>
        </p:spPr>
      </p:pic>
    </p:spTree>
    <p:extLst>
      <p:ext uri="{BB962C8B-B14F-4D97-AF65-F5344CB8AC3E}">
        <p14:creationId xmlns:p14="http://schemas.microsoft.com/office/powerpoint/2010/main" val="1684133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2"/>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dirty="0"/>
              <a:t>Inverse models for anomaly detection</a:t>
            </a:r>
            <a:endParaRPr dirty="0"/>
          </a:p>
        </p:txBody>
      </p:sp>
      <p:sp>
        <p:nvSpPr>
          <p:cNvPr id="234" name="Google Shape;234;p12"/>
          <p:cNvSpPr txBox="1">
            <a:spLocks noGrp="1"/>
          </p:cNvSpPr>
          <p:nvPr>
            <p:ph type="body" idx="1"/>
          </p:nvPr>
        </p:nvSpPr>
        <p:spPr>
          <a:xfrm>
            <a:off x="304801" y="914400"/>
            <a:ext cx="4876799" cy="54864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rgbClr val="025BA8"/>
              </a:buClr>
              <a:buSzPts val="2200"/>
              <a:buChar char="•"/>
            </a:pPr>
            <a:r>
              <a:rPr lang="en-US" sz="2000" dirty="0"/>
              <a:t>Inverse models as a diagnostic in a supervised fashion</a:t>
            </a:r>
            <a:endParaRPr sz="2000" dirty="0"/>
          </a:p>
          <a:p>
            <a:pPr marL="742950" lvl="1" indent="-285750" algn="l" rtl="0">
              <a:spcBef>
                <a:spcPts val="600"/>
              </a:spcBef>
              <a:spcAft>
                <a:spcPts val="0"/>
              </a:spcAft>
              <a:buClr>
                <a:schemeClr val="dk1"/>
              </a:buClr>
              <a:buSzPts val="1800"/>
              <a:buChar char="•"/>
            </a:pPr>
            <a:r>
              <a:rPr lang="en-US" sz="1600" dirty="0"/>
              <a:t>Direct comparison between predicted settings and actual settings informs operations of a potential anomaly with that magnet</a:t>
            </a:r>
            <a:endParaRPr sz="1600" dirty="0"/>
          </a:p>
          <a:p>
            <a:pPr marL="342900" lvl="0" indent="-342900" algn="just" rtl="0">
              <a:spcBef>
                <a:spcPts val="600"/>
              </a:spcBef>
              <a:spcAft>
                <a:spcPts val="0"/>
              </a:spcAft>
              <a:buClr>
                <a:srgbClr val="025BA8"/>
              </a:buClr>
              <a:buSzPts val="2200"/>
              <a:buChar char="•"/>
            </a:pPr>
            <a:r>
              <a:rPr lang="en-US" sz="2000" dirty="0"/>
              <a:t>Inverse models as a diagnostic in an unsupervised fashion</a:t>
            </a:r>
          </a:p>
          <a:p>
            <a:pPr marL="742950" lvl="1" indent="-285750" algn="l" rtl="0">
              <a:spcBef>
                <a:spcPts val="600"/>
              </a:spcBef>
              <a:spcAft>
                <a:spcPts val="0"/>
              </a:spcAft>
              <a:buClr>
                <a:schemeClr val="dk1"/>
              </a:buClr>
              <a:buSzPts val="1800"/>
              <a:buChar char="•"/>
            </a:pPr>
            <a:r>
              <a:rPr lang="en-US" sz="1600" dirty="0"/>
              <a:t>Assumptions</a:t>
            </a:r>
          </a:p>
          <a:p>
            <a:pPr marL="1200150" lvl="2" indent="-285750" algn="l" rtl="0">
              <a:spcBef>
                <a:spcPts val="600"/>
              </a:spcBef>
              <a:spcAft>
                <a:spcPts val="0"/>
              </a:spcAft>
              <a:buClr>
                <a:schemeClr val="dk1"/>
              </a:buClr>
              <a:buSzPts val="1600"/>
              <a:buChar char="•"/>
            </a:pPr>
            <a:r>
              <a:rPr lang="en-US" sz="1400" dirty="0"/>
              <a:t>model errors are caused by other beamline elements </a:t>
            </a:r>
          </a:p>
          <a:p>
            <a:pPr marL="1200150" lvl="2" indent="-285750" algn="l" rtl="0">
              <a:spcBef>
                <a:spcPts val="600"/>
              </a:spcBef>
              <a:spcAft>
                <a:spcPts val="0"/>
              </a:spcAft>
              <a:buClr>
                <a:schemeClr val="dk1"/>
              </a:buClr>
              <a:buSzPts val="1600"/>
              <a:buChar char="•"/>
            </a:pPr>
            <a:r>
              <a:rPr lang="en-US" sz="1400" dirty="0"/>
              <a:t>each beam-line element will have a unique error signature </a:t>
            </a:r>
          </a:p>
          <a:p>
            <a:pPr indent="-285750">
              <a:spcBef>
                <a:spcPts val="600"/>
              </a:spcBef>
              <a:spcAft>
                <a:spcPts val="0"/>
              </a:spcAft>
              <a:buClr>
                <a:schemeClr val="dk1"/>
              </a:buClr>
              <a:buSzPts val="1800"/>
            </a:pPr>
            <a:endParaRPr sz="1600" dirty="0"/>
          </a:p>
        </p:txBody>
      </p:sp>
      <p:pic>
        <p:nvPicPr>
          <p:cNvPr id="235" name="Google Shape;235;p12"/>
          <p:cNvPicPr preferRelativeResize="0">
            <a:picLocks noChangeAspect="1"/>
          </p:cNvPicPr>
          <p:nvPr/>
        </p:nvPicPr>
        <p:blipFill rotWithShape="1">
          <a:blip r:embed="rId3">
            <a:alphaModFix/>
          </a:blip>
          <a:srcRect/>
          <a:stretch/>
        </p:blipFill>
        <p:spPr>
          <a:xfrm>
            <a:off x="5486400" y="1312692"/>
            <a:ext cx="6553199" cy="4232615"/>
          </a:xfrm>
          <a:prstGeom prst="rect">
            <a:avLst/>
          </a:prstGeom>
          <a:noFill/>
          <a:ln>
            <a:noFill/>
          </a:ln>
        </p:spPr>
      </p:pic>
    </p:spTree>
    <p:extLst>
      <p:ext uri="{BB962C8B-B14F-4D97-AF65-F5344CB8AC3E}">
        <p14:creationId xmlns:p14="http://schemas.microsoft.com/office/powerpoint/2010/main" val="341815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2"/>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dirty="0"/>
              <a:t>Inverse models for anomaly detection</a:t>
            </a:r>
            <a:endParaRPr dirty="0"/>
          </a:p>
        </p:txBody>
      </p:sp>
      <p:sp>
        <p:nvSpPr>
          <p:cNvPr id="234" name="Google Shape;234;p12"/>
          <p:cNvSpPr txBox="1">
            <a:spLocks noGrp="1"/>
          </p:cNvSpPr>
          <p:nvPr>
            <p:ph type="body" idx="1"/>
          </p:nvPr>
        </p:nvSpPr>
        <p:spPr>
          <a:xfrm>
            <a:off x="304801" y="914400"/>
            <a:ext cx="4876799" cy="5486400"/>
          </a:xfrm>
          <a:prstGeom prst="rect">
            <a:avLst/>
          </a:prstGeom>
          <a:noFill/>
          <a:ln>
            <a:noFill/>
          </a:ln>
        </p:spPr>
        <p:txBody>
          <a:bodyPr spcFirstLastPara="1" wrap="square" lIns="91425" tIns="45700" rIns="91425" bIns="45700" anchor="t" anchorCtr="0">
            <a:noAutofit/>
          </a:bodyPr>
          <a:lstStyle/>
          <a:p>
            <a:pPr marL="342900" lvl="0" indent="-342900" algn="l" rtl="0">
              <a:spcBef>
                <a:spcPts val="0"/>
              </a:spcBef>
              <a:spcAft>
                <a:spcPts val="0"/>
              </a:spcAft>
              <a:buClr>
                <a:srgbClr val="025BA8"/>
              </a:buClr>
              <a:buSzPts val="2200"/>
              <a:buChar char="•"/>
            </a:pPr>
            <a:r>
              <a:rPr lang="en-US" sz="2000" dirty="0"/>
              <a:t>Inverse models as a diagnostic in a supervised fashion</a:t>
            </a:r>
            <a:endParaRPr sz="2000" dirty="0"/>
          </a:p>
          <a:p>
            <a:pPr marL="742950" lvl="1" indent="-285750" algn="l" rtl="0">
              <a:spcBef>
                <a:spcPts val="600"/>
              </a:spcBef>
              <a:spcAft>
                <a:spcPts val="0"/>
              </a:spcAft>
              <a:buClr>
                <a:schemeClr val="dk1"/>
              </a:buClr>
              <a:buSzPts val="1800"/>
              <a:buChar char="•"/>
            </a:pPr>
            <a:r>
              <a:rPr lang="en-US" sz="1600" dirty="0"/>
              <a:t>Direct comparison between predicted settings and actual settings informs operations of a potential anomaly with that magnet</a:t>
            </a:r>
            <a:endParaRPr sz="1600" dirty="0"/>
          </a:p>
          <a:p>
            <a:pPr marL="342900" lvl="0" indent="-342900" algn="just" rtl="0">
              <a:spcBef>
                <a:spcPts val="600"/>
              </a:spcBef>
              <a:spcAft>
                <a:spcPts val="0"/>
              </a:spcAft>
              <a:buClr>
                <a:srgbClr val="025BA8"/>
              </a:buClr>
              <a:buSzPts val="2200"/>
              <a:buChar char="•"/>
            </a:pPr>
            <a:r>
              <a:rPr lang="en-US" sz="2000" dirty="0"/>
              <a:t>Inverse models as a diagnostic in an unsupervised fashion</a:t>
            </a:r>
          </a:p>
          <a:p>
            <a:pPr marL="742950" lvl="1" indent="-285750" algn="l" rtl="0">
              <a:spcBef>
                <a:spcPts val="600"/>
              </a:spcBef>
              <a:spcAft>
                <a:spcPts val="0"/>
              </a:spcAft>
              <a:buClr>
                <a:schemeClr val="dk1"/>
              </a:buClr>
              <a:buSzPts val="1800"/>
              <a:buChar char="•"/>
            </a:pPr>
            <a:r>
              <a:rPr lang="en-US" sz="1600" dirty="0"/>
              <a:t>Assumptions</a:t>
            </a:r>
          </a:p>
          <a:p>
            <a:pPr marL="1200150" lvl="2" indent="-285750" algn="l" rtl="0">
              <a:spcBef>
                <a:spcPts val="600"/>
              </a:spcBef>
              <a:spcAft>
                <a:spcPts val="0"/>
              </a:spcAft>
              <a:buClr>
                <a:schemeClr val="dk1"/>
              </a:buClr>
              <a:buSzPts val="1600"/>
              <a:buChar char="•"/>
            </a:pPr>
            <a:r>
              <a:rPr lang="en-US" sz="1400" dirty="0"/>
              <a:t>model errors are caused by other beamline elements </a:t>
            </a:r>
          </a:p>
          <a:p>
            <a:pPr marL="1200150" lvl="2" indent="-285750" algn="l" rtl="0">
              <a:spcBef>
                <a:spcPts val="600"/>
              </a:spcBef>
              <a:spcAft>
                <a:spcPts val="0"/>
              </a:spcAft>
              <a:buClr>
                <a:schemeClr val="dk1"/>
              </a:buClr>
              <a:buSzPts val="1600"/>
              <a:buChar char="•"/>
            </a:pPr>
            <a:r>
              <a:rPr lang="en-US" sz="1400" dirty="0"/>
              <a:t>each beam-line element will have a unique error signature </a:t>
            </a:r>
          </a:p>
          <a:p>
            <a:pPr indent="-285750">
              <a:spcBef>
                <a:spcPts val="600"/>
              </a:spcBef>
              <a:spcAft>
                <a:spcPts val="0"/>
              </a:spcAft>
              <a:buClr>
                <a:schemeClr val="dk1"/>
              </a:buClr>
              <a:buSzPts val="1800"/>
            </a:pPr>
            <a:r>
              <a:rPr lang="en-US" sz="2000" dirty="0"/>
              <a:t>Inverse models for tuning</a:t>
            </a:r>
          </a:p>
          <a:p>
            <a:pPr lvl="1">
              <a:spcBef>
                <a:spcPts val="600"/>
              </a:spcBef>
              <a:spcAft>
                <a:spcPts val="0"/>
              </a:spcAft>
              <a:buClr>
                <a:schemeClr val="dk1"/>
              </a:buClr>
              <a:buSzPts val="1800"/>
            </a:pPr>
            <a:r>
              <a:rPr lang="en-US" sz="1600" dirty="0"/>
              <a:t>Minimize error between predicted settings and actual settings by varying quads</a:t>
            </a:r>
          </a:p>
          <a:p>
            <a:pPr lvl="1">
              <a:spcBef>
                <a:spcPts val="600"/>
              </a:spcBef>
              <a:spcAft>
                <a:spcPts val="0"/>
              </a:spcAft>
              <a:buClr>
                <a:schemeClr val="dk1"/>
              </a:buClr>
              <a:buSzPts val="1800"/>
            </a:pPr>
            <a:r>
              <a:rPr lang="en-US" sz="1600" dirty="0"/>
              <a:t>Right: model error as a function of quad strength error </a:t>
            </a:r>
            <a:endParaRPr sz="1600" dirty="0"/>
          </a:p>
        </p:txBody>
      </p:sp>
      <p:pic>
        <p:nvPicPr>
          <p:cNvPr id="235" name="Google Shape;235;p12"/>
          <p:cNvPicPr preferRelativeResize="0">
            <a:picLocks noChangeAspect="1"/>
          </p:cNvPicPr>
          <p:nvPr/>
        </p:nvPicPr>
        <p:blipFill rotWithShape="1">
          <a:blip r:embed="rId3">
            <a:alphaModFix/>
          </a:blip>
          <a:srcRect/>
          <a:stretch/>
        </p:blipFill>
        <p:spPr>
          <a:xfrm>
            <a:off x="5486400" y="1312692"/>
            <a:ext cx="6553199" cy="4232615"/>
          </a:xfrm>
          <a:prstGeom prst="rect">
            <a:avLst/>
          </a:prstGeom>
          <a:noFill/>
          <a:ln>
            <a:noFill/>
          </a:ln>
        </p:spPr>
      </p:pic>
    </p:spTree>
    <p:extLst>
      <p:ext uri="{BB962C8B-B14F-4D97-AF65-F5344CB8AC3E}">
        <p14:creationId xmlns:p14="http://schemas.microsoft.com/office/powerpoint/2010/main" val="39892729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AGS to RHIC transfer line</a:t>
            </a:r>
          </a:p>
        </p:txBody>
      </p:sp>
      <p:pic>
        <p:nvPicPr>
          <p:cNvPr id="4" name="Picture 3"/>
          <p:cNvPicPr>
            <a:picLocks noChangeAspect="1"/>
          </p:cNvPicPr>
          <p:nvPr/>
        </p:nvPicPr>
        <p:blipFill>
          <a:blip r:embed="rId2"/>
          <a:stretch>
            <a:fillRect/>
          </a:stretch>
        </p:blipFill>
        <p:spPr>
          <a:xfrm>
            <a:off x="457200" y="1295400"/>
            <a:ext cx="6277988" cy="438858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3888" y="228600"/>
            <a:ext cx="3124200" cy="4065415"/>
          </a:xfrm>
          <a:prstGeom prst="rect">
            <a:avLst/>
          </a:prstGeom>
          <a:ln w="25400">
            <a:solidFill>
              <a:schemeClr val="tx1"/>
            </a:solidFill>
          </a:ln>
        </p:spPr>
      </p:pic>
      <p:sp>
        <p:nvSpPr>
          <p:cNvPr id="6" name="Rectangle 5"/>
          <p:cNvSpPr/>
          <p:nvPr/>
        </p:nvSpPr>
        <p:spPr>
          <a:xfrm>
            <a:off x="3048000" y="3581400"/>
            <a:ext cx="1371600" cy="1143000"/>
          </a:xfrm>
          <a:prstGeom prst="rect">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stCxn id="6" idx="3"/>
            <a:endCxn id="5" idx="1"/>
          </p:cNvCxnSpPr>
          <p:nvPr/>
        </p:nvCxnSpPr>
        <p:spPr>
          <a:xfrm flipV="1">
            <a:off x="4419600" y="2261308"/>
            <a:ext cx="3344288" cy="18915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5494" t="7906" r="6942"/>
          <a:stretch/>
        </p:blipFill>
        <p:spPr>
          <a:xfrm>
            <a:off x="6248400" y="4370215"/>
            <a:ext cx="5462200" cy="1914947"/>
          </a:xfrm>
          <a:prstGeom prst="rect">
            <a:avLst/>
          </a:prstGeom>
        </p:spPr>
      </p:pic>
    </p:spTree>
    <p:extLst>
      <p:ext uri="{BB962C8B-B14F-4D97-AF65-F5344CB8AC3E}">
        <p14:creationId xmlns:p14="http://schemas.microsoft.com/office/powerpoint/2010/main" val="654641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4"/>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dirty="0"/>
              <a:t>Data generation principles</a:t>
            </a:r>
            <a:endParaRPr dirty="0"/>
          </a:p>
        </p:txBody>
      </p:sp>
      <p:pic>
        <p:nvPicPr>
          <p:cNvPr id="251" name="Google Shape;251;p14"/>
          <p:cNvPicPr preferRelativeResize="0"/>
          <p:nvPr/>
        </p:nvPicPr>
        <p:blipFill rotWithShape="1">
          <a:blip r:embed="rId3">
            <a:alphaModFix/>
          </a:blip>
          <a:srcRect/>
          <a:stretch/>
        </p:blipFill>
        <p:spPr>
          <a:xfrm>
            <a:off x="609600" y="1689100"/>
            <a:ext cx="10948416" cy="3474720"/>
          </a:xfrm>
          <a:prstGeom prst="rect">
            <a:avLst/>
          </a:prstGeom>
          <a:noFill/>
          <a:ln>
            <a:noFill/>
          </a:ln>
        </p:spPr>
      </p:pic>
      <p:sp>
        <p:nvSpPr>
          <p:cNvPr id="4" name="Rectangle 3">
            <a:extLst>
              <a:ext uri="{FF2B5EF4-FFF2-40B4-BE49-F238E27FC236}">
                <a16:creationId xmlns:a16="http://schemas.microsoft.com/office/drawing/2014/main" id="{8495F5AF-034F-8BC6-FFB8-FAD88C739F22}"/>
              </a:ext>
            </a:extLst>
          </p:cNvPr>
          <p:cNvSpPr/>
          <p:nvPr/>
        </p:nvSpPr>
        <p:spPr>
          <a:xfrm rot="19631840">
            <a:off x="7898736" y="4165504"/>
            <a:ext cx="831947" cy="2796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7564945-AD90-98A6-EDBB-8495108C040A}"/>
              </a:ext>
            </a:extLst>
          </p:cNvPr>
          <p:cNvSpPr/>
          <p:nvPr/>
        </p:nvSpPr>
        <p:spPr>
          <a:xfrm rot="19631840">
            <a:off x="7891539" y="4306878"/>
            <a:ext cx="1234730" cy="3716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0B6B21F-B6C8-E95A-8FDB-7E8476D08ED4}"/>
              </a:ext>
            </a:extLst>
          </p:cNvPr>
          <p:cNvSpPr txBox="1"/>
          <p:nvPr/>
        </p:nvSpPr>
        <p:spPr>
          <a:xfrm rot="19486644">
            <a:off x="7815504" y="4100462"/>
            <a:ext cx="1192855" cy="584775"/>
          </a:xfrm>
          <a:prstGeom prst="rect">
            <a:avLst/>
          </a:prstGeom>
          <a:noFill/>
        </p:spPr>
        <p:txBody>
          <a:bodyPr wrap="square" rtlCol="0">
            <a:spAutoFit/>
          </a:bodyPr>
          <a:lstStyle/>
          <a:p>
            <a:pPr algn="ctr"/>
            <a:r>
              <a:rPr lang="en-US" sz="1600" dirty="0">
                <a:latin typeface="Times" pitchFamily="2" charset="0"/>
              </a:rPr>
              <a:t>Varied </a:t>
            </a:r>
          </a:p>
          <a:p>
            <a:pPr algn="ctr"/>
            <a:r>
              <a:rPr lang="en-US" sz="1600" dirty="0">
                <a:latin typeface="Times" pitchFamily="2" charset="0"/>
              </a:rPr>
              <a:t>One by One</a:t>
            </a:r>
          </a:p>
        </p:txBody>
      </p:sp>
    </p:spTree>
    <p:extLst>
      <p:ext uri="{BB962C8B-B14F-4D97-AF65-F5344CB8AC3E}">
        <p14:creationId xmlns:p14="http://schemas.microsoft.com/office/powerpoint/2010/main" val="3748582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4"/>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a:t>AGS to RHIC transfer line study</a:t>
            </a:r>
            <a:endParaRPr/>
          </a:p>
        </p:txBody>
      </p:sp>
      <p:pic>
        <p:nvPicPr>
          <p:cNvPr id="3" name="Picture 2" descr="A graph of lines with text&#10;&#10;Description automatically generated with medium confidence">
            <a:extLst>
              <a:ext uri="{FF2B5EF4-FFF2-40B4-BE49-F238E27FC236}">
                <a16:creationId xmlns:a16="http://schemas.microsoft.com/office/drawing/2014/main" id="{BDC328B2-4151-36F7-69E7-3DD16C6E4E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599" y="108857"/>
            <a:ext cx="4782457" cy="3586843"/>
          </a:xfrm>
          <a:prstGeom prst="rect">
            <a:avLst/>
          </a:prstGeom>
        </p:spPr>
      </p:pic>
      <p:pic>
        <p:nvPicPr>
          <p:cNvPr id="5" name="Picture 4" descr="A graph of blue and orange bars&#10;&#10;Description automatically generated">
            <a:extLst>
              <a:ext uri="{FF2B5EF4-FFF2-40B4-BE49-F238E27FC236}">
                <a16:creationId xmlns:a16="http://schemas.microsoft.com/office/drawing/2014/main" id="{0D1C0B3A-9540-5A66-F0D0-EBD87A49B5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5528" y="3603173"/>
            <a:ext cx="5562600" cy="2781300"/>
          </a:xfrm>
          <a:prstGeom prst="rect">
            <a:avLst/>
          </a:prstGeom>
        </p:spPr>
      </p:pic>
      <p:sp>
        <p:nvSpPr>
          <p:cNvPr id="8" name="Google Shape;234;p12">
            <a:extLst>
              <a:ext uri="{FF2B5EF4-FFF2-40B4-BE49-F238E27FC236}">
                <a16:creationId xmlns:a16="http://schemas.microsoft.com/office/drawing/2014/main" id="{842F2074-1912-0E85-0163-432D8870AECD}"/>
              </a:ext>
            </a:extLst>
          </p:cNvPr>
          <p:cNvSpPr txBox="1">
            <a:spLocks/>
          </p:cNvSpPr>
          <p:nvPr/>
        </p:nvSpPr>
        <p:spPr>
          <a:xfrm>
            <a:off x="304800" y="1069428"/>
            <a:ext cx="5791200" cy="1978572"/>
          </a:xfrm>
          <a:prstGeom prst="rect">
            <a:avLst/>
          </a:prstGeom>
          <a:noFill/>
          <a:ln>
            <a:noFill/>
          </a:ln>
        </p:spPr>
        <p:txBody>
          <a:bodyPr spcFirstLastPara="1" vert="horz" wrap="square" lIns="91425" tIns="45700" rIns="91425" bIns="45700" rtlCol="0" anchor="t" anchorCtr="0">
            <a:normAutofit lnSpcReduction="10000"/>
          </a:bodyPr>
          <a:lstStyle>
            <a:lvl1pPr marL="342900" indent="-342900" algn="l" defTabSz="914400" rtl="0" eaLnBrk="1" latinLnBrk="0" hangingPunct="1">
              <a:spcBef>
                <a:spcPts val="0"/>
              </a:spcBef>
              <a:spcAft>
                <a:spcPts val="600"/>
              </a:spcAft>
              <a:buFont typeface="Arial" pitchFamily="34" charset="0"/>
              <a:buChar char="•"/>
              <a:defRPr sz="2200" b="0" i="0" kern="1200">
                <a:solidFill>
                  <a:srgbClr val="025BA8"/>
                </a:solidFill>
                <a:latin typeface="Gill Sans MT" panose="020B0502020104020203" pitchFamily="34" charset="77"/>
                <a:ea typeface="+mn-ea"/>
                <a:cs typeface="Times New Roman" pitchFamily="18" charset="0"/>
              </a:defRPr>
            </a:lvl1pPr>
            <a:lvl2pPr marL="742950" indent="-285750" algn="l" defTabSz="914400" rtl="0" eaLnBrk="1" latinLnBrk="0" hangingPunct="1">
              <a:spcBef>
                <a:spcPts val="0"/>
              </a:spcBef>
              <a:spcAft>
                <a:spcPts val="600"/>
              </a:spcAft>
              <a:buFont typeface="Arial" panose="020B0604020202020204" pitchFamily="34" charset="0"/>
              <a:buChar char="•"/>
              <a:defRPr sz="1800" i="0" kern="1200">
                <a:solidFill>
                  <a:schemeClr val="tx1"/>
                </a:solidFill>
                <a:latin typeface="Gill Sans MT" panose="020B0502020104020203" pitchFamily="34" charset="77"/>
                <a:ea typeface="+mn-ea"/>
                <a:cs typeface="Times New Roman" pitchFamily="18" charset="0"/>
              </a:defRPr>
            </a:lvl2pPr>
            <a:lvl3pPr marL="1200150" indent="-285750" algn="l" defTabSz="914400" rtl="0" eaLnBrk="1" latinLnBrk="0" hangingPunct="1">
              <a:spcBef>
                <a:spcPts val="0"/>
              </a:spcBef>
              <a:spcAft>
                <a:spcPts val="600"/>
              </a:spcAft>
              <a:buFont typeface="Arial" panose="020B0604020202020204" pitchFamily="34" charset="0"/>
              <a:buChar char="•"/>
              <a:defRPr sz="1600" i="0" kern="1200">
                <a:solidFill>
                  <a:schemeClr val="tx1"/>
                </a:solidFill>
                <a:latin typeface="Gill Sans MT" panose="020B0502020104020203" pitchFamily="34" charset="77"/>
                <a:ea typeface="+mn-ea"/>
                <a:cs typeface="Times New Roman" pitchFamily="18" charset="0"/>
              </a:defRPr>
            </a:lvl3pPr>
            <a:lvl4pPr marL="1657350" indent="-285750" algn="l" defTabSz="914400" rtl="0" eaLnBrk="1" latinLnBrk="0" hangingPunct="1">
              <a:spcBef>
                <a:spcPts val="0"/>
              </a:spcBef>
              <a:spcAft>
                <a:spcPts val="600"/>
              </a:spcAft>
              <a:buFont typeface="Arial" panose="020B0604020202020204" pitchFamily="34" charset="0"/>
              <a:buChar char="•"/>
              <a:defRPr sz="1400" b="0" i="0" kern="1200">
                <a:solidFill>
                  <a:schemeClr val="tx1"/>
                </a:solidFill>
                <a:latin typeface="Gill Sans MT" panose="020B0502020104020203" pitchFamily="34" charset="77"/>
                <a:ea typeface="+mn-ea"/>
                <a:cs typeface="Times New Roman" pitchFamily="18" charset="0"/>
              </a:defRPr>
            </a:lvl4pPr>
            <a:lvl5pPr marL="2000250" indent="-171450" algn="l" defTabSz="914400" rtl="0" eaLnBrk="1" latinLnBrk="0" hangingPunct="1">
              <a:spcBef>
                <a:spcPts val="0"/>
              </a:spcBef>
              <a:spcAft>
                <a:spcPts val="600"/>
              </a:spcAft>
              <a:buFont typeface="Arial" panose="020B0604020202020204" pitchFamily="34" charset="0"/>
              <a:buChar char="•"/>
              <a:defRPr sz="1200" b="0" i="0" kern="1200">
                <a:solidFill>
                  <a:schemeClr val="tx1"/>
                </a:solidFill>
                <a:latin typeface="Gill Sans MT" panose="020B0502020104020203" pitchFamily="34" charset="77"/>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0"/>
              </a:spcAft>
              <a:buClr>
                <a:srgbClr val="025BA8"/>
              </a:buClr>
              <a:buSzPts val="2200"/>
            </a:pPr>
            <a:r>
              <a:rPr lang="en-US" dirty="0"/>
              <a:t>Model training for the AGS to RHIC transfer line</a:t>
            </a:r>
          </a:p>
          <a:p>
            <a:pPr lvl="1">
              <a:spcAft>
                <a:spcPts val="0"/>
              </a:spcAft>
              <a:buClr>
                <a:srgbClr val="025BA8"/>
              </a:buClr>
              <a:buSzPts val="2200"/>
            </a:pPr>
            <a:r>
              <a:rPr lang="en-US" dirty="0"/>
              <a:t>Top Right: Fractional density of model error as a function of ground truth for each magnet </a:t>
            </a:r>
          </a:p>
          <a:p>
            <a:pPr lvl="1">
              <a:spcAft>
                <a:spcPts val="0"/>
              </a:spcAft>
              <a:buClr>
                <a:srgbClr val="025BA8"/>
              </a:buClr>
              <a:buSzPts val="2200"/>
            </a:pPr>
            <a:r>
              <a:rPr lang="en-US" dirty="0"/>
              <a:t>Bottom Right: RMS error as a function of magnet type </a:t>
            </a:r>
          </a:p>
          <a:p>
            <a:pPr lvl="1">
              <a:spcAft>
                <a:spcPts val="0"/>
              </a:spcAft>
              <a:buClr>
                <a:srgbClr val="025BA8"/>
              </a:buClr>
              <a:buSzPts val="2200"/>
            </a:pPr>
            <a:r>
              <a:rPr lang="en-US" dirty="0"/>
              <a:t>Bottom: model loss as a function of the dataset size </a:t>
            </a:r>
          </a:p>
          <a:p>
            <a:pPr lvl="1">
              <a:spcAft>
                <a:spcPts val="0"/>
              </a:spcAft>
              <a:buClr>
                <a:srgbClr val="025BA8"/>
              </a:buClr>
              <a:buSzPts val="2200"/>
            </a:pPr>
            <a:endParaRPr lang="en-US" dirty="0"/>
          </a:p>
          <a:p>
            <a:pPr lvl="1">
              <a:spcBef>
                <a:spcPts val="600"/>
              </a:spcBef>
              <a:spcAft>
                <a:spcPts val="0"/>
              </a:spcAft>
              <a:buClr>
                <a:schemeClr val="dk1"/>
              </a:buClr>
              <a:buSzPts val="1800"/>
            </a:pPr>
            <a:endParaRPr lang="en-US" dirty="0"/>
          </a:p>
          <a:p>
            <a:pPr indent="-203200">
              <a:spcBef>
                <a:spcPts val="600"/>
              </a:spcBef>
              <a:spcAft>
                <a:spcPts val="0"/>
              </a:spcAft>
              <a:buClr>
                <a:srgbClr val="025BA8"/>
              </a:buClr>
              <a:buSzPts val="2200"/>
              <a:buFont typeface="Arial" pitchFamily="34" charset="0"/>
              <a:buNone/>
            </a:pPr>
            <a:endParaRPr lang="en-US" dirty="0"/>
          </a:p>
          <a:p>
            <a:pPr lvl="1" indent="-171450">
              <a:spcBef>
                <a:spcPts val="600"/>
              </a:spcBef>
              <a:spcAft>
                <a:spcPts val="0"/>
              </a:spcAft>
              <a:buClr>
                <a:schemeClr val="dk1"/>
              </a:buClr>
              <a:buSzPts val="1800"/>
              <a:buFont typeface="Arial" panose="020B0604020202020204" pitchFamily="34" charset="0"/>
              <a:buNone/>
            </a:pPr>
            <a:endParaRPr lang="en-US" dirty="0"/>
          </a:p>
          <a:p>
            <a:pPr indent="-203200">
              <a:spcBef>
                <a:spcPts val="600"/>
              </a:spcBef>
              <a:spcAft>
                <a:spcPts val="0"/>
              </a:spcAft>
              <a:buClr>
                <a:srgbClr val="025BA8"/>
              </a:buClr>
              <a:buSzPts val="2200"/>
              <a:buFont typeface="Arial" pitchFamily="34" charset="0"/>
              <a:buNone/>
            </a:pPr>
            <a:endParaRPr lang="en-US" dirty="0"/>
          </a:p>
        </p:txBody>
      </p:sp>
      <p:pic>
        <p:nvPicPr>
          <p:cNvPr id="7" name="Picture 6" descr="A graph of different colored lines&#10;&#10;Description automatically generated">
            <a:extLst>
              <a:ext uri="{FF2B5EF4-FFF2-40B4-BE49-F238E27FC236}">
                <a16:creationId xmlns:a16="http://schemas.microsoft.com/office/drawing/2014/main" id="{6C79EBA9-767A-8446-6D2C-AB09F1E1D9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0964" y="3089433"/>
            <a:ext cx="4378872" cy="3284154"/>
          </a:xfrm>
          <a:prstGeom prst="rect">
            <a:avLst/>
          </a:prstGeom>
        </p:spPr>
      </p:pic>
    </p:spTree>
    <p:extLst>
      <p:ext uri="{BB962C8B-B14F-4D97-AF65-F5344CB8AC3E}">
        <p14:creationId xmlns:p14="http://schemas.microsoft.com/office/powerpoint/2010/main" val="139568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15"/>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a:t>AGS to RHIC transfer line study</a:t>
            </a:r>
            <a:endParaRPr/>
          </a:p>
        </p:txBody>
      </p:sp>
      <p:sp>
        <p:nvSpPr>
          <p:cNvPr id="257" name="Google Shape;257;p15"/>
          <p:cNvSpPr txBox="1">
            <a:spLocks noGrp="1"/>
          </p:cNvSpPr>
          <p:nvPr>
            <p:ph type="body" idx="1"/>
          </p:nvPr>
        </p:nvSpPr>
        <p:spPr>
          <a:xfrm>
            <a:off x="304800" y="1562100"/>
            <a:ext cx="4876800" cy="3581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025BA8"/>
              </a:buClr>
              <a:buSzPts val="2200"/>
              <a:buChar char="•"/>
            </a:pPr>
            <a:r>
              <a:rPr lang="en-US" dirty="0"/>
              <a:t>Right:  Predicted corrector settings vs the ground truth for the validation set </a:t>
            </a:r>
            <a:endParaRPr dirty="0"/>
          </a:p>
          <a:p>
            <a:pPr marL="742950" lvl="1" indent="-285750" algn="l" rtl="0">
              <a:spcBef>
                <a:spcPts val="600"/>
              </a:spcBef>
              <a:spcAft>
                <a:spcPts val="0"/>
              </a:spcAft>
              <a:buClr>
                <a:schemeClr val="dk1"/>
              </a:buClr>
              <a:buSzPts val="1800"/>
              <a:buChar char="•"/>
            </a:pPr>
            <a:r>
              <a:rPr lang="en-US" dirty="0"/>
              <a:t>Black: without quadrupole errors</a:t>
            </a:r>
            <a:endParaRPr dirty="0"/>
          </a:p>
          <a:p>
            <a:pPr marL="742950" lvl="1" indent="-285750" algn="l" rtl="0">
              <a:spcBef>
                <a:spcPts val="600"/>
              </a:spcBef>
              <a:spcAft>
                <a:spcPts val="0"/>
              </a:spcAft>
              <a:buClr>
                <a:srgbClr val="C00000"/>
              </a:buClr>
              <a:buSzPts val="1800"/>
              <a:buChar char="•"/>
            </a:pPr>
            <a:r>
              <a:rPr lang="en-US" dirty="0">
                <a:solidFill>
                  <a:srgbClr val="C00000"/>
                </a:solidFill>
              </a:rPr>
              <a:t>Red: a single quadrupole error of -20%</a:t>
            </a:r>
            <a:endParaRPr dirty="0">
              <a:solidFill>
                <a:srgbClr val="C00000"/>
              </a:solidFill>
            </a:endParaRPr>
          </a:p>
          <a:p>
            <a:pPr marL="742950" lvl="1" indent="-285750" algn="l" rtl="0">
              <a:spcBef>
                <a:spcPts val="600"/>
              </a:spcBef>
              <a:spcAft>
                <a:spcPts val="0"/>
              </a:spcAft>
              <a:buClr>
                <a:srgbClr val="0070C0"/>
              </a:buClr>
              <a:buSzPts val="1800"/>
              <a:buChar char="•"/>
            </a:pPr>
            <a:r>
              <a:rPr lang="en-US" dirty="0">
                <a:solidFill>
                  <a:srgbClr val="0070C0"/>
                </a:solidFill>
              </a:rPr>
              <a:t>Blue: a single quadrupole error of +20%</a:t>
            </a:r>
            <a:endParaRPr dirty="0">
              <a:solidFill>
                <a:srgbClr val="0070C0"/>
              </a:solidFill>
            </a:endParaRPr>
          </a:p>
          <a:p>
            <a:pPr marL="342900" lvl="0" indent="-203200" algn="l" rtl="0">
              <a:spcBef>
                <a:spcPts val="600"/>
              </a:spcBef>
              <a:spcAft>
                <a:spcPts val="0"/>
              </a:spcAft>
              <a:buClr>
                <a:srgbClr val="025BA8"/>
              </a:buClr>
              <a:buSzPts val="2200"/>
              <a:buNone/>
            </a:pPr>
            <a:endParaRPr dirty="0"/>
          </a:p>
        </p:txBody>
      </p:sp>
      <p:pic>
        <p:nvPicPr>
          <p:cNvPr id="3" name="Picture 2" descr="A screenshot of a graph&#10;&#10;Description automatically generated">
            <a:extLst>
              <a:ext uri="{FF2B5EF4-FFF2-40B4-BE49-F238E27FC236}">
                <a16:creationId xmlns:a16="http://schemas.microsoft.com/office/drawing/2014/main" id="{FFF78A26-979B-D8DF-3934-D54F30C9C3F2}"/>
              </a:ext>
            </a:extLst>
          </p:cNvPr>
          <p:cNvPicPr>
            <a:picLocks noChangeAspect="1"/>
          </p:cNvPicPr>
          <p:nvPr/>
        </p:nvPicPr>
        <p:blipFill rotWithShape="1">
          <a:blip r:embed="rId3">
            <a:extLst>
              <a:ext uri="{28A0092B-C50C-407E-A947-70E740481C1C}">
                <a14:useLocalDpi xmlns:a14="http://schemas.microsoft.com/office/drawing/2010/main" val="0"/>
              </a:ext>
            </a:extLst>
          </a:blip>
          <a:srcRect b="36032"/>
          <a:stretch/>
        </p:blipFill>
        <p:spPr>
          <a:xfrm>
            <a:off x="5181600" y="1235528"/>
            <a:ext cx="6858000" cy="4386943"/>
          </a:xfrm>
          <a:prstGeom prst="rect">
            <a:avLst/>
          </a:prstGeom>
        </p:spPr>
      </p:pic>
    </p:spTree>
    <p:extLst>
      <p:ext uri="{BB962C8B-B14F-4D97-AF65-F5344CB8AC3E}">
        <p14:creationId xmlns:p14="http://schemas.microsoft.com/office/powerpoint/2010/main" val="2172442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17"/>
          <p:cNvSpPr txBox="1">
            <a:spLocks noGrp="1"/>
          </p:cNvSpPr>
          <p:nvPr>
            <p:ph type="title"/>
          </p:nvPr>
        </p:nvSpPr>
        <p:spPr>
          <a:xfrm>
            <a:off x="304800" y="76200"/>
            <a:ext cx="11582400" cy="6858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2800"/>
              <a:buFont typeface="Gill Sans"/>
              <a:buNone/>
            </a:pPr>
            <a:r>
              <a:rPr lang="en-US"/>
              <a:t>Computing the Model Loss as Quadrupoles are Varied</a:t>
            </a:r>
            <a:endParaRPr/>
          </a:p>
        </p:txBody>
      </p:sp>
      <p:sp>
        <p:nvSpPr>
          <p:cNvPr id="271" name="Google Shape;271;p17"/>
          <p:cNvSpPr txBox="1">
            <a:spLocks noGrp="1"/>
          </p:cNvSpPr>
          <p:nvPr>
            <p:ph type="body" idx="1"/>
          </p:nvPr>
        </p:nvSpPr>
        <p:spPr>
          <a:xfrm>
            <a:off x="304800" y="1600200"/>
            <a:ext cx="4876800" cy="3200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Clr>
                <a:srgbClr val="025BA8"/>
              </a:buClr>
              <a:buSzPts val="2200"/>
              <a:buChar char="•"/>
            </a:pPr>
            <a:r>
              <a:rPr lang="en-US" dirty="0"/>
              <a:t>Model trained for 100k epochs </a:t>
            </a:r>
            <a:endParaRPr dirty="0"/>
          </a:p>
          <a:p>
            <a:pPr marL="342900" lvl="0" indent="-342900" algn="l" rtl="0">
              <a:spcBef>
                <a:spcPts val="600"/>
              </a:spcBef>
              <a:spcAft>
                <a:spcPts val="0"/>
              </a:spcAft>
              <a:buClr>
                <a:srgbClr val="025BA8"/>
              </a:buClr>
              <a:buSzPts val="2200"/>
              <a:buChar char="•"/>
            </a:pPr>
            <a:r>
              <a:rPr lang="en-US" dirty="0"/>
              <a:t>Individually varied the quads over a range of plus or minus 20% excitation </a:t>
            </a:r>
            <a:endParaRPr dirty="0"/>
          </a:p>
          <a:p>
            <a:pPr marL="342900" lvl="0" indent="-342900" algn="l" rtl="0">
              <a:spcBef>
                <a:spcPts val="600"/>
              </a:spcBef>
              <a:spcAft>
                <a:spcPts val="0"/>
              </a:spcAft>
              <a:buClr>
                <a:srgbClr val="025BA8"/>
              </a:buClr>
              <a:buSzPts val="2200"/>
              <a:buChar char="•"/>
            </a:pPr>
            <a:r>
              <a:rPr lang="en-US" dirty="0"/>
              <a:t>All quads show sensitivity except uq6 </a:t>
            </a:r>
            <a:endParaRPr dirty="0"/>
          </a:p>
          <a:p>
            <a:pPr marL="342900" lvl="0" indent="-342900" algn="l" rtl="0">
              <a:spcBef>
                <a:spcPts val="600"/>
              </a:spcBef>
              <a:spcAft>
                <a:spcPts val="0"/>
              </a:spcAft>
              <a:buClr>
                <a:srgbClr val="025BA8"/>
              </a:buClr>
              <a:buSzPts val="2200"/>
              <a:buChar char="•"/>
            </a:pPr>
            <a:r>
              <a:rPr lang="en-US" dirty="0"/>
              <a:t>Many quads have minima at 0.0 with some offset </a:t>
            </a:r>
            <a:endParaRPr dirty="0"/>
          </a:p>
          <a:p>
            <a:pPr marL="742950" lvl="1" indent="-285750" algn="l" rtl="0">
              <a:spcBef>
                <a:spcPts val="600"/>
              </a:spcBef>
              <a:spcAft>
                <a:spcPts val="0"/>
              </a:spcAft>
              <a:buClr>
                <a:schemeClr val="dk1"/>
              </a:buClr>
              <a:buSzPts val="1800"/>
              <a:buChar char="•"/>
            </a:pPr>
            <a:r>
              <a:rPr lang="en-US" dirty="0"/>
              <a:t>Longer training time can improve this </a:t>
            </a:r>
            <a:endParaRPr dirty="0"/>
          </a:p>
          <a:p>
            <a:pPr marL="742950" lvl="1" indent="-285750" algn="l" rtl="0">
              <a:spcBef>
                <a:spcPts val="600"/>
              </a:spcBef>
              <a:spcAft>
                <a:spcPts val="0"/>
              </a:spcAft>
              <a:buClr>
                <a:schemeClr val="dk1"/>
              </a:buClr>
              <a:buSzPts val="1800"/>
              <a:buChar char="•"/>
            </a:pPr>
            <a:r>
              <a:rPr lang="en-US" dirty="0"/>
              <a:t>Ensemble methods may be more efficient </a:t>
            </a:r>
            <a:endParaRPr dirty="0"/>
          </a:p>
          <a:p>
            <a:pPr marL="342900" lvl="0" indent="-203200" algn="l" rtl="0">
              <a:spcBef>
                <a:spcPts val="600"/>
              </a:spcBef>
              <a:spcAft>
                <a:spcPts val="0"/>
              </a:spcAft>
              <a:buClr>
                <a:srgbClr val="025BA8"/>
              </a:buClr>
              <a:buSzPts val="2200"/>
              <a:buNone/>
            </a:pPr>
            <a:endParaRPr dirty="0"/>
          </a:p>
          <a:p>
            <a:pPr marL="342900" lvl="0" indent="-203200" algn="l" rtl="0">
              <a:spcBef>
                <a:spcPts val="600"/>
              </a:spcBef>
              <a:spcAft>
                <a:spcPts val="0"/>
              </a:spcAft>
              <a:buClr>
                <a:srgbClr val="025BA8"/>
              </a:buClr>
              <a:buSzPts val="2200"/>
              <a:buNone/>
            </a:pPr>
            <a:endParaRPr dirty="0"/>
          </a:p>
        </p:txBody>
      </p:sp>
      <p:pic>
        <p:nvPicPr>
          <p:cNvPr id="3" name="Picture 2" descr="A graph of a function&#10;&#10;Description automatically generated">
            <a:extLst>
              <a:ext uri="{FF2B5EF4-FFF2-40B4-BE49-F238E27FC236}">
                <a16:creationId xmlns:a16="http://schemas.microsoft.com/office/drawing/2014/main" id="{067B5F00-EF3D-76F7-B80E-10BB26CBF2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1028700"/>
            <a:ext cx="6000750" cy="48006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id="{FB5FE6C9-E5F1-7C4E-8B09-E3C3C4BCE79E}" vid="{65C4F854-89A2-9B44-97A2-3908CC7B53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24787</TotalTime>
  <Words>1065</Words>
  <Application>Microsoft Macintosh PowerPoint</Application>
  <PresentationFormat>Widescreen</PresentationFormat>
  <Paragraphs>101</Paragraphs>
  <Slides>18</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Century Gothic</vt:lpstr>
      <vt:lpstr>Gill Sans</vt:lpstr>
      <vt:lpstr>Gill Sans MT</vt:lpstr>
      <vt:lpstr>Times</vt:lpstr>
      <vt:lpstr>Office Theme</vt:lpstr>
      <vt:lpstr>Neural Networks for Anomaly Detection in LINACs, Injectors, and Transfer Lines  Jonathan Edelen, Dan Abell, Evan Carlin, Paul Moeller, Mike Keilman, Rob Nagler (RadiaSoft),  Kevin Brown and Vincent Schoefer (Brookhaven National Laboratory)  Chris Tennant, Brian Freeman, Reza Kazimi, and Daniel Moser (Jefferson Laboratory)</vt:lpstr>
      <vt:lpstr>Inverse models for anomaly detection</vt:lpstr>
      <vt:lpstr>Inverse models for anomaly detection</vt:lpstr>
      <vt:lpstr>Inverse models for anomaly detection</vt:lpstr>
      <vt:lpstr>AGS to RHIC transfer line</vt:lpstr>
      <vt:lpstr>Data generation principles</vt:lpstr>
      <vt:lpstr>AGS to RHIC transfer line study</vt:lpstr>
      <vt:lpstr>AGS to RHIC transfer line study</vt:lpstr>
      <vt:lpstr>Computing the Model Loss as Quadrupoles are Varied</vt:lpstr>
      <vt:lpstr>Consider an Ensemble of Models</vt:lpstr>
      <vt:lpstr>Overview of the CEBAF Injector</vt:lpstr>
      <vt:lpstr>A Smart Alarm System for the CEBAF Injector</vt:lpstr>
      <vt:lpstr>A Smart Alarm System for the CEBAF Injector</vt:lpstr>
      <vt:lpstr>A Smart Alarm System for the CEBAF Injector</vt:lpstr>
      <vt:lpstr>A Smart Alarm System for the CEBAF Injector</vt:lpstr>
      <vt:lpstr>A Smart Alarm System for the CEBAF Injector</vt:lpstr>
      <vt:lpstr>Conclusions</vt:lpstr>
      <vt:lpstr>Disclaimer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Modeling of Field Enhanced Thermionic Emission</dc:title>
  <dc:creator>Jonathan Edelen</dc:creator>
  <cp:lastModifiedBy>Jonathan Edelen</cp:lastModifiedBy>
  <cp:revision>745</cp:revision>
  <cp:lastPrinted>2019-02-27T20:28:06Z</cp:lastPrinted>
  <dcterms:created xsi:type="dcterms:W3CDTF">2019-07-13T16:43:49Z</dcterms:created>
  <dcterms:modified xsi:type="dcterms:W3CDTF">2023-10-06T17:43:19Z</dcterms:modified>
</cp:coreProperties>
</file>