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3"/>
    <p:sldMasterId id="214748368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</p:sldIdLst>
  <p:sldSz cy="6858000" cx="12192000"/>
  <p:notesSz cx="6858000" cy="9144000"/>
  <p:embeddedFontLst>
    <p:embeddedFont>
      <p:font typeface="Roboto"/>
      <p:regular r:id="rId49"/>
      <p:bold r:id="rId50"/>
      <p:italic r:id="rId51"/>
      <p:boldItalic r:id="rId5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1" Type="http://schemas.openxmlformats.org/officeDocument/2006/relationships/font" Target="fonts/Roboto-italic.fntdata"/><Relationship Id="rId50" Type="http://schemas.openxmlformats.org/officeDocument/2006/relationships/font" Target="fonts/Roboto-bold.fntdata"/><Relationship Id="rId52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4ac5570b90_1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4ac5570b90_1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0" name="Google Shape;330;g24ac5570b90_1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283bd66c7d7_0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2" name="Google Shape;352;g283bd66c7d7_0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g283bd66c7d7_0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24ac5570b90_1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24ac5570b90_1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3" name="Google Shape;363;g24ac5570b90_1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4ac5570b90_1_1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24ac5570b90_1_1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You can learn any transformation: image denoising, image shifting, rotations, translations, etc.</a:t>
            </a:r>
            <a:endParaRPr/>
          </a:p>
        </p:txBody>
      </p:sp>
      <p:sp>
        <p:nvSpPr>
          <p:cNvPr id="372" name="Google Shape;372;g24ac5570b90_1_1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24ac5570b90_1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24ac5570b90_1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g24ac5570b90_1_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g24ac5570b90_1_1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7" name="Google Shape;397;g24ac5570b90_1_1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It is like inverted self-supervised actually.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g24ac5570b90_1_1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4ac5570b90_1_2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4ac5570b90_1_2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9" name="Google Shape;419;g24ac5570b90_1_2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8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g24ac5570b90_1_2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g24ac5570b90_1_2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g24ac5570b90_1_27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83ff41ddff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283ff41ddff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g283ff41ddff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g24ac5570b90_1_3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5" name="Google Shape;465;g24ac5570b90_1_3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y_hat is the probability of a pixel belonging to the class (being inside the mask). if y=1 (the pixel belongs to the mask), p = y_hat, loss = -log(p), the loss is small if p is close to 1.</a:t>
            </a:r>
            <a:endParaRPr/>
          </a:p>
        </p:txBody>
      </p:sp>
      <p:sp>
        <p:nvSpPr>
          <p:cNvPr id="466" name="Google Shape;466;g24ac5570b90_1_3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83ff41ddff_0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283ff41ddff_0_1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g283ff41ddff_0_1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83bd66c7d7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83bd66c7d7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0" name="Google Shape;490;g283bd66c7d7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283bd66c7d7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283bd66c7d7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9" name="Google Shape;509;g283bd66c7d7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28831273043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4" name="Google Shape;524;g28831273043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5" name="Google Shape;525;g28831273043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283ff41ddff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283ff41ddff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7" name="Google Shape;547;g283ff41ddff_0_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283ff41ddff_0_1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283ff41ddff_0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g283ff41ddff_0_1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283bd66c7d7_0_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283bd66c7d7_0_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g283bd66c7d7_0_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5" name="Shape 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" name="Google Shape;576;g283ff41ddff_0_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7" name="Google Shape;577;g283ff41ddff_0_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coefficient of determination is a statistic that tells us how well the variations of our fit account for the variations of our data. If it is 0 it basically means: very bad fit, if it is 1 it would mean perfect fit.</a:t>
            </a:r>
            <a:endParaRPr/>
          </a:p>
        </p:txBody>
      </p:sp>
      <p:sp>
        <p:nvSpPr>
          <p:cNvPr id="578" name="Google Shape;578;g283ff41ddff_0_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83ff41ddff_0_1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283ff41ddff_0_1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2" name="Google Shape;592;g283ff41ddff_0_1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283ff41ddff_0_1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283ff41ddff_0_1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g283ff41ddff_0_1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83ff41ddff_0_2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83ff41ddff_0_2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283ff41ddff_0_2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5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g283ff41ddff_0_1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7" name="Google Shape;607;g283ff41ddff_0_1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8" name="Google Shape;608;g283ff41ddff_0_1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3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g283ff41ddff_0_20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5" name="Google Shape;615;g283ff41ddff_0_20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6" name="Google Shape;616;g283ff41ddff_0_20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2" name="Shape 6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Google Shape;623;g283ff41ddff_0_2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4" name="Google Shape;624;g283ff41ddff_0_2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5" name="Google Shape;625;g283ff41ddff_0_2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19207d59e5b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19207d59e5b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6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28831273043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" name="Google Shape;638;g28831273043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g28831273043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g28831273043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8" name="Google Shape;648;g28831273043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9" name="Google Shape;649;g28831273043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7" name="Shape 6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Google Shape;658;g288620966f1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9" name="Google Shape;659;g288620966f1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0" name="Google Shape;660;g288620966f1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8" name="Shape 6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Google Shape;669;g288620966f1_0_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0" name="Google Shape;670;g288620966f1_0_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1" name="Google Shape;671;g288620966f1_0_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288620966f1_0_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288620966f1_0_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9" name="Google Shape;679;g288620966f1_0_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g288620966f1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6" name="Google Shape;686;g288620966f1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7" name="Google Shape;687;g288620966f1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83ff41ddff_0_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83ff41ddff_0_2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beam passes. There is a gas. The beam ionizes the gas, the gas loses electrons and the gas atoms convert into positive charged atoms. The electrical field collects the resulting free electrons (ionization electrons).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83ff41ddff_0_2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5" name="Shape 6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Google Shape;696;g288620966f1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7" name="Google Shape;697;g288620966f1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8" name="Google Shape;698;g288620966f1_0_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288620966f1_0_5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5" name="Google Shape;705;g288620966f1_0_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g288620966f1_0_5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oogle Shape;712;g288620966f1_0_6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3" name="Google Shape;713;g288620966f1_0_6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4" name="Google Shape;714;g288620966f1_0_6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9" name="Shape 7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Google Shape;720;g288620966f1_0_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1" name="Google Shape;721;g288620966f1_0_7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2" name="Google Shape;722;g288620966f1_0_7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8659df79a3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8659df79a3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timepix3 (general purpose integrated circuit) is used in many other applications at CERN (Particle track reconstruction, X-rays imaging).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8659df79a3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24ac5570b90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24ac5570b90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g24ac5570b90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24ac5570b90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24ac5570b90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24ac5570b90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283ff41ddff_0_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283ff41ddff_0_1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283ff41ddff_0_10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83bd66c7d7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83bd66c7d7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g283bd66c7d7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11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2" name="Google Shape;82;p11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6" name="Google Shape;96;p13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13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13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4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5" name="Google Shape;105;p14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6" name="Google Shape;106;p14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14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14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9" name="Google Shape;109;p14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5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7" name="Google Shape;117;p15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5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15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1" name="Google Shape;121;p15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2" name="Google Shape;122;p15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3" name="Google Shape;123;p15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6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6" name="Google Shape;136;p17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17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8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45" name="Google Shape;145;p18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8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52" name="Google Shape;152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 ">
  <p:cSld name="Content   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6" name="Google Shape;156;p2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1800"/>
              </a:spcBef>
              <a:spcAft>
                <a:spcPts val="0"/>
              </a:spcAft>
              <a:buSzPts val="2100"/>
              <a:buNone/>
              <a:defRPr/>
            </a:lvl1pPr>
            <a:lvl2pPr indent="-342900" lvl="1" marL="914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36550" lvl="2" marL="1371600" rtl="0">
              <a:spcBef>
                <a:spcPts val="500"/>
              </a:spcBef>
              <a:spcAft>
                <a:spcPts val="0"/>
              </a:spcAft>
              <a:buSzPts val="1700"/>
              <a:buChar char="•"/>
              <a:defRPr/>
            </a:lvl3pPr>
            <a:lvl4pPr indent="-330200" lvl="3" marL="18288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4pPr>
            <a:lvl5pPr indent="-330200" lvl="4" marL="22860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5pPr>
            <a:lvl6pPr indent="-342900" lvl="5" marL="27432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71" name="Google Shape;171;p24"/>
          <p:cNvSpPr txBox="1"/>
          <p:nvPr>
            <p:ph idx="12" type="sldNum"/>
          </p:nvPr>
        </p:nvSpPr>
        <p:spPr>
          <a:xfrm>
            <a:off x="11296610" y="68556"/>
            <a:ext cx="7317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78" name="Google Shape;178;p26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79" name="Google Shape;179;p2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82" name="Google Shape;182;p2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85" name="Google Shape;185;p28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186" name="Google Shape;186;p28"/>
          <p:cNvSpPr txBox="1"/>
          <p:nvPr>
            <p:ph idx="12" type="sldNum"/>
          </p:nvPr>
        </p:nvSpPr>
        <p:spPr>
          <a:xfrm>
            <a:off x="11296610" y="68556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89" name="Google Shape;189;p29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90" name="Google Shape;190;p29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91" name="Google Shape;191;p2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94" name="Google Shape;194;p3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1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97" name="Google Shape;197;p31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98" name="Google Shape;198;p3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201" name="Google Shape;201;p3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33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205" name="Google Shape;205;p33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6" name="Google Shape;206;p33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07" name="Google Shape;207;p3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4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210" name="Google Shape;210;p3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213" name="Google Shape;213;p35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rtl="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rtl="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14" name="Google Shape;214;p3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07987" y="2427287"/>
            <a:ext cx="5616575" cy="3773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5"/>
          <p:cNvSpPr txBox="1"/>
          <p:nvPr>
            <p:ph idx="4" type="body"/>
          </p:nvPr>
        </p:nvSpPr>
        <p:spPr>
          <a:xfrm>
            <a:off x="6172200" y="2427287"/>
            <a:ext cx="5611813" cy="3773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colour or picture" showMasterSp="0">
  <p:cSld name="Full page colour or picture"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0" name="Google Shape;60;p8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7988" y="6364800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/>
          <p:nvPr>
            <p:ph idx="2" type="pic"/>
          </p:nvPr>
        </p:nvSpPr>
        <p:spPr>
          <a:xfrm>
            <a:off x="0" y="-29980"/>
            <a:ext cx="12192000" cy="623075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8075612" y="-48846"/>
            <a:ext cx="4116387" cy="6249621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"/>
          <p:cNvSpPr/>
          <p:nvPr>
            <p:ph idx="2" type="pic"/>
          </p:nvPr>
        </p:nvSpPr>
        <p:spPr>
          <a:xfrm>
            <a:off x="6167438" y="0"/>
            <a:ext cx="6024562" cy="62071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2" name="Google Shape;72;p10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5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4" name="Google Shape;174;p25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indent="-3492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75" name="Google Shape;175;p2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 algn="r">
              <a:buNone/>
              <a:defRPr sz="1300">
                <a:solidFill>
                  <a:schemeClr val="dk2"/>
                </a:solidFill>
              </a:defRPr>
            </a:lvl1pPr>
            <a:lvl2pPr lvl="1" rtl="0" algn="r">
              <a:buNone/>
              <a:defRPr sz="1300">
                <a:solidFill>
                  <a:schemeClr val="dk2"/>
                </a:solidFill>
              </a:defRPr>
            </a:lvl2pPr>
            <a:lvl3pPr lvl="2" rtl="0" algn="r">
              <a:buNone/>
              <a:defRPr sz="1300">
                <a:solidFill>
                  <a:schemeClr val="dk2"/>
                </a:solidFill>
              </a:defRPr>
            </a:lvl3pPr>
            <a:lvl4pPr lvl="3" rtl="0" algn="r">
              <a:buNone/>
              <a:defRPr sz="1300">
                <a:solidFill>
                  <a:schemeClr val="dk2"/>
                </a:solidFill>
              </a:defRPr>
            </a:lvl4pPr>
            <a:lvl5pPr lvl="4" rtl="0" algn="r">
              <a:buNone/>
              <a:defRPr sz="1300">
                <a:solidFill>
                  <a:schemeClr val="dk2"/>
                </a:solidFill>
              </a:defRPr>
            </a:lvl5pPr>
            <a:lvl6pPr lvl="5" rtl="0" algn="r">
              <a:buNone/>
              <a:defRPr sz="1300">
                <a:solidFill>
                  <a:schemeClr val="dk2"/>
                </a:solidFill>
              </a:defRPr>
            </a:lvl6pPr>
            <a:lvl7pPr lvl="6" rtl="0" algn="r">
              <a:buNone/>
              <a:defRPr sz="1300">
                <a:solidFill>
                  <a:schemeClr val="dk2"/>
                </a:solidFill>
              </a:defRPr>
            </a:lvl7pPr>
            <a:lvl8pPr lvl="7" rtl="0" algn="r">
              <a:buNone/>
              <a:defRPr sz="1300">
                <a:solidFill>
                  <a:schemeClr val="dk2"/>
                </a:solidFill>
              </a:defRPr>
            </a:lvl8pPr>
            <a:lvl9pPr lvl="8" rtl="0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2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6.png"/><Relationship Id="rId4" Type="http://schemas.openxmlformats.org/officeDocument/2006/relationships/image" Target="../media/image25.png"/><Relationship Id="rId5" Type="http://schemas.openxmlformats.org/officeDocument/2006/relationships/image" Target="../media/image19.png"/><Relationship Id="rId6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19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5.png"/><Relationship Id="rId4" Type="http://schemas.openxmlformats.org/officeDocument/2006/relationships/image" Target="../media/image2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4.png"/><Relationship Id="rId4" Type="http://schemas.openxmlformats.org/officeDocument/2006/relationships/image" Target="../media/image21.png"/><Relationship Id="rId5" Type="http://schemas.openxmlformats.org/officeDocument/2006/relationships/image" Target="../media/image3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6.png"/><Relationship Id="rId4" Type="http://schemas.openxmlformats.org/officeDocument/2006/relationships/image" Target="../media/image29.png"/><Relationship Id="rId5" Type="http://schemas.openxmlformats.org/officeDocument/2006/relationships/image" Target="../media/image36.png"/><Relationship Id="rId6" Type="http://schemas.openxmlformats.org/officeDocument/2006/relationships/image" Target="../media/image2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Relationship Id="rId4" Type="http://schemas.openxmlformats.org/officeDocument/2006/relationships/image" Target="../media/image3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4.png"/><Relationship Id="rId4" Type="http://schemas.openxmlformats.org/officeDocument/2006/relationships/image" Target="../media/image4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8.png"/><Relationship Id="rId4" Type="http://schemas.openxmlformats.org/officeDocument/2006/relationships/image" Target="../media/image35.png"/><Relationship Id="rId5" Type="http://schemas.openxmlformats.org/officeDocument/2006/relationships/image" Target="../media/image37.png"/><Relationship Id="rId6" Type="http://schemas.openxmlformats.org/officeDocument/2006/relationships/image" Target="../media/image3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6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hyperlink" Target="https://emojipedia.org/open-book" TargetMode="External"/><Relationship Id="rId4" Type="http://schemas.openxmlformats.org/officeDocument/2006/relationships/hyperlink" Target="https://emojipedia.org/cloud-with-rain" TargetMode="Externa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1.png"/><Relationship Id="rId4" Type="http://schemas.openxmlformats.org/officeDocument/2006/relationships/image" Target="../media/image44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4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5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6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4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0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47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48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3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1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/>
          <p:nvPr>
            <p:ph type="ctrTitle"/>
          </p:nvPr>
        </p:nvSpPr>
        <p:spPr>
          <a:xfrm>
            <a:off x="1598850" y="3228175"/>
            <a:ext cx="89943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3600"/>
              <a:t>Machine Learning &amp; Data Processing for Beam Profile Measurements</a:t>
            </a:r>
            <a:endParaRPr sz="3600"/>
          </a:p>
        </p:txBody>
      </p:sp>
      <p:sp>
        <p:nvSpPr>
          <p:cNvPr id="222" name="Google Shape;222;p37"/>
          <p:cNvSpPr txBox="1"/>
          <p:nvPr>
            <p:ph idx="1" type="subTitle"/>
          </p:nvPr>
        </p:nvSpPr>
        <p:spPr>
          <a:xfrm>
            <a:off x="479700" y="4857400"/>
            <a:ext cx="11232600" cy="16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Javier Martínez Samblas, </a:t>
            </a:r>
            <a:r>
              <a:rPr lang="en-US" sz="1800"/>
              <a:t>Manuel Gonzalez-Berges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b="1" lang="en-US" sz="1800"/>
              <a:t>Contributions by</a:t>
            </a:r>
            <a:r>
              <a:rPr lang="en-US" sz="1800"/>
              <a:t>: 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Glenn Anta, Clara Marie Fleisig, Verena Kain, Mark Mclean, Hampus Sandberg, James Storey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07/10/2023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4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3" name="Google Shape;333;p46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Previous work: DBSCAN Clustering</a:t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334" name="Google Shape;334;p46"/>
          <p:cNvSpPr txBox="1"/>
          <p:nvPr>
            <p:ph type="title"/>
          </p:nvPr>
        </p:nvSpPr>
        <p:spPr>
          <a:xfrm>
            <a:off x="336575" y="9394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300">
                <a:solidFill>
                  <a:srgbClr val="171717"/>
                </a:solidFill>
              </a:rPr>
              <a:t>Expert knowledge</a:t>
            </a:r>
            <a:r>
              <a:rPr b="0" lang="en-US" sz="2300">
                <a:solidFill>
                  <a:srgbClr val="171717"/>
                </a:solidFill>
              </a:rPr>
              <a:t>: “Beam losses refer to clusters of points that are sufficiently close together at a given time; everything else is signal (</a:t>
            </a:r>
            <a:r>
              <a:rPr lang="en-US" sz="2300">
                <a:solidFill>
                  <a:srgbClr val="171717"/>
                </a:solidFill>
              </a:rPr>
              <a:t>ionization electrons</a:t>
            </a:r>
            <a:r>
              <a:rPr b="0" lang="en-US" sz="2300">
                <a:solidFill>
                  <a:srgbClr val="171717"/>
                </a:solidFill>
              </a:rPr>
              <a:t>).”</a:t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335" name="Google Shape;335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9975" y="2337699"/>
            <a:ext cx="5145000" cy="3414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275" y="3244311"/>
            <a:ext cx="2828676" cy="160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46"/>
          <p:cNvSpPr txBox="1"/>
          <p:nvPr/>
        </p:nvSpPr>
        <p:spPr>
          <a:xfrm>
            <a:off x="1466400" y="4852800"/>
            <a:ext cx="13404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nanoseconds</a:t>
            </a:r>
            <a:endParaRPr sz="1200"/>
          </a:p>
        </p:txBody>
      </p:sp>
      <p:cxnSp>
        <p:nvCxnSpPr>
          <p:cNvPr id="338" name="Google Shape;338;p46"/>
          <p:cNvCxnSpPr/>
          <p:nvPr/>
        </p:nvCxnSpPr>
        <p:spPr>
          <a:xfrm>
            <a:off x="1621150" y="5240325"/>
            <a:ext cx="1010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39" name="Google Shape;339;p46"/>
          <p:cNvSpPr txBox="1"/>
          <p:nvPr/>
        </p:nvSpPr>
        <p:spPr>
          <a:xfrm>
            <a:off x="639550" y="36459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C1</a:t>
            </a:r>
            <a:endParaRPr sz="1000"/>
          </a:p>
        </p:txBody>
      </p:sp>
      <p:sp>
        <p:nvSpPr>
          <p:cNvPr id="340" name="Google Shape;340;p46"/>
          <p:cNvSpPr txBox="1"/>
          <p:nvPr/>
        </p:nvSpPr>
        <p:spPr>
          <a:xfrm>
            <a:off x="1724475" y="36459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C2</a:t>
            </a:r>
            <a:endParaRPr sz="1000"/>
          </a:p>
        </p:txBody>
      </p:sp>
      <p:sp>
        <p:nvSpPr>
          <p:cNvPr id="341" name="Google Shape;341;p46"/>
          <p:cNvSpPr txBox="1"/>
          <p:nvPr/>
        </p:nvSpPr>
        <p:spPr>
          <a:xfrm>
            <a:off x="2809400" y="35697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C3</a:t>
            </a:r>
            <a:endParaRPr sz="1000"/>
          </a:p>
        </p:txBody>
      </p:sp>
      <p:sp>
        <p:nvSpPr>
          <p:cNvPr id="342" name="Google Shape;342;p46"/>
          <p:cNvSpPr txBox="1"/>
          <p:nvPr/>
        </p:nvSpPr>
        <p:spPr>
          <a:xfrm>
            <a:off x="506712" y="2803000"/>
            <a:ext cx="3259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3D85C6"/>
                </a:solidFill>
              </a:rPr>
              <a:t>TIME CLUSTERING</a:t>
            </a:r>
            <a:endParaRPr b="1" sz="1800">
              <a:solidFill>
                <a:srgbClr val="3D85C6"/>
              </a:solidFill>
            </a:endParaRPr>
          </a:p>
        </p:txBody>
      </p:sp>
      <p:pic>
        <p:nvPicPr>
          <p:cNvPr id="343" name="Google Shape;343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11150" y="3885550"/>
            <a:ext cx="1768624" cy="2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46"/>
          <p:cNvSpPr txBox="1"/>
          <p:nvPr/>
        </p:nvSpPr>
        <p:spPr>
          <a:xfrm>
            <a:off x="7185421" y="1972588"/>
            <a:ext cx="360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3D85C6"/>
                </a:solidFill>
              </a:rPr>
              <a:t>SPATIAL CLUSTERING</a:t>
            </a:r>
            <a:endParaRPr b="1" sz="1800">
              <a:solidFill>
                <a:srgbClr val="3D85C6"/>
              </a:solidFill>
            </a:endParaRPr>
          </a:p>
        </p:txBody>
      </p:sp>
      <p:cxnSp>
        <p:nvCxnSpPr>
          <p:cNvPr id="345" name="Google Shape;345;p46"/>
          <p:cNvCxnSpPr/>
          <p:nvPr/>
        </p:nvCxnSpPr>
        <p:spPr>
          <a:xfrm>
            <a:off x="3661975" y="4011875"/>
            <a:ext cx="177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6" name="Google Shape;346;p46"/>
          <p:cNvCxnSpPr/>
          <p:nvPr/>
        </p:nvCxnSpPr>
        <p:spPr>
          <a:xfrm>
            <a:off x="5920925" y="4011875"/>
            <a:ext cx="1779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7" name="Google Shape;347;p46"/>
          <p:cNvSpPr txBox="1"/>
          <p:nvPr/>
        </p:nvSpPr>
        <p:spPr>
          <a:xfrm>
            <a:off x="4554813" y="40797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C3</a:t>
            </a:r>
            <a:endParaRPr sz="1000"/>
          </a:p>
        </p:txBody>
      </p:sp>
      <p:sp>
        <p:nvSpPr>
          <p:cNvPr id="348" name="Google Shape;348;p46"/>
          <p:cNvSpPr txBox="1"/>
          <p:nvPr/>
        </p:nvSpPr>
        <p:spPr>
          <a:xfrm>
            <a:off x="4044673" y="3069150"/>
            <a:ext cx="17016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3D85C6"/>
                </a:solidFill>
              </a:rPr>
              <a:t>apply spatial clustering to </a:t>
            </a:r>
            <a:r>
              <a:rPr b="1" lang="en-US" sz="1300">
                <a:solidFill>
                  <a:srgbClr val="3D85C6"/>
                </a:solidFill>
              </a:rPr>
              <a:t>every time cluster found</a:t>
            </a:r>
            <a:endParaRPr b="1" sz="1300">
              <a:solidFill>
                <a:srgbClr val="3D85C6"/>
              </a:solidFill>
            </a:endParaRPr>
          </a:p>
        </p:txBody>
      </p:sp>
      <p:sp>
        <p:nvSpPr>
          <p:cNvPr id="349" name="Google Shape;349;p4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6" name="Google Shape;356;p47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It works but it is too slow…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357" name="Google Shape;357;p47"/>
          <p:cNvSpPr txBox="1"/>
          <p:nvPr>
            <p:ph type="title"/>
          </p:nvPr>
        </p:nvSpPr>
        <p:spPr>
          <a:xfrm>
            <a:off x="336575" y="939475"/>
            <a:ext cx="116202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300">
                <a:solidFill>
                  <a:srgbClr val="171717"/>
                </a:solidFill>
              </a:rPr>
              <a:t>It takes from </a:t>
            </a:r>
            <a:r>
              <a:rPr lang="en-US" sz="2300">
                <a:solidFill>
                  <a:srgbClr val="171717"/>
                </a:solidFill>
              </a:rPr>
              <a:t>20 to 100</a:t>
            </a:r>
            <a:r>
              <a:rPr b="0" lang="en-US" sz="2300">
                <a:solidFill>
                  <a:srgbClr val="171717"/>
                </a:solidFill>
              </a:rPr>
              <a:t> </a:t>
            </a:r>
            <a:r>
              <a:rPr lang="en-US" sz="2300">
                <a:solidFill>
                  <a:srgbClr val="171717"/>
                </a:solidFill>
              </a:rPr>
              <a:t>seconds </a:t>
            </a:r>
            <a:r>
              <a:rPr b="0" lang="en-US" sz="2300">
                <a:solidFill>
                  <a:srgbClr val="171717"/>
                </a:solidFill>
              </a:rPr>
              <a:t>to analyze </a:t>
            </a:r>
            <a:r>
              <a:rPr lang="en-US" sz="2300">
                <a:solidFill>
                  <a:srgbClr val="171717"/>
                </a:solidFill>
              </a:rPr>
              <a:t>each acquisition</a:t>
            </a:r>
            <a:r>
              <a:rPr b="0" lang="en-US" sz="2300">
                <a:solidFill>
                  <a:srgbClr val="171717"/>
                </a:solidFill>
              </a:rPr>
              <a:t> (even with multiprocessing on several CPUs)</a:t>
            </a:r>
            <a:endParaRPr b="0" sz="2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358" name="Google Shape;35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09938" y="1744675"/>
            <a:ext cx="6810225" cy="4251901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4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4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6" name="Google Shape;366;p48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How can ML help us?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367" name="Google Shape;367;p48"/>
          <p:cNvSpPr txBox="1"/>
          <p:nvPr/>
        </p:nvSpPr>
        <p:spPr>
          <a:xfrm>
            <a:off x="296000" y="676800"/>
            <a:ext cx="11742900" cy="49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1" lang="en-US" sz="2300">
                <a:solidFill>
                  <a:srgbClr val="171717"/>
                </a:solidFill>
              </a:rPr>
              <a:t>Unsupervised </a:t>
            </a:r>
            <a:r>
              <a:rPr b="1" lang="en-US" sz="2400">
                <a:solidFill>
                  <a:srgbClr val="171717"/>
                </a:solidFill>
              </a:rPr>
              <a:t>learning</a:t>
            </a:r>
            <a:r>
              <a:rPr lang="en-US" sz="2300">
                <a:solidFill>
                  <a:srgbClr val="171717"/>
                </a:solidFill>
              </a:rPr>
              <a:t>. Trying to directly detect the noise without labeled data.</a:t>
            </a:r>
            <a:endParaRPr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1" lang="en-US" sz="2300">
                <a:solidFill>
                  <a:srgbClr val="171717"/>
                </a:solidFill>
              </a:rPr>
              <a:t>Supervised</a:t>
            </a:r>
            <a:r>
              <a:rPr lang="en-US" sz="2300">
                <a:solidFill>
                  <a:srgbClr val="171717"/>
                </a:solidFill>
              </a:rPr>
              <a:t> </a:t>
            </a:r>
            <a:r>
              <a:rPr b="1" lang="en-US" sz="2300">
                <a:solidFill>
                  <a:srgbClr val="171717"/>
                </a:solidFill>
              </a:rPr>
              <a:t>learning</a:t>
            </a:r>
            <a:r>
              <a:rPr lang="en-US" sz="2300">
                <a:solidFill>
                  <a:srgbClr val="171717"/>
                </a:solidFill>
              </a:rPr>
              <a:t>. Using denoised data as our ground truth.</a:t>
            </a:r>
            <a:endParaRPr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1" lang="en-US" sz="2300">
                <a:solidFill>
                  <a:srgbClr val="171717"/>
                </a:solidFill>
              </a:rPr>
              <a:t>Self-supervised learning</a:t>
            </a:r>
            <a:r>
              <a:rPr lang="en-US" sz="2300">
                <a:solidFill>
                  <a:srgbClr val="171717"/>
                </a:solidFill>
              </a:rPr>
              <a:t>. Creating noisy synthetic images from clean data and train in a supervised way.</a:t>
            </a:r>
            <a:endParaRPr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1" lang="en-US" sz="2300">
                <a:solidFill>
                  <a:srgbClr val="171717"/>
                </a:solidFill>
              </a:rPr>
              <a:t>Algorithms:</a:t>
            </a:r>
            <a:endParaRPr b="1" sz="2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rgbClr val="171717"/>
              </a:solidFill>
            </a:endParaRPr>
          </a:p>
          <a:p>
            <a:pPr indent="-3746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○"/>
            </a:pPr>
            <a:r>
              <a:rPr lang="en-US" sz="2300">
                <a:solidFill>
                  <a:srgbClr val="171717"/>
                </a:solidFill>
              </a:rPr>
              <a:t>Traditional methods (e.g. median filtering, wavelet denoising, etc.)</a:t>
            </a:r>
            <a:endParaRPr sz="23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171717"/>
              </a:solidFill>
            </a:endParaRPr>
          </a:p>
          <a:p>
            <a:pPr indent="-3746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○"/>
            </a:pPr>
            <a:r>
              <a:rPr b="1" lang="en-US" sz="2300">
                <a:solidFill>
                  <a:srgbClr val="171717"/>
                </a:solidFill>
              </a:rPr>
              <a:t>Autoencoders (our selection / baseline)</a:t>
            </a:r>
            <a:endParaRPr b="1" sz="23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171717"/>
              </a:solidFill>
            </a:endParaRPr>
          </a:p>
          <a:p>
            <a:pPr indent="-3746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○"/>
            </a:pPr>
            <a:r>
              <a:rPr lang="en-US" sz="2300">
                <a:solidFill>
                  <a:srgbClr val="171717"/>
                </a:solidFill>
              </a:rPr>
              <a:t>Generative Adversarial Networks (GANs)</a:t>
            </a:r>
            <a:endParaRPr sz="23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171717"/>
              </a:solidFill>
            </a:endParaRPr>
          </a:p>
          <a:p>
            <a:pPr indent="-3746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○"/>
            </a:pPr>
            <a:r>
              <a:rPr lang="en-US" sz="2300">
                <a:solidFill>
                  <a:srgbClr val="171717"/>
                </a:solidFill>
              </a:rPr>
              <a:t>Vision </a:t>
            </a:r>
            <a:r>
              <a:rPr lang="en-US" sz="2300">
                <a:solidFill>
                  <a:srgbClr val="171717"/>
                </a:solidFill>
              </a:rPr>
              <a:t>Transformers (ViT)</a:t>
            </a:r>
            <a:endParaRPr/>
          </a:p>
        </p:txBody>
      </p:sp>
      <p:sp>
        <p:nvSpPr>
          <p:cNvPr id="368" name="Google Shape;368;p4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5" name="Google Shape;375;p49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What is an autoencoder?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376" name="Google Shape;376;p49"/>
          <p:cNvPicPr preferRelativeResize="0"/>
          <p:nvPr/>
        </p:nvPicPr>
        <p:blipFill rotWithShape="1">
          <a:blip r:embed="rId3">
            <a:alphaModFix/>
          </a:blip>
          <a:srcRect b="15888" l="0" r="0" t="0"/>
          <a:stretch/>
        </p:blipFill>
        <p:spPr>
          <a:xfrm>
            <a:off x="1804275" y="1359713"/>
            <a:ext cx="8583425" cy="3833775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49"/>
          <p:cNvSpPr txBox="1"/>
          <p:nvPr/>
        </p:nvSpPr>
        <p:spPr>
          <a:xfrm>
            <a:off x="2469499" y="5345875"/>
            <a:ext cx="6786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Difference between AutoEncoder (AE) and Variational AutoEncoder (VAE) (Aqee Anwar) (https://towardsdatascience.com/)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4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5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5" name="Google Shape;385;p5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Proposal: using autoencoders to speed up the process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386" name="Google Shape;386;p50"/>
          <p:cNvSpPr txBox="1"/>
          <p:nvPr>
            <p:ph type="title"/>
          </p:nvPr>
        </p:nvSpPr>
        <p:spPr>
          <a:xfrm>
            <a:off x="336575" y="9394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300">
                <a:solidFill>
                  <a:srgbClr val="171717"/>
                </a:solidFill>
              </a:rPr>
              <a:t>Assumption: </a:t>
            </a:r>
            <a:r>
              <a:rPr b="0" lang="en-US" sz="2300">
                <a:solidFill>
                  <a:srgbClr val="171717"/>
                </a:solidFill>
              </a:rPr>
              <a:t>"DBSCAN works. Let’s train a neural network in a supervised way </a:t>
            </a:r>
            <a:r>
              <a:rPr lang="en-US" sz="2300">
                <a:solidFill>
                  <a:srgbClr val="171717"/>
                </a:solidFill>
              </a:rPr>
              <a:t>to learn the mapping</a:t>
            </a:r>
            <a:r>
              <a:rPr b="0" lang="en-US" sz="2300">
                <a:solidFill>
                  <a:srgbClr val="171717"/>
                </a:solidFill>
              </a:rPr>
              <a:t> from the noisy to the denoised DBSCAN outputs.”</a:t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387" name="Google Shape;387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05675" y="1632525"/>
            <a:ext cx="5780649" cy="3773949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50"/>
          <p:cNvSpPr txBox="1"/>
          <p:nvPr/>
        </p:nvSpPr>
        <p:spPr>
          <a:xfrm>
            <a:off x="5208125" y="1982550"/>
            <a:ext cx="10359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U-NET</a:t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389" name="Google Shape;389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850" y="3266452"/>
            <a:ext cx="2077263" cy="50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5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186050" y="3266449"/>
            <a:ext cx="2046573" cy="506100"/>
          </a:xfrm>
          <a:prstGeom prst="rect">
            <a:avLst/>
          </a:prstGeom>
          <a:noFill/>
          <a:ln>
            <a:noFill/>
          </a:ln>
        </p:spPr>
      </p:pic>
      <p:sp>
        <p:nvSpPr>
          <p:cNvPr id="391" name="Google Shape;391;p50"/>
          <p:cNvSpPr txBox="1"/>
          <p:nvPr/>
        </p:nvSpPr>
        <p:spPr>
          <a:xfrm>
            <a:off x="849895" y="2735025"/>
            <a:ext cx="1687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NOISY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392" name="Google Shape;392;p50"/>
          <p:cNvSpPr txBox="1"/>
          <p:nvPr/>
        </p:nvSpPr>
        <p:spPr>
          <a:xfrm>
            <a:off x="9365733" y="2735025"/>
            <a:ext cx="1687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DENOISED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393" name="Google Shape;393;p50"/>
          <p:cNvSpPr txBox="1"/>
          <p:nvPr/>
        </p:nvSpPr>
        <p:spPr>
          <a:xfrm>
            <a:off x="2621899" y="5540825"/>
            <a:ext cx="678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U-Net: Convolutional Networks for Biomedical Image Segmentation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5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01" name="Google Shape;401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8775" y="2631650"/>
            <a:ext cx="3279423" cy="2140999"/>
          </a:xfrm>
          <a:prstGeom prst="rect">
            <a:avLst/>
          </a:prstGeom>
          <a:noFill/>
          <a:ln>
            <a:noFill/>
          </a:ln>
        </p:spPr>
      </p:pic>
      <p:sp>
        <p:nvSpPr>
          <p:cNvPr id="402" name="Google Shape;402;p51"/>
          <p:cNvSpPr txBox="1"/>
          <p:nvPr/>
        </p:nvSpPr>
        <p:spPr>
          <a:xfrm>
            <a:off x="1391058" y="2683475"/>
            <a:ext cx="1687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NOISY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03" name="Google Shape;403;p51"/>
          <p:cNvSpPr txBox="1"/>
          <p:nvPr/>
        </p:nvSpPr>
        <p:spPr>
          <a:xfrm>
            <a:off x="8601301" y="270785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DENOISED BINARY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04" name="Google Shape;404;p51"/>
          <p:cNvSpPr txBox="1"/>
          <p:nvPr/>
        </p:nvSpPr>
        <p:spPr>
          <a:xfrm>
            <a:off x="4330351" y="2101175"/>
            <a:ext cx="33789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U-NET ARCHITECTURE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405" name="Google Shape;405;p51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Training Stage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406" name="Google Shape;406;p51"/>
          <p:cNvPicPr preferRelativeResize="0"/>
          <p:nvPr/>
        </p:nvPicPr>
        <p:blipFill rotWithShape="1">
          <a:blip r:embed="rId4">
            <a:alphaModFix/>
          </a:blip>
          <a:srcRect b="67794" l="0" r="0" t="2174"/>
          <a:stretch/>
        </p:blipFill>
        <p:spPr>
          <a:xfrm>
            <a:off x="52938" y="3030562"/>
            <a:ext cx="4472622" cy="134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7" name="Google Shape;407;p51"/>
          <p:cNvPicPr preferRelativeResize="0"/>
          <p:nvPr/>
        </p:nvPicPr>
        <p:blipFill rotWithShape="1">
          <a:blip r:embed="rId5">
            <a:alphaModFix/>
          </a:blip>
          <a:srcRect b="3973" l="0" r="0" t="52308"/>
          <a:stretch/>
        </p:blipFill>
        <p:spPr>
          <a:xfrm>
            <a:off x="7921350" y="3061300"/>
            <a:ext cx="3909002" cy="12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408" name="Google Shape;408;p51"/>
          <p:cNvSpPr txBox="1"/>
          <p:nvPr/>
        </p:nvSpPr>
        <p:spPr>
          <a:xfrm>
            <a:off x="8601301" y="172440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DBSCAN OUTPUT</a:t>
            </a:r>
            <a:endParaRPr b="1">
              <a:solidFill>
                <a:schemeClr val="dk1"/>
              </a:solidFill>
            </a:endParaRPr>
          </a:p>
        </p:txBody>
      </p:sp>
      <p:cxnSp>
        <p:nvCxnSpPr>
          <p:cNvPr id="409" name="Google Shape;409;p51"/>
          <p:cNvCxnSpPr/>
          <p:nvPr/>
        </p:nvCxnSpPr>
        <p:spPr>
          <a:xfrm>
            <a:off x="10020301" y="2154300"/>
            <a:ext cx="0" cy="477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410" name="Google Shape;410;p5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138475" y="2210402"/>
            <a:ext cx="365121" cy="3651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5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2" name="Google Shape;412;p51"/>
          <p:cNvCxnSpPr>
            <a:endCxn id="408" idx="0"/>
          </p:cNvCxnSpPr>
          <p:nvPr/>
        </p:nvCxnSpPr>
        <p:spPr>
          <a:xfrm flipH="1" rot="10800000">
            <a:off x="2234701" y="1724400"/>
            <a:ext cx="7785600" cy="959100"/>
          </a:xfrm>
          <a:prstGeom prst="bentConnector4">
            <a:avLst>
              <a:gd fmla="val -6" name="adj1"/>
              <a:gd fmla="val 124828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13" name="Google Shape;413;p51"/>
          <p:cNvSpPr/>
          <p:nvPr/>
        </p:nvSpPr>
        <p:spPr>
          <a:xfrm>
            <a:off x="2135200" y="2687650"/>
            <a:ext cx="198900" cy="1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414" name="Google Shape;414;p51"/>
          <p:cNvSpPr txBox="1"/>
          <p:nvPr/>
        </p:nvSpPr>
        <p:spPr>
          <a:xfrm>
            <a:off x="4429939" y="1086175"/>
            <a:ext cx="32793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DENOISE USING DBSCAN (SLOW)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15" name="Google Shape;415;p51"/>
          <p:cNvSpPr txBox="1"/>
          <p:nvPr/>
        </p:nvSpPr>
        <p:spPr>
          <a:xfrm>
            <a:off x="10435700" y="2181725"/>
            <a:ext cx="7668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binarize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5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2" name="Google Shape;422;p52"/>
          <p:cNvSpPr txBox="1"/>
          <p:nvPr/>
        </p:nvSpPr>
        <p:spPr>
          <a:xfrm>
            <a:off x="1752883" y="1173138"/>
            <a:ext cx="1687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NOISY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23" name="Google Shape;423;p52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Inference</a:t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424" name="Google Shape;424;p52"/>
          <p:cNvPicPr preferRelativeResize="0"/>
          <p:nvPr/>
        </p:nvPicPr>
        <p:blipFill rotWithShape="1">
          <a:blip r:embed="rId3">
            <a:alphaModFix/>
          </a:blip>
          <a:srcRect b="67794" l="0" r="0" t="2174"/>
          <a:stretch/>
        </p:blipFill>
        <p:spPr>
          <a:xfrm>
            <a:off x="414763" y="1520225"/>
            <a:ext cx="4472622" cy="134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5" name="Google Shape;425;p52"/>
          <p:cNvPicPr preferRelativeResize="0"/>
          <p:nvPr/>
        </p:nvPicPr>
        <p:blipFill rotWithShape="1">
          <a:blip r:embed="rId4">
            <a:alphaModFix/>
          </a:blip>
          <a:srcRect b="52221" l="0" r="0" t="4843"/>
          <a:stretch/>
        </p:blipFill>
        <p:spPr>
          <a:xfrm>
            <a:off x="517400" y="4334875"/>
            <a:ext cx="3980093" cy="12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52"/>
          <p:cNvSpPr txBox="1"/>
          <p:nvPr/>
        </p:nvSpPr>
        <p:spPr>
          <a:xfrm>
            <a:off x="907026" y="3346075"/>
            <a:ext cx="3378900" cy="5061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Our trained </a:t>
            </a:r>
            <a:r>
              <a:rPr b="1" lang="en-US" sz="2000">
                <a:solidFill>
                  <a:schemeClr val="dk1"/>
                </a:solidFill>
              </a:rPr>
              <a:t>U-NET model</a:t>
            </a:r>
            <a:endParaRPr b="1" sz="2000">
              <a:solidFill>
                <a:schemeClr val="dk1"/>
              </a:solidFill>
            </a:endParaRPr>
          </a:p>
        </p:txBody>
      </p:sp>
      <p:cxnSp>
        <p:nvCxnSpPr>
          <p:cNvPr id="427" name="Google Shape;427;p52"/>
          <p:cNvCxnSpPr/>
          <p:nvPr/>
        </p:nvCxnSpPr>
        <p:spPr>
          <a:xfrm>
            <a:off x="2651074" y="2926538"/>
            <a:ext cx="0" cy="35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28" name="Google Shape;428;p52"/>
          <p:cNvCxnSpPr/>
          <p:nvPr/>
        </p:nvCxnSpPr>
        <p:spPr>
          <a:xfrm>
            <a:off x="2665524" y="3940713"/>
            <a:ext cx="0" cy="35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29" name="Google Shape;429;p52"/>
          <p:cNvSpPr/>
          <p:nvPr/>
        </p:nvSpPr>
        <p:spPr>
          <a:xfrm>
            <a:off x="5449425" y="3344250"/>
            <a:ext cx="486600" cy="506100"/>
          </a:xfrm>
          <a:prstGeom prst="ellipse">
            <a:avLst/>
          </a:prstGeom>
          <a:solidFill>
            <a:srgbClr val="9FC5E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X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430" name="Google Shape;430;p52"/>
          <p:cNvPicPr preferRelativeResize="0"/>
          <p:nvPr/>
        </p:nvPicPr>
        <p:blipFill rotWithShape="1">
          <a:blip r:embed="rId3">
            <a:alphaModFix/>
          </a:blip>
          <a:srcRect b="34910" l="0" r="0" t="34725"/>
          <a:stretch/>
        </p:blipFill>
        <p:spPr>
          <a:xfrm>
            <a:off x="6318100" y="2780265"/>
            <a:ext cx="5393526" cy="16377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1" name="Google Shape;431;p52"/>
          <p:cNvCxnSpPr>
            <a:stCxn id="424" idx="3"/>
            <a:endCxn id="429" idx="2"/>
          </p:cNvCxnSpPr>
          <p:nvPr/>
        </p:nvCxnSpPr>
        <p:spPr>
          <a:xfrm>
            <a:off x="4887385" y="2191813"/>
            <a:ext cx="561900" cy="1405500"/>
          </a:xfrm>
          <a:prstGeom prst="bentConnector3">
            <a:avLst>
              <a:gd fmla="val 50012" name="adj1"/>
            </a:avLst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32" name="Google Shape;432;p52"/>
          <p:cNvCxnSpPr/>
          <p:nvPr/>
        </p:nvCxnSpPr>
        <p:spPr>
          <a:xfrm flipH="1">
            <a:off x="4887385" y="3597313"/>
            <a:ext cx="561900" cy="1405500"/>
          </a:xfrm>
          <a:prstGeom prst="bentConnector3">
            <a:avLst>
              <a:gd fmla="val 50012" name="adj1"/>
            </a:avLst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33" name="Google Shape;433;p52"/>
          <p:cNvCxnSpPr/>
          <p:nvPr/>
        </p:nvCxnSpPr>
        <p:spPr>
          <a:xfrm rot="10800000">
            <a:off x="4460650" y="5002825"/>
            <a:ext cx="395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434" name="Google Shape;434;p52"/>
          <p:cNvCxnSpPr/>
          <p:nvPr/>
        </p:nvCxnSpPr>
        <p:spPr>
          <a:xfrm>
            <a:off x="5167575" y="3509775"/>
            <a:ext cx="1500" cy="1566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435" name="Google Shape;435;p52"/>
          <p:cNvCxnSpPr>
            <a:stCxn id="429" idx="6"/>
            <a:endCxn id="430" idx="1"/>
          </p:cNvCxnSpPr>
          <p:nvPr/>
        </p:nvCxnSpPr>
        <p:spPr>
          <a:xfrm>
            <a:off x="5936025" y="3597300"/>
            <a:ext cx="382200" cy="1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36" name="Google Shape;436;p52"/>
          <p:cNvSpPr txBox="1"/>
          <p:nvPr/>
        </p:nvSpPr>
        <p:spPr>
          <a:xfrm>
            <a:off x="7065762" y="2350375"/>
            <a:ext cx="3898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FINAL DENOISED OUTPUT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37" name="Google Shape;437;p5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5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4" name="Google Shape;444;p53"/>
          <p:cNvSpPr txBox="1"/>
          <p:nvPr>
            <p:ph type="title"/>
          </p:nvPr>
        </p:nvSpPr>
        <p:spPr>
          <a:xfrm>
            <a:off x="336575" y="666550"/>
            <a:ext cx="11110800" cy="51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We have analyzed about </a:t>
            </a:r>
            <a:r>
              <a:rPr lang="en-US" sz="2100">
                <a:solidFill>
                  <a:srgbClr val="171717"/>
                </a:solidFill>
              </a:rPr>
              <a:t>1500 image pairs</a:t>
            </a:r>
            <a:r>
              <a:rPr b="0" lang="en-US" sz="2100">
                <a:solidFill>
                  <a:srgbClr val="171717"/>
                </a:solidFill>
              </a:rPr>
              <a:t> from BGIH 2021 and 2022 data.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Not all of the data is actually valid (e.g. images with detectors OFF, not enough beam or recorded events, bad fits, etc.)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Trained one model on </a:t>
            </a:r>
            <a:r>
              <a:rPr lang="en-US" sz="2100">
                <a:solidFill>
                  <a:srgbClr val="171717"/>
                </a:solidFill>
              </a:rPr>
              <a:t>high integration</a:t>
            </a:r>
            <a:r>
              <a:rPr b="0" lang="en-US" sz="2100">
                <a:solidFill>
                  <a:srgbClr val="171717"/>
                </a:solidFill>
              </a:rPr>
              <a:t> time images (~100 imgs)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Trained another on </a:t>
            </a:r>
            <a:r>
              <a:rPr lang="en-US" sz="2100">
                <a:solidFill>
                  <a:srgbClr val="171717"/>
                </a:solidFill>
              </a:rPr>
              <a:t>low integration</a:t>
            </a:r>
            <a:r>
              <a:rPr b="0" lang="en-US" sz="2100">
                <a:solidFill>
                  <a:srgbClr val="171717"/>
                </a:solidFill>
              </a:rPr>
              <a:t> time images (~350 imgs)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75% training set and 25% validation set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Preprocessing: </a:t>
            </a:r>
            <a:r>
              <a:rPr lang="en-US" sz="2100">
                <a:solidFill>
                  <a:srgbClr val="171717"/>
                </a:solidFill>
              </a:rPr>
              <a:t>Min-Max Norm</a:t>
            </a:r>
            <a:r>
              <a:rPr b="0" lang="en-US" sz="2100">
                <a:solidFill>
                  <a:srgbClr val="171717"/>
                </a:solidFill>
              </a:rPr>
              <a:t> and </a:t>
            </a:r>
            <a:r>
              <a:rPr lang="en-US" sz="2100">
                <a:solidFill>
                  <a:srgbClr val="171717"/>
                </a:solidFill>
              </a:rPr>
              <a:t>Log Transformation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445" name="Google Shape;445;p53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Dataset Details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446" name="Google Shape;446;p5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47" name="Google Shape;447;p53"/>
          <p:cNvPicPr preferRelativeResize="0"/>
          <p:nvPr/>
        </p:nvPicPr>
        <p:blipFill rotWithShape="1">
          <a:blip r:embed="rId3">
            <a:alphaModFix/>
          </a:blip>
          <a:srcRect b="67794" l="0" r="0" t="2174"/>
          <a:stretch/>
        </p:blipFill>
        <p:spPr>
          <a:xfrm>
            <a:off x="1369488" y="4416212"/>
            <a:ext cx="4472622" cy="134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48" name="Google Shape;448;p53"/>
          <p:cNvPicPr preferRelativeResize="0"/>
          <p:nvPr/>
        </p:nvPicPr>
        <p:blipFill rotWithShape="1">
          <a:blip r:embed="rId4">
            <a:alphaModFix/>
          </a:blip>
          <a:srcRect b="51090" l="0" r="0" t="0"/>
          <a:stretch/>
        </p:blipFill>
        <p:spPr>
          <a:xfrm>
            <a:off x="5976613" y="4446825"/>
            <a:ext cx="4198024" cy="1281950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53"/>
          <p:cNvSpPr txBox="1"/>
          <p:nvPr/>
        </p:nvSpPr>
        <p:spPr>
          <a:xfrm>
            <a:off x="2186801" y="404495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LOW INTEGRATION TIME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450" name="Google Shape;450;p53"/>
          <p:cNvSpPr txBox="1"/>
          <p:nvPr/>
        </p:nvSpPr>
        <p:spPr>
          <a:xfrm>
            <a:off x="6656626" y="404495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HIGH </a:t>
            </a:r>
            <a:r>
              <a:rPr b="1" lang="en-US">
                <a:solidFill>
                  <a:schemeClr val="dk1"/>
                </a:solidFill>
              </a:rPr>
              <a:t>INTEGRATION TIME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5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7" name="Google Shape;457;p54"/>
          <p:cNvSpPr txBox="1"/>
          <p:nvPr>
            <p:ph type="title"/>
          </p:nvPr>
        </p:nvSpPr>
        <p:spPr>
          <a:xfrm>
            <a:off x="336575" y="818950"/>
            <a:ext cx="11110800" cy="515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300">
                <a:solidFill>
                  <a:srgbClr val="171717"/>
                </a:solidFill>
              </a:rPr>
              <a:t>Our preliminary study shows that it is actually possible to learn the mapping 😊</a:t>
            </a:r>
            <a:endParaRPr b="0" sz="2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10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batch size = 1-8 imgs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lr = 1e-6 to 1e-8 (lr_scheduler)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weight decay = 1e-8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optimizer = AdamW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8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Loss = Binary Cross Entropy (BCE) + Dice Loss</a:t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458" name="Google Shape;458;p54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Training Configuration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459" name="Google Shape;459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5625" y="3748125"/>
            <a:ext cx="3479731" cy="2052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0" name="Google Shape;460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475" y="3748112"/>
            <a:ext cx="3479772" cy="205255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1" name="Google Shape;461;p5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32322" y="3748126"/>
            <a:ext cx="3479772" cy="205252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5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69" name="Google Shape;469;p55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Sum Loss = BCE + Dice Loss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470" name="Google Shape;470;p55"/>
          <p:cNvSpPr txBox="1"/>
          <p:nvPr/>
        </p:nvSpPr>
        <p:spPr>
          <a:xfrm>
            <a:off x="1598256" y="1348750"/>
            <a:ext cx="63813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Binary Cross Entropy for pixel-wise accuracy</a:t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471" name="Google Shape;471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2063" y="1775125"/>
            <a:ext cx="6704675" cy="123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55"/>
          <p:cNvPicPr preferRelativeResize="0"/>
          <p:nvPr/>
        </p:nvPicPr>
        <p:blipFill rotWithShape="1">
          <a:blip r:embed="rId4">
            <a:alphaModFix/>
          </a:blip>
          <a:srcRect b="16707" l="8433" r="71230" t="50083"/>
          <a:stretch/>
        </p:blipFill>
        <p:spPr>
          <a:xfrm>
            <a:off x="8881575" y="1313287"/>
            <a:ext cx="1844476" cy="18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55"/>
          <p:cNvSpPr/>
          <p:nvPr/>
        </p:nvSpPr>
        <p:spPr>
          <a:xfrm>
            <a:off x="9524212" y="2112463"/>
            <a:ext cx="559200" cy="555000"/>
          </a:xfrm>
          <a:prstGeom prst="ellipse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74" name="Google Shape;474;p5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46150" y="4001150"/>
            <a:ext cx="4156505" cy="1959500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55"/>
          <p:cNvSpPr txBox="1"/>
          <p:nvPr/>
        </p:nvSpPr>
        <p:spPr>
          <a:xfrm>
            <a:off x="1126049" y="3495050"/>
            <a:ext cx="73257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DL = (1 - </a:t>
            </a:r>
            <a:r>
              <a:rPr b="1" lang="en-US" sz="2000">
                <a:solidFill>
                  <a:schemeClr val="dk1"/>
                </a:solidFill>
              </a:rPr>
              <a:t>Dice Coefficient) for contextual spatial features</a:t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476" name="Google Shape;476;p55"/>
          <p:cNvPicPr preferRelativeResize="0"/>
          <p:nvPr/>
        </p:nvPicPr>
        <p:blipFill rotWithShape="1">
          <a:blip r:embed="rId6">
            <a:alphaModFix/>
          </a:blip>
          <a:srcRect b="24302" l="9631" r="75574" t="21317"/>
          <a:stretch/>
        </p:blipFill>
        <p:spPr>
          <a:xfrm>
            <a:off x="8881576" y="3748100"/>
            <a:ext cx="1844475" cy="1959500"/>
          </a:xfrm>
          <a:prstGeom prst="rect">
            <a:avLst/>
          </a:prstGeom>
          <a:noFill/>
          <a:ln>
            <a:noFill/>
          </a:ln>
        </p:spPr>
      </p:pic>
      <p:sp>
        <p:nvSpPr>
          <p:cNvPr id="477" name="Google Shape;477;p55"/>
          <p:cNvSpPr/>
          <p:nvPr/>
        </p:nvSpPr>
        <p:spPr>
          <a:xfrm>
            <a:off x="9339608" y="4099791"/>
            <a:ext cx="620700" cy="1506600"/>
          </a:xfrm>
          <a:prstGeom prst="ellipse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5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 txBox="1"/>
          <p:nvPr>
            <p:ph idx="1" type="body"/>
          </p:nvPr>
        </p:nvSpPr>
        <p:spPr>
          <a:xfrm>
            <a:off x="407999" y="1520000"/>
            <a:ext cx="106995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Introduction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Noise Removal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Extra Data Processing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Preliminary Results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Conclusions &amp; Future Work</a:t>
            </a:r>
            <a:endParaRPr sz="2600"/>
          </a:p>
        </p:txBody>
      </p:sp>
      <p:sp>
        <p:nvSpPr>
          <p:cNvPr id="228" name="Google Shape;228;p38"/>
          <p:cNvSpPr txBox="1"/>
          <p:nvPr>
            <p:ph type="title"/>
          </p:nvPr>
        </p:nvSpPr>
        <p:spPr>
          <a:xfrm>
            <a:off x="408000" y="6094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200"/>
              <a:t>Outline</a:t>
            </a:r>
            <a:endParaRPr sz="4200">
              <a:solidFill>
                <a:srgbClr val="0033A0"/>
              </a:solidFill>
            </a:endParaRPr>
          </a:p>
        </p:txBody>
      </p:sp>
      <p:sp>
        <p:nvSpPr>
          <p:cNvPr id="229" name="Google Shape;229;p3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1" name="Google Shape;23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69925" y="5216650"/>
            <a:ext cx="681300" cy="6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5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5" name="Google Shape;485;p56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3</a:t>
            </a:r>
            <a:r>
              <a:rPr lang="en-US" sz="4600"/>
              <a:t>. Extra Data Processing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486" name="Google Shape;486;p5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p5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3" name="Google Shape;493;p57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Extra #1: Time Over Threshold (ToT) Filtering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494" name="Google Shape;494;p57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300">
                <a:solidFill>
                  <a:srgbClr val="171717"/>
                </a:solidFill>
              </a:rPr>
              <a:t>Assumption: </a:t>
            </a:r>
            <a:r>
              <a:rPr b="0" lang="en-US" sz="2300">
                <a:solidFill>
                  <a:srgbClr val="171717"/>
                </a:solidFill>
              </a:rPr>
              <a:t>"Events with ToT &gt; 20 are likely to be beam loss.”</a:t>
            </a:r>
            <a:endParaRPr b="0" sz="2300">
              <a:solidFill>
                <a:srgbClr val="171717"/>
              </a:solidFill>
            </a:endParaRPr>
          </a:p>
        </p:txBody>
      </p:sp>
      <p:pic>
        <p:nvPicPr>
          <p:cNvPr id="495" name="Google Shape;495;p5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8700" y="2254977"/>
            <a:ext cx="4874426" cy="3048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5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3750" y="2254975"/>
            <a:ext cx="4803788" cy="3048925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57"/>
          <p:cNvSpPr/>
          <p:nvPr/>
        </p:nvSpPr>
        <p:spPr>
          <a:xfrm>
            <a:off x="1433850" y="3645700"/>
            <a:ext cx="976200" cy="940500"/>
          </a:xfrm>
          <a:prstGeom prst="ellipse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p57"/>
          <p:cNvSpPr/>
          <p:nvPr/>
        </p:nvSpPr>
        <p:spPr>
          <a:xfrm>
            <a:off x="6956550" y="3645700"/>
            <a:ext cx="976200" cy="940500"/>
          </a:xfrm>
          <a:prstGeom prst="ellipse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9" name="Google Shape;499;p57"/>
          <p:cNvSpPr txBox="1"/>
          <p:nvPr/>
        </p:nvSpPr>
        <p:spPr>
          <a:xfrm>
            <a:off x="2012113" y="1820875"/>
            <a:ext cx="26076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After DBSCAN</a:t>
            </a:r>
            <a:endParaRPr b="1" sz="1800"/>
          </a:p>
        </p:txBody>
      </p:sp>
      <p:sp>
        <p:nvSpPr>
          <p:cNvPr id="500" name="Google Shape;500;p57"/>
          <p:cNvSpPr txBox="1"/>
          <p:nvPr/>
        </p:nvSpPr>
        <p:spPr>
          <a:xfrm>
            <a:off x="6790899" y="1820875"/>
            <a:ext cx="38295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After DBSCAN + ToT Filtering</a:t>
            </a:r>
            <a:endParaRPr b="1" sz="1800"/>
          </a:p>
        </p:txBody>
      </p:sp>
      <p:sp>
        <p:nvSpPr>
          <p:cNvPr id="501" name="Google Shape;501;p5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2" name="Google Shape;502;p57"/>
          <p:cNvSpPr txBox="1"/>
          <p:nvPr/>
        </p:nvSpPr>
        <p:spPr>
          <a:xfrm>
            <a:off x="1864976" y="556770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3D85C6"/>
                </a:solidFill>
              </a:rPr>
              <a:t>Highly saturated pixels!</a:t>
            </a:r>
            <a:endParaRPr b="1">
              <a:solidFill>
                <a:srgbClr val="3D85C6"/>
              </a:solidFill>
            </a:endParaRPr>
          </a:p>
        </p:txBody>
      </p:sp>
      <p:cxnSp>
        <p:nvCxnSpPr>
          <p:cNvPr id="503" name="Google Shape;503;p57"/>
          <p:cNvCxnSpPr/>
          <p:nvPr/>
        </p:nvCxnSpPr>
        <p:spPr>
          <a:xfrm>
            <a:off x="1900500" y="4341425"/>
            <a:ext cx="945900" cy="1229400"/>
          </a:xfrm>
          <a:prstGeom prst="straightConnector1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04" name="Google Shape;504;p57"/>
          <p:cNvSpPr txBox="1"/>
          <p:nvPr/>
        </p:nvSpPr>
        <p:spPr>
          <a:xfrm>
            <a:off x="7495951" y="5527175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3D85C6"/>
                </a:solidFill>
              </a:rPr>
              <a:t>Saturation is gone</a:t>
            </a:r>
            <a:r>
              <a:rPr b="1" lang="en-US" sz="400">
                <a:solidFill>
                  <a:srgbClr val="3D85C6"/>
                </a:solidFill>
              </a:rPr>
              <a:t>  </a:t>
            </a:r>
            <a:r>
              <a:rPr lang="en-US" sz="1300">
                <a:solidFill>
                  <a:srgbClr val="171717"/>
                </a:solidFill>
              </a:rPr>
              <a:t>😊</a:t>
            </a:r>
            <a:endParaRPr b="1" sz="400">
              <a:solidFill>
                <a:srgbClr val="3D85C6"/>
              </a:solidFill>
            </a:endParaRPr>
          </a:p>
        </p:txBody>
      </p:sp>
      <p:cxnSp>
        <p:nvCxnSpPr>
          <p:cNvPr id="505" name="Google Shape;505;p57"/>
          <p:cNvCxnSpPr/>
          <p:nvPr/>
        </p:nvCxnSpPr>
        <p:spPr>
          <a:xfrm>
            <a:off x="7531475" y="4300900"/>
            <a:ext cx="945900" cy="1229400"/>
          </a:xfrm>
          <a:prstGeom prst="straightConnector1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0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p5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2" name="Google Shape;512;p58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Extra #2: RF Shield Correction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513" name="Google Shape;513;p58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300">
                <a:solidFill>
                  <a:srgbClr val="171717"/>
                </a:solidFill>
              </a:rPr>
              <a:t>Filter out honeycomb and manually annotated noisy pixels 🐝</a:t>
            </a:r>
            <a:endParaRPr b="0" sz="2300">
              <a:solidFill>
                <a:srgbClr val="171717"/>
              </a:solidFill>
            </a:endParaRPr>
          </a:p>
        </p:txBody>
      </p:sp>
      <p:pic>
        <p:nvPicPr>
          <p:cNvPr id="514" name="Google Shape;514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0975" y="1597975"/>
            <a:ext cx="7136456" cy="2123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5" name="Google Shape;515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0971" y="3748098"/>
            <a:ext cx="7136456" cy="2127252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5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p58"/>
          <p:cNvSpPr txBox="1"/>
          <p:nvPr/>
        </p:nvSpPr>
        <p:spPr>
          <a:xfrm>
            <a:off x="9024650" y="1888975"/>
            <a:ext cx="2616900" cy="78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The RF Shield helps to remove any kind of electromagnetic interference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518" name="Google Shape;518;p58"/>
          <p:cNvSpPr txBox="1"/>
          <p:nvPr/>
        </p:nvSpPr>
        <p:spPr>
          <a:xfrm>
            <a:off x="9024650" y="3375850"/>
            <a:ext cx="26169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But it is annoying for properly calculating the beam profiles</a:t>
            </a:r>
            <a:endParaRPr b="1" sz="1200">
              <a:solidFill>
                <a:schemeClr val="dk1"/>
              </a:solidFill>
            </a:endParaRPr>
          </a:p>
        </p:txBody>
      </p:sp>
      <p:cxnSp>
        <p:nvCxnSpPr>
          <p:cNvPr id="519" name="Google Shape;519;p58"/>
          <p:cNvCxnSpPr>
            <a:stCxn id="517" idx="2"/>
            <a:endCxn id="518" idx="0"/>
          </p:cNvCxnSpPr>
          <p:nvPr/>
        </p:nvCxnSpPr>
        <p:spPr>
          <a:xfrm>
            <a:off x="10333100" y="2669875"/>
            <a:ext cx="0" cy="705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20" name="Google Shape;520;p58"/>
          <p:cNvCxnSpPr>
            <a:stCxn id="518" idx="2"/>
          </p:cNvCxnSpPr>
          <p:nvPr/>
        </p:nvCxnSpPr>
        <p:spPr>
          <a:xfrm rot="5400000">
            <a:off x="9126650" y="3548200"/>
            <a:ext cx="811500" cy="16014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21" name="Google Shape;521;p58"/>
          <p:cNvSpPr txBox="1"/>
          <p:nvPr/>
        </p:nvSpPr>
        <p:spPr>
          <a:xfrm>
            <a:off x="8922550" y="4389538"/>
            <a:ext cx="1296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correction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p5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8" name="Google Shape;528;p59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Extra #2: RF Shield Correction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529" name="Google Shape;529;p59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300">
                <a:solidFill>
                  <a:srgbClr val="171717"/>
                </a:solidFill>
              </a:rPr>
              <a:t>We can also interpolate the honeycomb using TELEA¹ inpainting!</a:t>
            </a:r>
            <a:endParaRPr b="0" sz="2300">
              <a:solidFill>
                <a:srgbClr val="171717"/>
              </a:solidFill>
            </a:endParaRPr>
          </a:p>
        </p:txBody>
      </p:sp>
      <p:pic>
        <p:nvPicPr>
          <p:cNvPr id="530" name="Google Shape;53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5276" y="1961439"/>
            <a:ext cx="4198976" cy="12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3300" y="3904000"/>
            <a:ext cx="5437349" cy="15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5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3550" y="1961450"/>
            <a:ext cx="4610150" cy="1211025"/>
          </a:xfrm>
          <a:prstGeom prst="rect">
            <a:avLst/>
          </a:prstGeom>
          <a:noFill/>
          <a:ln>
            <a:noFill/>
          </a:ln>
        </p:spPr>
      </p:pic>
      <p:sp>
        <p:nvSpPr>
          <p:cNvPr id="533" name="Google Shape;533;p5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4" name="Google Shape;534;p59"/>
          <p:cNvSpPr/>
          <p:nvPr/>
        </p:nvSpPr>
        <p:spPr>
          <a:xfrm>
            <a:off x="91172" y="5816550"/>
            <a:ext cx="23925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37150" lIns="274300" spcFirstLastPara="1" rIns="274300" wrap="square" tIns="13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</a:rPr>
              <a:t>Slide courtesy of Glenn Anta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35" name="Google Shape;535;p59"/>
          <p:cNvSpPr txBox="1"/>
          <p:nvPr/>
        </p:nvSpPr>
        <p:spPr>
          <a:xfrm>
            <a:off x="2167375" y="5444900"/>
            <a:ext cx="70092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1. Telea, Alexandru (2004). An Image Inpainting Technique Based on the Fast Marching Method. Journal of Graphics Tools. 9.10.1080/10867651.2004.10487596.</a:t>
            </a:r>
            <a:endParaRPr sz="1100"/>
          </a:p>
        </p:txBody>
      </p:sp>
      <p:cxnSp>
        <p:nvCxnSpPr>
          <p:cNvPr id="536" name="Google Shape;536;p59"/>
          <p:cNvCxnSpPr>
            <a:stCxn id="530" idx="2"/>
            <a:endCxn id="531" idx="0"/>
          </p:cNvCxnSpPr>
          <p:nvPr/>
        </p:nvCxnSpPr>
        <p:spPr>
          <a:xfrm flipH="1" rot="-5400000">
            <a:off x="4058114" y="2290039"/>
            <a:ext cx="670500" cy="2557200"/>
          </a:xfrm>
          <a:prstGeom prst="bentConnector3">
            <a:avLst>
              <a:gd fmla="val 5000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537" name="Google Shape;537;p59"/>
          <p:cNvCxnSpPr/>
          <p:nvPr/>
        </p:nvCxnSpPr>
        <p:spPr>
          <a:xfrm rot="5400000">
            <a:off x="6615314" y="2290039"/>
            <a:ext cx="670500" cy="2557200"/>
          </a:xfrm>
          <a:prstGeom prst="bentConnector3">
            <a:avLst>
              <a:gd fmla="val 5000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38" name="Google Shape;538;p59"/>
          <p:cNvSpPr txBox="1"/>
          <p:nvPr/>
        </p:nvSpPr>
        <p:spPr>
          <a:xfrm>
            <a:off x="2453863" y="1666050"/>
            <a:ext cx="1321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Noisy Image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539" name="Google Shape;539;p59"/>
          <p:cNvSpPr txBox="1"/>
          <p:nvPr/>
        </p:nvSpPr>
        <p:spPr>
          <a:xfrm>
            <a:off x="7717713" y="1666050"/>
            <a:ext cx="1321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RF Shield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540" name="Google Shape;540;p59"/>
          <p:cNvSpPr txBox="1"/>
          <p:nvPr/>
        </p:nvSpPr>
        <p:spPr>
          <a:xfrm>
            <a:off x="4363537" y="3233400"/>
            <a:ext cx="2616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Denoised and Inpainted</a:t>
            </a:r>
            <a:endParaRPr b="1" sz="1200">
              <a:solidFill>
                <a:schemeClr val="dk1"/>
              </a:solidFill>
            </a:endParaRPr>
          </a:p>
        </p:txBody>
      </p:sp>
      <p:pic>
        <p:nvPicPr>
          <p:cNvPr id="541" name="Google Shape;541;p5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76037" y="4235400"/>
            <a:ext cx="1199626" cy="878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2" name="Google Shape;542;p59"/>
          <p:cNvCxnSpPr>
            <a:stCxn id="531" idx="3"/>
            <a:endCxn id="541" idx="1"/>
          </p:cNvCxnSpPr>
          <p:nvPr/>
        </p:nvCxnSpPr>
        <p:spPr>
          <a:xfrm>
            <a:off x="8390649" y="4674450"/>
            <a:ext cx="885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43" name="Google Shape;543;p59"/>
          <p:cNvSpPr txBox="1"/>
          <p:nvPr/>
        </p:nvSpPr>
        <p:spPr>
          <a:xfrm>
            <a:off x="8567412" y="3892550"/>
            <a:ext cx="2616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Improves the beam profile</a:t>
            </a:r>
            <a:endParaRPr b="1"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p6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0" name="Google Shape;550;p6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Extra #3: Moving Average Thresholding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551" name="Google Shape;551;p60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300">
                <a:solidFill>
                  <a:srgbClr val="171717"/>
                </a:solidFill>
              </a:rPr>
              <a:t>Improve the final beam profile by detecting noisy-pixel outliers in a very safe way 😁 </a:t>
            </a:r>
            <a:endParaRPr b="0" sz="2300">
              <a:solidFill>
                <a:srgbClr val="171717"/>
              </a:solidFill>
            </a:endParaRPr>
          </a:p>
        </p:txBody>
      </p:sp>
      <p:pic>
        <p:nvPicPr>
          <p:cNvPr id="552" name="Google Shape;552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6325" y="1601800"/>
            <a:ext cx="8359338" cy="4379576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p60"/>
          <p:cNvSpPr txBox="1"/>
          <p:nvPr/>
        </p:nvSpPr>
        <p:spPr>
          <a:xfrm>
            <a:off x="7298150" y="2895250"/>
            <a:ext cx="3259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removed </a:t>
            </a:r>
            <a:endParaRPr b="1" sz="1600">
              <a:solidFill>
                <a:srgbClr val="3D85C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and </a:t>
            </a:r>
            <a:endParaRPr b="1" sz="1600">
              <a:solidFill>
                <a:srgbClr val="3D85C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interpolated</a:t>
            </a:r>
            <a:endParaRPr b="1" sz="1600">
              <a:solidFill>
                <a:srgbClr val="3D85C6"/>
              </a:solidFill>
            </a:endParaRPr>
          </a:p>
        </p:txBody>
      </p:sp>
      <p:cxnSp>
        <p:nvCxnSpPr>
          <p:cNvPr id="554" name="Google Shape;554;p60"/>
          <p:cNvCxnSpPr/>
          <p:nvPr/>
        </p:nvCxnSpPr>
        <p:spPr>
          <a:xfrm flipH="1">
            <a:off x="6970525" y="3824300"/>
            <a:ext cx="1947600" cy="1120500"/>
          </a:xfrm>
          <a:prstGeom prst="straightConnector1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555" name="Google Shape;555;p60"/>
          <p:cNvSpPr/>
          <p:nvPr/>
        </p:nvSpPr>
        <p:spPr>
          <a:xfrm>
            <a:off x="6397175" y="4935500"/>
            <a:ext cx="430200" cy="463200"/>
          </a:xfrm>
          <a:prstGeom prst="ellipse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6" name="Google Shape;556;p6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6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3" name="Google Shape;563;p61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4</a:t>
            </a:r>
            <a:r>
              <a:rPr lang="en-US" sz="4600"/>
              <a:t>. Results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564" name="Google Shape;564;p6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6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71" name="Google Shape;571;p62"/>
          <p:cNvPicPr preferRelativeResize="0"/>
          <p:nvPr/>
        </p:nvPicPr>
        <p:blipFill rotWithShape="1">
          <a:blip r:embed="rId3">
            <a:alphaModFix/>
          </a:blip>
          <a:srcRect b="0" l="0" r="0" t="67461"/>
          <a:stretch/>
        </p:blipFill>
        <p:spPr>
          <a:xfrm>
            <a:off x="3050875" y="4042901"/>
            <a:ext cx="6090250" cy="1957901"/>
          </a:xfrm>
          <a:prstGeom prst="rect">
            <a:avLst/>
          </a:prstGeom>
          <a:noFill/>
          <a:ln>
            <a:noFill/>
          </a:ln>
        </p:spPr>
      </p:pic>
      <p:sp>
        <p:nvSpPr>
          <p:cNvPr id="572" name="Google Shape;572;p6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73" name="Google Shape;573;p62"/>
          <p:cNvPicPr preferRelativeResize="0"/>
          <p:nvPr/>
        </p:nvPicPr>
        <p:blipFill rotWithShape="1">
          <a:blip r:embed="rId3">
            <a:alphaModFix/>
          </a:blip>
          <a:srcRect b="33797" l="0" r="0" t="33664"/>
          <a:stretch/>
        </p:blipFill>
        <p:spPr>
          <a:xfrm>
            <a:off x="3050875" y="2161200"/>
            <a:ext cx="6090250" cy="1957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4" name="Google Shape;574;p62"/>
          <p:cNvPicPr preferRelativeResize="0"/>
          <p:nvPr/>
        </p:nvPicPr>
        <p:blipFill rotWithShape="1">
          <a:blip r:embed="rId3">
            <a:alphaModFix/>
          </a:blip>
          <a:srcRect b="66573" l="0" r="0" t="0"/>
          <a:stretch/>
        </p:blipFill>
        <p:spPr>
          <a:xfrm>
            <a:off x="3050875" y="291325"/>
            <a:ext cx="6090250" cy="2011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p6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1" name="Google Shape;581;p6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2" name="Google Shape;582;p63"/>
          <p:cNvPicPr preferRelativeResize="0"/>
          <p:nvPr/>
        </p:nvPicPr>
        <p:blipFill rotWithShape="1">
          <a:blip r:embed="rId3">
            <a:alphaModFix/>
          </a:blip>
          <a:srcRect b="49801" l="0" r="50097" t="0"/>
          <a:stretch/>
        </p:blipFill>
        <p:spPr>
          <a:xfrm>
            <a:off x="1096288" y="355837"/>
            <a:ext cx="4887798" cy="277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3" name="Google Shape;583;p63"/>
          <p:cNvPicPr preferRelativeResize="0"/>
          <p:nvPr/>
        </p:nvPicPr>
        <p:blipFill rotWithShape="1">
          <a:blip r:embed="rId3">
            <a:alphaModFix/>
          </a:blip>
          <a:srcRect b="49801" l="50097" r="0" t="0"/>
          <a:stretch/>
        </p:blipFill>
        <p:spPr>
          <a:xfrm>
            <a:off x="6055513" y="355837"/>
            <a:ext cx="4887798" cy="277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4" name="Google Shape;584;p63"/>
          <p:cNvPicPr preferRelativeResize="0"/>
          <p:nvPr/>
        </p:nvPicPr>
        <p:blipFill rotWithShape="1">
          <a:blip r:embed="rId3">
            <a:alphaModFix/>
          </a:blip>
          <a:srcRect b="0" l="0" r="50097" t="49801"/>
          <a:stretch/>
        </p:blipFill>
        <p:spPr>
          <a:xfrm>
            <a:off x="1096281" y="3164687"/>
            <a:ext cx="4887798" cy="2777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85" name="Google Shape;585;p63"/>
          <p:cNvPicPr preferRelativeResize="0"/>
          <p:nvPr/>
        </p:nvPicPr>
        <p:blipFill rotWithShape="1">
          <a:blip r:embed="rId3">
            <a:alphaModFix/>
          </a:blip>
          <a:srcRect b="0" l="50097" r="0" t="49801"/>
          <a:stretch/>
        </p:blipFill>
        <p:spPr>
          <a:xfrm>
            <a:off x="6055513" y="3164687"/>
            <a:ext cx="4887798" cy="2777676"/>
          </a:xfrm>
          <a:prstGeom prst="rect">
            <a:avLst/>
          </a:prstGeom>
          <a:noFill/>
          <a:ln>
            <a:noFill/>
          </a:ln>
        </p:spPr>
      </p:pic>
      <p:sp>
        <p:nvSpPr>
          <p:cNvPr id="586" name="Google Shape;586;p63"/>
          <p:cNvSpPr txBox="1"/>
          <p:nvPr/>
        </p:nvSpPr>
        <p:spPr>
          <a:xfrm>
            <a:off x="4237413" y="4338275"/>
            <a:ext cx="1532400" cy="6864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vastly </a:t>
            </a:r>
            <a:r>
              <a:rPr b="1" lang="en-US" sz="1200">
                <a:solidFill>
                  <a:schemeClr val="dk1"/>
                </a:solidFill>
              </a:rPr>
              <a:t>improves R² (coefficient of determination)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587" name="Google Shape;587;p63"/>
          <p:cNvSpPr/>
          <p:nvPr/>
        </p:nvSpPr>
        <p:spPr>
          <a:xfrm>
            <a:off x="4313613" y="1703900"/>
            <a:ext cx="442200" cy="884100"/>
          </a:xfrm>
          <a:prstGeom prst="ellipse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8" name="Google Shape;588;p63"/>
          <p:cNvSpPr txBox="1"/>
          <p:nvPr/>
        </p:nvSpPr>
        <p:spPr>
          <a:xfrm>
            <a:off x="9607338" y="1601800"/>
            <a:ext cx="1072800" cy="5673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Mov - Avg 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Correction</a:t>
            </a:r>
            <a:endParaRPr b="1"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6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95" name="Google Shape;595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8825" y="229800"/>
            <a:ext cx="5814325" cy="5823175"/>
          </a:xfrm>
          <a:prstGeom prst="rect">
            <a:avLst/>
          </a:prstGeom>
          <a:noFill/>
          <a:ln>
            <a:noFill/>
          </a:ln>
        </p:spPr>
      </p:pic>
      <p:sp>
        <p:nvSpPr>
          <p:cNvPr id="596" name="Google Shape;596;p6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p6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03" name="Google Shape;603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263" y="285025"/>
            <a:ext cx="9941473" cy="5635776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6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8" name="Google Shape;238;p39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5207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4600"/>
              <a:buAutoNum type="arabicPeriod"/>
            </a:pPr>
            <a:r>
              <a:rPr lang="en-US" sz="4600"/>
              <a:t>Introduction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239" name="Google Shape;239;p3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p6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1" name="Google Shape;611;p66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5</a:t>
            </a:r>
            <a:r>
              <a:rPr lang="en-US" sz="4600"/>
              <a:t>. Conclusions &amp; Future Work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612" name="Google Shape;612;p6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6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9" name="Google Shape;619;p67"/>
          <p:cNvSpPr txBox="1"/>
          <p:nvPr>
            <p:ph type="title"/>
          </p:nvPr>
        </p:nvSpPr>
        <p:spPr>
          <a:xfrm>
            <a:off x="336575" y="744900"/>
            <a:ext cx="11376000" cy="49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DBSCAN is not viable for </a:t>
            </a:r>
            <a:r>
              <a:rPr lang="en-US" sz="2300">
                <a:solidFill>
                  <a:srgbClr val="171717"/>
                </a:solidFill>
              </a:rPr>
              <a:t>real-time</a:t>
            </a:r>
            <a:r>
              <a:rPr b="0" lang="en-US" sz="2300">
                <a:solidFill>
                  <a:srgbClr val="171717"/>
                </a:solidFill>
              </a:rPr>
              <a:t> operational purposes but it is robust and can be used during post-processing and for training ✔️</a:t>
            </a:r>
            <a:endParaRPr b="0"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lang="en-US" sz="2300">
                <a:solidFill>
                  <a:srgbClr val="171717"/>
                </a:solidFill>
              </a:rPr>
              <a:t>U-Net</a:t>
            </a:r>
            <a:r>
              <a:rPr b="0" lang="en-US" sz="2300">
                <a:solidFill>
                  <a:srgbClr val="171717"/>
                </a:solidFill>
              </a:rPr>
              <a:t> has been proven to effectively learn </a:t>
            </a:r>
            <a:r>
              <a:rPr lang="en-US" sz="2300">
                <a:solidFill>
                  <a:srgbClr val="171717"/>
                </a:solidFill>
              </a:rPr>
              <a:t>DBSCAN’s</a:t>
            </a:r>
            <a:r>
              <a:rPr b="0" lang="en-US" sz="2300">
                <a:solidFill>
                  <a:srgbClr val="171717"/>
                </a:solidFill>
              </a:rPr>
              <a:t> </a:t>
            </a:r>
            <a:r>
              <a:rPr lang="en-US" sz="2300">
                <a:solidFill>
                  <a:srgbClr val="171717"/>
                </a:solidFill>
              </a:rPr>
              <a:t>mapping</a:t>
            </a:r>
            <a:r>
              <a:rPr b="0" lang="en-US" sz="2300">
                <a:solidFill>
                  <a:srgbClr val="171717"/>
                </a:solidFill>
              </a:rPr>
              <a:t> ✔️</a:t>
            </a:r>
            <a:endParaRPr b="0" sz="23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Standard </a:t>
            </a:r>
            <a:r>
              <a:rPr lang="en-US" sz="2300">
                <a:solidFill>
                  <a:srgbClr val="171717"/>
                </a:solidFill>
              </a:rPr>
              <a:t>signal processing techniques</a:t>
            </a:r>
            <a:r>
              <a:rPr b="0" lang="en-US" sz="2300">
                <a:solidFill>
                  <a:srgbClr val="171717"/>
                </a:solidFill>
              </a:rPr>
              <a:t> (e.g. Mov-Avg Confidence Intervals) can vastly improve the profiles in a safe way ✔️</a:t>
            </a:r>
            <a:endParaRPr b="0" sz="23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lang="en-US" sz="2300">
                <a:solidFill>
                  <a:srgbClr val="171717"/>
                </a:solidFill>
              </a:rPr>
              <a:t>ToT filtering</a:t>
            </a:r>
            <a:r>
              <a:rPr b="0" lang="en-US" sz="2300">
                <a:solidFill>
                  <a:srgbClr val="171717"/>
                </a:solidFill>
              </a:rPr>
              <a:t> and </a:t>
            </a:r>
            <a:r>
              <a:rPr lang="en-US" sz="2300">
                <a:solidFill>
                  <a:srgbClr val="171717"/>
                </a:solidFill>
              </a:rPr>
              <a:t>honeycomb </a:t>
            </a:r>
            <a:r>
              <a:rPr b="0" lang="en-US" sz="2300">
                <a:solidFill>
                  <a:srgbClr val="171717"/>
                </a:solidFill>
              </a:rPr>
              <a:t>adjustments are also safe and fast (but it requires manual pixel mask adjustments) ✔️</a:t>
            </a:r>
            <a:endParaRPr b="0" sz="23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We have now scripts to easily generate, filter and analyze our </a:t>
            </a:r>
            <a:r>
              <a:rPr lang="en-US" sz="2300">
                <a:solidFill>
                  <a:srgbClr val="171717"/>
                </a:solidFill>
              </a:rPr>
              <a:t>image dataset</a:t>
            </a:r>
            <a:r>
              <a:rPr b="0" lang="en-US" sz="2300">
                <a:solidFill>
                  <a:srgbClr val="171717"/>
                </a:solidFill>
              </a:rPr>
              <a:t> from the raw files (it will be essential for future training and test) ✔️</a:t>
            </a:r>
            <a:endParaRPr b="0" sz="23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</p:txBody>
      </p:sp>
      <p:sp>
        <p:nvSpPr>
          <p:cNvPr id="620" name="Google Shape;620;p67"/>
          <p:cNvSpPr txBox="1"/>
          <p:nvPr>
            <p:ph type="title"/>
          </p:nvPr>
        </p:nvSpPr>
        <p:spPr>
          <a:xfrm>
            <a:off x="336575" y="4088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Good news</a:t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621" name="Google Shape;621;p6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6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8" name="Google Shape;628;p68"/>
          <p:cNvSpPr txBox="1"/>
          <p:nvPr>
            <p:ph type="title"/>
          </p:nvPr>
        </p:nvSpPr>
        <p:spPr>
          <a:xfrm>
            <a:off x="336575" y="744900"/>
            <a:ext cx="11376000" cy="49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We need </a:t>
            </a:r>
            <a:r>
              <a:rPr lang="en-US" sz="2300">
                <a:solidFill>
                  <a:srgbClr val="171717"/>
                </a:solidFill>
              </a:rPr>
              <a:t>more data</a:t>
            </a:r>
            <a:r>
              <a:rPr b="0" lang="en-US" sz="2300">
                <a:solidFill>
                  <a:srgbClr val="171717"/>
                </a:solidFill>
              </a:rPr>
              <a:t> and more updated data (right now we only trained on BGIH files from 2021 and 2022) </a:t>
            </a:r>
            <a:r>
              <a:rPr b="0" lang="en-US" sz="2200">
                <a:solidFill>
                  <a:srgbClr val="171717"/>
                </a:solidFill>
                <a:highlight>
                  <a:srgbClr val="FFFFFF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📖</a:t>
            </a:r>
            <a:endParaRPr b="0" sz="30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We need to test the models in actual </a:t>
            </a:r>
            <a:r>
              <a:rPr lang="en-US" sz="2300">
                <a:solidFill>
                  <a:srgbClr val="171717"/>
                </a:solidFill>
              </a:rPr>
              <a:t>test </a:t>
            </a:r>
            <a:r>
              <a:rPr b="0" lang="en-US" sz="2300">
                <a:solidFill>
                  <a:srgbClr val="171717"/>
                </a:solidFill>
              </a:rPr>
              <a:t>data taken from different days and under </a:t>
            </a:r>
            <a:r>
              <a:rPr lang="en-US" sz="2300">
                <a:solidFill>
                  <a:srgbClr val="171717"/>
                </a:solidFill>
              </a:rPr>
              <a:t>different conditions or beam types</a:t>
            </a:r>
            <a:r>
              <a:rPr b="0" lang="en-US" sz="2300">
                <a:solidFill>
                  <a:srgbClr val="171717"/>
                </a:solidFill>
              </a:rPr>
              <a:t> </a:t>
            </a:r>
            <a:r>
              <a:rPr b="0" lang="en-US" sz="2400">
                <a:solidFill>
                  <a:srgbClr val="171717"/>
                </a:solidFill>
                <a:highlight>
                  <a:srgbClr val="FFFFFF"/>
                </a:highlight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🌧️</a:t>
            </a:r>
            <a:endParaRPr b="0" sz="32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In any case, we need some consensus on </a:t>
            </a:r>
            <a:r>
              <a:rPr lang="en-US" sz="2300">
                <a:solidFill>
                  <a:srgbClr val="171717"/>
                </a:solidFill>
              </a:rPr>
              <a:t>integration times</a:t>
            </a:r>
            <a:r>
              <a:rPr b="0" lang="en-US" sz="2300">
                <a:solidFill>
                  <a:srgbClr val="171717"/>
                </a:solidFill>
              </a:rPr>
              <a:t>, as images differ a lot depending on how many milliseconds we integrate 🤝</a:t>
            </a:r>
            <a:endParaRPr b="0" sz="23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We are ruling out </a:t>
            </a:r>
            <a:r>
              <a:rPr lang="en-US" sz="2300">
                <a:solidFill>
                  <a:srgbClr val="171717"/>
                </a:solidFill>
              </a:rPr>
              <a:t>time information</a:t>
            </a:r>
            <a:r>
              <a:rPr b="0" lang="en-US" sz="2300">
                <a:solidFill>
                  <a:srgbClr val="171717"/>
                </a:solidFill>
              </a:rPr>
              <a:t> so profiles will not always be perfect 😔</a:t>
            </a:r>
            <a:endParaRPr b="0" sz="2300">
              <a:solidFill>
                <a:srgbClr val="171717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746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b="0" lang="en-US" sz="2300">
                <a:solidFill>
                  <a:srgbClr val="171717"/>
                </a:solidFill>
              </a:rPr>
              <a:t>The ultimate goal would be to use the whole video to obtain the beam profile (e.g. using </a:t>
            </a:r>
            <a:r>
              <a:rPr lang="en-US" sz="2300">
                <a:solidFill>
                  <a:srgbClr val="171717"/>
                </a:solidFill>
              </a:rPr>
              <a:t>Transformers</a:t>
            </a:r>
            <a:r>
              <a:rPr b="0" lang="en-US" sz="2300">
                <a:solidFill>
                  <a:srgbClr val="171717"/>
                </a:solidFill>
              </a:rPr>
              <a:t>) </a:t>
            </a:r>
            <a:r>
              <a:rPr b="0" lang="en-US" sz="2900">
                <a:solidFill>
                  <a:srgbClr val="171717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🤖</a:t>
            </a:r>
            <a:r>
              <a:rPr b="0" lang="en-US" sz="1600">
                <a:solidFill>
                  <a:srgbClr val="171717"/>
                </a:solidFill>
              </a:rPr>
              <a:t> </a:t>
            </a:r>
            <a:endParaRPr b="0" sz="16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</p:txBody>
      </p:sp>
      <p:sp>
        <p:nvSpPr>
          <p:cNvPr id="629" name="Google Shape;629;p68"/>
          <p:cNvSpPr txBox="1"/>
          <p:nvPr>
            <p:ph type="title"/>
          </p:nvPr>
        </p:nvSpPr>
        <p:spPr>
          <a:xfrm>
            <a:off x="336575" y="4088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Known limitations</a:t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630" name="Google Shape;630;p6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69"/>
          <p:cNvSpPr txBox="1"/>
          <p:nvPr>
            <p:ph type="title"/>
          </p:nvPr>
        </p:nvSpPr>
        <p:spPr>
          <a:xfrm>
            <a:off x="4058550" y="3047250"/>
            <a:ext cx="40749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-US" sz="4000">
                <a:solidFill>
                  <a:srgbClr val="0033A0"/>
                </a:solidFill>
              </a:rPr>
              <a:t>Thanks</a:t>
            </a:r>
            <a:r>
              <a:rPr b="1" lang="en-US" sz="4000">
                <a:solidFill>
                  <a:srgbClr val="0033A0"/>
                </a:solidFill>
              </a:rPr>
              <a:t>!</a:t>
            </a:r>
            <a:endParaRPr b="1" sz="400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7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42" name="Google Shape;642;p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404" y="984100"/>
            <a:ext cx="8898346" cy="252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3" name="Google Shape;643;p7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3535825"/>
            <a:ext cx="8839199" cy="2523505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7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DBSCAN is not perfect: it sometimes fails but it is very rare…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645" name="Google Shape;645;p7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0" name="Shape 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" name="Google Shape;651;p7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2" name="Google Shape;652;p71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Hardware and GPU Information</a:t>
            </a:r>
            <a:endParaRPr sz="3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653" name="Google Shape;653;p7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9512" y="1638477"/>
            <a:ext cx="6712974" cy="3564675"/>
          </a:xfrm>
          <a:prstGeom prst="rect">
            <a:avLst/>
          </a:prstGeom>
          <a:noFill/>
          <a:ln>
            <a:noFill/>
          </a:ln>
        </p:spPr>
      </p:pic>
      <p:sp>
        <p:nvSpPr>
          <p:cNvPr id="654" name="Google Shape;654;p71"/>
          <p:cNvSpPr txBox="1"/>
          <p:nvPr/>
        </p:nvSpPr>
        <p:spPr>
          <a:xfrm>
            <a:off x="2032475" y="5278188"/>
            <a:ext cx="7984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NVIDIA Tesla T4 Powers Next Generation of Virtual Workstations (NVIDIA Blog)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5" name="Google Shape;655;p71"/>
          <p:cNvSpPr txBox="1"/>
          <p:nvPr>
            <p:ph type="title"/>
          </p:nvPr>
        </p:nvSpPr>
        <p:spPr>
          <a:xfrm>
            <a:off x="336575" y="9394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300">
                <a:solidFill>
                  <a:srgbClr val="171717"/>
                </a:solidFill>
              </a:rPr>
              <a:t>The model was trained using CERN’s infrastructure: https://ml.cern.ch</a:t>
            </a:r>
            <a:endParaRPr b="0" sz="2000">
              <a:solidFill>
                <a:srgbClr val="171717"/>
              </a:solidFill>
            </a:endParaRPr>
          </a:p>
        </p:txBody>
      </p:sp>
      <p:sp>
        <p:nvSpPr>
          <p:cNvPr id="656" name="Google Shape;656;p7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p7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63" name="Google Shape;663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8388" y="692486"/>
            <a:ext cx="10052374" cy="5168225"/>
          </a:xfrm>
          <a:prstGeom prst="rect">
            <a:avLst/>
          </a:prstGeom>
          <a:noFill/>
          <a:ln>
            <a:noFill/>
          </a:ln>
        </p:spPr>
      </p:pic>
      <p:sp>
        <p:nvSpPr>
          <p:cNvPr id="664" name="Google Shape;664;p72"/>
          <p:cNvSpPr txBox="1"/>
          <p:nvPr/>
        </p:nvSpPr>
        <p:spPr>
          <a:xfrm>
            <a:off x="6652975" y="1640725"/>
            <a:ext cx="3809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noisy pixels and noisy columns can be easily detected and adjusted</a:t>
            </a:r>
            <a:endParaRPr b="1" sz="1600">
              <a:solidFill>
                <a:srgbClr val="3D85C6"/>
              </a:solidFill>
            </a:endParaRPr>
          </a:p>
        </p:txBody>
      </p:sp>
      <p:sp>
        <p:nvSpPr>
          <p:cNvPr id="665" name="Google Shape;665;p72"/>
          <p:cNvSpPr/>
          <p:nvPr/>
        </p:nvSpPr>
        <p:spPr>
          <a:xfrm>
            <a:off x="6994550" y="3592700"/>
            <a:ext cx="430200" cy="463200"/>
          </a:xfrm>
          <a:prstGeom prst="ellipse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66" name="Google Shape;666;p72"/>
          <p:cNvCxnSpPr/>
          <p:nvPr/>
        </p:nvCxnSpPr>
        <p:spPr>
          <a:xfrm flipH="1">
            <a:off x="7412750" y="2256200"/>
            <a:ext cx="1187700" cy="1206900"/>
          </a:xfrm>
          <a:prstGeom prst="straightConnector1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67" name="Google Shape;667;p7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2" name="Shape 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oogle Shape;673;p7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74" name="Google Shape;674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0875" y="135950"/>
            <a:ext cx="6090250" cy="6017252"/>
          </a:xfrm>
          <a:prstGeom prst="rect">
            <a:avLst/>
          </a:prstGeom>
          <a:noFill/>
          <a:ln>
            <a:noFill/>
          </a:ln>
        </p:spPr>
      </p:pic>
      <p:sp>
        <p:nvSpPr>
          <p:cNvPr id="675" name="Google Shape;675;p7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0" name="Shape 6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7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82" name="Google Shape;682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42600" y="368300"/>
            <a:ext cx="7306801" cy="5357226"/>
          </a:xfrm>
          <a:prstGeom prst="rect">
            <a:avLst/>
          </a:prstGeom>
          <a:noFill/>
          <a:ln>
            <a:noFill/>
          </a:ln>
        </p:spPr>
      </p:pic>
      <p:sp>
        <p:nvSpPr>
          <p:cNvPr id="683" name="Google Shape;683;p7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8" name="Shape 6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689;p7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90" name="Google Shape;690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7250" y="368300"/>
            <a:ext cx="9794627" cy="5533399"/>
          </a:xfrm>
          <a:prstGeom prst="rect">
            <a:avLst/>
          </a:prstGeom>
          <a:noFill/>
          <a:ln>
            <a:noFill/>
          </a:ln>
        </p:spPr>
      </p:pic>
      <p:sp>
        <p:nvSpPr>
          <p:cNvPr id="691" name="Google Shape;691;p75"/>
          <p:cNvSpPr txBox="1"/>
          <p:nvPr/>
        </p:nvSpPr>
        <p:spPr>
          <a:xfrm>
            <a:off x="9277975" y="1312550"/>
            <a:ext cx="1324800" cy="6774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Mov - Avg </a:t>
            </a:r>
            <a:endParaRPr b="1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Correction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692" name="Google Shape;692;p75"/>
          <p:cNvSpPr/>
          <p:nvPr/>
        </p:nvSpPr>
        <p:spPr>
          <a:xfrm>
            <a:off x="4354100" y="1551500"/>
            <a:ext cx="442200" cy="884100"/>
          </a:xfrm>
          <a:prstGeom prst="ellipse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3" name="Google Shape;693;p75"/>
          <p:cNvSpPr/>
          <p:nvPr/>
        </p:nvSpPr>
        <p:spPr>
          <a:xfrm>
            <a:off x="9277975" y="2268375"/>
            <a:ext cx="261300" cy="268200"/>
          </a:xfrm>
          <a:prstGeom prst="ellipse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4" name="Google Shape;694;p7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" name="Google Shape;246;p4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BGI: Beam Gas Ionization</a:t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247" name="Google Shape;247;p40"/>
          <p:cNvSpPr txBox="1"/>
          <p:nvPr>
            <p:ph type="title"/>
          </p:nvPr>
        </p:nvSpPr>
        <p:spPr>
          <a:xfrm>
            <a:off x="336575" y="9394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300">
                <a:solidFill>
                  <a:srgbClr val="171717"/>
                </a:solidFill>
              </a:rPr>
              <a:t>Motivation:</a:t>
            </a:r>
            <a:r>
              <a:rPr b="0" lang="en-US" sz="2300">
                <a:solidFill>
                  <a:srgbClr val="171717"/>
                </a:solidFill>
              </a:rPr>
              <a:t> “To obtain non-invasive beam profile measurements.”</a:t>
            </a:r>
            <a:endParaRPr b="0" sz="2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248" name="Google Shape;24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3175" y="1677663"/>
            <a:ext cx="7545660" cy="3839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0"/>
          <p:cNvSpPr txBox="1"/>
          <p:nvPr/>
        </p:nvSpPr>
        <p:spPr>
          <a:xfrm>
            <a:off x="3114300" y="5444725"/>
            <a:ext cx="5963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Commissioning of Timepix3 Based Beam Gas Ionisation Profile Monitors for the CERN Proton </a:t>
            </a:r>
            <a:r>
              <a:rPr lang="en-US"/>
              <a:t>Synchrotron</a:t>
            </a:r>
            <a:r>
              <a:rPr lang="en-US"/>
              <a:t> (</a:t>
            </a:r>
            <a:r>
              <a:rPr lang="en-US"/>
              <a:t>Swann Levasseur</a:t>
            </a:r>
            <a:r>
              <a:rPr lang="en-US"/>
              <a:t>)</a:t>
            </a:r>
            <a:endParaRPr/>
          </a:p>
        </p:txBody>
      </p:sp>
      <p:sp>
        <p:nvSpPr>
          <p:cNvPr id="250" name="Google Shape;250;p4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9" name="Shape 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Google Shape;700;p7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01" name="Google Shape;701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58852" y="175475"/>
            <a:ext cx="5874301" cy="5861101"/>
          </a:xfrm>
          <a:prstGeom prst="rect">
            <a:avLst/>
          </a:prstGeom>
          <a:noFill/>
          <a:ln>
            <a:noFill/>
          </a:ln>
        </p:spPr>
      </p:pic>
      <p:sp>
        <p:nvSpPr>
          <p:cNvPr id="702" name="Google Shape;702;p7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7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09" name="Google Shape;709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6076" y="317575"/>
            <a:ext cx="9819843" cy="5576399"/>
          </a:xfrm>
          <a:prstGeom prst="rect">
            <a:avLst/>
          </a:prstGeom>
          <a:noFill/>
          <a:ln>
            <a:noFill/>
          </a:ln>
        </p:spPr>
      </p:pic>
      <p:sp>
        <p:nvSpPr>
          <p:cNvPr id="710" name="Google Shape;710;p7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5" name="Shape 7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" name="Google Shape;716;p7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17" name="Google Shape;717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8825" y="229800"/>
            <a:ext cx="5814325" cy="5823175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7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p7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25" name="Google Shape;725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5263" y="285025"/>
            <a:ext cx="9941473" cy="5635776"/>
          </a:xfrm>
          <a:prstGeom prst="rect">
            <a:avLst/>
          </a:prstGeom>
          <a:noFill/>
          <a:ln>
            <a:noFill/>
          </a:ln>
        </p:spPr>
      </p:pic>
      <p:sp>
        <p:nvSpPr>
          <p:cNvPr id="726" name="Google Shape;726;p7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7" name="Google Shape;257;p41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The Detector</a:t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258" name="Google Shape;258;p41"/>
          <p:cNvPicPr preferRelativeResize="0"/>
          <p:nvPr/>
        </p:nvPicPr>
        <p:blipFill rotWithShape="1">
          <a:blip r:embed="rId3">
            <a:alphaModFix/>
          </a:blip>
          <a:srcRect b="0" l="3491" r="9860" t="6261"/>
          <a:stretch/>
        </p:blipFill>
        <p:spPr>
          <a:xfrm>
            <a:off x="4683225" y="368300"/>
            <a:ext cx="6372525" cy="473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1"/>
          <p:cNvSpPr txBox="1"/>
          <p:nvPr/>
        </p:nvSpPr>
        <p:spPr>
          <a:xfrm>
            <a:off x="734888" y="3680463"/>
            <a:ext cx="348270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2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3D85C6"/>
                </a:solidFill>
              </a:rPr>
              <a:t>256x256 px</a:t>
            </a:r>
            <a:endParaRPr b="1" sz="2200">
              <a:solidFill>
                <a:srgbClr val="3D85C6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200">
                <a:solidFill>
                  <a:srgbClr val="3D85C6"/>
                </a:solidFill>
              </a:rPr>
              <a:t>14x14 mm</a:t>
            </a:r>
            <a:endParaRPr b="1" sz="2200">
              <a:solidFill>
                <a:srgbClr val="3D85C6"/>
              </a:solidFill>
            </a:endParaRPr>
          </a:p>
        </p:txBody>
      </p:sp>
      <p:sp>
        <p:nvSpPr>
          <p:cNvPr id="260" name="Google Shape;260;p41"/>
          <p:cNvSpPr txBox="1"/>
          <p:nvPr>
            <p:ph type="title"/>
          </p:nvPr>
        </p:nvSpPr>
        <p:spPr>
          <a:xfrm>
            <a:off x="1698038" y="1377375"/>
            <a:ext cx="15564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300">
                <a:solidFill>
                  <a:srgbClr val="171717"/>
                </a:solidFill>
              </a:rPr>
              <a:t>Timepix3</a:t>
            </a:r>
            <a:endParaRPr b="0" sz="2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261" name="Google Shape;26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0575" y="1810275"/>
            <a:ext cx="2791326" cy="222392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1"/>
          <p:cNvSpPr txBox="1"/>
          <p:nvPr/>
        </p:nvSpPr>
        <p:spPr>
          <a:xfrm>
            <a:off x="5483738" y="5255350"/>
            <a:ext cx="4771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Measuring the Beam Profile by Counting Ionization Electrons (Hampus Sandberg)</a:t>
            </a:r>
            <a:endParaRPr/>
          </a:p>
        </p:txBody>
      </p:sp>
      <p:cxnSp>
        <p:nvCxnSpPr>
          <p:cNvPr id="263" name="Google Shape;263;p41"/>
          <p:cNvCxnSpPr/>
          <p:nvPr/>
        </p:nvCxnSpPr>
        <p:spPr>
          <a:xfrm>
            <a:off x="5983450" y="1258603"/>
            <a:ext cx="1938900" cy="7215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4" name="Google Shape;264;p41"/>
          <p:cNvSpPr txBox="1"/>
          <p:nvPr>
            <p:ph type="title"/>
          </p:nvPr>
        </p:nvSpPr>
        <p:spPr>
          <a:xfrm>
            <a:off x="4479725" y="663525"/>
            <a:ext cx="284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/>
              <a:t>ionization </a:t>
            </a:r>
            <a:endParaRPr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/>
              <a:t>electrons</a:t>
            </a:r>
            <a:endParaRPr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</p:txBody>
      </p:sp>
      <p:sp>
        <p:nvSpPr>
          <p:cNvPr id="265" name="Google Shape;265;p4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4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2" name="Google Shape;272;p42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Beam Profile</a:t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273" name="Google Shape;273;p42"/>
          <p:cNvPicPr preferRelativeResize="0"/>
          <p:nvPr/>
        </p:nvPicPr>
        <p:blipFill rotWithShape="1">
          <a:blip r:embed="rId3">
            <a:alphaModFix/>
          </a:blip>
          <a:srcRect b="0" l="0" r="0" t="6968"/>
          <a:stretch/>
        </p:blipFill>
        <p:spPr>
          <a:xfrm>
            <a:off x="1864875" y="1310037"/>
            <a:ext cx="8462223" cy="2189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0794" y="3997693"/>
            <a:ext cx="3110413" cy="18854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5" name="Google Shape;275;p42"/>
          <p:cNvCxnSpPr/>
          <p:nvPr/>
        </p:nvCxnSpPr>
        <p:spPr>
          <a:xfrm rot="10800000">
            <a:off x="2327250" y="3378075"/>
            <a:ext cx="2382900" cy="69960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276" name="Google Shape;276;p42"/>
          <p:cNvCxnSpPr/>
          <p:nvPr/>
        </p:nvCxnSpPr>
        <p:spPr>
          <a:xfrm flipH="1">
            <a:off x="7578900" y="3352375"/>
            <a:ext cx="2117700" cy="71880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77" name="Google Shape;277;p42"/>
          <p:cNvSpPr txBox="1"/>
          <p:nvPr/>
        </p:nvSpPr>
        <p:spPr>
          <a:xfrm>
            <a:off x="2625205" y="2073155"/>
            <a:ext cx="1249800" cy="2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256x256</a:t>
            </a:r>
            <a:endParaRPr b="1" sz="1600">
              <a:solidFill>
                <a:srgbClr val="3D85C6"/>
              </a:solidFill>
            </a:endParaRPr>
          </a:p>
        </p:txBody>
      </p:sp>
      <p:cxnSp>
        <p:nvCxnSpPr>
          <p:cNvPr id="278" name="Google Shape;278;p42"/>
          <p:cNvCxnSpPr/>
          <p:nvPr/>
        </p:nvCxnSpPr>
        <p:spPr>
          <a:xfrm rot="10800000">
            <a:off x="6023100" y="1324250"/>
            <a:ext cx="0" cy="1794000"/>
          </a:xfrm>
          <a:prstGeom prst="straightConnector1">
            <a:avLst/>
          </a:prstGeom>
          <a:noFill/>
          <a:ln cap="flat" cmpd="sng" w="38100">
            <a:solidFill>
              <a:srgbClr val="3D85C6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79" name="Google Shape;279;p42"/>
          <p:cNvCxnSpPr/>
          <p:nvPr/>
        </p:nvCxnSpPr>
        <p:spPr>
          <a:xfrm rot="10800000">
            <a:off x="7843550" y="1320275"/>
            <a:ext cx="0" cy="1801800"/>
          </a:xfrm>
          <a:prstGeom prst="straightConnector1">
            <a:avLst/>
          </a:prstGeom>
          <a:noFill/>
          <a:ln cap="flat" cmpd="sng" w="38100">
            <a:solidFill>
              <a:srgbClr val="3D85C6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80" name="Google Shape;280;p42"/>
          <p:cNvCxnSpPr/>
          <p:nvPr/>
        </p:nvCxnSpPr>
        <p:spPr>
          <a:xfrm rot="10800000">
            <a:off x="9698275" y="1326275"/>
            <a:ext cx="0" cy="1795800"/>
          </a:xfrm>
          <a:prstGeom prst="straightConnector1">
            <a:avLst/>
          </a:prstGeom>
          <a:noFill/>
          <a:ln cap="flat" cmpd="sng" w="38100">
            <a:solidFill>
              <a:srgbClr val="3D85C6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281" name="Google Shape;281;p42"/>
          <p:cNvSpPr txBox="1"/>
          <p:nvPr/>
        </p:nvSpPr>
        <p:spPr>
          <a:xfrm>
            <a:off x="2243239" y="4455040"/>
            <a:ext cx="21969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Sum (project) columns to obtain the beam profile</a:t>
            </a:r>
            <a:endParaRPr b="1" sz="1300">
              <a:solidFill>
                <a:schemeClr val="dk1"/>
              </a:solidFill>
            </a:endParaRPr>
          </a:p>
        </p:txBody>
      </p:sp>
      <p:cxnSp>
        <p:nvCxnSpPr>
          <p:cNvPr id="282" name="Google Shape;282;p42"/>
          <p:cNvCxnSpPr/>
          <p:nvPr/>
        </p:nvCxnSpPr>
        <p:spPr>
          <a:xfrm rot="10800000">
            <a:off x="4202425" y="1323575"/>
            <a:ext cx="0" cy="1798500"/>
          </a:xfrm>
          <a:prstGeom prst="straightConnector1">
            <a:avLst/>
          </a:prstGeom>
          <a:noFill/>
          <a:ln cap="flat" cmpd="sng" w="38100">
            <a:solidFill>
              <a:srgbClr val="3D85C6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283" name="Google Shape;283;p42"/>
          <p:cNvCxnSpPr/>
          <p:nvPr/>
        </p:nvCxnSpPr>
        <p:spPr>
          <a:xfrm rot="10800000">
            <a:off x="2322750" y="1318475"/>
            <a:ext cx="0" cy="1803600"/>
          </a:xfrm>
          <a:prstGeom prst="straightConnector1">
            <a:avLst/>
          </a:prstGeom>
          <a:noFill/>
          <a:ln cap="flat" cmpd="sng" w="38100">
            <a:solidFill>
              <a:srgbClr val="3D85C6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284" name="Google Shape;284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42279" y="4423012"/>
            <a:ext cx="847178" cy="513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5" name="Google Shape;285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190508" y="5316490"/>
            <a:ext cx="847178" cy="513536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42"/>
          <p:cNvSpPr txBox="1"/>
          <p:nvPr/>
        </p:nvSpPr>
        <p:spPr>
          <a:xfrm>
            <a:off x="8515642" y="4103682"/>
            <a:ext cx="21969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BGIH (horizontal plane)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287" name="Google Shape;287;p42"/>
          <p:cNvSpPr txBox="1"/>
          <p:nvPr/>
        </p:nvSpPr>
        <p:spPr>
          <a:xfrm>
            <a:off x="8515642" y="5016499"/>
            <a:ext cx="21969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BGIV (vertical plane)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288" name="Google Shape;288;p42"/>
          <p:cNvSpPr txBox="1"/>
          <p:nvPr/>
        </p:nvSpPr>
        <p:spPr>
          <a:xfrm>
            <a:off x="4786038" y="956800"/>
            <a:ext cx="2619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/>
              <a:t>All Events</a:t>
            </a:r>
            <a:endParaRPr b="1" sz="1300"/>
          </a:p>
        </p:txBody>
      </p:sp>
      <p:sp>
        <p:nvSpPr>
          <p:cNvPr id="289" name="Google Shape;289;p4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0" name="Google Shape;290;p4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7" name="Google Shape;297;p43"/>
          <p:cNvSpPr txBox="1"/>
          <p:nvPr>
            <p:ph type="title"/>
          </p:nvPr>
        </p:nvSpPr>
        <p:spPr>
          <a:xfrm>
            <a:off x="336575" y="867852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100">
                <a:solidFill>
                  <a:srgbClr val="171717"/>
                </a:solidFill>
              </a:rPr>
              <a:t>Acquisitions can actually be considered as a sequence of frames (video) that can be merged based on some predefined </a:t>
            </a:r>
            <a:r>
              <a:rPr lang="en-US" sz="2100">
                <a:solidFill>
                  <a:srgbClr val="000000"/>
                </a:solidFill>
              </a:rPr>
              <a:t>integration time</a:t>
            </a:r>
            <a:r>
              <a:rPr b="0" lang="en-US" sz="2100">
                <a:solidFill>
                  <a:srgbClr val="171717"/>
                </a:solidFill>
              </a:rPr>
              <a:t> 🎥</a:t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298" name="Google Shape;298;p43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Acquisition Over Time</a:t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299" name="Google Shape;299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775" y="2248613"/>
            <a:ext cx="11636449" cy="2909112"/>
          </a:xfrm>
          <a:prstGeom prst="rect">
            <a:avLst/>
          </a:prstGeom>
          <a:noFill/>
          <a:ln>
            <a:noFill/>
          </a:ln>
        </p:spPr>
      </p:pic>
      <p:sp>
        <p:nvSpPr>
          <p:cNvPr id="300" name="Google Shape;300;p43"/>
          <p:cNvSpPr txBox="1"/>
          <p:nvPr/>
        </p:nvSpPr>
        <p:spPr>
          <a:xfrm>
            <a:off x="3638813" y="5192100"/>
            <a:ext cx="477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https://bgi.web.cern.ch/</a:t>
            </a:r>
            <a:endParaRPr/>
          </a:p>
        </p:txBody>
      </p:sp>
      <p:sp>
        <p:nvSpPr>
          <p:cNvPr id="301" name="Google Shape;301;p43"/>
          <p:cNvSpPr txBox="1"/>
          <p:nvPr/>
        </p:nvSpPr>
        <p:spPr>
          <a:xfrm>
            <a:off x="4594352" y="1820650"/>
            <a:ext cx="3003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All Events Video Sequence</a:t>
            </a:r>
            <a:endParaRPr b="1"/>
          </a:p>
        </p:txBody>
      </p:sp>
      <p:sp>
        <p:nvSpPr>
          <p:cNvPr id="302" name="Google Shape;302;p4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4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9" name="Google Shape;309;p44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2. Noise Removal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310" name="Google Shape;310;p4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17" name="Google Shape;317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0250" y="990375"/>
            <a:ext cx="8959775" cy="250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7551" y="3493400"/>
            <a:ext cx="8959775" cy="2505700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45"/>
          <p:cNvSpPr txBox="1"/>
          <p:nvPr/>
        </p:nvSpPr>
        <p:spPr>
          <a:xfrm>
            <a:off x="8075625" y="3968750"/>
            <a:ext cx="1587600" cy="3651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Clean Image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320" name="Google Shape;320;p45"/>
          <p:cNvSpPr txBox="1"/>
          <p:nvPr/>
        </p:nvSpPr>
        <p:spPr>
          <a:xfrm>
            <a:off x="8069313" y="1485925"/>
            <a:ext cx="1587600" cy="3651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Noisy Image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321" name="Google Shape;321;p45"/>
          <p:cNvSpPr txBox="1"/>
          <p:nvPr/>
        </p:nvSpPr>
        <p:spPr>
          <a:xfrm>
            <a:off x="408000" y="1186353"/>
            <a:ext cx="1338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Beam Loss</a:t>
            </a:r>
            <a:endParaRPr b="1" sz="1600">
              <a:solidFill>
                <a:srgbClr val="3D85C6"/>
              </a:solidFill>
            </a:endParaRPr>
          </a:p>
        </p:txBody>
      </p:sp>
      <p:sp>
        <p:nvSpPr>
          <p:cNvPr id="322" name="Google Shape;322;p45"/>
          <p:cNvSpPr txBox="1"/>
          <p:nvPr/>
        </p:nvSpPr>
        <p:spPr>
          <a:xfrm>
            <a:off x="6581475" y="415050"/>
            <a:ext cx="2988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D85C6"/>
                </a:solidFill>
              </a:rPr>
              <a:t>Ionization Electrons</a:t>
            </a:r>
            <a:endParaRPr b="1" sz="1600">
              <a:solidFill>
                <a:srgbClr val="3D85C6"/>
              </a:solidFill>
            </a:endParaRPr>
          </a:p>
        </p:txBody>
      </p:sp>
      <p:cxnSp>
        <p:nvCxnSpPr>
          <p:cNvPr id="323" name="Google Shape;323;p45"/>
          <p:cNvCxnSpPr>
            <a:stCxn id="321" idx="2"/>
          </p:cNvCxnSpPr>
          <p:nvPr/>
        </p:nvCxnSpPr>
        <p:spPr>
          <a:xfrm>
            <a:off x="1077150" y="1551453"/>
            <a:ext cx="1938900" cy="72150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24" name="Google Shape;324;p45"/>
          <p:cNvCxnSpPr>
            <a:stCxn id="322" idx="2"/>
          </p:cNvCxnSpPr>
          <p:nvPr/>
        </p:nvCxnSpPr>
        <p:spPr>
          <a:xfrm flipH="1">
            <a:off x="7161825" y="780150"/>
            <a:ext cx="913800" cy="1177500"/>
          </a:xfrm>
          <a:prstGeom prst="straightConnector1">
            <a:avLst/>
          </a:prstGeom>
          <a:noFill/>
          <a:ln cap="flat" cmpd="sng" w="28575">
            <a:solidFill>
              <a:srgbClr val="3D85C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25" name="Google Shape;325;p45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000">
                <a:solidFill>
                  <a:srgbClr val="0033A0"/>
                </a:solidFill>
              </a:rPr>
              <a:t>Loss Cleanup</a:t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326" name="Google Shape;326;p4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&amp; Data Processing for Beam Profile Measurements | 07.10.2023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