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27" r:id="rId4"/>
    <p:sldMasterId id="2147483719" r:id="rId5"/>
    <p:sldMasterId id="2147483663" r:id="rId6"/>
    <p:sldMasterId id="2147483734" r:id="rId7"/>
  </p:sldMasterIdLst>
  <p:notesMasterIdLst>
    <p:notesMasterId r:id="rId16"/>
  </p:notesMasterIdLst>
  <p:handoutMasterIdLst>
    <p:handoutMasterId r:id="rId17"/>
  </p:handoutMasterIdLst>
  <p:sldIdLst>
    <p:sldId id="256" r:id="rId8"/>
    <p:sldId id="260" r:id="rId9"/>
    <p:sldId id="258" r:id="rId10"/>
    <p:sldId id="261" r:id="rId11"/>
    <p:sldId id="262" r:id="rId12"/>
    <p:sldId id="263" r:id="rId13"/>
    <p:sldId id="264" r:id="rId14"/>
    <p:sldId id="265" r:id="rId15"/>
  </p:sldIdLst>
  <p:sldSz cx="12192000" cy="6858000"/>
  <p:notesSz cx="6858000" cy="9144000"/>
  <p:embeddedFontLst>
    <p:embeddedFont>
      <p:font typeface="Calibri" panose="020F0502020204030204" pitchFamily="34" charset="0"/>
      <p:regular r:id="rId18"/>
      <p:bold r:id="rId19"/>
      <p:italic r:id="rId20"/>
      <p:boldItalic r:id="rId21"/>
    </p:embeddedFont>
    <p:embeddedFont>
      <p:font typeface="Moderat Medium" panose="020B0604020202020204" charset="0"/>
      <p:regular r:id="rId22"/>
    </p:embeddedFont>
    <p:embeddedFont>
      <p:font typeface="Roboto" panose="02000000000000000000" pitchFamily="2" charset="0"/>
      <p:regular r:id="rId23"/>
      <p:bold r:id="rId24"/>
      <p:italic r:id="rId25"/>
      <p:bold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D1B"/>
    <a:srgbClr val="676767"/>
    <a:srgbClr val="003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78D57F-489B-4922-9B5E-7D6D3AB93C8E}" v="1" dt="2023-10-05T10:58:29.3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74564" autoAdjust="0"/>
  </p:normalViewPr>
  <p:slideViewPr>
    <p:cSldViewPr snapToGrid="0">
      <p:cViewPr varScale="1">
        <p:scale>
          <a:sx n="58" d="100"/>
          <a:sy n="58" d="100"/>
        </p:scale>
        <p:origin x="912" y="4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font" Target="fonts/font7.fntdata"/><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font" Target="fonts/font2.fntdata"/><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RL, Kathryn (STFC,RAL,ISIS)" userId="28d0492f-ae83-4cd0-8245-1622a5ad2f87" providerId="ADAL" clId="{54799ACC-F548-4F19-8A94-4E22B7C34D09}"/>
    <pc:docChg chg="undo custSel addSld delSld modSld sldOrd">
      <pc:chgData name="Baker, KRL, Kathryn (STFC,RAL,ISIS)" userId="28d0492f-ae83-4cd0-8245-1622a5ad2f87" providerId="ADAL" clId="{54799ACC-F548-4F19-8A94-4E22B7C34D09}" dt="2023-10-05T13:33:13.609" v="5169" actId="15"/>
      <pc:docMkLst>
        <pc:docMk/>
      </pc:docMkLst>
      <pc:sldChg chg="modSp mod modNotesTx">
        <pc:chgData name="Baker, KRL, Kathryn (STFC,RAL,ISIS)" userId="28d0492f-ae83-4cd0-8245-1622a5ad2f87" providerId="ADAL" clId="{54799ACC-F548-4F19-8A94-4E22B7C34D09}" dt="2023-10-05T12:41:57.811" v="142" actId="20577"/>
        <pc:sldMkLst>
          <pc:docMk/>
          <pc:sldMk cId="1481826788" sldId="256"/>
        </pc:sldMkLst>
        <pc:spChg chg="mod">
          <ac:chgData name="Baker, KRL, Kathryn (STFC,RAL,ISIS)" userId="28d0492f-ae83-4cd0-8245-1622a5ad2f87" providerId="ADAL" clId="{54799ACC-F548-4F19-8A94-4E22B7C34D09}" dt="2023-10-05T12:41:35.104" v="131" actId="1076"/>
          <ac:spMkLst>
            <pc:docMk/>
            <pc:sldMk cId="1481826788" sldId="256"/>
            <ac:spMk id="2" creationId="{B39B5CD0-94BB-02A9-D0D6-755513A2911E}"/>
          </ac:spMkLst>
        </pc:spChg>
        <pc:spChg chg="mod">
          <ac:chgData name="Baker, KRL, Kathryn (STFC,RAL,ISIS)" userId="28d0492f-ae83-4cd0-8245-1622a5ad2f87" providerId="ADAL" clId="{54799ACC-F548-4F19-8A94-4E22B7C34D09}" dt="2023-10-05T12:41:29.073" v="129" actId="14100"/>
          <ac:spMkLst>
            <pc:docMk/>
            <pc:sldMk cId="1481826788" sldId="256"/>
            <ac:spMk id="3" creationId="{15A80B9D-A009-468E-DD38-1C459E82E2B8}"/>
          </ac:spMkLst>
        </pc:spChg>
        <pc:spChg chg="mod">
          <ac:chgData name="Baker, KRL, Kathryn (STFC,RAL,ISIS)" userId="28d0492f-ae83-4cd0-8245-1622a5ad2f87" providerId="ADAL" clId="{54799ACC-F548-4F19-8A94-4E22B7C34D09}" dt="2023-10-05T12:41:08.219" v="121" actId="1076"/>
          <ac:spMkLst>
            <pc:docMk/>
            <pc:sldMk cId="1481826788" sldId="256"/>
            <ac:spMk id="4" creationId="{F317514D-CA92-5C28-8A6F-C434B7EF14DE}"/>
          </ac:spMkLst>
        </pc:spChg>
        <pc:spChg chg="mod">
          <ac:chgData name="Baker, KRL, Kathryn (STFC,RAL,ISIS)" userId="28d0492f-ae83-4cd0-8245-1622a5ad2f87" providerId="ADAL" clId="{54799ACC-F548-4F19-8A94-4E22B7C34D09}" dt="2023-10-05T12:41:08.219" v="121" actId="1076"/>
          <ac:spMkLst>
            <pc:docMk/>
            <pc:sldMk cId="1481826788" sldId="256"/>
            <ac:spMk id="5" creationId="{F4CC80D5-0EB8-807C-B0E7-140CDCF28F4C}"/>
          </ac:spMkLst>
        </pc:spChg>
      </pc:sldChg>
      <pc:sldChg chg="del">
        <pc:chgData name="Baker, KRL, Kathryn (STFC,RAL,ISIS)" userId="28d0492f-ae83-4cd0-8245-1622a5ad2f87" providerId="ADAL" clId="{54799ACC-F548-4F19-8A94-4E22B7C34D09}" dt="2023-10-05T12:42:58.890" v="285" actId="47"/>
        <pc:sldMkLst>
          <pc:docMk/>
          <pc:sldMk cId="583982086" sldId="257"/>
        </pc:sldMkLst>
      </pc:sldChg>
      <pc:sldChg chg="delSp modSp mod ord">
        <pc:chgData name="Baker, KRL, Kathryn (STFC,RAL,ISIS)" userId="28d0492f-ae83-4cd0-8245-1622a5ad2f87" providerId="ADAL" clId="{54799ACC-F548-4F19-8A94-4E22B7C34D09}" dt="2023-10-05T12:51:04.706" v="1513"/>
        <pc:sldMkLst>
          <pc:docMk/>
          <pc:sldMk cId="3699373884" sldId="258"/>
        </pc:sldMkLst>
        <pc:spChg chg="mod">
          <ac:chgData name="Baker, KRL, Kathryn (STFC,RAL,ISIS)" userId="28d0492f-ae83-4cd0-8245-1622a5ad2f87" providerId="ADAL" clId="{54799ACC-F548-4F19-8A94-4E22B7C34D09}" dt="2023-10-05T12:43:09.013" v="326" actId="27636"/>
          <ac:spMkLst>
            <pc:docMk/>
            <pc:sldMk cId="3699373884" sldId="258"/>
            <ac:spMk id="2" creationId="{D1F9E066-F4E2-743C-30B8-8E8089433CA8}"/>
          </ac:spMkLst>
        </pc:spChg>
        <pc:spChg chg="mod">
          <ac:chgData name="Baker, KRL, Kathryn (STFC,RAL,ISIS)" userId="28d0492f-ae83-4cd0-8245-1622a5ad2f87" providerId="ADAL" clId="{54799ACC-F548-4F19-8A94-4E22B7C34D09}" dt="2023-10-05T12:51:04.706" v="1513"/>
          <ac:spMkLst>
            <pc:docMk/>
            <pc:sldMk cId="3699373884" sldId="258"/>
            <ac:spMk id="3" creationId="{0590475A-6D4F-2492-7376-94DDD9687722}"/>
          </ac:spMkLst>
        </pc:spChg>
        <pc:spChg chg="del">
          <ac:chgData name="Baker, KRL, Kathryn (STFC,RAL,ISIS)" userId="28d0492f-ae83-4cd0-8245-1622a5ad2f87" providerId="ADAL" clId="{54799ACC-F548-4F19-8A94-4E22B7C34D09}" dt="2023-10-05T12:45:37.755" v="766" actId="478"/>
          <ac:spMkLst>
            <pc:docMk/>
            <pc:sldMk cId="3699373884" sldId="258"/>
            <ac:spMk id="4" creationId="{DDDB0C95-A87A-3702-18C2-45D33201F628}"/>
          </ac:spMkLst>
        </pc:spChg>
      </pc:sldChg>
      <pc:sldChg chg="del">
        <pc:chgData name="Baker, KRL, Kathryn (STFC,RAL,ISIS)" userId="28d0492f-ae83-4cd0-8245-1622a5ad2f87" providerId="ADAL" clId="{54799ACC-F548-4F19-8A94-4E22B7C34D09}" dt="2023-10-05T13:30:57.490" v="5120" actId="2696"/>
        <pc:sldMkLst>
          <pc:docMk/>
          <pc:sldMk cId="67218123" sldId="259"/>
        </pc:sldMkLst>
      </pc:sldChg>
      <pc:sldChg chg="modSp new mod">
        <pc:chgData name="Baker, KRL, Kathryn (STFC,RAL,ISIS)" userId="28d0492f-ae83-4cd0-8245-1622a5ad2f87" providerId="ADAL" clId="{54799ACC-F548-4F19-8A94-4E22B7C34D09}" dt="2023-10-05T12:43:13.174" v="339" actId="20577"/>
        <pc:sldMkLst>
          <pc:docMk/>
          <pc:sldMk cId="376447990" sldId="260"/>
        </pc:sldMkLst>
        <pc:spChg chg="mod">
          <ac:chgData name="Baker, KRL, Kathryn (STFC,RAL,ISIS)" userId="28d0492f-ae83-4cd0-8245-1622a5ad2f87" providerId="ADAL" clId="{54799ACC-F548-4F19-8A94-4E22B7C34D09}" dt="2023-10-05T12:42:03.749" v="148" actId="20577"/>
          <ac:spMkLst>
            <pc:docMk/>
            <pc:sldMk cId="376447990" sldId="260"/>
            <ac:spMk id="2" creationId="{D5A59068-D402-5389-EB8E-A5A4F48B4851}"/>
          </ac:spMkLst>
        </pc:spChg>
        <pc:spChg chg="mod">
          <ac:chgData name="Baker, KRL, Kathryn (STFC,RAL,ISIS)" userId="28d0492f-ae83-4cd0-8245-1622a5ad2f87" providerId="ADAL" clId="{54799ACC-F548-4F19-8A94-4E22B7C34D09}" dt="2023-10-05T12:43:13.174" v="339" actId="20577"/>
          <ac:spMkLst>
            <pc:docMk/>
            <pc:sldMk cId="376447990" sldId="260"/>
            <ac:spMk id="3" creationId="{02B4CE57-0A5A-1F73-5771-DC6DD4E76A30}"/>
          </ac:spMkLst>
        </pc:spChg>
      </pc:sldChg>
      <pc:sldChg chg="addSp delSp modSp add mod">
        <pc:chgData name="Baker, KRL, Kathryn (STFC,RAL,ISIS)" userId="28d0492f-ae83-4cd0-8245-1622a5ad2f87" providerId="ADAL" clId="{54799ACC-F548-4F19-8A94-4E22B7C34D09}" dt="2023-10-05T12:58:26.491" v="2259" actId="20577"/>
        <pc:sldMkLst>
          <pc:docMk/>
          <pc:sldMk cId="4093949785" sldId="261"/>
        </pc:sldMkLst>
        <pc:spChg chg="del mod">
          <ac:chgData name="Baker, KRL, Kathryn (STFC,RAL,ISIS)" userId="28d0492f-ae83-4cd0-8245-1622a5ad2f87" providerId="ADAL" clId="{54799ACC-F548-4F19-8A94-4E22B7C34D09}" dt="2023-10-05T12:51:21.955" v="1515" actId="3680"/>
          <ac:spMkLst>
            <pc:docMk/>
            <pc:sldMk cId="4093949785" sldId="261"/>
            <ac:spMk id="3" creationId="{0590475A-6D4F-2492-7376-94DDD9687722}"/>
          </ac:spMkLst>
        </pc:spChg>
        <pc:graphicFrameChg chg="add mod ord modGraphic">
          <ac:chgData name="Baker, KRL, Kathryn (STFC,RAL,ISIS)" userId="28d0492f-ae83-4cd0-8245-1622a5ad2f87" providerId="ADAL" clId="{54799ACC-F548-4F19-8A94-4E22B7C34D09}" dt="2023-10-05T12:58:26.491" v="2259" actId="20577"/>
          <ac:graphicFrameMkLst>
            <pc:docMk/>
            <pc:sldMk cId="4093949785" sldId="261"/>
            <ac:graphicFrameMk id="4" creationId="{9E3A011E-13EE-FCF9-BEAE-573DD001685D}"/>
          </ac:graphicFrameMkLst>
        </pc:graphicFrameChg>
      </pc:sldChg>
      <pc:sldChg chg="modSp new mod">
        <pc:chgData name="Baker, KRL, Kathryn (STFC,RAL,ISIS)" userId="28d0492f-ae83-4cd0-8245-1622a5ad2f87" providerId="ADAL" clId="{54799ACC-F548-4F19-8A94-4E22B7C34D09}" dt="2023-10-05T13:18:22.779" v="4427" actId="20577"/>
        <pc:sldMkLst>
          <pc:docMk/>
          <pc:sldMk cId="3395441519" sldId="262"/>
        </pc:sldMkLst>
        <pc:spChg chg="mod">
          <ac:chgData name="Baker, KRL, Kathryn (STFC,RAL,ISIS)" userId="28d0492f-ae83-4cd0-8245-1622a5ad2f87" providerId="ADAL" clId="{54799ACC-F548-4F19-8A94-4E22B7C34D09}" dt="2023-10-05T12:58:55.359" v="2288" actId="20577"/>
          <ac:spMkLst>
            <pc:docMk/>
            <pc:sldMk cId="3395441519" sldId="262"/>
            <ac:spMk id="2" creationId="{76EC9D34-2A42-A5FF-A95D-4541254B71A7}"/>
          </ac:spMkLst>
        </pc:spChg>
        <pc:spChg chg="mod">
          <ac:chgData name="Baker, KRL, Kathryn (STFC,RAL,ISIS)" userId="28d0492f-ae83-4cd0-8245-1622a5ad2f87" providerId="ADAL" clId="{54799ACC-F548-4F19-8A94-4E22B7C34D09}" dt="2023-10-05T13:18:22.779" v="4427" actId="20577"/>
          <ac:spMkLst>
            <pc:docMk/>
            <pc:sldMk cId="3395441519" sldId="262"/>
            <ac:spMk id="3" creationId="{19CC4020-D138-8847-4C9D-1D813C0C1C57}"/>
          </ac:spMkLst>
        </pc:spChg>
      </pc:sldChg>
      <pc:sldChg chg="modSp add mod">
        <pc:chgData name="Baker, KRL, Kathryn (STFC,RAL,ISIS)" userId="28d0492f-ae83-4cd0-8245-1622a5ad2f87" providerId="ADAL" clId="{54799ACC-F548-4F19-8A94-4E22B7C34D09}" dt="2023-10-05T13:33:13.609" v="5169" actId="15"/>
        <pc:sldMkLst>
          <pc:docMk/>
          <pc:sldMk cId="634711938" sldId="263"/>
        </pc:sldMkLst>
        <pc:spChg chg="mod">
          <ac:chgData name="Baker, KRL, Kathryn (STFC,RAL,ISIS)" userId="28d0492f-ae83-4cd0-8245-1622a5ad2f87" providerId="ADAL" clId="{54799ACC-F548-4F19-8A94-4E22B7C34D09}" dt="2023-10-05T13:18:17.289" v="4421" actId="20577"/>
          <ac:spMkLst>
            <pc:docMk/>
            <pc:sldMk cId="634711938" sldId="263"/>
            <ac:spMk id="2" creationId="{76EC9D34-2A42-A5FF-A95D-4541254B71A7}"/>
          </ac:spMkLst>
        </pc:spChg>
        <pc:spChg chg="mod">
          <ac:chgData name="Baker, KRL, Kathryn (STFC,RAL,ISIS)" userId="28d0492f-ae83-4cd0-8245-1622a5ad2f87" providerId="ADAL" clId="{54799ACC-F548-4F19-8A94-4E22B7C34D09}" dt="2023-10-05T13:33:13.609" v="5169" actId="15"/>
          <ac:spMkLst>
            <pc:docMk/>
            <pc:sldMk cId="634711938" sldId="263"/>
            <ac:spMk id="3" creationId="{19CC4020-D138-8847-4C9D-1D813C0C1C57}"/>
          </ac:spMkLst>
        </pc:spChg>
      </pc:sldChg>
      <pc:sldChg chg="modSp add mod">
        <pc:chgData name="Baker, KRL, Kathryn (STFC,RAL,ISIS)" userId="28d0492f-ae83-4cd0-8245-1622a5ad2f87" providerId="ADAL" clId="{54799ACC-F548-4F19-8A94-4E22B7C34D09}" dt="2023-10-05T13:24:10.395" v="5056" actId="20577"/>
        <pc:sldMkLst>
          <pc:docMk/>
          <pc:sldMk cId="3861541568" sldId="264"/>
        </pc:sldMkLst>
        <pc:spChg chg="mod">
          <ac:chgData name="Baker, KRL, Kathryn (STFC,RAL,ISIS)" userId="28d0492f-ae83-4cd0-8245-1622a5ad2f87" providerId="ADAL" clId="{54799ACC-F548-4F19-8A94-4E22B7C34D09}" dt="2023-10-05T13:18:50.970" v="4447" actId="20577"/>
          <ac:spMkLst>
            <pc:docMk/>
            <pc:sldMk cId="3861541568" sldId="264"/>
            <ac:spMk id="2" creationId="{76EC9D34-2A42-A5FF-A95D-4541254B71A7}"/>
          </ac:spMkLst>
        </pc:spChg>
        <pc:spChg chg="mod">
          <ac:chgData name="Baker, KRL, Kathryn (STFC,RAL,ISIS)" userId="28d0492f-ae83-4cd0-8245-1622a5ad2f87" providerId="ADAL" clId="{54799ACC-F548-4F19-8A94-4E22B7C34D09}" dt="2023-10-05T13:24:10.395" v="5056" actId="20577"/>
          <ac:spMkLst>
            <pc:docMk/>
            <pc:sldMk cId="3861541568" sldId="264"/>
            <ac:spMk id="3" creationId="{19CC4020-D138-8847-4C9D-1D813C0C1C57}"/>
          </ac:spMkLst>
        </pc:spChg>
      </pc:sldChg>
      <pc:sldChg chg="modSp new mod">
        <pc:chgData name="Baker, KRL, Kathryn (STFC,RAL,ISIS)" userId="28d0492f-ae83-4cd0-8245-1622a5ad2f87" providerId="ADAL" clId="{54799ACC-F548-4F19-8A94-4E22B7C34D09}" dt="2023-10-05T13:30:39.969" v="5119" actId="20577"/>
        <pc:sldMkLst>
          <pc:docMk/>
          <pc:sldMk cId="2487443831" sldId="265"/>
        </pc:sldMkLst>
        <pc:spChg chg="mod">
          <ac:chgData name="Baker, KRL, Kathryn (STFC,RAL,ISIS)" userId="28d0492f-ae83-4cd0-8245-1622a5ad2f87" providerId="ADAL" clId="{54799ACC-F548-4F19-8A94-4E22B7C34D09}" dt="2023-10-05T13:30:35.698" v="5109" actId="20577"/>
          <ac:spMkLst>
            <pc:docMk/>
            <pc:sldMk cId="2487443831" sldId="265"/>
            <ac:spMk id="2" creationId="{9BEABF0B-A156-8DF5-B8D9-EB96E81B3CA8}"/>
          </ac:spMkLst>
        </pc:spChg>
        <pc:spChg chg="mod">
          <ac:chgData name="Baker, KRL, Kathryn (STFC,RAL,ISIS)" userId="28d0492f-ae83-4cd0-8245-1622a5ad2f87" providerId="ADAL" clId="{54799ACC-F548-4F19-8A94-4E22B7C34D09}" dt="2023-10-05T13:30:39.969" v="5119" actId="20577"/>
          <ac:spMkLst>
            <pc:docMk/>
            <pc:sldMk cId="2487443831" sldId="265"/>
            <ac:spMk id="3" creationId="{BE3D23E4-0F63-D14F-2FC0-6AF3CCFDC70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05/10/2023</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AAEE20-F32F-427A-BF83-6D79B35B478E}" type="datetimeFigureOut">
              <a:rPr lang="en-GB" smtClean="0"/>
              <a:t>05/10/2023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0C5034-78D7-448A-AAF4-A38170C71608}" type="slidenum">
              <a:rPr lang="en-GB" smtClean="0"/>
              <a:t>‹#›</a:t>
            </a:fld>
            <a:endParaRPr lang="en-GB"/>
          </a:p>
        </p:txBody>
      </p:sp>
    </p:spTree>
    <p:extLst>
      <p:ext uri="{BB962C8B-B14F-4D97-AF65-F5344CB8AC3E}">
        <p14:creationId xmlns:p14="http://schemas.microsoft.com/office/powerpoint/2010/main" val="1593983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2800" dirty="0">
                <a:effectLst/>
              </a:rPr>
              <a:t>Abstract:</a:t>
            </a:r>
          </a:p>
          <a:p>
            <a:pPr rtl="0"/>
            <a:r>
              <a:rPr lang="en-GB" sz="2800" dirty="0">
                <a:effectLst/>
              </a:rPr>
              <a:t>At ISIS we are still relatively early on in our pursuit to integrate machine learning into the operations of the accelerator. </a:t>
            </a:r>
          </a:p>
          <a:p>
            <a:pPr rtl="0"/>
            <a:endParaRPr lang="en-GB" sz="2800" dirty="0">
              <a:effectLst/>
            </a:endParaRPr>
          </a:p>
          <a:p>
            <a:pPr rtl="0"/>
            <a:r>
              <a:rPr lang="en-GB" sz="2800" dirty="0">
                <a:effectLst/>
              </a:rPr>
              <a:t>Consultation with various teams across the accelerator has highlighted </a:t>
            </a:r>
            <a:r>
              <a:rPr lang="en-GB" sz="2800" b="1" dirty="0">
                <a:effectLst/>
              </a:rPr>
              <a:t>three key areas</a:t>
            </a:r>
            <a:r>
              <a:rPr lang="en-GB" sz="2800" dirty="0">
                <a:effectLst/>
              </a:rPr>
              <a:t> where machine learning can be leveraged most effectively, namely </a:t>
            </a:r>
            <a:r>
              <a:rPr lang="en-GB" sz="2800" b="1" dirty="0">
                <a:effectLst/>
              </a:rPr>
              <a:t>fault diagnosis and prediction</a:t>
            </a:r>
            <a:r>
              <a:rPr lang="en-GB" sz="2800" dirty="0">
                <a:effectLst/>
              </a:rPr>
              <a:t>, the use of </a:t>
            </a:r>
            <a:r>
              <a:rPr lang="en-GB" sz="2800" b="1" dirty="0">
                <a:effectLst/>
              </a:rPr>
              <a:t>virtual diagnostics</a:t>
            </a:r>
            <a:r>
              <a:rPr lang="en-GB" sz="2800" dirty="0">
                <a:effectLst/>
              </a:rPr>
              <a:t> and </a:t>
            </a:r>
            <a:r>
              <a:rPr lang="en-GB" sz="2800" b="1" dirty="0">
                <a:effectLst/>
              </a:rPr>
              <a:t>intelligent control </a:t>
            </a:r>
            <a:r>
              <a:rPr lang="en-GB" sz="2800" dirty="0">
                <a:effectLst/>
              </a:rPr>
              <a:t>of the machine. However, in the case of each of these themes we have encountered complications that may limit their development or practical use that we are keen to discuss with other facilities who may have more knowledge and experience mitigating against these issues. Some of these items to be considered include </a:t>
            </a:r>
            <a:r>
              <a:rPr lang="en-GB" sz="2800" b="1" dirty="0">
                <a:effectLst/>
              </a:rPr>
              <a:t>high dimensional feature selection</a:t>
            </a:r>
            <a:r>
              <a:rPr lang="en-GB" sz="2800" dirty="0">
                <a:effectLst/>
              </a:rPr>
              <a:t>, </a:t>
            </a:r>
            <a:r>
              <a:rPr lang="en-GB" sz="2800" b="1" dirty="0">
                <a:effectLst/>
              </a:rPr>
              <a:t>dealing with highly correlated outputs</a:t>
            </a:r>
            <a:r>
              <a:rPr lang="en-GB" sz="2800" dirty="0">
                <a:effectLst/>
              </a:rPr>
              <a:t> and how to </a:t>
            </a:r>
            <a:r>
              <a:rPr lang="en-GB" sz="2800" b="1" dirty="0">
                <a:effectLst/>
              </a:rPr>
              <a:t>match models trained on physics simulation with live </a:t>
            </a:r>
            <a:r>
              <a:rPr lang="en-GB" sz="2800" b="1" dirty="0" err="1">
                <a:effectLst/>
              </a:rPr>
              <a:t>behavior</a:t>
            </a:r>
            <a:r>
              <a:rPr lang="en-GB" sz="2800" b="1" dirty="0">
                <a:effectLst/>
              </a:rPr>
              <a:t> of the machine</a:t>
            </a:r>
            <a:r>
              <a:rPr lang="en-GB" sz="2800" dirty="0">
                <a:effectLst/>
              </a:rPr>
              <a:t>.</a:t>
            </a:r>
          </a:p>
          <a:p>
            <a:endParaRPr lang="en-GB" dirty="0"/>
          </a:p>
        </p:txBody>
      </p:sp>
      <p:sp>
        <p:nvSpPr>
          <p:cNvPr id="4" name="Slide Number Placeholder 3"/>
          <p:cNvSpPr>
            <a:spLocks noGrp="1"/>
          </p:cNvSpPr>
          <p:nvPr>
            <p:ph type="sldNum" sz="quarter" idx="5"/>
          </p:nvPr>
        </p:nvSpPr>
        <p:spPr/>
        <p:txBody>
          <a:bodyPr/>
          <a:lstStyle/>
          <a:p>
            <a:fld id="{C50C5034-78D7-448A-AAF4-A38170C71608}" type="slidenum">
              <a:rPr lang="en-GB" smtClean="0"/>
              <a:t>1</a:t>
            </a:fld>
            <a:endParaRPr lang="en-GB"/>
          </a:p>
        </p:txBody>
      </p:sp>
    </p:spTree>
    <p:extLst>
      <p:ext uri="{BB962C8B-B14F-4D97-AF65-F5344CB8AC3E}">
        <p14:creationId xmlns:p14="http://schemas.microsoft.com/office/powerpoint/2010/main" val="2826325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0134600" cy="365125"/>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029200" cy="3852000"/>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5524501" y="1304925"/>
            <a:ext cx="4876800" cy="3852000"/>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Date Placeholder 3">
            <a:extLst>
              <a:ext uri="{FF2B5EF4-FFF2-40B4-BE49-F238E27FC236}">
                <a16:creationId xmlns:a16="http://schemas.microsoft.com/office/drawing/2014/main" id="{696B1B1A-8A60-7571-1DEF-DF900256681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9" name="Footer Placeholder 4">
            <a:extLst>
              <a:ext uri="{FF2B5EF4-FFF2-40B4-BE49-F238E27FC236}">
                <a16:creationId xmlns:a16="http://schemas.microsoft.com/office/drawing/2014/main" id="{0A238165-19F1-BC18-C20C-3CC3D2AFD9BF}"/>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5">
            <a:extLst>
              <a:ext uri="{FF2B5EF4-FFF2-40B4-BE49-F238E27FC236}">
                <a16:creationId xmlns:a16="http://schemas.microsoft.com/office/drawing/2014/main" id="{E1EE5152-9164-4EB5-EAF6-34C6622C3EEA}"/>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4838699"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4838699" cy="2846762"/>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5562602" y="1304925"/>
            <a:ext cx="4838699"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5562603" y="2330075"/>
            <a:ext cx="4838698" cy="2846762"/>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0134600" cy="460375"/>
          </a:xfrm>
          <a:prstGeom prst="rect">
            <a:avLst/>
          </a:prstGeom>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23CDD2F5-1481-9908-2B81-B0CBF2B47D0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10" name="Footer Placeholder 4">
            <a:extLst>
              <a:ext uri="{FF2B5EF4-FFF2-40B4-BE49-F238E27FC236}">
                <a16:creationId xmlns:a16="http://schemas.microsoft.com/office/drawing/2014/main" id="{E6B48C32-ECD3-49D3-C88A-0D6CD7761932}"/>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 name="Slide Number Placeholder 5">
            <a:extLst>
              <a:ext uri="{FF2B5EF4-FFF2-40B4-BE49-F238E27FC236}">
                <a16:creationId xmlns:a16="http://schemas.microsoft.com/office/drawing/2014/main" id="{79971ACE-673D-0FE6-8E00-6A36AFB9BDDA}"/>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07567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07841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4305300"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757201D5-8F5F-EFFC-D1C0-6AEE32BE3984}"/>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9" name="Footer Placeholder 4">
            <a:extLst>
              <a:ext uri="{FF2B5EF4-FFF2-40B4-BE49-F238E27FC236}">
                <a16:creationId xmlns:a16="http://schemas.microsoft.com/office/drawing/2014/main" id="{678B8663-1CEA-8953-DFF8-3DC54CD04C9B}"/>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5">
            <a:extLst>
              <a:ext uri="{FF2B5EF4-FFF2-40B4-BE49-F238E27FC236}">
                <a16:creationId xmlns:a16="http://schemas.microsoft.com/office/drawing/2014/main" id="{B21BB798-7151-8F54-8B80-FAE592194FB5}"/>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528458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264549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967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953054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dirty="0"/>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93287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2225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2777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600670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05/10/2023</a:t>
            </a:fld>
            <a:endParaRPr lang="en-GB" dirty="0"/>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535900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683134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05/10/2023</a:t>
            </a:fld>
            <a:endParaRPr lang="en-GB" dirty="0"/>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27631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140150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309071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656199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55372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2834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8267701" y="2286000"/>
            <a:ext cx="3644900" cy="3213102"/>
          </a:xfrm>
        </p:spPr>
        <p:txBody>
          <a:bodyPr/>
          <a:lstStyle/>
          <a:p>
            <a:endParaRPr lang="en-GB" dirty="0"/>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3526" y="2286000"/>
            <a:ext cx="3644900"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4265614" y="2286000"/>
            <a:ext cx="3644900"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16459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05/10/2023</a:t>
            </a:fld>
            <a:endParaRPr lang="en-GB" dirty="0"/>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538624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8317109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solidFill>
                  <a:schemeClr val="tx2"/>
                </a:solidFill>
              </a:defRPr>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53977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05/10/2023</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21948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0134601"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01346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dirty="0"/>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0134600" cy="358775"/>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0134601"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709D4965-8177-C8A9-33AC-754C0ED554F2}"/>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8" name="Footer Placeholder 4">
            <a:extLst>
              <a:ext uri="{FF2B5EF4-FFF2-40B4-BE49-F238E27FC236}">
                <a16:creationId xmlns:a16="http://schemas.microsoft.com/office/drawing/2014/main" id="{C01BF125-5608-918B-79E5-BE6B8E111EC4}"/>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5">
            <a:extLst>
              <a:ext uri="{FF2B5EF4-FFF2-40B4-BE49-F238E27FC236}">
                <a16:creationId xmlns:a16="http://schemas.microsoft.com/office/drawing/2014/main" id="{E51BFCBE-908C-8ECE-F8ED-964778AC7346}"/>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0134600"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700" y="4700187"/>
            <a:ext cx="10134600"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Date Placeholder 3">
            <a:extLst>
              <a:ext uri="{FF2B5EF4-FFF2-40B4-BE49-F238E27FC236}">
                <a16:creationId xmlns:a16="http://schemas.microsoft.com/office/drawing/2014/main" id="{64611373-ED99-15C4-4B72-2A9B821EAC44}"/>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05/10/2023</a:t>
            </a:fld>
            <a:endParaRPr lang="en-GB"/>
          </a:p>
        </p:txBody>
      </p:sp>
      <p:sp>
        <p:nvSpPr>
          <p:cNvPr id="8" name="Footer Placeholder 4">
            <a:extLst>
              <a:ext uri="{FF2B5EF4-FFF2-40B4-BE49-F238E27FC236}">
                <a16:creationId xmlns:a16="http://schemas.microsoft.com/office/drawing/2014/main" id="{6ED30078-44D0-E5C0-B24D-510F1391FBB0}"/>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5">
            <a:extLst>
              <a:ext uri="{FF2B5EF4-FFF2-40B4-BE49-F238E27FC236}">
                <a16:creationId xmlns:a16="http://schemas.microsoft.com/office/drawing/2014/main" id="{82F11EA8-20E4-A501-59E7-89936990BB78}"/>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2.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4.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93" y="1"/>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Lst>
  <p:txStyles>
    <p:titleStyle>
      <a:lvl1pPr algn="l" defTabSz="914400" rtl="0" eaLnBrk="1" latinLnBrk="0" hangingPunct="1">
        <a:lnSpc>
          <a:spcPct val="90000"/>
        </a:lnSpc>
        <a:spcBef>
          <a:spcPct val="0"/>
        </a:spcBef>
        <a:buNone/>
        <a:defRPr sz="2800" b="0" kern="1200">
          <a:solidFill>
            <a:schemeClr val="accent3"/>
          </a:solidFill>
          <a:latin typeface="+mj-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0081841"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txStyles>
    <p:titleStyle>
      <a:lvl1pPr algn="l" defTabSz="914400" rtl="0" eaLnBrk="1" latinLnBrk="0" hangingPunct="1">
        <a:lnSpc>
          <a:spcPct val="90000"/>
        </a:lnSpc>
        <a:spcBef>
          <a:spcPct val="0"/>
        </a:spcBef>
        <a:buNone/>
        <a:defRPr sz="2800" b="0" kern="1200">
          <a:solidFill>
            <a:schemeClr val="accent3"/>
          </a:solidFill>
          <a:latin typeface="+mj-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fld id="{046E3D24-6BCE-48F4-B6DB-AB007E8B5F8E}" type="datetimeFigureOut">
              <a:rPr lang="en-GB" smtClean="0"/>
              <a:pPr/>
              <a:t>05/10/2023</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Lst>
  <p:txStyles>
    <p:title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fld id="{046E3D24-6BCE-48F4-B6DB-AB007E8B5F8E}" type="datetimeFigureOut">
              <a:rPr lang="en-GB" smtClean="0"/>
              <a:pPr/>
              <a:t>05/10/2023</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txStyles>
    <p:title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203200" y="2354593"/>
            <a:ext cx="6885577" cy="1622538"/>
          </a:xfrm>
        </p:spPr>
        <p:txBody>
          <a:bodyPr/>
          <a:lstStyle/>
          <a:p>
            <a:r>
              <a:rPr lang="en-GB" dirty="0"/>
              <a:t>Common Problems in Early-Stage Projects at the ISIS Neutron and Muon Source</a:t>
            </a:r>
          </a:p>
        </p:txBody>
      </p:sp>
      <p:sp>
        <p:nvSpPr>
          <p:cNvPr id="3" name="Subtitle 2">
            <a:extLst>
              <a:ext uri="{FF2B5EF4-FFF2-40B4-BE49-F238E27FC236}">
                <a16:creationId xmlns:a16="http://schemas.microsoft.com/office/drawing/2014/main" id="{15A80B9D-A009-468E-DD38-1C459E82E2B8}"/>
              </a:ext>
            </a:extLst>
          </p:cNvPr>
          <p:cNvSpPr>
            <a:spLocks noGrp="1"/>
          </p:cNvSpPr>
          <p:nvPr>
            <p:ph type="subTitle" idx="1"/>
          </p:nvPr>
        </p:nvSpPr>
        <p:spPr>
          <a:xfrm>
            <a:off x="203200" y="4033381"/>
            <a:ext cx="9144000" cy="878292"/>
          </a:xfrm>
        </p:spPr>
        <p:txBody>
          <a:bodyPr>
            <a:normAutofit/>
          </a:bodyPr>
          <a:lstStyle/>
          <a:p>
            <a:r>
              <a:rPr lang="en-GB" dirty="0"/>
              <a:t>Kathryn Baker</a:t>
            </a:r>
          </a:p>
          <a:p>
            <a:r>
              <a:rPr lang="en-GB" sz="1800" i="1" dirty="0"/>
              <a:t>k.baker@stfc.ac.uk</a:t>
            </a:r>
            <a:endParaRPr lang="en-GB" i="1" dirty="0"/>
          </a:p>
        </p:txBody>
      </p:sp>
      <p:sp>
        <p:nvSpPr>
          <p:cNvPr id="4" name="Text Placeholder 3">
            <a:extLst>
              <a:ext uri="{FF2B5EF4-FFF2-40B4-BE49-F238E27FC236}">
                <a16:creationId xmlns:a16="http://schemas.microsoft.com/office/drawing/2014/main" id="{F317514D-CA92-5C28-8A6F-C434B7EF14DE}"/>
              </a:ext>
            </a:extLst>
          </p:cNvPr>
          <p:cNvSpPr>
            <a:spLocks noGrp="1"/>
          </p:cNvSpPr>
          <p:nvPr>
            <p:ph type="body" sz="quarter" idx="10"/>
          </p:nvPr>
        </p:nvSpPr>
        <p:spPr>
          <a:xfrm>
            <a:off x="203200" y="4967923"/>
            <a:ext cx="8648700" cy="263975"/>
          </a:xfrm>
        </p:spPr>
        <p:txBody>
          <a:bodyPr>
            <a:normAutofit fontScale="92500" lnSpcReduction="20000"/>
          </a:bodyPr>
          <a:lstStyle/>
          <a:p>
            <a:r>
              <a:rPr lang="en-GB" dirty="0"/>
              <a:t>ICALEPCS Data Science and Machine Learning Workshop</a:t>
            </a:r>
          </a:p>
        </p:txBody>
      </p:sp>
      <p:sp>
        <p:nvSpPr>
          <p:cNvPr id="5" name="Text Placeholder 4">
            <a:extLst>
              <a:ext uri="{FF2B5EF4-FFF2-40B4-BE49-F238E27FC236}">
                <a16:creationId xmlns:a16="http://schemas.microsoft.com/office/drawing/2014/main" id="{F4CC80D5-0EB8-807C-B0E7-140CDCF28F4C}"/>
              </a:ext>
            </a:extLst>
          </p:cNvPr>
          <p:cNvSpPr>
            <a:spLocks noGrp="1"/>
          </p:cNvSpPr>
          <p:nvPr>
            <p:ph type="body" sz="quarter" idx="11"/>
          </p:nvPr>
        </p:nvSpPr>
        <p:spPr>
          <a:xfrm>
            <a:off x="203200" y="5288148"/>
            <a:ext cx="8648700" cy="263975"/>
          </a:xfrm>
        </p:spPr>
        <p:txBody>
          <a:bodyPr>
            <a:normAutofit fontScale="92500" lnSpcReduction="20000"/>
          </a:bodyPr>
          <a:lstStyle/>
          <a:p>
            <a:r>
              <a:rPr lang="en-GB" dirty="0"/>
              <a:t>7</a:t>
            </a:r>
            <a:r>
              <a:rPr lang="en-GB" baseline="30000" dirty="0"/>
              <a:t>th</a:t>
            </a:r>
            <a:r>
              <a:rPr lang="en-GB" dirty="0"/>
              <a:t> October 2023</a:t>
            </a:r>
          </a:p>
        </p:txBody>
      </p:sp>
    </p:spTree>
    <p:extLst>
      <p:ext uri="{BB962C8B-B14F-4D97-AF65-F5344CB8AC3E}">
        <p14:creationId xmlns:p14="http://schemas.microsoft.com/office/powerpoint/2010/main" val="1481826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59068-D402-5389-EB8E-A5A4F48B4851}"/>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02B4CE57-0A5A-1F73-5771-DC6DD4E76A30}"/>
              </a:ext>
            </a:extLst>
          </p:cNvPr>
          <p:cNvSpPr>
            <a:spLocks noGrp="1"/>
          </p:cNvSpPr>
          <p:nvPr>
            <p:ph idx="1"/>
          </p:nvPr>
        </p:nvSpPr>
        <p:spPr/>
        <p:txBody>
          <a:bodyPr>
            <a:normAutofit/>
          </a:bodyPr>
          <a:lstStyle/>
          <a:p>
            <a:pPr marL="457200" indent="-457200">
              <a:buFont typeface="+mj-lt"/>
              <a:buAutoNum type="arabicPeriod"/>
            </a:pPr>
            <a:r>
              <a:rPr lang="en-GB" sz="2400" dirty="0"/>
              <a:t>Overview of ML at ISIS Accelerators</a:t>
            </a:r>
          </a:p>
          <a:p>
            <a:pPr marL="457200" indent="-457200">
              <a:buFont typeface="+mj-lt"/>
              <a:buAutoNum type="arabicPeriod"/>
            </a:pPr>
            <a:r>
              <a:rPr lang="en-GB" sz="2400" dirty="0"/>
              <a:t>Common Requests from users / clients</a:t>
            </a:r>
          </a:p>
          <a:p>
            <a:pPr marL="457200" indent="-457200">
              <a:buFont typeface="+mj-lt"/>
              <a:buAutoNum type="arabicPeriod"/>
            </a:pPr>
            <a:r>
              <a:rPr lang="en-GB" sz="2400" dirty="0"/>
              <a:t>Common Problems encountered</a:t>
            </a:r>
          </a:p>
          <a:p>
            <a:pPr marL="457200" indent="-457200">
              <a:buFont typeface="+mj-lt"/>
              <a:buAutoNum type="arabicPeriod"/>
            </a:pPr>
            <a:r>
              <a:rPr lang="en-GB" sz="2400" dirty="0"/>
              <a:t>Discussion</a:t>
            </a:r>
          </a:p>
        </p:txBody>
      </p:sp>
    </p:spTree>
    <p:extLst>
      <p:ext uri="{BB962C8B-B14F-4D97-AF65-F5344CB8AC3E}">
        <p14:creationId xmlns:p14="http://schemas.microsoft.com/office/powerpoint/2010/main" val="37644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9E066-F4E2-743C-30B8-8E8089433CA8}"/>
              </a:ext>
            </a:extLst>
          </p:cNvPr>
          <p:cNvSpPr>
            <a:spLocks noGrp="1"/>
          </p:cNvSpPr>
          <p:nvPr>
            <p:ph type="title"/>
          </p:nvPr>
        </p:nvSpPr>
        <p:spPr>
          <a:xfrm>
            <a:off x="266700" y="321582"/>
            <a:ext cx="7010922" cy="574675"/>
          </a:xfrm>
        </p:spPr>
        <p:txBody>
          <a:bodyPr>
            <a:normAutofit/>
          </a:bodyPr>
          <a:lstStyle/>
          <a:p>
            <a:r>
              <a:rPr lang="en-GB" dirty="0"/>
              <a:t>Machine Learning at ISIS Accelerators</a:t>
            </a:r>
          </a:p>
        </p:txBody>
      </p:sp>
      <p:sp>
        <p:nvSpPr>
          <p:cNvPr id="3" name="Content Placeholder 2">
            <a:extLst>
              <a:ext uri="{FF2B5EF4-FFF2-40B4-BE49-F238E27FC236}">
                <a16:creationId xmlns:a16="http://schemas.microsoft.com/office/drawing/2014/main" id="{0590475A-6D4F-2492-7376-94DDD9687722}"/>
              </a:ext>
            </a:extLst>
          </p:cNvPr>
          <p:cNvSpPr>
            <a:spLocks noGrp="1"/>
          </p:cNvSpPr>
          <p:nvPr>
            <p:ph idx="1"/>
          </p:nvPr>
        </p:nvSpPr>
        <p:spPr>
          <a:xfrm>
            <a:off x="266700" y="1304925"/>
            <a:ext cx="10643470" cy="4351338"/>
          </a:xfrm>
        </p:spPr>
        <p:txBody>
          <a:bodyPr/>
          <a:lstStyle/>
          <a:p>
            <a:r>
              <a:rPr lang="en-GB" dirty="0"/>
              <a:t>Serious data collection started in 2019</a:t>
            </a:r>
          </a:p>
          <a:p>
            <a:pPr lvl="1"/>
            <a:r>
              <a:rPr lang="en-GB" dirty="0" err="1"/>
              <a:t>InfluxDB</a:t>
            </a:r>
            <a:r>
              <a:rPr lang="en-GB" dirty="0"/>
              <a:t> automatically archiving value changes from Vsystem</a:t>
            </a:r>
          </a:p>
          <a:p>
            <a:r>
              <a:rPr lang="en-GB" dirty="0"/>
              <a:t>Relatively new team</a:t>
            </a:r>
          </a:p>
          <a:p>
            <a:pPr lvl="1"/>
            <a:r>
              <a:rPr lang="en-GB" dirty="0"/>
              <a:t>Started in 2020 with 2 x 0.5FTE (graduate level) – now at just under 2 FTE</a:t>
            </a:r>
          </a:p>
          <a:p>
            <a:pPr lvl="1"/>
            <a:r>
              <a:rPr lang="en-GB" dirty="0"/>
              <a:t>All split approx. 50/50 with software development for controls</a:t>
            </a:r>
          </a:p>
          <a:p>
            <a:r>
              <a:rPr lang="en-GB" dirty="0"/>
              <a:t>First ~2 years building up knowledge of ML</a:t>
            </a:r>
          </a:p>
          <a:p>
            <a:r>
              <a:rPr lang="en-GB" dirty="0"/>
              <a:t>Support from Scientific Machine Learning (SciML) group in SCD </a:t>
            </a:r>
          </a:p>
          <a:p>
            <a:pPr lvl="1"/>
            <a:r>
              <a:rPr lang="en-GB" dirty="0"/>
              <a:t>ML knowledge</a:t>
            </a:r>
          </a:p>
          <a:p>
            <a:pPr lvl="1"/>
            <a:r>
              <a:rPr lang="en-GB" dirty="0"/>
              <a:t>No domain-specific knowledge</a:t>
            </a:r>
          </a:p>
          <a:p>
            <a:r>
              <a:rPr lang="en-GB" dirty="0"/>
              <a:t>Small-scale projects, nothing in use in the MCR yet</a:t>
            </a:r>
          </a:p>
          <a:p>
            <a:r>
              <a:rPr lang="en-GB" dirty="0"/>
              <a:t>Increased focus on </a:t>
            </a:r>
            <a:r>
              <a:rPr lang="en-GB" dirty="0" err="1"/>
              <a:t>MLOps</a:t>
            </a:r>
            <a:r>
              <a:rPr lang="en-GB" dirty="0"/>
              <a:t> (see </a:t>
            </a:r>
            <a:r>
              <a:rPr lang="en-GB" b="1" dirty="0"/>
              <a:t>TUMBCMO26B</a:t>
            </a:r>
            <a:r>
              <a:rPr lang="en-GB" dirty="0"/>
              <a:t>)</a:t>
            </a:r>
          </a:p>
        </p:txBody>
      </p:sp>
    </p:spTree>
    <p:extLst>
      <p:ext uri="{BB962C8B-B14F-4D97-AF65-F5344CB8AC3E}">
        <p14:creationId xmlns:p14="http://schemas.microsoft.com/office/powerpoint/2010/main" val="3699373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9E066-F4E2-743C-30B8-8E8089433CA8}"/>
              </a:ext>
            </a:extLst>
          </p:cNvPr>
          <p:cNvSpPr>
            <a:spLocks noGrp="1"/>
          </p:cNvSpPr>
          <p:nvPr>
            <p:ph type="title"/>
          </p:nvPr>
        </p:nvSpPr>
        <p:spPr>
          <a:xfrm>
            <a:off x="266700" y="321582"/>
            <a:ext cx="7010922" cy="574675"/>
          </a:xfrm>
        </p:spPr>
        <p:txBody>
          <a:bodyPr>
            <a:normAutofit/>
          </a:bodyPr>
          <a:lstStyle/>
          <a:p>
            <a:r>
              <a:rPr lang="en-GB" dirty="0"/>
              <a:t>Machine Learning at ISIS Accelerators</a:t>
            </a:r>
          </a:p>
        </p:txBody>
      </p:sp>
      <p:graphicFrame>
        <p:nvGraphicFramePr>
          <p:cNvPr id="4" name="Table 4">
            <a:extLst>
              <a:ext uri="{FF2B5EF4-FFF2-40B4-BE49-F238E27FC236}">
                <a16:creationId xmlns:a16="http://schemas.microsoft.com/office/drawing/2014/main" id="{9E3A011E-13EE-FCF9-BEAE-573DD001685D}"/>
              </a:ext>
            </a:extLst>
          </p:cNvPr>
          <p:cNvGraphicFramePr>
            <a:graphicFrameLocks noGrp="1"/>
          </p:cNvGraphicFramePr>
          <p:nvPr>
            <p:ph idx="1"/>
            <p:extLst>
              <p:ext uri="{D42A27DB-BD31-4B8C-83A1-F6EECF244321}">
                <p14:modId xmlns:p14="http://schemas.microsoft.com/office/powerpoint/2010/main" val="2687538783"/>
              </p:ext>
            </p:extLst>
          </p:nvPr>
        </p:nvGraphicFramePr>
        <p:xfrm>
          <a:off x="266699" y="1304925"/>
          <a:ext cx="10455579" cy="4211320"/>
        </p:xfrm>
        <a:graphic>
          <a:graphicData uri="http://schemas.openxmlformats.org/drawingml/2006/table">
            <a:tbl>
              <a:tblPr firstRow="1" bandRow="1">
                <a:tableStyleId>{1E171933-4619-4E11-9A3F-F7608DF75F80}</a:tableStyleId>
              </a:tblPr>
              <a:tblGrid>
                <a:gridCol w="4443087">
                  <a:extLst>
                    <a:ext uri="{9D8B030D-6E8A-4147-A177-3AD203B41FA5}">
                      <a16:colId xmlns:a16="http://schemas.microsoft.com/office/drawing/2014/main" val="2072687196"/>
                    </a:ext>
                  </a:extLst>
                </a:gridCol>
                <a:gridCol w="2527299">
                  <a:extLst>
                    <a:ext uri="{9D8B030D-6E8A-4147-A177-3AD203B41FA5}">
                      <a16:colId xmlns:a16="http://schemas.microsoft.com/office/drawing/2014/main" val="3379291744"/>
                    </a:ext>
                  </a:extLst>
                </a:gridCol>
                <a:gridCol w="3485193">
                  <a:extLst>
                    <a:ext uri="{9D8B030D-6E8A-4147-A177-3AD203B41FA5}">
                      <a16:colId xmlns:a16="http://schemas.microsoft.com/office/drawing/2014/main" val="18662678"/>
                    </a:ext>
                  </a:extLst>
                </a:gridCol>
              </a:tblGrid>
              <a:tr h="370840">
                <a:tc>
                  <a:txBody>
                    <a:bodyPr/>
                    <a:lstStyle/>
                    <a:p>
                      <a:r>
                        <a:rPr lang="en-GB" dirty="0"/>
                        <a:t>Project</a:t>
                      </a:r>
                    </a:p>
                  </a:txBody>
                  <a:tcPr/>
                </a:tc>
                <a:tc>
                  <a:txBody>
                    <a:bodyPr/>
                    <a:lstStyle/>
                    <a:p>
                      <a:r>
                        <a:rPr lang="en-GB" dirty="0"/>
                        <a:t>Data Source</a:t>
                      </a:r>
                    </a:p>
                  </a:txBody>
                  <a:tcPr/>
                </a:tc>
                <a:tc>
                  <a:txBody>
                    <a:bodyPr/>
                    <a:lstStyle/>
                    <a:p>
                      <a:r>
                        <a:rPr lang="en-GB" dirty="0"/>
                        <a:t>Status</a:t>
                      </a:r>
                    </a:p>
                  </a:txBody>
                  <a:tcPr/>
                </a:tc>
                <a:extLst>
                  <a:ext uri="{0D108BD9-81ED-4DB2-BD59-A6C34878D82A}">
                    <a16:rowId xmlns:a16="http://schemas.microsoft.com/office/drawing/2014/main" val="624163548"/>
                  </a:ext>
                </a:extLst>
              </a:tr>
              <a:tr h="370840">
                <a:tc>
                  <a:txBody>
                    <a:bodyPr/>
                    <a:lstStyle/>
                    <a:p>
                      <a:r>
                        <a:rPr lang="en-GB" dirty="0"/>
                        <a:t>Anomaly Detection in Target Station 1 (TS1) Methane Moderator</a:t>
                      </a:r>
                    </a:p>
                  </a:txBody>
                  <a:tcPr/>
                </a:tc>
                <a:tc>
                  <a:txBody>
                    <a:bodyPr/>
                    <a:lstStyle/>
                    <a:p>
                      <a:r>
                        <a:rPr lang="en-GB" dirty="0"/>
                        <a:t>Archive data</a:t>
                      </a:r>
                    </a:p>
                  </a:txBody>
                  <a:tcPr/>
                </a:tc>
                <a:tc>
                  <a:txBody>
                    <a:bodyPr/>
                    <a:lstStyle/>
                    <a:p>
                      <a:r>
                        <a:rPr lang="en-GB" dirty="0"/>
                        <a:t>Shelved (TS1 upgraded)</a:t>
                      </a:r>
                    </a:p>
                  </a:txBody>
                  <a:tcPr/>
                </a:tc>
                <a:extLst>
                  <a:ext uri="{0D108BD9-81ED-4DB2-BD59-A6C34878D82A}">
                    <a16:rowId xmlns:a16="http://schemas.microsoft.com/office/drawing/2014/main" val="2166665450"/>
                  </a:ext>
                </a:extLst>
              </a:tr>
              <a:tr h="370840">
                <a:tc>
                  <a:txBody>
                    <a:bodyPr/>
                    <a:lstStyle/>
                    <a:p>
                      <a:r>
                        <a:rPr lang="en-GB" dirty="0"/>
                        <a:t>Surrogate Model of Bunch Length Evolution</a:t>
                      </a:r>
                    </a:p>
                  </a:txBody>
                  <a:tcPr/>
                </a:tc>
                <a:tc>
                  <a:txBody>
                    <a:bodyPr/>
                    <a:lstStyle/>
                    <a:p>
                      <a:r>
                        <a:rPr lang="en-GB" dirty="0"/>
                        <a:t>Physics simulation (in-house)</a:t>
                      </a:r>
                    </a:p>
                  </a:txBody>
                  <a:tcPr/>
                </a:tc>
                <a:tc>
                  <a:txBody>
                    <a:bodyPr/>
                    <a:lstStyle/>
                    <a:p>
                      <a:r>
                        <a:rPr lang="en-GB" dirty="0"/>
                        <a:t>Paused</a:t>
                      </a:r>
                    </a:p>
                  </a:txBody>
                  <a:tcPr/>
                </a:tc>
                <a:extLst>
                  <a:ext uri="{0D108BD9-81ED-4DB2-BD59-A6C34878D82A}">
                    <a16:rowId xmlns:a16="http://schemas.microsoft.com/office/drawing/2014/main" val="4234955191"/>
                  </a:ext>
                </a:extLst>
              </a:tr>
              <a:tr h="370840">
                <a:tc>
                  <a:txBody>
                    <a:bodyPr/>
                    <a:lstStyle/>
                    <a:p>
                      <a:r>
                        <a:rPr lang="en-GB" dirty="0"/>
                        <a:t>Surrogate Model of Beam Descriptors for Medium Energy Beam Transport (MEBT)</a:t>
                      </a:r>
                    </a:p>
                  </a:txBody>
                  <a:tcPr/>
                </a:tc>
                <a:tc>
                  <a:txBody>
                    <a:bodyPr/>
                    <a:lstStyle/>
                    <a:p>
                      <a:r>
                        <a:rPr lang="en-GB" dirty="0"/>
                        <a:t>Physics simulation (ASTRA)</a:t>
                      </a:r>
                    </a:p>
                  </a:txBody>
                  <a:tcPr/>
                </a:tc>
                <a:tc>
                  <a:txBody>
                    <a:bodyPr/>
                    <a:lstStyle/>
                    <a:p>
                      <a:r>
                        <a:rPr lang="en-GB" dirty="0"/>
                        <a:t>Deployed / Active development</a:t>
                      </a:r>
                    </a:p>
                  </a:txBody>
                  <a:tcPr/>
                </a:tc>
                <a:extLst>
                  <a:ext uri="{0D108BD9-81ED-4DB2-BD59-A6C34878D82A}">
                    <a16:rowId xmlns:a16="http://schemas.microsoft.com/office/drawing/2014/main" val="721843741"/>
                  </a:ext>
                </a:extLst>
              </a:tr>
              <a:tr h="370840">
                <a:tc>
                  <a:txBody>
                    <a:bodyPr/>
                    <a:lstStyle/>
                    <a:p>
                      <a:r>
                        <a:rPr lang="en-GB" dirty="0"/>
                        <a:t>Surrogate Model of Low Energy Beam Transport (LEBT)</a:t>
                      </a:r>
                    </a:p>
                  </a:txBody>
                  <a:tcPr/>
                </a:tc>
                <a:tc>
                  <a:txBody>
                    <a:bodyPr/>
                    <a:lstStyle/>
                    <a:p>
                      <a:r>
                        <a:rPr lang="en-GB" dirty="0"/>
                        <a:t>Archive data</a:t>
                      </a:r>
                    </a:p>
                  </a:txBody>
                  <a:tcPr/>
                </a:tc>
                <a:tc>
                  <a:txBody>
                    <a:bodyPr/>
                    <a:lstStyle/>
                    <a:p>
                      <a:r>
                        <a:rPr lang="en-GB" dirty="0"/>
                        <a:t>Active development</a:t>
                      </a:r>
                    </a:p>
                  </a:txBody>
                  <a:tcPr/>
                </a:tc>
                <a:extLst>
                  <a:ext uri="{0D108BD9-81ED-4DB2-BD59-A6C34878D82A}">
                    <a16:rowId xmlns:a16="http://schemas.microsoft.com/office/drawing/2014/main" val="2130198357"/>
                  </a:ext>
                </a:extLst>
              </a:tr>
              <a:tr h="370840">
                <a:tc>
                  <a:txBody>
                    <a:bodyPr/>
                    <a:lstStyle/>
                    <a:p>
                      <a:r>
                        <a:rPr lang="en-GB" dirty="0"/>
                        <a:t>Anomaly Detection in Helium Recovery System</a:t>
                      </a:r>
                    </a:p>
                  </a:txBody>
                  <a:tcPr/>
                </a:tc>
                <a:tc>
                  <a:txBody>
                    <a:bodyPr/>
                    <a:lstStyle/>
                    <a:p>
                      <a:r>
                        <a:rPr lang="en-GB" dirty="0"/>
                        <a:t>Archive data</a:t>
                      </a:r>
                    </a:p>
                  </a:txBody>
                  <a:tcPr/>
                </a:tc>
                <a:tc>
                  <a:txBody>
                    <a:bodyPr/>
                    <a:lstStyle/>
                    <a:p>
                      <a:r>
                        <a:rPr lang="en-GB" dirty="0"/>
                        <a:t>Active development</a:t>
                      </a:r>
                    </a:p>
                  </a:txBody>
                  <a:tcPr/>
                </a:tc>
                <a:extLst>
                  <a:ext uri="{0D108BD9-81ED-4DB2-BD59-A6C34878D82A}">
                    <a16:rowId xmlns:a16="http://schemas.microsoft.com/office/drawing/2014/main" val="1939765370"/>
                  </a:ext>
                </a:extLst>
              </a:tr>
              <a:tr h="370840">
                <a:tc>
                  <a:txBody>
                    <a:bodyPr/>
                    <a:lstStyle/>
                    <a:p>
                      <a:r>
                        <a:rPr lang="en-GB" dirty="0"/>
                        <a:t>Anomaly Detection in Controls </a:t>
                      </a:r>
                      <a:r>
                        <a:rPr lang="en-GB" dirty="0" err="1"/>
                        <a:t>SysLog</a:t>
                      </a:r>
                      <a:r>
                        <a:rPr lang="en-GB" dirty="0"/>
                        <a:t> Messages</a:t>
                      </a:r>
                    </a:p>
                  </a:txBody>
                  <a:tcPr/>
                </a:tc>
                <a:tc>
                  <a:txBody>
                    <a:bodyPr/>
                    <a:lstStyle/>
                    <a:p>
                      <a:r>
                        <a:rPr lang="en-GB" dirty="0"/>
                        <a:t>Archive data</a:t>
                      </a:r>
                    </a:p>
                  </a:txBody>
                  <a:tcPr/>
                </a:tc>
                <a:tc>
                  <a:txBody>
                    <a:bodyPr/>
                    <a:lstStyle/>
                    <a:p>
                      <a:r>
                        <a:rPr lang="en-GB" dirty="0"/>
                        <a:t>Deployment</a:t>
                      </a:r>
                    </a:p>
                  </a:txBody>
                  <a:tcPr/>
                </a:tc>
                <a:extLst>
                  <a:ext uri="{0D108BD9-81ED-4DB2-BD59-A6C34878D82A}">
                    <a16:rowId xmlns:a16="http://schemas.microsoft.com/office/drawing/2014/main" val="1268194193"/>
                  </a:ext>
                </a:extLst>
              </a:tr>
            </a:tbl>
          </a:graphicData>
        </a:graphic>
      </p:graphicFrame>
    </p:spTree>
    <p:extLst>
      <p:ext uri="{BB962C8B-B14F-4D97-AF65-F5344CB8AC3E}">
        <p14:creationId xmlns:p14="http://schemas.microsoft.com/office/powerpoint/2010/main" val="4093949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9D34-2A42-A5FF-A95D-4541254B71A7}"/>
              </a:ext>
            </a:extLst>
          </p:cNvPr>
          <p:cNvSpPr>
            <a:spLocks noGrp="1"/>
          </p:cNvSpPr>
          <p:nvPr>
            <p:ph type="title"/>
          </p:nvPr>
        </p:nvSpPr>
        <p:spPr/>
        <p:txBody>
          <a:bodyPr/>
          <a:lstStyle/>
          <a:p>
            <a:r>
              <a:rPr lang="en-GB" dirty="0"/>
              <a:t>Common Requests from Users</a:t>
            </a:r>
          </a:p>
        </p:txBody>
      </p:sp>
      <p:sp>
        <p:nvSpPr>
          <p:cNvPr id="3" name="Content Placeholder 2">
            <a:extLst>
              <a:ext uri="{FF2B5EF4-FFF2-40B4-BE49-F238E27FC236}">
                <a16:creationId xmlns:a16="http://schemas.microsoft.com/office/drawing/2014/main" id="{19CC4020-D138-8847-4C9D-1D813C0C1C57}"/>
              </a:ext>
            </a:extLst>
          </p:cNvPr>
          <p:cNvSpPr>
            <a:spLocks noGrp="1"/>
          </p:cNvSpPr>
          <p:nvPr>
            <p:ph idx="1"/>
          </p:nvPr>
        </p:nvSpPr>
        <p:spPr/>
        <p:txBody>
          <a:bodyPr>
            <a:normAutofit lnSpcReduction="10000"/>
          </a:bodyPr>
          <a:lstStyle/>
          <a:p>
            <a:r>
              <a:rPr lang="en-GB" dirty="0"/>
              <a:t>Anomaly Detection &amp; Prediction</a:t>
            </a:r>
          </a:p>
          <a:p>
            <a:pPr lvl="1"/>
            <a:r>
              <a:rPr lang="en-GB" dirty="0"/>
              <a:t>Operators want to know what has gone wrong (ideally ahead of time) to prevent it causing down-time</a:t>
            </a:r>
          </a:p>
          <a:p>
            <a:r>
              <a:rPr lang="en-GB" dirty="0"/>
              <a:t>Root cause analysis (RCA)</a:t>
            </a:r>
          </a:p>
          <a:p>
            <a:pPr lvl="1"/>
            <a:r>
              <a:rPr lang="en-GB" dirty="0"/>
              <a:t>If a trip does happen, they want to be able to identify what the root cause was</a:t>
            </a:r>
          </a:p>
          <a:p>
            <a:pPr lvl="1"/>
            <a:r>
              <a:rPr lang="en-GB" dirty="0"/>
              <a:t>Given lots of log-book data, can we find out what the cause was for problems that caused the most down time?</a:t>
            </a:r>
          </a:p>
          <a:p>
            <a:r>
              <a:rPr lang="en-GB" dirty="0"/>
              <a:t>Intelligent control</a:t>
            </a:r>
          </a:p>
          <a:p>
            <a:pPr lvl="1"/>
            <a:r>
              <a:rPr lang="en-GB" dirty="0"/>
              <a:t>For difficult to control systems, can data-driven approaches be used to improve control?</a:t>
            </a:r>
          </a:p>
          <a:p>
            <a:pPr lvl="1"/>
            <a:r>
              <a:rPr lang="en-GB" dirty="0"/>
              <a:t>Given a description of a beam, can we predict the settings required to get us there?</a:t>
            </a:r>
          </a:p>
          <a:p>
            <a:r>
              <a:rPr lang="en-GB" dirty="0"/>
              <a:t>Improved machine understanding</a:t>
            </a:r>
          </a:p>
          <a:p>
            <a:pPr lvl="1"/>
            <a:r>
              <a:rPr lang="en-GB" dirty="0"/>
              <a:t>Virtual diagnostics of the machine</a:t>
            </a:r>
          </a:p>
          <a:p>
            <a:pPr lvl="1"/>
            <a:r>
              <a:rPr lang="en-GB" dirty="0"/>
              <a:t>Can we use data-drive approaches / ML to better understand differences between simulation and the machine?</a:t>
            </a:r>
          </a:p>
          <a:p>
            <a:endParaRPr lang="en-GB" dirty="0"/>
          </a:p>
        </p:txBody>
      </p:sp>
    </p:spTree>
    <p:extLst>
      <p:ext uri="{BB962C8B-B14F-4D97-AF65-F5344CB8AC3E}">
        <p14:creationId xmlns:p14="http://schemas.microsoft.com/office/powerpoint/2010/main" val="3395441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9D34-2A42-A5FF-A95D-4541254B71A7}"/>
              </a:ext>
            </a:extLst>
          </p:cNvPr>
          <p:cNvSpPr>
            <a:spLocks noGrp="1"/>
          </p:cNvSpPr>
          <p:nvPr>
            <p:ph type="title"/>
          </p:nvPr>
        </p:nvSpPr>
        <p:spPr>
          <a:xfrm>
            <a:off x="266700" y="365125"/>
            <a:ext cx="10417342" cy="574675"/>
          </a:xfrm>
        </p:spPr>
        <p:txBody>
          <a:bodyPr>
            <a:normAutofit/>
          </a:bodyPr>
          <a:lstStyle/>
          <a:p>
            <a:r>
              <a:rPr lang="en-GB" dirty="0"/>
              <a:t>Common Problems Encountered – Anomaly Detection / RCA</a:t>
            </a:r>
          </a:p>
        </p:txBody>
      </p:sp>
      <p:sp>
        <p:nvSpPr>
          <p:cNvPr id="3" name="Content Placeholder 2">
            <a:extLst>
              <a:ext uri="{FF2B5EF4-FFF2-40B4-BE49-F238E27FC236}">
                <a16:creationId xmlns:a16="http://schemas.microsoft.com/office/drawing/2014/main" id="{19CC4020-D138-8847-4C9D-1D813C0C1C57}"/>
              </a:ext>
            </a:extLst>
          </p:cNvPr>
          <p:cNvSpPr>
            <a:spLocks noGrp="1"/>
          </p:cNvSpPr>
          <p:nvPr>
            <p:ph idx="1"/>
          </p:nvPr>
        </p:nvSpPr>
        <p:spPr/>
        <p:txBody>
          <a:bodyPr>
            <a:normAutofit/>
          </a:bodyPr>
          <a:lstStyle/>
          <a:p>
            <a:r>
              <a:rPr lang="en-GB" dirty="0"/>
              <a:t>Which anomalies?</a:t>
            </a:r>
          </a:p>
          <a:p>
            <a:pPr lvl="1"/>
            <a:r>
              <a:rPr lang="en-GB" dirty="0"/>
              <a:t>Operators often don’t know which channels they want to study</a:t>
            </a:r>
          </a:p>
          <a:p>
            <a:pPr lvl="1"/>
            <a:r>
              <a:rPr lang="en-GB" dirty="0"/>
              <a:t>Anomalies happen all over the machine</a:t>
            </a:r>
          </a:p>
          <a:p>
            <a:pPr lvl="1"/>
            <a:r>
              <a:rPr lang="en-GB" dirty="0"/>
              <a:t>How do you find the biggest offenders?</a:t>
            </a:r>
          </a:p>
          <a:p>
            <a:r>
              <a:rPr lang="en-GB" dirty="0"/>
              <a:t>What counts as an anomaly?</a:t>
            </a:r>
          </a:p>
          <a:p>
            <a:pPr lvl="1"/>
            <a:r>
              <a:rPr lang="en-GB" dirty="0"/>
              <a:t>Not all ‘trips’ or anomalies are noticed / recorded</a:t>
            </a:r>
          </a:p>
          <a:p>
            <a:r>
              <a:rPr lang="en-GB" dirty="0"/>
              <a:t>Anomalies are often infrequent but important</a:t>
            </a:r>
          </a:p>
          <a:p>
            <a:pPr lvl="1"/>
            <a:r>
              <a:rPr lang="en-GB" dirty="0"/>
              <a:t>May only happen once a cycle but causes many hours of downtime</a:t>
            </a:r>
          </a:p>
          <a:p>
            <a:r>
              <a:rPr lang="en-GB" dirty="0"/>
              <a:t>High dimensional feature selection</a:t>
            </a:r>
          </a:p>
          <a:p>
            <a:pPr lvl="1"/>
            <a:r>
              <a:rPr lang="en-GB" dirty="0"/>
              <a:t>~35,000 channels – how do we know which ones to use?</a:t>
            </a:r>
          </a:p>
          <a:p>
            <a:r>
              <a:rPr lang="en-GB" dirty="0"/>
              <a:t>How do we disentangle correlation and causation?</a:t>
            </a:r>
          </a:p>
          <a:p>
            <a:pPr lvl="1"/>
            <a:r>
              <a:rPr lang="en-GB" dirty="0"/>
              <a:t>Operators don’t want black boxes</a:t>
            </a:r>
          </a:p>
          <a:p>
            <a:endParaRPr lang="en-GB" dirty="0"/>
          </a:p>
        </p:txBody>
      </p:sp>
    </p:spTree>
    <p:extLst>
      <p:ext uri="{BB962C8B-B14F-4D97-AF65-F5344CB8AC3E}">
        <p14:creationId xmlns:p14="http://schemas.microsoft.com/office/powerpoint/2010/main" val="634711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9D34-2A42-A5FF-A95D-4541254B71A7}"/>
              </a:ext>
            </a:extLst>
          </p:cNvPr>
          <p:cNvSpPr>
            <a:spLocks noGrp="1"/>
          </p:cNvSpPr>
          <p:nvPr>
            <p:ph type="title"/>
          </p:nvPr>
        </p:nvSpPr>
        <p:spPr>
          <a:xfrm>
            <a:off x="266700" y="365125"/>
            <a:ext cx="10417342" cy="574675"/>
          </a:xfrm>
        </p:spPr>
        <p:txBody>
          <a:bodyPr>
            <a:normAutofit/>
          </a:bodyPr>
          <a:lstStyle/>
          <a:p>
            <a:r>
              <a:rPr lang="en-GB" dirty="0"/>
              <a:t>Common Problems Encountered – Virtual Diagnostics</a:t>
            </a:r>
          </a:p>
        </p:txBody>
      </p:sp>
      <p:sp>
        <p:nvSpPr>
          <p:cNvPr id="3" name="Content Placeholder 2">
            <a:extLst>
              <a:ext uri="{FF2B5EF4-FFF2-40B4-BE49-F238E27FC236}">
                <a16:creationId xmlns:a16="http://schemas.microsoft.com/office/drawing/2014/main" id="{19CC4020-D138-8847-4C9D-1D813C0C1C57}"/>
              </a:ext>
            </a:extLst>
          </p:cNvPr>
          <p:cNvSpPr>
            <a:spLocks noGrp="1"/>
          </p:cNvSpPr>
          <p:nvPr>
            <p:ph idx="1"/>
          </p:nvPr>
        </p:nvSpPr>
        <p:spPr/>
        <p:txBody>
          <a:bodyPr>
            <a:normAutofit/>
          </a:bodyPr>
          <a:lstStyle/>
          <a:p>
            <a:r>
              <a:rPr lang="en-GB" dirty="0"/>
              <a:t>Highly correlated outputs</a:t>
            </a:r>
          </a:p>
          <a:p>
            <a:pPr lvl="1"/>
            <a:r>
              <a:rPr lang="en-GB" dirty="0"/>
              <a:t>Input – output correlation is low but output-output correlation is high (e.g. in LINAC)</a:t>
            </a:r>
          </a:p>
          <a:p>
            <a:pPr lvl="1"/>
            <a:r>
              <a:rPr lang="en-GB" dirty="0"/>
              <a:t>Solved using specific model architectures?</a:t>
            </a:r>
          </a:p>
          <a:p>
            <a:r>
              <a:rPr lang="en-GB" dirty="0"/>
              <a:t>Trained on Physics Simulations but deployed to machine</a:t>
            </a:r>
          </a:p>
          <a:p>
            <a:pPr lvl="1"/>
            <a:r>
              <a:rPr lang="en-GB" dirty="0"/>
              <a:t>Often don’t match / agree (miscalibrations)</a:t>
            </a:r>
          </a:p>
          <a:p>
            <a:pPr lvl="1"/>
            <a:r>
              <a:rPr lang="en-GB" dirty="0"/>
              <a:t>What if there isn’t an associated measurement to calibrate against?</a:t>
            </a:r>
          </a:p>
          <a:p>
            <a:r>
              <a:rPr lang="en-GB" dirty="0"/>
              <a:t>Drift in machine parameters </a:t>
            </a:r>
          </a:p>
          <a:p>
            <a:pPr lvl="1"/>
            <a:r>
              <a:rPr lang="en-GB" dirty="0"/>
              <a:t>Distribution no longer matches training distribution</a:t>
            </a:r>
          </a:p>
          <a:p>
            <a:endParaRPr lang="en-GB" dirty="0"/>
          </a:p>
        </p:txBody>
      </p:sp>
    </p:spTree>
    <p:extLst>
      <p:ext uri="{BB962C8B-B14F-4D97-AF65-F5344CB8AC3E}">
        <p14:creationId xmlns:p14="http://schemas.microsoft.com/office/powerpoint/2010/main" val="3861541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ABF0B-A156-8DF5-B8D9-EB96E81B3CA8}"/>
              </a:ext>
            </a:extLst>
          </p:cNvPr>
          <p:cNvSpPr>
            <a:spLocks noGrp="1"/>
          </p:cNvSpPr>
          <p:nvPr>
            <p:ph type="title"/>
          </p:nvPr>
        </p:nvSpPr>
        <p:spPr/>
        <p:txBody>
          <a:bodyPr/>
          <a:lstStyle/>
          <a:p>
            <a:r>
              <a:rPr lang="en-GB" dirty="0"/>
              <a:t>I welcome all your thoughts!</a:t>
            </a:r>
          </a:p>
        </p:txBody>
      </p:sp>
      <p:sp>
        <p:nvSpPr>
          <p:cNvPr id="3" name="Text Placeholder 2">
            <a:extLst>
              <a:ext uri="{FF2B5EF4-FFF2-40B4-BE49-F238E27FC236}">
                <a16:creationId xmlns:a16="http://schemas.microsoft.com/office/drawing/2014/main" id="{BE3D23E4-0F63-D14F-2FC0-6AF3CCFDC707}"/>
              </a:ext>
            </a:extLst>
          </p:cNvPr>
          <p:cNvSpPr>
            <a:spLocks noGrp="1"/>
          </p:cNvSpPr>
          <p:nvPr>
            <p:ph type="body" idx="1"/>
          </p:nvPr>
        </p:nvSpPr>
        <p:spPr/>
        <p:txBody>
          <a:bodyPr/>
          <a:lstStyle/>
          <a:p>
            <a:r>
              <a:rPr lang="en-GB" dirty="0"/>
              <a:t>Discussion</a:t>
            </a:r>
          </a:p>
        </p:txBody>
      </p:sp>
    </p:spTree>
    <p:extLst>
      <p:ext uri="{BB962C8B-B14F-4D97-AF65-F5344CB8AC3E}">
        <p14:creationId xmlns:p14="http://schemas.microsoft.com/office/powerpoint/2010/main" val="2487443831"/>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367b676-3231-4229-b246-27e36f6a6ea0" xsi:nil="true"/>
    <lcf76f155ced4ddcb4097134ff3c332f xmlns="7a6c5452-7205-4e2c-a322-0d36e47a409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62D15E-264E-46BA-8227-F78B9A4A7183}">
  <ds:schemaRefs>
    <ds:schemaRef ds:uri="http://schemas.microsoft.com/office/2006/metadata/properties"/>
    <ds:schemaRef ds:uri="http://schemas.microsoft.com/office/infopath/2007/PartnerControls"/>
    <ds:schemaRef ds:uri="4367b676-3231-4229-b246-27e36f6a6ea0"/>
    <ds:schemaRef ds:uri="7a6c5452-7205-4e2c-a322-0d36e47a4095"/>
  </ds:schemaRefs>
</ds:datastoreItem>
</file>

<file path=customXml/itemProps2.xml><?xml version="1.0" encoding="utf-8"?>
<ds:datastoreItem xmlns:ds="http://schemas.openxmlformats.org/officeDocument/2006/customXml" ds:itemID="{CCB8F5E0-6443-4F3B-85F5-E23BF401A05D}">
  <ds:schemaRefs>
    <ds:schemaRef ds:uri="http://schemas.microsoft.com/sharepoint/v3/contenttype/forms"/>
  </ds:schemaRefs>
</ds:datastoreItem>
</file>

<file path=customXml/itemProps3.xml><?xml version="1.0" encoding="utf-8"?>
<ds:datastoreItem xmlns:ds="http://schemas.openxmlformats.org/officeDocument/2006/customXml" ds:itemID="{05215452-8A30-4EA3-990F-213C63813C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c5452-7205-4e2c-a322-0d36e47a4095"/>
    <ds:schemaRef ds:uri="4367b676-3231-4229-b246-27e36f6a6e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287</TotalTime>
  <Words>689</Words>
  <Application>Microsoft Office PowerPoint</Application>
  <PresentationFormat>Widescreen</PresentationFormat>
  <Paragraphs>85</Paragraphs>
  <Slides>8</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8</vt:i4>
      </vt:variant>
    </vt:vector>
  </HeadingPairs>
  <TitlesOfParts>
    <vt:vector size="16" baseType="lpstr">
      <vt:lpstr>Roboto</vt:lpstr>
      <vt:lpstr>Calibri</vt:lpstr>
      <vt:lpstr>Arial</vt:lpstr>
      <vt:lpstr>Moderat Medium</vt:lpstr>
      <vt:lpstr>1_Title slide</vt:lpstr>
      <vt:lpstr>2_Triangles</vt:lpstr>
      <vt:lpstr>3_Pattern</vt:lpstr>
      <vt:lpstr>4_Blank Layouts</vt:lpstr>
      <vt:lpstr>Common Problems in Early-Stage Projects at the ISIS Neutron and Muon Source</vt:lpstr>
      <vt:lpstr>Agenda</vt:lpstr>
      <vt:lpstr>Machine Learning at ISIS Accelerators</vt:lpstr>
      <vt:lpstr>Machine Learning at ISIS Accelerators</vt:lpstr>
      <vt:lpstr>Common Requests from Users</vt:lpstr>
      <vt:lpstr>Common Problems Encountered – Anomaly Detection / RCA</vt:lpstr>
      <vt:lpstr>Common Problems Encountered – Virtual Diagnostics</vt:lpstr>
      <vt:lpstr>I welcome all your thoughts!</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Richardson, Stephanie (STFC,RAL,ISIS)</dc:creator>
  <cp:lastModifiedBy>Baker, KRL, Kathryn (STFC,RAL,ISIS)</cp:lastModifiedBy>
  <cp:revision>6</cp:revision>
  <dcterms:created xsi:type="dcterms:W3CDTF">2023-01-10T12:41:06Z</dcterms:created>
  <dcterms:modified xsi:type="dcterms:W3CDTF">2023-10-05T13:33:15Z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ies>
</file>