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handoutMasterIdLst>
    <p:handoutMasterId r:id="rId40"/>
  </p:handoutMasterIdLst>
  <p:sldIdLst>
    <p:sldId id="1699" r:id="rId2"/>
    <p:sldId id="1826" r:id="rId3"/>
    <p:sldId id="258" r:id="rId4"/>
    <p:sldId id="1817" r:id="rId5"/>
    <p:sldId id="1818" r:id="rId6"/>
    <p:sldId id="1879" r:id="rId7"/>
    <p:sldId id="1880" r:id="rId8"/>
    <p:sldId id="1865" r:id="rId9"/>
    <p:sldId id="1839" r:id="rId10"/>
    <p:sldId id="1841" r:id="rId11"/>
    <p:sldId id="1703" r:id="rId12"/>
    <p:sldId id="1796" r:id="rId13"/>
    <p:sldId id="1864" r:id="rId14"/>
    <p:sldId id="1730" r:id="rId15"/>
    <p:sldId id="1877" r:id="rId16"/>
    <p:sldId id="1878" r:id="rId17"/>
    <p:sldId id="1857" r:id="rId18"/>
    <p:sldId id="1844" r:id="rId19"/>
    <p:sldId id="1858" r:id="rId20"/>
    <p:sldId id="1867" r:id="rId21"/>
    <p:sldId id="1868" r:id="rId22"/>
    <p:sldId id="1871" r:id="rId23"/>
    <p:sldId id="1862" r:id="rId24"/>
    <p:sldId id="1863" r:id="rId25"/>
    <p:sldId id="1770" r:id="rId26"/>
    <p:sldId id="1873" r:id="rId27"/>
    <p:sldId id="1874" r:id="rId28"/>
    <p:sldId id="1875" r:id="rId29"/>
    <p:sldId id="1876" r:id="rId30"/>
    <p:sldId id="1851" r:id="rId31"/>
    <p:sldId id="1852" r:id="rId32"/>
    <p:sldId id="1853" r:id="rId33"/>
    <p:sldId id="1854" r:id="rId34"/>
    <p:sldId id="1831" r:id="rId35"/>
    <p:sldId id="1807" r:id="rId36"/>
    <p:sldId id="1808" r:id="rId37"/>
    <p:sldId id="1768" r:id="rId38"/>
  </p:sldIdLst>
  <p:sldSz cx="12192000" cy="6858000"/>
  <p:notesSz cx="9872663"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008000"/>
    <a:srgbClr val="0033A0"/>
    <a:srgbClr val="CC0000"/>
    <a:srgbClr val="33CCCC"/>
    <a:srgbClr val="BEBECB"/>
    <a:srgbClr val="FF6600"/>
    <a:srgbClr val="000000"/>
    <a:srgbClr val="3399FF"/>
    <a:srgbClr val="00051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6704" autoAdjust="0"/>
  </p:normalViewPr>
  <p:slideViewPr>
    <p:cSldViewPr snapToGrid="0" snapToObjects="1">
      <p:cViewPr varScale="1">
        <p:scale>
          <a:sx n="101" d="100"/>
          <a:sy n="101" d="100"/>
        </p:scale>
        <p:origin x="114" y="66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4278154" cy="34106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5592225" y="0"/>
            <a:ext cx="4278154" cy="341065"/>
          </a:xfrm>
          <a:prstGeom prst="rect">
            <a:avLst/>
          </a:prstGeom>
        </p:spPr>
        <p:txBody>
          <a:bodyPr vert="horz" lIns="91440" tIns="45720" rIns="91440" bIns="45720" rtlCol="0"/>
          <a:lstStyle>
            <a:lvl1pPr algn="r">
              <a:defRPr sz="1200"/>
            </a:lvl1pPr>
          </a:lstStyle>
          <a:p>
            <a:fld id="{CBB72EAA-2733-D14F-950A-8F4240385864}" type="datetimeFigureOut">
              <a:rPr lang="en-US" smtClean="0"/>
              <a:t>7/11/2023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6456612"/>
            <a:ext cx="4278154" cy="34106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5592225" y="6456612"/>
            <a:ext cx="4278154" cy="341064"/>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154" cy="34106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592225" y="0"/>
            <a:ext cx="4278154" cy="341065"/>
          </a:xfrm>
          <a:prstGeom prst="rect">
            <a:avLst/>
          </a:prstGeom>
        </p:spPr>
        <p:txBody>
          <a:bodyPr vert="horz" lIns="91440" tIns="45720" rIns="91440" bIns="45720" rtlCol="0"/>
          <a:lstStyle>
            <a:lvl1pPr algn="r">
              <a:defRPr sz="1200"/>
            </a:lvl1pPr>
          </a:lstStyle>
          <a:p>
            <a:fld id="{D4DD062E-52F7-A14D-A443-1F3854784447}" type="datetimeFigureOut">
              <a:rPr lang="en-US" smtClean="0"/>
              <a:t>7/11/2023</a:t>
            </a:fld>
            <a:endParaRPr lang="en-US"/>
          </a:p>
        </p:txBody>
      </p:sp>
      <p:sp>
        <p:nvSpPr>
          <p:cNvPr id="4" name="Slide Image Placeholder 3"/>
          <p:cNvSpPr>
            <a:spLocks noGrp="1" noRot="1" noChangeAspect="1"/>
          </p:cNvSpPr>
          <p:nvPr>
            <p:ph type="sldImg" idx="2"/>
          </p:nvPr>
        </p:nvSpPr>
        <p:spPr>
          <a:xfrm>
            <a:off x="2898775" y="849313"/>
            <a:ext cx="4075113" cy="229393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87267" y="3271382"/>
            <a:ext cx="7898130" cy="267658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456612"/>
            <a:ext cx="4278154" cy="34106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592225" y="6456612"/>
            <a:ext cx="4278154" cy="341064"/>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6497642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50302334ec_0_21:notes"/>
          <p:cNvSpPr>
            <a:spLocks noGrp="1" noRot="1" noChangeAspect="1"/>
          </p:cNvSpPr>
          <p:nvPr>
            <p:ph type="sldImg" idx="2"/>
          </p:nvPr>
        </p:nvSpPr>
        <p:spPr>
          <a:xfrm>
            <a:off x="3089275" y="785813"/>
            <a:ext cx="3779838" cy="21272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50302334ec_0_21:notes"/>
          <p:cNvSpPr txBox="1">
            <a:spLocks noGrp="1"/>
          </p:cNvSpPr>
          <p:nvPr>
            <p:ph type="body" idx="1"/>
          </p:nvPr>
        </p:nvSpPr>
        <p:spPr>
          <a:xfrm>
            <a:off x="996028" y="3029934"/>
            <a:ext cx="7968221" cy="2479139"/>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 name="Google Shape;170;g150302334ec_0_21:notes"/>
          <p:cNvSpPr txBox="1">
            <a:spLocks noGrp="1"/>
          </p:cNvSpPr>
          <p:nvPr>
            <p:ph type="sldNum" idx="12"/>
          </p:nvPr>
        </p:nvSpPr>
        <p:spPr>
          <a:xfrm>
            <a:off x="5641852" y="5980075"/>
            <a:ext cx="4316119" cy="315831"/>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extLst>
      <p:ext uri="{BB962C8B-B14F-4D97-AF65-F5344CB8AC3E}">
        <p14:creationId xmlns:p14="http://schemas.microsoft.com/office/powerpoint/2010/main" val="28778957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4979876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50302334ec_0_21:notes"/>
          <p:cNvSpPr>
            <a:spLocks noGrp="1" noRot="1" noChangeAspect="1"/>
          </p:cNvSpPr>
          <p:nvPr>
            <p:ph type="sldImg" idx="2"/>
          </p:nvPr>
        </p:nvSpPr>
        <p:spPr>
          <a:xfrm>
            <a:off x="3089275" y="785813"/>
            <a:ext cx="3779838" cy="21272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50302334ec_0_21:notes"/>
          <p:cNvSpPr txBox="1">
            <a:spLocks noGrp="1"/>
          </p:cNvSpPr>
          <p:nvPr>
            <p:ph type="body" idx="1"/>
          </p:nvPr>
        </p:nvSpPr>
        <p:spPr>
          <a:xfrm>
            <a:off x="996028" y="3029934"/>
            <a:ext cx="7968221" cy="2479139"/>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70" name="Google Shape;170;g150302334ec_0_21:notes"/>
          <p:cNvSpPr txBox="1">
            <a:spLocks noGrp="1"/>
          </p:cNvSpPr>
          <p:nvPr>
            <p:ph type="sldNum" idx="12"/>
          </p:nvPr>
        </p:nvSpPr>
        <p:spPr>
          <a:xfrm>
            <a:off x="5641852" y="5980075"/>
            <a:ext cx="4316119" cy="315831"/>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extLst>
      <p:ext uri="{BB962C8B-B14F-4D97-AF65-F5344CB8AC3E}">
        <p14:creationId xmlns:p14="http://schemas.microsoft.com/office/powerpoint/2010/main" val="2734379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50302334ec_0_21:notes"/>
          <p:cNvSpPr>
            <a:spLocks noGrp="1" noRot="1" noChangeAspect="1"/>
          </p:cNvSpPr>
          <p:nvPr>
            <p:ph type="sldImg" idx="2"/>
          </p:nvPr>
        </p:nvSpPr>
        <p:spPr>
          <a:xfrm>
            <a:off x="3089275" y="785813"/>
            <a:ext cx="3779838" cy="21272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50302334ec_0_21:notes"/>
          <p:cNvSpPr txBox="1">
            <a:spLocks noGrp="1"/>
          </p:cNvSpPr>
          <p:nvPr>
            <p:ph type="body" idx="1"/>
          </p:nvPr>
        </p:nvSpPr>
        <p:spPr>
          <a:xfrm>
            <a:off x="996028" y="3029934"/>
            <a:ext cx="7968221" cy="2479139"/>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 name="Google Shape;170;g150302334ec_0_21:notes"/>
          <p:cNvSpPr txBox="1">
            <a:spLocks noGrp="1"/>
          </p:cNvSpPr>
          <p:nvPr>
            <p:ph type="sldNum" idx="12"/>
          </p:nvPr>
        </p:nvSpPr>
        <p:spPr>
          <a:xfrm>
            <a:off x="5641852" y="5980075"/>
            <a:ext cx="4316119" cy="315831"/>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21</a:t>
            </a:fld>
            <a:endParaRPr/>
          </a:p>
        </p:txBody>
      </p:sp>
    </p:spTree>
    <p:extLst>
      <p:ext uri="{BB962C8B-B14F-4D97-AF65-F5344CB8AC3E}">
        <p14:creationId xmlns:p14="http://schemas.microsoft.com/office/powerpoint/2010/main" val="13932684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50302334ec_0_21:notes"/>
          <p:cNvSpPr>
            <a:spLocks noGrp="1" noRot="1" noChangeAspect="1"/>
          </p:cNvSpPr>
          <p:nvPr>
            <p:ph type="sldImg" idx="2"/>
          </p:nvPr>
        </p:nvSpPr>
        <p:spPr>
          <a:xfrm>
            <a:off x="3089275" y="785813"/>
            <a:ext cx="3779838" cy="21272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50302334ec_0_21:notes"/>
          <p:cNvSpPr txBox="1">
            <a:spLocks noGrp="1"/>
          </p:cNvSpPr>
          <p:nvPr>
            <p:ph type="body" idx="1"/>
          </p:nvPr>
        </p:nvSpPr>
        <p:spPr>
          <a:xfrm>
            <a:off x="996028" y="3029934"/>
            <a:ext cx="7968221" cy="2479139"/>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70" name="Google Shape;170;g150302334ec_0_21:notes"/>
          <p:cNvSpPr txBox="1">
            <a:spLocks noGrp="1"/>
          </p:cNvSpPr>
          <p:nvPr>
            <p:ph type="sldNum" idx="12"/>
          </p:nvPr>
        </p:nvSpPr>
        <p:spPr>
          <a:xfrm>
            <a:off x="5641852" y="5980075"/>
            <a:ext cx="4316119" cy="315831"/>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a:p>
        </p:txBody>
      </p:sp>
    </p:spTree>
    <p:extLst>
      <p:ext uri="{BB962C8B-B14F-4D97-AF65-F5344CB8AC3E}">
        <p14:creationId xmlns:p14="http://schemas.microsoft.com/office/powerpoint/2010/main" val="10684606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50302334ec_0_21:notes"/>
          <p:cNvSpPr>
            <a:spLocks noGrp="1" noRot="1" noChangeAspect="1"/>
          </p:cNvSpPr>
          <p:nvPr>
            <p:ph type="sldImg" idx="2"/>
          </p:nvPr>
        </p:nvSpPr>
        <p:spPr>
          <a:xfrm>
            <a:off x="3089275" y="785813"/>
            <a:ext cx="3779838" cy="21272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50302334ec_0_21:notes"/>
          <p:cNvSpPr txBox="1">
            <a:spLocks noGrp="1"/>
          </p:cNvSpPr>
          <p:nvPr>
            <p:ph type="body" idx="1"/>
          </p:nvPr>
        </p:nvSpPr>
        <p:spPr>
          <a:xfrm>
            <a:off x="996028" y="3029934"/>
            <a:ext cx="7968221" cy="2479139"/>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70" name="Google Shape;170;g150302334ec_0_21:notes"/>
          <p:cNvSpPr txBox="1">
            <a:spLocks noGrp="1"/>
          </p:cNvSpPr>
          <p:nvPr>
            <p:ph type="sldNum" idx="12"/>
          </p:nvPr>
        </p:nvSpPr>
        <p:spPr>
          <a:xfrm>
            <a:off x="5641852" y="5980075"/>
            <a:ext cx="4316119" cy="315831"/>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34</a:t>
            </a:fld>
            <a:endParaRPr/>
          </a:p>
        </p:txBody>
      </p:sp>
    </p:spTree>
    <p:extLst>
      <p:ext uri="{BB962C8B-B14F-4D97-AF65-F5344CB8AC3E}">
        <p14:creationId xmlns:p14="http://schemas.microsoft.com/office/powerpoint/2010/main" val="3946786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50302334ec_0_21:notes"/>
          <p:cNvSpPr>
            <a:spLocks noGrp="1" noRot="1" noChangeAspect="1"/>
          </p:cNvSpPr>
          <p:nvPr>
            <p:ph type="sldImg" idx="2"/>
          </p:nvPr>
        </p:nvSpPr>
        <p:spPr>
          <a:xfrm>
            <a:off x="3089275" y="785813"/>
            <a:ext cx="3779838" cy="21272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50302334ec_0_21:notes"/>
          <p:cNvSpPr txBox="1">
            <a:spLocks noGrp="1"/>
          </p:cNvSpPr>
          <p:nvPr>
            <p:ph type="body" idx="1"/>
          </p:nvPr>
        </p:nvSpPr>
        <p:spPr>
          <a:xfrm>
            <a:off x="996028" y="3029934"/>
            <a:ext cx="7968221" cy="2479139"/>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 name="Google Shape;170;g150302334ec_0_21:notes"/>
          <p:cNvSpPr txBox="1">
            <a:spLocks noGrp="1"/>
          </p:cNvSpPr>
          <p:nvPr>
            <p:ph type="sldNum" idx="12"/>
          </p:nvPr>
        </p:nvSpPr>
        <p:spPr>
          <a:xfrm>
            <a:off x="5641852" y="5980075"/>
            <a:ext cx="4316119" cy="315831"/>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extLst>
      <p:ext uri="{BB962C8B-B14F-4D97-AF65-F5344CB8AC3E}">
        <p14:creationId xmlns:p14="http://schemas.microsoft.com/office/powerpoint/2010/main" val="3254785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eb69fdd096_0_2:notes"/>
          <p:cNvSpPr txBox="1">
            <a:spLocks noGrp="1"/>
          </p:cNvSpPr>
          <p:nvPr>
            <p:ph type="body" idx="1"/>
          </p:nvPr>
        </p:nvSpPr>
        <p:spPr>
          <a:xfrm>
            <a:off x="996028" y="3029934"/>
            <a:ext cx="7968221" cy="2479139"/>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7" name="Google Shape;177;geb69fdd096_0_2:notes"/>
          <p:cNvSpPr>
            <a:spLocks noGrp="1" noRot="1" noChangeAspect="1"/>
          </p:cNvSpPr>
          <p:nvPr>
            <p:ph type="sldImg" idx="2"/>
          </p:nvPr>
        </p:nvSpPr>
        <p:spPr>
          <a:xfrm>
            <a:off x="3089275" y="785813"/>
            <a:ext cx="3779838" cy="21272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2849263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1396273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27160855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50302334ec_0_21:notes"/>
          <p:cNvSpPr>
            <a:spLocks noGrp="1" noRot="1" noChangeAspect="1"/>
          </p:cNvSpPr>
          <p:nvPr>
            <p:ph type="sldImg" idx="2"/>
          </p:nvPr>
        </p:nvSpPr>
        <p:spPr>
          <a:xfrm>
            <a:off x="3089275" y="785813"/>
            <a:ext cx="3779838" cy="21272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50302334ec_0_21:notes"/>
          <p:cNvSpPr txBox="1">
            <a:spLocks noGrp="1"/>
          </p:cNvSpPr>
          <p:nvPr>
            <p:ph type="body" idx="1"/>
          </p:nvPr>
        </p:nvSpPr>
        <p:spPr>
          <a:xfrm>
            <a:off x="996028" y="3029934"/>
            <a:ext cx="7968221" cy="2479139"/>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70" name="Google Shape;170;g150302334ec_0_21:notes"/>
          <p:cNvSpPr txBox="1">
            <a:spLocks noGrp="1"/>
          </p:cNvSpPr>
          <p:nvPr>
            <p:ph type="sldNum" idx="12"/>
          </p:nvPr>
        </p:nvSpPr>
        <p:spPr>
          <a:xfrm>
            <a:off x="5641852" y="5980075"/>
            <a:ext cx="4316119" cy="315831"/>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extLst>
      <p:ext uri="{BB962C8B-B14F-4D97-AF65-F5344CB8AC3E}">
        <p14:creationId xmlns:p14="http://schemas.microsoft.com/office/powerpoint/2010/main" val="42150782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50302334ec_0_21:notes"/>
          <p:cNvSpPr>
            <a:spLocks noGrp="1" noRot="1" noChangeAspect="1"/>
          </p:cNvSpPr>
          <p:nvPr>
            <p:ph type="sldImg" idx="2"/>
          </p:nvPr>
        </p:nvSpPr>
        <p:spPr>
          <a:xfrm>
            <a:off x="3089275" y="785813"/>
            <a:ext cx="3779838" cy="21272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50302334ec_0_21:notes"/>
          <p:cNvSpPr txBox="1">
            <a:spLocks noGrp="1"/>
          </p:cNvSpPr>
          <p:nvPr>
            <p:ph type="body" idx="1"/>
          </p:nvPr>
        </p:nvSpPr>
        <p:spPr>
          <a:xfrm>
            <a:off x="996028" y="3029934"/>
            <a:ext cx="7968221" cy="2479139"/>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 name="Google Shape;170;g150302334ec_0_21:notes"/>
          <p:cNvSpPr txBox="1">
            <a:spLocks noGrp="1"/>
          </p:cNvSpPr>
          <p:nvPr>
            <p:ph type="sldNum" idx="12"/>
          </p:nvPr>
        </p:nvSpPr>
        <p:spPr>
          <a:xfrm>
            <a:off x="5641852" y="5980075"/>
            <a:ext cx="4316119" cy="315831"/>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extLst>
      <p:ext uri="{BB962C8B-B14F-4D97-AF65-F5344CB8AC3E}">
        <p14:creationId xmlns:p14="http://schemas.microsoft.com/office/powerpoint/2010/main" val="1770450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50302334ec_0_21:notes"/>
          <p:cNvSpPr>
            <a:spLocks noGrp="1" noRot="1" noChangeAspect="1"/>
          </p:cNvSpPr>
          <p:nvPr>
            <p:ph type="sldImg" idx="2"/>
          </p:nvPr>
        </p:nvSpPr>
        <p:spPr>
          <a:xfrm>
            <a:off x="3089275" y="785813"/>
            <a:ext cx="3779838" cy="21272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50302334ec_0_21:notes"/>
          <p:cNvSpPr txBox="1">
            <a:spLocks noGrp="1"/>
          </p:cNvSpPr>
          <p:nvPr>
            <p:ph type="body" idx="1"/>
          </p:nvPr>
        </p:nvSpPr>
        <p:spPr>
          <a:xfrm>
            <a:off x="996028" y="3029934"/>
            <a:ext cx="7968221" cy="2479139"/>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 name="Google Shape;170;g150302334ec_0_21:notes"/>
          <p:cNvSpPr txBox="1">
            <a:spLocks noGrp="1"/>
          </p:cNvSpPr>
          <p:nvPr>
            <p:ph type="sldNum" idx="12"/>
          </p:nvPr>
        </p:nvSpPr>
        <p:spPr>
          <a:xfrm>
            <a:off x="5641852" y="5980075"/>
            <a:ext cx="4316119" cy="315831"/>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extLst>
      <p:ext uri="{BB962C8B-B14F-4D97-AF65-F5344CB8AC3E}">
        <p14:creationId xmlns:p14="http://schemas.microsoft.com/office/powerpoint/2010/main" val="26011948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7/11/2023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7/11/2023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7/11/2023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7/11/2023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7/11/2023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7/11/2023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7/11/2023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7/11/2023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7/11/2023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7/11/2023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dirty="0"/>
              <a:t>04/10/2022</a:t>
            </a:r>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7/11/2023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Picture">
  <p:cSld name="1_Big Picture">
    <p:spTree>
      <p:nvGrpSpPr>
        <p:cNvPr id="1" name="Shape 48"/>
        <p:cNvGrpSpPr/>
        <p:nvPr/>
      </p:nvGrpSpPr>
      <p:grpSpPr>
        <a:xfrm>
          <a:off x="0" y="0"/>
          <a:ext cx="0" cy="0"/>
          <a:chOff x="0" y="0"/>
          <a:chExt cx="0" cy="0"/>
        </a:xfrm>
      </p:grpSpPr>
      <p:sp>
        <p:nvSpPr>
          <p:cNvPr id="49" name="Google Shape;49;p7"/>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 name="Google Shape;50;p7"/>
          <p:cNvSpPr txBox="1">
            <a:spLocks noGrp="1"/>
          </p:cNvSpPr>
          <p:nvPr>
            <p:ph type="dt" idx="10"/>
          </p:nvPr>
        </p:nvSpPr>
        <p:spPr>
          <a:xfrm>
            <a:off x="3485225" y="6112867"/>
            <a:ext cx="631200" cy="5988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7"/>
          <p:cNvSpPr txBox="1">
            <a:spLocks noGrp="1"/>
          </p:cNvSpPr>
          <p:nvPr>
            <p:ph type="ftr" idx="11"/>
          </p:nvPr>
        </p:nvSpPr>
        <p:spPr>
          <a:xfrm>
            <a:off x="4225537" y="6356350"/>
            <a:ext cx="65721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7"/>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53" name="Google Shape;53;p7"/>
          <p:cNvSpPr>
            <a:spLocks noGrp="1"/>
          </p:cNvSpPr>
          <p:nvPr>
            <p:ph type="pic" idx="2"/>
          </p:nvPr>
        </p:nvSpPr>
        <p:spPr>
          <a:xfrm>
            <a:off x="407988" y="1439863"/>
            <a:ext cx="11376025" cy="4760912"/>
          </a:xfrm>
          <a:prstGeom prst="rect">
            <a:avLst/>
          </a:prstGeom>
          <a:solidFill>
            <a:schemeClr val="lt1"/>
          </a:solidFill>
          <a:ln>
            <a:noFill/>
          </a:ln>
        </p:spPr>
      </p:sp>
    </p:spTree>
    <p:extLst>
      <p:ext uri="{BB962C8B-B14F-4D97-AF65-F5344CB8AC3E}">
        <p14:creationId xmlns:p14="http://schemas.microsoft.com/office/powerpoint/2010/main" val="3095224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dirty="0"/>
              <a:t>04/10/2022</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dirty="0"/>
              <a:t>04/10/2022</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dirty="0"/>
              <a:t>04/10/2022</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7/11/2023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7/11/2023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dirty="0"/>
              <a:t>Presenter | Presentation Title</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7/11/2023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r>
              <a:rPr lang="en-US" dirty="0"/>
              <a:t>04/10/2022</a:t>
            </a:r>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Agnieszka Chmieli</a:t>
            </a:r>
            <a:r>
              <a:rPr lang="en-GB" dirty="0"/>
              <a:t>ń</a:t>
            </a:r>
            <a:r>
              <a:rPr lang="en-US" dirty="0"/>
              <a:t>ska | Development of the MCBXF FiDeL Model</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5.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image" Target="../media/image250.png"/><Relationship Id="rId4" Type="http://schemas.openxmlformats.org/officeDocument/2006/relationships/image" Target="../media/image27.png"/><Relationship Id="rId9" Type="http://schemas.openxmlformats.org/officeDocument/2006/relationships/image" Target="../media/image32.png"/></Relationships>
</file>

<file path=ppt/slides/_rels/slide11.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4.png"/><Relationship Id="rId7" Type="http://schemas.openxmlformats.org/officeDocument/2006/relationships/image" Target="../media/image50.png"/><Relationship Id="rId2" Type="http://schemas.openxmlformats.org/officeDocument/2006/relationships/image" Target="../media/image20.gif"/><Relationship Id="rId1" Type="http://schemas.openxmlformats.org/officeDocument/2006/relationships/slideLayout" Target="../slideLayouts/slideLayout8.xml"/><Relationship Id="rId6" Type="http://schemas.openxmlformats.org/officeDocument/2006/relationships/image" Target="../media/image33.png"/><Relationship Id="rId5" Type="http://schemas.openxmlformats.org/officeDocument/2006/relationships/image" Target="../media/image46.png"/><Relationship Id="rId4" Type="http://schemas.openxmlformats.org/officeDocument/2006/relationships/image" Target="../media/image45.png"/></Relationships>
</file>

<file path=ppt/slides/_rels/slide12.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1.png"/><Relationship Id="rId7" Type="http://schemas.openxmlformats.org/officeDocument/2006/relationships/image" Target="../media/image35.png"/><Relationship Id="rId2" Type="http://schemas.openxmlformats.org/officeDocument/2006/relationships/image" Target="../media/image34.gif"/><Relationship Id="rId1" Type="http://schemas.openxmlformats.org/officeDocument/2006/relationships/slideLayout" Target="../slideLayouts/slideLayout8.xml"/><Relationship Id="rId6" Type="http://schemas.openxmlformats.org/officeDocument/2006/relationships/image" Target="../media/image66.png"/><Relationship Id="rId5" Type="http://schemas.openxmlformats.org/officeDocument/2006/relationships/image" Target="../media/image63.png"/><Relationship Id="rId4" Type="http://schemas.openxmlformats.org/officeDocument/2006/relationships/image" Target="../media/image6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openxmlformats.org/officeDocument/2006/relationships/image" Target="../media/image9.png"/><Relationship Id="rId5" Type="http://schemas.openxmlformats.org/officeDocument/2006/relationships/image" Target="../media/image39.png"/><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260.png"/><Relationship Id="rId7"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43.png"/><Relationship Id="rId5" Type="http://schemas.openxmlformats.org/officeDocument/2006/relationships/image" Target="../media/image40.png"/><Relationship Id="rId4" Type="http://schemas.openxmlformats.org/officeDocument/2006/relationships/image" Target="../media/image41.png"/><Relationship Id="rId9" Type="http://schemas.openxmlformats.org/officeDocument/2006/relationships/image" Target="../media/image49.png"/></Relationships>
</file>

<file path=ppt/slides/_rels/slide1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20.png"/><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2.xml"/><Relationship Id="rId1" Type="http://schemas.openxmlformats.org/officeDocument/2006/relationships/slideLayout" Target="../slideLayouts/slideLayout18.xml"/><Relationship Id="rId5" Type="http://schemas.openxmlformats.org/officeDocument/2006/relationships/image" Target="../media/image55.png"/><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370.png"/><Relationship Id="rId2" Type="http://schemas.openxmlformats.org/officeDocument/2006/relationships/notesSlide" Target="../notesSlides/notesSlide14.xml"/><Relationship Id="rId1" Type="http://schemas.openxmlformats.org/officeDocument/2006/relationships/slideLayout" Target="../slideLayouts/slideLayout18.xml"/><Relationship Id="rId6" Type="http://schemas.openxmlformats.org/officeDocument/2006/relationships/image" Target="../media/image60.png"/><Relationship Id="rId5" Type="http://schemas.openxmlformats.org/officeDocument/2006/relationships/image" Target="../media/image58.png"/><Relationship Id="rId4" Type="http://schemas.openxmlformats.org/officeDocument/2006/relationships/image" Target="../media/image57.png"/></Relationships>
</file>

<file path=ppt/slides/_rels/slide2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320.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5.png"/><Relationship Id="rId1" Type="http://schemas.openxmlformats.org/officeDocument/2006/relationships/slideLayout" Target="../slideLayouts/slideLayout5.xml"/><Relationship Id="rId4" Type="http://schemas.openxmlformats.org/officeDocument/2006/relationships/image" Target="../media/image69.png"/></Relationships>
</file>

<file path=ppt/slides/_rels/slide27.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430.png"/><Relationship Id="rId1" Type="http://schemas.openxmlformats.org/officeDocument/2006/relationships/slideLayout" Target="../slideLayouts/slideLayout5.xml"/><Relationship Id="rId5" Type="http://schemas.openxmlformats.org/officeDocument/2006/relationships/image" Target="../media/image73.png"/><Relationship Id="rId4" Type="http://schemas.openxmlformats.org/officeDocument/2006/relationships/image" Target="../media/image72.png"/></Relationships>
</file>

<file path=ppt/slides/_rels/slide2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320.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15.xml"/><Relationship Id="rId4" Type="http://schemas.openxmlformats.org/officeDocument/2006/relationships/image" Target="../media/image77.png"/></Relationships>
</file>

<file path=ppt/slides/_rels/slide3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500.png"/><Relationship Id="rId1" Type="http://schemas.openxmlformats.org/officeDocument/2006/relationships/slideLayout" Target="../slideLayouts/slideLayout5.xml"/><Relationship Id="rId5" Type="http://schemas.openxmlformats.org/officeDocument/2006/relationships/image" Target="../media/image81.png"/><Relationship Id="rId4" Type="http://schemas.openxmlformats.org/officeDocument/2006/relationships/image" Target="../media/image80.png"/></Relationships>
</file>

<file path=ppt/slides/_rels/slide3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320.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lhc-div-mms.web.cern.ch/tests/MAG/Fidel/" TargetMode="External"/><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827CD-6413-4333-B3F6-B7221C2E247D}"/>
              </a:ext>
            </a:extLst>
          </p:cNvPr>
          <p:cNvSpPr>
            <a:spLocks noGrp="1"/>
          </p:cNvSpPr>
          <p:nvPr>
            <p:ph type="ctrTitle"/>
          </p:nvPr>
        </p:nvSpPr>
        <p:spPr>
          <a:xfrm>
            <a:off x="407988" y="3394521"/>
            <a:ext cx="11605780" cy="2153265"/>
          </a:xfrm>
        </p:spPr>
        <p:txBody>
          <a:bodyPr/>
          <a:lstStyle/>
          <a:p>
            <a:r>
              <a:rPr lang="en-GB" b="1" i="0" dirty="0">
                <a:effectLst/>
                <a:latin typeface="Roboto" panose="02000000000000000000" pitchFamily="2" charset="0"/>
              </a:rPr>
              <a:t>Magnetic model of </a:t>
            </a:r>
            <a:r>
              <a:rPr lang="en-US" dirty="0"/>
              <a:t>the MCBXF</a:t>
            </a:r>
            <a:br>
              <a:rPr lang="en-US" dirty="0"/>
            </a:br>
            <a:r>
              <a:rPr lang="en-US" dirty="0"/>
              <a:t>orbit correctors for HL-LHC</a:t>
            </a:r>
            <a:endParaRPr lang="en-GB" dirty="0"/>
          </a:p>
        </p:txBody>
      </p:sp>
      <p:sp>
        <p:nvSpPr>
          <p:cNvPr id="3" name="Subtitle 2">
            <a:extLst>
              <a:ext uri="{FF2B5EF4-FFF2-40B4-BE49-F238E27FC236}">
                <a16:creationId xmlns:a16="http://schemas.microsoft.com/office/drawing/2014/main" id="{84363E4B-1B49-426A-BE66-77473CD25735}"/>
              </a:ext>
            </a:extLst>
          </p:cNvPr>
          <p:cNvSpPr>
            <a:spLocks noGrp="1"/>
          </p:cNvSpPr>
          <p:nvPr>
            <p:ph type="subTitle" idx="1"/>
          </p:nvPr>
        </p:nvSpPr>
        <p:spPr>
          <a:xfrm>
            <a:off x="462232" y="5213955"/>
            <a:ext cx="11376026" cy="803787"/>
          </a:xfrm>
        </p:spPr>
        <p:txBody>
          <a:bodyPr/>
          <a:lstStyle/>
          <a:p>
            <a:r>
              <a:rPr lang="en-US" sz="2300" dirty="0"/>
              <a:t>Agnieszka Chmieli</a:t>
            </a:r>
            <a:r>
              <a:rPr lang="en-GB" sz="2300" i="0" dirty="0">
                <a:effectLst/>
                <a:latin typeface="Arial" panose="020B0604020202020204" pitchFamily="34" charset="0"/>
              </a:rPr>
              <a:t>ń</a:t>
            </a:r>
            <a:r>
              <a:rPr lang="en-US" sz="2300" dirty="0"/>
              <a:t>ska, </a:t>
            </a:r>
            <a:r>
              <a:rPr lang="en-GB" sz="2300" dirty="0"/>
              <a:t>Lucio Fiscarelli, Ezio Todesco</a:t>
            </a:r>
            <a:r>
              <a:rPr lang="en-US" sz="2300" dirty="0"/>
              <a:t>					</a:t>
            </a:r>
          </a:p>
        </p:txBody>
      </p:sp>
      <p:sp>
        <p:nvSpPr>
          <p:cNvPr id="5" name="TextBox 4">
            <a:extLst>
              <a:ext uri="{FF2B5EF4-FFF2-40B4-BE49-F238E27FC236}">
                <a16:creationId xmlns:a16="http://schemas.microsoft.com/office/drawing/2014/main" id="{91C24AF3-0FC1-2DA4-C42E-88571D7F5BEF}"/>
              </a:ext>
            </a:extLst>
          </p:cNvPr>
          <p:cNvSpPr txBox="1"/>
          <p:nvPr/>
        </p:nvSpPr>
        <p:spPr>
          <a:xfrm>
            <a:off x="353742" y="5881618"/>
            <a:ext cx="6119090" cy="369332"/>
          </a:xfrm>
          <a:prstGeom prst="rect">
            <a:avLst/>
          </a:prstGeom>
          <a:noFill/>
        </p:spPr>
        <p:txBody>
          <a:bodyPr wrap="square">
            <a:spAutoFit/>
          </a:bodyPr>
          <a:lstStyle/>
          <a:p>
            <a:pPr algn="l"/>
            <a:r>
              <a:rPr lang="en-GB" sz="1800" b="0" i="0" dirty="0">
                <a:solidFill>
                  <a:srgbClr val="F9F9F9"/>
                </a:solidFill>
                <a:effectLst/>
                <a:latin typeface="Roboto" panose="02000000000000000000" pitchFamily="2" charset="0"/>
              </a:rPr>
              <a:t>WP3 Meeting, 12.07.2023</a:t>
            </a:r>
          </a:p>
        </p:txBody>
      </p:sp>
    </p:spTree>
    <p:extLst>
      <p:ext uri="{BB962C8B-B14F-4D97-AF65-F5344CB8AC3E}">
        <p14:creationId xmlns:p14="http://schemas.microsoft.com/office/powerpoint/2010/main" val="2067997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576623"/>
          </a:xfrm>
        </p:spPr>
        <p:txBody>
          <a:bodyPr/>
          <a:lstStyle/>
          <a:p>
            <a:r>
              <a:rPr lang="en-GB" sz="3600" i="0" dirty="0">
                <a:effectLst/>
                <a:latin typeface="Arial (Headings)"/>
              </a:rPr>
              <a:t>Magnetic model for MCBXF:</a:t>
            </a:r>
            <a:r>
              <a:rPr lang="en-US" dirty="0"/>
              <a:t> Saturation component</a:t>
            </a:r>
            <a:endParaRPr lang="en-GB" sz="3600" b="1" dirty="0"/>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10</a:t>
            </a:fld>
            <a:endParaRPr lang="en-US"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47255C6A-2115-2726-2C37-3114A2B10857}"/>
                  </a:ext>
                </a:extLst>
              </p:cNvPr>
              <p:cNvSpPr txBox="1"/>
              <p:nvPr/>
            </p:nvSpPr>
            <p:spPr>
              <a:xfrm>
                <a:off x="-394305" y="2228824"/>
                <a:ext cx="10137817" cy="87126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GB" i="1" smtClean="0">
                              <a:latin typeface="Cambria Math" panose="02040503050406030204" pitchFamily="18" charset="0"/>
                              <a:cs typeface="Calibri" panose="020F0502020204030204" pitchFamily="34" charset="0"/>
                            </a:rPr>
                          </m:ctrlPr>
                        </m:sSubSupPr>
                        <m:e>
                          <m:r>
                            <a:rPr lang="en-US" i="1">
                              <a:latin typeface="Cambria Math" panose="02040503050406030204" pitchFamily="18" charset="0"/>
                              <a:cs typeface="Calibri" panose="020F0502020204030204" pitchFamily="34" charset="0"/>
                            </a:rPr>
                            <m:t>𝐵</m:t>
                          </m:r>
                        </m:e>
                        <m:sub>
                          <m:r>
                            <a:rPr lang="en-US" i="1">
                              <a:latin typeface="Cambria Math" panose="02040503050406030204" pitchFamily="18" charset="0"/>
                              <a:cs typeface="Calibri" panose="020F0502020204030204" pitchFamily="34" charset="0"/>
                            </a:rPr>
                            <m:t>𝑚</m:t>
                          </m:r>
                        </m:sub>
                        <m:sup>
                          <m:r>
                            <m:rPr>
                              <m:sty m:val="p"/>
                            </m:rPr>
                            <a:rPr lang="en-US" b="0" i="0" smtClean="0">
                              <a:latin typeface="Cambria Math" panose="02040503050406030204" pitchFamily="18" charset="0"/>
                              <a:cs typeface="Calibri" panose="020F0502020204030204" pitchFamily="34" charset="0"/>
                            </a:rPr>
                            <m:t>sat</m:t>
                          </m:r>
                          <m:r>
                            <a:rPr lang="en-US" b="0" i="1" smtClean="0">
                              <a:latin typeface="Cambria Math" panose="02040503050406030204" pitchFamily="18" charset="0"/>
                              <a:cs typeface="Calibri" panose="020F0502020204030204" pitchFamily="34" charset="0"/>
                            </a:rPr>
                            <m:t> </m:t>
                          </m:r>
                        </m:sup>
                      </m:sSubSup>
                      <m:d>
                        <m:dPr>
                          <m:ctrlPr>
                            <a:rPr lang="en-US" b="0" i="1" smtClean="0">
                              <a:latin typeface="Cambria Math" panose="02040503050406030204" pitchFamily="18" charset="0"/>
                              <a:cs typeface="Calibri" panose="020F0502020204030204" pitchFamily="34" charset="0"/>
                            </a:rPr>
                          </m:ctrlPr>
                        </m:dPr>
                        <m:e>
                          <m:sSub>
                            <m:sSubPr>
                              <m:ctrlPr>
                                <a:rPr lang="en-US"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US"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b="0" i="1" smtClean="0">
                          <a:latin typeface="Cambria Math" panose="02040503050406030204" pitchFamily="18" charset="0"/>
                          <a:cs typeface="Calibri" panose="020F0502020204030204" pitchFamily="34" charset="0"/>
                        </a:rPr>
                        <m:t>= </m:t>
                      </m:r>
                      <m:nary>
                        <m:naryPr>
                          <m:chr m:val="∑"/>
                          <m:ctrlPr>
                            <a:rPr lang="en-US" b="0" i="1" smtClean="0">
                              <a:latin typeface="Cambria Math" panose="02040503050406030204" pitchFamily="18" charset="0"/>
                              <a:cs typeface="Calibri" panose="020F0502020204030204" pitchFamily="34" charset="0"/>
                            </a:rPr>
                          </m:ctrlPr>
                        </m:naryPr>
                        <m:sub>
                          <m:r>
                            <m:rPr>
                              <m:brk m:alnAt="23"/>
                            </m:rPr>
                            <a:rPr lang="en-US" b="0" i="1" smtClean="0">
                              <a:latin typeface="Cambria Math" panose="02040503050406030204" pitchFamily="18" charset="0"/>
                              <a:cs typeface="Calibri" panose="020F0502020204030204" pitchFamily="34" charset="0"/>
                            </a:rPr>
                            <m:t>𝑖</m:t>
                          </m:r>
                          <m:r>
                            <a:rPr lang="en-US" b="0" i="1" smtClean="0">
                              <a:latin typeface="Cambria Math" panose="02040503050406030204" pitchFamily="18" charset="0"/>
                              <a:cs typeface="Calibri" panose="020F0502020204030204" pitchFamily="34" charset="0"/>
                            </a:rPr>
                            <m:t>=1</m:t>
                          </m:r>
                        </m:sub>
                        <m:sup>
                          <m:r>
                            <a:rPr lang="en-US" b="0" i="1" smtClean="0">
                              <a:latin typeface="Cambria Math" panose="02040503050406030204" pitchFamily="18" charset="0"/>
                              <a:cs typeface="Calibri" panose="020F0502020204030204" pitchFamily="34" charset="0"/>
                            </a:rPr>
                            <m:t>𝑁</m:t>
                          </m:r>
                        </m:sup>
                        <m:e>
                          <m:sSubSup>
                            <m:sSubSupPr>
                              <m:ctrlPr>
                                <a:rPr lang="en-US" b="0" i="1" smtClean="0">
                                  <a:latin typeface="Cambria Math" panose="02040503050406030204" pitchFamily="18" charset="0"/>
                                  <a:cs typeface="Calibri" panose="020F0502020204030204" pitchFamily="34" charset="0"/>
                                </a:rPr>
                              </m:ctrlPr>
                            </m:sSubSupPr>
                            <m:e>
                              <m:r>
                                <a:rPr lang="en-US" b="0" i="1" smtClean="0">
                                  <a:latin typeface="Cambria Math" panose="02040503050406030204" pitchFamily="18" charset="0"/>
                                  <a:ea typeface="Cambria Math" panose="02040503050406030204" pitchFamily="18" charset="0"/>
                                  <a:cs typeface="Calibri" panose="020F0502020204030204" pitchFamily="34" charset="0"/>
                                </a:rPr>
                                <m:t>𝜎</m:t>
                              </m:r>
                            </m:e>
                            <m:sub>
                              <m:r>
                                <a:rPr lang="en-US" b="0" i="1" smtClean="0">
                                  <a:latin typeface="Cambria Math" panose="02040503050406030204" pitchFamily="18" charset="0"/>
                                  <a:cs typeface="Calibri" panose="020F0502020204030204" pitchFamily="34" charset="0"/>
                                </a:rPr>
                                <m:t>𝑚</m:t>
                              </m:r>
                            </m:sub>
                            <m:sup>
                              <m:r>
                                <a:rPr lang="en-US" b="0" i="1" smtClean="0">
                                  <a:latin typeface="Cambria Math" panose="02040503050406030204" pitchFamily="18" charset="0"/>
                                  <a:cs typeface="Calibri" panose="020F0502020204030204" pitchFamily="34" charset="0"/>
                                </a:rPr>
                                <m:t>𝑖</m:t>
                              </m:r>
                            </m:sup>
                          </m:sSubSup>
                        </m:e>
                      </m:nary>
                      <m:sSub>
                        <m:sSubPr>
                          <m:ctrlPr>
                            <a:rPr lang="en-US"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d>
                        <m:dPr>
                          <m:ctrlPr>
                            <a:rPr lang="en-US"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f>
                            <m:fPr>
                              <m:ctrlPr>
                                <a:rPr lang="en-GB" i="1">
                                  <a:solidFill>
                                    <a:srgbClr val="008000"/>
                                  </a:solidFill>
                                  <a:latin typeface="Cambria Math" panose="02040503050406030204" pitchFamily="18" charset="0"/>
                                  <a:cs typeface="Calibri" panose="020F0502020204030204" pitchFamily="34" charset="0"/>
                                </a:rPr>
                              </m:ctrlPr>
                            </m:fPr>
                            <m:num>
                              <m:r>
                                <a:rPr lang="en-GB" i="1">
                                  <a:solidFill>
                                    <a:srgbClr val="008000"/>
                                  </a:solidFill>
                                  <a:latin typeface="Cambria Math" panose="02040503050406030204" pitchFamily="18" charset="0"/>
                                  <a:cs typeface="Calibri" panose="020F0502020204030204" pitchFamily="34" charset="0"/>
                                </a:rPr>
                                <m:t>𝑎</m:t>
                              </m:r>
                            </m:num>
                            <m:den>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𝛼</m:t>
                              </m:r>
                              <m:d>
                                <m:dPr>
                                  <m:ctrlP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den>
                          </m:f>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𝑏</m:t>
                          </m:r>
                        </m:e>
                      </m:d>
                      <m:r>
                        <m:rPr>
                          <m:sty m:val="p"/>
                        </m:rPr>
                        <a:rPr lang="el-GR" b="0" i="1" smtClean="0">
                          <a:latin typeface="Cambria Math" panose="02040503050406030204" pitchFamily="18" charset="0"/>
                          <a:ea typeface="Cambria Math" panose="02040503050406030204" pitchFamily="18" charset="0"/>
                          <a:cs typeface="Calibri" panose="020F0502020204030204" pitchFamily="34" charset="0"/>
                        </a:rPr>
                        <m:t>Σ</m:t>
                      </m:r>
                      <m:d>
                        <m:dPr>
                          <m:ctrlPr>
                            <a:rPr lang="en-US" b="0" i="1" smtClean="0">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d>
                            <m:d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f>
                                <m:fPr>
                                  <m:ctrlPr>
                                    <a:rPr lang="en-GB" i="1">
                                      <a:solidFill>
                                        <a:srgbClr val="008000"/>
                                      </a:solidFill>
                                      <a:latin typeface="Cambria Math" panose="02040503050406030204" pitchFamily="18" charset="0"/>
                                      <a:cs typeface="Calibri" panose="020F0502020204030204" pitchFamily="34" charset="0"/>
                                    </a:rPr>
                                  </m:ctrlPr>
                                </m:fPr>
                                <m:num>
                                  <m:r>
                                    <a:rPr lang="en-GB" i="1">
                                      <a:solidFill>
                                        <a:srgbClr val="008000"/>
                                      </a:solidFill>
                                      <a:latin typeface="Cambria Math" panose="02040503050406030204" pitchFamily="18" charset="0"/>
                                      <a:cs typeface="Calibri" panose="020F0502020204030204" pitchFamily="34" charset="0"/>
                                    </a:rPr>
                                    <m:t>𝑎</m:t>
                                  </m:r>
                                </m:num>
                                <m:den>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𝛼</m:t>
                                  </m:r>
                                  <m:d>
                                    <m:dPr>
                                      <m:ctrlP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den>
                              </m:f>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𝑏</m:t>
                              </m:r>
                            </m:e>
                          </m:d>
                          <m:r>
                            <a:rPr lang="en-US" b="0" i="1" smtClean="0">
                              <a:latin typeface="Cambria Math" panose="02040503050406030204" pitchFamily="18" charset="0"/>
                              <a:ea typeface="Cambria Math" panose="02040503050406030204" pitchFamily="18" charset="0"/>
                              <a:cs typeface="Calibri" panose="020F0502020204030204" pitchFamily="34" charset="0"/>
                            </a:rPr>
                            <m:t>, </m:t>
                          </m:r>
                          <m:sSubSup>
                            <m:sSubSupPr>
                              <m:ctrlPr>
                                <a:rPr lang="en-US" b="0" i="1" smtClean="0">
                                  <a:latin typeface="Cambria Math" panose="02040503050406030204" pitchFamily="18" charset="0"/>
                                  <a:ea typeface="Cambria Math" panose="02040503050406030204" pitchFamily="18" charset="0"/>
                                  <a:cs typeface="Calibri" panose="020F0502020204030204" pitchFamily="34" charset="0"/>
                                </a:rPr>
                              </m:ctrlPr>
                            </m:sSubSupPr>
                            <m:e>
                              <m:r>
                                <a:rPr lang="en-US" b="0" i="1" smtClean="0">
                                  <a:latin typeface="Cambria Math" panose="02040503050406030204" pitchFamily="18" charset="0"/>
                                  <a:ea typeface="Cambria Math" panose="02040503050406030204" pitchFamily="18" charset="0"/>
                                  <a:cs typeface="Calibri" panose="020F0502020204030204" pitchFamily="34" charset="0"/>
                                </a:rPr>
                                <m:t>𝑆</m:t>
                              </m:r>
                            </m:e>
                            <m:sub>
                              <m:r>
                                <a:rPr lang="en-US" b="0" i="1" smtClean="0">
                                  <a:latin typeface="Cambria Math" panose="02040503050406030204" pitchFamily="18" charset="0"/>
                                  <a:ea typeface="Cambria Math" panose="02040503050406030204" pitchFamily="18" charset="0"/>
                                  <a:cs typeface="Calibri" panose="020F0502020204030204" pitchFamily="34" charset="0"/>
                                </a:rPr>
                                <m:t>𝑚</m:t>
                              </m:r>
                            </m:sub>
                            <m:sup>
                              <m:r>
                                <a:rPr lang="en-US" b="0" i="1" smtClean="0">
                                  <a:latin typeface="Cambria Math" panose="02040503050406030204" pitchFamily="18" charset="0"/>
                                  <a:ea typeface="Cambria Math" panose="02040503050406030204" pitchFamily="18" charset="0"/>
                                  <a:cs typeface="Calibri" panose="020F0502020204030204" pitchFamily="34" charset="0"/>
                                </a:rPr>
                                <m:t>𝑖</m:t>
                              </m:r>
                            </m:sup>
                          </m:sSubSup>
                          <m:r>
                            <a:rPr lang="en-US" b="0" i="1" smtClean="0">
                              <a:latin typeface="Cambria Math" panose="02040503050406030204" pitchFamily="18" charset="0"/>
                              <a:ea typeface="Cambria Math" panose="02040503050406030204" pitchFamily="18" charset="0"/>
                              <a:cs typeface="Calibri" panose="020F0502020204030204" pitchFamily="34" charset="0"/>
                            </a:rPr>
                            <m:t>,</m:t>
                          </m:r>
                          <m:sSubSup>
                            <m:sSubSupPr>
                              <m:ctrlPr>
                                <a:rPr lang="en-US" i="1">
                                  <a:latin typeface="Cambria Math" panose="02040503050406030204" pitchFamily="18" charset="0"/>
                                  <a:ea typeface="Cambria Math" panose="02040503050406030204" pitchFamily="18" charset="0"/>
                                  <a:cs typeface="Calibri" panose="020F0502020204030204" pitchFamily="34" charset="0"/>
                                </a:rPr>
                              </m:ctrlPr>
                            </m:sSubSupPr>
                            <m:e>
                              <m:r>
                                <a:rPr lang="en-US" b="0" i="1" smtClean="0">
                                  <a:latin typeface="Cambria Math" panose="02040503050406030204" pitchFamily="18" charset="0"/>
                                  <a:ea typeface="Cambria Math" panose="02040503050406030204" pitchFamily="18" charset="0"/>
                                  <a:cs typeface="Calibri" panose="020F0502020204030204" pitchFamily="34" charset="0"/>
                                </a:rPr>
                                <m:t>𝐼</m:t>
                              </m:r>
                            </m:e>
                            <m:sub>
                              <m:r>
                                <a:rPr lang="en-US" b="0" i="1" smtClean="0">
                                  <a:latin typeface="Cambria Math" panose="02040503050406030204" pitchFamily="18" charset="0"/>
                                  <a:ea typeface="Cambria Math" panose="02040503050406030204" pitchFamily="18" charset="0"/>
                                  <a:cs typeface="Calibri" panose="020F0502020204030204" pitchFamily="34" charset="0"/>
                                </a:rPr>
                                <m:t>0</m:t>
                              </m:r>
                              <m:r>
                                <a:rPr lang="en-US" i="1">
                                  <a:latin typeface="Cambria Math" panose="02040503050406030204" pitchFamily="18" charset="0"/>
                                  <a:ea typeface="Cambria Math" panose="02040503050406030204" pitchFamily="18" charset="0"/>
                                  <a:cs typeface="Calibri" panose="020F0502020204030204" pitchFamily="34" charset="0"/>
                                </a:rPr>
                                <m:t>𝑚</m:t>
                              </m:r>
                            </m:sub>
                            <m:sup>
                              <m:r>
                                <a:rPr lang="en-US" i="1">
                                  <a:latin typeface="Cambria Math" panose="02040503050406030204" pitchFamily="18" charset="0"/>
                                  <a:ea typeface="Cambria Math" panose="02040503050406030204" pitchFamily="18" charset="0"/>
                                  <a:cs typeface="Calibri" panose="020F0502020204030204" pitchFamily="34" charset="0"/>
                                </a:rPr>
                                <m:t>𝑖</m:t>
                              </m:r>
                            </m:sup>
                          </m:sSubSup>
                          <m:r>
                            <a:rPr lang="en-US" i="1">
                              <a:latin typeface="Cambria Math" panose="02040503050406030204" pitchFamily="18" charset="0"/>
                              <a:ea typeface="Cambria Math" panose="02040503050406030204" pitchFamily="18" charset="0"/>
                              <a:cs typeface="Calibri" panose="020F0502020204030204" pitchFamily="34" charset="0"/>
                            </a:rPr>
                            <m:t>,</m:t>
                          </m:r>
                          <m:sSub>
                            <m:sSubPr>
                              <m:ctrlPr>
                                <a:rPr lang="en-US" i="1" smtClean="0">
                                  <a:latin typeface="Cambria Math" panose="02040503050406030204" pitchFamily="18" charset="0"/>
                                  <a:ea typeface="Cambria Math" panose="02040503050406030204" pitchFamily="18" charset="0"/>
                                  <a:cs typeface="Calibri" panose="020F0502020204030204" pitchFamily="34" charset="0"/>
                                </a:rPr>
                              </m:ctrlPr>
                            </m:sSubPr>
                            <m:e>
                              <m:r>
                                <a:rPr lang="en-US" b="0" i="1" smtClean="0">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b="0" i="0" smtClean="0">
                                  <a:latin typeface="Cambria Math" panose="02040503050406030204" pitchFamily="18" charset="0"/>
                                  <a:ea typeface="Cambria Math" panose="02040503050406030204" pitchFamily="18" charset="0"/>
                                  <a:cs typeface="Calibri" panose="020F0502020204030204" pitchFamily="34" charset="0"/>
                                </a:rPr>
                                <m:t>nom</m:t>
                              </m:r>
                              <m:r>
                                <a:rPr lang="en-US" b="0" i="0" smtClean="0">
                                  <a:latin typeface="Cambria Math" panose="02040503050406030204" pitchFamily="18" charset="0"/>
                                  <a:ea typeface="Cambria Math" panose="02040503050406030204" pitchFamily="18" charset="0"/>
                                  <a:cs typeface="Calibri" panose="020F0502020204030204" pitchFamily="34" charset="0"/>
                                </a:rPr>
                                <m:t>1</m:t>
                              </m:r>
                            </m:sub>
                          </m:sSub>
                        </m:e>
                      </m:d>
                      <m:r>
                        <a:rPr lang="en-US" b="0" i="0" smtClean="0">
                          <a:latin typeface="Cambria Math" panose="02040503050406030204" pitchFamily="18" charset="0"/>
                          <a:ea typeface="Cambria Math" panose="02040503050406030204" pitchFamily="18" charset="0"/>
                          <a:cs typeface="Calibri" panose="020F0502020204030204" pitchFamily="34" charset="0"/>
                        </a:rPr>
                        <m:t>,</m:t>
                      </m:r>
                      <m:r>
                        <a:rPr lang="en-GB" b="0" i="0" smtClean="0">
                          <a:solidFill>
                            <a:srgbClr val="FF0000"/>
                          </a:solidFill>
                          <a:latin typeface="Cambria Math" panose="02040503050406030204" pitchFamily="18" charset="0"/>
                          <a:cs typeface="Calibri" panose="020F0502020204030204" pitchFamily="34" charset="0"/>
                        </a:rPr>
                        <m:t>  </m:t>
                      </m:r>
                      <m:r>
                        <a:rPr lang="en-US" b="0" i="1" smtClean="0">
                          <a:solidFill>
                            <a:srgbClr val="FF0000"/>
                          </a:solidFill>
                          <a:latin typeface="Cambria Math" panose="02040503050406030204" pitchFamily="18" charset="0"/>
                          <a:cs typeface="Calibri" panose="020F0502020204030204" pitchFamily="34" charset="0"/>
                        </a:rPr>
                        <m:t> </m:t>
                      </m:r>
                    </m:oMath>
                  </m:oMathPara>
                </a14:m>
                <a:endParaRPr lang="en-GB" dirty="0">
                  <a:solidFill>
                    <a:srgbClr val="FF0000"/>
                  </a:solidFill>
                  <a:latin typeface="Calibri" panose="020F0502020204030204" pitchFamily="34" charset="0"/>
                  <a:cs typeface="Calibri" panose="020F0502020204030204" pitchFamily="34" charset="0"/>
                </a:endParaRPr>
              </a:p>
            </p:txBody>
          </p:sp>
        </mc:Choice>
        <mc:Fallback xmlns="">
          <p:sp>
            <p:nvSpPr>
              <p:cNvPr id="2" name="TextBox 1">
                <a:extLst>
                  <a:ext uri="{FF2B5EF4-FFF2-40B4-BE49-F238E27FC236}">
                    <a16:creationId xmlns:a16="http://schemas.microsoft.com/office/drawing/2014/main" id="{47255C6A-2115-2726-2C37-3114A2B10857}"/>
                  </a:ext>
                </a:extLst>
              </p:cNvPr>
              <p:cNvSpPr txBox="1">
                <a:spLocks noRot="1" noChangeAspect="1" noMove="1" noResize="1" noEditPoints="1" noAdjustHandles="1" noChangeArrowheads="1" noChangeShapeType="1" noTextEdit="1"/>
              </p:cNvSpPr>
              <p:nvPr/>
            </p:nvSpPr>
            <p:spPr>
              <a:xfrm>
                <a:off x="-394305" y="2228824"/>
                <a:ext cx="10137817" cy="871264"/>
              </a:xfrm>
              <a:prstGeom prst="rect">
                <a:avLst/>
              </a:prstGeom>
              <a:blipFill>
                <a:blip r:embed="rId2"/>
                <a:stretch>
                  <a:fillRect/>
                </a:stretch>
              </a:blipFill>
            </p:spPr>
            <p:txBody>
              <a:bodyPr/>
              <a:lstStyle/>
              <a:p>
                <a:r>
                  <a:rPr lang="en-GB">
                    <a:noFill/>
                  </a:rPr>
                  <a:t> </a:t>
                </a:r>
              </a:p>
            </p:txBody>
          </p:sp>
        </mc:Fallback>
      </mc:AlternateContent>
      <p:sp>
        <p:nvSpPr>
          <p:cNvPr id="10" name="Right Brace 9">
            <a:extLst>
              <a:ext uri="{FF2B5EF4-FFF2-40B4-BE49-F238E27FC236}">
                <a16:creationId xmlns:a16="http://schemas.microsoft.com/office/drawing/2014/main" id="{DD9CC3A4-8AAB-792F-92F2-BEB550D6E2E2}"/>
              </a:ext>
            </a:extLst>
          </p:cNvPr>
          <p:cNvSpPr/>
          <p:nvPr/>
        </p:nvSpPr>
        <p:spPr>
          <a:xfrm rot="16200000">
            <a:off x="3623470" y="1388717"/>
            <a:ext cx="307327" cy="161928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Right Brace 13">
            <a:extLst>
              <a:ext uri="{FF2B5EF4-FFF2-40B4-BE49-F238E27FC236}">
                <a16:creationId xmlns:a16="http://schemas.microsoft.com/office/drawing/2014/main" id="{B829A4E3-227B-2551-D948-0442D3CF8820}"/>
              </a:ext>
            </a:extLst>
          </p:cNvPr>
          <p:cNvSpPr/>
          <p:nvPr/>
        </p:nvSpPr>
        <p:spPr>
          <a:xfrm rot="16200000">
            <a:off x="5980622" y="1390355"/>
            <a:ext cx="307327" cy="154858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65C5145B-87ED-9B6F-423E-CC3DDD5B5890}"/>
                  </a:ext>
                </a:extLst>
              </p:cNvPr>
              <p:cNvSpPr txBox="1"/>
              <p:nvPr/>
            </p:nvSpPr>
            <p:spPr>
              <a:xfrm>
                <a:off x="3090233" y="1565280"/>
                <a:ext cx="1425844" cy="41524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GB" sz="1800" i="1" smtClean="0">
                              <a:solidFill>
                                <a:srgbClr val="008000"/>
                              </a:solidFill>
                              <a:latin typeface="Cambria Math" panose="02040503050406030204" pitchFamily="18" charset="0"/>
                              <a:cs typeface="Calibri" panose="020F0502020204030204" pitchFamily="34" charset="0"/>
                            </a:rPr>
                          </m:ctrlPr>
                        </m:sSubSupPr>
                        <m:e>
                          <m:r>
                            <a:rPr lang="en-US" sz="1800" b="0" i="1" smtClean="0">
                              <a:solidFill>
                                <a:srgbClr val="008000"/>
                              </a:solidFill>
                              <a:latin typeface="Cambria Math" panose="02040503050406030204" pitchFamily="18" charset="0"/>
                              <a:cs typeface="Calibri" panose="020F0502020204030204" pitchFamily="34" charset="0"/>
                            </a:rPr>
                            <m:t>𝐺</m:t>
                          </m:r>
                        </m:e>
                        <m:sub>
                          <m:r>
                            <a:rPr lang="en-US" sz="1800" b="0" i="1" smtClean="0">
                              <a:solidFill>
                                <a:srgbClr val="008000"/>
                              </a:solidFill>
                              <a:latin typeface="Cambria Math" panose="02040503050406030204" pitchFamily="18" charset="0"/>
                              <a:cs typeface="Calibri" panose="020F0502020204030204" pitchFamily="34" charset="0"/>
                            </a:rPr>
                            <m:t>𝑚</m:t>
                          </m:r>
                        </m:sub>
                        <m:sup>
                          <m:r>
                            <a:rPr lang="en-US" sz="1800" b="0" i="1" smtClean="0">
                              <a:solidFill>
                                <a:srgbClr val="008000"/>
                              </a:solidFill>
                              <a:latin typeface="Cambria Math" panose="02040503050406030204" pitchFamily="18" charset="0"/>
                              <a:cs typeface="Calibri" panose="020F0502020204030204" pitchFamily="34" charset="0"/>
                            </a:rPr>
                            <m:t>𝐵</m:t>
                          </m:r>
                        </m:sup>
                      </m:sSubSup>
                      <m:d>
                        <m:dPr>
                          <m:ctrlPr>
                            <a:rPr lang="en-GB" sz="1800" i="1">
                              <a:solidFill>
                                <a:srgbClr val="008000"/>
                              </a:solidFill>
                              <a:latin typeface="Cambria Math" panose="02040503050406030204" pitchFamily="18" charset="0"/>
                              <a:cs typeface="Calibri" panose="020F0502020204030204" pitchFamily="34" charset="0"/>
                            </a:rPr>
                          </m:ctrlPr>
                        </m:dPr>
                        <m:e>
                          <m:sSub>
                            <m:sSub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oMath>
                  </m:oMathPara>
                </a14:m>
                <a:endParaRPr lang="en-GB" dirty="0">
                  <a:solidFill>
                    <a:srgbClr val="008000"/>
                  </a:solidFill>
                </a:endParaRPr>
              </a:p>
            </p:txBody>
          </p:sp>
        </mc:Choice>
        <mc:Fallback xmlns="">
          <p:sp>
            <p:nvSpPr>
              <p:cNvPr id="19" name="TextBox 18">
                <a:extLst>
                  <a:ext uri="{FF2B5EF4-FFF2-40B4-BE49-F238E27FC236}">
                    <a16:creationId xmlns:a16="http://schemas.microsoft.com/office/drawing/2014/main" id="{65C5145B-87ED-9B6F-423E-CC3DDD5B5890}"/>
                  </a:ext>
                </a:extLst>
              </p:cNvPr>
              <p:cNvSpPr txBox="1">
                <a:spLocks noRot="1" noChangeAspect="1" noMove="1" noResize="1" noEditPoints="1" noAdjustHandles="1" noChangeArrowheads="1" noChangeShapeType="1" noTextEdit="1"/>
              </p:cNvSpPr>
              <p:nvPr/>
            </p:nvSpPr>
            <p:spPr>
              <a:xfrm>
                <a:off x="3090233" y="1565280"/>
                <a:ext cx="1425844" cy="415242"/>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7C0A8DF-7E56-2198-D951-F26E3B72DD0B}"/>
                  </a:ext>
                </a:extLst>
              </p:cNvPr>
              <p:cNvSpPr txBox="1"/>
              <p:nvPr/>
            </p:nvSpPr>
            <p:spPr>
              <a:xfrm>
                <a:off x="5459189" y="1548965"/>
                <a:ext cx="1425844" cy="41761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GB" i="1">
                              <a:solidFill>
                                <a:srgbClr val="008000"/>
                              </a:solidFill>
                              <a:latin typeface="Cambria Math" panose="02040503050406030204" pitchFamily="18" charset="0"/>
                              <a:cs typeface="Calibri" panose="020F0502020204030204" pitchFamily="34" charset="0"/>
                            </a:rPr>
                          </m:ctrlPr>
                        </m:sSubSupPr>
                        <m:e>
                          <m:r>
                            <a:rPr lang="en-US" i="1">
                              <a:solidFill>
                                <a:srgbClr val="008000"/>
                              </a:solidFill>
                              <a:latin typeface="Cambria Math" panose="02040503050406030204" pitchFamily="18" charset="0"/>
                              <a:cs typeface="Calibri" panose="020F0502020204030204" pitchFamily="34" charset="0"/>
                            </a:rPr>
                            <m:t>𝐺</m:t>
                          </m:r>
                        </m:e>
                        <m:sub>
                          <m:r>
                            <a:rPr lang="en-US" i="1">
                              <a:solidFill>
                                <a:srgbClr val="008000"/>
                              </a:solidFill>
                              <a:latin typeface="Cambria Math" panose="02040503050406030204" pitchFamily="18" charset="0"/>
                              <a:cs typeface="Calibri" panose="020F0502020204030204" pitchFamily="34" charset="0"/>
                            </a:rPr>
                            <m:t>𝑚</m:t>
                          </m:r>
                        </m:sub>
                        <m:sup>
                          <m:r>
                            <a:rPr lang="en-US" i="1">
                              <a:solidFill>
                                <a:srgbClr val="008000"/>
                              </a:solidFill>
                              <a:latin typeface="Cambria Math" panose="02040503050406030204" pitchFamily="18" charset="0"/>
                              <a:cs typeface="Calibri" panose="020F0502020204030204" pitchFamily="34" charset="0"/>
                            </a:rPr>
                            <m:t>𝐵</m:t>
                          </m:r>
                        </m:sup>
                      </m:sSubSup>
                      <m:d>
                        <m:dPr>
                          <m:ctrlPr>
                            <a:rPr lang="en-GB" sz="1800" i="1">
                              <a:solidFill>
                                <a:srgbClr val="008000"/>
                              </a:solidFill>
                              <a:latin typeface="Cambria Math" panose="02040503050406030204" pitchFamily="18" charset="0"/>
                              <a:cs typeface="Calibri" panose="020F0502020204030204" pitchFamily="34" charset="0"/>
                            </a:rPr>
                          </m:ctrlPr>
                        </m:dPr>
                        <m:e>
                          <m:sSub>
                            <m:sSub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oMath>
                  </m:oMathPara>
                </a14:m>
                <a:endParaRPr lang="en-GB" dirty="0">
                  <a:solidFill>
                    <a:srgbClr val="008000"/>
                  </a:solidFill>
                </a:endParaRPr>
              </a:p>
            </p:txBody>
          </p:sp>
        </mc:Choice>
        <mc:Fallback xmlns="">
          <p:sp>
            <p:nvSpPr>
              <p:cNvPr id="20" name="TextBox 19">
                <a:extLst>
                  <a:ext uri="{FF2B5EF4-FFF2-40B4-BE49-F238E27FC236}">
                    <a16:creationId xmlns:a16="http://schemas.microsoft.com/office/drawing/2014/main" id="{C7C0A8DF-7E56-2198-D951-F26E3B72DD0B}"/>
                  </a:ext>
                </a:extLst>
              </p:cNvPr>
              <p:cNvSpPr txBox="1">
                <a:spLocks noRot="1" noChangeAspect="1" noMove="1" noResize="1" noEditPoints="1" noAdjustHandles="1" noChangeArrowheads="1" noChangeShapeType="1" noTextEdit="1"/>
              </p:cNvSpPr>
              <p:nvPr/>
            </p:nvSpPr>
            <p:spPr>
              <a:xfrm>
                <a:off x="5459189" y="1548965"/>
                <a:ext cx="1425844" cy="417615"/>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4B0AA107-5FFE-E762-CCFD-3864AEF3CD5B}"/>
                  </a:ext>
                </a:extLst>
              </p:cNvPr>
              <p:cNvSpPr txBox="1"/>
              <p:nvPr/>
            </p:nvSpPr>
            <p:spPr>
              <a:xfrm>
                <a:off x="64168" y="3893182"/>
                <a:ext cx="9980908" cy="149021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GB" i="1" smtClean="0">
                              <a:latin typeface="Cambria Math" panose="02040503050406030204" pitchFamily="18" charset="0"/>
                              <a:cs typeface="Calibri" panose="020F0502020204030204" pitchFamily="34" charset="0"/>
                            </a:rPr>
                          </m:ctrlPr>
                        </m:sSubSupPr>
                        <m:e>
                          <m:r>
                            <a:rPr lang="en-US" b="0" i="1" smtClean="0">
                              <a:latin typeface="Cambria Math" panose="02040503050406030204" pitchFamily="18" charset="0"/>
                              <a:cs typeface="Calibri" panose="020F0502020204030204" pitchFamily="34" charset="0"/>
                            </a:rPr>
                            <m:t>𝐴</m:t>
                          </m:r>
                        </m:e>
                        <m:sub>
                          <m:r>
                            <a:rPr lang="en-US" i="1">
                              <a:latin typeface="Cambria Math" panose="02040503050406030204" pitchFamily="18" charset="0"/>
                              <a:cs typeface="Calibri" panose="020F0502020204030204" pitchFamily="34" charset="0"/>
                            </a:rPr>
                            <m:t>𝑚</m:t>
                          </m:r>
                        </m:sub>
                        <m:sup>
                          <m:r>
                            <m:rPr>
                              <m:sty m:val="p"/>
                            </m:rPr>
                            <a:rPr lang="en-US" b="0" i="0" smtClean="0">
                              <a:latin typeface="Cambria Math" panose="02040503050406030204" pitchFamily="18" charset="0"/>
                              <a:cs typeface="Calibri" panose="020F0502020204030204" pitchFamily="34" charset="0"/>
                            </a:rPr>
                            <m:t>sat</m:t>
                          </m:r>
                          <m:r>
                            <a:rPr lang="en-US" b="0" i="1" smtClean="0">
                              <a:latin typeface="Cambria Math" panose="02040503050406030204" pitchFamily="18" charset="0"/>
                              <a:cs typeface="Calibri" panose="020F0502020204030204" pitchFamily="34" charset="0"/>
                            </a:rPr>
                            <m:t> </m:t>
                          </m:r>
                        </m:sup>
                      </m:sSubSup>
                      <m:d>
                        <m:dPr>
                          <m:ctrlPr>
                            <a:rPr lang="en-US" b="0" i="1" smtClean="0">
                              <a:latin typeface="Cambria Math" panose="02040503050406030204" pitchFamily="18" charset="0"/>
                              <a:cs typeface="Calibri" panose="020F0502020204030204" pitchFamily="34" charset="0"/>
                            </a:rPr>
                          </m:ctrlPr>
                        </m:dPr>
                        <m:e>
                          <m:sSub>
                            <m:sSubPr>
                              <m:ctrlPr>
                                <a:rPr lang="en-US"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US"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b="0" i="1" smtClean="0">
                          <a:latin typeface="Cambria Math" panose="02040503050406030204" pitchFamily="18" charset="0"/>
                          <a:cs typeface="Calibri" panose="020F0502020204030204" pitchFamily="34" charset="0"/>
                        </a:rPr>
                        <m:t>= </m:t>
                      </m:r>
                      <m:nary>
                        <m:naryPr>
                          <m:chr m:val="∑"/>
                          <m:ctrlPr>
                            <a:rPr lang="en-US" b="0" i="1" smtClean="0">
                              <a:latin typeface="Cambria Math" panose="02040503050406030204" pitchFamily="18" charset="0"/>
                              <a:cs typeface="Calibri" panose="020F0502020204030204" pitchFamily="34" charset="0"/>
                            </a:rPr>
                          </m:ctrlPr>
                        </m:naryPr>
                        <m:sub>
                          <m:r>
                            <m:rPr>
                              <m:brk m:alnAt="23"/>
                            </m:rPr>
                            <a:rPr lang="en-US" b="0" i="1" smtClean="0">
                              <a:latin typeface="Cambria Math" panose="02040503050406030204" pitchFamily="18" charset="0"/>
                              <a:cs typeface="Calibri" panose="020F0502020204030204" pitchFamily="34" charset="0"/>
                            </a:rPr>
                            <m:t>𝑖</m:t>
                          </m:r>
                          <m:r>
                            <a:rPr lang="en-US" b="0" i="1" smtClean="0">
                              <a:latin typeface="Cambria Math" panose="02040503050406030204" pitchFamily="18" charset="0"/>
                              <a:cs typeface="Calibri" panose="020F0502020204030204" pitchFamily="34" charset="0"/>
                            </a:rPr>
                            <m:t>=1</m:t>
                          </m:r>
                        </m:sub>
                        <m:sup>
                          <m:r>
                            <a:rPr lang="en-US" b="0" i="1" smtClean="0">
                              <a:latin typeface="Cambria Math" panose="02040503050406030204" pitchFamily="18" charset="0"/>
                              <a:cs typeface="Calibri" panose="020F0502020204030204" pitchFamily="34" charset="0"/>
                            </a:rPr>
                            <m:t>𝑁</m:t>
                          </m:r>
                        </m:sup>
                        <m:e>
                          <m:sSubSup>
                            <m:sSubSupPr>
                              <m:ctrlPr>
                                <a:rPr lang="en-US" b="0" i="1" smtClean="0">
                                  <a:latin typeface="Cambria Math" panose="02040503050406030204" pitchFamily="18" charset="0"/>
                                  <a:cs typeface="Calibri" panose="020F0502020204030204" pitchFamily="34" charset="0"/>
                                </a:rPr>
                              </m:ctrlPr>
                            </m:sSubSupPr>
                            <m:e>
                              <m:r>
                                <a:rPr lang="en-US" b="0" i="1" smtClean="0">
                                  <a:latin typeface="Cambria Math" panose="02040503050406030204" pitchFamily="18" charset="0"/>
                                  <a:ea typeface="Cambria Math" panose="02040503050406030204" pitchFamily="18" charset="0"/>
                                  <a:cs typeface="Calibri" panose="020F0502020204030204" pitchFamily="34" charset="0"/>
                                </a:rPr>
                                <m:t>𝜎</m:t>
                              </m:r>
                            </m:e>
                            <m:sub>
                              <m:r>
                                <a:rPr lang="en-US" b="0" i="1" smtClean="0">
                                  <a:latin typeface="Cambria Math" panose="02040503050406030204" pitchFamily="18" charset="0"/>
                                  <a:cs typeface="Calibri" panose="020F0502020204030204" pitchFamily="34" charset="0"/>
                                </a:rPr>
                                <m:t>𝑚</m:t>
                              </m:r>
                            </m:sub>
                            <m:sup>
                              <m:r>
                                <a:rPr lang="en-US" b="0" i="1" smtClean="0">
                                  <a:latin typeface="Cambria Math" panose="02040503050406030204" pitchFamily="18" charset="0"/>
                                  <a:cs typeface="Calibri" panose="020F0502020204030204" pitchFamily="34" charset="0"/>
                                </a:rPr>
                                <m:t>𝑖</m:t>
                              </m:r>
                            </m:sup>
                          </m:sSubSup>
                        </m:e>
                      </m:nary>
                      <m:sSub>
                        <m:sSubPr>
                          <m:ctrlPr>
                            <a:rPr lang="en-US"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d>
                        <m:dPr>
                          <m:ctrlPr>
                            <a:rPr lang="en-US"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f>
                            <m:fPr>
                              <m:ctrlPr>
                                <a:rPr lang="en-GB" i="1">
                                  <a:solidFill>
                                    <a:srgbClr val="008000"/>
                                  </a:solidFill>
                                  <a:latin typeface="Cambria Math" panose="02040503050406030204" pitchFamily="18" charset="0"/>
                                  <a:cs typeface="Calibri" panose="020F0502020204030204" pitchFamily="34" charset="0"/>
                                </a:rPr>
                              </m:ctrlPr>
                            </m:fPr>
                            <m:num>
                              <m:r>
                                <a:rPr lang="en-GB" i="1">
                                  <a:solidFill>
                                    <a:srgbClr val="008000"/>
                                  </a:solidFill>
                                  <a:latin typeface="Cambria Math" panose="02040503050406030204" pitchFamily="18" charset="0"/>
                                  <a:cs typeface="Calibri" panose="020F0502020204030204" pitchFamily="34" charset="0"/>
                                </a:rPr>
                                <m:t>𝑎</m:t>
                              </m:r>
                            </m:num>
                            <m:den>
                              <m:f>
                                <m:fPr>
                                  <m:ctrlPr>
                                    <a:rPr lang="el-GR" i="1">
                                      <a:solidFill>
                                        <a:srgbClr val="008000"/>
                                      </a:solidFill>
                                      <a:latin typeface="Cambria Math" panose="02040503050406030204" pitchFamily="18" charset="0"/>
                                      <a:cs typeface="Calibri" panose="020F0502020204030204" pitchFamily="34" charset="0"/>
                                    </a:rPr>
                                  </m:ctrlPr>
                                </m:fPr>
                                <m:num>
                                  <m:r>
                                    <a:rPr lang="el-GR" i="1">
                                      <a:solidFill>
                                        <a:srgbClr val="008000"/>
                                      </a:solidFill>
                                      <a:latin typeface="Cambria Math" panose="02040503050406030204" pitchFamily="18" charset="0"/>
                                      <a:cs typeface="Calibri" panose="020F0502020204030204" pitchFamily="34" charset="0"/>
                                    </a:rPr>
                                    <m:t>𝜋</m:t>
                                  </m:r>
                                </m:num>
                                <m:den>
                                  <m:r>
                                    <a:rPr lang="el-GR" i="1">
                                      <a:solidFill>
                                        <a:srgbClr val="008000"/>
                                      </a:solidFill>
                                      <a:latin typeface="Cambria Math" panose="02040503050406030204" pitchFamily="18" charset="0"/>
                                      <a:cs typeface="Calibri" panose="020F0502020204030204" pitchFamily="34" charset="0"/>
                                    </a:rPr>
                                    <m:t>2</m:t>
                                  </m:r>
                                </m:den>
                              </m:f>
                              <m:r>
                                <a:rPr lang="en-US" i="1">
                                  <a:solidFill>
                                    <a:srgbClr val="008000"/>
                                  </a:solidFill>
                                  <a:latin typeface="Cambria Math" panose="02040503050406030204" pitchFamily="18" charset="0"/>
                                  <a:cs typeface="Calibri" panose="020F0502020204030204" pitchFamily="34" charset="0"/>
                                </a:rPr>
                                <m:t> − </m:t>
                              </m:r>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𝛼</m:t>
                              </m:r>
                              <m:d>
                                <m:dPr>
                                  <m:ctrlP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den>
                          </m:f>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𝑏</m:t>
                          </m:r>
                        </m:e>
                      </m:d>
                      <m:r>
                        <m:rPr>
                          <m:sty m:val="p"/>
                        </m:rPr>
                        <a:rPr lang="el-GR" b="0" i="1" smtClean="0">
                          <a:latin typeface="Cambria Math" panose="02040503050406030204" pitchFamily="18" charset="0"/>
                          <a:ea typeface="Cambria Math" panose="02040503050406030204" pitchFamily="18" charset="0"/>
                          <a:cs typeface="Calibri" panose="020F0502020204030204" pitchFamily="34" charset="0"/>
                        </a:rPr>
                        <m:t>Σ</m:t>
                      </m:r>
                      <m:d>
                        <m:dPr>
                          <m:ctrlPr>
                            <a:rPr lang="en-US" b="0" i="1" smtClean="0">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d>
                            <m:d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f>
                                <m:fPr>
                                  <m:ctrlPr>
                                    <a:rPr lang="en-GB" i="1">
                                      <a:solidFill>
                                        <a:srgbClr val="008000"/>
                                      </a:solidFill>
                                      <a:latin typeface="Cambria Math" panose="02040503050406030204" pitchFamily="18" charset="0"/>
                                      <a:cs typeface="Calibri" panose="020F0502020204030204" pitchFamily="34" charset="0"/>
                                    </a:rPr>
                                  </m:ctrlPr>
                                </m:fPr>
                                <m:num>
                                  <m:r>
                                    <a:rPr lang="en-GB" i="1">
                                      <a:solidFill>
                                        <a:srgbClr val="008000"/>
                                      </a:solidFill>
                                      <a:latin typeface="Cambria Math" panose="02040503050406030204" pitchFamily="18" charset="0"/>
                                      <a:cs typeface="Calibri" panose="020F0502020204030204" pitchFamily="34" charset="0"/>
                                    </a:rPr>
                                    <m:t>𝑎</m:t>
                                  </m:r>
                                </m:num>
                                <m:den>
                                  <m:f>
                                    <m:fPr>
                                      <m:ctrlPr>
                                        <a:rPr lang="el-GR" i="1">
                                          <a:solidFill>
                                            <a:srgbClr val="008000"/>
                                          </a:solidFill>
                                          <a:latin typeface="Cambria Math" panose="02040503050406030204" pitchFamily="18" charset="0"/>
                                          <a:cs typeface="Calibri" panose="020F0502020204030204" pitchFamily="34" charset="0"/>
                                        </a:rPr>
                                      </m:ctrlPr>
                                    </m:fPr>
                                    <m:num>
                                      <m:r>
                                        <a:rPr lang="el-GR" i="1">
                                          <a:solidFill>
                                            <a:srgbClr val="008000"/>
                                          </a:solidFill>
                                          <a:latin typeface="Cambria Math" panose="02040503050406030204" pitchFamily="18" charset="0"/>
                                          <a:cs typeface="Calibri" panose="020F0502020204030204" pitchFamily="34" charset="0"/>
                                        </a:rPr>
                                        <m:t>𝜋</m:t>
                                      </m:r>
                                    </m:num>
                                    <m:den>
                                      <m:r>
                                        <a:rPr lang="el-GR" i="1">
                                          <a:solidFill>
                                            <a:srgbClr val="008000"/>
                                          </a:solidFill>
                                          <a:latin typeface="Cambria Math" panose="02040503050406030204" pitchFamily="18" charset="0"/>
                                          <a:cs typeface="Calibri" panose="020F0502020204030204" pitchFamily="34" charset="0"/>
                                        </a:rPr>
                                        <m:t>2</m:t>
                                      </m:r>
                                    </m:den>
                                  </m:f>
                                  <m:r>
                                    <a:rPr lang="en-US" i="1">
                                      <a:solidFill>
                                        <a:srgbClr val="008000"/>
                                      </a:solidFill>
                                      <a:latin typeface="Cambria Math" panose="02040503050406030204" pitchFamily="18" charset="0"/>
                                      <a:cs typeface="Calibri" panose="020F0502020204030204" pitchFamily="34" charset="0"/>
                                    </a:rPr>
                                    <m:t> − </m:t>
                                  </m:r>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𝛼</m:t>
                                  </m:r>
                                  <m:d>
                                    <m:dPr>
                                      <m:ctrlP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den>
                              </m:f>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𝑏</m:t>
                              </m:r>
                            </m:e>
                          </m:d>
                          <m:r>
                            <a:rPr lang="en-US" b="0" i="1" smtClean="0">
                              <a:latin typeface="Cambria Math" panose="02040503050406030204" pitchFamily="18" charset="0"/>
                              <a:ea typeface="Cambria Math" panose="02040503050406030204" pitchFamily="18" charset="0"/>
                              <a:cs typeface="Calibri" panose="020F0502020204030204" pitchFamily="34" charset="0"/>
                            </a:rPr>
                            <m:t>, </m:t>
                          </m:r>
                          <m:sSubSup>
                            <m:sSubSupPr>
                              <m:ctrlPr>
                                <a:rPr lang="en-US" b="0" i="1" smtClean="0">
                                  <a:latin typeface="Cambria Math" panose="02040503050406030204" pitchFamily="18" charset="0"/>
                                  <a:ea typeface="Cambria Math" panose="02040503050406030204" pitchFamily="18" charset="0"/>
                                  <a:cs typeface="Calibri" panose="020F0502020204030204" pitchFamily="34" charset="0"/>
                                </a:rPr>
                              </m:ctrlPr>
                            </m:sSubSupPr>
                            <m:e>
                              <m:r>
                                <a:rPr lang="en-US" b="0" i="1" smtClean="0">
                                  <a:latin typeface="Cambria Math" panose="02040503050406030204" pitchFamily="18" charset="0"/>
                                  <a:ea typeface="Cambria Math" panose="02040503050406030204" pitchFamily="18" charset="0"/>
                                  <a:cs typeface="Calibri" panose="020F0502020204030204" pitchFamily="34" charset="0"/>
                                </a:rPr>
                                <m:t>𝑆</m:t>
                              </m:r>
                            </m:e>
                            <m:sub>
                              <m:r>
                                <a:rPr lang="en-US" b="0" i="1" smtClean="0">
                                  <a:latin typeface="Cambria Math" panose="02040503050406030204" pitchFamily="18" charset="0"/>
                                  <a:ea typeface="Cambria Math" panose="02040503050406030204" pitchFamily="18" charset="0"/>
                                  <a:cs typeface="Calibri" panose="020F0502020204030204" pitchFamily="34" charset="0"/>
                                </a:rPr>
                                <m:t>𝑚</m:t>
                              </m:r>
                            </m:sub>
                            <m:sup>
                              <m:r>
                                <a:rPr lang="en-US" b="0" i="1" smtClean="0">
                                  <a:latin typeface="Cambria Math" panose="02040503050406030204" pitchFamily="18" charset="0"/>
                                  <a:ea typeface="Cambria Math" panose="02040503050406030204" pitchFamily="18" charset="0"/>
                                  <a:cs typeface="Calibri" panose="020F0502020204030204" pitchFamily="34" charset="0"/>
                                </a:rPr>
                                <m:t>𝑖</m:t>
                              </m:r>
                            </m:sup>
                          </m:sSubSup>
                          <m:r>
                            <a:rPr lang="en-US" b="0" i="1" smtClean="0">
                              <a:latin typeface="Cambria Math" panose="02040503050406030204" pitchFamily="18" charset="0"/>
                              <a:ea typeface="Cambria Math" panose="02040503050406030204" pitchFamily="18" charset="0"/>
                              <a:cs typeface="Calibri" panose="020F0502020204030204" pitchFamily="34" charset="0"/>
                            </a:rPr>
                            <m:t>,</m:t>
                          </m:r>
                          <m:sSubSup>
                            <m:sSubSupPr>
                              <m:ctrlPr>
                                <a:rPr lang="en-US" i="1">
                                  <a:latin typeface="Cambria Math" panose="02040503050406030204" pitchFamily="18" charset="0"/>
                                  <a:ea typeface="Cambria Math" panose="02040503050406030204" pitchFamily="18" charset="0"/>
                                  <a:cs typeface="Calibri" panose="020F0502020204030204" pitchFamily="34" charset="0"/>
                                </a:rPr>
                              </m:ctrlPr>
                            </m:sSubSupPr>
                            <m:e>
                              <m:r>
                                <a:rPr lang="en-US" b="0" i="1" smtClean="0">
                                  <a:latin typeface="Cambria Math" panose="02040503050406030204" pitchFamily="18" charset="0"/>
                                  <a:ea typeface="Cambria Math" panose="02040503050406030204" pitchFamily="18" charset="0"/>
                                  <a:cs typeface="Calibri" panose="020F0502020204030204" pitchFamily="34" charset="0"/>
                                </a:rPr>
                                <m:t>𝐼</m:t>
                              </m:r>
                            </m:e>
                            <m:sub>
                              <m:r>
                                <a:rPr lang="en-US" b="0" i="1" smtClean="0">
                                  <a:latin typeface="Cambria Math" panose="02040503050406030204" pitchFamily="18" charset="0"/>
                                  <a:ea typeface="Cambria Math" panose="02040503050406030204" pitchFamily="18" charset="0"/>
                                  <a:cs typeface="Calibri" panose="020F0502020204030204" pitchFamily="34" charset="0"/>
                                </a:rPr>
                                <m:t>0</m:t>
                              </m:r>
                              <m:r>
                                <a:rPr lang="en-US" i="1">
                                  <a:latin typeface="Cambria Math" panose="02040503050406030204" pitchFamily="18" charset="0"/>
                                  <a:ea typeface="Cambria Math" panose="02040503050406030204" pitchFamily="18" charset="0"/>
                                  <a:cs typeface="Calibri" panose="020F0502020204030204" pitchFamily="34" charset="0"/>
                                </a:rPr>
                                <m:t>𝑚</m:t>
                              </m:r>
                            </m:sub>
                            <m:sup>
                              <m:r>
                                <a:rPr lang="en-US" i="1">
                                  <a:latin typeface="Cambria Math" panose="02040503050406030204" pitchFamily="18" charset="0"/>
                                  <a:ea typeface="Cambria Math" panose="02040503050406030204" pitchFamily="18" charset="0"/>
                                  <a:cs typeface="Calibri" panose="020F0502020204030204" pitchFamily="34" charset="0"/>
                                </a:rPr>
                                <m:t>𝑖</m:t>
                              </m:r>
                            </m:sup>
                          </m:sSubSup>
                          <m:r>
                            <a:rPr lang="en-US" i="1">
                              <a:latin typeface="Cambria Math" panose="02040503050406030204" pitchFamily="18" charset="0"/>
                              <a:ea typeface="Cambria Math" panose="02040503050406030204" pitchFamily="18" charset="0"/>
                              <a:cs typeface="Calibri" panose="020F0502020204030204" pitchFamily="34" charset="0"/>
                            </a:rPr>
                            <m:t>,</m:t>
                          </m:r>
                          <m:sSub>
                            <m:sSubPr>
                              <m:ctrlPr>
                                <a:rPr lang="en-US" i="1" smtClean="0">
                                  <a:latin typeface="Cambria Math" panose="02040503050406030204" pitchFamily="18" charset="0"/>
                                  <a:ea typeface="Cambria Math" panose="02040503050406030204" pitchFamily="18" charset="0"/>
                                  <a:cs typeface="Calibri" panose="020F0502020204030204" pitchFamily="34" charset="0"/>
                                </a:rPr>
                              </m:ctrlPr>
                            </m:sSubPr>
                            <m:e>
                              <m:r>
                                <a:rPr lang="en-US" b="0" i="1" smtClean="0">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b="0" i="0" smtClean="0">
                                  <a:latin typeface="Cambria Math" panose="02040503050406030204" pitchFamily="18" charset="0"/>
                                  <a:ea typeface="Cambria Math" panose="02040503050406030204" pitchFamily="18" charset="0"/>
                                  <a:cs typeface="Calibri" panose="020F0502020204030204" pitchFamily="34" charset="0"/>
                                </a:rPr>
                                <m:t>nom</m:t>
                              </m:r>
                              <m:r>
                                <a:rPr lang="en-US" b="0" i="1" smtClean="0">
                                  <a:latin typeface="Cambria Math" panose="02040503050406030204" pitchFamily="18" charset="0"/>
                                  <a:ea typeface="Cambria Math" panose="02040503050406030204" pitchFamily="18" charset="0"/>
                                  <a:cs typeface="Calibri" panose="020F0502020204030204" pitchFamily="34" charset="0"/>
                                </a:rPr>
                                <m:t>2</m:t>
                              </m:r>
                            </m:sub>
                          </m:sSub>
                        </m:e>
                      </m:d>
                    </m:oMath>
                  </m:oMathPara>
                </a14:m>
                <a:endParaRPr lang="en-US" b="0" dirty="0">
                  <a:latin typeface="Calibri" panose="020F0502020204030204" pitchFamily="34" charset="0"/>
                  <a:ea typeface="Cambria Math" panose="02040503050406030204" pitchFamily="18" charset="0"/>
                  <a:cs typeface="Calibri" panose="020F0502020204030204" pitchFamily="34" charset="0"/>
                </a:endParaRPr>
              </a:p>
              <a:p>
                <a:r>
                  <a:rPr lang="en-GB" sz="2000" dirty="0">
                    <a:latin typeface="Calibri" panose="020F0502020204030204" pitchFamily="34" charset="0"/>
                    <a:cs typeface="Calibri" panose="020F0502020204030204" pitchFamily="34" charset="0"/>
                  </a:rPr>
                  <a:t> </a:t>
                </a:r>
              </a:p>
              <a:p>
                <a:endParaRPr lang="en-GB" dirty="0">
                  <a:solidFill>
                    <a:srgbClr val="FF0000"/>
                  </a:solidFill>
                  <a:latin typeface="Calibri" panose="020F0502020204030204" pitchFamily="34" charset="0"/>
                  <a:cs typeface="Calibri" panose="020F0502020204030204" pitchFamily="34" charset="0"/>
                </a:endParaRPr>
              </a:p>
            </p:txBody>
          </p:sp>
        </mc:Choice>
        <mc:Fallback xmlns="">
          <p:sp>
            <p:nvSpPr>
              <p:cNvPr id="21" name="TextBox 20">
                <a:extLst>
                  <a:ext uri="{FF2B5EF4-FFF2-40B4-BE49-F238E27FC236}">
                    <a16:creationId xmlns:a16="http://schemas.microsoft.com/office/drawing/2014/main" id="{4B0AA107-5FFE-E762-CCFD-3864AEF3CD5B}"/>
                  </a:ext>
                </a:extLst>
              </p:cNvPr>
              <p:cNvSpPr txBox="1">
                <a:spLocks noRot="1" noChangeAspect="1" noMove="1" noResize="1" noEditPoints="1" noAdjustHandles="1" noChangeArrowheads="1" noChangeShapeType="1" noTextEdit="1"/>
              </p:cNvSpPr>
              <p:nvPr/>
            </p:nvSpPr>
            <p:spPr>
              <a:xfrm>
                <a:off x="64168" y="3893182"/>
                <a:ext cx="9980908" cy="1490216"/>
              </a:xfrm>
              <a:prstGeom prst="rect">
                <a:avLst/>
              </a:prstGeom>
              <a:blipFill>
                <a:blip r:embed="rId5"/>
                <a:stretch>
                  <a:fillRect/>
                </a:stretch>
              </a:blipFill>
            </p:spPr>
            <p:txBody>
              <a:bodyPr/>
              <a:lstStyle/>
              <a:p>
                <a:r>
                  <a:rPr lang="en-GB">
                    <a:noFill/>
                  </a:rPr>
                  <a:t> </a:t>
                </a:r>
              </a:p>
            </p:txBody>
          </p:sp>
        </mc:Fallback>
      </mc:AlternateContent>
      <p:sp>
        <p:nvSpPr>
          <p:cNvPr id="25" name="Right Brace 24">
            <a:extLst>
              <a:ext uri="{FF2B5EF4-FFF2-40B4-BE49-F238E27FC236}">
                <a16:creationId xmlns:a16="http://schemas.microsoft.com/office/drawing/2014/main" id="{06814926-AD23-876B-3396-656BF180709C}"/>
              </a:ext>
            </a:extLst>
          </p:cNvPr>
          <p:cNvSpPr/>
          <p:nvPr/>
        </p:nvSpPr>
        <p:spPr>
          <a:xfrm rot="16200000">
            <a:off x="3796183" y="2859759"/>
            <a:ext cx="307327" cy="209796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180744F5-1868-F504-C9AC-25F574D02561}"/>
                  </a:ext>
                </a:extLst>
              </p:cNvPr>
              <p:cNvSpPr txBox="1"/>
              <p:nvPr/>
            </p:nvSpPr>
            <p:spPr>
              <a:xfrm>
                <a:off x="3345114" y="3311365"/>
                <a:ext cx="1296692" cy="41761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GB" i="1" smtClean="0">
                              <a:solidFill>
                                <a:srgbClr val="008000"/>
                              </a:solidFill>
                              <a:latin typeface="Cambria Math" panose="02040503050406030204" pitchFamily="18" charset="0"/>
                              <a:cs typeface="Calibri" panose="020F0502020204030204" pitchFamily="34" charset="0"/>
                            </a:rPr>
                          </m:ctrlPr>
                        </m:sSubSupPr>
                        <m:e>
                          <m:r>
                            <a:rPr lang="en-US" i="1">
                              <a:solidFill>
                                <a:srgbClr val="008000"/>
                              </a:solidFill>
                              <a:latin typeface="Cambria Math" panose="02040503050406030204" pitchFamily="18" charset="0"/>
                              <a:cs typeface="Calibri" panose="020F0502020204030204" pitchFamily="34" charset="0"/>
                            </a:rPr>
                            <m:t>𝐺</m:t>
                          </m:r>
                        </m:e>
                        <m:sub>
                          <m:r>
                            <a:rPr lang="en-US" i="1">
                              <a:solidFill>
                                <a:srgbClr val="008000"/>
                              </a:solidFill>
                              <a:latin typeface="Cambria Math" panose="02040503050406030204" pitchFamily="18" charset="0"/>
                              <a:cs typeface="Calibri" panose="020F0502020204030204" pitchFamily="34" charset="0"/>
                            </a:rPr>
                            <m:t>𝑚</m:t>
                          </m:r>
                        </m:sub>
                        <m:sup>
                          <m:r>
                            <a:rPr lang="en-US" b="0" i="1" smtClean="0">
                              <a:solidFill>
                                <a:srgbClr val="008000"/>
                              </a:solidFill>
                              <a:latin typeface="Cambria Math" panose="02040503050406030204" pitchFamily="18" charset="0"/>
                              <a:cs typeface="Calibri" panose="020F0502020204030204" pitchFamily="34" charset="0"/>
                            </a:rPr>
                            <m:t>𝐴</m:t>
                          </m:r>
                        </m:sup>
                      </m:sSubSup>
                      <m:d>
                        <m:dPr>
                          <m:ctrlPr>
                            <a:rPr lang="en-GB" sz="1800" i="1">
                              <a:solidFill>
                                <a:srgbClr val="008000"/>
                              </a:solidFill>
                              <a:latin typeface="Cambria Math" panose="02040503050406030204" pitchFamily="18" charset="0"/>
                              <a:cs typeface="Calibri" panose="020F0502020204030204" pitchFamily="34" charset="0"/>
                            </a:rPr>
                          </m:ctrlPr>
                        </m:dPr>
                        <m:e>
                          <m:sSub>
                            <m:sSub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oMath>
                  </m:oMathPara>
                </a14:m>
                <a:endParaRPr lang="en-GB" dirty="0">
                  <a:solidFill>
                    <a:srgbClr val="008000"/>
                  </a:solidFill>
                </a:endParaRPr>
              </a:p>
            </p:txBody>
          </p:sp>
        </mc:Choice>
        <mc:Fallback xmlns="">
          <p:sp>
            <p:nvSpPr>
              <p:cNvPr id="27" name="TextBox 26">
                <a:extLst>
                  <a:ext uri="{FF2B5EF4-FFF2-40B4-BE49-F238E27FC236}">
                    <a16:creationId xmlns:a16="http://schemas.microsoft.com/office/drawing/2014/main" id="{180744F5-1868-F504-C9AC-25F574D02561}"/>
                  </a:ext>
                </a:extLst>
              </p:cNvPr>
              <p:cNvSpPr txBox="1">
                <a:spLocks noRot="1" noChangeAspect="1" noMove="1" noResize="1" noEditPoints="1" noAdjustHandles="1" noChangeArrowheads="1" noChangeShapeType="1" noTextEdit="1"/>
              </p:cNvSpPr>
              <p:nvPr/>
            </p:nvSpPr>
            <p:spPr>
              <a:xfrm>
                <a:off x="3345114" y="3311365"/>
                <a:ext cx="1296692" cy="417615"/>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2FB4A9E4-CD48-9B33-8029-FD88D5076E9F}"/>
                  </a:ext>
                </a:extLst>
              </p:cNvPr>
              <p:cNvSpPr txBox="1"/>
              <p:nvPr/>
            </p:nvSpPr>
            <p:spPr>
              <a:xfrm>
                <a:off x="6236279" y="3317160"/>
                <a:ext cx="1296692" cy="41761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GB" i="1" smtClean="0">
                              <a:solidFill>
                                <a:srgbClr val="008000"/>
                              </a:solidFill>
                              <a:latin typeface="Cambria Math" panose="02040503050406030204" pitchFamily="18" charset="0"/>
                              <a:cs typeface="Calibri" panose="020F0502020204030204" pitchFamily="34" charset="0"/>
                            </a:rPr>
                          </m:ctrlPr>
                        </m:sSubSupPr>
                        <m:e>
                          <m:r>
                            <a:rPr lang="en-US" i="1">
                              <a:solidFill>
                                <a:srgbClr val="008000"/>
                              </a:solidFill>
                              <a:latin typeface="Cambria Math" panose="02040503050406030204" pitchFamily="18" charset="0"/>
                              <a:cs typeface="Calibri" panose="020F0502020204030204" pitchFamily="34" charset="0"/>
                            </a:rPr>
                            <m:t>𝐺</m:t>
                          </m:r>
                        </m:e>
                        <m:sub>
                          <m:r>
                            <a:rPr lang="en-US" i="1">
                              <a:solidFill>
                                <a:srgbClr val="008000"/>
                              </a:solidFill>
                              <a:latin typeface="Cambria Math" panose="02040503050406030204" pitchFamily="18" charset="0"/>
                              <a:cs typeface="Calibri" panose="020F0502020204030204" pitchFamily="34" charset="0"/>
                            </a:rPr>
                            <m:t>𝑚</m:t>
                          </m:r>
                        </m:sub>
                        <m:sup>
                          <m:r>
                            <a:rPr lang="en-US" b="0" i="1" smtClean="0">
                              <a:solidFill>
                                <a:srgbClr val="008000"/>
                              </a:solidFill>
                              <a:latin typeface="Cambria Math" panose="02040503050406030204" pitchFamily="18" charset="0"/>
                              <a:cs typeface="Calibri" panose="020F0502020204030204" pitchFamily="34" charset="0"/>
                            </a:rPr>
                            <m:t>𝐴</m:t>
                          </m:r>
                        </m:sup>
                      </m:sSubSup>
                      <m:d>
                        <m:dPr>
                          <m:ctrlPr>
                            <a:rPr lang="en-GB" sz="1800" i="1">
                              <a:solidFill>
                                <a:srgbClr val="008000"/>
                              </a:solidFill>
                              <a:latin typeface="Cambria Math" panose="02040503050406030204" pitchFamily="18" charset="0"/>
                              <a:cs typeface="Calibri" panose="020F0502020204030204" pitchFamily="34" charset="0"/>
                            </a:rPr>
                          </m:ctrlPr>
                        </m:dPr>
                        <m:e>
                          <m:sSub>
                            <m:sSub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oMath>
                  </m:oMathPara>
                </a14:m>
                <a:endParaRPr lang="en-GB" dirty="0">
                  <a:solidFill>
                    <a:srgbClr val="008000"/>
                  </a:solidFill>
                </a:endParaRPr>
              </a:p>
            </p:txBody>
          </p:sp>
        </mc:Choice>
        <mc:Fallback xmlns="">
          <p:sp>
            <p:nvSpPr>
              <p:cNvPr id="28" name="TextBox 27">
                <a:extLst>
                  <a:ext uri="{FF2B5EF4-FFF2-40B4-BE49-F238E27FC236}">
                    <a16:creationId xmlns:a16="http://schemas.microsoft.com/office/drawing/2014/main" id="{2FB4A9E4-CD48-9B33-8029-FD88D5076E9F}"/>
                  </a:ext>
                </a:extLst>
              </p:cNvPr>
              <p:cNvSpPr txBox="1">
                <a:spLocks noRot="1" noChangeAspect="1" noMove="1" noResize="1" noEditPoints="1" noAdjustHandles="1" noChangeArrowheads="1" noChangeShapeType="1" noTextEdit="1"/>
              </p:cNvSpPr>
              <p:nvPr/>
            </p:nvSpPr>
            <p:spPr>
              <a:xfrm>
                <a:off x="6236279" y="3317160"/>
                <a:ext cx="1296692" cy="417615"/>
              </a:xfrm>
              <a:prstGeom prst="rect">
                <a:avLst/>
              </a:prstGeom>
              <a:blipFill>
                <a:blip r:embed="rId7"/>
                <a:stretch>
                  <a:fillRect/>
                </a:stretch>
              </a:blipFill>
            </p:spPr>
            <p:txBody>
              <a:bodyPr/>
              <a:lstStyle/>
              <a:p>
                <a:r>
                  <a:rPr lang="en-GB">
                    <a:noFill/>
                  </a:rPr>
                  <a:t> </a:t>
                </a:r>
              </a:p>
            </p:txBody>
          </p:sp>
        </mc:Fallback>
      </mc:AlternateContent>
      <p:sp>
        <p:nvSpPr>
          <p:cNvPr id="31" name="Right Brace 30">
            <a:extLst>
              <a:ext uri="{FF2B5EF4-FFF2-40B4-BE49-F238E27FC236}">
                <a16:creationId xmlns:a16="http://schemas.microsoft.com/office/drawing/2014/main" id="{4E1014DF-F405-87A0-01AB-30D6F87C092B}"/>
              </a:ext>
            </a:extLst>
          </p:cNvPr>
          <p:cNvSpPr/>
          <p:nvPr/>
        </p:nvSpPr>
        <p:spPr>
          <a:xfrm rot="16200000">
            <a:off x="6662523" y="2850813"/>
            <a:ext cx="307327" cy="209797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0429C747-5C82-1DB3-21AB-B792CB518C93}"/>
                  </a:ext>
                </a:extLst>
              </p:cNvPr>
              <p:cNvSpPr txBox="1"/>
              <p:nvPr/>
            </p:nvSpPr>
            <p:spPr>
              <a:xfrm>
                <a:off x="342250" y="5378659"/>
                <a:ext cx="6229926" cy="534249"/>
              </a:xfrm>
              <a:prstGeom prst="rect">
                <a:avLst/>
              </a:prstGeom>
              <a:noFill/>
            </p:spPr>
            <p:txBody>
              <a:bodyPr wrap="square">
                <a:spAutoFit/>
              </a:bodyPr>
              <a:lstStyle/>
              <a:p>
                <a14:m>
                  <m:oMath xmlns:m="http://schemas.openxmlformats.org/officeDocument/2006/math">
                    <m:r>
                      <m:rPr>
                        <m:sty m:val="p"/>
                      </m:rPr>
                      <a:rPr lang="en-US" sz="1800" b="0" i="0"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where</m:t>
                    </m:r>
                    <m:r>
                      <a:rPr lang="en-US" sz="1800" b="0" i="0"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 </m:t>
                    </m:r>
                    <m:r>
                      <m:rPr>
                        <m:sty m:val="p"/>
                      </m:rPr>
                      <a:rPr lang="el-GR" sz="180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α</m:t>
                    </m:r>
                    <m:d>
                      <m:dPr>
                        <m:ctrlPr>
                          <a:rPr lang="en-GB" sz="180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18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18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 </m:t>
                    </m:r>
                    <m:sSubSup>
                      <m:sSubSupPr>
                        <m:ctrlPr>
                          <a:rPr lang="en-US" sz="1800" i="1">
                            <a:solidFill>
                              <a:srgbClr val="008000"/>
                            </a:solidFill>
                            <a:latin typeface="Cambria Math" panose="02040503050406030204" pitchFamily="18" charset="0"/>
                            <a:cs typeface="Calibri" panose="020F0502020204030204" pitchFamily="34" charset="0"/>
                          </a:rPr>
                        </m:ctrlPr>
                      </m:sSubSupPr>
                      <m:e>
                        <m:r>
                          <m:rPr>
                            <m:sty m:val="p"/>
                          </m:rPr>
                          <a:rPr lang="en-US" sz="1800">
                            <a:solidFill>
                              <a:srgbClr val="008000"/>
                            </a:solidFill>
                            <a:latin typeface="Cambria Math" panose="02040503050406030204" pitchFamily="18" charset="0"/>
                            <a:ea typeface="Cambria Math" panose="02040503050406030204" pitchFamily="18" charset="0"/>
                            <a:cs typeface="Calibri" panose="020F0502020204030204" pitchFamily="34" charset="0"/>
                          </a:rPr>
                          <m:t>tan</m:t>
                        </m:r>
                      </m:e>
                      <m:sub>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 </m:t>
                        </m:r>
                      </m:sub>
                      <m:sup>
                        <m:r>
                          <a:rPr lang="en-US" sz="1800" i="1">
                            <a:solidFill>
                              <a:srgbClr val="008000"/>
                            </a:solidFill>
                            <a:latin typeface="Cambria Math" panose="02040503050406030204" pitchFamily="18" charset="0"/>
                            <a:cs typeface="Calibri" panose="020F0502020204030204" pitchFamily="34" charset="0"/>
                          </a:rPr>
                          <m:t>−1</m:t>
                        </m:r>
                      </m:sup>
                    </m:sSubSup>
                    <m:d>
                      <m:dPr>
                        <m:ctrlPr>
                          <a:rPr lang="en-US" sz="1800" i="1">
                            <a:solidFill>
                              <a:srgbClr val="008000"/>
                            </a:solidFill>
                            <a:latin typeface="Cambria Math" panose="02040503050406030204" pitchFamily="18" charset="0"/>
                            <a:cs typeface="Calibri" panose="020F0502020204030204" pitchFamily="34" charset="0"/>
                          </a:rPr>
                        </m:ctrlPr>
                      </m:dPr>
                      <m:e>
                        <m:f>
                          <m:f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fPr>
                          <m:num>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18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1800">
                                    <a:solidFill>
                                      <a:srgbClr val="008000"/>
                                    </a:solidFill>
                                    <a:latin typeface="Cambria Math" panose="02040503050406030204" pitchFamily="18" charset="0"/>
                                    <a:ea typeface="Cambria Math" panose="02040503050406030204" pitchFamily="18" charset="0"/>
                                    <a:cs typeface="Calibri" panose="020F0502020204030204" pitchFamily="34" charset="0"/>
                                  </a:rPr>
                                  <m:t>nom</m:t>
                                </m:r>
                                <m:r>
                                  <a:rPr lang="en-US" sz="18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num>
                          <m:den>
                            <m:sSub>
                              <m:sSub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18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1800">
                                    <a:solidFill>
                                      <a:srgbClr val="008000"/>
                                    </a:solidFill>
                                    <a:latin typeface="Cambria Math" panose="02040503050406030204" pitchFamily="18" charset="0"/>
                                    <a:ea typeface="Cambria Math" panose="02040503050406030204" pitchFamily="18" charset="0"/>
                                    <a:cs typeface="Calibri" panose="020F0502020204030204" pitchFamily="34" charset="0"/>
                                  </a:rPr>
                                  <m:t>nom</m:t>
                                </m:r>
                                <m:r>
                                  <a:rPr lang="en-US" sz="18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den>
                        </m:f>
                      </m:e>
                    </m:d>
                  </m:oMath>
                </a14:m>
                <a:r>
                  <a:rPr lang="en-GB" sz="1800" dirty="0">
                    <a:latin typeface="Calibri" panose="020F0502020204030204" pitchFamily="34" charset="0"/>
                    <a:cs typeface="Calibri" panose="020F0502020204030204" pitchFamily="34" charset="0"/>
                  </a:rPr>
                  <a:t> </a:t>
                </a:r>
              </a:p>
            </p:txBody>
          </p:sp>
        </mc:Choice>
        <mc:Fallback xmlns="">
          <p:sp>
            <p:nvSpPr>
              <p:cNvPr id="8" name="TextBox 7">
                <a:extLst>
                  <a:ext uri="{FF2B5EF4-FFF2-40B4-BE49-F238E27FC236}">
                    <a16:creationId xmlns:a16="http://schemas.microsoft.com/office/drawing/2014/main" id="{0429C747-5C82-1DB3-21AB-B792CB518C93}"/>
                  </a:ext>
                </a:extLst>
              </p:cNvPr>
              <p:cNvSpPr txBox="1">
                <a:spLocks noRot="1" noChangeAspect="1" noMove="1" noResize="1" noEditPoints="1" noAdjustHandles="1" noChangeArrowheads="1" noChangeShapeType="1" noTextEdit="1"/>
              </p:cNvSpPr>
              <p:nvPr/>
            </p:nvSpPr>
            <p:spPr>
              <a:xfrm>
                <a:off x="342250" y="5378659"/>
                <a:ext cx="6229926" cy="534249"/>
              </a:xfrm>
              <a:prstGeom prst="rect">
                <a:avLst/>
              </a:prstGeom>
              <a:blipFill>
                <a:blip r:embed="rId8"/>
                <a:stretch>
                  <a:fillRect b="-568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8663F38-0813-4A08-528B-36CE762850D0}"/>
                  </a:ext>
                </a:extLst>
              </p:cNvPr>
              <p:cNvSpPr txBox="1"/>
              <p:nvPr/>
            </p:nvSpPr>
            <p:spPr>
              <a:xfrm>
                <a:off x="0" y="1188267"/>
                <a:ext cx="216752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b="1" i="0"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𝐈𝐧𝐩𝐮𝐭</m:t>
                      </m:r>
                      <m:r>
                        <a:rPr lang="en-US" sz="1800" b="1"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oMath>
                  </m:oMathPara>
                </a14:m>
                <a:endParaRPr lang="en-GB" sz="1800" dirty="0">
                  <a:latin typeface="Calibri" panose="020F0502020204030204" pitchFamily="34" charset="0"/>
                  <a:cs typeface="Calibri" panose="020F0502020204030204" pitchFamily="34" charset="0"/>
                </a:endParaRPr>
              </a:p>
            </p:txBody>
          </p:sp>
        </mc:Choice>
        <mc:Fallback xmlns="">
          <p:sp>
            <p:nvSpPr>
              <p:cNvPr id="9" name="TextBox 8">
                <a:extLst>
                  <a:ext uri="{FF2B5EF4-FFF2-40B4-BE49-F238E27FC236}">
                    <a16:creationId xmlns:a16="http://schemas.microsoft.com/office/drawing/2014/main" id="{E8663F38-0813-4A08-528B-36CE762850D0}"/>
                  </a:ext>
                </a:extLst>
              </p:cNvPr>
              <p:cNvSpPr txBox="1">
                <a:spLocks noRot="1" noChangeAspect="1" noMove="1" noResize="1" noEditPoints="1" noAdjustHandles="1" noChangeArrowheads="1" noChangeShapeType="1" noTextEdit="1"/>
              </p:cNvSpPr>
              <p:nvPr/>
            </p:nvSpPr>
            <p:spPr>
              <a:xfrm>
                <a:off x="0" y="1188267"/>
                <a:ext cx="2167524" cy="369332"/>
              </a:xfrm>
              <a:prstGeom prst="rect">
                <a:avLst/>
              </a:prstGeom>
              <a:blipFill>
                <a:blip r:embed="rId9"/>
                <a:stretch>
                  <a:fillRect b="-1147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AF9C535B-2EB8-A883-DDCA-43419526F788}"/>
                  </a:ext>
                </a:extLst>
              </p:cNvPr>
              <p:cNvSpPr txBox="1"/>
              <p:nvPr/>
            </p:nvSpPr>
            <p:spPr>
              <a:xfrm>
                <a:off x="6483016" y="4259555"/>
                <a:ext cx="629251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0" smtClean="0">
                          <a:latin typeface="Cambria Math" panose="02040503050406030204" pitchFamily="18" charset="0"/>
                          <a:ea typeface="Cambria Math" panose="02040503050406030204" pitchFamily="18" charset="0"/>
                          <a:cs typeface="Calibri" panose="020F0502020204030204" pitchFamily="34" charset="0"/>
                        </a:rPr>
                        <m:t>,</m:t>
                      </m:r>
                      <m:r>
                        <a:rPr lang="en-GB" b="0" i="0" smtClean="0">
                          <a:solidFill>
                            <a:srgbClr val="FF0000"/>
                          </a:solidFill>
                          <a:latin typeface="Cambria Math" panose="02040503050406030204" pitchFamily="18" charset="0"/>
                          <a:cs typeface="Calibri" panose="020F0502020204030204" pitchFamily="34" charset="0"/>
                        </a:rPr>
                        <m:t> </m:t>
                      </m:r>
                    </m:oMath>
                  </m:oMathPara>
                </a14:m>
                <a:endParaRPr lang="en-GB" dirty="0"/>
              </a:p>
            </p:txBody>
          </p:sp>
        </mc:Choice>
        <mc:Fallback xmlns="">
          <p:sp>
            <p:nvSpPr>
              <p:cNvPr id="12" name="TextBox 11">
                <a:extLst>
                  <a:ext uri="{FF2B5EF4-FFF2-40B4-BE49-F238E27FC236}">
                    <a16:creationId xmlns:a16="http://schemas.microsoft.com/office/drawing/2014/main" id="{AF9C535B-2EB8-A883-DDCA-43419526F788}"/>
                  </a:ext>
                </a:extLst>
              </p:cNvPr>
              <p:cNvSpPr txBox="1">
                <a:spLocks noRot="1" noChangeAspect="1" noMove="1" noResize="1" noEditPoints="1" noAdjustHandles="1" noChangeArrowheads="1" noChangeShapeType="1" noTextEdit="1"/>
              </p:cNvSpPr>
              <p:nvPr/>
            </p:nvSpPr>
            <p:spPr>
              <a:xfrm>
                <a:off x="6483016" y="4259555"/>
                <a:ext cx="6292516" cy="369332"/>
              </a:xfrm>
              <a:prstGeom prst="rect">
                <a:avLst/>
              </a:prstGeom>
              <a:blipFill>
                <a:blip r:embed="rId10"/>
                <a:stretch>
                  <a:fillRect/>
                </a:stretch>
              </a:blipFill>
            </p:spPr>
            <p:txBody>
              <a:bodyPr/>
              <a:lstStyle/>
              <a:p>
                <a:r>
                  <a:rPr lang="en-GB">
                    <a:noFill/>
                  </a:rPr>
                  <a:t> </a:t>
                </a:r>
              </a:p>
            </p:txBody>
          </p:sp>
        </mc:Fallback>
      </mc:AlternateContent>
      <p:sp>
        <p:nvSpPr>
          <p:cNvPr id="4" name="Footer Placeholder 4">
            <a:extLst>
              <a:ext uri="{FF2B5EF4-FFF2-40B4-BE49-F238E27FC236}">
                <a16:creationId xmlns:a16="http://schemas.microsoft.com/office/drawing/2014/main" id="{50E6E6A6-B853-F048-8615-3BBFAF92BA7E}"/>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5" name="Date Placeholder 3">
            <a:extLst>
              <a:ext uri="{FF2B5EF4-FFF2-40B4-BE49-F238E27FC236}">
                <a16:creationId xmlns:a16="http://schemas.microsoft.com/office/drawing/2014/main" id="{09D4D571-9C1C-D16D-FEBE-C5E75816C37E}"/>
              </a:ext>
            </a:extLst>
          </p:cNvPr>
          <p:cNvSpPr>
            <a:spLocks noGrp="1"/>
          </p:cNvSpPr>
          <p:nvPr>
            <p:ph type="dt" sz="half" idx="10"/>
          </p:nvPr>
        </p:nvSpPr>
        <p:spPr>
          <a:xfrm>
            <a:off x="3457213" y="6368014"/>
            <a:ext cx="944159" cy="365125"/>
          </a:xfrm>
        </p:spPr>
        <p:txBody>
          <a:bodyPr/>
          <a:lstStyle/>
          <a:p>
            <a:r>
              <a:rPr lang="en-US" sz="1200" dirty="0"/>
              <a:t>12/07/2023</a:t>
            </a:r>
          </a:p>
        </p:txBody>
      </p:sp>
    </p:spTree>
    <p:extLst>
      <p:ext uri="{BB962C8B-B14F-4D97-AF65-F5344CB8AC3E}">
        <p14:creationId xmlns:p14="http://schemas.microsoft.com/office/powerpoint/2010/main" val="4092867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4" grpId="0" animBg="1"/>
      <p:bldP spid="19" grpId="0"/>
      <p:bldP spid="20" grpId="0"/>
      <p:bldP spid="21" grpId="0"/>
      <p:bldP spid="25" grpId="0" animBg="1"/>
      <p:bldP spid="27" grpId="0"/>
      <p:bldP spid="28" grpId="0"/>
      <p:bldP spid="31" grpId="0" animBg="1"/>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265134" y="178503"/>
            <a:ext cx="11376025" cy="1065742"/>
          </a:xfrm>
        </p:spPr>
        <p:txBody>
          <a:bodyPr anchor="t">
            <a:normAutofit/>
          </a:bodyPr>
          <a:lstStyle/>
          <a:p>
            <a:r>
              <a:rPr lang="en-US" sz="3200" dirty="0"/>
              <a:t>Example 1: </a:t>
            </a:r>
            <a:br>
              <a:rPr lang="en-US" sz="3200" dirty="0"/>
            </a:br>
            <a:r>
              <a:rPr lang="en-US" sz="3200" dirty="0"/>
              <a:t>Saturation model for MCBXFB (B1) </a:t>
            </a:r>
            <a:endParaRPr lang="en-GB" sz="3200"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11</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nvGrpSpPr>
          <p:cNvPr id="9" name="Group 8">
            <a:extLst>
              <a:ext uri="{FF2B5EF4-FFF2-40B4-BE49-F238E27FC236}">
                <a16:creationId xmlns:a16="http://schemas.microsoft.com/office/drawing/2014/main" id="{988F4BBE-BC2C-0001-F9C3-DA8B902FC759}"/>
              </a:ext>
            </a:extLst>
          </p:cNvPr>
          <p:cNvGrpSpPr/>
          <p:nvPr/>
        </p:nvGrpSpPr>
        <p:grpSpPr>
          <a:xfrm>
            <a:off x="698078" y="1205684"/>
            <a:ext cx="6057045" cy="4921349"/>
            <a:chOff x="725488" y="956841"/>
            <a:chExt cx="6057045" cy="4921349"/>
          </a:xfrm>
        </p:grpSpPr>
        <p:pic>
          <p:nvPicPr>
            <p:cNvPr id="25" name="Picture 24" descr="Chart&#10;&#10;Description automatically generated">
              <a:extLst>
                <a:ext uri="{FF2B5EF4-FFF2-40B4-BE49-F238E27FC236}">
                  <a16:creationId xmlns:a16="http://schemas.microsoft.com/office/drawing/2014/main" id="{17C2D228-CFC8-F79F-2D68-31F8AD865043}"/>
                </a:ext>
              </a:extLst>
            </p:cNvPr>
            <p:cNvPicPr>
              <a:picLocks noChangeAspect="1"/>
            </p:cNvPicPr>
            <p:nvPr/>
          </p:nvPicPr>
          <p:blipFill>
            <a:blip r:embed="rId2"/>
            <a:stretch>
              <a:fillRect/>
            </a:stretch>
          </p:blipFill>
          <p:spPr>
            <a:xfrm>
              <a:off x="725488" y="956841"/>
              <a:ext cx="6057045" cy="4921349"/>
            </a:xfrm>
            <a:prstGeom prst="rect">
              <a:avLst/>
            </a:prstGeom>
          </p:spPr>
        </p:pic>
        <p:cxnSp>
          <p:nvCxnSpPr>
            <p:cNvPr id="36" name="Straight Arrow Connector 35">
              <a:extLst>
                <a:ext uri="{FF2B5EF4-FFF2-40B4-BE49-F238E27FC236}">
                  <a16:creationId xmlns:a16="http://schemas.microsoft.com/office/drawing/2014/main" id="{F10003D0-BD7E-E8C9-1252-1F410B39C7AA}"/>
                </a:ext>
              </a:extLst>
            </p:cNvPr>
            <p:cNvCxnSpPr>
              <a:cxnSpLocks/>
            </p:cNvCxnSpPr>
            <p:nvPr/>
          </p:nvCxnSpPr>
          <p:spPr>
            <a:xfrm flipH="1">
              <a:off x="1822803" y="3602926"/>
              <a:ext cx="317716" cy="2806"/>
            </a:xfrm>
            <a:prstGeom prst="straightConnector1">
              <a:avLst/>
            </a:prstGeom>
            <a:ln>
              <a:solidFill>
                <a:srgbClr val="000510"/>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9D634572-F135-6319-3631-0E41BAA1281A}"/>
                </a:ext>
              </a:extLst>
            </p:cNvPr>
            <p:cNvSpPr txBox="1"/>
            <p:nvPr/>
          </p:nvSpPr>
          <p:spPr>
            <a:xfrm>
              <a:off x="2219679" y="3518287"/>
              <a:ext cx="1534332" cy="169277"/>
            </a:xfrm>
            <a:prstGeom prst="rect">
              <a:avLst/>
            </a:prstGeom>
            <a:noFill/>
          </p:spPr>
          <p:txBody>
            <a:bodyPr wrap="square" lIns="0" tIns="0" rIns="0" bIns="0" rtlCol="0">
              <a:spAutoFit/>
            </a:bodyPr>
            <a:lstStyle/>
            <a:p>
              <a:pPr algn="l"/>
              <a:r>
                <a:rPr lang="en-US" sz="1100" dirty="0">
                  <a:solidFill>
                    <a:srgbClr val="000510"/>
                  </a:solidFill>
                </a:rPr>
                <a:t>Boundary line</a:t>
              </a:r>
              <a:endParaRPr lang="en-GB" sz="1100" dirty="0">
                <a:solidFill>
                  <a:srgbClr val="000510"/>
                </a:solidFill>
              </a:endParaRPr>
            </a:p>
          </p:txBody>
        </p:sp>
      </p:grpSp>
      <p:grpSp>
        <p:nvGrpSpPr>
          <p:cNvPr id="7" name="Group 6">
            <a:extLst>
              <a:ext uri="{FF2B5EF4-FFF2-40B4-BE49-F238E27FC236}">
                <a16:creationId xmlns:a16="http://schemas.microsoft.com/office/drawing/2014/main" id="{E568D361-7F93-FFC1-763B-056B26DFEB61}"/>
              </a:ext>
            </a:extLst>
          </p:cNvPr>
          <p:cNvGrpSpPr/>
          <p:nvPr/>
        </p:nvGrpSpPr>
        <p:grpSpPr>
          <a:xfrm>
            <a:off x="7305964" y="-7749"/>
            <a:ext cx="4886036" cy="6332745"/>
            <a:chOff x="7305964" y="-7749"/>
            <a:chExt cx="4886036" cy="6332745"/>
          </a:xfrm>
        </p:grpSpPr>
        <p:sp>
          <p:nvSpPr>
            <p:cNvPr id="13" name="Rectangle 12">
              <a:extLst>
                <a:ext uri="{FF2B5EF4-FFF2-40B4-BE49-F238E27FC236}">
                  <a16:creationId xmlns:a16="http://schemas.microsoft.com/office/drawing/2014/main" id="{4727E991-E85B-3D25-A0A7-D303F66D6D16}"/>
                </a:ext>
              </a:extLst>
            </p:cNvPr>
            <p:cNvSpPr/>
            <p:nvPr/>
          </p:nvSpPr>
          <p:spPr>
            <a:xfrm>
              <a:off x="7305964" y="-7749"/>
              <a:ext cx="4886036" cy="6332745"/>
            </a:xfrm>
            <a:prstGeom prst="rect">
              <a:avLst/>
            </a:prstGeom>
            <a:solidFill>
              <a:srgbClr val="BEBE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6699188-4A46-DDA5-5652-145A628D7A1A}"/>
                </a:ext>
              </a:extLst>
            </p:cNvPr>
            <p:cNvSpPr txBox="1"/>
            <p:nvPr/>
          </p:nvSpPr>
          <p:spPr>
            <a:xfrm>
              <a:off x="7547101" y="599625"/>
              <a:ext cx="3620481" cy="830997"/>
            </a:xfrm>
            <a:prstGeom prst="rect">
              <a:avLst/>
            </a:prstGeom>
            <a:noFill/>
          </p:spPr>
          <p:txBody>
            <a:bodyPr wrap="square" lIns="0" tIns="0" rIns="0" bIns="0" rtlCol="0">
              <a:spAutoFit/>
            </a:bodyPr>
            <a:lstStyle/>
            <a:p>
              <a:pPr algn="l"/>
              <a:r>
                <a:rPr lang="en-US" sz="1600" b="1" dirty="0"/>
                <a:t>Working domain:</a:t>
              </a:r>
            </a:p>
            <a:p>
              <a:pPr algn="l"/>
              <a:endParaRPr lang="en-US" dirty="0"/>
            </a:p>
            <a:p>
              <a:pPr algn="l"/>
              <a:endParaRPr lang="en-GB"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54360A3-18C4-129D-4ED7-729E403AD64E}"/>
                    </a:ext>
                  </a:extLst>
                </p:cNvPr>
                <p:cNvSpPr txBox="1"/>
                <p:nvPr/>
              </p:nvSpPr>
              <p:spPr>
                <a:xfrm>
                  <a:off x="7560298" y="974411"/>
                  <a:ext cx="3655424" cy="756810"/>
                </a:xfrm>
                <a:prstGeom prst="rect">
                  <a:avLst/>
                </a:prstGeom>
                <a:noFill/>
              </p:spPr>
              <p:txBody>
                <a:bodyPr wrap="none" lIns="0" tIns="0" rIns="0" bIns="0" rtlCol="0">
                  <a:spAutoFit/>
                </a:bodyPr>
                <a:lstStyle/>
                <a:p>
                  <a:r>
                    <a:rPr lang="en-GB" dirty="0">
                      <a:ea typeface="Cambria Math" panose="02040503050406030204" pitchFamily="18" charset="0"/>
                    </a:rPr>
                    <a:t>for </a:t>
                  </a:r>
                  <a14:m>
                    <m:oMath xmlns:m="http://schemas.openxmlformats.org/officeDocument/2006/math">
                      <m:r>
                        <a:rPr lang="en-GB"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 ∈ </m:t>
                      </m:r>
                      <m:d>
                        <m:dPr>
                          <m:begChr m:val="⟨"/>
                          <m:endChr m:val="⟩"/>
                          <m:ctrlPr>
                            <a:rPr lang="en-US" b="0" i="1" smtClean="0">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0, </m:t>
                          </m:r>
                          <m:f>
                            <m:fPr>
                              <m:ctrlPr>
                                <a:rPr lang="el-GR" i="1">
                                  <a:latin typeface="Cambria Math" panose="02040503050406030204" pitchFamily="18" charset="0"/>
                                  <a:ea typeface="Cambria Math" panose="02040503050406030204" pitchFamily="18" charset="0"/>
                                </a:rPr>
                              </m:ctrlPr>
                            </m:fPr>
                            <m:num>
                              <m:r>
                                <a:rPr lang="el-GR" i="1">
                                  <a:latin typeface="Cambria Math" panose="02040503050406030204" pitchFamily="18" charset="0"/>
                                  <a:ea typeface="Cambria Math" panose="02040503050406030204" pitchFamily="18" charset="0"/>
                                </a:rPr>
                                <m:t>𝜋</m:t>
                              </m:r>
                            </m:num>
                            <m:den>
                              <m:r>
                                <a:rPr lang="en-US" i="1">
                                  <a:latin typeface="Cambria Math" panose="02040503050406030204" pitchFamily="18" charset="0"/>
                                  <a:ea typeface="Cambria Math" panose="02040503050406030204" pitchFamily="18" charset="0"/>
                                </a:rPr>
                                <m:t>4</m:t>
                              </m:r>
                            </m:den>
                          </m:f>
                        </m:e>
                      </m:d>
                    </m:oMath>
                  </a14:m>
                  <a:r>
                    <a:rPr lang="en-GB" dirty="0"/>
                    <a:t> : </a:t>
                  </a:r>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1</m:t>
                          </m:r>
                        </m:sub>
                      </m:sSub>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0,</m:t>
                          </m:r>
                          <m:r>
                            <m:rPr>
                              <m:sty m:val="p"/>
                            </m:rPr>
                            <a:rPr lang="en-US">
                              <a:latin typeface="Cambria Math" panose="02040503050406030204" pitchFamily="18" charset="0"/>
                            </a:rPr>
                            <m:t>tan</m:t>
                          </m:r>
                          <m:r>
                            <a:rPr lang="en-GB" i="1">
                              <a:latin typeface="Cambria Math" panose="02040503050406030204" pitchFamily="18" charset="0"/>
                              <a:ea typeface="Cambria Math" panose="02040503050406030204" pitchFamily="18" charset="0"/>
                            </a:rPr>
                            <m:t>𝛼</m:t>
                          </m:r>
                          <m:r>
                            <a:rPr lang="en-GB" i="1" dirty="0">
                              <a:latin typeface="Cambria Math" panose="02040503050406030204" pitchFamily="18" charset="0"/>
                              <a:ea typeface="Cambria Math" panose="02040503050406030204" pitchFamily="18" charset="0"/>
                            </a:rPr>
                            <m:t>∙</m:t>
                          </m:r>
                          <m:sSub>
                            <m:sSubPr>
                              <m:ctrlPr>
                                <a:rPr lang="en-US" i="1" dirty="0">
                                  <a:latin typeface="Cambria Math" panose="02040503050406030204" pitchFamily="18" charset="0"/>
                                  <a:ea typeface="Cambria Math" panose="02040503050406030204" pitchFamily="18" charset="0"/>
                                </a:rPr>
                              </m:ctrlPr>
                            </m:sSubPr>
                            <m:e>
                              <m:r>
                                <a:rPr lang="en-US" i="1" dirty="0">
                                  <a:latin typeface="Cambria Math" panose="02040503050406030204" pitchFamily="18" charset="0"/>
                                  <a:ea typeface="Cambria Math" panose="02040503050406030204" pitchFamily="18" charset="0"/>
                                </a:rPr>
                                <m:t>𝐼</m:t>
                              </m:r>
                            </m:e>
                            <m:sub>
                              <m:r>
                                <m:rPr>
                                  <m:sty m:val="p"/>
                                </m:rPr>
                                <a:rPr lang="en-US" dirty="0">
                                  <a:latin typeface="Cambria Math" panose="02040503050406030204" pitchFamily="18" charset="0"/>
                                  <a:ea typeface="Cambria Math" panose="02040503050406030204" pitchFamily="18" charset="0"/>
                                </a:rPr>
                                <m:t>nom</m:t>
                              </m:r>
                              <m:r>
                                <a:rPr lang="en-US" i="1" dirty="0">
                                  <a:latin typeface="Cambria Math" panose="02040503050406030204" pitchFamily="18" charset="0"/>
                                  <a:ea typeface="Cambria Math" panose="02040503050406030204" pitchFamily="18" charset="0"/>
                                </a:rPr>
                                <m:t>1</m:t>
                              </m:r>
                            </m:sub>
                          </m:sSub>
                        </m:e>
                      </m:d>
                    </m:oMath>
                  </a14:m>
                  <a:endParaRPr lang="en-GB" dirty="0"/>
                </a:p>
                <a:p>
                  <a:pPr algn="l"/>
                  <a:r>
                    <a:rPr lang="en-GB" dirty="0"/>
                    <a:t> </a:t>
                  </a:r>
                </a:p>
              </p:txBody>
            </p:sp>
          </mc:Choice>
          <mc:Fallback xmlns="">
            <p:sp>
              <p:nvSpPr>
                <p:cNvPr id="8" name="TextBox 7">
                  <a:extLst>
                    <a:ext uri="{FF2B5EF4-FFF2-40B4-BE49-F238E27FC236}">
                      <a16:creationId xmlns:a16="http://schemas.microsoft.com/office/drawing/2014/main" id="{854360A3-18C4-129D-4ED7-729E403AD64E}"/>
                    </a:ext>
                  </a:extLst>
                </p:cNvPr>
                <p:cNvSpPr txBox="1">
                  <a:spLocks noRot="1" noChangeAspect="1" noMove="1" noResize="1" noEditPoints="1" noAdjustHandles="1" noChangeArrowheads="1" noChangeShapeType="1" noTextEdit="1"/>
                </p:cNvSpPr>
                <p:nvPr/>
              </p:nvSpPr>
              <p:spPr>
                <a:xfrm>
                  <a:off x="7560298" y="974411"/>
                  <a:ext cx="3655424" cy="756810"/>
                </a:xfrm>
                <a:prstGeom prst="rect">
                  <a:avLst/>
                </a:prstGeom>
                <a:blipFill>
                  <a:blip r:embed="rId3"/>
                  <a:stretch>
                    <a:fillRect l="-38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AB4BD445-3D5F-88F4-525B-A83B7F7FFA53}"/>
                    </a:ext>
                  </a:extLst>
                </p:cNvPr>
                <p:cNvSpPr txBox="1"/>
                <p:nvPr/>
              </p:nvSpPr>
              <p:spPr>
                <a:xfrm>
                  <a:off x="7547101" y="1510691"/>
                  <a:ext cx="2970365" cy="766813"/>
                </a:xfrm>
                <a:prstGeom prst="rect">
                  <a:avLst/>
                </a:prstGeom>
                <a:noFill/>
              </p:spPr>
              <p:txBody>
                <a:bodyPr wrap="none" lIns="0" tIns="0" rIns="0" bIns="0" rtlCol="0">
                  <a:spAutoFit/>
                </a:bodyPr>
                <a:lstStyle/>
                <a:p>
                  <a:r>
                    <a:rPr lang="en-GB" dirty="0">
                      <a:ea typeface="Cambria Math" panose="02040503050406030204" pitchFamily="18" charset="0"/>
                    </a:rPr>
                    <a:t>for </a:t>
                  </a:r>
                  <a14:m>
                    <m:oMath xmlns:m="http://schemas.openxmlformats.org/officeDocument/2006/math">
                      <m:r>
                        <a:rPr lang="en-GB"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 ∈ </m:t>
                      </m:r>
                      <m:d>
                        <m:dPr>
                          <m:endChr m:val=""/>
                          <m:ctrlPr>
                            <a:rPr lang="en-US" b="0" i="1" smtClean="0">
                              <a:latin typeface="Cambria Math" panose="02040503050406030204" pitchFamily="18" charset="0"/>
                              <a:ea typeface="Cambria Math" panose="02040503050406030204" pitchFamily="18" charset="0"/>
                            </a:rPr>
                          </m:ctrlPr>
                        </m:dPr>
                        <m:e>
                          <m:f>
                            <m:fPr>
                              <m:ctrlPr>
                                <a:rPr lang="el-GR" i="1">
                                  <a:latin typeface="Cambria Math" panose="02040503050406030204" pitchFamily="18" charset="0"/>
                                  <a:ea typeface="Cambria Math" panose="02040503050406030204" pitchFamily="18" charset="0"/>
                                </a:rPr>
                              </m:ctrlPr>
                            </m:fPr>
                            <m:num>
                              <m:r>
                                <a:rPr lang="el-GR" i="1">
                                  <a:latin typeface="Cambria Math" panose="02040503050406030204" pitchFamily="18" charset="0"/>
                                  <a:ea typeface="Cambria Math" panose="02040503050406030204" pitchFamily="18" charset="0"/>
                                </a:rPr>
                                <m:t>𝜋</m:t>
                              </m:r>
                            </m:num>
                            <m:den>
                              <m:r>
                                <a:rPr lang="en-US" i="1">
                                  <a:latin typeface="Cambria Math" panose="02040503050406030204" pitchFamily="18" charset="0"/>
                                  <a:ea typeface="Cambria Math" panose="02040503050406030204" pitchFamily="18" charset="0"/>
                                </a:rPr>
                                <m:t>4</m:t>
                              </m:r>
                            </m:den>
                          </m:f>
                        </m:e>
                      </m:d>
                      <m:r>
                        <a:rPr lang="en-US" b="0" i="1" smtClean="0">
                          <a:latin typeface="Cambria Math" panose="02040503050406030204" pitchFamily="18" charset="0"/>
                          <a:ea typeface="Cambria Math" panose="02040503050406030204" pitchFamily="18" charset="0"/>
                        </a:rPr>
                        <m:t>, </m:t>
                      </m:r>
                      <m:d>
                        <m:dPr>
                          <m:begChr m:val=""/>
                          <m:endChr m:val="⟩"/>
                          <m:ctrlPr>
                            <a:rPr lang="en-US" b="0" i="1" smtClean="0">
                              <a:latin typeface="Cambria Math" panose="02040503050406030204" pitchFamily="18" charset="0"/>
                              <a:ea typeface="Cambria Math" panose="02040503050406030204" pitchFamily="18" charset="0"/>
                            </a:rPr>
                          </m:ctrlPr>
                        </m:dPr>
                        <m:e>
                          <m:f>
                            <m:fPr>
                              <m:ctrlPr>
                                <a:rPr lang="el-GR" i="1">
                                  <a:latin typeface="Cambria Math" panose="02040503050406030204" pitchFamily="18" charset="0"/>
                                  <a:ea typeface="Cambria Math" panose="02040503050406030204" pitchFamily="18" charset="0"/>
                                </a:rPr>
                              </m:ctrlPr>
                            </m:fPr>
                            <m:num>
                              <m:r>
                                <a:rPr lang="el-GR" i="1">
                                  <a:latin typeface="Cambria Math" panose="02040503050406030204" pitchFamily="18" charset="0"/>
                                  <a:ea typeface="Cambria Math" panose="02040503050406030204" pitchFamily="18" charset="0"/>
                                </a:rPr>
                                <m:t>𝜋</m:t>
                              </m:r>
                            </m:num>
                            <m:den>
                              <m:r>
                                <a:rPr lang="en-US" b="0" i="1" smtClean="0">
                                  <a:latin typeface="Cambria Math" panose="02040503050406030204" pitchFamily="18" charset="0"/>
                                  <a:ea typeface="Cambria Math" panose="02040503050406030204" pitchFamily="18" charset="0"/>
                                </a:rPr>
                                <m:t>2</m:t>
                              </m:r>
                            </m:den>
                          </m:f>
                        </m:e>
                      </m:d>
                    </m:oMath>
                  </a14:m>
                  <a:r>
                    <a:rPr lang="en-GB" dirty="0"/>
                    <a:t> : </a:t>
                  </a:r>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1</m:t>
                          </m:r>
                        </m:sub>
                      </m:sSub>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0</m:t>
                          </m:r>
                          <m:r>
                            <a:rPr lang="en-US" i="1">
                              <a:latin typeface="Cambria Math" panose="02040503050406030204" pitchFamily="18" charset="0"/>
                              <a:ea typeface="Cambria Math" panose="02040503050406030204" pitchFamily="18" charset="0"/>
                            </a:rPr>
                            <m:t>,</m:t>
                          </m:r>
                          <m:sSub>
                            <m:sSubPr>
                              <m:ctrlPr>
                                <a:rPr lang="en-US" i="1" dirty="0">
                                  <a:latin typeface="Cambria Math" panose="02040503050406030204" pitchFamily="18" charset="0"/>
                                  <a:ea typeface="Cambria Math" panose="02040503050406030204" pitchFamily="18" charset="0"/>
                                </a:rPr>
                              </m:ctrlPr>
                            </m:sSubPr>
                            <m:e>
                              <m:r>
                                <a:rPr lang="en-US" i="1" dirty="0">
                                  <a:latin typeface="Cambria Math" panose="02040503050406030204" pitchFamily="18" charset="0"/>
                                  <a:ea typeface="Cambria Math" panose="02040503050406030204" pitchFamily="18" charset="0"/>
                                </a:rPr>
                                <m:t>𝐼</m:t>
                              </m:r>
                            </m:e>
                            <m:sub>
                              <m:r>
                                <m:rPr>
                                  <m:sty m:val="p"/>
                                </m:rPr>
                                <a:rPr lang="en-US" dirty="0">
                                  <a:latin typeface="Cambria Math" panose="02040503050406030204" pitchFamily="18" charset="0"/>
                                  <a:ea typeface="Cambria Math" panose="02040503050406030204" pitchFamily="18" charset="0"/>
                                </a:rPr>
                                <m:t>nom</m:t>
                              </m:r>
                              <m:r>
                                <a:rPr lang="en-US" i="1" dirty="0">
                                  <a:latin typeface="Cambria Math" panose="02040503050406030204" pitchFamily="18" charset="0"/>
                                  <a:ea typeface="Cambria Math" panose="02040503050406030204" pitchFamily="18" charset="0"/>
                                </a:rPr>
                                <m:t>1</m:t>
                              </m:r>
                            </m:sub>
                          </m:sSub>
                        </m:e>
                      </m:d>
                    </m:oMath>
                  </a14:m>
                  <a:endParaRPr lang="en-GB" dirty="0"/>
                </a:p>
                <a:p>
                  <a:pPr algn="l"/>
                  <a:r>
                    <a:rPr lang="en-GB" dirty="0"/>
                    <a:t> </a:t>
                  </a:r>
                </a:p>
              </p:txBody>
            </p:sp>
          </mc:Choice>
          <mc:Fallback xmlns="">
            <p:sp>
              <p:nvSpPr>
                <p:cNvPr id="14" name="TextBox 13">
                  <a:extLst>
                    <a:ext uri="{FF2B5EF4-FFF2-40B4-BE49-F238E27FC236}">
                      <a16:creationId xmlns:a16="http://schemas.microsoft.com/office/drawing/2014/main" id="{AB4BD445-3D5F-88F4-525B-A83B7F7FFA53}"/>
                    </a:ext>
                  </a:extLst>
                </p:cNvPr>
                <p:cNvSpPr txBox="1">
                  <a:spLocks noRot="1" noChangeAspect="1" noMove="1" noResize="1" noEditPoints="1" noAdjustHandles="1" noChangeArrowheads="1" noChangeShapeType="1" noTextEdit="1"/>
                </p:cNvSpPr>
                <p:nvPr/>
              </p:nvSpPr>
              <p:spPr>
                <a:xfrm>
                  <a:off x="7547101" y="1510691"/>
                  <a:ext cx="2970365" cy="766813"/>
                </a:xfrm>
                <a:prstGeom prst="rect">
                  <a:avLst/>
                </a:prstGeom>
                <a:blipFill>
                  <a:blip r:embed="rId4"/>
                  <a:stretch>
                    <a:fillRect l="-472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2ABCBE5B-6DF4-A0F4-6C62-97B23C29310B}"/>
                    </a:ext>
                  </a:extLst>
                </p:cNvPr>
                <p:cNvSpPr txBox="1"/>
                <p:nvPr/>
              </p:nvSpPr>
              <p:spPr>
                <a:xfrm>
                  <a:off x="10109201" y="3411770"/>
                  <a:ext cx="1531958" cy="50917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1600" b="0" i="0" smtClean="0">
                            <a:latin typeface="Cambria Math" panose="02040503050406030204" pitchFamily="18" charset="0"/>
                          </a:rPr>
                          <m:t>tan</m:t>
                        </m:r>
                        <m:r>
                          <a:rPr lang="en-US" sz="1600" b="0" i="1" smtClean="0">
                            <a:latin typeface="Cambria Math" panose="02040503050406030204" pitchFamily="18" charset="0"/>
                            <a:ea typeface="Cambria Math" panose="02040503050406030204" pitchFamily="18" charset="0"/>
                          </a:rPr>
                          <m:t>𝛼</m:t>
                        </m:r>
                        <m:r>
                          <a:rPr lang="en-US" sz="1600" b="0" i="1" smtClean="0">
                            <a:latin typeface="Cambria Math" panose="02040503050406030204" pitchFamily="18" charset="0"/>
                            <a:ea typeface="Cambria Math" panose="02040503050406030204" pitchFamily="18" charset="0"/>
                          </a:rPr>
                          <m:t>= </m:t>
                        </m:r>
                        <m:f>
                          <m:fPr>
                            <m:ctrlPr>
                              <a:rPr lang="en-US" sz="1600" b="0" i="1" smtClean="0">
                                <a:latin typeface="Cambria Math" panose="02040503050406030204" pitchFamily="18" charset="0"/>
                                <a:ea typeface="Cambria Math" panose="02040503050406030204" pitchFamily="18" charset="0"/>
                              </a:rPr>
                            </m:ctrlPr>
                          </m:fPr>
                          <m:num>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𝐼</m:t>
                                </m:r>
                              </m:e>
                              <m:sub>
                                <m:r>
                                  <a:rPr lang="en-US" sz="1600" b="0" i="1" smtClean="0">
                                    <a:latin typeface="Cambria Math" panose="02040503050406030204" pitchFamily="18" charset="0"/>
                                    <a:ea typeface="Cambria Math" panose="02040503050406030204" pitchFamily="18" charset="0"/>
                                  </a:rPr>
                                  <m:t>1</m:t>
                                </m:r>
                              </m:sub>
                            </m:sSub>
                            <m:r>
                              <a:rPr lang="en-US" sz="1600" b="0" i="1" smtClean="0">
                                <a:latin typeface="Cambria Math" panose="02040503050406030204" pitchFamily="18" charset="0"/>
                                <a:ea typeface="Cambria Math" panose="02040503050406030204" pitchFamily="18" charset="0"/>
                              </a:rPr>
                              <m:t>/</m:t>
                            </m:r>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𝐼</m:t>
                                </m:r>
                              </m:e>
                              <m:sub>
                                <m:r>
                                  <m:rPr>
                                    <m:sty m:val="p"/>
                                  </m:rPr>
                                  <a:rPr lang="en-US" sz="1600" b="0" i="0" smtClean="0">
                                    <a:latin typeface="Cambria Math" panose="02040503050406030204" pitchFamily="18" charset="0"/>
                                    <a:ea typeface="Cambria Math" panose="02040503050406030204" pitchFamily="18" charset="0"/>
                                  </a:rPr>
                                  <m:t>nom</m:t>
                                </m:r>
                                <m:r>
                                  <a:rPr lang="en-US" sz="1600" b="0" i="1" smtClean="0">
                                    <a:latin typeface="Cambria Math" panose="02040503050406030204" pitchFamily="18" charset="0"/>
                                    <a:ea typeface="Cambria Math" panose="02040503050406030204" pitchFamily="18" charset="0"/>
                                  </a:rPr>
                                  <m:t>1</m:t>
                                </m:r>
                              </m:sub>
                            </m:sSub>
                          </m:num>
                          <m:den>
                            <m:sSub>
                              <m:sSubPr>
                                <m:ctrlPr>
                                  <a:rPr lang="en-US" sz="1600" i="1" smtClean="0">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𝐼</m:t>
                                </m:r>
                              </m:e>
                              <m:sub>
                                <m:r>
                                  <a:rPr lang="en-US" sz="1600" b="0" i="1" smtClean="0">
                                    <a:latin typeface="Cambria Math" panose="02040503050406030204" pitchFamily="18" charset="0"/>
                                    <a:ea typeface="Cambria Math" panose="02040503050406030204" pitchFamily="18" charset="0"/>
                                  </a:rPr>
                                  <m:t>2</m:t>
                                </m:r>
                              </m:sub>
                            </m:sSub>
                            <m:r>
                              <a:rPr lang="en-US" sz="1600" i="1">
                                <a:latin typeface="Cambria Math" panose="02040503050406030204" pitchFamily="18" charset="0"/>
                                <a:ea typeface="Cambria Math" panose="02040503050406030204" pitchFamily="18" charset="0"/>
                              </a:rPr>
                              <m:t>/</m:t>
                            </m:r>
                            <m:sSub>
                              <m:sSubPr>
                                <m:ctrlPr>
                                  <a:rPr lang="en-US" sz="1600" i="1">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𝐼</m:t>
                                </m:r>
                              </m:e>
                              <m:sub>
                                <m:r>
                                  <m:rPr>
                                    <m:sty m:val="p"/>
                                  </m:rPr>
                                  <a:rPr lang="en-US" sz="1600" i="0">
                                    <a:latin typeface="Cambria Math" panose="02040503050406030204" pitchFamily="18" charset="0"/>
                                    <a:ea typeface="Cambria Math" panose="02040503050406030204" pitchFamily="18" charset="0"/>
                                  </a:rPr>
                                  <m:t>nom</m:t>
                                </m:r>
                                <m:r>
                                  <a:rPr lang="en-US" sz="1600" b="0" i="1" smtClean="0">
                                    <a:latin typeface="Cambria Math" panose="02040503050406030204" pitchFamily="18" charset="0"/>
                                    <a:ea typeface="Cambria Math" panose="02040503050406030204" pitchFamily="18" charset="0"/>
                                  </a:rPr>
                                  <m:t>2</m:t>
                                </m:r>
                              </m:sub>
                            </m:sSub>
                          </m:den>
                        </m:f>
                      </m:oMath>
                    </m:oMathPara>
                  </a14:m>
                  <a:endParaRPr lang="en-GB" sz="1600" dirty="0"/>
                </a:p>
              </p:txBody>
            </p:sp>
          </mc:Choice>
          <mc:Fallback xmlns="">
            <p:sp>
              <p:nvSpPr>
                <p:cNvPr id="21" name="TextBox 20">
                  <a:extLst>
                    <a:ext uri="{FF2B5EF4-FFF2-40B4-BE49-F238E27FC236}">
                      <a16:creationId xmlns:a16="http://schemas.microsoft.com/office/drawing/2014/main" id="{2ABCBE5B-6DF4-A0F4-6C62-97B23C29310B}"/>
                    </a:ext>
                  </a:extLst>
                </p:cNvPr>
                <p:cNvSpPr txBox="1">
                  <a:spLocks noRot="1" noChangeAspect="1" noMove="1" noResize="1" noEditPoints="1" noAdjustHandles="1" noChangeArrowheads="1" noChangeShapeType="1" noTextEdit="1"/>
                </p:cNvSpPr>
                <p:nvPr/>
              </p:nvSpPr>
              <p:spPr>
                <a:xfrm>
                  <a:off x="10109201" y="3411770"/>
                  <a:ext cx="1531958" cy="509178"/>
                </a:xfrm>
                <a:prstGeom prst="rect">
                  <a:avLst/>
                </a:prstGeom>
                <a:blipFill>
                  <a:blip r:embed="rId5"/>
                  <a:stretch>
                    <a:fillRect/>
                  </a:stretch>
                </a:blipFill>
              </p:spPr>
              <p:txBody>
                <a:bodyPr/>
                <a:lstStyle/>
                <a:p>
                  <a:r>
                    <a:rPr lang="en-GB">
                      <a:noFill/>
                    </a:rPr>
                    <a:t> </a:t>
                  </a:r>
                </a:p>
              </p:txBody>
            </p:sp>
          </mc:Fallback>
        </mc:AlternateContent>
        <p:pic>
          <p:nvPicPr>
            <p:cNvPr id="46" name="Picture 45" descr="Shape, polygon&#10;&#10;Description automatically generated">
              <a:extLst>
                <a:ext uri="{FF2B5EF4-FFF2-40B4-BE49-F238E27FC236}">
                  <a16:creationId xmlns:a16="http://schemas.microsoft.com/office/drawing/2014/main" id="{AE720780-DDD3-469A-EB3C-7F264883B9B2}"/>
                </a:ext>
              </a:extLst>
            </p:cNvPr>
            <p:cNvPicPr>
              <a:picLocks noChangeAspect="1"/>
            </p:cNvPicPr>
            <p:nvPr/>
          </p:nvPicPr>
          <p:blipFill>
            <a:blip r:embed="rId6"/>
            <a:stretch>
              <a:fillRect/>
            </a:stretch>
          </p:blipFill>
          <p:spPr>
            <a:xfrm>
              <a:off x="7539131" y="1774478"/>
              <a:ext cx="4143266" cy="3062610"/>
            </a:xfrm>
            <a:prstGeom prst="rect">
              <a:avLst/>
            </a:prstGeom>
          </p:spPr>
        </p:pic>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4CA9CA9D-0DB6-7DCB-ECA2-B19112BDEC7B}"/>
                    </a:ext>
                  </a:extLst>
                </p:cNvPr>
                <p:cNvSpPr txBox="1"/>
                <p:nvPr/>
              </p:nvSpPr>
              <p:spPr>
                <a:xfrm>
                  <a:off x="9382662" y="3233630"/>
                  <a:ext cx="236015" cy="275322"/>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r>
                          <a:rPr lang="el-GR" b="0" i="1" smtClean="0">
                            <a:solidFill>
                              <a:srgbClr val="00040C"/>
                            </a:solidFill>
                            <a:latin typeface="Cambria Math" panose="02040503050406030204" pitchFamily="18" charset="0"/>
                            <a:ea typeface="Cambria Math" panose="02040503050406030204" pitchFamily="18" charset="0"/>
                          </a:rPr>
                          <m:t>𝛼</m:t>
                        </m:r>
                      </m:oMath>
                    </m:oMathPara>
                  </a14:m>
                  <a:endParaRPr lang="en-GB" dirty="0"/>
                </a:p>
              </p:txBody>
            </p:sp>
          </mc:Choice>
          <mc:Fallback xmlns="">
            <p:sp>
              <p:nvSpPr>
                <p:cNvPr id="22" name="TextBox 21">
                  <a:extLst>
                    <a:ext uri="{FF2B5EF4-FFF2-40B4-BE49-F238E27FC236}">
                      <a16:creationId xmlns:a16="http://schemas.microsoft.com/office/drawing/2014/main" id="{4CA9CA9D-0DB6-7DCB-ECA2-B19112BDEC7B}"/>
                    </a:ext>
                  </a:extLst>
                </p:cNvPr>
                <p:cNvSpPr txBox="1">
                  <a:spLocks noRot="1" noChangeAspect="1" noMove="1" noResize="1" noEditPoints="1" noAdjustHandles="1" noChangeArrowheads="1" noChangeShapeType="1" noTextEdit="1"/>
                </p:cNvSpPr>
                <p:nvPr/>
              </p:nvSpPr>
              <p:spPr>
                <a:xfrm>
                  <a:off x="9382662" y="3233630"/>
                  <a:ext cx="236015" cy="275322"/>
                </a:xfrm>
                <a:prstGeom prst="rect">
                  <a:avLst/>
                </a:prstGeom>
                <a:blipFill>
                  <a:blip r:embed="rId7"/>
                  <a:stretch>
                    <a:fillRect l="-5128" r="-5128"/>
                  </a:stretch>
                </a:blipFill>
              </p:spPr>
              <p:txBody>
                <a:bodyPr/>
                <a:lstStyle/>
                <a:p>
                  <a:r>
                    <a:rPr lang="en-GB">
                      <a:noFill/>
                    </a:rPr>
                    <a:t> </a:t>
                  </a:r>
                </a:p>
              </p:txBody>
            </p:sp>
          </mc:Fallback>
        </mc:AlternateContent>
        <p:sp>
          <p:nvSpPr>
            <p:cNvPr id="15" name="TextBox 14">
              <a:extLst>
                <a:ext uri="{FF2B5EF4-FFF2-40B4-BE49-F238E27FC236}">
                  <a16:creationId xmlns:a16="http://schemas.microsoft.com/office/drawing/2014/main" id="{B622EE9E-DE4E-3863-BA9F-F62F6D4114ED}"/>
                </a:ext>
              </a:extLst>
            </p:cNvPr>
            <p:cNvSpPr txBox="1"/>
            <p:nvPr/>
          </p:nvSpPr>
          <p:spPr>
            <a:xfrm>
              <a:off x="7572421" y="5377715"/>
              <a:ext cx="3620481" cy="830997"/>
            </a:xfrm>
            <a:prstGeom prst="rect">
              <a:avLst/>
            </a:prstGeom>
            <a:noFill/>
          </p:spPr>
          <p:txBody>
            <a:bodyPr wrap="square" lIns="0" tIns="0" rIns="0" bIns="0" rtlCol="0">
              <a:spAutoFit/>
            </a:bodyPr>
            <a:lstStyle/>
            <a:p>
              <a:pPr algn="l"/>
              <a:r>
                <a:rPr lang="en-US" sz="1600" b="1" dirty="0"/>
                <a:t>Boundary line:</a:t>
              </a:r>
            </a:p>
            <a:p>
              <a:pPr algn="l"/>
              <a:endParaRPr lang="en-US" dirty="0"/>
            </a:p>
            <a:p>
              <a:pPr algn="l"/>
              <a:endParaRPr lang="en-GB" dirty="0"/>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5FAAAC2B-87A7-3E93-C7C3-83BA3C0DD520}"/>
                    </a:ext>
                  </a:extLst>
                </p:cNvPr>
                <p:cNvSpPr txBox="1"/>
                <p:nvPr/>
              </p:nvSpPr>
              <p:spPr>
                <a:xfrm>
                  <a:off x="7921495" y="5775355"/>
                  <a:ext cx="3919987" cy="369332"/>
                </a:xfrm>
                <a:prstGeom prst="rect">
                  <a:avLst/>
                </a:prstGeom>
                <a:noFill/>
              </p:spPr>
              <p:txBody>
                <a:bodyPr wrap="square">
                  <a:spAutoFit/>
                </a:bodyPr>
                <a:lstStyle/>
                <a:p>
                  <a14:m>
                    <m:oMath xmlns:m="http://schemas.openxmlformats.org/officeDocument/2006/math">
                      <m:sSubSup>
                        <m:sSubSupPr>
                          <m:ctrlPr>
                            <a:rPr lang="en-GB" i="1" smtClean="0">
                              <a:latin typeface="Cambria Math" panose="02040503050406030204" pitchFamily="18" charset="0"/>
                              <a:cs typeface="Calibri" panose="020F0502020204030204" pitchFamily="34" charset="0"/>
                            </a:rPr>
                          </m:ctrlPr>
                        </m:sSubSupPr>
                        <m:e>
                          <m:r>
                            <a:rPr lang="en-US" i="1">
                              <a:latin typeface="Cambria Math" panose="02040503050406030204" pitchFamily="18" charset="0"/>
                              <a:cs typeface="Calibri" panose="020F0502020204030204" pitchFamily="34" charset="0"/>
                            </a:rPr>
                            <m:t>𝐵</m:t>
                          </m:r>
                        </m:e>
                        <m:sub>
                          <m:r>
                            <a:rPr lang="en-US" i="1">
                              <a:latin typeface="Cambria Math" panose="02040503050406030204" pitchFamily="18" charset="0"/>
                              <a:cs typeface="Calibri" panose="020F0502020204030204" pitchFamily="34" charset="0"/>
                            </a:rPr>
                            <m:t>𝑚</m:t>
                          </m:r>
                        </m:sub>
                        <m:sup>
                          <m:r>
                            <m:rPr>
                              <m:sty m:val="p"/>
                            </m:rPr>
                            <a:rPr lang="en-US" b="0" i="0" smtClean="0">
                              <a:latin typeface="Cambria Math" panose="02040503050406030204" pitchFamily="18" charset="0"/>
                              <a:cs typeface="Calibri" panose="020F0502020204030204" pitchFamily="34" charset="0"/>
                            </a:rPr>
                            <m:t>sat</m:t>
                          </m:r>
                          <m:r>
                            <a:rPr lang="en-US" b="0" i="1" smtClean="0">
                              <a:latin typeface="Cambria Math" panose="02040503050406030204" pitchFamily="18" charset="0"/>
                              <a:cs typeface="Calibri" panose="020F0502020204030204" pitchFamily="34" charset="0"/>
                            </a:rPr>
                            <m:t> </m:t>
                          </m:r>
                        </m:sup>
                      </m:sSubSup>
                      <m:d>
                        <m:dPr>
                          <m:ctrlPr>
                            <a:rPr lang="en-US" b="0" i="1" smtClean="0">
                              <a:solidFill>
                                <a:schemeClr val="tx1"/>
                              </a:solidFill>
                              <a:latin typeface="Cambria Math" panose="02040503050406030204" pitchFamily="18" charset="0"/>
                              <a:cs typeface="Calibri" panose="020F0502020204030204" pitchFamily="34" charset="0"/>
                            </a:rPr>
                          </m:ctrlPr>
                        </m:dPr>
                        <m:e>
                          <m:sSub>
                            <m:sSubPr>
                              <m:ctrlPr>
                                <a:rPr lang="en-US"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r>
                            <a:rPr lang="en-US"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r>
                            <a:rPr lang="en-US"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smtClean="0">
                                  <a:solidFill>
                                    <a:schemeClr val="tx1"/>
                                  </a:solidFill>
                                  <a:latin typeface="Cambria Math" panose="02040503050406030204" pitchFamily="18" charset="0"/>
                                  <a:ea typeface="Cambria Math" panose="02040503050406030204" pitchFamily="18" charset="0"/>
                                </a:rPr>
                              </m:ctrlPr>
                            </m:sSubPr>
                            <m:e>
                              <m:r>
                                <a:rPr lang="en-US" i="1">
                                  <a:solidFill>
                                    <a:schemeClr val="tx1"/>
                                  </a:solidFill>
                                  <a:latin typeface="Cambria Math" panose="02040503050406030204" pitchFamily="18" charset="0"/>
                                  <a:ea typeface="Cambria Math" panose="02040503050406030204" pitchFamily="18" charset="0"/>
                                </a:rPr>
                                <m:t>𝐼</m:t>
                              </m:r>
                            </m:e>
                            <m:sub>
                              <m:r>
                                <m:rPr>
                                  <m:sty m:val="p"/>
                                </m:rPr>
                                <a:rPr lang="en-US">
                                  <a:solidFill>
                                    <a:schemeClr val="tx1"/>
                                  </a:solidFill>
                                  <a:latin typeface="Cambria Math" panose="02040503050406030204" pitchFamily="18" charset="0"/>
                                  <a:ea typeface="Cambria Math" panose="02040503050406030204" pitchFamily="18" charset="0"/>
                                </a:rPr>
                                <m:t>nom</m:t>
                              </m:r>
                              <m:r>
                                <a:rPr lang="en-US" i="1">
                                  <a:solidFill>
                                    <a:schemeClr val="tx1"/>
                                  </a:solidFill>
                                  <a:latin typeface="Cambria Math" panose="02040503050406030204" pitchFamily="18" charset="0"/>
                                  <a:ea typeface="Cambria Math" panose="02040503050406030204" pitchFamily="18" charset="0"/>
                                </a:rPr>
                                <m:t>2</m:t>
                              </m:r>
                            </m:sub>
                          </m:sSub>
                        </m:e>
                      </m:d>
                    </m:oMath>
                  </a14:m>
                  <a:r>
                    <a:rPr lang="en-GB" dirty="0"/>
                    <a:t> (normalized)</a:t>
                  </a:r>
                </a:p>
              </p:txBody>
            </p:sp>
          </mc:Choice>
          <mc:Fallback xmlns="">
            <p:sp>
              <p:nvSpPr>
                <p:cNvPr id="24" name="TextBox 23">
                  <a:extLst>
                    <a:ext uri="{FF2B5EF4-FFF2-40B4-BE49-F238E27FC236}">
                      <a16:creationId xmlns:a16="http://schemas.microsoft.com/office/drawing/2014/main" id="{5FAAAC2B-87A7-3E93-C7C3-83BA3C0DD520}"/>
                    </a:ext>
                  </a:extLst>
                </p:cNvPr>
                <p:cNvSpPr txBox="1">
                  <a:spLocks noRot="1" noChangeAspect="1" noMove="1" noResize="1" noEditPoints="1" noAdjustHandles="1" noChangeArrowheads="1" noChangeShapeType="1" noTextEdit="1"/>
                </p:cNvSpPr>
                <p:nvPr/>
              </p:nvSpPr>
              <p:spPr>
                <a:xfrm>
                  <a:off x="7921495" y="5775355"/>
                  <a:ext cx="3919987" cy="369332"/>
                </a:xfrm>
                <a:prstGeom prst="rect">
                  <a:avLst/>
                </a:prstGeom>
                <a:blipFill>
                  <a:blip r:embed="rId8"/>
                  <a:stretch>
                    <a:fillRect t="-8197" b="-24590"/>
                  </a:stretch>
                </a:blipFill>
              </p:spPr>
              <p:txBody>
                <a:bodyPr/>
                <a:lstStyle/>
                <a:p>
                  <a:r>
                    <a:rPr lang="en-GB">
                      <a:noFill/>
                    </a:rPr>
                    <a:t> </a:t>
                  </a:r>
                </a:p>
              </p:txBody>
            </p:sp>
          </mc:Fallback>
        </mc:AlternateContent>
      </p:grpSp>
      <p:sp>
        <p:nvSpPr>
          <p:cNvPr id="2" name="Date Placeholder 3">
            <a:extLst>
              <a:ext uri="{FF2B5EF4-FFF2-40B4-BE49-F238E27FC236}">
                <a16:creationId xmlns:a16="http://schemas.microsoft.com/office/drawing/2014/main" id="{D5072CAD-8953-7823-9121-3542AE4D3CC6}"/>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1549313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12</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7" name="Picture 6" descr="Chart, scatter chart&#10;&#10;Description automatically generated">
            <a:extLst>
              <a:ext uri="{FF2B5EF4-FFF2-40B4-BE49-F238E27FC236}">
                <a16:creationId xmlns:a16="http://schemas.microsoft.com/office/drawing/2014/main" id="{94AA0396-F6D8-906C-46B7-A5E0682CA716}"/>
              </a:ext>
            </a:extLst>
          </p:cNvPr>
          <p:cNvPicPr>
            <a:picLocks noChangeAspect="1"/>
          </p:cNvPicPr>
          <p:nvPr/>
        </p:nvPicPr>
        <p:blipFill>
          <a:blip r:embed="rId2"/>
          <a:stretch>
            <a:fillRect/>
          </a:stretch>
        </p:blipFill>
        <p:spPr>
          <a:xfrm>
            <a:off x="665279" y="1168674"/>
            <a:ext cx="6089779" cy="4947946"/>
          </a:xfrm>
          <a:prstGeom prst="rect">
            <a:avLst/>
          </a:prstGeom>
        </p:spPr>
      </p:pic>
      <p:grpSp>
        <p:nvGrpSpPr>
          <p:cNvPr id="12" name="Group 11">
            <a:extLst>
              <a:ext uri="{FF2B5EF4-FFF2-40B4-BE49-F238E27FC236}">
                <a16:creationId xmlns:a16="http://schemas.microsoft.com/office/drawing/2014/main" id="{7B3451ED-3A4C-1556-EE3D-288A00F14F3E}"/>
              </a:ext>
            </a:extLst>
          </p:cNvPr>
          <p:cNvGrpSpPr/>
          <p:nvPr/>
        </p:nvGrpSpPr>
        <p:grpSpPr>
          <a:xfrm>
            <a:off x="7305964" y="-7749"/>
            <a:ext cx="4886036" cy="6332745"/>
            <a:chOff x="7305964" y="-7749"/>
            <a:chExt cx="4886036" cy="6332745"/>
          </a:xfrm>
        </p:grpSpPr>
        <p:sp>
          <p:nvSpPr>
            <p:cNvPr id="13" name="Rectangle 12">
              <a:extLst>
                <a:ext uri="{FF2B5EF4-FFF2-40B4-BE49-F238E27FC236}">
                  <a16:creationId xmlns:a16="http://schemas.microsoft.com/office/drawing/2014/main" id="{4727E991-E85B-3D25-A0A7-D303F66D6D16}"/>
                </a:ext>
              </a:extLst>
            </p:cNvPr>
            <p:cNvSpPr/>
            <p:nvPr/>
          </p:nvSpPr>
          <p:spPr>
            <a:xfrm>
              <a:off x="7305964" y="-7749"/>
              <a:ext cx="4886036" cy="6332745"/>
            </a:xfrm>
            <a:prstGeom prst="rect">
              <a:avLst/>
            </a:prstGeom>
            <a:solidFill>
              <a:srgbClr val="BEBE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6699188-4A46-DDA5-5652-145A628D7A1A}"/>
                </a:ext>
              </a:extLst>
            </p:cNvPr>
            <p:cNvSpPr txBox="1"/>
            <p:nvPr/>
          </p:nvSpPr>
          <p:spPr>
            <a:xfrm>
              <a:off x="7507206" y="459422"/>
              <a:ext cx="3620481" cy="830997"/>
            </a:xfrm>
            <a:prstGeom prst="rect">
              <a:avLst/>
            </a:prstGeom>
            <a:noFill/>
          </p:spPr>
          <p:txBody>
            <a:bodyPr wrap="square" lIns="0" tIns="0" rIns="0" bIns="0" rtlCol="0">
              <a:spAutoFit/>
            </a:bodyPr>
            <a:lstStyle/>
            <a:p>
              <a:pPr algn="l"/>
              <a:r>
                <a:rPr lang="en-US" sz="1600" b="1" dirty="0"/>
                <a:t>Working domain:</a:t>
              </a:r>
            </a:p>
            <a:p>
              <a:pPr algn="l"/>
              <a:endParaRPr lang="en-US" dirty="0"/>
            </a:p>
            <a:p>
              <a:pPr algn="l"/>
              <a:endParaRPr lang="en-GB"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54360A3-18C4-129D-4ED7-729E403AD64E}"/>
                    </a:ext>
                  </a:extLst>
                </p:cNvPr>
                <p:cNvSpPr txBox="1"/>
                <p:nvPr/>
              </p:nvSpPr>
              <p:spPr>
                <a:xfrm>
                  <a:off x="7507205" y="906275"/>
                  <a:ext cx="2949012" cy="479811"/>
                </a:xfrm>
                <a:prstGeom prst="rect">
                  <a:avLst/>
                </a:prstGeom>
                <a:noFill/>
              </p:spPr>
              <p:txBody>
                <a:bodyPr wrap="none" lIns="0" tIns="0" rIns="0" bIns="0" rtlCol="0">
                  <a:spAutoFit/>
                </a:bodyPr>
                <a:lstStyle/>
                <a:p>
                  <a:r>
                    <a:rPr lang="en-GB" dirty="0">
                      <a:ea typeface="Cambria Math" panose="02040503050406030204" pitchFamily="18" charset="0"/>
                    </a:rPr>
                    <a:t>for </a:t>
                  </a:r>
                  <a14:m>
                    <m:oMath xmlns:m="http://schemas.openxmlformats.org/officeDocument/2006/math">
                      <m:r>
                        <a:rPr lang="en-GB"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 ∈ </m:t>
                      </m:r>
                      <m:d>
                        <m:dPr>
                          <m:begChr m:val="⟨"/>
                          <m:endChr m:val="⟩"/>
                          <m:ctrlPr>
                            <a:rPr lang="en-US" b="0" i="1" smtClean="0">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0, </m:t>
                          </m:r>
                          <m:f>
                            <m:fPr>
                              <m:ctrlPr>
                                <a:rPr lang="el-GR" i="1">
                                  <a:latin typeface="Cambria Math" panose="02040503050406030204" pitchFamily="18" charset="0"/>
                                  <a:ea typeface="Cambria Math" panose="02040503050406030204" pitchFamily="18" charset="0"/>
                                </a:rPr>
                              </m:ctrlPr>
                            </m:fPr>
                            <m:num>
                              <m:r>
                                <a:rPr lang="el-GR" i="1">
                                  <a:latin typeface="Cambria Math" panose="02040503050406030204" pitchFamily="18" charset="0"/>
                                  <a:ea typeface="Cambria Math" panose="02040503050406030204" pitchFamily="18" charset="0"/>
                                </a:rPr>
                                <m:t>𝜋</m:t>
                              </m:r>
                            </m:num>
                            <m:den>
                              <m:r>
                                <a:rPr lang="en-US" i="1">
                                  <a:latin typeface="Cambria Math" panose="02040503050406030204" pitchFamily="18" charset="0"/>
                                  <a:ea typeface="Cambria Math" panose="02040503050406030204" pitchFamily="18" charset="0"/>
                                </a:rPr>
                                <m:t>4</m:t>
                              </m:r>
                            </m:den>
                          </m:f>
                        </m:e>
                      </m:d>
                    </m:oMath>
                  </a14:m>
                  <a:r>
                    <a:rPr lang="en-GB" dirty="0"/>
                    <a:t> : </a:t>
                  </a:r>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𝐼</m:t>
                          </m:r>
                        </m:e>
                        <m:sub>
                          <m:r>
                            <a:rPr lang="en-US" b="0" i="1" smtClean="0">
                              <a:latin typeface="Cambria Math" panose="02040503050406030204" pitchFamily="18" charset="0"/>
                            </a:rPr>
                            <m:t>2</m:t>
                          </m:r>
                        </m:sub>
                      </m:sSub>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a:rPr lang="en-US" i="1" smtClean="0">
                              <a:latin typeface="Cambria Math" panose="02040503050406030204" pitchFamily="18" charset="0"/>
                              <a:ea typeface="Cambria Math" panose="02040503050406030204" pitchFamily="18" charset="0"/>
                            </a:rPr>
                            <m:t>0</m:t>
                          </m:r>
                          <m:r>
                            <a:rPr lang="en-US" i="1">
                              <a:latin typeface="Cambria Math" panose="02040503050406030204" pitchFamily="18" charset="0"/>
                              <a:ea typeface="Cambria Math" panose="02040503050406030204" pitchFamily="18" charset="0"/>
                            </a:rPr>
                            <m:t>,</m:t>
                          </m:r>
                          <m:sSub>
                            <m:sSubPr>
                              <m:ctrlPr>
                                <a:rPr lang="en-US" i="1" dirty="0">
                                  <a:latin typeface="Cambria Math" panose="02040503050406030204" pitchFamily="18" charset="0"/>
                                  <a:ea typeface="Cambria Math" panose="02040503050406030204" pitchFamily="18" charset="0"/>
                                </a:rPr>
                              </m:ctrlPr>
                            </m:sSubPr>
                            <m:e>
                              <m:r>
                                <a:rPr lang="en-US" i="1" dirty="0">
                                  <a:latin typeface="Cambria Math" panose="02040503050406030204" pitchFamily="18" charset="0"/>
                                  <a:ea typeface="Cambria Math" panose="02040503050406030204" pitchFamily="18" charset="0"/>
                                </a:rPr>
                                <m:t>𝐼</m:t>
                              </m:r>
                            </m:e>
                            <m:sub>
                              <m:r>
                                <m:rPr>
                                  <m:sty m:val="p"/>
                                </m:rPr>
                                <a:rPr lang="en-US" dirty="0">
                                  <a:latin typeface="Cambria Math" panose="02040503050406030204" pitchFamily="18" charset="0"/>
                                  <a:ea typeface="Cambria Math" panose="02040503050406030204" pitchFamily="18" charset="0"/>
                                </a:rPr>
                                <m:t>nom</m:t>
                              </m:r>
                              <m:r>
                                <a:rPr lang="en-US" b="0" i="1" dirty="0" smtClean="0">
                                  <a:latin typeface="Cambria Math" panose="02040503050406030204" pitchFamily="18" charset="0"/>
                                  <a:ea typeface="Cambria Math" panose="02040503050406030204" pitchFamily="18" charset="0"/>
                                </a:rPr>
                                <m:t>2</m:t>
                              </m:r>
                            </m:sub>
                          </m:sSub>
                        </m:e>
                      </m:d>
                    </m:oMath>
                  </a14:m>
                  <a:endParaRPr lang="en-GB" dirty="0"/>
                </a:p>
              </p:txBody>
            </p:sp>
          </mc:Choice>
          <mc:Fallback xmlns="">
            <p:sp>
              <p:nvSpPr>
                <p:cNvPr id="8" name="TextBox 7">
                  <a:extLst>
                    <a:ext uri="{FF2B5EF4-FFF2-40B4-BE49-F238E27FC236}">
                      <a16:creationId xmlns:a16="http://schemas.microsoft.com/office/drawing/2014/main" id="{854360A3-18C4-129D-4ED7-729E403AD64E}"/>
                    </a:ext>
                  </a:extLst>
                </p:cNvPr>
                <p:cNvSpPr txBox="1">
                  <a:spLocks noRot="1" noChangeAspect="1" noMove="1" noResize="1" noEditPoints="1" noAdjustHandles="1" noChangeArrowheads="1" noChangeShapeType="1" noTextEdit="1"/>
                </p:cNvSpPr>
                <p:nvPr/>
              </p:nvSpPr>
              <p:spPr>
                <a:xfrm>
                  <a:off x="7507205" y="906275"/>
                  <a:ext cx="2949012" cy="479811"/>
                </a:xfrm>
                <a:prstGeom prst="rect">
                  <a:avLst/>
                </a:prstGeom>
                <a:blipFill>
                  <a:blip r:embed="rId3"/>
                  <a:stretch>
                    <a:fillRect l="-4752" b="-76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AB4BD445-3D5F-88F4-525B-A83B7F7FFA53}"/>
                    </a:ext>
                  </a:extLst>
                </p:cNvPr>
                <p:cNvSpPr txBox="1"/>
                <p:nvPr/>
              </p:nvSpPr>
              <p:spPr>
                <a:xfrm>
                  <a:off x="7507206" y="1437434"/>
                  <a:ext cx="4381905" cy="1043812"/>
                </a:xfrm>
                <a:prstGeom prst="rect">
                  <a:avLst/>
                </a:prstGeom>
                <a:noFill/>
              </p:spPr>
              <p:txBody>
                <a:bodyPr wrap="none" lIns="0" tIns="0" rIns="0" bIns="0" rtlCol="0">
                  <a:spAutoFit/>
                </a:bodyPr>
                <a:lstStyle/>
                <a:p>
                  <a:r>
                    <a:rPr lang="en-GB" dirty="0">
                      <a:ea typeface="Cambria Math" panose="02040503050406030204" pitchFamily="18" charset="0"/>
                    </a:rPr>
                    <a:t>for </a:t>
                  </a:r>
                  <a14:m>
                    <m:oMath xmlns:m="http://schemas.openxmlformats.org/officeDocument/2006/math">
                      <m:r>
                        <a:rPr lang="en-GB"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 ∈ </m:t>
                      </m:r>
                      <m:d>
                        <m:dPr>
                          <m:endChr m:val=""/>
                          <m:ctrlPr>
                            <a:rPr lang="en-US" b="0" i="1" smtClean="0">
                              <a:latin typeface="Cambria Math" panose="02040503050406030204" pitchFamily="18" charset="0"/>
                              <a:ea typeface="Cambria Math" panose="02040503050406030204" pitchFamily="18" charset="0"/>
                            </a:rPr>
                          </m:ctrlPr>
                        </m:dPr>
                        <m:e>
                          <m:f>
                            <m:fPr>
                              <m:ctrlPr>
                                <a:rPr lang="el-GR" i="1">
                                  <a:latin typeface="Cambria Math" panose="02040503050406030204" pitchFamily="18" charset="0"/>
                                  <a:ea typeface="Cambria Math" panose="02040503050406030204" pitchFamily="18" charset="0"/>
                                </a:rPr>
                              </m:ctrlPr>
                            </m:fPr>
                            <m:num>
                              <m:r>
                                <a:rPr lang="el-GR" i="1">
                                  <a:latin typeface="Cambria Math" panose="02040503050406030204" pitchFamily="18" charset="0"/>
                                  <a:ea typeface="Cambria Math" panose="02040503050406030204" pitchFamily="18" charset="0"/>
                                </a:rPr>
                                <m:t>𝜋</m:t>
                              </m:r>
                            </m:num>
                            <m:den>
                              <m:r>
                                <a:rPr lang="en-US" i="1">
                                  <a:latin typeface="Cambria Math" panose="02040503050406030204" pitchFamily="18" charset="0"/>
                                  <a:ea typeface="Cambria Math" panose="02040503050406030204" pitchFamily="18" charset="0"/>
                                </a:rPr>
                                <m:t>4</m:t>
                              </m:r>
                            </m:den>
                          </m:f>
                        </m:e>
                      </m:d>
                      <m:r>
                        <a:rPr lang="en-US" b="0" i="1" smtClean="0">
                          <a:latin typeface="Cambria Math" panose="02040503050406030204" pitchFamily="18" charset="0"/>
                          <a:ea typeface="Cambria Math" panose="02040503050406030204" pitchFamily="18" charset="0"/>
                        </a:rPr>
                        <m:t>, </m:t>
                      </m:r>
                      <m:d>
                        <m:dPr>
                          <m:begChr m:val=""/>
                          <m:endChr m:val="⟩"/>
                          <m:ctrlPr>
                            <a:rPr lang="en-US" b="0" i="1" smtClean="0">
                              <a:latin typeface="Cambria Math" panose="02040503050406030204" pitchFamily="18" charset="0"/>
                              <a:ea typeface="Cambria Math" panose="02040503050406030204" pitchFamily="18" charset="0"/>
                            </a:rPr>
                          </m:ctrlPr>
                        </m:dPr>
                        <m:e>
                          <m:f>
                            <m:fPr>
                              <m:ctrlPr>
                                <a:rPr lang="el-GR" i="1">
                                  <a:latin typeface="Cambria Math" panose="02040503050406030204" pitchFamily="18" charset="0"/>
                                  <a:ea typeface="Cambria Math" panose="02040503050406030204" pitchFamily="18" charset="0"/>
                                </a:rPr>
                              </m:ctrlPr>
                            </m:fPr>
                            <m:num>
                              <m:r>
                                <a:rPr lang="el-GR" i="1">
                                  <a:latin typeface="Cambria Math" panose="02040503050406030204" pitchFamily="18" charset="0"/>
                                  <a:ea typeface="Cambria Math" panose="02040503050406030204" pitchFamily="18" charset="0"/>
                                </a:rPr>
                                <m:t>𝜋</m:t>
                              </m:r>
                            </m:num>
                            <m:den>
                              <m:r>
                                <a:rPr lang="en-US" b="0" i="1" smtClean="0">
                                  <a:latin typeface="Cambria Math" panose="02040503050406030204" pitchFamily="18" charset="0"/>
                                  <a:ea typeface="Cambria Math" panose="02040503050406030204" pitchFamily="18" charset="0"/>
                                </a:rPr>
                                <m:t>2</m:t>
                              </m:r>
                            </m:den>
                          </m:f>
                        </m:e>
                      </m:d>
                    </m:oMath>
                  </a14:m>
                  <a:r>
                    <a:rPr lang="en-GB" dirty="0"/>
                    <a:t> : </a:t>
                  </a:r>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𝐼</m:t>
                          </m:r>
                        </m:e>
                        <m:sub>
                          <m:r>
                            <a:rPr lang="en-US" b="0" i="1" smtClean="0">
                              <a:latin typeface="Cambria Math" panose="02040503050406030204" pitchFamily="18" charset="0"/>
                            </a:rPr>
                            <m:t>2</m:t>
                          </m:r>
                        </m:sub>
                      </m:sSub>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0,</m:t>
                          </m:r>
                          <m:r>
                            <m:rPr>
                              <m:sty m:val="p"/>
                            </m:rPr>
                            <a:rPr lang="en-US">
                              <a:latin typeface="Cambria Math" panose="02040503050406030204" pitchFamily="18" charset="0"/>
                            </a:rPr>
                            <m:t>tan</m:t>
                          </m:r>
                          <m:r>
                            <a:rPr lang="en-US" i="1">
                              <a:latin typeface="Cambria Math" panose="02040503050406030204" pitchFamily="18" charset="0"/>
                            </a:rPr>
                            <m:t> (</m:t>
                          </m:r>
                          <m:f>
                            <m:fPr>
                              <m:ctrlPr>
                                <a:rPr lang="el-GR" i="1">
                                  <a:latin typeface="Cambria Math" panose="02040503050406030204" pitchFamily="18" charset="0"/>
                                  <a:ea typeface="Cambria Math" panose="02040503050406030204" pitchFamily="18" charset="0"/>
                                </a:rPr>
                              </m:ctrlPr>
                            </m:fPr>
                            <m:num>
                              <m:r>
                                <a:rPr lang="el-GR" i="1">
                                  <a:latin typeface="Cambria Math" panose="02040503050406030204" pitchFamily="18" charset="0"/>
                                  <a:ea typeface="Cambria Math" panose="02040503050406030204" pitchFamily="18" charset="0"/>
                                </a:rPr>
                                <m:t>𝜋</m:t>
                              </m:r>
                            </m:num>
                            <m:den>
                              <m:r>
                                <a:rPr lang="en-US" i="1">
                                  <a:latin typeface="Cambria Math" panose="02040503050406030204" pitchFamily="18" charset="0"/>
                                  <a:ea typeface="Cambria Math" panose="02040503050406030204" pitchFamily="18" charset="0"/>
                                </a:rPr>
                                <m:t>2</m:t>
                              </m:r>
                            </m:den>
                          </m:f>
                          <m:r>
                            <a:rPr lang="en-US" i="1">
                              <a:latin typeface="Cambria Math" panose="02040503050406030204" pitchFamily="18" charset="0"/>
                              <a:ea typeface="Cambria Math" panose="02040503050406030204" pitchFamily="18" charset="0"/>
                            </a:rPr>
                            <m:t> −</m:t>
                          </m:r>
                          <m:r>
                            <a:rPr lang="en-GB" i="1">
                              <a:latin typeface="Cambria Math" panose="02040503050406030204" pitchFamily="18" charset="0"/>
                              <a:ea typeface="Cambria Math" panose="02040503050406030204" pitchFamily="18" charset="0"/>
                            </a:rPr>
                            <m:t>𝛼</m:t>
                          </m:r>
                          <m:r>
                            <m:rPr>
                              <m:nor/>
                            </m:rPr>
                            <a:rPr lang="en-GB" dirty="0"/>
                            <m:t>)</m:t>
                          </m:r>
                          <m:r>
                            <a:rPr lang="en-GB" i="1" dirty="0">
                              <a:latin typeface="Cambria Math" panose="02040503050406030204" pitchFamily="18" charset="0"/>
                              <a:ea typeface="Cambria Math" panose="02040503050406030204" pitchFamily="18" charset="0"/>
                            </a:rPr>
                            <m:t>∙</m:t>
                          </m:r>
                          <m:sSub>
                            <m:sSubPr>
                              <m:ctrlPr>
                                <a:rPr lang="en-US" i="1" dirty="0">
                                  <a:latin typeface="Cambria Math" panose="02040503050406030204" pitchFamily="18" charset="0"/>
                                  <a:ea typeface="Cambria Math" panose="02040503050406030204" pitchFamily="18" charset="0"/>
                                </a:rPr>
                              </m:ctrlPr>
                            </m:sSubPr>
                            <m:e>
                              <m:r>
                                <a:rPr lang="en-US" i="1" dirty="0">
                                  <a:latin typeface="Cambria Math" panose="02040503050406030204" pitchFamily="18" charset="0"/>
                                  <a:ea typeface="Cambria Math" panose="02040503050406030204" pitchFamily="18" charset="0"/>
                                </a:rPr>
                                <m:t>𝐼</m:t>
                              </m:r>
                            </m:e>
                            <m:sub>
                              <m:r>
                                <m:rPr>
                                  <m:sty m:val="p"/>
                                </m:rPr>
                                <a:rPr lang="en-US" dirty="0">
                                  <a:latin typeface="Cambria Math" panose="02040503050406030204" pitchFamily="18" charset="0"/>
                                  <a:ea typeface="Cambria Math" panose="02040503050406030204" pitchFamily="18" charset="0"/>
                                </a:rPr>
                                <m:t>nom</m:t>
                              </m:r>
                              <m:r>
                                <a:rPr lang="en-US" i="1" dirty="0">
                                  <a:latin typeface="Cambria Math" panose="02040503050406030204" pitchFamily="18" charset="0"/>
                                  <a:ea typeface="Cambria Math" panose="02040503050406030204" pitchFamily="18" charset="0"/>
                                </a:rPr>
                                <m:t>2</m:t>
                              </m:r>
                            </m:sub>
                          </m:sSub>
                        </m:e>
                      </m:d>
                    </m:oMath>
                  </a14:m>
                  <a:endParaRPr lang="en-GB" dirty="0"/>
                </a:p>
                <a:p>
                  <a:endParaRPr lang="en-GB" dirty="0"/>
                </a:p>
                <a:p>
                  <a:pPr algn="l"/>
                  <a:r>
                    <a:rPr lang="en-GB" dirty="0"/>
                    <a:t> </a:t>
                  </a:r>
                </a:p>
              </p:txBody>
            </p:sp>
          </mc:Choice>
          <mc:Fallback xmlns="">
            <p:sp>
              <p:nvSpPr>
                <p:cNvPr id="14" name="TextBox 13">
                  <a:extLst>
                    <a:ext uri="{FF2B5EF4-FFF2-40B4-BE49-F238E27FC236}">
                      <a16:creationId xmlns:a16="http://schemas.microsoft.com/office/drawing/2014/main" id="{AB4BD445-3D5F-88F4-525B-A83B7F7FFA53}"/>
                    </a:ext>
                  </a:extLst>
                </p:cNvPr>
                <p:cNvSpPr txBox="1">
                  <a:spLocks noRot="1" noChangeAspect="1" noMove="1" noResize="1" noEditPoints="1" noAdjustHandles="1" noChangeArrowheads="1" noChangeShapeType="1" noTextEdit="1"/>
                </p:cNvSpPr>
                <p:nvPr/>
              </p:nvSpPr>
              <p:spPr>
                <a:xfrm>
                  <a:off x="7507206" y="1437434"/>
                  <a:ext cx="4381905" cy="1043812"/>
                </a:xfrm>
                <a:prstGeom prst="rect">
                  <a:avLst/>
                </a:prstGeom>
                <a:blipFill>
                  <a:blip r:embed="rId4"/>
                  <a:stretch>
                    <a:fillRect l="-319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2ABCBE5B-6DF4-A0F4-6C62-97B23C29310B}"/>
                    </a:ext>
                  </a:extLst>
                </p:cNvPr>
                <p:cNvSpPr txBox="1"/>
                <p:nvPr/>
              </p:nvSpPr>
              <p:spPr>
                <a:xfrm>
                  <a:off x="8489129" y="4453960"/>
                  <a:ext cx="2073196" cy="50917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1600" b="0" i="0" smtClean="0">
                            <a:latin typeface="Cambria Math" panose="02040503050406030204" pitchFamily="18" charset="0"/>
                          </a:rPr>
                          <m:t>tan</m:t>
                        </m:r>
                        <m:r>
                          <a:rPr lang="en-US" sz="1600" b="0" i="0" smtClean="0">
                            <a:latin typeface="Cambria Math" panose="02040503050406030204" pitchFamily="18" charset="0"/>
                          </a:rPr>
                          <m:t>(</m:t>
                        </m:r>
                        <m:f>
                          <m:fPr>
                            <m:ctrlPr>
                              <a:rPr lang="el-GR" sz="1600" b="0" i="1" smtClean="0">
                                <a:latin typeface="Cambria Math" panose="02040503050406030204" pitchFamily="18" charset="0"/>
                              </a:rPr>
                            </m:ctrlPr>
                          </m:fPr>
                          <m:num>
                            <m:r>
                              <a:rPr lang="el-GR" sz="1600" b="0" i="1" smtClean="0">
                                <a:latin typeface="Cambria Math" panose="02040503050406030204" pitchFamily="18" charset="0"/>
                              </a:rPr>
                              <m:t>𝜋</m:t>
                            </m:r>
                          </m:num>
                          <m:den>
                            <m:r>
                              <a:rPr lang="el-GR" sz="1600" b="0" i="1" smtClean="0">
                                <a:latin typeface="Cambria Math" panose="02040503050406030204" pitchFamily="18" charset="0"/>
                              </a:rPr>
                              <m:t>2</m:t>
                            </m:r>
                          </m:den>
                        </m:f>
                        <m:r>
                          <a:rPr lang="en-US" sz="1600" b="0" i="1" smtClean="0">
                            <a:latin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𝛼</m:t>
                        </m:r>
                        <m:r>
                          <a:rPr lang="en-US" sz="1600" b="0" i="1" smtClean="0">
                            <a:latin typeface="Cambria Math" panose="02040503050406030204" pitchFamily="18" charset="0"/>
                            <a:ea typeface="Cambria Math" panose="02040503050406030204" pitchFamily="18" charset="0"/>
                          </a:rPr>
                          <m:t>)= </m:t>
                        </m:r>
                        <m:f>
                          <m:fPr>
                            <m:ctrlPr>
                              <a:rPr lang="en-US" sz="1600" b="0" i="1" smtClean="0">
                                <a:latin typeface="Cambria Math" panose="02040503050406030204" pitchFamily="18" charset="0"/>
                                <a:ea typeface="Cambria Math" panose="02040503050406030204" pitchFamily="18" charset="0"/>
                              </a:rPr>
                            </m:ctrlPr>
                          </m:fPr>
                          <m:num>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𝐼</m:t>
                                </m:r>
                              </m:e>
                              <m:sub>
                                <m:r>
                                  <a:rPr lang="en-US" sz="1600" b="0" i="1" smtClean="0">
                                    <a:latin typeface="Cambria Math" panose="02040503050406030204" pitchFamily="18" charset="0"/>
                                    <a:ea typeface="Cambria Math" panose="02040503050406030204" pitchFamily="18" charset="0"/>
                                  </a:rPr>
                                  <m:t>2</m:t>
                                </m:r>
                              </m:sub>
                            </m:sSub>
                            <m:r>
                              <a:rPr lang="en-US" sz="1600" b="0" i="1" smtClean="0">
                                <a:latin typeface="Cambria Math" panose="02040503050406030204" pitchFamily="18" charset="0"/>
                                <a:ea typeface="Cambria Math" panose="02040503050406030204" pitchFamily="18" charset="0"/>
                              </a:rPr>
                              <m:t>/</m:t>
                            </m:r>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𝐼</m:t>
                                </m:r>
                              </m:e>
                              <m:sub>
                                <m:r>
                                  <m:rPr>
                                    <m:sty m:val="p"/>
                                  </m:rPr>
                                  <a:rPr lang="en-US" sz="1600" b="0" i="0" smtClean="0">
                                    <a:latin typeface="Cambria Math" panose="02040503050406030204" pitchFamily="18" charset="0"/>
                                    <a:ea typeface="Cambria Math" panose="02040503050406030204" pitchFamily="18" charset="0"/>
                                  </a:rPr>
                                  <m:t>nom</m:t>
                                </m:r>
                                <m:r>
                                  <a:rPr lang="en-US" sz="1600" b="0" i="1" smtClean="0">
                                    <a:latin typeface="Cambria Math" panose="02040503050406030204" pitchFamily="18" charset="0"/>
                                    <a:ea typeface="Cambria Math" panose="02040503050406030204" pitchFamily="18" charset="0"/>
                                  </a:rPr>
                                  <m:t>2</m:t>
                                </m:r>
                              </m:sub>
                            </m:sSub>
                          </m:num>
                          <m:den>
                            <m:sSub>
                              <m:sSubPr>
                                <m:ctrlPr>
                                  <a:rPr lang="en-US" sz="1600" i="1" smtClean="0">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𝐼</m:t>
                                </m:r>
                              </m:e>
                              <m:sub>
                                <m:r>
                                  <a:rPr lang="en-US" sz="1600" b="0" i="1" smtClean="0">
                                    <a:latin typeface="Cambria Math" panose="02040503050406030204" pitchFamily="18" charset="0"/>
                                    <a:ea typeface="Cambria Math" panose="02040503050406030204" pitchFamily="18" charset="0"/>
                                  </a:rPr>
                                  <m:t>1</m:t>
                                </m:r>
                              </m:sub>
                            </m:sSub>
                            <m:r>
                              <a:rPr lang="en-US" sz="1600" i="1" smtClean="0">
                                <a:latin typeface="Cambria Math" panose="02040503050406030204" pitchFamily="18" charset="0"/>
                                <a:ea typeface="Cambria Math" panose="02040503050406030204" pitchFamily="18" charset="0"/>
                              </a:rPr>
                              <m:t>/</m:t>
                            </m:r>
                            <m:sSub>
                              <m:sSubPr>
                                <m:ctrlPr>
                                  <a:rPr lang="en-US" sz="1600" i="1">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𝐼</m:t>
                                </m:r>
                              </m:e>
                              <m:sub>
                                <m:r>
                                  <m:rPr>
                                    <m:sty m:val="p"/>
                                  </m:rPr>
                                  <a:rPr lang="en-US" sz="1600" i="0">
                                    <a:latin typeface="Cambria Math" panose="02040503050406030204" pitchFamily="18" charset="0"/>
                                    <a:ea typeface="Cambria Math" panose="02040503050406030204" pitchFamily="18" charset="0"/>
                                  </a:rPr>
                                  <m:t>nom</m:t>
                                </m:r>
                                <m:r>
                                  <a:rPr lang="en-US" sz="1600" b="0" i="1" smtClean="0">
                                    <a:latin typeface="Cambria Math" panose="02040503050406030204" pitchFamily="18" charset="0"/>
                                    <a:ea typeface="Cambria Math" panose="02040503050406030204" pitchFamily="18" charset="0"/>
                                  </a:rPr>
                                  <m:t>1</m:t>
                                </m:r>
                              </m:sub>
                            </m:sSub>
                          </m:den>
                        </m:f>
                      </m:oMath>
                    </m:oMathPara>
                  </a14:m>
                  <a:endParaRPr lang="en-GB" sz="1600" dirty="0"/>
                </a:p>
              </p:txBody>
            </p:sp>
          </mc:Choice>
          <mc:Fallback xmlns="">
            <p:sp>
              <p:nvSpPr>
                <p:cNvPr id="21" name="TextBox 20">
                  <a:extLst>
                    <a:ext uri="{FF2B5EF4-FFF2-40B4-BE49-F238E27FC236}">
                      <a16:creationId xmlns:a16="http://schemas.microsoft.com/office/drawing/2014/main" id="{2ABCBE5B-6DF4-A0F4-6C62-97B23C29310B}"/>
                    </a:ext>
                  </a:extLst>
                </p:cNvPr>
                <p:cNvSpPr txBox="1">
                  <a:spLocks noRot="1" noChangeAspect="1" noMove="1" noResize="1" noEditPoints="1" noAdjustHandles="1" noChangeArrowheads="1" noChangeShapeType="1" noTextEdit="1"/>
                </p:cNvSpPr>
                <p:nvPr/>
              </p:nvSpPr>
              <p:spPr>
                <a:xfrm>
                  <a:off x="8489129" y="4453960"/>
                  <a:ext cx="2073196" cy="509178"/>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4CA9CA9D-0DB6-7DCB-ECA2-B19112BDEC7B}"/>
                    </a:ext>
                  </a:extLst>
                </p:cNvPr>
                <p:cNvSpPr txBox="1"/>
                <p:nvPr/>
              </p:nvSpPr>
              <p:spPr>
                <a:xfrm>
                  <a:off x="10226530" y="2830854"/>
                  <a:ext cx="236015" cy="275322"/>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r>
                          <a:rPr lang="el-GR" b="0" i="1" smtClean="0">
                            <a:solidFill>
                              <a:srgbClr val="00040C"/>
                            </a:solidFill>
                            <a:latin typeface="Cambria Math" panose="02040503050406030204" pitchFamily="18" charset="0"/>
                            <a:ea typeface="Cambria Math" panose="02040503050406030204" pitchFamily="18" charset="0"/>
                          </a:rPr>
                          <m:t>𝛼</m:t>
                        </m:r>
                      </m:oMath>
                    </m:oMathPara>
                  </a14:m>
                  <a:endParaRPr lang="en-GB" dirty="0"/>
                </a:p>
              </p:txBody>
            </p:sp>
          </mc:Choice>
          <mc:Fallback xmlns="">
            <p:sp>
              <p:nvSpPr>
                <p:cNvPr id="22" name="TextBox 21">
                  <a:extLst>
                    <a:ext uri="{FF2B5EF4-FFF2-40B4-BE49-F238E27FC236}">
                      <a16:creationId xmlns:a16="http://schemas.microsoft.com/office/drawing/2014/main" id="{4CA9CA9D-0DB6-7DCB-ECA2-B19112BDEC7B}"/>
                    </a:ext>
                  </a:extLst>
                </p:cNvPr>
                <p:cNvSpPr txBox="1">
                  <a:spLocks noRot="1" noChangeAspect="1" noMove="1" noResize="1" noEditPoints="1" noAdjustHandles="1" noChangeArrowheads="1" noChangeShapeType="1" noTextEdit="1"/>
                </p:cNvSpPr>
                <p:nvPr/>
              </p:nvSpPr>
              <p:spPr>
                <a:xfrm>
                  <a:off x="10226530" y="2830854"/>
                  <a:ext cx="236015" cy="275322"/>
                </a:xfrm>
                <a:prstGeom prst="rect">
                  <a:avLst/>
                </a:prstGeom>
                <a:blipFill>
                  <a:blip r:embed="rId6"/>
                  <a:stretch>
                    <a:fillRect l="-5263" r="-7895"/>
                  </a:stretch>
                </a:blipFill>
              </p:spPr>
              <p:txBody>
                <a:bodyPr/>
                <a:lstStyle/>
                <a:p>
                  <a:r>
                    <a:rPr lang="en-GB">
                      <a:noFill/>
                    </a:rPr>
                    <a:t> </a:t>
                  </a:r>
                </a:p>
              </p:txBody>
            </p:sp>
          </mc:Fallback>
        </mc:AlternateContent>
        <p:pic>
          <p:nvPicPr>
            <p:cNvPr id="17" name="Picture 16" descr="A picture containing laser&#10;&#10;Description automatically generated">
              <a:extLst>
                <a:ext uri="{FF2B5EF4-FFF2-40B4-BE49-F238E27FC236}">
                  <a16:creationId xmlns:a16="http://schemas.microsoft.com/office/drawing/2014/main" id="{B4BDBB97-40BD-163F-AC29-D61781582E0A}"/>
                </a:ext>
              </a:extLst>
            </p:cNvPr>
            <p:cNvPicPr>
              <a:picLocks noChangeAspect="1"/>
            </p:cNvPicPr>
            <p:nvPr/>
          </p:nvPicPr>
          <p:blipFill>
            <a:blip r:embed="rId7"/>
            <a:stretch>
              <a:fillRect/>
            </a:stretch>
          </p:blipFill>
          <p:spPr>
            <a:xfrm>
              <a:off x="8326547" y="2141371"/>
              <a:ext cx="2504936" cy="2199358"/>
            </a:xfrm>
            <a:prstGeom prst="rect">
              <a:avLst/>
            </a:prstGeom>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8B3085EF-5109-0AD8-F046-A83707AB00C6}"/>
                    </a:ext>
                  </a:extLst>
                </p:cNvPr>
                <p:cNvSpPr txBox="1"/>
                <p:nvPr/>
              </p:nvSpPr>
              <p:spPr>
                <a:xfrm>
                  <a:off x="7507205" y="5656807"/>
                  <a:ext cx="3746991" cy="369332"/>
                </a:xfrm>
                <a:prstGeom prst="rect">
                  <a:avLst/>
                </a:prstGeom>
                <a:noFill/>
              </p:spPr>
              <p:txBody>
                <a:bodyPr wrap="square">
                  <a:spAutoFit/>
                </a:bodyPr>
                <a:lstStyle/>
                <a:p>
                  <a14:m>
                    <m:oMath xmlns:m="http://schemas.openxmlformats.org/officeDocument/2006/math">
                      <m:sSubSup>
                        <m:sSubSupPr>
                          <m:ctrlPr>
                            <a:rPr lang="en-GB" i="1" smtClean="0">
                              <a:latin typeface="Cambria Math" panose="02040503050406030204" pitchFamily="18" charset="0"/>
                              <a:cs typeface="Calibri" panose="020F0502020204030204" pitchFamily="34" charset="0"/>
                            </a:rPr>
                          </m:ctrlPr>
                        </m:sSubSupPr>
                        <m:e>
                          <m:r>
                            <a:rPr lang="en-US" i="1">
                              <a:latin typeface="Cambria Math" panose="02040503050406030204" pitchFamily="18" charset="0"/>
                              <a:cs typeface="Calibri" panose="020F0502020204030204" pitchFamily="34" charset="0"/>
                            </a:rPr>
                            <m:t>𝐵</m:t>
                          </m:r>
                        </m:e>
                        <m:sub>
                          <m:r>
                            <a:rPr lang="en-US" i="1">
                              <a:latin typeface="Cambria Math" panose="02040503050406030204" pitchFamily="18" charset="0"/>
                              <a:cs typeface="Calibri" panose="020F0502020204030204" pitchFamily="34" charset="0"/>
                            </a:rPr>
                            <m:t>𝑚</m:t>
                          </m:r>
                        </m:sub>
                        <m:sup>
                          <m:r>
                            <m:rPr>
                              <m:sty m:val="p"/>
                            </m:rPr>
                            <a:rPr lang="en-US" b="0" i="0" smtClean="0">
                              <a:latin typeface="Cambria Math" panose="02040503050406030204" pitchFamily="18" charset="0"/>
                              <a:cs typeface="Calibri" panose="020F0502020204030204" pitchFamily="34" charset="0"/>
                            </a:rPr>
                            <m:t>sat</m:t>
                          </m:r>
                          <m:r>
                            <a:rPr lang="en-US" b="0" i="1" smtClean="0">
                              <a:latin typeface="Cambria Math" panose="02040503050406030204" pitchFamily="18" charset="0"/>
                              <a:cs typeface="Calibri" panose="020F0502020204030204" pitchFamily="34" charset="0"/>
                            </a:rPr>
                            <m:t> </m:t>
                          </m:r>
                        </m:sup>
                      </m:sSubSup>
                      <m:d>
                        <m:dPr>
                          <m:ctrlPr>
                            <a:rPr lang="en-US" b="0" i="1" smtClean="0">
                              <a:solidFill>
                                <a:schemeClr val="tx1"/>
                              </a:solidFill>
                              <a:latin typeface="Cambria Math" panose="02040503050406030204" pitchFamily="18" charset="0"/>
                              <a:cs typeface="Calibri" panose="020F0502020204030204" pitchFamily="34" charset="0"/>
                            </a:rPr>
                          </m:ctrlPr>
                        </m:dPr>
                        <m:e>
                          <m:sSub>
                            <m:sSubPr>
                              <m:ctrlPr>
                                <a:rPr lang="en-US"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i="1">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𝐼</m:t>
                              </m:r>
                            </m:e>
                            <m:sub>
                              <m:r>
                                <m:rPr>
                                  <m:sty m:val="p"/>
                                </m:rPr>
                                <a:rPr lang="en-US">
                                  <a:latin typeface="Cambria Math" panose="02040503050406030204" pitchFamily="18" charset="0"/>
                                  <a:ea typeface="Cambria Math" panose="02040503050406030204" pitchFamily="18" charset="0"/>
                                </a:rPr>
                                <m:t>nom</m:t>
                              </m:r>
                              <m:r>
                                <a:rPr lang="en-US" b="0" i="1" smtClean="0">
                                  <a:latin typeface="Cambria Math" panose="02040503050406030204" pitchFamily="18" charset="0"/>
                                  <a:ea typeface="Cambria Math" panose="02040503050406030204" pitchFamily="18" charset="0"/>
                                </a:rPr>
                                <m:t>1</m:t>
                              </m:r>
                            </m:sub>
                          </m:sSub>
                          <m:r>
                            <a:rPr lang="en-US"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e>
                      </m:d>
                    </m:oMath>
                  </a14:m>
                  <a:r>
                    <a:rPr lang="en-GB" dirty="0"/>
                    <a:t> (normalized)</a:t>
                  </a:r>
                </a:p>
              </p:txBody>
            </p:sp>
          </mc:Choice>
          <mc:Fallback xmlns="">
            <p:sp>
              <p:nvSpPr>
                <p:cNvPr id="2" name="TextBox 1">
                  <a:extLst>
                    <a:ext uri="{FF2B5EF4-FFF2-40B4-BE49-F238E27FC236}">
                      <a16:creationId xmlns:a16="http://schemas.microsoft.com/office/drawing/2014/main" id="{8B3085EF-5109-0AD8-F046-A83707AB00C6}"/>
                    </a:ext>
                  </a:extLst>
                </p:cNvPr>
                <p:cNvSpPr txBox="1">
                  <a:spLocks noRot="1" noChangeAspect="1" noMove="1" noResize="1" noEditPoints="1" noAdjustHandles="1" noChangeArrowheads="1" noChangeShapeType="1" noTextEdit="1"/>
                </p:cNvSpPr>
                <p:nvPr/>
              </p:nvSpPr>
              <p:spPr>
                <a:xfrm>
                  <a:off x="7507205" y="5656807"/>
                  <a:ext cx="3746991" cy="369332"/>
                </a:xfrm>
                <a:prstGeom prst="rect">
                  <a:avLst/>
                </a:prstGeom>
                <a:blipFill>
                  <a:blip r:embed="rId8"/>
                  <a:stretch>
                    <a:fillRect t="-9836" b="-24590"/>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B48A4484-E967-CD13-0C3B-E708DCE9BB76}"/>
                </a:ext>
              </a:extLst>
            </p:cNvPr>
            <p:cNvSpPr txBox="1"/>
            <p:nvPr/>
          </p:nvSpPr>
          <p:spPr>
            <a:xfrm>
              <a:off x="7572421" y="5285623"/>
              <a:ext cx="3620481" cy="830997"/>
            </a:xfrm>
            <a:prstGeom prst="rect">
              <a:avLst/>
            </a:prstGeom>
            <a:noFill/>
          </p:spPr>
          <p:txBody>
            <a:bodyPr wrap="square" lIns="0" tIns="0" rIns="0" bIns="0" rtlCol="0">
              <a:spAutoFit/>
            </a:bodyPr>
            <a:lstStyle/>
            <a:p>
              <a:pPr algn="l"/>
              <a:r>
                <a:rPr lang="en-US" sz="1600" b="1" dirty="0"/>
                <a:t>Boundary line:</a:t>
              </a:r>
            </a:p>
            <a:p>
              <a:pPr algn="l"/>
              <a:endParaRPr lang="en-US" dirty="0"/>
            </a:p>
            <a:p>
              <a:pPr algn="l"/>
              <a:endParaRPr lang="en-GB" dirty="0"/>
            </a:p>
          </p:txBody>
        </p:sp>
      </p:grpSp>
      <p:sp>
        <p:nvSpPr>
          <p:cNvPr id="10" name="Date Placeholder 3">
            <a:extLst>
              <a:ext uri="{FF2B5EF4-FFF2-40B4-BE49-F238E27FC236}">
                <a16:creationId xmlns:a16="http://schemas.microsoft.com/office/drawing/2014/main" id="{7B744235-9E6B-3A92-43FB-E984BDA1053C}"/>
              </a:ext>
            </a:extLst>
          </p:cNvPr>
          <p:cNvSpPr>
            <a:spLocks noGrp="1"/>
          </p:cNvSpPr>
          <p:nvPr>
            <p:ph type="dt" sz="half" idx="10"/>
          </p:nvPr>
        </p:nvSpPr>
        <p:spPr>
          <a:xfrm>
            <a:off x="3457213" y="6368014"/>
            <a:ext cx="944159" cy="365125"/>
          </a:xfrm>
        </p:spPr>
        <p:txBody>
          <a:bodyPr/>
          <a:lstStyle/>
          <a:p>
            <a:r>
              <a:rPr lang="en-US" sz="1200" dirty="0"/>
              <a:t>02/11/2022</a:t>
            </a:r>
          </a:p>
        </p:txBody>
      </p:sp>
      <p:sp>
        <p:nvSpPr>
          <p:cNvPr id="16" name="Title 2">
            <a:extLst>
              <a:ext uri="{FF2B5EF4-FFF2-40B4-BE49-F238E27FC236}">
                <a16:creationId xmlns:a16="http://schemas.microsoft.com/office/drawing/2014/main" id="{BB1B4820-2453-8A95-A76F-D168AAB9F09E}"/>
              </a:ext>
            </a:extLst>
          </p:cNvPr>
          <p:cNvSpPr txBox="1">
            <a:spLocks/>
          </p:cNvSpPr>
          <p:nvPr/>
        </p:nvSpPr>
        <p:spPr>
          <a:xfrm>
            <a:off x="265134" y="178503"/>
            <a:ext cx="11376025"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t>Example 2: </a:t>
            </a:r>
            <a:br>
              <a:rPr lang="en-US" sz="3200" dirty="0"/>
            </a:br>
            <a:r>
              <a:rPr lang="en-US" sz="3200" dirty="0"/>
              <a:t>Saturation model for MCBXFB (A1) </a:t>
            </a:r>
            <a:endParaRPr lang="en-GB" sz="3200" dirty="0"/>
          </a:p>
        </p:txBody>
      </p:sp>
      <p:cxnSp>
        <p:nvCxnSpPr>
          <p:cNvPr id="18" name="Straight Arrow Connector 17">
            <a:extLst>
              <a:ext uri="{FF2B5EF4-FFF2-40B4-BE49-F238E27FC236}">
                <a16:creationId xmlns:a16="http://schemas.microsoft.com/office/drawing/2014/main" id="{E1489F0F-52F6-B055-2989-277255885D95}"/>
              </a:ext>
            </a:extLst>
          </p:cNvPr>
          <p:cNvCxnSpPr>
            <a:cxnSpLocks/>
          </p:cNvCxnSpPr>
          <p:nvPr/>
        </p:nvCxnSpPr>
        <p:spPr>
          <a:xfrm flipH="1">
            <a:off x="1865453" y="3463613"/>
            <a:ext cx="317716" cy="2806"/>
          </a:xfrm>
          <a:prstGeom prst="straightConnector1">
            <a:avLst/>
          </a:prstGeom>
          <a:ln>
            <a:solidFill>
              <a:srgbClr val="00051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9DAAF64-30AF-D559-38F7-EE0275B4EC6C}"/>
              </a:ext>
            </a:extLst>
          </p:cNvPr>
          <p:cNvSpPr txBox="1"/>
          <p:nvPr/>
        </p:nvSpPr>
        <p:spPr>
          <a:xfrm>
            <a:off x="2262329" y="3378974"/>
            <a:ext cx="1534332" cy="169277"/>
          </a:xfrm>
          <a:prstGeom prst="rect">
            <a:avLst/>
          </a:prstGeom>
          <a:noFill/>
        </p:spPr>
        <p:txBody>
          <a:bodyPr wrap="square" lIns="0" tIns="0" rIns="0" bIns="0" rtlCol="0">
            <a:spAutoFit/>
          </a:bodyPr>
          <a:lstStyle/>
          <a:p>
            <a:pPr algn="l"/>
            <a:r>
              <a:rPr lang="en-US" sz="1100" dirty="0">
                <a:solidFill>
                  <a:srgbClr val="000510"/>
                </a:solidFill>
              </a:rPr>
              <a:t>Boundary line</a:t>
            </a:r>
            <a:endParaRPr lang="en-GB" sz="1100" dirty="0">
              <a:solidFill>
                <a:srgbClr val="000510"/>
              </a:solidFill>
            </a:endParaRPr>
          </a:p>
        </p:txBody>
      </p:sp>
    </p:spTree>
    <p:extLst>
      <p:ext uri="{BB962C8B-B14F-4D97-AF65-F5344CB8AC3E}">
        <p14:creationId xmlns:p14="http://schemas.microsoft.com/office/powerpoint/2010/main" val="3018522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407987" y="1709738"/>
            <a:ext cx="11376000" cy="2852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US" dirty="0"/>
              <a:t>Part 4: </a:t>
            </a:r>
            <a:r>
              <a:rPr lang="en-GB" i="0" dirty="0">
                <a:effectLst/>
                <a:latin typeface="Arial (Headings)"/>
              </a:rPr>
              <a:t>Results for MCBXFA</a:t>
            </a:r>
            <a:endParaRPr dirty="0">
              <a:latin typeface="Arial (Headings)"/>
            </a:endParaRPr>
          </a:p>
        </p:txBody>
      </p:sp>
      <p:sp>
        <p:nvSpPr>
          <p:cNvPr id="173" name="Google Shape;173;p24"/>
          <p:cNvSpPr txBox="1">
            <a:spLocks noGrp="1"/>
          </p:cNvSpPr>
          <p:nvPr>
            <p:ph type="sldNum" idx="12"/>
          </p:nvPr>
        </p:nvSpPr>
        <p:spPr>
          <a:xfrm>
            <a:off x="11107546" y="6356350"/>
            <a:ext cx="681300" cy="3651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13</a:t>
            </a:fld>
            <a:endParaRPr/>
          </a:p>
        </p:txBody>
      </p:sp>
      <p:sp>
        <p:nvSpPr>
          <p:cNvPr id="3" name="Footer Placeholder 4">
            <a:extLst>
              <a:ext uri="{FF2B5EF4-FFF2-40B4-BE49-F238E27FC236}">
                <a16:creationId xmlns:a16="http://schemas.microsoft.com/office/drawing/2014/main" id="{7F399A84-DD61-0100-56AC-FA72BBA58318}"/>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5" name="Date Placeholder 3">
            <a:extLst>
              <a:ext uri="{FF2B5EF4-FFF2-40B4-BE49-F238E27FC236}">
                <a16:creationId xmlns:a16="http://schemas.microsoft.com/office/drawing/2014/main" id="{F546DC73-CC44-A793-4233-1F260A5F0044}"/>
              </a:ext>
            </a:extLst>
          </p:cNvPr>
          <p:cNvSpPr txBox="1">
            <a:spLocks/>
          </p:cNvSpPr>
          <p:nvPr/>
        </p:nvSpPr>
        <p:spPr>
          <a:xfrm>
            <a:off x="3511119" y="6356350"/>
            <a:ext cx="944159"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12/07/2023</a:t>
            </a:r>
          </a:p>
        </p:txBody>
      </p:sp>
    </p:spTree>
    <p:extLst>
      <p:ext uri="{BB962C8B-B14F-4D97-AF65-F5344CB8AC3E}">
        <p14:creationId xmlns:p14="http://schemas.microsoft.com/office/powerpoint/2010/main" val="24646706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2C4B7EA-97DB-85C4-C155-BECD7860B6FE}"/>
              </a:ext>
            </a:extLst>
          </p:cNvPr>
          <p:cNvSpPr/>
          <p:nvPr/>
        </p:nvSpPr>
        <p:spPr>
          <a:xfrm>
            <a:off x="0" y="1895476"/>
            <a:ext cx="12191999" cy="2524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Slide Number Placeholder 4">
            <a:extLst>
              <a:ext uri="{FF2B5EF4-FFF2-40B4-BE49-F238E27FC236}">
                <a16:creationId xmlns:a16="http://schemas.microsoft.com/office/drawing/2014/main" id="{F34B8149-4DD3-51BC-D1CC-51660AE96758}"/>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6" name="TextBox 5">
            <a:extLst>
              <a:ext uri="{FF2B5EF4-FFF2-40B4-BE49-F238E27FC236}">
                <a16:creationId xmlns:a16="http://schemas.microsoft.com/office/drawing/2014/main" id="{0FD640EA-93BA-5EA7-1BAD-73E297FA819D}"/>
              </a:ext>
            </a:extLst>
          </p:cNvPr>
          <p:cNvSpPr txBox="1"/>
          <p:nvPr/>
        </p:nvSpPr>
        <p:spPr>
          <a:xfrm>
            <a:off x="0" y="2648597"/>
            <a:ext cx="12191999" cy="1015663"/>
          </a:xfrm>
          <a:prstGeom prst="rect">
            <a:avLst/>
          </a:prstGeom>
          <a:noFill/>
        </p:spPr>
        <p:txBody>
          <a:bodyPr wrap="square" lIns="0" tIns="0" rIns="0" bIns="0" rtlCol="0">
            <a:spAutoFit/>
          </a:bodyPr>
          <a:lstStyle/>
          <a:p>
            <a:pPr algn="ctr"/>
            <a:r>
              <a:rPr lang="en-US" sz="6600" dirty="0">
                <a:solidFill>
                  <a:schemeClr val="bg1"/>
                </a:solidFill>
              </a:rPr>
              <a:t>B1 / A1</a:t>
            </a:r>
            <a:endParaRPr lang="en-GB" sz="6600" dirty="0">
              <a:solidFill>
                <a:schemeClr val="bg1"/>
              </a:solidFill>
            </a:endParaRPr>
          </a:p>
        </p:txBody>
      </p:sp>
    </p:spTree>
    <p:extLst>
      <p:ext uri="{BB962C8B-B14F-4D97-AF65-F5344CB8AC3E}">
        <p14:creationId xmlns:p14="http://schemas.microsoft.com/office/powerpoint/2010/main" val="2902658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Google Shape;173;p24"/>
          <p:cNvSpPr txBox="1">
            <a:spLocks noGrp="1"/>
          </p:cNvSpPr>
          <p:nvPr>
            <p:ph type="sldNum" idx="12"/>
          </p:nvPr>
        </p:nvSpPr>
        <p:spPr>
          <a:xfrm>
            <a:off x="11107546" y="6356350"/>
            <a:ext cx="681300" cy="3651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15</a:t>
            </a:fld>
            <a:endParaRPr/>
          </a:p>
        </p:txBody>
      </p:sp>
      <p:sp>
        <p:nvSpPr>
          <p:cNvPr id="2" name="Date Placeholder 3">
            <a:extLst>
              <a:ext uri="{FF2B5EF4-FFF2-40B4-BE49-F238E27FC236}">
                <a16:creationId xmlns:a16="http://schemas.microsoft.com/office/drawing/2014/main" id="{B4A24694-B518-0F91-2D34-E00F46ED622B}"/>
              </a:ext>
            </a:extLst>
          </p:cNvPr>
          <p:cNvSpPr>
            <a:spLocks noGrp="1"/>
          </p:cNvSpPr>
          <p:nvPr>
            <p:ph type="dt" sz="half" idx="10"/>
          </p:nvPr>
        </p:nvSpPr>
        <p:spPr>
          <a:xfrm>
            <a:off x="3457213" y="6368014"/>
            <a:ext cx="944159" cy="365125"/>
          </a:xfrm>
        </p:spPr>
        <p:txBody>
          <a:bodyPr/>
          <a:lstStyle/>
          <a:p>
            <a:r>
              <a:rPr lang="en-US" sz="1200" dirty="0"/>
              <a:t>12/07/2023</a:t>
            </a:r>
          </a:p>
        </p:txBody>
      </p:sp>
      <p:sp>
        <p:nvSpPr>
          <p:cNvPr id="3" name="Footer Placeholder 4">
            <a:extLst>
              <a:ext uri="{FF2B5EF4-FFF2-40B4-BE49-F238E27FC236}">
                <a16:creationId xmlns:a16="http://schemas.microsoft.com/office/drawing/2014/main" id="{7F399A84-DD61-0100-56AC-FA72BBA58318}"/>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6" name="Title 1">
            <a:extLst>
              <a:ext uri="{FF2B5EF4-FFF2-40B4-BE49-F238E27FC236}">
                <a16:creationId xmlns:a16="http://schemas.microsoft.com/office/drawing/2014/main" id="{F8984DBB-8DC2-AA1F-D344-BD7D2EC61314}"/>
              </a:ext>
            </a:extLst>
          </p:cNvPr>
          <p:cNvSpPr>
            <a:spLocks noGrp="1"/>
          </p:cNvSpPr>
          <p:nvPr>
            <p:ph type="title"/>
          </p:nvPr>
        </p:nvSpPr>
        <p:spPr>
          <a:xfrm>
            <a:off x="407988" y="365125"/>
            <a:ext cx="11380812" cy="1084263"/>
          </a:xfrm>
        </p:spPr>
        <p:txBody>
          <a:bodyPr anchor="t">
            <a:normAutofit/>
          </a:bodyPr>
          <a:lstStyle/>
          <a:p>
            <a:r>
              <a:rPr lang="en-US" sz="3600" dirty="0"/>
              <a:t>Reference cycle: Geometric term and Residuals (B1)</a:t>
            </a:r>
            <a:endParaRPr lang="en-GB" sz="3600" dirty="0"/>
          </a:p>
        </p:txBody>
      </p:sp>
      <p:pic>
        <p:nvPicPr>
          <p:cNvPr id="7" name="Picture 2">
            <a:extLst>
              <a:ext uri="{FF2B5EF4-FFF2-40B4-BE49-F238E27FC236}">
                <a16:creationId xmlns:a16="http://schemas.microsoft.com/office/drawing/2014/main" id="{698A0BAC-4F29-3F23-0B49-B1DD946F94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8871" y="1618473"/>
            <a:ext cx="3876089" cy="316207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D22F612D-9C57-D054-2A48-CF41170C6F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64960" y="1631944"/>
            <a:ext cx="4870256" cy="316207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0426AC3-6699-8483-3D6E-F47B392C4937}"/>
                  </a:ext>
                </a:extLst>
              </p:cNvPr>
              <p:cNvSpPr txBox="1"/>
              <p:nvPr/>
            </p:nvSpPr>
            <p:spPr>
              <a:xfrm>
                <a:off x="0" y="4949631"/>
                <a:ext cx="12192000" cy="1376513"/>
              </a:xfrm>
              <a:prstGeom prst="rect">
                <a:avLst/>
              </a:prstGeom>
              <a:solidFill>
                <a:schemeClr val="tx2">
                  <a:lumMod val="25000"/>
                  <a:lumOff val="75000"/>
                </a:schemeClr>
              </a:solidFill>
            </p:spPr>
            <p:txBody>
              <a:bodyPr wrap="square" lIns="72000" tIns="72000" rIns="72000" bIns="72000" rtlCol="0" anchor="ctr">
                <a:spAutoFit/>
              </a:bodyPr>
              <a:lstStyle/>
              <a:p>
                <a:pPr marL="342900" indent="-342900">
                  <a:buFont typeface="Arial" panose="020B0604020202020204" pitchFamily="34" charset="0"/>
                  <a:buChar char="•"/>
                </a:pPr>
                <a:r>
                  <a:rPr lang="en-GB" sz="2000" dirty="0"/>
                  <a:t>The geometric term is computed for datapoints within the linear range (below saturation)</a:t>
                </a:r>
              </a:p>
              <a:p>
                <a:pPr marL="342900" indent="-342900">
                  <a:buFont typeface="Arial" panose="020B0604020202020204" pitchFamily="34" charset="0"/>
                  <a:buChar char="•"/>
                </a:pPr>
                <a:r>
                  <a:rPr lang="en-GB" sz="2000" dirty="0"/>
                  <a:t>A non-linearity is observed in the residuals from the linear term; normalization: 4.5 Tm </a:t>
                </a:r>
                <a14:m>
                  <m:oMath xmlns:m="http://schemas.openxmlformats.org/officeDocument/2006/math">
                    <m:r>
                      <a:rPr lang="en-GB" sz="2000" i="1" smtClean="0">
                        <a:latin typeface="Cambria Math" panose="02040503050406030204" pitchFamily="18" charset="0"/>
                        <a:ea typeface="Cambria Math" panose="02040503050406030204" pitchFamily="18" charset="0"/>
                      </a:rPr>
                      <m:t>×</m:t>
                    </m:r>
                  </m:oMath>
                </a14:m>
                <a:r>
                  <a:rPr lang="en-GB" sz="2000" dirty="0"/>
                  <a:t> sign(</a:t>
                </a:r>
                <a14:m>
                  <m:oMath xmlns:m="http://schemas.openxmlformats.org/officeDocument/2006/math">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1</m:t>
                        </m:r>
                      </m:sub>
                    </m:sSub>
                  </m:oMath>
                </a14:m>
                <a:r>
                  <a:rPr lang="en-GB" sz="2000" dirty="0"/>
                  <a:t>).</a:t>
                </a:r>
                <a:endParaRPr lang="en-US" sz="2000" dirty="0">
                  <a:solidFill>
                    <a:srgbClr val="0033A0"/>
                  </a:solidFill>
                  <a:latin typeface="+mj-lt"/>
                </a:endParaRPr>
              </a:p>
              <a:p>
                <a:pPr marL="342900" indent="-342900">
                  <a:buFont typeface="Arial" panose="020B0604020202020204" pitchFamily="34" charset="0"/>
                  <a:buChar char="•"/>
                </a:pPr>
                <a:r>
                  <a:rPr lang="en-US" sz="2000" dirty="0">
                    <a:solidFill>
                      <a:srgbClr val="0033A0"/>
                    </a:solidFill>
                    <a:latin typeface="+mj-lt"/>
                  </a:rPr>
                  <a:t>S</a:t>
                </a:r>
                <a:r>
                  <a:rPr lang="en-US" sz="2000" b="0" dirty="0">
                    <a:solidFill>
                      <a:srgbClr val="0033A0"/>
                    </a:solidFill>
                    <a:latin typeface="+mj-lt"/>
                  </a:rPr>
                  <a:t>aturation at high field is below 6 units. </a:t>
                </a:r>
              </a:p>
              <a:p>
                <a:pPr marL="342900" indent="-342900">
                  <a:buFont typeface="Arial" panose="020B0604020202020204" pitchFamily="34" charset="0"/>
                  <a:buChar char="•"/>
                </a:pPr>
                <a:r>
                  <a:rPr lang="en-US" sz="2000" b="0" dirty="0">
                    <a:solidFill>
                      <a:srgbClr val="0033A0"/>
                    </a:solidFill>
                    <a:latin typeface="+mj-lt"/>
                    <a:cs typeface="Calibri" panose="020F0502020204030204" pitchFamily="34" charset="0"/>
                  </a:rPr>
                  <a:t>The maximum error from the linear term is </a:t>
                </a:r>
                <a:r>
                  <a:rPr lang="en-US" sz="2000" b="0" dirty="0">
                    <a:solidFill>
                      <a:srgbClr val="0033A0"/>
                    </a:solidFill>
                    <a:latin typeface="+mj-lt"/>
                  </a:rPr>
                  <a:t>due to magnetization at low field.</a:t>
                </a:r>
                <a:endParaRPr lang="en-GB" sz="2000" dirty="0"/>
              </a:p>
            </p:txBody>
          </p:sp>
        </mc:Choice>
        <mc:Fallback xmlns="">
          <p:sp>
            <p:nvSpPr>
              <p:cNvPr id="9" name="TextBox 8">
                <a:extLst>
                  <a:ext uri="{FF2B5EF4-FFF2-40B4-BE49-F238E27FC236}">
                    <a16:creationId xmlns:a16="http://schemas.microsoft.com/office/drawing/2014/main" id="{C0426AC3-6699-8483-3D6E-F47B392C4937}"/>
                  </a:ext>
                </a:extLst>
              </p:cNvPr>
              <p:cNvSpPr txBox="1">
                <a:spLocks noRot="1" noChangeAspect="1" noMove="1" noResize="1" noEditPoints="1" noAdjustHandles="1" noChangeArrowheads="1" noChangeShapeType="1" noTextEdit="1"/>
              </p:cNvSpPr>
              <p:nvPr/>
            </p:nvSpPr>
            <p:spPr>
              <a:xfrm>
                <a:off x="0" y="4949631"/>
                <a:ext cx="12192000" cy="1376513"/>
              </a:xfrm>
              <a:prstGeom prst="rect">
                <a:avLst/>
              </a:prstGeom>
              <a:blipFill>
                <a:blip r:embed="rId5"/>
                <a:stretch>
                  <a:fillRect l="-600" b="-5752"/>
                </a:stretch>
              </a:blipFill>
            </p:spPr>
            <p:txBody>
              <a:bodyPr/>
              <a:lstStyle/>
              <a:p>
                <a:r>
                  <a:rPr lang="en-GB">
                    <a:noFill/>
                  </a:rPr>
                  <a:t> </a:t>
                </a:r>
              </a:p>
            </p:txBody>
          </p:sp>
        </mc:Fallback>
      </mc:AlternateContent>
      <p:pic>
        <p:nvPicPr>
          <p:cNvPr id="10" name="Picture 2">
            <a:extLst>
              <a:ext uri="{FF2B5EF4-FFF2-40B4-BE49-F238E27FC236}">
                <a16:creationId xmlns:a16="http://schemas.microsoft.com/office/drawing/2014/main" id="{94872000-50AA-3FFD-0A31-DB382670D66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338" y="2033520"/>
            <a:ext cx="2839453" cy="209664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359CBC1-61F6-363E-7F61-DC3FBF33F769}"/>
              </a:ext>
            </a:extLst>
          </p:cNvPr>
          <p:cNvSpPr txBox="1"/>
          <p:nvPr/>
        </p:nvSpPr>
        <p:spPr>
          <a:xfrm>
            <a:off x="873085" y="1631944"/>
            <a:ext cx="1892967" cy="276999"/>
          </a:xfrm>
          <a:prstGeom prst="rect">
            <a:avLst/>
          </a:prstGeom>
          <a:noFill/>
        </p:spPr>
        <p:txBody>
          <a:bodyPr wrap="square" lIns="0" tIns="0" rIns="0" bIns="0" rtlCol="0">
            <a:spAutoFit/>
          </a:bodyPr>
          <a:lstStyle/>
          <a:p>
            <a:pPr algn="l"/>
            <a:r>
              <a:rPr lang="en-US" i="1" dirty="0"/>
              <a:t>Reference cycle</a:t>
            </a:r>
            <a:endParaRPr lang="en-GB" i="1" dirty="0"/>
          </a:p>
        </p:txBody>
      </p:sp>
    </p:spTree>
    <p:extLst>
      <p:ext uri="{BB962C8B-B14F-4D97-AF65-F5344CB8AC3E}">
        <p14:creationId xmlns:p14="http://schemas.microsoft.com/office/powerpoint/2010/main" val="3781529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Google Shape;173;p24"/>
          <p:cNvSpPr txBox="1">
            <a:spLocks noGrp="1"/>
          </p:cNvSpPr>
          <p:nvPr>
            <p:ph type="sldNum" idx="12"/>
          </p:nvPr>
        </p:nvSpPr>
        <p:spPr>
          <a:xfrm>
            <a:off x="11107546" y="6356350"/>
            <a:ext cx="681300" cy="3651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16</a:t>
            </a:fld>
            <a:endParaRPr/>
          </a:p>
        </p:txBody>
      </p:sp>
      <p:sp>
        <p:nvSpPr>
          <p:cNvPr id="3" name="Footer Placeholder 4">
            <a:extLst>
              <a:ext uri="{FF2B5EF4-FFF2-40B4-BE49-F238E27FC236}">
                <a16:creationId xmlns:a16="http://schemas.microsoft.com/office/drawing/2014/main" id="{7F399A84-DD61-0100-56AC-FA72BBA58318}"/>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4" name="Title 1">
            <a:extLst>
              <a:ext uri="{FF2B5EF4-FFF2-40B4-BE49-F238E27FC236}">
                <a16:creationId xmlns:a16="http://schemas.microsoft.com/office/drawing/2014/main" id="{19106829-4244-44CC-67CF-05C4D0A25076}"/>
              </a:ext>
            </a:extLst>
          </p:cNvPr>
          <p:cNvSpPr>
            <a:spLocks noGrp="1"/>
          </p:cNvSpPr>
          <p:nvPr>
            <p:ph type="title"/>
          </p:nvPr>
        </p:nvSpPr>
        <p:spPr>
          <a:xfrm>
            <a:off x="407988" y="365125"/>
            <a:ext cx="11380812" cy="1084263"/>
          </a:xfrm>
        </p:spPr>
        <p:txBody>
          <a:bodyPr anchor="t">
            <a:normAutofit/>
          </a:bodyPr>
          <a:lstStyle/>
          <a:p>
            <a:r>
              <a:rPr lang="en-GB" sz="3600" dirty="0"/>
              <a:t>Combined powering: Residuals (B1)</a:t>
            </a:r>
          </a:p>
        </p:txBody>
      </p:sp>
      <p:sp>
        <p:nvSpPr>
          <p:cNvPr id="5" name="TextBox 4">
            <a:extLst>
              <a:ext uri="{FF2B5EF4-FFF2-40B4-BE49-F238E27FC236}">
                <a16:creationId xmlns:a16="http://schemas.microsoft.com/office/drawing/2014/main" id="{FE98DDA1-4C7D-0E5A-6301-D0131615A96E}"/>
              </a:ext>
            </a:extLst>
          </p:cNvPr>
          <p:cNvSpPr txBox="1"/>
          <p:nvPr/>
        </p:nvSpPr>
        <p:spPr>
          <a:xfrm>
            <a:off x="0" y="5575129"/>
            <a:ext cx="12192000" cy="760959"/>
          </a:xfrm>
          <a:prstGeom prst="rect">
            <a:avLst/>
          </a:prstGeom>
          <a:solidFill>
            <a:schemeClr val="tx2">
              <a:lumMod val="25000"/>
              <a:lumOff val="75000"/>
            </a:schemeClr>
          </a:solidFill>
        </p:spPr>
        <p:txBody>
          <a:bodyPr wrap="square" lIns="72000" tIns="72000" rIns="72000" bIns="72000" rtlCol="0" anchor="ctr">
            <a:spAutoFit/>
          </a:bodyPr>
          <a:lstStyle/>
          <a:p>
            <a:pPr marL="342900" indent="-342900">
              <a:buFont typeface="Arial" panose="020B0604020202020204" pitchFamily="34" charset="0"/>
              <a:buChar char="•"/>
            </a:pPr>
            <a:r>
              <a:rPr lang="en-GB" sz="2000" dirty="0"/>
              <a:t>At high field, the saturation increases as a function of current in the outer aperture (up to 205 units). </a:t>
            </a:r>
          </a:p>
          <a:p>
            <a:pPr marL="342900" indent="-342900">
              <a:buFont typeface="Arial" panose="020B0604020202020204" pitchFamily="34" charset="0"/>
              <a:buChar char="•"/>
            </a:pPr>
            <a:r>
              <a:rPr lang="en-GB" sz="2000" dirty="0"/>
              <a:t>At low field, the magnetization is within ±10 units with the maximum error for a reference cycle. </a:t>
            </a:r>
          </a:p>
        </p:txBody>
      </p:sp>
      <p:sp>
        <p:nvSpPr>
          <p:cNvPr id="7" name="Date Placeholder 3">
            <a:extLst>
              <a:ext uri="{FF2B5EF4-FFF2-40B4-BE49-F238E27FC236}">
                <a16:creationId xmlns:a16="http://schemas.microsoft.com/office/drawing/2014/main" id="{19BEFFF6-A56C-9732-0066-09801DD979FA}"/>
              </a:ext>
            </a:extLst>
          </p:cNvPr>
          <p:cNvSpPr txBox="1">
            <a:spLocks/>
          </p:cNvSpPr>
          <p:nvPr/>
        </p:nvSpPr>
        <p:spPr>
          <a:xfrm>
            <a:off x="3511119" y="6356350"/>
            <a:ext cx="944159"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12/07/2023</a:t>
            </a:r>
          </a:p>
        </p:txBody>
      </p:sp>
      <p:pic>
        <p:nvPicPr>
          <p:cNvPr id="2" name="Picture 6">
            <a:extLst>
              <a:ext uri="{FF2B5EF4-FFF2-40B4-BE49-F238E27FC236}">
                <a16:creationId xmlns:a16="http://schemas.microsoft.com/office/drawing/2014/main" id="{BB66EF62-0E3F-45BD-726D-73DB819DA9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9632" y="1449388"/>
            <a:ext cx="8129847" cy="3749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03899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GB" dirty="0"/>
                  <a:t>Function </a:t>
                </a:r>
                <a14:m>
                  <m:oMath xmlns:m="http://schemas.openxmlformats.org/officeDocument/2006/math">
                    <m:sSubSup>
                      <m:sSubSupPr>
                        <m:ctrlPr>
                          <a:rPr lang="en-GB" sz="3600" i="1" smtClean="0">
                            <a:solidFill>
                              <a:srgbClr val="0033A0"/>
                            </a:solidFill>
                            <a:latin typeface="Cambria Math" panose="02040503050406030204" pitchFamily="18" charset="0"/>
                            <a:cs typeface="Calibri" panose="020F0502020204030204" pitchFamily="34" charset="0"/>
                          </a:rPr>
                        </m:ctrlPr>
                      </m:sSubSupPr>
                      <m:e>
                        <m:r>
                          <a:rPr lang="en-US" sz="3600" b="1" i="1">
                            <a:solidFill>
                              <a:srgbClr val="0033A0"/>
                            </a:solidFill>
                            <a:latin typeface="Cambria Math" panose="02040503050406030204" pitchFamily="18" charset="0"/>
                            <a:cs typeface="Calibri" panose="020F0502020204030204" pitchFamily="34" charset="0"/>
                          </a:rPr>
                          <m:t>𝑮</m:t>
                        </m:r>
                      </m:e>
                      <m:sub>
                        <m:r>
                          <a:rPr lang="en-US" sz="3600" b="1" i="1" smtClean="0">
                            <a:solidFill>
                              <a:srgbClr val="0033A0"/>
                            </a:solidFill>
                            <a:latin typeface="Cambria Math" panose="02040503050406030204" pitchFamily="18" charset="0"/>
                            <a:cs typeface="Calibri" panose="020F0502020204030204" pitchFamily="34" charset="0"/>
                          </a:rPr>
                          <m:t>𝟏</m:t>
                        </m:r>
                      </m:sub>
                      <m:sup>
                        <m:r>
                          <a:rPr lang="en-US" sz="3600" b="1" i="1">
                            <a:solidFill>
                              <a:srgbClr val="0033A0"/>
                            </a:solidFill>
                            <a:latin typeface="Cambria Math" panose="02040503050406030204" pitchFamily="18" charset="0"/>
                            <a:cs typeface="Calibri" panose="020F0502020204030204" pitchFamily="34" charset="0"/>
                          </a:rPr>
                          <m:t>𝑩</m:t>
                        </m:r>
                      </m:sup>
                    </m:sSubSup>
                    <m:r>
                      <a:rPr lang="en-US"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3600" i="1">
                            <a:solidFill>
                              <a:srgbClr val="0033A0"/>
                            </a:solidFill>
                            <a:latin typeface="Cambria Math" panose="02040503050406030204" pitchFamily="18" charset="0"/>
                            <a:ea typeface="Cambria Math" panose="02040503050406030204" pitchFamily="18" charset="0"/>
                            <a:cs typeface="Calibri" panose="020F0502020204030204" pitchFamily="34" charset="0"/>
                          </a:rPr>
                        </m:ctrlPr>
                      </m:sSubPr>
                      <m:e>
                        <m:r>
                          <a:rPr lang="en-US" sz="3600" b="1" i="1">
                            <a:solidFill>
                              <a:srgbClr val="0033A0"/>
                            </a:solidFill>
                            <a:latin typeface="Cambria Math" panose="02040503050406030204" pitchFamily="18" charset="0"/>
                            <a:ea typeface="Cambria Math" panose="02040503050406030204" pitchFamily="18" charset="0"/>
                            <a:cs typeface="Calibri" panose="020F0502020204030204" pitchFamily="34" charset="0"/>
                          </a:rPr>
                          <m:t>𝑰</m:t>
                        </m:r>
                      </m:e>
                      <m:sub>
                        <m:r>
                          <a:rPr lang="en-US"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𝟏</m:t>
                        </m:r>
                      </m:sub>
                    </m:sSub>
                    <m:r>
                      <a:rPr lang="en-GB"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3600" i="1">
                            <a:solidFill>
                              <a:srgbClr val="0033A0"/>
                            </a:solidFill>
                            <a:latin typeface="Cambria Math" panose="02040503050406030204" pitchFamily="18" charset="0"/>
                            <a:ea typeface="Cambria Math" panose="02040503050406030204" pitchFamily="18" charset="0"/>
                            <a:cs typeface="Calibri" panose="020F0502020204030204" pitchFamily="34" charset="0"/>
                          </a:rPr>
                        </m:ctrlPr>
                      </m:sSubPr>
                      <m:e>
                        <m:r>
                          <a:rPr lang="en-US" sz="3600" b="1" i="1">
                            <a:solidFill>
                              <a:srgbClr val="0033A0"/>
                            </a:solidFill>
                            <a:latin typeface="Cambria Math" panose="02040503050406030204" pitchFamily="18" charset="0"/>
                            <a:ea typeface="Cambria Math" panose="02040503050406030204" pitchFamily="18" charset="0"/>
                            <a:cs typeface="Calibri" panose="020F0502020204030204" pitchFamily="34" charset="0"/>
                          </a:rPr>
                          <m:t>𝑰</m:t>
                        </m:r>
                      </m:e>
                      <m:sub>
                        <m:r>
                          <a:rPr lang="en-US"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𝟐</m:t>
                        </m:r>
                      </m:sub>
                    </m:sSub>
                    <m:r>
                      <a:rPr lang="en-US"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m:t>
                    </m:r>
                  </m:oMath>
                </a14:m>
                <a:r>
                  <a:rPr lang="en-US" dirty="0"/>
                  <a:t> </a:t>
                </a:r>
                <a:endParaRPr lang="en-GB" dirty="0"/>
              </a:p>
            </p:txBody>
          </p:sp>
        </mc:Choice>
        <mc:Fallback xmlns="">
          <p:sp>
            <p:nvSpPr>
              <p:cNvPr id="3" name="Title 2">
                <a:extLst>
                  <a:ext uri="{FF2B5EF4-FFF2-40B4-BE49-F238E27FC236}">
                    <a16:creationId xmlns:a16="http://schemas.microsoft.com/office/drawing/2014/main" id="{66248EDA-0B43-4ACC-9EB0-E4EA950184F5}"/>
                  </a:ext>
                </a:extLst>
              </p:cNvPr>
              <p:cNvSpPr>
                <a:spLocks noGrp="1" noRot="1" noChangeAspect="1" noMove="1" noResize="1" noEditPoints="1" noAdjustHandles="1" noChangeArrowheads="1" noChangeShapeType="1" noTextEdit="1"/>
              </p:cNvSpPr>
              <p:nvPr>
                <p:ph type="title"/>
              </p:nvPr>
            </p:nvSpPr>
            <p:spPr>
              <a:blipFill>
                <a:blip r:embed="rId3"/>
                <a:stretch>
                  <a:fillRect l="-2465" t="-16000"/>
                </a:stretch>
              </a:blipFill>
            </p:spPr>
            <p:txBody>
              <a:bodyPr/>
              <a:lstStyle/>
              <a:p>
                <a:r>
                  <a:rPr lang="en-GB">
                    <a:noFill/>
                  </a:rPr>
                  <a:t> </a:t>
                </a:r>
              </a:p>
            </p:txBody>
          </p:sp>
        </mc:Fallback>
      </mc:AlternateContent>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17</a:t>
            </a:fld>
            <a:endParaRPr lang="en-US" dirty="0"/>
          </a:p>
        </p:txBody>
      </p:sp>
      <mc:AlternateContent xmlns:mc="http://schemas.openxmlformats.org/markup-compatibility/2006" xmlns:a14="http://schemas.microsoft.com/office/drawing/2010/main">
        <mc:Choice Requires="a14">
          <p:sp>
            <p:nvSpPr>
              <p:cNvPr id="17" name="Content Placeholder 21">
                <a:extLst>
                  <a:ext uri="{FF2B5EF4-FFF2-40B4-BE49-F238E27FC236}">
                    <a16:creationId xmlns:a16="http://schemas.microsoft.com/office/drawing/2014/main" id="{48C6C87A-C26E-BA5D-C975-FE9BCE820056}"/>
                  </a:ext>
                </a:extLst>
              </p:cNvPr>
              <p:cNvSpPr txBox="1">
                <a:spLocks/>
              </p:cNvSpPr>
              <p:nvPr/>
            </p:nvSpPr>
            <p:spPr>
              <a:xfrm>
                <a:off x="-877" y="5605825"/>
                <a:ext cx="12192000" cy="733278"/>
              </a:xfrm>
              <a:prstGeom prst="rect">
                <a:avLst/>
              </a:prstGeom>
              <a:solidFill>
                <a:srgbClr val="BEBECB"/>
              </a:solidFill>
            </p:spPr>
            <p:txBody>
              <a:bodyPr vert="horz" wrap="square" lIns="0" tIns="0" rIns="0" bIns="0" rtlCol="0" anchor="ctr">
                <a:sp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628650" lvl="1" indent="-342900">
                  <a:spcBef>
                    <a:spcPts val="0"/>
                  </a:spcBef>
                </a:pPr>
                <a14:m>
                  <m:oMath xmlns:m="http://schemas.openxmlformats.org/officeDocument/2006/math">
                    <m:r>
                      <m:rPr>
                        <m:nor/>
                      </m:rPr>
                      <a:rPr lang="en-US" sz="2000" dirty="0">
                        <a:solidFill>
                          <a:schemeClr val="tx1"/>
                        </a:solidFill>
                        <a:cs typeface="Calibri" panose="020F0502020204030204" pitchFamily="34" charset="0"/>
                      </a:rPr>
                      <m:t>The</m:t>
                    </m:r>
                    <m:r>
                      <m:rPr>
                        <m:nor/>
                      </m:rPr>
                      <a:rPr lang="en-US" sz="2000" dirty="0">
                        <a:solidFill>
                          <a:schemeClr val="tx1"/>
                        </a:solidFill>
                        <a:cs typeface="Calibri" panose="020F0502020204030204" pitchFamily="34" charset="0"/>
                      </a:rPr>
                      <m:t> </m:t>
                    </m:r>
                    <m:r>
                      <m:rPr>
                        <m:nor/>
                      </m:rPr>
                      <a:rPr lang="en-US" sz="2000" dirty="0">
                        <a:solidFill>
                          <a:schemeClr val="tx1"/>
                        </a:solidFill>
                        <a:cs typeface="Calibri" panose="020F0502020204030204" pitchFamily="34" charset="0"/>
                      </a:rPr>
                      <m:t>function</m:t>
                    </m:r>
                    <m:r>
                      <m:rPr>
                        <m:nor/>
                      </m:rPr>
                      <a:rPr lang="en-US" sz="2000" b="0" i="0" dirty="0" smtClean="0">
                        <a:solidFill>
                          <a:schemeClr val="tx1"/>
                        </a:solidFill>
                        <a:cs typeface="Calibri" panose="020F0502020204030204" pitchFamily="34" charset="0"/>
                      </a:rPr>
                      <m:t> </m:t>
                    </m:r>
                    <m:sSubSup>
                      <m:sSubSupPr>
                        <m:ctrlPr>
                          <a:rPr lang="en-GB" sz="2000" i="1" smtClean="0">
                            <a:solidFill>
                              <a:srgbClr val="0033A0"/>
                            </a:solidFill>
                            <a:latin typeface="Cambria Math" panose="02040503050406030204" pitchFamily="18" charset="0"/>
                            <a:cs typeface="Calibri" panose="020F0502020204030204" pitchFamily="34" charset="0"/>
                          </a:rPr>
                        </m:ctrlPr>
                      </m:sSubSupPr>
                      <m:e>
                        <m:r>
                          <a:rPr lang="en-US" sz="2000" i="1">
                            <a:solidFill>
                              <a:srgbClr val="0033A0"/>
                            </a:solidFill>
                            <a:latin typeface="Cambria Math" panose="02040503050406030204" pitchFamily="18" charset="0"/>
                            <a:cs typeface="Calibri" panose="020F0502020204030204" pitchFamily="34" charset="0"/>
                          </a:rPr>
                          <m:t>𝐺</m:t>
                        </m:r>
                      </m:e>
                      <m:sub>
                        <m:r>
                          <a:rPr lang="en-US" sz="2000" i="1">
                            <a:solidFill>
                              <a:srgbClr val="0033A0"/>
                            </a:solidFill>
                            <a:latin typeface="Cambria Math" panose="02040503050406030204" pitchFamily="18" charset="0"/>
                            <a:cs typeface="Calibri" panose="020F0502020204030204" pitchFamily="34" charset="0"/>
                          </a:rPr>
                          <m:t>1</m:t>
                        </m:r>
                      </m:sub>
                      <m:sup>
                        <m:r>
                          <a:rPr lang="en-US" sz="2000" i="1">
                            <a:solidFill>
                              <a:srgbClr val="0033A0"/>
                            </a:solidFill>
                            <a:latin typeface="Cambria Math" panose="02040503050406030204" pitchFamily="18" charset="0"/>
                            <a:cs typeface="Calibri" panose="020F0502020204030204" pitchFamily="34" charset="0"/>
                          </a:rPr>
                          <m:t>𝐵</m:t>
                        </m:r>
                      </m:sup>
                    </m:sSubSup>
                    <m:d>
                      <m:dPr>
                        <m:ctrlPr>
                          <a:rPr lang="en-GB" sz="2000" i="1">
                            <a:solidFill>
                              <a:srgbClr val="0033A0"/>
                            </a:solidFill>
                            <a:latin typeface="Cambria Math" panose="02040503050406030204" pitchFamily="18" charset="0"/>
                            <a:cs typeface="Calibri" panose="020F0502020204030204" pitchFamily="34" charset="0"/>
                          </a:rPr>
                        </m:ctrlPr>
                      </m:dPr>
                      <m:e>
                        <m:sSub>
                          <m:sSubPr>
                            <m:ctrlPr>
                              <a:rPr lang="en-US" sz="2000" i="1">
                                <a:solidFill>
                                  <a:srgbClr val="0033A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33A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33A0"/>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2000" i="1">
                                <a:solidFill>
                                  <a:srgbClr val="0033A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33A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33A0"/>
                                </a:solidFill>
                                <a:latin typeface="Cambria Math" panose="02040503050406030204" pitchFamily="18" charset="0"/>
                                <a:ea typeface="Cambria Math" panose="02040503050406030204" pitchFamily="18" charset="0"/>
                                <a:cs typeface="Calibri" panose="020F0502020204030204" pitchFamily="34" charset="0"/>
                              </a:rPr>
                              <m:t>2</m:t>
                            </m:r>
                          </m:sub>
                        </m:sSub>
                      </m:e>
                    </m:d>
                    <m:r>
                      <m:rPr>
                        <m:nor/>
                      </m:rPr>
                      <a:rPr lang="en-US" sz="2000" b="0" i="0"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 </m:t>
                    </m:r>
                    <m:r>
                      <m:rPr>
                        <m:nor/>
                      </m:rPr>
                      <a:rPr lang="en-US" sz="2000" dirty="0">
                        <a:solidFill>
                          <a:schemeClr val="tx1"/>
                        </a:solidFill>
                        <a:cs typeface="Calibri" panose="020F0502020204030204" pitchFamily="34" charset="0"/>
                      </a:rPr>
                      <m:t>together</m:t>
                    </m:r>
                    <m:r>
                      <m:rPr>
                        <m:nor/>
                      </m:rPr>
                      <a:rPr lang="en-US" sz="2000" dirty="0">
                        <a:solidFill>
                          <a:schemeClr val="tx1"/>
                        </a:solidFill>
                        <a:cs typeface="Calibri" panose="020F0502020204030204" pitchFamily="34" charset="0"/>
                      </a:rPr>
                      <m:t> </m:t>
                    </m:r>
                    <m:r>
                      <m:rPr>
                        <m:nor/>
                      </m:rPr>
                      <a:rPr lang="en-US" sz="2000" dirty="0">
                        <a:solidFill>
                          <a:schemeClr val="tx1"/>
                        </a:solidFill>
                        <a:cs typeface="Calibri" panose="020F0502020204030204" pitchFamily="34" charset="0"/>
                      </a:rPr>
                      <m:t>with</m:t>
                    </m:r>
                    <m:r>
                      <m:rPr>
                        <m:nor/>
                      </m:rPr>
                      <a:rPr lang="en-US" sz="2000" dirty="0">
                        <a:solidFill>
                          <a:schemeClr val="tx1"/>
                        </a:solidFill>
                        <a:cs typeface="Calibri" panose="020F0502020204030204" pitchFamily="34" charset="0"/>
                      </a:rPr>
                      <m:t> </m:t>
                    </m:r>
                    <m:r>
                      <m:rPr>
                        <m:nor/>
                      </m:rPr>
                      <a:rPr lang="en-US" sz="2000" dirty="0">
                        <a:solidFill>
                          <a:schemeClr val="tx1"/>
                        </a:solidFill>
                        <a:cs typeface="Calibri" panose="020F0502020204030204" pitchFamily="34" charset="0"/>
                      </a:rPr>
                      <m:t>the</m:t>
                    </m:r>
                    <m:r>
                      <m:rPr>
                        <m:nor/>
                      </m:rPr>
                      <a:rPr lang="en-US" sz="2000" dirty="0">
                        <a:solidFill>
                          <a:schemeClr val="tx1"/>
                        </a:solidFill>
                        <a:cs typeface="Calibri" panose="020F0502020204030204" pitchFamily="34" charset="0"/>
                      </a:rPr>
                      <m:t> </m:t>
                    </m:r>
                    <m:r>
                      <m:rPr>
                        <m:nor/>
                      </m:rPr>
                      <a:rPr lang="en-US" sz="2000" dirty="0">
                        <a:solidFill>
                          <a:schemeClr val="tx1"/>
                        </a:solidFill>
                        <a:cs typeface="Calibri" panose="020F0502020204030204" pitchFamily="34" charset="0"/>
                      </a:rPr>
                      <m:t>fitting</m:t>
                    </m:r>
                    <m:r>
                      <m:rPr>
                        <m:nor/>
                      </m:rPr>
                      <a:rPr lang="en-US" sz="2000" dirty="0">
                        <a:solidFill>
                          <a:schemeClr val="tx1"/>
                        </a:solidFill>
                        <a:cs typeface="Calibri" panose="020F0502020204030204" pitchFamily="34" charset="0"/>
                      </a:rPr>
                      <m:t> </m:t>
                    </m:r>
                    <m:r>
                      <m:rPr>
                        <m:nor/>
                      </m:rPr>
                      <a:rPr lang="en-US" sz="2000" dirty="0">
                        <a:solidFill>
                          <a:schemeClr val="tx1"/>
                        </a:solidFill>
                        <a:cs typeface="Calibri" panose="020F0502020204030204" pitchFamily="34" charset="0"/>
                      </a:rPr>
                      <m:t>parameters</m:t>
                    </m:r>
                    <m:r>
                      <m:rPr>
                        <m:nor/>
                      </m:rPr>
                      <a:rPr lang="en-US" sz="2000" dirty="0">
                        <a:solidFill>
                          <a:schemeClr val="tx1"/>
                        </a:solidFill>
                        <a:cs typeface="Calibri" panose="020F0502020204030204" pitchFamily="34" charset="0"/>
                      </a:rPr>
                      <m:t> </m:t>
                    </m:r>
                    <m:r>
                      <m:rPr>
                        <m:nor/>
                      </m:rPr>
                      <a:rPr lang="en-US" sz="2000" dirty="0">
                        <a:solidFill>
                          <a:schemeClr val="tx1"/>
                        </a:solidFill>
                        <a:cs typeface="Calibri" panose="020F0502020204030204" pitchFamily="34" charset="0"/>
                      </a:rPr>
                      <m:t>is</m:t>
                    </m:r>
                    <m:r>
                      <m:rPr>
                        <m:nor/>
                      </m:rPr>
                      <a:rPr lang="en-US" sz="2000" dirty="0">
                        <a:solidFill>
                          <a:schemeClr val="tx1"/>
                        </a:solidFill>
                        <a:cs typeface="Calibri" panose="020F0502020204030204" pitchFamily="34" charset="0"/>
                      </a:rPr>
                      <m:t> </m:t>
                    </m:r>
                    <m:r>
                      <m:rPr>
                        <m:nor/>
                      </m:rPr>
                      <a:rPr lang="en-US" sz="2000" dirty="0">
                        <a:solidFill>
                          <a:schemeClr val="tx1"/>
                        </a:solidFill>
                        <a:cs typeface="Calibri" panose="020F0502020204030204" pitchFamily="34" charset="0"/>
                      </a:rPr>
                      <m:t>determined</m:t>
                    </m:r>
                    <m:r>
                      <m:rPr>
                        <m:nor/>
                      </m:rPr>
                      <a:rPr lang="en-US" sz="2000" dirty="0">
                        <a:solidFill>
                          <a:schemeClr val="tx1"/>
                        </a:solidFill>
                        <a:cs typeface="Calibri" panose="020F0502020204030204" pitchFamily="34" charset="0"/>
                      </a:rPr>
                      <m:t> </m:t>
                    </m:r>
                    <m:r>
                      <m:rPr>
                        <m:nor/>
                      </m:rPr>
                      <a:rPr lang="en-US" sz="2000" dirty="0">
                        <a:solidFill>
                          <a:schemeClr val="tx1"/>
                        </a:solidFill>
                        <a:cs typeface="Calibri" panose="020F0502020204030204" pitchFamily="34" charset="0"/>
                      </a:rPr>
                      <m:t>from</m:t>
                    </m:r>
                    <m:r>
                      <m:rPr>
                        <m:nor/>
                      </m:rPr>
                      <a:rPr lang="en-US" sz="2000" dirty="0">
                        <a:solidFill>
                          <a:schemeClr val="tx1"/>
                        </a:solidFill>
                        <a:cs typeface="Calibri" panose="020F0502020204030204" pitchFamily="34" charset="0"/>
                      </a:rPr>
                      <m:t> </m:t>
                    </m:r>
                    <m:r>
                      <m:rPr>
                        <m:nor/>
                      </m:rPr>
                      <a:rPr lang="en-US" sz="2000" dirty="0">
                        <a:solidFill>
                          <a:schemeClr val="tx1"/>
                        </a:solidFill>
                        <a:cs typeface="Calibri" panose="020F0502020204030204" pitchFamily="34" charset="0"/>
                      </a:rPr>
                      <m:t>the</m:t>
                    </m:r>
                    <m:r>
                      <m:rPr>
                        <m:nor/>
                      </m:rPr>
                      <a:rPr lang="en-US" sz="2000" dirty="0">
                        <a:solidFill>
                          <a:schemeClr val="tx1"/>
                        </a:solidFill>
                        <a:cs typeface="Calibri" panose="020F0502020204030204" pitchFamily="34" charset="0"/>
                      </a:rPr>
                      <m:t> </m:t>
                    </m:r>
                    <m:r>
                      <m:rPr>
                        <m:nor/>
                      </m:rPr>
                      <a:rPr lang="en-US" sz="2000" dirty="0">
                        <a:solidFill>
                          <a:schemeClr val="tx1"/>
                        </a:solidFill>
                        <a:cs typeface="Calibri" panose="020F0502020204030204" pitchFamily="34" charset="0"/>
                      </a:rPr>
                      <m:t>experimental</m:t>
                    </m:r>
                    <m:r>
                      <m:rPr>
                        <m:nor/>
                      </m:rPr>
                      <a:rPr lang="en-US" sz="2000" dirty="0">
                        <a:solidFill>
                          <a:schemeClr val="tx1"/>
                        </a:solidFill>
                        <a:cs typeface="Calibri" panose="020F0502020204030204" pitchFamily="34" charset="0"/>
                      </a:rPr>
                      <m:t> </m:t>
                    </m:r>
                    <m:r>
                      <m:rPr>
                        <m:nor/>
                      </m:rPr>
                      <a:rPr lang="en-US" sz="2000" dirty="0">
                        <a:solidFill>
                          <a:schemeClr val="tx1"/>
                        </a:solidFill>
                        <a:cs typeface="Calibri" panose="020F0502020204030204" pitchFamily="34" charset="0"/>
                      </a:rPr>
                      <m:t>data</m:t>
                    </m:r>
                  </m:oMath>
                </a14:m>
                <a:endParaRPr lang="en-US" sz="2000" dirty="0">
                  <a:solidFill>
                    <a:schemeClr val="tx1"/>
                  </a:solidFill>
                  <a:cs typeface="Calibri" panose="020F0502020204030204" pitchFamily="34" charset="0"/>
                </a:endParaRPr>
              </a:p>
              <a:p>
                <a:pPr marL="628650" lvl="1" indent="-342900">
                  <a:spcBef>
                    <a:spcPts val="0"/>
                  </a:spcBef>
                </a:pPr>
                <a14:m>
                  <m:oMath xmlns:m="http://schemas.openxmlformats.org/officeDocument/2006/math">
                    <m:sSubSup>
                      <m:sSubSupPr>
                        <m:ctrlPr>
                          <a:rPr lang="en-GB" sz="2000" i="1">
                            <a:solidFill>
                              <a:srgbClr val="0033A0"/>
                            </a:solidFill>
                            <a:latin typeface="Cambria Math" panose="02040503050406030204" pitchFamily="18" charset="0"/>
                            <a:cs typeface="Calibri" panose="020F0502020204030204" pitchFamily="34" charset="0"/>
                          </a:rPr>
                        </m:ctrlPr>
                      </m:sSubSupPr>
                      <m:e>
                        <m:r>
                          <a:rPr lang="en-US" sz="2000" i="1">
                            <a:solidFill>
                              <a:srgbClr val="0033A0"/>
                            </a:solidFill>
                            <a:latin typeface="Cambria Math" panose="02040503050406030204" pitchFamily="18" charset="0"/>
                            <a:cs typeface="Calibri" panose="020F0502020204030204" pitchFamily="34" charset="0"/>
                          </a:rPr>
                          <m:t>𝐺</m:t>
                        </m:r>
                      </m:e>
                      <m:sub>
                        <m:r>
                          <a:rPr lang="en-US" sz="2000" i="1">
                            <a:solidFill>
                              <a:srgbClr val="0033A0"/>
                            </a:solidFill>
                            <a:latin typeface="Cambria Math" panose="02040503050406030204" pitchFamily="18" charset="0"/>
                            <a:cs typeface="Calibri" panose="020F0502020204030204" pitchFamily="34" charset="0"/>
                          </a:rPr>
                          <m:t>1</m:t>
                        </m:r>
                      </m:sub>
                      <m:sup>
                        <m:r>
                          <a:rPr lang="en-US" sz="2000" i="1">
                            <a:solidFill>
                              <a:srgbClr val="0033A0"/>
                            </a:solidFill>
                            <a:latin typeface="Cambria Math" panose="02040503050406030204" pitchFamily="18" charset="0"/>
                            <a:cs typeface="Calibri" panose="020F0502020204030204" pitchFamily="34" charset="0"/>
                          </a:rPr>
                          <m:t>𝐵</m:t>
                        </m:r>
                      </m:sup>
                    </m:sSubSup>
                    <m:d>
                      <m:dPr>
                        <m:ctrlPr>
                          <a:rPr lang="en-GB" sz="2000" i="1">
                            <a:solidFill>
                              <a:srgbClr val="0033A0"/>
                            </a:solidFill>
                            <a:latin typeface="Cambria Math" panose="02040503050406030204" pitchFamily="18" charset="0"/>
                            <a:cs typeface="Calibri" panose="020F0502020204030204" pitchFamily="34" charset="0"/>
                          </a:rPr>
                        </m:ctrlPr>
                      </m:dPr>
                      <m:e>
                        <m:sSub>
                          <m:sSubPr>
                            <m:ctrlPr>
                              <a:rPr lang="en-US" sz="2000" i="1">
                                <a:solidFill>
                                  <a:srgbClr val="0033A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33A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33A0"/>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2000" i="1">
                                <a:solidFill>
                                  <a:srgbClr val="0033A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33A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33A0"/>
                                </a:solidFill>
                                <a:latin typeface="Cambria Math" panose="02040503050406030204" pitchFamily="18" charset="0"/>
                                <a:ea typeface="Cambria Math" panose="02040503050406030204" pitchFamily="18" charset="0"/>
                                <a:cs typeface="Calibri" panose="020F0502020204030204" pitchFamily="34" charset="0"/>
                              </a:rPr>
                              <m:t>2</m:t>
                            </m:r>
                          </m:sub>
                        </m:sSub>
                      </m:e>
                    </m:d>
                    <m:r>
                      <m:rPr>
                        <m:nor/>
                      </m:rPr>
                      <a:rPr lang="en-US" sz="2000">
                        <a:solidFill>
                          <a:srgbClr val="0033A0"/>
                        </a:solidFill>
                        <a:latin typeface="Cambria Math" panose="02040503050406030204" pitchFamily="18" charset="0"/>
                        <a:ea typeface="Cambria Math" panose="02040503050406030204" pitchFamily="18" charset="0"/>
                        <a:cs typeface="Calibri" panose="020F0502020204030204" pitchFamily="34" charset="0"/>
                      </a:rPr>
                      <m:t> </m:t>
                    </m:r>
                  </m:oMath>
                </a14:m>
                <a:r>
                  <a:rPr lang="en-US" sz="2000" dirty="0">
                    <a:solidFill>
                      <a:schemeClr val="tx1"/>
                    </a:solidFill>
                    <a:latin typeface="+mj-lt"/>
                    <a:cs typeface="Calibri" panose="020F0502020204030204" pitchFamily="34" charset="0"/>
                  </a:rPr>
                  <a:t>includes factor </a:t>
                </a:r>
                <a14:m>
                  <m:oMath xmlns:m="http://schemas.openxmlformats.org/officeDocument/2006/math">
                    <m:r>
                      <a:rPr lang="en-US" sz="200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m:t>
                    </m:r>
                    <m:r>
                      <a:rPr lang="en-US" sz="20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=0.001</m:t>
                    </m:r>
                  </m:oMath>
                </a14:m>
                <a:r>
                  <a:rPr lang="en-US" sz="2000" dirty="0">
                    <a:solidFill>
                      <a:schemeClr val="tx1"/>
                    </a:solidFill>
                    <a:latin typeface="+mj-lt"/>
                    <a:cs typeface="Calibri" panose="020F0502020204030204" pitchFamily="34" charset="0"/>
                  </a:rPr>
                  <a:t> to ensure that </a:t>
                </a:r>
                <a14:m>
                  <m:oMath xmlns:m="http://schemas.openxmlformats.org/officeDocument/2006/math">
                    <m:sSubSup>
                      <m:sSubSupPr>
                        <m:ctrlPr>
                          <a:rPr lang="en-GB" sz="2000" i="1" smtClean="0">
                            <a:solidFill>
                              <a:schemeClr val="tx1"/>
                            </a:solidFill>
                            <a:latin typeface="Cambria Math" panose="02040503050406030204" pitchFamily="18" charset="0"/>
                            <a:cs typeface="Calibri" panose="020F0502020204030204" pitchFamily="34" charset="0"/>
                          </a:rPr>
                        </m:ctrlPr>
                      </m:sSubSupPr>
                      <m:e>
                        <m:r>
                          <a:rPr lang="en-US" sz="2000" i="1">
                            <a:solidFill>
                              <a:schemeClr val="tx1"/>
                            </a:solidFill>
                            <a:latin typeface="Cambria Math" panose="02040503050406030204" pitchFamily="18" charset="0"/>
                            <a:cs typeface="Calibri" panose="020F0502020204030204" pitchFamily="34" charset="0"/>
                          </a:rPr>
                          <m:t>𝐵</m:t>
                        </m:r>
                      </m:e>
                      <m:sub>
                        <m:r>
                          <a:rPr lang="en-US" sz="2000" i="1">
                            <a:solidFill>
                              <a:schemeClr val="tx1"/>
                            </a:solidFill>
                            <a:latin typeface="Cambria Math" panose="02040503050406030204" pitchFamily="18" charset="0"/>
                            <a:cs typeface="Calibri" panose="020F0502020204030204" pitchFamily="34" charset="0"/>
                          </a:rPr>
                          <m:t>𝑚</m:t>
                        </m:r>
                      </m:sub>
                      <m:sup>
                        <m:r>
                          <m:rPr>
                            <m:sty m:val="p"/>
                          </m:rPr>
                          <a:rPr lang="en-US" sz="2000">
                            <a:solidFill>
                              <a:schemeClr val="tx1"/>
                            </a:solidFill>
                            <a:latin typeface="Cambria Math" panose="02040503050406030204" pitchFamily="18" charset="0"/>
                            <a:cs typeface="Calibri" panose="020F0502020204030204" pitchFamily="34" charset="0"/>
                          </a:rPr>
                          <m:t>sat</m:t>
                        </m:r>
                        <m:r>
                          <a:rPr lang="en-US" sz="2000" i="1">
                            <a:solidFill>
                              <a:schemeClr val="tx1"/>
                            </a:solidFill>
                            <a:latin typeface="Cambria Math" panose="02040503050406030204" pitchFamily="18" charset="0"/>
                            <a:cs typeface="Calibri" panose="020F0502020204030204" pitchFamily="34" charset="0"/>
                          </a:rPr>
                          <m:t> </m:t>
                        </m:r>
                      </m:sup>
                    </m:sSubSup>
                    <m:d>
                      <m:dPr>
                        <m:ctrlPr>
                          <a:rPr lang="en-US" sz="2000" i="1">
                            <a:solidFill>
                              <a:schemeClr val="tx1"/>
                            </a:solidFill>
                            <a:latin typeface="Cambria Math" panose="02040503050406030204" pitchFamily="18" charset="0"/>
                            <a:cs typeface="Calibri" panose="020F0502020204030204" pitchFamily="34" charset="0"/>
                          </a:rPr>
                        </m:ctrlPr>
                      </m:dPr>
                      <m:e>
                        <m:sSub>
                          <m:sSubPr>
                            <m:ctrlP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r>
                          <a:rPr lang="en-US" sz="20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=0,</m:t>
                        </m:r>
                        <m:sSub>
                          <m:sSubPr>
                            <m:ctrlP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sz="2000" b="0" i="0" smtClean="0">
                        <a:solidFill>
                          <a:schemeClr val="tx1"/>
                        </a:solidFill>
                        <a:latin typeface="Cambria Math" panose="02040503050406030204" pitchFamily="18" charset="0"/>
                        <a:ea typeface="Cambria Math" panose="02040503050406030204" pitchFamily="18" charset="0"/>
                      </a:rPr>
                      <m:t>=0</m:t>
                    </m:r>
                  </m:oMath>
                </a14:m>
                <a:r>
                  <a:rPr lang="en-US" sz="2000" dirty="0">
                    <a:solidFill>
                      <a:schemeClr val="tx1"/>
                    </a:solidFill>
                    <a:latin typeface="+mj-lt"/>
                    <a:cs typeface="Calibri" panose="020F0502020204030204" pitchFamily="34" charset="0"/>
                  </a:rPr>
                  <a:t>, since </a:t>
                </a:r>
                <a14:m>
                  <m:oMath xmlns:m="http://schemas.openxmlformats.org/officeDocument/2006/math">
                    <m:r>
                      <a:rPr lang="en-GB" sz="2000" i="1" smtClean="0">
                        <a:solidFill>
                          <a:schemeClr val="tx1"/>
                        </a:solidFill>
                        <a:latin typeface="Cambria Math" panose="02040503050406030204" pitchFamily="18" charset="0"/>
                        <a:cs typeface="Calibri" panose="020F0502020204030204" pitchFamily="34" charset="0"/>
                      </a:rPr>
                      <m:t>𝐺</m:t>
                    </m:r>
                    <m:d>
                      <m:dPr>
                        <m:ctrlPr>
                          <a:rPr lang="en-GB" sz="2000" i="1">
                            <a:solidFill>
                              <a:schemeClr val="tx1"/>
                            </a:solidFill>
                            <a:latin typeface="Cambria Math" panose="02040503050406030204" pitchFamily="18" charset="0"/>
                            <a:cs typeface="Calibri" panose="020F0502020204030204" pitchFamily="34" charset="0"/>
                          </a:rPr>
                        </m:ctrlPr>
                      </m:dPr>
                      <m:e>
                        <m:sSub>
                          <m:sSubPr>
                            <m:ctrlPr>
                              <a:rPr lang="en-US" sz="200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r>
                          <a:rPr lang="en-US" sz="20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=0,</m:t>
                        </m:r>
                        <m:sSub>
                          <m:sSubPr>
                            <m:ctrlP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sz="20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m:t>
                    </m:r>
                    <m:r>
                      <a:rPr lang="en-US" sz="20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𝑐𝑜𝑛𝑠𝑡</m:t>
                    </m:r>
                    <m:r>
                      <a:rPr lang="en-US" sz="20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m:t>
                    </m:r>
                  </m:oMath>
                </a14:m>
                <a:r>
                  <a:rPr lang="en-US" sz="2000" dirty="0">
                    <a:solidFill>
                      <a:schemeClr val="tx1"/>
                    </a:solidFill>
                    <a:latin typeface="+mj-lt"/>
                    <a:cs typeface="Calibri" panose="020F0502020204030204" pitchFamily="34" charset="0"/>
                  </a:rPr>
                  <a:t> </a:t>
                </a:r>
                <a:endParaRPr lang="en-US" sz="2000" dirty="0">
                  <a:solidFill>
                    <a:schemeClr val="tx1"/>
                  </a:solidFill>
                  <a:cs typeface="Calibri" panose="020F0502020204030204" pitchFamily="34" charset="0"/>
                </a:endParaRPr>
              </a:p>
            </p:txBody>
          </p:sp>
        </mc:Choice>
        <mc:Fallback xmlns="">
          <p:sp>
            <p:nvSpPr>
              <p:cNvPr id="17" name="Content Placeholder 21">
                <a:extLst>
                  <a:ext uri="{FF2B5EF4-FFF2-40B4-BE49-F238E27FC236}">
                    <a16:creationId xmlns:a16="http://schemas.microsoft.com/office/drawing/2014/main" id="{48C6C87A-C26E-BA5D-C975-FE9BCE820056}"/>
                  </a:ext>
                </a:extLst>
              </p:cNvPr>
              <p:cNvSpPr txBox="1">
                <a:spLocks noRot="1" noChangeAspect="1" noMove="1" noResize="1" noEditPoints="1" noAdjustHandles="1" noChangeArrowheads="1" noChangeShapeType="1" noTextEdit="1"/>
              </p:cNvSpPr>
              <p:nvPr/>
            </p:nvSpPr>
            <p:spPr>
              <a:xfrm>
                <a:off x="-877" y="5605825"/>
                <a:ext cx="12192000" cy="733278"/>
              </a:xfrm>
              <a:prstGeom prst="rect">
                <a:avLst/>
              </a:prstGeom>
              <a:blipFill>
                <a:blip r:embed="rId4"/>
                <a:stretch>
                  <a:fillRect t="-5833" b="-18333"/>
                </a:stretch>
              </a:blipFill>
            </p:spPr>
            <p:txBody>
              <a:bodyPr/>
              <a:lstStyle/>
              <a:p>
                <a:r>
                  <a:rPr lang="en-GB">
                    <a:noFill/>
                  </a:rPr>
                  <a:t> </a:t>
                </a:r>
              </a:p>
            </p:txBody>
          </p:sp>
        </mc:Fallback>
      </mc:AlternateContent>
      <p:pic>
        <p:nvPicPr>
          <p:cNvPr id="10242" name="Picture 2">
            <a:extLst>
              <a:ext uri="{FF2B5EF4-FFF2-40B4-BE49-F238E27FC236}">
                <a16:creationId xmlns:a16="http://schemas.microsoft.com/office/drawing/2014/main" id="{926B4BAD-8435-25C4-0F22-C9AB197B7F7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1813" y="1131710"/>
            <a:ext cx="4042959" cy="295676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 name="Rectangle: Rounded Corners 3">
                <a:extLst>
                  <a:ext uri="{FF2B5EF4-FFF2-40B4-BE49-F238E27FC236}">
                    <a16:creationId xmlns:a16="http://schemas.microsoft.com/office/drawing/2014/main" id="{0A31FE44-6E88-470E-D8B5-4B31B9441E0E}"/>
                  </a:ext>
                </a:extLst>
              </p:cNvPr>
              <p:cNvSpPr/>
              <p:nvPr/>
            </p:nvSpPr>
            <p:spPr>
              <a:xfrm>
                <a:off x="868487" y="4104733"/>
                <a:ext cx="4704430" cy="1065742"/>
              </a:xfrm>
              <a:prstGeom prst="roundRect">
                <a:avLst>
                  <a:gd name="adj" fmla="val 13"/>
                </a:avLst>
              </a:prstGeom>
              <a:solidFill>
                <a:srgbClr val="FFC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342900" indent="-342900">
                  <a:lnSpc>
                    <a:spcPct val="100000"/>
                  </a:lnSpc>
                  <a:spcBef>
                    <a:spcPts val="0"/>
                  </a:spcBef>
                  <a:buFont typeface="+mj-lt"/>
                  <a:buAutoNum type="arabicPeriod"/>
                </a:pPr>
                <a:r>
                  <a:rPr lang="en-US" sz="1400" b="0" dirty="0">
                    <a:solidFill>
                      <a:schemeClr val="tx1"/>
                    </a:solidFill>
                    <a:latin typeface="+mj-lt"/>
                    <a:cs typeface="Calibri" panose="020F0502020204030204" pitchFamily="34" charset="0"/>
                  </a:rPr>
                  <a:t>The fitting parameters are found for the “intermediate cycle” (1.0 inner/1.0 outer);  by setting </a:t>
                </a:r>
                <a14:m>
                  <m:oMath xmlns:m="http://schemas.openxmlformats.org/officeDocument/2006/math">
                    <m:r>
                      <a:rPr lang="en-GB" sz="1400" b="0" i="1" smtClean="0">
                        <a:solidFill>
                          <a:schemeClr val="tx1"/>
                        </a:solidFill>
                        <a:latin typeface="Cambria Math" panose="02040503050406030204" pitchFamily="18" charset="0"/>
                        <a:cs typeface="Calibri" panose="020F0502020204030204" pitchFamily="34" charset="0"/>
                      </a:rPr>
                      <m:t>𝐺</m:t>
                    </m:r>
                    <m:d>
                      <m:dPr>
                        <m:ctrlPr>
                          <a:rPr lang="en-GB" sz="1400" i="1">
                            <a:solidFill>
                              <a:schemeClr val="tx1"/>
                            </a:solidFill>
                            <a:latin typeface="Cambria Math" panose="02040503050406030204" pitchFamily="18" charset="0"/>
                            <a:cs typeface="Calibri" panose="020F0502020204030204" pitchFamily="34" charset="0"/>
                          </a:rPr>
                        </m:ctrlPr>
                      </m:dPr>
                      <m:e>
                        <m:sSub>
                          <m:sSubPr>
                            <m:ctrlPr>
                              <a:rPr lang="en-US" sz="14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1400" b="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1400" b="0"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14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1400" b="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1400" b="0" i="1">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sz="1400" b="0" i="0"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=1.</m:t>
                    </m:r>
                  </m:oMath>
                </a14:m>
                <a:endParaRPr lang="en-US" sz="1400" dirty="0">
                  <a:solidFill>
                    <a:schemeClr val="tx1"/>
                  </a:solidFill>
                  <a:latin typeface="+mj-lt"/>
                  <a:cs typeface="Calibri" panose="020F0502020204030204" pitchFamily="34" charset="0"/>
                </a:endParaRPr>
              </a:p>
              <a:p>
                <a:pPr marL="342900" indent="-342900">
                  <a:lnSpc>
                    <a:spcPct val="100000"/>
                  </a:lnSpc>
                  <a:spcBef>
                    <a:spcPts val="0"/>
                  </a:spcBef>
                  <a:buFont typeface="+mj-lt"/>
                  <a:buAutoNum type="arabicPeriod"/>
                </a:pPr>
                <a:r>
                  <a:rPr lang="en-US" sz="1400" dirty="0">
                    <a:solidFill>
                      <a:schemeClr val="tx1"/>
                    </a:solidFill>
                    <a:latin typeface="+mj-lt"/>
                    <a:cs typeface="Calibri" panose="020F0502020204030204" pitchFamily="34" charset="0"/>
                  </a:rPr>
                  <a:t>Using the </a:t>
                </a:r>
                <a:r>
                  <a:rPr lang="en-US" sz="1400" b="0" dirty="0">
                    <a:solidFill>
                      <a:schemeClr val="tx1"/>
                    </a:solidFill>
                    <a:latin typeface="+mj-lt"/>
                    <a:cs typeface="Calibri" panose="020F0502020204030204" pitchFamily="34" charset="0"/>
                  </a:rPr>
                  <a:t>same set of </a:t>
                </a:r>
                <a:r>
                  <a:rPr lang="en-US" sz="1400" dirty="0">
                    <a:solidFill>
                      <a:schemeClr val="tx1"/>
                    </a:solidFill>
                    <a:latin typeface="+mj-lt"/>
                    <a:cs typeface="Calibri" panose="020F0502020204030204" pitchFamily="34" charset="0"/>
                  </a:rPr>
                  <a:t>fitting parameters, t</a:t>
                </a:r>
                <a:r>
                  <a:rPr lang="en-US" sz="1400" b="0" dirty="0">
                    <a:solidFill>
                      <a:schemeClr val="tx1"/>
                    </a:solidFill>
                    <a:latin typeface="+mj-lt"/>
                    <a:cs typeface="Calibri" panose="020F0502020204030204" pitchFamily="34" charset="0"/>
                  </a:rPr>
                  <a:t>he values of </a:t>
                </a:r>
                <a14:m>
                  <m:oMath xmlns:m="http://schemas.openxmlformats.org/officeDocument/2006/math">
                    <m:r>
                      <a:rPr lang="en-GB" sz="1400" b="0" i="1" smtClean="0">
                        <a:solidFill>
                          <a:schemeClr val="tx1"/>
                        </a:solidFill>
                        <a:latin typeface="Cambria Math" panose="02040503050406030204" pitchFamily="18" charset="0"/>
                        <a:cs typeface="Calibri" panose="020F0502020204030204" pitchFamily="34" charset="0"/>
                      </a:rPr>
                      <m:t>𝐺</m:t>
                    </m:r>
                    <m:d>
                      <m:dPr>
                        <m:ctrlPr>
                          <a:rPr lang="en-GB" sz="1400" i="1">
                            <a:solidFill>
                              <a:schemeClr val="tx1"/>
                            </a:solidFill>
                            <a:latin typeface="Cambria Math" panose="02040503050406030204" pitchFamily="18" charset="0"/>
                            <a:cs typeface="Calibri" panose="020F0502020204030204" pitchFamily="34" charset="0"/>
                          </a:rPr>
                        </m:ctrlPr>
                      </m:dPr>
                      <m:e>
                        <m:sSub>
                          <m:sSubPr>
                            <m:ctrlPr>
                              <a:rPr lang="en-US" sz="14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1400" b="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1400" b="0"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14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1400" b="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1400" b="0" i="1">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e>
                    </m:d>
                  </m:oMath>
                </a14:m>
                <a:r>
                  <a:rPr lang="en-US" sz="1400" b="0" dirty="0">
                    <a:solidFill>
                      <a:schemeClr val="tx1"/>
                    </a:solidFill>
                    <a:latin typeface="+mj-lt"/>
                    <a:cs typeface="Calibri" panose="020F0502020204030204" pitchFamily="34" charset="0"/>
                  </a:rPr>
                  <a:t> are found at different angles.</a:t>
                </a:r>
                <a:endParaRPr lang="en-US" sz="1400" b="0" dirty="0">
                  <a:solidFill>
                    <a:srgbClr val="000000"/>
                  </a:solidFill>
                  <a:latin typeface="+mj-lt"/>
                  <a:cs typeface="Calibri" panose="020F0502020204030204" pitchFamily="34" charset="0"/>
                </a:endParaRPr>
              </a:p>
            </p:txBody>
          </p:sp>
        </mc:Choice>
        <mc:Fallback xmlns="">
          <p:sp>
            <p:nvSpPr>
              <p:cNvPr id="4" name="Rectangle: Rounded Corners 3">
                <a:extLst>
                  <a:ext uri="{FF2B5EF4-FFF2-40B4-BE49-F238E27FC236}">
                    <a16:creationId xmlns:a16="http://schemas.microsoft.com/office/drawing/2014/main" id="{0A31FE44-6E88-470E-D8B5-4B31B9441E0E}"/>
                  </a:ext>
                </a:extLst>
              </p:cNvPr>
              <p:cNvSpPr>
                <a:spLocks noRot="1" noChangeAspect="1" noMove="1" noResize="1" noEditPoints="1" noAdjustHandles="1" noChangeArrowheads="1" noChangeShapeType="1" noTextEdit="1"/>
              </p:cNvSpPr>
              <p:nvPr/>
            </p:nvSpPr>
            <p:spPr>
              <a:xfrm>
                <a:off x="868487" y="4104733"/>
                <a:ext cx="4704430" cy="1065742"/>
              </a:xfrm>
              <a:prstGeom prst="roundRect">
                <a:avLst>
                  <a:gd name="adj" fmla="val 13"/>
                </a:avLst>
              </a:prstGeom>
              <a:blipFill>
                <a:blip r:embed="rId6"/>
                <a:stretch>
                  <a:fillRect r="-646" b="-1130"/>
                </a:stretch>
              </a:blipFill>
            </p:spPr>
            <p:txBody>
              <a:bodyPr/>
              <a:lstStyle/>
              <a:p>
                <a:r>
                  <a:rPr lang="en-GB">
                    <a:noFill/>
                  </a:rPr>
                  <a:t> </a:t>
                </a:r>
              </a:p>
            </p:txBody>
          </p:sp>
        </mc:Fallback>
      </mc:AlternateContent>
      <p:pic>
        <p:nvPicPr>
          <p:cNvPr id="10244" name="Picture 4">
            <a:extLst>
              <a:ext uri="{FF2B5EF4-FFF2-40B4-BE49-F238E27FC236}">
                <a16:creationId xmlns:a16="http://schemas.microsoft.com/office/drawing/2014/main" id="{2AD840E6-216C-A206-0001-661CD3F7777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57158" y="1025632"/>
            <a:ext cx="4174325" cy="3163699"/>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B1F5476B-CF35-3DA1-DC8C-DBE749612FA7}"/>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2" name="Date Placeholder 3">
            <a:extLst>
              <a:ext uri="{FF2B5EF4-FFF2-40B4-BE49-F238E27FC236}">
                <a16:creationId xmlns:a16="http://schemas.microsoft.com/office/drawing/2014/main" id="{D8A0E53C-FAF9-2CFE-106F-3418670C3696}"/>
              </a:ext>
            </a:extLst>
          </p:cNvPr>
          <p:cNvSpPr>
            <a:spLocks noGrp="1"/>
          </p:cNvSpPr>
          <p:nvPr>
            <p:ph type="dt" sz="half" idx="10"/>
          </p:nvPr>
        </p:nvSpPr>
        <p:spPr>
          <a:xfrm>
            <a:off x="3457213" y="6368014"/>
            <a:ext cx="944159" cy="365125"/>
          </a:xfrm>
        </p:spPr>
        <p:txBody>
          <a:bodyPr/>
          <a:lstStyle/>
          <a:p>
            <a:r>
              <a:rPr lang="en-US" sz="1200" dirty="0"/>
              <a:t>12/07/2023</a:t>
            </a:r>
          </a:p>
        </p:txBody>
      </p:sp>
      <mc:AlternateContent xmlns:mc="http://schemas.openxmlformats.org/markup-compatibility/2006" xmlns:a14="http://schemas.microsoft.com/office/drawing/2010/main">
        <mc:Choice Requires="a14">
          <p:sp>
            <p:nvSpPr>
              <p:cNvPr id="7" name="Content Placeholder 21">
                <a:extLst>
                  <a:ext uri="{FF2B5EF4-FFF2-40B4-BE49-F238E27FC236}">
                    <a16:creationId xmlns:a16="http://schemas.microsoft.com/office/drawing/2014/main" id="{450DCAB1-4C30-1C1C-19E5-0696DD9144AA}"/>
                  </a:ext>
                </a:extLst>
              </p:cNvPr>
              <p:cNvSpPr txBox="1">
                <a:spLocks noGrp="1"/>
              </p:cNvSpPr>
              <p:nvPr>
                <p:ph idx="1"/>
              </p:nvPr>
            </p:nvSpPr>
            <p:spPr>
              <a:xfrm>
                <a:off x="6719615" y="4306643"/>
                <a:ext cx="4387931" cy="615874"/>
              </a:xfrm>
              <a:prstGeom prst="rect">
                <a:avLst/>
              </a:prstGeom>
              <a:solidFill>
                <a:schemeClr val="bg1"/>
              </a:solidFill>
            </p:spPr>
            <p:txBody>
              <a:bodyPr wrap="square">
                <a:spAutoFit/>
              </a:bodyPr>
              <a:lstStyle/>
              <a:p>
                <a:pPr lvl="1" indent="0">
                  <a:spcBef>
                    <a:spcPts val="0"/>
                  </a:spcBef>
                  <a:buNone/>
                </a:pPr>
                <a14:m>
                  <m:oMathPara xmlns:m="http://schemas.openxmlformats.org/officeDocument/2006/math">
                    <m:oMathParaPr>
                      <m:jc m:val="centerGroup"/>
                    </m:oMathParaPr>
                    <m:oMath xmlns:m="http://schemas.openxmlformats.org/officeDocument/2006/math">
                      <m:sSubSup>
                        <m:sSubSupPr>
                          <m:ctrlPr>
                            <a:rPr lang="en-GB" sz="2000" i="1" smtClean="0">
                              <a:solidFill>
                                <a:srgbClr val="008000"/>
                              </a:solidFill>
                              <a:latin typeface="Cambria Math" panose="02040503050406030204" pitchFamily="18" charset="0"/>
                              <a:cs typeface="Calibri" panose="020F0502020204030204" pitchFamily="34" charset="0"/>
                            </a:rPr>
                          </m:ctrlPr>
                        </m:sSubSupPr>
                        <m:e>
                          <m:r>
                            <a:rPr lang="en-US" sz="2000" b="0" i="1">
                              <a:solidFill>
                                <a:srgbClr val="008000"/>
                              </a:solidFill>
                              <a:latin typeface="Cambria Math" panose="02040503050406030204" pitchFamily="18" charset="0"/>
                              <a:cs typeface="Calibri" panose="020F0502020204030204" pitchFamily="34" charset="0"/>
                            </a:rPr>
                            <m:t>𝐺</m:t>
                          </m:r>
                        </m:e>
                        <m:sub>
                          <m:r>
                            <a:rPr lang="en-US" sz="2000" b="0" i="1">
                              <a:solidFill>
                                <a:srgbClr val="008000"/>
                              </a:solidFill>
                              <a:latin typeface="Cambria Math" panose="02040503050406030204" pitchFamily="18" charset="0"/>
                              <a:cs typeface="Calibri" panose="020F0502020204030204" pitchFamily="34" charset="0"/>
                            </a:rPr>
                            <m:t>1</m:t>
                          </m:r>
                        </m:sub>
                        <m:sup>
                          <m:r>
                            <a:rPr lang="en-US" sz="2000" b="0" i="1">
                              <a:solidFill>
                                <a:srgbClr val="008000"/>
                              </a:solidFill>
                              <a:latin typeface="Cambria Math" panose="02040503050406030204" pitchFamily="18" charset="0"/>
                              <a:cs typeface="Calibri" panose="020F0502020204030204" pitchFamily="34" charset="0"/>
                            </a:rPr>
                            <m:t>𝐵</m:t>
                          </m:r>
                        </m:sup>
                      </m:sSubSup>
                      <m:d>
                        <m:dPr>
                          <m:ctrlPr>
                            <a:rPr lang="en-GB" sz="2000" i="1">
                              <a:solidFill>
                                <a:srgbClr val="008000"/>
                              </a:solidFill>
                              <a:latin typeface="Cambria Math" panose="02040503050406030204" pitchFamily="18" charset="0"/>
                              <a:cs typeface="Calibri" panose="020F0502020204030204" pitchFamily="34" charset="0"/>
                            </a:rPr>
                          </m:ctrlPr>
                        </m:dPr>
                        <m:e>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GB" sz="2000" i="1">
                          <a:solidFill>
                            <a:srgbClr val="008000"/>
                          </a:solidFill>
                          <a:latin typeface="Cambria Math" panose="02040503050406030204" pitchFamily="18" charset="0"/>
                          <a:cs typeface="Calibri" panose="020F0502020204030204" pitchFamily="34" charset="0"/>
                        </a:rPr>
                        <m:t>=</m:t>
                      </m:r>
                      <m:f>
                        <m:fPr>
                          <m:ctrlPr>
                            <a:rPr lang="en-GB" sz="2000" i="1">
                              <a:solidFill>
                                <a:srgbClr val="008000"/>
                              </a:solidFill>
                              <a:latin typeface="Cambria Math" panose="02040503050406030204" pitchFamily="18" charset="0"/>
                              <a:cs typeface="Calibri" panose="020F0502020204030204" pitchFamily="34" charset="0"/>
                            </a:rPr>
                          </m:ctrlPr>
                        </m:fPr>
                        <m:num>
                          <m:r>
                            <a:rPr lang="en-GB" sz="2000" i="1">
                              <a:solidFill>
                                <a:srgbClr val="008000"/>
                              </a:solidFill>
                              <a:latin typeface="Cambria Math" panose="02040503050406030204" pitchFamily="18" charset="0"/>
                              <a:cs typeface="Calibri" panose="020F0502020204030204" pitchFamily="34" charset="0"/>
                            </a:rPr>
                            <m:t>𝑎</m:t>
                          </m:r>
                        </m:num>
                        <m:den>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𝛼</m:t>
                          </m:r>
                          <m:d>
                            <m:dPr>
                              <m:ctrlP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 ∆</m:t>
                          </m:r>
                        </m:den>
                      </m:f>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𝑏</m:t>
                      </m:r>
                    </m:oMath>
                  </m:oMathPara>
                </a14:m>
                <a:endParaRPr lang="en-US" sz="2000" b="0" dirty="0">
                  <a:solidFill>
                    <a:srgbClr val="008000"/>
                  </a:solidFill>
                  <a:latin typeface="+mj-lt"/>
                  <a:cs typeface="Calibri" panose="020F0502020204030204" pitchFamily="34" charset="0"/>
                </a:endParaRPr>
              </a:p>
            </p:txBody>
          </p:sp>
        </mc:Choice>
        <mc:Fallback xmlns="">
          <p:sp>
            <p:nvSpPr>
              <p:cNvPr id="7" name="Content Placeholder 21">
                <a:extLst>
                  <a:ext uri="{FF2B5EF4-FFF2-40B4-BE49-F238E27FC236}">
                    <a16:creationId xmlns:a16="http://schemas.microsoft.com/office/drawing/2014/main" id="{450DCAB1-4C30-1C1C-19E5-0696DD9144AA}"/>
                  </a:ext>
                </a:extLst>
              </p:cNvPr>
              <p:cNvSpPr txBox="1">
                <a:spLocks noGrp="1" noRot="1" noChangeAspect="1" noMove="1" noResize="1" noEditPoints="1" noAdjustHandles="1" noChangeArrowheads="1" noChangeShapeType="1" noTextEdit="1"/>
              </p:cNvSpPr>
              <p:nvPr>
                <p:ph idx="1"/>
              </p:nvPr>
            </p:nvSpPr>
            <p:spPr>
              <a:xfrm>
                <a:off x="6719615" y="4306643"/>
                <a:ext cx="4387931" cy="615874"/>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D7280F6-310E-E3B0-108E-2EE72E191EA6}"/>
                  </a:ext>
                </a:extLst>
              </p:cNvPr>
              <p:cNvSpPr txBox="1"/>
              <p:nvPr/>
            </p:nvSpPr>
            <p:spPr>
              <a:xfrm>
                <a:off x="7122120" y="4906293"/>
                <a:ext cx="4201393" cy="400110"/>
              </a:xfrm>
              <a:prstGeom prst="rect">
                <a:avLst/>
              </a:prstGeom>
              <a:noFill/>
            </p:spPr>
            <p:txBody>
              <a:bodyPr wrap="square">
                <a:spAutoFit/>
              </a:bodyPr>
              <a:lstStyle/>
              <a:p>
                <a:r>
                  <a:rPr lang="en-US" sz="2000" b="0" dirty="0">
                    <a:solidFill>
                      <a:srgbClr val="008000"/>
                    </a:solidFill>
                    <a:latin typeface="+mj-lt"/>
                    <a:cs typeface="Calibri" panose="020F0502020204030204" pitchFamily="34" charset="0"/>
                  </a:rPr>
                  <a:t>with </a:t>
                </a:r>
                <a14:m>
                  <m:oMath xmlns:m="http://schemas.openxmlformats.org/officeDocument/2006/math">
                    <m:r>
                      <a:rPr lang="en-US" sz="2000" b="0" i="1" smtClean="0">
                        <a:solidFill>
                          <a:srgbClr val="008000"/>
                        </a:solidFill>
                        <a:latin typeface="Cambria Math" panose="02040503050406030204" pitchFamily="18" charset="0"/>
                        <a:cs typeface="Calibri" panose="020F0502020204030204" pitchFamily="34" charset="0"/>
                      </a:rPr>
                      <m:t>𝑎</m:t>
                    </m:r>
                    <m:r>
                      <a:rPr lang="en-US" sz="2000" b="0" i="1" smtClean="0">
                        <a:solidFill>
                          <a:srgbClr val="008000"/>
                        </a:solidFill>
                        <a:latin typeface="Cambria Math" panose="02040503050406030204" pitchFamily="18" charset="0"/>
                        <a:cs typeface="Calibri" panose="020F0502020204030204" pitchFamily="34" charset="0"/>
                      </a:rPr>
                      <m:t>=</m:t>
                    </m:r>
                    <m:r>
                      <m:rPr>
                        <m:nor/>
                      </m:rPr>
                      <a:rPr lang="en-US" sz="2000" b="0" dirty="0">
                        <a:solidFill>
                          <a:srgbClr val="008000"/>
                        </a:solidFill>
                        <a:cs typeface="Calibri" panose="020F0502020204030204" pitchFamily="34" charset="0"/>
                      </a:rPr>
                      <m:t>0.</m:t>
                    </m:r>
                    <m:r>
                      <m:rPr>
                        <m:nor/>
                      </m:rPr>
                      <a:rPr lang="en-US" sz="2000" b="0" i="0" dirty="0" smtClean="0">
                        <a:solidFill>
                          <a:srgbClr val="008000"/>
                        </a:solidFill>
                        <a:cs typeface="Calibri" panose="020F0502020204030204" pitchFamily="34" charset="0"/>
                      </a:rPr>
                      <m:t>757 </m:t>
                    </m:r>
                  </m:oMath>
                </a14:m>
                <a:r>
                  <a:rPr lang="en-US" sz="2000" b="0" dirty="0">
                    <a:solidFill>
                      <a:srgbClr val="008000"/>
                    </a:solidFill>
                    <a:latin typeface="+mj-lt"/>
                    <a:cs typeface="Calibri" panose="020F0502020204030204" pitchFamily="34" charset="0"/>
                  </a:rPr>
                  <a:t>and </a:t>
                </a:r>
                <a14:m>
                  <m:oMath xmlns:m="http://schemas.openxmlformats.org/officeDocument/2006/math">
                    <m:r>
                      <a:rPr lang="en-US" sz="2000" b="0" i="1" dirty="0">
                        <a:solidFill>
                          <a:srgbClr val="008000"/>
                        </a:solidFill>
                        <a:latin typeface="Cambria Math" panose="02040503050406030204" pitchFamily="18" charset="0"/>
                        <a:cs typeface="Calibri" panose="020F0502020204030204" pitchFamily="34" charset="0"/>
                      </a:rPr>
                      <m:t>𝑏</m:t>
                    </m:r>
                    <m:r>
                      <a:rPr lang="en-US" sz="2000" b="0" i="1">
                        <a:solidFill>
                          <a:srgbClr val="008000"/>
                        </a:solidFill>
                        <a:latin typeface="Cambria Math" panose="02040503050406030204" pitchFamily="18" charset="0"/>
                        <a:cs typeface="Calibri" panose="020F0502020204030204" pitchFamily="34" charset="0"/>
                      </a:rPr>
                      <m:t>=</m:t>
                    </m:r>
                    <m:r>
                      <m:rPr>
                        <m:nor/>
                      </m:rPr>
                      <a:rPr lang="en-US" sz="2000" b="0" dirty="0">
                        <a:solidFill>
                          <a:srgbClr val="008000"/>
                        </a:solidFill>
                        <a:cs typeface="Calibri" panose="020F0502020204030204" pitchFamily="34" charset="0"/>
                      </a:rPr>
                      <m:t>0.0</m:t>
                    </m:r>
                    <m:r>
                      <m:rPr>
                        <m:nor/>
                      </m:rPr>
                      <a:rPr lang="en-US" sz="2000" b="0" i="0" dirty="0" smtClean="0">
                        <a:solidFill>
                          <a:srgbClr val="008000"/>
                        </a:solidFill>
                        <a:cs typeface="Calibri" panose="020F0502020204030204" pitchFamily="34" charset="0"/>
                      </a:rPr>
                      <m:t>30</m:t>
                    </m:r>
                  </m:oMath>
                </a14:m>
                <a:r>
                  <a:rPr lang="en-US" sz="2000" b="0" dirty="0">
                    <a:solidFill>
                      <a:srgbClr val="008000"/>
                    </a:solidFill>
                    <a:latin typeface="+mj-lt"/>
                    <a:cs typeface="Calibri" panose="020F0502020204030204" pitchFamily="34" charset="0"/>
                  </a:rPr>
                  <a:t>.</a:t>
                </a:r>
                <a:endParaRPr lang="en-GB" sz="2000" dirty="0"/>
              </a:p>
            </p:txBody>
          </p:sp>
        </mc:Choice>
        <mc:Fallback xmlns="">
          <p:sp>
            <p:nvSpPr>
              <p:cNvPr id="8" name="TextBox 7">
                <a:extLst>
                  <a:ext uri="{FF2B5EF4-FFF2-40B4-BE49-F238E27FC236}">
                    <a16:creationId xmlns:a16="http://schemas.microsoft.com/office/drawing/2014/main" id="{2D7280F6-310E-E3B0-108E-2EE72E191EA6}"/>
                  </a:ext>
                </a:extLst>
              </p:cNvPr>
              <p:cNvSpPr txBox="1">
                <a:spLocks noRot="1" noChangeAspect="1" noMove="1" noResize="1" noEditPoints="1" noAdjustHandles="1" noChangeArrowheads="1" noChangeShapeType="1" noTextEdit="1"/>
              </p:cNvSpPr>
              <p:nvPr/>
            </p:nvSpPr>
            <p:spPr>
              <a:xfrm>
                <a:off x="7122120" y="4906293"/>
                <a:ext cx="4201393" cy="400110"/>
              </a:xfrm>
              <a:prstGeom prst="rect">
                <a:avLst/>
              </a:prstGeom>
              <a:blipFill>
                <a:blip r:embed="rId9"/>
                <a:stretch>
                  <a:fillRect l="-1449" t="-7692" b="-29231"/>
                </a:stretch>
              </a:blipFill>
            </p:spPr>
            <p:txBody>
              <a:bodyPr/>
              <a:lstStyle/>
              <a:p>
                <a:r>
                  <a:rPr lang="en-GB">
                    <a:noFill/>
                  </a:rPr>
                  <a:t> </a:t>
                </a:r>
              </a:p>
            </p:txBody>
          </p:sp>
        </mc:Fallback>
      </mc:AlternateContent>
    </p:spTree>
    <p:extLst>
      <p:ext uri="{BB962C8B-B14F-4D97-AF65-F5344CB8AC3E}">
        <p14:creationId xmlns:p14="http://schemas.microsoft.com/office/powerpoint/2010/main" val="18858246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Title 2">
            <a:extLst>
              <a:ext uri="{FF2B5EF4-FFF2-40B4-BE49-F238E27FC236}">
                <a16:creationId xmlns:a16="http://schemas.microsoft.com/office/drawing/2014/main" id="{462C5392-C817-A6EB-03B6-C2ADE47A55FE}"/>
              </a:ext>
            </a:extLst>
          </p:cNvPr>
          <p:cNvSpPr>
            <a:spLocks noGrp="1"/>
          </p:cNvSpPr>
          <p:nvPr>
            <p:ph type="title"/>
          </p:nvPr>
        </p:nvSpPr>
        <p:spPr>
          <a:xfrm>
            <a:off x="407988" y="373063"/>
            <a:ext cx="11376025" cy="1066800"/>
          </a:xfrm>
        </p:spPr>
        <p:txBody>
          <a:bodyPr/>
          <a:lstStyle/>
          <a:p>
            <a:r>
              <a:rPr lang="en-US" dirty="0"/>
              <a:t>Transfer function (B1)</a:t>
            </a:r>
            <a:endParaRPr lang="en-GB" dirty="0"/>
          </a:p>
        </p:txBody>
      </p:sp>
      <p:pic>
        <p:nvPicPr>
          <p:cNvPr id="13316" name="Picture 4">
            <a:extLst>
              <a:ext uri="{FF2B5EF4-FFF2-40B4-BE49-F238E27FC236}">
                <a16:creationId xmlns:a16="http://schemas.microsoft.com/office/drawing/2014/main" id="{780F32EC-56CD-37B3-1554-1E6FFACFC4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3520" y="1451527"/>
            <a:ext cx="10234863" cy="4257863"/>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4">
            <a:extLst>
              <a:ext uri="{FF2B5EF4-FFF2-40B4-BE49-F238E27FC236}">
                <a16:creationId xmlns:a16="http://schemas.microsoft.com/office/drawing/2014/main" id="{E5CFC1B7-11F8-52FE-4075-A9470968B2D2}"/>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3" name="Date Placeholder 3">
            <a:extLst>
              <a:ext uri="{FF2B5EF4-FFF2-40B4-BE49-F238E27FC236}">
                <a16:creationId xmlns:a16="http://schemas.microsoft.com/office/drawing/2014/main" id="{05877E55-2208-04B3-0256-83BE25ABA232}"/>
              </a:ext>
            </a:extLst>
          </p:cNvPr>
          <p:cNvSpPr>
            <a:spLocks noGrp="1"/>
          </p:cNvSpPr>
          <p:nvPr>
            <p:ph type="dt" sz="half" idx="10"/>
          </p:nvPr>
        </p:nvSpPr>
        <p:spPr>
          <a:xfrm>
            <a:off x="3457213" y="6368014"/>
            <a:ext cx="944159" cy="365125"/>
          </a:xfrm>
        </p:spPr>
        <p:txBody>
          <a:bodyPr/>
          <a:lstStyle/>
          <a:p>
            <a:r>
              <a:rPr lang="en-US" sz="1200" dirty="0"/>
              <a:t>12/07/2023</a:t>
            </a:r>
          </a:p>
        </p:txBody>
      </p:sp>
    </p:spTree>
    <p:extLst>
      <p:ext uri="{BB962C8B-B14F-4D97-AF65-F5344CB8AC3E}">
        <p14:creationId xmlns:p14="http://schemas.microsoft.com/office/powerpoint/2010/main" val="32650041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758E867E-7709-912D-7020-BCAF925CB2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6696" y="1194816"/>
            <a:ext cx="6402268" cy="2989534"/>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GB" dirty="0"/>
              <a:t>Fitting parameters and modelling error (B1)</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a16="http://schemas.microsoft.com/office/drawing/2014/main" id="{FDCA4CAA-609A-FED4-5B3D-CDF2CBFA0482}"/>
              </a:ext>
            </a:extLst>
          </p:cNvPr>
          <p:cNvGraphicFramePr>
            <a:graphicFrameLocks noGrp="1"/>
          </p:cNvGraphicFramePr>
          <p:nvPr>
            <p:extLst>
              <p:ext uri="{D42A27DB-BD31-4B8C-83A1-F6EECF244321}">
                <p14:modId xmlns:p14="http://schemas.microsoft.com/office/powerpoint/2010/main" val="1186676902"/>
              </p:ext>
            </p:extLst>
          </p:nvPr>
        </p:nvGraphicFramePr>
        <p:xfrm>
          <a:off x="707864" y="1451527"/>
          <a:ext cx="3779998" cy="1732862"/>
        </p:xfrm>
        <a:graphic>
          <a:graphicData uri="http://schemas.openxmlformats.org/drawingml/2006/table">
            <a:tbl>
              <a:tblPr>
                <a:tableStyleId>{D7AC3CCA-C797-4891-BE02-D94E43425B78}</a:tableStyleId>
              </a:tblPr>
              <a:tblGrid>
                <a:gridCol w="1330897">
                  <a:extLst>
                    <a:ext uri="{9D8B030D-6E8A-4147-A177-3AD203B41FA5}">
                      <a16:colId xmlns:a16="http://schemas.microsoft.com/office/drawing/2014/main" val="2484855852"/>
                    </a:ext>
                  </a:extLst>
                </a:gridCol>
                <a:gridCol w="964677">
                  <a:extLst>
                    <a:ext uri="{9D8B030D-6E8A-4147-A177-3AD203B41FA5}">
                      <a16:colId xmlns:a16="http://schemas.microsoft.com/office/drawing/2014/main" val="2022786347"/>
                    </a:ext>
                  </a:extLst>
                </a:gridCol>
                <a:gridCol w="1484424">
                  <a:extLst>
                    <a:ext uri="{9D8B030D-6E8A-4147-A177-3AD203B41FA5}">
                      <a16:colId xmlns:a16="http://schemas.microsoft.com/office/drawing/2014/main" val="1580030870"/>
                    </a:ext>
                  </a:extLst>
                </a:gridCol>
              </a:tblGrid>
              <a:tr h="279938">
                <a:tc>
                  <a:txBody>
                    <a:bodyPr/>
                    <a:lstStyle/>
                    <a:p>
                      <a:pPr algn="ctr" fontAlgn="ctr"/>
                      <a:r>
                        <a:rPr lang="en-GB" sz="1000" b="1" dirty="0">
                          <a:effectLst/>
                        </a:rPr>
                        <a:t>Component</a:t>
                      </a:r>
                    </a:p>
                  </a:txBody>
                  <a:tcPr marL="89755" marR="89755" marT="44877" marB="44877" anchor="ctr">
                    <a:noFill/>
                  </a:tcPr>
                </a:tc>
                <a:tc>
                  <a:txBody>
                    <a:bodyPr/>
                    <a:lstStyle/>
                    <a:p>
                      <a:pPr algn="ctr" fontAlgn="ctr"/>
                      <a:r>
                        <a:rPr lang="en-GB" sz="1000" b="1" dirty="0">
                          <a:effectLst/>
                        </a:rPr>
                        <a:t>Parameter</a:t>
                      </a:r>
                    </a:p>
                  </a:txBody>
                  <a:tcPr marL="89755" marR="89755" marT="44877" marB="44877" anchor="ctr">
                    <a:no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000" b="1" dirty="0">
                          <a:effectLst/>
                        </a:rPr>
                        <a:t>Value</a:t>
                      </a:r>
                      <a:endParaRPr lang="en-GB" sz="1000" b="1" dirty="0">
                        <a:effectLst/>
                      </a:endParaRPr>
                    </a:p>
                  </a:txBody>
                  <a:tcPr marL="89755" marR="89755" marT="44877" marB="44877" anchor="ctr">
                    <a:noFill/>
                  </a:tcPr>
                </a:tc>
                <a:extLst>
                  <a:ext uri="{0D108BD9-81ED-4DB2-BD59-A6C34878D82A}">
                    <a16:rowId xmlns:a16="http://schemas.microsoft.com/office/drawing/2014/main" val="3123655309"/>
                  </a:ext>
                </a:extLst>
              </a:tr>
              <a:tr h="139969">
                <a:tc>
                  <a:txBody>
                    <a:bodyPr/>
                    <a:lstStyle/>
                    <a:p>
                      <a:pPr algn="ctr" fontAlgn="ctr"/>
                      <a:r>
                        <a:rPr lang="en-GB" sz="1000">
                          <a:effectLst/>
                        </a:rPr>
                        <a:t>Geometric</a:t>
                      </a:r>
                      <a:endParaRPr lang="en-GB" sz="1000" dirty="0">
                        <a:effectLst/>
                      </a:endParaRPr>
                    </a:p>
                  </a:txBody>
                  <a:tcPr marL="89755" marR="89755" marT="44877" marB="44877" anchor="ctr">
                    <a:noFill/>
                  </a:tcPr>
                </a:tc>
                <a:tc>
                  <a:txBody>
                    <a:bodyPr/>
                    <a:lstStyle/>
                    <a:p>
                      <a:pPr algn="r" fontAlgn="ctr"/>
                      <a:r>
                        <a:rPr lang="en-GB" sz="1000" dirty="0">
                          <a:effectLst/>
                        </a:rPr>
                        <a:t>y</a:t>
                      </a:r>
                    </a:p>
                  </a:txBody>
                  <a:tcPr marL="89755" marR="89755" marT="44877" marB="44877" anchor="ctr">
                    <a:noFill/>
                  </a:tcPr>
                </a:tc>
                <a:tc>
                  <a:txBody>
                    <a:bodyPr/>
                    <a:lstStyle/>
                    <a:p>
                      <a:pPr algn="r" fontAlgn="ctr"/>
                      <a:r>
                        <a:rPr lang="en-GB" sz="1000" b="0" i="0" kern="1200" dirty="0">
                          <a:solidFill>
                            <a:schemeClr val="dk1"/>
                          </a:solidFill>
                          <a:effectLst/>
                          <a:latin typeface="+mn-lt"/>
                          <a:ea typeface="+mn-ea"/>
                          <a:cs typeface="+mn-cs"/>
                        </a:rPr>
                        <a:t>0.0028259</a:t>
                      </a:r>
                      <a:endParaRPr lang="en-GB" sz="1000" dirty="0">
                        <a:effectLst/>
                      </a:endParaRPr>
                    </a:p>
                  </a:txBody>
                  <a:tcPr marL="89755" marR="89755" marT="44877" marB="44877" anchor="ctr">
                    <a:noFill/>
                  </a:tcPr>
                </a:tc>
                <a:extLst>
                  <a:ext uri="{0D108BD9-81ED-4DB2-BD59-A6C34878D82A}">
                    <a16:rowId xmlns:a16="http://schemas.microsoft.com/office/drawing/2014/main" val="2649166255"/>
                  </a:ext>
                </a:extLst>
              </a:tr>
              <a:tr h="139969">
                <a:tc rowSpan="5">
                  <a:txBody>
                    <a:bodyPr/>
                    <a:lstStyle/>
                    <a:p>
                      <a:pPr algn="ctr" fontAlgn="ctr"/>
                      <a:r>
                        <a:rPr lang="en-GB" sz="1000" dirty="0">
                          <a:effectLst/>
                        </a:rPr>
                        <a:t>Saturation</a:t>
                      </a:r>
                    </a:p>
                  </a:txBody>
                  <a:tcPr marL="89755" marR="89755" marT="44877" marB="44877" anchor="ctr">
                    <a:noFill/>
                  </a:tcPr>
                </a:tc>
                <a:tc>
                  <a:txBody>
                    <a:bodyPr/>
                    <a:lstStyle/>
                    <a:p>
                      <a:pPr algn="r" fontAlgn="ctr"/>
                      <a:r>
                        <a:rPr lang="en-GB" sz="1000" dirty="0">
                          <a:effectLst/>
                        </a:rPr>
                        <a:t>sigma1</a:t>
                      </a:r>
                    </a:p>
                  </a:txBody>
                  <a:tcPr marL="89755" marR="89755" marT="44877" marB="44877" anchor="ctr">
                    <a:noFill/>
                  </a:tcPr>
                </a:tc>
                <a:tc>
                  <a:txBody>
                    <a:bodyPr/>
                    <a:lstStyle/>
                    <a:p>
                      <a:pPr algn="r" fontAlgn="ctr"/>
                      <a:r>
                        <a:rPr lang="en-GB" sz="1000" dirty="0">
                          <a:effectLst/>
                        </a:rPr>
                        <a:t>6.6e-05</a:t>
                      </a:r>
                    </a:p>
                  </a:txBody>
                  <a:tcPr marL="89755" marR="89755" marT="44877" marB="44877" anchor="ctr">
                    <a:noFill/>
                  </a:tcPr>
                </a:tc>
                <a:extLst>
                  <a:ext uri="{0D108BD9-81ED-4DB2-BD59-A6C34878D82A}">
                    <a16:rowId xmlns:a16="http://schemas.microsoft.com/office/drawing/2014/main" val="877837401"/>
                  </a:ext>
                </a:extLst>
              </a:tr>
              <a:tr h="0">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I01</a:t>
                      </a:r>
                    </a:p>
                  </a:txBody>
                  <a:tcPr marL="89755" marR="89755" marT="44877" marB="44877" anchor="ctr">
                    <a:noFill/>
                  </a:tcPr>
                </a:tc>
                <a:tc>
                  <a:txBody>
                    <a:bodyPr/>
                    <a:lstStyle/>
                    <a:p>
                      <a:pPr algn="r" fontAlgn="ctr"/>
                      <a:r>
                        <a:rPr lang="en-GB" sz="1000" dirty="0">
                          <a:effectLst/>
                        </a:rPr>
                        <a:t>1360</a:t>
                      </a:r>
                    </a:p>
                  </a:txBody>
                  <a:tcPr marL="89755" marR="89755" marT="44877" marB="44877" anchor="ctr">
                    <a:noFill/>
                  </a:tcPr>
                </a:tc>
                <a:extLst>
                  <a:ext uri="{0D108BD9-81ED-4DB2-BD59-A6C34878D82A}">
                    <a16:rowId xmlns:a16="http://schemas.microsoft.com/office/drawing/2014/main" val="1077681882"/>
                  </a:ext>
                </a:extLst>
              </a:tr>
              <a:tr h="139969">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S1</a:t>
                      </a:r>
                    </a:p>
                  </a:txBody>
                  <a:tcPr marL="89755" marR="89755" marT="44877" marB="44877" anchor="ctr">
                    <a:noFill/>
                  </a:tcPr>
                </a:tc>
                <a:tc>
                  <a:txBody>
                    <a:bodyPr/>
                    <a:lstStyle/>
                    <a:p>
                      <a:pPr algn="r" fontAlgn="ctr"/>
                      <a:r>
                        <a:rPr lang="en-GB" sz="1000" dirty="0">
                          <a:effectLst/>
                        </a:rPr>
                        <a:t>4.7</a:t>
                      </a:r>
                    </a:p>
                  </a:txBody>
                  <a:tcPr marL="89755" marR="89755" marT="44877" marB="44877" anchor="ctr">
                    <a:noFill/>
                  </a:tcPr>
                </a:tc>
                <a:extLst>
                  <a:ext uri="{0D108BD9-81ED-4DB2-BD59-A6C34878D82A}">
                    <a16:rowId xmlns:a16="http://schemas.microsoft.com/office/drawing/2014/main" val="3025759289"/>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a</a:t>
                      </a:r>
                    </a:p>
                  </a:txBody>
                  <a:tcPr marL="89755" marR="89755" marT="44877" marB="44877" anchor="ctr">
                    <a:solidFill>
                      <a:schemeClr val="accent2">
                        <a:alpha val="50000"/>
                      </a:schemeClr>
                    </a:solidFill>
                  </a:tcPr>
                </a:tc>
                <a:tc>
                  <a:txBody>
                    <a:bodyPr/>
                    <a:lstStyle/>
                    <a:p>
                      <a:pPr algn="r" fontAlgn="ctr"/>
                      <a:r>
                        <a:rPr lang="en-GB" sz="1000" dirty="0">
                          <a:effectLst/>
                        </a:rPr>
                        <a:t>0.757</a:t>
                      </a:r>
                    </a:p>
                  </a:txBody>
                  <a:tcPr marL="89755" marR="89755" marT="44877" marB="44877" anchor="ctr">
                    <a:solidFill>
                      <a:schemeClr val="accent2">
                        <a:alpha val="50000"/>
                      </a:schemeClr>
                    </a:solidFill>
                  </a:tcPr>
                </a:tc>
                <a:extLst>
                  <a:ext uri="{0D108BD9-81ED-4DB2-BD59-A6C34878D82A}">
                    <a16:rowId xmlns:a16="http://schemas.microsoft.com/office/drawing/2014/main" val="1888789562"/>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b</a:t>
                      </a:r>
                    </a:p>
                  </a:txBody>
                  <a:tcPr marL="89755" marR="89755" marT="44877" marB="44877" anchor="ctr">
                    <a:solidFill>
                      <a:schemeClr val="accent2">
                        <a:alpha val="50000"/>
                      </a:schemeClr>
                    </a:solidFill>
                  </a:tcPr>
                </a:tc>
                <a:tc>
                  <a:txBody>
                    <a:bodyPr/>
                    <a:lstStyle/>
                    <a:p>
                      <a:pPr algn="r" fontAlgn="ctr"/>
                      <a:r>
                        <a:rPr lang="en-GB" sz="1000" dirty="0">
                          <a:effectLst/>
                        </a:rPr>
                        <a:t>0.030</a:t>
                      </a:r>
                    </a:p>
                  </a:txBody>
                  <a:tcPr marL="89755" marR="89755" marT="44877" marB="44877" anchor="ctr">
                    <a:solidFill>
                      <a:schemeClr val="accent2">
                        <a:alpha val="50000"/>
                      </a:schemeClr>
                    </a:solidFill>
                  </a:tcPr>
                </a:tc>
                <a:extLst>
                  <a:ext uri="{0D108BD9-81ED-4DB2-BD59-A6C34878D82A}">
                    <a16:rowId xmlns:a16="http://schemas.microsoft.com/office/drawing/2014/main" val="2331531894"/>
                  </a:ext>
                </a:extLst>
              </a:tr>
            </a:tbl>
          </a:graphicData>
        </a:graphic>
      </p:graphicFrame>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DA4EB8C8-6583-F9AE-7841-D9FD7745DE1B}"/>
                  </a:ext>
                </a:extLst>
              </p:cNvPr>
              <p:cNvGraphicFramePr>
                <a:graphicFrameLocks noGrp="1"/>
              </p:cNvGraphicFramePr>
              <p:nvPr/>
            </p:nvGraphicFramePr>
            <p:xfrm>
              <a:off x="707864" y="3457888"/>
              <a:ext cx="1620000" cy="726462"/>
            </p:xfrm>
            <a:graphic>
              <a:graphicData uri="http://schemas.openxmlformats.org/drawingml/2006/table">
                <a:tbl>
                  <a:tblPr>
                    <a:tableStyleId>{D7AC3CCA-C797-4891-BE02-D94E43425B78}</a:tableStyleId>
                  </a:tblPr>
                  <a:tblGrid>
                    <a:gridCol w="540000">
                      <a:extLst>
                        <a:ext uri="{9D8B030D-6E8A-4147-A177-3AD203B41FA5}">
                          <a16:colId xmlns:a16="http://schemas.microsoft.com/office/drawing/2014/main" val="1636870900"/>
                        </a:ext>
                      </a:extLst>
                    </a:gridCol>
                    <a:gridCol w="540000">
                      <a:extLst>
                        <a:ext uri="{9D8B030D-6E8A-4147-A177-3AD203B41FA5}">
                          <a16:colId xmlns:a16="http://schemas.microsoft.com/office/drawing/2014/main" val="814734363"/>
                        </a:ext>
                      </a:extLst>
                    </a:gridCol>
                    <a:gridCol w="540000">
                      <a:extLst>
                        <a:ext uri="{9D8B030D-6E8A-4147-A177-3AD203B41FA5}">
                          <a16:colId xmlns:a16="http://schemas.microsoft.com/office/drawing/2014/main" val="3058844510"/>
                        </a:ext>
                      </a:extLst>
                    </a:gridCol>
                  </a:tblGrid>
                  <a:tr h="139969">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00" b="1" dirty="0">
                              <a:effectLst/>
                            </a:rPr>
                            <a:t>Constant parameters</a:t>
                          </a:r>
                        </a:p>
                      </a:txBody>
                      <a:tcPr marL="89755" marR="89755" marT="44877" marB="44877" anchor="ctr">
                        <a:noFill/>
                      </a:tcPr>
                    </a:tc>
                    <a:tc hMerge="1">
                      <a:txBody>
                        <a:bodyPr/>
                        <a:lstStyle/>
                        <a:p>
                          <a:pPr algn="r" fontAlgn="ctr"/>
                          <a:endParaRPr lang="en-GB" sz="1000" dirty="0">
                            <a:effectLst/>
                          </a:endParaRPr>
                        </a:p>
                      </a:txBody>
                      <a:tcPr marL="89755" marR="89755" marT="44877" marB="44877"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000" b="1" dirty="0">
                            <a:effectLst/>
                          </a:endParaRPr>
                        </a:p>
                      </a:txBody>
                      <a:tcPr marL="89755" marR="89755" marT="44877" marB="44877" anchor="ctr"/>
                    </a:tc>
                    <a:extLst>
                      <a:ext uri="{0D108BD9-81ED-4DB2-BD59-A6C34878D82A}">
                        <a16:rowId xmlns:a16="http://schemas.microsoft.com/office/drawing/2014/main" val="2330055698"/>
                      </a:ext>
                    </a:extLst>
                  </a:tr>
                  <a:tr h="139969">
                    <a:tc>
                      <a:txBody>
                        <a:bodyPr/>
                        <a:lstStyle/>
                        <a:p>
                          <a:pPr algn="r" fontAlgn="ctr"/>
                          <a14:m>
                            <m:oMathPara xmlns:m="http://schemas.openxmlformats.org/officeDocument/2006/math">
                              <m:oMathParaPr>
                                <m:jc m:val="centerGroup"/>
                              </m:oMathParaPr>
                              <m:oMath xmlns:m="http://schemas.openxmlformats.org/officeDocument/2006/math">
                                <m:r>
                                  <a:rPr lang="en-GB" sz="1000" i="1" dirty="0" smtClean="0">
                                    <a:effectLst/>
                                    <a:latin typeface="Cambria Math" panose="02040503050406030204" pitchFamily="18" charset="0"/>
                                    <a:ea typeface="Cambria Math" panose="02040503050406030204" pitchFamily="18" charset="0"/>
                                  </a:rPr>
                                  <m:t>∆</m:t>
                                </m:r>
                              </m:oMath>
                            </m:oMathPara>
                          </a14:m>
                          <a:endParaRPr lang="en-GB" sz="1000" dirty="0">
                            <a:effectLst/>
                          </a:endParaRPr>
                        </a:p>
                      </a:txBody>
                      <a:tcPr marL="89755" marR="89755" marT="44877" marB="44877" anchor="ctr">
                        <a:noFill/>
                      </a:tcPr>
                    </a:tc>
                    <a:tc>
                      <a:txBody>
                        <a:bodyPr/>
                        <a:lstStyle/>
                        <a:p>
                          <a:pPr algn="r" fontAlgn="ctr"/>
                          <a:r>
                            <a:rPr lang="en-US" sz="1000" dirty="0">
                              <a:effectLst/>
                            </a:rPr>
                            <a:t>Inom1</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Inom2</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4089715924"/>
                      </a:ext>
                    </a:extLst>
                  </a:tr>
                  <a:tr h="0">
                    <a:tc>
                      <a:txBody>
                        <a:bodyPr/>
                        <a:lstStyle/>
                        <a:p>
                          <a:pPr algn="r" fontAlgn="ctr"/>
                          <a:r>
                            <a:rPr lang="en-GB" sz="1000" dirty="0">
                              <a:effectLst/>
                            </a:rPr>
                            <a:t>0.001</a:t>
                          </a:r>
                        </a:p>
                      </a:txBody>
                      <a:tcPr marL="89755" marR="89755" marT="44877" marB="44877" anchor="ctr">
                        <a:noFill/>
                      </a:tcPr>
                    </a:tc>
                    <a:tc>
                      <a:txBody>
                        <a:bodyPr/>
                        <a:lstStyle/>
                        <a:p>
                          <a:pPr algn="r" fontAlgn="ctr"/>
                          <a:r>
                            <a:rPr lang="en-US" sz="1000" dirty="0">
                              <a:effectLst/>
                            </a:rPr>
                            <a:t>1593</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1340</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3987760482"/>
                      </a:ext>
                    </a:extLst>
                  </a:tr>
                </a:tbl>
              </a:graphicData>
            </a:graphic>
          </p:graphicFrame>
        </mc:Choice>
        <mc:Fallback xmlns="">
          <p:graphicFrame>
            <p:nvGraphicFramePr>
              <p:cNvPr id="4" name="Table 3">
                <a:extLst>
                  <a:ext uri="{FF2B5EF4-FFF2-40B4-BE49-F238E27FC236}">
                    <a16:creationId xmlns:a16="http://schemas.microsoft.com/office/drawing/2014/main" id="{DA4EB8C8-6583-F9AE-7841-D9FD7745DE1B}"/>
                  </a:ext>
                </a:extLst>
              </p:cNvPr>
              <p:cNvGraphicFramePr>
                <a:graphicFrameLocks noGrp="1"/>
              </p:cNvGraphicFramePr>
              <p:nvPr/>
            </p:nvGraphicFramePr>
            <p:xfrm>
              <a:off x="707864" y="3457888"/>
              <a:ext cx="1620000" cy="726462"/>
            </p:xfrm>
            <a:graphic>
              <a:graphicData uri="http://schemas.openxmlformats.org/drawingml/2006/table">
                <a:tbl>
                  <a:tblPr>
                    <a:tableStyleId>{D7AC3CCA-C797-4891-BE02-D94E43425B78}</a:tableStyleId>
                  </a:tblPr>
                  <a:tblGrid>
                    <a:gridCol w="540000">
                      <a:extLst>
                        <a:ext uri="{9D8B030D-6E8A-4147-A177-3AD203B41FA5}">
                          <a16:colId xmlns:a16="http://schemas.microsoft.com/office/drawing/2014/main" val="1636870900"/>
                        </a:ext>
                      </a:extLst>
                    </a:gridCol>
                    <a:gridCol w="540000">
                      <a:extLst>
                        <a:ext uri="{9D8B030D-6E8A-4147-A177-3AD203B41FA5}">
                          <a16:colId xmlns:a16="http://schemas.microsoft.com/office/drawing/2014/main" val="814734363"/>
                        </a:ext>
                      </a:extLst>
                    </a:gridCol>
                    <a:gridCol w="540000">
                      <a:extLst>
                        <a:ext uri="{9D8B030D-6E8A-4147-A177-3AD203B41FA5}">
                          <a16:colId xmlns:a16="http://schemas.microsoft.com/office/drawing/2014/main" val="3058844510"/>
                        </a:ext>
                      </a:extLst>
                    </a:gridCol>
                  </a:tblGrid>
                  <a:tr h="242154">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00" b="1" dirty="0">
                              <a:effectLst/>
                            </a:rPr>
                            <a:t>Constant parameters</a:t>
                          </a:r>
                        </a:p>
                      </a:txBody>
                      <a:tcPr marL="89755" marR="89755" marT="44877" marB="44877" anchor="ctr">
                        <a:noFill/>
                      </a:tcPr>
                    </a:tc>
                    <a:tc hMerge="1">
                      <a:txBody>
                        <a:bodyPr/>
                        <a:lstStyle/>
                        <a:p>
                          <a:pPr algn="r" fontAlgn="ctr"/>
                          <a:endParaRPr lang="en-GB" sz="1000" dirty="0">
                            <a:effectLst/>
                          </a:endParaRPr>
                        </a:p>
                      </a:txBody>
                      <a:tcPr marL="89755" marR="89755" marT="44877" marB="44877"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000" b="1" dirty="0">
                            <a:effectLst/>
                          </a:endParaRPr>
                        </a:p>
                      </a:txBody>
                      <a:tcPr marL="89755" marR="89755" marT="44877" marB="44877" anchor="ctr"/>
                    </a:tc>
                    <a:extLst>
                      <a:ext uri="{0D108BD9-81ED-4DB2-BD59-A6C34878D82A}">
                        <a16:rowId xmlns:a16="http://schemas.microsoft.com/office/drawing/2014/main" val="2330055698"/>
                      </a:ext>
                    </a:extLst>
                  </a:tr>
                  <a:tr h="242154">
                    <a:tc>
                      <a:txBody>
                        <a:bodyPr/>
                        <a:lstStyle/>
                        <a:p>
                          <a:endParaRPr lang="en-US"/>
                        </a:p>
                      </a:txBody>
                      <a:tcPr marL="89755" marR="89755" marT="44877" marB="44877" anchor="ctr">
                        <a:blipFill>
                          <a:blip r:embed="rId3"/>
                          <a:stretch>
                            <a:fillRect l="-1124" t="-102500" r="-201124" b="-112500"/>
                          </a:stretch>
                        </a:blipFill>
                      </a:tcPr>
                    </a:tc>
                    <a:tc>
                      <a:txBody>
                        <a:bodyPr/>
                        <a:lstStyle/>
                        <a:p>
                          <a:pPr algn="r" fontAlgn="ctr"/>
                          <a:r>
                            <a:rPr lang="en-US" sz="1000" dirty="0">
                              <a:effectLst/>
                            </a:rPr>
                            <a:t>Inom1</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Inom2</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4089715924"/>
                      </a:ext>
                    </a:extLst>
                  </a:tr>
                  <a:tr h="242154">
                    <a:tc>
                      <a:txBody>
                        <a:bodyPr/>
                        <a:lstStyle/>
                        <a:p>
                          <a:pPr algn="r" fontAlgn="ctr"/>
                          <a:r>
                            <a:rPr lang="en-GB" sz="1000" dirty="0">
                              <a:effectLst/>
                            </a:rPr>
                            <a:t>0.001</a:t>
                          </a:r>
                        </a:p>
                      </a:txBody>
                      <a:tcPr marL="89755" marR="89755" marT="44877" marB="44877" anchor="ctr">
                        <a:noFill/>
                      </a:tcPr>
                    </a:tc>
                    <a:tc>
                      <a:txBody>
                        <a:bodyPr/>
                        <a:lstStyle/>
                        <a:p>
                          <a:pPr algn="r" fontAlgn="ctr"/>
                          <a:r>
                            <a:rPr lang="en-US" sz="1000" dirty="0">
                              <a:effectLst/>
                            </a:rPr>
                            <a:t>1593</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1340</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3987760482"/>
                      </a:ext>
                    </a:extLst>
                  </a:tr>
                </a:tbl>
              </a:graphicData>
            </a:graphic>
          </p:graphicFrame>
        </mc:Fallback>
      </mc:AlternateContent>
      <p:sp>
        <p:nvSpPr>
          <p:cNvPr id="5" name="TextBox 4">
            <a:extLst>
              <a:ext uri="{FF2B5EF4-FFF2-40B4-BE49-F238E27FC236}">
                <a16:creationId xmlns:a16="http://schemas.microsoft.com/office/drawing/2014/main" id="{1594AE1D-E849-261E-CCFB-EE3295A1A1BE}"/>
              </a:ext>
            </a:extLst>
          </p:cNvPr>
          <p:cNvSpPr txBox="1"/>
          <p:nvPr/>
        </p:nvSpPr>
        <p:spPr>
          <a:xfrm>
            <a:off x="0" y="5903167"/>
            <a:ext cx="12192000" cy="453183"/>
          </a:xfrm>
          <a:prstGeom prst="rect">
            <a:avLst/>
          </a:prstGeom>
          <a:solidFill>
            <a:schemeClr val="tx2">
              <a:lumMod val="25000"/>
              <a:lumOff val="75000"/>
            </a:schemeClr>
          </a:solidFill>
        </p:spPr>
        <p:txBody>
          <a:bodyPr wrap="square" lIns="72000" tIns="72000" rIns="72000" bIns="72000" rtlCol="0" anchor="ctr">
            <a:spAutoFit/>
          </a:bodyPr>
          <a:lstStyle/>
          <a:p>
            <a:pPr marL="342900" indent="-342900">
              <a:buFont typeface="Arial" panose="020B0604020202020204" pitchFamily="34" charset="0"/>
              <a:buChar char="•"/>
            </a:pPr>
            <a:r>
              <a:rPr lang="en-GB" sz="2000" dirty="0"/>
              <a:t>The fit is accurate within ±15 units in the entire </a:t>
            </a:r>
            <a:r>
              <a:rPr lang="en-US" sz="2000" b="0" dirty="0">
                <a:solidFill>
                  <a:srgbClr val="0033A0"/>
                </a:solidFill>
                <a:latin typeface="+mj-lt"/>
                <a:cs typeface="Calibri" panose="020F0502020204030204" pitchFamily="34" charset="0"/>
              </a:rPr>
              <a:t>operating</a:t>
            </a:r>
            <a:r>
              <a:rPr lang="en-GB" sz="2000" dirty="0"/>
              <a:t> range. </a:t>
            </a:r>
            <a:endParaRPr lang="en-GB" sz="1900" dirty="0"/>
          </a:p>
        </p:txBody>
      </p:sp>
      <p:sp>
        <p:nvSpPr>
          <p:cNvPr id="9" name="Footer Placeholder 4">
            <a:extLst>
              <a:ext uri="{FF2B5EF4-FFF2-40B4-BE49-F238E27FC236}">
                <a16:creationId xmlns:a16="http://schemas.microsoft.com/office/drawing/2014/main" id="{0CE7B03C-D42E-E709-453A-79E4943BAC07}"/>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7" name="Date Placeholder 3">
            <a:extLst>
              <a:ext uri="{FF2B5EF4-FFF2-40B4-BE49-F238E27FC236}">
                <a16:creationId xmlns:a16="http://schemas.microsoft.com/office/drawing/2014/main" id="{8B148FBC-8996-0763-59BD-4E59832A0BB0}"/>
              </a:ext>
            </a:extLst>
          </p:cNvPr>
          <p:cNvSpPr>
            <a:spLocks noGrp="1"/>
          </p:cNvSpPr>
          <p:nvPr>
            <p:ph type="dt" sz="half" idx="10"/>
          </p:nvPr>
        </p:nvSpPr>
        <p:spPr>
          <a:xfrm>
            <a:off x="3457213" y="6368014"/>
            <a:ext cx="944159" cy="365125"/>
          </a:xfrm>
        </p:spPr>
        <p:txBody>
          <a:bodyPr/>
          <a:lstStyle/>
          <a:p>
            <a:r>
              <a:rPr lang="en-US" sz="1200" dirty="0"/>
              <a:t>12/07/2023</a:t>
            </a:r>
          </a:p>
        </p:txBody>
      </p:sp>
    </p:spTree>
    <p:extLst>
      <p:ext uri="{BB962C8B-B14F-4D97-AF65-F5344CB8AC3E}">
        <p14:creationId xmlns:p14="http://schemas.microsoft.com/office/powerpoint/2010/main" val="4124818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407987" y="1709738"/>
            <a:ext cx="11376000" cy="2852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US" dirty="0"/>
              <a:t>Part 1: Introduction</a:t>
            </a:r>
            <a:endParaRPr dirty="0"/>
          </a:p>
        </p:txBody>
      </p:sp>
      <p:sp>
        <p:nvSpPr>
          <p:cNvPr id="173" name="Google Shape;173;p24"/>
          <p:cNvSpPr txBox="1">
            <a:spLocks noGrp="1"/>
          </p:cNvSpPr>
          <p:nvPr>
            <p:ph type="sldNum" idx="12"/>
          </p:nvPr>
        </p:nvSpPr>
        <p:spPr>
          <a:xfrm>
            <a:off x="11107546" y="6356350"/>
            <a:ext cx="681300" cy="3651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74" name="Google Shape;174;p24"/>
          <p:cNvSpPr txBox="1">
            <a:spLocks noGrp="1"/>
          </p:cNvSpPr>
          <p:nvPr>
            <p:ph type="body" idx="1"/>
          </p:nvPr>
        </p:nvSpPr>
        <p:spPr>
          <a:xfrm>
            <a:off x="407987" y="4589463"/>
            <a:ext cx="11376000" cy="1500300"/>
          </a:xfrm>
          <a:prstGeom prst="rect">
            <a:avLst/>
          </a:prstGeom>
        </p:spPr>
        <p:txBody>
          <a:bodyPr spcFirstLastPara="1" wrap="square" lIns="0" tIns="0" rIns="0" bIns="0" anchor="t" anchorCtr="0">
            <a:noAutofit/>
          </a:bodyPr>
          <a:lstStyle/>
          <a:p>
            <a:pPr marL="0" lvl="0" indent="0" algn="l" rtl="0">
              <a:spcBef>
                <a:spcPts val="1800"/>
              </a:spcBef>
              <a:spcAft>
                <a:spcPts val="400"/>
              </a:spcAft>
              <a:buNone/>
            </a:pPr>
            <a:r>
              <a:rPr lang="en-US" dirty="0"/>
              <a:t>Keywords: FiDeL, MCBXF</a:t>
            </a:r>
            <a:endParaRPr dirty="0"/>
          </a:p>
        </p:txBody>
      </p:sp>
      <p:sp>
        <p:nvSpPr>
          <p:cNvPr id="2" name="Date Placeholder 3">
            <a:extLst>
              <a:ext uri="{FF2B5EF4-FFF2-40B4-BE49-F238E27FC236}">
                <a16:creationId xmlns:a16="http://schemas.microsoft.com/office/drawing/2014/main" id="{B4A24694-B518-0F91-2D34-E00F46ED622B}"/>
              </a:ext>
            </a:extLst>
          </p:cNvPr>
          <p:cNvSpPr>
            <a:spLocks noGrp="1"/>
          </p:cNvSpPr>
          <p:nvPr>
            <p:ph type="dt" sz="half" idx="10"/>
          </p:nvPr>
        </p:nvSpPr>
        <p:spPr>
          <a:xfrm>
            <a:off x="3457213" y="6368014"/>
            <a:ext cx="944159" cy="365125"/>
          </a:xfrm>
        </p:spPr>
        <p:txBody>
          <a:bodyPr/>
          <a:lstStyle/>
          <a:p>
            <a:r>
              <a:rPr lang="en-US" sz="1200" dirty="0"/>
              <a:t>12/07/2023</a:t>
            </a:r>
          </a:p>
        </p:txBody>
      </p:sp>
      <p:sp>
        <p:nvSpPr>
          <p:cNvPr id="3" name="Footer Placeholder 4">
            <a:extLst>
              <a:ext uri="{FF2B5EF4-FFF2-40B4-BE49-F238E27FC236}">
                <a16:creationId xmlns:a16="http://schemas.microsoft.com/office/drawing/2014/main" id="{7F399A84-DD61-0100-56AC-FA72BBA58318}"/>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Tree>
    <p:extLst>
      <p:ext uri="{BB962C8B-B14F-4D97-AF65-F5344CB8AC3E}">
        <p14:creationId xmlns:p14="http://schemas.microsoft.com/office/powerpoint/2010/main" val="110451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Google Shape;173;p24"/>
          <p:cNvSpPr txBox="1">
            <a:spLocks noGrp="1"/>
          </p:cNvSpPr>
          <p:nvPr>
            <p:ph type="sldNum" idx="12"/>
          </p:nvPr>
        </p:nvSpPr>
        <p:spPr>
          <a:xfrm>
            <a:off x="11107546" y="6356350"/>
            <a:ext cx="681300" cy="3651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20</a:t>
            </a:fld>
            <a:endParaRPr/>
          </a:p>
        </p:txBody>
      </p:sp>
      <p:sp>
        <p:nvSpPr>
          <p:cNvPr id="3" name="Footer Placeholder 4">
            <a:extLst>
              <a:ext uri="{FF2B5EF4-FFF2-40B4-BE49-F238E27FC236}">
                <a16:creationId xmlns:a16="http://schemas.microsoft.com/office/drawing/2014/main" id="{7F399A84-DD61-0100-56AC-FA72BBA58318}"/>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4" name="Title 1">
            <a:extLst>
              <a:ext uri="{FF2B5EF4-FFF2-40B4-BE49-F238E27FC236}">
                <a16:creationId xmlns:a16="http://schemas.microsoft.com/office/drawing/2014/main" id="{0A62884B-B32B-78D0-6237-CD46A798ED3F}"/>
              </a:ext>
            </a:extLst>
          </p:cNvPr>
          <p:cNvSpPr>
            <a:spLocks noGrp="1"/>
          </p:cNvSpPr>
          <p:nvPr>
            <p:ph type="title"/>
          </p:nvPr>
        </p:nvSpPr>
        <p:spPr>
          <a:xfrm>
            <a:off x="407988" y="365125"/>
            <a:ext cx="11380812" cy="1084263"/>
          </a:xfrm>
        </p:spPr>
        <p:txBody>
          <a:bodyPr anchor="t">
            <a:normAutofit/>
          </a:bodyPr>
          <a:lstStyle/>
          <a:p>
            <a:r>
              <a:rPr lang="en-GB" sz="3600" dirty="0"/>
              <a:t>Reference cycle: </a:t>
            </a:r>
            <a:r>
              <a:rPr lang="en-US" sz="3600" dirty="0"/>
              <a:t>Geometric term and Residuals (A1)</a:t>
            </a:r>
            <a:endParaRPr lang="en-GB" sz="3600" dirty="0"/>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D3CA833B-19D1-32B6-CCF7-CED2771A75B9}"/>
                  </a:ext>
                </a:extLst>
              </p:cNvPr>
              <p:cNvSpPr txBox="1"/>
              <p:nvPr/>
            </p:nvSpPr>
            <p:spPr>
              <a:xfrm>
                <a:off x="0" y="4979837"/>
                <a:ext cx="12192000" cy="1376513"/>
              </a:xfrm>
              <a:prstGeom prst="rect">
                <a:avLst/>
              </a:prstGeom>
              <a:solidFill>
                <a:schemeClr val="tx2">
                  <a:lumMod val="25000"/>
                  <a:lumOff val="75000"/>
                </a:schemeClr>
              </a:solidFill>
            </p:spPr>
            <p:txBody>
              <a:bodyPr wrap="square" lIns="72000" tIns="72000" rIns="72000" bIns="72000" rtlCol="0" anchor="ctr">
                <a:spAutoFit/>
              </a:bodyPr>
              <a:lstStyle/>
              <a:p>
                <a:pPr marL="342900" indent="-342900">
                  <a:buFont typeface="Arial" panose="020B0604020202020204" pitchFamily="34" charset="0"/>
                  <a:buChar char="•"/>
                </a:pPr>
                <a:r>
                  <a:rPr lang="en-GB" sz="2000" dirty="0"/>
                  <a:t>The geometric term is computed for datapoints within the linear range (below saturation)</a:t>
                </a:r>
              </a:p>
              <a:p>
                <a:pPr marL="342900" indent="-342900">
                  <a:buFont typeface="Arial" panose="020B0604020202020204" pitchFamily="34" charset="0"/>
                  <a:buChar char="•"/>
                </a:pPr>
                <a:r>
                  <a:rPr lang="en-GB" sz="2000" dirty="0"/>
                  <a:t>A non-linearity is observed in the residuals from the linear term; normalization: 4.5 Tm </a:t>
                </a:r>
                <a14:m>
                  <m:oMath xmlns:m="http://schemas.openxmlformats.org/officeDocument/2006/math">
                    <m:r>
                      <a:rPr lang="en-GB" sz="2000" i="1" smtClean="0">
                        <a:latin typeface="Cambria Math" panose="02040503050406030204" pitchFamily="18" charset="0"/>
                        <a:ea typeface="Cambria Math" panose="02040503050406030204" pitchFamily="18" charset="0"/>
                      </a:rPr>
                      <m:t>×</m:t>
                    </m:r>
                  </m:oMath>
                </a14:m>
                <a:r>
                  <a:rPr lang="en-GB" sz="2000" dirty="0"/>
                  <a:t> sign(</a:t>
                </a:r>
                <a14:m>
                  <m:oMath xmlns:m="http://schemas.openxmlformats.org/officeDocument/2006/math">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GB" sz="2000" i="1">
                            <a:latin typeface="Cambria Math" panose="02040503050406030204" pitchFamily="18" charset="0"/>
                            <a:ea typeface="Cambria Math" panose="02040503050406030204" pitchFamily="18" charset="0"/>
                            <a:cs typeface="Calibri" panose="020F0502020204030204" pitchFamily="34" charset="0"/>
                          </a:rPr>
                          <m:t>2</m:t>
                        </m:r>
                      </m:sub>
                    </m:sSub>
                  </m:oMath>
                </a14:m>
                <a:r>
                  <a:rPr lang="en-GB" sz="2000" dirty="0"/>
                  <a:t>).</a:t>
                </a:r>
              </a:p>
              <a:p>
                <a:pPr marL="342900" indent="-342900">
                  <a:buFont typeface="Arial" panose="020B0604020202020204" pitchFamily="34" charset="0"/>
                  <a:buChar char="•"/>
                </a:pPr>
                <a:r>
                  <a:rPr lang="en-GB" sz="2000" dirty="0"/>
                  <a:t>At low field, the magnetization is within ±10 units.</a:t>
                </a:r>
              </a:p>
              <a:p>
                <a:pPr marL="342900" indent="-342900">
                  <a:buFont typeface="Arial" panose="020B0604020202020204" pitchFamily="34" charset="0"/>
                  <a:buChar char="•"/>
                </a:pPr>
                <a:r>
                  <a:rPr lang="en-GB" sz="2000" dirty="0"/>
                  <a:t>At high field, the saturation is below 55 units. </a:t>
                </a:r>
              </a:p>
            </p:txBody>
          </p:sp>
        </mc:Choice>
        <mc:Fallback>
          <p:sp>
            <p:nvSpPr>
              <p:cNvPr id="5" name="TextBox 4">
                <a:extLst>
                  <a:ext uri="{FF2B5EF4-FFF2-40B4-BE49-F238E27FC236}">
                    <a16:creationId xmlns:a16="http://schemas.microsoft.com/office/drawing/2014/main" id="{D3CA833B-19D1-32B6-CCF7-CED2771A75B9}"/>
                  </a:ext>
                </a:extLst>
              </p:cNvPr>
              <p:cNvSpPr txBox="1">
                <a:spLocks noRot="1" noChangeAspect="1" noMove="1" noResize="1" noEditPoints="1" noAdjustHandles="1" noChangeArrowheads="1" noChangeShapeType="1" noTextEdit="1"/>
              </p:cNvSpPr>
              <p:nvPr/>
            </p:nvSpPr>
            <p:spPr>
              <a:xfrm>
                <a:off x="0" y="4979837"/>
                <a:ext cx="12192000" cy="1376513"/>
              </a:xfrm>
              <a:prstGeom prst="rect">
                <a:avLst/>
              </a:prstGeom>
              <a:blipFill>
                <a:blip r:embed="rId3"/>
                <a:stretch>
                  <a:fillRect l="-600" b="-5752"/>
                </a:stretch>
              </a:blipFill>
            </p:spPr>
            <p:txBody>
              <a:bodyPr/>
              <a:lstStyle/>
              <a:p>
                <a:r>
                  <a:rPr lang="en-GB">
                    <a:noFill/>
                  </a:rPr>
                  <a:t> </a:t>
                </a:r>
              </a:p>
            </p:txBody>
          </p:sp>
        </mc:Fallback>
      </mc:AlternateContent>
      <p:pic>
        <p:nvPicPr>
          <p:cNvPr id="6" name="Picture 2">
            <a:extLst>
              <a:ext uri="{FF2B5EF4-FFF2-40B4-BE49-F238E27FC236}">
                <a16:creationId xmlns:a16="http://schemas.microsoft.com/office/drawing/2014/main" id="{DA7446C0-C58C-EB8D-64B5-E722BFBA54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85024" y="1401842"/>
            <a:ext cx="4144378" cy="3380940"/>
          </a:xfrm>
          <a:prstGeom prst="rect">
            <a:avLst/>
          </a:prstGeom>
          <a:noFill/>
          <a:extLst>
            <a:ext uri="{909E8E84-426E-40DD-AFC4-6F175D3DCCD1}">
              <a14:hiddenFill xmlns:a14="http://schemas.microsoft.com/office/drawing/2010/main">
                <a:solidFill>
                  <a:srgbClr val="FFFFFF"/>
                </a:solidFill>
              </a14:hiddenFill>
            </a:ext>
          </a:extLst>
        </p:spPr>
      </p:pic>
      <p:sp>
        <p:nvSpPr>
          <p:cNvPr id="9" name="Date Placeholder 3">
            <a:extLst>
              <a:ext uri="{FF2B5EF4-FFF2-40B4-BE49-F238E27FC236}">
                <a16:creationId xmlns:a16="http://schemas.microsoft.com/office/drawing/2014/main" id="{CBC75DDC-411B-06C6-E1FC-EAA2B6C65FA3}"/>
              </a:ext>
            </a:extLst>
          </p:cNvPr>
          <p:cNvSpPr>
            <a:spLocks noGrp="1"/>
          </p:cNvSpPr>
          <p:nvPr>
            <p:ph type="dt" sz="half" idx="10"/>
          </p:nvPr>
        </p:nvSpPr>
        <p:spPr>
          <a:xfrm>
            <a:off x="3457213" y="6368014"/>
            <a:ext cx="944159" cy="365125"/>
          </a:xfrm>
        </p:spPr>
        <p:txBody>
          <a:bodyPr/>
          <a:lstStyle/>
          <a:p>
            <a:r>
              <a:rPr lang="en-US" sz="1200" dirty="0"/>
              <a:t>12/07/2023</a:t>
            </a:r>
          </a:p>
        </p:txBody>
      </p:sp>
      <p:pic>
        <p:nvPicPr>
          <p:cNvPr id="1028" name="Picture 4">
            <a:extLst>
              <a:ext uri="{FF2B5EF4-FFF2-40B4-BE49-F238E27FC236}">
                <a16:creationId xmlns:a16="http://schemas.microsoft.com/office/drawing/2014/main" id="{341EE104-2A91-BB7D-9D33-673F973B40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5999" y="1399218"/>
            <a:ext cx="5110837" cy="33835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99479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Google Shape;173;p24"/>
          <p:cNvSpPr txBox="1">
            <a:spLocks noGrp="1"/>
          </p:cNvSpPr>
          <p:nvPr>
            <p:ph type="sldNum" idx="12"/>
          </p:nvPr>
        </p:nvSpPr>
        <p:spPr>
          <a:xfrm>
            <a:off x="11107546" y="6356350"/>
            <a:ext cx="681300" cy="3651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21</a:t>
            </a:fld>
            <a:endParaRPr/>
          </a:p>
        </p:txBody>
      </p:sp>
      <p:sp>
        <p:nvSpPr>
          <p:cNvPr id="3" name="Footer Placeholder 4">
            <a:extLst>
              <a:ext uri="{FF2B5EF4-FFF2-40B4-BE49-F238E27FC236}">
                <a16:creationId xmlns:a16="http://schemas.microsoft.com/office/drawing/2014/main" id="{7F399A84-DD61-0100-56AC-FA72BBA58318}"/>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4" name="Title 1">
            <a:extLst>
              <a:ext uri="{FF2B5EF4-FFF2-40B4-BE49-F238E27FC236}">
                <a16:creationId xmlns:a16="http://schemas.microsoft.com/office/drawing/2014/main" id="{19106829-4244-44CC-67CF-05C4D0A25076}"/>
              </a:ext>
            </a:extLst>
          </p:cNvPr>
          <p:cNvSpPr>
            <a:spLocks noGrp="1"/>
          </p:cNvSpPr>
          <p:nvPr>
            <p:ph type="title"/>
          </p:nvPr>
        </p:nvSpPr>
        <p:spPr>
          <a:xfrm>
            <a:off x="407988" y="365125"/>
            <a:ext cx="11380812" cy="1084263"/>
          </a:xfrm>
        </p:spPr>
        <p:txBody>
          <a:bodyPr anchor="t">
            <a:normAutofit/>
          </a:bodyPr>
          <a:lstStyle/>
          <a:p>
            <a:r>
              <a:rPr lang="en-GB" sz="3600" dirty="0"/>
              <a:t>Combined powering: Residuals (A1)</a:t>
            </a:r>
          </a:p>
        </p:txBody>
      </p:sp>
      <p:sp>
        <p:nvSpPr>
          <p:cNvPr id="5" name="TextBox 4">
            <a:extLst>
              <a:ext uri="{FF2B5EF4-FFF2-40B4-BE49-F238E27FC236}">
                <a16:creationId xmlns:a16="http://schemas.microsoft.com/office/drawing/2014/main" id="{FE98DDA1-4C7D-0E5A-6301-D0131615A96E}"/>
              </a:ext>
            </a:extLst>
          </p:cNvPr>
          <p:cNvSpPr txBox="1"/>
          <p:nvPr/>
        </p:nvSpPr>
        <p:spPr>
          <a:xfrm>
            <a:off x="0" y="5575129"/>
            <a:ext cx="12192000" cy="760959"/>
          </a:xfrm>
          <a:prstGeom prst="rect">
            <a:avLst/>
          </a:prstGeom>
          <a:solidFill>
            <a:schemeClr val="tx2">
              <a:lumMod val="25000"/>
              <a:lumOff val="75000"/>
            </a:schemeClr>
          </a:solidFill>
        </p:spPr>
        <p:txBody>
          <a:bodyPr wrap="square" lIns="72000" tIns="72000" rIns="72000" bIns="72000" rtlCol="0" anchor="ctr">
            <a:spAutoFit/>
          </a:bodyPr>
          <a:lstStyle/>
          <a:p>
            <a:pPr marL="342900" indent="-342900">
              <a:buFont typeface="Arial" panose="020B0604020202020204" pitchFamily="34" charset="0"/>
              <a:buChar char="•"/>
            </a:pPr>
            <a:r>
              <a:rPr lang="en-GB" sz="2000" dirty="0"/>
              <a:t>At high field, the saturation increases as a function of current in the inner aperture (up to 160 units). </a:t>
            </a:r>
          </a:p>
          <a:p>
            <a:pPr marL="342900" indent="-342900">
              <a:buFont typeface="Arial" panose="020B0604020202020204" pitchFamily="34" charset="0"/>
              <a:buChar char="•"/>
            </a:pPr>
            <a:r>
              <a:rPr lang="en-GB" sz="2000" dirty="0"/>
              <a:t>At low field, the magnetization is within ±10 units with the maximum error for a reference cycle. </a:t>
            </a:r>
          </a:p>
        </p:txBody>
      </p:sp>
      <p:pic>
        <p:nvPicPr>
          <p:cNvPr id="6" name="Picture 2">
            <a:extLst>
              <a:ext uri="{FF2B5EF4-FFF2-40B4-BE49-F238E27FC236}">
                <a16:creationId xmlns:a16="http://schemas.microsoft.com/office/drawing/2014/main" id="{B8E468E5-FBC2-128F-EA3B-1569D08AB5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5135" y="1348040"/>
            <a:ext cx="8048106" cy="3801476"/>
          </a:xfrm>
          <a:prstGeom prst="rect">
            <a:avLst/>
          </a:prstGeom>
          <a:noFill/>
          <a:extLst>
            <a:ext uri="{909E8E84-426E-40DD-AFC4-6F175D3DCCD1}">
              <a14:hiddenFill xmlns:a14="http://schemas.microsoft.com/office/drawing/2010/main">
                <a:solidFill>
                  <a:srgbClr val="FFFFFF"/>
                </a:solidFill>
              </a14:hiddenFill>
            </a:ext>
          </a:extLst>
        </p:spPr>
      </p:pic>
      <p:sp>
        <p:nvSpPr>
          <p:cNvPr id="7" name="Date Placeholder 3">
            <a:extLst>
              <a:ext uri="{FF2B5EF4-FFF2-40B4-BE49-F238E27FC236}">
                <a16:creationId xmlns:a16="http://schemas.microsoft.com/office/drawing/2014/main" id="{19BEFFF6-A56C-9732-0066-09801DD979FA}"/>
              </a:ext>
            </a:extLst>
          </p:cNvPr>
          <p:cNvSpPr txBox="1">
            <a:spLocks/>
          </p:cNvSpPr>
          <p:nvPr/>
        </p:nvSpPr>
        <p:spPr>
          <a:xfrm>
            <a:off x="3511119" y="6356350"/>
            <a:ext cx="944159"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12/07/2023</a:t>
            </a:r>
          </a:p>
        </p:txBody>
      </p:sp>
    </p:spTree>
    <p:extLst>
      <p:ext uri="{BB962C8B-B14F-4D97-AF65-F5344CB8AC3E}">
        <p14:creationId xmlns:p14="http://schemas.microsoft.com/office/powerpoint/2010/main" val="20763231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Google Shape;173;p24"/>
          <p:cNvSpPr txBox="1">
            <a:spLocks noGrp="1"/>
          </p:cNvSpPr>
          <p:nvPr>
            <p:ph type="sldNum" idx="12"/>
          </p:nvPr>
        </p:nvSpPr>
        <p:spPr>
          <a:xfrm>
            <a:off x="11107546" y="6356350"/>
            <a:ext cx="681300" cy="3651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22</a:t>
            </a:fld>
            <a:endParaRPr/>
          </a:p>
        </p:txBody>
      </p:sp>
      <p:sp>
        <p:nvSpPr>
          <p:cNvPr id="3" name="Footer Placeholder 4">
            <a:extLst>
              <a:ext uri="{FF2B5EF4-FFF2-40B4-BE49-F238E27FC236}">
                <a16:creationId xmlns:a16="http://schemas.microsoft.com/office/drawing/2014/main" id="{7F399A84-DD61-0100-56AC-FA72BBA58318}"/>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mc:AlternateContent xmlns:mc="http://schemas.openxmlformats.org/markup-compatibility/2006" xmlns:a14="http://schemas.microsoft.com/office/drawing/2010/main">
        <mc:Choice Requires="a14">
          <p:sp>
            <p:nvSpPr>
              <p:cNvPr id="4" name="Title 2">
                <a:extLst>
                  <a:ext uri="{FF2B5EF4-FFF2-40B4-BE49-F238E27FC236}">
                    <a16:creationId xmlns:a16="http://schemas.microsoft.com/office/drawing/2014/main" id="{EB6AE643-A5F3-7958-A1AF-7545F2F0EB26}"/>
                  </a:ext>
                </a:extLst>
              </p:cNvPr>
              <p:cNvSpPr>
                <a:spLocks noGrp="1"/>
              </p:cNvSpPr>
              <p:nvPr>
                <p:ph type="title"/>
              </p:nvPr>
            </p:nvSpPr>
            <p:spPr>
              <a:xfrm>
                <a:off x="407988" y="373593"/>
                <a:ext cx="11376025" cy="564870"/>
              </a:xfrm>
            </p:spPr>
            <p:txBody>
              <a:bodyPr/>
              <a:lstStyle/>
              <a:p>
                <a:r>
                  <a:rPr lang="en-GB" sz="3600" dirty="0"/>
                  <a:t>Function </a:t>
                </a:r>
                <a14:m>
                  <m:oMath xmlns:m="http://schemas.openxmlformats.org/officeDocument/2006/math">
                    <m:sSubSup>
                      <m:sSubSupPr>
                        <m:ctrlPr>
                          <a:rPr lang="en-GB" sz="3600" i="1" smtClean="0">
                            <a:solidFill>
                              <a:srgbClr val="0033A0"/>
                            </a:solidFill>
                            <a:latin typeface="Cambria Math" panose="02040503050406030204" pitchFamily="18" charset="0"/>
                            <a:cs typeface="Calibri" panose="020F0502020204030204" pitchFamily="34" charset="0"/>
                          </a:rPr>
                        </m:ctrlPr>
                      </m:sSubSupPr>
                      <m:e>
                        <m:r>
                          <a:rPr lang="en-US" sz="3600" b="1" i="1">
                            <a:solidFill>
                              <a:srgbClr val="0033A0"/>
                            </a:solidFill>
                            <a:latin typeface="Cambria Math" panose="02040503050406030204" pitchFamily="18" charset="0"/>
                            <a:cs typeface="Calibri" panose="020F0502020204030204" pitchFamily="34" charset="0"/>
                          </a:rPr>
                          <m:t>𝑮</m:t>
                        </m:r>
                      </m:e>
                      <m:sub>
                        <m:r>
                          <a:rPr lang="en-US" sz="3600" b="1" i="1" smtClean="0">
                            <a:solidFill>
                              <a:srgbClr val="0033A0"/>
                            </a:solidFill>
                            <a:latin typeface="Cambria Math" panose="02040503050406030204" pitchFamily="18" charset="0"/>
                            <a:cs typeface="Calibri" panose="020F0502020204030204" pitchFamily="34" charset="0"/>
                          </a:rPr>
                          <m:t>𝟏</m:t>
                        </m:r>
                      </m:sub>
                      <m:sup>
                        <m:r>
                          <a:rPr lang="en-US" sz="3600" b="1" i="1" smtClean="0">
                            <a:solidFill>
                              <a:srgbClr val="0033A0"/>
                            </a:solidFill>
                            <a:latin typeface="Cambria Math" panose="02040503050406030204" pitchFamily="18" charset="0"/>
                            <a:cs typeface="Calibri" panose="020F0502020204030204" pitchFamily="34" charset="0"/>
                          </a:rPr>
                          <m:t>𝑨</m:t>
                        </m:r>
                      </m:sup>
                    </m:sSubSup>
                    <m:r>
                      <a:rPr lang="en-US"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3600" i="1">
                            <a:solidFill>
                              <a:srgbClr val="0033A0"/>
                            </a:solidFill>
                            <a:latin typeface="Cambria Math" panose="02040503050406030204" pitchFamily="18" charset="0"/>
                            <a:ea typeface="Cambria Math" panose="02040503050406030204" pitchFamily="18" charset="0"/>
                            <a:cs typeface="Calibri" panose="020F0502020204030204" pitchFamily="34" charset="0"/>
                          </a:rPr>
                        </m:ctrlPr>
                      </m:sSubPr>
                      <m:e>
                        <m:r>
                          <a:rPr lang="en-US" sz="3600" b="1" i="1">
                            <a:solidFill>
                              <a:srgbClr val="0033A0"/>
                            </a:solidFill>
                            <a:latin typeface="Cambria Math" panose="02040503050406030204" pitchFamily="18" charset="0"/>
                            <a:ea typeface="Cambria Math" panose="02040503050406030204" pitchFamily="18" charset="0"/>
                            <a:cs typeface="Calibri" panose="020F0502020204030204" pitchFamily="34" charset="0"/>
                          </a:rPr>
                          <m:t>𝑰</m:t>
                        </m:r>
                      </m:e>
                      <m:sub>
                        <m:r>
                          <a:rPr lang="en-US"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𝟏</m:t>
                        </m:r>
                      </m:sub>
                    </m:sSub>
                    <m:r>
                      <a:rPr lang="en-GB"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3600" i="1">
                            <a:solidFill>
                              <a:srgbClr val="0033A0"/>
                            </a:solidFill>
                            <a:latin typeface="Cambria Math" panose="02040503050406030204" pitchFamily="18" charset="0"/>
                            <a:ea typeface="Cambria Math" panose="02040503050406030204" pitchFamily="18" charset="0"/>
                            <a:cs typeface="Calibri" panose="020F0502020204030204" pitchFamily="34" charset="0"/>
                          </a:rPr>
                        </m:ctrlPr>
                      </m:sSubPr>
                      <m:e>
                        <m:r>
                          <a:rPr lang="en-US" sz="3600" b="1" i="1">
                            <a:solidFill>
                              <a:srgbClr val="0033A0"/>
                            </a:solidFill>
                            <a:latin typeface="Cambria Math" panose="02040503050406030204" pitchFamily="18" charset="0"/>
                            <a:ea typeface="Cambria Math" panose="02040503050406030204" pitchFamily="18" charset="0"/>
                            <a:cs typeface="Calibri" panose="020F0502020204030204" pitchFamily="34" charset="0"/>
                          </a:rPr>
                          <m:t>𝑰</m:t>
                        </m:r>
                      </m:e>
                      <m:sub>
                        <m:r>
                          <a:rPr lang="en-US"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𝟐</m:t>
                        </m:r>
                      </m:sub>
                    </m:sSub>
                    <m:r>
                      <a:rPr lang="en-US"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m:t>
                    </m:r>
                  </m:oMath>
                </a14:m>
                <a:r>
                  <a:rPr lang="en-US" sz="3600" dirty="0"/>
                  <a:t> </a:t>
                </a:r>
                <a:endParaRPr lang="en-GB" sz="3600" dirty="0"/>
              </a:p>
            </p:txBody>
          </p:sp>
        </mc:Choice>
        <mc:Fallback xmlns="">
          <p:sp>
            <p:nvSpPr>
              <p:cNvPr id="4" name="Title 2">
                <a:extLst>
                  <a:ext uri="{FF2B5EF4-FFF2-40B4-BE49-F238E27FC236}">
                    <a16:creationId xmlns:a16="http://schemas.microsoft.com/office/drawing/2014/main" id="{EB6AE643-A5F3-7958-A1AF-7545F2F0EB26}"/>
                  </a:ext>
                </a:extLst>
              </p:cNvPr>
              <p:cNvSpPr>
                <a:spLocks noGrp="1" noRot="1" noChangeAspect="1" noMove="1" noResize="1" noEditPoints="1" noAdjustHandles="1" noChangeArrowheads="1" noChangeShapeType="1" noTextEdit="1"/>
              </p:cNvSpPr>
              <p:nvPr>
                <p:ph type="title"/>
              </p:nvPr>
            </p:nvSpPr>
            <p:spPr>
              <a:xfrm>
                <a:off x="407988" y="373593"/>
                <a:ext cx="11376025" cy="564870"/>
              </a:xfrm>
              <a:blipFill>
                <a:blip r:embed="rId3"/>
                <a:stretch>
                  <a:fillRect l="-2465" t="-22581" b="-47312"/>
                </a:stretch>
              </a:blipFill>
            </p:spPr>
            <p:txBody>
              <a:bodyPr/>
              <a:lstStyle/>
              <a:p>
                <a:r>
                  <a:rPr lang="en-GB">
                    <a:noFill/>
                  </a:rPr>
                  <a:t> </a:t>
                </a:r>
              </a:p>
            </p:txBody>
          </p:sp>
        </mc:Fallback>
      </mc:AlternateContent>
      <p:pic>
        <p:nvPicPr>
          <p:cNvPr id="7" name="Picture 2">
            <a:extLst>
              <a:ext uri="{FF2B5EF4-FFF2-40B4-BE49-F238E27FC236}">
                <a16:creationId xmlns:a16="http://schemas.microsoft.com/office/drawing/2014/main" id="{942E9E2D-8E1A-11FB-38AB-2691FD46A4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5383" y="1263537"/>
            <a:ext cx="4577181" cy="3347456"/>
          </a:xfrm>
          <a:prstGeom prst="rect">
            <a:avLst/>
          </a:prstGeom>
          <a:noFill/>
          <a:extLst>
            <a:ext uri="{909E8E84-426E-40DD-AFC4-6F175D3DCCD1}">
              <a14:hiddenFill xmlns:a14="http://schemas.microsoft.com/office/drawing/2010/main">
                <a:solidFill>
                  <a:srgbClr val="FFFFFF"/>
                </a:solidFill>
              </a14:hiddenFill>
            </a:ext>
          </a:extLst>
        </p:spPr>
      </p:pic>
      <p:sp>
        <p:nvSpPr>
          <p:cNvPr id="8" name="Date Placeholder 3">
            <a:extLst>
              <a:ext uri="{FF2B5EF4-FFF2-40B4-BE49-F238E27FC236}">
                <a16:creationId xmlns:a16="http://schemas.microsoft.com/office/drawing/2014/main" id="{1BCB79F2-EE44-8A16-9C19-45C0815DE9AD}"/>
              </a:ext>
            </a:extLst>
          </p:cNvPr>
          <p:cNvSpPr txBox="1">
            <a:spLocks/>
          </p:cNvSpPr>
          <p:nvPr/>
        </p:nvSpPr>
        <p:spPr>
          <a:xfrm>
            <a:off x="3511119" y="6376072"/>
            <a:ext cx="944159"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12/07/2023</a:t>
            </a:r>
          </a:p>
        </p:txBody>
      </p:sp>
      <p:pic>
        <p:nvPicPr>
          <p:cNvPr id="1026" name="Picture 2">
            <a:extLst>
              <a:ext uri="{FF2B5EF4-FFF2-40B4-BE49-F238E27FC236}">
                <a16:creationId xmlns:a16="http://schemas.microsoft.com/office/drawing/2014/main" id="{0911EC3B-EA0B-6C2B-A6EF-BA254AFD98E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64258" y="1180297"/>
            <a:ext cx="4526612" cy="343069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9" name="Content Placeholder 21">
                <a:extLst>
                  <a:ext uri="{FF2B5EF4-FFF2-40B4-BE49-F238E27FC236}">
                    <a16:creationId xmlns:a16="http://schemas.microsoft.com/office/drawing/2014/main" id="{1013F4A1-F8CA-0B3E-B0BB-575553BDB129}"/>
                  </a:ext>
                </a:extLst>
              </p:cNvPr>
              <p:cNvSpPr txBox="1">
                <a:spLocks/>
              </p:cNvSpPr>
              <p:nvPr/>
            </p:nvSpPr>
            <p:spPr>
              <a:xfrm>
                <a:off x="6524604" y="4710889"/>
                <a:ext cx="4791096" cy="758606"/>
              </a:xfrm>
              <a:prstGeom prst="rect">
                <a:avLst/>
              </a:prstGeom>
              <a:solidFill>
                <a:schemeClr val="bg1"/>
              </a:solidFill>
            </p:spPr>
            <p:txBody>
              <a:bodyPr vert="horz" wrap="square" lIns="0" tIns="0" rIns="0" bIns="0" rtlCol="0">
                <a:sp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9pPr>
              </a:lstStyle>
              <a:p>
                <a:pPr lvl="1">
                  <a:spcBef>
                    <a:spcPts val="0"/>
                  </a:spcBef>
                </a:pPr>
                <a14:m>
                  <m:oMathPara xmlns:m="http://schemas.openxmlformats.org/officeDocument/2006/math">
                    <m:oMathParaPr>
                      <m:jc m:val="centerGroup"/>
                    </m:oMathParaPr>
                    <m:oMath xmlns:m="http://schemas.openxmlformats.org/officeDocument/2006/math">
                      <m:sSubSup>
                        <m:sSubSupPr>
                          <m:ctrlPr>
                            <a:rPr lang="en-GB" i="1" smtClean="0">
                              <a:solidFill>
                                <a:srgbClr val="008000"/>
                              </a:solidFill>
                              <a:latin typeface="Cambria Math" panose="02040503050406030204" pitchFamily="18" charset="0"/>
                              <a:cs typeface="Calibri" panose="020F0502020204030204" pitchFamily="34" charset="0"/>
                            </a:rPr>
                          </m:ctrlPr>
                        </m:sSubSupPr>
                        <m:e>
                          <m:r>
                            <a:rPr lang="en-US" b="0" i="1">
                              <a:solidFill>
                                <a:srgbClr val="008000"/>
                              </a:solidFill>
                              <a:latin typeface="Cambria Math" panose="02040503050406030204" pitchFamily="18" charset="0"/>
                              <a:cs typeface="Calibri" panose="020F0502020204030204" pitchFamily="34" charset="0"/>
                            </a:rPr>
                            <m:t>𝐺</m:t>
                          </m:r>
                        </m:e>
                        <m:sub>
                          <m:r>
                            <a:rPr lang="en-US" b="0" i="1">
                              <a:solidFill>
                                <a:srgbClr val="008000"/>
                              </a:solidFill>
                              <a:latin typeface="Cambria Math" panose="02040503050406030204" pitchFamily="18" charset="0"/>
                              <a:cs typeface="Calibri" panose="020F0502020204030204" pitchFamily="34" charset="0"/>
                            </a:rPr>
                            <m:t>1</m:t>
                          </m:r>
                        </m:sub>
                        <m:sup>
                          <m:r>
                            <a:rPr lang="en-US" b="0" i="1">
                              <a:solidFill>
                                <a:srgbClr val="008000"/>
                              </a:solidFill>
                              <a:latin typeface="Cambria Math" panose="02040503050406030204" pitchFamily="18" charset="0"/>
                              <a:cs typeface="Calibri" panose="020F0502020204030204" pitchFamily="34" charset="0"/>
                            </a:rPr>
                            <m:t>𝐴</m:t>
                          </m:r>
                        </m:sup>
                      </m:sSubSup>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b="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GB" b="0" i="1">
                          <a:solidFill>
                            <a:srgbClr val="008000"/>
                          </a:solidFill>
                          <a:latin typeface="Cambria Math" panose="02040503050406030204" pitchFamily="18" charset="0"/>
                          <a:cs typeface="Calibri" panose="020F0502020204030204" pitchFamily="34" charset="0"/>
                        </a:rPr>
                        <m:t>=</m:t>
                      </m:r>
                      <m:f>
                        <m:fPr>
                          <m:ctrlPr>
                            <a:rPr lang="en-GB" i="1" smtClean="0">
                              <a:solidFill>
                                <a:srgbClr val="008000"/>
                              </a:solidFill>
                              <a:latin typeface="Cambria Math" panose="02040503050406030204" pitchFamily="18" charset="0"/>
                              <a:cs typeface="Calibri" panose="020F0502020204030204" pitchFamily="34" charset="0"/>
                            </a:rPr>
                          </m:ctrlPr>
                        </m:fPr>
                        <m:num>
                          <m:r>
                            <a:rPr lang="en-GB" b="0" i="1">
                              <a:solidFill>
                                <a:srgbClr val="008000"/>
                              </a:solidFill>
                              <a:latin typeface="Cambria Math" panose="02040503050406030204" pitchFamily="18" charset="0"/>
                              <a:cs typeface="Calibri" panose="020F0502020204030204" pitchFamily="34" charset="0"/>
                            </a:rPr>
                            <m:t>𝑎</m:t>
                          </m:r>
                        </m:num>
                        <m:den>
                          <m:f>
                            <m:fPr>
                              <m:ctrlPr>
                                <a:rPr lang="el-GR" i="1" smtClean="0">
                                  <a:solidFill>
                                    <a:srgbClr val="008000"/>
                                  </a:solidFill>
                                  <a:latin typeface="Cambria Math" panose="02040503050406030204" pitchFamily="18" charset="0"/>
                                  <a:cs typeface="Calibri" panose="020F0502020204030204" pitchFamily="34" charset="0"/>
                                </a:rPr>
                              </m:ctrlPr>
                            </m:fPr>
                            <m:num>
                              <m:r>
                                <a:rPr lang="el-GR" b="0" i="1" smtClean="0">
                                  <a:solidFill>
                                    <a:srgbClr val="008000"/>
                                  </a:solidFill>
                                  <a:latin typeface="Cambria Math" panose="02040503050406030204" pitchFamily="18" charset="0"/>
                                  <a:cs typeface="Calibri" panose="020F0502020204030204" pitchFamily="34" charset="0"/>
                                </a:rPr>
                                <m:t>𝜋</m:t>
                              </m:r>
                            </m:num>
                            <m:den>
                              <m:r>
                                <a:rPr lang="el-GR" b="0" i="1" smtClean="0">
                                  <a:solidFill>
                                    <a:srgbClr val="008000"/>
                                  </a:solidFill>
                                  <a:latin typeface="Cambria Math" panose="02040503050406030204" pitchFamily="18" charset="0"/>
                                  <a:cs typeface="Calibri" panose="020F0502020204030204" pitchFamily="34" charset="0"/>
                                </a:rPr>
                                <m:t>2</m:t>
                              </m:r>
                            </m:den>
                          </m:f>
                          <m:r>
                            <a:rPr lang="en-US" b="0" i="1" smtClean="0">
                              <a:solidFill>
                                <a:srgbClr val="008000"/>
                              </a:solidFill>
                              <a:latin typeface="Cambria Math" panose="02040503050406030204" pitchFamily="18" charset="0"/>
                              <a:cs typeface="Calibri" panose="020F0502020204030204" pitchFamily="34" charset="0"/>
                            </a:rPr>
                            <m:t> − </m:t>
                          </m:r>
                          <m:r>
                            <a:rPr lang="en-GB" b="0" i="1">
                              <a:solidFill>
                                <a:srgbClr val="008000"/>
                              </a:solidFill>
                              <a:latin typeface="Cambria Math" panose="02040503050406030204" pitchFamily="18" charset="0"/>
                              <a:ea typeface="Cambria Math" panose="02040503050406030204" pitchFamily="18" charset="0"/>
                              <a:cs typeface="Calibri" panose="020F0502020204030204" pitchFamily="34" charset="0"/>
                            </a:rPr>
                            <m:t>𝛼</m:t>
                          </m:r>
                          <m:d>
                            <m:dPr>
                              <m:ctrlP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b="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b="0"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den>
                      </m:f>
                      <m:r>
                        <a:rPr lang="en-GB" b="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GB" b="0" i="1">
                          <a:solidFill>
                            <a:srgbClr val="008000"/>
                          </a:solidFill>
                          <a:latin typeface="Cambria Math" panose="02040503050406030204" pitchFamily="18" charset="0"/>
                          <a:ea typeface="Cambria Math" panose="02040503050406030204" pitchFamily="18" charset="0"/>
                          <a:cs typeface="Calibri" panose="020F0502020204030204" pitchFamily="34" charset="0"/>
                        </a:rPr>
                        <m:t>𝑏</m:t>
                      </m:r>
                    </m:oMath>
                  </m:oMathPara>
                </a14:m>
                <a:endParaRPr lang="en-US" dirty="0">
                  <a:solidFill>
                    <a:srgbClr val="008000"/>
                  </a:solidFill>
                  <a:latin typeface="+mj-lt"/>
                  <a:cs typeface="Calibri" panose="020F0502020204030204" pitchFamily="34" charset="0"/>
                </a:endParaRPr>
              </a:p>
            </p:txBody>
          </p:sp>
        </mc:Choice>
        <mc:Fallback xmlns="">
          <p:sp>
            <p:nvSpPr>
              <p:cNvPr id="9" name="Content Placeholder 21">
                <a:extLst>
                  <a:ext uri="{FF2B5EF4-FFF2-40B4-BE49-F238E27FC236}">
                    <a16:creationId xmlns:a16="http://schemas.microsoft.com/office/drawing/2014/main" id="{1013F4A1-F8CA-0B3E-B0BB-575553BDB129}"/>
                  </a:ext>
                </a:extLst>
              </p:cNvPr>
              <p:cNvSpPr txBox="1">
                <a:spLocks noRot="1" noChangeAspect="1" noMove="1" noResize="1" noEditPoints="1" noAdjustHandles="1" noChangeArrowheads="1" noChangeShapeType="1" noTextEdit="1"/>
              </p:cNvSpPr>
              <p:nvPr/>
            </p:nvSpPr>
            <p:spPr>
              <a:xfrm>
                <a:off x="6524604" y="4710889"/>
                <a:ext cx="4791096" cy="758606"/>
              </a:xfrm>
              <a:prstGeom prst="rect">
                <a:avLst/>
              </a:prstGeom>
              <a:blipFill>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9337118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Title 2">
            <a:extLst>
              <a:ext uri="{FF2B5EF4-FFF2-40B4-BE49-F238E27FC236}">
                <a16:creationId xmlns:a16="http://schemas.microsoft.com/office/drawing/2014/main" id="{462C5392-C817-A6EB-03B6-C2ADE47A55FE}"/>
              </a:ext>
            </a:extLst>
          </p:cNvPr>
          <p:cNvSpPr>
            <a:spLocks noGrp="1"/>
          </p:cNvSpPr>
          <p:nvPr>
            <p:ph type="title"/>
          </p:nvPr>
        </p:nvSpPr>
        <p:spPr>
          <a:xfrm>
            <a:off x="407988" y="373063"/>
            <a:ext cx="11376025" cy="1066800"/>
          </a:xfrm>
        </p:spPr>
        <p:txBody>
          <a:bodyPr/>
          <a:lstStyle/>
          <a:p>
            <a:r>
              <a:rPr lang="en-US" dirty="0"/>
              <a:t>Transfer function (A1)</a:t>
            </a:r>
            <a:endParaRPr lang="en-GB" dirty="0"/>
          </a:p>
        </p:txBody>
      </p:sp>
      <p:pic>
        <p:nvPicPr>
          <p:cNvPr id="15364" name="Picture 4">
            <a:extLst>
              <a:ext uri="{FF2B5EF4-FFF2-40B4-BE49-F238E27FC236}">
                <a16:creationId xmlns:a16="http://schemas.microsoft.com/office/drawing/2014/main" id="{7F226479-1D41-9F6C-91CA-151D2D9CDB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5331" y="1496010"/>
            <a:ext cx="9669046" cy="4022474"/>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4">
            <a:extLst>
              <a:ext uri="{FF2B5EF4-FFF2-40B4-BE49-F238E27FC236}">
                <a16:creationId xmlns:a16="http://schemas.microsoft.com/office/drawing/2014/main" id="{361867D3-1940-8427-1446-A19658E700BC}"/>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3" name="Date Placeholder 3">
            <a:extLst>
              <a:ext uri="{FF2B5EF4-FFF2-40B4-BE49-F238E27FC236}">
                <a16:creationId xmlns:a16="http://schemas.microsoft.com/office/drawing/2014/main" id="{914A0A6C-BDC4-0BF7-A036-2F7A70DFD686}"/>
              </a:ext>
            </a:extLst>
          </p:cNvPr>
          <p:cNvSpPr>
            <a:spLocks noGrp="1"/>
          </p:cNvSpPr>
          <p:nvPr>
            <p:ph type="dt" sz="half" idx="10"/>
          </p:nvPr>
        </p:nvSpPr>
        <p:spPr>
          <a:xfrm>
            <a:off x="3457213" y="6368014"/>
            <a:ext cx="944159" cy="365125"/>
          </a:xfrm>
        </p:spPr>
        <p:txBody>
          <a:bodyPr/>
          <a:lstStyle/>
          <a:p>
            <a:r>
              <a:rPr lang="en-US" sz="1200" dirty="0"/>
              <a:t>12/07/2023</a:t>
            </a:r>
          </a:p>
        </p:txBody>
      </p:sp>
    </p:spTree>
    <p:extLst>
      <p:ext uri="{BB962C8B-B14F-4D97-AF65-F5344CB8AC3E}">
        <p14:creationId xmlns:p14="http://schemas.microsoft.com/office/powerpoint/2010/main" val="42773371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GB" dirty="0"/>
              <a:t>Model parameters and error (A1)</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a16="http://schemas.microsoft.com/office/drawing/2014/main" id="{FDCA4CAA-609A-FED4-5B3D-CDF2CBFA0482}"/>
              </a:ext>
            </a:extLst>
          </p:cNvPr>
          <p:cNvGraphicFramePr>
            <a:graphicFrameLocks noGrp="1"/>
          </p:cNvGraphicFramePr>
          <p:nvPr>
            <p:extLst>
              <p:ext uri="{D42A27DB-BD31-4B8C-83A1-F6EECF244321}">
                <p14:modId xmlns:p14="http://schemas.microsoft.com/office/powerpoint/2010/main" val="1672301758"/>
              </p:ext>
            </p:extLst>
          </p:nvPr>
        </p:nvGraphicFramePr>
        <p:xfrm>
          <a:off x="707864" y="1451527"/>
          <a:ext cx="3779998" cy="1732862"/>
        </p:xfrm>
        <a:graphic>
          <a:graphicData uri="http://schemas.openxmlformats.org/drawingml/2006/table">
            <a:tbl>
              <a:tblPr>
                <a:tableStyleId>{D7AC3CCA-C797-4891-BE02-D94E43425B78}</a:tableStyleId>
              </a:tblPr>
              <a:tblGrid>
                <a:gridCol w="1330897">
                  <a:extLst>
                    <a:ext uri="{9D8B030D-6E8A-4147-A177-3AD203B41FA5}">
                      <a16:colId xmlns:a16="http://schemas.microsoft.com/office/drawing/2014/main" val="2484855852"/>
                    </a:ext>
                  </a:extLst>
                </a:gridCol>
                <a:gridCol w="964677">
                  <a:extLst>
                    <a:ext uri="{9D8B030D-6E8A-4147-A177-3AD203B41FA5}">
                      <a16:colId xmlns:a16="http://schemas.microsoft.com/office/drawing/2014/main" val="2022786347"/>
                    </a:ext>
                  </a:extLst>
                </a:gridCol>
                <a:gridCol w="1484424">
                  <a:extLst>
                    <a:ext uri="{9D8B030D-6E8A-4147-A177-3AD203B41FA5}">
                      <a16:colId xmlns:a16="http://schemas.microsoft.com/office/drawing/2014/main" val="1580030870"/>
                    </a:ext>
                  </a:extLst>
                </a:gridCol>
              </a:tblGrid>
              <a:tr h="279938">
                <a:tc>
                  <a:txBody>
                    <a:bodyPr/>
                    <a:lstStyle/>
                    <a:p>
                      <a:pPr algn="ctr" fontAlgn="ctr"/>
                      <a:r>
                        <a:rPr lang="en-GB" sz="1000" b="1" dirty="0">
                          <a:effectLst/>
                        </a:rPr>
                        <a:t>Component</a:t>
                      </a:r>
                    </a:p>
                  </a:txBody>
                  <a:tcPr marL="89755" marR="89755" marT="44877" marB="44877" anchor="ctr">
                    <a:noFill/>
                  </a:tcPr>
                </a:tc>
                <a:tc>
                  <a:txBody>
                    <a:bodyPr/>
                    <a:lstStyle/>
                    <a:p>
                      <a:pPr algn="ctr" fontAlgn="ctr"/>
                      <a:r>
                        <a:rPr lang="en-GB" sz="1000" b="1" dirty="0">
                          <a:effectLst/>
                        </a:rPr>
                        <a:t>Parameter</a:t>
                      </a:r>
                    </a:p>
                  </a:txBody>
                  <a:tcPr marL="89755" marR="89755" marT="44877" marB="44877" anchor="ctr">
                    <a:no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000" b="1" dirty="0">
                          <a:effectLst/>
                        </a:rPr>
                        <a:t>Value</a:t>
                      </a:r>
                      <a:endParaRPr lang="en-GB" sz="1000" b="1" dirty="0">
                        <a:effectLst/>
                      </a:endParaRPr>
                    </a:p>
                  </a:txBody>
                  <a:tcPr marL="89755" marR="89755" marT="44877" marB="44877" anchor="ctr">
                    <a:noFill/>
                  </a:tcPr>
                </a:tc>
                <a:extLst>
                  <a:ext uri="{0D108BD9-81ED-4DB2-BD59-A6C34878D82A}">
                    <a16:rowId xmlns:a16="http://schemas.microsoft.com/office/drawing/2014/main" val="3123655309"/>
                  </a:ext>
                </a:extLst>
              </a:tr>
              <a:tr h="139969">
                <a:tc>
                  <a:txBody>
                    <a:bodyPr/>
                    <a:lstStyle/>
                    <a:p>
                      <a:pPr algn="ctr" fontAlgn="ctr"/>
                      <a:r>
                        <a:rPr lang="en-GB" sz="1000">
                          <a:effectLst/>
                        </a:rPr>
                        <a:t>Geometric</a:t>
                      </a:r>
                      <a:endParaRPr lang="en-GB" sz="1000" dirty="0">
                        <a:effectLst/>
                      </a:endParaRPr>
                    </a:p>
                  </a:txBody>
                  <a:tcPr marL="89755" marR="89755" marT="44877" marB="44877" anchor="ctr">
                    <a:noFill/>
                  </a:tcPr>
                </a:tc>
                <a:tc>
                  <a:txBody>
                    <a:bodyPr/>
                    <a:lstStyle/>
                    <a:p>
                      <a:pPr algn="r" fontAlgn="ctr"/>
                      <a:r>
                        <a:rPr lang="en-GB" sz="1000" dirty="0">
                          <a:effectLst/>
                        </a:rPr>
                        <a:t>y</a:t>
                      </a:r>
                    </a:p>
                  </a:txBody>
                  <a:tcPr marL="89755" marR="89755" marT="44877" marB="44877" anchor="ctr">
                    <a:noFill/>
                  </a:tcPr>
                </a:tc>
                <a:tc>
                  <a:txBody>
                    <a:bodyPr/>
                    <a:lstStyle/>
                    <a:p>
                      <a:pPr algn="r" fontAlgn="ctr"/>
                      <a:r>
                        <a:rPr lang="en-GB" sz="1000" b="0" i="0" kern="1200" dirty="0">
                          <a:solidFill>
                            <a:schemeClr val="dk1"/>
                          </a:solidFill>
                          <a:effectLst/>
                          <a:latin typeface="+mn-lt"/>
                          <a:ea typeface="+mn-ea"/>
                          <a:cs typeface="+mn-cs"/>
                        </a:rPr>
                        <a:t>0.0033864</a:t>
                      </a:r>
                      <a:endParaRPr lang="en-GB" sz="1000" dirty="0">
                        <a:effectLst/>
                      </a:endParaRPr>
                    </a:p>
                  </a:txBody>
                  <a:tcPr marL="89755" marR="89755" marT="44877" marB="44877" anchor="ctr">
                    <a:noFill/>
                  </a:tcPr>
                </a:tc>
                <a:extLst>
                  <a:ext uri="{0D108BD9-81ED-4DB2-BD59-A6C34878D82A}">
                    <a16:rowId xmlns:a16="http://schemas.microsoft.com/office/drawing/2014/main" val="2649166255"/>
                  </a:ext>
                </a:extLst>
              </a:tr>
              <a:tr h="139969">
                <a:tc rowSpan="5">
                  <a:txBody>
                    <a:bodyPr/>
                    <a:lstStyle/>
                    <a:p>
                      <a:pPr algn="ctr" fontAlgn="ctr"/>
                      <a:r>
                        <a:rPr lang="en-GB" sz="1000" dirty="0">
                          <a:effectLst/>
                        </a:rPr>
                        <a:t>Saturation</a:t>
                      </a:r>
                    </a:p>
                  </a:txBody>
                  <a:tcPr marL="89755" marR="89755" marT="44877" marB="44877" anchor="ctr">
                    <a:noFill/>
                  </a:tcPr>
                </a:tc>
                <a:tc>
                  <a:txBody>
                    <a:bodyPr/>
                    <a:lstStyle/>
                    <a:p>
                      <a:pPr algn="r" fontAlgn="ctr"/>
                      <a:r>
                        <a:rPr lang="en-GB" sz="1000" dirty="0">
                          <a:effectLst/>
                        </a:rPr>
                        <a:t>sigma1</a:t>
                      </a:r>
                    </a:p>
                  </a:txBody>
                  <a:tcPr marL="89755" marR="89755" marT="44877" marB="44877" anchor="ctr">
                    <a:noFill/>
                  </a:tcPr>
                </a:tc>
                <a:tc>
                  <a:txBody>
                    <a:bodyPr/>
                    <a:lstStyle/>
                    <a:p>
                      <a:pPr algn="r" fontAlgn="ctr"/>
                      <a:r>
                        <a:rPr lang="en-GB" sz="1000" dirty="0">
                          <a:effectLst/>
                        </a:rPr>
                        <a:t>0.0000800</a:t>
                      </a:r>
                    </a:p>
                  </a:txBody>
                  <a:tcPr marL="89755" marR="89755" marT="44877" marB="44877" anchor="ctr">
                    <a:noFill/>
                  </a:tcPr>
                </a:tc>
                <a:extLst>
                  <a:ext uri="{0D108BD9-81ED-4DB2-BD59-A6C34878D82A}">
                    <a16:rowId xmlns:a16="http://schemas.microsoft.com/office/drawing/2014/main" val="877837401"/>
                  </a:ext>
                </a:extLst>
              </a:tr>
              <a:tr h="0">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I01</a:t>
                      </a:r>
                    </a:p>
                  </a:txBody>
                  <a:tcPr marL="89755" marR="89755" marT="44877" marB="44877" anchor="ctr">
                    <a:noFill/>
                  </a:tcPr>
                </a:tc>
                <a:tc>
                  <a:txBody>
                    <a:bodyPr/>
                    <a:lstStyle/>
                    <a:p>
                      <a:pPr algn="r" fontAlgn="ctr"/>
                      <a:r>
                        <a:rPr lang="en-GB" sz="1000" dirty="0">
                          <a:effectLst/>
                        </a:rPr>
                        <a:t>1260</a:t>
                      </a:r>
                    </a:p>
                  </a:txBody>
                  <a:tcPr marL="89755" marR="89755" marT="44877" marB="44877" anchor="ctr">
                    <a:noFill/>
                  </a:tcPr>
                </a:tc>
                <a:extLst>
                  <a:ext uri="{0D108BD9-81ED-4DB2-BD59-A6C34878D82A}">
                    <a16:rowId xmlns:a16="http://schemas.microsoft.com/office/drawing/2014/main" val="1077681882"/>
                  </a:ext>
                </a:extLst>
              </a:tr>
              <a:tr h="139969">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S1</a:t>
                      </a:r>
                    </a:p>
                  </a:txBody>
                  <a:tcPr marL="89755" marR="89755" marT="44877" marB="44877" anchor="ctr">
                    <a:noFill/>
                  </a:tcPr>
                </a:tc>
                <a:tc>
                  <a:txBody>
                    <a:bodyPr/>
                    <a:lstStyle/>
                    <a:p>
                      <a:pPr algn="r" fontAlgn="ctr"/>
                      <a:r>
                        <a:rPr lang="en-GB" sz="1000" dirty="0">
                          <a:effectLst/>
                        </a:rPr>
                        <a:t>3.9</a:t>
                      </a:r>
                    </a:p>
                  </a:txBody>
                  <a:tcPr marL="89755" marR="89755" marT="44877" marB="44877" anchor="ctr">
                    <a:noFill/>
                  </a:tcPr>
                </a:tc>
                <a:extLst>
                  <a:ext uri="{0D108BD9-81ED-4DB2-BD59-A6C34878D82A}">
                    <a16:rowId xmlns:a16="http://schemas.microsoft.com/office/drawing/2014/main" val="3025759289"/>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a</a:t>
                      </a:r>
                    </a:p>
                  </a:txBody>
                  <a:tcPr marL="89755" marR="89755" marT="44877" marB="44877" anchor="ctr">
                    <a:solidFill>
                      <a:schemeClr val="accent2">
                        <a:alpha val="50000"/>
                      </a:schemeClr>
                    </a:solidFill>
                  </a:tcPr>
                </a:tc>
                <a:tc>
                  <a:txBody>
                    <a:bodyPr/>
                    <a:lstStyle/>
                    <a:p>
                      <a:pPr algn="r" fontAlgn="ctr"/>
                      <a:r>
                        <a:rPr lang="en-GB" sz="1000" dirty="0">
                          <a:effectLst/>
                        </a:rPr>
                        <a:t>0.273</a:t>
                      </a:r>
                    </a:p>
                  </a:txBody>
                  <a:tcPr marL="89755" marR="89755" marT="44877" marB="44877" anchor="ctr">
                    <a:solidFill>
                      <a:schemeClr val="accent2">
                        <a:alpha val="50000"/>
                      </a:schemeClr>
                    </a:solidFill>
                  </a:tcPr>
                </a:tc>
                <a:extLst>
                  <a:ext uri="{0D108BD9-81ED-4DB2-BD59-A6C34878D82A}">
                    <a16:rowId xmlns:a16="http://schemas.microsoft.com/office/drawing/2014/main" val="1888789562"/>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b</a:t>
                      </a:r>
                    </a:p>
                  </a:txBody>
                  <a:tcPr marL="89755" marR="89755" marT="44877" marB="44877" anchor="ctr">
                    <a:solidFill>
                      <a:schemeClr val="accent2">
                        <a:alpha val="50000"/>
                      </a:schemeClr>
                    </a:solidFill>
                  </a:tcPr>
                </a:tc>
                <a:tc>
                  <a:txBody>
                    <a:bodyPr/>
                    <a:lstStyle/>
                    <a:p>
                      <a:pPr algn="r" fontAlgn="ctr"/>
                      <a:r>
                        <a:rPr lang="en-GB" sz="1000" dirty="0">
                          <a:effectLst/>
                        </a:rPr>
                        <a:t>0.655</a:t>
                      </a:r>
                    </a:p>
                  </a:txBody>
                  <a:tcPr marL="89755" marR="89755" marT="44877" marB="44877" anchor="ctr">
                    <a:solidFill>
                      <a:schemeClr val="accent2">
                        <a:alpha val="50000"/>
                      </a:schemeClr>
                    </a:solidFill>
                  </a:tcPr>
                </a:tc>
                <a:extLst>
                  <a:ext uri="{0D108BD9-81ED-4DB2-BD59-A6C34878D82A}">
                    <a16:rowId xmlns:a16="http://schemas.microsoft.com/office/drawing/2014/main" val="2331531894"/>
                  </a:ext>
                </a:extLst>
              </a:tr>
            </a:tbl>
          </a:graphicData>
        </a:graphic>
      </p:graphicFrame>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DA4EB8C8-6583-F9AE-7841-D9FD7745DE1B}"/>
                  </a:ext>
                </a:extLst>
              </p:cNvPr>
              <p:cNvGraphicFramePr>
                <a:graphicFrameLocks noGrp="1"/>
              </p:cNvGraphicFramePr>
              <p:nvPr/>
            </p:nvGraphicFramePr>
            <p:xfrm>
              <a:off x="707864" y="3457888"/>
              <a:ext cx="1620000" cy="726462"/>
            </p:xfrm>
            <a:graphic>
              <a:graphicData uri="http://schemas.openxmlformats.org/drawingml/2006/table">
                <a:tbl>
                  <a:tblPr>
                    <a:tableStyleId>{D7AC3CCA-C797-4891-BE02-D94E43425B78}</a:tableStyleId>
                  </a:tblPr>
                  <a:tblGrid>
                    <a:gridCol w="540000">
                      <a:extLst>
                        <a:ext uri="{9D8B030D-6E8A-4147-A177-3AD203B41FA5}">
                          <a16:colId xmlns:a16="http://schemas.microsoft.com/office/drawing/2014/main" val="1636870900"/>
                        </a:ext>
                      </a:extLst>
                    </a:gridCol>
                    <a:gridCol w="540000">
                      <a:extLst>
                        <a:ext uri="{9D8B030D-6E8A-4147-A177-3AD203B41FA5}">
                          <a16:colId xmlns:a16="http://schemas.microsoft.com/office/drawing/2014/main" val="814734363"/>
                        </a:ext>
                      </a:extLst>
                    </a:gridCol>
                    <a:gridCol w="540000">
                      <a:extLst>
                        <a:ext uri="{9D8B030D-6E8A-4147-A177-3AD203B41FA5}">
                          <a16:colId xmlns:a16="http://schemas.microsoft.com/office/drawing/2014/main" val="3058844510"/>
                        </a:ext>
                      </a:extLst>
                    </a:gridCol>
                  </a:tblGrid>
                  <a:tr h="139969">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00" b="1" dirty="0">
                              <a:effectLst/>
                            </a:rPr>
                            <a:t>Constant parameters</a:t>
                          </a:r>
                        </a:p>
                      </a:txBody>
                      <a:tcPr marL="89755" marR="89755" marT="44877" marB="44877" anchor="ctr">
                        <a:noFill/>
                      </a:tcPr>
                    </a:tc>
                    <a:tc hMerge="1">
                      <a:txBody>
                        <a:bodyPr/>
                        <a:lstStyle/>
                        <a:p>
                          <a:pPr algn="r" fontAlgn="ctr"/>
                          <a:endParaRPr lang="en-GB" sz="1000" dirty="0">
                            <a:effectLst/>
                          </a:endParaRPr>
                        </a:p>
                      </a:txBody>
                      <a:tcPr marL="89755" marR="89755" marT="44877" marB="44877"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000" b="1" dirty="0">
                            <a:effectLst/>
                          </a:endParaRPr>
                        </a:p>
                      </a:txBody>
                      <a:tcPr marL="89755" marR="89755" marT="44877" marB="44877" anchor="ctr"/>
                    </a:tc>
                    <a:extLst>
                      <a:ext uri="{0D108BD9-81ED-4DB2-BD59-A6C34878D82A}">
                        <a16:rowId xmlns:a16="http://schemas.microsoft.com/office/drawing/2014/main" val="2330055698"/>
                      </a:ext>
                    </a:extLst>
                  </a:tr>
                  <a:tr h="139969">
                    <a:tc>
                      <a:txBody>
                        <a:bodyPr/>
                        <a:lstStyle/>
                        <a:p>
                          <a:pPr algn="r" fontAlgn="ctr"/>
                          <a14:m>
                            <m:oMathPara xmlns:m="http://schemas.openxmlformats.org/officeDocument/2006/math">
                              <m:oMathParaPr>
                                <m:jc m:val="centerGroup"/>
                              </m:oMathParaPr>
                              <m:oMath xmlns:m="http://schemas.openxmlformats.org/officeDocument/2006/math">
                                <m:r>
                                  <a:rPr lang="en-GB" sz="1000" i="1" dirty="0" smtClean="0">
                                    <a:effectLst/>
                                    <a:latin typeface="Cambria Math" panose="02040503050406030204" pitchFamily="18" charset="0"/>
                                    <a:ea typeface="Cambria Math" panose="02040503050406030204" pitchFamily="18" charset="0"/>
                                  </a:rPr>
                                  <m:t>∆</m:t>
                                </m:r>
                              </m:oMath>
                            </m:oMathPara>
                          </a14:m>
                          <a:endParaRPr lang="en-GB" sz="1000" dirty="0">
                            <a:effectLst/>
                          </a:endParaRPr>
                        </a:p>
                      </a:txBody>
                      <a:tcPr marL="89755" marR="89755" marT="44877" marB="44877" anchor="ctr">
                        <a:noFill/>
                      </a:tcPr>
                    </a:tc>
                    <a:tc>
                      <a:txBody>
                        <a:bodyPr/>
                        <a:lstStyle/>
                        <a:p>
                          <a:pPr algn="r" fontAlgn="ctr"/>
                          <a:r>
                            <a:rPr lang="en-US" sz="1000" dirty="0">
                              <a:effectLst/>
                            </a:rPr>
                            <a:t>Inom1</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Inom2</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4089715924"/>
                      </a:ext>
                    </a:extLst>
                  </a:tr>
                  <a:tr h="0">
                    <a:tc>
                      <a:txBody>
                        <a:bodyPr/>
                        <a:lstStyle/>
                        <a:p>
                          <a:pPr algn="r" fontAlgn="ctr"/>
                          <a:r>
                            <a:rPr lang="en-GB" sz="1000" dirty="0">
                              <a:effectLst/>
                            </a:rPr>
                            <a:t>0.001</a:t>
                          </a:r>
                        </a:p>
                      </a:txBody>
                      <a:tcPr marL="89755" marR="89755" marT="44877" marB="44877" anchor="ctr">
                        <a:noFill/>
                      </a:tcPr>
                    </a:tc>
                    <a:tc>
                      <a:txBody>
                        <a:bodyPr/>
                        <a:lstStyle/>
                        <a:p>
                          <a:pPr algn="r" fontAlgn="ctr"/>
                          <a:r>
                            <a:rPr lang="en-US" sz="1000" dirty="0">
                              <a:effectLst/>
                            </a:rPr>
                            <a:t>1593</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1340</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3987760482"/>
                      </a:ext>
                    </a:extLst>
                  </a:tr>
                </a:tbl>
              </a:graphicData>
            </a:graphic>
          </p:graphicFrame>
        </mc:Choice>
        <mc:Fallback xmlns="">
          <p:graphicFrame>
            <p:nvGraphicFramePr>
              <p:cNvPr id="4" name="Table 3">
                <a:extLst>
                  <a:ext uri="{FF2B5EF4-FFF2-40B4-BE49-F238E27FC236}">
                    <a16:creationId xmlns:a16="http://schemas.microsoft.com/office/drawing/2014/main" id="{DA4EB8C8-6583-F9AE-7841-D9FD7745DE1B}"/>
                  </a:ext>
                </a:extLst>
              </p:cNvPr>
              <p:cNvGraphicFramePr>
                <a:graphicFrameLocks noGrp="1"/>
              </p:cNvGraphicFramePr>
              <p:nvPr/>
            </p:nvGraphicFramePr>
            <p:xfrm>
              <a:off x="707864" y="3457888"/>
              <a:ext cx="1620000" cy="726462"/>
            </p:xfrm>
            <a:graphic>
              <a:graphicData uri="http://schemas.openxmlformats.org/drawingml/2006/table">
                <a:tbl>
                  <a:tblPr>
                    <a:tableStyleId>{D7AC3CCA-C797-4891-BE02-D94E43425B78}</a:tableStyleId>
                  </a:tblPr>
                  <a:tblGrid>
                    <a:gridCol w="540000">
                      <a:extLst>
                        <a:ext uri="{9D8B030D-6E8A-4147-A177-3AD203B41FA5}">
                          <a16:colId xmlns:a16="http://schemas.microsoft.com/office/drawing/2014/main" val="1636870900"/>
                        </a:ext>
                      </a:extLst>
                    </a:gridCol>
                    <a:gridCol w="540000">
                      <a:extLst>
                        <a:ext uri="{9D8B030D-6E8A-4147-A177-3AD203B41FA5}">
                          <a16:colId xmlns:a16="http://schemas.microsoft.com/office/drawing/2014/main" val="814734363"/>
                        </a:ext>
                      </a:extLst>
                    </a:gridCol>
                    <a:gridCol w="540000">
                      <a:extLst>
                        <a:ext uri="{9D8B030D-6E8A-4147-A177-3AD203B41FA5}">
                          <a16:colId xmlns:a16="http://schemas.microsoft.com/office/drawing/2014/main" val="3058844510"/>
                        </a:ext>
                      </a:extLst>
                    </a:gridCol>
                  </a:tblGrid>
                  <a:tr h="242154">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00" b="1" dirty="0">
                              <a:effectLst/>
                            </a:rPr>
                            <a:t>Constant parameters</a:t>
                          </a:r>
                        </a:p>
                      </a:txBody>
                      <a:tcPr marL="89755" marR="89755" marT="44877" marB="44877" anchor="ctr">
                        <a:noFill/>
                      </a:tcPr>
                    </a:tc>
                    <a:tc hMerge="1">
                      <a:txBody>
                        <a:bodyPr/>
                        <a:lstStyle/>
                        <a:p>
                          <a:pPr algn="r" fontAlgn="ctr"/>
                          <a:endParaRPr lang="en-GB" sz="1000" dirty="0">
                            <a:effectLst/>
                          </a:endParaRPr>
                        </a:p>
                      </a:txBody>
                      <a:tcPr marL="89755" marR="89755" marT="44877" marB="44877"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000" b="1" dirty="0">
                            <a:effectLst/>
                          </a:endParaRPr>
                        </a:p>
                      </a:txBody>
                      <a:tcPr marL="89755" marR="89755" marT="44877" marB="44877" anchor="ctr"/>
                    </a:tc>
                    <a:extLst>
                      <a:ext uri="{0D108BD9-81ED-4DB2-BD59-A6C34878D82A}">
                        <a16:rowId xmlns:a16="http://schemas.microsoft.com/office/drawing/2014/main" val="2330055698"/>
                      </a:ext>
                    </a:extLst>
                  </a:tr>
                  <a:tr h="242154">
                    <a:tc>
                      <a:txBody>
                        <a:bodyPr/>
                        <a:lstStyle/>
                        <a:p>
                          <a:endParaRPr lang="en-US"/>
                        </a:p>
                      </a:txBody>
                      <a:tcPr marL="89755" marR="89755" marT="44877" marB="44877" anchor="ctr">
                        <a:blipFill>
                          <a:blip r:embed="rId2"/>
                          <a:stretch>
                            <a:fillRect l="-1124" t="-102500" r="-201124" b="-112500"/>
                          </a:stretch>
                        </a:blipFill>
                      </a:tcPr>
                    </a:tc>
                    <a:tc>
                      <a:txBody>
                        <a:bodyPr/>
                        <a:lstStyle/>
                        <a:p>
                          <a:pPr algn="r" fontAlgn="ctr"/>
                          <a:r>
                            <a:rPr lang="en-US" sz="1000" dirty="0">
                              <a:effectLst/>
                            </a:rPr>
                            <a:t>Inom1</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Inom2</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4089715924"/>
                      </a:ext>
                    </a:extLst>
                  </a:tr>
                  <a:tr h="242154">
                    <a:tc>
                      <a:txBody>
                        <a:bodyPr/>
                        <a:lstStyle/>
                        <a:p>
                          <a:pPr algn="r" fontAlgn="ctr"/>
                          <a:r>
                            <a:rPr lang="en-GB" sz="1000" dirty="0">
                              <a:effectLst/>
                            </a:rPr>
                            <a:t>0.001</a:t>
                          </a:r>
                        </a:p>
                      </a:txBody>
                      <a:tcPr marL="89755" marR="89755" marT="44877" marB="44877" anchor="ctr">
                        <a:noFill/>
                      </a:tcPr>
                    </a:tc>
                    <a:tc>
                      <a:txBody>
                        <a:bodyPr/>
                        <a:lstStyle/>
                        <a:p>
                          <a:pPr algn="r" fontAlgn="ctr"/>
                          <a:r>
                            <a:rPr lang="en-US" sz="1000" dirty="0">
                              <a:effectLst/>
                            </a:rPr>
                            <a:t>1593</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1340</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3987760482"/>
                      </a:ext>
                    </a:extLst>
                  </a:tr>
                </a:tbl>
              </a:graphicData>
            </a:graphic>
          </p:graphicFrame>
        </mc:Fallback>
      </mc:AlternateContent>
      <p:sp>
        <p:nvSpPr>
          <p:cNvPr id="5" name="TextBox 4">
            <a:extLst>
              <a:ext uri="{FF2B5EF4-FFF2-40B4-BE49-F238E27FC236}">
                <a16:creationId xmlns:a16="http://schemas.microsoft.com/office/drawing/2014/main" id="{1594AE1D-E849-261E-CCFB-EE3295A1A1BE}"/>
              </a:ext>
            </a:extLst>
          </p:cNvPr>
          <p:cNvSpPr txBox="1"/>
          <p:nvPr/>
        </p:nvSpPr>
        <p:spPr>
          <a:xfrm>
            <a:off x="0" y="5903167"/>
            <a:ext cx="12192000" cy="453183"/>
          </a:xfrm>
          <a:prstGeom prst="rect">
            <a:avLst/>
          </a:prstGeom>
          <a:solidFill>
            <a:schemeClr val="tx2">
              <a:lumMod val="25000"/>
              <a:lumOff val="75000"/>
            </a:schemeClr>
          </a:solidFill>
        </p:spPr>
        <p:txBody>
          <a:bodyPr wrap="square" lIns="72000" tIns="72000" rIns="72000" bIns="72000" rtlCol="0" anchor="ctr">
            <a:spAutoFit/>
          </a:bodyPr>
          <a:lstStyle/>
          <a:p>
            <a:pPr marL="285750" indent="-285750">
              <a:buFont typeface="Wingdings" panose="05000000000000000000" pitchFamily="2" charset="2"/>
              <a:buChar char="§"/>
            </a:pPr>
            <a:r>
              <a:rPr lang="en-GB" sz="2000" dirty="0"/>
              <a:t>The fit is accurate within ±17 units in the entire current range. </a:t>
            </a:r>
            <a:endParaRPr lang="en-GB" sz="1900" dirty="0"/>
          </a:p>
        </p:txBody>
      </p:sp>
      <p:sp>
        <p:nvSpPr>
          <p:cNvPr id="7" name="Footer Placeholder 4">
            <a:extLst>
              <a:ext uri="{FF2B5EF4-FFF2-40B4-BE49-F238E27FC236}">
                <a16:creationId xmlns:a16="http://schemas.microsoft.com/office/drawing/2014/main" id="{372E4302-5E0A-E56F-DF04-5CED0F841E9D}"/>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9" name="Date Placeholder 3">
            <a:extLst>
              <a:ext uri="{FF2B5EF4-FFF2-40B4-BE49-F238E27FC236}">
                <a16:creationId xmlns:a16="http://schemas.microsoft.com/office/drawing/2014/main" id="{0B62ED48-D21B-81C1-2F1B-68DFFB934A66}"/>
              </a:ext>
            </a:extLst>
          </p:cNvPr>
          <p:cNvSpPr>
            <a:spLocks noGrp="1"/>
          </p:cNvSpPr>
          <p:nvPr>
            <p:ph type="dt" sz="half" idx="10"/>
          </p:nvPr>
        </p:nvSpPr>
        <p:spPr>
          <a:xfrm>
            <a:off x="3457213" y="6368014"/>
            <a:ext cx="944159" cy="365125"/>
          </a:xfrm>
        </p:spPr>
        <p:txBody>
          <a:bodyPr/>
          <a:lstStyle/>
          <a:p>
            <a:r>
              <a:rPr lang="en-US" sz="1200" dirty="0"/>
              <a:t>12/07/2023</a:t>
            </a:r>
          </a:p>
        </p:txBody>
      </p:sp>
      <p:pic>
        <p:nvPicPr>
          <p:cNvPr id="2050" name="Picture 2">
            <a:extLst>
              <a:ext uri="{FF2B5EF4-FFF2-40B4-BE49-F238E27FC236}">
                <a16:creationId xmlns:a16="http://schemas.microsoft.com/office/drawing/2014/main" id="{C7F7F9B4-37D6-C922-A81E-8083CF26FC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5474" y="1183351"/>
            <a:ext cx="5978738" cy="28922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96909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2C4B7EA-97DB-85C4-C155-BECD7860B6FE}"/>
              </a:ext>
            </a:extLst>
          </p:cNvPr>
          <p:cNvSpPr/>
          <p:nvPr/>
        </p:nvSpPr>
        <p:spPr>
          <a:xfrm>
            <a:off x="0" y="1895476"/>
            <a:ext cx="12191999" cy="2524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Slide Number Placeholder 4">
            <a:extLst>
              <a:ext uri="{FF2B5EF4-FFF2-40B4-BE49-F238E27FC236}">
                <a16:creationId xmlns:a16="http://schemas.microsoft.com/office/drawing/2014/main" id="{F34B8149-4DD3-51BC-D1CC-51660AE96758}"/>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6" name="TextBox 5">
            <a:extLst>
              <a:ext uri="{FF2B5EF4-FFF2-40B4-BE49-F238E27FC236}">
                <a16:creationId xmlns:a16="http://schemas.microsoft.com/office/drawing/2014/main" id="{0FD640EA-93BA-5EA7-1BAD-73E297FA819D}"/>
              </a:ext>
            </a:extLst>
          </p:cNvPr>
          <p:cNvSpPr txBox="1"/>
          <p:nvPr/>
        </p:nvSpPr>
        <p:spPr>
          <a:xfrm>
            <a:off x="0" y="2648597"/>
            <a:ext cx="12191999" cy="1015663"/>
          </a:xfrm>
          <a:prstGeom prst="rect">
            <a:avLst/>
          </a:prstGeom>
          <a:noFill/>
        </p:spPr>
        <p:txBody>
          <a:bodyPr wrap="square" lIns="0" tIns="0" rIns="0" bIns="0" rtlCol="0">
            <a:spAutoFit/>
          </a:bodyPr>
          <a:lstStyle/>
          <a:p>
            <a:pPr algn="ctr"/>
            <a:r>
              <a:rPr lang="en-US" sz="6600" dirty="0">
                <a:solidFill>
                  <a:schemeClr val="bg1"/>
                </a:solidFill>
              </a:rPr>
              <a:t>B3 / A3</a:t>
            </a:r>
            <a:endParaRPr lang="en-GB" sz="6600" dirty="0">
              <a:solidFill>
                <a:schemeClr val="bg1"/>
              </a:solidFill>
            </a:endParaRPr>
          </a:p>
        </p:txBody>
      </p:sp>
    </p:spTree>
    <p:extLst>
      <p:ext uri="{BB962C8B-B14F-4D97-AF65-F5344CB8AC3E}">
        <p14:creationId xmlns:p14="http://schemas.microsoft.com/office/powerpoint/2010/main" val="11656890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Footer Placeholder 4">
            <a:extLst>
              <a:ext uri="{FF2B5EF4-FFF2-40B4-BE49-F238E27FC236}">
                <a16:creationId xmlns:a16="http://schemas.microsoft.com/office/drawing/2014/main" id="{372E4302-5E0A-E56F-DF04-5CED0F841E9D}"/>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12" name="Title 1">
            <a:extLst>
              <a:ext uri="{FF2B5EF4-FFF2-40B4-BE49-F238E27FC236}">
                <a16:creationId xmlns:a16="http://schemas.microsoft.com/office/drawing/2014/main" id="{6D758D75-8805-72EA-01D1-E35EAC4FADC7}"/>
              </a:ext>
            </a:extLst>
          </p:cNvPr>
          <p:cNvSpPr>
            <a:spLocks noGrp="1"/>
          </p:cNvSpPr>
          <p:nvPr>
            <p:ph type="title"/>
          </p:nvPr>
        </p:nvSpPr>
        <p:spPr>
          <a:xfrm>
            <a:off x="407988" y="365125"/>
            <a:ext cx="11380812" cy="1084263"/>
          </a:xfrm>
        </p:spPr>
        <p:txBody>
          <a:bodyPr anchor="t">
            <a:normAutofit/>
          </a:bodyPr>
          <a:lstStyle/>
          <a:p>
            <a:r>
              <a:rPr lang="en-GB" dirty="0"/>
              <a:t>Reference cycle: </a:t>
            </a:r>
            <a:r>
              <a:rPr lang="en-US" sz="3600" dirty="0"/>
              <a:t>Geometric term and Residuals (B3)</a:t>
            </a:r>
            <a:endParaRPr lang="en-GB"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E342D58-AC6F-053D-48A0-7289CEC2470C}"/>
                  </a:ext>
                </a:extLst>
              </p:cNvPr>
              <p:cNvSpPr txBox="1"/>
              <p:nvPr/>
            </p:nvSpPr>
            <p:spPr>
              <a:xfrm>
                <a:off x="0" y="4979837"/>
                <a:ext cx="12192000" cy="1376513"/>
              </a:xfrm>
              <a:prstGeom prst="rect">
                <a:avLst/>
              </a:prstGeom>
              <a:solidFill>
                <a:schemeClr val="tx2">
                  <a:lumMod val="25000"/>
                  <a:lumOff val="75000"/>
                </a:schemeClr>
              </a:solidFill>
            </p:spPr>
            <p:txBody>
              <a:bodyPr wrap="square" lIns="72000" tIns="72000" rIns="72000" bIns="72000" rtlCol="0" anchor="ctr">
                <a:spAutoFit/>
              </a:bodyPr>
              <a:lstStyle/>
              <a:p>
                <a:pPr marL="342900" indent="-342900">
                  <a:buFont typeface="Arial" panose="020B0604020202020204" pitchFamily="34" charset="0"/>
                  <a:buChar char="•"/>
                </a:pPr>
                <a:r>
                  <a:rPr lang="en-GB" sz="2000" dirty="0"/>
                  <a:t>The geometric term is computed for datapoints within the linear range (below saturation)</a:t>
                </a:r>
              </a:p>
              <a:p>
                <a:pPr marL="342900" indent="-342900">
                  <a:buFont typeface="Arial" panose="020B0604020202020204" pitchFamily="34" charset="0"/>
                  <a:buChar char="•"/>
                </a:pPr>
                <a:r>
                  <a:rPr lang="en-GB" sz="2000" dirty="0"/>
                  <a:t>A non-linearity is observed in the residuals from the linear term; normalization: -4.5 Tm </a:t>
                </a:r>
                <a14:m>
                  <m:oMath xmlns:m="http://schemas.openxmlformats.org/officeDocument/2006/math">
                    <m:r>
                      <a:rPr lang="en-GB" sz="2000" i="1" smtClean="0">
                        <a:latin typeface="Cambria Math" panose="02040503050406030204" pitchFamily="18" charset="0"/>
                        <a:ea typeface="Cambria Math" panose="02040503050406030204" pitchFamily="18" charset="0"/>
                      </a:rPr>
                      <m:t>×</m:t>
                    </m:r>
                  </m:oMath>
                </a14:m>
                <a:r>
                  <a:rPr lang="en-GB" sz="2000" dirty="0"/>
                  <a:t> sign(</a:t>
                </a:r>
                <a14:m>
                  <m:oMath xmlns:m="http://schemas.openxmlformats.org/officeDocument/2006/math">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1</m:t>
                        </m:r>
                      </m:sub>
                    </m:sSub>
                  </m:oMath>
                </a14:m>
                <a:r>
                  <a:rPr lang="en-GB" sz="2000" dirty="0"/>
                  <a:t>). </a:t>
                </a:r>
              </a:p>
              <a:p>
                <a:pPr marL="342900" indent="-342900">
                  <a:buFont typeface="Arial" panose="020B0604020202020204" pitchFamily="34" charset="0"/>
                  <a:buChar char="•"/>
                </a:pPr>
                <a:r>
                  <a:rPr lang="en-GB" sz="2000" dirty="0"/>
                  <a:t>The saturation at high field is below 1 unit. </a:t>
                </a:r>
              </a:p>
              <a:p>
                <a:pPr marL="342900" indent="-342900">
                  <a:buFont typeface="Arial" panose="020B0604020202020204" pitchFamily="34" charset="0"/>
                  <a:buChar char="•"/>
                </a:pPr>
                <a:r>
                  <a:rPr lang="en-GB" sz="2000" dirty="0"/>
                  <a:t>The maximum error is ±3 units due to magnetization at low field. </a:t>
                </a:r>
              </a:p>
            </p:txBody>
          </p:sp>
        </mc:Choice>
        <mc:Fallback xmlns="">
          <p:sp>
            <p:nvSpPr>
              <p:cNvPr id="13" name="TextBox 12">
                <a:extLst>
                  <a:ext uri="{FF2B5EF4-FFF2-40B4-BE49-F238E27FC236}">
                    <a16:creationId xmlns:a16="http://schemas.microsoft.com/office/drawing/2014/main" id="{7E342D58-AC6F-053D-48A0-7289CEC2470C}"/>
                  </a:ext>
                </a:extLst>
              </p:cNvPr>
              <p:cNvSpPr txBox="1">
                <a:spLocks noRot="1" noChangeAspect="1" noMove="1" noResize="1" noEditPoints="1" noAdjustHandles="1" noChangeArrowheads="1" noChangeShapeType="1" noTextEdit="1"/>
              </p:cNvSpPr>
              <p:nvPr/>
            </p:nvSpPr>
            <p:spPr>
              <a:xfrm>
                <a:off x="0" y="4979837"/>
                <a:ext cx="12192000" cy="1376513"/>
              </a:xfrm>
              <a:prstGeom prst="rect">
                <a:avLst/>
              </a:prstGeom>
              <a:blipFill>
                <a:blip r:embed="rId2"/>
                <a:stretch>
                  <a:fillRect l="-600" b="-5752"/>
                </a:stretch>
              </a:blipFill>
            </p:spPr>
            <p:txBody>
              <a:bodyPr/>
              <a:lstStyle/>
              <a:p>
                <a:r>
                  <a:rPr lang="en-GB">
                    <a:noFill/>
                  </a:rPr>
                  <a:t> </a:t>
                </a:r>
              </a:p>
            </p:txBody>
          </p:sp>
        </mc:Fallback>
      </mc:AlternateContent>
      <p:pic>
        <p:nvPicPr>
          <p:cNvPr id="14" name="Picture 2">
            <a:extLst>
              <a:ext uri="{FF2B5EF4-FFF2-40B4-BE49-F238E27FC236}">
                <a16:creationId xmlns:a16="http://schemas.microsoft.com/office/drawing/2014/main" id="{CD7CCF03-583B-F64F-5188-AC3D051A73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8846" y="1449388"/>
            <a:ext cx="4361196" cy="328904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a:extLst>
              <a:ext uri="{FF2B5EF4-FFF2-40B4-BE49-F238E27FC236}">
                <a16:creationId xmlns:a16="http://schemas.microsoft.com/office/drawing/2014/main" id="{C919AAB7-7413-B0EF-D6E4-3C4FA610C7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3351" y="1449388"/>
            <a:ext cx="5130505" cy="3331043"/>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3">
            <a:extLst>
              <a:ext uri="{FF2B5EF4-FFF2-40B4-BE49-F238E27FC236}">
                <a16:creationId xmlns:a16="http://schemas.microsoft.com/office/drawing/2014/main" id="{C3114BDD-5426-AB86-63A2-50A010A29101}"/>
              </a:ext>
            </a:extLst>
          </p:cNvPr>
          <p:cNvSpPr>
            <a:spLocks noGrp="1"/>
          </p:cNvSpPr>
          <p:nvPr>
            <p:ph type="dt" sz="half" idx="10"/>
          </p:nvPr>
        </p:nvSpPr>
        <p:spPr>
          <a:xfrm>
            <a:off x="3457213" y="6368014"/>
            <a:ext cx="944159" cy="365125"/>
          </a:xfrm>
        </p:spPr>
        <p:txBody>
          <a:bodyPr/>
          <a:lstStyle/>
          <a:p>
            <a:r>
              <a:rPr lang="en-US" sz="1200" dirty="0"/>
              <a:t>12/07/2023</a:t>
            </a:r>
          </a:p>
        </p:txBody>
      </p:sp>
    </p:spTree>
    <p:extLst>
      <p:ext uri="{BB962C8B-B14F-4D97-AF65-F5344CB8AC3E}">
        <p14:creationId xmlns:p14="http://schemas.microsoft.com/office/powerpoint/2010/main" val="15583064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Footer Placeholder 4">
            <a:extLst>
              <a:ext uri="{FF2B5EF4-FFF2-40B4-BE49-F238E27FC236}">
                <a16:creationId xmlns:a16="http://schemas.microsoft.com/office/drawing/2014/main" id="{372E4302-5E0A-E56F-DF04-5CED0F841E9D}"/>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4" name="Title 1">
            <a:extLst>
              <a:ext uri="{FF2B5EF4-FFF2-40B4-BE49-F238E27FC236}">
                <a16:creationId xmlns:a16="http://schemas.microsoft.com/office/drawing/2014/main" id="{F974F714-B8E7-FF2B-5D48-8068386AD8B0}"/>
              </a:ext>
            </a:extLst>
          </p:cNvPr>
          <p:cNvSpPr txBox="1">
            <a:spLocks/>
          </p:cNvSpPr>
          <p:nvPr/>
        </p:nvSpPr>
        <p:spPr>
          <a:xfrm>
            <a:off x="407988" y="365125"/>
            <a:ext cx="11380812" cy="1084263"/>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3600" dirty="0"/>
              <a:t>Combined powering: Residuals (B3)</a:t>
            </a:r>
            <a:endParaRPr lang="en-GB" dirty="0"/>
          </a:p>
        </p:txBody>
      </p:sp>
      <p:sp>
        <p:nvSpPr>
          <p:cNvPr id="5" name="TextBox 4">
            <a:extLst>
              <a:ext uri="{FF2B5EF4-FFF2-40B4-BE49-F238E27FC236}">
                <a16:creationId xmlns:a16="http://schemas.microsoft.com/office/drawing/2014/main" id="{596B49A9-6A08-EEC0-A63F-25F09BB7A045}"/>
              </a:ext>
            </a:extLst>
          </p:cNvPr>
          <p:cNvSpPr txBox="1"/>
          <p:nvPr/>
        </p:nvSpPr>
        <p:spPr>
          <a:xfrm>
            <a:off x="0" y="5575129"/>
            <a:ext cx="12192000" cy="760959"/>
          </a:xfrm>
          <a:prstGeom prst="rect">
            <a:avLst/>
          </a:prstGeom>
          <a:solidFill>
            <a:schemeClr val="tx2">
              <a:lumMod val="25000"/>
              <a:lumOff val="75000"/>
            </a:schemeClr>
          </a:solidFill>
        </p:spPr>
        <p:txBody>
          <a:bodyPr wrap="square" lIns="72000" tIns="72000" rIns="72000" bIns="72000" rtlCol="0" anchor="ctr">
            <a:spAutoFit/>
          </a:bodyPr>
          <a:lstStyle/>
          <a:p>
            <a:pPr marL="342900" indent="-342900">
              <a:buFont typeface="Arial" panose="020B0604020202020204" pitchFamily="34" charset="0"/>
              <a:buChar char="•"/>
            </a:pPr>
            <a:r>
              <a:rPr lang="en-GB" sz="2000" dirty="0"/>
              <a:t>At high field, the saturation increases as a function of current in the outer aperture (up to 20 units). </a:t>
            </a:r>
          </a:p>
          <a:p>
            <a:pPr marL="342900" indent="-342900">
              <a:buFont typeface="Arial" panose="020B0604020202020204" pitchFamily="34" charset="0"/>
              <a:buChar char="•"/>
            </a:pPr>
            <a:r>
              <a:rPr lang="en-GB" sz="2000" dirty="0"/>
              <a:t>At low field, the magnetization is within ±3 units with the maximum error for a reference cycle. </a:t>
            </a:r>
          </a:p>
        </p:txBody>
      </p:sp>
      <p:pic>
        <p:nvPicPr>
          <p:cNvPr id="8" name="Picture 2">
            <a:extLst>
              <a:ext uri="{FF2B5EF4-FFF2-40B4-BE49-F238E27FC236}">
                <a16:creationId xmlns:a16="http://schemas.microsoft.com/office/drawing/2014/main" id="{CF361871-1919-30EB-7654-9FF33DAD73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4729" y="1449388"/>
            <a:ext cx="7628698" cy="3600210"/>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3">
            <a:extLst>
              <a:ext uri="{FF2B5EF4-FFF2-40B4-BE49-F238E27FC236}">
                <a16:creationId xmlns:a16="http://schemas.microsoft.com/office/drawing/2014/main" id="{5468C881-8A97-EB41-9166-AFE31DC939B0}"/>
              </a:ext>
            </a:extLst>
          </p:cNvPr>
          <p:cNvSpPr>
            <a:spLocks noGrp="1"/>
          </p:cNvSpPr>
          <p:nvPr>
            <p:ph type="dt" sz="half" idx="10"/>
          </p:nvPr>
        </p:nvSpPr>
        <p:spPr>
          <a:xfrm>
            <a:off x="3457213" y="6368014"/>
            <a:ext cx="944159" cy="365125"/>
          </a:xfrm>
        </p:spPr>
        <p:txBody>
          <a:bodyPr/>
          <a:lstStyle/>
          <a:p>
            <a:r>
              <a:rPr lang="en-US" sz="1200" dirty="0"/>
              <a:t>12/07/2023</a:t>
            </a:r>
          </a:p>
        </p:txBody>
      </p:sp>
    </p:spTree>
    <p:extLst>
      <p:ext uri="{BB962C8B-B14F-4D97-AF65-F5344CB8AC3E}">
        <p14:creationId xmlns:p14="http://schemas.microsoft.com/office/powerpoint/2010/main" val="16689605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Footer Placeholder 4">
            <a:extLst>
              <a:ext uri="{FF2B5EF4-FFF2-40B4-BE49-F238E27FC236}">
                <a16:creationId xmlns:a16="http://schemas.microsoft.com/office/drawing/2014/main" id="{372E4302-5E0A-E56F-DF04-5CED0F841E9D}"/>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mc:AlternateContent xmlns:mc="http://schemas.openxmlformats.org/markup-compatibility/2006" xmlns:a14="http://schemas.microsoft.com/office/drawing/2010/main">
        <mc:Choice Requires="a14">
          <p:sp>
            <p:nvSpPr>
              <p:cNvPr id="2" name="Title 2">
                <a:extLst>
                  <a:ext uri="{FF2B5EF4-FFF2-40B4-BE49-F238E27FC236}">
                    <a16:creationId xmlns:a16="http://schemas.microsoft.com/office/drawing/2014/main" id="{24B4FAF2-CE9E-208F-06BA-3063A7F45144}"/>
                  </a:ext>
                </a:extLst>
              </p:cNvPr>
              <p:cNvSpPr>
                <a:spLocks noGrp="1"/>
              </p:cNvSpPr>
              <p:nvPr>
                <p:ph type="title"/>
              </p:nvPr>
            </p:nvSpPr>
            <p:spPr>
              <a:xfrm>
                <a:off x="407988" y="373593"/>
                <a:ext cx="11376025" cy="1065742"/>
              </a:xfrm>
            </p:spPr>
            <p:txBody>
              <a:bodyPr/>
              <a:lstStyle/>
              <a:p>
                <a:r>
                  <a:rPr lang="en-GB" dirty="0"/>
                  <a:t>Function </a:t>
                </a:r>
                <a14:m>
                  <m:oMath xmlns:m="http://schemas.openxmlformats.org/officeDocument/2006/math">
                    <m:sSubSup>
                      <m:sSubSupPr>
                        <m:ctrlPr>
                          <a:rPr lang="en-GB" sz="3600" i="1" smtClean="0">
                            <a:solidFill>
                              <a:srgbClr val="0033A0"/>
                            </a:solidFill>
                            <a:latin typeface="Cambria Math" panose="02040503050406030204" pitchFamily="18" charset="0"/>
                            <a:cs typeface="Calibri" panose="020F0502020204030204" pitchFamily="34" charset="0"/>
                          </a:rPr>
                        </m:ctrlPr>
                      </m:sSubSupPr>
                      <m:e>
                        <m:r>
                          <a:rPr lang="en-US" sz="3600" b="1" i="1">
                            <a:solidFill>
                              <a:srgbClr val="0033A0"/>
                            </a:solidFill>
                            <a:latin typeface="Cambria Math" panose="02040503050406030204" pitchFamily="18" charset="0"/>
                            <a:cs typeface="Calibri" panose="020F0502020204030204" pitchFamily="34" charset="0"/>
                          </a:rPr>
                          <m:t>𝑮</m:t>
                        </m:r>
                      </m:e>
                      <m:sub>
                        <m:r>
                          <a:rPr lang="en-US" sz="3600" b="1" i="1" smtClean="0">
                            <a:solidFill>
                              <a:srgbClr val="0033A0"/>
                            </a:solidFill>
                            <a:latin typeface="Cambria Math" panose="02040503050406030204" pitchFamily="18" charset="0"/>
                            <a:cs typeface="Calibri" panose="020F0502020204030204" pitchFamily="34" charset="0"/>
                          </a:rPr>
                          <m:t>𝟑</m:t>
                        </m:r>
                      </m:sub>
                      <m:sup>
                        <m:r>
                          <a:rPr lang="en-US" sz="3600" b="1" i="1">
                            <a:solidFill>
                              <a:srgbClr val="0033A0"/>
                            </a:solidFill>
                            <a:latin typeface="Cambria Math" panose="02040503050406030204" pitchFamily="18" charset="0"/>
                            <a:cs typeface="Calibri" panose="020F0502020204030204" pitchFamily="34" charset="0"/>
                          </a:rPr>
                          <m:t>𝑩</m:t>
                        </m:r>
                      </m:sup>
                    </m:sSubSup>
                    <m:r>
                      <a:rPr lang="en-US"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3600" i="1">
                            <a:solidFill>
                              <a:srgbClr val="0033A0"/>
                            </a:solidFill>
                            <a:latin typeface="Cambria Math" panose="02040503050406030204" pitchFamily="18" charset="0"/>
                            <a:ea typeface="Cambria Math" panose="02040503050406030204" pitchFamily="18" charset="0"/>
                            <a:cs typeface="Calibri" panose="020F0502020204030204" pitchFamily="34" charset="0"/>
                          </a:rPr>
                        </m:ctrlPr>
                      </m:sSubPr>
                      <m:e>
                        <m:r>
                          <a:rPr lang="en-US" sz="3600" b="1" i="1">
                            <a:solidFill>
                              <a:srgbClr val="0033A0"/>
                            </a:solidFill>
                            <a:latin typeface="Cambria Math" panose="02040503050406030204" pitchFamily="18" charset="0"/>
                            <a:ea typeface="Cambria Math" panose="02040503050406030204" pitchFamily="18" charset="0"/>
                            <a:cs typeface="Calibri" panose="020F0502020204030204" pitchFamily="34" charset="0"/>
                          </a:rPr>
                          <m:t>𝑰</m:t>
                        </m:r>
                      </m:e>
                      <m:sub>
                        <m:r>
                          <a:rPr lang="en-US"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𝟏</m:t>
                        </m:r>
                      </m:sub>
                    </m:sSub>
                    <m:r>
                      <a:rPr lang="en-GB"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3600" i="1">
                            <a:solidFill>
                              <a:srgbClr val="0033A0"/>
                            </a:solidFill>
                            <a:latin typeface="Cambria Math" panose="02040503050406030204" pitchFamily="18" charset="0"/>
                            <a:ea typeface="Cambria Math" panose="02040503050406030204" pitchFamily="18" charset="0"/>
                            <a:cs typeface="Calibri" panose="020F0502020204030204" pitchFamily="34" charset="0"/>
                          </a:rPr>
                        </m:ctrlPr>
                      </m:sSubPr>
                      <m:e>
                        <m:r>
                          <a:rPr lang="en-US" sz="3600" b="1" i="1">
                            <a:solidFill>
                              <a:srgbClr val="0033A0"/>
                            </a:solidFill>
                            <a:latin typeface="Cambria Math" panose="02040503050406030204" pitchFamily="18" charset="0"/>
                            <a:ea typeface="Cambria Math" panose="02040503050406030204" pitchFamily="18" charset="0"/>
                            <a:cs typeface="Calibri" panose="020F0502020204030204" pitchFamily="34" charset="0"/>
                          </a:rPr>
                          <m:t>𝑰</m:t>
                        </m:r>
                      </m:e>
                      <m:sub>
                        <m:r>
                          <a:rPr lang="en-US"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𝟐</m:t>
                        </m:r>
                      </m:sub>
                    </m:sSub>
                    <m:r>
                      <a:rPr lang="en-US"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m:t>
                    </m:r>
                  </m:oMath>
                </a14:m>
                <a:r>
                  <a:rPr lang="en-US" dirty="0"/>
                  <a:t> </a:t>
                </a:r>
                <a:endParaRPr lang="en-GB" dirty="0"/>
              </a:p>
            </p:txBody>
          </p:sp>
        </mc:Choice>
        <mc:Fallback xmlns="">
          <p:sp>
            <p:nvSpPr>
              <p:cNvPr id="2" name="Title 2">
                <a:extLst>
                  <a:ext uri="{FF2B5EF4-FFF2-40B4-BE49-F238E27FC236}">
                    <a16:creationId xmlns:a16="http://schemas.microsoft.com/office/drawing/2014/main" id="{24B4FAF2-CE9E-208F-06BA-3063A7F45144}"/>
                  </a:ext>
                </a:extLst>
              </p:cNvPr>
              <p:cNvSpPr>
                <a:spLocks noGrp="1" noRot="1" noChangeAspect="1" noMove="1" noResize="1" noEditPoints="1" noAdjustHandles="1" noChangeArrowheads="1" noChangeShapeType="1" noTextEdit="1"/>
              </p:cNvSpPr>
              <p:nvPr>
                <p:ph type="title"/>
              </p:nvPr>
            </p:nvSpPr>
            <p:spPr>
              <a:xfrm>
                <a:off x="407988" y="373593"/>
                <a:ext cx="11376025" cy="1065742"/>
              </a:xfrm>
              <a:blipFill>
                <a:blip r:embed="rId2"/>
                <a:stretch>
                  <a:fillRect l="-2465" t="-16000"/>
                </a:stretch>
              </a:blipFill>
            </p:spPr>
            <p:txBody>
              <a:bodyPr/>
              <a:lstStyle/>
              <a:p>
                <a:r>
                  <a:rPr lang="en-GB">
                    <a:noFill/>
                  </a:rPr>
                  <a:t> </a:t>
                </a:r>
              </a:p>
            </p:txBody>
          </p:sp>
        </mc:Fallback>
      </mc:AlternateContent>
      <p:pic>
        <p:nvPicPr>
          <p:cNvPr id="3" name="Picture 4">
            <a:extLst>
              <a:ext uri="{FF2B5EF4-FFF2-40B4-BE49-F238E27FC236}">
                <a16:creationId xmlns:a16="http://schemas.microsoft.com/office/drawing/2014/main" id="{B69D0D9D-E264-CAC7-43D4-BBE0062A43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524" y="1354493"/>
            <a:ext cx="4742306" cy="353830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a:extLst>
              <a:ext uri="{FF2B5EF4-FFF2-40B4-BE49-F238E27FC236}">
                <a16:creationId xmlns:a16="http://schemas.microsoft.com/office/drawing/2014/main" id="{EFCB378A-5765-C4B6-9F8E-AF5AAB02DE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8243" y="1331830"/>
            <a:ext cx="4808515" cy="3644348"/>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A97972BA-529E-8D42-6727-FDB84B73911D}"/>
              </a:ext>
            </a:extLst>
          </p:cNvPr>
          <p:cNvSpPr>
            <a:spLocks noGrp="1"/>
          </p:cNvSpPr>
          <p:nvPr>
            <p:ph type="dt" sz="half" idx="10"/>
          </p:nvPr>
        </p:nvSpPr>
        <p:spPr>
          <a:xfrm>
            <a:off x="3457213" y="6368014"/>
            <a:ext cx="944159" cy="365125"/>
          </a:xfrm>
        </p:spPr>
        <p:txBody>
          <a:bodyPr/>
          <a:lstStyle/>
          <a:p>
            <a:r>
              <a:rPr lang="en-US" sz="1200" dirty="0"/>
              <a:t>12/07/2023</a:t>
            </a:r>
          </a:p>
        </p:txBody>
      </p:sp>
      <mc:AlternateContent xmlns:mc="http://schemas.openxmlformats.org/markup-compatibility/2006" xmlns:a14="http://schemas.microsoft.com/office/drawing/2010/main">
        <mc:Choice Requires="a14">
          <p:sp>
            <p:nvSpPr>
              <p:cNvPr id="5" name="Content Placeholder 21">
                <a:extLst>
                  <a:ext uri="{FF2B5EF4-FFF2-40B4-BE49-F238E27FC236}">
                    <a16:creationId xmlns:a16="http://schemas.microsoft.com/office/drawing/2014/main" id="{4A302694-18F0-E261-F399-08E655F2C0CE}"/>
                  </a:ext>
                </a:extLst>
              </p:cNvPr>
              <p:cNvSpPr txBox="1">
                <a:spLocks noGrp="1"/>
              </p:cNvSpPr>
              <p:nvPr>
                <p:ph idx="1"/>
              </p:nvPr>
            </p:nvSpPr>
            <p:spPr>
              <a:xfrm>
                <a:off x="6443552" y="5207241"/>
                <a:ext cx="4387931" cy="615874"/>
              </a:xfrm>
              <a:prstGeom prst="rect">
                <a:avLst/>
              </a:prstGeom>
              <a:solidFill>
                <a:schemeClr val="bg1"/>
              </a:solidFill>
            </p:spPr>
            <p:txBody>
              <a:bodyPr wrap="square">
                <a:spAutoFit/>
              </a:bodyPr>
              <a:lstStyle/>
              <a:p>
                <a:pPr lvl="1" indent="0">
                  <a:spcBef>
                    <a:spcPts val="0"/>
                  </a:spcBef>
                  <a:buNone/>
                </a:pPr>
                <a14:m>
                  <m:oMathPara xmlns:m="http://schemas.openxmlformats.org/officeDocument/2006/math">
                    <m:oMathParaPr>
                      <m:jc m:val="centerGroup"/>
                    </m:oMathParaPr>
                    <m:oMath xmlns:m="http://schemas.openxmlformats.org/officeDocument/2006/math">
                      <m:sSubSup>
                        <m:sSubSupPr>
                          <m:ctrlPr>
                            <a:rPr lang="en-GB" sz="2000" i="1" smtClean="0">
                              <a:solidFill>
                                <a:srgbClr val="008000"/>
                              </a:solidFill>
                              <a:latin typeface="Cambria Math" panose="02040503050406030204" pitchFamily="18" charset="0"/>
                              <a:cs typeface="Calibri" panose="020F0502020204030204" pitchFamily="34" charset="0"/>
                            </a:rPr>
                          </m:ctrlPr>
                        </m:sSubSupPr>
                        <m:e>
                          <m:r>
                            <a:rPr lang="en-US" sz="2000" b="0" i="1">
                              <a:solidFill>
                                <a:srgbClr val="008000"/>
                              </a:solidFill>
                              <a:latin typeface="Cambria Math" panose="02040503050406030204" pitchFamily="18" charset="0"/>
                              <a:cs typeface="Calibri" panose="020F0502020204030204" pitchFamily="34" charset="0"/>
                            </a:rPr>
                            <m:t>𝐺</m:t>
                          </m:r>
                        </m:e>
                        <m:sub>
                          <m:r>
                            <a:rPr lang="en-US" sz="2000" b="0" i="1" smtClean="0">
                              <a:solidFill>
                                <a:srgbClr val="008000"/>
                              </a:solidFill>
                              <a:latin typeface="Cambria Math" panose="02040503050406030204" pitchFamily="18" charset="0"/>
                              <a:cs typeface="Calibri" panose="020F0502020204030204" pitchFamily="34" charset="0"/>
                            </a:rPr>
                            <m:t>3</m:t>
                          </m:r>
                        </m:sub>
                        <m:sup>
                          <m:r>
                            <a:rPr lang="en-US" sz="2000" b="0" i="1">
                              <a:solidFill>
                                <a:srgbClr val="008000"/>
                              </a:solidFill>
                              <a:latin typeface="Cambria Math" panose="02040503050406030204" pitchFamily="18" charset="0"/>
                              <a:cs typeface="Calibri" panose="020F0502020204030204" pitchFamily="34" charset="0"/>
                            </a:rPr>
                            <m:t>𝐵</m:t>
                          </m:r>
                        </m:sup>
                      </m:sSubSup>
                      <m:d>
                        <m:dPr>
                          <m:ctrlPr>
                            <a:rPr lang="en-GB" sz="2000" i="1">
                              <a:solidFill>
                                <a:srgbClr val="008000"/>
                              </a:solidFill>
                              <a:latin typeface="Cambria Math" panose="02040503050406030204" pitchFamily="18" charset="0"/>
                              <a:cs typeface="Calibri" panose="020F0502020204030204" pitchFamily="34" charset="0"/>
                            </a:rPr>
                          </m:ctrlPr>
                        </m:dPr>
                        <m:e>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GB" sz="2000" i="1">
                          <a:solidFill>
                            <a:srgbClr val="008000"/>
                          </a:solidFill>
                          <a:latin typeface="Cambria Math" panose="02040503050406030204" pitchFamily="18" charset="0"/>
                          <a:cs typeface="Calibri" panose="020F0502020204030204" pitchFamily="34" charset="0"/>
                        </a:rPr>
                        <m:t>=</m:t>
                      </m:r>
                      <m:f>
                        <m:fPr>
                          <m:ctrlPr>
                            <a:rPr lang="en-GB" sz="2000" i="1">
                              <a:solidFill>
                                <a:srgbClr val="008000"/>
                              </a:solidFill>
                              <a:latin typeface="Cambria Math" panose="02040503050406030204" pitchFamily="18" charset="0"/>
                              <a:cs typeface="Calibri" panose="020F0502020204030204" pitchFamily="34" charset="0"/>
                            </a:rPr>
                          </m:ctrlPr>
                        </m:fPr>
                        <m:num>
                          <m:r>
                            <a:rPr lang="en-GB" sz="2000" i="1">
                              <a:solidFill>
                                <a:srgbClr val="008000"/>
                              </a:solidFill>
                              <a:latin typeface="Cambria Math" panose="02040503050406030204" pitchFamily="18" charset="0"/>
                              <a:cs typeface="Calibri" panose="020F0502020204030204" pitchFamily="34" charset="0"/>
                            </a:rPr>
                            <m:t>𝑎</m:t>
                          </m:r>
                        </m:num>
                        <m:den>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𝛼</m:t>
                          </m:r>
                          <m:d>
                            <m:dPr>
                              <m:ctrlP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 ∆</m:t>
                          </m:r>
                        </m:den>
                      </m:f>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𝑏</m:t>
                      </m:r>
                    </m:oMath>
                  </m:oMathPara>
                </a14:m>
                <a:endParaRPr lang="en-US" sz="2000" b="0" dirty="0">
                  <a:solidFill>
                    <a:srgbClr val="008000"/>
                  </a:solidFill>
                  <a:latin typeface="+mj-lt"/>
                  <a:cs typeface="Calibri" panose="020F0502020204030204" pitchFamily="34" charset="0"/>
                </a:endParaRPr>
              </a:p>
            </p:txBody>
          </p:sp>
        </mc:Choice>
        <mc:Fallback xmlns="">
          <p:sp>
            <p:nvSpPr>
              <p:cNvPr id="5" name="Content Placeholder 21">
                <a:extLst>
                  <a:ext uri="{FF2B5EF4-FFF2-40B4-BE49-F238E27FC236}">
                    <a16:creationId xmlns:a16="http://schemas.microsoft.com/office/drawing/2014/main" id="{4A302694-18F0-E261-F399-08E655F2C0CE}"/>
                  </a:ext>
                </a:extLst>
              </p:cNvPr>
              <p:cNvSpPr txBox="1">
                <a:spLocks noGrp="1" noRot="1" noChangeAspect="1" noMove="1" noResize="1" noEditPoints="1" noAdjustHandles="1" noChangeArrowheads="1" noChangeShapeType="1" noTextEdit="1"/>
              </p:cNvSpPr>
              <p:nvPr>
                <p:ph idx="1"/>
              </p:nvPr>
            </p:nvSpPr>
            <p:spPr>
              <a:xfrm>
                <a:off x="6443552" y="5207241"/>
                <a:ext cx="4387931" cy="615874"/>
              </a:xfrm>
              <a:prstGeom prst="rect">
                <a:avLst/>
              </a:prstGeom>
              <a:blipFill>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5890715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Footer Placeholder 4">
            <a:extLst>
              <a:ext uri="{FF2B5EF4-FFF2-40B4-BE49-F238E27FC236}">
                <a16:creationId xmlns:a16="http://schemas.microsoft.com/office/drawing/2014/main" id="{372E4302-5E0A-E56F-DF04-5CED0F841E9D}"/>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2" name="Title 2">
            <a:extLst>
              <a:ext uri="{FF2B5EF4-FFF2-40B4-BE49-F238E27FC236}">
                <a16:creationId xmlns:a16="http://schemas.microsoft.com/office/drawing/2014/main" id="{725989B0-C103-86B7-604B-07C5BA3A77D8}"/>
              </a:ext>
            </a:extLst>
          </p:cNvPr>
          <p:cNvSpPr>
            <a:spLocks noGrp="1"/>
          </p:cNvSpPr>
          <p:nvPr>
            <p:ph type="title"/>
          </p:nvPr>
        </p:nvSpPr>
        <p:spPr>
          <a:xfrm>
            <a:off x="407988" y="373593"/>
            <a:ext cx="11376025" cy="1065742"/>
          </a:xfrm>
        </p:spPr>
        <p:txBody>
          <a:bodyPr/>
          <a:lstStyle/>
          <a:p>
            <a:r>
              <a:rPr lang="en-GB" dirty="0"/>
              <a:t>Model parameters and error (B3)</a:t>
            </a:r>
          </a:p>
        </p:txBody>
      </p:sp>
      <p:graphicFrame>
        <p:nvGraphicFramePr>
          <p:cNvPr id="3" name="Table 2">
            <a:extLst>
              <a:ext uri="{FF2B5EF4-FFF2-40B4-BE49-F238E27FC236}">
                <a16:creationId xmlns:a16="http://schemas.microsoft.com/office/drawing/2014/main" id="{495A119B-3E88-2FB9-92D2-EEBD7A61741F}"/>
              </a:ext>
            </a:extLst>
          </p:cNvPr>
          <p:cNvGraphicFramePr>
            <a:graphicFrameLocks noGrp="1"/>
          </p:cNvGraphicFramePr>
          <p:nvPr>
            <p:extLst>
              <p:ext uri="{D42A27DB-BD31-4B8C-83A1-F6EECF244321}">
                <p14:modId xmlns:p14="http://schemas.microsoft.com/office/powerpoint/2010/main" val="3509070670"/>
              </p:ext>
            </p:extLst>
          </p:nvPr>
        </p:nvGraphicFramePr>
        <p:xfrm>
          <a:off x="707864" y="1451527"/>
          <a:ext cx="3779998" cy="1732862"/>
        </p:xfrm>
        <a:graphic>
          <a:graphicData uri="http://schemas.openxmlformats.org/drawingml/2006/table">
            <a:tbl>
              <a:tblPr>
                <a:tableStyleId>{D7AC3CCA-C797-4891-BE02-D94E43425B78}</a:tableStyleId>
              </a:tblPr>
              <a:tblGrid>
                <a:gridCol w="1330897">
                  <a:extLst>
                    <a:ext uri="{9D8B030D-6E8A-4147-A177-3AD203B41FA5}">
                      <a16:colId xmlns:a16="http://schemas.microsoft.com/office/drawing/2014/main" val="2484855852"/>
                    </a:ext>
                  </a:extLst>
                </a:gridCol>
                <a:gridCol w="964677">
                  <a:extLst>
                    <a:ext uri="{9D8B030D-6E8A-4147-A177-3AD203B41FA5}">
                      <a16:colId xmlns:a16="http://schemas.microsoft.com/office/drawing/2014/main" val="2022786347"/>
                    </a:ext>
                  </a:extLst>
                </a:gridCol>
                <a:gridCol w="1484424">
                  <a:extLst>
                    <a:ext uri="{9D8B030D-6E8A-4147-A177-3AD203B41FA5}">
                      <a16:colId xmlns:a16="http://schemas.microsoft.com/office/drawing/2014/main" val="1580030870"/>
                    </a:ext>
                  </a:extLst>
                </a:gridCol>
              </a:tblGrid>
              <a:tr h="279938">
                <a:tc>
                  <a:txBody>
                    <a:bodyPr/>
                    <a:lstStyle/>
                    <a:p>
                      <a:pPr algn="ctr" fontAlgn="ctr"/>
                      <a:r>
                        <a:rPr lang="en-GB" sz="1000" b="1" dirty="0">
                          <a:effectLst/>
                        </a:rPr>
                        <a:t>Component</a:t>
                      </a:r>
                    </a:p>
                  </a:txBody>
                  <a:tcPr marL="89755" marR="89755" marT="44877" marB="44877" anchor="ctr">
                    <a:noFill/>
                  </a:tcPr>
                </a:tc>
                <a:tc>
                  <a:txBody>
                    <a:bodyPr/>
                    <a:lstStyle/>
                    <a:p>
                      <a:pPr algn="ctr" fontAlgn="ctr"/>
                      <a:r>
                        <a:rPr lang="en-GB" sz="1000" b="1" dirty="0">
                          <a:effectLst/>
                        </a:rPr>
                        <a:t>Parameter</a:t>
                      </a:r>
                    </a:p>
                  </a:txBody>
                  <a:tcPr marL="89755" marR="89755" marT="44877" marB="44877" anchor="ctr">
                    <a:no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000" b="1" dirty="0">
                          <a:effectLst/>
                        </a:rPr>
                        <a:t>Value</a:t>
                      </a:r>
                      <a:endParaRPr lang="en-GB" sz="1000" b="1" dirty="0">
                        <a:effectLst/>
                      </a:endParaRPr>
                    </a:p>
                  </a:txBody>
                  <a:tcPr marL="89755" marR="89755" marT="44877" marB="44877" anchor="ctr">
                    <a:noFill/>
                  </a:tcPr>
                </a:tc>
                <a:extLst>
                  <a:ext uri="{0D108BD9-81ED-4DB2-BD59-A6C34878D82A}">
                    <a16:rowId xmlns:a16="http://schemas.microsoft.com/office/drawing/2014/main" val="3123655309"/>
                  </a:ext>
                </a:extLst>
              </a:tr>
              <a:tr h="139969">
                <a:tc>
                  <a:txBody>
                    <a:bodyPr/>
                    <a:lstStyle/>
                    <a:p>
                      <a:pPr algn="ctr" fontAlgn="ctr"/>
                      <a:r>
                        <a:rPr lang="en-GB" sz="1000">
                          <a:effectLst/>
                        </a:rPr>
                        <a:t>Geometric</a:t>
                      </a:r>
                      <a:endParaRPr lang="en-GB" sz="1000" dirty="0">
                        <a:effectLst/>
                      </a:endParaRPr>
                    </a:p>
                  </a:txBody>
                  <a:tcPr marL="89755" marR="89755" marT="44877" marB="44877" anchor="ctr">
                    <a:noFill/>
                  </a:tcPr>
                </a:tc>
                <a:tc>
                  <a:txBody>
                    <a:bodyPr/>
                    <a:lstStyle/>
                    <a:p>
                      <a:pPr algn="r" fontAlgn="ctr"/>
                      <a:r>
                        <a:rPr lang="en-GB" sz="1000" dirty="0">
                          <a:effectLst/>
                        </a:rPr>
                        <a:t>y</a:t>
                      </a:r>
                    </a:p>
                  </a:txBody>
                  <a:tcPr marL="89755" marR="89755" marT="44877" marB="44877" anchor="ctr">
                    <a:noFill/>
                  </a:tcPr>
                </a:tc>
                <a:tc>
                  <a:txBody>
                    <a:bodyPr/>
                    <a:lstStyle/>
                    <a:p>
                      <a:pPr algn="r" fontAlgn="ctr"/>
                      <a:r>
                        <a:rPr lang="en-GB" sz="1000" b="0" i="0" kern="1200" dirty="0">
                          <a:solidFill>
                            <a:schemeClr val="dk1"/>
                          </a:solidFill>
                          <a:effectLst/>
                          <a:latin typeface="+mn-lt"/>
                          <a:ea typeface="+mn-ea"/>
                          <a:cs typeface="+mn-cs"/>
                        </a:rPr>
                        <a:t>-0.0000014</a:t>
                      </a:r>
                      <a:endParaRPr lang="en-GB" sz="1000" dirty="0">
                        <a:effectLst/>
                      </a:endParaRPr>
                    </a:p>
                  </a:txBody>
                  <a:tcPr marL="89755" marR="89755" marT="44877" marB="44877" anchor="ctr">
                    <a:noFill/>
                  </a:tcPr>
                </a:tc>
                <a:extLst>
                  <a:ext uri="{0D108BD9-81ED-4DB2-BD59-A6C34878D82A}">
                    <a16:rowId xmlns:a16="http://schemas.microsoft.com/office/drawing/2014/main" val="2649166255"/>
                  </a:ext>
                </a:extLst>
              </a:tr>
              <a:tr h="139969">
                <a:tc rowSpan="5">
                  <a:txBody>
                    <a:bodyPr/>
                    <a:lstStyle/>
                    <a:p>
                      <a:pPr algn="ctr" fontAlgn="ctr"/>
                      <a:r>
                        <a:rPr lang="en-GB" sz="1000" dirty="0">
                          <a:effectLst/>
                        </a:rPr>
                        <a:t>Saturation</a:t>
                      </a:r>
                    </a:p>
                  </a:txBody>
                  <a:tcPr marL="89755" marR="89755" marT="44877" marB="44877" anchor="ctr">
                    <a:noFill/>
                  </a:tcPr>
                </a:tc>
                <a:tc>
                  <a:txBody>
                    <a:bodyPr/>
                    <a:lstStyle/>
                    <a:p>
                      <a:pPr algn="r" fontAlgn="ctr"/>
                      <a:r>
                        <a:rPr lang="en-GB" sz="1000" dirty="0">
                          <a:effectLst/>
                        </a:rPr>
                        <a:t>sigma1</a:t>
                      </a:r>
                    </a:p>
                  </a:txBody>
                  <a:tcPr marL="89755" marR="89755" marT="44877" marB="44877" anchor="ctr">
                    <a:noFill/>
                  </a:tcPr>
                </a:tc>
                <a:tc>
                  <a:txBody>
                    <a:bodyPr/>
                    <a:lstStyle/>
                    <a:p>
                      <a:pPr algn="r" fontAlgn="ctr"/>
                      <a:r>
                        <a:rPr lang="en-GB" sz="1000" dirty="0">
                          <a:effectLst/>
                        </a:rPr>
                        <a:t>-0.0000068</a:t>
                      </a:r>
                    </a:p>
                  </a:txBody>
                  <a:tcPr marL="89755" marR="89755" marT="44877" marB="44877" anchor="ctr">
                    <a:noFill/>
                  </a:tcPr>
                </a:tc>
                <a:extLst>
                  <a:ext uri="{0D108BD9-81ED-4DB2-BD59-A6C34878D82A}">
                    <a16:rowId xmlns:a16="http://schemas.microsoft.com/office/drawing/2014/main" val="877837401"/>
                  </a:ext>
                </a:extLst>
              </a:tr>
              <a:tr h="0">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I01</a:t>
                      </a:r>
                    </a:p>
                  </a:txBody>
                  <a:tcPr marL="89755" marR="89755" marT="44877" marB="44877" anchor="ctr">
                    <a:noFill/>
                  </a:tcPr>
                </a:tc>
                <a:tc>
                  <a:txBody>
                    <a:bodyPr/>
                    <a:lstStyle/>
                    <a:p>
                      <a:pPr algn="r" fontAlgn="ctr"/>
                      <a:r>
                        <a:rPr lang="en-GB" sz="1000" dirty="0">
                          <a:effectLst/>
                        </a:rPr>
                        <a:t>1350</a:t>
                      </a:r>
                    </a:p>
                  </a:txBody>
                  <a:tcPr marL="89755" marR="89755" marT="44877" marB="44877" anchor="ctr">
                    <a:noFill/>
                  </a:tcPr>
                </a:tc>
                <a:extLst>
                  <a:ext uri="{0D108BD9-81ED-4DB2-BD59-A6C34878D82A}">
                    <a16:rowId xmlns:a16="http://schemas.microsoft.com/office/drawing/2014/main" val="1077681882"/>
                  </a:ext>
                </a:extLst>
              </a:tr>
              <a:tr h="139969">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S1</a:t>
                      </a:r>
                    </a:p>
                  </a:txBody>
                  <a:tcPr marL="89755" marR="89755" marT="44877" marB="44877" anchor="ctr">
                    <a:noFill/>
                  </a:tcPr>
                </a:tc>
                <a:tc>
                  <a:txBody>
                    <a:bodyPr/>
                    <a:lstStyle/>
                    <a:p>
                      <a:pPr algn="r" fontAlgn="ctr"/>
                      <a:r>
                        <a:rPr lang="en-GB" sz="1000" dirty="0">
                          <a:effectLst/>
                        </a:rPr>
                        <a:t>4.0</a:t>
                      </a:r>
                    </a:p>
                  </a:txBody>
                  <a:tcPr marL="89755" marR="89755" marT="44877" marB="44877" anchor="ctr">
                    <a:noFill/>
                  </a:tcPr>
                </a:tc>
                <a:extLst>
                  <a:ext uri="{0D108BD9-81ED-4DB2-BD59-A6C34878D82A}">
                    <a16:rowId xmlns:a16="http://schemas.microsoft.com/office/drawing/2014/main" val="3025759289"/>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a</a:t>
                      </a:r>
                    </a:p>
                  </a:txBody>
                  <a:tcPr marL="89755" marR="89755" marT="44877" marB="44877" anchor="ctr">
                    <a:solidFill>
                      <a:schemeClr val="accent2">
                        <a:alpha val="50000"/>
                      </a:schemeClr>
                    </a:solidFill>
                  </a:tcPr>
                </a:tc>
                <a:tc>
                  <a:txBody>
                    <a:bodyPr/>
                    <a:lstStyle/>
                    <a:p>
                      <a:pPr algn="r" fontAlgn="ctr"/>
                      <a:r>
                        <a:rPr lang="en-GB" sz="1000" dirty="0">
                          <a:effectLst/>
                        </a:rPr>
                        <a:t>0.802</a:t>
                      </a:r>
                    </a:p>
                  </a:txBody>
                  <a:tcPr marL="89755" marR="89755" marT="44877" marB="44877" anchor="ctr">
                    <a:solidFill>
                      <a:schemeClr val="accent2">
                        <a:alpha val="50000"/>
                      </a:schemeClr>
                    </a:solidFill>
                  </a:tcPr>
                </a:tc>
                <a:extLst>
                  <a:ext uri="{0D108BD9-81ED-4DB2-BD59-A6C34878D82A}">
                    <a16:rowId xmlns:a16="http://schemas.microsoft.com/office/drawing/2014/main" val="1888789562"/>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b</a:t>
                      </a:r>
                    </a:p>
                  </a:txBody>
                  <a:tcPr marL="89755" marR="89755" marT="44877" marB="44877" anchor="ctr">
                    <a:solidFill>
                      <a:schemeClr val="accent2">
                        <a:alpha val="50000"/>
                      </a:schemeClr>
                    </a:solidFill>
                  </a:tcPr>
                </a:tc>
                <a:tc>
                  <a:txBody>
                    <a:bodyPr/>
                    <a:lstStyle/>
                    <a:p>
                      <a:pPr algn="r" fontAlgn="ctr"/>
                      <a:r>
                        <a:rPr lang="en-GB" sz="1000" dirty="0">
                          <a:effectLst/>
                        </a:rPr>
                        <a:t>-0.044</a:t>
                      </a:r>
                    </a:p>
                  </a:txBody>
                  <a:tcPr marL="89755" marR="89755" marT="44877" marB="44877" anchor="ctr">
                    <a:solidFill>
                      <a:schemeClr val="accent2">
                        <a:alpha val="50000"/>
                      </a:schemeClr>
                    </a:solidFill>
                  </a:tcPr>
                </a:tc>
                <a:extLst>
                  <a:ext uri="{0D108BD9-81ED-4DB2-BD59-A6C34878D82A}">
                    <a16:rowId xmlns:a16="http://schemas.microsoft.com/office/drawing/2014/main" val="2331531894"/>
                  </a:ext>
                </a:extLst>
              </a:tr>
            </a:tbl>
          </a:graphicData>
        </a:graphic>
      </p:graphicFrame>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0A434F8C-66AF-84BE-209A-88D91D5E137A}"/>
                  </a:ext>
                </a:extLst>
              </p:cNvPr>
              <p:cNvGraphicFramePr>
                <a:graphicFrameLocks noGrp="1"/>
              </p:cNvGraphicFramePr>
              <p:nvPr>
                <p:extLst>
                  <p:ext uri="{D42A27DB-BD31-4B8C-83A1-F6EECF244321}">
                    <p14:modId xmlns:p14="http://schemas.microsoft.com/office/powerpoint/2010/main" val="2613257030"/>
                  </p:ext>
                </p:extLst>
              </p:nvPr>
            </p:nvGraphicFramePr>
            <p:xfrm>
              <a:off x="707864" y="3457888"/>
              <a:ext cx="1620000" cy="726462"/>
            </p:xfrm>
            <a:graphic>
              <a:graphicData uri="http://schemas.openxmlformats.org/drawingml/2006/table">
                <a:tbl>
                  <a:tblPr>
                    <a:tableStyleId>{D7AC3CCA-C797-4891-BE02-D94E43425B78}</a:tableStyleId>
                  </a:tblPr>
                  <a:tblGrid>
                    <a:gridCol w="540000">
                      <a:extLst>
                        <a:ext uri="{9D8B030D-6E8A-4147-A177-3AD203B41FA5}">
                          <a16:colId xmlns:a16="http://schemas.microsoft.com/office/drawing/2014/main" val="1636870900"/>
                        </a:ext>
                      </a:extLst>
                    </a:gridCol>
                    <a:gridCol w="540000">
                      <a:extLst>
                        <a:ext uri="{9D8B030D-6E8A-4147-A177-3AD203B41FA5}">
                          <a16:colId xmlns:a16="http://schemas.microsoft.com/office/drawing/2014/main" val="814734363"/>
                        </a:ext>
                      </a:extLst>
                    </a:gridCol>
                    <a:gridCol w="540000">
                      <a:extLst>
                        <a:ext uri="{9D8B030D-6E8A-4147-A177-3AD203B41FA5}">
                          <a16:colId xmlns:a16="http://schemas.microsoft.com/office/drawing/2014/main" val="3058844510"/>
                        </a:ext>
                      </a:extLst>
                    </a:gridCol>
                  </a:tblGrid>
                  <a:tr h="139969">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00" b="1" dirty="0">
                              <a:effectLst/>
                            </a:rPr>
                            <a:t>Constant parameters</a:t>
                          </a:r>
                        </a:p>
                      </a:txBody>
                      <a:tcPr marL="89755" marR="89755" marT="44877" marB="44877" anchor="ctr">
                        <a:noFill/>
                      </a:tcPr>
                    </a:tc>
                    <a:tc hMerge="1">
                      <a:txBody>
                        <a:bodyPr/>
                        <a:lstStyle/>
                        <a:p>
                          <a:pPr algn="r" fontAlgn="ctr"/>
                          <a:endParaRPr lang="en-GB" sz="1000" dirty="0">
                            <a:effectLst/>
                          </a:endParaRPr>
                        </a:p>
                      </a:txBody>
                      <a:tcPr marL="89755" marR="89755" marT="44877" marB="44877"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000" b="1" dirty="0">
                            <a:effectLst/>
                          </a:endParaRPr>
                        </a:p>
                      </a:txBody>
                      <a:tcPr marL="89755" marR="89755" marT="44877" marB="44877" anchor="ctr"/>
                    </a:tc>
                    <a:extLst>
                      <a:ext uri="{0D108BD9-81ED-4DB2-BD59-A6C34878D82A}">
                        <a16:rowId xmlns:a16="http://schemas.microsoft.com/office/drawing/2014/main" val="2330055698"/>
                      </a:ext>
                    </a:extLst>
                  </a:tr>
                  <a:tr h="139969">
                    <a:tc>
                      <a:txBody>
                        <a:bodyPr/>
                        <a:lstStyle/>
                        <a:p>
                          <a:pPr algn="r" fontAlgn="ctr"/>
                          <a14:m>
                            <m:oMathPara xmlns:m="http://schemas.openxmlformats.org/officeDocument/2006/math">
                              <m:oMathParaPr>
                                <m:jc m:val="centerGroup"/>
                              </m:oMathParaPr>
                              <m:oMath xmlns:m="http://schemas.openxmlformats.org/officeDocument/2006/math">
                                <m:r>
                                  <a:rPr lang="en-GB" sz="1000" i="1" dirty="0" smtClean="0">
                                    <a:effectLst/>
                                    <a:latin typeface="Cambria Math" panose="02040503050406030204" pitchFamily="18" charset="0"/>
                                    <a:ea typeface="Cambria Math" panose="02040503050406030204" pitchFamily="18" charset="0"/>
                                  </a:rPr>
                                  <m:t>∆</m:t>
                                </m:r>
                              </m:oMath>
                            </m:oMathPara>
                          </a14:m>
                          <a:endParaRPr lang="en-GB" sz="1000" dirty="0">
                            <a:effectLst/>
                          </a:endParaRPr>
                        </a:p>
                      </a:txBody>
                      <a:tcPr marL="89755" marR="89755" marT="44877" marB="44877" anchor="ctr">
                        <a:noFill/>
                      </a:tcPr>
                    </a:tc>
                    <a:tc>
                      <a:txBody>
                        <a:bodyPr/>
                        <a:lstStyle/>
                        <a:p>
                          <a:pPr algn="r" fontAlgn="ctr"/>
                          <a:r>
                            <a:rPr lang="en-US" sz="1000" dirty="0">
                              <a:effectLst/>
                            </a:rPr>
                            <a:t>Inom1</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Inom2</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4089715924"/>
                      </a:ext>
                    </a:extLst>
                  </a:tr>
                  <a:tr h="0">
                    <a:tc>
                      <a:txBody>
                        <a:bodyPr/>
                        <a:lstStyle/>
                        <a:p>
                          <a:pPr algn="r" fontAlgn="ctr"/>
                          <a:r>
                            <a:rPr lang="en-GB" sz="1000" dirty="0">
                              <a:effectLst/>
                            </a:rPr>
                            <a:t>0.001</a:t>
                          </a:r>
                        </a:p>
                      </a:txBody>
                      <a:tcPr marL="89755" marR="89755" marT="44877" marB="44877" anchor="ctr">
                        <a:noFill/>
                      </a:tcPr>
                    </a:tc>
                    <a:tc>
                      <a:txBody>
                        <a:bodyPr/>
                        <a:lstStyle/>
                        <a:p>
                          <a:pPr algn="r" fontAlgn="ctr"/>
                          <a:r>
                            <a:rPr lang="en-US" sz="1000" dirty="0">
                              <a:effectLst/>
                            </a:rPr>
                            <a:t>1593</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1340</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3987760482"/>
                      </a:ext>
                    </a:extLst>
                  </a:tr>
                </a:tbl>
              </a:graphicData>
            </a:graphic>
          </p:graphicFrame>
        </mc:Choice>
        <mc:Fallback xmlns="">
          <p:graphicFrame>
            <p:nvGraphicFramePr>
              <p:cNvPr id="4" name="Table 3">
                <a:extLst>
                  <a:ext uri="{FF2B5EF4-FFF2-40B4-BE49-F238E27FC236}">
                    <a16:creationId xmlns:a16="http://schemas.microsoft.com/office/drawing/2014/main" id="{0A434F8C-66AF-84BE-209A-88D91D5E137A}"/>
                  </a:ext>
                </a:extLst>
              </p:cNvPr>
              <p:cNvGraphicFramePr>
                <a:graphicFrameLocks noGrp="1"/>
              </p:cNvGraphicFramePr>
              <p:nvPr>
                <p:extLst>
                  <p:ext uri="{D42A27DB-BD31-4B8C-83A1-F6EECF244321}">
                    <p14:modId xmlns:p14="http://schemas.microsoft.com/office/powerpoint/2010/main" val="2613257030"/>
                  </p:ext>
                </p:extLst>
              </p:nvPr>
            </p:nvGraphicFramePr>
            <p:xfrm>
              <a:off x="707864" y="3457888"/>
              <a:ext cx="1620000" cy="726462"/>
            </p:xfrm>
            <a:graphic>
              <a:graphicData uri="http://schemas.openxmlformats.org/drawingml/2006/table">
                <a:tbl>
                  <a:tblPr>
                    <a:tableStyleId>{D7AC3CCA-C797-4891-BE02-D94E43425B78}</a:tableStyleId>
                  </a:tblPr>
                  <a:tblGrid>
                    <a:gridCol w="540000">
                      <a:extLst>
                        <a:ext uri="{9D8B030D-6E8A-4147-A177-3AD203B41FA5}">
                          <a16:colId xmlns:a16="http://schemas.microsoft.com/office/drawing/2014/main" val="1636870900"/>
                        </a:ext>
                      </a:extLst>
                    </a:gridCol>
                    <a:gridCol w="540000">
                      <a:extLst>
                        <a:ext uri="{9D8B030D-6E8A-4147-A177-3AD203B41FA5}">
                          <a16:colId xmlns:a16="http://schemas.microsoft.com/office/drawing/2014/main" val="814734363"/>
                        </a:ext>
                      </a:extLst>
                    </a:gridCol>
                    <a:gridCol w="540000">
                      <a:extLst>
                        <a:ext uri="{9D8B030D-6E8A-4147-A177-3AD203B41FA5}">
                          <a16:colId xmlns:a16="http://schemas.microsoft.com/office/drawing/2014/main" val="3058844510"/>
                        </a:ext>
                      </a:extLst>
                    </a:gridCol>
                  </a:tblGrid>
                  <a:tr h="242154">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00" b="1" dirty="0">
                              <a:effectLst/>
                            </a:rPr>
                            <a:t>Constant parameters</a:t>
                          </a:r>
                        </a:p>
                      </a:txBody>
                      <a:tcPr marL="89755" marR="89755" marT="44877" marB="44877" anchor="ctr">
                        <a:noFill/>
                      </a:tcPr>
                    </a:tc>
                    <a:tc hMerge="1">
                      <a:txBody>
                        <a:bodyPr/>
                        <a:lstStyle/>
                        <a:p>
                          <a:pPr algn="r" fontAlgn="ctr"/>
                          <a:endParaRPr lang="en-GB" sz="1000" dirty="0">
                            <a:effectLst/>
                          </a:endParaRPr>
                        </a:p>
                      </a:txBody>
                      <a:tcPr marL="89755" marR="89755" marT="44877" marB="44877"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000" b="1" dirty="0">
                            <a:effectLst/>
                          </a:endParaRPr>
                        </a:p>
                      </a:txBody>
                      <a:tcPr marL="89755" marR="89755" marT="44877" marB="44877" anchor="ctr"/>
                    </a:tc>
                    <a:extLst>
                      <a:ext uri="{0D108BD9-81ED-4DB2-BD59-A6C34878D82A}">
                        <a16:rowId xmlns:a16="http://schemas.microsoft.com/office/drawing/2014/main" val="2330055698"/>
                      </a:ext>
                    </a:extLst>
                  </a:tr>
                  <a:tr h="242154">
                    <a:tc>
                      <a:txBody>
                        <a:bodyPr/>
                        <a:lstStyle/>
                        <a:p>
                          <a:endParaRPr lang="en-US"/>
                        </a:p>
                      </a:txBody>
                      <a:tcPr marL="89755" marR="89755" marT="44877" marB="44877" anchor="ctr">
                        <a:blipFill>
                          <a:blip r:embed="rId2"/>
                          <a:stretch>
                            <a:fillRect l="-1124" t="-102500" r="-201124" b="-112500"/>
                          </a:stretch>
                        </a:blipFill>
                      </a:tcPr>
                    </a:tc>
                    <a:tc>
                      <a:txBody>
                        <a:bodyPr/>
                        <a:lstStyle/>
                        <a:p>
                          <a:pPr algn="r" fontAlgn="ctr"/>
                          <a:r>
                            <a:rPr lang="en-US" sz="1000" dirty="0">
                              <a:effectLst/>
                            </a:rPr>
                            <a:t>Inom1</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Inom2</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4089715924"/>
                      </a:ext>
                    </a:extLst>
                  </a:tr>
                  <a:tr h="242154">
                    <a:tc>
                      <a:txBody>
                        <a:bodyPr/>
                        <a:lstStyle/>
                        <a:p>
                          <a:pPr algn="r" fontAlgn="ctr"/>
                          <a:r>
                            <a:rPr lang="en-GB" sz="1000" dirty="0">
                              <a:effectLst/>
                            </a:rPr>
                            <a:t>0.001</a:t>
                          </a:r>
                        </a:p>
                      </a:txBody>
                      <a:tcPr marL="89755" marR="89755" marT="44877" marB="44877" anchor="ctr">
                        <a:noFill/>
                      </a:tcPr>
                    </a:tc>
                    <a:tc>
                      <a:txBody>
                        <a:bodyPr/>
                        <a:lstStyle/>
                        <a:p>
                          <a:pPr algn="r" fontAlgn="ctr"/>
                          <a:r>
                            <a:rPr lang="en-US" sz="1000" dirty="0">
                              <a:effectLst/>
                            </a:rPr>
                            <a:t>1593</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1340</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3987760482"/>
                      </a:ext>
                    </a:extLst>
                  </a:tr>
                </a:tbl>
              </a:graphicData>
            </a:graphic>
          </p:graphicFrame>
        </mc:Fallback>
      </mc:AlternateContent>
      <p:pic>
        <p:nvPicPr>
          <p:cNvPr id="5" name="Picture 4">
            <a:extLst>
              <a:ext uri="{FF2B5EF4-FFF2-40B4-BE49-F238E27FC236}">
                <a16:creationId xmlns:a16="http://schemas.microsoft.com/office/drawing/2014/main" id="{4C6F5131-E5AC-439B-BE72-2D5371BB6C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9113" y="1132315"/>
            <a:ext cx="6664899" cy="311216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447D032-6445-FFDC-6A69-AD1CE0CC5EFF}"/>
              </a:ext>
            </a:extLst>
          </p:cNvPr>
          <p:cNvSpPr txBox="1"/>
          <p:nvPr/>
        </p:nvSpPr>
        <p:spPr>
          <a:xfrm>
            <a:off x="0" y="5903167"/>
            <a:ext cx="12192000" cy="453183"/>
          </a:xfrm>
          <a:prstGeom prst="rect">
            <a:avLst/>
          </a:prstGeom>
          <a:solidFill>
            <a:schemeClr val="tx2">
              <a:lumMod val="25000"/>
              <a:lumOff val="75000"/>
            </a:schemeClr>
          </a:solidFill>
        </p:spPr>
        <p:txBody>
          <a:bodyPr wrap="square" lIns="72000" tIns="72000" rIns="72000" bIns="72000" rtlCol="0" anchor="ctr">
            <a:spAutoFit/>
          </a:bodyPr>
          <a:lstStyle/>
          <a:p>
            <a:pPr marL="285750" indent="-285750">
              <a:buFont typeface="Wingdings" panose="05000000000000000000" pitchFamily="2" charset="2"/>
              <a:buChar char="§"/>
            </a:pPr>
            <a:r>
              <a:rPr lang="en-GB" sz="2000" dirty="0"/>
              <a:t>The fit is accurate within ±3 units in the entire current range. </a:t>
            </a:r>
            <a:endParaRPr lang="en-GB" sz="1900" dirty="0"/>
          </a:p>
        </p:txBody>
      </p:sp>
      <p:sp>
        <p:nvSpPr>
          <p:cNvPr id="9" name="Date Placeholder 3">
            <a:extLst>
              <a:ext uri="{FF2B5EF4-FFF2-40B4-BE49-F238E27FC236}">
                <a16:creationId xmlns:a16="http://schemas.microsoft.com/office/drawing/2014/main" id="{4297DED5-832F-E420-8945-166E34A03079}"/>
              </a:ext>
            </a:extLst>
          </p:cNvPr>
          <p:cNvSpPr>
            <a:spLocks noGrp="1"/>
          </p:cNvSpPr>
          <p:nvPr>
            <p:ph type="dt" sz="half" idx="10"/>
          </p:nvPr>
        </p:nvSpPr>
        <p:spPr>
          <a:xfrm>
            <a:off x="3457213" y="6368014"/>
            <a:ext cx="944159" cy="365125"/>
          </a:xfrm>
        </p:spPr>
        <p:txBody>
          <a:bodyPr/>
          <a:lstStyle/>
          <a:p>
            <a:r>
              <a:rPr lang="en-US" sz="1200" dirty="0"/>
              <a:t>12/07/2023</a:t>
            </a:r>
          </a:p>
        </p:txBody>
      </p:sp>
    </p:spTree>
    <p:extLst>
      <p:ext uri="{BB962C8B-B14F-4D97-AF65-F5344CB8AC3E}">
        <p14:creationId xmlns:p14="http://schemas.microsoft.com/office/powerpoint/2010/main" val="512617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5"/>
          <p:cNvSpPr txBox="1">
            <a:spLocks noGrp="1"/>
          </p:cNvSpPr>
          <p:nvPr>
            <p:ph type="title"/>
          </p:nvPr>
        </p:nvSpPr>
        <p:spPr>
          <a:xfrm>
            <a:off x="407988" y="373593"/>
            <a:ext cx="11376000" cy="1065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dirty="0"/>
              <a:t>The FiDeL Model</a:t>
            </a:r>
            <a:endParaRPr dirty="0"/>
          </a:p>
        </p:txBody>
      </p:sp>
      <p:sp>
        <p:nvSpPr>
          <p:cNvPr id="180" name="Google Shape;180;p25"/>
          <p:cNvSpPr txBox="1">
            <a:spLocks noGrp="1"/>
          </p:cNvSpPr>
          <p:nvPr>
            <p:ph type="sldNum" idx="12"/>
          </p:nvPr>
        </p:nvSpPr>
        <p:spPr>
          <a:xfrm>
            <a:off x="11107546" y="6356350"/>
            <a:ext cx="681300" cy="3651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81" name="Google Shape;181;p25"/>
          <p:cNvSpPr txBox="1"/>
          <p:nvPr/>
        </p:nvSpPr>
        <p:spPr>
          <a:xfrm>
            <a:off x="345617" y="1103915"/>
            <a:ext cx="11500741" cy="4970561"/>
          </a:xfrm>
          <a:prstGeom prst="rect">
            <a:avLst/>
          </a:prstGeom>
          <a:noFill/>
          <a:ln>
            <a:noFill/>
          </a:ln>
        </p:spPr>
        <p:txBody>
          <a:bodyPr spcFirstLastPara="1" wrap="square" lIns="91425" tIns="91425" rIns="91425" bIns="91425" anchor="t" anchorCtr="0">
            <a:spAutoFit/>
          </a:bodyPr>
          <a:lstStyle/>
          <a:p>
            <a:pPr marL="457200" indent="-374650">
              <a:buSzPts val="2300"/>
              <a:buFont typeface="Calibri" panose="020F0502020204030204" pitchFamily="34" charset="0"/>
              <a:buChar char="●"/>
            </a:pPr>
            <a:r>
              <a:rPr lang="en-US" sz="2300" dirty="0">
                <a:cs typeface="Calibri" panose="020F0502020204030204" pitchFamily="34" charset="0"/>
              </a:rPr>
              <a:t>The</a:t>
            </a:r>
            <a:r>
              <a:rPr lang="en-US" sz="2300" dirty="0">
                <a:solidFill>
                  <a:srgbClr val="000000"/>
                </a:solidFill>
                <a:cs typeface="Calibri" panose="020F0502020204030204" pitchFamily="34" charset="0"/>
              </a:rPr>
              <a:t> </a:t>
            </a:r>
            <a:r>
              <a:rPr lang="en-US" sz="2300" b="1" dirty="0">
                <a:solidFill>
                  <a:srgbClr val="33CCCC"/>
                </a:solidFill>
                <a:cs typeface="Calibri" panose="020F0502020204030204" pitchFamily="34" charset="0"/>
              </a:rPr>
              <a:t>Field Description of the LHC (FiDeL) </a:t>
            </a:r>
            <a:r>
              <a:rPr lang="en-GB" sz="2300" dirty="0">
                <a:latin typeface="arial" panose="020B0604020202020204" pitchFamily="34" charset="0"/>
              </a:rPr>
              <a:t>is the magnetic field prediction system that </a:t>
            </a:r>
            <a:r>
              <a:rPr lang="en-GB" sz="2300" dirty="0">
                <a:cs typeface="Calibri" panose="020F0502020204030204" pitchFamily="34" charset="0"/>
              </a:rPr>
              <a:t>provides a model of the transfer function of magnetic circuits installed in the machine in order to retrieve the current level given the required field </a:t>
            </a:r>
            <a:br>
              <a:rPr lang="en-GB" sz="2300" dirty="0">
                <a:cs typeface="Calibri" panose="020F0502020204030204" pitchFamily="34" charset="0"/>
              </a:rPr>
            </a:br>
            <a:r>
              <a:rPr lang="en-GB" sz="2300" dirty="0">
                <a:latin typeface="Cambria Math" panose="02040503050406030204" pitchFamily="18" charset="0"/>
                <a:ea typeface="Cambria Math" panose="02040503050406030204" pitchFamily="18" charset="0"/>
                <a:cs typeface="Calibri" panose="020F0502020204030204" pitchFamily="34" charset="0"/>
              </a:rPr>
              <a:t>→</a:t>
            </a:r>
            <a:r>
              <a:rPr lang="en-GB" sz="2300" b="1" dirty="0">
                <a:latin typeface="arial" panose="020B0604020202020204" pitchFamily="34" charset="0"/>
              </a:rPr>
              <a:t> </a:t>
            </a:r>
            <a:r>
              <a:rPr lang="en-GB" sz="2300" dirty="0">
                <a:latin typeface="arial" panose="020B0604020202020204" pitchFamily="34" charset="0"/>
              </a:rPr>
              <a:t>indispensable</a:t>
            </a:r>
            <a:r>
              <a:rPr lang="en-US" sz="2300" dirty="0">
                <a:cs typeface="Calibri" panose="020F0502020204030204" pitchFamily="34" charset="0"/>
              </a:rPr>
              <a:t> for LHC operation</a:t>
            </a:r>
            <a:r>
              <a:rPr lang="en-GB" sz="2300" dirty="0">
                <a:cs typeface="Calibri" panose="020F0502020204030204" pitchFamily="34" charset="0"/>
              </a:rPr>
              <a:t>.</a:t>
            </a:r>
          </a:p>
          <a:p>
            <a:pPr marL="457200" indent="-374650">
              <a:buSzPts val="2300"/>
              <a:buFont typeface="Calibri" panose="020F0502020204030204" pitchFamily="34" charset="0"/>
              <a:buChar char="●"/>
            </a:pPr>
            <a:endParaRPr lang="en-GB" sz="2000" dirty="0">
              <a:cs typeface="Calibri" panose="020F0502020204030204" pitchFamily="34" charset="0"/>
            </a:endParaRPr>
          </a:p>
          <a:p>
            <a:pPr marL="425450" indent="-342900">
              <a:buSzPts val="2300"/>
              <a:buFont typeface="Calibri" panose="020F0502020204030204" pitchFamily="34" charset="0"/>
              <a:buChar char="●"/>
            </a:pPr>
            <a:r>
              <a:rPr lang="en-GB" sz="2300" dirty="0">
                <a:solidFill>
                  <a:srgbClr val="0033A0"/>
                </a:solidFill>
                <a:cs typeface="Calibri" panose="020F0502020204030204" pitchFamily="34" charset="0"/>
              </a:rPr>
              <a:t>The model is based on a </a:t>
            </a:r>
            <a:r>
              <a:rPr lang="en-GB" sz="2300" b="1" dirty="0">
                <a:solidFill>
                  <a:srgbClr val="33CCCC"/>
                </a:solidFill>
                <a:cs typeface="Calibri" panose="020F0502020204030204" pitchFamily="34" charset="0"/>
              </a:rPr>
              <a:t>physical decomposition </a:t>
            </a:r>
            <a:r>
              <a:rPr lang="en-GB" sz="2300" dirty="0">
                <a:solidFill>
                  <a:srgbClr val="0033A0"/>
                </a:solidFill>
                <a:cs typeface="Calibri" panose="020F0502020204030204" pitchFamily="34" charset="0"/>
              </a:rPr>
              <a:t>of effects that contribute to the total ﬁeld in the aperture of the magnet. </a:t>
            </a:r>
          </a:p>
          <a:p>
            <a:pPr marL="342900" indent="-342900">
              <a:buSzPct val="100000"/>
              <a:buFontTx/>
              <a:buChar char="●"/>
            </a:pPr>
            <a:endParaRPr lang="en-US" sz="2000" dirty="0"/>
          </a:p>
          <a:p>
            <a:pPr marL="342900" indent="-342900">
              <a:buSzPct val="100000"/>
              <a:buFontTx/>
              <a:buChar char="●"/>
            </a:pPr>
            <a:r>
              <a:rPr lang="en-US" sz="2300" dirty="0"/>
              <a:t>The model uses </a:t>
            </a:r>
            <a:r>
              <a:rPr lang="en-US" sz="2300" b="1" dirty="0">
                <a:solidFill>
                  <a:srgbClr val="33CCCC"/>
                </a:solidFill>
              </a:rPr>
              <a:t>several levels of approximations</a:t>
            </a:r>
            <a:r>
              <a:rPr lang="en-US" sz="2300" dirty="0"/>
              <a:t>, starting from a linear dependance on the current (ideal magnet) and adding correction terms (depending on the magnet type and function) to describe nonlinear effects.</a:t>
            </a:r>
            <a:endParaRPr lang="en-US" sz="2300" dirty="0">
              <a:solidFill>
                <a:srgbClr val="000000"/>
              </a:solidFill>
              <a:cs typeface="Calibri" panose="020F0502020204030204" pitchFamily="34" charset="0"/>
            </a:endParaRPr>
          </a:p>
          <a:p>
            <a:pPr marL="82550">
              <a:buSzPts val="2300"/>
            </a:pPr>
            <a:endParaRPr lang="en-GB" sz="2000" dirty="0">
              <a:cs typeface="Calibri" panose="020F0502020204030204" pitchFamily="34" charset="0"/>
            </a:endParaRPr>
          </a:p>
          <a:p>
            <a:pPr marL="342900" indent="-342900">
              <a:buSzPct val="100000"/>
              <a:buFontTx/>
              <a:buChar char="●"/>
            </a:pPr>
            <a:r>
              <a:rPr lang="en-US" sz="2300" dirty="0"/>
              <a:t>The prediction of the field is based on </a:t>
            </a:r>
            <a:r>
              <a:rPr lang="en-US" sz="2300" b="1" dirty="0">
                <a:solidFill>
                  <a:srgbClr val="33CCCC"/>
                </a:solidFill>
              </a:rPr>
              <a:t>static</a:t>
            </a:r>
            <a:r>
              <a:rPr lang="en-US" sz="2300" dirty="0"/>
              <a:t> (current, ramp-direction dependent) and </a:t>
            </a:r>
            <a:r>
              <a:rPr lang="en-US" sz="2300" b="1" dirty="0">
                <a:solidFill>
                  <a:srgbClr val="33CCCC"/>
                </a:solidFill>
              </a:rPr>
              <a:t>dynamic</a:t>
            </a:r>
            <a:r>
              <a:rPr lang="en-US" sz="2300" dirty="0"/>
              <a:t> (time, ramp-rate dependent) components. </a:t>
            </a:r>
            <a:endParaRPr lang="en-GB" sz="2300" b="1" dirty="0">
              <a:solidFill>
                <a:srgbClr val="33CCCC"/>
              </a:solidFill>
              <a:cs typeface="Calibri" panose="020F0502020204030204" pitchFamily="34" charset="0"/>
            </a:endParaRPr>
          </a:p>
        </p:txBody>
      </p:sp>
      <p:sp>
        <p:nvSpPr>
          <p:cNvPr id="2" name="Date Placeholder 3">
            <a:extLst>
              <a:ext uri="{FF2B5EF4-FFF2-40B4-BE49-F238E27FC236}">
                <a16:creationId xmlns:a16="http://schemas.microsoft.com/office/drawing/2014/main" id="{16886CDD-BB6D-3444-7284-2FFD6FD5C6B8}"/>
              </a:ext>
            </a:extLst>
          </p:cNvPr>
          <p:cNvSpPr>
            <a:spLocks noGrp="1"/>
          </p:cNvSpPr>
          <p:nvPr>
            <p:ph type="dt" sz="half" idx="10"/>
          </p:nvPr>
        </p:nvSpPr>
        <p:spPr>
          <a:xfrm>
            <a:off x="3457213" y="6368014"/>
            <a:ext cx="944159" cy="365125"/>
          </a:xfrm>
        </p:spPr>
        <p:txBody>
          <a:bodyPr/>
          <a:lstStyle/>
          <a:p>
            <a:r>
              <a:rPr lang="en-US" sz="1200" dirty="0"/>
              <a:t>12/07/2023</a:t>
            </a:r>
          </a:p>
        </p:txBody>
      </p:sp>
      <p:sp>
        <p:nvSpPr>
          <p:cNvPr id="3" name="Footer Placeholder 4">
            <a:extLst>
              <a:ext uri="{FF2B5EF4-FFF2-40B4-BE49-F238E27FC236}">
                <a16:creationId xmlns:a16="http://schemas.microsoft.com/office/drawing/2014/main" id="{1F3C5DE8-CE28-11FA-EDE9-A2CF1ED3D7BA}"/>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1">
                                            <p:txEl>
                                              <p:pRg st="0" end="0"/>
                                            </p:txEl>
                                          </p:spTgt>
                                        </p:tgtEl>
                                        <p:attrNameLst>
                                          <p:attrName>style.visibility</p:attrName>
                                        </p:attrNameLst>
                                      </p:cBhvr>
                                      <p:to>
                                        <p:strVal val="visible"/>
                                      </p:to>
                                    </p:set>
                                    <p:animEffect transition="in" filter="fade">
                                      <p:cBhvr>
                                        <p:cTn id="7" dur="1000"/>
                                        <p:tgtEl>
                                          <p:spTgt spid="18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1">
                                            <p:txEl>
                                              <p:pRg st="2" end="2"/>
                                            </p:txEl>
                                          </p:spTgt>
                                        </p:tgtEl>
                                        <p:attrNameLst>
                                          <p:attrName>style.visibility</p:attrName>
                                        </p:attrNameLst>
                                      </p:cBhvr>
                                      <p:to>
                                        <p:strVal val="visible"/>
                                      </p:to>
                                    </p:set>
                                    <p:animEffect transition="in" filter="fade">
                                      <p:cBhvr>
                                        <p:cTn id="12" dur="1000"/>
                                        <p:tgtEl>
                                          <p:spTgt spid="18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1">
                                            <p:txEl>
                                              <p:pRg st="4" end="4"/>
                                            </p:txEl>
                                          </p:spTgt>
                                        </p:tgtEl>
                                        <p:attrNameLst>
                                          <p:attrName>style.visibility</p:attrName>
                                        </p:attrNameLst>
                                      </p:cBhvr>
                                      <p:to>
                                        <p:strVal val="visible"/>
                                      </p:to>
                                    </p:set>
                                    <p:animEffect transition="in" filter="fade">
                                      <p:cBhvr>
                                        <p:cTn id="17" dur="1000"/>
                                        <p:tgtEl>
                                          <p:spTgt spid="181">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1">
                                            <p:txEl>
                                              <p:pRg st="6" end="6"/>
                                            </p:txEl>
                                          </p:spTgt>
                                        </p:tgtEl>
                                        <p:attrNameLst>
                                          <p:attrName>style.visibility</p:attrName>
                                        </p:attrNameLst>
                                      </p:cBhvr>
                                      <p:to>
                                        <p:strVal val="visible"/>
                                      </p:to>
                                    </p:set>
                                    <p:animEffect transition="in" filter="fade">
                                      <p:cBhvr>
                                        <p:cTn id="22" dur="1000"/>
                                        <p:tgtEl>
                                          <p:spTgt spid="18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C4C16-8DA4-E407-AE91-C78FA4668B9A}"/>
              </a:ext>
            </a:extLst>
          </p:cNvPr>
          <p:cNvSpPr>
            <a:spLocks noGrp="1"/>
          </p:cNvSpPr>
          <p:nvPr>
            <p:ph type="title"/>
          </p:nvPr>
        </p:nvSpPr>
        <p:spPr>
          <a:xfrm>
            <a:off x="407988" y="365125"/>
            <a:ext cx="11380812" cy="1084263"/>
          </a:xfrm>
        </p:spPr>
        <p:txBody>
          <a:bodyPr anchor="t">
            <a:normAutofit/>
          </a:bodyPr>
          <a:lstStyle/>
          <a:p>
            <a:r>
              <a:rPr lang="en-GB" dirty="0"/>
              <a:t>Reference cycle: </a:t>
            </a:r>
            <a:r>
              <a:rPr lang="en-US" sz="3600" dirty="0"/>
              <a:t>Geometric term and Residuals (A3)</a:t>
            </a:r>
            <a:endParaRPr lang="en-GB" dirty="0"/>
          </a:p>
        </p:txBody>
      </p:sp>
      <p:sp>
        <p:nvSpPr>
          <p:cNvPr id="9" name="Slide Number Placeholder 8">
            <a:extLst>
              <a:ext uri="{FF2B5EF4-FFF2-40B4-BE49-F238E27FC236}">
                <a16:creationId xmlns:a16="http://schemas.microsoft.com/office/drawing/2014/main" id="{D39F3478-2261-12A0-25D5-07CB1D959EA4}"/>
              </a:ext>
            </a:extLst>
          </p:cNvPr>
          <p:cNvSpPr>
            <a:spLocks noGrp="1"/>
          </p:cNvSpPr>
          <p:nvPr>
            <p:ph type="sldNum" sz="quarter" idx="19"/>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30</a:t>
            </a:fld>
            <a:endParaRPr lang="en-US"/>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E942AFFE-B173-0DB8-5E90-206CE58AD5AC}"/>
                  </a:ext>
                </a:extLst>
              </p:cNvPr>
              <p:cNvSpPr txBox="1"/>
              <p:nvPr/>
            </p:nvSpPr>
            <p:spPr>
              <a:xfrm>
                <a:off x="0" y="4979837"/>
                <a:ext cx="12192000" cy="1376513"/>
              </a:xfrm>
              <a:prstGeom prst="rect">
                <a:avLst/>
              </a:prstGeom>
              <a:solidFill>
                <a:schemeClr val="tx2">
                  <a:lumMod val="25000"/>
                  <a:lumOff val="75000"/>
                </a:schemeClr>
              </a:solidFill>
            </p:spPr>
            <p:txBody>
              <a:bodyPr wrap="square" lIns="72000" tIns="72000" rIns="72000" bIns="72000" rtlCol="0" anchor="ctr">
                <a:spAutoFit/>
              </a:bodyPr>
              <a:lstStyle/>
              <a:p>
                <a:pPr marL="342900" indent="-342900">
                  <a:buFont typeface="Arial" panose="020B0604020202020204" pitchFamily="34" charset="0"/>
                  <a:buChar char="•"/>
                </a:pPr>
                <a:r>
                  <a:rPr lang="en-GB" sz="2000" dirty="0"/>
                  <a:t>The geometric term is computed for datapoints within the linear range (below saturation)</a:t>
                </a:r>
              </a:p>
              <a:p>
                <a:pPr marL="342900" indent="-342900">
                  <a:buFont typeface="Arial" panose="020B0604020202020204" pitchFamily="34" charset="0"/>
                  <a:buChar char="•"/>
                </a:pPr>
                <a:r>
                  <a:rPr lang="en-GB" sz="2000" dirty="0"/>
                  <a:t>A non-linearity is observed in the residuals from the linear term; normalization: 4.5 Tm </a:t>
                </a:r>
                <a14:m>
                  <m:oMath xmlns:m="http://schemas.openxmlformats.org/officeDocument/2006/math">
                    <m:r>
                      <a:rPr lang="en-GB" sz="2000" i="1" smtClean="0">
                        <a:latin typeface="Cambria Math" panose="02040503050406030204" pitchFamily="18" charset="0"/>
                        <a:ea typeface="Cambria Math" panose="02040503050406030204" pitchFamily="18" charset="0"/>
                      </a:rPr>
                      <m:t>×</m:t>
                    </m:r>
                  </m:oMath>
                </a14:m>
                <a:r>
                  <a:rPr lang="en-GB" sz="2000" dirty="0"/>
                  <a:t> sign(</a:t>
                </a:r>
                <a14:m>
                  <m:oMath xmlns:m="http://schemas.openxmlformats.org/officeDocument/2006/math">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2</m:t>
                        </m:r>
                      </m:sub>
                    </m:sSub>
                  </m:oMath>
                </a14:m>
                <a:r>
                  <a:rPr lang="en-GB" sz="2000" dirty="0"/>
                  <a:t>). </a:t>
                </a:r>
              </a:p>
              <a:p>
                <a:pPr marL="342900" indent="-342900">
                  <a:buFont typeface="Arial" panose="020B0604020202020204" pitchFamily="34" charset="0"/>
                  <a:buChar char="•"/>
                </a:pPr>
                <a:r>
                  <a:rPr lang="en-GB" sz="2000" dirty="0"/>
                  <a:t>The saturation at high field is below 1 unit. </a:t>
                </a:r>
              </a:p>
              <a:p>
                <a:pPr marL="342900" indent="-342900">
                  <a:buFont typeface="Arial" panose="020B0604020202020204" pitchFamily="34" charset="0"/>
                  <a:buChar char="•"/>
                </a:pPr>
                <a:r>
                  <a:rPr lang="en-GB" sz="2000" dirty="0"/>
                  <a:t>The maximum error is ±1.5 units due to magnetization at low field. </a:t>
                </a:r>
              </a:p>
            </p:txBody>
          </p:sp>
        </mc:Choice>
        <mc:Fallback xmlns="">
          <p:sp>
            <p:nvSpPr>
              <p:cNvPr id="23" name="TextBox 22">
                <a:extLst>
                  <a:ext uri="{FF2B5EF4-FFF2-40B4-BE49-F238E27FC236}">
                    <a16:creationId xmlns:a16="http://schemas.microsoft.com/office/drawing/2014/main" id="{E942AFFE-B173-0DB8-5E90-206CE58AD5AC}"/>
                  </a:ext>
                </a:extLst>
              </p:cNvPr>
              <p:cNvSpPr txBox="1">
                <a:spLocks noRot="1" noChangeAspect="1" noMove="1" noResize="1" noEditPoints="1" noAdjustHandles="1" noChangeArrowheads="1" noChangeShapeType="1" noTextEdit="1"/>
              </p:cNvSpPr>
              <p:nvPr/>
            </p:nvSpPr>
            <p:spPr>
              <a:xfrm>
                <a:off x="0" y="4979837"/>
                <a:ext cx="12192000" cy="1376513"/>
              </a:xfrm>
              <a:prstGeom prst="rect">
                <a:avLst/>
              </a:prstGeom>
              <a:blipFill>
                <a:blip r:embed="rId2"/>
                <a:stretch>
                  <a:fillRect l="-600" b="-5752"/>
                </a:stretch>
              </a:blipFill>
            </p:spPr>
            <p:txBody>
              <a:bodyPr/>
              <a:lstStyle/>
              <a:p>
                <a:r>
                  <a:rPr lang="en-GB">
                    <a:noFill/>
                  </a:rPr>
                  <a:t> </a:t>
                </a:r>
              </a:p>
            </p:txBody>
          </p:sp>
        </mc:Fallback>
      </mc:AlternateContent>
      <p:pic>
        <p:nvPicPr>
          <p:cNvPr id="8194" name="Picture 2">
            <a:extLst>
              <a:ext uri="{FF2B5EF4-FFF2-40B4-BE49-F238E27FC236}">
                <a16:creationId xmlns:a16="http://schemas.microsoft.com/office/drawing/2014/main" id="{17E4B648-09A6-FD95-EF5A-6299C9C989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944" y="1449388"/>
            <a:ext cx="4325656" cy="3262242"/>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a:extLst>
              <a:ext uri="{FF2B5EF4-FFF2-40B4-BE49-F238E27FC236}">
                <a16:creationId xmlns:a16="http://schemas.microsoft.com/office/drawing/2014/main" id="{95443016-7130-F254-C454-325A47BDFEE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1516" y="1449388"/>
            <a:ext cx="5029952" cy="3265758"/>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4">
            <a:extLst>
              <a:ext uri="{FF2B5EF4-FFF2-40B4-BE49-F238E27FC236}">
                <a16:creationId xmlns:a16="http://schemas.microsoft.com/office/drawing/2014/main" id="{DD5F3004-421F-BA79-7AF1-A88B55ED8D71}"/>
              </a:ext>
            </a:extLst>
          </p:cNvPr>
          <p:cNvSpPr txBox="1">
            <a:spLocks/>
          </p:cNvSpPr>
          <p:nvPr/>
        </p:nvSpPr>
        <p:spPr>
          <a:xfrm>
            <a:off x="6007852" y="6387128"/>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Agnieszka Chmieli</a:t>
            </a:r>
            <a:r>
              <a:rPr lang="en-GB" sz="1200" dirty="0">
                <a:solidFill>
                  <a:schemeClr val="bg1"/>
                </a:solidFill>
              </a:rPr>
              <a:t>ń</a:t>
            </a:r>
            <a:r>
              <a:rPr lang="en-US" sz="1200" dirty="0">
                <a:solidFill>
                  <a:schemeClr val="bg1"/>
                </a:solidFill>
              </a:rPr>
              <a:t>ska | Development of the MCBXF FiDeL Model</a:t>
            </a:r>
          </a:p>
        </p:txBody>
      </p:sp>
      <p:sp>
        <p:nvSpPr>
          <p:cNvPr id="6" name="Date Placeholder 3">
            <a:extLst>
              <a:ext uri="{FF2B5EF4-FFF2-40B4-BE49-F238E27FC236}">
                <a16:creationId xmlns:a16="http://schemas.microsoft.com/office/drawing/2014/main" id="{C045A3B2-F8E4-CF31-6296-01DDB1CF8183}"/>
              </a:ext>
            </a:extLst>
          </p:cNvPr>
          <p:cNvSpPr txBox="1">
            <a:spLocks/>
          </p:cNvSpPr>
          <p:nvPr/>
        </p:nvSpPr>
        <p:spPr>
          <a:xfrm>
            <a:off x="3457213" y="6368014"/>
            <a:ext cx="94415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12/07/2023</a:t>
            </a:r>
          </a:p>
        </p:txBody>
      </p:sp>
    </p:spTree>
    <p:extLst>
      <p:ext uri="{BB962C8B-B14F-4D97-AF65-F5344CB8AC3E}">
        <p14:creationId xmlns:p14="http://schemas.microsoft.com/office/powerpoint/2010/main" val="33815158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C4C16-8DA4-E407-AE91-C78FA4668B9A}"/>
              </a:ext>
            </a:extLst>
          </p:cNvPr>
          <p:cNvSpPr>
            <a:spLocks noGrp="1"/>
          </p:cNvSpPr>
          <p:nvPr>
            <p:ph type="title"/>
          </p:nvPr>
        </p:nvSpPr>
        <p:spPr>
          <a:xfrm>
            <a:off x="407988" y="365125"/>
            <a:ext cx="11380812" cy="1084263"/>
          </a:xfrm>
        </p:spPr>
        <p:txBody>
          <a:bodyPr anchor="t">
            <a:normAutofit/>
          </a:bodyPr>
          <a:lstStyle/>
          <a:p>
            <a:r>
              <a:rPr lang="en-GB" sz="3600" dirty="0"/>
              <a:t>Combined powering: Residuals (A3)</a:t>
            </a:r>
            <a:endParaRPr lang="en-GB" dirty="0"/>
          </a:p>
        </p:txBody>
      </p:sp>
      <p:sp>
        <p:nvSpPr>
          <p:cNvPr id="9" name="Slide Number Placeholder 8">
            <a:extLst>
              <a:ext uri="{FF2B5EF4-FFF2-40B4-BE49-F238E27FC236}">
                <a16:creationId xmlns:a16="http://schemas.microsoft.com/office/drawing/2014/main" id="{D39F3478-2261-12A0-25D5-07CB1D959EA4}"/>
              </a:ext>
            </a:extLst>
          </p:cNvPr>
          <p:cNvSpPr>
            <a:spLocks noGrp="1"/>
          </p:cNvSpPr>
          <p:nvPr>
            <p:ph type="sldNum" sz="quarter" idx="19"/>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31</a:t>
            </a:fld>
            <a:endParaRPr lang="en-US"/>
          </a:p>
        </p:txBody>
      </p:sp>
      <p:sp>
        <p:nvSpPr>
          <p:cNvPr id="23" name="TextBox 22">
            <a:extLst>
              <a:ext uri="{FF2B5EF4-FFF2-40B4-BE49-F238E27FC236}">
                <a16:creationId xmlns:a16="http://schemas.microsoft.com/office/drawing/2014/main" id="{E942AFFE-B173-0DB8-5E90-206CE58AD5AC}"/>
              </a:ext>
            </a:extLst>
          </p:cNvPr>
          <p:cNvSpPr txBox="1"/>
          <p:nvPr/>
        </p:nvSpPr>
        <p:spPr>
          <a:xfrm>
            <a:off x="0" y="5575129"/>
            <a:ext cx="12192000" cy="760959"/>
          </a:xfrm>
          <a:prstGeom prst="rect">
            <a:avLst/>
          </a:prstGeom>
          <a:solidFill>
            <a:schemeClr val="tx2">
              <a:lumMod val="25000"/>
              <a:lumOff val="75000"/>
            </a:schemeClr>
          </a:solidFill>
        </p:spPr>
        <p:txBody>
          <a:bodyPr wrap="square" lIns="72000" tIns="72000" rIns="72000" bIns="72000" rtlCol="0" anchor="ctr">
            <a:spAutoFit/>
          </a:bodyPr>
          <a:lstStyle/>
          <a:p>
            <a:pPr marL="342900" indent="-342900">
              <a:buFont typeface="Arial" panose="020B0604020202020204" pitchFamily="34" charset="0"/>
              <a:buChar char="•"/>
            </a:pPr>
            <a:r>
              <a:rPr lang="en-GB" sz="2000" dirty="0"/>
              <a:t>At high field, the saturation increases as a function of current in the inner aperture (up to 15 units). </a:t>
            </a:r>
          </a:p>
          <a:p>
            <a:pPr marL="342900" indent="-342900">
              <a:buFont typeface="Arial" panose="020B0604020202020204" pitchFamily="34" charset="0"/>
              <a:buChar char="•"/>
            </a:pPr>
            <a:r>
              <a:rPr lang="en-GB" sz="2000" dirty="0"/>
              <a:t>At low field, the magnetization is within ±1.5 units with the maximum error for a reference cycle. </a:t>
            </a:r>
          </a:p>
        </p:txBody>
      </p:sp>
      <p:pic>
        <p:nvPicPr>
          <p:cNvPr id="7170" name="Picture 2">
            <a:extLst>
              <a:ext uri="{FF2B5EF4-FFF2-40B4-BE49-F238E27FC236}">
                <a16:creationId xmlns:a16="http://schemas.microsoft.com/office/drawing/2014/main" id="{652CD3A4-BAED-BF69-88AB-B58FD175E8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8177" y="1251785"/>
            <a:ext cx="7968540" cy="381752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4">
            <a:extLst>
              <a:ext uri="{FF2B5EF4-FFF2-40B4-BE49-F238E27FC236}">
                <a16:creationId xmlns:a16="http://schemas.microsoft.com/office/drawing/2014/main" id="{2FFED6B0-AC9E-BBC5-C5FA-F33A307E4E79}"/>
              </a:ext>
            </a:extLst>
          </p:cNvPr>
          <p:cNvSpPr txBox="1">
            <a:spLocks/>
          </p:cNvSpPr>
          <p:nvPr/>
        </p:nvSpPr>
        <p:spPr>
          <a:xfrm>
            <a:off x="6007852" y="6387128"/>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Agnieszka Chmieli</a:t>
            </a:r>
            <a:r>
              <a:rPr lang="en-GB" sz="1200" dirty="0">
                <a:solidFill>
                  <a:schemeClr val="bg1"/>
                </a:solidFill>
              </a:rPr>
              <a:t>ń</a:t>
            </a:r>
            <a:r>
              <a:rPr lang="en-US" sz="1200" dirty="0">
                <a:solidFill>
                  <a:schemeClr val="bg1"/>
                </a:solidFill>
              </a:rPr>
              <a:t>ska | Development of the MCBXF FiDeL Model</a:t>
            </a:r>
          </a:p>
        </p:txBody>
      </p:sp>
      <p:sp>
        <p:nvSpPr>
          <p:cNvPr id="5" name="Date Placeholder 3">
            <a:extLst>
              <a:ext uri="{FF2B5EF4-FFF2-40B4-BE49-F238E27FC236}">
                <a16:creationId xmlns:a16="http://schemas.microsoft.com/office/drawing/2014/main" id="{B77660E4-ED88-4ECA-80E7-E9C33DBD3C10}"/>
              </a:ext>
            </a:extLst>
          </p:cNvPr>
          <p:cNvSpPr txBox="1">
            <a:spLocks/>
          </p:cNvSpPr>
          <p:nvPr/>
        </p:nvSpPr>
        <p:spPr>
          <a:xfrm>
            <a:off x="3457213" y="6368014"/>
            <a:ext cx="94415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12/07/2023</a:t>
            </a:r>
          </a:p>
        </p:txBody>
      </p:sp>
    </p:spTree>
    <p:extLst>
      <p:ext uri="{BB962C8B-B14F-4D97-AF65-F5344CB8AC3E}">
        <p14:creationId xmlns:p14="http://schemas.microsoft.com/office/powerpoint/2010/main" val="4955834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GB" dirty="0"/>
                  <a:t>Function </a:t>
                </a:r>
                <a14:m>
                  <m:oMath xmlns:m="http://schemas.openxmlformats.org/officeDocument/2006/math">
                    <m:sSubSup>
                      <m:sSubSupPr>
                        <m:ctrlPr>
                          <a:rPr lang="en-GB" sz="3600" i="1" smtClean="0">
                            <a:solidFill>
                              <a:srgbClr val="0033A0"/>
                            </a:solidFill>
                            <a:latin typeface="Cambria Math" panose="02040503050406030204" pitchFamily="18" charset="0"/>
                            <a:cs typeface="Calibri" panose="020F0502020204030204" pitchFamily="34" charset="0"/>
                          </a:rPr>
                        </m:ctrlPr>
                      </m:sSubSupPr>
                      <m:e>
                        <m:r>
                          <a:rPr lang="en-US" sz="3600" b="1" i="1">
                            <a:solidFill>
                              <a:srgbClr val="0033A0"/>
                            </a:solidFill>
                            <a:latin typeface="Cambria Math" panose="02040503050406030204" pitchFamily="18" charset="0"/>
                            <a:cs typeface="Calibri" panose="020F0502020204030204" pitchFamily="34" charset="0"/>
                          </a:rPr>
                          <m:t>𝑮</m:t>
                        </m:r>
                      </m:e>
                      <m:sub>
                        <m:r>
                          <a:rPr lang="en-US" sz="3600" b="1" i="1" smtClean="0">
                            <a:solidFill>
                              <a:srgbClr val="0033A0"/>
                            </a:solidFill>
                            <a:latin typeface="Cambria Math" panose="02040503050406030204" pitchFamily="18" charset="0"/>
                            <a:cs typeface="Calibri" panose="020F0502020204030204" pitchFamily="34" charset="0"/>
                          </a:rPr>
                          <m:t>𝟑</m:t>
                        </m:r>
                      </m:sub>
                      <m:sup>
                        <m:r>
                          <a:rPr lang="en-US" sz="3600" b="1" i="1" smtClean="0">
                            <a:solidFill>
                              <a:srgbClr val="0033A0"/>
                            </a:solidFill>
                            <a:latin typeface="Cambria Math" panose="02040503050406030204" pitchFamily="18" charset="0"/>
                            <a:cs typeface="Calibri" panose="020F0502020204030204" pitchFamily="34" charset="0"/>
                          </a:rPr>
                          <m:t>𝑨</m:t>
                        </m:r>
                      </m:sup>
                    </m:sSubSup>
                    <m:r>
                      <a:rPr lang="en-US"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3600" i="1">
                            <a:solidFill>
                              <a:srgbClr val="0033A0"/>
                            </a:solidFill>
                            <a:latin typeface="Cambria Math" panose="02040503050406030204" pitchFamily="18" charset="0"/>
                            <a:ea typeface="Cambria Math" panose="02040503050406030204" pitchFamily="18" charset="0"/>
                            <a:cs typeface="Calibri" panose="020F0502020204030204" pitchFamily="34" charset="0"/>
                          </a:rPr>
                        </m:ctrlPr>
                      </m:sSubPr>
                      <m:e>
                        <m:r>
                          <a:rPr lang="en-US" sz="3600" b="1" i="1">
                            <a:solidFill>
                              <a:srgbClr val="0033A0"/>
                            </a:solidFill>
                            <a:latin typeface="Cambria Math" panose="02040503050406030204" pitchFamily="18" charset="0"/>
                            <a:ea typeface="Cambria Math" panose="02040503050406030204" pitchFamily="18" charset="0"/>
                            <a:cs typeface="Calibri" panose="020F0502020204030204" pitchFamily="34" charset="0"/>
                          </a:rPr>
                          <m:t>𝑰</m:t>
                        </m:r>
                      </m:e>
                      <m:sub>
                        <m:r>
                          <a:rPr lang="en-US"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𝟏</m:t>
                        </m:r>
                      </m:sub>
                    </m:sSub>
                    <m:r>
                      <a:rPr lang="en-GB"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3600" i="1">
                            <a:solidFill>
                              <a:srgbClr val="0033A0"/>
                            </a:solidFill>
                            <a:latin typeface="Cambria Math" panose="02040503050406030204" pitchFamily="18" charset="0"/>
                            <a:ea typeface="Cambria Math" panose="02040503050406030204" pitchFamily="18" charset="0"/>
                            <a:cs typeface="Calibri" panose="020F0502020204030204" pitchFamily="34" charset="0"/>
                          </a:rPr>
                        </m:ctrlPr>
                      </m:sSubPr>
                      <m:e>
                        <m:r>
                          <a:rPr lang="en-US" sz="3600" b="1" i="1">
                            <a:solidFill>
                              <a:srgbClr val="0033A0"/>
                            </a:solidFill>
                            <a:latin typeface="Cambria Math" panose="02040503050406030204" pitchFamily="18" charset="0"/>
                            <a:ea typeface="Cambria Math" panose="02040503050406030204" pitchFamily="18" charset="0"/>
                            <a:cs typeface="Calibri" panose="020F0502020204030204" pitchFamily="34" charset="0"/>
                          </a:rPr>
                          <m:t>𝑰</m:t>
                        </m:r>
                      </m:e>
                      <m:sub>
                        <m:r>
                          <a:rPr lang="en-US"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𝟐</m:t>
                        </m:r>
                      </m:sub>
                    </m:sSub>
                    <m:r>
                      <a:rPr lang="en-US" sz="3600" b="1"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m:t>
                    </m:r>
                  </m:oMath>
                </a14:m>
                <a:r>
                  <a:rPr lang="en-US" dirty="0"/>
                  <a:t> </a:t>
                </a:r>
                <a:endParaRPr lang="en-GB" dirty="0"/>
              </a:p>
            </p:txBody>
          </p:sp>
        </mc:Choice>
        <mc:Fallback xmlns="">
          <p:sp>
            <p:nvSpPr>
              <p:cNvPr id="3" name="Title 2">
                <a:extLst>
                  <a:ext uri="{FF2B5EF4-FFF2-40B4-BE49-F238E27FC236}">
                    <a16:creationId xmlns:a16="http://schemas.microsoft.com/office/drawing/2014/main" id="{66248EDA-0B43-4ACC-9EB0-E4EA950184F5}"/>
                  </a:ext>
                </a:extLst>
              </p:cNvPr>
              <p:cNvSpPr>
                <a:spLocks noGrp="1" noRot="1" noChangeAspect="1" noMove="1" noResize="1" noEditPoints="1" noAdjustHandles="1" noChangeArrowheads="1" noChangeShapeType="1" noTextEdit="1"/>
              </p:cNvSpPr>
              <p:nvPr>
                <p:ph type="title"/>
              </p:nvPr>
            </p:nvSpPr>
            <p:spPr>
              <a:blipFill>
                <a:blip r:embed="rId2"/>
                <a:stretch>
                  <a:fillRect l="-2465" t="-16000"/>
                </a:stretch>
              </a:blipFill>
            </p:spPr>
            <p:txBody>
              <a:bodyPr/>
              <a:lstStyle/>
              <a:p>
                <a:r>
                  <a:rPr lang="en-GB">
                    <a:noFill/>
                  </a:rPr>
                  <a:t> </a:t>
                </a:r>
              </a:p>
            </p:txBody>
          </p:sp>
        </mc:Fallback>
      </mc:AlternateContent>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6146" name="Picture 2">
            <a:extLst>
              <a:ext uri="{FF2B5EF4-FFF2-40B4-BE49-F238E27FC236}">
                <a16:creationId xmlns:a16="http://schemas.microsoft.com/office/drawing/2014/main" id="{D4BED06F-69C7-D398-6B78-E63EDE98B6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235" y="1331831"/>
            <a:ext cx="5005838" cy="3732348"/>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a:extLst>
              <a:ext uri="{FF2B5EF4-FFF2-40B4-BE49-F238E27FC236}">
                <a16:creationId xmlns:a16="http://schemas.microsoft.com/office/drawing/2014/main" id="{2EF499AE-C9B7-8702-325D-F340A1C59D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7951" y="1331831"/>
            <a:ext cx="4778610" cy="3621684"/>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4">
            <a:extLst>
              <a:ext uri="{FF2B5EF4-FFF2-40B4-BE49-F238E27FC236}">
                <a16:creationId xmlns:a16="http://schemas.microsoft.com/office/drawing/2014/main" id="{29C92654-2F75-48D0-8CD5-6D5C96472B22}"/>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4" name="Date Placeholder 3">
            <a:extLst>
              <a:ext uri="{FF2B5EF4-FFF2-40B4-BE49-F238E27FC236}">
                <a16:creationId xmlns:a16="http://schemas.microsoft.com/office/drawing/2014/main" id="{45A12EDD-E8BA-4E5B-D0CB-729DD9C4B84F}"/>
              </a:ext>
            </a:extLst>
          </p:cNvPr>
          <p:cNvSpPr txBox="1">
            <a:spLocks/>
          </p:cNvSpPr>
          <p:nvPr/>
        </p:nvSpPr>
        <p:spPr>
          <a:xfrm>
            <a:off x="3457213" y="6388151"/>
            <a:ext cx="94415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12/07/2023</a:t>
            </a:r>
          </a:p>
        </p:txBody>
      </p:sp>
      <mc:AlternateContent xmlns:mc="http://schemas.openxmlformats.org/markup-compatibility/2006" xmlns:a14="http://schemas.microsoft.com/office/drawing/2010/main">
        <mc:Choice Requires="a14">
          <p:sp>
            <p:nvSpPr>
              <p:cNvPr id="5" name="Content Placeholder 21">
                <a:extLst>
                  <a:ext uri="{FF2B5EF4-FFF2-40B4-BE49-F238E27FC236}">
                    <a16:creationId xmlns:a16="http://schemas.microsoft.com/office/drawing/2014/main" id="{315BF1AC-76A0-0E46-E407-C2B8AFBF382A}"/>
                  </a:ext>
                </a:extLst>
              </p:cNvPr>
              <p:cNvSpPr txBox="1">
                <a:spLocks/>
              </p:cNvSpPr>
              <p:nvPr/>
            </p:nvSpPr>
            <p:spPr>
              <a:xfrm>
                <a:off x="6448404" y="5107131"/>
                <a:ext cx="4791096" cy="758606"/>
              </a:xfrm>
              <a:prstGeom prst="rect">
                <a:avLst/>
              </a:prstGeom>
              <a:solidFill>
                <a:schemeClr val="bg1"/>
              </a:solidFill>
            </p:spPr>
            <p:txBody>
              <a:bodyPr vert="horz" wrap="square" lIns="0" tIns="0" rIns="0" bIns="0" rtlCol="0">
                <a:sp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9pPr>
              </a:lstStyle>
              <a:p>
                <a:pPr lvl="1">
                  <a:spcBef>
                    <a:spcPts val="0"/>
                  </a:spcBef>
                </a:pPr>
                <a14:m>
                  <m:oMathPara xmlns:m="http://schemas.openxmlformats.org/officeDocument/2006/math">
                    <m:oMathParaPr>
                      <m:jc m:val="centerGroup"/>
                    </m:oMathParaPr>
                    <m:oMath xmlns:m="http://schemas.openxmlformats.org/officeDocument/2006/math">
                      <m:sSubSup>
                        <m:sSubSupPr>
                          <m:ctrlPr>
                            <a:rPr lang="en-GB" i="1" smtClean="0">
                              <a:solidFill>
                                <a:srgbClr val="008000"/>
                              </a:solidFill>
                              <a:latin typeface="Cambria Math" panose="02040503050406030204" pitchFamily="18" charset="0"/>
                              <a:cs typeface="Calibri" panose="020F0502020204030204" pitchFamily="34" charset="0"/>
                            </a:rPr>
                          </m:ctrlPr>
                        </m:sSubSupPr>
                        <m:e>
                          <m:r>
                            <a:rPr lang="en-US" b="0" i="1">
                              <a:solidFill>
                                <a:srgbClr val="008000"/>
                              </a:solidFill>
                              <a:latin typeface="Cambria Math" panose="02040503050406030204" pitchFamily="18" charset="0"/>
                              <a:cs typeface="Calibri" panose="020F0502020204030204" pitchFamily="34" charset="0"/>
                            </a:rPr>
                            <m:t>𝐺</m:t>
                          </m:r>
                        </m:e>
                        <m:sub>
                          <m:r>
                            <a:rPr lang="en-US" b="0" i="1" smtClean="0">
                              <a:solidFill>
                                <a:srgbClr val="008000"/>
                              </a:solidFill>
                              <a:latin typeface="Cambria Math" panose="02040503050406030204" pitchFamily="18" charset="0"/>
                              <a:cs typeface="Calibri" panose="020F0502020204030204" pitchFamily="34" charset="0"/>
                            </a:rPr>
                            <m:t>3</m:t>
                          </m:r>
                        </m:sub>
                        <m:sup>
                          <m:r>
                            <a:rPr lang="en-US" b="0" i="1">
                              <a:solidFill>
                                <a:srgbClr val="008000"/>
                              </a:solidFill>
                              <a:latin typeface="Cambria Math" panose="02040503050406030204" pitchFamily="18" charset="0"/>
                              <a:cs typeface="Calibri" panose="020F0502020204030204" pitchFamily="34" charset="0"/>
                            </a:rPr>
                            <m:t>𝐴</m:t>
                          </m:r>
                        </m:sup>
                      </m:sSubSup>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b="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GB" b="0" i="1">
                          <a:solidFill>
                            <a:srgbClr val="008000"/>
                          </a:solidFill>
                          <a:latin typeface="Cambria Math" panose="02040503050406030204" pitchFamily="18" charset="0"/>
                          <a:cs typeface="Calibri" panose="020F0502020204030204" pitchFamily="34" charset="0"/>
                        </a:rPr>
                        <m:t>=</m:t>
                      </m:r>
                      <m:f>
                        <m:fPr>
                          <m:ctrlPr>
                            <a:rPr lang="en-GB" i="1" smtClean="0">
                              <a:solidFill>
                                <a:srgbClr val="008000"/>
                              </a:solidFill>
                              <a:latin typeface="Cambria Math" panose="02040503050406030204" pitchFamily="18" charset="0"/>
                              <a:cs typeface="Calibri" panose="020F0502020204030204" pitchFamily="34" charset="0"/>
                            </a:rPr>
                          </m:ctrlPr>
                        </m:fPr>
                        <m:num>
                          <m:r>
                            <a:rPr lang="en-GB" b="0" i="1">
                              <a:solidFill>
                                <a:srgbClr val="008000"/>
                              </a:solidFill>
                              <a:latin typeface="Cambria Math" panose="02040503050406030204" pitchFamily="18" charset="0"/>
                              <a:cs typeface="Calibri" panose="020F0502020204030204" pitchFamily="34" charset="0"/>
                            </a:rPr>
                            <m:t>𝑎</m:t>
                          </m:r>
                        </m:num>
                        <m:den>
                          <m:f>
                            <m:fPr>
                              <m:ctrlPr>
                                <a:rPr lang="el-GR" i="1" smtClean="0">
                                  <a:solidFill>
                                    <a:srgbClr val="008000"/>
                                  </a:solidFill>
                                  <a:latin typeface="Cambria Math" panose="02040503050406030204" pitchFamily="18" charset="0"/>
                                  <a:cs typeface="Calibri" panose="020F0502020204030204" pitchFamily="34" charset="0"/>
                                </a:rPr>
                              </m:ctrlPr>
                            </m:fPr>
                            <m:num>
                              <m:r>
                                <a:rPr lang="el-GR" b="0" i="1" smtClean="0">
                                  <a:solidFill>
                                    <a:srgbClr val="008000"/>
                                  </a:solidFill>
                                  <a:latin typeface="Cambria Math" panose="02040503050406030204" pitchFamily="18" charset="0"/>
                                  <a:cs typeface="Calibri" panose="020F0502020204030204" pitchFamily="34" charset="0"/>
                                </a:rPr>
                                <m:t>𝜋</m:t>
                              </m:r>
                            </m:num>
                            <m:den>
                              <m:r>
                                <a:rPr lang="el-GR" b="0" i="1" smtClean="0">
                                  <a:solidFill>
                                    <a:srgbClr val="008000"/>
                                  </a:solidFill>
                                  <a:latin typeface="Cambria Math" panose="02040503050406030204" pitchFamily="18" charset="0"/>
                                  <a:cs typeface="Calibri" panose="020F0502020204030204" pitchFamily="34" charset="0"/>
                                </a:rPr>
                                <m:t>2</m:t>
                              </m:r>
                            </m:den>
                          </m:f>
                          <m:r>
                            <a:rPr lang="en-US" b="0" i="1" smtClean="0">
                              <a:solidFill>
                                <a:srgbClr val="008000"/>
                              </a:solidFill>
                              <a:latin typeface="Cambria Math" panose="02040503050406030204" pitchFamily="18" charset="0"/>
                              <a:cs typeface="Calibri" panose="020F0502020204030204" pitchFamily="34" charset="0"/>
                            </a:rPr>
                            <m:t> − </m:t>
                          </m:r>
                          <m:r>
                            <a:rPr lang="en-GB" b="0" i="1">
                              <a:solidFill>
                                <a:srgbClr val="008000"/>
                              </a:solidFill>
                              <a:latin typeface="Cambria Math" panose="02040503050406030204" pitchFamily="18" charset="0"/>
                              <a:ea typeface="Cambria Math" panose="02040503050406030204" pitchFamily="18" charset="0"/>
                              <a:cs typeface="Calibri" panose="020F0502020204030204" pitchFamily="34" charset="0"/>
                            </a:rPr>
                            <m:t>𝛼</m:t>
                          </m:r>
                          <m:d>
                            <m:dPr>
                              <m:ctrlP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b="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b="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b="0"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den>
                      </m:f>
                      <m:r>
                        <a:rPr lang="en-GB" b="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GB" b="0" i="1">
                          <a:solidFill>
                            <a:srgbClr val="008000"/>
                          </a:solidFill>
                          <a:latin typeface="Cambria Math" panose="02040503050406030204" pitchFamily="18" charset="0"/>
                          <a:ea typeface="Cambria Math" panose="02040503050406030204" pitchFamily="18" charset="0"/>
                          <a:cs typeface="Calibri" panose="020F0502020204030204" pitchFamily="34" charset="0"/>
                        </a:rPr>
                        <m:t>𝑏</m:t>
                      </m:r>
                    </m:oMath>
                  </m:oMathPara>
                </a14:m>
                <a:endParaRPr lang="en-US" dirty="0">
                  <a:solidFill>
                    <a:srgbClr val="008000"/>
                  </a:solidFill>
                  <a:latin typeface="+mj-lt"/>
                  <a:cs typeface="Calibri" panose="020F0502020204030204" pitchFamily="34" charset="0"/>
                </a:endParaRPr>
              </a:p>
            </p:txBody>
          </p:sp>
        </mc:Choice>
        <mc:Fallback xmlns="">
          <p:sp>
            <p:nvSpPr>
              <p:cNvPr id="5" name="Content Placeholder 21">
                <a:extLst>
                  <a:ext uri="{FF2B5EF4-FFF2-40B4-BE49-F238E27FC236}">
                    <a16:creationId xmlns:a16="http://schemas.microsoft.com/office/drawing/2014/main" id="{315BF1AC-76A0-0E46-E407-C2B8AFBF382A}"/>
                  </a:ext>
                </a:extLst>
              </p:cNvPr>
              <p:cNvSpPr txBox="1">
                <a:spLocks noRot="1" noChangeAspect="1" noMove="1" noResize="1" noEditPoints="1" noAdjustHandles="1" noChangeArrowheads="1" noChangeShapeType="1" noTextEdit="1"/>
              </p:cNvSpPr>
              <p:nvPr/>
            </p:nvSpPr>
            <p:spPr>
              <a:xfrm>
                <a:off x="6448404" y="5107131"/>
                <a:ext cx="4791096" cy="758606"/>
              </a:xfrm>
              <a:prstGeom prst="rect">
                <a:avLst/>
              </a:prstGeom>
              <a:blipFill>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883890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GB" dirty="0"/>
              <a:t>Model parameters and error (A3)</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a16="http://schemas.microsoft.com/office/drawing/2014/main" id="{FDCA4CAA-609A-FED4-5B3D-CDF2CBFA0482}"/>
              </a:ext>
            </a:extLst>
          </p:cNvPr>
          <p:cNvGraphicFramePr>
            <a:graphicFrameLocks noGrp="1"/>
          </p:cNvGraphicFramePr>
          <p:nvPr>
            <p:extLst>
              <p:ext uri="{D42A27DB-BD31-4B8C-83A1-F6EECF244321}">
                <p14:modId xmlns:p14="http://schemas.microsoft.com/office/powerpoint/2010/main" val="3380391532"/>
              </p:ext>
            </p:extLst>
          </p:nvPr>
        </p:nvGraphicFramePr>
        <p:xfrm>
          <a:off x="707864" y="1451527"/>
          <a:ext cx="3779998" cy="1732862"/>
        </p:xfrm>
        <a:graphic>
          <a:graphicData uri="http://schemas.openxmlformats.org/drawingml/2006/table">
            <a:tbl>
              <a:tblPr>
                <a:tableStyleId>{D7AC3CCA-C797-4891-BE02-D94E43425B78}</a:tableStyleId>
              </a:tblPr>
              <a:tblGrid>
                <a:gridCol w="1330897">
                  <a:extLst>
                    <a:ext uri="{9D8B030D-6E8A-4147-A177-3AD203B41FA5}">
                      <a16:colId xmlns:a16="http://schemas.microsoft.com/office/drawing/2014/main" val="2484855852"/>
                    </a:ext>
                  </a:extLst>
                </a:gridCol>
                <a:gridCol w="964677">
                  <a:extLst>
                    <a:ext uri="{9D8B030D-6E8A-4147-A177-3AD203B41FA5}">
                      <a16:colId xmlns:a16="http://schemas.microsoft.com/office/drawing/2014/main" val="2022786347"/>
                    </a:ext>
                  </a:extLst>
                </a:gridCol>
                <a:gridCol w="1484424">
                  <a:extLst>
                    <a:ext uri="{9D8B030D-6E8A-4147-A177-3AD203B41FA5}">
                      <a16:colId xmlns:a16="http://schemas.microsoft.com/office/drawing/2014/main" val="1580030870"/>
                    </a:ext>
                  </a:extLst>
                </a:gridCol>
              </a:tblGrid>
              <a:tr h="279938">
                <a:tc>
                  <a:txBody>
                    <a:bodyPr/>
                    <a:lstStyle/>
                    <a:p>
                      <a:pPr algn="ctr" fontAlgn="ctr"/>
                      <a:r>
                        <a:rPr lang="en-GB" sz="1000" b="1" dirty="0">
                          <a:effectLst/>
                        </a:rPr>
                        <a:t>Component</a:t>
                      </a:r>
                    </a:p>
                  </a:txBody>
                  <a:tcPr marL="89755" marR="89755" marT="44877" marB="44877" anchor="ctr">
                    <a:noFill/>
                  </a:tcPr>
                </a:tc>
                <a:tc>
                  <a:txBody>
                    <a:bodyPr/>
                    <a:lstStyle/>
                    <a:p>
                      <a:pPr algn="ctr" fontAlgn="ctr"/>
                      <a:r>
                        <a:rPr lang="en-GB" sz="1000" b="1" dirty="0">
                          <a:effectLst/>
                        </a:rPr>
                        <a:t>Parameter</a:t>
                      </a:r>
                    </a:p>
                  </a:txBody>
                  <a:tcPr marL="89755" marR="89755" marT="44877" marB="44877" anchor="ctr">
                    <a:no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000" b="1" dirty="0">
                          <a:effectLst/>
                        </a:rPr>
                        <a:t>Value</a:t>
                      </a:r>
                      <a:endParaRPr lang="en-GB" sz="1000" b="1" dirty="0">
                        <a:effectLst/>
                      </a:endParaRPr>
                    </a:p>
                  </a:txBody>
                  <a:tcPr marL="89755" marR="89755" marT="44877" marB="44877" anchor="ctr">
                    <a:noFill/>
                  </a:tcPr>
                </a:tc>
                <a:extLst>
                  <a:ext uri="{0D108BD9-81ED-4DB2-BD59-A6C34878D82A}">
                    <a16:rowId xmlns:a16="http://schemas.microsoft.com/office/drawing/2014/main" val="3123655309"/>
                  </a:ext>
                </a:extLst>
              </a:tr>
              <a:tr h="139969">
                <a:tc>
                  <a:txBody>
                    <a:bodyPr/>
                    <a:lstStyle/>
                    <a:p>
                      <a:pPr algn="ctr" fontAlgn="ctr"/>
                      <a:r>
                        <a:rPr lang="en-GB" sz="1000">
                          <a:effectLst/>
                        </a:rPr>
                        <a:t>Geometric</a:t>
                      </a:r>
                      <a:endParaRPr lang="en-GB" sz="1000" dirty="0">
                        <a:effectLst/>
                      </a:endParaRPr>
                    </a:p>
                  </a:txBody>
                  <a:tcPr marL="89755" marR="89755" marT="44877" marB="44877" anchor="ctr">
                    <a:noFill/>
                  </a:tcPr>
                </a:tc>
                <a:tc>
                  <a:txBody>
                    <a:bodyPr/>
                    <a:lstStyle/>
                    <a:p>
                      <a:pPr algn="r" fontAlgn="ctr"/>
                      <a:r>
                        <a:rPr lang="en-GB" sz="1000" dirty="0">
                          <a:effectLst/>
                        </a:rPr>
                        <a:t>y</a:t>
                      </a:r>
                    </a:p>
                  </a:txBody>
                  <a:tcPr marL="89755" marR="89755" marT="44877" marB="44877" anchor="ctr">
                    <a:noFill/>
                  </a:tcPr>
                </a:tc>
                <a:tc>
                  <a:txBody>
                    <a:bodyPr/>
                    <a:lstStyle/>
                    <a:p>
                      <a:pPr algn="r" fontAlgn="ctr"/>
                      <a:r>
                        <a:rPr lang="en-GB" sz="1000" b="0" i="0" kern="1200" dirty="0">
                          <a:solidFill>
                            <a:schemeClr val="dk1"/>
                          </a:solidFill>
                          <a:effectLst/>
                          <a:latin typeface="+mn-lt"/>
                          <a:ea typeface="+mn-ea"/>
                          <a:cs typeface="+mn-cs"/>
                        </a:rPr>
                        <a:t>0.0000035</a:t>
                      </a:r>
                      <a:endParaRPr lang="en-GB" sz="1000" dirty="0">
                        <a:effectLst/>
                      </a:endParaRPr>
                    </a:p>
                  </a:txBody>
                  <a:tcPr marL="89755" marR="89755" marT="44877" marB="44877" anchor="ctr">
                    <a:noFill/>
                  </a:tcPr>
                </a:tc>
                <a:extLst>
                  <a:ext uri="{0D108BD9-81ED-4DB2-BD59-A6C34878D82A}">
                    <a16:rowId xmlns:a16="http://schemas.microsoft.com/office/drawing/2014/main" val="2649166255"/>
                  </a:ext>
                </a:extLst>
              </a:tr>
              <a:tr h="139969">
                <a:tc rowSpan="5">
                  <a:txBody>
                    <a:bodyPr/>
                    <a:lstStyle/>
                    <a:p>
                      <a:pPr algn="ctr" fontAlgn="ctr"/>
                      <a:r>
                        <a:rPr lang="en-GB" sz="1000" dirty="0">
                          <a:effectLst/>
                        </a:rPr>
                        <a:t>Saturation</a:t>
                      </a:r>
                    </a:p>
                  </a:txBody>
                  <a:tcPr marL="89755" marR="89755" marT="44877" marB="44877" anchor="ctr">
                    <a:noFill/>
                  </a:tcPr>
                </a:tc>
                <a:tc>
                  <a:txBody>
                    <a:bodyPr/>
                    <a:lstStyle/>
                    <a:p>
                      <a:pPr algn="r" fontAlgn="ctr"/>
                      <a:r>
                        <a:rPr lang="en-GB" sz="1000" dirty="0">
                          <a:effectLst/>
                        </a:rPr>
                        <a:t>sigma1</a:t>
                      </a:r>
                    </a:p>
                  </a:txBody>
                  <a:tcPr marL="89755" marR="89755" marT="44877" marB="44877" anchor="ctr">
                    <a:noFill/>
                  </a:tcPr>
                </a:tc>
                <a:tc>
                  <a:txBody>
                    <a:bodyPr/>
                    <a:lstStyle/>
                    <a:p>
                      <a:pPr algn="r" fontAlgn="ctr"/>
                      <a:r>
                        <a:rPr lang="en-GB" sz="1000" dirty="0">
                          <a:effectLst/>
                        </a:rPr>
                        <a:t>0.0000067</a:t>
                      </a:r>
                    </a:p>
                  </a:txBody>
                  <a:tcPr marL="89755" marR="89755" marT="44877" marB="44877" anchor="ctr">
                    <a:noFill/>
                  </a:tcPr>
                </a:tc>
                <a:extLst>
                  <a:ext uri="{0D108BD9-81ED-4DB2-BD59-A6C34878D82A}">
                    <a16:rowId xmlns:a16="http://schemas.microsoft.com/office/drawing/2014/main" val="877837401"/>
                  </a:ext>
                </a:extLst>
              </a:tr>
              <a:tr h="0">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I01</a:t>
                      </a:r>
                    </a:p>
                  </a:txBody>
                  <a:tcPr marL="89755" marR="89755" marT="44877" marB="44877" anchor="ctr">
                    <a:noFill/>
                  </a:tcPr>
                </a:tc>
                <a:tc>
                  <a:txBody>
                    <a:bodyPr/>
                    <a:lstStyle/>
                    <a:p>
                      <a:pPr algn="r" fontAlgn="ctr"/>
                      <a:r>
                        <a:rPr lang="en-GB" sz="1000" dirty="0">
                          <a:effectLst/>
                        </a:rPr>
                        <a:t>1190</a:t>
                      </a:r>
                    </a:p>
                  </a:txBody>
                  <a:tcPr marL="89755" marR="89755" marT="44877" marB="44877" anchor="ctr">
                    <a:noFill/>
                  </a:tcPr>
                </a:tc>
                <a:extLst>
                  <a:ext uri="{0D108BD9-81ED-4DB2-BD59-A6C34878D82A}">
                    <a16:rowId xmlns:a16="http://schemas.microsoft.com/office/drawing/2014/main" val="1077681882"/>
                  </a:ext>
                </a:extLst>
              </a:tr>
              <a:tr h="139969">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S1</a:t>
                      </a:r>
                    </a:p>
                  </a:txBody>
                  <a:tcPr marL="89755" marR="89755" marT="44877" marB="44877" anchor="ctr">
                    <a:noFill/>
                  </a:tcPr>
                </a:tc>
                <a:tc>
                  <a:txBody>
                    <a:bodyPr/>
                    <a:lstStyle/>
                    <a:p>
                      <a:pPr algn="r" fontAlgn="ctr"/>
                      <a:r>
                        <a:rPr lang="en-GB" sz="1000" dirty="0">
                          <a:effectLst/>
                        </a:rPr>
                        <a:t> 3.7</a:t>
                      </a:r>
                    </a:p>
                  </a:txBody>
                  <a:tcPr marL="89755" marR="89755" marT="44877" marB="44877" anchor="ctr">
                    <a:noFill/>
                  </a:tcPr>
                </a:tc>
                <a:extLst>
                  <a:ext uri="{0D108BD9-81ED-4DB2-BD59-A6C34878D82A}">
                    <a16:rowId xmlns:a16="http://schemas.microsoft.com/office/drawing/2014/main" val="3025759289"/>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a</a:t>
                      </a:r>
                    </a:p>
                  </a:txBody>
                  <a:tcPr marL="89755" marR="89755" marT="44877" marB="44877" anchor="ctr">
                    <a:solidFill>
                      <a:schemeClr val="accent2">
                        <a:alpha val="50000"/>
                      </a:schemeClr>
                    </a:solidFill>
                  </a:tcPr>
                </a:tc>
                <a:tc>
                  <a:txBody>
                    <a:bodyPr/>
                    <a:lstStyle/>
                    <a:p>
                      <a:pPr algn="r" fontAlgn="ctr"/>
                      <a:r>
                        <a:rPr lang="en-GB" sz="1000" dirty="0">
                          <a:effectLst/>
                        </a:rPr>
                        <a:t>0.615</a:t>
                      </a:r>
                    </a:p>
                  </a:txBody>
                  <a:tcPr marL="89755" marR="89755" marT="44877" marB="44877" anchor="ctr">
                    <a:solidFill>
                      <a:schemeClr val="accent2">
                        <a:alpha val="50000"/>
                      </a:schemeClr>
                    </a:solidFill>
                  </a:tcPr>
                </a:tc>
                <a:extLst>
                  <a:ext uri="{0D108BD9-81ED-4DB2-BD59-A6C34878D82A}">
                    <a16:rowId xmlns:a16="http://schemas.microsoft.com/office/drawing/2014/main" val="1888789562"/>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b</a:t>
                      </a:r>
                    </a:p>
                  </a:txBody>
                  <a:tcPr marL="89755" marR="89755" marT="44877" marB="44877" anchor="ctr">
                    <a:solidFill>
                      <a:schemeClr val="accent2">
                        <a:alpha val="50000"/>
                      </a:schemeClr>
                    </a:solidFill>
                  </a:tcPr>
                </a:tc>
                <a:tc>
                  <a:txBody>
                    <a:bodyPr/>
                    <a:lstStyle/>
                    <a:p>
                      <a:pPr algn="r" fontAlgn="ctr"/>
                      <a:r>
                        <a:rPr lang="en-GB" sz="1000" dirty="0">
                          <a:effectLst/>
                        </a:rPr>
                        <a:t>0.163</a:t>
                      </a:r>
                    </a:p>
                  </a:txBody>
                  <a:tcPr marL="89755" marR="89755" marT="44877" marB="44877" anchor="ctr">
                    <a:solidFill>
                      <a:schemeClr val="accent2">
                        <a:alpha val="50000"/>
                      </a:schemeClr>
                    </a:solidFill>
                  </a:tcPr>
                </a:tc>
                <a:extLst>
                  <a:ext uri="{0D108BD9-81ED-4DB2-BD59-A6C34878D82A}">
                    <a16:rowId xmlns:a16="http://schemas.microsoft.com/office/drawing/2014/main" val="2331531894"/>
                  </a:ext>
                </a:extLst>
              </a:tr>
            </a:tbl>
          </a:graphicData>
        </a:graphic>
      </p:graphicFrame>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DA4EB8C8-6583-F9AE-7841-D9FD7745DE1B}"/>
                  </a:ext>
                </a:extLst>
              </p:cNvPr>
              <p:cNvGraphicFramePr>
                <a:graphicFrameLocks noGrp="1"/>
              </p:cNvGraphicFramePr>
              <p:nvPr/>
            </p:nvGraphicFramePr>
            <p:xfrm>
              <a:off x="707864" y="3457888"/>
              <a:ext cx="1620000" cy="726462"/>
            </p:xfrm>
            <a:graphic>
              <a:graphicData uri="http://schemas.openxmlformats.org/drawingml/2006/table">
                <a:tbl>
                  <a:tblPr>
                    <a:tableStyleId>{D7AC3CCA-C797-4891-BE02-D94E43425B78}</a:tableStyleId>
                  </a:tblPr>
                  <a:tblGrid>
                    <a:gridCol w="540000">
                      <a:extLst>
                        <a:ext uri="{9D8B030D-6E8A-4147-A177-3AD203B41FA5}">
                          <a16:colId xmlns:a16="http://schemas.microsoft.com/office/drawing/2014/main" val="1636870900"/>
                        </a:ext>
                      </a:extLst>
                    </a:gridCol>
                    <a:gridCol w="540000">
                      <a:extLst>
                        <a:ext uri="{9D8B030D-6E8A-4147-A177-3AD203B41FA5}">
                          <a16:colId xmlns:a16="http://schemas.microsoft.com/office/drawing/2014/main" val="814734363"/>
                        </a:ext>
                      </a:extLst>
                    </a:gridCol>
                    <a:gridCol w="540000">
                      <a:extLst>
                        <a:ext uri="{9D8B030D-6E8A-4147-A177-3AD203B41FA5}">
                          <a16:colId xmlns:a16="http://schemas.microsoft.com/office/drawing/2014/main" val="3058844510"/>
                        </a:ext>
                      </a:extLst>
                    </a:gridCol>
                  </a:tblGrid>
                  <a:tr h="139969">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00" b="1" dirty="0">
                              <a:effectLst/>
                            </a:rPr>
                            <a:t>Constant parameters</a:t>
                          </a:r>
                        </a:p>
                      </a:txBody>
                      <a:tcPr marL="89755" marR="89755" marT="44877" marB="44877" anchor="ctr">
                        <a:noFill/>
                      </a:tcPr>
                    </a:tc>
                    <a:tc hMerge="1">
                      <a:txBody>
                        <a:bodyPr/>
                        <a:lstStyle/>
                        <a:p>
                          <a:pPr algn="r" fontAlgn="ctr"/>
                          <a:endParaRPr lang="en-GB" sz="1000" dirty="0">
                            <a:effectLst/>
                          </a:endParaRPr>
                        </a:p>
                      </a:txBody>
                      <a:tcPr marL="89755" marR="89755" marT="44877" marB="44877"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000" b="1" dirty="0">
                            <a:effectLst/>
                          </a:endParaRPr>
                        </a:p>
                      </a:txBody>
                      <a:tcPr marL="89755" marR="89755" marT="44877" marB="44877" anchor="ctr"/>
                    </a:tc>
                    <a:extLst>
                      <a:ext uri="{0D108BD9-81ED-4DB2-BD59-A6C34878D82A}">
                        <a16:rowId xmlns:a16="http://schemas.microsoft.com/office/drawing/2014/main" val="2330055698"/>
                      </a:ext>
                    </a:extLst>
                  </a:tr>
                  <a:tr h="139969">
                    <a:tc>
                      <a:txBody>
                        <a:bodyPr/>
                        <a:lstStyle/>
                        <a:p>
                          <a:pPr algn="r" fontAlgn="ctr"/>
                          <a14:m>
                            <m:oMathPara xmlns:m="http://schemas.openxmlformats.org/officeDocument/2006/math">
                              <m:oMathParaPr>
                                <m:jc m:val="centerGroup"/>
                              </m:oMathParaPr>
                              <m:oMath xmlns:m="http://schemas.openxmlformats.org/officeDocument/2006/math">
                                <m:r>
                                  <a:rPr lang="en-GB" sz="1000" i="1" dirty="0" smtClean="0">
                                    <a:effectLst/>
                                    <a:latin typeface="Cambria Math" panose="02040503050406030204" pitchFamily="18" charset="0"/>
                                    <a:ea typeface="Cambria Math" panose="02040503050406030204" pitchFamily="18" charset="0"/>
                                  </a:rPr>
                                  <m:t>∆</m:t>
                                </m:r>
                              </m:oMath>
                            </m:oMathPara>
                          </a14:m>
                          <a:endParaRPr lang="en-GB" sz="1000" dirty="0">
                            <a:effectLst/>
                          </a:endParaRPr>
                        </a:p>
                      </a:txBody>
                      <a:tcPr marL="89755" marR="89755" marT="44877" marB="44877" anchor="ctr">
                        <a:noFill/>
                      </a:tcPr>
                    </a:tc>
                    <a:tc>
                      <a:txBody>
                        <a:bodyPr/>
                        <a:lstStyle/>
                        <a:p>
                          <a:pPr algn="r" fontAlgn="ctr"/>
                          <a:r>
                            <a:rPr lang="en-US" sz="1000" dirty="0">
                              <a:effectLst/>
                            </a:rPr>
                            <a:t>Inom1</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Inom2</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4089715924"/>
                      </a:ext>
                    </a:extLst>
                  </a:tr>
                  <a:tr h="0">
                    <a:tc>
                      <a:txBody>
                        <a:bodyPr/>
                        <a:lstStyle/>
                        <a:p>
                          <a:pPr algn="r" fontAlgn="ctr"/>
                          <a:r>
                            <a:rPr lang="en-GB" sz="1000" dirty="0">
                              <a:effectLst/>
                            </a:rPr>
                            <a:t>0.001</a:t>
                          </a:r>
                        </a:p>
                      </a:txBody>
                      <a:tcPr marL="89755" marR="89755" marT="44877" marB="44877" anchor="ctr">
                        <a:noFill/>
                      </a:tcPr>
                    </a:tc>
                    <a:tc>
                      <a:txBody>
                        <a:bodyPr/>
                        <a:lstStyle/>
                        <a:p>
                          <a:pPr algn="r" fontAlgn="ctr"/>
                          <a:r>
                            <a:rPr lang="en-US" sz="1000" dirty="0">
                              <a:effectLst/>
                            </a:rPr>
                            <a:t>1593</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1340</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3987760482"/>
                      </a:ext>
                    </a:extLst>
                  </a:tr>
                </a:tbl>
              </a:graphicData>
            </a:graphic>
          </p:graphicFrame>
        </mc:Choice>
        <mc:Fallback xmlns="">
          <p:graphicFrame>
            <p:nvGraphicFramePr>
              <p:cNvPr id="4" name="Table 3">
                <a:extLst>
                  <a:ext uri="{FF2B5EF4-FFF2-40B4-BE49-F238E27FC236}">
                    <a16:creationId xmlns:a16="http://schemas.microsoft.com/office/drawing/2014/main" id="{DA4EB8C8-6583-F9AE-7841-D9FD7745DE1B}"/>
                  </a:ext>
                </a:extLst>
              </p:cNvPr>
              <p:cNvGraphicFramePr>
                <a:graphicFrameLocks noGrp="1"/>
              </p:cNvGraphicFramePr>
              <p:nvPr/>
            </p:nvGraphicFramePr>
            <p:xfrm>
              <a:off x="707864" y="3457888"/>
              <a:ext cx="1620000" cy="726462"/>
            </p:xfrm>
            <a:graphic>
              <a:graphicData uri="http://schemas.openxmlformats.org/drawingml/2006/table">
                <a:tbl>
                  <a:tblPr>
                    <a:tableStyleId>{D7AC3CCA-C797-4891-BE02-D94E43425B78}</a:tableStyleId>
                  </a:tblPr>
                  <a:tblGrid>
                    <a:gridCol w="540000">
                      <a:extLst>
                        <a:ext uri="{9D8B030D-6E8A-4147-A177-3AD203B41FA5}">
                          <a16:colId xmlns:a16="http://schemas.microsoft.com/office/drawing/2014/main" val="1636870900"/>
                        </a:ext>
                      </a:extLst>
                    </a:gridCol>
                    <a:gridCol w="540000">
                      <a:extLst>
                        <a:ext uri="{9D8B030D-6E8A-4147-A177-3AD203B41FA5}">
                          <a16:colId xmlns:a16="http://schemas.microsoft.com/office/drawing/2014/main" val="814734363"/>
                        </a:ext>
                      </a:extLst>
                    </a:gridCol>
                    <a:gridCol w="540000">
                      <a:extLst>
                        <a:ext uri="{9D8B030D-6E8A-4147-A177-3AD203B41FA5}">
                          <a16:colId xmlns:a16="http://schemas.microsoft.com/office/drawing/2014/main" val="3058844510"/>
                        </a:ext>
                      </a:extLst>
                    </a:gridCol>
                  </a:tblGrid>
                  <a:tr h="242154">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00" b="1" dirty="0">
                              <a:effectLst/>
                            </a:rPr>
                            <a:t>Constant parameters</a:t>
                          </a:r>
                        </a:p>
                      </a:txBody>
                      <a:tcPr marL="89755" marR="89755" marT="44877" marB="44877" anchor="ctr">
                        <a:noFill/>
                      </a:tcPr>
                    </a:tc>
                    <a:tc hMerge="1">
                      <a:txBody>
                        <a:bodyPr/>
                        <a:lstStyle/>
                        <a:p>
                          <a:pPr algn="r" fontAlgn="ctr"/>
                          <a:endParaRPr lang="en-GB" sz="1000" dirty="0">
                            <a:effectLst/>
                          </a:endParaRPr>
                        </a:p>
                      </a:txBody>
                      <a:tcPr marL="89755" marR="89755" marT="44877" marB="44877"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000" b="1" dirty="0">
                            <a:effectLst/>
                          </a:endParaRPr>
                        </a:p>
                      </a:txBody>
                      <a:tcPr marL="89755" marR="89755" marT="44877" marB="44877" anchor="ctr"/>
                    </a:tc>
                    <a:extLst>
                      <a:ext uri="{0D108BD9-81ED-4DB2-BD59-A6C34878D82A}">
                        <a16:rowId xmlns:a16="http://schemas.microsoft.com/office/drawing/2014/main" val="2330055698"/>
                      </a:ext>
                    </a:extLst>
                  </a:tr>
                  <a:tr h="242154">
                    <a:tc>
                      <a:txBody>
                        <a:bodyPr/>
                        <a:lstStyle/>
                        <a:p>
                          <a:endParaRPr lang="en-US"/>
                        </a:p>
                      </a:txBody>
                      <a:tcPr marL="89755" marR="89755" marT="44877" marB="44877" anchor="ctr">
                        <a:blipFill>
                          <a:blip r:embed="rId2"/>
                          <a:stretch>
                            <a:fillRect l="-1124" t="-102500" r="-201124" b="-112500"/>
                          </a:stretch>
                        </a:blipFill>
                      </a:tcPr>
                    </a:tc>
                    <a:tc>
                      <a:txBody>
                        <a:bodyPr/>
                        <a:lstStyle/>
                        <a:p>
                          <a:pPr algn="r" fontAlgn="ctr"/>
                          <a:r>
                            <a:rPr lang="en-US" sz="1000" dirty="0">
                              <a:effectLst/>
                            </a:rPr>
                            <a:t>Inom1</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Inom2</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4089715924"/>
                      </a:ext>
                    </a:extLst>
                  </a:tr>
                  <a:tr h="242154">
                    <a:tc>
                      <a:txBody>
                        <a:bodyPr/>
                        <a:lstStyle/>
                        <a:p>
                          <a:pPr algn="r" fontAlgn="ctr"/>
                          <a:r>
                            <a:rPr lang="en-GB" sz="1000" dirty="0">
                              <a:effectLst/>
                            </a:rPr>
                            <a:t>0.001</a:t>
                          </a:r>
                        </a:p>
                      </a:txBody>
                      <a:tcPr marL="89755" marR="89755" marT="44877" marB="44877" anchor="ctr">
                        <a:noFill/>
                      </a:tcPr>
                    </a:tc>
                    <a:tc>
                      <a:txBody>
                        <a:bodyPr/>
                        <a:lstStyle/>
                        <a:p>
                          <a:pPr algn="r" fontAlgn="ctr"/>
                          <a:r>
                            <a:rPr lang="en-US" sz="1000" dirty="0">
                              <a:effectLst/>
                            </a:rPr>
                            <a:t>1593</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1340</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3987760482"/>
                      </a:ext>
                    </a:extLst>
                  </a:tr>
                </a:tbl>
              </a:graphicData>
            </a:graphic>
          </p:graphicFrame>
        </mc:Fallback>
      </mc:AlternateContent>
      <p:sp>
        <p:nvSpPr>
          <p:cNvPr id="5" name="TextBox 4">
            <a:extLst>
              <a:ext uri="{FF2B5EF4-FFF2-40B4-BE49-F238E27FC236}">
                <a16:creationId xmlns:a16="http://schemas.microsoft.com/office/drawing/2014/main" id="{1594AE1D-E849-261E-CCFB-EE3295A1A1BE}"/>
              </a:ext>
            </a:extLst>
          </p:cNvPr>
          <p:cNvSpPr txBox="1"/>
          <p:nvPr/>
        </p:nvSpPr>
        <p:spPr>
          <a:xfrm>
            <a:off x="0" y="5903167"/>
            <a:ext cx="12192000" cy="453183"/>
          </a:xfrm>
          <a:prstGeom prst="rect">
            <a:avLst/>
          </a:prstGeom>
          <a:solidFill>
            <a:schemeClr val="tx2">
              <a:lumMod val="25000"/>
              <a:lumOff val="75000"/>
            </a:schemeClr>
          </a:solidFill>
        </p:spPr>
        <p:txBody>
          <a:bodyPr wrap="square" lIns="72000" tIns="72000" rIns="72000" bIns="72000" rtlCol="0" anchor="ctr">
            <a:spAutoFit/>
          </a:bodyPr>
          <a:lstStyle/>
          <a:p>
            <a:pPr marL="342900" indent="-342900">
              <a:buFont typeface="Arial" panose="020B0604020202020204" pitchFamily="34" charset="0"/>
              <a:buChar char="•"/>
            </a:pPr>
            <a:r>
              <a:rPr lang="en-GB" sz="2000" dirty="0"/>
              <a:t>The fit is accurate within ±3 units in the entire current range. </a:t>
            </a:r>
            <a:endParaRPr lang="en-GB" sz="1900" dirty="0"/>
          </a:p>
        </p:txBody>
      </p:sp>
      <p:pic>
        <p:nvPicPr>
          <p:cNvPr id="5122" name="Picture 2">
            <a:extLst>
              <a:ext uri="{FF2B5EF4-FFF2-40B4-BE49-F238E27FC236}">
                <a16:creationId xmlns:a16="http://schemas.microsoft.com/office/drawing/2014/main" id="{FA9EABE3-B586-C8DB-67CE-C8234DEB36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7459" y="1169672"/>
            <a:ext cx="6974785" cy="3374106"/>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4">
            <a:extLst>
              <a:ext uri="{FF2B5EF4-FFF2-40B4-BE49-F238E27FC236}">
                <a16:creationId xmlns:a16="http://schemas.microsoft.com/office/drawing/2014/main" id="{2652F684-FD5C-7E41-F4CF-8F3E8257536D}"/>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8" name="Date Placeholder 3">
            <a:extLst>
              <a:ext uri="{FF2B5EF4-FFF2-40B4-BE49-F238E27FC236}">
                <a16:creationId xmlns:a16="http://schemas.microsoft.com/office/drawing/2014/main" id="{6F87DB1B-B95F-C447-0952-01F122F8A848}"/>
              </a:ext>
            </a:extLst>
          </p:cNvPr>
          <p:cNvSpPr txBox="1">
            <a:spLocks/>
          </p:cNvSpPr>
          <p:nvPr/>
        </p:nvSpPr>
        <p:spPr>
          <a:xfrm>
            <a:off x="3383982" y="6403601"/>
            <a:ext cx="94415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12/07/2023</a:t>
            </a:r>
          </a:p>
        </p:txBody>
      </p:sp>
    </p:spTree>
    <p:extLst>
      <p:ext uri="{BB962C8B-B14F-4D97-AF65-F5344CB8AC3E}">
        <p14:creationId xmlns:p14="http://schemas.microsoft.com/office/powerpoint/2010/main" val="6975410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407987" y="1792865"/>
            <a:ext cx="11562340" cy="2852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US" dirty="0"/>
              <a:t>Part 4: </a:t>
            </a:r>
            <a:r>
              <a:rPr lang="en-GB" i="0" dirty="0">
                <a:effectLst/>
                <a:latin typeface="Arial (Headings)"/>
              </a:rPr>
              <a:t>Summary</a:t>
            </a:r>
            <a:endParaRPr dirty="0">
              <a:latin typeface="Arial (Headings)"/>
            </a:endParaRPr>
          </a:p>
        </p:txBody>
      </p:sp>
      <p:sp>
        <p:nvSpPr>
          <p:cNvPr id="173" name="Google Shape;173;p24"/>
          <p:cNvSpPr txBox="1">
            <a:spLocks noGrp="1"/>
          </p:cNvSpPr>
          <p:nvPr>
            <p:ph type="sldNum" idx="12"/>
          </p:nvPr>
        </p:nvSpPr>
        <p:spPr>
          <a:xfrm>
            <a:off x="11107546" y="6356350"/>
            <a:ext cx="681300" cy="3651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34</a:t>
            </a:fld>
            <a:endParaRPr/>
          </a:p>
        </p:txBody>
      </p:sp>
      <p:sp>
        <p:nvSpPr>
          <p:cNvPr id="3" name="Footer Placeholder 4">
            <a:extLst>
              <a:ext uri="{FF2B5EF4-FFF2-40B4-BE49-F238E27FC236}">
                <a16:creationId xmlns:a16="http://schemas.microsoft.com/office/drawing/2014/main" id="{7F399A84-DD61-0100-56AC-FA72BBA58318}"/>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4" name="Date Placeholder 3">
            <a:extLst>
              <a:ext uri="{FF2B5EF4-FFF2-40B4-BE49-F238E27FC236}">
                <a16:creationId xmlns:a16="http://schemas.microsoft.com/office/drawing/2014/main" id="{36760BA4-7212-D84F-95DA-20DF922B316B}"/>
              </a:ext>
            </a:extLst>
          </p:cNvPr>
          <p:cNvSpPr txBox="1">
            <a:spLocks/>
          </p:cNvSpPr>
          <p:nvPr/>
        </p:nvSpPr>
        <p:spPr>
          <a:xfrm>
            <a:off x="3511119" y="6415437"/>
            <a:ext cx="94415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12/07/2023</a:t>
            </a:r>
          </a:p>
        </p:txBody>
      </p:sp>
    </p:spTree>
    <p:extLst>
      <p:ext uri="{BB962C8B-B14F-4D97-AF65-F5344CB8AC3E}">
        <p14:creationId xmlns:p14="http://schemas.microsoft.com/office/powerpoint/2010/main" val="24696635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Conclusions</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35</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 name="Content Placeholder 21">
            <a:extLst>
              <a:ext uri="{FF2B5EF4-FFF2-40B4-BE49-F238E27FC236}">
                <a16:creationId xmlns:a16="http://schemas.microsoft.com/office/drawing/2014/main" id="{75EAC69B-9696-1200-1908-C21C4501D8F2}"/>
              </a:ext>
            </a:extLst>
          </p:cNvPr>
          <p:cNvSpPr txBox="1">
            <a:spLocks noGrp="1"/>
          </p:cNvSpPr>
          <p:nvPr>
            <p:ph idx="1"/>
          </p:nvPr>
        </p:nvSpPr>
        <p:spPr>
          <a:xfrm>
            <a:off x="693310" y="1428611"/>
            <a:ext cx="11251040" cy="4760278"/>
          </a:xfrm>
          <a:prstGeom prst="rect">
            <a:avLst/>
          </a:prstGeom>
          <a:noFill/>
        </p:spPr>
        <p:txBody>
          <a:bodyPr wrap="square">
            <a:spAutoFit/>
          </a:bodyPr>
          <a:lstStyle/>
          <a:p>
            <a:pPr>
              <a:lnSpc>
                <a:spcPct val="100000"/>
              </a:lnSpc>
              <a:spcBef>
                <a:spcPts val="0"/>
              </a:spcBef>
              <a:buFont typeface="Calibri" panose="020F0502020204030204" pitchFamily="34" charset="0"/>
              <a:buChar char="●"/>
            </a:pPr>
            <a:r>
              <a:rPr lang="en-US" sz="2200" b="0" dirty="0">
                <a:solidFill>
                  <a:srgbClr val="0033A0"/>
                </a:solidFill>
                <a:latin typeface="+mj-lt"/>
                <a:cs typeface="Calibri" panose="020F0502020204030204" pitchFamily="34" charset="0"/>
              </a:rPr>
              <a:t>The analysis of the experimental data shows saturation is the strongest contribution to the nonlinear effects, and it cannot be modelled in the standard way as the resulting error is expected to be detrimental to machine performance (up to ±200 units for B1/A1 and ±20 units for B3/A3).</a:t>
            </a:r>
          </a:p>
          <a:p>
            <a:pPr>
              <a:lnSpc>
                <a:spcPct val="100000"/>
              </a:lnSpc>
              <a:spcBef>
                <a:spcPts val="0"/>
              </a:spcBef>
              <a:buFont typeface="Calibri" panose="020F0502020204030204" pitchFamily="34" charset="0"/>
              <a:buChar char="●"/>
            </a:pPr>
            <a:endParaRPr lang="en-US" sz="2200" b="0" dirty="0">
              <a:solidFill>
                <a:srgbClr val="0033A0"/>
              </a:solidFill>
              <a:latin typeface="+mj-lt"/>
              <a:cs typeface="Calibri" panose="020F0502020204030204" pitchFamily="34" charset="0"/>
            </a:endParaRPr>
          </a:p>
          <a:p>
            <a:pPr>
              <a:lnSpc>
                <a:spcPct val="100000"/>
              </a:lnSpc>
              <a:spcBef>
                <a:spcPts val="0"/>
              </a:spcBef>
              <a:buFont typeface="Calibri" panose="020F0502020204030204" pitchFamily="34" charset="0"/>
              <a:buChar char="●"/>
            </a:pPr>
            <a:r>
              <a:rPr lang="en-US" sz="2200" b="0" dirty="0">
                <a:solidFill>
                  <a:srgbClr val="0033A0"/>
                </a:solidFill>
                <a:cs typeface="Calibri" panose="020F0502020204030204" pitchFamily="34" charset="0"/>
              </a:rPr>
              <a:t>To use the MCBXF magnet in operation, a dedicated FiDeL model was developed. </a:t>
            </a:r>
          </a:p>
          <a:p>
            <a:pPr>
              <a:lnSpc>
                <a:spcPct val="100000"/>
              </a:lnSpc>
              <a:spcBef>
                <a:spcPts val="0"/>
              </a:spcBef>
              <a:buFont typeface="Calibri" panose="020F0502020204030204" pitchFamily="34" charset="0"/>
              <a:buChar char="●"/>
            </a:pPr>
            <a:endParaRPr lang="en-US" sz="2200" b="0" dirty="0">
              <a:solidFill>
                <a:srgbClr val="0033A0"/>
              </a:solidFill>
              <a:cs typeface="Calibri" panose="020F0502020204030204" pitchFamily="34" charset="0"/>
            </a:endParaRPr>
          </a:p>
          <a:p>
            <a:pPr>
              <a:lnSpc>
                <a:spcPct val="100000"/>
              </a:lnSpc>
              <a:spcBef>
                <a:spcPts val="0"/>
              </a:spcBef>
              <a:buFont typeface="Calibri" panose="020F0502020204030204" pitchFamily="34" charset="0"/>
              <a:buChar char="●"/>
            </a:pPr>
            <a:r>
              <a:rPr lang="en-US" sz="2200" b="0" dirty="0">
                <a:solidFill>
                  <a:srgbClr val="0033A0"/>
                </a:solidFill>
                <a:cs typeface="Calibri" panose="020F0502020204030204" pitchFamily="34" charset="0"/>
              </a:rPr>
              <a:t>A modified saturation component has been proposed to model the angular dependence of saturation.</a:t>
            </a:r>
          </a:p>
          <a:p>
            <a:pPr>
              <a:lnSpc>
                <a:spcPct val="100000"/>
              </a:lnSpc>
              <a:spcBef>
                <a:spcPts val="0"/>
              </a:spcBef>
              <a:buFont typeface="Calibri" panose="020F0502020204030204" pitchFamily="34" charset="0"/>
              <a:buChar char="●"/>
            </a:pPr>
            <a:endParaRPr lang="en-US" sz="2200" b="0" dirty="0">
              <a:solidFill>
                <a:srgbClr val="0033A0"/>
              </a:solidFill>
              <a:latin typeface="+mj-lt"/>
              <a:cs typeface="Calibri" panose="020F0502020204030204" pitchFamily="34" charset="0"/>
            </a:endParaRPr>
          </a:p>
          <a:p>
            <a:pPr>
              <a:lnSpc>
                <a:spcPct val="100000"/>
              </a:lnSpc>
              <a:spcBef>
                <a:spcPts val="0"/>
              </a:spcBef>
              <a:buFont typeface="Calibri" panose="020F0502020204030204" pitchFamily="34" charset="0"/>
              <a:buChar char="●"/>
            </a:pPr>
            <a:r>
              <a:rPr lang="en-US" sz="2200" b="0" dirty="0">
                <a:solidFill>
                  <a:srgbClr val="0033A0"/>
                </a:solidFill>
                <a:cs typeface="Calibri" panose="020F0502020204030204" pitchFamily="34" charset="0"/>
              </a:rPr>
              <a:t>The proposed approach involves a low level of complexity: 2 new parameters for each multipole. </a:t>
            </a:r>
          </a:p>
          <a:p>
            <a:pPr>
              <a:lnSpc>
                <a:spcPct val="100000"/>
              </a:lnSpc>
              <a:spcBef>
                <a:spcPts val="0"/>
              </a:spcBef>
              <a:buFont typeface="Calibri" panose="020F0502020204030204" pitchFamily="34" charset="0"/>
              <a:buChar char="●"/>
            </a:pPr>
            <a:endParaRPr lang="en-US" sz="2200" b="0" dirty="0">
              <a:solidFill>
                <a:srgbClr val="0033A0"/>
              </a:solidFill>
              <a:latin typeface="+mj-lt"/>
              <a:cs typeface="Calibri" panose="020F0502020204030204" pitchFamily="34" charset="0"/>
            </a:endParaRPr>
          </a:p>
        </p:txBody>
      </p:sp>
      <p:sp>
        <p:nvSpPr>
          <p:cNvPr id="4" name="Date Placeholder 3">
            <a:extLst>
              <a:ext uri="{FF2B5EF4-FFF2-40B4-BE49-F238E27FC236}">
                <a16:creationId xmlns:a16="http://schemas.microsoft.com/office/drawing/2014/main" id="{2B861657-40EA-9978-FBFC-A4EA74438FF0}"/>
              </a:ext>
            </a:extLst>
          </p:cNvPr>
          <p:cNvSpPr txBox="1">
            <a:spLocks/>
          </p:cNvSpPr>
          <p:nvPr/>
        </p:nvSpPr>
        <p:spPr>
          <a:xfrm>
            <a:off x="3511119" y="6411246"/>
            <a:ext cx="94415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12/07/2023</a:t>
            </a:r>
          </a:p>
        </p:txBody>
      </p:sp>
    </p:spTree>
    <p:extLst>
      <p:ext uri="{BB962C8B-B14F-4D97-AF65-F5344CB8AC3E}">
        <p14:creationId xmlns:p14="http://schemas.microsoft.com/office/powerpoint/2010/main" val="2893040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Conclusions </a:t>
            </a:r>
            <a:endParaRPr lang="en-GB" dirty="0"/>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36</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 name="Content Placeholder 21">
            <a:extLst>
              <a:ext uri="{FF2B5EF4-FFF2-40B4-BE49-F238E27FC236}">
                <a16:creationId xmlns:a16="http://schemas.microsoft.com/office/drawing/2014/main" id="{75EAC69B-9696-1200-1908-C21C4501D8F2}"/>
              </a:ext>
            </a:extLst>
          </p:cNvPr>
          <p:cNvSpPr txBox="1">
            <a:spLocks noGrp="1"/>
          </p:cNvSpPr>
          <p:nvPr>
            <p:ph idx="1"/>
          </p:nvPr>
        </p:nvSpPr>
        <p:spPr>
          <a:xfrm>
            <a:off x="587460" y="1227139"/>
            <a:ext cx="11280690" cy="682238"/>
          </a:xfrm>
          <a:prstGeom prst="rect">
            <a:avLst/>
          </a:prstGeom>
          <a:noFill/>
        </p:spPr>
        <p:txBody>
          <a:bodyPr wrap="square">
            <a:spAutoFit/>
          </a:bodyPr>
          <a:lstStyle/>
          <a:p>
            <a:pPr>
              <a:lnSpc>
                <a:spcPct val="100000"/>
              </a:lnSpc>
              <a:spcBef>
                <a:spcPts val="0"/>
              </a:spcBef>
              <a:buFont typeface="Calibri" panose="020F0502020204030204" pitchFamily="34" charset="0"/>
              <a:buChar char="●"/>
            </a:pPr>
            <a:r>
              <a:rPr lang="en-US" sz="2200" b="0" dirty="0">
                <a:solidFill>
                  <a:srgbClr val="0033A0"/>
                </a:solidFill>
                <a:latin typeface="+mj-lt"/>
                <a:cs typeface="Calibri" panose="020F0502020204030204" pitchFamily="34" charset="0"/>
              </a:rPr>
              <a:t>The modelling error meets the requirements for both versions of the MCBXF magnets.</a:t>
            </a:r>
          </a:p>
          <a:p>
            <a:pPr marL="285750" indent="-285750">
              <a:lnSpc>
                <a:spcPct val="100000"/>
              </a:lnSpc>
              <a:spcBef>
                <a:spcPts val="0"/>
              </a:spcBef>
              <a:buFont typeface="Arial" panose="020B0604020202020204" pitchFamily="34" charset="0"/>
              <a:buChar char="•"/>
            </a:pPr>
            <a:endParaRPr lang="en-US" sz="1900" b="0" dirty="0">
              <a:solidFill>
                <a:srgbClr val="0033A0"/>
              </a:solidFill>
              <a:latin typeface="+mj-lt"/>
              <a:cs typeface="Calibri" panose="020F0502020204030204" pitchFamily="34" charset="0"/>
            </a:endParaRPr>
          </a:p>
        </p:txBody>
      </p:sp>
      <p:sp>
        <p:nvSpPr>
          <p:cNvPr id="2" name="Footer Placeholder 4">
            <a:extLst>
              <a:ext uri="{FF2B5EF4-FFF2-40B4-BE49-F238E27FC236}">
                <a16:creationId xmlns:a16="http://schemas.microsoft.com/office/drawing/2014/main" id="{51C25232-C8A2-92A9-4550-FA4704DD31A2}"/>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4" name="Date Placeholder 3">
            <a:extLst>
              <a:ext uri="{FF2B5EF4-FFF2-40B4-BE49-F238E27FC236}">
                <a16:creationId xmlns:a16="http://schemas.microsoft.com/office/drawing/2014/main" id="{7D911585-D15B-45AD-A44B-B6D4870D98AD}"/>
              </a:ext>
            </a:extLst>
          </p:cNvPr>
          <p:cNvSpPr txBox="1">
            <a:spLocks/>
          </p:cNvSpPr>
          <p:nvPr/>
        </p:nvSpPr>
        <p:spPr>
          <a:xfrm>
            <a:off x="3457213" y="6407873"/>
            <a:ext cx="94415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12/07/2023</a:t>
            </a:r>
          </a:p>
        </p:txBody>
      </p:sp>
      <p:graphicFrame>
        <p:nvGraphicFramePr>
          <p:cNvPr id="5" name="Table 4">
            <a:extLst>
              <a:ext uri="{FF2B5EF4-FFF2-40B4-BE49-F238E27FC236}">
                <a16:creationId xmlns:a16="http://schemas.microsoft.com/office/drawing/2014/main" id="{0E68851A-5601-6B17-5534-173A69C48A3C}"/>
              </a:ext>
            </a:extLst>
          </p:cNvPr>
          <p:cNvGraphicFramePr>
            <a:graphicFrameLocks noGrp="1"/>
          </p:cNvGraphicFramePr>
          <p:nvPr>
            <p:extLst>
              <p:ext uri="{D42A27DB-BD31-4B8C-83A1-F6EECF244321}">
                <p14:modId xmlns:p14="http://schemas.microsoft.com/office/powerpoint/2010/main" val="2204380507"/>
              </p:ext>
            </p:extLst>
          </p:nvPr>
        </p:nvGraphicFramePr>
        <p:xfrm>
          <a:off x="2590438" y="2183859"/>
          <a:ext cx="6686913" cy="2550169"/>
        </p:xfrm>
        <a:graphic>
          <a:graphicData uri="http://schemas.openxmlformats.org/drawingml/2006/table">
            <a:tbl>
              <a:tblPr>
                <a:tableStyleId>{D7AC3CCA-C797-4891-BE02-D94E43425B78}</a:tableStyleId>
              </a:tblPr>
              <a:tblGrid>
                <a:gridCol w="2228971">
                  <a:extLst>
                    <a:ext uri="{9D8B030D-6E8A-4147-A177-3AD203B41FA5}">
                      <a16:colId xmlns:a16="http://schemas.microsoft.com/office/drawing/2014/main" val="2484855852"/>
                    </a:ext>
                  </a:extLst>
                </a:gridCol>
                <a:gridCol w="2228971">
                  <a:extLst>
                    <a:ext uri="{9D8B030D-6E8A-4147-A177-3AD203B41FA5}">
                      <a16:colId xmlns:a16="http://schemas.microsoft.com/office/drawing/2014/main" val="2022786347"/>
                    </a:ext>
                  </a:extLst>
                </a:gridCol>
                <a:gridCol w="2228971">
                  <a:extLst>
                    <a:ext uri="{9D8B030D-6E8A-4147-A177-3AD203B41FA5}">
                      <a16:colId xmlns:a16="http://schemas.microsoft.com/office/drawing/2014/main" val="3326144590"/>
                    </a:ext>
                  </a:extLst>
                </a:gridCol>
              </a:tblGrid>
              <a:tr h="260842">
                <a:tc>
                  <a:txBody>
                    <a:bodyPr/>
                    <a:lstStyle/>
                    <a:p>
                      <a:pPr algn="ctr" fontAlgn="ctr"/>
                      <a:endParaRPr lang="en-GB" sz="1500" b="1" dirty="0">
                        <a:solidFill>
                          <a:schemeClr val="bg1"/>
                        </a:solidFill>
                        <a:effectLst/>
                      </a:endParaRPr>
                    </a:p>
                  </a:txBody>
                  <a:tcPr marL="89755" marR="89755" marT="44877" marB="44877" anchor="ctr">
                    <a:solidFill>
                      <a:srgbClr val="0033A0"/>
                    </a:solidFill>
                  </a:tcPr>
                </a:tc>
                <a:tc>
                  <a:txBody>
                    <a:bodyPr/>
                    <a:lstStyle/>
                    <a:p>
                      <a:pPr algn="ctr" fontAlgn="ctr"/>
                      <a:r>
                        <a:rPr lang="en-US" sz="1500" b="1" dirty="0">
                          <a:solidFill>
                            <a:schemeClr val="bg1"/>
                          </a:solidFill>
                          <a:effectLst/>
                        </a:rPr>
                        <a:t>MCBXFB</a:t>
                      </a:r>
                      <a:endParaRPr lang="en-GB" sz="1500" b="1" dirty="0">
                        <a:solidFill>
                          <a:schemeClr val="bg1"/>
                        </a:solidFill>
                        <a:effectLst/>
                      </a:endParaRPr>
                    </a:p>
                  </a:txBody>
                  <a:tcPr marL="89755" marR="89755" marT="44877" marB="44877" anchor="ctr">
                    <a:solidFill>
                      <a:srgbClr val="0033A0"/>
                    </a:solidFill>
                  </a:tcPr>
                </a:tc>
                <a:tc>
                  <a:txBody>
                    <a:bodyPr/>
                    <a:lstStyle/>
                    <a:p>
                      <a:pPr algn="ctr" fontAlgn="ctr"/>
                      <a:r>
                        <a:rPr lang="en-US" sz="1500" b="1" dirty="0">
                          <a:solidFill>
                            <a:schemeClr val="bg1"/>
                          </a:solidFill>
                          <a:effectLst/>
                        </a:rPr>
                        <a:t>MCBXFA</a:t>
                      </a:r>
                      <a:endParaRPr lang="en-GB" sz="1500" b="1" dirty="0">
                        <a:solidFill>
                          <a:schemeClr val="bg1"/>
                        </a:solidFill>
                        <a:effectLst/>
                      </a:endParaRPr>
                    </a:p>
                  </a:txBody>
                  <a:tcPr marL="89755" marR="89755" marT="44877" marB="44877" anchor="ctr">
                    <a:solidFill>
                      <a:srgbClr val="0033A0"/>
                    </a:solidFill>
                  </a:tcPr>
                </a:tc>
                <a:extLst>
                  <a:ext uri="{0D108BD9-81ED-4DB2-BD59-A6C34878D82A}">
                    <a16:rowId xmlns:a16="http://schemas.microsoft.com/office/drawing/2014/main" val="1687518820"/>
                  </a:ext>
                </a:extLst>
              </a:tr>
              <a:tr h="635447">
                <a:tc>
                  <a:txBody>
                    <a:bodyPr/>
                    <a:lstStyle/>
                    <a:p>
                      <a:pPr algn="ctr" fontAlgn="ctr"/>
                      <a:r>
                        <a:rPr lang="en-GB" sz="1500" b="1" dirty="0">
                          <a:solidFill>
                            <a:schemeClr val="bg1"/>
                          </a:solidFill>
                          <a:effectLst/>
                        </a:rPr>
                        <a:t>Multipole</a:t>
                      </a:r>
                    </a:p>
                  </a:txBody>
                  <a:tcPr marL="89755" marR="89755" marT="44877" marB="44877" anchor="ctr">
                    <a:solidFill>
                      <a:srgbClr val="0033A0"/>
                    </a:solidFill>
                  </a:tcPr>
                </a:tc>
                <a:tc>
                  <a:txBody>
                    <a:bodyPr/>
                    <a:lstStyle/>
                    <a:p>
                      <a:pPr algn="ctr" fontAlgn="ctr"/>
                      <a:r>
                        <a:rPr lang="en-GB" sz="1500" b="1" dirty="0">
                          <a:solidFill>
                            <a:schemeClr val="bg1"/>
                          </a:solidFill>
                          <a:effectLst/>
                        </a:rPr>
                        <a:t>Error [units]</a:t>
                      </a:r>
                    </a:p>
                  </a:txBody>
                  <a:tcPr marL="89755" marR="89755" marT="44877" marB="44877" anchor="ctr">
                    <a:solidFill>
                      <a:srgbClr val="0033A0"/>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500" b="1" dirty="0">
                          <a:solidFill>
                            <a:schemeClr val="bg1"/>
                          </a:solidFill>
                          <a:effectLst/>
                        </a:rPr>
                        <a:t>Error [units]</a:t>
                      </a:r>
                    </a:p>
                  </a:txBody>
                  <a:tcPr marL="89755" marR="89755" marT="44877" marB="44877" anchor="ctr">
                    <a:solidFill>
                      <a:srgbClr val="0033A0"/>
                    </a:solidFill>
                  </a:tcPr>
                </a:tc>
                <a:extLst>
                  <a:ext uri="{0D108BD9-81ED-4DB2-BD59-A6C34878D82A}">
                    <a16:rowId xmlns:a16="http://schemas.microsoft.com/office/drawing/2014/main" val="3123655309"/>
                  </a:ext>
                </a:extLst>
              </a:tr>
              <a:tr h="399092">
                <a:tc>
                  <a:txBody>
                    <a:bodyPr/>
                    <a:lstStyle/>
                    <a:p>
                      <a:pPr algn="ctr" fontAlgn="ctr"/>
                      <a:r>
                        <a:rPr lang="en-GB" sz="1500" b="1" dirty="0">
                          <a:effectLst/>
                        </a:rPr>
                        <a:t>B1</a:t>
                      </a:r>
                    </a:p>
                  </a:txBody>
                  <a:tcPr marL="89755" marR="89755" marT="44877" marB="44877" anchor="ctr"/>
                </a:tc>
                <a:tc>
                  <a:txBody>
                    <a:bodyPr/>
                    <a:lstStyle/>
                    <a:p>
                      <a:pPr algn="r" fontAlgn="ctr"/>
                      <a:r>
                        <a:rPr lang="en-US" sz="1500" b="1" dirty="0">
                          <a:solidFill>
                            <a:srgbClr val="008000"/>
                          </a:solidFill>
                          <a:effectLst/>
                        </a:rPr>
                        <a:t>±30</a:t>
                      </a:r>
                      <a:endParaRPr lang="en-GB" sz="1500" b="1" dirty="0">
                        <a:solidFill>
                          <a:srgbClr val="008000"/>
                        </a:solidFill>
                        <a:effectLst/>
                      </a:endParaRPr>
                    </a:p>
                  </a:txBody>
                  <a:tcPr marL="89755" marR="89755" marT="44877" marB="44877" anchor="ctr"/>
                </a:tc>
                <a:tc>
                  <a:txBody>
                    <a:bodyPr/>
                    <a:lstStyle/>
                    <a:p>
                      <a:pPr algn="r" fontAlgn="ctr"/>
                      <a:r>
                        <a:rPr lang="en-US" sz="1500" b="1" dirty="0">
                          <a:solidFill>
                            <a:srgbClr val="008000"/>
                          </a:solidFill>
                          <a:effectLst/>
                        </a:rPr>
                        <a:t>±15</a:t>
                      </a:r>
                      <a:endParaRPr lang="en-GB" sz="1500" b="1" dirty="0">
                        <a:solidFill>
                          <a:srgbClr val="008000"/>
                        </a:solidFill>
                        <a:effectLst/>
                      </a:endParaRPr>
                    </a:p>
                  </a:txBody>
                  <a:tcPr marL="89755" marR="89755" marT="44877" marB="44877" anchor="ctr"/>
                </a:tc>
                <a:extLst>
                  <a:ext uri="{0D108BD9-81ED-4DB2-BD59-A6C34878D82A}">
                    <a16:rowId xmlns:a16="http://schemas.microsoft.com/office/drawing/2014/main" val="2649166255"/>
                  </a:ext>
                </a:extLst>
              </a:tr>
              <a:tr h="399092">
                <a:tc>
                  <a:txBody>
                    <a:bodyPr/>
                    <a:lstStyle/>
                    <a:p>
                      <a:pPr algn="ctr" fontAlgn="ctr"/>
                      <a:r>
                        <a:rPr lang="en-GB" sz="1500" b="1" dirty="0">
                          <a:effectLst/>
                        </a:rPr>
                        <a:t>A1</a:t>
                      </a:r>
                    </a:p>
                  </a:txBody>
                  <a:tcPr marL="89755" marR="89755" marT="44877" marB="44877"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500" b="1" dirty="0">
                          <a:solidFill>
                            <a:srgbClr val="008000"/>
                          </a:solidFill>
                          <a:effectLst/>
                        </a:rPr>
                        <a:t>±28</a:t>
                      </a:r>
                      <a:endParaRPr lang="en-GB" sz="1500" b="1" dirty="0">
                        <a:solidFill>
                          <a:srgbClr val="008000"/>
                        </a:solidFill>
                        <a:effectLst/>
                      </a:endParaRPr>
                    </a:p>
                  </a:txBody>
                  <a:tcPr marL="89755" marR="89755" marT="44877" marB="44877"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500" b="1" dirty="0">
                          <a:solidFill>
                            <a:srgbClr val="008000"/>
                          </a:solidFill>
                          <a:effectLst/>
                        </a:rPr>
                        <a:t>±17</a:t>
                      </a:r>
                      <a:endParaRPr lang="en-GB" sz="1500" b="1" dirty="0">
                        <a:solidFill>
                          <a:srgbClr val="008000"/>
                        </a:solidFill>
                        <a:effectLst/>
                      </a:endParaRPr>
                    </a:p>
                  </a:txBody>
                  <a:tcPr marL="89755" marR="89755" marT="44877" marB="44877" anchor="ctr"/>
                </a:tc>
                <a:extLst>
                  <a:ext uri="{0D108BD9-81ED-4DB2-BD59-A6C34878D82A}">
                    <a16:rowId xmlns:a16="http://schemas.microsoft.com/office/drawing/2014/main" val="898082840"/>
                  </a:ext>
                </a:extLst>
              </a:tr>
              <a:tr h="399092">
                <a:tc>
                  <a:txBody>
                    <a:bodyPr/>
                    <a:lstStyle/>
                    <a:p>
                      <a:pPr algn="ctr" fontAlgn="ctr"/>
                      <a:r>
                        <a:rPr lang="en-GB" sz="1500" b="1" dirty="0">
                          <a:effectLst/>
                        </a:rPr>
                        <a:t>B3</a:t>
                      </a:r>
                    </a:p>
                  </a:txBody>
                  <a:tcPr marL="89755" marR="89755" marT="44877" marB="44877"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500" b="1" dirty="0">
                          <a:solidFill>
                            <a:srgbClr val="008000"/>
                          </a:solidFill>
                          <a:effectLst/>
                        </a:rPr>
                        <a:t>±4</a:t>
                      </a:r>
                      <a:endParaRPr lang="en-GB" sz="1500" b="1" dirty="0">
                        <a:solidFill>
                          <a:srgbClr val="008000"/>
                        </a:solidFill>
                        <a:effectLst/>
                      </a:endParaRPr>
                    </a:p>
                  </a:txBody>
                  <a:tcPr marL="89755" marR="89755" marT="44877" marB="44877"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500" b="1" dirty="0">
                          <a:solidFill>
                            <a:srgbClr val="008000"/>
                          </a:solidFill>
                          <a:effectLst/>
                        </a:rPr>
                        <a:t>±3</a:t>
                      </a:r>
                      <a:endParaRPr lang="en-GB" sz="1500" b="1" dirty="0">
                        <a:solidFill>
                          <a:srgbClr val="008000"/>
                        </a:solidFill>
                        <a:effectLst/>
                      </a:endParaRPr>
                    </a:p>
                  </a:txBody>
                  <a:tcPr marL="89755" marR="89755" marT="44877" marB="44877" anchor="ctr"/>
                </a:tc>
                <a:extLst>
                  <a:ext uri="{0D108BD9-81ED-4DB2-BD59-A6C34878D82A}">
                    <a16:rowId xmlns:a16="http://schemas.microsoft.com/office/drawing/2014/main" val="877837401"/>
                  </a:ext>
                </a:extLst>
              </a:tr>
              <a:tr h="399092">
                <a:tc>
                  <a:txBody>
                    <a:bodyPr/>
                    <a:lstStyle/>
                    <a:p>
                      <a:pPr algn="ctr" fontAlgn="ctr"/>
                      <a:r>
                        <a:rPr lang="en-US" sz="1500" b="1" dirty="0">
                          <a:effectLst/>
                        </a:rPr>
                        <a:t>A3</a:t>
                      </a:r>
                      <a:endParaRPr lang="en-GB" sz="1500" b="1" dirty="0">
                        <a:effectLst/>
                      </a:endParaRPr>
                    </a:p>
                  </a:txBody>
                  <a:tcPr marL="89755" marR="89755" marT="44877" marB="44877"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500" b="1" dirty="0">
                          <a:solidFill>
                            <a:srgbClr val="008000"/>
                          </a:solidFill>
                          <a:effectLst/>
                        </a:rPr>
                        <a:t>±4</a:t>
                      </a:r>
                      <a:endParaRPr lang="en-GB" sz="1500" b="1" dirty="0">
                        <a:solidFill>
                          <a:srgbClr val="008000"/>
                        </a:solidFill>
                        <a:effectLst/>
                      </a:endParaRPr>
                    </a:p>
                  </a:txBody>
                  <a:tcPr marL="89755" marR="89755" marT="44877" marB="44877"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500" b="1" dirty="0">
                          <a:solidFill>
                            <a:srgbClr val="008000"/>
                          </a:solidFill>
                          <a:effectLst/>
                        </a:rPr>
                        <a:t>±3</a:t>
                      </a:r>
                      <a:endParaRPr lang="en-GB" sz="1500" b="1" dirty="0">
                        <a:solidFill>
                          <a:srgbClr val="008000"/>
                        </a:solidFill>
                        <a:effectLst/>
                      </a:endParaRPr>
                    </a:p>
                  </a:txBody>
                  <a:tcPr marL="89755" marR="89755" marT="44877" marB="44877" anchor="ctr"/>
                </a:tc>
                <a:extLst>
                  <a:ext uri="{0D108BD9-81ED-4DB2-BD59-A6C34878D82A}">
                    <a16:rowId xmlns:a16="http://schemas.microsoft.com/office/drawing/2014/main" val="2916810078"/>
                  </a:ext>
                </a:extLst>
              </a:tr>
            </a:tbl>
          </a:graphicData>
        </a:graphic>
      </p:graphicFrame>
    </p:spTree>
    <p:extLst>
      <p:ext uri="{BB962C8B-B14F-4D97-AF65-F5344CB8AC3E}">
        <p14:creationId xmlns:p14="http://schemas.microsoft.com/office/powerpoint/2010/main" val="2418378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7461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Static components</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4</a:t>
            </a:fld>
            <a:endParaRPr lang="en-US" dirty="0"/>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3C973C86-7DB3-4D05-A4EA-791041D39FB7}"/>
                  </a:ext>
                </a:extLst>
              </p:cNvPr>
              <p:cNvSpPr txBox="1"/>
              <p:nvPr/>
            </p:nvSpPr>
            <p:spPr>
              <a:xfrm>
                <a:off x="479449" y="2064288"/>
                <a:ext cx="10435611" cy="754758"/>
              </a:xfrm>
              <a:prstGeom prst="rect">
                <a:avLst/>
              </a:prstGeom>
              <a:noFill/>
            </p:spPr>
            <p:txBody>
              <a:bodyPr wrap="square">
                <a:spAutoFit/>
              </a:bodyPr>
              <a:lstStyle/>
              <a:p>
                <a:r>
                  <a:rPr lang="en-GB" sz="2200" dirty="0">
                    <a:cs typeface="Calibri" panose="020F0502020204030204" pitchFamily="34" charset="0"/>
                  </a:rPr>
                  <a:t>2. DC Magnetization:       </a:t>
                </a:r>
                <a14:m>
                  <m:oMath xmlns:m="http://schemas.openxmlformats.org/officeDocument/2006/math">
                    <m:sSubSup>
                      <m:sSubSupPr>
                        <m:ctrlPr>
                          <a:rPr lang="en-GB" sz="2200" i="1" smtClean="0">
                            <a:latin typeface="Cambria Math" panose="02040503050406030204" pitchFamily="18" charset="0"/>
                            <a:cs typeface="Calibri" panose="020F0502020204030204" pitchFamily="34" charset="0"/>
                          </a:rPr>
                        </m:ctrlPr>
                      </m:sSubSupPr>
                      <m:e>
                        <m:r>
                          <a:rPr lang="en-US" sz="2200" b="0" i="1" smtClean="0">
                            <a:latin typeface="Cambria Math" panose="02040503050406030204" pitchFamily="18" charset="0"/>
                            <a:cs typeface="Calibri" panose="020F0502020204030204" pitchFamily="34" charset="0"/>
                          </a:rPr>
                          <m:t>𝐵</m:t>
                        </m:r>
                      </m:e>
                      <m:sub>
                        <m:r>
                          <a:rPr lang="en-US" sz="2200" b="0" i="1" smtClean="0">
                            <a:latin typeface="Cambria Math" panose="02040503050406030204" pitchFamily="18" charset="0"/>
                            <a:cs typeface="Calibri" panose="020F0502020204030204" pitchFamily="34" charset="0"/>
                          </a:rPr>
                          <m:t>𝑚</m:t>
                        </m:r>
                      </m:sub>
                      <m:sup>
                        <m:r>
                          <m:rPr>
                            <m:sty m:val="p"/>
                          </m:rPr>
                          <a:rPr lang="en-US" sz="2200" b="0" i="0" smtClean="0">
                            <a:latin typeface="Cambria Math" panose="02040503050406030204" pitchFamily="18" charset="0"/>
                            <a:cs typeface="Calibri" panose="020F0502020204030204" pitchFamily="34" charset="0"/>
                          </a:rPr>
                          <m:t>mag</m:t>
                        </m:r>
                        <m:r>
                          <a:rPr lang="en-US" sz="2200" b="0" i="1" smtClean="0">
                            <a:latin typeface="Cambria Math" panose="02040503050406030204" pitchFamily="18" charset="0"/>
                            <a:cs typeface="Calibri" panose="020F0502020204030204" pitchFamily="34" charset="0"/>
                          </a:rPr>
                          <m:t> </m:t>
                        </m:r>
                      </m:sup>
                    </m:sSubSup>
                    <m:r>
                      <a:rPr lang="en-US" sz="2200" b="0" i="1" smtClean="0">
                        <a:latin typeface="Cambria Math" panose="02040503050406030204" pitchFamily="18" charset="0"/>
                        <a:cs typeface="Calibri" panose="020F0502020204030204" pitchFamily="34" charset="0"/>
                      </a:rPr>
                      <m:t>= </m:t>
                    </m:r>
                    <m:sSubSup>
                      <m:sSubSupPr>
                        <m:ctrlPr>
                          <a:rPr lang="en-US" sz="2200" b="0" i="1" smtClean="0">
                            <a:latin typeface="Cambria Math" panose="02040503050406030204" pitchFamily="18" charset="0"/>
                            <a:cs typeface="Calibri" panose="020F0502020204030204" pitchFamily="34" charset="0"/>
                          </a:rPr>
                        </m:ctrlPr>
                      </m:sSubSupPr>
                      <m:e>
                        <m:r>
                          <a:rPr lang="en-US" sz="2200" b="0" i="1" smtClean="0">
                            <a:latin typeface="Cambria Math" panose="02040503050406030204" pitchFamily="18" charset="0"/>
                            <a:ea typeface="Cambria Math" panose="02040503050406030204" pitchFamily="18" charset="0"/>
                            <a:cs typeface="Calibri" panose="020F0502020204030204" pitchFamily="34" charset="0"/>
                          </a:rPr>
                          <m:t>𝜇</m:t>
                        </m:r>
                      </m:e>
                      <m:sub>
                        <m:r>
                          <a:rPr lang="en-US" sz="2200" b="0" i="1" smtClean="0">
                            <a:latin typeface="Cambria Math" panose="02040503050406030204" pitchFamily="18" charset="0"/>
                            <a:cs typeface="Calibri" panose="020F0502020204030204" pitchFamily="34" charset="0"/>
                          </a:rPr>
                          <m:t>𝑚</m:t>
                        </m:r>
                      </m:sub>
                      <m:sup>
                        <m:r>
                          <a:rPr lang="en-US" sz="2200" b="0" i="1" smtClean="0">
                            <a:latin typeface="Cambria Math" panose="02040503050406030204" pitchFamily="18" charset="0"/>
                            <a:cs typeface="Calibri" panose="020F0502020204030204" pitchFamily="34" charset="0"/>
                          </a:rPr>
                          <m:t> </m:t>
                        </m:r>
                      </m:sup>
                    </m:sSubSup>
                    <m:d>
                      <m:dPr>
                        <m:begChr m:val="|"/>
                        <m:endChr m:val="|"/>
                        <m:ctrlPr>
                          <a:rPr lang="en-US" sz="2200" b="0" i="1" smtClean="0">
                            <a:latin typeface="Cambria Math" panose="02040503050406030204" pitchFamily="18" charset="0"/>
                            <a:cs typeface="Calibri" panose="020F0502020204030204" pitchFamily="34" charset="0"/>
                          </a:rPr>
                        </m:ctrlPr>
                      </m:dPr>
                      <m:e>
                        <m:r>
                          <a:rPr lang="en-US" sz="2200" b="0" i="1" smtClean="0">
                            <a:latin typeface="Cambria Math" panose="02040503050406030204" pitchFamily="18" charset="0"/>
                            <a:cs typeface="Calibri" panose="020F0502020204030204" pitchFamily="34" charset="0"/>
                          </a:rPr>
                          <m:t>𝐼</m:t>
                        </m:r>
                      </m:e>
                    </m:d>
                    <m:sSup>
                      <m:sSupPr>
                        <m:ctrlPr>
                          <a:rPr lang="en-US" sz="2200" b="0" i="1" smtClean="0">
                            <a:latin typeface="Cambria Math" panose="02040503050406030204" pitchFamily="18" charset="0"/>
                            <a:cs typeface="Calibri" panose="020F0502020204030204" pitchFamily="34" charset="0"/>
                          </a:rPr>
                        </m:ctrlPr>
                      </m:sSupPr>
                      <m:e>
                        <m:d>
                          <m:dPr>
                            <m:ctrlPr>
                              <a:rPr lang="en-US" sz="2200" b="0" i="1" smtClean="0">
                                <a:latin typeface="Cambria Math" panose="02040503050406030204" pitchFamily="18" charset="0"/>
                                <a:cs typeface="Calibri" panose="020F0502020204030204" pitchFamily="34" charset="0"/>
                              </a:rPr>
                            </m:ctrlPr>
                          </m:dPr>
                          <m:e>
                            <m:f>
                              <m:fPr>
                                <m:ctrlPr>
                                  <a:rPr lang="en-US" sz="2200" i="1">
                                    <a:latin typeface="Cambria Math" panose="02040503050406030204" pitchFamily="18" charset="0"/>
                                    <a:cs typeface="Calibri" panose="020F0502020204030204" pitchFamily="34" charset="0"/>
                                  </a:rPr>
                                </m:ctrlPr>
                              </m:fPr>
                              <m:num>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𝐼</m:t>
                                    </m:r>
                                  </m:e>
                                  <m:sub>
                                    <m:r>
                                      <m:rPr>
                                        <m:sty m:val="p"/>
                                      </m:rPr>
                                      <a:rPr lang="en-US" sz="2200" i="0">
                                        <a:latin typeface="Cambria Math" panose="02040503050406030204" pitchFamily="18" charset="0"/>
                                        <a:cs typeface="Calibri" panose="020F0502020204030204" pitchFamily="34" charset="0"/>
                                      </a:rPr>
                                      <m:t>inj</m:t>
                                    </m:r>
                                    <m:r>
                                      <a:rPr lang="en-US" sz="2200" b="0" i="1" smtClean="0">
                                        <a:latin typeface="Cambria Math" panose="02040503050406030204" pitchFamily="18" charset="0"/>
                                        <a:cs typeface="Calibri" panose="020F0502020204030204" pitchFamily="34" charset="0"/>
                                      </a:rPr>
                                      <m:t> </m:t>
                                    </m:r>
                                  </m:sub>
                                </m:sSub>
                              </m:num>
                              <m:den>
                                <m:d>
                                  <m:dPr>
                                    <m:begChr m:val="|"/>
                                    <m:endChr m:val="|"/>
                                    <m:ctrlPr>
                                      <a:rPr lang="en-US" sz="2200" i="1">
                                        <a:latin typeface="Cambria Math" panose="02040503050406030204" pitchFamily="18" charset="0"/>
                                        <a:cs typeface="Calibri" panose="020F0502020204030204" pitchFamily="34" charset="0"/>
                                      </a:rPr>
                                    </m:ctrlPr>
                                  </m:dPr>
                                  <m:e>
                                    <m:r>
                                      <a:rPr lang="en-US" sz="2200" i="1">
                                        <a:latin typeface="Cambria Math" panose="02040503050406030204" pitchFamily="18" charset="0"/>
                                        <a:cs typeface="Calibri" panose="020F0502020204030204" pitchFamily="34" charset="0"/>
                                      </a:rPr>
                                      <m:t>𝐼</m:t>
                                    </m:r>
                                  </m:e>
                                </m:d>
                              </m:den>
                            </m:f>
                          </m:e>
                        </m:d>
                      </m:e>
                      <m:sup>
                        <m:r>
                          <a:rPr lang="en-US" sz="2200" b="0" i="1" smtClean="0">
                            <a:latin typeface="Cambria Math" panose="02040503050406030204" pitchFamily="18" charset="0"/>
                            <a:cs typeface="Calibri" panose="020F0502020204030204" pitchFamily="34" charset="0"/>
                          </a:rPr>
                          <m:t>2−</m:t>
                        </m:r>
                        <m:sSub>
                          <m:sSubPr>
                            <m:ctrlPr>
                              <a:rPr lang="en-US" sz="2200" b="0" i="1" smtClean="0">
                                <a:latin typeface="Cambria Math" panose="02040503050406030204" pitchFamily="18" charset="0"/>
                                <a:cs typeface="Calibri" panose="020F0502020204030204" pitchFamily="34" charset="0"/>
                              </a:rPr>
                            </m:ctrlPr>
                          </m:sSubPr>
                          <m:e>
                            <m:r>
                              <a:rPr lang="en-US" sz="2200" b="0" i="1" smtClean="0">
                                <a:latin typeface="Cambria Math" panose="02040503050406030204" pitchFamily="18" charset="0"/>
                                <a:cs typeface="Calibri" panose="020F0502020204030204" pitchFamily="34" charset="0"/>
                              </a:rPr>
                              <m:t>𝑝</m:t>
                            </m:r>
                          </m:e>
                          <m:sub>
                            <m:r>
                              <a:rPr lang="en-US" sz="2200" b="0" i="1" smtClean="0">
                                <a:latin typeface="Cambria Math" panose="02040503050406030204" pitchFamily="18" charset="0"/>
                                <a:cs typeface="Calibri" panose="020F0502020204030204" pitchFamily="34" charset="0"/>
                              </a:rPr>
                              <m:t>𝑚</m:t>
                            </m:r>
                          </m:sub>
                        </m:sSub>
                      </m:sup>
                    </m:sSup>
                    <m:sSup>
                      <m:sSupPr>
                        <m:ctrlPr>
                          <a:rPr lang="en-US" sz="2200" b="0" i="1" smtClean="0">
                            <a:latin typeface="Cambria Math" panose="02040503050406030204" pitchFamily="18" charset="0"/>
                            <a:cs typeface="Calibri" panose="020F0502020204030204" pitchFamily="34" charset="0"/>
                          </a:rPr>
                        </m:ctrlPr>
                      </m:sSupPr>
                      <m:e>
                        <m:d>
                          <m:dPr>
                            <m:ctrlPr>
                              <a:rPr lang="en-US" sz="2200" i="1">
                                <a:latin typeface="Cambria Math" panose="02040503050406030204" pitchFamily="18" charset="0"/>
                                <a:cs typeface="Calibri" panose="020F0502020204030204" pitchFamily="34" charset="0"/>
                              </a:rPr>
                            </m:ctrlPr>
                          </m:dPr>
                          <m:e>
                            <m:f>
                              <m:fPr>
                                <m:ctrlPr>
                                  <a:rPr lang="en-US" sz="2200" i="1">
                                    <a:latin typeface="Cambria Math" panose="02040503050406030204" pitchFamily="18" charset="0"/>
                                    <a:cs typeface="Calibri" panose="020F0502020204030204" pitchFamily="34" charset="0"/>
                                  </a:rPr>
                                </m:ctrlPr>
                              </m:fPr>
                              <m:num>
                                <m:sSub>
                                  <m:sSubPr>
                                    <m:ctrlPr>
                                      <a:rPr lang="en-US" sz="2200" i="1" smtClean="0">
                                        <a:latin typeface="Cambria Math" panose="02040503050406030204" pitchFamily="18" charset="0"/>
                                        <a:cs typeface="Calibri" panose="020F0502020204030204" pitchFamily="34" charset="0"/>
                                      </a:rPr>
                                    </m:ctrlPr>
                                  </m:sSubPr>
                                  <m:e>
                                    <m:r>
                                      <a:rPr lang="en-US" sz="2200" b="0" i="1" smtClean="0">
                                        <a:latin typeface="Cambria Math" panose="02040503050406030204" pitchFamily="18" charset="0"/>
                                        <a:cs typeface="Calibri" panose="020F0502020204030204" pitchFamily="34" charset="0"/>
                                      </a:rPr>
                                      <m:t>𝐼</m:t>
                                    </m:r>
                                  </m:e>
                                  <m:sub>
                                    <m:r>
                                      <m:rPr>
                                        <m:sty m:val="p"/>
                                      </m:rPr>
                                      <a:rPr lang="en-US" sz="2200" b="0" i="0" smtClean="0">
                                        <a:latin typeface="Cambria Math" panose="02040503050406030204" pitchFamily="18" charset="0"/>
                                        <a:cs typeface="Calibri" panose="020F0502020204030204" pitchFamily="34" charset="0"/>
                                      </a:rPr>
                                      <m:t>c</m:t>
                                    </m:r>
                                    <m:r>
                                      <a:rPr lang="en-US" sz="2200" b="0" i="1" smtClean="0">
                                        <a:latin typeface="Cambria Math" panose="02040503050406030204" pitchFamily="18" charset="0"/>
                                        <a:cs typeface="Calibri" panose="020F0502020204030204" pitchFamily="34" charset="0"/>
                                      </a:rPr>
                                      <m:t> </m:t>
                                    </m:r>
                                  </m:sub>
                                </m:sSub>
                                <m:r>
                                  <a:rPr lang="en-US" sz="2200" b="0" i="1" smtClean="0">
                                    <a:latin typeface="Cambria Math" panose="02040503050406030204" pitchFamily="18" charset="0"/>
                                    <a:cs typeface="Calibri" panose="020F0502020204030204" pitchFamily="34" charset="0"/>
                                  </a:rPr>
                                  <m:t>−</m:t>
                                </m:r>
                                <m:d>
                                  <m:dPr>
                                    <m:begChr m:val="|"/>
                                    <m:endChr m:val="|"/>
                                    <m:ctrlPr>
                                      <a:rPr lang="en-US" sz="2200" i="1">
                                        <a:latin typeface="Cambria Math" panose="02040503050406030204" pitchFamily="18" charset="0"/>
                                        <a:cs typeface="Calibri" panose="020F0502020204030204" pitchFamily="34" charset="0"/>
                                      </a:rPr>
                                    </m:ctrlPr>
                                  </m:dPr>
                                  <m:e>
                                    <m:r>
                                      <a:rPr lang="en-US" sz="2200" i="1">
                                        <a:latin typeface="Cambria Math" panose="02040503050406030204" pitchFamily="18" charset="0"/>
                                        <a:cs typeface="Calibri" panose="020F0502020204030204" pitchFamily="34" charset="0"/>
                                      </a:rPr>
                                      <m:t>𝐼</m:t>
                                    </m:r>
                                  </m:e>
                                </m:d>
                              </m:num>
                              <m:den>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𝐼</m:t>
                                    </m:r>
                                  </m:e>
                                  <m:sub>
                                    <m:r>
                                      <m:rPr>
                                        <m:sty m:val="p"/>
                                      </m:rPr>
                                      <a:rPr lang="en-US" sz="2200" i="0">
                                        <a:latin typeface="Cambria Math" panose="02040503050406030204" pitchFamily="18" charset="0"/>
                                        <a:cs typeface="Calibri" panose="020F0502020204030204" pitchFamily="34" charset="0"/>
                                      </a:rPr>
                                      <m:t>c</m:t>
                                    </m:r>
                                    <m:r>
                                      <a:rPr lang="en-US" sz="2200" b="0" i="1" smtClean="0">
                                        <a:latin typeface="Cambria Math" panose="02040503050406030204" pitchFamily="18" charset="0"/>
                                        <a:cs typeface="Calibri" panose="020F0502020204030204" pitchFamily="34" charset="0"/>
                                      </a:rPr>
                                      <m:t> </m:t>
                                    </m:r>
                                  </m:sub>
                                </m:sSub>
                                <m:r>
                                  <a:rPr lang="en-US" sz="2200" b="0" i="1" smtClean="0">
                                    <a:latin typeface="Cambria Math" panose="02040503050406030204" pitchFamily="18" charset="0"/>
                                    <a:cs typeface="Calibri" panose="020F0502020204030204" pitchFamily="34" charset="0"/>
                                  </a:rPr>
                                  <m:t>−</m:t>
                                </m:r>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𝐼</m:t>
                                    </m:r>
                                  </m:e>
                                  <m:sub>
                                    <m:r>
                                      <m:rPr>
                                        <m:sty m:val="p"/>
                                      </m:rPr>
                                      <a:rPr lang="en-US" sz="2200" i="0">
                                        <a:latin typeface="Cambria Math" panose="02040503050406030204" pitchFamily="18" charset="0"/>
                                        <a:cs typeface="Calibri" panose="020F0502020204030204" pitchFamily="34" charset="0"/>
                                      </a:rPr>
                                      <m:t>i</m:t>
                                    </m:r>
                                    <m:r>
                                      <m:rPr>
                                        <m:sty m:val="p"/>
                                      </m:rPr>
                                      <a:rPr lang="en-US" sz="2200" i="0" smtClean="0">
                                        <a:latin typeface="Cambria Math" panose="02040503050406030204" pitchFamily="18" charset="0"/>
                                        <a:cs typeface="Calibri" panose="020F0502020204030204" pitchFamily="34" charset="0"/>
                                      </a:rPr>
                                      <m:t>nj</m:t>
                                    </m:r>
                                    <m:r>
                                      <a:rPr lang="en-US" sz="2200" b="0" i="1" smtClean="0">
                                        <a:latin typeface="Cambria Math" panose="02040503050406030204" pitchFamily="18" charset="0"/>
                                        <a:cs typeface="Calibri" panose="020F0502020204030204" pitchFamily="34" charset="0"/>
                                      </a:rPr>
                                      <m:t> </m:t>
                                    </m:r>
                                  </m:sub>
                                </m:sSub>
                              </m:den>
                            </m:f>
                          </m:e>
                        </m:d>
                      </m:e>
                      <m:sup>
                        <m:sSub>
                          <m:sSubPr>
                            <m:ctrlPr>
                              <a:rPr lang="en-US" sz="2200" b="0" i="1" smtClean="0">
                                <a:latin typeface="Cambria Math" panose="02040503050406030204" pitchFamily="18" charset="0"/>
                                <a:cs typeface="Calibri" panose="020F0502020204030204" pitchFamily="34" charset="0"/>
                              </a:rPr>
                            </m:ctrlPr>
                          </m:sSubPr>
                          <m:e>
                            <m:r>
                              <a:rPr lang="en-US" sz="2200" b="0" i="1" smtClean="0">
                                <a:latin typeface="Cambria Math" panose="02040503050406030204" pitchFamily="18" charset="0"/>
                                <a:cs typeface="Calibri" panose="020F0502020204030204" pitchFamily="34" charset="0"/>
                              </a:rPr>
                              <m:t>𝑞</m:t>
                            </m:r>
                          </m:e>
                          <m:sub>
                            <m:r>
                              <a:rPr lang="en-US" sz="2200" b="0" i="1" smtClean="0">
                                <a:latin typeface="Cambria Math" panose="02040503050406030204" pitchFamily="18" charset="0"/>
                                <a:cs typeface="Calibri" panose="020F0502020204030204" pitchFamily="34" charset="0"/>
                              </a:rPr>
                              <m:t>𝑚</m:t>
                            </m:r>
                          </m:sub>
                        </m:sSub>
                      </m:sup>
                    </m:sSup>
                  </m:oMath>
                </a14:m>
                <a:r>
                  <a:rPr lang="en-US" sz="2200" dirty="0">
                    <a:cs typeface="Calibri" panose="020F0502020204030204" pitchFamily="34" charset="0"/>
                  </a:rPr>
                  <a:t> </a:t>
                </a:r>
                <a14:m>
                  <m:oMath xmlns:m="http://schemas.openxmlformats.org/officeDocument/2006/math">
                    <m:sSup>
                      <m:sSupPr>
                        <m:ctrlPr>
                          <a:rPr lang="en-US" sz="2200" i="1">
                            <a:latin typeface="Cambria Math" panose="02040503050406030204" pitchFamily="18" charset="0"/>
                            <a:cs typeface="Calibri" panose="020F0502020204030204" pitchFamily="34" charset="0"/>
                          </a:rPr>
                        </m:ctrlPr>
                      </m:sSupPr>
                      <m:e>
                        <m:d>
                          <m:dPr>
                            <m:ctrlPr>
                              <a:rPr lang="en-US" sz="2200" i="1">
                                <a:latin typeface="Cambria Math" panose="02040503050406030204" pitchFamily="18" charset="0"/>
                                <a:cs typeface="Calibri" panose="020F0502020204030204" pitchFamily="34" charset="0"/>
                              </a:rPr>
                            </m:ctrlPr>
                          </m:dPr>
                          <m:e>
                            <m:f>
                              <m:fPr>
                                <m:ctrlPr>
                                  <a:rPr lang="en-US" sz="2200" i="1" smtClean="0">
                                    <a:latin typeface="Cambria Math" panose="02040503050406030204" pitchFamily="18" charset="0"/>
                                    <a:cs typeface="Calibri" panose="020F0502020204030204" pitchFamily="34" charset="0"/>
                                  </a:rPr>
                                </m:ctrlPr>
                              </m:fPr>
                              <m:num>
                                <m:sSup>
                                  <m:sSupPr>
                                    <m:ctrlPr>
                                      <a:rPr lang="en-US" sz="2200" i="1" smtClean="0">
                                        <a:latin typeface="Cambria Math" panose="02040503050406030204" pitchFamily="18" charset="0"/>
                                        <a:cs typeface="Calibri" panose="020F0502020204030204" pitchFamily="34" charset="0"/>
                                      </a:rPr>
                                    </m:ctrlPr>
                                  </m:sSupPr>
                                  <m:e>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𝑇</m:t>
                                        </m:r>
                                      </m:e>
                                      <m:sub>
                                        <m:r>
                                          <m:rPr>
                                            <m:sty m:val="p"/>
                                          </m:rPr>
                                          <a:rPr lang="en-US" sz="2200" b="0" i="0" smtClean="0">
                                            <a:latin typeface="Cambria Math" panose="02040503050406030204" pitchFamily="18" charset="0"/>
                                            <a:cs typeface="Calibri" panose="020F0502020204030204" pitchFamily="34" charset="0"/>
                                          </a:rPr>
                                          <m:t>c</m:t>
                                        </m:r>
                                        <m:r>
                                          <a:rPr lang="en-US" sz="2200" b="0" i="0" smtClean="0">
                                            <a:latin typeface="Cambria Math" panose="02040503050406030204" pitchFamily="18" charset="0"/>
                                            <a:cs typeface="Calibri" panose="020F0502020204030204" pitchFamily="34" charset="0"/>
                                          </a:rPr>
                                          <m:t>0 </m:t>
                                        </m:r>
                                      </m:sub>
                                    </m:sSub>
                                  </m:e>
                                  <m:sup>
                                    <m:r>
                                      <a:rPr lang="en-US" sz="2200" b="0" i="1" smtClean="0">
                                        <a:latin typeface="Cambria Math" panose="02040503050406030204" pitchFamily="18" charset="0"/>
                                        <a:cs typeface="Calibri" panose="020F0502020204030204" pitchFamily="34" charset="0"/>
                                      </a:rPr>
                                      <m:t>1.7</m:t>
                                    </m:r>
                                  </m:sup>
                                </m:sSup>
                                <m:r>
                                  <a:rPr lang="en-US" sz="2200" i="1">
                                    <a:latin typeface="Cambria Math" panose="02040503050406030204" pitchFamily="18" charset="0"/>
                                    <a:cs typeface="Calibri" panose="020F0502020204030204" pitchFamily="34" charset="0"/>
                                  </a:rPr>
                                  <m:t>−</m:t>
                                </m:r>
                                <m:sSup>
                                  <m:sSupPr>
                                    <m:ctrlPr>
                                      <a:rPr lang="en-US" sz="2200" i="1">
                                        <a:latin typeface="Cambria Math" panose="02040503050406030204" pitchFamily="18" charset="0"/>
                                        <a:cs typeface="Calibri" panose="020F0502020204030204" pitchFamily="34" charset="0"/>
                                      </a:rPr>
                                    </m:ctrlPr>
                                  </m:sSupPr>
                                  <m:e>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𝑇</m:t>
                                        </m:r>
                                      </m:e>
                                      <m:sub>
                                        <m:r>
                                          <a:rPr lang="en-US" sz="2200" b="0" i="1" smtClean="0">
                                            <a:latin typeface="Cambria Math" panose="02040503050406030204" pitchFamily="18" charset="0"/>
                                            <a:cs typeface="Calibri" panose="020F0502020204030204" pitchFamily="34" charset="0"/>
                                          </a:rPr>
                                          <m:t> </m:t>
                                        </m:r>
                                      </m:sub>
                                    </m:sSub>
                                  </m:e>
                                  <m:sup>
                                    <m:r>
                                      <a:rPr lang="en-US" sz="2200" i="1">
                                        <a:latin typeface="Cambria Math" panose="02040503050406030204" pitchFamily="18" charset="0"/>
                                        <a:cs typeface="Calibri" panose="020F0502020204030204" pitchFamily="34" charset="0"/>
                                      </a:rPr>
                                      <m:t>1.7</m:t>
                                    </m:r>
                                  </m:sup>
                                </m:sSup>
                              </m:num>
                              <m:den>
                                <m:sSup>
                                  <m:sSupPr>
                                    <m:ctrlPr>
                                      <a:rPr lang="en-US" sz="2200" i="1">
                                        <a:latin typeface="Cambria Math" panose="02040503050406030204" pitchFamily="18" charset="0"/>
                                        <a:cs typeface="Calibri" panose="020F0502020204030204" pitchFamily="34" charset="0"/>
                                      </a:rPr>
                                    </m:ctrlPr>
                                  </m:sSupPr>
                                  <m:e>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𝑇</m:t>
                                        </m:r>
                                      </m:e>
                                      <m:sub>
                                        <m:r>
                                          <m:rPr>
                                            <m:sty m:val="p"/>
                                          </m:rPr>
                                          <a:rPr lang="en-US" sz="2200" i="0">
                                            <a:latin typeface="Cambria Math" panose="02040503050406030204" pitchFamily="18" charset="0"/>
                                            <a:cs typeface="Calibri" panose="020F0502020204030204" pitchFamily="34" charset="0"/>
                                          </a:rPr>
                                          <m:t>c</m:t>
                                        </m:r>
                                        <m:r>
                                          <a:rPr lang="en-US" sz="2200" i="0">
                                            <a:latin typeface="Cambria Math" panose="02040503050406030204" pitchFamily="18" charset="0"/>
                                            <a:cs typeface="Calibri" panose="020F0502020204030204" pitchFamily="34" charset="0"/>
                                          </a:rPr>
                                          <m:t>0 </m:t>
                                        </m:r>
                                      </m:sub>
                                    </m:sSub>
                                  </m:e>
                                  <m:sup>
                                    <m:r>
                                      <a:rPr lang="en-US" sz="2200" i="1">
                                        <a:latin typeface="Cambria Math" panose="02040503050406030204" pitchFamily="18" charset="0"/>
                                        <a:cs typeface="Calibri" panose="020F0502020204030204" pitchFamily="34" charset="0"/>
                                      </a:rPr>
                                      <m:t>1.7</m:t>
                                    </m:r>
                                  </m:sup>
                                </m:sSup>
                                <m:r>
                                  <a:rPr lang="en-US" sz="2200" i="1">
                                    <a:latin typeface="Cambria Math" panose="02040503050406030204" pitchFamily="18" charset="0"/>
                                    <a:cs typeface="Calibri" panose="020F0502020204030204" pitchFamily="34" charset="0"/>
                                  </a:rPr>
                                  <m:t>−</m:t>
                                </m:r>
                                <m:sSup>
                                  <m:sSupPr>
                                    <m:ctrlPr>
                                      <a:rPr lang="en-US" sz="2200" i="1">
                                        <a:latin typeface="Cambria Math" panose="02040503050406030204" pitchFamily="18" charset="0"/>
                                        <a:cs typeface="Calibri" panose="020F0502020204030204" pitchFamily="34" charset="0"/>
                                      </a:rPr>
                                    </m:ctrlPr>
                                  </m:sSupPr>
                                  <m:e>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𝑇</m:t>
                                        </m:r>
                                      </m:e>
                                      <m:sub>
                                        <m:r>
                                          <m:rPr>
                                            <m:sty m:val="p"/>
                                          </m:rPr>
                                          <a:rPr lang="en-US" sz="2200" b="0" i="1" smtClean="0">
                                            <a:latin typeface="Cambria Math" panose="02040503050406030204" pitchFamily="18" charset="0"/>
                                            <a:cs typeface="Calibri" panose="020F0502020204030204" pitchFamily="34" charset="0"/>
                                          </a:rPr>
                                          <m:t>meas</m:t>
                                        </m:r>
                                        <m:r>
                                          <a:rPr lang="en-US" sz="2200" b="0" i="1" smtClean="0">
                                            <a:latin typeface="Cambria Math" panose="02040503050406030204" pitchFamily="18" charset="0"/>
                                            <a:cs typeface="Calibri" panose="020F0502020204030204" pitchFamily="34" charset="0"/>
                                          </a:rPr>
                                          <m:t> </m:t>
                                        </m:r>
                                      </m:sub>
                                    </m:sSub>
                                  </m:e>
                                  <m:sup>
                                    <m:r>
                                      <a:rPr lang="en-US" sz="2200" i="1">
                                        <a:latin typeface="Cambria Math" panose="02040503050406030204" pitchFamily="18" charset="0"/>
                                        <a:cs typeface="Calibri" panose="020F0502020204030204" pitchFamily="34" charset="0"/>
                                      </a:rPr>
                                      <m:t>1.7</m:t>
                                    </m:r>
                                  </m:sup>
                                </m:sSup>
                              </m:den>
                            </m:f>
                          </m:e>
                        </m:d>
                      </m:e>
                      <m:sup>
                        <m:sSub>
                          <m:sSubPr>
                            <m:ctrlPr>
                              <a:rPr lang="en-US" sz="2200" i="1">
                                <a:latin typeface="Cambria Math" panose="02040503050406030204" pitchFamily="18" charset="0"/>
                                <a:cs typeface="Calibri" panose="020F0502020204030204" pitchFamily="34" charset="0"/>
                              </a:rPr>
                            </m:ctrlPr>
                          </m:sSubPr>
                          <m:e>
                            <m:r>
                              <a:rPr lang="en-US" sz="2200" b="0" i="1" smtClean="0">
                                <a:latin typeface="Cambria Math" panose="02040503050406030204" pitchFamily="18" charset="0"/>
                                <a:cs typeface="Calibri" panose="020F0502020204030204" pitchFamily="34" charset="0"/>
                              </a:rPr>
                              <m:t>h</m:t>
                            </m:r>
                          </m:e>
                          <m:sub>
                            <m:r>
                              <a:rPr lang="en-US" sz="2200" i="1">
                                <a:latin typeface="Cambria Math" panose="02040503050406030204" pitchFamily="18" charset="0"/>
                                <a:cs typeface="Calibri" panose="020F0502020204030204" pitchFamily="34" charset="0"/>
                              </a:rPr>
                              <m:t>𝑚</m:t>
                            </m:r>
                          </m:sub>
                        </m:sSub>
                      </m:sup>
                    </m:sSup>
                    <m:r>
                      <a:rPr lang="en-GB" sz="2200" b="0" i="1" smtClean="0">
                        <a:latin typeface="Cambria Math" panose="02040503050406030204" pitchFamily="18" charset="0"/>
                        <a:cs typeface="Calibri" panose="020F0502020204030204" pitchFamily="34" charset="0"/>
                      </a:rPr>
                      <m:t>.</m:t>
                    </m:r>
                  </m:oMath>
                </a14:m>
                <a:endParaRPr lang="en-GB" sz="2200" dirty="0"/>
              </a:p>
            </p:txBody>
          </p:sp>
        </mc:Choice>
        <mc:Fallback xmlns="">
          <p:sp>
            <p:nvSpPr>
              <p:cNvPr id="14" name="TextBox 13">
                <a:extLst>
                  <a:ext uri="{FF2B5EF4-FFF2-40B4-BE49-F238E27FC236}">
                    <a16:creationId xmlns:a16="http://schemas.microsoft.com/office/drawing/2014/main" id="{3C973C86-7DB3-4D05-A4EA-791041D39FB7}"/>
                  </a:ext>
                </a:extLst>
              </p:cNvPr>
              <p:cNvSpPr txBox="1">
                <a:spLocks noRot="1" noChangeAspect="1" noMove="1" noResize="1" noEditPoints="1" noAdjustHandles="1" noChangeArrowheads="1" noChangeShapeType="1" noTextEdit="1"/>
              </p:cNvSpPr>
              <p:nvPr/>
            </p:nvSpPr>
            <p:spPr>
              <a:xfrm>
                <a:off x="479449" y="2064288"/>
                <a:ext cx="10435611" cy="754758"/>
              </a:xfrm>
              <a:prstGeom prst="rect">
                <a:avLst/>
              </a:prstGeom>
              <a:blipFill>
                <a:blip r:embed="rId2"/>
                <a:stretch>
                  <a:fillRect l="-75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C2EE61A-12B0-5C80-5919-537D7CD275AF}"/>
                  </a:ext>
                </a:extLst>
              </p:cNvPr>
              <p:cNvSpPr txBox="1"/>
              <p:nvPr/>
            </p:nvSpPr>
            <p:spPr>
              <a:xfrm>
                <a:off x="479449" y="1332187"/>
                <a:ext cx="9087886" cy="737125"/>
              </a:xfrm>
              <a:prstGeom prst="rect">
                <a:avLst/>
              </a:prstGeom>
              <a:noFill/>
            </p:spPr>
            <p:txBody>
              <a:bodyPr wrap="square">
                <a:spAutoFit/>
              </a:bodyPr>
              <a:lstStyle/>
              <a:p>
                <a:r>
                  <a:rPr lang="en-GB" sz="2200" dirty="0">
                    <a:cs typeface="Calibri" panose="020F0502020204030204" pitchFamily="34" charset="0"/>
                  </a:rPr>
                  <a:t>1. Geometric:	                 </a:t>
                </a:r>
                <a14:m>
                  <m:oMath xmlns:m="http://schemas.openxmlformats.org/officeDocument/2006/math">
                    <m:sSubSup>
                      <m:sSubSupPr>
                        <m:ctrlPr>
                          <a:rPr lang="en-GB" sz="2200" i="1">
                            <a:latin typeface="Cambria Math" panose="02040503050406030204" pitchFamily="18" charset="0"/>
                            <a:cs typeface="Calibri" panose="020F0502020204030204" pitchFamily="34" charset="0"/>
                          </a:rPr>
                        </m:ctrlPr>
                      </m:sSubSupPr>
                      <m:e>
                        <m:r>
                          <a:rPr lang="en-US" sz="2200" i="1">
                            <a:latin typeface="Cambria Math" panose="02040503050406030204" pitchFamily="18" charset="0"/>
                            <a:cs typeface="Calibri" panose="020F0502020204030204" pitchFamily="34" charset="0"/>
                          </a:rPr>
                          <m:t>𝐵</m:t>
                        </m:r>
                      </m:e>
                      <m:sub>
                        <m:r>
                          <a:rPr lang="en-US" sz="2200" i="1">
                            <a:latin typeface="Cambria Math" panose="02040503050406030204" pitchFamily="18" charset="0"/>
                            <a:cs typeface="Calibri" panose="020F0502020204030204" pitchFamily="34" charset="0"/>
                          </a:rPr>
                          <m:t>𝑚</m:t>
                        </m:r>
                      </m:sub>
                      <m:sup>
                        <m:r>
                          <m:rPr>
                            <m:sty m:val="p"/>
                          </m:rPr>
                          <a:rPr lang="en-US" sz="2200">
                            <a:latin typeface="Cambria Math" panose="02040503050406030204" pitchFamily="18" charset="0"/>
                            <a:cs typeface="Calibri" panose="020F0502020204030204" pitchFamily="34" charset="0"/>
                          </a:rPr>
                          <m:t>geo</m:t>
                        </m:r>
                        <m:r>
                          <a:rPr lang="en-US" sz="2200" i="1">
                            <a:latin typeface="Cambria Math" panose="02040503050406030204" pitchFamily="18" charset="0"/>
                            <a:cs typeface="Calibri" panose="020F0502020204030204" pitchFamily="34" charset="0"/>
                          </a:rPr>
                          <m:t> </m:t>
                        </m:r>
                      </m:sup>
                    </m:sSubSup>
                    <m:r>
                      <a:rPr lang="en-US" sz="2200" i="1">
                        <a:latin typeface="Cambria Math" panose="02040503050406030204" pitchFamily="18" charset="0"/>
                        <a:cs typeface="Calibri" panose="020F0502020204030204" pitchFamily="34" charset="0"/>
                      </a:rPr>
                      <m:t>= </m:t>
                    </m:r>
                    <m:sSubSup>
                      <m:sSubSupPr>
                        <m:ctrlPr>
                          <a:rPr lang="en-US" sz="2200" i="1">
                            <a:latin typeface="Cambria Math" panose="02040503050406030204" pitchFamily="18" charset="0"/>
                            <a:cs typeface="Calibri" panose="020F0502020204030204" pitchFamily="34" charset="0"/>
                          </a:rPr>
                        </m:ctrlPr>
                      </m:sSubSupPr>
                      <m:e>
                        <m:r>
                          <a:rPr lang="en-US" sz="2200" i="1">
                            <a:latin typeface="Cambria Math" panose="02040503050406030204" pitchFamily="18" charset="0"/>
                            <a:ea typeface="Cambria Math" panose="02040503050406030204" pitchFamily="18" charset="0"/>
                            <a:cs typeface="Calibri" panose="020F0502020204030204" pitchFamily="34" charset="0"/>
                          </a:rPr>
                          <m:t>𝛾</m:t>
                        </m:r>
                      </m:e>
                      <m:sub>
                        <m:r>
                          <a:rPr lang="en-US" sz="2200" i="1">
                            <a:latin typeface="Cambria Math" panose="02040503050406030204" pitchFamily="18" charset="0"/>
                            <a:cs typeface="Calibri" panose="020F0502020204030204" pitchFamily="34" charset="0"/>
                          </a:rPr>
                          <m:t>𝑚</m:t>
                        </m:r>
                      </m:sub>
                      <m:sup>
                        <m:r>
                          <a:rPr lang="en-US" sz="2200" i="1">
                            <a:latin typeface="Cambria Math" panose="02040503050406030204" pitchFamily="18" charset="0"/>
                            <a:cs typeface="Calibri" panose="020F0502020204030204" pitchFamily="34" charset="0"/>
                          </a:rPr>
                          <m:t> </m:t>
                        </m:r>
                      </m:sup>
                    </m:sSubSup>
                    <m:r>
                      <a:rPr lang="en-US" sz="2200" i="1">
                        <a:latin typeface="Cambria Math" panose="02040503050406030204" pitchFamily="18" charset="0"/>
                        <a:cs typeface="Calibri" panose="020F0502020204030204" pitchFamily="34" charset="0"/>
                      </a:rPr>
                      <m:t>𝐼</m:t>
                    </m:r>
                    <m:r>
                      <a:rPr lang="en-GB" sz="2200" b="0" i="0" smtClean="0">
                        <a:latin typeface="Cambria Math" panose="02040503050406030204" pitchFamily="18" charset="0"/>
                        <a:cs typeface="Calibri" panose="020F0502020204030204" pitchFamily="34" charset="0"/>
                      </a:rPr>
                      <m:t>.</m:t>
                    </m:r>
                  </m:oMath>
                </a14:m>
                <a:endParaRPr lang="en-US" sz="2200" dirty="0">
                  <a:latin typeface="Calibri" panose="020F0502020204030204" pitchFamily="34" charset="0"/>
                  <a:cs typeface="Calibri" panose="020F0502020204030204" pitchFamily="34" charset="0"/>
                </a:endParaRPr>
              </a:p>
              <a:p>
                <a:endParaRPr lang="en-GB" dirty="0"/>
              </a:p>
            </p:txBody>
          </p:sp>
        </mc:Choice>
        <mc:Fallback xmlns="">
          <p:sp>
            <p:nvSpPr>
              <p:cNvPr id="18" name="TextBox 17">
                <a:extLst>
                  <a:ext uri="{FF2B5EF4-FFF2-40B4-BE49-F238E27FC236}">
                    <a16:creationId xmlns:a16="http://schemas.microsoft.com/office/drawing/2014/main" id="{9C2EE61A-12B0-5C80-5919-537D7CD275AF}"/>
                  </a:ext>
                </a:extLst>
              </p:cNvPr>
              <p:cNvSpPr txBox="1">
                <a:spLocks noRot="1" noChangeAspect="1" noMove="1" noResize="1" noEditPoints="1" noAdjustHandles="1" noChangeArrowheads="1" noChangeShapeType="1" noTextEdit="1"/>
              </p:cNvSpPr>
              <p:nvPr/>
            </p:nvSpPr>
            <p:spPr>
              <a:xfrm>
                <a:off x="479449" y="1332187"/>
                <a:ext cx="9087886" cy="737125"/>
              </a:xfrm>
              <a:prstGeom prst="rect">
                <a:avLst/>
              </a:prstGeom>
              <a:blipFill>
                <a:blip r:embed="rId3"/>
                <a:stretch>
                  <a:fillRect l="-872" t="-25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089B1982-A927-533A-129E-FE3011CE26D6}"/>
                  </a:ext>
                </a:extLst>
              </p:cNvPr>
              <p:cNvSpPr txBox="1"/>
              <p:nvPr/>
            </p:nvSpPr>
            <p:spPr>
              <a:xfrm>
                <a:off x="479448" y="3194215"/>
                <a:ext cx="11712551" cy="1720792"/>
              </a:xfrm>
              <a:prstGeom prst="rect">
                <a:avLst/>
              </a:prstGeom>
              <a:noFill/>
            </p:spPr>
            <p:txBody>
              <a:bodyPr wrap="square">
                <a:spAutoFit/>
              </a:bodyPr>
              <a:lstStyle/>
              <a:p>
                <a:r>
                  <a:rPr lang="en-GB" sz="2200" dirty="0">
                    <a:cs typeface="Calibri" panose="020F0502020204030204" pitchFamily="34" charset="0"/>
                  </a:rPr>
                  <a:t>3. Saturation: 	                 </a:t>
                </a:r>
                <a14:m>
                  <m:oMath xmlns:m="http://schemas.openxmlformats.org/officeDocument/2006/math">
                    <m:sSubSup>
                      <m:sSubSupPr>
                        <m:ctrlPr>
                          <a:rPr lang="en-GB" sz="2200" i="1" smtClean="0">
                            <a:latin typeface="Cambria Math" panose="02040503050406030204" pitchFamily="18" charset="0"/>
                            <a:cs typeface="Calibri" panose="020F0502020204030204" pitchFamily="34" charset="0"/>
                          </a:rPr>
                        </m:ctrlPr>
                      </m:sSubSupPr>
                      <m:e>
                        <m:r>
                          <a:rPr lang="en-US" sz="2200" i="1">
                            <a:latin typeface="Cambria Math" panose="02040503050406030204" pitchFamily="18" charset="0"/>
                            <a:cs typeface="Calibri" panose="020F0502020204030204" pitchFamily="34" charset="0"/>
                          </a:rPr>
                          <m:t>𝐵</m:t>
                        </m:r>
                      </m:e>
                      <m:sub>
                        <m:r>
                          <a:rPr lang="en-US" sz="2200" i="1">
                            <a:latin typeface="Cambria Math" panose="02040503050406030204" pitchFamily="18" charset="0"/>
                            <a:cs typeface="Calibri" panose="020F0502020204030204" pitchFamily="34" charset="0"/>
                          </a:rPr>
                          <m:t>𝑚</m:t>
                        </m:r>
                      </m:sub>
                      <m:sup>
                        <m:r>
                          <m:rPr>
                            <m:sty m:val="p"/>
                          </m:rPr>
                          <a:rPr lang="en-US" sz="2200" b="0" i="0" smtClean="0">
                            <a:latin typeface="Cambria Math" panose="02040503050406030204" pitchFamily="18" charset="0"/>
                            <a:cs typeface="Calibri" panose="020F0502020204030204" pitchFamily="34" charset="0"/>
                          </a:rPr>
                          <m:t>sat</m:t>
                        </m:r>
                        <m:r>
                          <a:rPr lang="en-US" sz="2200" b="0" i="1" smtClean="0">
                            <a:latin typeface="Cambria Math" panose="02040503050406030204" pitchFamily="18" charset="0"/>
                            <a:cs typeface="Calibri" panose="020F0502020204030204" pitchFamily="34" charset="0"/>
                          </a:rPr>
                          <m:t> </m:t>
                        </m:r>
                      </m:sup>
                    </m:sSubSup>
                    <m:r>
                      <a:rPr lang="en-US" sz="2200" b="0" i="1" smtClean="0">
                        <a:latin typeface="Cambria Math" panose="02040503050406030204" pitchFamily="18" charset="0"/>
                        <a:cs typeface="Calibri" panose="020F0502020204030204" pitchFamily="34" charset="0"/>
                      </a:rPr>
                      <m:t>= </m:t>
                    </m:r>
                    <m:nary>
                      <m:naryPr>
                        <m:chr m:val="∑"/>
                        <m:ctrlPr>
                          <a:rPr lang="en-US" sz="2200" b="0" i="1" smtClean="0">
                            <a:latin typeface="Cambria Math" panose="02040503050406030204" pitchFamily="18" charset="0"/>
                            <a:cs typeface="Calibri" panose="020F0502020204030204" pitchFamily="34" charset="0"/>
                          </a:rPr>
                        </m:ctrlPr>
                      </m:naryPr>
                      <m:sub>
                        <m:r>
                          <m:rPr>
                            <m:brk m:alnAt="23"/>
                          </m:rPr>
                          <a:rPr lang="en-US" sz="2200" b="0" i="1" smtClean="0">
                            <a:latin typeface="Cambria Math" panose="02040503050406030204" pitchFamily="18" charset="0"/>
                            <a:cs typeface="Calibri" panose="020F0502020204030204" pitchFamily="34" charset="0"/>
                          </a:rPr>
                          <m:t>𝑖</m:t>
                        </m:r>
                        <m:r>
                          <a:rPr lang="en-US" sz="2200" b="0" i="1" smtClean="0">
                            <a:latin typeface="Cambria Math" panose="02040503050406030204" pitchFamily="18" charset="0"/>
                            <a:cs typeface="Calibri" panose="020F0502020204030204" pitchFamily="34" charset="0"/>
                          </a:rPr>
                          <m:t>=1</m:t>
                        </m:r>
                      </m:sub>
                      <m:sup>
                        <m:r>
                          <a:rPr lang="en-US" sz="2200" b="0" i="1" smtClean="0">
                            <a:latin typeface="Cambria Math" panose="02040503050406030204" pitchFamily="18" charset="0"/>
                            <a:cs typeface="Calibri" panose="020F0502020204030204" pitchFamily="34" charset="0"/>
                          </a:rPr>
                          <m:t>𝑁</m:t>
                        </m:r>
                      </m:sup>
                      <m:e>
                        <m:sSubSup>
                          <m:sSubSupPr>
                            <m:ctrlPr>
                              <a:rPr lang="en-US" sz="2200" b="0" i="1" smtClean="0">
                                <a:latin typeface="Cambria Math" panose="02040503050406030204" pitchFamily="18" charset="0"/>
                                <a:cs typeface="Calibri" panose="020F0502020204030204" pitchFamily="34" charset="0"/>
                              </a:rPr>
                            </m:ctrlPr>
                          </m:sSubSupPr>
                          <m:e>
                            <m:r>
                              <a:rPr lang="en-US" sz="2200" b="0" i="1" smtClean="0">
                                <a:latin typeface="Cambria Math" panose="02040503050406030204" pitchFamily="18" charset="0"/>
                                <a:ea typeface="Cambria Math" panose="02040503050406030204" pitchFamily="18" charset="0"/>
                                <a:cs typeface="Calibri" panose="020F0502020204030204" pitchFamily="34" charset="0"/>
                              </a:rPr>
                              <m:t>𝜎</m:t>
                            </m:r>
                          </m:e>
                          <m:sub>
                            <m:r>
                              <a:rPr lang="en-US" sz="2200" b="0" i="1" smtClean="0">
                                <a:latin typeface="Cambria Math" panose="02040503050406030204" pitchFamily="18" charset="0"/>
                                <a:cs typeface="Calibri" panose="020F0502020204030204" pitchFamily="34" charset="0"/>
                              </a:rPr>
                              <m:t>𝑚</m:t>
                            </m:r>
                          </m:sub>
                          <m:sup>
                            <m:r>
                              <a:rPr lang="en-US" sz="2200" b="0" i="1" smtClean="0">
                                <a:latin typeface="Cambria Math" panose="02040503050406030204" pitchFamily="18" charset="0"/>
                                <a:cs typeface="Calibri" panose="020F0502020204030204" pitchFamily="34" charset="0"/>
                              </a:rPr>
                              <m:t>𝑖</m:t>
                            </m:r>
                          </m:sup>
                        </m:sSubSup>
                      </m:e>
                    </m:nary>
                    <m:r>
                      <a:rPr lang="en-US" sz="2200" b="0" i="1" smtClean="0">
                        <a:latin typeface="Cambria Math" panose="02040503050406030204" pitchFamily="18" charset="0"/>
                        <a:cs typeface="Calibri" panose="020F0502020204030204" pitchFamily="34" charset="0"/>
                      </a:rPr>
                      <m:t>𝐼</m:t>
                    </m:r>
                    <m:r>
                      <m:rPr>
                        <m:sty m:val="p"/>
                      </m:rPr>
                      <a:rPr lang="el-GR" sz="2200" b="0" i="1" smtClean="0">
                        <a:latin typeface="Cambria Math" panose="02040503050406030204" pitchFamily="18" charset="0"/>
                        <a:ea typeface="Cambria Math" panose="02040503050406030204" pitchFamily="18" charset="0"/>
                        <a:cs typeface="Calibri" panose="020F0502020204030204" pitchFamily="34" charset="0"/>
                      </a:rPr>
                      <m:t>Σ</m:t>
                    </m:r>
                    <m:d>
                      <m:dPr>
                        <m:ctrlPr>
                          <a:rPr lang="en-US" sz="2200" b="0" i="1" smtClean="0">
                            <a:latin typeface="Cambria Math" panose="02040503050406030204" pitchFamily="18" charset="0"/>
                            <a:ea typeface="Cambria Math" panose="02040503050406030204" pitchFamily="18" charset="0"/>
                            <a:cs typeface="Calibri" panose="020F0502020204030204" pitchFamily="34" charset="0"/>
                          </a:rPr>
                        </m:ctrlPr>
                      </m:dPr>
                      <m:e>
                        <m:r>
                          <a:rPr lang="en-US" sz="2200" b="0" i="1" smtClean="0">
                            <a:latin typeface="Cambria Math" panose="02040503050406030204" pitchFamily="18" charset="0"/>
                            <a:ea typeface="Cambria Math" panose="02040503050406030204" pitchFamily="18" charset="0"/>
                            <a:cs typeface="Calibri" panose="020F0502020204030204" pitchFamily="34" charset="0"/>
                          </a:rPr>
                          <m:t>𝐼</m:t>
                        </m:r>
                        <m:r>
                          <a:rPr lang="en-US" sz="2200" b="0" i="1" smtClean="0">
                            <a:latin typeface="Cambria Math" panose="02040503050406030204" pitchFamily="18" charset="0"/>
                            <a:ea typeface="Cambria Math" panose="02040503050406030204" pitchFamily="18" charset="0"/>
                            <a:cs typeface="Calibri" panose="020F0502020204030204" pitchFamily="34" charset="0"/>
                          </a:rPr>
                          <m:t>, </m:t>
                        </m:r>
                        <m:sSubSup>
                          <m:sSubSupPr>
                            <m:ctrlPr>
                              <a:rPr lang="en-US" sz="2200" b="0" i="1" smtClean="0">
                                <a:latin typeface="Cambria Math" panose="02040503050406030204" pitchFamily="18" charset="0"/>
                                <a:ea typeface="Cambria Math" panose="02040503050406030204" pitchFamily="18" charset="0"/>
                                <a:cs typeface="Calibri" panose="020F0502020204030204" pitchFamily="34" charset="0"/>
                              </a:rPr>
                            </m:ctrlPr>
                          </m:sSubSupPr>
                          <m:e>
                            <m:r>
                              <a:rPr lang="en-US" sz="2200" b="0" i="1" smtClean="0">
                                <a:latin typeface="Cambria Math" panose="02040503050406030204" pitchFamily="18" charset="0"/>
                                <a:ea typeface="Cambria Math" panose="02040503050406030204" pitchFamily="18" charset="0"/>
                                <a:cs typeface="Calibri" panose="020F0502020204030204" pitchFamily="34" charset="0"/>
                              </a:rPr>
                              <m:t>𝑆</m:t>
                            </m:r>
                          </m:e>
                          <m:sub>
                            <m:r>
                              <a:rPr lang="en-US" sz="2200" b="0" i="1" smtClean="0">
                                <a:latin typeface="Cambria Math" panose="02040503050406030204" pitchFamily="18" charset="0"/>
                                <a:ea typeface="Cambria Math" panose="02040503050406030204" pitchFamily="18" charset="0"/>
                                <a:cs typeface="Calibri" panose="020F0502020204030204" pitchFamily="34" charset="0"/>
                              </a:rPr>
                              <m:t>𝑚</m:t>
                            </m:r>
                          </m:sub>
                          <m:sup>
                            <m:r>
                              <a:rPr lang="en-US" sz="2200" b="0" i="1" smtClean="0">
                                <a:latin typeface="Cambria Math" panose="02040503050406030204" pitchFamily="18" charset="0"/>
                                <a:ea typeface="Cambria Math" panose="02040503050406030204" pitchFamily="18" charset="0"/>
                                <a:cs typeface="Calibri" panose="020F0502020204030204" pitchFamily="34" charset="0"/>
                              </a:rPr>
                              <m:t>𝑖</m:t>
                            </m:r>
                          </m:sup>
                        </m:sSubSup>
                        <m:r>
                          <a:rPr lang="en-US" sz="2200" b="0" i="1" smtClean="0">
                            <a:latin typeface="Cambria Math" panose="02040503050406030204" pitchFamily="18" charset="0"/>
                            <a:ea typeface="Cambria Math" panose="02040503050406030204" pitchFamily="18" charset="0"/>
                            <a:cs typeface="Calibri" panose="020F0502020204030204" pitchFamily="34" charset="0"/>
                          </a:rPr>
                          <m:t>,</m:t>
                        </m:r>
                        <m:sSubSup>
                          <m:sSubSupPr>
                            <m:ctrlPr>
                              <a:rPr lang="en-US" sz="2200" i="1">
                                <a:latin typeface="Cambria Math" panose="02040503050406030204" pitchFamily="18" charset="0"/>
                                <a:ea typeface="Cambria Math" panose="02040503050406030204" pitchFamily="18" charset="0"/>
                                <a:cs typeface="Calibri" panose="020F0502020204030204" pitchFamily="34" charset="0"/>
                              </a:rPr>
                            </m:ctrlPr>
                          </m:sSubSupPr>
                          <m:e>
                            <m:r>
                              <a:rPr lang="en-US" sz="2200" b="0" i="1" smtClean="0">
                                <a:latin typeface="Cambria Math" panose="02040503050406030204" pitchFamily="18" charset="0"/>
                                <a:ea typeface="Cambria Math" panose="02040503050406030204" pitchFamily="18" charset="0"/>
                                <a:cs typeface="Calibri" panose="020F0502020204030204" pitchFamily="34" charset="0"/>
                              </a:rPr>
                              <m:t>𝐼</m:t>
                            </m:r>
                          </m:e>
                          <m:sub>
                            <m:r>
                              <a:rPr lang="en-US" sz="2200" b="0" i="1" smtClean="0">
                                <a:latin typeface="Cambria Math" panose="02040503050406030204" pitchFamily="18" charset="0"/>
                                <a:ea typeface="Cambria Math" panose="02040503050406030204" pitchFamily="18" charset="0"/>
                                <a:cs typeface="Calibri" panose="020F0502020204030204" pitchFamily="34" charset="0"/>
                              </a:rPr>
                              <m:t>0</m:t>
                            </m:r>
                            <m:r>
                              <a:rPr lang="en-US" sz="2200" i="1">
                                <a:latin typeface="Cambria Math" panose="02040503050406030204" pitchFamily="18" charset="0"/>
                                <a:ea typeface="Cambria Math" panose="02040503050406030204" pitchFamily="18" charset="0"/>
                                <a:cs typeface="Calibri" panose="020F0502020204030204" pitchFamily="34" charset="0"/>
                              </a:rPr>
                              <m:t>𝑚</m:t>
                            </m:r>
                          </m:sub>
                          <m:sup>
                            <m:r>
                              <a:rPr lang="en-US" sz="2200" i="1">
                                <a:latin typeface="Cambria Math" panose="02040503050406030204" pitchFamily="18" charset="0"/>
                                <a:ea typeface="Cambria Math" panose="02040503050406030204" pitchFamily="18" charset="0"/>
                                <a:cs typeface="Calibri" panose="020F0502020204030204" pitchFamily="34" charset="0"/>
                              </a:rPr>
                              <m:t>𝑖</m:t>
                            </m:r>
                          </m:sup>
                        </m:sSubSup>
                        <m:r>
                          <a:rPr lang="en-US" sz="2200" i="1">
                            <a:latin typeface="Cambria Math" panose="02040503050406030204" pitchFamily="18" charset="0"/>
                            <a:ea typeface="Cambria Math" panose="02040503050406030204" pitchFamily="18" charset="0"/>
                            <a:cs typeface="Calibri" panose="020F0502020204030204" pitchFamily="34" charset="0"/>
                          </a:rPr>
                          <m:t>,</m:t>
                        </m:r>
                        <m:sSub>
                          <m:sSubPr>
                            <m:ctrlPr>
                              <a:rPr lang="en-US" sz="2200" i="1" smtClean="0">
                                <a:latin typeface="Cambria Math" panose="02040503050406030204" pitchFamily="18" charset="0"/>
                                <a:ea typeface="Cambria Math" panose="02040503050406030204" pitchFamily="18" charset="0"/>
                                <a:cs typeface="Calibri" panose="020F0502020204030204" pitchFamily="34" charset="0"/>
                              </a:rPr>
                            </m:ctrlPr>
                          </m:sSubPr>
                          <m:e>
                            <m:r>
                              <a:rPr lang="en-US" sz="2200" b="0" i="1" smtClean="0">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200" b="0" i="0" smtClean="0">
                                <a:latin typeface="Cambria Math" panose="02040503050406030204" pitchFamily="18" charset="0"/>
                                <a:ea typeface="Cambria Math" panose="02040503050406030204" pitchFamily="18" charset="0"/>
                                <a:cs typeface="Calibri" panose="020F0502020204030204" pitchFamily="34" charset="0"/>
                              </a:rPr>
                              <m:t>nom</m:t>
                            </m:r>
                          </m:sub>
                        </m:sSub>
                      </m:e>
                    </m:d>
                    <m:r>
                      <a:rPr lang="en-US" sz="2200" b="0" i="1" smtClean="0">
                        <a:latin typeface="Cambria Math" panose="02040503050406030204" pitchFamily="18" charset="0"/>
                        <a:ea typeface="Cambria Math" panose="02040503050406030204" pitchFamily="18" charset="0"/>
                        <a:cs typeface="Calibri" panose="020F0502020204030204" pitchFamily="34" charset="0"/>
                      </a:rPr>
                      <m:t>,</m:t>
                    </m:r>
                  </m:oMath>
                </a14:m>
                <a:br>
                  <a:rPr lang="en-GB" sz="2200" b="0" i="1" dirty="0">
                    <a:latin typeface="Cambria Math" panose="02040503050406030204" pitchFamily="18" charset="0"/>
                    <a:ea typeface="Cambria Math" panose="02040503050406030204" pitchFamily="18" charset="0"/>
                    <a:cs typeface="Calibri" panose="020F0502020204030204" pitchFamily="34" charset="0"/>
                  </a:rPr>
                </a:br>
                <a:r>
                  <a:rPr lang="en-GB" sz="2200" i="1" dirty="0">
                    <a:latin typeface="Cambria Math" panose="02040503050406030204" pitchFamily="18" charset="0"/>
                    <a:ea typeface="Cambria Math" panose="02040503050406030204" pitchFamily="18" charset="0"/>
                    <a:cs typeface="Calibri" panose="020F0502020204030204" pitchFamily="34" charset="0"/>
                  </a:rPr>
                  <a:t>		                      </a:t>
                </a:r>
                <a:r>
                  <a:rPr lang="en-GB" sz="2000" dirty="0">
                    <a:latin typeface="+mj-lt"/>
                    <a:ea typeface="Cambria Math" panose="02040503050406030204" pitchFamily="18" charset="0"/>
                    <a:cs typeface="Calibri" panose="020F0502020204030204" pitchFamily="34" charset="0"/>
                  </a:rPr>
                  <a:t>where</a:t>
                </a:r>
                <a14:m>
                  <m:oMath xmlns:m="http://schemas.openxmlformats.org/officeDocument/2006/math">
                    <m:r>
                      <m:rPr>
                        <m:nor/>
                      </m:rPr>
                      <a:rPr lang="en-US" sz="2000" dirty="0">
                        <a:latin typeface="+mj-lt"/>
                        <a:ea typeface="Cambria Math" panose="02040503050406030204" pitchFamily="18" charset="0"/>
                        <a:cs typeface="Calibri" panose="020F0502020204030204" pitchFamily="34" charset="0"/>
                      </a:rPr>
                      <m:t> </m:t>
                    </m:r>
                    <m:r>
                      <m:rPr>
                        <m:nor/>
                      </m:rPr>
                      <a:rPr lang="en-US" sz="2000" b="0" i="0" dirty="0" smtClean="0">
                        <a:latin typeface="+mj-lt"/>
                        <a:ea typeface="Cambria Math" panose="02040503050406030204" pitchFamily="18" charset="0"/>
                        <a:cs typeface="Calibri" panose="020F0502020204030204" pitchFamily="34" charset="0"/>
                      </a:rPr>
                      <m:t> </m:t>
                    </m:r>
                    <m:r>
                      <m:rPr>
                        <m:sty m:val="p"/>
                      </m:rPr>
                      <a:rPr lang="el-GR" sz="2000" i="1" smtClean="0">
                        <a:latin typeface="Cambria Math" panose="02040503050406030204" pitchFamily="18" charset="0"/>
                        <a:ea typeface="Cambria Math" panose="02040503050406030204" pitchFamily="18" charset="0"/>
                        <a:cs typeface="Calibri" panose="020F0502020204030204" pitchFamily="34" charset="0"/>
                      </a:rPr>
                      <m:t>Σ</m:t>
                    </m:r>
                    <m:d>
                      <m:dPr>
                        <m:ctrlPr>
                          <a:rPr lang="en-US" sz="2000" i="1">
                            <a:latin typeface="Cambria Math" panose="02040503050406030204" pitchFamily="18" charset="0"/>
                            <a:ea typeface="Cambria Math" panose="02040503050406030204" pitchFamily="18" charset="0"/>
                            <a:cs typeface="Calibri" panose="020F0502020204030204" pitchFamily="34" charset="0"/>
                          </a:rPr>
                        </m:ctrlPr>
                      </m:dPr>
                      <m:e>
                        <m:r>
                          <a:rPr lang="en-US" sz="2000" i="1">
                            <a:latin typeface="Cambria Math" panose="02040503050406030204" pitchFamily="18" charset="0"/>
                            <a:ea typeface="Cambria Math" panose="02040503050406030204" pitchFamily="18" charset="0"/>
                            <a:cs typeface="Calibri" panose="020F0502020204030204" pitchFamily="34" charset="0"/>
                          </a:rPr>
                          <m:t>𝐼</m:t>
                        </m:r>
                        <m:r>
                          <a:rPr lang="en-US" sz="2000" i="1">
                            <a:latin typeface="Cambria Math" panose="02040503050406030204" pitchFamily="18" charset="0"/>
                            <a:ea typeface="Cambria Math" panose="02040503050406030204" pitchFamily="18" charset="0"/>
                            <a:cs typeface="Calibri" panose="020F0502020204030204" pitchFamily="34" charset="0"/>
                          </a:rPr>
                          <m:t>, </m:t>
                        </m:r>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i="1">
                                <a:latin typeface="Cambria Math" panose="02040503050406030204" pitchFamily="18" charset="0"/>
                                <a:ea typeface="Cambria Math" panose="02040503050406030204" pitchFamily="18" charset="0"/>
                                <a:cs typeface="Calibri" panose="020F0502020204030204" pitchFamily="34" charset="0"/>
                              </a:rPr>
                              <m:t>𝑆</m:t>
                            </m:r>
                          </m:e>
                          <m:sub>
                            <m:r>
                              <a:rPr lang="en-US" sz="2000" i="1">
                                <a:latin typeface="Cambria Math" panose="02040503050406030204" pitchFamily="18" charset="0"/>
                                <a:ea typeface="Cambria Math" panose="02040503050406030204" pitchFamily="18" charset="0"/>
                                <a:cs typeface="Calibri" panose="020F0502020204030204" pitchFamily="34" charset="0"/>
                              </a:rPr>
                              <m:t> </m:t>
                            </m:r>
                          </m:sub>
                          <m:sup>
                            <m:r>
                              <a:rPr lang="en-GB" sz="2000" b="0" i="1" smtClean="0">
                                <a:latin typeface="Cambria Math" panose="02040503050406030204" pitchFamily="18" charset="0"/>
                                <a:ea typeface="Cambria Math" panose="02040503050406030204" pitchFamily="18" charset="0"/>
                                <a:cs typeface="Calibri" panose="020F0502020204030204" pitchFamily="34" charset="0"/>
                              </a:rPr>
                              <m:t> </m:t>
                            </m:r>
                          </m:sup>
                        </m:sSubSup>
                        <m:r>
                          <a:rPr lang="en-US" sz="2000" i="1">
                            <a:latin typeface="Cambria Math" panose="02040503050406030204" pitchFamily="18" charset="0"/>
                            <a:ea typeface="Cambria Math" panose="02040503050406030204" pitchFamily="18" charset="0"/>
                            <a:cs typeface="Calibri" panose="020F0502020204030204" pitchFamily="34" charset="0"/>
                          </a:rPr>
                          <m:t>,</m:t>
                        </m:r>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0</m:t>
                            </m:r>
                          </m:sub>
                          <m:sup>
                            <m:r>
                              <a:rPr lang="en-GB" sz="2000" b="0" i="1" smtClean="0">
                                <a:latin typeface="Cambria Math" panose="02040503050406030204" pitchFamily="18" charset="0"/>
                                <a:ea typeface="Cambria Math" panose="02040503050406030204" pitchFamily="18" charset="0"/>
                                <a:cs typeface="Calibri" panose="020F0502020204030204" pitchFamily="34" charset="0"/>
                              </a:rPr>
                              <m:t> </m:t>
                            </m:r>
                          </m:sup>
                        </m:sSubSup>
                        <m:r>
                          <a:rPr lang="en-US" sz="2000" i="1">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𝑛𝑜𝑚</m:t>
                            </m:r>
                          </m:sub>
                        </m:sSub>
                      </m:e>
                    </m:d>
                    <m:r>
                      <a:rPr lang="en-US" sz="2000" i="1">
                        <a:latin typeface="Cambria Math" panose="02040503050406030204" pitchFamily="18" charset="0"/>
                        <a:ea typeface="Cambria Math" panose="02040503050406030204" pitchFamily="18" charset="0"/>
                        <a:cs typeface="Calibri" panose="020F0502020204030204" pitchFamily="34" charset="0"/>
                      </a:rPr>
                      <m:t>=−</m:t>
                    </m:r>
                    <m:f>
                      <m:fPr>
                        <m:ctrlPr>
                          <a:rPr lang="en-US" sz="2000" i="1">
                            <a:latin typeface="Cambria Math" panose="02040503050406030204" pitchFamily="18" charset="0"/>
                            <a:ea typeface="Cambria Math" panose="02040503050406030204" pitchFamily="18" charset="0"/>
                            <a:cs typeface="Calibri" panose="020F0502020204030204" pitchFamily="34" charset="0"/>
                          </a:rPr>
                        </m:ctrlPr>
                      </m:fPr>
                      <m:num>
                        <m:r>
                          <a:rPr lang="en-US" sz="2000" i="1">
                            <a:latin typeface="Cambria Math" panose="02040503050406030204" pitchFamily="18" charset="0"/>
                            <a:ea typeface="Cambria Math" panose="02040503050406030204" pitchFamily="18" charset="0"/>
                            <a:cs typeface="Calibri" panose="020F0502020204030204" pitchFamily="34" charset="0"/>
                          </a:rPr>
                          <m:t>1</m:t>
                        </m:r>
                      </m:num>
                      <m:den>
                        <m:r>
                          <a:rPr lang="en-US" sz="2000" i="1">
                            <a:latin typeface="Cambria Math" panose="02040503050406030204" pitchFamily="18" charset="0"/>
                            <a:ea typeface="Cambria Math" panose="02040503050406030204" pitchFamily="18" charset="0"/>
                            <a:cs typeface="Calibri" panose="020F0502020204030204" pitchFamily="34" charset="0"/>
                          </a:rPr>
                          <m:t>2</m:t>
                        </m:r>
                      </m:den>
                    </m:f>
                    <m:d>
                      <m:dPr>
                        <m:begChr m:val="["/>
                        <m:endChr m:val="]"/>
                        <m:ctrlPr>
                          <a:rPr lang="en-US" sz="2000" i="1" smtClean="0">
                            <a:latin typeface="Cambria Math" panose="02040503050406030204" pitchFamily="18" charset="0"/>
                            <a:ea typeface="Cambria Math" panose="02040503050406030204" pitchFamily="18" charset="0"/>
                            <a:cs typeface="Calibri" panose="020F0502020204030204" pitchFamily="34" charset="0"/>
                          </a:rPr>
                        </m:ctrlPr>
                      </m:dPr>
                      <m:e>
                        <m:r>
                          <a:rPr lang="en-US" sz="2000" i="1">
                            <a:latin typeface="Cambria Math" panose="02040503050406030204" pitchFamily="18" charset="0"/>
                            <a:ea typeface="Cambria Math" panose="02040503050406030204" pitchFamily="18" charset="0"/>
                            <a:cs typeface="Calibri" panose="020F0502020204030204" pitchFamily="34" charset="0"/>
                          </a:rPr>
                          <m:t>1+</m:t>
                        </m:r>
                        <m:func>
                          <m:funcPr>
                            <m:ctrlPr>
                              <a:rPr lang="en-US" sz="2000" i="1">
                                <a:latin typeface="Cambria Math" panose="02040503050406030204" pitchFamily="18" charset="0"/>
                                <a:ea typeface="Cambria Math" panose="02040503050406030204" pitchFamily="18" charset="0"/>
                                <a:cs typeface="Calibri" panose="020F0502020204030204" pitchFamily="34" charset="0"/>
                              </a:rPr>
                            </m:ctrlPr>
                          </m:funcPr>
                          <m:fName>
                            <m:r>
                              <m:rPr>
                                <m:sty m:val="p"/>
                              </m:rPr>
                              <a:rPr lang="en-US" sz="2000">
                                <a:latin typeface="Cambria Math" panose="02040503050406030204" pitchFamily="18" charset="0"/>
                                <a:ea typeface="Cambria Math" panose="02040503050406030204" pitchFamily="18" charset="0"/>
                                <a:cs typeface="Calibri" panose="020F0502020204030204" pitchFamily="34" charset="0"/>
                              </a:rPr>
                              <m:t>erf</m:t>
                            </m:r>
                          </m:fName>
                          <m:e>
                            <m:d>
                              <m:dPr>
                                <m:ctrlPr>
                                  <a:rPr lang="en-US" sz="2000" i="1">
                                    <a:latin typeface="Cambria Math" panose="02040503050406030204" pitchFamily="18" charset="0"/>
                                    <a:ea typeface="Cambria Math" panose="02040503050406030204" pitchFamily="18" charset="0"/>
                                    <a:cs typeface="Calibri" panose="020F0502020204030204" pitchFamily="34" charset="0"/>
                                  </a:rPr>
                                </m:ctrlPr>
                              </m:dPr>
                              <m:e>
                                <m:r>
                                  <a:rPr lang="en-US" sz="2000" i="1">
                                    <a:latin typeface="Cambria Math" panose="02040503050406030204" pitchFamily="18" charset="0"/>
                                    <a:ea typeface="Cambria Math" panose="02040503050406030204" pitchFamily="18" charset="0"/>
                                    <a:cs typeface="Calibri" panose="020F0502020204030204" pitchFamily="34" charset="0"/>
                                  </a:rPr>
                                  <m:t>𝑆</m:t>
                                </m:r>
                                <m:d>
                                  <m:dPr>
                                    <m:ctrlPr>
                                      <a:rPr lang="en-US" sz="2000" i="1">
                                        <a:latin typeface="Cambria Math" panose="02040503050406030204" pitchFamily="18" charset="0"/>
                                        <a:ea typeface="Cambria Math" panose="02040503050406030204" pitchFamily="18" charset="0"/>
                                        <a:cs typeface="Calibri" panose="020F0502020204030204" pitchFamily="34" charset="0"/>
                                      </a:rPr>
                                    </m:ctrlPr>
                                  </m:dPr>
                                  <m:e>
                                    <m:f>
                                      <m:fPr>
                                        <m:ctrlPr>
                                          <a:rPr lang="en-US" sz="2000" i="1">
                                            <a:latin typeface="Cambria Math" panose="02040503050406030204" pitchFamily="18" charset="0"/>
                                            <a:ea typeface="Cambria Math" panose="02040503050406030204" pitchFamily="18" charset="0"/>
                                            <a:cs typeface="Calibri" panose="020F0502020204030204" pitchFamily="34" charset="0"/>
                                          </a:rPr>
                                        </m:ctrlPr>
                                      </m:fPr>
                                      <m:num>
                                        <m:d>
                                          <m:dPr>
                                            <m:begChr m:val="|"/>
                                            <m:endChr m:val="|"/>
                                            <m:ctrlPr>
                                              <a:rPr lang="en-US" sz="2000" i="1">
                                                <a:latin typeface="Cambria Math" panose="02040503050406030204" pitchFamily="18" charset="0"/>
                                                <a:ea typeface="Cambria Math" panose="02040503050406030204" pitchFamily="18" charset="0"/>
                                                <a:cs typeface="Calibri" panose="020F0502020204030204" pitchFamily="34" charset="0"/>
                                              </a:rPr>
                                            </m:ctrlPr>
                                          </m:dPr>
                                          <m:e>
                                            <m:r>
                                              <a:rPr lang="en-US" sz="2000" i="1">
                                                <a:latin typeface="Cambria Math" panose="02040503050406030204" pitchFamily="18" charset="0"/>
                                                <a:ea typeface="Cambria Math" panose="02040503050406030204" pitchFamily="18" charset="0"/>
                                                <a:cs typeface="Calibri" panose="020F0502020204030204" pitchFamily="34" charset="0"/>
                                              </a:rPr>
                                              <m:t>𝐼</m:t>
                                            </m:r>
                                          </m:e>
                                        </m:d>
                                        <m:r>
                                          <a:rPr lang="en-US" sz="2000" i="1">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0</m:t>
                                            </m:r>
                                          </m:sub>
                                        </m:sSub>
                                      </m:num>
                                      <m:den>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a:latin typeface="Cambria Math" panose="02040503050406030204" pitchFamily="18" charset="0"/>
                                                <a:ea typeface="Cambria Math" panose="02040503050406030204" pitchFamily="18" charset="0"/>
                                                <a:cs typeface="Calibri" panose="020F0502020204030204" pitchFamily="34" charset="0"/>
                                              </a:rPr>
                                              <m:t>nom</m:t>
                                            </m:r>
                                          </m:sub>
                                        </m:sSub>
                                      </m:den>
                                    </m:f>
                                  </m:e>
                                </m:d>
                              </m:e>
                            </m:d>
                          </m:e>
                        </m:func>
                      </m:e>
                    </m:d>
                    <m:r>
                      <a:rPr lang="en-US" sz="2000" b="0" i="1" smtClean="0">
                        <a:latin typeface="Cambria Math" panose="02040503050406030204" pitchFamily="18" charset="0"/>
                        <a:ea typeface="Cambria Math" panose="02040503050406030204" pitchFamily="18" charset="0"/>
                        <a:cs typeface="Calibri" panose="020F0502020204030204" pitchFamily="34" charset="0"/>
                      </a:rPr>
                      <m:t>,</m:t>
                    </m:r>
                    <m:r>
                      <a:rPr lang="en-GB" sz="2000" b="0" i="1" smtClean="0">
                        <a:latin typeface="Cambria Math" panose="02040503050406030204" pitchFamily="18" charset="0"/>
                        <a:ea typeface="Cambria Math" panose="02040503050406030204" pitchFamily="18" charset="0"/>
                        <a:cs typeface="Calibri" panose="020F0502020204030204" pitchFamily="34" charset="0"/>
                      </a:rPr>
                      <m:t> </m:t>
                    </m:r>
                    <m:func>
                      <m:funcPr>
                        <m:ctrlPr>
                          <a:rPr lang="en-US" sz="2000" i="1">
                            <a:latin typeface="Cambria Math" panose="02040503050406030204" pitchFamily="18" charset="0"/>
                            <a:cs typeface="Calibri" panose="020F0502020204030204" pitchFamily="34" charset="0"/>
                          </a:rPr>
                        </m:ctrlPr>
                      </m:funcPr>
                      <m:fName>
                        <m:r>
                          <m:rPr>
                            <m:sty m:val="p"/>
                          </m:rPr>
                          <a:rPr lang="en-US" sz="2000">
                            <a:latin typeface="Cambria Math" panose="02040503050406030204" pitchFamily="18" charset="0"/>
                            <a:cs typeface="Calibri" panose="020F0502020204030204" pitchFamily="34" charset="0"/>
                          </a:rPr>
                          <m:t>erf</m:t>
                        </m:r>
                      </m:fName>
                      <m:e>
                        <m:d>
                          <m:dPr>
                            <m:ctrlPr>
                              <a:rPr lang="en-US" sz="2000" i="1">
                                <a:latin typeface="Cambria Math" panose="02040503050406030204" pitchFamily="18" charset="0"/>
                                <a:cs typeface="Calibri" panose="020F0502020204030204" pitchFamily="34" charset="0"/>
                              </a:rPr>
                            </m:ctrlPr>
                          </m:dPr>
                          <m:e>
                            <m:r>
                              <a:rPr lang="en-US" sz="2000" i="1">
                                <a:latin typeface="Cambria Math" panose="02040503050406030204" pitchFamily="18" charset="0"/>
                                <a:cs typeface="Calibri" panose="020F0502020204030204" pitchFamily="34" charset="0"/>
                              </a:rPr>
                              <m:t>𝑥</m:t>
                            </m:r>
                          </m:e>
                        </m:d>
                      </m:e>
                    </m:func>
                    <m:r>
                      <a:rPr lang="en-US" sz="2000" i="1">
                        <a:latin typeface="Cambria Math" panose="02040503050406030204" pitchFamily="18" charset="0"/>
                        <a:cs typeface="Calibri" panose="020F0502020204030204" pitchFamily="34" charset="0"/>
                      </a:rPr>
                      <m:t>=</m:t>
                    </m:r>
                    <m:f>
                      <m:fPr>
                        <m:ctrlPr>
                          <a:rPr lang="en-US" sz="2000" i="1">
                            <a:latin typeface="Cambria Math" panose="02040503050406030204" pitchFamily="18" charset="0"/>
                            <a:cs typeface="Calibri" panose="020F0502020204030204" pitchFamily="34" charset="0"/>
                          </a:rPr>
                        </m:ctrlPr>
                      </m:fPr>
                      <m:num>
                        <m:r>
                          <a:rPr lang="en-US" sz="2000" i="1">
                            <a:latin typeface="Cambria Math" panose="02040503050406030204" pitchFamily="18" charset="0"/>
                            <a:cs typeface="Calibri" panose="020F0502020204030204" pitchFamily="34" charset="0"/>
                          </a:rPr>
                          <m:t>2</m:t>
                        </m:r>
                      </m:num>
                      <m:den>
                        <m:rad>
                          <m:radPr>
                            <m:degHide m:val="on"/>
                            <m:ctrlPr>
                              <a:rPr lang="en-US" sz="2000" i="1">
                                <a:latin typeface="Cambria Math" panose="02040503050406030204" pitchFamily="18" charset="0"/>
                                <a:cs typeface="Calibri" panose="020F0502020204030204" pitchFamily="34" charset="0"/>
                              </a:rPr>
                            </m:ctrlPr>
                          </m:radPr>
                          <m:deg/>
                          <m:e>
                            <m:r>
                              <a:rPr lang="en-US" sz="2000" i="1">
                                <a:latin typeface="Cambria Math" panose="02040503050406030204" pitchFamily="18" charset="0"/>
                                <a:ea typeface="Cambria Math" panose="02040503050406030204" pitchFamily="18" charset="0"/>
                                <a:cs typeface="Calibri" panose="020F0502020204030204" pitchFamily="34" charset="0"/>
                              </a:rPr>
                              <m:t>𝜋</m:t>
                            </m:r>
                          </m:e>
                        </m:rad>
                      </m:den>
                    </m:f>
                    <m:nary>
                      <m:naryPr>
                        <m:ctrlPr>
                          <a:rPr lang="en-US" sz="2000" i="1">
                            <a:latin typeface="Cambria Math" panose="02040503050406030204" pitchFamily="18" charset="0"/>
                            <a:cs typeface="Calibri" panose="020F0502020204030204" pitchFamily="34" charset="0"/>
                          </a:rPr>
                        </m:ctrlPr>
                      </m:naryPr>
                      <m:sub>
                        <m:r>
                          <m:rPr>
                            <m:brk m:alnAt="23"/>
                          </m:rPr>
                          <a:rPr lang="en-US" sz="2000" i="1">
                            <a:latin typeface="Cambria Math" panose="02040503050406030204" pitchFamily="18" charset="0"/>
                            <a:cs typeface="Calibri" panose="020F0502020204030204" pitchFamily="34" charset="0"/>
                          </a:rPr>
                          <m:t>0</m:t>
                        </m:r>
                      </m:sub>
                      <m:sup>
                        <m:r>
                          <a:rPr lang="en-US" sz="2000" i="1">
                            <a:latin typeface="Cambria Math" panose="02040503050406030204" pitchFamily="18" charset="0"/>
                            <a:cs typeface="Calibri" panose="020F0502020204030204" pitchFamily="34" charset="0"/>
                          </a:rPr>
                          <m:t>𝑥</m:t>
                        </m:r>
                      </m:sup>
                      <m:e>
                        <m:sSup>
                          <m:sSupPr>
                            <m:ctrlPr>
                              <a:rPr lang="en-US" sz="2000" i="1">
                                <a:latin typeface="Cambria Math" panose="02040503050406030204" pitchFamily="18" charset="0"/>
                                <a:cs typeface="Calibri" panose="020F0502020204030204" pitchFamily="34" charset="0"/>
                              </a:rPr>
                            </m:ctrlPr>
                          </m:sSupPr>
                          <m:e>
                            <m:r>
                              <a:rPr lang="en-US" sz="2000" i="1">
                                <a:latin typeface="Cambria Math" panose="02040503050406030204" pitchFamily="18" charset="0"/>
                                <a:cs typeface="Calibri" panose="020F0502020204030204" pitchFamily="34" charset="0"/>
                              </a:rPr>
                              <m:t>𝑒</m:t>
                            </m:r>
                          </m:e>
                          <m:sup>
                            <m:r>
                              <a:rPr lang="en-US" sz="2000" i="1">
                                <a:latin typeface="Cambria Math" panose="02040503050406030204" pitchFamily="18" charset="0"/>
                                <a:cs typeface="Calibri" panose="020F0502020204030204" pitchFamily="34" charset="0"/>
                              </a:rPr>
                              <m:t>−</m:t>
                            </m:r>
                            <m:sSup>
                              <m:sSupPr>
                                <m:ctrlPr>
                                  <a:rPr lang="en-US" sz="2000" i="1">
                                    <a:latin typeface="Cambria Math" panose="02040503050406030204" pitchFamily="18" charset="0"/>
                                    <a:cs typeface="Calibri" panose="020F0502020204030204" pitchFamily="34" charset="0"/>
                                  </a:rPr>
                                </m:ctrlPr>
                              </m:sSupPr>
                              <m:e>
                                <m:r>
                                  <a:rPr lang="en-US" sz="2000" i="1">
                                    <a:latin typeface="Cambria Math" panose="02040503050406030204" pitchFamily="18" charset="0"/>
                                    <a:cs typeface="Calibri" panose="020F0502020204030204" pitchFamily="34" charset="0"/>
                                  </a:rPr>
                                  <m:t>𝑡</m:t>
                                </m:r>
                              </m:e>
                              <m:sup>
                                <m:r>
                                  <a:rPr lang="en-US" sz="2000" i="1">
                                    <a:latin typeface="Cambria Math" panose="02040503050406030204" pitchFamily="18" charset="0"/>
                                    <a:cs typeface="Calibri" panose="020F0502020204030204" pitchFamily="34" charset="0"/>
                                  </a:rPr>
                                  <m:t>2</m:t>
                                </m:r>
                              </m:sup>
                            </m:sSup>
                          </m:sup>
                        </m:sSup>
                        <m:r>
                          <a:rPr lang="en-US" sz="2000" i="1">
                            <a:latin typeface="Cambria Math" panose="02040503050406030204" pitchFamily="18" charset="0"/>
                            <a:cs typeface="Calibri" panose="020F0502020204030204" pitchFamily="34" charset="0"/>
                          </a:rPr>
                          <m:t>𝑑𝑡</m:t>
                        </m:r>
                        <m:r>
                          <a:rPr lang="en-GB" sz="2000" b="0" i="1" smtClean="0">
                            <a:latin typeface="Cambria Math" panose="02040503050406030204" pitchFamily="18" charset="0"/>
                            <a:cs typeface="Calibri" panose="020F0502020204030204" pitchFamily="34" charset="0"/>
                          </a:rPr>
                          <m:t>.</m:t>
                        </m:r>
                      </m:e>
                    </m:nary>
                    <m:r>
                      <a:rPr lang="en-GB" sz="2000" b="0" i="1" smtClean="0">
                        <a:latin typeface="Cambria Math" panose="02040503050406030204" pitchFamily="18" charset="0"/>
                        <a:cs typeface="Calibri" panose="020F0502020204030204" pitchFamily="34" charset="0"/>
                      </a:rPr>
                      <m:t> </m:t>
                    </m:r>
                    <m:r>
                      <m:rPr>
                        <m:nor/>
                      </m:rPr>
                      <a:rPr lang="en-US" sz="2000" dirty="0">
                        <a:latin typeface="Calibri" panose="020F0502020204030204" pitchFamily="34" charset="0"/>
                        <a:ea typeface="Cambria Math" panose="02040503050406030204" pitchFamily="18" charset="0"/>
                        <a:cs typeface="Calibri" panose="020F0502020204030204" pitchFamily="34" charset="0"/>
                      </a:rPr>
                      <m:t>  </m:t>
                    </m:r>
                  </m:oMath>
                </a14:m>
                <a:endParaRPr lang="en-GB" sz="2000" dirty="0">
                  <a:latin typeface="Calibri" panose="020F0502020204030204" pitchFamily="34" charset="0"/>
                  <a:cs typeface="Calibri" panose="020F0502020204030204" pitchFamily="34" charset="0"/>
                </a:endParaRPr>
              </a:p>
              <a:p>
                <a:br>
                  <a:rPr lang="en-US" b="0" dirty="0">
                    <a:latin typeface="Calibri" panose="020F0502020204030204" pitchFamily="34" charset="0"/>
                    <a:ea typeface="Cambria Math" panose="02040503050406030204" pitchFamily="18" charset="0"/>
                    <a:cs typeface="Calibri" panose="020F0502020204030204" pitchFamily="34" charset="0"/>
                  </a:rPr>
                </a:br>
                <a:endParaRPr lang="en-GB" dirty="0"/>
              </a:p>
            </p:txBody>
          </p:sp>
        </mc:Choice>
        <mc:Fallback xmlns="">
          <p:sp>
            <p:nvSpPr>
              <p:cNvPr id="19" name="TextBox 18">
                <a:extLst>
                  <a:ext uri="{FF2B5EF4-FFF2-40B4-BE49-F238E27FC236}">
                    <a16:creationId xmlns:a16="http://schemas.microsoft.com/office/drawing/2014/main" id="{089B1982-A927-533A-129E-FE3011CE26D6}"/>
                  </a:ext>
                </a:extLst>
              </p:cNvPr>
              <p:cNvSpPr txBox="1">
                <a:spLocks noRot="1" noChangeAspect="1" noMove="1" noResize="1" noEditPoints="1" noAdjustHandles="1" noChangeArrowheads="1" noChangeShapeType="1" noTextEdit="1"/>
              </p:cNvSpPr>
              <p:nvPr/>
            </p:nvSpPr>
            <p:spPr>
              <a:xfrm>
                <a:off x="479448" y="3194215"/>
                <a:ext cx="11712551" cy="1720792"/>
              </a:xfrm>
              <a:prstGeom prst="rect">
                <a:avLst/>
              </a:prstGeom>
              <a:blipFill>
                <a:blip r:embed="rId4"/>
                <a:stretch>
                  <a:fillRect l="-677" t="-30142"/>
                </a:stretch>
              </a:blipFill>
            </p:spPr>
            <p:txBody>
              <a:bodyPr/>
              <a:lstStyle/>
              <a:p>
                <a:r>
                  <a:rPr lang="en-GB">
                    <a:noFill/>
                  </a:rPr>
                  <a:t> </a:t>
                </a:r>
              </a:p>
            </p:txBody>
          </p:sp>
        </mc:Fallback>
      </mc:AlternateContent>
      <p:sp>
        <p:nvSpPr>
          <p:cNvPr id="21" name="TextBox 20">
            <a:extLst>
              <a:ext uri="{FF2B5EF4-FFF2-40B4-BE49-F238E27FC236}">
                <a16:creationId xmlns:a16="http://schemas.microsoft.com/office/drawing/2014/main" id="{45B53CD4-B5A2-B2FB-4337-FB853F530D6B}"/>
              </a:ext>
            </a:extLst>
          </p:cNvPr>
          <p:cNvSpPr txBox="1"/>
          <p:nvPr/>
        </p:nvSpPr>
        <p:spPr>
          <a:xfrm>
            <a:off x="479449" y="4530286"/>
            <a:ext cx="8901623" cy="769441"/>
          </a:xfrm>
          <a:prstGeom prst="rect">
            <a:avLst/>
          </a:prstGeom>
          <a:noFill/>
        </p:spPr>
        <p:txBody>
          <a:bodyPr wrap="square">
            <a:spAutoFit/>
          </a:bodyPr>
          <a:lstStyle/>
          <a:p>
            <a:r>
              <a:rPr lang="en-GB" sz="2200" dirty="0">
                <a:cs typeface="Calibri" panose="020F0502020204030204" pitchFamily="34" charset="0"/>
              </a:rPr>
              <a:t>4. Residual </a:t>
            </a:r>
          </a:p>
          <a:p>
            <a:r>
              <a:rPr lang="en-GB" sz="2200" dirty="0">
                <a:cs typeface="Calibri" panose="020F0502020204030204" pitchFamily="34" charset="0"/>
              </a:rPr>
              <a:t>    Magnetization:</a:t>
            </a:r>
            <a:endParaRPr lang="en-GB" sz="2200" dirty="0"/>
          </a:p>
        </p:txBody>
      </p:sp>
      <p:sp>
        <p:nvSpPr>
          <p:cNvPr id="12" name="Content Placeholder 21">
            <a:extLst>
              <a:ext uri="{FF2B5EF4-FFF2-40B4-BE49-F238E27FC236}">
                <a16:creationId xmlns:a16="http://schemas.microsoft.com/office/drawing/2014/main" id="{3666DFC3-0475-78E7-71E2-CE687BE3CF8B}"/>
              </a:ext>
            </a:extLst>
          </p:cNvPr>
          <p:cNvSpPr txBox="1">
            <a:spLocks noGrp="1"/>
          </p:cNvSpPr>
          <p:nvPr>
            <p:ph idx="1"/>
          </p:nvPr>
        </p:nvSpPr>
        <p:spPr>
          <a:xfrm>
            <a:off x="0" y="6026952"/>
            <a:ext cx="12192000" cy="307777"/>
          </a:xfrm>
          <a:prstGeom prst="rect">
            <a:avLst/>
          </a:prstGeom>
          <a:solidFill>
            <a:srgbClr val="BEBECB"/>
          </a:solidFill>
        </p:spPr>
        <p:txBody>
          <a:bodyPr wrap="square" anchor="ctr">
            <a:spAutoFit/>
          </a:bodyPr>
          <a:lstStyle/>
          <a:p>
            <a:pPr marL="571500" lvl="1" indent="-285750">
              <a:spcBef>
                <a:spcPts val="0"/>
              </a:spcBef>
            </a:pPr>
            <a:r>
              <a:rPr lang="en-GB" sz="2000" b="0" i="0" dirty="0">
                <a:solidFill>
                  <a:schemeClr val="tx1"/>
                </a:solidFill>
                <a:effectLst/>
                <a:latin typeface="+mj-lt"/>
              </a:rPr>
              <a:t>The fitting parameters are implemented in the LHC control system.</a:t>
            </a:r>
            <a:endParaRPr lang="en-US" sz="2000" b="0" dirty="0">
              <a:solidFill>
                <a:schemeClr val="tx1"/>
              </a:solidFill>
              <a:latin typeface="+mj-lt"/>
              <a:cs typeface="Calibri" panose="020F0502020204030204" pitchFamily="34"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08276D3-683F-281C-80B6-91478BAB1698}"/>
                  </a:ext>
                </a:extLst>
              </p:cNvPr>
              <p:cNvSpPr txBox="1"/>
              <p:nvPr/>
            </p:nvSpPr>
            <p:spPr>
              <a:xfrm>
                <a:off x="3619890" y="4719945"/>
                <a:ext cx="3431839" cy="668837"/>
              </a:xfrm>
              <a:prstGeom prst="rect">
                <a:avLst/>
              </a:prstGeom>
              <a:noFill/>
            </p:spPr>
            <p:txBody>
              <a:bodyPr wrap="square">
                <a:spAutoFit/>
              </a:bodyPr>
              <a:lstStyle/>
              <a:p>
                <a14:m>
                  <m:oMath xmlns:m="http://schemas.openxmlformats.org/officeDocument/2006/math">
                    <m:sSubSup>
                      <m:sSubSupPr>
                        <m:ctrlPr>
                          <a:rPr lang="en-GB" sz="2200" i="1" smtClean="0">
                            <a:latin typeface="Cambria Math" panose="02040503050406030204" pitchFamily="18" charset="0"/>
                            <a:cs typeface="Calibri" panose="020F0502020204030204" pitchFamily="34" charset="0"/>
                          </a:rPr>
                        </m:ctrlPr>
                      </m:sSubSupPr>
                      <m:e>
                        <m:r>
                          <a:rPr lang="en-US" sz="2200" i="1">
                            <a:latin typeface="Cambria Math" panose="02040503050406030204" pitchFamily="18" charset="0"/>
                            <a:cs typeface="Calibri" panose="020F0502020204030204" pitchFamily="34" charset="0"/>
                          </a:rPr>
                          <m:t>𝐵</m:t>
                        </m:r>
                      </m:e>
                      <m:sub>
                        <m:r>
                          <a:rPr lang="en-US" sz="2200" i="1">
                            <a:latin typeface="Cambria Math" panose="02040503050406030204" pitchFamily="18" charset="0"/>
                            <a:cs typeface="Calibri" panose="020F0502020204030204" pitchFamily="34" charset="0"/>
                          </a:rPr>
                          <m:t>𝑚</m:t>
                        </m:r>
                      </m:sub>
                      <m:sup>
                        <m:r>
                          <m:rPr>
                            <m:sty m:val="p"/>
                          </m:rPr>
                          <a:rPr lang="en-US" sz="2200">
                            <a:latin typeface="Cambria Math" panose="02040503050406030204" pitchFamily="18" charset="0"/>
                            <a:cs typeface="Calibri" panose="020F0502020204030204" pitchFamily="34" charset="0"/>
                          </a:rPr>
                          <m:t>res</m:t>
                        </m:r>
                        <m:r>
                          <a:rPr lang="en-US" sz="2200" i="1">
                            <a:latin typeface="Cambria Math" panose="02040503050406030204" pitchFamily="18" charset="0"/>
                            <a:cs typeface="Calibri" panose="020F0502020204030204" pitchFamily="34" charset="0"/>
                          </a:rPr>
                          <m:t> </m:t>
                        </m:r>
                      </m:sup>
                    </m:sSubSup>
                    <m:r>
                      <a:rPr lang="en-US" sz="2200" i="1">
                        <a:latin typeface="Cambria Math" panose="02040503050406030204" pitchFamily="18" charset="0"/>
                        <a:cs typeface="Calibri" panose="020F0502020204030204" pitchFamily="34" charset="0"/>
                      </a:rPr>
                      <m:t>= </m:t>
                    </m:r>
                    <m:sSubSup>
                      <m:sSubSupPr>
                        <m:ctrlPr>
                          <a:rPr lang="en-US" sz="2200" i="1">
                            <a:latin typeface="Cambria Math" panose="02040503050406030204" pitchFamily="18" charset="0"/>
                            <a:cs typeface="Calibri" panose="020F0502020204030204" pitchFamily="34" charset="0"/>
                          </a:rPr>
                        </m:ctrlPr>
                      </m:sSubSupPr>
                      <m:e>
                        <m:r>
                          <a:rPr lang="en-US" sz="2200" i="1">
                            <a:latin typeface="Cambria Math" panose="02040503050406030204" pitchFamily="18" charset="0"/>
                            <a:ea typeface="Cambria Math" panose="02040503050406030204" pitchFamily="18" charset="0"/>
                            <a:cs typeface="Calibri" panose="020F0502020204030204" pitchFamily="34" charset="0"/>
                          </a:rPr>
                          <m:t>𝜌</m:t>
                        </m:r>
                      </m:e>
                      <m:sub>
                        <m:r>
                          <a:rPr lang="en-US" sz="2200" i="1">
                            <a:latin typeface="Cambria Math" panose="02040503050406030204" pitchFamily="18" charset="0"/>
                            <a:cs typeface="Calibri" panose="020F0502020204030204" pitchFamily="34" charset="0"/>
                          </a:rPr>
                          <m:t>𝑚</m:t>
                        </m:r>
                      </m:sub>
                      <m:sup>
                        <m:r>
                          <a:rPr lang="en-US" sz="2200" i="1">
                            <a:latin typeface="Cambria Math" panose="02040503050406030204" pitchFamily="18" charset="0"/>
                            <a:cs typeface="Calibri" panose="020F0502020204030204" pitchFamily="34" charset="0"/>
                          </a:rPr>
                          <m:t> </m:t>
                        </m:r>
                      </m:sup>
                    </m:sSubSup>
                    <m:d>
                      <m:dPr>
                        <m:begChr m:val="|"/>
                        <m:endChr m:val="|"/>
                        <m:ctrlPr>
                          <a:rPr lang="en-US" sz="2200" i="1">
                            <a:latin typeface="Cambria Math" panose="02040503050406030204" pitchFamily="18" charset="0"/>
                            <a:cs typeface="Calibri" panose="020F0502020204030204" pitchFamily="34" charset="0"/>
                          </a:rPr>
                        </m:ctrlPr>
                      </m:dPr>
                      <m:e>
                        <m:r>
                          <a:rPr lang="en-US" sz="2200" i="1">
                            <a:latin typeface="Cambria Math" panose="02040503050406030204" pitchFamily="18" charset="0"/>
                            <a:cs typeface="Calibri" panose="020F0502020204030204" pitchFamily="34" charset="0"/>
                          </a:rPr>
                          <m:t>𝐼</m:t>
                        </m:r>
                      </m:e>
                    </m:d>
                    <m:sSup>
                      <m:sSupPr>
                        <m:ctrlPr>
                          <a:rPr lang="en-US" sz="2200" i="1">
                            <a:latin typeface="Cambria Math" panose="02040503050406030204" pitchFamily="18" charset="0"/>
                            <a:cs typeface="Calibri" panose="020F0502020204030204" pitchFamily="34" charset="0"/>
                          </a:rPr>
                        </m:ctrlPr>
                      </m:sSupPr>
                      <m:e>
                        <m:d>
                          <m:dPr>
                            <m:ctrlPr>
                              <a:rPr lang="en-US" sz="2200" i="1">
                                <a:latin typeface="Cambria Math" panose="02040503050406030204" pitchFamily="18" charset="0"/>
                                <a:cs typeface="Calibri" panose="020F0502020204030204" pitchFamily="34" charset="0"/>
                              </a:rPr>
                            </m:ctrlPr>
                          </m:dPr>
                          <m:e>
                            <m:f>
                              <m:fPr>
                                <m:ctrlPr>
                                  <a:rPr lang="en-US" sz="2200" i="1">
                                    <a:latin typeface="Cambria Math" panose="02040503050406030204" pitchFamily="18" charset="0"/>
                                    <a:cs typeface="Calibri" panose="020F0502020204030204" pitchFamily="34" charset="0"/>
                                  </a:rPr>
                                </m:ctrlPr>
                              </m:fPr>
                              <m:num>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𝐼</m:t>
                                    </m:r>
                                  </m:e>
                                  <m:sub>
                                    <m:r>
                                      <m:rPr>
                                        <m:sty m:val="p"/>
                                      </m:rPr>
                                      <a:rPr lang="en-US" sz="2200">
                                        <a:latin typeface="Cambria Math" panose="02040503050406030204" pitchFamily="18" charset="0"/>
                                        <a:cs typeface="Calibri" panose="020F0502020204030204" pitchFamily="34" charset="0"/>
                                      </a:rPr>
                                      <m:t>inj</m:t>
                                    </m:r>
                                  </m:sub>
                                </m:sSub>
                              </m:num>
                              <m:den>
                                <m:d>
                                  <m:dPr>
                                    <m:begChr m:val="|"/>
                                    <m:endChr m:val="|"/>
                                    <m:ctrlPr>
                                      <a:rPr lang="en-US" sz="2200" i="1">
                                        <a:latin typeface="Cambria Math" panose="02040503050406030204" pitchFamily="18" charset="0"/>
                                        <a:cs typeface="Calibri" panose="020F0502020204030204" pitchFamily="34" charset="0"/>
                                      </a:rPr>
                                    </m:ctrlPr>
                                  </m:dPr>
                                  <m:e>
                                    <m:r>
                                      <a:rPr lang="en-US" sz="2200" i="1">
                                        <a:latin typeface="Cambria Math" panose="02040503050406030204" pitchFamily="18" charset="0"/>
                                        <a:cs typeface="Calibri" panose="020F0502020204030204" pitchFamily="34" charset="0"/>
                                      </a:rPr>
                                      <m:t>𝐼</m:t>
                                    </m:r>
                                  </m:e>
                                </m:d>
                              </m:den>
                            </m:f>
                          </m:e>
                        </m:d>
                      </m:e>
                      <m:sup>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𝑟</m:t>
                            </m:r>
                          </m:e>
                          <m:sub>
                            <m:r>
                              <a:rPr lang="en-US" sz="2200" i="1">
                                <a:latin typeface="Cambria Math" panose="02040503050406030204" pitchFamily="18" charset="0"/>
                                <a:cs typeface="Calibri" panose="020F0502020204030204" pitchFamily="34" charset="0"/>
                              </a:rPr>
                              <m:t>𝑚</m:t>
                            </m:r>
                          </m:sub>
                        </m:sSub>
                      </m:sup>
                    </m:sSup>
                  </m:oMath>
                </a14:m>
                <a:r>
                  <a:rPr lang="en-US" sz="2200" dirty="0">
                    <a:latin typeface="Calibri" panose="020F0502020204030204" pitchFamily="34" charset="0"/>
                    <a:cs typeface="Calibri" panose="020F0502020204030204" pitchFamily="34" charset="0"/>
                  </a:rPr>
                  <a:t>.</a:t>
                </a:r>
              </a:p>
            </p:txBody>
          </p:sp>
        </mc:Choice>
        <mc:Fallback xmlns="">
          <p:sp>
            <p:nvSpPr>
              <p:cNvPr id="7" name="TextBox 6">
                <a:extLst>
                  <a:ext uri="{FF2B5EF4-FFF2-40B4-BE49-F238E27FC236}">
                    <a16:creationId xmlns:a16="http://schemas.microsoft.com/office/drawing/2014/main" id="{C08276D3-683F-281C-80B6-91478BAB1698}"/>
                  </a:ext>
                </a:extLst>
              </p:cNvPr>
              <p:cNvSpPr txBox="1">
                <a:spLocks noRot="1" noChangeAspect="1" noMove="1" noResize="1" noEditPoints="1" noAdjustHandles="1" noChangeArrowheads="1" noChangeShapeType="1" noTextEdit="1"/>
              </p:cNvSpPr>
              <p:nvPr/>
            </p:nvSpPr>
            <p:spPr>
              <a:xfrm>
                <a:off x="3619890" y="4719945"/>
                <a:ext cx="3431839" cy="668837"/>
              </a:xfrm>
              <a:prstGeom prst="rect">
                <a:avLst/>
              </a:prstGeom>
              <a:blipFill>
                <a:blip r:embed="rId5"/>
                <a:stretch>
                  <a:fillRect b="-272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F33D394-63A8-339B-2F02-B8567E5ECDFE}"/>
                  </a:ext>
                </a:extLst>
              </p:cNvPr>
              <p:cNvSpPr txBox="1"/>
              <p:nvPr/>
            </p:nvSpPr>
            <p:spPr>
              <a:xfrm>
                <a:off x="8659615" y="4907312"/>
                <a:ext cx="2512290"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GB" sz="2000" i="1" smtClean="0">
                              <a:latin typeface="Cambria Math" panose="02040503050406030204" pitchFamily="18" charset="0"/>
                              <a:cs typeface="Calibri" panose="020F0502020204030204" pitchFamily="34" charset="0"/>
                            </a:rPr>
                          </m:ctrlPr>
                        </m:sSubSupPr>
                        <m:e>
                          <m:r>
                            <a:rPr lang="en-US" sz="2000" i="1">
                              <a:latin typeface="Cambria Math" panose="02040503050406030204" pitchFamily="18" charset="0"/>
                              <a:cs typeface="Calibri" panose="020F0502020204030204" pitchFamily="34" charset="0"/>
                            </a:rPr>
                            <m:t>𝑚</m:t>
                          </m:r>
                        </m:e>
                        <m:sub>
                          <m:r>
                            <a:rPr lang="en-US" sz="2000" b="0" i="1" smtClean="0">
                              <a:latin typeface="Cambria Math" panose="02040503050406030204" pitchFamily="18" charset="0"/>
                              <a:cs typeface="Calibri" panose="020F0502020204030204" pitchFamily="34" charset="0"/>
                            </a:rPr>
                            <m:t> </m:t>
                          </m:r>
                        </m:sub>
                        <m:sup>
                          <m:r>
                            <a:rPr lang="en-US" sz="2000" b="0" i="0" smtClean="0">
                              <a:latin typeface="Cambria Math" panose="02040503050406030204" pitchFamily="18" charset="0"/>
                              <a:cs typeface="Calibri" panose="020F0502020204030204" pitchFamily="34" charset="0"/>
                            </a:rPr>
                            <m:t> </m:t>
                          </m:r>
                          <m:r>
                            <a:rPr lang="en-US" sz="2000" i="1">
                              <a:latin typeface="Cambria Math" panose="02040503050406030204" pitchFamily="18" charset="0"/>
                              <a:cs typeface="Calibri" panose="020F0502020204030204" pitchFamily="34" charset="0"/>
                            </a:rPr>
                            <m:t> </m:t>
                          </m:r>
                        </m:sup>
                      </m:sSubSup>
                      <m:r>
                        <a:rPr lang="en-US" sz="2000" i="1" smtClean="0">
                          <a:latin typeface="Cambria Math" panose="02040503050406030204" pitchFamily="18" charset="0"/>
                          <a:cs typeface="Calibri" panose="020F0502020204030204" pitchFamily="34" charset="0"/>
                        </a:rPr>
                        <m:t>−</m:t>
                      </m:r>
                      <m:r>
                        <m:rPr>
                          <m:sty m:val="p"/>
                        </m:rPr>
                        <a:rPr lang="en-US" sz="2000" b="0" i="0" smtClean="0">
                          <a:latin typeface="Cambria Math" panose="02040503050406030204" pitchFamily="18" charset="0"/>
                          <a:cs typeface="Calibri" panose="020F0502020204030204" pitchFamily="34" charset="0"/>
                        </a:rPr>
                        <m:t>multipole</m:t>
                      </m:r>
                      <m:r>
                        <a:rPr lang="en-US" sz="2000" b="0" i="0" smtClean="0">
                          <a:latin typeface="Cambria Math" panose="02040503050406030204" pitchFamily="18" charset="0"/>
                          <a:cs typeface="Calibri" panose="020F0502020204030204" pitchFamily="34" charset="0"/>
                        </a:rPr>
                        <m:t> </m:t>
                      </m:r>
                      <m:r>
                        <m:rPr>
                          <m:sty m:val="p"/>
                        </m:rPr>
                        <a:rPr lang="en-US" sz="2000" b="0" i="0" smtClean="0">
                          <a:latin typeface="Cambria Math" panose="02040503050406030204" pitchFamily="18" charset="0"/>
                          <a:cs typeface="Calibri" panose="020F0502020204030204" pitchFamily="34" charset="0"/>
                        </a:rPr>
                        <m:t>order</m:t>
                      </m:r>
                    </m:oMath>
                  </m:oMathPara>
                </a14:m>
                <a:endParaRPr lang="en-GB" sz="2000" dirty="0"/>
              </a:p>
            </p:txBody>
          </p:sp>
        </mc:Choice>
        <mc:Fallback xmlns="">
          <p:sp>
            <p:nvSpPr>
              <p:cNvPr id="8" name="TextBox 7">
                <a:extLst>
                  <a:ext uri="{FF2B5EF4-FFF2-40B4-BE49-F238E27FC236}">
                    <a16:creationId xmlns:a16="http://schemas.microsoft.com/office/drawing/2014/main" id="{AF33D394-63A8-339B-2F02-B8567E5ECDFE}"/>
                  </a:ext>
                </a:extLst>
              </p:cNvPr>
              <p:cNvSpPr txBox="1">
                <a:spLocks noRot="1" noChangeAspect="1" noMove="1" noResize="1" noEditPoints="1" noAdjustHandles="1" noChangeArrowheads="1" noChangeShapeType="1" noTextEdit="1"/>
              </p:cNvSpPr>
              <p:nvPr/>
            </p:nvSpPr>
            <p:spPr>
              <a:xfrm>
                <a:off x="8659615" y="4907312"/>
                <a:ext cx="2512290" cy="400110"/>
              </a:xfrm>
              <a:prstGeom prst="rect">
                <a:avLst/>
              </a:prstGeom>
              <a:blipFill>
                <a:blip r:embed="rId6"/>
                <a:stretch>
                  <a:fillRect b="-16667"/>
                </a:stretch>
              </a:blipFill>
            </p:spPr>
            <p:txBody>
              <a:bodyPr/>
              <a:lstStyle/>
              <a:p>
                <a:r>
                  <a:rPr lang="en-GB">
                    <a:noFill/>
                  </a:rPr>
                  <a:t> </a:t>
                </a:r>
              </a:p>
            </p:txBody>
          </p:sp>
        </mc:Fallback>
      </mc:AlternateContent>
      <p:sp>
        <p:nvSpPr>
          <p:cNvPr id="2" name="Date Placeholder 3">
            <a:extLst>
              <a:ext uri="{FF2B5EF4-FFF2-40B4-BE49-F238E27FC236}">
                <a16:creationId xmlns:a16="http://schemas.microsoft.com/office/drawing/2014/main" id="{2423F561-594F-1716-6A31-6B50923C97B7}"/>
              </a:ext>
            </a:extLst>
          </p:cNvPr>
          <p:cNvSpPr>
            <a:spLocks noGrp="1"/>
          </p:cNvSpPr>
          <p:nvPr>
            <p:ph type="dt" sz="half" idx="10"/>
          </p:nvPr>
        </p:nvSpPr>
        <p:spPr>
          <a:xfrm>
            <a:off x="3457213" y="6368014"/>
            <a:ext cx="944159" cy="365125"/>
          </a:xfrm>
        </p:spPr>
        <p:txBody>
          <a:bodyPr/>
          <a:lstStyle/>
          <a:p>
            <a:r>
              <a:rPr lang="en-US" sz="1200" dirty="0"/>
              <a:t>12/07/2023</a:t>
            </a:r>
          </a:p>
        </p:txBody>
      </p:sp>
      <p:sp>
        <p:nvSpPr>
          <p:cNvPr id="13" name="TextBox 12">
            <a:extLst>
              <a:ext uri="{FF2B5EF4-FFF2-40B4-BE49-F238E27FC236}">
                <a16:creationId xmlns:a16="http://schemas.microsoft.com/office/drawing/2014/main" id="{D0A9AE7F-58A0-A9D6-2B7F-774ADEC264D9}"/>
              </a:ext>
            </a:extLst>
          </p:cNvPr>
          <p:cNvSpPr txBox="1"/>
          <p:nvPr/>
        </p:nvSpPr>
        <p:spPr>
          <a:xfrm>
            <a:off x="8614492" y="4832342"/>
            <a:ext cx="3158837" cy="830997"/>
          </a:xfrm>
          <a:prstGeom prst="rect">
            <a:avLst/>
          </a:prstGeom>
          <a:solidFill>
            <a:schemeClr val="bg1"/>
          </a:solidFill>
          <a:ln w="28575">
            <a:solidFill>
              <a:schemeClr val="accent1"/>
            </a:solidFill>
          </a:ln>
        </p:spPr>
        <p:txBody>
          <a:bodyPr wrap="square">
            <a:spAutoFit/>
          </a:bodyPr>
          <a:lstStyle/>
          <a:p>
            <a:r>
              <a:rPr lang="en-GB" sz="1600" dirty="0">
                <a:latin typeface="Aarial"/>
              </a:rPr>
              <a:t>M</a:t>
            </a:r>
            <a:r>
              <a:rPr lang="en-GB" sz="1600" b="0" i="0" dirty="0">
                <a:effectLst/>
                <a:latin typeface="Aarial"/>
              </a:rPr>
              <a:t>ore information: </a:t>
            </a:r>
            <a:br>
              <a:rPr lang="en-GB" sz="1600" b="0" i="0" dirty="0">
                <a:effectLst/>
                <a:latin typeface="Aarial"/>
              </a:rPr>
            </a:br>
            <a:r>
              <a:rPr lang="en-GB" sz="1600" b="0" i="0" dirty="0">
                <a:effectLst/>
                <a:latin typeface="Aarial"/>
              </a:rPr>
              <a:t>FiDeL Website</a:t>
            </a:r>
            <a:r>
              <a:rPr lang="en-GB" sz="1600" dirty="0">
                <a:latin typeface="Aarial"/>
              </a:rPr>
              <a:t>, </a:t>
            </a:r>
            <a:r>
              <a:rPr lang="en-GB" sz="1600" dirty="0">
                <a:latin typeface="Aarial"/>
                <a:hlinkClick r:id="rId7">
                  <a:extLst>
                    <a:ext uri="{A12FA001-AC4F-418D-AE19-62706E023703}">
                      <ahyp:hlinkClr xmlns:ahyp="http://schemas.microsoft.com/office/drawing/2018/hyperlinkcolor" val="tx"/>
                    </a:ext>
                  </a:extLst>
                </a:hlinkClick>
              </a:rPr>
              <a:t>https://lhc-div-mms.web.cern.ch/tests/MAG/Fidel/</a:t>
            </a:r>
            <a:endParaRPr lang="en-GB" sz="1600" b="0" i="0" dirty="0">
              <a:effectLst/>
              <a:latin typeface="Aarial"/>
            </a:endParaRPr>
          </a:p>
        </p:txBody>
      </p:sp>
    </p:spTree>
    <p:extLst>
      <p:ext uri="{BB962C8B-B14F-4D97-AF65-F5344CB8AC3E}">
        <p14:creationId xmlns:p14="http://schemas.microsoft.com/office/powerpoint/2010/main" val="83650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804933"/>
          </a:xfrm>
        </p:spPr>
        <p:txBody>
          <a:bodyPr/>
          <a:lstStyle/>
          <a:p>
            <a:r>
              <a:rPr lang="en-US" dirty="0"/>
              <a:t>MCBXF B / A</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7" name="Picture 6">
            <a:extLst>
              <a:ext uri="{FF2B5EF4-FFF2-40B4-BE49-F238E27FC236}">
                <a16:creationId xmlns:a16="http://schemas.microsoft.com/office/drawing/2014/main" id="{E8EE4BD5-724B-4628-9929-9678884ED45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4125" y="1391993"/>
            <a:ext cx="4937840" cy="3544860"/>
          </a:xfrm>
          <a:prstGeom prst="rect">
            <a:avLst/>
          </a:prstGeom>
        </p:spPr>
      </p:pic>
      <p:graphicFrame>
        <p:nvGraphicFramePr>
          <p:cNvPr id="2" name="Table 7">
            <a:extLst>
              <a:ext uri="{FF2B5EF4-FFF2-40B4-BE49-F238E27FC236}">
                <a16:creationId xmlns:a16="http://schemas.microsoft.com/office/drawing/2014/main" id="{61FEEAA8-41B4-420B-B4C9-71279E7E262E}"/>
              </a:ext>
            </a:extLst>
          </p:cNvPr>
          <p:cNvGraphicFramePr>
            <a:graphicFrameLocks noGrp="1"/>
          </p:cNvGraphicFramePr>
          <p:nvPr>
            <p:extLst>
              <p:ext uri="{D42A27DB-BD31-4B8C-83A1-F6EECF244321}">
                <p14:modId xmlns:p14="http://schemas.microsoft.com/office/powerpoint/2010/main" val="1457192724"/>
              </p:ext>
            </p:extLst>
          </p:nvPr>
        </p:nvGraphicFramePr>
        <p:xfrm>
          <a:off x="6894646" y="1556976"/>
          <a:ext cx="4553527" cy="2165427"/>
        </p:xfrm>
        <a:graphic>
          <a:graphicData uri="http://schemas.openxmlformats.org/drawingml/2006/table">
            <a:tbl>
              <a:tblPr firstRow="1" bandRow="1">
                <a:tableStyleId>{9D7B26C5-4107-4FEC-AEDC-1716B250A1EF}</a:tableStyleId>
              </a:tblPr>
              <a:tblGrid>
                <a:gridCol w="2543061">
                  <a:extLst>
                    <a:ext uri="{9D8B030D-6E8A-4147-A177-3AD203B41FA5}">
                      <a16:colId xmlns:a16="http://schemas.microsoft.com/office/drawing/2014/main" val="2876995091"/>
                    </a:ext>
                  </a:extLst>
                </a:gridCol>
                <a:gridCol w="2010466">
                  <a:extLst>
                    <a:ext uri="{9D8B030D-6E8A-4147-A177-3AD203B41FA5}">
                      <a16:colId xmlns:a16="http://schemas.microsoft.com/office/drawing/2014/main" val="2926663655"/>
                    </a:ext>
                  </a:extLst>
                </a:gridCol>
              </a:tblGrid>
              <a:tr h="325569">
                <a:tc>
                  <a:txBody>
                    <a:bodyPr/>
                    <a:lstStyle/>
                    <a:p>
                      <a:r>
                        <a:rPr lang="en-US" sz="2000" b="1" dirty="0">
                          <a:solidFill>
                            <a:srgbClr val="0033A0"/>
                          </a:solidFill>
                          <a:latin typeface="+mj-lt"/>
                        </a:rPr>
                        <a:t>Parameter </a:t>
                      </a:r>
                      <a:endParaRPr lang="en-GB" sz="2000" b="1" dirty="0">
                        <a:solidFill>
                          <a:srgbClr val="0033A0"/>
                        </a:solidFill>
                        <a:latin typeface="+mj-lt"/>
                      </a:endParaRPr>
                    </a:p>
                  </a:txBody>
                  <a:tcPr/>
                </a:tc>
                <a:tc>
                  <a:txBody>
                    <a:bodyPr/>
                    <a:lstStyle/>
                    <a:p>
                      <a:pPr algn="ctr"/>
                      <a:r>
                        <a:rPr lang="en-US" sz="2000" b="1" dirty="0">
                          <a:solidFill>
                            <a:srgbClr val="0033A0"/>
                          </a:solidFill>
                          <a:latin typeface="+mj-lt"/>
                        </a:rPr>
                        <a:t>Value (B / A)</a:t>
                      </a:r>
                      <a:endParaRPr lang="en-GB" sz="2000" b="1" dirty="0">
                        <a:solidFill>
                          <a:srgbClr val="0033A0"/>
                        </a:solidFill>
                        <a:latin typeface="+mj-lt"/>
                      </a:endParaRPr>
                    </a:p>
                  </a:txBody>
                  <a:tcPr/>
                </a:tc>
                <a:extLst>
                  <a:ext uri="{0D108BD9-81ED-4DB2-BD59-A6C34878D82A}">
                    <a16:rowId xmlns:a16="http://schemas.microsoft.com/office/drawing/2014/main" val="488867472"/>
                  </a:ext>
                </a:extLst>
              </a:tr>
              <a:tr h="325569">
                <a:tc>
                  <a:txBody>
                    <a:bodyPr/>
                    <a:lstStyle/>
                    <a:p>
                      <a:pPr algn="l"/>
                      <a:r>
                        <a:rPr lang="en-GB" sz="2000" dirty="0">
                          <a:solidFill>
                            <a:srgbClr val="0033A0"/>
                          </a:solidFill>
                          <a:latin typeface="+mj-lt"/>
                        </a:rPr>
                        <a:t>Aperture (mm)</a:t>
                      </a:r>
                    </a:p>
                  </a:txBody>
                  <a:tcPr anchor="ctr"/>
                </a:tc>
                <a:tc>
                  <a:txBody>
                    <a:bodyPr/>
                    <a:lstStyle/>
                    <a:p>
                      <a:pPr algn="ctr"/>
                      <a:r>
                        <a:rPr lang="en-US" sz="2000" dirty="0">
                          <a:solidFill>
                            <a:srgbClr val="0033A0"/>
                          </a:solidFill>
                          <a:latin typeface="+mj-lt"/>
                        </a:rPr>
                        <a:t>150</a:t>
                      </a:r>
                      <a:endParaRPr lang="en-GB" sz="2000" dirty="0">
                        <a:solidFill>
                          <a:srgbClr val="0033A0"/>
                        </a:solidFill>
                        <a:latin typeface="+mj-lt"/>
                      </a:endParaRPr>
                    </a:p>
                  </a:txBody>
                  <a:tcPr anchor="ctr"/>
                </a:tc>
                <a:extLst>
                  <a:ext uri="{0D108BD9-81ED-4DB2-BD59-A6C34878D82A}">
                    <a16:rowId xmlns:a16="http://schemas.microsoft.com/office/drawing/2014/main" val="510373165"/>
                  </a:ext>
                </a:extLst>
              </a:tr>
              <a:tr h="3399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rgbClr val="0033A0"/>
                          </a:solidFill>
                          <a:latin typeface="+mj-lt"/>
                        </a:rPr>
                        <a:t>Magnetic length (m)</a:t>
                      </a:r>
                    </a:p>
                  </a:txBody>
                  <a:tcPr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2000" b="0" u="none" strike="noStrike" dirty="0">
                          <a:solidFill>
                            <a:srgbClr val="0033A0"/>
                          </a:solidFill>
                          <a:effectLst/>
                          <a:latin typeface="+mj-lt"/>
                        </a:rPr>
                        <a:t>1.2 / 2.2</a:t>
                      </a:r>
                      <a:endParaRPr lang="en-GB" sz="2000" b="0" i="0" u="none" strike="noStrike" dirty="0">
                        <a:solidFill>
                          <a:srgbClr val="0033A0"/>
                        </a:solidFill>
                        <a:effectLst/>
                        <a:latin typeface="+mj-lt"/>
                      </a:endParaRPr>
                    </a:p>
                  </a:txBody>
                  <a:tcPr marL="9525" marR="9525" marT="9525" marB="0" anchor="ctr"/>
                </a:tc>
                <a:extLst>
                  <a:ext uri="{0D108BD9-81ED-4DB2-BD59-A6C34878D82A}">
                    <a16:rowId xmlns:a16="http://schemas.microsoft.com/office/drawing/2014/main" val="2168579817"/>
                  </a:ext>
                </a:extLst>
              </a:tr>
              <a:tr h="325569">
                <a:tc>
                  <a:txBody>
                    <a:bodyPr/>
                    <a:lstStyle/>
                    <a:p>
                      <a:pPr algn="l" fontAlgn="b"/>
                      <a:r>
                        <a:rPr lang="en-GB" sz="2000" b="0" u="none" strike="noStrike" dirty="0">
                          <a:solidFill>
                            <a:srgbClr val="0033A0"/>
                          </a:solidFill>
                          <a:effectLst/>
                          <a:latin typeface="+mj-lt"/>
                        </a:rPr>
                        <a:t> Int. field (Tm)</a:t>
                      </a:r>
                      <a:endParaRPr lang="en-GB" sz="2000" b="0" i="0" u="none" strike="noStrike" dirty="0">
                        <a:solidFill>
                          <a:srgbClr val="0033A0"/>
                        </a:solidFill>
                        <a:effectLst/>
                        <a:latin typeface="+mj-lt"/>
                      </a:endParaRPr>
                    </a:p>
                  </a:txBody>
                  <a:tcPr marL="9525" marR="9525" marT="9525" marB="0" anchor="ctr"/>
                </a:tc>
                <a:tc>
                  <a:txBody>
                    <a:bodyPr/>
                    <a:lstStyle/>
                    <a:p>
                      <a:pPr algn="ctr" fontAlgn="b"/>
                      <a:r>
                        <a:rPr lang="en-GB" sz="2000" b="0" u="none" strike="noStrike" dirty="0">
                          <a:solidFill>
                            <a:srgbClr val="0033A0"/>
                          </a:solidFill>
                          <a:effectLst/>
                          <a:latin typeface="+mj-lt"/>
                        </a:rPr>
                        <a:t>2.5 / 4.5</a:t>
                      </a:r>
                      <a:endParaRPr lang="en-GB" sz="2000" b="0" i="0" u="none" strike="noStrike" dirty="0">
                        <a:solidFill>
                          <a:srgbClr val="0033A0"/>
                        </a:solidFill>
                        <a:effectLst/>
                        <a:latin typeface="+mj-lt"/>
                      </a:endParaRPr>
                    </a:p>
                  </a:txBody>
                  <a:tcPr marL="9525" marR="9525" marT="9525" marB="0" anchor="ctr"/>
                </a:tc>
                <a:extLst>
                  <a:ext uri="{0D108BD9-81ED-4DB2-BD59-A6C34878D82A}">
                    <a16:rowId xmlns:a16="http://schemas.microsoft.com/office/drawing/2014/main" val="903119688"/>
                  </a:ext>
                </a:extLst>
              </a:tr>
              <a:tr h="325569">
                <a:tc>
                  <a:txBody>
                    <a:bodyPr/>
                    <a:lstStyle/>
                    <a:p>
                      <a:pPr algn="l" fontAlgn="b"/>
                      <a:r>
                        <a:rPr lang="en-US" sz="2000" b="0" i="0" u="none" strike="noStrike" dirty="0">
                          <a:solidFill>
                            <a:srgbClr val="0033A0"/>
                          </a:solidFill>
                          <a:effectLst/>
                          <a:latin typeface="+mj-lt"/>
                        </a:rPr>
                        <a:t> Current inner (A)</a:t>
                      </a:r>
                      <a:endParaRPr lang="en-GB" sz="2000" b="0" i="0" u="none" strike="noStrike" dirty="0">
                        <a:solidFill>
                          <a:srgbClr val="0033A0"/>
                        </a:solidFill>
                        <a:effectLst/>
                        <a:latin typeface="+mj-lt"/>
                      </a:endParaRPr>
                    </a:p>
                  </a:txBody>
                  <a:tcPr marL="9525" marR="9525" marT="9525" marB="0" anchor="ctr"/>
                </a:tc>
                <a:tc>
                  <a:txBody>
                    <a:bodyPr/>
                    <a:lstStyle/>
                    <a:p>
                      <a:pPr algn="ctr" fontAlgn="b"/>
                      <a:r>
                        <a:rPr lang="en-US" sz="2000" b="0" i="0" u="none" strike="noStrike" dirty="0">
                          <a:solidFill>
                            <a:srgbClr val="0033A0"/>
                          </a:solidFill>
                          <a:effectLst/>
                          <a:latin typeface="+mj-lt"/>
                        </a:rPr>
                        <a:t>1755 / 1593</a:t>
                      </a:r>
                      <a:endParaRPr lang="en-GB" sz="2000" b="0" i="0" u="none" strike="noStrike" dirty="0">
                        <a:solidFill>
                          <a:srgbClr val="0033A0"/>
                        </a:solidFill>
                        <a:effectLst/>
                        <a:latin typeface="+mj-lt"/>
                      </a:endParaRPr>
                    </a:p>
                  </a:txBody>
                  <a:tcPr marL="9525" marR="9525" marT="9525" marB="0" anchor="ctr"/>
                </a:tc>
                <a:extLst>
                  <a:ext uri="{0D108BD9-81ED-4DB2-BD59-A6C34878D82A}">
                    <a16:rowId xmlns:a16="http://schemas.microsoft.com/office/drawing/2014/main" val="3361512424"/>
                  </a:ext>
                </a:extLst>
              </a:tr>
              <a:tr h="325569">
                <a:tc>
                  <a:txBody>
                    <a:bodyPr/>
                    <a:lstStyle/>
                    <a:p>
                      <a:pPr algn="l" fontAlgn="b"/>
                      <a:r>
                        <a:rPr lang="en-US" sz="2000" b="0" i="0" u="none" strike="noStrike" dirty="0">
                          <a:solidFill>
                            <a:srgbClr val="0033A0"/>
                          </a:solidFill>
                          <a:effectLst/>
                          <a:latin typeface="+mj-lt"/>
                        </a:rPr>
                        <a:t> Current outer (A)</a:t>
                      </a:r>
                      <a:endParaRPr lang="en-GB" sz="2000" b="0" i="0" u="none" strike="noStrike" dirty="0">
                        <a:solidFill>
                          <a:srgbClr val="0033A0"/>
                        </a:solidFill>
                        <a:effectLst/>
                        <a:latin typeface="+mj-lt"/>
                      </a:endParaRPr>
                    </a:p>
                  </a:txBody>
                  <a:tcPr marL="9525" marR="9525" marT="9525" marB="0" anchor="ctr"/>
                </a:tc>
                <a:tc>
                  <a:txBody>
                    <a:bodyPr/>
                    <a:lstStyle/>
                    <a:p>
                      <a:pPr algn="ctr" fontAlgn="b"/>
                      <a:r>
                        <a:rPr lang="en-US" sz="2000" b="0" i="0" u="none" strike="noStrike" dirty="0">
                          <a:solidFill>
                            <a:srgbClr val="0033A0"/>
                          </a:solidFill>
                          <a:effectLst/>
                          <a:latin typeface="+mj-lt"/>
                        </a:rPr>
                        <a:t>1435 / 1340</a:t>
                      </a:r>
                      <a:endParaRPr lang="en-GB" sz="2000" b="0" i="0" u="none" strike="noStrike" dirty="0">
                        <a:solidFill>
                          <a:srgbClr val="0033A0"/>
                        </a:solidFill>
                        <a:effectLst/>
                        <a:latin typeface="+mj-lt"/>
                      </a:endParaRPr>
                    </a:p>
                  </a:txBody>
                  <a:tcPr marL="9525" marR="9525" marT="9525" marB="0" anchor="ctr"/>
                </a:tc>
                <a:extLst>
                  <a:ext uri="{0D108BD9-81ED-4DB2-BD59-A6C34878D82A}">
                    <a16:rowId xmlns:a16="http://schemas.microsoft.com/office/drawing/2014/main" val="3607705690"/>
                  </a:ext>
                </a:extLst>
              </a:tr>
            </a:tbl>
          </a:graphicData>
        </a:graphic>
      </p:graphicFrame>
      <p:sp>
        <p:nvSpPr>
          <p:cNvPr id="12" name="Content Placeholder 21">
            <a:extLst>
              <a:ext uri="{FF2B5EF4-FFF2-40B4-BE49-F238E27FC236}">
                <a16:creationId xmlns:a16="http://schemas.microsoft.com/office/drawing/2014/main" id="{E315B829-C8DC-ECC4-6FD1-E1A853FDB096}"/>
              </a:ext>
            </a:extLst>
          </p:cNvPr>
          <p:cNvSpPr txBox="1">
            <a:spLocks noGrp="1"/>
          </p:cNvSpPr>
          <p:nvPr>
            <p:ph idx="1"/>
          </p:nvPr>
        </p:nvSpPr>
        <p:spPr>
          <a:xfrm>
            <a:off x="0" y="5288811"/>
            <a:ext cx="12192000" cy="715581"/>
          </a:xfrm>
          <a:prstGeom prst="rect">
            <a:avLst/>
          </a:prstGeom>
          <a:noFill/>
        </p:spPr>
        <p:txBody>
          <a:bodyPr wrap="square" anchor="ctr">
            <a:spAutoFit/>
          </a:bodyPr>
          <a:lstStyle/>
          <a:p>
            <a:pPr marL="571500" lvl="1" indent="-285750">
              <a:spcBef>
                <a:spcPts val="0"/>
              </a:spcBef>
            </a:pPr>
            <a:r>
              <a:rPr lang="en-US" sz="2200" b="0" dirty="0">
                <a:solidFill>
                  <a:srgbClr val="0033A0"/>
                </a:solidFill>
                <a:latin typeface="+mj-lt"/>
                <a:cs typeface="Calibri" panose="020F0502020204030204" pitchFamily="34" charset="0"/>
              </a:rPr>
              <a:t>Inner coil provides vertical field (main field B1, normal).</a:t>
            </a:r>
          </a:p>
          <a:p>
            <a:pPr marL="571500" lvl="1" indent="-285750">
              <a:spcBef>
                <a:spcPts val="0"/>
              </a:spcBef>
            </a:pPr>
            <a:r>
              <a:rPr lang="en-US" sz="2200" b="0" dirty="0">
                <a:solidFill>
                  <a:srgbClr val="0033A0"/>
                </a:solidFill>
                <a:latin typeface="+mj-lt"/>
                <a:cs typeface="Calibri" panose="020F0502020204030204" pitchFamily="34" charset="0"/>
              </a:rPr>
              <a:t>Outer coil provides horizontal field (main field A1, skew).</a:t>
            </a:r>
          </a:p>
        </p:txBody>
      </p:sp>
      <p:sp>
        <p:nvSpPr>
          <p:cNvPr id="8" name="Date Placeholder 3">
            <a:extLst>
              <a:ext uri="{FF2B5EF4-FFF2-40B4-BE49-F238E27FC236}">
                <a16:creationId xmlns:a16="http://schemas.microsoft.com/office/drawing/2014/main" id="{25845616-B55D-4790-2553-0AEF3934DF34}"/>
              </a:ext>
            </a:extLst>
          </p:cNvPr>
          <p:cNvSpPr>
            <a:spLocks noGrp="1"/>
          </p:cNvSpPr>
          <p:nvPr>
            <p:ph type="dt" sz="half" idx="10"/>
          </p:nvPr>
        </p:nvSpPr>
        <p:spPr>
          <a:xfrm>
            <a:off x="3457213" y="6368014"/>
            <a:ext cx="944159" cy="365125"/>
          </a:xfrm>
        </p:spPr>
        <p:txBody>
          <a:bodyPr/>
          <a:lstStyle/>
          <a:p>
            <a:r>
              <a:rPr lang="en-US" sz="1200" dirty="0"/>
              <a:t>12/07/2023</a:t>
            </a:r>
          </a:p>
        </p:txBody>
      </p:sp>
      <p:sp>
        <p:nvSpPr>
          <p:cNvPr id="4" name="TextBox 3">
            <a:extLst>
              <a:ext uri="{FF2B5EF4-FFF2-40B4-BE49-F238E27FC236}">
                <a16:creationId xmlns:a16="http://schemas.microsoft.com/office/drawing/2014/main" id="{938FCB7A-2587-D7D0-6D63-3E1FEC5F69B9}"/>
              </a:ext>
            </a:extLst>
          </p:cNvPr>
          <p:cNvSpPr txBox="1"/>
          <p:nvPr/>
        </p:nvSpPr>
        <p:spPr>
          <a:xfrm>
            <a:off x="6799208" y="3934539"/>
            <a:ext cx="4648965" cy="646331"/>
          </a:xfrm>
          <a:prstGeom prst="rect">
            <a:avLst/>
          </a:prstGeom>
          <a:noFill/>
        </p:spPr>
        <p:txBody>
          <a:bodyPr wrap="square">
            <a:spAutoFit/>
          </a:bodyPr>
          <a:lstStyle/>
          <a:p>
            <a:pPr>
              <a:buSzPct val="100000"/>
            </a:pPr>
            <a:r>
              <a:rPr lang="en-US" sz="1800" dirty="0">
                <a:solidFill>
                  <a:srgbClr val="0033A0"/>
                </a:solidFill>
                <a:cs typeface="Calibri" panose="020F0502020204030204" pitchFamily="34" charset="0"/>
              </a:rPr>
              <a:t>This presentation will focus on the MCBXFA version of the magnet.</a:t>
            </a:r>
            <a:endParaRPr lang="en-GB" sz="1800" dirty="0">
              <a:solidFill>
                <a:srgbClr val="0033A0"/>
              </a:solidFill>
              <a:cs typeface="Calibri" panose="020F0502020204030204" pitchFamily="34" charset="0"/>
            </a:endParaRPr>
          </a:p>
        </p:txBody>
      </p:sp>
    </p:spTree>
    <p:extLst>
      <p:ext uri="{BB962C8B-B14F-4D97-AF65-F5344CB8AC3E}">
        <p14:creationId xmlns:p14="http://schemas.microsoft.com/office/powerpoint/2010/main" val="4286950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1">
            <a:extLst>
              <a:ext uri="{FF2B5EF4-FFF2-40B4-BE49-F238E27FC236}">
                <a16:creationId xmlns:a16="http://schemas.microsoft.com/office/drawing/2014/main" id="{ABBE8B75-029E-4E8E-124A-4AC9EE29BEFB}"/>
              </a:ext>
            </a:extLst>
          </p:cNvPr>
          <p:cNvSpPr txBox="1">
            <a:spLocks noGrp="1"/>
          </p:cNvSpPr>
          <p:nvPr>
            <p:ph idx="1"/>
          </p:nvPr>
        </p:nvSpPr>
        <p:spPr>
          <a:xfrm>
            <a:off x="244142" y="1113090"/>
            <a:ext cx="11539871" cy="4339650"/>
          </a:xfrm>
          <a:prstGeom prst="rect">
            <a:avLst/>
          </a:prstGeom>
          <a:noFill/>
        </p:spPr>
        <p:txBody>
          <a:bodyPr wrap="square">
            <a:spAutoFit/>
          </a:bodyPr>
          <a:lstStyle/>
          <a:p>
            <a:pPr>
              <a:lnSpc>
                <a:spcPct val="100000"/>
              </a:lnSpc>
              <a:spcBef>
                <a:spcPts val="0"/>
              </a:spcBef>
              <a:buFont typeface="Calibri" panose="020F0502020204030204" pitchFamily="34" charset="0"/>
              <a:buChar char="●"/>
            </a:pPr>
            <a:r>
              <a:rPr lang="en-GB" b="0" dirty="0">
                <a:solidFill>
                  <a:srgbClr val="0033A0"/>
                </a:solidFill>
                <a:cs typeface="Calibri" panose="020F0502020204030204" pitchFamily="34" charset="0"/>
              </a:rPr>
              <a:t>A series of magnetic measurements was carried out to characterize the magnetic behaviour of the MCBXFB and MCBXFA magnets; including cycles when the inner and outer coils are powered at the same time (combined powering).</a:t>
            </a:r>
          </a:p>
          <a:p>
            <a:pPr>
              <a:lnSpc>
                <a:spcPct val="100000"/>
              </a:lnSpc>
              <a:spcBef>
                <a:spcPts val="0"/>
              </a:spcBef>
              <a:buFont typeface="Calibri" panose="020F0502020204030204" pitchFamily="34" charset="0"/>
              <a:buChar char="●"/>
            </a:pPr>
            <a:endParaRPr lang="en-GB" b="0" dirty="0">
              <a:solidFill>
                <a:srgbClr val="C00000"/>
              </a:solidFill>
              <a:cs typeface="Calibri" panose="020F0502020204030204" pitchFamily="34" charset="0"/>
            </a:endParaRPr>
          </a:p>
          <a:p>
            <a:pPr>
              <a:lnSpc>
                <a:spcPct val="100000"/>
              </a:lnSpc>
              <a:spcBef>
                <a:spcPts val="0"/>
              </a:spcBef>
              <a:buFont typeface="Calibri" panose="020F0502020204030204" pitchFamily="34" charset="0"/>
              <a:buChar char="●"/>
            </a:pPr>
            <a:endParaRPr lang="en-GB" b="0" dirty="0">
              <a:solidFill>
                <a:srgbClr val="C00000"/>
              </a:solidFill>
              <a:cs typeface="Calibri" panose="020F0502020204030204" pitchFamily="34" charset="0"/>
            </a:endParaRPr>
          </a:p>
          <a:p>
            <a:pPr>
              <a:lnSpc>
                <a:spcPct val="100000"/>
              </a:lnSpc>
              <a:spcBef>
                <a:spcPts val="0"/>
              </a:spcBef>
              <a:buFont typeface="Calibri" panose="020F0502020204030204" pitchFamily="34" charset="0"/>
              <a:buChar char="●"/>
            </a:pPr>
            <a:endParaRPr lang="en-GB" b="0" dirty="0">
              <a:solidFill>
                <a:srgbClr val="C00000"/>
              </a:solidFill>
              <a:cs typeface="Calibri" panose="020F0502020204030204" pitchFamily="34" charset="0"/>
            </a:endParaRPr>
          </a:p>
          <a:p>
            <a:pPr>
              <a:lnSpc>
                <a:spcPct val="100000"/>
              </a:lnSpc>
              <a:spcBef>
                <a:spcPts val="0"/>
              </a:spcBef>
              <a:buFont typeface="Calibri" panose="020F0502020204030204" pitchFamily="34" charset="0"/>
              <a:buChar char="●"/>
            </a:pPr>
            <a:endParaRPr lang="en-GB" b="0" dirty="0">
              <a:solidFill>
                <a:srgbClr val="C00000"/>
              </a:solidFill>
              <a:cs typeface="Calibri" panose="020F0502020204030204" pitchFamily="34" charset="0"/>
            </a:endParaRPr>
          </a:p>
          <a:p>
            <a:pPr>
              <a:lnSpc>
                <a:spcPct val="100000"/>
              </a:lnSpc>
              <a:spcBef>
                <a:spcPts val="0"/>
              </a:spcBef>
              <a:buFont typeface="Calibri" panose="020F0502020204030204" pitchFamily="34" charset="0"/>
              <a:buChar char="●"/>
            </a:pPr>
            <a:endParaRPr lang="en-GB" b="0" dirty="0">
              <a:solidFill>
                <a:srgbClr val="C00000"/>
              </a:solidFill>
              <a:cs typeface="Calibri" panose="020F0502020204030204" pitchFamily="34" charset="0"/>
            </a:endParaRPr>
          </a:p>
          <a:p>
            <a:pPr>
              <a:lnSpc>
                <a:spcPct val="100000"/>
              </a:lnSpc>
              <a:spcBef>
                <a:spcPts val="0"/>
              </a:spcBef>
              <a:buFont typeface="Calibri" panose="020F0502020204030204" pitchFamily="34" charset="0"/>
              <a:buChar char="●"/>
            </a:pPr>
            <a:endParaRPr lang="en-GB" b="0" dirty="0">
              <a:solidFill>
                <a:srgbClr val="C00000"/>
              </a:solidFill>
              <a:cs typeface="Calibri" panose="020F0502020204030204" pitchFamily="34" charset="0"/>
            </a:endParaRPr>
          </a:p>
          <a:p>
            <a:pPr marL="0" indent="0">
              <a:lnSpc>
                <a:spcPct val="100000"/>
              </a:lnSpc>
              <a:spcBef>
                <a:spcPts val="0"/>
              </a:spcBef>
              <a:buNone/>
            </a:pPr>
            <a:endParaRPr lang="en-GB" b="0" dirty="0">
              <a:solidFill>
                <a:srgbClr val="C00000"/>
              </a:solidFill>
              <a:cs typeface="Calibri" panose="020F0502020204030204" pitchFamily="34" charset="0"/>
            </a:endParaRPr>
          </a:p>
          <a:p>
            <a:pPr marL="0" indent="0">
              <a:lnSpc>
                <a:spcPct val="100000"/>
              </a:lnSpc>
              <a:spcBef>
                <a:spcPts val="0"/>
              </a:spcBef>
              <a:buNone/>
            </a:pPr>
            <a:endParaRPr lang="en-GB" b="0" dirty="0">
              <a:solidFill>
                <a:srgbClr val="C00000"/>
              </a:solidFill>
              <a:cs typeface="Calibri" panose="020F0502020204030204" pitchFamily="34" charset="0"/>
            </a:endParaRPr>
          </a:p>
          <a:p>
            <a:pPr marL="0" indent="0">
              <a:lnSpc>
                <a:spcPct val="100000"/>
              </a:lnSpc>
              <a:spcBef>
                <a:spcPts val="0"/>
              </a:spcBef>
              <a:buNone/>
            </a:pPr>
            <a:r>
              <a:rPr lang="en-GB" b="0" dirty="0">
                <a:solidFill>
                  <a:srgbClr val="C00000"/>
                </a:solidFill>
                <a:cs typeface="Calibri" panose="020F0502020204030204" pitchFamily="34" charset="0"/>
              </a:rPr>
              <a:t> </a:t>
            </a:r>
          </a:p>
        </p:txBody>
      </p:sp>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741333"/>
          </a:xfrm>
        </p:spPr>
        <p:txBody>
          <a:bodyPr/>
          <a:lstStyle/>
          <a:p>
            <a:r>
              <a:rPr lang="en-US" dirty="0"/>
              <a:t>Magnetic model for MCBXF </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2" name="Date Placeholder 3">
            <a:extLst>
              <a:ext uri="{FF2B5EF4-FFF2-40B4-BE49-F238E27FC236}">
                <a16:creationId xmlns:a16="http://schemas.microsoft.com/office/drawing/2014/main" id="{82C6DAAC-8B1D-7EC5-C5D8-FFEF411C2A87}"/>
              </a:ext>
            </a:extLst>
          </p:cNvPr>
          <p:cNvSpPr>
            <a:spLocks noGrp="1"/>
          </p:cNvSpPr>
          <p:nvPr>
            <p:ph type="dt" sz="half" idx="10"/>
          </p:nvPr>
        </p:nvSpPr>
        <p:spPr>
          <a:xfrm>
            <a:off x="3457213" y="6368014"/>
            <a:ext cx="944159" cy="365125"/>
          </a:xfrm>
        </p:spPr>
        <p:txBody>
          <a:bodyPr/>
          <a:lstStyle/>
          <a:p>
            <a:r>
              <a:rPr lang="en-US" sz="1200" dirty="0"/>
              <a:t>12/07/2023</a:t>
            </a:r>
          </a:p>
        </p:txBody>
      </p:sp>
      <p:grpSp>
        <p:nvGrpSpPr>
          <p:cNvPr id="25" name="Group 24">
            <a:extLst>
              <a:ext uri="{FF2B5EF4-FFF2-40B4-BE49-F238E27FC236}">
                <a16:creationId xmlns:a16="http://schemas.microsoft.com/office/drawing/2014/main" id="{E21D5232-EF87-6B43-1B38-1110F5FE950D}"/>
              </a:ext>
            </a:extLst>
          </p:cNvPr>
          <p:cNvGrpSpPr/>
          <p:nvPr/>
        </p:nvGrpSpPr>
        <p:grpSpPr>
          <a:xfrm>
            <a:off x="265885" y="2009366"/>
            <a:ext cx="11662633" cy="3853308"/>
            <a:chOff x="265885" y="2009366"/>
            <a:chExt cx="11662633" cy="3853308"/>
          </a:xfrm>
        </p:grpSpPr>
        <p:pic>
          <p:nvPicPr>
            <p:cNvPr id="6" name="Picture 2">
              <a:extLst>
                <a:ext uri="{FF2B5EF4-FFF2-40B4-BE49-F238E27FC236}">
                  <a16:creationId xmlns:a16="http://schemas.microsoft.com/office/drawing/2014/main" id="{7A2D2F7F-6CFB-A7DC-FAF3-B308221C59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079" y="3282915"/>
              <a:ext cx="1847595" cy="136425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a:extLst>
                <a:ext uri="{FF2B5EF4-FFF2-40B4-BE49-F238E27FC236}">
                  <a16:creationId xmlns:a16="http://schemas.microsoft.com/office/drawing/2014/main" id="{00619836-B2AF-EBAC-B7E3-9188F9B9D4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2331" y="2737334"/>
              <a:ext cx="1942594" cy="143440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a:extLst>
                <a:ext uri="{FF2B5EF4-FFF2-40B4-BE49-F238E27FC236}">
                  <a16:creationId xmlns:a16="http://schemas.microsoft.com/office/drawing/2014/main" id="{F11A26C7-083C-BF00-0B92-A486B7EBF4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97094" y="2727424"/>
              <a:ext cx="2027238" cy="149690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8">
              <a:extLst>
                <a:ext uri="{FF2B5EF4-FFF2-40B4-BE49-F238E27FC236}">
                  <a16:creationId xmlns:a16="http://schemas.microsoft.com/office/drawing/2014/main" id="{1F2CF4A7-D0D6-868F-693A-1ECCB03A78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58004" y="2746871"/>
              <a:ext cx="2027238" cy="149690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0">
              <a:extLst>
                <a:ext uri="{FF2B5EF4-FFF2-40B4-BE49-F238E27FC236}">
                  <a16:creationId xmlns:a16="http://schemas.microsoft.com/office/drawing/2014/main" id="{F13C53F5-8FE1-769B-1259-DAEF1DEF0A6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89970" y="4171739"/>
              <a:ext cx="2027238" cy="149690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2">
              <a:extLst>
                <a:ext uri="{FF2B5EF4-FFF2-40B4-BE49-F238E27FC236}">
                  <a16:creationId xmlns:a16="http://schemas.microsoft.com/office/drawing/2014/main" id="{10DED43C-C7CD-439D-4AB0-35AAAA9D9E0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92331" y="4198911"/>
              <a:ext cx="1942594" cy="143440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4">
              <a:extLst>
                <a:ext uri="{FF2B5EF4-FFF2-40B4-BE49-F238E27FC236}">
                  <a16:creationId xmlns:a16="http://schemas.microsoft.com/office/drawing/2014/main" id="{12758D99-8D3E-F555-75F4-EB8BCE83114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72252" y="4181276"/>
              <a:ext cx="2027238" cy="149690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a:extLst>
                <a:ext uri="{FF2B5EF4-FFF2-40B4-BE49-F238E27FC236}">
                  <a16:creationId xmlns:a16="http://schemas.microsoft.com/office/drawing/2014/main" id="{82270CC9-AA05-F20D-3E18-06BB145A8024}"/>
                </a:ext>
              </a:extLst>
            </p:cNvPr>
            <p:cNvPicPr>
              <a:picLocks noChangeAspect="1"/>
            </p:cNvPicPr>
            <p:nvPr/>
          </p:nvPicPr>
          <p:blipFill>
            <a:blip r:embed="rId10"/>
            <a:stretch>
              <a:fillRect/>
            </a:stretch>
          </p:blipFill>
          <p:spPr>
            <a:xfrm>
              <a:off x="8545116" y="3282915"/>
              <a:ext cx="3383402" cy="2579759"/>
            </a:xfrm>
            <a:prstGeom prst="rect">
              <a:avLst/>
            </a:prstGeom>
          </p:spPr>
        </p:pic>
        <p:pic>
          <p:nvPicPr>
            <p:cNvPr id="22" name="Picture 21">
              <a:extLst>
                <a:ext uri="{FF2B5EF4-FFF2-40B4-BE49-F238E27FC236}">
                  <a16:creationId xmlns:a16="http://schemas.microsoft.com/office/drawing/2014/main" id="{13314FD9-1E52-E645-736B-203A00A7998E}"/>
                </a:ext>
              </a:extLst>
            </p:cNvPr>
            <p:cNvPicPr>
              <a:picLocks noChangeAspect="1"/>
            </p:cNvPicPr>
            <p:nvPr/>
          </p:nvPicPr>
          <p:blipFill>
            <a:blip r:embed="rId11"/>
            <a:stretch>
              <a:fillRect/>
            </a:stretch>
          </p:blipFill>
          <p:spPr>
            <a:xfrm>
              <a:off x="9412042" y="2009366"/>
              <a:ext cx="2058504" cy="1122116"/>
            </a:xfrm>
            <a:prstGeom prst="rect">
              <a:avLst/>
            </a:prstGeom>
          </p:spPr>
        </p:pic>
        <p:sp>
          <p:nvSpPr>
            <p:cNvPr id="23" name="TextBox 22">
              <a:extLst>
                <a:ext uri="{FF2B5EF4-FFF2-40B4-BE49-F238E27FC236}">
                  <a16:creationId xmlns:a16="http://schemas.microsoft.com/office/drawing/2014/main" id="{C23E0FC4-6D3C-8B39-AFDB-9002D281F1B7}"/>
                </a:ext>
              </a:extLst>
            </p:cNvPr>
            <p:cNvSpPr txBox="1"/>
            <p:nvPr/>
          </p:nvSpPr>
          <p:spPr>
            <a:xfrm>
              <a:off x="265885" y="2659089"/>
              <a:ext cx="2494042" cy="461665"/>
            </a:xfrm>
            <a:prstGeom prst="rect">
              <a:avLst/>
            </a:prstGeom>
            <a:noFill/>
          </p:spPr>
          <p:txBody>
            <a:bodyPr wrap="square" lIns="0" tIns="0" rIns="0" bIns="0" rtlCol="0">
              <a:spAutoFit/>
            </a:bodyPr>
            <a:lstStyle/>
            <a:p>
              <a:pPr algn="ctr"/>
              <a:r>
                <a:rPr lang="en-US" sz="1500" i="1" dirty="0">
                  <a:solidFill>
                    <a:schemeClr val="bg1">
                      <a:lumMod val="50000"/>
                    </a:schemeClr>
                  </a:solidFill>
                </a:rPr>
                <a:t>Examples of analyzed </a:t>
              </a:r>
              <a:br>
                <a:rPr lang="en-US" sz="1500" i="1" dirty="0">
                  <a:solidFill>
                    <a:schemeClr val="bg1">
                      <a:lumMod val="50000"/>
                    </a:schemeClr>
                  </a:solidFill>
                </a:rPr>
              </a:br>
              <a:r>
                <a:rPr lang="en-US" sz="1500" i="1" dirty="0">
                  <a:solidFill>
                    <a:schemeClr val="bg1">
                      <a:lumMod val="50000"/>
                    </a:schemeClr>
                  </a:solidFill>
                </a:rPr>
                <a:t>powering schemes: </a:t>
              </a:r>
              <a:endParaRPr lang="en-GB" sz="1500" i="1" dirty="0">
                <a:solidFill>
                  <a:schemeClr val="bg1">
                    <a:lumMod val="50000"/>
                  </a:schemeClr>
                </a:solidFill>
              </a:endParaRPr>
            </a:p>
          </p:txBody>
        </p:sp>
      </p:grpSp>
      <p:sp>
        <p:nvSpPr>
          <p:cNvPr id="7" name="TextBox 6">
            <a:extLst>
              <a:ext uri="{FF2B5EF4-FFF2-40B4-BE49-F238E27FC236}">
                <a16:creationId xmlns:a16="http://schemas.microsoft.com/office/drawing/2014/main" id="{A856854A-0329-30B3-479D-678B065CCB4C}"/>
              </a:ext>
            </a:extLst>
          </p:cNvPr>
          <p:cNvSpPr txBox="1"/>
          <p:nvPr/>
        </p:nvSpPr>
        <p:spPr>
          <a:xfrm>
            <a:off x="265885" y="5577084"/>
            <a:ext cx="6153150" cy="369332"/>
          </a:xfrm>
          <a:prstGeom prst="rect">
            <a:avLst/>
          </a:prstGeom>
          <a:noFill/>
        </p:spPr>
        <p:txBody>
          <a:bodyPr wrap="square">
            <a:spAutoFit/>
          </a:bodyPr>
          <a:lstStyle/>
          <a:p>
            <a:r>
              <a:rPr lang="en-GB" b="0" i="0" dirty="0">
                <a:solidFill>
                  <a:srgbClr val="000000"/>
                </a:solidFill>
                <a:effectLst/>
                <a:latin typeface="Calibri" panose="020F0502020204030204" pitchFamily="34" charset="0"/>
              </a:rPr>
              <a:t> HCMCBXFA001-E9000001 </a:t>
            </a:r>
            <a:endParaRPr lang="en-GB" dirty="0"/>
          </a:p>
        </p:txBody>
      </p:sp>
      <p:sp>
        <p:nvSpPr>
          <p:cNvPr id="9" name="TextBox 8">
            <a:extLst>
              <a:ext uri="{FF2B5EF4-FFF2-40B4-BE49-F238E27FC236}">
                <a16:creationId xmlns:a16="http://schemas.microsoft.com/office/drawing/2014/main" id="{2DEDB836-3BE5-889B-FE5C-834B149883F5}"/>
              </a:ext>
            </a:extLst>
          </p:cNvPr>
          <p:cNvSpPr txBox="1"/>
          <p:nvPr/>
        </p:nvSpPr>
        <p:spPr>
          <a:xfrm>
            <a:off x="315628" y="5882279"/>
            <a:ext cx="6096000" cy="369332"/>
          </a:xfrm>
          <a:prstGeom prst="rect">
            <a:avLst/>
          </a:prstGeom>
          <a:noFill/>
        </p:spPr>
        <p:txBody>
          <a:bodyPr wrap="square">
            <a:spAutoFit/>
          </a:bodyPr>
          <a:lstStyle/>
          <a:p>
            <a:r>
              <a:rPr lang="en-GB" b="0" i="0" dirty="0">
                <a:solidFill>
                  <a:srgbClr val="000000"/>
                </a:solidFill>
                <a:effectLst/>
                <a:latin typeface="Calibri" panose="020F0502020204030204" pitchFamily="34" charset="0"/>
              </a:rPr>
              <a:t>HCMCBXFB011-E9000001</a:t>
            </a:r>
            <a:endParaRPr lang="en-GB" dirty="0"/>
          </a:p>
        </p:txBody>
      </p:sp>
      <p:sp>
        <p:nvSpPr>
          <p:cNvPr id="10" name="TextBox 9">
            <a:extLst>
              <a:ext uri="{FF2B5EF4-FFF2-40B4-BE49-F238E27FC236}">
                <a16:creationId xmlns:a16="http://schemas.microsoft.com/office/drawing/2014/main" id="{44B467A5-DDB2-D6C7-1D17-AFF8FED5F728}"/>
              </a:ext>
            </a:extLst>
          </p:cNvPr>
          <p:cNvSpPr txBox="1"/>
          <p:nvPr/>
        </p:nvSpPr>
        <p:spPr>
          <a:xfrm>
            <a:off x="265885" y="5355019"/>
            <a:ext cx="2494042" cy="230832"/>
          </a:xfrm>
          <a:prstGeom prst="rect">
            <a:avLst/>
          </a:prstGeom>
          <a:noFill/>
        </p:spPr>
        <p:txBody>
          <a:bodyPr wrap="square" lIns="0" tIns="0" rIns="0" bIns="0" rtlCol="0">
            <a:spAutoFit/>
          </a:bodyPr>
          <a:lstStyle/>
          <a:p>
            <a:pPr algn="ctr"/>
            <a:r>
              <a:rPr lang="en-US" sz="1500" i="1" dirty="0">
                <a:solidFill>
                  <a:schemeClr val="bg1">
                    <a:lumMod val="50000"/>
                  </a:schemeClr>
                </a:solidFill>
              </a:rPr>
              <a:t>Analyzed magnets:</a:t>
            </a:r>
            <a:endParaRPr lang="en-GB" sz="1500" i="1" dirty="0">
              <a:solidFill>
                <a:schemeClr val="bg1">
                  <a:lumMod val="50000"/>
                </a:schemeClr>
              </a:solidFill>
            </a:endParaRPr>
          </a:p>
        </p:txBody>
      </p:sp>
    </p:spTree>
    <p:extLst>
      <p:ext uri="{BB962C8B-B14F-4D97-AF65-F5344CB8AC3E}">
        <p14:creationId xmlns:p14="http://schemas.microsoft.com/office/powerpoint/2010/main" val="1809968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1">
            <a:extLst>
              <a:ext uri="{FF2B5EF4-FFF2-40B4-BE49-F238E27FC236}">
                <a16:creationId xmlns:a16="http://schemas.microsoft.com/office/drawing/2014/main" id="{ABBE8B75-029E-4E8E-124A-4AC9EE29BEFB}"/>
              </a:ext>
            </a:extLst>
          </p:cNvPr>
          <p:cNvSpPr txBox="1">
            <a:spLocks noGrp="1"/>
          </p:cNvSpPr>
          <p:nvPr>
            <p:ph idx="1"/>
          </p:nvPr>
        </p:nvSpPr>
        <p:spPr>
          <a:xfrm>
            <a:off x="366379" y="1187099"/>
            <a:ext cx="6415421" cy="2713563"/>
          </a:xfrm>
          <a:prstGeom prst="rect">
            <a:avLst/>
          </a:prstGeom>
          <a:noFill/>
        </p:spPr>
        <p:txBody>
          <a:bodyPr wrap="square">
            <a:spAutoFit/>
          </a:bodyPr>
          <a:lstStyle/>
          <a:p>
            <a:pPr>
              <a:lnSpc>
                <a:spcPct val="100000"/>
              </a:lnSpc>
              <a:spcBef>
                <a:spcPts val="0"/>
              </a:spcBef>
              <a:buFont typeface="Calibri" panose="020F0502020204030204" pitchFamily="34" charset="0"/>
              <a:buChar char="●"/>
            </a:pPr>
            <a:r>
              <a:rPr lang="en-GB" sz="2000" b="0" dirty="0">
                <a:solidFill>
                  <a:srgbClr val="C00000"/>
                </a:solidFill>
                <a:cs typeface="Calibri" panose="020F0502020204030204" pitchFamily="34" charset="0"/>
              </a:rPr>
              <a:t>During combined powering, the saturation increases as a function of the current in the inner and outer coil.  </a:t>
            </a:r>
          </a:p>
          <a:p>
            <a:pPr>
              <a:lnSpc>
                <a:spcPct val="100000"/>
              </a:lnSpc>
              <a:spcBef>
                <a:spcPts val="0"/>
              </a:spcBef>
              <a:buFont typeface="Calibri" panose="020F0502020204030204" pitchFamily="34" charset="0"/>
              <a:buChar char="●"/>
            </a:pPr>
            <a:endParaRPr lang="en-GB" sz="2000" b="0" dirty="0">
              <a:solidFill>
                <a:srgbClr val="C00000"/>
              </a:solidFill>
              <a:cs typeface="Calibri" panose="020F0502020204030204" pitchFamily="34" charset="0"/>
            </a:endParaRPr>
          </a:p>
          <a:p>
            <a:pPr>
              <a:lnSpc>
                <a:spcPct val="100000"/>
              </a:lnSpc>
              <a:spcBef>
                <a:spcPts val="0"/>
              </a:spcBef>
              <a:buFont typeface="Calibri" panose="020F0502020204030204" pitchFamily="34" charset="0"/>
              <a:buChar char="●"/>
            </a:pPr>
            <a:r>
              <a:rPr lang="en-US" sz="2000" b="0" dirty="0">
                <a:solidFill>
                  <a:srgbClr val="C00000"/>
                </a:solidFill>
                <a:cs typeface="Calibri" panose="020F0502020204030204" pitchFamily="34" charset="0"/>
              </a:rPr>
              <a:t>Using a single fit for the normal and skew field is not applicable if high accuracy is demanded.</a:t>
            </a:r>
          </a:p>
          <a:p>
            <a:pPr marL="0" indent="0">
              <a:lnSpc>
                <a:spcPct val="100000"/>
              </a:lnSpc>
              <a:spcBef>
                <a:spcPts val="0"/>
              </a:spcBef>
              <a:buNone/>
            </a:pPr>
            <a:endParaRPr lang="en-GB" b="0" dirty="0">
              <a:solidFill>
                <a:srgbClr val="C00000"/>
              </a:solidFill>
              <a:cs typeface="Calibri" panose="020F0502020204030204" pitchFamily="34" charset="0"/>
            </a:endParaRPr>
          </a:p>
          <a:p>
            <a:pPr>
              <a:lnSpc>
                <a:spcPct val="100000"/>
              </a:lnSpc>
              <a:spcBef>
                <a:spcPts val="0"/>
              </a:spcBef>
              <a:buFont typeface="Calibri" panose="020F0502020204030204" pitchFamily="34" charset="0"/>
              <a:buChar char="●"/>
            </a:pPr>
            <a:r>
              <a:rPr lang="en-GB" b="0" dirty="0">
                <a:solidFill>
                  <a:srgbClr val="C00000"/>
                </a:solidFill>
                <a:cs typeface="Calibri" panose="020F0502020204030204" pitchFamily="34" charset="0"/>
              </a:rPr>
              <a:t>Developing a magnetic model for nested dipoles is challenging and requires a non-standard approach.</a:t>
            </a:r>
            <a:endParaRPr lang="en-US" sz="1000" b="0" dirty="0">
              <a:solidFill>
                <a:srgbClr val="0033A0"/>
              </a:solidFill>
              <a:cs typeface="Calibri" panose="020F0502020204030204" pitchFamily="34" charset="0"/>
            </a:endParaRPr>
          </a:p>
        </p:txBody>
      </p:sp>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741333"/>
          </a:xfrm>
        </p:spPr>
        <p:txBody>
          <a:bodyPr/>
          <a:lstStyle/>
          <a:p>
            <a:r>
              <a:rPr lang="en-US" dirty="0"/>
              <a:t>Magnetic model for MCBXF </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2" name="Date Placeholder 3">
            <a:extLst>
              <a:ext uri="{FF2B5EF4-FFF2-40B4-BE49-F238E27FC236}">
                <a16:creationId xmlns:a16="http://schemas.microsoft.com/office/drawing/2014/main" id="{82C6DAAC-8B1D-7EC5-C5D8-FFEF411C2A87}"/>
              </a:ext>
            </a:extLst>
          </p:cNvPr>
          <p:cNvSpPr>
            <a:spLocks noGrp="1"/>
          </p:cNvSpPr>
          <p:nvPr>
            <p:ph type="dt" sz="half" idx="10"/>
          </p:nvPr>
        </p:nvSpPr>
        <p:spPr>
          <a:xfrm>
            <a:off x="3457213" y="6368014"/>
            <a:ext cx="944159" cy="365125"/>
          </a:xfrm>
        </p:spPr>
        <p:txBody>
          <a:bodyPr/>
          <a:lstStyle/>
          <a:p>
            <a:r>
              <a:rPr lang="en-US" sz="1200" dirty="0"/>
              <a:t>12/07/2023</a:t>
            </a:r>
          </a:p>
        </p:txBody>
      </p:sp>
      <p:grpSp>
        <p:nvGrpSpPr>
          <p:cNvPr id="23" name="Group 22">
            <a:extLst>
              <a:ext uri="{FF2B5EF4-FFF2-40B4-BE49-F238E27FC236}">
                <a16:creationId xmlns:a16="http://schemas.microsoft.com/office/drawing/2014/main" id="{A3AD84AE-6884-70DE-2567-285353261799}"/>
              </a:ext>
            </a:extLst>
          </p:cNvPr>
          <p:cNvGrpSpPr/>
          <p:nvPr/>
        </p:nvGrpSpPr>
        <p:grpSpPr>
          <a:xfrm>
            <a:off x="7136415" y="546640"/>
            <a:ext cx="4504117" cy="3499960"/>
            <a:chOff x="7136415" y="546640"/>
            <a:chExt cx="4504117" cy="3499960"/>
          </a:xfrm>
        </p:grpSpPr>
        <p:sp>
          <p:nvSpPr>
            <p:cNvPr id="7" name="TextBox 6">
              <a:extLst>
                <a:ext uri="{FF2B5EF4-FFF2-40B4-BE49-F238E27FC236}">
                  <a16:creationId xmlns:a16="http://schemas.microsoft.com/office/drawing/2014/main" id="{5C8B4BB2-4D3C-9EE3-47B2-039CD9A0AEA9}"/>
                </a:ext>
              </a:extLst>
            </p:cNvPr>
            <p:cNvSpPr txBox="1"/>
            <p:nvPr/>
          </p:nvSpPr>
          <p:spPr>
            <a:xfrm>
              <a:off x="8296164" y="546640"/>
              <a:ext cx="2494042" cy="461665"/>
            </a:xfrm>
            <a:prstGeom prst="rect">
              <a:avLst/>
            </a:prstGeom>
            <a:noFill/>
          </p:spPr>
          <p:txBody>
            <a:bodyPr wrap="square" lIns="0" tIns="0" rIns="0" bIns="0" rtlCol="0">
              <a:spAutoFit/>
            </a:bodyPr>
            <a:lstStyle/>
            <a:p>
              <a:pPr algn="ctr"/>
              <a:r>
                <a:rPr lang="en-US" sz="1500" i="1" dirty="0">
                  <a:solidFill>
                    <a:schemeClr val="bg1">
                      <a:lumMod val="50000"/>
                    </a:schemeClr>
                  </a:solidFill>
                </a:rPr>
                <a:t>Example: Residuals from the</a:t>
              </a:r>
              <a:br>
                <a:rPr lang="en-US" sz="1500" i="1" dirty="0">
                  <a:solidFill>
                    <a:schemeClr val="bg1">
                      <a:lumMod val="50000"/>
                    </a:schemeClr>
                  </a:solidFill>
                </a:rPr>
              </a:br>
              <a:r>
                <a:rPr lang="en-US" sz="1500" i="1" dirty="0">
                  <a:solidFill>
                    <a:schemeClr val="bg1">
                      <a:lumMod val="50000"/>
                    </a:schemeClr>
                  </a:solidFill>
                </a:rPr>
                <a:t> geometric term (MCBXFB)</a:t>
              </a:r>
              <a:endParaRPr lang="en-GB" sz="1500" i="1" dirty="0">
                <a:solidFill>
                  <a:schemeClr val="bg1">
                    <a:lumMod val="50000"/>
                  </a:schemeClr>
                </a:solidFill>
              </a:endParaRPr>
            </a:p>
          </p:txBody>
        </p:sp>
        <p:grpSp>
          <p:nvGrpSpPr>
            <p:cNvPr id="22" name="Group 21">
              <a:extLst>
                <a:ext uri="{FF2B5EF4-FFF2-40B4-BE49-F238E27FC236}">
                  <a16:creationId xmlns:a16="http://schemas.microsoft.com/office/drawing/2014/main" id="{0C4D942F-5B9A-DF12-202C-6D6FBA78A217}"/>
                </a:ext>
              </a:extLst>
            </p:cNvPr>
            <p:cNvGrpSpPr/>
            <p:nvPr/>
          </p:nvGrpSpPr>
          <p:grpSpPr>
            <a:xfrm>
              <a:off x="7136415" y="1064564"/>
              <a:ext cx="4504117" cy="2982036"/>
              <a:chOff x="7136415" y="1064564"/>
              <a:chExt cx="4504117" cy="2982036"/>
            </a:xfrm>
          </p:grpSpPr>
          <p:pic>
            <p:nvPicPr>
              <p:cNvPr id="9" name="Picture 8">
                <a:extLst>
                  <a:ext uri="{FF2B5EF4-FFF2-40B4-BE49-F238E27FC236}">
                    <a16:creationId xmlns:a16="http://schemas.microsoft.com/office/drawing/2014/main" id="{330D7065-37E7-1E3D-DD86-7B2CBDD5E2F5}"/>
                  </a:ext>
                </a:extLst>
              </p:cNvPr>
              <p:cNvPicPr>
                <a:picLocks noChangeAspect="1"/>
              </p:cNvPicPr>
              <p:nvPr/>
            </p:nvPicPr>
            <p:blipFill>
              <a:blip r:embed="rId3"/>
              <a:stretch>
                <a:fillRect/>
              </a:stretch>
            </p:blipFill>
            <p:spPr>
              <a:xfrm>
                <a:off x="7136415" y="1064564"/>
                <a:ext cx="4504117" cy="2982036"/>
              </a:xfrm>
              <a:prstGeom prst="rect">
                <a:avLst/>
              </a:prstGeom>
            </p:spPr>
          </p:pic>
          <p:pic>
            <p:nvPicPr>
              <p:cNvPr id="19" name="Picture 18">
                <a:extLst>
                  <a:ext uri="{FF2B5EF4-FFF2-40B4-BE49-F238E27FC236}">
                    <a16:creationId xmlns:a16="http://schemas.microsoft.com/office/drawing/2014/main" id="{0073B514-20CC-A001-72A2-C4AEF18083AA}"/>
                  </a:ext>
                </a:extLst>
              </p:cNvPr>
              <p:cNvPicPr>
                <a:picLocks noChangeAspect="1"/>
              </p:cNvPicPr>
              <p:nvPr/>
            </p:nvPicPr>
            <p:blipFill>
              <a:blip r:embed="rId4"/>
              <a:stretch>
                <a:fillRect/>
              </a:stretch>
            </p:blipFill>
            <p:spPr>
              <a:xfrm>
                <a:off x="8945938" y="2619375"/>
                <a:ext cx="1425622" cy="915399"/>
              </a:xfrm>
              <a:prstGeom prst="rect">
                <a:avLst/>
              </a:prstGeom>
            </p:spPr>
          </p:pic>
        </p:grpSp>
      </p:grpSp>
      <p:sp>
        <p:nvSpPr>
          <p:cNvPr id="21" name="TextBox 20">
            <a:extLst>
              <a:ext uri="{FF2B5EF4-FFF2-40B4-BE49-F238E27FC236}">
                <a16:creationId xmlns:a16="http://schemas.microsoft.com/office/drawing/2014/main" id="{1EBC3671-1832-31FB-2F02-095A0AAA77AB}"/>
              </a:ext>
            </a:extLst>
          </p:cNvPr>
          <p:cNvSpPr txBox="1"/>
          <p:nvPr/>
        </p:nvSpPr>
        <p:spPr>
          <a:xfrm>
            <a:off x="286572" y="5401312"/>
            <a:ext cx="11925300" cy="707886"/>
          </a:xfrm>
          <a:prstGeom prst="rect">
            <a:avLst/>
          </a:prstGeom>
          <a:noFill/>
        </p:spPr>
        <p:txBody>
          <a:bodyPr wrap="square">
            <a:spAutoFit/>
          </a:bodyPr>
          <a:lstStyle/>
          <a:p>
            <a:pPr>
              <a:lnSpc>
                <a:spcPct val="100000"/>
              </a:lnSpc>
              <a:spcBef>
                <a:spcPts val="0"/>
              </a:spcBef>
            </a:pPr>
            <a:endParaRPr lang="en-GB" sz="2000" b="0" dirty="0">
              <a:solidFill>
                <a:srgbClr val="0033A0"/>
              </a:solidFill>
              <a:latin typeface="+mj-lt"/>
              <a:cs typeface="Calibri" panose="020F0502020204030204" pitchFamily="34" charset="0"/>
            </a:endParaRPr>
          </a:p>
          <a:p>
            <a:pPr marL="342900" indent="-342900">
              <a:lnSpc>
                <a:spcPct val="100000"/>
              </a:lnSpc>
              <a:spcBef>
                <a:spcPts val="0"/>
              </a:spcBef>
              <a:buFont typeface="Calibri" panose="020F0502020204030204" pitchFamily="34" charset="0"/>
              <a:buChar char="●"/>
            </a:pPr>
            <a:r>
              <a:rPr lang="en-GB" sz="2000" b="0" dirty="0">
                <a:solidFill>
                  <a:srgbClr val="008000"/>
                </a:solidFill>
                <a:latin typeface="+mj-lt"/>
                <a:cs typeface="Calibri" panose="020F0502020204030204" pitchFamily="34" charset="0"/>
              </a:rPr>
              <a:t>Today we will show that the proposed model </a:t>
            </a:r>
            <a:r>
              <a:rPr lang="en-GB" sz="2000" b="0" dirty="0">
                <a:solidFill>
                  <a:srgbClr val="008000"/>
                </a:solidFill>
                <a:cs typeface="Calibri" panose="020F0502020204030204" pitchFamily="34" charset="0"/>
              </a:rPr>
              <a:t>also applies to </a:t>
            </a:r>
            <a:r>
              <a:rPr lang="en-GB" sz="2000" b="0" u="sng" dirty="0">
                <a:solidFill>
                  <a:srgbClr val="008000"/>
                </a:solidFill>
                <a:latin typeface="+mj-lt"/>
                <a:cs typeface="Calibri" panose="020F0502020204030204" pitchFamily="34" charset="0"/>
              </a:rPr>
              <a:t>MCBXFA</a:t>
            </a:r>
            <a:r>
              <a:rPr lang="en-GB" sz="2000" b="0" dirty="0">
                <a:solidFill>
                  <a:srgbClr val="008000"/>
                </a:solidFill>
                <a:latin typeface="+mj-lt"/>
                <a:cs typeface="Calibri" panose="020F0502020204030204" pitchFamily="34" charset="0"/>
              </a:rPr>
              <a:t>.</a:t>
            </a:r>
            <a:endParaRPr lang="en-US" sz="2000" b="0" dirty="0">
              <a:solidFill>
                <a:srgbClr val="0033A0"/>
              </a:solidFill>
              <a:latin typeface="+mj-lt"/>
              <a:cs typeface="Calibri" panose="020F0502020204030204" pitchFamily="34" charset="0"/>
            </a:endParaRPr>
          </a:p>
        </p:txBody>
      </p:sp>
      <p:sp>
        <p:nvSpPr>
          <p:cNvPr id="25" name="TextBox 24">
            <a:extLst>
              <a:ext uri="{FF2B5EF4-FFF2-40B4-BE49-F238E27FC236}">
                <a16:creationId xmlns:a16="http://schemas.microsoft.com/office/drawing/2014/main" id="{FA35219B-BFC3-0437-E04D-34D91316870C}"/>
              </a:ext>
            </a:extLst>
          </p:cNvPr>
          <p:cNvSpPr txBox="1"/>
          <p:nvPr/>
        </p:nvSpPr>
        <p:spPr>
          <a:xfrm>
            <a:off x="266700" y="4182416"/>
            <a:ext cx="11638728" cy="1323439"/>
          </a:xfrm>
          <a:prstGeom prst="rect">
            <a:avLst/>
          </a:prstGeom>
          <a:noFill/>
        </p:spPr>
        <p:txBody>
          <a:bodyPr wrap="square">
            <a:spAutoFit/>
          </a:bodyPr>
          <a:lstStyle/>
          <a:p>
            <a:pPr marL="342900" indent="-342900">
              <a:lnSpc>
                <a:spcPct val="100000"/>
              </a:lnSpc>
              <a:spcBef>
                <a:spcPts val="0"/>
              </a:spcBef>
              <a:buFont typeface="Calibri" panose="020F0502020204030204" pitchFamily="34" charset="0"/>
              <a:buChar char="●"/>
            </a:pPr>
            <a:r>
              <a:rPr lang="en-US" sz="2000" b="0" dirty="0">
                <a:solidFill>
                  <a:srgbClr val="0033A0"/>
                </a:solidFill>
                <a:cs typeface="Calibri" panose="020F0502020204030204" pitchFamily="34" charset="0"/>
              </a:rPr>
              <a:t>To meet operation requirements, we proposed a dedicated model in which </a:t>
            </a:r>
            <a:r>
              <a:rPr lang="en-GB" sz="2000" b="0" dirty="0">
                <a:solidFill>
                  <a:srgbClr val="0033A0"/>
                </a:solidFill>
                <a:cs typeface="Calibri" panose="020F0502020204030204" pitchFamily="34" charset="0"/>
              </a:rPr>
              <a:t>saturation varies continuously and monotonically as a function of the current in the inner and outer coil. </a:t>
            </a:r>
          </a:p>
          <a:p>
            <a:pPr lvl="1">
              <a:spcBef>
                <a:spcPts val="0"/>
              </a:spcBef>
              <a:buFont typeface="Calibri" panose="020F0502020204030204" pitchFamily="34" charset="0"/>
              <a:buChar char="●"/>
            </a:pPr>
            <a:endParaRPr lang="en-GB" sz="2000" b="0" dirty="0">
              <a:solidFill>
                <a:srgbClr val="0033A0"/>
              </a:solidFill>
              <a:cs typeface="Calibri" panose="020F0502020204030204" pitchFamily="34" charset="0"/>
            </a:endParaRPr>
          </a:p>
          <a:p>
            <a:pPr lvl="2">
              <a:spcBef>
                <a:spcPts val="0"/>
              </a:spcBef>
              <a:buFont typeface="Calibri" panose="020F0502020204030204" pitchFamily="34" charset="0"/>
              <a:buChar char="●"/>
            </a:pPr>
            <a:r>
              <a:rPr lang="en-US" sz="2000" b="0" dirty="0">
                <a:solidFill>
                  <a:srgbClr val="0033A0"/>
                </a:solidFill>
                <a:cs typeface="Calibri" panose="020F0502020204030204" pitchFamily="34" charset="0"/>
              </a:rPr>
              <a:t>  </a:t>
            </a:r>
            <a:r>
              <a:rPr lang="en-GB" sz="2000" b="0" dirty="0">
                <a:solidFill>
                  <a:srgbClr val="0033A0"/>
                </a:solidFill>
                <a:cs typeface="Calibri" panose="020F0502020204030204" pitchFamily="34" charset="0"/>
              </a:rPr>
              <a:t>The proof of concept was discussed for </a:t>
            </a:r>
            <a:r>
              <a:rPr lang="en-GB" sz="2000" b="0" u="sng" dirty="0">
                <a:solidFill>
                  <a:srgbClr val="0033A0"/>
                </a:solidFill>
                <a:cs typeface="Calibri" panose="020F0502020204030204" pitchFamily="34" charset="0"/>
              </a:rPr>
              <a:t>MCBXFB</a:t>
            </a:r>
            <a:r>
              <a:rPr lang="en-GB" sz="2000" b="0" dirty="0">
                <a:solidFill>
                  <a:srgbClr val="0033A0"/>
                </a:solidFill>
                <a:cs typeface="Calibri" panose="020F0502020204030204" pitchFamily="34" charset="0"/>
              </a:rPr>
              <a:t> (WP3 Meeting, 2.11.2022). </a:t>
            </a:r>
          </a:p>
        </p:txBody>
      </p:sp>
    </p:spTree>
    <p:extLst>
      <p:ext uri="{BB962C8B-B14F-4D97-AF65-F5344CB8AC3E}">
        <p14:creationId xmlns:p14="http://schemas.microsoft.com/office/powerpoint/2010/main" val="2827912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407987" y="1709738"/>
            <a:ext cx="11376000" cy="2852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US" dirty="0"/>
              <a:t>Part 3: </a:t>
            </a:r>
            <a:r>
              <a:rPr lang="en-GB" i="0" dirty="0">
                <a:effectLst/>
                <a:latin typeface="Arial (Headings)"/>
              </a:rPr>
              <a:t>Proposed model</a:t>
            </a:r>
            <a:endParaRPr dirty="0">
              <a:latin typeface="Arial (Headings)"/>
            </a:endParaRPr>
          </a:p>
        </p:txBody>
      </p:sp>
      <p:sp>
        <p:nvSpPr>
          <p:cNvPr id="173" name="Google Shape;173;p24"/>
          <p:cNvSpPr txBox="1">
            <a:spLocks noGrp="1"/>
          </p:cNvSpPr>
          <p:nvPr>
            <p:ph type="sldNum" idx="12"/>
          </p:nvPr>
        </p:nvSpPr>
        <p:spPr>
          <a:xfrm>
            <a:off x="11107546" y="6356350"/>
            <a:ext cx="681300" cy="3651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2" name="Date Placeholder 3">
            <a:extLst>
              <a:ext uri="{FF2B5EF4-FFF2-40B4-BE49-F238E27FC236}">
                <a16:creationId xmlns:a16="http://schemas.microsoft.com/office/drawing/2014/main" id="{B4A24694-B518-0F91-2D34-E00F46ED622B}"/>
              </a:ext>
            </a:extLst>
          </p:cNvPr>
          <p:cNvSpPr>
            <a:spLocks noGrp="1"/>
          </p:cNvSpPr>
          <p:nvPr>
            <p:ph type="dt" sz="half" idx="10"/>
          </p:nvPr>
        </p:nvSpPr>
        <p:spPr>
          <a:xfrm>
            <a:off x="3457213" y="6368014"/>
            <a:ext cx="944159" cy="365125"/>
          </a:xfrm>
        </p:spPr>
        <p:txBody>
          <a:bodyPr/>
          <a:lstStyle/>
          <a:p>
            <a:r>
              <a:rPr lang="en-US" sz="1200" dirty="0"/>
              <a:t>12/07/2023</a:t>
            </a:r>
          </a:p>
        </p:txBody>
      </p:sp>
      <p:sp>
        <p:nvSpPr>
          <p:cNvPr id="3" name="Footer Placeholder 4">
            <a:extLst>
              <a:ext uri="{FF2B5EF4-FFF2-40B4-BE49-F238E27FC236}">
                <a16:creationId xmlns:a16="http://schemas.microsoft.com/office/drawing/2014/main" id="{7F399A84-DD61-0100-56AC-FA72BBA58318}"/>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Tree>
    <p:extLst>
      <p:ext uri="{BB962C8B-B14F-4D97-AF65-F5344CB8AC3E}">
        <p14:creationId xmlns:p14="http://schemas.microsoft.com/office/powerpoint/2010/main" val="4153003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576623"/>
          </a:xfrm>
        </p:spPr>
        <p:txBody>
          <a:bodyPr/>
          <a:lstStyle/>
          <a:p>
            <a:pPr algn="l"/>
            <a:r>
              <a:rPr lang="en-US" dirty="0"/>
              <a:t>Magnetic model for MCBXF: Saturation component</a:t>
            </a:r>
            <a:endParaRPr lang="en-GB" sz="3600" b="1" dirty="0"/>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9</a:t>
            </a:fld>
            <a:endParaRPr lang="en-US" dirty="0"/>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AA55CD6E-CEAF-204F-4F4B-59F789B8EDB3}"/>
                  </a:ext>
                </a:extLst>
              </p:cNvPr>
              <p:cNvSpPr txBox="1"/>
              <p:nvPr/>
            </p:nvSpPr>
            <p:spPr>
              <a:xfrm>
                <a:off x="995007" y="4759050"/>
                <a:ext cx="10648353" cy="788421"/>
              </a:xfrm>
              <a:prstGeom prst="rect">
                <a:avLst/>
              </a:prstGeom>
              <a:noFill/>
            </p:spPr>
            <p:txBody>
              <a:bodyPr wrap="square">
                <a:spAutoFit/>
              </a:bodyPr>
              <a:lstStyle/>
              <a:p>
                <a14:m>
                  <m:oMath xmlns:m="http://schemas.openxmlformats.org/officeDocument/2006/math">
                    <m:sSubSup>
                      <m:sSubSupPr>
                        <m:ctrlPr>
                          <a:rPr lang="en-GB" sz="2000" i="1" smtClean="0">
                            <a:latin typeface="Cambria Math" panose="02040503050406030204" pitchFamily="18" charset="0"/>
                            <a:cs typeface="Calibri" panose="020F0502020204030204" pitchFamily="34" charset="0"/>
                          </a:rPr>
                        </m:ctrlPr>
                      </m:sSubSupPr>
                      <m:e>
                        <m:r>
                          <a:rPr lang="en-US" sz="2000" i="1">
                            <a:latin typeface="Cambria Math" panose="02040503050406030204" pitchFamily="18" charset="0"/>
                            <a:cs typeface="Calibri" panose="020F0502020204030204" pitchFamily="34" charset="0"/>
                          </a:rPr>
                          <m:t>𝐵</m:t>
                        </m:r>
                      </m:e>
                      <m:sub>
                        <m:r>
                          <a:rPr lang="en-US" sz="2000" i="1">
                            <a:latin typeface="Cambria Math" panose="02040503050406030204" pitchFamily="18" charset="0"/>
                            <a:cs typeface="Calibri" panose="020F0502020204030204" pitchFamily="34" charset="0"/>
                          </a:rPr>
                          <m:t>𝑚</m:t>
                        </m:r>
                      </m:sub>
                      <m:sup>
                        <m:r>
                          <m:rPr>
                            <m:sty m:val="p"/>
                          </m:rPr>
                          <a:rPr lang="en-US" sz="2000" b="0" i="0" smtClean="0">
                            <a:latin typeface="Cambria Math" panose="02040503050406030204" pitchFamily="18" charset="0"/>
                            <a:cs typeface="Calibri" panose="020F0502020204030204" pitchFamily="34" charset="0"/>
                          </a:rPr>
                          <m:t>sat</m:t>
                        </m:r>
                        <m:r>
                          <a:rPr lang="en-US" sz="2000" b="0" i="1" smtClean="0">
                            <a:latin typeface="Cambria Math" panose="02040503050406030204" pitchFamily="18" charset="0"/>
                            <a:cs typeface="Calibri" panose="020F0502020204030204" pitchFamily="34" charset="0"/>
                          </a:rPr>
                          <m:t> </m:t>
                        </m:r>
                      </m:sup>
                    </m:sSubSup>
                    <m:d>
                      <m:dPr>
                        <m:ctrlPr>
                          <a:rPr lang="en-US" sz="2000" b="0" i="1" smtClean="0">
                            <a:latin typeface="Cambria Math" panose="02040503050406030204" pitchFamily="18" charset="0"/>
                            <a:cs typeface="Calibri" panose="020F0502020204030204" pitchFamily="34" charset="0"/>
                          </a:rPr>
                        </m:ctrlPr>
                      </m:dPr>
                      <m:e>
                        <m:sSub>
                          <m:sSubPr>
                            <m:ctrlPr>
                              <a:rPr lang="en-US" sz="200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sz="2000" b="0" i="1" smtClean="0">
                        <a:latin typeface="Cambria Math" panose="02040503050406030204" pitchFamily="18" charset="0"/>
                        <a:cs typeface="Calibri" panose="020F0502020204030204" pitchFamily="34" charset="0"/>
                      </a:rPr>
                      <m:t>= </m:t>
                    </m:r>
                    <m:nary>
                      <m:naryPr>
                        <m:chr m:val="∑"/>
                        <m:ctrlPr>
                          <a:rPr lang="en-US" sz="2000" b="0" i="1" smtClean="0">
                            <a:latin typeface="Cambria Math" panose="02040503050406030204" pitchFamily="18" charset="0"/>
                            <a:cs typeface="Calibri" panose="020F0502020204030204" pitchFamily="34" charset="0"/>
                          </a:rPr>
                        </m:ctrlPr>
                      </m:naryPr>
                      <m:sub>
                        <m:r>
                          <m:rPr>
                            <m:brk m:alnAt="23"/>
                          </m:rPr>
                          <a:rPr lang="en-US" sz="2000" b="0" i="1" smtClean="0">
                            <a:latin typeface="Cambria Math" panose="02040503050406030204" pitchFamily="18" charset="0"/>
                            <a:cs typeface="Calibri" panose="020F0502020204030204" pitchFamily="34" charset="0"/>
                          </a:rPr>
                          <m:t>𝑖</m:t>
                        </m:r>
                        <m:r>
                          <a:rPr lang="en-US" sz="2000" b="0" i="1" smtClean="0">
                            <a:latin typeface="Cambria Math" panose="02040503050406030204" pitchFamily="18" charset="0"/>
                            <a:cs typeface="Calibri" panose="020F0502020204030204" pitchFamily="34" charset="0"/>
                          </a:rPr>
                          <m:t>=1</m:t>
                        </m:r>
                      </m:sub>
                      <m:sup>
                        <m:r>
                          <a:rPr lang="en-US" sz="2000" b="0" i="1" smtClean="0">
                            <a:latin typeface="Cambria Math" panose="02040503050406030204" pitchFamily="18" charset="0"/>
                            <a:cs typeface="Calibri" panose="020F0502020204030204" pitchFamily="34" charset="0"/>
                          </a:rPr>
                          <m:t>𝑁</m:t>
                        </m:r>
                      </m:sup>
                      <m:e>
                        <m:sSubSup>
                          <m:sSubSupPr>
                            <m:ctrlPr>
                              <a:rPr lang="en-US" sz="2000" b="0" i="1" smtClean="0">
                                <a:latin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ea typeface="Cambria Math" panose="02040503050406030204" pitchFamily="18" charset="0"/>
                                <a:cs typeface="Calibri" panose="020F0502020204030204" pitchFamily="34" charset="0"/>
                              </a:rPr>
                              <m:t>𝜎</m:t>
                            </m:r>
                          </m:e>
                          <m:sub>
                            <m:r>
                              <a:rPr lang="en-US" sz="2000" b="0" i="1" smtClean="0">
                                <a:latin typeface="Cambria Math" panose="02040503050406030204" pitchFamily="18" charset="0"/>
                                <a:cs typeface="Calibri" panose="020F0502020204030204" pitchFamily="34" charset="0"/>
                              </a:rPr>
                              <m:t>𝑚</m:t>
                            </m:r>
                          </m:sub>
                          <m:sup>
                            <m:r>
                              <a:rPr lang="en-US" sz="2000" b="0" i="1" smtClean="0">
                                <a:latin typeface="Cambria Math" panose="02040503050406030204" pitchFamily="18" charset="0"/>
                                <a:cs typeface="Calibri" panose="020F0502020204030204" pitchFamily="34" charset="0"/>
                              </a:rPr>
                              <m:t>𝑖</m:t>
                            </m:r>
                          </m:sup>
                        </m:sSubSup>
                      </m:e>
                    </m:nary>
                    <m:sSub>
                      <m:sSubPr>
                        <m:ctrlPr>
                          <a:rPr lang="en-US" sz="200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sSubSup>
                      <m:sSubSupPr>
                        <m:ctrlPr>
                          <a:rPr lang="en-GB" sz="2000" i="1">
                            <a:solidFill>
                              <a:srgbClr val="008000"/>
                            </a:solidFill>
                            <a:latin typeface="Cambria Math" panose="02040503050406030204" pitchFamily="18" charset="0"/>
                            <a:cs typeface="Calibri" panose="020F0502020204030204" pitchFamily="34" charset="0"/>
                          </a:rPr>
                        </m:ctrlPr>
                      </m:sSubSupPr>
                      <m:e>
                        <m:r>
                          <a:rPr lang="en-US" sz="2000" i="1">
                            <a:solidFill>
                              <a:srgbClr val="008000"/>
                            </a:solidFill>
                            <a:latin typeface="Cambria Math" panose="02040503050406030204" pitchFamily="18" charset="0"/>
                            <a:cs typeface="Calibri" panose="020F0502020204030204" pitchFamily="34" charset="0"/>
                          </a:rPr>
                          <m:t>𝐺</m:t>
                        </m:r>
                      </m:e>
                      <m:sub>
                        <m:r>
                          <a:rPr lang="en-US" sz="2000" i="1">
                            <a:solidFill>
                              <a:srgbClr val="008000"/>
                            </a:solidFill>
                            <a:latin typeface="Cambria Math" panose="02040503050406030204" pitchFamily="18" charset="0"/>
                            <a:cs typeface="Calibri" panose="020F0502020204030204" pitchFamily="34" charset="0"/>
                          </a:rPr>
                          <m:t>𝑚</m:t>
                        </m:r>
                      </m:sub>
                      <m:sup>
                        <m:r>
                          <a:rPr lang="en-US" sz="2000" i="1">
                            <a:solidFill>
                              <a:srgbClr val="008000"/>
                            </a:solidFill>
                            <a:latin typeface="Cambria Math" panose="02040503050406030204" pitchFamily="18" charset="0"/>
                            <a:cs typeface="Calibri" panose="020F0502020204030204" pitchFamily="34" charset="0"/>
                          </a:rPr>
                          <m:t>𝐵</m:t>
                        </m:r>
                      </m:sup>
                    </m:sSubSup>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m:rPr>
                        <m:sty m:val="p"/>
                      </m:rPr>
                      <a:rPr lang="el-GR" sz="2000" b="0" i="1" smtClean="0">
                        <a:latin typeface="Cambria Math" panose="02040503050406030204" pitchFamily="18" charset="0"/>
                        <a:ea typeface="Cambria Math" panose="02040503050406030204" pitchFamily="18" charset="0"/>
                        <a:cs typeface="Calibri" panose="020F0502020204030204" pitchFamily="34" charset="0"/>
                      </a:rPr>
                      <m:t>Σ</m:t>
                    </m:r>
                    <m:d>
                      <m:dPr>
                        <m:ctrlPr>
                          <a:rPr lang="en-US" sz="2000" b="0" i="1" smtClean="0">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sz="200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sSubSup>
                          <m:sSubSupPr>
                            <m:ctrlPr>
                              <a:rPr lang="en-GB" sz="2000" i="1">
                                <a:solidFill>
                                  <a:srgbClr val="008000"/>
                                </a:solidFill>
                                <a:latin typeface="Cambria Math" panose="02040503050406030204" pitchFamily="18" charset="0"/>
                                <a:cs typeface="Calibri" panose="020F0502020204030204" pitchFamily="34" charset="0"/>
                              </a:rPr>
                            </m:ctrlPr>
                          </m:sSubSupPr>
                          <m:e>
                            <m:r>
                              <a:rPr lang="en-US" sz="2000" i="1">
                                <a:solidFill>
                                  <a:srgbClr val="008000"/>
                                </a:solidFill>
                                <a:latin typeface="Cambria Math" panose="02040503050406030204" pitchFamily="18" charset="0"/>
                                <a:cs typeface="Calibri" panose="020F0502020204030204" pitchFamily="34" charset="0"/>
                              </a:rPr>
                              <m:t>𝐺</m:t>
                            </m:r>
                          </m:e>
                          <m:sub>
                            <m:r>
                              <a:rPr lang="en-US" sz="2000" i="1">
                                <a:solidFill>
                                  <a:srgbClr val="008000"/>
                                </a:solidFill>
                                <a:latin typeface="Cambria Math" panose="02040503050406030204" pitchFamily="18" charset="0"/>
                                <a:cs typeface="Calibri" panose="020F0502020204030204" pitchFamily="34" charset="0"/>
                              </a:rPr>
                              <m:t>𝑚</m:t>
                            </m:r>
                          </m:sub>
                          <m:sup>
                            <m:r>
                              <a:rPr lang="en-US" sz="2000" i="1">
                                <a:solidFill>
                                  <a:srgbClr val="008000"/>
                                </a:solidFill>
                                <a:latin typeface="Cambria Math" panose="02040503050406030204" pitchFamily="18" charset="0"/>
                                <a:cs typeface="Calibri" panose="020F0502020204030204" pitchFamily="34" charset="0"/>
                              </a:rPr>
                              <m:t>𝐵</m:t>
                            </m:r>
                          </m:sup>
                        </m:sSubSup>
                        <m:d>
                          <m:dPr>
                            <m:ctrlP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sz="2000" b="0" i="1" smtClean="0">
                            <a:latin typeface="Cambria Math" panose="02040503050406030204" pitchFamily="18" charset="0"/>
                            <a:ea typeface="Cambria Math" panose="02040503050406030204" pitchFamily="18" charset="0"/>
                            <a:cs typeface="Calibri" panose="020F0502020204030204" pitchFamily="34" charset="0"/>
                          </a:rPr>
                          <m:t>, </m:t>
                        </m:r>
                        <m:sSubSup>
                          <m:sSubSupPr>
                            <m:ctrlPr>
                              <a:rPr lang="en-US" sz="2000" b="0" i="1" smtClean="0">
                                <a:latin typeface="Cambria Math" panose="02040503050406030204" pitchFamily="18" charset="0"/>
                                <a:ea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ea typeface="Cambria Math" panose="02040503050406030204" pitchFamily="18" charset="0"/>
                                <a:cs typeface="Calibri" panose="020F0502020204030204" pitchFamily="34" charset="0"/>
                              </a:rPr>
                              <m:t>𝑆</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𝑚</m:t>
                            </m:r>
                          </m:sub>
                          <m:sup>
                            <m:r>
                              <a:rPr lang="en-US" sz="2000" b="0" i="1" smtClean="0">
                                <a:latin typeface="Cambria Math" panose="02040503050406030204" pitchFamily="18" charset="0"/>
                                <a:ea typeface="Cambria Math" panose="02040503050406030204" pitchFamily="18" charset="0"/>
                                <a:cs typeface="Calibri" panose="020F0502020204030204" pitchFamily="34" charset="0"/>
                              </a:rPr>
                              <m:t>𝑖</m:t>
                            </m:r>
                          </m:sup>
                        </m:sSubSup>
                        <m:r>
                          <a:rPr lang="en-US" sz="2000" b="0" i="1" smtClean="0">
                            <a:latin typeface="Cambria Math" panose="02040503050406030204" pitchFamily="18" charset="0"/>
                            <a:ea typeface="Cambria Math" panose="02040503050406030204" pitchFamily="18" charset="0"/>
                            <a:cs typeface="Calibri" panose="020F0502020204030204" pitchFamily="34" charset="0"/>
                          </a:rPr>
                          <m:t>,</m:t>
                        </m:r>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0</m:t>
                            </m:r>
                            <m:r>
                              <a:rPr lang="en-US" sz="2000" i="1">
                                <a:latin typeface="Cambria Math" panose="02040503050406030204" pitchFamily="18" charset="0"/>
                                <a:ea typeface="Cambria Math" panose="02040503050406030204" pitchFamily="18" charset="0"/>
                                <a:cs typeface="Calibri" panose="020F0502020204030204" pitchFamily="34" charset="0"/>
                              </a:rPr>
                              <m:t>𝑚</m:t>
                            </m:r>
                          </m:sub>
                          <m:sup>
                            <m:r>
                              <a:rPr lang="en-US" sz="2000" i="1">
                                <a:latin typeface="Cambria Math" panose="02040503050406030204" pitchFamily="18" charset="0"/>
                                <a:ea typeface="Cambria Math" panose="02040503050406030204" pitchFamily="18" charset="0"/>
                                <a:cs typeface="Calibri" panose="020F0502020204030204" pitchFamily="34" charset="0"/>
                              </a:rPr>
                              <m:t>𝑖</m:t>
                            </m:r>
                          </m:sup>
                        </m:sSubSup>
                        <m:r>
                          <a:rPr lang="en-US" sz="2000" i="1">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smtClean="0">
                                <a:latin typeface="Cambria Math" panose="02040503050406030204" pitchFamily="18" charset="0"/>
                                <a:ea typeface="Cambria Math" panose="02040503050406030204" pitchFamily="18" charset="0"/>
                                <a:cs typeface="Calibri" panose="020F0502020204030204" pitchFamily="34" charset="0"/>
                              </a:rPr>
                            </m:ctrlPr>
                          </m:sSubPr>
                          <m:e>
                            <m:r>
                              <a:rPr lang="en-US" sz="2000" b="0" i="1" smtClean="0">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b="0" i="0" smtClean="0">
                                <a:latin typeface="Cambria Math" panose="02040503050406030204" pitchFamily="18" charset="0"/>
                                <a:ea typeface="Cambria Math" panose="02040503050406030204" pitchFamily="18" charset="0"/>
                                <a:cs typeface="Calibri" panose="020F0502020204030204" pitchFamily="34" charset="0"/>
                              </a:rPr>
                              <m:t>nom</m:t>
                            </m:r>
                            <m:r>
                              <a:rPr lang="en-US" sz="2000" b="0" i="1" smtClean="0">
                                <a:latin typeface="Cambria Math" panose="02040503050406030204" pitchFamily="18" charset="0"/>
                                <a:ea typeface="Cambria Math" panose="02040503050406030204" pitchFamily="18" charset="0"/>
                                <a:cs typeface="Calibri" panose="020F0502020204030204" pitchFamily="34" charset="0"/>
                              </a:rPr>
                              <m:t>_1</m:t>
                            </m:r>
                          </m:sub>
                        </m:sSub>
                      </m:e>
                    </m:d>
                  </m:oMath>
                </a14:m>
                <a:r>
                  <a:rPr lang="en-GB" sz="2000" dirty="0">
                    <a:latin typeface="Calibri" panose="020F0502020204030204" pitchFamily="34" charset="0"/>
                    <a:cs typeface="Calibri" panose="020F0502020204030204" pitchFamily="34" charset="0"/>
                  </a:rPr>
                  <a:t>,</a:t>
                </a:r>
                <a14:m>
                  <m:oMath xmlns:m="http://schemas.openxmlformats.org/officeDocument/2006/math">
                    <m:r>
                      <a:rPr lang="en-GB" sz="2000" b="0" i="0" smtClean="0">
                        <a:solidFill>
                          <a:srgbClr val="FF0000"/>
                        </a:solidFill>
                        <a:latin typeface="Cambria Math" panose="02040503050406030204" pitchFamily="18" charset="0"/>
                        <a:cs typeface="Calibri" panose="020F0502020204030204" pitchFamily="34" charset="0"/>
                      </a:rPr>
                      <m:t> </m:t>
                    </m:r>
                  </m:oMath>
                </a14:m>
                <a:endParaRPr lang="en-US" sz="2000" b="0" i="0" dirty="0">
                  <a:solidFill>
                    <a:srgbClr val="FF0000"/>
                  </a:solidFill>
                  <a:latin typeface="Cambria Math" panose="02040503050406030204" pitchFamily="18" charset="0"/>
                  <a:cs typeface="Calibri" panose="020F0502020204030204" pitchFamily="34" charset="0"/>
                </a:endParaRPr>
              </a:p>
              <a:p>
                <a14:m>
                  <m:oMath xmlns:m="http://schemas.openxmlformats.org/officeDocument/2006/math">
                    <m:sSubSup>
                      <m:sSubSupPr>
                        <m:ctrlPr>
                          <a:rPr lang="en-GB" sz="2000" i="1" smtClean="0">
                            <a:latin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cs typeface="Calibri" panose="020F0502020204030204" pitchFamily="34" charset="0"/>
                          </a:rPr>
                          <m:t>𝐴</m:t>
                        </m:r>
                      </m:e>
                      <m:sub>
                        <m:r>
                          <a:rPr lang="en-US" sz="2000" i="1">
                            <a:latin typeface="Cambria Math" panose="02040503050406030204" pitchFamily="18" charset="0"/>
                            <a:cs typeface="Calibri" panose="020F0502020204030204" pitchFamily="34" charset="0"/>
                          </a:rPr>
                          <m:t>𝑚</m:t>
                        </m:r>
                      </m:sub>
                      <m:sup>
                        <m:r>
                          <m:rPr>
                            <m:sty m:val="p"/>
                          </m:rPr>
                          <a:rPr lang="en-US" sz="2000" b="0" i="0" smtClean="0">
                            <a:latin typeface="Cambria Math" panose="02040503050406030204" pitchFamily="18" charset="0"/>
                            <a:cs typeface="Calibri" panose="020F0502020204030204" pitchFamily="34" charset="0"/>
                          </a:rPr>
                          <m:t>sat</m:t>
                        </m:r>
                        <m:r>
                          <a:rPr lang="en-US" sz="2000" b="0" i="1" smtClean="0">
                            <a:latin typeface="Cambria Math" panose="02040503050406030204" pitchFamily="18" charset="0"/>
                            <a:cs typeface="Calibri" panose="020F0502020204030204" pitchFamily="34" charset="0"/>
                          </a:rPr>
                          <m:t> </m:t>
                        </m:r>
                      </m:sup>
                    </m:sSubSup>
                    <m:d>
                      <m:dPr>
                        <m:ctrlPr>
                          <a:rPr lang="en-US" sz="2000" b="0" i="1" smtClean="0">
                            <a:latin typeface="Cambria Math" panose="02040503050406030204" pitchFamily="18" charset="0"/>
                            <a:cs typeface="Calibri" panose="020F0502020204030204" pitchFamily="34" charset="0"/>
                          </a:rPr>
                        </m:ctrlPr>
                      </m:dPr>
                      <m:e>
                        <m:sSub>
                          <m:sSubPr>
                            <m:ctrlPr>
                              <a:rPr lang="en-US" sz="200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sz="2000" b="0" i="1" smtClean="0">
                        <a:latin typeface="Cambria Math" panose="02040503050406030204" pitchFamily="18" charset="0"/>
                        <a:cs typeface="Calibri" panose="020F0502020204030204" pitchFamily="34" charset="0"/>
                      </a:rPr>
                      <m:t>= </m:t>
                    </m:r>
                    <m:nary>
                      <m:naryPr>
                        <m:chr m:val="∑"/>
                        <m:ctrlPr>
                          <a:rPr lang="en-US" sz="2000" b="0" i="1" smtClean="0">
                            <a:latin typeface="Cambria Math" panose="02040503050406030204" pitchFamily="18" charset="0"/>
                            <a:cs typeface="Calibri" panose="020F0502020204030204" pitchFamily="34" charset="0"/>
                          </a:rPr>
                        </m:ctrlPr>
                      </m:naryPr>
                      <m:sub>
                        <m:r>
                          <m:rPr>
                            <m:brk m:alnAt="23"/>
                          </m:rPr>
                          <a:rPr lang="en-US" sz="2000" b="0" i="1" smtClean="0">
                            <a:latin typeface="Cambria Math" panose="02040503050406030204" pitchFamily="18" charset="0"/>
                            <a:cs typeface="Calibri" panose="020F0502020204030204" pitchFamily="34" charset="0"/>
                          </a:rPr>
                          <m:t>𝑖</m:t>
                        </m:r>
                        <m:r>
                          <a:rPr lang="en-US" sz="2000" b="0" i="1" smtClean="0">
                            <a:latin typeface="Cambria Math" panose="02040503050406030204" pitchFamily="18" charset="0"/>
                            <a:cs typeface="Calibri" panose="020F0502020204030204" pitchFamily="34" charset="0"/>
                          </a:rPr>
                          <m:t>=1</m:t>
                        </m:r>
                      </m:sub>
                      <m:sup>
                        <m:r>
                          <a:rPr lang="en-US" sz="2000" b="0" i="1" smtClean="0">
                            <a:latin typeface="Cambria Math" panose="02040503050406030204" pitchFamily="18" charset="0"/>
                            <a:cs typeface="Calibri" panose="020F0502020204030204" pitchFamily="34" charset="0"/>
                          </a:rPr>
                          <m:t>𝑁</m:t>
                        </m:r>
                      </m:sup>
                      <m:e>
                        <m:sSubSup>
                          <m:sSubSupPr>
                            <m:ctrlPr>
                              <a:rPr lang="en-US" sz="2000" b="0" i="1" smtClean="0">
                                <a:latin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ea typeface="Cambria Math" panose="02040503050406030204" pitchFamily="18" charset="0"/>
                                <a:cs typeface="Calibri" panose="020F0502020204030204" pitchFamily="34" charset="0"/>
                              </a:rPr>
                              <m:t>𝜎</m:t>
                            </m:r>
                          </m:e>
                          <m:sub>
                            <m:r>
                              <a:rPr lang="en-US" sz="2000" b="0" i="1" smtClean="0">
                                <a:latin typeface="Cambria Math" panose="02040503050406030204" pitchFamily="18" charset="0"/>
                                <a:cs typeface="Calibri" panose="020F0502020204030204" pitchFamily="34" charset="0"/>
                              </a:rPr>
                              <m:t>𝑚</m:t>
                            </m:r>
                          </m:sub>
                          <m:sup>
                            <m:r>
                              <a:rPr lang="en-US" sz="2000" b="0" i="1" smtClean="0">
                                <a:latin typeface="Cambria Math" panose="02040503050406030204" pitchFamily="18" charset="0"/>
                                <a:cs typeface="Calibri" panose="020F0502020204030204" pitchFamily="34" charset="0"/>
                              </a:rPr>
                              <m:t>𝑖</m:t>
                            </m:r>
                          </m:sup>
                        </m:sSubSup>
                      </m:e>
                    </m:nary>
                    <m:sSub>
                      <m:sSubPr>
                        <m:ctrlPr>
                          <a:rPr lang="en-US" sz="200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sSubSup>
                      <m:sSubSupPr>
                        <m:ctrlPr>
                          <a:rPr lang="en-GB" sz="2000" i="1" smtClean="0">
                            <a:solidFill>
                              <a:srgbClr val="008000"/>
                            </a:solidFill>
                            <a:latin typeface="Cambria Math" panose="02040503050406030204" pitchFamily="18" charset="0"/>
                            <a:cs typeface="Calibri" panose="020F0502020204030204" pitchFamily="34" charset="0"/>
                          </a:rPr>
                        </m:ctrlPr>
                      </m:sSubSupPr>
                      <m:e>
                        <m:r>
                          <a:rPr lang="en-US" sz="2000" i="1">
                            <a:solidFill>
                              <a:srgbClr val="008000"/>
                            </a:solidFill>
                            <a:latin typeface="Cambria Math" panose="02040503050406030204" pitchFamily="18" charset="0"/>
                            <a:cs typeface="Calibri" panose="020F0502020204030204" pitchFamily="34" charset="0"/>
                          </a:rPr>
                          <m:t>𝐺</m:t>
                        </m:r>
                      </m:e>
                      <m:sub>
                        <m:r>
                          <a:rPr lang="en-US" sz="2000" i="1">
                            <a:solidFill>
                              <a:srgbClr val="008000"/>
                            </a:solidFill>
                            <a:latin typeface="Cambria Math" panose="02040503050406030204" pitchFamily="18" charset="0"/>
                            <a:cs typeface="Calibri" panose="020F0502020204030204" pitchFamily="34" charset="0"/>
                          </a:rPr>
                          <m:t>𝑚</m:t>
                        </m:r>
                      </m:sub>
                      <m:sup>
                        <m:r>
                          <a:rPr lang="en-US" sz="2000" b="0" i="1" smtClean="0">
                            <a:solidFill>
                              <a:srgbClr val="008000"/>
                            </a:solidFill>
                            <a:latin typeface="Cambria Math" panose="02040503050406030204" pitchFamily="18" charset="0"/>
                            <a:cs typeface="Calibri" panose="020F0502020204030204" pitchFamily="34" charset="0"/>
                          </a:rPr>
                          <m:t>𝐴</m:t>
                        </m:r>
                      </m:sup>
                    </m:sSubSup>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m:rPr>
                        <m:sty m:val="p"/>
                      </m:rPr>
                      <a:rPr lang="el-GR" sz="2000" b="0" i="1" smtClean="0">
                        <a:latin typeface="Cambria Math" panose="02040503050406030204" pitchFamily="18" charset="0"/>
                        <a:ea typeface="Cambria Math" panose="02040503050406030204" pitchFamily="18" charset="0"/>
                        <a:cs typeface="Calibri" panose="020F0502020204030204" pitchFamily="34" charset="0"/>
                      </a:rPr>
                      <m:t>Σ</m:t>
                    </m:r>
                    <m:d>
                      <m:dPr>
                        <m:ctrlPr>
                          <a:rPr lang="en-US" sz="2000" b="0" i="1" smtClean="0">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sz="200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sSubSup>
                          <m:sSubSupPr>
                            <m:ctrlPr>
                              <a:rPr lang="en-GB" sz="2000" i="1">
                                <a:solidFill>
                                  <a:srgbClr val="008000"/>
                                </a:solidFill>
                                <a:latin typeface="Cambria Math" panose="02040503050406030204" pitchFamily="18" charset="0"/>
                                <a:cs typeface="Calibri" panose="020F0502020204030204" pitchFamily="34" charset="0"/>
                              </a:rPr>
                            </m:ctrlPr>
                          </m:sSubSupPr>
                          <m:e>
                            <m:r>
                              <a:rPr lang="en-US" sz="2000" i="1">
                                <a:solidFill>
                                  <a:srgbClr val="008000"/>
                                </a:solidFill>
                                <a:latin typeface="Cambria Math" panose="02040503050406030204" pitchFamily="18" charset="0"/>
                                <a:cs typeface="Calibri" panose="020F0502020204030204" pitchFamily="34" charset="0"/>
                              </a:rPr>
                              <m:t>𝐺</m:t>
                            </m:r>
                          </m:e>
                          <m:sub>
                            <m:r>
                              <a:rPr lang="en-US" sz="2000" i="1">
                                <a:solidFill>
                                  <a:srgbClr val="008000"/>
                                </a:solidFill>
                                <a:latin typeface="Cambria Math" panose="02040503050406030204" pitchFamily="18" charset="0"/>
                                <a:cs typeface="Calibri" panose="020F0502020204030204" pitchFamily="34" charset="0"/>
                              </a:rPr>
                              <m:t>𝑚</m:t>
                            </m:r>
                          </m:sub>
                          <m:sup>
                            <m:r>
                              <a:rPr lang="en-US" sz="2000" b="0" i="1" smtClean="0">
                                <a:solidFill>
                                  <a:srgbClr val="008000"/>
                                </a:solidFill>
                                <a:latin typeface="Cambria Math" panose="02040503050406030204" pitchFamily="18" charset="0"/>
                                <a:cs typeface="Calibri" panose="020F0502020204030204" pitchFamily="34" charset="0"/>
                              </a:rPr>
                              <m:t>𝐴</m:t>
                            </m:r>
                          </m:sup>
                        </m:sSubSup>
                        <m:d>
                          <m:dPr>
                            <m:ctrlP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sz="2000" b="0" i="1" smtClean="0">
                            <a:latin typeface="Cambria Math" panose="02040503050406030204" pitchFamily="18" charset="0"/>
                            <a:ea typeface="Cambria Math" panose="02040503050406030204" pitchFamily="18" charset="0"/>
                            <a:cs typeface="Calibri" panose="020F0502020204030204" pitchFamily="34" charset="0"/>
                          </a:rPr>
                          <m:t>, </m:t>
                        </m:r>
                        <m:sSubSup>
                          <m:sSubSupPr>
                            <m:ctrlPr>
                              <a:rPr lang="en-US" sz="2000" b="0" i="1" smtClean="0">
                                <a:latin typeface="Cambria Math" panose="02040503050406030204" pitchFamily="18" charset="0"/>
                                <a:ea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ea typeface="Cambria Math" panose="02040503050406030204" pitchFamily="18" charset="0"/>
                                <a:cs typeface="Calibri" panose="020F0502020204030204" pitchFamily="34" charset="0"/>
                              </a:rPr>
                              <m:t>𝑆</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𝑚</m:t>
                            </m:r>
                          </m:sub>
                          <m:sup>
                            <m:r>
                              <a:rPr lang="en-US" sz="2000" b="0" i="1" smtClean="0">
                                <a:latin typeface="Cambria Math" panose="02040503050406030204" pitchFamily="18" charset="0"/>
                                <a:ea typeface="Cambria Math" panose="02040503050406030204" pitchFamily="18" charset="0"/>
                                <a:cs typeface="Calibri" panose="020F0502020204030204" pitchFamily="34" charset="0"/>
                              </a:rPr>
                              <m:t>𝑖</m:t>
                            </m:r>
                          </m:sup>
                        </m:sSubSup>
                        <m:r>
                          <a:rPr lang="en-US" sz="2000" b="0" i="1" smtClean="0">
                            <a:latin typeface="Cambria Math" panose="02040503050406030204" pitchFamily="18" charset="0"/>
                            <a:ea typeface="Cambria Math" panose="02040503050406030204" pitchFamily="18" charset="0"/>
                            <a:cs typeface="Calibri" panose="020F0502020204030204" pitchFamily="34" charset="0"/>
                          </a:rPr>
                          <m:t>,</m:t>
                        </m:r>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0</m:t>
                            </m:r>
                            <m:r>
                              <a:rPr lang="en-US" sz="2000" i="1">
                                <a:latin typeface="Cambria Math" panose="02040503050406030204" pitchFamily="18" charset="0"/>
                                <a:ea typeface="Cambria Math" panose="02040503050406030204" pitchFamily="18" charset="0"/>
                                <a:cs typeface="Calibri" panose="020F0502020204030204" pitchFamily="34" charset="0"/>
                              </a:rPr>
                              <m:t>𝑚</m:t>
                            </m:r>
                          </m:sub>
                          <m:sup>
                            <m:r>
                              <a:rPr lang="en-US" sz="2000" i="1">
                                <a:latin typeface="Cambria Math" panose="02040503050406030204" pitchFamily="18" charset="0"/>
                                <a:ea typeface="Cambria Math" panose="02040503050406030204" pitchFamily="18" charset="0"/>
                                <a:cs typeface="Calibri" panose="020F0502020204030204" pitchFamily="34" charset="0"/>
                              </a:rPr>
                              <m:t>𝑖</m:t>
                            </m:r>
                          </m:sup>
                        </m:sSubSup>
                        <m:r>
                          <a:rPr lang="en-US" sz="2000" i="1">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smtClean="0">
                                <a:latin typeface="Cambria Math" panose="02040503050406030204" pitchFamily="18" charset="0"/>
                                <a:ea typeface="Cambria Math" panose="02040503050406030204" pitchFamily="18" charset="0"/>
                                <a:cs typeface="Calibri" panose="020F0502020204030204" pitchFamily="34" charset="0"/>
                              </a:rPr>
                            </m:ctrlPr>
                          </m:sSubPr>
                          <m:e>
                            <m:r>
                              <a:rPr lang="en-US" sz="2000" b="0" i="1" smtClean="0">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b="0" i="0" smtClean="0">
                                <a:latin typeface="Cambria Math" panose="02040503050406030204" pitchFamily="18" charset="0"/>
                                <a:ea typeface="Cambria Math" panose="02040503050406030204" pitchFamily="18" charset="0"/>
                                <a:cs typeface="Calibri" panose="020F0502020204030204" pitchFamily="34" charset="0"/>
                              </a:rPr>
                              <m:t>nom</m:t>
                            </m:r>
                            <m:r>
                              <a:rPr lang="en-US" sz="2000" b="0" i="1" smtClean="0">
                                <a:latin typeface="Cambria Math" panose="02040503050406030204" pitchFamily="18" charset="0"/>
                                <a:ea typeface="Cambria Math" panose="02040503050406030204" pitchFamily="18" charset="0"/>
                                <a:cs typeface="Calibri" panose="020F0502020204030204" pitchFamily="34" charset="0"/>
                              </a:rPr>
                              <m:t>_2</m:t>
                            </m:r>
                          </m:sub>
                        </m:sSub>
                      </m:e>
                    </m:d>
                  </m:oMath>
                </a14:m>
                <a:r>
                  <a:rPr lang="en-GB" sz="2000" dirty="0">
                    <a:latin typeface="Calibri" panose="020F0502020204030204" pitchFamily="34" charset="0"/>
                    <a:cs typeface="Calibri" panose="020F0502020204030204" pitchFamily="34" charset="0"/>
                  </a:rPr>
                  <a:t>,</a:t>
                </a:r>
                <a:endParaRPr lang="en-GB" sz="2000" b="0" i="0" dirty="0">
                  <a:solidFill>
                    <a:srgbClr val="FF0000"/>
                  </a:solidFill>
                  <a:latin typeface="Cambria Math" panose="02040503050406030204" pitchFamily="18" charset="0"/>
                  <a:cs typeface="Calibri" panose="020F0502020204030204" pitchFamily="34" charset="0"/>
                </a:endParaRPr>
              </a:p>
            </p:txBody>
          </p:sp>
        </mc:Choice>
        <mc:Fallback xmlns="">
          <p:sp>
            <p:nvSpPr>
              <p:cNvPr id="17" name="TextBox 16">
                <a:extLst>
                  <a:ext uri="{FF2B5EF4-FFF2-40B4-BE49-F238E27FC236}">
                    <a16:creationId xmlns:a16="http://schemas.microsoft.com/office/drawing/2014/main" id="{AA55CD6E-CEAF-204F-4F4B-59F789B8EDB3}"/>
                  </a:ext>
                </a:extLst>
              </p:cNvPr>
              <p:cNvSpPr txBox="1">
                <a:spLocks noRot="1" noChangeAspect="1" noMove="1" noResize="1" noEditPoints="1" noAdjustHandles="1" noChangeArrowheads="1" noChangeShapeType="1" noTextEdit="1"/>
              </p:cNvSpPr>
              <p:nvPr/>
            </p:nvSpPr>
            <p:spPr>
              <a:xfrm>
                <a:off x="995007" y="4759050"/>
                <a:ext cx="10648353" cy="788421"/>
              </a:xfrm>
              <a:prstGeom prst="rect">
                <a:avLst/>
              </a:prstGeom>
              <a:blipFill>
                <a:blip r:embed="rId2"/>
                <a:stretch>
                  <a:fillRect t="-59690" b="-91473"/>
                </a:stretch>
              </a:blipFill>
            </p:spPr>
            <p:txBody>
              <a:bodyPr/>
              <a:lstStyle/>
              <a:p>
                <a:r>
                  <a:rPr lang="en-GB">
                    <a:noFill/>
                  </a:rPr>
                  <a:t> </a:t>
                </a:r>
              </a:p>
            </p:txBody>
          </p:sp>
        </mc:Fallback>
      </mc:AlternateContent>
      <p:grpSp>
        <p:nvGrpSpPr>
          <p:cNvPr id="4" name="Group 3">
            <a:extLst>
              <a:ext uri="{FF2B5EF4-FFF2-40B4-BE49-F238E27FC236}">
                <a16:creationId xmlns:a16="http://schemas.microsoft.com/office/drawing/2014/main" id="{10809BC2-40DE-F9C8-6579-44A6B3B6C64C}"/>
              </a:ext>
            </a:extLst>
          </p:cNvPr>
          <p:cNvGrpSpPr/>
          <p:nvPr/>
        </p:nvGrpSpPr>
        <p:grpSpPr>
          <a:xfrm>
            <a:off x="3620342" y="2905542"/>
            <a:ext cx="4684480" cy="1654328"/>
            <a:chOff x="3103419" y="2931424"/>
            <a:chExt cx="4684480" cy="1530260"/>
          </a:xfrm>
        </p:grpSpPr>
        <p:sp>
          <p:nvSpPr>
            <p:cNvPr id="9" name="Rectangle: Rounded Corners 8">
              <a:extLst>
                <a:ext uri="{FF2B5EF4-FFF2-40B4-BE49-F238E27FC236}">
                  <a16:creationId xmlns:a16="http://schemas.microsoft.com/office/drawing/2014/main" id="{A87FE696-581F-B60E-7440-A3B51073B179}"/>
                </a:ext>
              </a:extLst>
            </p:cNvPr>
            <p:cNvSpPr/>
            <p:nvPr/>
          </p:nvSpPr>
          <p:spPr>
            <a:xfrm>
              <a:off x="3103419" y="2931424"/>
              <a:ext cx="4684480" cy="1511981"/>
            </a:xfrm>
            <a:prstGeom prst="roundRect">
              <a:avLst>
                <a:gd name="adj" fmla="val 11273"/>
              </a:avLst>
            </a:prstGeom>
            <a:solidFill>
              <a:srgbClr val="008000">
                <a:alpha val="12000"/>
              </a:srgbClr>
            </a:solidFill>
            <a:ln w="34925">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C0CCF043-993F-B35B-39A0-736F916F7517}"/>
                    </a:ext>
                  </a:extLst>
                </p:cNvPr>
                <p:cNvSpPr txBox="1"/>
                <p:nvPr/>
              </p:nvSpPr>
              <p:spPr>
                <a:xfrm>
                  <a:off x="3433754" y="3042960"/>
                  <a:ext cx="4004583" cy="65479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GB" sz="2000" i="1" smtClean="0">
                                <a:latin typeface="Cambria Math" panose="02040503050406030204" pitchFamily="18" charset="0"/>
                                <a:cs typeface="Calibri" panose="020F0502020204030204" pitchFamily="34" charset="0"/>
                              </a:rPr>
                            </m:ctrlPr>
                          </m:sSubSupPr>
                          <m:e>
                            <m:r>
                              <a:rPr lang="en-US" sz="2000" i="1">
                                <a:latin typeface="Cambria Math" panose="02040503050406030204" pitchFamily="18" charset="0"/>
                                <a:cs typeface="Calibri" panose="020F0502020204030204" pitchFamily="34" charset="0"/>
                              </a:rPr>
                              <m:t>𝐵</m:t>
                            </m:r>
                          </m:e>
                          <m:sub>
                            <m:r>
                              <a:rPr lang="en-US" sz="2000" i="1">
                                <a:latin typeface="Cambria Math" panose="02040503050406030204" pitchFamily="18" charset="0"/>
                                <a:cs typeface="Calibri" panose="020F0502020204030204" pitchFamily="34" charset="0"/>
                              </a:rPr>
                              <m:t>𝑚</m:t>
                            </m:r>
                          </m:sub>
                          <m:sup>
                            <m:r>
                              <m:rPr>
                                <m:sty m:val="p"/>
                              </m:rPr>
                              <a:rPr lang="en-US" sz="2000">
                                <a:latin typeface="Cambria Math" panose="02040503050406030204" pitchFamily="18" charset="0"/>
                                <a:cs typeface="Calibri" panose="020F0502020204030204" pitchFamily="34" charset="0"/>
                              </a:rPr>
                              <m:t>sat</m:t>
                            </m:r>
                            <m:r>
                              <a:rPr lang="en-US" sz="2000" i="1">
                                <a:latin typeface="Cambria Math" panose="02040503050406030204" pitchFamily="18" charset="0"/>
                                <a:cs typeface="Calibri" panose="020F0502020204030204" pitchFamily="34" charset="0"/>
                              </a:rPr>
                              <m:t> </m:t>
                            </m:r>
                          </m:sup>
                        </m:sSubSup>
                        <m:d>
                          <m:dPr>
                            <m:ctrlPr>
                              <a:rPr lang="en-US" sz="2000" i="1">
                                <a:latin typeface="Cambria Math" panose="02040503050406030204" pitchFamily="18" charset="0"/>
                                <a:cs typeface="Calibri" panose="020F0502020204030204" pitchFamily="34" charset="0"/>
                              </a:rPr>
                            </m:ctrlPr>
                          </m:dPr>
                          <m:e>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1</m:t>
                                </m:r>
                              </m:sub>
                            </m:sSub>
                          </m:e>
                        </m:d>
                        <m:r>
                          <a:rPr lang="en-GB" sz="2000" b="0" i="1" smtClean="0">
                            <a:latin typeface="Cambria Math" panose="02040503050406030204" pitchFamily="18" charset="0"/>
                            <a:ea typeface="Cambria Math" panose="02040503050406030204" pitchFamily="18" charset="0"/>
                            <a:cs typeface="Calibri" panose="020F0502020204030204" pitchFamily="34" charset="0"/>
                          </a:rPr>
                          <m:t>  </m:t>
                        </m:r>
                        <m:r>
                          <a:rPr lang="en-GB" sz="2000" i="1" smtClean="0">
                            <a:latin typeface="Cambria Math" panose="02040503050406030204" pitchFamily="18" charset="0"/>
                            <a:cs typeface="Calibri" panose="020F0502020204030204" pitchFamily="34" charset="0"/>
                          </a:rPr>
                          <m:t>↦</m:t>
                        </m:r>
                        <m:r>
                          <a:rPr lang="en-GB" sz="2000" b="0" i="1" smtClean="0">
                            <a:latin typeface="Cambria Math" panose="02040503050406030204" pitchFamily="18" charset="0"/>
                            <a:cs typeface="Calibri" panose="020F0502020204030204" pitchFamily="34" charset="0"/>
                          </a:rPr>
                          <m:t>   </m:t>
                        </m:r>
                        <m:sSubSup>
                          <m:sSubSupPr>
                            <m:ctrlPr>
                              <a:rPr lang="en-GB" sz="2000" i="1" smtClean="0">
                                <a:latin typeface="Cambria Math" panose="02040503050406030204" pitchFamily="18" charset="0"/>
                                <a:cs typeface="Calibri" panose="020F0502020204030204" pitchFamily="34" charset="0"/>
                              </a:rPr>
                            </m:ctrlPr>
                          </m:sSubSupPr>
                          <m:e>
                            <m:r>
                              <a:rPr lang="en-US" sz="2000" i="1">
                                <a:latin typeface="Cambria Math" panose="02040503050406030204" pitchFamily="18" charset="0"/>
                                <a:cs typeface="Calibri" panose="020F0502020204030204" pitchFamily="34" charset="0"/>
                              </a:rPr>
                              <m:t>𝐵</m:t>
                            </m:r>
                          </m:e>
                          <m:sub>
                            <m:r>
                              <a:rPr lang="en-US" sz="2000" i="1">
                                <a:latin typeface="Cambria Math" panose="02040503050406030204" pitchFamily="18" charset="0"/>
                                <a:cs typeface="Calibri" panose="020F0502020204030204" pitchFamily="34" charset="0"/>
                              </a:rPr>
                              <m:t>𝑚</m:t>
                            </m:r>
                          </m:sub>
                          <m:sup>
                            <m:r>
                              <m:rPr>
                                <m:sty m:val="p"/>
                              </m:rPr>
                              <a:rPr lang="en-US" sz="2000" b="0" i="0" smtClean="0">
                                <a:latin typeface="Cambria Math" panose="02040503050406030204" pitchFamily="18" charset="0"/>
                                <a:cs typeface="Calibri" panose="020F0502020204030204" pitchFamily="34" charset="0"/>
                              </a:rPr>
                              <m:t>sat</m:t>
                            </m:r>
                            <m:r>
                              <a:rPr lang="en-US" sz="2000" b="0" i="1" smtClean="0">
                                <a:latin typeface="Cambria Math" panose="02040503050406030204" pitchFamily="18" charset="0"/>
                                <a:cs typeface="Calibri" panose="020F0502020204030204" pitchFamily="34" charset="0"/>
                              </a:rPr>
                              <m:t> </m:t>
                            </m:r>
                          </m:sup>
                        </m:sSubSup>
                        <m:r>
                          <a:rPr lang="en-US" sz="2000" b="0" i="1" smtClean="0">
                            <a:latin typeface="Cambria Math" panose="02040503050406030204" pitchFamily="18" charset="0"/>
                            <a:cs typeface="Calibri" panose="020F0502020204030204" pitchFamily="34" charset="0"/>
                          </a:rPr>
                          <m:t>(</m:t>
                        </m:r>
                        <m:sSub>
                          <m:sSubPr>
                            <m:ctrlPr>
                              <a:rPr lang="en-US" sz="200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r>
                          <a:rPr lang="en-US" sz="2000" b="0" i="1" smtClean="0">
                            <a:latin typeface="Cambria Math" panose="02040503050406030204" pitchFamily="18" charset="0"/>
                            <a:cs typeface="Calibri" panose="020F0502020204030204" pitchFamily="34" charset="0"/>
                          </a:rPr>
                          <m:t>)</m:t>
                        </m:r>
                      </m:oMath>
                    </m:oMathPara>
                  </a14:m>
                  <a:endParaRPr lang="en-GB" sz="2000" dirty="0">
                    <a:latin typeface="Calibri" panose="020F0502020204030204" pitchFamily="34" charset="0"/>
                    <a:cs typeface="Calibri" panose="020F0502020204030204" pitchFamily="34" charset="0"/>
                  </a:endParaRPr>
                </a:p>
                <a:p>
                  <a:pPr/>
                  <a14:m>
                    <m:oMathPara xmlns:m="http://schemas.openxmlformats.org/officeDocument/2006/math">
                      <m:oMathParaPr>
                        <m:jc m:val="centerGroup"/>
                      </m:oMathParaPr>
                      <m:oMath xmlns:m="http://schemas.openxmlformats.org/officeDocument/2006/math">
                        <m:sSubSup>
                          <m:sSubSupPr>
                            <m:ctrlPr>
                              <a:rPr lang="en-GB" sz="2000" i="1" smtClean="0">
                                <a:latin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cs typeface="Calibri" panose="020F0502020204030204" pitchFamily="34" charset="0"/>
                              </a:rPr>
                              <m:t>𝐴</m:t>
                            </m:r>
                          </m:e>
                          <m:sub>
                            <m:r>
                              <a:rPr lang="en-US" sz="2000" i="1">
                                <a:latin typeface="Cambria Math" panose="02040503050406030204" pitchFamily="18" charset="0"/>
                                <a:cs typeface="Calibri" panose="020F0502020204030204" pitchFamily="34" charset="0"/>
                              </a:rPr>
                              <m:t>𝑚</m:t>
                            </m:r>
                          </m:sub>
                          <m:sup>
                            <m:r>
                              <m:rPr>
                                <m:sty m:val="p"/>
                              </m:rPr>
                              <a:rPr lang="en-US" sz="2000">
                                <a:latin typeface="Cambria Math" panose="02040503050406030204" pitchFamily="18" charset="0"/>
                                <a:cs typeface="Calibri" panose="020F0502020204030204" pitchFamily="34" charset="0"/>
                              </a:rPr>
                              <m:t>sat</m:t>
                            </m:r>
                            <m:r>
                              <a:rPr lang="en-US" sz="2000" i="1">
                                <a:latin typeface="Cambria Math" panose="02040503050406030204" pitchFamily="18" charset="0"/>
                                <a:cs typeface="Calibri" panose="020F0502020204030204" pitchFamily="34" charset="0"/>
                              </a:rPr>
                              <m:t> </m:t>
                            </m:r>
                          </m:sup>
                        </m:sSubSup>
                        <m:d>
                          <m:dPr>
                            <m:ctrlPr>
                              <a:rPr lang="en-US" sz="2000" i="1">
                                <a:latin typeface="Cambria Math" panose="02040503050406030204" pitchFamily="18" charset="0"/>
                                <a:cs typeface="Calibri" panose="020F0502020204030204" pitchFamily="34" charset="0"/>
                              </a:rPr>
                            </m:ctrlPr>
                          </m:dPr>
                          <m:e>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2</m:t>
                                </m:r>
                              </m:sub>
                            </m:sSub>
                          </m:e>
                        </m:d>
                        <m:r>
                          <a:rPr lang="en-GB" sz="2000" b="0" i="1" smtClean="0">
                            <a:latin typeface="Cambria Math" panose="02040503050406030204" pitchFamily="18" charset="0"/>
                            <a:ea typeface="Cambria Math" panose="02040503050406030204" pitchFamily="18" charset="0"/>
                            <a:cs typeface="Calibri" panose="020F0502020204030204" pitchFamily="34" charset="0"/>
                          </a:rPr>
                          <m:t>  </m:t>
                        </m:r>
                        <m:r>
                          <a:rPr lang="en-GB" sz="2000" i="1" smtClean="0">
                            <a:latin typeface="Cambria Math" panose="02040503050406030204" pitchFamily="18" charset="0"/>
                            <a:cs typeface="Calibri" panose="020F0502020204030204" pitchFamily="34" charset="0"/>
                          </a:rPr>
                          <m:t>↦</m:t>
                        </m:r>
                        <m:r>
                          <a:rPr lang="en-GB" sz="2000" b="0" i="1" smtClean="0">
                            <a:latin typeface="Cambria Math" panose="02040503050406030204" pitchFamily="18" charset="0"/>
                            <a:cs typeface="Calibri" panose="020F0502020204030204" pitchFamily="34" charset="0"/>
                          </a:rPr>
                          <m:t>   </m:t>
                        </m:r>
                        <m:sSubSup>
                          <m:sSubSupPr>
                            <m:ctrlPr>
                              <a:rPr lang="en-GB" sz="2000" i="1" smtClean="0">
                                <a:latin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cs typeface="Calibri" panose="020F0502020204030204" pitchFamily="34" charset="0"/>
                              </a:rPr>
                              <m:t>𝐴</m:t>
                            </m:r>
                          </m:e>
                          <m:sub>
                            <m:r>
                              <a:rPr lang="en-US" sz="2000" i="1">
                                <a:latin typeface="Cambria Math" panose="02040503050406030204" pitchFamily="18" charset="0"/>
                                <a:cs typeface="Calibri" panose="020F0502020204030204" pitchFamily="34" charset="0"/>
                              </a:rPr>
                              <m:t>𝑚</m:t>
                            </m:r>
                          </m:sub>
                          <m:sup>
                            <m:r>
                              <m:rPr>
                                <m:sty m:val="p"/>
                              </m:rPr>
                              <a:rPr lang="en-US" sz="2000" b="0" i="0" smtClean="0">
                                <a:latin typeface="Cambria Math" panose="02040503050406030204" pitchFamily="18" charset="0"/>
                                <a:cs typeface="Calibri" panose="020F0502020204030204" pitchFamily="34" charset="0"/>
                              </a:rPr>
                              <m:t>sat</m:t>
                            </m:r>
                            <m:r>
                              <a:rPr lang="en-US" sz="2000" b="0" i="1" smtClean="0">
                                <a:latin typeface="Cambria Math" panose="02040503050406030204" pitchFamily="18" charset="0"/>
                                <a:cs typeface="Calibri" panose="020F0502020204030204" pitchFamily="34" charset="0"/>
                              </a:rPr>
                              <m:t> </m:t>
                            </m:r>
                          </m:sup>
                        </m:sSubSup>
                        <m:r>
                          <a:rPr lang="en-US" sz="2000" b="0" i="1" smtClean="0">
                            <a:latin typeface="Cambria Math" panose="02040503050406030204" pitchFamily="18" charset="0"/>
                            <a:cs typeface="Calibri" panose="020F0502020204030204" pitchFamily="34" charset="0"/>
                          </a:rPr>
                          <m:t>(</m:t>
                        </m:r>
                        <m:sSub>
                          <m:sSubPr>
                            <m:ctrlPr>
                              <a:rPr lang="en-US" sz="200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r>
                          <a:rPr lang="en-US" sz="2000" b="0" i="1" smtClean="0">
                            <a:latin typeface="Cambria Math" panose="02040503050406030204" pitchFamily="18" charset="0"/>
                            <a:cs typeface="Calibri" panose="020F0502020204030204" pitchFamily="34" charset="0"/>
                          </a:rPr>
                          <m:t>)</m:t>
                        </m:r>
                      </m:oMath>
                    </m:oMathPara>
                  </a14:m>
                  <a:endParaRPr lang="en-GB" sz="2000" dirty="0">
                    <a:latin typeface="Calibri" panose="020F0502020204030204" pitchFamily="34" charset="0"/>
                    <a:cs typeface="Calibri" panose="020F0502020204030204" pitchFamily="34" charset="0"/>
                  </a:endParaRPr>
                </a:p>
              </p:txBody>
            </p:sp>
          </mc:Choice>
          <mc:Fallback xmlns="">
            <p:sp>
              <p:nvSpPr>
                <p:cNvPr id="16" name="TextBox 15">
                  <a:extLst>
                    <a:ext uri="{FF2B5EF4-FFF2-40B4-BE49-F238E27FC236}">
                      <a16:creationId xmlns:a16="http://schemas.microsoft.com/office/drawing/2014/main" id="{C0CCF043-993F-B35B-39A0-736F916F7517}"/>
                    </a:ext>
                  </a:extLst>
                </p:cNvPr>
                <p:cNvSpPr txBox="1">
                  <a:spLocks noRot="1" noChangeAspect="1" noMove="1" noResize="1" noEditPoints="1" noAdjustHandles="1" noChangeArrowheads="1" noChangeShapeType="1" noTextEdit="1"/>
                </p:cNvSpPr>
                <p:nvPr/>
              </p:nvSpPr>
              <p:spPr>
                <a:xfrm>
                  <a:off x="3433754" y="3042960"/>
                  <a:ext cx="4004583" cy="654797"/>
                </a:xfrm>
                <a:prstGeom prst="rect">
                  <a:avLst/>
                </a:prstGeom>
                <a:blipFill>
                  <a:blip r:embed="rId3"/>
                  <a:stretch>
                    <a:fillRect b="-76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6248AA5C-46F6-2B6F-F524-5144827EBD55}"/>
                    </a:ext>
                  </a:extLst>
                </p:cNvPr>
                <p:cNvSpPr txBox="1"/>
                <p:nvPr/>
              </p:nvSpPr>
              <p:spPr>
                <a:xfrm>
                  <a:off x="3103419" y="3753798"/>
                  <a:ext cx="4497549" cy="707886"/>
                </a:xfrm>
                <a:prstGeom prst="rect">
                  <a:avLst/>
                </a:prstGeom>
                <a:noFill/>
              </p:spPr>
              <p:txBody>
                <a:bodyPr wrap="square">
                  <a:spAutoFit/>
                </a:bodyPr>
                <a:lstStyle/>
                <a:p>
                  <a14:m>
                    <m:oMath xmlns:m="http://schemas.openxmlformats.org/officeDocument/2006/math">
                      <m:sSub>
                        <m:sSubPr>
                          <m:ctrlPr>
                            <a:rPr lang="en-US" sz="2000" i="1" smtClean="0">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1</m:t>
                          </m:r>
                        </m:sub>
                      </m:sSub>
                    </m:oMath>
                  </a14:m>
                  <a:r>
                    <a:rPr lang="en-GB" sz="2000" dirty="0"/>
                    <a:t> - inner current </a:t>
                  </a:r>
                </a:p>
                <a:p>
                  <a14:m>
                    <m:oMath xmlns:m="http://schemas.openxmlformats.org/officeDocument/2006/math">
                      <m:sSub>
                        <m:sSubPr>
                          <m:ctrlPr>
                            <a:rPr lang="en-US" sz="200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oMath>
                  </a14:m>
                  <a:r>
                    <a:rPr lang="en-GB" sz="2000" dirty="0">
                      <a:solidFill>
                        <a:srgbClr val="008000"/>
                      </a:solidFill>
                    </a:rPr>
                    <a:t> - outer current </a:t>
                  </a:r>
                  <a:endParaRPr lang="en-GB" sz="2000" dirty="0">
                    <a:solidFill>
                      <a:srgbClr val="009900"/>
                    </a:solidFill>
                  </a:endParaRPr>
                </a:p>
              </p:txBody>
            </p:sp>
          </mc:Choice>
          <mc:Fallback xmlns="">
            <p:sp>
              <p:nvSpPr>
                <p:cNvPr id="18" name="TextBox 17">
                  <a:extLst>
                    <a:ext uri="{FF2B5EF4-FFF2-40B4-BE49-F238E27FC236}">
                      <a16:creationId xmlns:a16="http://schemas.microsoft.com/office/drawing/2014/main" id="{6248AA5C-46F6-2B6F-F524-5144827EBD55}"/>
                    </a:ext>
                  </a:extLst>
                </p:cNvPr>
                <p:cNvSpPr txBox="1">
                  <a:spLocks noRot="1" noChangeAspect="1" noMove="1" noResize="1" noEditPoints="1" noAdjustHandles="1" noChangeArrowheads="1" noChangeShapeType="1" noTextEdit="1"/>
                </p:cNvSpPr>
                <p:nvPr/>
              </p:nvSpPr>
              <p:spPr>
                <a:xfrm>
                  <a:off x="3103419" y="3753798"/>
                  <a:ext cx="4497549" cy="707886"/>
                </a:xfrm>
                <a:prstGeom prst="rect">
                  <a:avLst/>
                </a:prstGeom>
                <a:blipFill>
                  <a:blip r:embed="rId4"/>
                  <a:stretch>
                    <a:fillRect t="-3175" b="-6349"/>
                  </a:stretch>
                </a:blipFill>
              </p:spPr>
              <p:txBody>
                <a:bodyPr/>
                <a:lstStyle/>
                <a:p>
                  <a:r>
                    <a:rPr lang="en-GB">
                      <a:noFill/>
                    </a:rPr>
                    <a:t> </a:t>
                  </a:r>
                </a:p>
              </p:txBody>
            </p:sp>
          </mc:Fallback>
        </mc:AlternateContent>
      </p:grpSp>
      <p:sp>
        <p:nvSpPr>
          <p:cNvPr id="5" name="Footer Placeholder 4">
            <a:extLst>
              <a:ext uri="{FF2B5EF4-FFF2-40B4-BE49-F238E27FC236}">
                <a16:creationId xmlns:a16="http://schemas.microsoft.com/office/drawing/2014/main" id="{DB1255AA-38FC-1111-D251-1618B082149D}"/>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
        <p:nvSpPr>
          <p:cNvPr id="7" name="Date Placeholder 3">
            <a:extLst>
              <a:ext uri="{FF2B5EF4-FFF2-40B4-BE49-F238E27FC236}">
                <a16:creationId xmlns:a16="http://schemas.microsoft.com/office/drawing/2014/main" id="{907B6AE4-4436-E72E-D5E7-502CE0EA5312}"/>
              </a:ext>
            </a:extLst>
          </p:cNvPr>
          <p:cNvSpPr>
            <a:spLocks noGrp="1"/>
          </p:cNvSpPr>
          <p:nvPr>
            <p:ph type="dt" sz="half" idx="10"/>
          </p:nvPr>
        </p:nvSpPr>
        <p:spPr>
          <a:xfrm>
            <a:off x="3457213" y="6368014"/>
            <a:ext cx="944159" cy="365125"/>
          </a:xfrm>
        </p:spPr>
        <p:txBody>
          <a:bodyPr/>
          <a:lstStyle/>
          <a:p>
            <a:r>
              <a:rPr lang="en-US" sz="1200" dirty="0"/>
              <a:t>12/07/2023</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DDE432A4-C947-512A-E9E3-C35C038BB9B5}"/>
                  </a:ext>
                </a:extLst>
              </p:cNvPr>
              <p:cNvSpPr txBox="1"/>
              <p:nvPr/>
            </p:nvSpPr>
            <p:spPr>
              <a:xfrm>
                <a:off x="1029923" y="1443957"/>
                <a:ext cx="11322761" cy="1599477"/>
              </a:xfrm>
              <a:prstGeom prst="rect">
                <a:avLst/>
              </a:prstGeom>
              <a:noFill/>
            </p:spPr>
            <p:txBody>
              <a:bodyPr wrap="square">
                <a:spAutoFit/>
              </a:bodyPr>
              <a:lstStyle/>
              <a:p>
                <a14:m>
                  <m:oMath xmlns:m="http://schemas.openxmlformats.org/officeDocument/2006/math">
                    <m:sSubSup>
                      <m:sSubSupPr>
                        <m:ctrlPr>
                          <a:rPr lang="en-GB" sz="2000" i="1" smtClean="0">
                            <a:latin typeface="Cambria Math" panose="02040503050406030204" pitchFamily="18" charset="0"/>
                            <a:cs typeface="Calibri" panose="020F0502020204030204" pitchFamily="34" charset="0"/>
                          </a:rPr>
                        </m:ctrlPr>
                      </m:sSubSupPr>
                      <m:e>
                        <m:r>
                          <a:rPr lang="en-US" sz="2000" i="1">
                            <a:latin typeface="Cambria Math" panose="02040503050406030204" pitchFamily="18" charset="0"/>
                            <a:cs typeface="Calibri" panose="020F0502020204030204" pitchFamily="34" charset="0"/>
                          </a:rPr>
                          <m:t>𝐵</m:t>
                        </m:r>
                      </m:e>
                      <m:sub>
                        <m:r>
                          <a:rPr lang="en-US" sz="2000" i="1">
                            <a:latin typeface="Cambria Math" panose="02040503050406030204" pitchFamily="18" charset="0"/>
                            <a:cs typeface="Calibri" panose="020F0502020204030204" pitchFamily="34" charset="0"/>
                          </a:rPr>
                          <m:t>𝑚</m:t>
                        </m:r>
                      </m:sub>
                      <m:sup>
                        <m:r>
                          <m:rPr>
                            <m:sty m:val="p"/>
                          </m:rPr>
                          <a:rPr lang="en-US" sz="2000" b="0" i="0" smtClean="0">
                            <a:latin typeface="Cambria Math" panose="02040503050406030204" pitchFamily="18" charset="0"/>
                            <a:cs typeface="Calibri" panose="020F0502020204030204" pitchFamily="34" charset="0"/>
                          </a:rPr>
                          <m:t>sat</m:t>
                        </m:r>
                        <m:r>
                          <a:rPr lang="en-US" sz="2000" b="0" i="1" smtClean="0">
                            <a:latin typeface="Cambria Math" panose="02040503050406030204" pitchFamily="18" charset="0"/>
                            <a:cs typeface="Calibri" panose="020F0502020204030204" pitchFamily="34" charset="0"/>
                          </a:rPr>
                          <m:t> </m:t>
                        </m:r>
                      </m:sup>
                    </m:sSubSup>
                    <m:r>
                      <a:rPr lang="en-US" sz="2000" b="0" i="1" smtClean="0">
                        <a:latin typeface="Cambria Math" panose="02040503050406030204" pitchFamily="18" charset="0"/>
                        <a:cs typeface="Calibri" panose="020F0502020204030204" pitchFamily="34" charset="0"/>
                      </a:rPr>
                      <m:t>(</m:t>
                    </m:r>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1</m:t>
                        </m:r>
                      </m:sub>
                    </m:sSub>
                    <m:r>
                      <a:rPr lang="en-US" sz="2000" b="0" i="1" smtClean="0">
                        <a:latin typeface="Cambria Math" panose="02040503050406030204" pitchFamily="18" charset="0"/>
                        <a:cs typeface="Calibri" panose="020F0502020204030204" pitchFamily="34" charset="0"/>
                      </a:rPr>
                      <m:t>)= </m:t>
                    </m:r>
                    <m:nary>
                      <m:naryPr>
                        <m:chr m:val="∑"/>
                        <m:ctrlPr>
                          <a:rPr lang="en-US" sz="2000" b="0" i="1" smtClean="0">
                            <a:latin typeface="Cambria Math" panose="02040503050406030204" pitchFamily="18" charset="0"/>
                            <a:cs typeface="Calibri" panose="020F0502020204030204" pitchFamily="34" charset="0"/>
                          </a:rPr>
                        </m:ctrlPr>
                      </m:naryPr>
                      <m:sub>
                        <m:r>
                          <m:rPr>
                            <m:brk m:alnAt="23"/>
                          </m:rPr>
                          <a:rPr lang="en-US" sz="2000" b="0" i="1" smtClean="0">
                            <a:latin typeface="Cambria Math" panose="02040503050406030204" pitchFamily="18" charset="0"/>
                            <a:cs typeface="Calibri" panose="020F0502020204030204" pitchFamily="34" charset="0"/>
                          </a:rPr>
                          <m:t>𝑖</m:t>
                        </m:r>
                        <m:r>
                          <a:rPr lang="en-US" sz="2000" b="0" i="1" smtClean="0">
                            <a:latin typeface="Cambria Math" panose="02040503050406030204" pitchFamily="18" charset="0"/>
                            <a:cs typeface="Calibri" panose="020F0502020204030204" pitchFamily="34" charset="0"/>
                          </a:rPr>
                          <m:t>=1</m:t>
                        </m:r>
                      </m:sub>
                      <m:sup>
                        <m:r>
                          <a:rPr lang="en-US" sz="2000" b="0" i="1" smtClean="0">
                            <a:latin typeface="Cambria Math" panose="02040503050406030204" pitchFamily="18" charset="0"/>
                            <a:cs typeface="Calibri" panose="020F0502020204030204" pitchFamily="34" charset="0"/>
                          </a:rPr>
                          <m:t>𝑁</m:t>
                        </m:r>
                      </m:sup>
                      <m:e>
                        <m:sSubSup>
                          <m:sSubSupPr>
                            <m:ctrlPr>
                              <a:rPr lang="en-US" sz="2000" b="0" i="1" smtClean="0">
                                <a:latin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ea typeface="Cambria Math" panose="02040503050406030204" pitchFamily="18" charset="0"/>
                                <a:cs typeface="Calibri" panose="020F0502020204030204" pitchFamily="34" charset="0"/>
                              </a:rPr>
                              <m:t>𝜎</m:t>
                            </m:r>
                          </m:e>
                          <m:sub>
                            <m:r>
                              <a:rPr lang="en-US" sz="2000" b="0" i="1" smtClean="0">
                                <a:latin typeface="Cambria Math" panose="02040503050406030204" pitchFamily="18" charset="0"/>
                                <a:cs typeface="Calibri" panose="020F0502020204030204" pitchFamily="34" charset="0"/>
                              </a:rPr>
                              <m:t>𝑚</m:t>
                            </m:r>
                          </m:sub>
                          <m:sup>
                            <m:r>
                              <a:rPr lang="en-US" sz="2000" b="0" i="1" smtClean="0">
                                <a:latin typeface="Cambria Math" panose="02040503050406030204" pitchFamily="18" charset="0"/>
                                <a:cs typeface="Calibri" panose="020F0502020204030204" pitchFamily="34" charset="0"/>
                              </a:rPr>
                              <m:t>𝑖</m:t>
                            </m:r>
                          </m:sup>
                        </m:sSubSup>
                      </m:e>
                    </m:nary>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1</m:t>
                        </m:r>
                      </m:sub>
                    </m:sSub>
                    <m:r>
                      <m:rPr>
                        <m:sty m:val="p"/>
                      </m:rPr>
                      <a:rPr lang="el-GR" sz="2000" b="0" i="1" smtClean="0">
                        <a:latin typeface="Cambria Math" panose="02040503050406030204" pitchFamily="18" charset="0"/>
                        <a:ea typeface="Cambria Math" panose="02040503050406030204" pitchFamily="18" charset="0"/>
                        <a:cs typeface="Calibri" panose="020F0502020204030204" pitchFamily="34" charset="0"/>
                      </a:rPr>
                      <m:t>Σ</m:t>
                    </m:r>
                    <m:d>
                      <m:dPr>
                        <m:ctrlPr>
                          <a:rPr lang="en-US" sz="2000" b="0" i="1" smtClean="0">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sz="2000" b="0" i="1" smtClean="0">
                                <a:latin typeface="Cambria Math" panose="02040503050406030204" pitchFamily="18" charset="0"/>
                                <a:ea typeface="Cambria Math" panose="02040503050406030204" pitchFamily="18" charset="0"/>
                                <a:cs typeface="Calibri" panose="020F0502020204030204" pitchFamily="34" charset="0"/>
                              </a:rPr>
                            </m:ctrlPr>
                          </m:sSubPr>
                          <m:e>
                            <m:r>
                              <a:rPr lang="en-US" sz="2000" b="0" i="1" smtClean="0">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1</m:t>
                            </m:r>
                          </m:sub>
                        </m:sSub>
                        <m:r>
                          <a:rPr lang="en-US" sz="2000" b="0" i="1" smtClean="0">
                            <a:latin typeface="Cambria Math" panose="02040503050406030204" pitchFamily="18" charset="0"/>
                            <a:ea typeface="Cambria Math" panose="02040503050406030204" pitchFamily="18" charset="0"/>
                            <a:cs typeface="Calibri" panose="020F0502020204030204" pitchFamily="34" charset="0"/>
                          </a:rPr>
                          <m:t>, </m:t>
                        </m:r>
                        <m:sSubSup>
                          <m:sSubSupPr>
                            <m:ctrlPr>
                              <a:rPr lang="en-US" sz="2000" b="0" i="1" smtClean="0">
                                <a:latin typeface="Cambria Math" panose="02040503050406030204" pitchFamily="18" charset="0"/>
                                <a:ea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ea typeface="Cambria Math" panose="02040503050406030204" pitchFamily="18" charset="0"/>
                                <a:cs typeface="Calibri" panose="020F0502020204030204" pitchFamily="34" charset="0"/>
                              </a:rPr>
                              <m:t>𝑆</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𝑚</m:t>
                            </m:r>
                          </m:sub>
                          <m:sup>
                            <m:r>
                              <a:rPr lang="en-US" sz="2000" b="0" i="1" smtClean="0">
                                <a:latin typeface="Cambria Math" panose="02040503050406030204" pitchFamily="18" charset="0"/>
                                <a:ea typeface="Cambria Math" panose="02040503050406030204" pitchFamily="18" charset="0"/>
                                <a:cs typeface="Calibri" panose="020F0502020204030204" pitchFamily="34" charset="0"/>
                              </a:rPr>
                              <m:t>𝑖</m:t>
                            </m:r>
                          </m:sup>
                        </m:sSubSup>
                        <m:r>
                          <a:rPr lang="en-US" sz="2000" b="0" i="1" smtClean="0">
                            <a:latin typeface="Cambria Math" panose="02040503050406030204" pitchFamily="18" charset="0"/>
                            <a:ea typeface="Cambria Math" panose="02040503050406030204" pitchFamily="18" charset="0"/>
                            <a:cs typeface="Calibri" panose="020F0502020204030204" pitchFamily="34" charset="0"/>
                          </a:rPr>
                          <m:t>,</m:t>
                        </m:r>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0</m:t>
                            </m:r>
                            <m:r>
                              <a:rPr lang="en-US" sz="2000" i="1">
                                <a:latin typeface="Cambria Math" panose="02040503050406030204" pitchFamily="18" charset="0"/>
                                <a:ea typeface="Cambria Math" panose="02040503050406030204" pitchFamily="18" charset="0"/>
                                <a:cs typeface="Calibri" panose="020F0502020204030204" pitchFamily="34" charset="0"/>
                              </a:rPr>
                              <m:t>𝑚</m:t>
                            </m:r>
                          </m:sub>
                          <m:sup>
                            <m:r>
                              <a:rPr lang="en-US" sz="2000" i="1">
                                <a:latin typeface="Cambria Math" panose="02040503050406030204" pitchFamily="18" charset="0"/>
                                <a:ea typeface="Cambria Math" panose="02040503050406030204" pitchFamily="18" charset="0"/>
                                <a:cs typeface="Calibri" panose="020F0502020204030204" pitchFamily="34" charset="0"/>
                              </a:rPr>
                              <m:t>𝑖</m:t>
                            </m:r>
                          </m:sup>
                        </m:sSubSup>
                        <m:r>
                          <a:rPr lang="en-US" sz="2000" i="1">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smtClean="0">
                                <a:latin typeface="Cambria Math" panose="02040503050406030204" pitchFamily="18" charset="0"/>
                                <a:ea typeface="Cambria Math" panose="02040503050406030204" pitchFamily="18" charset="0"/>
                                <a:cs typeface="Calibri" panose="020F0502020204030204" pitchFamily="34" charset="0"/>
                              </a:rPr>
                            </m:ctrlPr>
                          </m:sSubPr>
                          <m:e>
                            <m:r>
                              <a:rPr lang="en-US" sz="2000" b="0" i="1" smtClean="0">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b="0" i="0" smtClean="0">
                                <a:latin typeface="Cambria Math" panose="02040503050406030204" pitchFamily="18" charset="0"/>
                                <a:ea typeface="Cambria Math" panose="02040503050406030204" pitchFamily="18" charset="0"/>
                                <a:cs typeface="Calibri" panose="020F0502020204030204" pitchFamily="34" charset="0"/>
                              </a:rPr>
                              <m:t>nom</m:t>
                            </m:r>
                          </m:sub>
                        </m:sSub>
                      </m:e>
                    </m:d>
                    <m:r>
                      <a:rPr lang="en-US" sz="2000" b="0" i="1" smtClean="0">
                        <a:latin typeface="Cambria Math" panose="02040503050406030204" pitchFamily="18" charset="0"/>
                        <a:ea typeface="Cambria Math" panose="02040503050406030204" pitchFamily="18" charset="0"/>
                        <a:cs typeface="Calibri" panose="020F0502020204030204" pitchFamily="34" charset="0"/>
                      </a:rPr>
                      <m:t>,</m:t>
                    </m:r>
                  </m:oMath>
                </a14:m>
                <a:r>
                  <a:rPr lang="en-US" sz="2000" b="0" dirty="0">
                    <a:latin typeface="Calibri" panose="020F0502020204030204" pitchFamily="34" charset="0"/>
                    <a:ea typeface="Cambria Math" panose="02040503050406030204" pitchFamily="18" charset="0"/>
                    <a:cs typeface="Calibri" panose="020F0502020204030204" pitchFamily="34" charset="0"/>
                  </a:rPr>
                  <a:t> </a:t>
                </a:r>
                <a:r>
                  <a:rPr lang="en-US" sz="2000" dirty="0">
                    <a:latin typeface="Calibri" panose="020F0502020204030204" pitchFamily="34" charset="0"/>
                    <a:ea typeface="Cambria Math" panose="02040503050406030204" pitchFamily="18" charset="0"/>
                    <a:cs typeface="Calibri" panose="020F0502020204030204" pitchFamily="34" charset="0"/>
                  </a:rPr>
                  <a:t> </a:t>
                </a:r>
                <a:r>
                  <a:rPr lang="en-GB" sz="2000" dirty="0">
                    <a:latin typeface="+mj-lt"/>
                    <a:ea typeface="Cambria Math" panose="02040503050406030204" pitchFamily="18" charset="0"/>
                    <a:cs typeface="Calibri" panose="020F0502020204030204" pitchFamily="34" charset="0"/>
                  </a:rPr>
                  <a:t>where: </a:t>
                </a:r>
                <a14:m>
                  <m:oMath xmlns:m="http://schemas.openxmlformats.org/officeDocument/2006/math">
                    <m:r>
                      <m:rPr>
                        <m:sty m:val="p"/>
                      </m:rPr>
                      <a:rPr lang="el-GR" sz="2000" i="1">
                        <a:latin typeface="Cambria Math" panose="02040503050406030204" pitchFamily="18" charset="0"/>
                        <a:ea typeface="Cambria Math" panose="02040503050406030204" pitchFamily="18" charset="0"/>
                        <a:cs typeface="Calibri" panose="020F0502020204030204" pitchFamily="34" charset="0"/>
                      </a:rPr>
                      <m:t>Σ</m:t>
                    </m:r>
                    <m:d>
                      <m:dPr>
                        <m:ctrlPr>
                          <a:rPr lang="en-US" sz="2000" i="1">
                            <a:latin typeface="Cambria Math" panose="02040503050406030204" pitchFamily="18" charset="0"/>
                            <a:ea typeface="Cambria Math" panose="02040503050406030204" pitchFamily="18" charset="0"/>
                            <a:cs typeface="Calibri" panose="020F0502020204030204" pitchFamily="34" charset="0"/>
                          </a:rPr>
                        </m:ctrlPr>
                      </m:dPr>
                      <m:e>
                        <m:r>
                          <a:rPr lang="en-GB" sz="2000" b="0" i="1" smtClean="0">
                            <a:latin typeface="Cambria Math" panose="02040503050406030204" pitchFamily="18" charset="0"/>
                            <a:ea typeface="Cambria Math" panose="02040503050406030204" pitchFamily="18" charset="0"/>
                            <a:cs typeface="Calibri" panose="020F0502020204030204" pitchFamily="34" charset="0"/>
                          </a:rPr>
                          <m:t>𝐼</m:t>
                        </m:r>
                        <m:r>
                          <a:rPr lang="en-US" sz="2000" i="1">
                            <a:latin typeface="Cambria Math" panose="02040503050406030204" pitchFamily="18" charset="0"/>
                            <a:ea typeface="Cambria Math" panose="02040503050406030204" pitchFamily="18" charset="0"/>
                            <a:cs typeface="Calibri" panose="020F0502020204030204" pitchFamily="34" charset="0"/>
                          </a:rPr>
                          <m:t>, </m:t>
                        </m:r>
                        <m:r>
                          <a:rPr lang="en-GB" sz="2000" b="0" i="1" smtClean="0">
                            <a:latin typeface="Cambria Math" panose="02040503050406030204" pitchFamily="18" charset="0"/>
                            <a:ea typeface="Cambria Math" panose="02040503050406030204" pitchFamily="18" charset="0"/>
                            <a:cs typeface="Calibri" panose="020F0502020204030204" pitchFamily="34" charset="0"/>
                          </a:rPr>
                          <m:t>𝑆</m:t>
                        </m:r>
                        <m:r>
                          <a:rPr lang="en-US" sz="2000" i="1">
                            <a:latin typeface="Cambria Math" panose="02040503050406030204" pitchFamily="18" charset="0"/>
                            <a:ea typeface="Cambria Math" panose="02040503050406030204" pitchFamily="18" charset="0"/>
                            <a:cs typeface="Calibri" panose="020F0502020204030204" pitchFamily="34" charset="0"/>
                          </a:rPr>
                          <m:t>,</m:t>
                        </m:r>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0</m:t>
                            </m:r>
                          </m:sub>
                          <m:sup>
                            <m:r>
                              <a:rPr lang="en-GB" sz="2000" b="0" i="1" smtClean="0">
                                <a:latin typeface="Cambria Math" panose="02040503050406030204" pitchFamily="18" charset="0"/>
                                <a:ea typeface="Cambria Math" panose="02040503050406030204" pitchFamily="18" charset="0"/>
                                <a:cs typeface="Calibri" panose="020F0502020204030204" pitchFamily="34" charset="0"/>
                              </a:rPr>
                              <m:t> </m:t>
                            </m:r>
                          </m:sup>
                        </m:sSubSup>
                        <m:r>
                          <a:rPr lang="en-US" sz="2000" i="1">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i="0">
                                <a:latin typeface="Cambria Math" panose="02040503050406030204" pitchFamily="18" charset="0"/>
                                <a:ea typeface="Cambria Math" panose="02040503050406030204" pitchFamily="18" charset="0"/>
                                <a:cs typeface="Calibri" panose="020F0502020204030204" pitchFamily="34" charset="0"/>
                              </a:rPr>
                              <m:t>nom</m:t>
                            </m:r>
                          </m:sub>
                        </m:sSub>
                      </m:e>
                    </m:d>
                    <m:r>
                      <a:rPr lang="en-US" sz="2000" i="1">
                        <a:latin typeface="Cambria Math" panose="02040503050406030204" pitchFamily="18" charset="0"/>
                        <a:ea typeface="Cambria Math" panose="02040503050406030204" pitchFamily="18" charset="0"/>
                        <a:cs typeface="Calibri" panose="020F0502020204030204" pitchFamily="34" charset="0"/>
                      </a:rPr>
                      <m:t>=−</m:t>
                    </m:r>
                    <m:f>
                      <m:fPr>
                        <m:ctrlPr>
                          <a:rPr lang="en-US" sz="2000" i="1">
                            <a:latin typeface="Cambria Math" panose="02040503050406030204" pitchFamily="18" charset="0"/>
                            <a:ea typeface="Cambria Math" panose="02040503050406030204" pitchFamily="18" charset="0"/>
                            <a:cs typeface="Calibri" panose="020F0502020204030204" pitchFamily="34" charset="0"/>
                          </a:rPr>
                        </m:ctrlPr>
                      </m:fPr>
                      <m:num>
                        <m:r>
                          <a:rPr lang="en-US" sz="2000" i="1">
                            <a:latin typeface="Cambria Math" panose="02040503050406030204" pitchFamily="18" charset="0"/>
                            <a:ea typeface="Cambria Math" panose="02040503050406030204" pitchFamily="18" charset="0"/>
                            <a:cs typeface="Calibri" panose="020F0502020204030204" pitchFamily="34" charset="0"/>
                          </a:rPr>
                          <m:t>1</m:t>
                        </m:r>
                      </m:num>
                      <m:den>
                        <m:r>
                          <a:rPr lang="en-US" sz="2000" i="1">
                            <a:latin typeface="Cambria Math" panose="02040503050406030204" pitchFamily="18" charset="0"/>
                            <a:ea typeface="Cambria Math" panose="02040503050406030204" pitchFamily="18" charset="0"/>
                            <a:cs typeface="Calibri" panose="020F0502020204030204" pitchFamily="34" charset="0"/>
                          </a:rPr>
                          <m:t>2</m:t>
                        </m:r>
                      </m:den>
                    </m:f>
                    <m:d>
                      <m:dPr>
                        <m:begChr m:val="["/>
                        <m:endChr m:val="]"/>
                        <m:ctrlPr>
                          <a:rPr lang="en-US" sz="2000" i="1">
                            <a:latin typeface="Cambria Math" panose="02040503050406030204" pitchFamily="18" charset="0"/>
                            <a:ea typeface="Cambria Math" panose="02040503050406030204" pitchFamily="18" charset="0"/>
                            <a:cs typeface="Calibri" panose="020F0502020204030204" pitchFamily="34" charset="0"/>
                          </a:rPr>
                        </m:ctrlPr>
                      </m:dPr>
                      <m:e>
                        <m:r>
                          <a:rPr lang="en-US" sz="2000" i="1">
                            <a:latin typeface="Cambria Math" panose="02040503050406030204" pitchFamily="18" charset="0"/>
                            <a:ea typeface="Cambria Math" panose="02040503050406030204" pitchFamily="18" charset="0"/>
                            <a:cs typeface="Calibri" panose="020F0502020204030204" pitchFamily="34" charset="0"/>
                          </a:rPr>
                          <m:t>1+</m:t>
                        </m:r>
                        <m:func>
                          <m:funcPr>
                            <m:ctrlPr>
                              <a:rPr lang="en-US" sz="2000" i="1">
                                <a:latin typeface="Cambria Math" panose="02040503050406030204" pitchFamily="18" charset="0"/>
                                <a:ea typeface="Cambria Math" panose="02040503050406030204" pitchFamily="18" charset="0"/>
                                <a:cs typeface="Calibri" panose="020F0502020204030204" pitchFamily="34" charset="0"/>
                              </a:rPr>
                            </m:ctrlPr>
                          </m:funcPr>
                          <m:fName>
                            <m:r>
                              <m:rPr>
                                <m:sty m:val="p"/>
                              </m:rPr>
                              <a:rPr lang="en-US" sz="2000">
                                <a:latin typeface="Cambria Math" panose="02040503050406030204" pitchFamily="18" charset="0"/>
                                <a:ea typeface="Cambria Math" panose="02040503050406030204" pitchFamily="18" charset="0"/>
                                <a:cs typeface="Calibri" panose="020F0502020204030204" pitchFamily="34" charset="0"/>
                              </a:rPr>
                              <m:t>erf</m:t>
                            </m:r>
                          </m:fName>
                          <m:e>
                            <m:d>
                              <m:dPr>
                                <m:ctrlPr>
                                  <a:rPr lang="en-US" sz="2000" i="1">
                                    <a:latin typeface="Cambria Math" panose="02040503050406030204" pitchFamily="18" charset="0"/>
                                    <a:ea typeface="Cambria Math" panose="02040503050406030204" pitchFamily="18" charset="0"/>
                                    <a:cs typeface="Calibri" panose="020F0502020204030204" pitchFamily="34" charset="0"/>
                                  </a:rPr>
                                </m:ctrlPr>
                              </m:dPr>
                              <m:e>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i="1">
                                        <a:latin typeface="Cambria Math" panose="02040503050406030204" pitchFamily="18" charset="0"/>
                                        <a:ea typeface="Cambria Math" panose="02040503050406030204" pitchFamily="18" charset="0"/>
                                        <a:cs typeface="Calibri" panose="020F0502020204030204" pitchFamily="34" charset="0"/>
                                      </a:rPr>
                                      <m:t>𝑆</m:t>
                                    </m:r>
                                  </m:e>
                                  <m:sub>
                                    <m:r>
                                      <a:rPr lang="en-US" sz="2000" i="1">
                                        <a:latin typeface="Cambria Math" panose="02040503050406030204" pitchFamily="18" charset="0"/>
                                        <a:ea typeface="Cambria Math" panose="02040503050406030204" pitchFamily="18" charset="0"/>
                                        <a:cs typeface="Calibri" panose="020F0502020204030204" pitchFamily="34" charset="0"/>
                                      </a:rPr>
                                      <m:t> </m:t>
                                    </m:r>
                                  </m:sub>
                                  <m:sup>
                                    <m:r>
                                      <a:rPr lang="en-GB" sz="2000" b="0" i="1" smtClean="0">
                                        <a:latin typeface="Cambria Math" panose="02040503050406030204" pitchFamily="18" charset="0"/>
                                        <a:ea typeface="Cambria Math" panose="02040503050406030204" pitchFamily="18" charset="0"/>
                                        <a:cs typeface="Calibri" panose="020F0502020204030204" pitchFamily="34" charset="0"/>
                                      </a:rPr>
                                      <m:t> </m:t>
                                    </m:r>
                                  </m:sup>
                                </m:sSubSup>
                                <m:d>
                                  <m:dPr>
                                    <m:ctrlPr>
                                      <a:rPr lang="en-US" sz="2000" i="1">
                                        <a:latin typeface="Cambria Math" panose="02040503050406030204" pitchFamily="18" charset="0"/>
                                        <a:ea typeface="Cambria Math" panose="02040503050406030204" pitchFamily="18" charset="0"/>
                                        <a:cs typeface="Calibri" panose="020F0502020204030204" pitchFamily="34" charset="0"/>
                                      </a:rPr>
                                    </m:ctrlPr>
                                  </m:dPr>
                                  <m:e>
                                    <m:f>
                                      <m:fPr>
                                        <m:ctrlPr>
                                          <a:rPr lang="en-US" sz="2000" i="1">
                                            <a:latin typeface="Cambria Math" panose="02040503050406030204" pitchFamily="18" charset="0"/>
                                            <a:ea typeface="Cambria Math" panose="02040503050406030204" pitchFamily="18" charset="0"/>
                                            <a:cs typeface="Calibri" panose="020F0502020204030204" pitchFamily="34" charset="0"/>
                                          </a:rPr>
                                        </m:ctrlPr>
                                      </m:fPr>
                                      <m:num>
                                        <m:d>
                                          <m:dPr>
                                            <m:begChr m:val="|"/>
                                            <m:endChr m:val="|"/>
                                            <m:ctrlPr>
                                              <a:rPr lang="en-US" sz="2000" i="1">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GB" sz="2000" b="0" i="1" smtClean="0">
                                                    <a:latin typeface="Cambria Math" panose="02040503050406030204" pitchFamily="18" charset="0"/>
                                                    <a:ea typeface="Cambria Math" panose="02040503050406030204" pitchFamily="18" charset="0"/>
                                                    <a:cs typeface="Calibri" panose="020F0502020204030204" pitchFamily="34" charset="0"/>
                                                  </a:rPr>
                                                  <m:t> </m:t>
                                                </m:r>
                                              </m:sub>
                                            </m:sSub>
                                          </m:e>
                                        </m:d>
                                        <m:r>
                                          <a:rPr lang="en-US" sz="2000" i="1">
                                            <a:latin typeface="Cambria Math" panose="02040503050406030204" pitchFamily="18" charset="0"/>
                                            <a:ea typeface="Cambria Math" panose="02040503050406030204" pitchFamily="18" charset="0"/>
                                            <a:cs typeface="Calibri" panose="020F0502020204030204" pitchFamily="34" charset="0"/>
                                          </a:rPr>
                                          <m:t>−</m:t>
                                        </m:r>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0</m:t>
                                            </m:r>
                                          </m:sub>
                                          <m:sup>
                                            <m:r>
                                              <a:rPr lang="en-GB" sz="2000" b="0" i="1" smtClean="0">
                                                <a:latin typeface="Cambria Math" panose="02040503050406030204" pitchFamily="18" charset="0"/>
                                                <a:ea typeface="Cambria Math" panose="02040503050406030204" pitchFamily="18" charset="0"/>
                                                <a:cs typeface="Calibri" panose="020F0502020204030204" pitchFamily="34" charset="0"/>
                                              </a:rPr>
                                              <m:t> </m:t>
                                            </m:r>
                                          </m:sup>
                                        </m:sSubSup>
                                      </m:num>
                                      <m:den>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a:latin typeface="Cambria Math" panose="02040503050406030204" pitchFamily="18" charset="0"/>
                                                <a:ea typeface="Cambria Math" panose="02040503050406030204" pitchFamily="18" charset="0"/>
                                                <a:cs typeface="Calibri" panose="020F0502020204030204" pitchFamily="34" charset="0"/>
                                              </a:rPr>
                                              <m:t>nom</m:t>
                                            </m:r>
                                          </m:sub>
                                        </m:sSub>
                                      </m:den>
                                    </m:f>
                                  </m:e>
                                </m:d>
                              </m:e>
                            </m:d>
                          </m:e>
                        </m:func>
                      </m:e>
                    </m:d>
                  </m:oMath>
                </a14:m>
                <a:r>
                  <a:rPr lang="en-GB" sz="2000" dirty="0">
                    <a:latin typeface="Calibri" panose="020F0502020204030204" pitchFamily="34" charset="0"/>
                    <a:cs typeface="Calibri" panose="020F0502020204030204" pitchFamily="34" charset="0"/>
                  </a:rPr>
                  <a:t>, </a:t>
                </a:r>
                <a:br>
                  <a:rPr lang="en-US" sz="2000" i="1" dirty="0">
                    <a:latin typeface="Cambria Math" panose="02040503050406030204" pitchFamily="18" charset="0"/>
                    <a:cs typeface="Calibri" panose="020F0502020204030204" pitchFamily="34" charset="0"/>
                  </a:rPr>
                </a:br>
                <a14:m>
                  <m:oMath xmlns:m="http://schemas.openxmlformats.org/officeDocument/2006/math">
                    <m:r>
                      <a:rPr lang="en-US" sz="2000" i="1">
                        <a:latin typeface="Cambria Math" panose="02040503050406030204" pitchFamily="18" charset="0"/>
                        <a:cs typeface="Calibri" panose="020F0502020204030204" pitchFamily="34" charset="0"/>
                      </a:rPr>
                      <m:t>𝑚</m:t>
                    </m:r>
                  </m:oMath>
                </a14:m>
                <a:r>
                  <a:rPr lang="en-GB" sz="2000" dirty="0"/>
                  <a:t> – multipole, </a:t>
                </a:r>
                <a14:m>
                  <m:oMath xmlns:m="http://schemas.openxmlformats.org/officeDocument/2006/math">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sSubSup>
                          <m:sSubSupPr>
                            <m:ctrlPr>
                              <a:rPr lang="en-US" sz="2000" i="1">
                                <a:latin typeface="Cambria Math" panose="02040503050406030204" pitchFamily="18" charset="0"/>
                                <a:cs typeface="Calibri" panose="020F0502020204030204" pitchFamily="34" charset="0"/>
                              </a:rPr>
                            </m:ctrlPr>
                          </m:sSubSupPr>
                          <m:e>
                            <m:r>
                              <a:rPr lang="en-US" sz="2000" i="1">
                                <a:latin typeface="Cambria Math" panose="02040503050406030204" pitchFamily="18" charset="0"/>
                                <a:ea typeface="Cambria Math" panose="02040503050406030204" pitchFamily="18" charset="0"/>
                                <a:cs typeface="Calibri" panose="020F0502020204030204" pitchFamily="34" charset="0"/>
                              </a:rPr>
                              <m:t>𝜎</m:t>
                            </m:r>
                          </m:e>
                          <m:sub>
                            <m:r>
                              <a:rPr lang="en-US" sz="2000" i="1">
                                <a:latin typeface="Cambria Math" panose="02040503050406030204" pitchFamily="18" charset="0"/>
                                <a:cs typeface="Calibri" panose="020F0502020204030204" pitchFamily="34" charset="0"/>
                              </a:rPr>
                              <m:t>𝑚</m:t>
                            </m:r>
                          </m:sub>
                          <m:sup>
                            <m:r>
                              <a:rPr lang="en-GB" sz="2000" i="1">
                                <a:latin typeface="Cambria Math" panose="02040503050406030204" pitchFamily="18" charset="0"/>
                                <a:cs typeface="Calibri" panose="020F0502020204030204" pitchFamily="34" charset="0"/>
                              </a:rPr>
                              <m:t> </m:t>
                            </m:r>
                          </m:sup>
                        </m:sSubSup>
                        <m:r>
                          <a:rPr lang="en-GB" sz="2000" i="1">
                            <a:latin typeface="Cambria Math" panose="02040503050406030204" pitchFamily="18" charset="0"/>
                            <a:cs typeface="Calibri" panose="020F0502020204030204" pitchFamily="34" charset="0"/>
                          </a:rPr>
                          <m:t>,</m:t>
                        </m:r>
                        <m:r>
                          <a:rPr lang="en-US" sz="2000" i="1">
                            <a:latin typeface="Cambria Math" panose="02040503050406030204" pitchFamily="18" charset="0"/>
                            <a:ea typeface="Cambria Math" panose="02040503050406030204" pitchFamily="18" charset="0"/>
                            <a:cs typeface="Calibri" panose="020F0502020204030204" pitchFamily="34" charset="0"/>
                          </a:rPr>
                          <m:t>𝑆</m:t>
                        </m:r>
                      </m:e>
                      <m:sub>
                        <m:r>
                          <a:rPr lang="en-US" sz="2000" i="1">
                            <a:latin typeface="Cambria Math" panose="02040503050406030204" pitchFamily="18" charset="0"/>
                            <a:ea typeface="Cambria Math" panose="02040503050406030204" pitchFamily="18" charset="0"/>
                            <a:cs typeface="Calibri" panose="020F0502020204030204" pitchFamily="34" charset="0"/>
                          </a:rPr>
                          <m:t>𝑚</m:t>
                        </m:r>
                      </m:sub>
                      <m:sup>
                        <m:r>
                          <a:rPr lang="en-GB" sz="2000" i="1">
                            <a:latin typeface="Cambria Math" panose="02040503050406030204" pitchFamily="18" charset="0"/>
                            <a:ea typeface="Cambria Math" panose="02040503050406030204" pitchFamily="18" charset="0"/>
                            <a:cs typeface="Calibri" panose="020F0502020204030204" pitchFamily="34" charset="0"/>
                          </a:rPr>
                          <m:t> </m:t>
                        </m:r>
                      </m:sup>
                    </m:sSubSup>
                    <m:r>
                      <a:rPr lang="en-US" sz="2000" i="1">
                        <a:latin typeface="Cambria Math" panose="02040503050406030204" pitchFamily="18" charset="0"/>
                        <a:ea typeface="Cambria Math" panose="02040503050406030204" pitchFamily="18" charset="0"/>
                        <a:cs typeface="Calibri" panose="020F0502020204030204" pitchFamily="34" charset="0"/>
                      </a:rPr>
                      <m:t>,</m:t>
                    </m:r>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0</m:t>
                        </m:r>
                        <m:r>
                          <a:rPr lang="en-US" sz="2000" i="1">
                            <a:latin typeface="Cambria Math" panose="02040503050406030204" pitchFamily="18" charset="0"/>
                            <a:ea typeface="Cambria Math" panose="02040503050406030204" pitchFamily="18" charset="0"/>
                            <a:cs typeface="Calibri" panose="020F0502020204030204" pitchFamily="34" charset="0"/>
                          </a:rPr>
                          <m:t>𝑚</m:t>
                        </m:r>
                      </m:sub>
                      <m:sup>
                        <m:r>
                          <a:rPr lang="en-GB" sz="2000" i="1">
                            <a:latin typeface="Cambria Math" panose="02040503050406030204" pitchFamily="18" charset="0"/>
                            <a:ea typeface="Cambria Math" panose="02040503050406030204" pitchFamily="18" charset="0"/>
                            <a:cs typeface="Calibri" panose="020F0502020204030204" pitchFamily="34" charset="0"/>
                          </a:rPr>
                          <m:t> </m:t>
                        </m:r>
                      </m:sup>
                    </m:sSubSup>
                    <m:r>
                      <a:rPr lang="en-US" sz="2000" i="1">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a:latin typeface="Cambria Math" panose="02040503050406030204" pitchFamily="18" charset="0"/>
                            <a:ea typeface="Cambria Math" panose="02040503050406030204" pitchFamily="18" charset="0"/>
                            <a:cs typeface="Calibri" panose="020F0502020204030204" pitchFamily="34" charset="0"/>
                          </a:rPr>
                          <m:t>nom</m:t>
                        </m:r>
                      </m:sub>
                    </m:sSub>
                  </m:oMath>
                </a14:m>
                <a:r>
                  <a:rPr lang="en-GB" sz="2000" dirty="0"/>
                  <a:t> – fitting parameters. </a:t>
                </a:r>
              </a:p>
              <a:p>
                <a:endParaRPr lang="en-GB" sz="1600" dirty="0"/>
              </a:p>
              <a:p>
                <a:r>
                  <a:rPr lang="en-GB" sz="1700" dirty="0">
                    <a:latin typeface="Calibri" panose="020F0502020204030204" pitchFamily="34" charset="0"/>
                    <a:cs typeface="Calibri" panose="020F0502020204030204" pitchFamily="34" charset="0"/>
                  </a:rPr>
                  <a:t> </a:t>
                </a:r>
              </a:p>
            </p:txBody>
          </p:sp>
        </mc:Choice>
        <mc:Fallback xmlns="">
          <p:sp>
            <p:nvSpPr>
              <p:cNvPr id="8" name="TextBox 7">
                <a:extLst>
                  <a:ext uri="{FF2B5EF4-FFF2-40B4-BE49-F238E27FC236}">
                    <a16:creationId xmlns:a16="http://schemas.microsoft.com/office/drawing/2014/main" id="{DDE432A4-C947-512A-E9E3-C35C038BB9B5}"/>
                  </a:ext>
                </a:extLst>
              </p:cNvPr>
              <p:cNvSpPr txBox="1">
                <a:spLocks noRot="1" noChangeAspect="1" noMove="1" noResize="1" noEditPoints="1" noAdjustHandles="1" noChangeArrowheads="1" noChangeShapeType="1" noTextEdit="1"/>
              </p:cNvSpPr>
              <p:nvPr/>
            </p:nvSpPr>
            <p:spPr>
              <a:xfrm>
                <a:off x="1029923" y="1443957"/>
                <a:ext cx="11322761" cy="1599477"/>
              </a:xfrm>
              <a:prstGeom prst="rect">
                <a:avLst/>
              </a:prstGeom>
              <a:blipFill>
                <a:blip r:embed="rId5"/>
                <a:stretch>
                  <a:fillRect/>
                </a:stretch>
              </a:blipFill>
            </p:spPr>
            <p:txBody>
              <a:bodyPr/>
              <a:lstStyle/>
              <a:p>
                <a:r>
                  <a:rPr lang="en-GB">
                    <a:noFill/>
                  </a:rPr>
                  <a:t> </a:t>
                </a:r>
              </a:p>
            </p:txBody>
          </p:sp>
        </mc:Fallback>
      </mc:AlternateContent>
      <p:sp>
        <p:nvSpPr>
          <p:cNvPr id="10" name="TextBox 9">
            <a:extLst>
              <a:ext uri="{FF2B5EF4-FFF2-40B4-BE49-F238E27FC236}">
                <a16:creationId xmlns:a16="http://schemas.microsoft.com/office/drawing/2014/main" id="{94A84AE3-439A-F506-EB0F-148BF920F11D}"/>
              </a:ext>
            </a:extLst>
          </p:cNvPr>
          <p:cNvSpPr txBox="1"/>
          <p:nvPr/>
        </p:nvSpPr>
        <p:spPr>
          <a:xfrm>
            <a:off x="660399" y="1136232"/>
            <a:ext cx="3364251" cy="338554"/>
          </a:xfrm>
          <a:prstGeom prst="rect">
            <a:avLst/>
          </a:prstGeom>
          <a:noFill/>
        </p:spPr>
        <p:txBody>
          <a:bodyPr wrap="square" lIns="0" tIns="0" rIns="0" bIns="0" rtlCol="0">
            <a:spAutoFit/>
          </a:bodyPr>
          <a:lstStyle/>
          <a:p>
            <a:pPr algn="l"/>
            <a:r>
              <a:rPr lang="en-GB" sz="2200" b="1" dirty="0"/>
              <a:t>Original definition: </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4248E2F-D2C3-4ABF-5F64-8792EB85A0EB}"/>
                  </a:ext>
                </a:extLst>
              </p:cNvPr>
              <p:cNvSpPr txBox="1"/>
              <p:nvPr/>
            </p:nvSpPr>
            <p:spPr>
              <a:xfrm>
                <a:off x="995007" y="5599632"/>
                <a:ext cx="10293516" cy="404983"/>
              </a:xfrm>
              <a:prstGeom prst="rect">
                <a:avLst/>
              </a:prstGeom>
              <a:noFill/>
            </p:spPr>
            <p:txBody>
              <a:bodyPr wrap="square">
                <a:spAutoFit/>
              </a:bodyPr>
              <a:lstStyle/>
              <a:p>
                <a:r>
                  <a:rPr lang="en-GB" sz="1800" b="0" dirty="0">
                    <a:solidFill>
                      <a:schemeClr val="tx1"/>
                    </a:solidFill>
                    <a:cs typeface="Calibri" panose="020F0502020204030204" pitchFamily="34" charset="0"/>
                  </a:rPr>
                  <a:t>where</a:t>
                </a:r>
                <a14:m>
                  <m:oMath xmlns:m="http://schemas.openxmlformats.org/officeDocument/2006/math">
                    <m:sSubSup>
                      <m:sSubSupPr>
                        <m:ctrlPr>
                          <a:rPr lang="en-US" sz="180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SupPr>
                      <m:e>
                        <m:r>
                          <a:rPr lang="en-US" sz="18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 </m:t>
                        </m:r>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𝐺</m:t>
                        </m:r>
                      </m:e>
                      <m:sub>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𝑚</m:t>
                        </m:r>
                      </m:sub>
                      <m:sup>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 </m:t>
                        </m:r>
                      </m:sup>
                    </m:sSubSup>
                    <m:d>
                      <m:dPr>
                        <m:ctrlPr>
                          <a:rPr lang="en-GB" sz="1800" i="1">
                            <a:solidFill>
                              <a:srgbClr val="008000"/>
                            </a:solidFill>
                            <a:latin typeface="Cambria Math" panose="02040503050406030204" pitchFamily="18" charset="0"/>
                            <a:cs typeface="Calibri" panose="020F0502020204030204" pitchFamily="34" charset="0"/>
                          </a:rPr>
                        </m:ctrlPr>
                      </m:dPr>
                      <m:e>
                        <m:sSub>
                          <m:sSub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18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r>
                              <a:rPr lang="en-GB"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ub>
                        </m:sSub>
                        <m:sSub>
                          <m:sSubPr>
                            <m:ctrlP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18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18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oMath>
                </a14:m>
                <a:r>
                  <a:rPr lang="en-GB" sz="1800" dirty="0">
                    <a:latin typeface="+mj-lt"/>
                    <a:cs typeface="Calibri" panose="020F0502020204030204" pitchFamily="34" charset="0"/>
                  </a:rPr>
                  <a:t> is a function of inner and outer current (determined experimentally). </a:t>
                </a:r>
              </a:p>
            </p:txBody>
          </p:sp>
        </mc:Choice>
        <mc:Fallback xmlns="">
          <p:sp>
            <p:nvSpPr>
              <p:cNvPr id="14" name="TextBox 13">
                <a:extLst>
                  <a:ext uri="{FF2B5EF4-FFF2-40B4-BE49-F238E27FC236}">
                    <a16:creationId xmlns:a16="http://schemas.microsoft.com/office/drawing/2014/main" id="{54248E2F-D2C3-4ABF-5F64-8792EB85A0EB}"/>
                  </a:ext>
                </a:extLst>
              </p:cNvPr>
              <p:cNvSpPr txBox="1">
                <a:spLocks noRot="1" noChangeAspect="1" noMove="1" noResize="1" noEditPoints="1" noAdjustHandles="1" noChangeArrowheads="1" noChangeShapeType="1" noTextEdit="1"/>
              </p:cNvSpPr>
              <p:nvPr/>
            </p:nvSpPr>
            <p:spPr>
              <a:xfrm>
                <a:off x="995007" y="5599632"/>
                <a:ext cx="10293516" cy="404983"/>
              </a:xfrm>
              <a:prstGeom prst="rect">
                <a:avLst/>
              </a:prstGeom>
              <a:blipFill>
                <a:blip r:embed="rId6"/>
                <a:stretch>
                  <a:fillRect l="-474" t="-4545" b="-19697"/>
                </a:stretch>
              </a:blipFill>
            </p:spPr>
            <p:txBody>
              <a:bodyPr/>
              <a:lstStyle/>
              <a:p>
                <a:r>
                  <a:rPr lang="en-GB">
                    <a:noFill/>
                  </a:rPr>
                  <a:t> </a:t>
                </a:r>
              </a:p>
            </p:txBody>
          </p:sp>
        </mc:Fallback>
      </mc:AlternateContent>
      <p:sp>
        <p:nvSpPr>
          <p:cNvPr id="19" name="TextBox 18">
            <a:extLst>
              <a:ext uri="{FF2B5EF4-FFF2-40B4-BE49-F238E27FC236}">
                <a16:creationId xmlns:a16="http://schemas.microsoft.com/office/drawing/2014/main" id="{BD37E3F2-BB0B-3F89-D871-A92B056DB6EB}"/>
              </a:ext>
            </a:extLst>
          </p:cNvPr>
          <p:cNvSpPr txBox="1"/>
          <p:nvPr/>
        </p:nvSpPr>
        <p:spPr>
          <a:xfrm>
            <a:off x="537967" y="2577246"/>
            <a:ext cx="6174376" cy="430887"/>
          </a:xfrm>
          <a:prstGeom prst="rect">
            <a:avLst/>
          </a:prstGeom>
          <a:noFill/>
        </p:spPr>
        <p:txBody>
          <a:bodyPr wrap="square">
            <a:spAutoFit/>
          </a:bodyPr>
          <a:lstStyle/>
          <a:p>
            <a:r>
              <a:rPr lang="en-GB" sz="2200" b="1" dirty="0"/>
              <a:t>Proposal:</a:t>
            </a:r>
            <a:endParaRPr lang="en-GB" sz="2200" dirty="0"/>
          </a:p>
        </p:txBody>
      </p:sp>
    </p:spTree>
    <p:extLst>
      <p:ext uri="{BB962C8B-B14F-4D97-AF65-F5344CB8AC3E}">
        <p14:creationId xmlns:p14="http://schemas.microsoft.com/office/powerpoint/2010/main" val="1306690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8" grpId="0"/>
      <p:bldP spid="10" grpId="0"/>
      <p:bldP spid="14" grpId="0"/>
      <p:bldP spid="19" grpId="0"/>
    </p:bld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16x9_PPT_Arial</Template>
  <TotalTime>47101</TotalTime>
  <Words>2254</Words>
  <Application>Microsoft Office PowerPoint</Application>
  <PresentationFormat>Widescreen</PresentationFormat>
  <Paragraphs>410</Paragraphs>
  <Slides>37</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Aarial</vt:lpstr>
      <vt:lpstr>Arial</vt:lpstr>
      <vt:lpstr>Arial</vt:lpstr>
      <vt:lpstr>Arial (Headings)</vt:lpstr>
      <vt:lpstr>Calibri</vt:lpstr>
      <vt:lpstr>Cambria Math</vt:lpstr>
      <vt:lpstr>Roboto</vt:lpstr>
      <vt:lpstr>Wingdings</vt:lpstr>
      <vt:lpstr>Office Theme</vt:lpstr>
      <vt:lpstr>Magnetic model of the MCBXF orbit correctors for HL-LHC</vt:lpstr>
      <vt:lpstr>Part 1: Introduction</vt:lpstr>
      <vt:lpstr>The FiDeL Model</vt:lpstr>
      <vt:lpstr>Static components</vt:lpstr>
      <vt:lpstr>MCBXF B / A</vt:lpstr>
      <vt:lpstr>Magnetic model for MCBXF </vt:lpstr>
      <vt:lpstr>Magnetic model for MCBXF </vt:lpstr>
      <vt:lpstr>Part 3: Proposed model</vt:lpstr>
      <vt:lpstr>Magnetic model for MCBXF: Saturation component</vt:lpstr>
      <vt:lpstr>Magnetic model for MCBXF: Saturation component</vt:lpstr>
      <vt:lpstr>Example 1:  Saturation model for MCBXFB (B1) </vt:lpstr>
      <vt:lpstr>PowerPoint Presentation</vt:lpstr>
      <vt:lpstr>Part 4: Results for MCBXFA</vt:lpstr>
      <vt:lpstr>PowerPoint Presentation</vt:lpstr>
      <vt:lpstr>Reference cycle: Geometric term and Residuals (B1)</vt:lpstr>
      <vt:lpstr>Combined powering: Residuals (B1)</vt:lpstr>
      <vt:lpstr>Function G_1^B (I_1,I_2) </vt:lpstr>
      <vt:lpstr>Transfer function (B1)</vt:lpstr>
      <vt:lpstr>Fitting parameters and modelling error (B1)</vt:lpstr>
      <vt:lpstr>Reference cycle: Geometric term and Residuals (A1)</vt:lpstr>
      <vt:lpstr>Combined powering: Residuals (A1)</vt:lpstr>
      <vt:lpstr>Function G_1^A (I_1,I_2) </vt:lpstr>
      <vt:lpstr>Transfer function (A1)</vt:lpstr>
      <vt:lpstr>Model parameters and error (A1)</vt:lpstr>
      <vt:lpstr>PowerPoint Presentation</vt:lpstr>
      <vt:lpstr>Reference cycle: Geometric term and Residuals (B3)</vt:lpstr>
      <vt:lpstr>PowerPoint Presentation</vt:lpstr>
      <vt:lpstr>Function G_3^B (I_1,I_2) </vt:lpstr>
      <vt:lpstr>Model parameters and error (B3)</vt:lpstr>
      <vt:lpstr>Reference cycle: Geometric term and Residuals (A3)</vt:lpstr>
      <vt:lpstr>Combined powering: Residuals (A3)</vt:lpstr>
      <vt:lpstr>Function G_3^A (I_1,I_2) </vt:lpstr>
      <vt:lpstr>Model parameters and error (A3)</vt:lpstr>
      <vt:lpstr>Part 4: Summary</vt:lpstr>
      <vt:lpstr>Conclusions</vt:lpstr>
      <vt:lpstr>Conclusions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Luisa Fabiola Fleig</dc:creator>
  <cp:lastModifiedBy>Agnieszka Chmielinska</cp:lastModifiedBy>
  <cp:revision>485</cp:revision>
  <cp:lastPrinted>2022-10-07T07:28:00Z</cp:lastPrinted>
  <dcterms:created xsi:type="dcterms:W3CDTF">2021-07-29T09:05:41Z</dcterms:created>
  <dcterms:modified xsi:type="dcterms:W3CDTF">2023-07-12T06:44:19Z</dcterms:modified>
</cp:coreProperties>
</file>