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9" r:id="rId2"/>
  </p:sldMasterIdLst>
  <p:notesMasterIdLst>
    <p:notesMasterId r:id="rId18"/>
  </p:notesMasterIdLst>
  <p:handoutMasterIdLst>
    <p:handoutMasterId r:id="rId19"/>
  </p:handoutMasterIdLst>
  <p:sldIdLst>
    <p:sldId id="263" r:id="rId3"/>
    <p:sldId id="364" r:id="rId4"/>
    <p:sldId id="332" r:id="rId5"/>
    <p:sldId id="339" r:id="rId6"/>
    <p:sldId id="363" r:id="rId7"/>
    <p:sldId id="261" r:id="rId8"/>
    <p:sldId id="259" r:id="rId9"/>
    <p:sldId id="318" r:id="rId10"/>
    <p:sldId id="355" r:id="rId11"/>
    <p:sldId id="360" r:id="rId12"/>
    <p:sldId id="350" r:id="rId13"/>
    <p:sldId id="357" r:id="rId14"/>
    <p:sldId id="361" r:id="rId15"/>
    <p:sldId id="353" r:id="rId16"/>
    <p:sldId id="359" r:id="rId17"/>
  </p:sldIdLst>
  <p:sldSz cx="9144000" cy="5143500" type="screen16x9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lio Duarte Ramos" initials="DDR" lastIdx="1" clrIdx="0">
    <p:extLst>
      <p:ext uri="{19B8F6BF-5375-455C-9EA6-DF929625EA0E}">
        <p15:presenceInfo xmlns:p15="http://schemas.microsoft.com/office/powerpoint/2012/main" userId="S::delio.ramos@cern.ch::e6fda2d9-63c4-4488-b216-f487184a681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FFFF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162" d="100"/>
          <a:sy n="162" d="100"/>
        </p:scale>
        <p:origin x="144" y="204"/>
      </p:cViewPr>
      <p:guideLst>
        <p:guide orient="horz" pos="3204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4818" tIns="47409" rIns="94818" bIns="47409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4818" tIns="47409" rIns="94818" bIns="47409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12/07/2023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3633"/>
          </a:xfrm>
          <a:prstGeom prst="rect">
            <a:avLst/>
          </a:prstGeom>
        </p:spPr>
        <p:txBody>
          <a:bodyPr vert="horz" lIns="94818" tIns="47409" rIns="94818" bIns="47409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3633"/>
          </a:xfrm>
          <a:prstGeom prst="rect">
            <a:avLst/>
          </a:prstGeom>
        </p:spPr>
        <p:txBody>
          <a:bodyPr vert="horz" lIns="94818" tIns="47409" rIns="94818" bIns="47409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4818" tIns="47409" rIns="94818" bIns="47409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4818" tIns="47409" rIns="94818" bIns="47409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12/07/2023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6363" y="739775"/>
            <a:ext cx="6584950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18" tIns="47409" rIns="94818" bIns="47409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4818" tIns="47409" rIns="94818" bIns="47409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3633"/>
          </a:xfrm>
          <a:prstGeom prst="rect">
            <a:avLst/>
          </a:prstGeom>
        </p:spPr>
        <p:txBody>
          <a:bodyPr vert="horz" lIns="94818" tIns="47409" rIns="94818" bIns="47409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3633"/>
          </a:xfrm>
          <a:prstGeom prst="rect">
            <a:avLst/>
          </a:prstGeom>
        </p:spPr>
        <p:txBody>
          <a:bodyPr vert="horz" lIns="94818" tIns="47409" rIns="94818" bIns="47409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6769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Délio Ramos, CERN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69A96-61CB-4F5D-A087-11A20302FF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32F0E1-91CE-40E0-AD6E-D1D96F78EA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12BF4F-9F61-4B8A-AA02-67608983BD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44285-C276-4D4E-9FE7-AD01F02B9603}" type="datetimeFigureOut">
              <a:rPr lang="en-GB" smtClean="0"/>
              <a:t>12/07/2023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ACE493-C0B7-46E7-BF59-71AD6C0C2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DA9454-357E-471D-A0EB-784AEBAC9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7F06A-40DE-48D6-82A7-D645EDEFD2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345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76DA79-D941-4958-8FB4-751E12D09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22E2A3-8A93-43E3-9EA3-4407B2AB6A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C4EA08-73B9-40D2-B3AB-CB9B59D4DE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8257A1-6DB4-4D5A-9627-08F3A6FB8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44285-C276-4D4E-9FE7-AD01F02B9603}" type="datetimeFigureOut">
              <a:rPr lang="en-GB" smtClean="0"/>
              <a:t>12/07/2023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8D445B-996E-4C1E-95EC-7A2D2E386E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CEF0CE-6484-4ED2-8711-248C7F63E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7F06A-40DE-48D6-82A7-D645EDEFD2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4030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59898-B633-4B98-9329-84F6F1660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8A8A93-A3B3-40F4-8CD2-59E55C78A1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2FDAED-F529-400F-956C-F4B4714DFC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40E419-6A1F-4575-A94F-998EBAC780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E974EE-C1BB-4A5A-9CA4-AD6CD2167D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E627787-D199-4078-A5BA-5A8A18CDB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44285-C276-4D4E-9FE7-AD01F02B9603}" type="datetimeFigureOut">
              <a:rPr lang="en-GB" smtClean="0"/>
              <a:t>12/07/2023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E0D2ACD-ACC0-45C9-B2D3-112B3BFDA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A8E9775-CC91-4FE0-BEAF-D2F5546A0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7F06A-40DE-48D6-82A7-D645EDEFD2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33038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CB4F1D-979E-4E75-9BAA-5D6707BE4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1389CE-66F8-45C7-9B59-E9B786F91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44285-C276-4D4E-9FE7-AD01F02B9603}" type="datetimeFigureOut">
              <a:rPr lang="en-GB" smtClean="0"/>
              <a:t>12/07/2023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6239E8-BE4C-45C2-AF8B-5B4CB03E9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4653AF-3BFE-4AAB-BFAB-519BBDE31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7F06A-40DE-48D6-82A7-D645EDEFD2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71651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FF1C65-F6FD-4C2B-8F5C-42A128155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44285-C276-4D4E-9FE7-AD01F02B9603}" type="datetimeFigureOut">
              <a:rPr lang="en-GB" smtClean="0"/>
              <a:t>12/07/2023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5E77363-9DA8-449B-8CC9-48905F9CF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1A02FA-5847-41FB-87FC-83C54B346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7F06A-40DE-48D6-82A7-D645EDEFD2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1045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F685E6-0FD1-4599-9379-C198633BF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A9DBAF-71C7-49B2-96C8-D618907DA1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A7FA26-A4CE-4916-A8CA-A09CEB17D0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94FC6E-E90E-4588-8E75-81E47403D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44285-C276-4D4E-9FE7-AD01F02B9603}" type="datetimeFigureOut">
              <a:rPr lang="en-GB" smtClean="0"/>
              <a:t>12/07/2023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F626B7-0566-4A91-B87A-7D6FD2FA6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9F3111-54E0-4B54-A487-4B7F71DD1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7F06A-40DE-48D6-82A7-D645EDEFD2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18567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7F9189-A445-4BBF-9D7F-7B1EF17B75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E6893D-24FD-4019-86E0-B6B4C4B013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1790B6-D4E4-4646-8D5B-639FFB600A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58B24D-A8FE-4A7D-9CAB-EB2C38726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44285-C276-4D4E-9FE7-AD01F02B9603}" type="datetimeFigureOut">
              <a:rPr lang="en-GB" smtClean="0"/>
              <a:t>12/07/2023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E09AFC-248B-4EBA-8D7D-04366AE3F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49509B-195B-4BC5-AE33-43FCBCFFB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7F06A-40DE-48D6-82A7-D645EDEFD2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1112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D78DEC-76A4-4237-897C-692927204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5F64AF-9127-4687-A403-622E96B412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195E6A-574E-46AF-AC39-E8DD8F1A9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44285-C276-4D4E-9FE7-AD01F02B9603}" type="datetimeFigureOut">
              <a:rPr lang="en-GB" smtClean="0"/>
              <a:t>12/07/2023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CE0ADE-C194-4354-A30D-552EC1478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D27DE5-B1F0-4D28-A0D9-5B71EE2C4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7F06A-40DE-48D6-82A7-D645EDEFD2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1212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F9284EF-183F-467F-A9BC-208DF2E9D9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C721DE-D0EC-4CA5-A31D-D41038323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4F64D9-247C-42A7-B7A2-EEFDD414A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44285-C276-4D4E-9FE7-AD01F02B9603}" type="datetimeFigureOut">
              <a:rPr lang="en-GB" smtClean="0"/>
              <a:t>12/07/2023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5F4E44-8A80-479E-A6FA-CB5187A42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020681-6F84-41DE-95E1-C68B2F159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7F06A-40DE-48D6-82A7-D645EDEFD2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413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Délio Ramos, CERN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Délio Ramos, CERN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Délio Ramos, CERN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Délio Ramos, CERN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Délio Ramos, CERN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/>
              <a:t>Délio Ramos, CERN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D81B9B-7F6D-464B-A911-5ABD1DC298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2FAD8B-D09A-4064-85E9-23F96B6885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6CE23E-A161-427B-A7E7-1DCE2D049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44285-C276-4D4E-9FE7-AD01F02B9603}" type="datetimeFigureOut">
              <a:rPr lang="en-GB" smtClean="0"/>
              <a:t>12/07/2023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C337B8-8D3F-429F-916C-75BA89197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0CE6F8-4330-471A-884F-67BA8C0BA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7F06A-40DE-48D6-82A7-D645EDEFD2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9217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7444BC-44B3-4635-8258-03952160DB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593CCA-6274-4253-AAC2-ECF06B15DE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49C793-C03E-40B0-B46D-0E9C6715A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44285-C276-4D4E-9FE7-AD01F02B9603}" type="datetimeFigureOut">
              <a:rPr lang="en-GB" smtClean="0"/>
              <a:t>12/07/2023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7DFAD2-004A-4185-A045-368E689BB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383A43-575E-4F58-AEF4-73BDF6751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7F06A-40DE-48D6-82A7-D645EDEFD2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2166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Délio Ramos, CERN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74ACB2C-8D8F-44D5-9871-CFAA4DB7BB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837C34-B8C3-4CE6-ACF2-FAE94B6882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11096D-DA68-4699-B342-BD3BB826ED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4285-C276-4D4E-9FE7-AD01F02B9603}" type="datetimeFigureOut">
              <a:rPr lang="en-GB" smtClean="0"/>
              <a:t>12/07/2023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6ED121-1137-43DA-A6F9-2F04E49142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A4A5F5-BEB5-4F45-9A5D-226B4B79F4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7F06A-40DE-48D6-82A7-D645EDEFD2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7799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jpeg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png"/><Relationship Id="rId7" Type="http://schemas.openxmlformats.org/officeDocument/2006/relationships/image" Target="../media/image20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dms.cern.ch/document/2897852/2.0" TargetMode="Externa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Advancement of cryostating of D1 and CP prototypes</a:t>
            </a:r>
            <a:br>
              <a:rPr lang="en-GB" dirty="0"/>
            </a:br>
            <a:br>
              <a:rPr lang="en-GB" dirty="0"/>
            </a:b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371599" y="3600450"/>
            <a:ext cx="6838724" cy="742950"/>
          </a:xfrm>
        </p:spPr>
        <p:txBody>
          <a:bodyPr>
            <a:normAutofit/>
          </a:bodyPr>
          <a:lstStyle/>
          <a:p>
            <a:r>
              <a:rPr lang="en-GB" b="1" dirty="0"/>
              <a:t>D. Ramos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pt-PT" b="0" i="0" dirty="0">
                <a:solidFill>
                  <a:schemeClr val="bg2"/>
                </a:solidFill>
              </a:rPr>
              <a:t>WP3 Meeting</a:t>
            </a:r>
            <a:r>
              <a:rPr lang="en-GB" b="0" i="0" dirty="0">
                <a:solidFill>
                  <a:schemeClr val="bg2"/>
                </a:solidFill>
              </a:rPr>
              <a:t>, 12/5/2022, indico event 1296834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119F748-7DBE-0CD8-00D7-923B5B3180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4856" y="2436703"/>
            <a:ext cx="2113488" cy="159884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8A1DED7-5446-A488-E2BD-97B1FDB188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4178" y="2436703"/>
            <a:ext cx="2078952" cy="159884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252501-8E86-58A9-AD3A-D4AF3C0EC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Missing holes on D1 cold mass saddles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C6E2D09-F37D-1441-9D42-A5AB4DAAD1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76421" y="731837"/>
            <a:ext cx="4390379" cy="3679825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8AEAC2-D626-0E4A-E2CF-AE1C926E9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F2E1768-8762-103D-9487-716F1A0944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7610" y="3535499"/>
            <a:ext cx="1959699" cy="58946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58258E9-A47E-AC52-EB65-FB376A5A7C81}"/>
              </a:ext>
            </a:extLst>
          </p:cNvPr>
          <p:cNvSpPr txBox="1"/>
          <p:nvPr/>
        </p:nvSpPr>
        <p:spPr>
          <a:xfrm>
            <a:off x="707923" y="1097280"/>
            <a:ext cx="356321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Tooling used to extract the rails could not be bolted to the cold mass saddle because the threaded holes were missing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A work around was found but, for standardization reasons, it would be better to add the holes on the cold mass, if possible</a:t>
            </a:r>
          </a:p>
        </p:txBody>
      </p:sp>
    </p:spTree>
    <p:extLst>
      <p:ext uri="{BB962C8B-B14F-4D97-AF65-F5344CB8AC3E}">
        <p14:creationId xmlns:p14="http://schemas.microsoft.com/office/powerpoint/2010/main" val="26916403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2AAE4-CF1E-D789-0FAE-BB4E35BC9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Thermal shield shape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763B07-6613-374C-B56C-2076F4F561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2744567"/>
            <a:ext cx="5198865" cy="1850056"/>
          </a:xfrm>
        </p:spPr>
        <p:txBody>
          <a:bodyPr>
            <a:normAutofit fontScale="92500" lnSpcReduction="10000"/>
          </a:bodyPr>
          <a:lstStyle/>
          <a:p>
            <a:r>
              <a:rPr lang="en-GB" sz="1400" dirty="0"/>
              <a:t>Insufficient gap between thermal shield and pumping lines (XB)</a:t>
            </a:r>
          </a:p>
          <a:p>
            <a:pPr lvl="1"/>
            <a:r>
              <a:rPr lang="en-GB" sz="1200" dirty="0"/>
              <a:t>Systematic defect created by the pre-assembly tooling: tooling refurbishment on-going</a:t>
            </a:r>
          </a:p>
          <a:p>
            <a:pPr lvl="1"/>
            <a:r>
              <a:rPr lang="en-GB" sz="1200" dirty="0"/>
              <a:t>Shells rolled with diameter over specification: roll again aiming to compensate for both the upper and lower shell deviations</a:t>
            </a:r>
          </a:p>
          <a:p>
            <a:pPr lvl="1"/>
            <a:r>
              <a:rPr lang="en-GB" sz="1200" dirty="0"/>
              <a:t>Shimming to fine tune the gap</a:t>
            </a:r>
          </a:p>
          <a:p>
            <a:r>
              <a:rPr lang="en-GB" sz="1400" dirty="0"/>
              <a:t>5 thermal shields Q1/3 (in the US), 1 Q2a, 1 Q2b, 2 CP and 1 D1 concerned by this issue. Following assemblies will have tighter QC on shell rolling, improved tooling and more developed pre-assembly procedure.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626FEF-BC7C-32CF-0D7F-64DF65016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7B76460-1077-2D29-9004-7B032CF72C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9380" y="675000"/>
            <a:ext cx="1421977" cy="189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BA94F81-BA19-032D-B2C4-3E848EE055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2427" y="646031"/>
            <a:ext cx="1360435" cy="1925719"/>
          </a:xfrm>
          <a:prstGeom prst="rect">
            <a:avLst/>
          </a:prstGeom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1936C9A3-33B4-B4FC-AD20-FB6CDDCC71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7877" y="847817"/>
            <a:ext cx="2299108" cy="1723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CA20D73A-CCDE-48C8-CE3F-1BCD0D2F65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3" y="847817"/>
            <a:ext cx="2299109" cy="1723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8ED5658-A178-B0A9-C7C2-BF4BD4C83AC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87876" y="2796835"/>
            <a:ext cx="2299109" cy="1660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6206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AF3C5B-64F0-AF8F-D1B3-398C7D159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Service module assembly bench for </a:t>
            </a:r>
            <a:br>
              <a:rPr lang="en-GB" dirty="0"/>
            </a:br>
            <a:r>
              <a:rPr lang="en-GB" dirty="0"/>
              <a:t>CP phase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1AD08A-C985-5EE6-22A9-99A5425328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5039582" cy="3680222"/>
          </a:xfrm>
        </p:spPr>
        <p:txBody>
          <a:bodyPr>
            <a:normAutofit/>
          </a:bodyPr>
          <a:lstStyle/>
          <a:p>
            <a:r>
              <a:rPr lang="en-GB" sz="1600" dirty="0"/>
              <a:t>Delay of ~3 weeks due to impossibility to  align the CP on the assembly bench</a:t>
            </a:r>
          </a:p>
          <a:p>
            <a:r>
              <a:rPr lang="en-GB" sz="1600" dirty="0"/>
              <a:t>ISR jacks being replaced by LHC jacks. Adaptation pieces under machining.</a:t>
            </a:r>
          </a:p>
          <a:p>
            <a:r>
              <a:rPr lang="en-GB" sz="1600" dirty="0"/>
              <a:t>Preparation of pipe extremities has started but welding is pending on alignment to the tooling</a:t>
            </a:r>
          </a:p>
          <a:p>
            <a:r>
              <a:rPr lang="en-GB" sz="1600" dirty="0"/>
              <a:t>Work on D1 advanced faster and Q2a started</a:t>
            </a:r>
          </a:p>
          <a:p>
            <a:endParaRPr lang="en-GB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FA2CC0-F662-96C2-66B2-D435CA8E3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0E2652E0-6672-5E4A-25C3-C473DEA79B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0733" y="825904"/>
            <a:ext cx="2726067" cy="2044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79559136-20C1-2C29-1F5C-5E11B04A575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3304849"/>
            <a:ext cx="2495587" cy="1462414"/>
          </a:xfrm>
          <a:prstGeom prst="rect">
            <a:avLst/>
          </a:prstGeom>
        </p:spPr>
      </p:pic>
      <p:pic>
        <p:nvPicPr>
          <p:cNvPr id="6" name="Picture 5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EB26461B-F8A2-D5B6-E85B-498690A8088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54782" y="3367997"/>
            <a:ext cx="2330110" cy="1365445"/>
          </a:xfrm>
          <a:prstGeom prst="rect">
            <a:avLst/>
          </a:prstGeom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505D6C68-E69D-D5B8-C9F4-C8113C7FE0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38" y="2903801"/>
            <a:ext cx="1935038" cy="1450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510ED3F-1CA6-424F-5AD7-F282ABB5CFE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36673" y="2903801"/>
            <a:ext cx="2040359" cy="1473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0421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3D812B-F3CA-936A-7E35-84AFE2B8A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Schedule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C8CB15-C6F5-FCD4-D331-B97C032EF4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/>
              <a:t>D1 phase 2, after cold test</a:t>
            </a:r>
          </a:p>
          <a:p>
            <a:pPr lvl="1"/>
            <a:r>
              <a:rPr lang="en-GB" dirty="0"/>
              <a:t>Installation of cryogenic service module and interconnects, including weld inspections: 12 work weeks</a:t>
            </a:r>
          </a:p>
          <a:p>
            <a:pPr lvl="1"/>
            <a:r>
              <a:rPr lang="en-GB" dirty="0"/>
              <a:t>Pressure test: 2 weeks</a:t>
            </a:r>
          </a:p>
          <a:p>
            <a:pPr lvl="1"/>
            <a:r>
              <a:rPr lang="en-GB" dirty="0" err="1"/>
              <a:t>Fiducialization</a:t>
            </a:r>
            <a:r>
              <a:rPr lang="en-GB" dirty="0"/>
              <a:t> and end cover installation: 1 week</a:t>
            </a:r>
          </a:p>
          <a:p>
            <a:pPr lvl="1"/>
            <a:r>
              <a:rPr lang="en-GB" dirty="0"/>
              <a:t>~15 weeks total for delivery to the string</a:t>
            </a:r>
          </a:p>
          <a:p>
            <a:r>
              <a:rPr lang="en-GB" dirty="0"/>
              <a:t>CP phase 2, before cold test</a:t>
            </a:r>
          </a:p>
          <a:p>
            <a:pPr lvl="1"/>
            <a:r>
              <a:rPr lang="en-GB" dirty="0"/>
              <a:t>Installation of cryogenic service module and interconnects, including weld inspections: 12 work weeks</a:t>
            </a:r>
          </a:p>
          <a:p>
            <a:pPr lvl="1"/>
            <a:r>
              <a:rPr lang="en-GB" dirty="0"/>
              <a:t>Installation of current lead modules and tests: 4 work weeks</a:t>
            </a:r>
          </a:p>
          <a:p>
            <a:pPr lvl="1"/>
            <a:r>
              <a:rPr lang="en-GB" dirty="0"/>
              <a:t>Pressure test: 2 weeks</a:t>
            </a:r>
          </a:p>
          <a:p>
            <a:pPr lvl="1"/>
            <a:r>
              <a:rPr lang="en-GB" dirty="0"/>
              <a:t>~18 weeks total, i.e. expected ready for cold test in November</a:t>
            </a:r>
          </a:p>
          <a:p>
            <a:pPr lvl="1"/>
            <a:r>
              <a:rPr lang="en-GB" dirty="0"/>
              <a:t>After cold test, additional 2 weeks for “stripping” and </a:t>
            </a:r>
            <a:r>
              <a:rPr lang="en-GB" dirty="0" err="1"/>
              <a:t>fiducialization</a:t>
            </a:r>
            <a:r>
              <a:rPr lang="en-GB" dirty="0"/>
              <a:t> before delivery to the String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371EC0-13D5-2415-B24F-558625687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03568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CD85CF-442F-A69A-1428-35854B639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9548" y="135000"/>
            <a:ext cx="4402452" cy="540000"/>
          </a:xfrm>
        </p:spPr>
        <p:txBody>
          <a:bodyPr/>
          <a:lstStyle/>
          <a:p>
            <a:r>
              <a:rPr lang="en-GB" dirty="0"/>
              <a:t>MTF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C6EB6E-CE45-D3B9-8B17-DDE227DAA0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1080" y="914401"/>
            <a:ext cx="3750919" cy="1436583"/>
          </a:xfrm>
        </p:spPr>
        <p:txBody>
          <a:bodyPr>
            <a:normAutofit fontScale="92500" lnSpcReduction="10000"/>
          </a:bodyPr>
          <a:lstStyle/>
          <a:p>
            <a:r>
              <a:rPr lang="en-GB" sz="1600" dirty="0"/>
              <a:t>Detailed procedures for all cryostat types and assembly phases</a:t>
            </a:r>
          </a:p>
          <a:p>
            <a:r>
              <a:rPr lang="en-GB" sz="1600" dirty="0"/>
              <a:t>Electronic manufacturing inspection plan (e-MIP)</a:t>
            </a:r>
          </a:p>
          <a:p>
            <a:r>
              <a:rPr lang="en-GB" sz="1600" dirty="0"/>
              <a:t>All QA&amp; QC documents attached to the asset number, accessible through MTF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35865F-132A-F00B-4E46-5A0F04E96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9C21608-A9C2-928F-CC89-A119685ED0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912" y="88490"/>
            <a:ext cx="3750918" cy="335673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246FDB4-11FC-CFDC-1BE4-B4544FE903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816" y="1167585"/>
            <a:ext cx="3451813" cy="317385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F5C1E07-9DF5-2793-1159-4E01B78F2A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2921" y="2350984"/>
            <a:ext cx="2854045" cy="178303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7DB66D8-4FE5-B1F4-AD05-EFB9046D00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74061" y="3270010"/>
            <a:ext cx="3086394" cy="1772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4661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F4C05-5D12-E3A0-B938-D76ACEEB4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862B4A-ACF1-98EE-D619-3C02BF707E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D1 </a:t>
            </a:r>
          </a:p>
          <a:p>
            <a:pPr lvl="1"/>
            <a:r>
              <a:rPr lang="en-GB" dirty="0"/>
              <a:t>Ready for connection to test bench</a:t>
            </a:r>
          </a:p>
          <a:p>
            <a:pPr lvl="1"/>
            <a:r>
              <a:rPr lang="en-GB" dirty="0"/>
              <a:t>Will return to SMI2 after cold test for phase 2 assembly</a:t>
            </a:r>
          </a:p>
          <a:p>
            <a:r>
              <a:rPr lang="en-GB" dirty="0"/>
              <a:t>CP</a:t>
            </a:r>
          </a:p>
          <a:p>
            <a:pPr lvl="1"/>
            <a:r>
              <a:rPr lang="en-GB" dirty="0"/>
              <a:t>Very “smooth” assembly of phase 1. </a:t>
            </a:r>
          </a:p>
          <a:p>
            <a:pPr lvl="1"/>
            <a:r>
              <a:rPr lang="en-GB" dirty="0"/>
              <a:t>Only one non-conformity: a weld that will be cut-off after cold testing (NCR LHC-QCXF-QN-0002)</a:t>
            </a:r>
          </a:p>
          <a:p>
            <a:pPr lvl="1"/>
            <a:r>
              <a:rPr lang="en-GB" dirty="0"/>
              <a:t>First use of phase 2 assembly station. Alignment issue being solved</a:t>
            </a:r>
          </a:p>
          <a:p>
            <a:pPr lvl="1"/>
            <a:r>
              <a:rPr lang="en-GB" dirty="0"/>
              <a:t>Detailed assembly and welding procedures written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DE46B5-4855-14B7-B824-3D9FFE932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0442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5CE2CA-532F-F67B-BC71-7F27ACAC65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5BC8FB-4E53-B951-FC90-0D6F4A1591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2E5628-D597-C0D8-D3DC-B4E4B1E1D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AFDB39E-D11B-07BE-AAB6-EE2CD30522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9955" y="0"/>
            <a:ext cx="724409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703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0196A4-CA7D-4B6A-A791-460DFE59D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D</a:t>
            </a:r>
            <a:r>
              <a:rPr lang="en-GB" dirty="0" err="1"/>
              <a:t>ealing</a:t>
            </a:r>
            <a:r>
              <a:rPr lang="en-GB" dirty="0"/>
              <a:t> with many variants: Modular assembly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4392D50-5D10-4CD4-BA25-448FE8D305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7462" b="29436"/>
          <a:stretch/>
        </p:blipFill>
        <p:spPr>
          <a:xfrm rot="21064329">
            <a:off x="2085109" y="560611"/>
            <a:ext cx="4959355" cy="1308867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A4DD62-BAE4-4184-AB02-AD3E36225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8" name="Picture 7" descr="A picture containing weapon&#10;&#10;Description automatically generated">
            <a:extLst>
              <a:ext uri="{FF2B5EF4-FFF2-40B4-BE49-F238E27FC236}">
                <a16:creationId xmlns:a16="http://schemas.microsoft.com/office/drawing/2014/main" id="{7A1F7A21-0590-4440-A177-C75CA448693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30362" y="1049638"/>
            <a:ext cx="4815831" cy="239346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E45ADD2-A083-4699-8B4C-1CEA5EAEA566}"/>
              </a:ext>
            </a:extLst>
          </p:cNvPr>
          <p:cNvSpPr txBox="1"/>
          <p:nvPr/>
        </p:nvSpPr>
        <p:spPr>
          <a:xfrm>
            <a:off x="4634744" y="1342078"/>
            <a:ext cx="17872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dirty="0"/>
              <a:t>=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7D50020-BF25-42C7-9D72-B358890B75CB}"/>
              </a:ext>
            </a:extLst>
          </p:cNvPr>
          <p:cNvSpPr txBox="1"/>
          <p:nvPr/>
        </p:nvSpPr>
        <p:spPr>
          <a:xfrm>
            <a:off x="4655611" y="2104404"/>
            <a:ext cx="3463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dirty="0"/>
              <a:t>+</a:t>
            </a:r>
          </a:p>
        </p:txBody>
      </p:sp>
      <p:pic>
        <p:nvPicPr>
          <p:cNvPr id="12" name="Picture 11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2455097F-B79D-4CA6-A77F-6B30B4421B9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409" t="3318" r="26212" b="6434"/>
          <a:stretch/>
        </p:blipFill>
        <p:spPr>
          <a:xfrm>
            <a:off x="6372934" y="1420125"/>
            <a:ext cx="1685810" cy="1872606"/>
          </a:xfrm>
          <a:prstGeom prst="rect">
            <a:avLst/>
          </a:prstGeom>
        </p:spPr>
      </p:pic>
      <p:sp>
        <p:nvSpPr>
          <p:cNvPr id="13" name="Content Placeholder 16">
            <a:extLst>
              <a:ext uri="{FF2B5EF4-FFF2-40B4-BE49-F238E27FC236}">
                <a16:creationId xmlns:a16="http://schemas.microsoft.com/office/drawing/2014/main" id="{6700D1B8-7E49-418B-9F00-C39A2DE454E2}"/>
              </a:ext>
            </a:extLst>
          </p:cNvPr>
          <p:cNvSpPr txBox="1">
            <a:spLocks/>
          </p:cNvSpPr>
          <p:nvPr/>
        </p:nvSpPr>
        <p:spPr>
          <a:xfrm>
            <a:off x="104037" y="3151105"/>
            <a:ext cx="4636308" cy="1992394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b="1" dirty="0"/>
              <a:t>Standard section</a:t>
            </a:r>
          </a:p>
          <a:p>
            <a:r>
              <a:rPr lang="en-GB" sz="1400" dirty="0"/>
              <a:t>Cold mass standing on its cold supports inside the main vacuum vessel</a:t>
            </a:r>
          </a:p>
          <a:p>
            <a:r>
              <a:rPr lang="en-GB" sz="1400" dirty="0"/>
              <a:t>Instrumentation feeders</a:t>
            </a:r>
          </a:p>
          <a:p>
            <a:r>
              <a:rPr lang="en-GB" sz="1400" dirty="0"/>
              <a:t>Final alignment and cold mass position monitoring equipment</a:t>
            </a:r>
          </a:p>
          <a:p>
            <a:r>
              <a:rPr lang="en-GB" sz="1400" dirty="0"/>
              <a:t>Ready for magnet cold test</a:t>
            </a:r>
          </a:p>
          <a:p>
            <a:r>
              <a:rPr lang="en-GB" sz="1400" dirty="0"/>
              <a:t>Does not depend on location of installation</a:t>
            </a:r>
          </a:p>
          <a:p>
            <a:pPr lvl="1"/>
            <a:endParaRPr lang="en-GB" sz="10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</p:txBody>
      </p:sp>
      <p:sp>
        <p:nvSpPr>
          <p:cNvPr id="14" name="Content Placeholder 16">
            <a:extLst>
              <a:ext uri="{FF2B5EF4-FFF2-40B4-BE49-F238E27FC236}">
                <a16:creationId xmlns:a16="http://schemas.microsoft.com/office/drawing/2014/main" id="{6759D6E7-B0F1-4977-AAD4-0521869EDC20}"/>
              </a:ext>
            </a:extLst>
          </p:cNvPr>
          <p:cNvSpPr txBox="1">
            <a:spLocks/>
          </p:cNvSpPr>
          <p:nvPr/>
        </p:nvSpPr>
        <p:spPr>
          <a:xfrm>
            <a:off x="5870578" y="3706110"/>
            <a:ext cx="4313292" cy="159027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400" dirty="0"/>
          </a:p>
          <a:p>
            <a:pPr lvl="1"/>
            <a:endParaRPr lang="en-GB" sz="10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</p:txBody>
      </p:sp>
      <p:sp>
        <p:nvSpPr>
          <p:cNvPr id="15" name="Content Placeholder 16">
            <a:extLst>
              <a:ext uri="{FF2B5EF4-FFF2-40B4-BE49-F238E27FC236}">
                <a16:creationId xmlns:a16="http://schemas.microsoft.com/office/drawing/2014/main" id="{1FDC6BE9-3925-4B00-B7E5-7F0BA47825B8}"/>
              </a:ext>
            </a:extLst>
          </p:cNvPr>
          <p:cNvSpPr txBox="1">
            <a:spLocks/>
          </p:cNvSpPr>
          <p:nvPr/>
        </p:nvSpPr>
        <p:spPr>
          <a:xfrm>
            <a:off x="4728843" y="3393698"/>
            <a:ext cx="3803157" cy="1566085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b="1" dirty="0"/>
              <a:t>Cryogenic and technical service module</a:t>
            </a:r>
          </a:p>
          <a:p>
            <a:r>
              <a:rPr lang="en-GB" sz="1400" dirty="0"/>
              <a:t>Addition of cryogenic connections to the supply line and interconnects to neighbouring magnets</a:t>
            </a:r>
          </a:p>
          <a:p>
            <a:r>
              <a:rPr lang="en-GB" sz="1400" dirty="0"/>
              <a:t>Pipe connections depending on location of installation due to tunnel slope</a:t>
            </a:r>
          </a:p>
          <a:p>
            <a:r>
              <a:rPr lang="en-GB" sz="1400" dirty="0"/>
              <a:t>Beam screen and beam position monitor with its pickup cables</a:t>
            </a:r>
          </a:p>
          <a:p>
            <a:endParaRPr lang="en-GB" sz="1400" dirty="0"/>
          </a:p>
          <a:p>
            <a:pPr lvl="1"/>
            <a:endParaRPr lang="en-GB" sz="10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003858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F6B39F-958B-4FE1-BEAE-09D42D288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38477"/>
            <a:ext cx="7920000" cy="540000"/>
          </a:xfrm>
        </p:spPr>
        <p:txBody>
          <a:bodyPr/>
          <a:lstStyle/>
          <a:p>
            <a:r>
              <a:rPr lang="en-GB" dirty="0"/>
              <a:t>Cryogenic and technical service module </a:t>
            </a:r>
            <a:br>
              <a:rPr lang="en-GB" dirty="0"/>
            </a:br>
            <a:r>
              <a:rPr lang="en-GB" sz="2000" dirty="0"/>
              <a:t>(a few examples)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D73D15B-7EB5-46C5-BA54-50B9A8B86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5" name="Picture 4" descr="Diagram, engineering drawing&#10;&#10;Description automatically generated">
            <a:extLst>
              <a:ext uri="{FF2B5EF4-FFF2-40B4-BE49-F238E27FC236}">
                <a16:creationId xmlns:a16="http://schemas.microsoft.com/office/drawing/2014/main" id="{B3CA020B-2B97-4A52-AFF3-54A0D47FB82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279" t="18034" r="40070"/>
          <a:stretch/>
        </p:blipFill>
        <p:spPr>
          <a:xfrm>
            <a:off x="4800074" y="838290"/>
            <a:ext cx="1818323" cy="1868167"/>
          </a:xfrm>
          <a:prstGeom prst="rect">
            <a:avLst/>
          </a:prstGeom>
        </p:spPr>
      </p:pic>
      <p:pic>
        <p:nvPicPr>
          <p:cNvPr id="8" name="Picture 7" descr="A picture containing toy&#10;&#10;Description automatically generated">
            <a:extLst>
              <a:ext uri="{FF2B5EF4-FFF2-40B4-BE49-F238E27FC236}">
                <a16:creationId xmlns:a16="http://schemas.microsoft.com/office/drawing/2014/main" id="{AAC7CA32-4435-4952-A715-D9EE7B80BAF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315" t="2556" r="25594" b="1689"/>
          <a:stretch/>
        </p:blipFill>
        <p:spPr>
          <a:xfrm>
            <a:off x="6923795" y="720955"/>
            <a:ext cx="1917429" cy="1858804"/>
          </a:xfrm>
          <a:prstGeom prst="rect">
            <a:avLst/>
          </a:prstGeom>
        </p:spPr>
      </p:pic>
      <p:pic>
        <p:nvPicPr>
          <p:cNvPr id="11" name="Picture 10" descr="Diagram&#10;&#10;Description automatically generated">
            <a:extLst>
              <a:ext uri="{FF2B5EF4-FFF2-40B4-BE49-F238E27FC236}">
                <a16:creationId xmlns:a16="http://schemas.microsoft.com/office/drawing/2014/main" id="{1306D5D9-2C9F-4CC5-B01A-BF33821AA16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038" r="21962"/>
          <a:stretch/>
        </p:blipFill>
        <p:spPr>
          <a:xfrm>
            <a:off x="2593749" y="1146910"/>
            <a:ext cx="1882339" cy="1559204"/>
          </a:xfrm>
          <a:prstGeom prst="rect">
            <a:avLst/>
          </a:prstGeom>
        </p:spPr>
      </p:pic>
      <p:pic>
        <p:nvPicPr>
          <p:cNvPr id="13" name="Picture 12" descr="Diagram, engineering drawing&#10;&#10;Description automatically generated">
            <a:extLst>
              <a:ext uri="{FF2B5EF4-FFF2-40B4-BE49-F238E27FC236}">
                <a16:creationId xmlns:a16="http://schemas.microsoft.com/office/drawing/2014/main" id="{949AC5D3-9BAA-4A10-9118-737304EDA46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3694" t="4826" r="24878" b="6682"/>
          <a:stretch/>
        </p:blipFill>
        <p:spPr>
          <a:xfrm>
            <a:off x="314408" y="1227731"/>
            <a:ext cx="1745537" cy="1492769"/>
          </a:xfrm>
          <a:prstGeom prst="rect">
            <a:avLst/>
          </a:prstGeom>
        </p:spPr>
      </p:pic>
      <p:sp>
        <p:nvSpPr>
          <p:cNvPr id="14" name="Content Placeholder 16">
            <a:extLst>
              <a:ext uri="{FF2B5EF4-FFF2-40B4-BE49-F238E27FC236}">
                <a16:creationId xmlns:a16="http://schemas.microsoft.com/office/drawing/2014/main" id="{FFC45BA3-A703-4CB1-A287-6443216A85B8}"/>
              </a:ext>
            </a:extLst>
          </p:cNvPr>
          <p:cNvSpPr txBox="1">
            <a:spLocks/>
          </p:cNvSpPr>
          <p:nvPr/>
        </p:nvSpPr>
        <p:spPr>
          <a:xfrm>
            <a:off x="292477" y="3004716"/>
            <a:ext cx="1936220" cy="1858804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b="1" dirty="0"/>
              <a:t>Simplest configuration </a:t>
            </a:r>
            <a:r>
              <a:rPr lang="en-GB" sz="1100" dirty="0"/>
              <a:t>Interconnecting lines</a:t>
            </a:r>
          </a:p>
          <a:p>
            <a:r>
              <a:rPr lang="en-GB" sz="1100" dirty="0"/>
              <a:t>BPM and beam screen</a:t>
            </a:r>
          </a:p>
          <a:p>
            <a:pPr lvl="1"/>
            <a:endParaRPr lang="en-GB" sz="1100" dirty="0"/>
          </a:p>
          <a:p>
            <a:endParaRPr lang="en-GB" sz="1100" dirty="0"/>
          </a:p>
          <a:p>
            <a:endParaRPr lang="en-GB" sz="1100" dirty="0"/>
          </a:p>
          <a:p>
            <a:endParaRPr lang="en-GB" sz="1100" dirty="0"/>
          </a:p>
          <a:p>
            <a:endParaRPr lang="en-GB" sz="1100" dirty="0"/>
          </a:p>
        </p:txBody>
      </p:sp>
      <p:sp>
        <p:nvSpPr>
          <p:cNvPr id="15" name="Content Placeholder 16">
            <a:extLst>
              <a:ext uri="{FF2B5EF4-FFF2-40B4-BE49-F238E27FC236}">
                <a16:creationId xmlns:a16="http://schemas.microsoft.com/office/drawing/2014/main" id="{D7D044D7-4B1D-4A62-B58F-FBF9E169D0ED}"/>
              </a:ext>
            </a:extLst>
          </p:cNvPr>
          <p:cNvSpPr txBox="1">
            <a:spLocks/>
          </p:cNvSpPr>
          <p:nvPr/>
        </p:nvSpPr>
        <p:spPr>
          <a:xfrm>
            <a:off x="2437177" y="3004716"/>
            <a:ext cx="2198637" cy="1858804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b="1" dirty="0"/>
              <a:t>Towards interaction point</a:t>
            </a:r>
          </a:p>
          <a:p>
            <a:r>
              <a:rPr lang="en-GB" sz="1100" dirty="0"/>
              <a:t>Return/connection manifolds</a:t>
            </a:r>
          </a:p>
          <a:p>
            <a:r>
              <a:rPr lang="en-GB" sz="1100" dirty="0"/>
              <a:t>He II phase separators with pumping lines</a:t>
            </a:r>
          </a:p>
          <a:p>
            <a:r>
              <a:rPr lang="en-GB" sz="1100" dirty="0"/>
              <a:t>BPM and beam screen</a:t>
            </a:r>
          </a:p>
          <a:p>
            <a:r>
              <a:rPr lang="en-GB" sz="1100" dirty="0"/>
              <a:t>Cold to warm transition on the beam line</a:t>
            </a:r>
          </a:p>
          <a:p>
            <a:pPr lvl="1"/>
            <a:endParaRPr lang="en-GB" sz="1100" dirty="0"/>
          </a:p>
          <a:p>
            <a:endParaRPr lang="en-GB" sz="1100" dirty="0"/>
          </a:p>
          <a:p>
            <a:endParaRPr lang="en-GB" sz="1100" dirty="0"/>
          </a:p>
          <a:p>
            <a:endParaRPr lang="en-GB" sz="1100" dirty="0"/>
          </a:p>
          <a:p>
            <a:endParaRPr lang="en-GB" sz="1100" dirty="0"/>
          </a:p>
        </p:txBody>
      </p:sp>
      <p:sp>
        <p:nvSpPr>
          <p:cNvPr id="16" name="Content Placeholder 16">
            <a:extLst>
              <a:ext uri="{FF2B5EF4-FFF2-40B4-BE49-F238E27FC236}">
                <a16:creationId xmlns:a16="http://schemas.microsoft.com/office/drawing/2014/main" id="{D873A8BF-A220-4551-96C2-AE82C4471A09}"/>
              </a:ext>
            </a:extLst>
          </p:cNvPr>
          <p:cNvSpPr txBox="1">
            <a:spLocks/>
          </p:cNvSpPr>
          <p:nvPr/>
        </p:nvSpPr>
        <p:spPr>
          <a:xfrm>
            <a:off x="4800074" y="3004716"/>
            <a:ext cx="2017541" cy="1858804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b="1" dirty="0"/>
              <a:t>At the end of a cooling cell</a:t>
            </a:r>
          </a:p>
          <a:p>
            <a:r>
              <a:rPr lang="en-GB" sz="1100" dirty="0"/>
              <a:t>Interconnecting lines</a:t>
            </a:r>
          </a:p>
          <a:p>
            <a:r>
              <a:rPr lang="en-GB" sz="1100" dirty="0"/>
              <a:t>He II phase separators with pumping lines</a:t>
            </a:r>
          </a:p>
          <a:p>
            <a:r>
              <a:rPr lang="en-GB" sz="1100" dirty="0"/>
              <a:t>BPM and beam screen</a:t>
            </a:r>
          </a:p>
          <a:p>
            <a:r>
              <a:rPr lang="en-GB" sz="1100" dirty="0"/>
              <a:t>Including connection to cryogenic supply line</a:t>
            </a:r>
          </a:p>
          <a:p>
            <a:endParaRPr lang="en-GB" sz="1100" dirty="0"/>
          </a:p>
          <a:p>
            <a:pPr lvl="1"/>
            <a:endParaRPr lang="en-GB" sz="1100" dirty="0"/>
          </a:p>
          <a:p>
            <a:endParaRPr lang="en-GB" sz="1100" dirty="0"/>
          </a:p>
          <a:p>
            <a:endParaRPr lang="en-GB" sz="1100" dirty="0"/>
          </a:p>
          <a:p>
            <a:endParaRPr lang="en-GB" sz="1100" dirty="0"/>
          </a:p>
          <a:p>
            <a:endParaRPr lang="en-GB" sz="1100" dirty="0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629B64F8-761E-4154-8101-E30A2F4132D9}"/>
              </a:ext>
            </a:extLst>
          </p:cNvPr>
          <p:cNvSpPr txBox="1">
            <a:spLocks/>
          </p:cNvSpPr>
          <p:nvPr/>
        </p:nvSpPr>
        <p:spPr>
          <a:xfrm>
            <a:off x="7028837" y="3004716"/>
            <a:ext cx="1922051" cy="1858804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b="1" dirty="0"/>
              <a:t>Special case for CP</a:t>
            </a:r>
          </a:p>
          <a:p>
            <a:r>
              <a:rPr lang="en-GB" sz="1100" dirty="0"/>
              <a:t>Interconnecting lines</a:t>
            </a:r>
          </a:p>
          <a:p>
            <a:r>
              <a:rPr lang="en-GB" sz="1100" dirty="0"/>
              <a:t>He II phase separators with pumping lines</a:t>
            </a:r>
          </a:p>
          <a:p>
            <a:r>
              <a:rPr lang="en-GB" sz="1100" dirty="0"/>
              <a:t>BPM and beam screen</a:t>
            </a:r>
          </a:p>
          <a:p>
            <a:r>
              <a:rPr lang="en-GB" sz="1100" dirty="0"/>
              <a:t>Connection to cryogenic supply line</a:t>
            </a:r>
          </a:p>
          <a:p>
            <a:r>
              <a:rPr lang="en-GB" sz="1100" dirty="0"/>
              <a:t>Additional module with resistive current leads</a:t>
            </a:r>
          </a:p>
          <a:p>
            <a:endParaRPr lang="en-GB" sz="1100" dirty="0"/>
          </a:p>
          <a:p>
            <a:endParaRPr lang="en-GB" sz="1100" dirty="0"/>
          </a:p>
          <a:p>
            <a:pPr lvl="1"/>
            <a:endParaRPr lang="en-GB" sz="1100" dirty="0"/>
          </a:p>
          <a:p>
            <a:endParaRPr lang="en-GB" sz="1100" dirty="0"/>
          </a:p>
          <a:p>
            <a:endParaRPr lang="en-GB" sz="1100" dirty="0"/>
          </a:p>
          <a:p>
            <a:endParaRPr lang="en-GB" sz="1100" dirty="0"/>
          </a:p>
          <a:p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712670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4DB46-C0C0-A958-D3CC-0A1A2C600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D6EF4F-1B7F-C7F3-0D98-771DFD009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F330EDB-1A1B-7E4F-449B-0F88A8C372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8143" y="713011"/>
            <a:ext cx="1962017" cy="147216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45D2111-51C7-4113-5545-EA7A59ED31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127" y="713011"/>
            <a:ext cx="1962016" cy="146820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B257EB2-307A-AB85-EACF-464C2C9867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0159" y="713011"/>
            <a:ext cx="1972578" cy="148708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0D0F1F5-5275-EFE8-0D40-F113147D10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12738" y="713011"/>
            <a:ext cx="1984098" cy="148708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5D5DA28-27F2-C201-3DA0-91A0691CEA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5260" y="2265475"/>
            <a:ext cx="3069671" cy="2282313"/>
          </a:xfrm>
          <a:prstGeom prst="rect">
            <a:avLst/>
          </a:prstGeom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4B908847-5CB8-3B68-20D6-FF098E6597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931" y="2265474"/>
            <a:ext cx="3043788" cy="2282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606F44DE-DFA0-89DD-821E-3936F902AF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0886" y="2265475"/>
            <a:ext cx="3043789" cy="2282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4856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A6D8C36-3A1B-4ACE-8701-74823A8EE0A1}"/>
              </a:ext>
            </a:extLst>
          </p:cNvPr>
          <p:cNvGraphicFramePr>
            <a:graphicFrameLocks noGrp="1"/>
          </p:cNvGraphicFramePr>
          <p:nvPr/>
        </p:nvGraphicFramePr>
        <p:xfrm>
          <a:off x="216568" y="455357"/>
          <a:ext cx="8494294" cy="42327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9304">
                  <a:extLst>
                    <a:ext uri="{9D8B030D-6E8A-4147-A177-3AD203B41FA5}">
                      <a16:colId xmlns:a16="http://schemas.microsoft.com/office/drawing/2014/main" val="1908327595"/>
                    </a:ext>
                  </a:extLst>
                </a:gridCol>
                <a:gridCol w="938038">
                  <a:extLst>
                    <a:ext uri="{9D8B030D-6E8A-4147-A177-3AD203B41FA5}">
                      <a16:colId xmlns:a16="http://schemas.microsoft.com/office/drawing/2014/main" val="3072658374"/>
                    </a:ext>
                  </a:extLst>
                </a:gridCol>
                <a:gridCol w="1041716">
                  <a:extLst>
                    <a:ext uri="{9D8B030D-6E8A-4147-A177-3AD203B41FA5}">
                      <a16:colId xmlns:a16="http://schemas.microsoft.com/office/drawing/2014/main" val="535195251"/>
                    </a:ext>
                  </a:extLst>
                </a:gridCol>
                <a:gridCol w="1293395">
                  <a:extLst>
                    <a:ext uri="{9D8B030D-6E8A-4147-A177-3AD203B41FA5}">
                      <a16:colId xmlns:a16="http://schemas.microsoft.com/office/drawing/2014/main" val="4063043706"/>
                    </a:ext>
                  </a:extLst>
                </a:gridCol>
                <a:gridCol w="1273446">
                  <a:extLst>
                    <a:ext uri="{9D8B030D-6E8A-4147-A177-3AD203B41FA5}">
                      <a16:colId xmlns:a16="http://schemas.microsoft.com/office/drawing/2014/main" val="1983562365"/>
                    </a:ext>
                  </a:extLst>
                </a:gridCol>
                <a:gridCol w="1079465">
                  <a:extLst>
                    <a:ext uri="{9D8B030D-6E8A-4147-A177-3AD203B41FA5}">
                      <a16:colId xmlns:a16="http://schemas.microsoft.com/office/drawing/2014/main" val="118756600"/>
                    </a:ext>
                  </a:extLst>
                </a:gridCol>
                <a:gridCol w="1079465">
                  <a:extLst>
                    <a:ext uri="{9D8B030D-6E8A-4147-A177-3AD203B41FA5}">
                      <a16:colId xmlns:a16="http://schemas.microsoft.com/office/drawing/2014/main" val="2037961728"/>
                    </a:ext>
                  </a:extLst>
                </a:gridCol>
                <a:gridCol w="1079465">
                  <a:extLst>
                    <a:ext uri="{9D8B030D-6E8A-4147-A177-3AD203B41FA5}">
                      <a16:colId xmlns:a16="http://schemas.microsoft.com/office/drawing/2014/main" val="1087104043"/>
                    </a:ext>
                  </a:extLst>
                </a:gridCol>
              </a:tblGrid>
              <a:tr h="316037"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(Japan)</a:t>
                      </a:r>
                      <a:endParaRPr lang="en-GB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</a:t>
                      </a:r>
                      <a:endParaRPr lang="en-GB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SMI2</a:t>
                      </a:r>
                      <a:endParaRPr lang="en-GB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SMS18</a:t>
                      </a:r>
                      <a:endParaRPr lang="en-GB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SM18</a:t>
                      </a:r>
                      <a:endParaRPr lang="en-GB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SMA18</a:t>
                      </a:r>
                      <a:endParaRPr lang="en-GB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Storage</a:t>
                      </a:r>
                      <a:endParaRPr lang="en-GB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841099417"/>
                  </a:ext>
                </a:extLst>
              </a:tr>
              <a:tr h="3916750">
                <a:tc>
                  <a:txBody>
                    <a:bodyPr/>
                    <a:lstStyle/>
                    <a:p>
                      <a:r>
                        <a:rPr lang="pt-PT" sz="33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D1</a:t>
                      </a:r>
                      <a:endParaRPr lang="en-GB" sz="33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865827415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C8550E9-F079-406C-AFED-2F3C353697B8}"/>
              </a:ext>
            </a:extLst>
          </p:cNvPr>
          <p:cNvSpPr/>
          <p:nvPr/>
        </p:nvSpPr>
        <p:spPr>
          <a:xfrm>
            <a:off x="3118534" y="987706"/>
            <a:ext cx="863264" cy="5605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pt-PT" sz="75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Cryo-magnet standard section</a:t>
            </a:r>
            <a:endParaRPr lang="en-GB" sz="75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FA2C6F9-E9EF-471B-994B-2ECEEB6344F7}"/>
              </a:ext>
            </a:extLst>
          </p:cNvPr>
          <p:cNvCxnSpPr>
            <a:cxnSpLocks/>
            <a:stCxn id="32" idx="3"/>
            <a:endCxn id="7" idx="1"/>
          </p:cNvCxnSpPr>
          <p:nvPr/>
        </p:nvCxnSpPr>
        <p:spPr>
          <a:xfrm>
            <a:off x="2712552" y="1268000"/>
            <a:ext cx="40598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D9AFD81-8F04-4720-ADBD-166B6FE7E209}"/>
              </a:ext>
            </a:extLst>
          </p:cNvPr>
          <p:cNvCxnSpPr>
            <a:cxnSpLocks/>
            <a:stCxn id="7" idx="3"/>
            <a:endCxn id="42" idx="1"/>
          </p:cNvCxnSpPr>
          <p:nvPr/>
        </p:nvCxnSpPr>
        <p:spPr>
          <a:xfrm flipV="1">
            <a:off x="3981797" y="1263244"/>
            <a:ext cx="478829" cy="47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BAB1590C-4076-4DF6-8008-3211138C0D4F}"/>
              </a:ext>
            </a:extLst>
          </p:cNvPr>
          <p:cNvSpPr/>
          <p:nvPr/>
        </p:nvSpPr>
        <p:spPr>
          <a:xfrm>
            <a:off x="3119999" y="3615365"/>
            <a:ext cx="863264" cy="4215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pt-PT" sz="75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Cryo-magnet</a:t>
            </a:r>
          </a:p>
          <a:p>
            <a:pPr algn="ctr" defTabSz="685800"/>
            <a:r>
              <a:rPr lang="pt-PT" sz="75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end closure</a:t>
            </a:r>
            <a:endParaRPr lang="en-GB" sz="75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2C78D24-1757-4953-AC24-8435404752F0}"/>
              </a:ext>
            </a:extLst>
          </p:cNvPr>
          <p:cNvCxnSpPr>
            <a:cxnSpLocks/>
            <a:stCxn id="45" idx="1"/>
            <a:endCxn id="75" idx="3"/>
          </p:cNvCxnSpPr>
          <p:nvPr/>
        </p:nvCxnSpPr>
        <p:spPr>
          <a:xfrm flipH="1" flipV="1">
            <a:off x="3981797" y="2115709"/>
            <a:ext cx="478829" cy="97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15D759B-DD00-4645-ACD3-BB16D32EE398}"/>
              </a:ext>
            </a:extLst>
          </p:cNvPr>
          <p:cNvSpPr/>
          <p:nvPr/>
        </p:nvSpPr>
        <p:spPr>
          <a:xfrm>
            <a:off x="3019927" y="4804250"/>
            <a:ext cx="863264" cy="1754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pt-PT" sz="75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TE-MSC-CMI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2C921E33-9C28-4BD6-BB28-ED27C673EE4D}"/>
              </a:ext>
            </a:extLst>
          </p:cNvPr>
          <p:cNvSpPr/>
          <p:nvPr/>
        </p:nvSpPr>
        <p:spPr>
          <a:xfrm>
            <a:off x="3939373" y="4804250"/>
            <a:ext cx="863264" cy="175418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pt-PT" sz="75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TE-MSC-LMF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04C2245F-B0E0-4D07-809F-2ABC83E8892D}"/>
              </a:ext>
            </a:extLst>
          </p:cNvPr>
          <p:cNvSpPr/>
          <p:nvPr/>
        </p:nvSpPr>
        <p:spPr>
          <a:xfrm>
            <a:off x="4854841" y="4810798"/>
            <a:ext cx="863264" cy="17541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pt-PT" sz="75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BE-GM-ASG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AFE16661-4A5E-458F-8191-15F8699949E5}"/>
              </a:ext>
            </a:extLst>
          </p:cNvPr>
          <p:cNvSpPr/>
          <p:nvPr/>
        </p:nvSpPr>
        <p:spPr>
          <a:xfrm>
            <a:off x="5766173" y="4808753"/>
            <a:ext cx="863264" cy="175418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pt-PT" sz="75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TE-MSC-TF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AE8C1EA3-6618-4E7A-92E0-97EF454124A8}"/>
              </a:ext>
            </a:extLst>
          </p:cNvPr>
          <p:cNvSpPr/>
          <p:nvPr/>
        </p:nvSpPr>
        <p:spPr>
          <a:xfrm>
            <a:off x="6677468" y="4808753"/>
            <a:ext cx="863264" cy="17541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pt-PT" sz="75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TE-VSC-DLM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EDBBE0C4-ABEC-45E4-9D45-45D3DD7C73D2}"/>
              </a:ext>
            </a:extLst>
          </p:cNvPr>
          <p:cNvSpPr/>
          <p:nvPr/>
        </p:nvSpPr>
        <p:spPr>
          <a:xfrm>
            <a:off x="2098351" y="4801957"/>
            <a:ext cx="863264" cy="17541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pt-PT" sz="75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TE-MSC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95C63668-E06D-43E1-BFFE-642FBFEA2402}"/>
              </a:ext>
            </a:extLst>
          </p:cNvPr>
          <p:cNvSpPr/>
          <p:nvPr/>
        </p:nvSpPr>
        <p:spPr>
          <a:xfrm>
            <a:off x="1976937" y="1027368"/>
            <a:ext cx="735615" cy="481263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pt-PT" sz="825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Cold mass reception </a:t>
            </a:r>
          </a:p>
          <a:p>
            <a:pPr algn="ctr" defTabSz="685800"/>
            <a:r>
              <a:rPr lang="pt-PT" sz="825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 finishing</a:t>
            </a:r>
            <a:endParaRPr lang="en-GB" sz="825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9A6D56BB-F8CF-4DE2-824E-00908DCB8B34}"/>
              </a:ext>
            </a:extLst>
          </p:cNvPr>
          <p:cNvSpPr/>
          <p:nvPr/>
        </p:nvSpPr>
        <p:spPr>
          <a:xfrm>
            <a:off x="997300" y="969004"/>
            <a:ext cx="735615" cy="60991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85800"/>
            <a:r>
              <a:rPr lang="pt-PT" sz="82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Cold mass</a:t>
            </a:r>
            <a:endParaRPr lang="en-GB" sz="825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AA62CD2B-5535-4383-B60E-ED00216DC342}"/>
              </a:ext>
            </a:extLst>
          </p:cNvPr>
          <p:cNvSpPr/>
          <p:nvPr/>
        </p:nvSpPr>
        <p:spPr>
          <a:xfrm>
            <a:off x="1171636" y="4801957"/>
            <a:ext cx="863264" cy="17541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85800"/>
            <a:r>
              <a:rPr lang="pt-PT" sz="75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KEK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5D51573E-9BAD-4155-82C8-67BB8E852527}"/>
              </a:ext>
            </a:extLst>
          </p:cNvPr>
          <p:cNvCxnSpPr>
            <a:cxnSpLocks/>
            <a:stCxn id="35" idx="3"/>
            <a:endCxn id="32" idx="1"/>
          </p:cNvCxnSpPr>
          <p:nvPr/>
        </p:nvCxnSpPr>
        <p:spPr>
          <a:xfrm flipV="1">
            <a:off x="1732915" y="1268000"/>
            <a:ext cx="244022" cy="59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B9540102-14A5-4A95-9BAF-BBB4D40ADA34}"/>
              </a:ext>
            </a:extLst>
          </p:cNvPr>
          <p:cNvCxnSpPr>
            <a:cxnSpLocks/>
            <a:stCxn id="42" idx="3"/>
            <a:endCxn id="44" idx="1"/>
          </p:cNvCxnSpPr>
          <p:nvPr/>
        </p:nvCxnSpPr>
        <p:spPr>
          <a:xfrm>
            <a:off x="5323890" y="1263244"/>
            <a:ext cx="270449" cy="8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FA3E8792-FEC1-4365-A99A-85F8C73F22A1}"/>
              </a:ext>
            </a:extLst>
          </p:cNvPr>
          <p:cNvCxnSpPr>
            <a:cxnSpLocks/>
            <a:stCxn id="44" idx="2"/>
            <a:endCxn id="45" idx="3"/>
          </p:cNvCxnSpPr>
          <p:nvPr/>
        </p:nvCxnSpPr>
        <p:spPr>
          <a:xfrm rot="5400000">
            <a:off x="5409638" y="1509080"/>
            <a:ext cx="530586" cy="70208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2D3A5F41-5159-437A-99E0-0E41D566CBA6}"/>
              </a:ext>
            </a:extLst>
          </p:cNvPr>
          <p:cNvSpPr/>
          <p:nvPr/>
        </p:nvSpPr>
        <p:spPr>
          <a:xfrm>
            <a:off x="4460626" y="1087937"/>
            <a:ext cx="863264" cy="350613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pt-PT" sz="75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Installation of test equipment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E3FC7E61-F131-4F7F-9EB5-5858DBADF262}"/>
              </a:ext>
            </a:extLst>
          </p:cNvPr>
          <p:cNvSpPr/>
          <p:nvPr/>
        </p:nvSpPr>
        <p:spPr>
          <a:xfrm>
            <a:off x="5594339" y="933337"/>
            <a:ext cx="863264" cy="661491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pt-PT" sz="75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Cold test</a:t>
            </a: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25A37316-9D0F-4F79-9820-73C1AB705034}"/>
              </a:ext>
            </a:extLst>
          </p:cNvPr>
          <p:cNvSpPr/>
          <p:nvPr/>
        </p:nvSpPr>
        <p:spPr>
          <a:xfrm>
            <a:off x="4460626" y="1954158"/>
            <a:ext cx="863264" cy="342512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pt-PT" sz="75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Removal of test equipment</a:t>
            </a:r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E252A66D-F2EA-4B22-8FEA-2795B3550793}"/>
              </a:ext>
            </a:extLst>
          </p:cNvPr>
          <p:cNvSpPr/>
          <p:nvPr/>
        </p:nvSpPr>
        <p:spPr>
          <a:xfrm>
            <a:off x="3118534" y="1822501"/>
            <a:ext cx="863264" cy="5864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pt-PT" sz="75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Cryo-magnet service module &amp; pipe interfaces</a:t>
            </a:r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5996A3EF-9E45-4600-8870-C77370F2AC48}"/>
              </a:ext>
            </a:extLst>
          </p:cNvPr>
          <p:cNvSpPr/>
          <p:nvPr/>
        </p:nvSpPr>
        <p:spPr>
          <a:xfrm>
            <a:off x="3118534" y="2571152"/>
            <a:ext cx="863264" cy="3506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pt-PT" sz="75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Pressure test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6C8DFE48-7253-4E1B-9360-F507BCB5D97C}"/>
              </a:ext>
            </a:extLst>
          </p:cNvPr>
          <p:cNvCxnSpPr>
            <a:cxnSpLocks/>
            <a:stCxn id="75" idx="2"/>
            <a:endCxn id="93" idx="0"/>
          </p:cNvCxnSpPr>
          <p:nvPr/>
        </p:nvCxnSpPr>
        <p:spPr>
          <a:xfrm>
            <a:off x="3550166" y="2408917"/>
            <a:ext cx="0" cy="1622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9EFC7CE9-C67E-4E1A-84CB-E4B2F04A7CAA}"/>
              </a:ext>
            </a:extLst>
          </p:cNvPr>
          <p:cNvCxnSpPr>
            <a:cxnSpLocks/>
            <a:stCxn id="93" idx="2"/>
            <a:endCxn id="46" idx="0"/>
          </p:cNvCxnSpPr>
          <p:nvPr/>
        </p:nvCxnSpPr>
        <p:spPr>
          <a:xfrm>
            <a:off x="3550166" y="2921765"/>
            <a:ext cx="1465" cy="1345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C6C2B45E-581A-4B00-A62B-A8CCCE0F673E}"/>
              </a:ext>
            </a:extLst>
          </p:cNvPr>
          <p:cNvCxnSpPr>
            <a:cxnSpLocks/>
            <a:stCxn id="37" idx="3"/>
            <a:endCxn id="5" idx="1"/>
          </p:cNvCxnSpPr>
          <p:nvPr/>
        </p:nvCxnSpPr>
        <p:spPr>
          <a:xfrm flipV="1">
            <a:off x="3983263" y="3825361"/>
            <a:ext cx="1611076" cy="7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5D37A5C-2F6D-4859-812A-63B29E339866}"/>
              </a:ext>
            </a:extLst>
          </p:cNvPr>
          <p:cNvSpPr/>
          <p:nvPr/>
        </p:nvSpPr>
        <p:spPr>
          <a:xfrm>
            <a:off x="2955576" y="3056344"/>
            <a:ext cx="1192110" cy="37296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pt-PT" sz="75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Metrology of interfaces (Cartography)</a:t>
            </a:r>
          </a:p>
          <a:p>
            <a:pPr algn="ctr" defTabSz="685800"/>
            <a:r>
              <a:rPr lang="pt-PT" sz="75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Mech. fiducialisation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DC6F03E-9FCC-B01D-D467-38D6BE946996}"/>
              </a:ext>
            </a:extLst>
          </p:cNvPr>
          <p:cNvSpPr/>
          <p:nvPr/>
        </p:nvSpPr>
        <p:spPr>
          <a:xfrm>
            <a:off x="5594339" y="3679609"/>
            <a:ext cx="863264" cy="29150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pt-PT" sz="75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STRING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D7A51F6-7335-48C9-62F1-ED7F5B5C3E3E}"/>
              </a:ext>
            </a:extLst>
          </p:cNvPr>
          <p:cNvCxnSpPr>
            <a:cxnSpLocks/>
            <a:endCxn id="37" idx="0"/>
          </p:cNvCxnSpPr>
          <p:nvPr/>
        </p:nvCxnSpPr>
        <p:spPr>
          <a:xfrm>
            <a:off x="3550166" y="3429312"/>
            <a:ext cx="1465" cy="1860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1607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A6D8C36-3A1B-4ACE-8701-74823A8EE0A1}"/>
              </a:ext>
            </a:extLst>
          </p:cNvPr>
          <p:cNvGraphicFramePr>
            <a:graphicFrameLocks noGrp="1"/>
          </p:cNvGraphicFramePr>
          <p:nvPr/>
        </p:nvGraphicFramePr>
        <p:xfrm>
          <a:off x="956511" y="381324"/>
          <a:ext cx="7626304" cy="43049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5879">
                  <a:extLst>
                    <a:ext uri="{9D8B030D-6E8A-4147-A177-3AD203B41FA5}">
                      <a16:colId xmlns:a16="http://schemas.microsoft.com/office/drawing/2014/main" val="1908327595"/>
                    </a:ext>
                  </a:extLst>
                </a:gridCol>
                <a:gridCol w="1197143">
                  <a:extLst>
                    <a:ext uri="{9D8B030D-6E8A-4147-A177-3AD203B41FA5}">
                      <a16:colId xmlns:a16="http://schemas.microsoft.com/office/drawing/2014/main" val="535195251"/>
                    </a:ext>
                  </a:extLst>
                </a:gridCol>
                <a:gridCol w="1355394">
                  <a:extLst>
                    <a:ext uri="{9D8B030D-6E8A-4147-A177-3AD203B41FA5}">
                      <a16:colId xmlns:a16="http://schemas.microsoft.com/office/drawing/2014/main" val="4063043706"/>
                    </a:ext>
                  </a:extLst>
                </a:gridCol>
                <a:gridCol w="1089472">
                  <a:extLst>
                    <a:ext uri="{9D8B030D-6E8A-4147-A177-3AD203B41FA5}">
                      <a16:colId xmlns:a16="http://schemas.microsoft.com/office/drawing/2014/main" val="1983562365"/>
                    </a:ext>
                  </a:extLst>
                </a:gridCol>
                <a:gridCol w="1089472">
                  <a:extLst>
                    <a:ext uri="{9D8B030D-6E8A-4147-A177-3AD203B41FA5}">
                      <a16:colId xmlns:a16="http://schemas.microsoft.com/office/drawing/2014/main" val="118756600"/>
                    </a:ext>
                  </a:extLst>
                </a:gridCol>
                <a:gridCol w="1089472">
                  <a:extLst>
                    <a:ext uri="{9D8B030D-6E8A-4147-A177-3AD203B41FA5}">
                      <a16:colId xmlns:a16="http://schemas.microsoft.com/office/drawing/2014/main" val="2037961728"/>
                    </a:ext>
                  </a:extLst>
                </a:gridCol>
                <a:gridCol w="1089472">
                  <a:extLst>
                    <a:ext uri="{9D8B030D-6E8A-4147-A177-3AD203B41FA5}">
                      <a16:colId xmlns:a16="http://schemas.microsoft.com/office/drawing/2014/main" val="1087104043"/>
                    </a:ext>
                  </a:extLst>
                </a:gridCol>
              </a:tblGrid>
              <a:tr h="294188"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</a:t>
                      </a:r>
                      <a:endParaRPr lang="en-GB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SMI2</a:t>
                      </a:r>
                      <a:endParaRPr lang="en-GB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SMS18</a:t>
                      </a:r>
                      <a:endParaRPr lang="en-GB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SM18</a:t>
                      </a:r>
                      <a:endParaRPr lang="en-GB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SMA18</a:t>
                      </a:r>
                      <a:endParaRPr lang="en-GB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Storage</a:t>
                      </a:r>
                      <a:endParaRPr lang="en-GB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841099417"/>
                  </a:ext>
                </a:extLst>
              </a:tr>
              <a:tr h="4010789">
                <a:tc>
                  <a:txBody>
                    <a:bodyPr/>
                    <a:lstStyle/>
                    <a:p>
                      <a:endParaRPr lang="pt-PT" sz="1000" dirty="0"/>
                    </a:p>
                    <a:p>
                      <a:r>
                        <a:rPr lang="pt-PT" sz="33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CP</a:t>
                      </a:r>
                      <a:endParaRPr lang="en-GB" sz="33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865827415"/>
                  </a:ext>
                </a:extLst>
              </a:tr>
            </a:tbl>
          </a:graphicData>
        </a:graphic>
      </p:graphicFrame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FA2C6F9-E9EF-471B-994B-2ECEEB6344F7}"/>
              </a:ext>
            </a:extLst>
          </p:cNvPr>
          <p:cNvCxnSpPr>
            <a:cxnSpLocks/>
            <a:stCxn id="31" idx="3"/>
            <a:endCxn id="32" idx="1"/>
          </p:cNvCxnSpPr>
          <p:nvPr/>
        </p:nvCxnSpPr>
        <p:spPr>
          <a:xfrm>
            <a:off x="2665559" y="1067247"/>
            <a:ext cx="354368" cy="1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D9AFD81-8F04-4720-ADBD-166B6FE7E209}"/>
              </a:ext>
            </a:extLst>
          </p:cNvPr>
          <p:cNvCxnSpPr>
            <a:cxnSpLocks/>
            <a:stCxn id="32" idx="2"/>
            <a:endCxn id="35" idx="0"/>
          </p:cNvCxnSpPr>
          <p:nvPr/>
        </p:nvCxnSpPr>
        <p:spPr>
          <a:xfrm>
            <a:off x="3570371" y="1372349"/>
            <a:ext cx="0" cy="1443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E95BF19-04BF-44CB-96B5-3D7CE4CE9E9C}"/>
              </a:ext>
            </a:extLst>
          </p:cNvPr>
          <p:cNvCxnSpPr>
            <a:cxnSpLocks/>
            <a:stCxn id="64" idx="3"/>
            <a:endCxn id="13" idx="1"/>
          </p:cNvCxnSpPr>
          <p:nvPr/>
        </p:nvCxnSpPr>
        <p:spPr>
          <a:xfrm>
            <a:off x="4138972" y="3832318"/>
            <a:ext cx="130799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AFFB9F2D-A0A6-47A7-A3D4-EF5D6657B503}"/>
              </a:ext>
            </a:extLst>
          </p:cNvPr>
          <p:cNvCxnSpPr>
            <a:cxnSpLocks/>
            <a:stCxn id="51" idx="3"/>
            <a:endCxn id="53" idx="1"/>
          </p:cNvCxnSpPr>
          <p:nvPr/>
        </p:nvCxnSpPr>
        <p:spPr>
          <a:xfrm>
            <a:off x="5198174" y="2279249"/>
            <a:ext cx="228335" cy="8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95E9F742-2D55-45E7-9814-068EAD2AD5E6}"/>
              </a:ext>
            </a:extLst>
          </p:cNvPr>
          <p:cNvCxnSpPr>
            <a:cxnSpLocks/>
            <a:stCxn id="53" idx="2"/>
            <a:endCxn id="55" idx="3"/>
          </p:cNvCxnSpPr>
          <p:nvPr/>
        </p:nvCxnSpPr>
        <p:spPr>
          <a:xfrm rot="5400000">
            <a:off x="5411339" y="2397671"/>
            <a:ext cx="233641" cy="65996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919EA516-4A22-4A90-9E3D-991A92CD9081}"/>
              </a:ext>
            </a:extLst>
          </p:cNvPr>
          <p:cNvSpPr/>
          <p:nvPr/>
        </p:nvSpPr>
        <p:spPr>
          <a:xfrm>
            <a:off x="3019927" y="4804250"/>
            <a:ext cx="863264" cy="1754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pt-PT" sz="75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TE-MSC-CMI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46ADB7FF-F572-4C5A-B1C3-49442C26AD68}"/>
              </a:ext>
            </a:extLst>
          </p:cNvPr>
          <p:cNvSpPr/>
          <p:nvPr/>
        </p:nvSpPr>
        <p:spPr>
          <a:xfrm>
            <a:off x="3939373" y="4804250"/>
            <a:ext cx="863264" cy="175418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pt-PT" sz="75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TE-MSC-LMF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6CF2F0BB-A8AF-4D13-994C-0CC7735EC98A}"/>
              </a:ext>
            </a:extLst>
          </p:cNvPr>
          <p:cNvSpPr/>
          <p:nvPr/>
        </p:nvSpPr>
        <p:spPr>
          <a:xfrm>
            <a:off x="4854841" y="4810798"/>
            <a:ext cx="863264" cy="17541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pt-PT" sz="75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BE-GM-ASG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F103956D-1B60-49D6-93F6-CC64B01CFE6F}"/>
              </a:ext>
            </a:extLst>
          </p:cNvPr>
          <p:cNvSpPr/>
          <p:nvPr/>
        </p:nvSpPr>
        <p:spPr>
          <a:xfrm>
            <a:off x="5766173" y="4808753"/>
            <a:ext cx="863264" cy="175418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pt-PT" sz="75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TE-MSC-TF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4EA5786E-518D-45CE-AF27-22FDC9C53679}"/>
              </a:ext>
            </a:extLst>
          </p:cNvPr>
          <p:cNvSpPr/>
          <p:nvPr/>
        </p:nvSpPr>
        <p:spPr>
          <a:xfrm>
            <a:off x="6677468" y="4808753"/>
            <a:ext cx="863264" cy="17541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pt-PT" sz="75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TE-VSC-DLM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267E937A-A98E-4C44-883D-762185237C08}"/>
              </a:ext>
            </a:extLst>
          </p:cNvPr>
          <p:cNvSpPr/>
          <p:nvPr/>
        </p:nvSpPr>
        <p:spPr>
          <a:xfrm>
            <a:off x="2098351" y="4801957"/>
            <a:ext cx="863264" cy="17541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pt-PT" sz="75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TE-MSC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0DC53B25-9024-4925-80F5-B4B9E868D106}"/>
              </a:ext>
            </a:extLst>
          </p:cNvPr>
          <p:cNvSpPr/>
          <p:nvPr/>
        </p:nvSpPr>
        <p:spPr>
          <a:xfrm>
            <a:off x="1929944" y="762289"/>
            <a:ext cx="735615" cy="609914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pt-PT" sz="825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Cold mass</a:t>
            </a:r>
            <a:endParaRPr lang="en-GB" sz="825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BB7DB760-9292-4A88-BA41-01FECFF4A702}"/>
              </a:ext>
            </a:extLst>
          </p:cNvPr>
          <p:cNvSpPr/>
          <p:nvPr/>
        </p:nvSpPr>
        <p:spPr>
          <a:xfrm>
            <a:off x="3019927" y="762436"/>
            <a:ext cx="1100889" cy="6099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pt-PT" sz="75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Cryo-magnet standard section</a:t>
            </a:r>
            <a:endParaRPr lang="en-GB" sz="75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01D8ECC9-D25A-465B-B4D3-E60454E55103}"/>
              </a:ext>
            </a:extLst>
          </p:cNvPr>
          <p:cNvSpPr/>
          <p:nvPr/>
        </p:nvSpPr>
        <p:spPr>
          <a:xfrm>
            <a:off x="3019927" y="1516729"/>
            <a:ext cx="1100889" cy="8313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pt-PT" sz="75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Cryo-magnet service module </a:t>
            </a:r>
          </a:p>
          <a:p>
            <a:pPr algn="ctr" defTabSz="685800"/>
            <a:r>
              <a:rPr lang="pt-PT" sz="75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 pipe interfaces</a:t>
            </a:r>
          </a:p>
          <a:p>
            <a:pPr algn="ctr" defTabSz="685800"/>
            <a:endParaRPr lang="pt-PT" sz="75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685800"/>
            <a:r>
              <a:rPr lang="pt-PT" sz="75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 lead module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BE7A3D0E-976F-4BF9-BCB5-6DE3783B37BB}"/>
              </a:ext>
            </a:extLst>
          </p:cNvPr>
          <p:cNvSpPr/>
          <p:nvPr/>
        </p:nvSpPr>
        <p:spPr>
          <a:xfrm>
            <a:off x="3142824" y="2489961"/>
            <a:ext cx="863264" cy="3506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pt-PT" sz="75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Pressure test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4906B3B6-39FF-4D50-9B62-F34FC65593BB}"/>
              </a:ext>
            </a:extLst>
          </p:cNvPr>
          <p:cNvCxnSpPr>
            <a:cxnSpLocks/>
            <a:stCxn id="35" idx="2"/>
            <a:endCxn id="47" idx="0"/>
          </p:cNvCxnSpPr>
          <p:nvPr/>
        </p:nvCxnSpPr>
        <p:spPr>
          <a:xfrm>
            <a:off x="3570371" y="2348088"/>
            <a:ext cx="4085" cy="1418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D6F3C75C-4A3F-4E83-B679-64F7F2FF583E}"/>
              </a:ext>
            </a:extLst>
          </p:cNvPr>
          <p:cNvSpPr/>
          <p:nvPr/>
        </p:nvSpPr>
        <p:spPr>
          <a:xfrm>
            <a:off x="4334911" y="2103943"/>
            <a:ext cx="863264" cy="350613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pt-PT" sz="75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Installation of test equipment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170A09BF-D996-4EF4-8A7D-15D57A75BBA0}"/>
              </a:ext>
            </a:extLst>
          </p:cNvPr>
          <p:cNvSpPr/>
          <p:nvPr/>
        </p:nvSpPr>
        <p:spPr>
          <a:xfrm>
            <a:off x="5426509" y="1949342"/>
            <a:ext cx="863264" cy="661491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pt-PT" sz="75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Cold test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A5C90CF0-7E8A-47C6-BDAD-C3BEE55462DE}"/>
              </a:ext>
            </a:extLst>
          </p:cNvPr>
          <p:cNvSpPr/>
          <p:nvPr/>
        </p:nvSpPr>
        <p:spPr>
          <a:xfrm>
            <a:off x="4334913" y="2673218"/>
            <a:ext cx="863264" cy="342512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pt-PT" sz="75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Removal of test equipment</a:t>
            </a:r>
          </a:p>
        </p:txBody>
      </p:sp>
      <p:cxnSp>
        <p:nvCxnSpPr>
          <p:cNvPr id="44" name="Connector: Elbow 43">
            <a:extLst>
              <a:ext uri="{FF2B5EF4-FFF2-40B4-BE49-F238E27FC236}">
                <a16:creationId xmlns:a16="http://schemas.microsoft.com/office/drawing/2014/main" id="{BDCCB358-A996-4301-9DDC-75B6233A0B75}"/>
              </a:ext>
            </a:extLst>
          </p:cNvPr>
          <p:cNvCxnSpPr>
            <a:stCxn id="47" idx="3"/>
            <a:endCxn id="51" idx="1"/>
          </p:cNvCxnSpPr>
          <p:nvPr/>
        </p:nvCxnSpPr>
        <p:spPr>
          <a:xfrm flipV="1">
            <a:off x="4006087" y="2279250"/>
            <a:ext cx="328823" cy="38601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C241F4FB-06A9-4B32-B887-99373CB78270}"/>
              </a:ext>
            </a:extLst>
          </p:cNvPr>
          <p:cNvSpPr/>
          <p:nvPr/>
        </p:nvSpPr>
        <p:spPr>
          <a:xfrm>
            <a:off x="3135620" y="3270276"/>
            <a:ext cx="863264" cy="1364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pt-PT" sz="75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Stripping</a:t>
            </a: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BF767C1C-0BFC-425E-A560-E3F8856BC865}"/>
              </a:ext>
            </a:extLst>
          </p:cNvPr>
          <p:cNvSpPr/>
          <p:nvPr/>
        </p:nvSpPr>
        <p:spPr>
          <a:xfrm>
            <a:off x="2989294" y="3645834"/>
            <a:ext cx="1149678" cy="37296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pt-PT" sz="75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Metrology of interfaces (Cartography)</a:t>
            </a:r>
          </a:p>
          <a:p>
            <a:pPr algn="ctr" defTabSz="685800"/>
            <a:r>
              <a:rPr lang="pt-PT" sz="75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Mech. fiducialisation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CB341C39-DE5E-4D99-8F30-26E383DA40BC}"/>
              </a:ext>
            </a:extLst>
          </p:cNvPr>
          <p:cNvCxnSpPr>
            <a:cxnSpLocks/>
            <a:stCxn id="60" idx="2"/>
            <a:endCxn id="64" idx="0"/>
          </p:cNvCxnSpPr>
          <p:nvPr/>
        </p:nvCxnSpPr>
        <p:spPr>
          <a:xfrm flipH="1">
            <a:off x="3564133" y="3406762"/>
            <a:ext cx="3119" cy="2390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D45F38D3-322B-5F7B-85B9-9178FCB6B17B}"/>
              </a:ext>
            </a:extLst>
          </p:cNvPr>
          <p:cNvSpPr/>
          <p:nvPr/>
        </p:nvSpPr>
        <p:spPr>
          <a:xfrm>
            <a:off x="5446965" y="3686566"/>
            <a:ext cx="863264" cy="29150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pt-PT" sz="75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STRING</a:t>
            </a:r>
          </a:p>
        </p:txBody>
      </p: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0FAD2D12-7145-3B4B-23FF-1F6F042C83B0}"/>
              </a:ext>
            </a:extLst>
          </p:cNvPr>
          <p:cNvCxnSpPr>
            <a:cxnSpLocks/>
            <a:stCxn id="55" idx="2"/>
            <a:endCxn id="60" idx="3"/>
          </p:cNvCxnSpPr>
          <p:nvPr/>
        </p:nvCxnSpPr>
        <p:spPr>
          <a:xfrm rot="5400000">
            <a:off x="4221321" y="2793294"/>
            <a:ext cx="322789" cy="76766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1227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>
            <a:grpSpLocks noChangeAspect="1"/>
          </p:cNvGrpSpPr>
          <p:nvPr/>
        </p:nvGrpSpPr>
        <p:grpSpPr>
          <a:xfrm>
            <a:off x="5539207" y="846026"/>
            <a:ext cx="3234637" cy="3580284"/>
            <a:chOff x="3514492" y="302079"/>
            <a:chExt cx="5738598" cy="6351814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981" t="15357" r="28869" b="2024"/>
            <a:stretch/>
          </p:blipFill>
          <p:spPr>
            <a:xfrm>
              <a:off x="3514492" y="302079"/>
              <a:ext cx="5738598" cy="6351814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510" t="24431" r="35856" b="24815"/>
            <a:stretch>
              <a:fillRect/>
            </a:stretch>
          </p:blipFill>
          <p:spPr>
            <a:xfrm>
              <a:off x="4782609" y="1695860"/>
              <a:ext cx="3316817" cy="3317493"/>
            </a:xfrm>
            <a:custGeom>
              <a:avLst/>
              <a:gdLst>
                <a:gd name="connsiteX0" fmla="*/ 1305000 w 2610000"/>
                <a:gd name="connsiteY0" fmla="*/ 0 h 2610532"/>
                <a:gd name="connsiteX1" fmla="*/ 2610000 w 2610000"/>
                <a:gd name="connsiteY1" fmla="*/ 1305266 h 2610532"/>
                <a:gd name="connsiteX2" fmla="*/ 1305000 w 2610000"/>
                <a:gd name="connsiteY2" fmla="*/ 2610532 h 2610532"/>
                <a:gd name="connsiteX3" fmla="*/ 0 w 2610000"/>
                <a:gd name="connsiteY3" fmla="*/ 1305266 h 2610532"/>
                <a:gd name="connsiteX4" fmla="*/ 1305000 w 2610000"/>
                <a:gd name="connsiteY4" fmla="*/ 0 h 2610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0000" h="2610532">
                  <a:moveTo>
                    <a:pt x="1305000" y="0"/>
                  </a:moveTo>
                  <a:cubicBezTo>
                    <a:pt x="2025732" y="0"/>
                    <a:pt x="2610000" y="584387"/>
                    <a:pt x="2610000" y="1305266"/>
                  </a:cubicBezTo>
                  <a:cubicBezTo>
                    <a:pt x="2610000" y="2026145"/>
                    <a:pt x="2025732" y="2610532"/>
                    <a:pt x="1305000" y="2610532"/>
                  </a:cubicBezTo>
                  <a:cubicBezTo>
                    <a:pt x="584268" y="2610532"/>
                    <a:pt x="0" y="2026145"/>
                    <a:pt x="0" y="1305266"/>
                  </a:cubicBezTo>
                  <a:cubicBezTo>
                    <a:pt x="0" y="584387"/>
                    <a:pt x="584268" y="0"/>
                    <a:pt x="1305000" y="0"/>
                  </a:cubicBezTo>
                  <a:close/>
                </a:path>
              </a:pathLst>
            </a:cu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728" t="12360" r="46129" b="65897"/>
            <a:stretch>
              <a:fillRect/>
            </a:stretch>
          </p:blipFill>
          <p:spPr>
            <a:xfrm>
              <a:off x="5969003" y="930271"/>
              <a:ext cx="936600" cy="1411200"/>
            </a:xfrm>
            <a:custGeom>
              <a:avLst/>
              <a:gdLst>
                <a:gd name="connsiteX0" fmla="*/ 0 w 531019"/>
                <a:gd name="connsiteY0" fmla="*/ 0 h 800100"/>
                <a:gd name="connsiteX1" fmla="*/ 531019 w 531019"/>
                <a:gd name="connsiteY1" fmla="*/ 0 h 800100"/>
                <a:gd name="connsiteX2" fmla="*/ 531019 w 531019"/>
                <a:gd name="connsiteY2" fmla="*/ 800100 h 800100"/>
                <a:gd name="connsiteX3" fmla="*/ 0 w 531019"/>
                <a:gd name="connsiteY3" fmla="*/ 800100 h 8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1019" h="800100">
                  <a:moveTo>
                    <a:pt x="0" y="0"/>
                  </a:moveTo>
                  <a:lnTo>
                    <a:pt x="531019" y="0"/>
                  </a:lnTo>
                  <a:lnTo>
                    <a:pt x="531019" y="800100"/>
                  </a:lnTo>
                  <a:lnTo>
                    <a:pt x="0" y="800100"/>
                  </a:lnTo>
                  <a:close/>
                </a:path>
              </a:pathLst>
            </a:custGeom>
          </p:spPr>
        </p:pic>
      </p:grpSp>
      <p:sp>
        <p:nvSpPr>
          <p:cNvPr id="9" name="Title 8">
            <a:extLst>
              <a:ext uri="{FF2B5EF4-FFF2-40B4-BE49-F238E27FC236}">
                <a16:creationId xmlns:a16="http://schemas.microsoft.com/office/drawing/2014/main" id="{36B12DB1-CF70-EE4F-4503-78D4E40FC2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Alignment of cold mass relative to vacuum vessel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079C1D0E-A83C-D96E-CFC9-32B59C9C58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4927207" cy="3680222"/>
          </a:xfrm>
        </p:spPr>
        <p:txBody>
          <a:bodyPr>
            <a:normAutofit/>
          </a:bodyPr>
          <a:lstStyle/>
          <a:p>
            <a:r>
              <a:rPr lang="en-GB" sz="1600" dirty="0"/>
              <a:t>Alignment goal: &lt;+/-1 mm</a:t>
            </a:r>
          </a:p>
          <a:p>
            <a:r>
              <a:rPr lang="en-GB" sz="1600" dirty="0"/>
              <a:t>Cold mass and vacuum vessel geometry checked at the interfaces prior to assembly</a:t>
            </a:r>
          </a:p>
          <a:p>
            <a:r>
              <a:rPr lang="en-GB" sz="1600" dirty="0"/>
              <a:t>Alignment shims can be replaced to lower or raise the cold mass. So far we had:</a:t>
            </a:r>
          </a:p>
          <a:p>
            <a:pPr lvl="1"/>
            <a:r>
              <a:rPr lang="en-GB" sz="1400" dirty="0"/>
              <a:t>Q2b: no adjustment needed</a:t>
            </a:r>
          </a:p>
          <a:p>
            <a:pPr lvl="1"/>
            <a:r>
              <a:rPr lang="en-GB" sz="1400" dirty="0"/>
              <a:t>D1: no adjustment needed</a:t>
            </a:r>
          </a:p>
          <a:p>
            <a:pPr lvl="1"/>
            <a:r>
              <a:rPr lang="en-GB" sz="1400" dirty="0"/>
              <a:t>CP: 4 mm shim to lift the cold mass up by 1 mm</a:t>
            </a:r>
          </a:p>
          <a:p>
            <a:pPr lvl="1"/>
            <a:r>
              <a:rPr lang="en-GB" sz="1400" dirty="0"/>
              <a:t>Q2a: 4 mm shim to lift the cold mass up by 1 mm</a:t>
            </a:r>
          </a:p>
          <a:p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BFDCA1C4-9514-7B4F-976F-D92F7E296653}" type="slidenum">
              <a:rPr lang="fr-FR" smtClean="0"/>
              <a:pPr algn="l"/>
              <a:t>8</a:t>
            </a:fld>
            <a:endParaRPr lang="fr-FR"/>
          </a:p>
        </p:txBody>
      </p:sp>
      <p:sp>
        <p:nvSpPr>
          <p:cNvPr id="23" name="Line Callout 1 (Accent Bar) 22"/>
          <p:cNvSpPr/>
          <p:nvPr/>
        </p:nvSpPr>
        <p:spPr>
          <a:xfrm>
            <a:off x="4728417" y="4408987"/>
            <a:ext cx="1964302" cy="310650"/>
          </a:xfrm>
          <a:prstGeom prst="accentCallout1">
            <a:avLst>
              <a:gd name="adj1" fmla="val 22548"/>
              <a:gd name="adj2" fmla="val -5630"/>
              <a:gd name="adj3" fmla="val 10719"/>
              <a:gd name="adj4" fmla="val -84557"/>
            </a:avLst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tx2">
                    <a:lumMod val="75000"/>
                  </a:schemeClr>
                </a:solidFill>
              </a:rPr>
              <a:t>Alignment shim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E7D14106-6C13-4CD9-9F17-1705623BCA0F}"/>
              </a:ext>
            </a:extLst>
          </p:cNvPr>
          <p:cNvCxnSpPr>
            <a:cxnSpLocks/>
          </p:cNvCxnSpPr>
          <p:nvPr/>
        </p:nvCxnSpPr>
        <p:spPr>
          <a:xfrm flipV="1">
            <a:off x="5899355" y="4088253"/>
            <a:ext cx="601734" cy="338057"/>
          </a:xfrm>
          <a:prstGeom prst="straightConnector1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sm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13451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509AC-2D50-0275-48CB-78CCEF16C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Deviations on D1 cold mass shape/diameter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B890D7-3A4A-9E8F-0550-DCF66A821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D339775-7784-1FB4-F687-4D668F90E7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618763"/>
            <a:ext cx="3705480" cy="288291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C3D1881-8831-C6B8-7F57-7CB160C2D2A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9997"/>
          <a:stretch/>
        </p:blipFill>
        <p:spPr>
          <a:xfrm>
            <a:off x="866520" y="2110420"/>
            <a:ext cx="2518177" cy="285083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57E88FF-D469-DA5E-36E8-E0AE80975B9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9920"/>
          <a:stretch/>
        </p:blipFill>
        <p:spPr>
          <a:xfrm>
            <a:off x="324465" y="575938"/>
            <a:ext cx="4117749" cy="199581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99CDCF8-8D28-C97E-6817-CDC1BA850FF7}"/>
              </a:ext>
            </a:extLst>
          </p:cNvPr>
          <p:cNvSpPr txBox="1"/>
          <p:nvPr/>
        </p:nvSpPr>
        <p:spPr>
          <a:xfrm>
            <a:off x="3645801" y="3477613"/>
            <a:ext cx="488619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Pipes must be positioned relative to alignment references at the end covers (tooling)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Misalignment between end cover and cold mass shell up to 3 mm at some locations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Root cause being investigated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Pipe supports were re-machined according to actual cold mass shape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A663D4C-E8E0-F531-6017-647FA04823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679" y="1882813"/>
            <a:ext cx="1544266" cy="45521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5EB6D5E-F53A-08D6-ED72-3368EF2A78CF}"/>
              </a:ext>
            </a:extLst>
          </p:cNvPr>
          <p:cNvSpPr txBox="1"/>
          <p:nvPr/>
        </p:nvSpPr>
        <p:spPr>
          <a:xfrm>
            <a:off x="142352" y="2332127"/>
            <a:ext cx="422983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0" i="0" u="sng" dirty="0">
                <a:solidFill>
                  <a:srgbClr val="0645AD"/>
                </a:solidFill>
                <a:effectLst/>
                <a:latin typeface="Helvetica Neue"/>
                <a:hlinkClick r:id="rId5"/>
              </a:rPr>
              <a:t>https://edms.cern.ch/document/2897852</a:t>
            </a:r>
            <a:endParaRPr lang="en-GB" sz="700" dirty="0"/>
          </a:p>
        </p:txBody>
      </p:sp>
    </p:spTree>
    <p:extLst>
      <p:ext uri="{BB962C8B-B14F-4D97-AF65-F5344CB8AC3E}">
        <p14:creationId xmlns:p14="http://schemas.microsoft.com/office/powerpoint/2010/main" val="357095816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>
        <a:spAutoFit/>
      </a:bodyPr>
      <a:lstStyle>
        <a:defPPr algn="r">
          <a:defRPr sz="1200" dirty="0">
            <a:solidFill>
              <a:schemeClr val="accent5"/>
            </a:solidFill>
          </a:defRPr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5877</TotalTime>
  <Words>896</Words>
  <Application>Microsoft Office PowerPoint</Application>
  <PresentationFormat>On-screen Show (16:9)</PresentationFormat>
  <Paragraphs>185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Calibri Light</vt:lpstr>
      <vt:lpstr>Helvetica Neue</vt:lpstr>
      <vt:lpstr>Times New Roman</vt:lpstr>
      <vt:lpstr>Wingdings</vt:lpstr>
      <vt:lpstr>Thème Office</vt:lpstr>
      <vt:lpstr>Office Theme</vt:lpstr>
      <vt:lpstr>Advancement of cryostating of D1 and CP prototypes  </vt:lpstr>
      <vt:lpstr>PowerPoint Presentation</vt:lpstr>
      <vt:lpstr>Dealing with many variants: Modular assembly</vt:lpstr>
      <vt:lpstr>Cryogenic and technical service module  (a few examples)</vt:lpstr>
      <vt:lpstr>PowerPoint Presentation</vt:lpstr>
      <vt:lpstr>PowerPoint Presentation</vt:lpstr>
      <vt:lpstr>PowerPoint Presentation</vt:lpstr>
      <vt:lpstr>Alignment of cold mass relative to vacuum vessel</vt:lpstr>
      <vt:lpstr>Deviations on D1 cold mass shape/diameter</vt:lpstr>
      <vt:lpstr>Missing holes on D1 cold mass saddles</vt:lpstr>
      <vt:lpstr>Thermal shield shape</vt:lpstr>
      <vt:lpstr>Service module assembly bench for  CP phase 2</vt:lpstr>
      <vt:lpstr>Schedule</vt:lpstr>
      <vt:lpstr>MTF</vt:lpstr>
      <vt:lpstr>Conclusion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Delio Duarte Ramos</cp:lastModifiedBy>
  <cp:revision>384</cp:revision>
  <cp:lastPrinted>2021-07-09T14:46:22Z</cp:lastPrinted>
  <dcterms:created xsi:type="dcterms:W3CDTF">2016-02-12T09:02:01Z</dcterms:created>
  <dcterms:modified xsi:type="dcterms:W3CDTF">2023-07-12T08:14:29Z</dcterms:modified>
</cp:coreProperties>
</file>